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tags/tag2.xml" ContentType="application/vnd.openxmlformats-officedocument.presentationml.tags+xml"/>
  <Override PartName="/ppt/notesSlides/notesSlide4.xml" ContentType="application/vnd.openxmlformats-officedocument.presentationml.notesSlide+xml"/>
  <Override PartName="/ppt/tags/tag3.xml" ContentType="application/vnd.openxmlformats-officedocument.presentationml.tags+xml"/>
  <Override PartName="/ppt/notesSlides/notesSlide5.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notesSlides/notesSlide6.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notesSlides/notesSlide7.xml" ContentType="application/vnd.openxmlformats-officedocument.presentationml.notesSlide+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ink/ink21.xml" ContentType="application/inkml+xml"/>
  <Override PartName="/ppt/ink/ink22.xml" ContentType="application/inkml+xml"/>
  <Override PartName="/ppt/ink/ink23.xml" ContentType="application/inkml+xml"/>
  <Override PartName="/ppt/ink/ink24.xml" ContentType="application/inkml+xml"/>
  <Override PartName="/ppt/ink/ink25.xml" ContentType="application/inkml+xml"/>
  <Override PartName="/ppt/ink/ink26.xml" ContentType="application/inkml+xml"/>
  <Override PartName="/ppt/ink/ink27.xml" ContentType="application/inkml+xml"/>
  <Override PartName="/ppt/ink/ink28.xml" ContentType="application/inkml+xml"/>
  <Override PartName="/ppt/ink/ink29.xml" ContentType="application/inkml+xml"/>
  <Override PartName="/ppt/ink/ink30.xml" ContentType="application/inkml+xml"/>
  <Override PartName="/ppt/ink/ink31.xml" ContentType="application/inkml+xml"/>
  <Override PartName="/ppt/ink/ink32.xml" ContentType="application/inkml+xml"/>
  <Override PartName="/ppt/ink/ink33.xml" ContentType="application/inkml+xml"/>
  <Override PartName="/ppt/ink/ink34.xml" ContentType="application/inkml+xml"/>
  <Override PartName="/ppt/ink/ink35.xml" ContentType="application/inkml+xml"/>
  <Override PartName="/ppt/ink/ink36.xml" ContentType="application/inkml+xml"/>
  <Override PartName="/ppt/ink/ink37.xml" ContentType="application/inkml+xml"/>
  <Override PartName="/ppt/notesSlides/notesSlide8.xml" ContentType="application/vnd.openxmlformats-officedocument.presentationml.notesSlide+xml"/>
  <Override PartName="/ppt/ink/ink38.xml" ContentType="application/inkml+xml"/>
  <Override PartName="/ppt/ink/ink39.xml" ContentType="application/inkml+xml"/>
  <Override PartName="/ppt/ink/ink40.xml" ContentType="application/inkml+xml"/>
  <Override PartName="/ppt/ink/ink41.xml" ContentType="application/inkml+xml"/>
  <Override PartName="/ppt/ink/ink42.xml" ContentType="application/inkml+xml"/>
  <Override PartName="/ppt/ink/ink43.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9"/>
  </p:notesMasterIdLst>
  <p:sldIdLst>
    <p:sldId id="624" r:id="rId2"/>
    <p:sldId id="1717" r:id="rId3"/>
    <p:sldId id="2091" r:id="rId4"/>
    <p:sldId id="1670" r:id="rId5"/>
    <p:sldId id="1718" r:id="rId6"/>
    <p:sldId id="1719" r:id="rId7"/>
    <p:sldId id="1720" r:id="rId8"/>
    <p:sldId id="1721" r:id="rId9"/>
    <p:sldId id="1722" r:id="rId10"/>
    <p:sldId id="2089" r:id="rId11"/>
    <p:sldId id="1272" r:id="rId12"/>
    <p:sldId id="1716" r:id="rId13"/>
    <p:sldId id="1793" r:id="rId14"/>
    <p:sldId id="1788" r:id="rId15"/>
    <p:sldId id="1787" r:id="rId16"/>
    <p:sldId id="1790" r:id="rId17"/>
    <p:sldId id="2095" r:id="rId18"/>
    <p:sldId id="2123" r:id="rId19"/>
    <p:sldId id="2104" r:id="rId20"/>
    <p:sldId id="1791" r:id="rId21"/>
    <p:sldId id="1789" r:id="rId22"/>
    <p:sldId id="1792" r:id="rId23"/>
    <p:sldId id="2120" r:id="rId24"/>
    <p:sldId id="2096" r:id="rId25"/>
    <p:sldId id="2094" r:id="rId26"/>
    <p:sldId id="2121" r:id="rId27"/>
    <p:sldId id="2124" r:id="rId28"/>
    <p:sldId id="2097" r:id="rId29"/>
    <p:sldId id="2098" r:id="rId30"/>
    <p:sldId id="2100" r:id="rId31"/>
    <p:sldId id="1764" r:id="rId32"/>
    <p:sldId id="2103" r:id="rId33"/>
    <p:sldId id="1775" r:id="rId34"/>
    <p:sldId id="2101" r:id="rId35"/>
    <p:sldId id="2125" r:id="rId36"/>
    <p:sldId id="2126" r:id="rId37"/>
    <p:sldId id="1782" r:id="rId38"/>
    <p:sldId id="1784" r:id="rId39"/>
    <p:sldId id="1783" r:id="rId40"/>
    <p:sldId id="1779" r:id="rId41"/>
    <p:sldId id="2092" r:id="rId42"/>
    <p:sldId id="1781" r:id="rId43"/>
    <p:sldId id="1780" r:id="rId44"/>
    <p:sldId id="2127" r:id="rId45"/>
    <p:sldId id="2128" r:id="rId46"/>
    <p:sldId id="2129" r:id="rId47"/>
    <p:sldId id="2093" r:id="rId48"/>
    <p:sldId id="2122" r:id="rId49"/>
    <p:sldId id="1249" r:id="rId50"/>
    <p:sldId id="1723" r:id="rId51"/>
    <p:sldId id="1776" r:id="rId52"/>
    <p:sldId id="1777" r:id="rId53"/>
    <p:sldId id="1772" r:id="rId54"/>
    <p:sldId id="1778" r:id="rId55"/>
    <p:sldId id="2102" r:id="rId56"/>
    <p:sldId id="2105" r:id="rId57"/>
    <p:sldId id="1724" r:id="rId5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07676"/>
    <a:srgbClr val="9437FF"/>
    <a:srgbClr val="99FF66"/>
    <a:srgbClr val="99FF33"/>
    <a:srgbClr val="996600"/>
    <a:srgbClr val="CC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6873" autoAdjust="0"/>
    <p:restoredTop sz="95210" autoAdjust="0"/>
  </p:normalViewPr>
  <p:slideViewPr>
    <p:cSldViewPr>
      <p:cViewPr varScale="1">
        <p:scale>
          <a:sx n="97" d="100"/>
          <a:sy n="97" d="100"/>
        </p:scale>
        <p:origin x="232" y="19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1-22T23:02:58.395"/>
    </inkml:context>
    <inkml:brush xml:id="br0">
      <inkml:brushProperty name="width" value="0.1" units="cm"/>
      <inkml:brushProperty name="height" value="0.1" units="cm"/>
    </inkml:brush>
  </inkml:definitions>
  <inkml:trace contextRef="#ctx0" brushRef="#br0">1021 1462 24575,'-5'10'0,"1"-9"0,-1-13 0,-2-17 0,-17-28 0,2-2 0,-8 7 0,-1-8 0,1 16 0,-3-20 0,2 7 0,12 14 0,-5-17 0,11 20 0,-5-23 0,11 27 0,-4-9 0,5 15 0,-11-10 0,5 12 0,-4 2 0,1 5 0,3 0 0,-7 0 0,7 0 0,-3 0 0,5 5 0,-5 1 0,3 0 0,-23-17 0,14 1 0,-23-14 0,25 17 0,-8-5 0,10 5 0,-5 0 0,6 6 0,5 7 0,3 6 0,2-10 0,-9 7 0,3-12 0,-7 12 0,2-8 0,-10-3 0,-1 0 0,-7-6 0,12 13 0,-3 0 0,16 6 0,-1 9 0,7 7 0,4 9 0,-5 12 0,4-5 0,-4-1 0,0-1 0,4-9 0,-4 8 0,5-8 0,-5 8 0,4-8 0,-8 9 0,8-10 0,-4 5 0,1-6 0,3 1 0,-4-1 0,1 6 0,3-5 0,-9 10 0,5-9 0,-1 7 0,-3-7 0,8 2 0,-3-12 0,8-11 0,-3 2 0,4-5 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2-05T04:03:33.053"/>
    </inkml:context>
    <inkml:brush xml:id="br0">
      <inkml:brushProperty name="width" value="0.35" units="cm"/>
      <inkml:brushProperty name="height" value="0.35" units="cm"/>
      <inkml:brushProperty name="color" value="#E71224"/>
    </inkml:brush>
  </inkml:definitions>
  <inkml:trace contextRef="#ctx0" brushRef="#br0">1 293 24575,'43'-5'0,"-7"4"0,5-8 0,-4 8 0,3-4 0,5 5 0,-6-5 0,-2 4 0,-10-8 0,3 8 0,-9-8 0,4 4 0,-6-5 0,-8 0 0,2 1 0,-8 4 0,0-3 0,3 3 0,1 0 0,1-3 0,2 7 0,2-3 0,-4 4 0,9-5 0,-9 4 0,8-8 0,-3 4 0,0-5 0,3 0 0,-8 1 0,4 4 0,-1 1 0,-6 0 0,5-1 0,-2-5 0,10 5 0,6-9 0,-4 8 0,7-9 0,-7 5 0,13-5 0,-13 8 0,5-6 0,-21 8 0,7-1 0,-8 2 0</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1-22T23:17:50.465"/>
    </inkml:context>
    <inkml:brush xml:id="br0">
      <inkml:brushProperty name="width" value="0.5" units="cm"/>
      <inkml:brushProperty name="height" value="1" units="cm"/>
      <inkml:brushProperty name="color" value="#FFFD78"/>
      <inkml:brushProperty name="tip" value="rectangle"/>
      <inkml:brushProperty name="rasterOp" value="maskPen"/>
    </inkml:brush>
  </inkml:definitions>
  <inkml:trace contextRef="#ctx0" brushRef="#br0">1 374 16383,'57'-11'0,"0"-1"0,-6 1 0,-3 3 0,17 8 0,5-6 0,-12-1 0,30-7 0,-12 7 0,6 0 0,-17 7 0,-17 0 0,-1-5 0,-6 4 0,-5-5 0,3 6 0,-5-5 0,1 4 0,5-10 0,0 10 0,1-9 0,7 8 0,0-3 0,-6 5 0,-2 0 0,0 0 0,1 0 0,16-5 0,-24-1 0,7 0 0,-29-2 0,16 2 0,4 1 0,6 1 0,5 4 0,-9 0 0,-5 0 0,4-5 0,-10 4 0,5-9 0,-2 4 0,-3 1 0,12-4 0,-11 8 0,12-4 0,-12 5 0,7 0 0,-4 0 0,0 0 0,5 0 0,-3-5 0,0 4 0,4-9 0,-4 8 0,5-8 0,-5 9 0,11-4 0,-10 5 0,11 0 0,-12 0 0,4 0 0,-4 0 0,12 0 0,2 0 0,6-5 0,0 3 0,0-8 0,-1 8 0,-5-8 0,4 9 0,-11-9 0,5 3 0,0 1 0,-4 1 0,10 0 0,-11 3 0,11-3 0,-4 5 0,21-5 0,-18-1 0,16-1 0,-19 2 0,6 5 0,-7-5 0,-1 4 0,0-4 0,2 5 0,6 0 0,-7 0 0,-1 0 0,-6 0 0,0 0 0,-1-5 0,1 4 0,-1-4 0,1 5 0,-1 5 0,7-4 0,-4 9 0,10-4 0,-11 1 0,11 3 0,-4-8 0,6 3 0,-7-5 0,6 0 0,-12 0 0,26 0 0,-16 0 0,18 0 0,-8 0 0,-5 0 0,12 0 0,-19 0 0,11 0 0,-13 0 0,7-6 0,-6 5 0,4-10 0,11 10 0,-12-4 0,10 0 0,-22 3 0,1-8 0,0 9 0,-1-9 0,1 9 0,6-4 0,-5 5 0,5 0 0,-17 0 0,8 0 0,-2 0 0,6 0 0,11 0 0,24 11 0,-15-3 0,29 10 0,-28-6 0,-11-5 0,14-1 0,-28-6 0,16 0 0,-13 5 0,-11-4 0,29 9 0,-17-9 0,27 10 0,-7-4 0,-5 0 0,5 4 0,-7-10 0,0 4 0,-7-5 0,-11 0 0,1 0 0,-10-4 0,12 2 0,-6-2 0,5 4 0,-4 0 0,5 0 0,1 0 0,-1 0 0,7 0 0,-5 0 0,5 0 0,-12 0 0,11 0 0,-10 0 0,11 0 0,-6 0 0,-1 0 0,-5 0 0,-1 0 0,3 0 0,-7 0 0,13 0 0,-14 0 0,10 0 0,2 5 0,1-4 0,5 5 0,-6-6 0,-1 0 0,-5 0 0,-1 0 0,2 4 0,-6-3 0,6 3 0,-3-4 0,-3 0 0,9 0 0,-4 0 0,0 0 0,4 0 0,-4 0 0,5 0 0,-5 0 0,-1 0 0,5 0 0,11 0 0,7 0 0,40 0 0,-33 0 0,20 0 0,-37 0 0,-6 5 0,6-4 0,16 10 0,-4-9 0,25 10 0,-18-5 0,29 6 0,-12-5 0,14-2 0,-9 0 0,-8-4 0,7 9 0,-30-6 0,1-1 0,46 10 0,-7-5 0,-26-2 0,-5 0 0,-10-6 0,11 3 0,3 0 0,-1-4 0,20 0 0,-3 6 0,-13-5 0,-1 5 0,14 0 0,-25-4 0,18 4 0,-42-6 0,-3-5 0,-5-4 0,0 2 0,12-1 0,-4 8 0,-9 0 0,15-4 0,-18 2 0,20-2 0,-18 0 0,4 3 0,4-8 0,-6 8 0,10-3 0,-7 4 0</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01T19:06:33.458"/>
    </inkml:context>
    <inkml:brush xml:id="br0">
      <inkml:brushProperty name="width" value="0.1" units="cm"/>
      <inkml:brushProperty name="height" value="0.1" units="cm"/>
    </inkml:brush>
  </inkml:definitions>
  <inkml:trace contextRef="#ctx0" brushRef="#br0">0 10 24575,'15'-4'0,"-1"3"0,0-4 0,-3 5 0,17 0 0,-9 0 0,11 0 0,-10 0 0,7 0 0,-5 5 0,-1-4 0,-1 4 0,-4-10 0,4 4 0,1-4 0,0 5 0,0 0 0,-6 0 0,11 0 0,-9 5 0,9-4 0,1 9 0,1-9 0,-1 4 0,6 0 0,-16-4 0,14 4 0,-8 0 0,4-4 0,-1 4 0,-11-1 0,-1-3 0,-4 3 0,-1-8 0,1 3 0,-1-3 0,1 4 0,-1 4 0,1-3 0,-1 3 0,0-4 0,6 0 0,1 0 0,4 0 0,1 0 0,0 0 0,0-4 0,-1 2 0,-4-6 0,4 6 0,-5-2 0,1 4 0,-1-4 0,-6 3 0,1-3 0,-1 4 0,1-5 0,-1 4 0,5-3 0,-3 4 0,4 0 0,-1 0 0,2 5 0,5-4 0,-6 3 0,5-4 0,-9-4 0,8 3 0,-3-8 0,10 8 0,1-4 0,6 5 0,-1 0 0,-4 0 0,4 0 0,-10 0 0,5 5 0,-7-4 0,1 4 0,0-5 0,0 4 0,-1-3 0,7 9 0,-5-4 0,10 5 0,-10-5 0,20 4 0,-12-9 0,13 4 0,-3 0 0,-5-4 0,-1 5 0,5-6 0,4 0 0,0 0 0,4 0 0,2 0 0,-18 0 0,11 0 0,-22 0 0,-4 0 0,4 0 0,-10 0 0,5 0 0,-6 0 0,6 0 0,5 0 0,-4 0 0,3 0 0,-9 0 0,-5-5 0,-1 4 0,-4-3 0</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1-22T23:00:30.162"/>
    </inkml:context>
    <inkml:brush xml:id="br0">
      <inkml:brushProperty name="width" value="0.05" units="cm"/>
      <inkml:brushProperty name="height" value="0.05" units="cm"/>
    </inkml:brush>
  </inkml:definitions>
  <inkml:trace contextRef="#ctx0" brushRef="#br0">395 0 24575,'0'12'0,"0"6"0,-4 17 0,-1-4 0,-5 9 0,1-7 0,-6 2 0,4 4 0,-3 1 0,4 0 0,-4-6 0,3 4 0,-6-9 0,2 4 0,1-14 0,-8 8 0,7-8 0,-9 9 0,10-5 0,1-5 0,0 3 0,0-7 0,-1 8 0,2-9 0,4-1 0,0-4 0,0-1 0,3 1 0,-2 0 0,3 0 0,-4 0 0,0 0 0,0-1 0,0 1 0,-4 4 0,6-3 0,-5-1 0,10-8 0,-2-8 0,6-1 0,-2-11 0,3 10 0,-4-10 0,0 7 0,0-4 0,0 4 0,0-3 0,0 3 0,0-1 0,-4 2 0,3 4 0,-2 0 0,3 0 0,0 1 0,0-1 0,0 0 0,0 0 0,0 0 0,0 0 0,0 0 0,0 0 0,0 0 0,0 0 0,0 4 0,0 0 0</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1-22T23:00:31.923"/>
    </inkml:context>
    <inkml:brush xml:id="br0">
      <inkml:brushProperty name="width" value="0.05" units="cm"/>
      <inkml:brushProperty name="height" value="0.05" units="cm"/>
    </inkml:brush>
  </inkml:definitions>
  <inkml:trace contextRef="#ctx0" brushRef="#br0">1 53 24575,'7'-4'0,"-2"-3"0,2 6 0,-3-3 0,25 0 0,-12-1 0,22-4 0,-16 4 0,5-3 0,0 7 0,0-3 0,-5 4 0,-6 0 0,-1 0 0,-7 0 0,3 0 0,-4 0 0,0 0 0,0 0 0,0 0 0,-1 0 0,1 0 0,0 0 0,-4 0 0,0 0 0</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1-22T23:01:13.446"/>
    </inkml:context>
    <inkml:brush xml:id="br0">
      <inkml:brushProperty name="width" value="0.4" units="cm"/>
      <inkml:brushProperty name="height" value="0.8" units="cm"/>
      <inkml:brushProperty name="color" value="#FFFC00"/>
      <inkml:brushProperty name="tip" value="rectangle"/>
      <inkml:brushProperty name="rasterOp" value="maskPen"/>
    </inkml:brush>
  </inkml:definitions>
  <inkml:trace contextRef="#ctx0" brushRef="#br0">0 8 16383,'49'-4'0,"-3"0"0,-27 4 0,3 0 0,-5 0 0,0 0 0,4 0 0,-8 0 0,6 0 0,-6 0 0,7 0 0,-2 4 0,-1-3 0,-1 3 0,0-4 0,2 0 0,3 4 0,-4-3 0,-4 2 0,3 1 0,-3-3 0,4 7 0,0-7 0,-4 3 0,6-4 0,-6 3 0,7-2 0,-4 2 0,-4 1 0,8-3 0,-3 6 0,5-6 0,-2 7 0,2-7 0,-4 2 0,9-3 0,-4 4 0,5-2 0,0 2 0,-1-4 0,-4 0 0,-1 0 0,-5 0 0,0 0 0,4 0 0,-3 3 0,3-2 0,1 7 0,-4-7 0,9 3 0,-9 0 0,8-3 0,-7 7 0,7-7 0,-7 3 0,-2-4 0,0 0 0,-4 0 0,8 0 0,-6 0 0,5 0 0,-7 0 0,5 0 0,-1 0 0,0 0 0,8 0 0,-6 0 0,5 0 0,-11 0 0,4 0 0,-1 0 0,-2 0 0,5 0 0,-6 0 0,3 0 0,1-4 0,0 3 0,-2-2 0,2 3 0,-2 0 0,2 0 0,-1 0 0,4 0 0,-7 0 0,6 0 0,-6 0 0,7 3 0,-6-2 0,5 2 0,-2-3 0,1 0 0,2 0 0,-2 0 0,-1 0 0,5 0 0,-8 0 0,7 0 0,-5 0 0,-2 0 0,5 0 0,-7 0 0,4 0 0,-1 0 0</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1-22T20:33:20.868"/>
    </inkml:context>
    <inkml:brush xml:id="br0">
      <inkml:brushProperty name="width" value="0.5" units="cm"/>
      <inkml:brushProperty name="height" value="1" units="cm"/>
      <inkml:brushProperty name="color" value="#FFFD78"/>
      <inkml:brushProperty name="tip" value="rectangle"/>
      <inkml:brushProperty name="rasterOp" value="maskPen"/>
    </inkml:brush>
  </inkml:definitions>
  <inkml:trace contextRef="#ctx0" brushRef="#br0">1 52 16383,'86'0'0,"-5"5"0,-45-3 0,10 3 0,-5-5 0,14 0 0,10 0 0,-6 0 0,-3 0 0,-9 0 0,-18 0 0,23 0 0,-26 0 0,26 0 0,-23 0 0,11 0 0,-6 0 0,5 0 0,-9 0 0,9 0 0,-17 5 0,3-4 0,5 3 0,2-4 0,-4 4 0,1-2 0,-4 2 0,-2-4 0,22 0 0,-15 0 0,19 0 0,-13 0 0,4 0 0,-7 0 0,1-5 0,-11 3 0,8-3 0,-5 10 0,8-4 0,3 4 0,-3-5 0,0 0 0,6 0 0,1-6 0,7 5 0,0-4 0,0 5 0,0 0 0,-7 0 0,6 0 0,-12 0 0,11 5 0,-4-4 0,-1 5 0,6-6 0,-6 0 0,1 0 0,4 0 0,-11 0 0,5-5 0,-12 3 0,-1-3 0,8 5 0,-15 0 0,26 0 0,-21 0 0,21 0 0,-16 0 0,22 0 0,-8-5 0,35-1 0,16 1 0,-24 2 0,2 1 0,0-1 0,2 0 0,0-1 0,-3 2 0,17 1 0,-4 2 0,-12-2 0,-1 2 0,6 7 0,2 1 0,2-3 0,1-1 0,4 4 0,-4 1 0,-27-3 0,-3-1 0,43-4 0,-35 2 0,-2-1 0,26-9 0,-33 5 0,1 1 0,34-6 0,6 0 0,4 5 0,-13-5 0,-25 5 0,2 2 0,-9 2 0,1 1 0,8-4 0,-2 1 0,33 6 0,-2-2 0,0 3 0,-7 6 0,16-6 0,-48-2 0,-1 0 0,37 2 0,-19-4 0,-1 0 0,16 2 0,-14-6 0,0 0 0,17 0 0,-5 0 0,1 0 0,0 0 0,-20-2 0,-3-2 0,-13-2 0,-11 0 0,5 0 0,-6 6 0,-1 0 0,7 0 0,2 0 0,13 0 0,-18 0 0,30 0 0,-12 0 0,5 0 0,1 0 0,-32 0 0,10 0 0,-11 0 0,5 0 0,-5 0 0,4 5 0,-4-4 0,6 9 0,6 2 0,1-4 0,-5 2 0,24-4 0,-20-4 0,10 4 0,2-6 0,7 0 0,-5 0 0,14 0 0,-20 0 0,9 0 0,0-6 0,-2 5 0,-7-4 0,7 5 0,-6 0 0,6 0 0,-7 0 0,0 0 0,0 0 0,0 0 0,-12-5 0,24 4 0,-27-4 0,22 5 0,-15 0 0,1 0 0,1 0 0,-8 0 0,5 0 0,-10 0 0,18 0 0,9 0 0,-11-5 0,5 4 0,-18-4 0,2 5 0,7 0 0,7 0 0,24-6 0,-31 4 0,43-17 0,-57 16 0,33-14 0,-24 5 0,12 4 0,7-9 0,-6 16 0,50-10 0,-34 9 0,22-4 0,-27 6 0,-16 0 0,4 0 0,-1-5 0,-6 4 0,1-5 0,4 6 0,3 0 0,7 0 0,8 0 0,0 0 0,25 0 0,-18 0 0,26 0 0,-24 0 0,17 0 0,-6 0 0,14 0 0,-14 0 0,6 0 0,-1 0 0,4 0 0,-43 1 0,0-2 0,42-5 0,-10 5 0,-10-11 0,-8 5 0,7 0 0,-12 3 0,1 2 0,24 2 0,-24 0 0,-3 0 0,-7 0 0,3 0 0,-17 0 0,4 0 0,-7 0 0,1-5 0,-6 4 0,4-4 0,-10 5 0,4 0 0,1 0 0,1 0 0,12 0 0,23 0 0,-3 0 0,18 0 0,-14 6 0,-8-5 0,-1 5 0,-13-6 0,4 0 0,-4 0 0,6 0 0,7 0 0,-6 5 0,28-4 0,-24 10 0,16-10 0,-14 10 0,-5-4 0,5 0 0,-7-2 0,0-5 0,-7 0 0,-1-5 0,-17 4 0,2-9 0,-2 9 0,2 1 0,8 5 0</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1-22T20:34:56.450"/>
    </inkml:context>
    <inkml:brush xml:id="br0">
      <inkml:brushProperty name="width" value="0.05" units="cm"/>
      <inkml:brushProperty name="height" value="0.05" units="cm"/>
    </inkml:brush>
  </inkml:definitions>
  <inkml:trace contextRef="#ctx0" brushRef="#br0">1277 1 24575,'-5'21'0,"-10"5"0,7 2 0,-13 6 0,4-1 0,-21 11 0,13-14 0,-12 12 0,9-13 0,-19 28 0,-2-1 0,-7 13 0,5-16 0,12-10 0,-3-12 0,6 3 0,2-15 0,0 8 0,-6-9 0,-2 5 0,-13 2 0,-2 0 0,-7-5 0,7 3 0,2-15 0,-2 13 0,19-19 0,-4 8 0,26-10 0,2 0 0,-1 5 0,4-4 0,-3 4 0,-1-1 0,4-3 0,-3 4 0,4-5 0,0 0 0,1 0 0,-1 0 0,0 0 0,1 0 0,-1 0 0,5 4 0,1-7 0,12-3 0,9-20 0,5-4 0,-1-2 0,0 10 0,-10 2 0,9 8 0,-9-2 0,3 3 0,-8 2 0,2-1 0,-7 1 0,8 3 0,-4-2 0,4 2 0,-3-3 0,2 3 0,-7-2 0,3 3 0,0-1 0,-3 2 0,4 4 0</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1-22T20:34:57.938"/>
    </inkml:context>
    <inkml:brush xml:id="br0">
      <inkml:brushProperty name="width" value="0.05" units="cm"/>
      <inkml:brushProperty name="height" value="0.05" units="cm"/>
    </inkml:brush>
  </inkml:definitions>
  <inkml:trace contextRef="#ctx0" brushRef="#br0">0 1 24575,'15'10'0,"4"5"0,8-3 0,0 4 0,-1-5 0,-3-1 0,-2 0 0,-1 1 0,-10-2 0,5 1 0,-6-5 0,1 4 0,-1-4 0,1 0 0,-5 4 0,3-8 0,-2 7 0,3-3 0,0 5 0,6 4 0,6 3 0,2-1 0,-2-1 0,-2-4 0,-3-1 0,0 0 0,-2-1 0,-4-3 0,-5 2 0,4-7 0,-4 3 0,0-4 0,-1 0 0</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2-05T03:34:38.437"/>
    </inkml:context>
    <inkml:brush xml:id="br0">
      <inkml:brushProperty name="width" value="0.05" units="cm"/>
      <inkml:brushProperty name="height" value="0.05" units="cm"/>
    </inkml:brush>
  </inkml:definitions>
  <inkml:trace contextRef="#ctx0" brushRef="#br0">1534 932 24575,'-31'-16'0,"3"0"0,-22-8 0,-13 0 0,-9-7 0,17 14 0,-1-2-1822,-27-20 1822,27 21 0,1-1 0,-16-17 369,-12 3-369,27 2 0,-17-5 0,29 6 0,-15-7 0,17-3 0,0 3 0,8 8 1377,12 4-1377,8 9 76,5 1-76,3 2 0,-2 4 0,3-1 0,-4 1 0,0 0 0,0 0 0,0 0 0,4 0 0,-3 4 0,7-3 0,-7 7 0,3-7 0,0 3 0,-3 0 0,7-3 0,-8-2 0,4 0 0,-4-4 0,3 0 0,-2 8 0,7-11 0,-7 6 0,2-9 0,-3 5 0,-1-4 0,1 5 0,3-1 0,-3-4 0,4 9 0,0-4 0,1 5 0,4 0 0,-9 8 0,2 7 0,-12 15 0,3 5 0,-12 13 0,5-6 0,-10 7 0,15-13 0,-7-1 0,10-7 0,0-4 0,5-1 0,2-5 0,7-1 0,-3 1 0,4-4 0,0-1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1-22T23:02:59.313"/>
    </inkml:context>
    <inkml:brush xml:id="br0">
      <inkml:brushProperty name="width" value="0.1" units="cm"/>
      <inkml:brushProperty name="height" value="0.1" units="cm"/>
    </inkml:brush>
  </inkml:definitions>
  <inkml:trace contextRef="#ctx0" brushRef="#br0">1 12 24575,'14'-5'0,"7"0"0,7 5 0,12 0 0,2 0 0,13 0 0,9 0 0,10 6 0,7 2 0,9-1 0,-14-1 0,-3-6 0,-24 0 0,-15 0 0,-13-4 0,-6 3 0,-10-8 0,-5 8 0,-5-3 0,-5 0 0,5 3 0,0-4 0</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2-05T03:34:40.135"/>
    </inkml:context>
    <inkml:brush xml:id="br0">
      <inkml:brushProperty name="width" value="0.05" units="cm"/>
      <inkml:brushProperty name="height" value="0.05" units="cm"/>
    </inkml:brush>
  </inkml:definitions>
  <inkml:trace contextRef="#ctx0" brushRef="#br0">1 1 24575,'9'0'0,"4"0"0,2 0 0,0 0 0,9 0 0,-3 0 0,24 5 0,-5 7 0,12-5 0,0 9 0,1-10 0,-11 1 0,1-2 0,-16-5 0,-6 0 0,-6 0 0,-11 0 0</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1-22T21:05:17.164"/>
    </inkml:context>
    <inkml:brush xml:id="br0">
      <inkml:brushProperty name="width" value="0.2" units="cm"/>
      <inkml:brushProperty name="height" value="0.2" units="cm"/>
      <inkml:brushProperty name="color" value="#E71224"/>
    </inkml:brush>
  </inkml:definitions>
  <inkml:trace contextRef="#ctx0" brushRef="#br0">1 0 24575,'11'24'0,"-5"-4"0,9 9 0,-7-2 0,15 9 0,-3 12 0,3-14 0,5 36 0,-7-36 0,0 2-599,-4 13 0,0 3 599,9-2 0,1 1 0,-1 16 0,-1-2 0,-5-22 0,1 1 0,-2 3 0,1 4 0,0-4-1009,3 0 1,0-2 1008,2 13 0,1 1 0,-3-11 0,0-4-1130,10 17 1130,-6 2-471,-8-23 471,5 9 0,-11-13 0,4-6 973,-11-4-973,4-5 1943,-5-5-1943,5-8 1301,-5-8-1301,4-1 599,-8-6-599,3 3 0,-4-7 0,0-1 0,0-3 0,0 6 0,0 2 0</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1-22T21:05:18.264"/>
    </inkml:context>
    <inkml:brush xml:id="br0">
      <inkml:brushProperty name="width" value="0.2" units="cm"/>
      <inkml:brushProperty name="height" value="0.2" units="cm"/>
      <inkml:brushProperty name="color" value="#E71224"/>
    </inkml:brush>
  </inkml:definitions>
  <inkml:trace contextRef="#ctx0" brushRef="#br0">274 1 24575,'-20'11'0,"-1"5"0,0-3 0,-7 11 0,-13 11 0,3-4 0,6 4 0,7-16 0,18-7 0,-8 4 0,5-4 0,4 3 0,-2-7 0,7 3 0,0-11 0,12-1 0,-5-6 0,3 2 0,-9 2 0</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1-22T21:05:19.152"/>
    </inkml:context>
    <inkml:brush xml:id="br0">
      <inkml:brushProperty name="width" value="0.2" units="cm"/>
      <inkml:brushProperty name="height" value="0.2" units="cm"/>
      <inkml:brushProperty name="color" value="#E71224"/>
    </inkml:brush>
  </inkml:definitions>
  <inkml:trace contextRef="#ctx0" brushRef="#br0">1 1 24575,'20'11'0,"3"0"0,24 3 0,3 0 0,30 6 0,-4-4 0,6 3 0,-10-8 0,-28 2 0,8-4 0,-28-4 0,4-1 0,-18-4 0,-6 0 0</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2-05T15:01:07.618"/>
    </inkml:context>
    <inkml:brush xml:id="br0">
      <inkml:brushProperty name="width" value="0.4" units="cm"/>
      <inkml:brushProperty name="height" value="0.8" units="cm"/>
      <inkml:brushProperty name="color" value="#FFFC00"/>
      <inkml:brushProperty name="tip" value="rectangle"/>
      <inkml:brushProperty name="rasterOp" value="maskPen"/>
    </inkml:brush>
  </inkml:definitions>
  <inkml:trace contextRef="#ctx0" brushRef="#br0">0 1 16383,'44'0'0,"-5"0"0,-24 0 0,1 0 0,3 0 0,-4 0 0,4 3 0,-4 2 0,4-1 0,0 3 0,1-7 0,-1 7 0,-4-6 0,1 6 0,7-6 0,-10 2 0,13-3 0,-6 4 0,1-4 0,-2 4 0,-4-1 0,0-2 0,1 6 0,2-6 0,-1 2 0,2-3 0,-4 0 0,10 3 0,-12-2 0,10 3 0,-7-4 0,-1 0 0,4 0 0,-3-4 0,2 4 0,4 0 0,-6 4 0,11 4 0,-6 0 0,4-3 0,1-1 0,-1-1 0,0-2 0,0 3 0,1-4 0,9 0 0,-12 0 0,28 0 0,-26 0 0,16 4 0,-11 1 0,-4 0 0,14 3 0,-16-7 0,6 3 0,-18-4 0,2-3 0,8 2 0,-1-2 0,11 3 0,-7 0 0,-4 0 0,3 0 0,-3 0 0,4 0 0,0 0 0,1 3 0,-1 2 0,0 4 0,16 4 0,-1-3 0,3 4 0,3-9 0,-14 3 0,10-7 0,-11 3 0,-1-4 0,-5 0 0,-4 0 0,-5 0 0,2-3 0,-6 2 0,6-2 0,2 7 0,1-3 0,4 2 0,1-3 0,-1 0 0,5 0 0,-12 0 0,15 0 0,-10 0 0,13 0 0,0 4 0,-4-3 0,-2 3 0,-5-4 0,0 0 0,0-4 0,-4 0 0,4-1 0,-9-2 0,24 2 0,-15-4 0,17 4 0,-21 1 0,3 4 0,-8 0 0,4 4 0,0-4 0,6 12 0,0-10 0,0 9 0,-2-10 0,-3 3 0,9-4 0,-3 0 0,3 4 0,-5-4 0,5 4 0,-3-4 0,3 0 0,-5 0 0,7 0 0,-5-4 0,1 3 0,-4-6 0,-7 6 0,3-3 0,-5 4 0,4 0 0,-2 0 0,1 0 0,-2 0 0,3-3 0,1-2 0,0 1 0,9-4 0,-7 7 0,8-3 0,6 4 0,-4 0 0,5 0 0,-7 0 0,0 4 0,-3-3 0,3 3 0,0-4 0,-12 0 0,20 0 0,-18 0 0,11 0 0,-7 0 0,-3 0 0,9 0 0,-3 0 0,7 0 0,-2 0 0,-1-4 0,4 3 0,-4-7 0,5 3 0,5-4 0,2-1 0,0 5 0,19 1 0,-25 4 0,19 0 0,-25 0 0,1 0 0,34-11 0,-31 8 0,26-8 0,3-1 0,-13 5 0,-6 0 0,0 1 0,-5 1 0,-9 5 0,23 0 0,-14 0 0,25 5 0,-15 0 0,-5 1 0,33 9 0,-38-12 0,7 5 0,6 0 0,-11-7 0,0-1 0,2 3 0,1-1 0,-1-3 0,-4-2 0,9-2 0,-8 0 0,-5-3 0,0 7 0,0-3 0,6 12 0,0-1 0,-4 6 0,8 1 0,-3 0 0,7 6 0,16-4 0,-29-7 0,14-4 0,-6-5 0,-10-4 0,9 0 0,-25-4 0,6 3 0,13-3 0,1 7 0,8 1 0,-11 1 0,0 7 0,-9-7 0,7 7 0,-7-7 0,4 2 0,-5-3 0,-2 0 0,-3 0 0,4-3 0,1 2 0,-5-3 0,3 0 0,-3 0 0,9-1 0,-4 1 0,15 0 0,-9 3 0,5-4 0,-3 5 0,-2 0 0,15 0 0,-8 0 0,8-4 0,-16 3 0,21-6 0,-17 6 0,13-3 0,-18 4 0,-5-4 0,0 3 0,5-3 0,-3 4 0,3 0 0,-5 0 0,0 0 0,1 0 0,-5 0 0,8 0 0,9 4 0,-4 1 0,12-1 0,-20 4 0,4-7 0,-9 6 0,-1-6 0,0 2 0,-7-3 0,10 0 0,-6 0 0,9 0 0,-2-3 0,-3-2 0,-3 1 0,-2 0 0,4 1 0,1 2 0,9-3 0,1 4 0,0 0 0,-1 0 0,-9 0 0,-1 0 0,-4 0 0,-1 0 0,4 0 0,-2 0 0,1-4 0,-3 4 0,4-7 0,-3 6 0,7-2 0,-6 3 0,2 0 0,-4-3 0,0 2 0,3-6 0,1 7 0,5-4 0,-4 4 0,0 0 0,-5 0 0,0 3 0,3-2 0,-3 2 0,3-3 0,-4 0 0</inkml:trace>
</inkml:ink>
</file>

<file path=ppt/ink/ink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2-05T15:02:26.689"/>
    </inkml:context>
    <inkml:brush xml:id="br0">
      <inkml:brushProperty name="width" value="0.4" units="cm"/>
      <inkml:brushProperty name="height" value="0.8" units="cm"/>
      <inkml:brushProperty name="color" value="#FFFC00"/>
      <inkml:brushProperty name="tip" value="rectangle"/>
      <inkml:brushProperty name="rasterOp" value="maskPen"/>
    </inkml:brush>
  </inkml:definitions>
  <inkml:trace contextRef="#ctx0" brushRef="#br0">0 22 16383,'68'5'0,"-7"-1"0,-29 1 0,-6-4 0,5 4 0,-5-5 0,5 0 0,1 0 0,6 0 0,1 0 0,13 0 0,-12 0 0,17 5 0,-16-4 0,18 5 0,1-6 0,-4 5 0,3-4 0,-20 4 0,-1-5 0,-17 0 0,8 0 0,-13 0 0,9-4 0,4 2 0,-8-2 0,8 4 0,-10 0 0,1 0 0,13 5 0,-4-4 0,11 8 0,-8-8 0,5 4 0,3-5 0,-1 0 0,-7-4 0,-7-2 0,-6 1 0,5 0 0,0 5 0,6 0 0,7 0 0,2 0 0,20 0 0,-10 0 0,16 0 0,-24 0 0,3-5 0,-17 0 0,-7-5 0,-3 5 0,2 1 0,6 4 0,5 0 0,15 0 0,2 0 0,7 0 0,4 0 0,-22 0 0,7 0 0,-11-5 0,-4-1 0,-2 0 0,-13-3 0,13 8 0,-8 2 0,19 0 0,-11 3 0,5-4 0,1 0 0,-10 0 0,7 0 0,-18 0 0,17 0 0,-7 0 0,4 0 0,11 5 0,-8-4 0,10 4 0,-12-5 0,-1 0 0,-10-4 0,-2-1 0</inkml:trace>
</inkml:ink>
</file>

<file path=ppt/ink/ink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2-05T15:26:45.530"/>
    </inkml:context>
    <inkml:brush xml:id="br0">
      <inkml:brushProperty name="width" value="0.05" units="cm"/>
      <inkml:brushProperty name="height" value="0.05" units="cm"/>
    </inkml:brush>
  </inkml:definitions>
  <inkml:trace contextRef="#ctx0" brushRef="#br0">1345 268 13074,'-58'0'0,"23"0"3913,-51 0-3913,37 0 0,-6 0 2150,4 0-2150,12 0 1207,-6 0-1207,0 0 3719,-23 6-3719,3-4 0,-12 4 0,2-12 0,6-1 0,12-5 0,-15-1 512,15 7-512,6 1 0,-6 5 0,29 0 0,-4 0 0,12 4 0,1-3 0,-1 3 0,3-4 0,-12 0 0,13 0 0,-4 0 0,6 0 0,5 0 0,4-4 0,1-1 0,8-1 0,-3-2 0,11 3 0,-10-9 0,16 3 0,-12-8 0,13 4 0,-13 0 0,17-4 0,-11 4 0,26-13 0,-15 7 0,9-2 0,-17 13 0,3 1 0,-8 4 0,4 0 0,-13 1 0,-2 4 0,-4 0 0,1 0 0</inkml:trace>
</inkml:ink>
</file>

<file path=ppt/ink/ink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2-05T15:26:46.984"/>
    </inkml:context>
    <inkml:brush xml:id="br0">
      <inkml:brushProperty name="width" value="0.05" units="cm"/>
      <inkml:brushProperty name="height" value="0.05" units="cm"/>
    </inkml:brush>
  </inkml:definitions>
  <inkml:trace contextRef="#ctx0" brushRef="#br0">1 9 24575,'5'-4'0,"3"3"0,1-3 0,11 9 0,-3 0 0,12 6 0,-8-2 0,11 2 0,-6-1 0,4-4 0,-13-2 0,2-4 0,-10 0 0,-4 4 0,2-3 0,3 7 0,0-3 0,4 5 0,0-5 0,-4 3 0,3-7 0,-4 6 0,0-6 0,-4 7 0,3 2 0,-3 0 0,1 9 0,2-5 0,2 6 0,-4-5 0,7-6 0,-12-1 0,7-7 0,-3 3 0,0-4 0,-1 0 0</inkml:trace>
</inkml:ink>
</file>

<file path=ppt/ink/ink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2-05T15:29:01.290"/>
    </inkml:context>
    <inkml:brush xml:id="br0">
      <inkml:brushProperty name="width" value="0.05" units="cm"/>
      <inkml:brushProperty name="height" value="0.05" units="cm"/>
    </inkml:brush>
  </inkml:definitions>
  <inkml:trace contextRef="#ctx0" brushRef="#br0">0 918 24575,'0'-4'0,"5"-3"0,0-12 0,10-6 0,-4-8 0,5 0 0,7-25 0,2 14 0,7-22 0,-9 29 0,12-28 0,-8 25 0,6-21 0,0 7 0,-7-7 0,10 5 0,-10-4 0,0 25 0,-14-2 0,2 16 0,-3-4 0,-2 6 0,1 4 0,-5 1 0,3 5 0,-7 0 0,3 0 0,-4 8 0,-4 1 0,3 9 0,-7-4 0,3-1 0,-4 0 0,-5 2 0,-15 8 0,0-3 0,-11-1 0,18-1 0,-2-4 0,4 5 0,4-5 0,0 4 0,8-8 0,3 7 0,0-3 0,-3 4 0,7 0 0,-3-8 0,9-7 0,-4 0 0,3-3 0</inkml:trace>
</inkml:ink>
</file>

<file path=ppt/ink/ink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2-05T15:29:02.351"/>
    </inkml:context>
    <inkml:brush xml:id="br0">
      <inkml:brushProperty name="width" value="0.05" units="cm"/>
      <inkml:brushProperty name="height" value="0.05" units="cm"/>
    </inkml:brush>
  </inkml:definitions>
  <inkml:trace contextRef="#ctx0" brushRef="#br0">0 1 24575,'5'4'0,"3"5"0,-2 6 0,4 5 0,-5-5 0,13 4 0,-10-4 0,12 5 0,-11-5 0,1 3 0,-1-8 0,0 4 0,-4-5 0,3 0 0,-3-1 0,0-3 0,-1-1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1-22T22:18:44.669"/>
    </inkml:context>
    <inkml:brush xml:id="br0">
      <inkml:brushProperty name="width" value="0.2" units="cm"/>
      <inkml:brushProperty name="height" value="0.2" units="cm"/>
      <inkml:brushProperty name="color" value="#E71224"/>
    </inkml:brush>
  </inkml:definitions>
  <inkml:trace contextRef="#ctx0" brushRef="#br0">0 0 24575,'10'27'0,"5"-4"0,1-13 0,0 5 0,9 2 0,-2 4 0,19 9 0,-7-6 0,7 5 0,-1 1 0,-5-6 0,13 12 0,-14-12 0,7 1 0,-2-4 0,-5-3 0,11 6 0,-4-1 0,6-4 0,0-2 0,0 0 0,-7-4 0,0 15 0,-7-9 0,1 9 0,-2-11 0,-5-1 0,-2-1 0,-5-3 0,-5 3 0,3-5 0,-8-1 0,4 1 0,-1-4 0,-7 2 0,6-7 0,3 8 0,1-3 0,10 5 0,-7-1 0,-4-4 0,-1-2 0,-6-4 0,-4 5 0,4 0 0,-8 4 0,12 1 0,-6 0 0,12 0 0,-3 0 0,0-4 0,-2-2 0,-8-8 0,-2-6 0,-4-12 0,0 0 0,0-5 0,0-3 0,0 7 0,0-7 0,0 9 0,0-6 0,0 5 0,0-11 0,0 11 0,0 1 0,0-5 0,0 9 0,-5-15 0,3 9 0,-3 2 0,5 1 0,0 9 0,0-4 0,0 6 0,0 4 0,0 0 0</inkml:trace>
</inkml:ink>
</file>

<file path=ppt/ink/ink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1-22T19:50:41.670"/>
    </inkml:context>
    <inkml:brush xml:id="br0">
      <inkml:brushProperty name="width" value="0.2" units="cm"/>
      <inkml:brushProperty name="height" value="0.2" units="cm"/>
      <inkml:brushProperty name="color" value="#941100"/>
    </inkml:brush>
  </inkml:definitions>
  <inkml:trace contextRef="#ctx0" brushRef="#br0">1 348 24575,'0'25'0,"0"4"0,0-4 0,0 12 0,0-6 0,0 18 0,0-4 0,0 0 0,0 4 0,5 2 0,-3-5 0,8 24 0,-8-10 0,9 30-754,-3 3 754,-2-42 0,1 0 0,6 40 0,-1-23 0,-5-5 0,2-18 0,-8-7 0,8-8 0,-8-11 754,8 0-754,-8-5 0,7-1 0,-7-5 0,2 1 0,-3-1 0,5 6 0,-4 0 0,7 10 0,-7-4 0,4 4 0,-5-6 0,0-4 0,4 0 0,-3-6 0,2 5 0,1-3 0,-3 3 0,3-5 0,-4 1 0,4 0 0,-3 4 0,2 1 0,-3 5 0,0-1 0,0-3 0,0-2 0,0-5 0,0 1 0,0 4 0,0-4 0,0 9 0,0 1 0,0 7 0,5-1 0,-4-1 0,3-10 0,-4-1 0,0-5 0,4 1 0,-3 0 0,2-1 0,1-3 0,-3 2 0,7-2 0,6 4 0,7 5 0,15-2 0,1 8 0,13-3 0,24 1 0,-3-1 0,-19-7 0,1 0 0,18 3-563,-6 1 0,2 0 563,27 0 0,-29-3 0,0 0 0,19 1 0,4-5 0,-12 4 0,-18-9 0,10 4 0,-27-6 0,-5 0 0,9 0 0,-17-5 1126,15 3-1126,22-8 0,9-2 0,-3 4 0,-2-7 0,-20 14 0,-4-4 0,11 5 0,-17 0 0,9 0 0,-10 0 0,0 0 0,3 0 0,-3 5 0,19-4 0,-11 9 0,11-9 0,-20 4 0,12-5 0,-16-5 0,15 4 0,-16-4 0,10 5 0,2 0 0,-5 0 0,15-5 0,-8 4 0,-1-4 0,25 5 0,-14-6 0,25 5 0,-8-4 0,19 5 0,-6 5 0,-16 1 0,-2 11 0,-34-10 0,22 13 0,-17-17 0,16 12 0,-3-8 0,7-1 0,6-6 0,-19-1 0,8-9 0,-20 9 0,14-9 0,-17 4 0,19 0 0,-26 1 0,12 5 0,-16 0 0,0 4 0,4-2 0,-6 6 0,1-7 0,-5 7 0,-1-7 0,-8 6 0,3-6 0,-4 3 0,9-4 0,2-4 0,3 3 0,6-3 0,-4 4 0,0 0 0,-11-4 0,-5-1 0,-4-13 0,0-3 0,0-10 0,0-11 0,0-11 0,-5-6 0,-7-39 0,-2 9 0,8 38 0,0-1 0,-6-38 0,11 24 0,-5 13 0,6-2 0,0-13 0,0 4 0,0-24 0,0 22 0,6-16 0,-4-9-452,3-2 452,-4 39 0,-2 0 0,1-31 0,0 28 0,0-1 0,0-29 0,0 36 0,0 1 0,0-31 0,0 31 0,0-17 0,0 31 0,0-21 0,0 25 0,0-3 452,0 15-452,0 0 0,0 7 0,0 0 0,0 3 0,0-3 0,-4 4 0,3 0 0,-2 1 0,3-1 0,-4 4 0,-1 1 0,-13 4 0,-15-5 0,-13 4 0,-35-4 0,3 5 0,25 0 0,-2 0-1119,-38 0 1119,32 0 0,-4 0 0,-7 0 0,-2 0 0,-4 0 0,-1 0 0,5 0 0,3 0 0,17 0 0,4 0 0,-29 0 0,5-6 0,17 4 0,-12-8 0,23 3 0,-26-5 0,3 0 0,-12 5 0,28 3 0,0 2 0,-29 8 0,-11-5 0,30 9 0,4-3 0,-7-1 1119,-1 0-1119,2-6 0,-15 0 0,16 0 0,-5 4 0,8 3 0,-6 3 0,4-3 0,-27-2 0,41-5 0,-16 0 0,16 0 0,4 0 0,-5 5 0,6-4 0,7 8 0,-5-8 0,4 4 0,-12-5 0,5-5 0,-11 4 0,-18-4 0,10 5 0,1 0 0,2 0 0,25 4 0,-21-2 0,20 2 0,1 1 0,-1-4 0,0 4 0,4-5 0,-2 0 0,10 4 0,-5 2 0,-1-1 0,1 4 0,4-4 0,2 1 0,10 2 0,1-7 0,4 6 0,0-6 0,1 3 0,-1 0 0,0 1 0,1 3 0,-1-3 0,0-1 0,1 0 0,-1-3 0,0 2 0,-4 1 0,-6 2 0,-2 3 0,-3 1 0,10-5 0,1 3 0,4-7 0,4 3 0,1-4 0</inkml:trace>
</inkml:ink>
</file>

<file path=ppt/ink/ink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2-07T14:45:26.711"/>
    </inkml:context>
    <inkml:brush xml:id="br0">
      <inkml:brushProperty name="width" value="0.05" units="cm"/>
      <inkml:brushProperty name="height" value="0.05" units="cm"/>
      <inkml:brushProperty name="color" value="#941100"/>
    </inkml:brush>
  </inkml:definitions>
  <inkml:trace contextRef="#ctx0" brushRef="#br0">949 1 24575,'-14'0'0,"4"0"0,-9 0 0,5 0 0,-12 0 0,0 0 0,-12 5 0,10 1 0,-8 4 0,9 0 0,-4 1 0,-1-1 0,0 6 0,0-5 0,6 0 0,-4 3 0,8-8 0,-3 14 0,0-5 0,-1 6 0,-6 0 0,6-5 0,-5 4 0,10-9 0,-13 12 0,17-11 0,-6 10 0,14-12 0,4 4 0,-3-5 0,2 5 0,-3-4 0,0 3 0,0-4 0,4 0 0,-8 5 0,7-4 0,-9 8 0,6-3 0,3 0 0,-3 9 0,4-13 0,-1 8 0,2-10 0,0 0 0,-1 5 0,-4-8 0,3 6 0,-2-7 0,3 4 0,-4 0 0,0 0 0,4 0 0,5-4 0,1-5 0,3-5 0,-8-9 0,2-1 0,-6 0 0,3-3 0,-5-1 0,1-2 0,3 2 0,2 5 0,0 5 0,3 0 0,-3 0 0,4 0 0,0 0 0,0 0 0,4 0 0,-3 4 0,3 1 0</inkml:trace>
</inkml:ink>
</file>

<file path=ppt/ink/ink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2-07T14:45:28.291"/>
    </inkml:context>
    <inkml:brush xml:id="br0">
      <inkml:brushProperty name="width" value="0.05" units="cm"/>
      <inkml:brushProperty name="height" value="0.05" units="cm"/>
      <inkml:brushProperty name="color" value="#941100"/>
    </inkml:brush>
  </inkml:definitions>
  <inkml:trace contextRef="#ctx0" brushRef="#br0">1 52 24575,'-1'-4'0,"2"3"0,13-7 0,-4 7 0,8-8 0,-7 4 0,2-1 0,1 2 0,-8 0 0,7 3 0,-8-3 0,4 4 0,-1 0 0,1 0 0,0 0 0,0 0 0,-4-4 0,8 3 0,9 2 0,6 5 0,9 5 0,1-5 0,-15-2 0,-6-4 0,-14-4 0,-7 3 0,4-3 0</inkml:trace>
</inkml:ink>
</file>

<file path=ppt/ink/ink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2-07T14:46:36.004"/>
    </inkml:context>
    <inkml:brush xml:id="br0">
      <inkml:brushProperty name="width" value="0.05" units="cm"/>
      <inkml:brushProperty name="height" value="0.05" units="cm"/>
      <inkml:brushProperty name="color" value="#941100"/>
    </inkml:brush>
  </inkml:definitions>
  <inkml:trace contextRef="#ctx0" brushRef="#br0">0 1 24575,'9'0'0,"5"0"0,-4 8 0,9-1 0,-4 11 0,10-6 0,-4 12 0,10-7 0,-4 4 0,-10-6 0,11 0 0,-15-5 0,7 5 0,4-1 0,-8-3 0,14 4 0,-9-1 0,10 8 0,-3 5 0,-1 1 0,5 4 0,5 10 0,-2-11 0,2 15 0,-11-25 0,-6 10 0,1 1 0,1 7 0,6 1 0,-5-2 0,-1-5 0,-3-7 0,-7 4 0,6-9 0,-7 4 0,-1-10 0,-5 3 0,4 11 0,-7-6 0,12 16 0,-13-18 0,8 9 0,-8-3 0,8-1 0,-8-1 0,8-10 0,-8-2 0,3 1 0,-1-8 0,-2 7 0,3-8 0,1 8 0,-4 2 0,3 5 0,1-1 0,-4 6 0,7-9 0,-7 3 0,3-18 0,-4 2 0,0-7 0</inkml:trace>
</inkml:ink>
</file>

<file path=ppt/ink/ink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2-07T14:46:38.207"/>
    </inkml:context>
    <inkml:brush xml:id="br0">
      <inkml:brushProperty name="width" value="0.05" units="cm"/>
      <inkml:brushProperty name="height" value="0.05" units="cm"/>
      <inkml:brushProperty name="color" value="#941100"/>
    </inkml:brush>
  </inkml:definitions>
  <inkml:trace contextRef="#ctx0" brushRef="#br0">1 1 24575,'3'9'0,"-2"0"0,3-1 0,1 15 0,-4-1 0,8 8 0,-8 0 0,3-9 0,-4 9 0,5 3 0,-4 0 0,4 10 0,0-4 0,-4 1 0,4-3 0,0-5 0,-4-6 0,4-6 0,-5-6 0,4-9 0,-3-5 0,7-1 0,-7-12 0,3-9 0,-4 8 0,0-6 0</inkml:trace>
</inkml:ink>
</file>

<file path=ppt/ink/ink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2-07T14:46:39.170"/>
    </inkml:context>
    <inkml:brush xml:id="br0">
      <inkml:brushProperty name="width" value="0.05" units="cm"/>
      <inkml:brushProperty name="height" value="0.05" units="cm"/>
      <inkml:brushProperty name="color" value="#941100"/>
    </inkml:brush>
  </inkml:definitions>
  <inkml:trace contextRef="#ctx0" brushRef="#br0">0 1 24575,'27'4'0,"9"-3"0,20 10 0,8-4 0,7 5 0,2-5 0,-18-2 0,6-5 0,-9-5 0,-13-1 0,-7 0 0,-7-3 0,-5 7 0,-5-2 0,-2 4 0,-8-4 0,3 3 0,-7-3 0,3 4 0</inkml:trace>
</inkml:ink>
</file>

<file path=ppt/ink/ink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1-22T20:01:39.200"/>
    </inkml:context>
    <inkml:brush xml:id="br0">
      <inkml:brushProperty name="width" value="0.05" units="cm"/>
      <inkml:brushProperty name="height" value="0.05" units="cm"/>
    </inkml:brush>
  </inkml:definitions>
  <inkml:trace contextRef="#ctx0" brushRef="#br0">1080 761 24575,'-5'-4'0,"-3"-1"0,-1-8 0,-1-1 0,-2 1 0,2-10 0,-3 7 0,-3-13 0,-9 3 0,8 0 0,-13-5 0,9 10 0,-18-11 0,7 10 0,-12-11 0,6 10 0,-22-18 0,6 11 0,5-3 0,-4-2 0,8 10 0,1 0 0,-6-6 0,1 0 0,-39-13 0,22 13 0,6 3 0,9 5 0,24 7 0,4-2 0,13 12 0,-3-6 0,8 15 0,1-2 0,4 7 0,0 1 0,4-5 0,1 9 0,0-8 0,3 9 0,-3-6 0,0 1 0,2-5 0,-6 8 0,7-6 0,-7 12 0,2-4 0,1 0 0,-3-1 0,3-4 0,-4 9 0,0 3 0,0 9 0,4-5 0,-3 4 0,3-9 0,-4 4 0,0-5 0,4-9 0,-3-10 0,3-10 0,-4-1 0,0 3 0</inkml:trace>
</inkml:ink>
</file>

<file path=ppt/ink/ink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1-22T20:01:40.337"/>
    </inkml:context>
    <inkml:brush xml:id="br0">
      <inkml:brushProperty name="width" value="0.05" units="cm"/>
      <inkml:brushProperty name="height" value="0.05" units="cm"/>
    </inkml:brush>
  </inkml:definitions>
  <inkml:trace contextRef="#ctx0" brushRef="#br0">1 142 24575,'8'0'0,"1"0"0,0 0 0,-1-4 0,1 3 0,4-7 0,1 7 0,10-8 0,1 8 0,5-8 0,-5 4 0,4-5 0,-9 4 0,4-7 0,-5 7 0,-5-3 0,4 0 0,-4 8 0,5-7 0,0 2 0,-5 1 0,-1-3 0,-8 3 0,-2-4 0,1 5 0,-3 0 0,3 4 0</inkml:trace>
</inkml:ink>
</file>

<file path=ppt/ink/ink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1-22T22:43:18.177"/>
    </inkml:context>
    <inkml:brush xml:id="br0">
      <inkml:brushProperty name="width" value="0.05" units="cm"/>
      <inkml:brushProperty name="height" value="0.05" units="cm"/>
    </inkml:brush>
  </inkml:definitions>
  <inkml:trace contextRef="#ctx0" brushRef="#br0">517 1 24575,'0'14'0,"4"-3"0,-2 18 0,2-6 0,-4 14 0,0-3 0,0 0 0,-5-1 0,-2 7 0,-5 2 0,1-7 0,-1 4 0,-3-21 0,3 7 0,-3-14 0,5 4 0,1-6 0,-6 5 0,-1-2 0,-5 7 0,0-7 0,-5 8 0,4-4 0,-5 1 0,6 3 0,5-13 0,-4 7 0,10-9 0,-5 1 0,5-2 0,5 0 0,-4-3 0,4 7 0,-10 3 0,0 0 0,-16 13 0,8-11 0,-2 6 0,5-9 0,9-4 0,1 2 0,1-7 0,8-1 0,1-5 0,1-10 0,4 5 0,-1-10 0,-3 4 0,4 0 0,-5 1 0,5 1 0,-4 3 0,3-4 0,-4 6 0,0-1 0,0 0 0,0 1 0,0-1 0,5 5 0,-4-4 0,3 4 0,-4-5 0,4 1 0,-3-1 0,7 1 0,-6-1 0,2 5 0,-4 0 0</inkml:trace>
</inkml:ink>
</file>

<file path=ppt/ink/ink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1-22T22:43:19.229"/>
    </inkml:context>
    <inkml:brush xml:id="br0">
      <inkml:brushProperty name="width" value="0.05" units="cm"/>
      <inkml:brushProperty name="height" value="0.05" units="cm"/>
    </inkml:brush>
  </inkml:definitions>
  <inkml:trace contextRef="#ctx0" brushRef="#br0">1 20 24575,'4'-9'0,"1"3"0,5 2 0,10 4 0,-3 5 0,15-4 0,-10 8 0,11-8 0,-6 9 0,1-9 0,-1 8 0,-12-7 0,0 6 0,-6-7 0,1 4 0,-5-5 0,-1 0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1-22T22:18:46.523"/>
    </inkml:context>
    <inkml:brush xml:id="br0">
      <inkml:brushProperty name="width" value="0.2" units="cm"/>
      <inkml:brushProperty name="height" value="0.2" units="cm"/>
      <inkml:brushProperty name="color" value="#E71224"/>
    </inkml:brush>
  </inkml:definitions>
  <inkml:trace contextRef="#ctx0" brushRef="#br0">527 1 24575,'-20'10'0,"0"0"0,4 0 0,-4 0 0,-1 0 0,-2 1 0,-3-1 0,10 0 0,-4-4 0,9-2 0,-3-4 0,4 0 0,0 0 0,1 0 0,-6 5 0,4-4 0,-8 4 0,8-5 0,-4 4 0,5 1 0,1 0 0,-1 0 0,5-1 0,1 1 0,-1 0 0,0 4 0,-5-8 0,1 3 0,-6 1 0,-1 0 0,0 1 0,2-1 0,4-1 0,0-3 0,1 7 0,-1-2 0,1-1 0,-5 8 0,3-11 0,1 10 0,2-11 0,11 4 0,-2-5 0</inkml:trace>
</inkml:ink>
</file>

<file path=ppt/ink/ink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1-22T22:48:48.922"/>
    </inkml:context>
    <inkml:brush xml:id="br0">
      <inkml:brushProperty name="width" value="0.05" units="cm"/>
      <inkml:brushProperty name="height" value="0.05" units="cm"/>
      <inkml:brushProperty name="color" value="#004F8B"/>
    </inkml:brush>
  </inkml:definitions>
  <inkml:trace contextRef="#ctx0" brushRef="#br0">1 407 24575,'14'0'0,"8"0"0,5 0 0,7 0 0,13 0 0,32 0 0,-22 0 0,40 0 0,-37-6 0,13-1 0,7 0 0,-7-5 0,-6 5 0,3 0 0,-6-5 0,2 5 0,-1-6 0,-22 1 0,-5-4 0,-10-1 0,0-5 0,-7 5 0,-1-2 0,-4 3 0,4 4 0,10-2 0,-12 9 0,6-5 0,-14 4 0,-1-7 0,1 6 0,0-7 0,-1 4 0,1 5 0,-1-4 0,1 8 0,-1-7 0,1-3 0,0 0 0,-1-3 0,-3 4 0,3-5 0,-4 5 0,5-1 0,-5 3 0,-5 7 0,-5-4 0,-5 5 0,-5 0 0,-1 0 0,-4 0 0,-1 0 0,0 0 0,0 0 0,5 0 0,1 0 0,6 0 0,-1 0 0,0 0 0,1 0 0,-1 0 0,-4 0 0,-2 0 0,-5 0 0,5 0 0,-4 0 0,9 0 0,-3 4 0,8-2 0,2 2 0</inkml:trace>
</inkml:ink>
</file>

<file path=ppt/ink/ink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1-22T22:48:50.364"/>
    </inkml:context>
    <inkml:brush xml:id="br0">
      <inkml:brushProperty name="width" value="0.05" units="cm"/>
      <inkml:brushProperty name="height" value="0.05" units="cm"/>
      <inkml:brushProperty name="color" value="#004F8B"/>
    </inkml:brush>
  </inkml:definitions>
  <inkml:trace contextRef="#ctx0" brushRef="#br0">0 0 24575,'6'4'0,"-2"2"0,0 3 0,-3 0 0,7 1 0,-6-1 0,6 1 0,-7-1 0,3 1 0,0-1 0,-3 1 0,4-1 0,-1 1 0,-3-1 0,3 1 0,0-1 0,-3 1 0,4-1 0,-1 0 0,-3 1 0,3-1 0,0-3 0,-3 2 0,4-7 0,-5 3 0</inkml:trace>
</inkml:ink>
</file>

<file path=ppt/ink/ink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1-23T01:50:24.128"/>
    </inkml:context>
    <inkml:brush xml:id="br0">
      <inkml:brushProperty name="width" value="0.5" units="cm"/>
      <inkml:brushProperty name="height" value="1" units="cm"/>
      <inkml:brushProperty name="color" value="#FFFD78"/>
      <inkml:brushProperty name="tip" value="rectangle"/>
      <inkml:brushProperty name="rasterOp" value="maskPen"/>
    </inkml:brush>
  </inkml:definitions>
  <inkml:trace contextRef="#ctx0" brushRef="#br0">0 155 16383,'69'4'0,"-1"-1"0,-2 1 0,2 1 0,21-2 0,1 2 0,-20 2 0,5 0 0,14-6 0,9-1 0,-4 0 0,-26 3 0,-3-1 0,2 1 0,14-3 0,4 0 0,2 0 0,-12-1 0,4 1 0,-2 0 0,-6 1 0,21 2 0,1 1 0,-9-4 0,11 0 0,-1 0 0,-12 1 0,3 3 0,-4-1 0,0-2 0,4-1 0,-7-1 0,-2 1 0,-5 0 0,3 0 0,-4 0 0,29 0 0,-40 0 0,-5 0 0,-4 0 0,23 0 0,-33 0 0,-11-4 0,10 3 0,-22-8 0,8 3 0,3-4 0,-4 0 0,14 4 0,-11 2 0,5-1 0,8-2 0,-10-4 0,3 4 0,-7-2 0,8 2 0,2 1 0,-7-4 0,2 9 0,-8-3 0,4 4 0,15 0 0,-12 0 0,7 4 0,2-3 0,-10 4 0,17-5 0,-4 0 0,13 0 0,-5 0 0,5 0 0,-7 0 0,7 0 0,-6 0 0,13-6 0,-5 5 0,7-5 0,8 0 0,-14 5 0,20-11 0,-19 4 0,12 1 0,-7 1 0,-19 6 0,7 0 0,-17-5 0,13 4 0,-6-5 0,-2 1 0,-17 4 0,8-9 0,-8 9 0,4-4 0,4 0 0,-9 4 0,9-3 0,-4 4 0,7 0 0,-11 0 0,8 0 0,-2 0 0,13 0 0,-1 0 0,5 0 0,-10 0 0,10-5 0,-4 3 0,-1-3 0,5 5 0,-10 0 0,10 0 0,17 6 0,-15-5 0,20 5 0,-33-6 0,11 0 0,-21 0 0,12 0 0,-20 0 0,14 0 0,-5 0 0,0 0 0,14 0 0,-10 0 0,13 0 0,-10 0 0,1 0 0,0 0 0,-1 0 0,-5 0 0,4 0 0,-10 0 0,5 0 0,9 4 0,-12-3 0,12 4 0,-16-5 0,5-4 0,0 3 0,9-4 0,-12 5 0,15 0 0,-19 0 0,12 0 0,-1 0 0,-3 0 0,4 0 0,-5 0 0,5 0 0,-8 0 0,7 0 0</inkml:trace>
</inkml:ink>
</file>

<file path=ppt/ink/ink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1-23T01:50:26.862"/>
    </inkml:context>
    <inkml:brush xml:id="br0">
      <inkml:brushProperty name="width" value="0.5" units="cm"/>
      <inkml:brushProperty name="height" value="1" units="cm"/>
      <inkml:brushProperty name="color" value="#FFFD78"/>
      <inkml:brushProperty name="tip" value="rectangle"/>
      <inkml:brushProperty name="rasterOp" value="maskPen"/>
    </inkml:brush>
  </inkml:definitions>
  <inkml:trace contextRef="#ctx0" brushRef="#br0">0 1 16383,'85'0'0,"0"6"0,-2-5 0,-5 5 0,13-6 0,-12 0 0,8 5 0,-10-4 0,16 5 0,-40-1 0,-4 0 0,-23 1 0,-5-1 0,15 0 0,-6-4 0,13 4 0,-10-5 0,7 0 0,2 0 0,-1 0 0,-1-5 0,-6 4 0,-1-4 0,-5 10 0,-1-4 0,2 12 0,-2-11 0,3 12 0,-5-13 0,11 4 0,-6-5 0,7 0 0,-5-5 0,10 3 0,1-3 0,-5 5 0,6 0 0,-20 0 0,16 0 0,-12 0 0,-2 0 0,4 0 0,-7 0 0,12 0 0,-8-5 0,19-2 0,-20 1 0,25 0 0,-21 1 0,12 3 0,4-8 0,-16 8 0,8-3 0,-16 5 0,11 0 0,-11 0 0,3-4 0,4 3 0,-7-4 0,15 5 0,-15 0 0,6 5 0,1-4 0,-8 3 0,10-4 0,-2 0 0,-7 0 0,14 0 0,-19 4 0,11 1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01T19:05:52.926"/>
    </inkml:context>
    <inkml:brush xml:id="br0">
      <inkml:brushProperty name="width" value="0.1" units="cm"/>
      <inkml:brushProperty name="height" value="0.1" units="cm"/>
    </inkml:brush>
  </inkml:definitions>
  <inkml:trace contextRef="#ctx0" brushRef="#br0">0 0 24575,'22'21'0,"-4"3"0,16 11 0,-15-7 0,15 13 0,-1 4 0,6 1 0,-7-2 0,-4-5 0,-11-15 0,5 9 0,-6-12 0,3-1 0,-7 1 0,8 0 0,-9 0 0,4 0 0,-4-1 0,-2-8 0,2 6 0,-2-15 0,1 10 0,-5-8 0,4 5 0,-4-1 0,5 1 0,-1 4 0,1-3 0,0 3 0,-5-4 0,4-1 0,-8 1 0,7-5 0,-7 3 0,8-2 0,-8 3 0,7 1 0,-3-1 0,0 1 0,0-1 0,-1-4 0,-3 4 0,7-4 0,-2 0 0,-1 4 0,3-8 0,-7 7 0,8-3 0,-4 5 0,4-1 0,-3 1 0,2-1 0,-7 1 0,8-5 0,-27-19 0,18 9 0,-19-14 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01T19:05:54.179"/>
    </inkml:context>
    <inkml:brush xml:id="br0">
      <inkml:brushProperty name="width" value="0.1" units="cm"/>
      <inkml:brushProperty name="height" value="0.1" units="cm"/>
    </inkml:brush>
  </inkml:definitions>
  <inkml:trace contextRef="#ctx0" brushRef="#br0">23 1 24575,'0'33'0,"0"3"0,0-8 0,-5 27 0,4-16 0,-4 10 0,0-17 0,3-4 0,-3 0 0,5-6 0,0-8 0,5-9 0,-4 0 0,3-5 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01T19:05:55.472"/>
    </inkml:context>
    <inkml:brush xml:id="br0">
      <inkml:brushProperty name="width" value="0.1" units="cm"/>
      <inkml:brushProperty name="height" value="0.1" units="cm"/>
    </inkml:brush>
  </inkml:definitions>
  <inkml:trace contextRef="#ctx0" brushRef="#br0">1 0 24575,'14'6'0,"8"8"0,6-7 0,12 4 0,-5-1 0,5-4 0,-7 6 0,1-1 0,0 0 0,-12-5 0,-1-1 0,-12-1 0,1-3 0,-1 3 0,0-4 0,-3 5 0,2-4 0,-3 3 0,10 1 0,-4-4 0,3 3 0,-4-4 0,-1 0 0,-4 0 0,-1 0 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1-22T20:39:59.833"/>
    </inkml:context>
    <inkml:brush xml:id="br0">
      <inkml:brushProperty name="width" value="0.05" units="cm"/>
      <inkml:brushProperty name="height" value="0.05" units="cm"/>
    </inkml:brush>
  </inkml:definitions>
  <inkml:trace contextRef="#ctx0" brushRef="#br0">0 0 24575,'0'0'0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2-05T04:03:31.369"/>
    </inkml:context>
    <inkml:brush xml:id="br0">
      <inkml:brushProperty name="width" value="0.35" units="cm"/>
      <inkml:brushProperty name="height" value="0.35" units="cm"/>
      <inkml:brushProperty name="color" value="#E71224"/>
    </inkml:brush>
  </inkml:definitions>
  <inkml:trace contextRef="#ctx0" brushRef="#br0">1015 0 24575,'-20'26'0,"-4"6"0,8-10 0,-9 5 0,-4 11 0,-5-9 0,-2 18 0,1 0 0,0-4 0,-8 16 0,5-3 0,-11 9 0,16-3 0,-9-2 0,12-12 0,-6 11 0,0-10 0,-1 5 0,9-19 0,-7 10 0,13-17 0,-6 11 0,8-12 0,-10 12 0,17-16 0,-10 10 0,18-18 0,0-1 0,1-5 0,4 0 0,-9-1 0,7 1 0,-10-4 0,7 7 0,-4-6 0,0 7 0,0-4 0,0 0 0,0-4 0,4 3 0,-3-3 0,7-31 0,-8 8 0,3-37 0,-5 9 0,-1-34 0,0 13 0,5-27 0,-3 38 0,8 3 0,-8 2 0,9 16 0,-10-22 0,10 28 0,-5-4 0,2 14 0,3 4 0,-4 0 0,1 2 0,3 3 0,-3 1 0,4 0 0,0 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35897C3-8D42-4F0B-9B49-F8A979DBD611}" type="datetimeFigureOut">
              <a:rPr lang="en-US" smtClean="0"/>
              <a:pPr/>
              <a:t>2/14/23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65BB08F-81C9-4996-A891-87F11E3F7E62}" type="slidenum">
              <a:rPr lang="en-US" smtClean="0"/>
              <a:pPr/>
              <a:t>‹#›</a:t>
            </a:fld>
            <a:endParaRPr lang="en-US"/>
          </a:p>
        </p:txBody>
      </p:sp>
    </p:spTree>
    <p:extLst>
      <p:ext uri="{BB962C8B-B14F-4D97-AF65-F5344CB8AC3E}">
        <p14:creationId xmlns:p14="http://schemas.microsoft.com/office/powerpoint/2010/main" val="31390846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3690696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65BB08F-81C9-4996-A891-87F11E3F7E62}" type="slidenum">
              <a:rPr lang="en-US" smtClean="0"/>
              <a:pPr/>
              <a:t>4</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7530646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5061149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a:p>
            <a:endParaRPr lang="en-US" baseline="0" dirty="0"/>
          </a:p>
        </p:txBody>
      </p:sp>
    </p:spTree>
    <p:extLst>
      <p:ext uri="{BB962C8B-B14F-4D97-AF65-F5344CB8AC3E}">
        <p14:creationId xmlns:p14="http://schemas.microsoft.com/office/powerpoint/2010/main" val="35577124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7990222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Slide Image Placeholder 1">
            <a:extLst>
              <a:ext uri="{FF2B5EF4-FFF2-40B4-BE49-F238E27FC236}">
                <a16:creationId xmlns:a16="http://schemas.microsoft.com/office/drawing/2014/main" id="{9F3EF449-13C7-B54D-8438-CF7E3B32A49A}"/>
              </a:ext>
            </a:extLst>
          </p:cNvPr>
          <p:cNvSpPr>
            <a:spLocks noGrp="1" noRot="1" noChangeAspect="1" noTextEdit="1"/>
          </p:cNvSpPr>
          <p:nvPr>
            <p:ph type="sldImg"/>
          </p:nvPr>
        </p:nvSpPr>
        <p:spPr>
          <a:xfrm>
            <a:off x="1174750" y="696913"/>
            <a:ext cx="4638675" cy="3479800"/>
          </a:xfrm>
          <a:ln/>
        </p:spPr>
      </p:sp>
      <p:sp>
        <p:nvSpPr>
          <p:cNvPr id="70658" name="Notes Placeholder 2">
            <a:extLst>
              <a:ext uri="{FF2B5EF4-FFF2-40B4-BE49-F238E27FC236}">
                <a16:creationId xmlns:a16="http://schemas.microsoft.com/office/drawing/2014/main" id="{2506B640-70D2-E843-8CEB-7F0FE93220BE}"/>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
        <p:nvSpPr>
          <p:cNvPr id="70659" name="Slide Number Placeholder 3">
            <a:extLst>
              <a:ext uri="{FF2B5EF4-FFF2-40B4-BE49-F238E27FC236}">
                <a16:creationId xmlns:a16="http://schemas.microsoft.com/office/drawing/2014/main" id="{7ABB5ADE-E5FB-D346-9791-B18A213A7412}"/>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688">
              <a:defRPr sz="2400">
                <a:solidFill>
                  <a:schemeClr val="bg2"/>
                </a:solidFill>
                <a:latin typeface="Tahoma" panose="020B0604030504040204" pitchFamily="34" charset="0"/>
                <a:ea typeface="ＭＳ Ｐゴシック" panose="020B0600070205080204" pitchFamily="34" charset="-128"/>
              </a:defRPr>
            </a:lvl1pPr>
            <a:lvl2pPr marL="742950" indent="-285750" defTabSz="928688">
              <a:defRPr sz="2400">
                <a:solidFill>
                  <a:schemeClr val="bg2"/>
                </a:solidFill>
                <a:latin typeface="Tahoma" panose="020B0604030504040204" pitchFamily="34" charset="0"/>
                <a:ea typeface="ＭＳ Ｐゴシック" panose="020B0600070205080204" pitchFamily="34" charset="-128"/>
              </a:defRPr>
            </a:lvl2pPr>
            <a:lvl3pPr marL="1143000" indent="-228600" defTabSz="928688">
              <a:defRPr sz="2400">
                <a:solidFill>
                  <a:schemeClr val="bg2"/>
                </a:solidFill>
                <a:latin typeface="Tahoma" panose="020B0604030504040204" pitchFamily="34" charset="0"/>
                <a:ea typeface="ＭＳ Ｐゴシック" panose="020B0600070205080204" pitchFamily="34" charset="-128"/>
              </a:defRPr>
            </a:lvl3pPr>
            <a:lvl4pPr marL="1600200" indent="-228600" defTabSz="928688">
              <a:defRPr sz="2400">
                <a:solidFill>
                  <a:schemeClr val="bg2"/>
                </a:solidFill>
                <a:latin typeface="Tahoma" panose="020B0604030504040204" pitchFamily="34" charset="0"/>
                <a:ea typeface="ＭＳ Ｐゴシック" panose="020B0600070205080204" pitchFamily="34" charset="-128"/>
              </a:defRPr>
            </a:lvl4pPr>
            <a:lvl5pPr marL="2057400" indent="-228600" defTabSz="928688">
              <a:defRPr sz="2400">
                <a:solidFill>
                  <a:schemeClr val="bg2"/>
                </a:solidFill>
                <a:latin typeface="Tahoma" panose="020B0604030504040204" pitchFamily="34" charset="0"/>
                <a:ea typeface="ＭＳ Ｐゴシック" panose="020B0600070205080204" pitchFamily="34" charset="-128"/>
              </a:defRPr>
            </a:lvl5pPr>
            <a:lvl6pPr marL="2514600" indent="-228600" algn="ctr" defTabSz="928688" eaLnBrk="0" fontAlgn="base" hangingPunct="0">
              <a:spcBef>
                <a:spcPct val="20000"/>
              </a:spcBef>
              <a:spcAft>
                <a:spcPct val="0"/>
              </a:spcAft>
              <a:buClr>
                <a:schemeClr val="accent2"/>
              </a:buClr>
              <a:buChar char="•"/>
              <a:defRPr sz="2400">
                <a:solidFill>
                  <a:schemeClr val="bg2"/>
                </a:solidFill>
                <a:latin typeface="Tahoma" panose="020B0604030504040204" pitchFamily="34" charset="0"/>
                <a:ea typeface="ＭＳ Ｐゴシック" panose="020B0600070205080204" pitchFamily="34" charset="-128"/>
              </a:defRPr>
            </a:lvl6pPr>
            <a:lvl7pPr marL="2971800" indent="-228600" algn="ctr" defTabSz="928688" eaLnBrk="0" fontAlgn="base" hangingPunct="0">
              <a:spcBef>
                <a:spcPct val="20000"/>
              </a:spcBef>
              <a:spcAft>
                <a:spcPct val="0"/>
              </a:spcAft>
              <a:buClr>
                <a:schemeClr val="accent2"/>
              </a:buClr>
              <a:buChar char="•"/>
              <a:defRPr sz="2400">
                <a:solidFill>
                  <a:schemeClr val="bg2"/>
                </a:solidFill>
                <a:latin typeface="Tahoma" panose="020B0604030504040204" pitchFamily="34" charset="0"/>
                <a:ea typeface="ＭＳ Ｐゴシック" panose="020B0600070205080204" pitchFamily="34" charset="-128"/>
              </a:defRPr>
            </a:lvl7pPr>
            <a:lvl8pPr marL="3429000" indent="-228600" algn="ctr" defTabSz="928688" eaLnBrk="0" fontAlgn="base" hangingPunct="0">
              <a:spcBef>
                <a:spcPct val="20000"/>
              </a:spcBef>
              <a:spcAft>
                <a:spcPct val="0"/>
              </a:spcAft>
              <a:buClr>
                <a:schemeClr val="accent2"/>
              </a:buClr>
              <a:buChar char="•"/>
              <a:defRPr sz="2400">
                <a:solidFill>
                  <a:schemeClr val="bg2"/>
                </a:solidFill>
                <a:latin typeface="Tahoma" panose="020B0604030504040204" pitchFamily="34" charset="0"/>
                <a:ea typeface="ＭＳ Ｐゴシック" panose="020B0600070205080204" pitchFamily="34" charset="-128"/>
              </a:defRPr>
            </a:lvl8pPr>
            <a:lvl9pPr marL="3886200" indent="-228600" algn="ctr" defTabSz="928688" eaLnBrk="0" fontAlgn="base" hangingPunct="0">
              <a:spcBef>
                <a:spcPct val="20000"/>
              </a:spcBef>
              <a:spcAft>
                <a:spcPct val="0"/>
              </a:spcAft>
              <a:buClr>
                <a:schemeClr val="accent2"/>
              </a:buClr>
              <a:buChar char="•"/>
              <a:defRPr sz="2400">
                <a:solidFill>
                  <a:schemeClr val="bg2"/>
                </a:solidFill>
                <a:latin typeface="Tahoma" panose="020B0604030504040204" pitchFamily="34" charset="0"/>
                <a:ea typeface="ＭＳ Ｐゴシック" panose="020B0600070205080204" pitchFamily="34" charset="-128"/>
              </a:defRPr>
            </a:lvl9pPr>
          </a:lstStyle>
          <a:p>
            <a:fld id="{1FBD3769-5E90-634A-87F0-AB259E631A66}" type="slidenum">
              <a:rPr lang="en-US" altLang="en-US" sz="1200">
                <a:solidFill>
                  <a:schemeClr val="tx1"/>
                </a:solidFill>
                <a:latin typeface="Times New Roman" panose="02020603050405020304" pitchFamily="18" charset="0"/>
              </a:rPr>
              <a:pPr/>
              <a:t>11</a:t>
            </a:fld>
            <a:endParaRPr lang="en-US" altLang="en-US" sz="1200">
              <a:solidFill>
                <a:schemeClr val="tx1"/>
              </a:solidFill>
              <a:latin typeface="Times New Roman" panose="02020603050405020304" pitchFamily="18" charset="0"/>
            </a:endParaRPr>
          </a:p>
        </p:txBody>
      </p:sp>
    </p:spTree>
    <p:extLst>
      <p:ext uri="{BB962C8B-B14F-4D97-AF65-F5344CB8AC3E}">
        <p14:creationId xmlns:p14="http://schemas.microsoft.com/office/powerpoint/2010/main" val="15071717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Slide Image Placeholder 1">
            <a:extLst>
              <a:ext uri="{FF2B5EF4-FFF2-40B4-BE49-F238E27FC236}">
                <a16:creationId xmlns:a16="http://schemas.microsoft.com/office/drawing/2014/main" id="{922B1678-A5E9-A34E-AA31-EFC51B1ED097}"/>
              </a:ext>
            </a:extLst>
          </p:cNvPr>
          <p:cNvSpPr>
            <a:spLocks noGrp="1" noRot="1" noChangeAspect="1" noTextEdit="1"/>
          </p:cNvSpPr>
          <p:nvPr>
            <p:ph type="sldImg"/>
          </p:nvPr>
        </p:nvSpPr>
        <p:spPr>
          <a:xfrm>
            <a:off x="1174750" y="696913"/>
            <a:ext cx="4638675" cy="3479800"/>
          </a:xfrm>
          <a:ln/>
        </p:spPr>
      </p:sp>
      <p:sp>
        <p:nvSpPr>
          <p:cNvPr id="39938" name="Notes Placeholder 2">
            <a:extLst>
              <a:ext uri="{FF2B5EF4-FFF2-40B4-BE49-F238E27FC236}">
                <a16:creationId xmlns:a16="http://schemas.microsoft.com/office/drawing/2014/main" id="{F0CA29F9-A7CF-9147-A748-070038B5E73F}"/>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
        <p:nvSpPr>
          <p:cNvPr id="39939" name="Slide Number Placeholder 3">
            <a:extLst>
              <a:ext uri="{FF2B5EF4-FFF2-40B4-BE49-F238E27FC236}">
                <a16:creationId xmlns:a16="http://schemas.microsoft.com/office/drawing/2014/main" id="{BEC0199F-E67A-384F-AB1B-D24A040D5BA6}"/>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688">
              <a:defRPr sz="2400">
                <a:solidFill>
                  <a:schemeClr val="bg2"/>
                </a:solidFill>
                <a:latin typeface="Tahoma" panose="020B0604030504040204" pitchFamily="34" charset="0"/>
                <a:ea typeface="ＭＳ Ｐゴシック" panose="020B0600070205080204" pitchFamily="34" charset="-128"/>
              </a:defRPr>
            </a:lvl1pPr>
            <a:lvl2pPr marL="742950" indent="-285750" defTabSz="928688">
              <a:defRPr sz="2400">
                <a:solidFill>
                  <a:schemeClr val="bg2"/>
                </a:solidFill>
                <a:latin typeface="Tahoma" panose="020B0604030504040204" pitchFamily="34" charset="0"/>
                <a:ea typeface="ＭＳ Ｐゴシック" panose="020B0600070205080204" pitchFamily="34" charset="-128"/>
              </a:defRPr>
            </a:lvl2pPr>
            <a:lvl3pPr marL="1143000" indent="-228600" defTabSz="928688">
              <a:defRPr sz="2400">
                <a:solidFill>
                  <a:schemeClr val="bg2"/>
                </a:solidFill>
                <a:latin typeface="Tahoma" panose="020B0604030504040204" pitchFamily="34" charset="0"/>
                <a:ea typeface="ＭＳ Ｐゴシック" panose="020B0600070205080204" pitchFamily="34" charset="-128"/>
              </a:defRPr>
            </a:lvl3pPr>
            <a:lvl4pPr marL="1600200" indent="-228600" defTabSz="928688">
              <a:defRPr sz="2400">
                <a:solidFill>
                  <a:schemeClr val="bg2"/>
                </a:solidFill>
                <a:latin typeface="Tahoma" panose="020B0604030504040204" pitchFamily="34" charset="0"/>
                <a:ea typeface="ＭＳ Ｐゴシック" panose="020B0600070205080204" pitchFamily="34" charset="-128"/>
              </a:defRPr>
            </a:lvl4pPr>
            <a:lvl5pPr marL="2057400" indent="-228600" defTabSz="928688">
              <a:defRPr sz="2400">
                <a:solidFill>
                  <a:schemeClr val="bg2"/>
                </a:solidFill>
                <a:latin typeface="Tahoma" panose="020B0604030504040204" pitchFamily="34" charset="0"/>
                <a:ea typeface="ＭＳ Ｐゴシック" panose="020B0600070205080204" pitchFamily="34" charset="-128"/>
              </a:defRPr>
            </a:lvl5pPr>
            <a:lvl6pPr marL="2514600" indent="-228600" algn="ctr" defTabSz="928688" eaLnBrk="0" fontAlgn="base" hangingPunct="0">
              <a:spcBef>
                <a:spcPct val="20000"/>
              </a:spcBef>
              <a:spcAft>
                <a:spcPct val="0"/>
              </a:spcAft>
              <a:buClr>
                <a:schemeClr val="accent2"/>
              </a:buClr>
              <a:buChar char="•"/>
              <a:defRPr sz="2400">
                <a:solidFill>
                  <a:schemeClr val="bg2"/>
                </a:solidFill>
                <a:latin typeface="Tahoma" panose="020B0604030504040204" pitchFamily="34" charset="0"/>
                <a:ea typeface="ＭＳ Ｐゴシック" panose="020B0600070205080204" pitchFamily="34" charset="-128"/>
              </a:defRPr>
            </a:lvl6pPr>
            <a:lvl7pPr marL="2971800" indent="-228600" algn="ctr" defTabSz="928688" eaLnBrk="0" fontAlgn="base" hangingPunct="0">
              <a:spcBef>
                <a:spcPct val="20000"/>
              </a:spcBef>
              <a:spcAft>
                <a:spcPct val="0"/>
              </a:spcAft>
              <a:buClr>
                <a:schemeClr val="accent2"/>
              </a:buClr>
              <a:buChar char="•"/>
              <a:defRPr sz="2400">
                <a:solidFill>
                  <a:schemeClr val="bg2"/>
                </a:solidFill>
                <a:latin typeface="Tahoma" panose="020B0604030504040204" pitchFamily="34" charset="0"/>
                <a:ea typeface="ＭＳ Ｐゴシック" panose="020B0600070205080204" pitchFamily="34" charset="-128"/>
              </a:defRPr>
            </a:lvl7pPr>
            <a:lvl8pPr marL="3429000" indent="-228600" algn="ctr" defTabSz="928688" eaLnBrk="0" fontAlgn="base" hangingPunct="0">
              <a:spcBef>
                <a:spcPct val="20000"/>
              </a:spcBef>
              <a:spcAft>
                <a:spcPct val="0"/>
              </a:spcAft>
              <a:buClr>
                <a:schemeClr val="accent2"/>
              </a:buClr>
              <a:buChar char="•"/>
              <a:defRPr sz="2400">
                <a:solidFill>
                  <a:schemeClr val="bg2"/>
                </a:solidFill>
                <a:latin typeface="Tahoma" panose="020B0604030504040204" pitchFamily="34" charset="0"/>
                <a:ea typeface="ＭＳ Ｐゴシック" panose="020B0600070205080204" pitchFamily="34" charset="-128"/>
              </a:defRPr>
            </a:lvl8pPr>
            <a:lvl9pPr marL="3886200" indent="-228600" algn="ctr" defTabSz="928688" eaLnBrk="0" fontAlgn="base" hangingPunct="0">
              <a:spcBef>
                <a:spcPct val="20000"/>
              </a:spcBef>
              <a:spcAft>
                <a:spcPct val="0"/>
              </a:spcAft>
              <a:buClr>
                <a:schemeClr val="accent2"/>
              </a:buClr>
              <a:buChar char="•"/>
              <a:defRPr sz="2400">
                <a:solidFill>
                  <a:schemeClr val="bg2"/>
                </a:solidFill>
                <a:latin typeface="Tahoma" panose="020B0604030504040204" pitchFamily="34" charset="0"/>
                <a:ea typeface="ＭＳ Ｐゴシック" panose="020B0600070205080204" pitchFamily="34" charset="-128"/>
              </a:defRPr>
            </a:lvl9pPr>
          </a:lstStyle>
          <a:p>
            <a:fld id="{8134676D-E6DA-C242-A767-1804A7704E56}" type="slidenum">
              <a:rPr lang="en-US" altLang="en-US" sz="1200">
                <a:solidFill>
                  <a:schemeClr val="tx1"/>
                </a:solidFill>
                <a:latin typeface="Times New Roman" panose="02020603050405020304" pitchFamily="18" charset="0"/>
              </a:rPr>
              <a:pPr/>
              <a:t>49</a:t>
            </a:fld>
            <a:endParaRPr lang="en-US" altLang="en-US" sz="1200">
              <a:solidFill>
                <a:schemeClr val="tx1"/>
              </a:solidFill>
              <a:latin typeface="Times New Roman" panose="02020603050405020304" pitchFamily="18" charset="0"/>
            </a:endParaRPr>
          </a:p>
        </p:txBody>
      </p:sp>
    </p:spTree>
    <p:extLst>
      <p:ext uri="{BB962C8B-B14F-4D97-AF65-F5344CB8AC3E}">
        <p14:creationId xmlns:p14="http://schemas.microsoft.com/office/powerpoint/2010/main" val="10874233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2/14/23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2/14/23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2/14/23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OverTx">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76200"/>
            <a:ext cx="8686800" cy="762000"/>
          </a:xfrm>
        </p:spPr>
        <p:txBody>
          <a:bodyPr/>
          <a:lstStyle/>
          <a:p>
            <a:r>
              <a:rPr lang="en-US"/>
              <a:t>Click to edit Master title style</a:t>
            </a:r>
          </a:p>
        </p:txBody>
      </p:sp>
      <p:sp>
        <p:nvSpPr>
          <p:cNvPr id="3" name="Content Placeholder 2"/>
          <p:cNvSpPr>
            <a:spLocks noGrp="1"/>
          </p:cNvSpPr>
          <p:nvPr>
            <p:ph sz="quarter" idx="1"/>
          </p:nvPr>
        </p:nvSpPr>
        <p:spPr>
          <a:xfrm>
            <a:off x="228600" y="990600"/>
            <a:ext cx="4267200" cy="2590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990600"/>
            <a:ext cx="4267200" cy="2590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228600" y="3733800"/>
            <a:ext cx="8686800" cy="2590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228600" y="6553200"/>
            <a:ext cx="1905000" cy="457200"/>
          </a:xfrm>
        </p:spPr>
        <p:txBody>
          <a:bodyPr/>
          <a:lstStyle>
            <a:lvl1pPr>
              <a:defRPr/>
            </a:lvl1pPr>
          </a:lstStyle>
          <a:p>
            <a:pPr>
              <a:defRPr/>
            </a:pPr>
            <a:endParaRPr lang="en-US"/>
          </a:p>
        </p:txBody>
      </p:sp>
      <p:sp>
        <p:nvSpPr>
          <p:cNvPr id="7" name="Footer Placeholder 6"/>
          <p:cNvSpPr>
            <a:spLocks noGrp="1"/>
          </p:cNvSpPr>
          <p:nvPr>
            <p:ph type="ftr" sz="quarter" idx="11"/>
          </p:nvPr>
        </p:nvSpPr>
        <p:spPr>
          <a:xfrm>
            <a:off x="3124200" y="6553200"/>
            <a:ext cx="2895600" cy="457200"/>
          </a:xfrm>
        </p:spPr>
        <p:txBody>
          <a:bodyPr/>
          <a:lstStyle>
            <a:lvl1pPr>
              <a:defRPr/>
            </a:lvl1pPr>
          </a:lstStyle>
          <a:p>
            <a:pPr>
              <a:defRPr/>
            </a:pPr>
            <a:endParaRPr lang="en-US"/>
          </a:p>
        </p:txBody>
      </p:sp>
      <p:sp>
        <p:nvSpPr>
          <p:cNvPr id="8" name="Slide Number Placeholder 7"/>
          <p:cNvSpPr>
            <a:spLocks noGrp="1"/>
          </p:cNvSpPr>
          <p:nvPr>
            <p:ph type="sldNum" sz="quarter" idx="12"/>
          </p:nvPr>
        </p:nvSpPr>
        <p:spPr>
          <a:xfrm>
            <a:off x="7620000" y="6553200"/>
            <a:ext cx="1524000" cy="457200"/>
          </a:xfrm>
        </p:spPr>
        <p:txBody>
          <a:bodyPr/>
          <a:lstStyle>
            <a:lvl1pPr>
              <a:defRPr/>
            </a:lvl1pPr>
          </a:lstStyle>
          <a:p>
            <a:pPr>
              <a:defRPr/>
            </a:pPr>
            <a:fld id="{A8AE72A9-BEE8-43D9-AACF-0D208FB128D3}"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ln>
            <a:solidFill>
              <a:schemeClr val="bg1"/>
            </a:solidFill>
          </a:ln>
        </p:spPr>
        <p:txBody>
          <a:bodyPr/>
          <a:lstStyle>
            <a:lvl1pPr>
              <a:defRPr>
                <a:solidFill>
                  <a:schemeClr val="accent6">
                    <a:lumMod val="75000"/>
                  </a:schemeClr>
                </a:solidFill>
                <a:effectLst/>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2/14/23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2/14/23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2/14/23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2/14/23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effectLst/>
              </a:defRPr>
            </a:lvl1pPr>
          </a:lstStyle>
          <a:p>
            <a:r>
              <a:rPr lang="en-US" dirty="0"/>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2/14/23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2/14/23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2/14/23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2/14/23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a:ln>
            <a:noFill/>
          </a:ln>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2/14/23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ransition/>
  <p:txStyles>
    <p:titleStyle>
      <a:lvl1pPr algn="ctr" defTabSz="914400" rtl="0" eaLnBrk="1" latinLnBrk="0" hangingPunct="1">
        <a:spcBef>
          <a:spcPct val="0"/>
        </a:spcBef>
        <a:buNone/>
        <a:defRPr sz="4400" kern="1200">
          <a:solidFill>
            <a:schemeClr val="accent6">
              <a:lumMod val="75000"/>
            </a:schemeClr>
          </a:solidFill>
          <a:effectLst>
            <a:outerShdw blurRad="50800" dist="25400" dir="2700000" algn="tl" rotWithShape="0">
              <a:prstClr val="black">
                <a:alpha val="40000"/>
              </a:prstClr>
            </a:outerShdw>
          </a:effectLst>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customXml" Target="../ink/ink3.xml"/><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880.png"/><Relationship Id="rId5" Type="http://schemas.openxmlformats.org/officeDocument/2006/relationships/customXml" Target="../ink/ink4.xml"/><Relationship Id="rId4" Type="http://schemas.openxmlformats.org/officeDocument/2006/relationships/image" Target="../media/image870.png"/></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180.png"/><Relationship Id="rId7" Type="http://schemas.openxmlformats.org/officeDocument/2006/relationships/image" Target="../media/image20.png"/><Relationship Id="rId2" Type="http://schemas.openxmlformats.org/officeDocument/2006/relationships/customXml" Target="../ink/ink5.xml"/><Relationship Id="rId1" Type="http://schemas.openxmlformats.org/officeDocument/2006/relationships/slideLayout" Target="../slideLayouts/slideLayout2.xml"/><Relationship Id="rId6" Type="http://schemas.openxmlformats.org/officeDocument/2006/relationships/customXml" Target="../ink/ink7.xml"/><Relationship Id="rId5" Type="http://schemas.openxmlformats.org/officeDocument/2006/relationships/image" Target="../media/image19.png"/><Relationship Id="rId4" Type="http://schemas.openxmlformats.org/officeDocument/2006/relationships/customXml" Target="../ink/ink6.xml"/></Relationships>
</file>

<file path=ppt/slides/_rels/slide1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30.png"/><Relationship Id="rId2" Type="http://schemas.openxmlformats.org/officeDocument/2006/relationships/customXml" Target="../ink/ink8.xml"/><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18.xml.rels><?xml version="1.0" encoding="UTF-8" standalone="yes"?>
<Relationships xmlns="http://schemas.openxmlformats.org/package/2006/relationships"><Relationship Id="rId3" Type="http://schemas.openxmlformats.org/officeDocument/2006/relationships/customXml" Target="../ink/ink9.xml"/><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customXml" Target="../ink/ink10.xml"/><Relationship Id="rId4" Type="http://schemas.openxmlformats.org/officeDocument/2006/relationships/image" Target="../media/image31.png"/></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290.pn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customXml" Target="../ink/ink12.xml"/><Relationship Id="rId5" Type="http://schemas.openxmlformats.org/officeDocument/2006/relationships/image" Target="../media/image270.png"/><Relationship Id="rId4" Type="http://schemas.openxmlformats.org/officeDocument/2006/relationships/customXml" Target="../ink/ink1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image" Target="../media/image420.png"/><Relationship Id="rId3" Type="http://schemas.openxmlformats.org/officeDocument/2006/relationships/image" Target="../media/image36.png"/><Relationship Id="rId7" Type="http://schemas.openxmlformats.org/officeDocument/2006/relationships/customXml" Target="../ink/ink14.xml"/><Relationship Id="rId2" Type="http://schemas.openxmlformats.org/officeDocument/2006/relationships/image" Target="../media/image35.jpeg"/><Relationship Id="rId1" Type="http://schemas.openxmlformats.org/officeDocument/2006/relationships/slideLayout" Target="../slideLayouts/slideLayout7.xml"/><Relationship Id="rId6" Type="http://schemas.openxmlformats.org/officeDocument/2006/relationships/image" Target="../media/image410.png"/><Relationship Id="rId5" Type="http://schemas.openxmlformats.org/officeDocument/2006/relationships/customXml" Target="../ink/ink13.xml"/><Relationship Id="rId10" Type="http://schemas.openxmlformats.org/officeDocument/2006/relationships/image" Target="../media/image43.png"/><Relationship Id="rId4" Type="http://schemas.openxmlformats.org/officeDocument/2006/relationships/image" Target="../media/image37.png"/><Relationship Id="rId9" Type="http://schemas.openxmlformats.org/officeDocument/2006/relationships/customXml" Target="../ink/ink15.xml"/></Relationships>
</file>

<file path=ppt/slides/_rels/slide2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8" Type="http://schemas.openxmlformats.org/officeDocument/2006/relationships/image" Target="../media/image320.png"/><Relationship Id="rId3" Type="http://schemas.openxmlformats.org/officeDocument/2006/relationships/customXml" Target="../ink/ink16.xml"/><Relationship Id="rId7" Type="http://schemas.openxmlformats.org/officeDocument/2006/relationships/customXml" Target="../ink/ink18.xml"/><Relationship Id="rId2" Type="http://schemas.openxmlformats.org/officeDocument/2006/relationships/image" Target="../media/image39.png"/><Relationship Id="rId1" Type="http://schemas.openxmlformats.org/officeDocument/2006/relationships/slideLayout" Target="../slideLayouts/slideLayout6.xml"/><Relationship Id="rId6" Type="http://schemas.openxmlformats.org/officeDocument/2006/relationships/image" Target="../media/image310.png"/><Relationship Id="rId5" Type="http://schemas.openxmlformats.org/officeDocument/2006/relationships/customXml" Target="../ink/ink17.xml"/><Relationship Id="rId4" Type="http://schemas.openxmlformats.org/officeDocument/2006/relationships/image" Target="../media/image300.png"/></Relationships>
</file>

<file path=ppt/slides/_rels/slide26.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40.png"/><Relationship Id="rId2" Type="http://schemas.openxmlformats.org/officeDocument/2006/relationships/image" Target="../media/image40.jpeg"/><Relationship Id="rId1" Type="http://schemas.openxmlformats.org/officeDocument/2006/relationships/slideLayout" Target="../slideLayouts/slideLayout6.xml"/><Relationship Id="rId6" Type="http://schemas.openxmlformats.org/officeDocument/2006/relationships/customXml" Target="../ink/ink20.xml"/><Relationship Id="rId5" Type="http://schemas.openxmlformats.org/officeDocument/2006/relationships/image" Target="../media/image390.png"/><Relationship Id="rId4" Type="http://schemas.openxmlformats.org/officeDocument/2006/relationships/customXml" Target="../ink/ink19.xml"/></Relationships>
</file>

<file path=ppt/slides/_rels/slide2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8" Type="http://schemas.openxmlformats.org/officeDocument/2006/relationships/image" Target="../media/image360.png"/><Relationship Id="rId3" Type="http://schemas.openxmlformats.org/officeDocument/2006/relationships/customXml" Target="../ink/ink21.xml"/><Relationship Id="rId7" Type="http://schemas.openxmlformats.org/officeDocument/2006/relationships/customXml" Target="../ink/ink23.xml"/><Relationship Id="rId2" Type="http://schemas.openxmlformats.org/officeDocument/2006/relationships/image" Target="../media/image45.jpeg"/><Relationship Id="rId1" Type="http://schemas.openxmlformats.org/officeDocument/2006/relationships/slideLayout" Target="../slideLayouts/slideLayout6.xml"/><Relationship Id="rId6" Type="http://schemas.openxmlformats.org/officeDocument/2006/relationships/image" Target="../media/image350.png"/><Relationship Id="rId5" Type="http://schemas.openxmlformats.org/officeDocument/2006/relationships/customXml" Target="../ink/ink22.xml"/><Relationship Id="rId4" Type="http://schemas.openxmlformats.org/officeDocument/2006/relationships/image" Target="../media/image340.png"/><Relationship Id="rId9" Type="http://schemas.openxmlformats.org/officeDocument/2006/relationships/image" Target="../media/image46.jpeg"/></Relationships>
</file>

<file path=ppt/slides/_rels/slide29.xml.rels><?xml version="1.0" encoding="UTF-8" standalone="yes"?>
<Relationships xmlns="http://schemas.openxmlformats.org/package/2006/relationships"><Relationship Id="rId8" Type="http://schemas.openxmlformats.org/officeDocument/2006/relationships/image" Target="../media/image53.jpeg"/><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image" Target="../media/image47.png"/><Relationship Id="rId1" Type="http://schemas.openxmlformats.org/officeDocument/2006/relationships/slideLayout" Target="../slideLayouts/slideLayout6.xml"/><Relationship Id="rId6" Type="http://schemas.openxmlformats.org/officeDocument/2006/relationships/image" Target="../media/image51.png"/><Relationship Id="rId5" Type="http://schemas.openxmlformats.org/officeDocument/2006/relationships/image" Target="../media/image50.png"/><Relationship Id="rId10" Type="http://schemas.openxmlformats.org/officeDocument/2006/relationships/image" Target="../media/image55.jpeg"/><Relationship Id="rId4" Type="http://schemas.openxmlformats.org/officeDocument/2006/relationships/image" Target="../media/image49.jpeg"/><Relationship Id="rId9" Type="http://schemas.openxmlformats.org/officeDocument/2006/relationships/image" Target="../media/image54.png"/></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8" Type="http://schemas.openxmlformats.org/officeDocument/2006/relationships/image" Target="../media/image64.jpeg"/><Relationship Id="rId3" Type="http://schemas.openxmlformats.org/officeDocument/2006/relationships/image" Target="../media/image59.png"/><Relationship Id="rId7" Type="http://schemas.openxmlformats.org/officeDocument/2006/relationships/image" Target="../media/image63.png"/><Relationship Id="rId2" Type="http://schemas.openxmlformats.org/officeDocument/2006/relationships/image" Target="../media/image58.jpeg"/><Relationship Id="rId1" Type="http://schemas.openxmlformats.org/officeDocument/2006/relationships/slideLayout" Target="../slideLayouts/slideLayout2.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 Id="rId9" Type="http://schemas.openxmlformats.org/officeDocument/2006/relationships/image" Target="../media/image65.png"/></Relationships>
</file>

<file path=ppt/slides/_rels/slide32.xml.rels><?xml version="1.0" encoding="UTF-8" standalone="yes"?>
<Relationships xmlns="http://schemas.openxmlformats.org/package/2006/relationships"><Relationship Id="rId3" Type="http://schemas.openxmlformats.org/officeDocument/2006/relationships/image" Target="../media/image67.png"/><Relationship Id="rId7" Type="http://schemas.openxmlformats.org/officeDocument/2006/relationships/image" Target="../media/image71.jpeg"/><Relationship Id="rId2" Type="http://schemas.openxmlformats.org/officeDocument/2006/relationships/image" Target="../media/image66.jpeg"/><Relationship Id="rId1" Type="http://schemas.openxmlformats.org/officeDocument/2006/relationships/slideLayout" Target="../slideLayouts/slideLayout2.xml"/><Relationship Id="rId6" Type="http://schemas.openxmlformats.org/officeDocument/2006/relationships/image" Target="../media/image70.jpeg"/><Relationship Id="rId5" Type="http://schemas.openxmlformats.org/officeDocument/2006/relationships/image" Target="../media/image69.jpeg"/><Relationship Id="rId4" Type="http://schemas.openxmlformats.org/officeDocument/2006/relationships/image" Target="../media/image68.png"/></Relationships>
</file>

<file path=ppt/slides/_rels/slide33.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customXml" Target="../ink/ink24.xml"/><Relationship Id="rId1" Type="http://schemas.openxmlformats.org/officeDocument/2006/relationships/slideLayout" Target="../slideLayouts/slideLayout2.xml"/><Relationship Id="rId6" Type="http://schemas.openxmlformats.org/officeDocument/2006/relationships/image" Target="../media/image77.png"/><Relationship Id="rId5" Type="http://schemas.openxmlformats.org/officeDocument/2006/relationships/customXml" Target="../ink/ink25.xml"/><Relationship Id="rId4" Type="http://schemas.openxmlformats.org/officeDocument/2006/relationships/image" Target="../media/image75.jpeg"/></Relationships>
</file>

<file path=ppt/slides/_rels/slide36.xml.rels><?xml version="1.0" encoding="UTF-8" standalone="yes"?>
<Relationships xmlns="http://schemas.openxmlformats.org/package/2006/relationships"><Relationship Id="rId8" Type="http://schemas.openxmlformats.org/officeDocument/2006/relationships/customXml" Target="../ink/ink28.xml"/><Relationship Id="rId3" Type="http://schemas.openxmlformats.org/officeDocument/2006/relationships/image" Target="../media/image78.png"/><Relationship Id="rId7" Type="http://schemas.openxmlformats.org/officeDocument/2006/relationships/image" Target="../media/image81.png"/><Relationship Id="rId2" Type="http://schemas.openxmlformats.org/officeDocument/2006/relationships/image" Target="../media/image76.png"/><Relationship Id="rId1" Type="http://schemas.openxmlformats.org/officeDocument/2006/relationships/slideLayout" Target="../slideLayouts/slideLayout2.xml"/><Relationship Id="rId6" Type="http://schemas.openxmlformats.org/officeDocument/2006/relationships/customXml" Target="../ink/ink27.xml"/><Relationship Id="rId11" Type="http://schemas.openxmlformats.org/officeDocument/2006/relationships/image" Target="../media/image83.png"/><Relationship Id="rId5" Type="http://schemas.openxmlformats.org/officeDocument/2006/relationships/image" Target="../media/image80.png"/><Relationship Id="rId10" Type="http://schemas.openxmlformats.org/officeDocument/2006/relationships/customXml" Target="../ink/ink29.xml"/><Relationship Id="rId4" Type="http://schemas.openxmlformats.org/officeDocument/2006/relationships/customXml" Target="../ink/ink26.xml"/><Relationship Id="rId9" Type="http://schemas.openxmlformats.org/officeDocument/2006/relationships/image" Target="../media/image82.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80.jpeg"/><Relationship Id="rId7" Type="http://schemas.openxmlformats.org/officeDocument/2006/relationships/image" Target="../media/image84.jpeg"/><Relationship Id="rId2" Type="http://schemas.openxmlformats.org/officeDocument/2006/relationships/image" Target="../media/image79.png"/><Relationship Id="rId1" Type="http://schemas.openxmlformats.org/officeDocument/2006/relationships/slideLayout" Target="../slideLayouts/slideLayout2.xml"/><Relationship Id="rId6" Type="http://schemas.openxmlformats.org/officeDocument/2006/relationships/image" Target="../media/image83.jpeg"/><Relationship Id="rId5" Type="http://schemas.openxmlformats.org/officeDocument/2006/relationships/image" Target="../media/image82.jpeg"/><Relationship Id="rId4" Type="http://schemas.openxmlformats.org/officeDocument/2006/relationships/image" Target="../media/image81.jpeg"/></Relationships>
</file>

<file path=ppt/slides/_rels/slide39.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8.png"/><Relationship Id="rId1" Type="http://schemas.openxmlformats.org/officeDocument/2006/relationships/slideLayout" Target="../slideLayouts/slideLayout2.xml"/><Relationship Id="rId5" Type="http://schemas.openxmlformats.org/officeDocument/2006/relationships/image" Target="../media/image550.png"/><Relationship Id="rId4" Type="http://schemas.openxmlformats.org/officeDocument/2006/relationships/customXml" Target="../ink/ink30.xml"/></Relationships>
</file>

<file path=ppt/slides/_rels/slide42.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jpg"/><Relationship Id="rId1" Type="http://schemas.openxmlformats.org/officeDocument/2006/relationships/slideLayout" Target="../slideLayouts/slideLayout2.xml"/><Relationship Id="rId5" Type="http://schemas.openxmlformats.org/officeDocument/2006/relationships/image" Target="../media/image93.png"/><Relationship Id="rId4" Type="http://schemas.openxmlformats.org/officeDocument/2006/relationships/image" Target="../media/image92.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6.xml"/><Relationship Id="rId6" Type="http://schemas.openxmlformats.org/officeDocument/2006/relationships/image" Target="../media/image98.png"/><Relationship Id="rId5" Type="http://schemas.openxmlformats.org/officeDocument/2006/relationships/image" Target="../media/image97.png"/><Relationship Id="rId4" Type="http://schemas.openxmlformats.org/officeDocument/2006/relationships/image" Target="../media/image96.png"/></Relationships>
</file>

<file path=ppt/slides/_rels/slide45.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8" Type="http://schemas.openxmlformats.org/officeDocument/2006/relationships/customXml" Target="../ink/ink34.xml"/><Relationship Id="rId3" Type="http://schemas.openxmlformats.org/officeDocument/2006/relationships/image" Target="../media/image101.png"/><Relationship Id="rId7" Type="http://schemas.openxmlformats.org/officeDocument/2006/relationships/image" Target="../media/image103.png"/><Relationship Id="rId2" Type="http://schemas.openxmlformats.org/officeDocument/2006/relationships/customXml" Target="../ink/ink31.xml"/><Relationship Id="rId1" Type="http://schemas.openxmlformats.org/officeDocument/2006/relationships/slideLayout" Target="../slideLayouts/slideLayout2.xml"/><Relationship Id="rId6" Type="http://schemas.openxmlformats.org/officeDocument/2006/relationships/customXml" Target="../ink/ink33.xml"/><Relationship Id="rId11" Type="http://schemas.openxmlformats.org/officeDocument/2006/relationships/image" Target="../media/image105.png"/><Relationship Id="rId5" Type="http://schemas.openxmlformats.org/officeDocument/2006/relationships/image" Target="../media/image102.png"/><Relationship Id="rId10" Type="http://schemas.openxmlformats.org/officeDocument/2006/relationships/customXml" Target="../ink/ink35.xml"/><Relationship Id="rId4" Type="http://schemas.openxmlformats.org/officeDocument/2006/relationships/customXml" Target="../ink/ink32.xml"/><Relationship Id="rId9" Type="http://schemas.openxmlformats.org/officeDocument/2006/relationships/image" Target="../media/image104.png"/></Relationships>
</file>

<file path=ppt/slides/_rels/slide47.xml.rels><?xml version="1.0" encoding="UTF-8" standalone="yes"?>
<Relationships xmlns="http://schemas.openxmlformats.org/package/2006/relationships"><Relationship Id="rId3" Type="http://schemas.openxmlformats.org/officeDocument/2006/relationships/customXml" Target="../ink/ink36.xml"/><Relationship Id="rId2" Type="http://schemas.openxmlformats.org/officeDocument/2006/relationships/image" Target="../media/image106.png"/><Relationship Id="rId1" Type="http://schemas.openxmlformats.org/officeDocument/2006/relationships/slideLayout" Target="../slideLayouts/slideLayout6.xml"/><Relationship Id="rId6" Type="http://schemas.openxmlformats.org/officeDocument/2006/relationships/image" Target="../media/image580.png"/><Relationship Id="rId5" Type="http://schemas.openxmlformats.org/officeDocument/2006/relationships/customXml" Target="../ink/ink37.xml"/><Relationship Id="rId4" Type="http://schemas.openxmlformats.org/officeDocument/2006/relationships/image" Target="../media/image570.png"/></Relationships>
</file>

<file path=ppt/slides/_rels/slide48.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8" Type="http://schemas.openxmlformats.org/officeDocument/2006/relationships/image" Target="../media/image113.png"/><Relationship Id="rId3" Type="http://schemas.openxmlformats.org/officeDocument/2006/relationships/image" Target="../media/image108.png"/><Relationship Id="rId7" Type="http://schemas.openxmlformats.org/officeDocument/2006/relationships/image" Target="../media/image112.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11.png"/><Relationship Id="rId5" Type="http://schemas.openxmlformats.org/officeDocument/2006/relationships/image" Target="../media/image110.png"/><Relationship Id="rId10" Type="http://schemas.openxmlformats.org/officeDocument/2006/relationships/image" Target="../media/image66.jpeg"/><Relationship Id="rId4" Type="http://schemas.openxmlformats.org/officeDocument/2006/relationships/image" Target="../media/image109.png"/><Relationship Id="rId9" Type="http://schemas.openxmlformats.org/officeDocument/2006/relationships/image" Target="../media/image114.png"/></Relationships>
</file>

<file path=ppt/slides/_rels/slide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notesSlide" Target="../notesSlides/notesSlide3.xml"/><Relationship Id="rId7" Type="http://schemas.openxmlformats.org/officeDocument/2006/relationships/image" Target="../media/image6.png"/><Relationship Id="rId2" Type="http://schemas.openxmlformats.org/officeDocument/2006/relationships/slideLayout" Target="../slideLayouts/slideLayout7.xml"/><Relationship Id="rId1" Type="http://schemas.openxmlformats.org/officeDocument/2006/relationships/tags" Target="../tags/tag1.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115.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image" Target="../media/image116.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20.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8" Type="http://schemas.openxmlformats.org/officeDocument/2006/relationships/image" Target="../media/image970.png"/><Relationship Id="rId3" Type="http://schemas.openxmlformats.org/officeDocument/2006/relationships/image" Target="../media/image940.png"/><Relationship Id="rId7" Type="http://schemas.openxmlformats.org/officeDocument/2006/relationships/customXml" Target="../ink/ink40.xml"/><Relationship Id="rId2" Type="http://schemas.openxmlformats.org/officeDocument/2006/relationships/customXml" Target="../ink/ink38.xml"/><Relationship Id="rId1" Type="http://schemas.openxmlformats.org/officeDocument/2006/relationships/slideLayout" Target="../slideLayouts/slideLayout2.xml"/><Relationship Id="rId6" Type="http://schemas.openxmlformats.org/officeDocument/2006/relationships/image" Target="../media/image122.png"/><Relationship Id="rId5" Type="http://schemas.openxmlformats.org/officeDocument/2006/relationships/image" Target="../media/image950.png"/><Relationship Id="rId10" Type="http://schemas.openxmlformats.org/officeDocument/2006/relationships/image" Target="../media/image980.png"/><Relationship Id="rId4" Type="http://schemas.openxmlformats.org/officeDocument/2006/relationships/customXml" Target="../ink/ink39.xml"/><Relationship Id="rId9" Type="http://schemas.openxmlformats.org/officeDocument/2006/relationships/customXml" Target="../ink/ink41.xml"/></Relationships>
</file>

<file path=ppt/slides/_rels/slide56.xml.rels><?xml version="1.0" encoding="UTF-8" standalone="yes"?>
<Relationships xmlns="http://schemas.openxmlformats.org/package/2006/relationships"><Relationship Id="rId3" Type="http://schemas.openxmlformats.org/officeDocument/2006/relationships/customXml" Target="../ink/ink42.xml"/><Relationship Id="rId2" Type="http://schemas.openxmlformats.org/officeDocument/2006/relationships/image" Target="../media/image123.jpeg"/><Relationship Id="rId1" Type="http://schemas.openxmlformats.org/officeDocument/2006/relationships/slideLayout" Target="../slideLayouts/slideLayout2.xml"/><Relationship Id="rId6" Type="http://schemas.openxmlformats.org/officeDocument/2006/relationships/image" Target="../media/image1000.png"/><Relationship Id="rId5" Type="http://schemas.openxmlformats.org/officeDocument/2006/relationships/customXml" Target="../ink/ink43.xml"/><Relationship Id="rId4" Type="http://schemas.openxmlformats.org/officeDocument/2006/relationships/image" Target="../media/image990.png"/></Relationships>
</file>

<file path=ppt/slides/_rels/slide57.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24.png"/><Relationship Id="rId1" Type="http://schemas.openxmlformats.org/officeDocument/2006/relationships/slideLayout" Target="../slideLayouts/slideLayout2.xml"/><Relationship Id="rId5" Type="http://schemas.openxmlformats.org/officeDocument/2006/relationships/image" Target="../media/image127.png"/><Relationship Id="rId4" Type="http://schemas.openxmlformats.org/officeDocument/2006/relationships/image" Target="../media/image126.png"/></Relationships>
</file>

<file path=ppt/slides/_rels/slide6.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notesSlide" Target="../notesSlides/notesSlide4.xml"/><Relationship Id="rId7" Type="http://schemas.openxmlformats.org/officeDocument/2006/relationships/image" Target="../media/image8.png"/><Relationship Id="rId2" Type="http://schemas.openxmlformats.org/officeDocument/2006/relationships/slideLayout" Target="../slideLayouts/slideLayout7.xml"/><Relationship Id="rId1" Type="http://schemas.openxmlformats.org/officeDocument/2006/relationships/tags" Target="../tags/tag2.xml"/><Relationship Id="rId6" Type="http://schemas.openxmlformats.org/officeDocument/2006/relationships/image" Target="../media/image7.png"/><Relationship Id="rId5" Type="http://schemas.openxmlformats.org/officeDocument/2006/relationships/image" Target="../media/image6.png"/><Relationship Id="rId10" Type="http://schemas.openxmlformats.org/officeDocument/2006/relationships/image" Target="../media/image10.png"/><Relationship Id="rId4" Type="http://schemas.openxmlformats.org/officeDocument/2006/relationships/image" Target="../media/image3.png"/><Relationship Id="rId9"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3.xml"/><Relationship Id="rId5" Type="http://schemas.openxmlformats.org/officeDocument/2006/relationships/image" Target="../media/image12.png"/><Relationship Id="rId4" Type="http://schemas.openxmlformats.org/officeDocument/2006/relationships/image" Target="../media/image11.emf"/></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4.xml"/></Relationships>
</file>

<file path=ppt/slides/_rels/slide9.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notesSlide" Target="../notesSlides/notesSlide6.xml"/><Relationship Id="rId7" Type="http://schemas.openxmlformats.org/officeDocument/2006/relationships/customXml" Target="../ink/ink2.xml"/><Relationship Id="rId2" Type="http://schemas.openxmlformats.org/officeDocument/2006/relationships/slideLayout" Target="../slideLayouts/slideLayout2.xml"/><Relationship Id="rId1" Type="http://schemas.openxmlformats.org/officeDocument/2006/relationships/tags" Target="../tags/tag5.xml"/><Relationship Id="rId6" Type="http://schemas.openxmlformats.org/officeDocument/2006/relationships/image" Target="../media/image14.png"/><Relationship Id="rId5" Type="http://schemas.openxmlformats.org/officeDocument/2006/relationships/customXml" Target="../ink/ink1.xml"/><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6" name="Rectangle 6"/>
          <p:cNvSpPr>
            <a:spLocks noGrp="1" noChangeArrowheads="1"/>
          </p:cNvSpPr>
          <p:nvPr>
            <p:ph type="ctrTitle"/>
          </p:nvPr>
        </p:nvSpPr>
        <p:spPr>
          <a:xfrm>
            <a:off x="685800" y="1524000"/>
            <a:ext cx="7772400" cy="2133600"/>
          </a:xfrm>
        </p:spPr>
        <p:txBody>
          <a:bodyPr>
            <a:noAutofit/>
          </a:bodyPr>
          <a:lstStyle/>
          <a:p>
            <a:pPr algn="ctr"/>
            <a:r>
              <a:rPr lang="en-US" sz="5400" dirty="0">
                <a:effectLst/>
                <a:latin typeface="Gill Sans MT" pitchFamily="34" charset="0"/>
              </a:rPr>
              <a:t>Mobile Tracking and</a:t>
            </a:r>
            <a:br>
              <a:rPr lang="en-US" sz="5400" dirty="0">
                <a:effectLst/>
                <a:latin typeface="Gill Sans MT" pitchFamily="34" charset="0"/>
              </a:rPr>
            </a:br>
            <a:r>
              <a:rPr lang="en-US" sz="5400" dirty="0">
                <a:effectLst/>
                <a:latin typeface="Gill Sans MT" pitchFamily="34" charset="0"/>
              </a:rPr>
              <a:t>Data Collection</a:t>
            </a:r>
          </a:p>
        </p:txBody>
      </p:sp>
      <p:sp>
        <p:nvSpPr>
          <p:cNvPr id="5" name="Rectangle 5"/>
          <p:cNvSpPr txBox="1">
            <a:spLocks noChangeArrowheads="1"/>
          </p:cNvSpPr>
          <p:nvPr/>
        </p:nvSpPr>
        <p:spPr bwMode="auto">
          <a:xfrm>
            <a:off x="647700" y="4114800"/>
            <a:ext cx="7924800" cy="1524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20000"/>
              </a:spcBef>
              <a:spcAft>
                <a:spcPct val="0"/>
              </a:spcAft>
              <a:buClr>
                <a:schemeClr val="accent2"/>
              </a:buClr>
              <a:buSzTx/>
              <a:buFont typeface="Monotype Sorts" pitchFamily="2" charset="2"/>
              <a:buNone/>
              <a:tabLst/>
              <a:defRPr/>
            </a:pPr>
            <a:r>
              <a:rPr kumimoji="1" lang="en-US" sz="4000" kern="0" dirty="0">
                <a:latin typeface="Gill Sans MT" pitchFamily="34" charset="0"/>
              </a:rPr>
              <a:t>Vitaly Shmatikov</a:t>
            </a:r>
          </a:p>
        </p:txBody>
      </p:sp>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7BD275-CC47-6246-BB85-C11F5168A8D7}"/>
              </a:ext>
            </a:extLst>
          </p:cNvPr>
          <p:cNvSpPr>
            <a:spLocks noGrp="1"/>
          </p:cNvSpPr>
          <p:nvPr>
            <p:ph type="title"/>
          </p:nvPr>
        </p:nvSpPr>
        <p:spPr/>
        <p:txBody>
          <a:bodyPr/>
          <a:lstStyle/>
          <a:p>
            <a:r>
              <a:rPr lang="en-US" dirty="0"/>
              <a:t>Robust Identifiers</a:t>
            </a:r>
          </a:p>
        </p:txBody>
      </p:sp>
      <p:sp>
        <p:nvSpPr>
          <p:cNvPr id="3" name="Content Placeholder 2">
            <a:extLst>
              <a:ext uri="{FF2B5EF4-FFF2-40B4-BE49-F238E27FC236}">
                <a16:creationId xmlns:a16="http://schemas.microsoft.com/office/drawing/2014/main" id="{86485EEE-215F-5945-B696-778D053DA002}"/>
              </a:ext>
            </a:extLst>
          </p:cNvPr>
          <p:cNvSpPr>
            <a:spLocks noGrp="1"/>
          </p:cNvSpPr>
          <p:nvPr>
            <p:ph idx="1"/>
          </p:nvPr>
        </p:nvSpPr>
        <p:spPr>
          <a:xfrm>
            <a:off x="457200" y="2099180"/>
            <a:ext cx="3910181" cy="4301620"/>
          </a:xfrm>
        </p:spPr>
        <p:txBody>
          <a:bodyPr>
            <a:noAutofit/>
          </a:bodyPr>
          <a:lstStyle/>
          <a:p>
            <a:r>
              <a:rPr lang="en-US" sz="2800" dirty="0">
                <a:solidFill>
                  <a:srgbClr val="C00000"/>
                </a:solidFill>
              </a:rPr>
              <a:t>Unique</a:t>
            </a:r>
          </a:p>
          <a:p>
            <a:pPr lvl="1"/>
            <a:r>
              <a:rPr lang="en-US" sz="2400" dirty="0"/>
              <a:t>Points only to you or your device</a:t>
            </a:r>
          </a:p>
          <a:p>
            <a:r>
              <a:rPr lang="en-US" sz="2800" dirty="0">
                <a:solidFill>
                  <a:srgbClr val="C00000"/>
                </a:solidFill>
              </a:rPr>
              <a:t>Persistent</a:t>
            </a:r>
          </a:p>
          <a:p>
            <a:pPr lvl="1"/>
            <a:r>
              <a:rPr lang="en-US" sz="2400" dirty="0"/>
              <a:t>Does not change often</a:t>
            </a:r>
          </a:p>
          <a:p>
            <a:r>
              <a:rPr lang="en-US" sz="2800" dirty="0">
                <a:solidFill>
                  <a:srgbClr val="C00000"/>
                </a:solidFill>
              </a:rPr>
              <a:t>Available</a:t>
            </a:r>
          </a:p>
          <a:p>
            <a:pPr lvl="1"/>
            <a:r>
              <a:rPr lang="en-US" sz="2400" dirty="0"/>
              <a:t>Easy for advertiser to access</a:t>
            </a:r>
          </a:p>
        </p:txBody>
      </p:sp>
      <p:pic>
        <p:nvPicPr>
          <p:cNvPr id="7" name="Picture 6" descr="Table&#10;&#10;Description automatically generated">
            <a:extLst>
              <a:ext uri="{FF2B5EF4-FFF2-40B4-BE49-F238E27FC236}">
                <a16:creationId xmlns:a16="http://schemas.microsoft.com/office/drawing/2014/main" id="{6905A019-9F64-764C-A443-1166AD40C944}"/>
              </a:ext>
            </a:extLst>
          </p:cNvPr>
          <p:cNvPicPr>
            <a:picLocks noChangeAspect="1"/>
          </p:cNvPicPr>
          <p:nvPr/>
        </p:nvPicPr>
        <p:blipFill>
          <a:blip r:embed="rId2"/>
          <a:stretch>
            <a:fillRect/>
          </a:stretch>
        </p:blipFill>
        <p:spPr>
          <a:xfrm>
            <a:off x="4742624" y="2100352"/>
            <a:ext cx="4339050" cy="4073020"/>
          </a:xfrm>
          <a:prstGeom prst="rect">
            <a:avLst/>
          </a:prstGeom>
        </p:spPr>
      </p:pic>
      <p:grpSp>
        <p:nvGrpSpPr>
          <p:cNvPr id="8" name="Group 7">
            <a:extLst>
              <a:ext uri="{FF2B5EF4-FFF2-40B4-BE49-F238E27FC236}">
                <a16:creationId xmlns:a16="http://schemas.microsoft.com/office/drawing/2014/main" id="{E0D22F7F-E9D4-9A4F-B964-72030358E3E7}"/>
              </a:ext>
            </a:extLst>
          </p:cNvPr>
          <p:cNvGrpSpPr/>
          <p:nvPr/>
        </p:nvGrpSpPr>
        <p:grpSpPr>
          <a:xfrm>
            <a:off x="4419692" y="3842363"/>
            <a:ext cx="488160" cy="392400"/>
            <a:chOff x="4419692" y="3842363"/>
            <a:chExt cx="488160" cy="392400"/>
          </a:xfrm>
        </p:grpSpPr>
        <mc:AlternateContent xmlns:mc="http://schemas.openxmlformats.org/markup-compatibility/2006" xmlns:p14="http://schemas.microsoft.com/office/powerpoint/2010/main">
          <mc:Choice Requires="p14">
            <p:contentPart p14:bwMode="auto" r:id="rId3">
              <p14:nvContentPartPr>
                <p14:cNvPr id="5" name="Ink 4">
                  <a:extLst>
                    <a:ext uri="{FF2B5EF4-FFF2-40B4-BE49-F238E27FC236}">
                      <a16:creationId xmlns:a16="http://schemas.microsoft.com/office/drawing/2014/main" id="{33A7F100-114E-1047-A196-750173E97CA8}"/>
                    </a:ext>
                  </a:extLst>
                </p14:cNvPr>
                <p14:cNvContentPartPr/>
                <p14:nvPr/>
              </p14:nvContentPartPr>
              <p14:xfrm>
                <a:off x="4419692" y="3842363"/>
                <a:ext cx="474840" cy="286920"/>
              </p14:xfrm>
            </p:contentPart>
          </mc:Choice>
          <mc:Fallback xmlns="">
            <p:pic>
              <p:nvPicPr>
                <p:cNvPr id="5" name="Ink 4">
                  <a:extLst>
                    <a:ext uri="{FF2B5EF4-FFF2-40B4-BE49-F238E27FC236}">
                      <a16:creationId xmlns:a16="http://schemas.microsoft.com/office/drawing/2014/main" id="{33A7F100-114E-1047-A196-750173E97CA8}"/>
                    </a:ext>
                  </a:extLst>
                </p:cNvPr>
                <p:cNvPicPr/>
                <p:nvPr/>
              </p:nvPicPr>
              <p:blipFill>
                <a:blip r:embed="rId4"/>
                <a:stretch>
                  <a:fillRect/>
                </a:stretch>
              </p:blipFill>
              <p:spPr>
                <a:xfrm>
                  <a:off x="4383692" y="3806363"/>
                  <a:ext cx="546480" cy="35856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6" name="Ink 5">
                  <a:extLst>
                    <a:ext uri="{FF2B5EF4-FFF2-40B4-BE49-F238E27FC236}">
                      <a16:creationId xmlns:a16="http://schemas.microsoft.com/office/drawing/2014/main" id="{250D1D6F-692B-774D-B879-1E6D7480D6D1}"/>
                    </a:ext>
                  </a:extLst>
                </p14:cNvPr>
                <p14:cNvContentPartPr/>
                <p14:nvPr/>
              </p14:nvContentPartPr>
              <p14:xfrm>
                <a:off x="4718132" y="4152683"/>
                <a:ext cx="189720" cy="82080"/>
              </p14:xfrm>
            </p:contentPart>
          </mc:Choice>
          <mc:Fallback xmlns="">
            <p:pic>
              <p:nvPicPr>
                <p:cNvPr id="6" name="Ink 5">
                  <a:extLst>
                    <a:ext uri="{FF2B5EF4-FFF2-40B4-BE49-F238E27FC236}">
                      <a16:creationId xmlns:a16="http://schemas.microsoft.com/office/drawing/2014/main" id="{250D1D6F-692B-774D-B879-1E6D7480D6D1}"/>
                    </a:ext>
                  </a:extLst>
                </p:cNvPr>
                <p:cNvPicPr/>
                <p:nvPr/>
              </p:nvPicPr>
              <p:blipFill>
                <a:blip r:embed="rId6"/>
                <a:stretch>
                  <a:fillRect/>
                </a:stretch>
              </p:blipFill>
              <p:spPr>
                <a:xfrm>
                  <a:off x="4682492" y="4117043"/>
                  <a:ext cx="261360" cy="153720"/>
                </a:xfrm>
                <a:prstGeom prst="rect">
                  <a:avLst/>
                </a:prstGeom>
              </p:spPr>
            </p:pic>
          </mc:Fallback>
        </mc:AlternateContent>
      </p:grpSp>
    </p:spTree>
    <p:extLst>
      <p:ext uri="{BB962C8B-B14F-4D97-AF65-F5344CB8AC3E}">
        <p14:creationId xmlns:p14="http://schemas.microsoft.com/office/powerpoint/2010/main" val="1760884180"/>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Title 8">
            <a:extLst>
              <a:ext uri="{FF2B5EF4-FFF2-40B4-BE49-F238E27FC236}">
                <a16:creationId xmlns:a16="http://schemas.microsoft.com/office/drawing/2014/main" id="{675720CB-FA67-D24B-912B-0207EBA6E19C}"/>
              </a:ext>
            </a:extLst>
          </p:cNvPr>
          <p:cNvSpPr>
            <a:spLocks noGrp="1"/>
          </p:cNvSpPr>
          <p:nvPr>
            <p:ph type="title"/>
          </p:nvPr>
        </p:nvSpPr>
        <p:spPr/>
        <p:txBody>
          <a:bodyPr/>
          <a:lstStyle/>
          <a:p>
            <a:r>
              <a:rPr lang="en-US" altLang="en-US" dirty="0">
                <a:ea typeface="ＭＳ Ｐゴシック" panose="020B0600070205080204" pitchFamily="34" charset="-128"/>
              </a:rPr>
              <a:t>Advertising Identifiers</a:t>
            </a:r>
          </a:p>
        </p:txBody>
      </p:sp>
      <p:pic>
        <p:nvPicPr>
          <p:cNvPr id="30724" name="Picture 2" descr="The Limit Ad Tracking option in iOS 6 Settings">
            <a:extLst>
              <a:ext uri="{FF2B5EF4-FFF2-40B4-BE49-F238E27FC236}">
                <a16:creationId xmlns:a16="http://schemas.microsoft.com/office/drawing/2014/main" id="{65337402-EE58-CB49-96E6-46E48B34C0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447800"/>
            <a:ext cx="60579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5" name="Oval 8">
            <a:extLst>
              <a:ext uri="{FF2B5EF4-FFF2-40B4-BE49-F238E27FC236}">
                <a16:creationId xmlns:a16="http://schemas.microsoft.com/office/drawing/2014/main" id="{A729AA2E-3E4F-664D-A516-E4ECB0756332}"/>
              </a:ext>
            </a:extLst>
          </p:cNvPr>
          <p:cNvSpPr>
            <a:spLocks noChangeArrowheads="1"/>
          </p:cNvSpPr>
          <p:nvPr/>
        </p:nvSpPr>
        <p:spPr bwMode="auto">
          <a:xfrm>
            <a:off x="4699000" y="2362200"/>
            <a:ext cx="1663700" cy="533400"/>
          </a:xfrm>
          <a:prstGeom prst="ellipse">
            <a:avLst/>
          </a:prstGeom>
          <a:noFill/>
          <a:ln w="28575">
            <a:solidFill>
              <a:srgbClr val="FF0000"/>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lvl1pPr>
              <a:defRPr sz="2400">
                <a:solidFill>
                  <a:schemeClr val="bg2"/>
                </a:solidFill>
                <a:latin typeface="Tahoma" panose="020B0604030504040204" pitchFamily="34" charset="0"/>
                <a:ea typeface="ＭＳ Ｐゴシック" panose="020B0600070205080204" pitchFamily="34" charset="-128"/>
              </a:defRPr>
            </a:lvl1pPr>
            <a:lvl2pPr marL="742950" indent="-285750">
              <a:defRPr sz="2400">
                <a:solidFill>
                  <a:schemeClr val="bg2"/>
                </a:solidFill>
                <a:latin typeface="Tahoma" panose="020B0604030504040204" pitchFamily="34" charset="0"/>
                <a:ea typeface="ＭＳ Ｐゴシック" panose="020B0600070205080204" pitchFamily="34" charset="-128"/>
              </a:defRPr>
            </a:lvl2pPr>
            <a:lvl3pPr marL="1143000" indent="-228600">
              <a:defRPr sz="2400">
                <a:solidFill>
                  <a:schemeClr val="bg2"/>
                </a:solidFill>
                <a:latin typeface="Tahoma" panose="020B0604030504040204" pitchFamily="34" charset="0"/>
                <a:ea typeface="ＭＳ Ｐゴシック" panose="020B0600070205080204" pitchFamily="34" charset="-128"/>
              </a:defRPr>
            </a:lvl3pPr>
            <a:lvl4pPr marL="1600200" indent="-228600">
              <a:defRPr sz="2400">
                <a:solidFill>
                  <a:schemeClr val="bg2"/>
                </a:solidFill>
                <a:latin typeface="Tahoma" panose="020B0604030504040204" pitchFamily="34" charset="0"/>
                <a:ea typeface="ＭＳ Ｐゴシック" panose="020B0600070205080204" pitchFamily="34" charset="-128"/>
              </a:defRPr>
            </a:lvl4pPr>
            <a:lvl5pPr marL="2057400" indent="-228600">
              <a:defRPr sz="2400">
                <a:solidFill>
                  <a:schemeClr val="bg2"/>
                </a:solidFill>
                <a:latin typeface="Tahoma" panose="020B0604030504040204" pitchFamily="34" charset="0"/>
                <a:ea typeface="ＭＳ Ｐゴシック" panose="020B0600070205080204" pitchFamily="34" charset="-128"/>
              </a:defRPr>
            </a:lvl5pPr>
            <a:lvl6pPr marL="2514600" indent="-228600" algn="ctr" eaLnBrk="0" fontAlgn="base" hangingPunct="0">
              <a:spcBef>
                <a:spcPct val="20000"/>
              </a:spcBef>
              <a:spcAft>
                <a:spcPct val="0"/>
              </a:spcAft>
              <a:buClr>
                <a:schemeClr val="accent2"/>
              </a:buClr>
              <a:buChar char="•"/>
              <a:defRPr sz="2400">
                <a:solidFill>
                  <a:schemeClr val="bg2"/>
                </a:solidFill>
                <a:latin typeface="Tahoma" panose="020B0604030504040204" pitchFamily="34" charset="0"/>
                <a:ea typeface="ＭＳ Ｐゴシック" panose="020B0600070205080204" pitchFamily="34" charset="-128"/>
              </a:defRPr>
            </a:lvl6pPr>
            <a:lvl7pPr marL="2971800" indent="-228600" algn="ctr" eaLnBrk="0" fontAlgn="base" hangingPunct="0">
              <a:spcBef>
                <a:spcPct val="20000"/>
              </a:spcBef>
              <a:spcAft>
                <a:spcPct val="0"/>
              </a:spcAft>
              <a:buClr>
                <a:schemeClr val="accent2"/>
              </a:buClr>
              <a:buChar char="•"/>
              <a:defRPr sz="2400">
                <a:solidFill>
                  <a:schemeClr val="bg2"/>
                </a:solidFill>
                <a:latin typeface="Tahoma" panose="020B0604030504040204" pitchFamily="34" charset="0"/>
                <a:ea typeface="ＭＳ Ｐゴシック" panose="020B0600070205080204" pitchFamily="34" charset="-128"/>
              </a:defRPr>
            </a:lvl7pPr>
            <a:lvl8pPr marL="3429000" indent="-228600" algn="ctr" eaLnBrk="0" fontAlgn="base" hangingPunct="0">
              <a:spcBef>
                <a:spcPct val="20000"/>
              </a:spcBef>
              <a:spcAft>
                <a:spcPct val="0"/>
              </a:spcAft>
              <a:buClr>
                <a:schemeClr val="accent2"/>
              </a:buClr>
              <a:buChar char="•"/>
              <a:defRPr sz="2400">
                <a:solidFill>
                  <a:schemeClr val="bg2"/>
                </a:solidFill>
                <a:latin typeface="Tahoma" panose="020B0604030504040204" pitchFamily="34" charset="0"/>
                <a:ea typeface="ＭＳ Ｐゴシック" panose="020B0600070205080204" pitchFamily="34" charset="-128"/>
              </a:defRPr>
            </a:lvl8pPr>
            <a:lvl9pPr marL="3886200" indent="-228600" algn="ctr" eaLnBrk="0" fontAlgn="base" hangingPunct="0">
              <a:spcBef>
                <a:spcPct val="20000"/>
              </a:spcBef>
              <a:spcAft>
                <a:spcPct val="0"/>
              </a:spcAft>
              <a:buClr>
                <a:schemeClr val="accent2"/>
              </a:buClr>
              <a:buChar char="•"/>
              <a:defRPr sz="2400">
                <a:solidFill>
                  <a:schemeClr val="bg2"/>
                </a:solidFill>
                <a:latin typeface="Tahoma" panose="020B0604030504040204" pitchFamily="34" charset="0"/>
                <a:ea typeface="ＭＳ Ｐゴシック" panose="020B0600070205080204" pitchFamily="34" charset="-128"/>
              </a:defRPr>
            </a:lvl9pPr>
          </a:lstStyle>
          <a:p>
            <a:endParaRPr lang="en-US" altLang="en-US"/>
          </a:p>
        </p:txBody>
      </p:sp>
      <p:pic>
        <p:nvPicPr>
          <p:cNvPr id="30726" name="Picture 4" descr="http://www.smartinsights.com/wp-content/uploads/2013/09/Goole-Ad-Id-550x301.png">
            <a:extLst>
              <a:ext uri="{FF2B5EF4-FFF2-40B4-BE49-F238E27FC236}">
                <a16:creationId xmlns:a16="http://schemas.microsoft.com/office/drawing/2014/main" id="{59598489-0DFD-2744-A40F-3076C111487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60912" y="4495800"/>
            <a:ext cx="3621088"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7" name="Rectangle 10">
            <a:extLst>
              <a:ext uri="{FF2B5EF4-FFF2-40B4-BE49-F238E27FC236}">
                <a16:creationId xmlns:a16="http://schemas.microsoft.com/office/drawing/2014/main" id="{F1C4BAE0-6BC2-ED4F-BD14-D3BB8E5077F7}"/>
              </a:ext>
            </a:extLst>
          </p:cNvPr>
          <p:cNvSpPr>
            <a:spLocks noChangeArrowheads="1"/>
          </p:cNvSpPr>
          <p:nvPr/>
        </p:nvSpPr>
        <p:spPr bwMode="auto">
          <a:xfrm>
            <a:off x="5029200" y="4962525"/>
            <a:ext cx="2875756" cy="954107"/>
          </a:xfrm>
          <a:prstGeom prst="rect">
            <a:avLst/>
          </a:prstGeom>
          <a:solidFill>
            <a:schemeClr val="bg1"/>
          </a:solidFill>
          <a:ln w="9525">
            <a:solidFill>
              <a:schemeClr val="bg1"/>
            </a:solidFill>
            <a:miter lim="800000"/>
            <a:headEnd/>
            <a:tailEnd/>
          </a:ln>
        </p:spPr>
        <p:txBody>
          <a:bodyPr wrap="square">
            <a:spAutoFit/>
          </a:bodyPr>
          <a:lstStyle>
            <a:lvl1pPr>
              <a:defRPr sz="2400">
                <a:solidFill>
                  <a:schemeClr val="bg2"/>
                </a:solidFill>
                <a:latin typeface="Tahoma" panose="020B0604030504040204" pitchFamily="34" charset="0"/>
                <a:ea typeface="ＭＳ Ｐゴシック" panose="020B0600070205080204" pitchFamily="34" charset="-128"/>
              </a:defRPr>
            </a:lvl1pPr>
            <a:lvl2pPr marL="742950" indent="-285750">
              <a:defRPr sz="2400">
                <a:solidFill>
                  <a:schemeClr val="bg2"/>
                </a:solidFill>
                <a:latin typeface="Tahoma" panose="020B0604030504040204" pitchFamily="34" charset="0"/>
                <a:ea typeface="ＭＳ Ｐゴシック" panose="020B0600070205080204" pitchFamily="34" charset="-128"/>
              </a:defRPr>
            </a:lvl2pPr>
            <a:lvl3pPr marL="1143000" indent="-228600">
              <a:defRPr sz="2400">
                <a:solidFill>
                  <a:schemeClr val="bg2"/>
                </a:solidFill>
                <a:latin typeface="Tahoma" panose="020B0604030504040204" pitchFamily="34" charset="0"/>
                <a:ea typeface="ＭＳ Ｐゴシック" panose="020B0600070205080204" pitchFamily="34" charset="-128"/>
              </a:defRPr>
            </a:lvl3pPr>
            <a:lvl4pPr marL="1600200" indent="-228600">
              <a:defRPr sz="2400">
                <a:solidFill>
                  <a:schemeClr val="bg2"/>
                </a:solidFill>
                <a:latin typeface="Tahoma" panose="020B0604030504040204" pitchFamily="34" charset="0"/>
                <a:ea typeface="ＭＳ Ｐゴシック" panose="020B0600070205080204" pitchFamily="34" charset="-128"/>
              </a:defRPr>
            </a:lvl4pPr>
            <a:lvl5pPr marL="2057400" indent="-228600">
              <a:defRPr sz="2400">
                <a:solidFill>
                  <a:schemeClr val="bg2"/>
                </a:solidFill>
                <a:latin typeface="Tahoma" panose="020B0604030504040204" pitchFamily="34" charset="0"/>
                <a:ea typeface="ＭＳ Ｐゴシック" panose="020B0600070205080204" pitchFamily="34" charset="-128"/>
              </a:defRPr>
            </a:lvl5pPr>
            <a:lvl6pPr marL="2514600" indent="-228600" algn="ctr" eaLnBrk="0" fontAlgn="base" hangingPunct="0">
              <a:spcBef>
                <a:spcPct val="20000"/>
              </a:spcBef>
              <a:spcAft>
                <a:spcPct val="0"/>
              </a:spcAft>
              <a:buClr>
                <a:schemeClr val="accent2"/>
              </a:buClr>
              <a:buChar char="•"/>
              <a:defRPr sz="2400">
                <a:solidFill>
                  <a:schemeClr val="bg2"/>
                </a:solidFill>
                <a:latin typeface="Tahoma" panose="020B0604030504040204" pitchFamily="34" charset="0"/>
                <a:ea typeface="ＭＳ Ｐゴシック" panose="020B0600070205080204" pitchFamily="34" charset="-128"/>
              </a:defRPr>
            </a:lvl6pPr>
            <a:lvl7pPr marL="2971800" indent="-228600" algn="ctr" eaLnBrk="0" fontAlgn="base" hangingPunct="0">
              <a:spcBef>
                <a:spcPct val="20000"/>
              </a:spcBef>
              <a:spcAft>
                <a:spcPct val="0"/>
              </a:spcAft>
              <a:buClr>
                <a:schemeClr val="accent2"/>
              </a:buClr>
              <a:buChar char="•"/>
              <a:defRPr sz="2400">
                <a:solidFill>
                  <a:schemeClr val="bg2"/>
                </a:solidFill>
                <a:latin typeface="Tahoma" panose="020B0604030504040204" pitchFamily="34" charset="0"/>
                <a:ea typeface="ＭＳ Ｐゴシック" panose="020B0600070205080204" pitchFamily="34" charset="-128"/>
              </a:defRPr>
            </a:lvl7pPr>
            <a:lvl8pPr marL="3429000" indent="-228600" algn="ctr" eaLnBrk="0" fontAlgn="base" hangingPunct="0">
              <a:spcBef>
                <a:spcPct val="20000"/>
              </a:spcBef>
              <a:spcAft>
                <a:spcPct val="0"/>
              </a:spcAft>
              <a:buClr>
                <a:schemeClr val="accent2"/>
              </a:buClr>
              <a:buChar char="•"/>
              <a:defRPr sz="2400">
                <a:solidFill>
                  <a:schemeClr val="bg2"/>
                </a:solidFill>
                <a:latin typeface="Tahoma" panose="020B0604030504040204" pitchFamily="34" charset="0"/>
                <a:ea typeface="ＭＳ Ｐゴシック" panose="020B0600070205080204" pitchFamily="34" charset="-128"/>
              </a:defRPr>
            </a:lvl8pPr>
            <a:lvl9pPr marL="3886200" indent="-228600" algn="ctr" eaLnBrk="0" fontAlgn="base" hangingPunct="0">
              <a:spcBef>
                <a:spcPct val="20000"/>
              </a:spcBef>
              <a:spcAft>
                <a:spcPct val="0"/>
              </a:spcAft>
              <a:buClr>
                <a:schemeClr val="accent2"/>
              </a:buClr>
              <a:buChar char="•"/>
              <a:defRPr sz="2400">
                <a:solidFill>
                  <a:schemeClr val="bg2"/>
                </a:solidFill>
                <a:latin typeface="Tahoma" panose="020B0604030504040204" pitchFamily="34" charset="0"/>
                <a:ea typeface="ＭＳ Ｐゴシック" panose="020B0600070205080204" pitchFamily="34" charset="-128"/>
              </a:defRPr>
            </a:lvl9pPr>
          </a:lstStyle>
          <a:p>
            <a:pPr>
              <a:buFontTx/>
              <a:buNone/>
            </a:pPr>
            <a:r>
              <a:rPr lang="en-US" altLang="en-US" sz="2800" dirty="0">
                <a:solidFill>
                  <a:srgbClr val="FF0000"/>
                </a:solidFill>
              </a:rPr>
              <a:t>Android Advertising ID</a:t>
            </a:r>
          </a:p>
        </p:txBody>
      </p:sp>
      <p:sp>
        <p:nvSpPr>
          <p:cNvPr id="30728" name="Rectangle 11">
            <a:extLst>
              <a:ext uri="{FF2B5EF4-FFF2-40B4-BE49-F238E27FC236}">
                <a16:creationId xmlns:a16="http://schemas.microsoft.com/office/drawing/2014/main" id="{9118C0EA-E6FB-494D-92A0-60DDB77DA46F}"/>
              </a:ext>
            </a:extLst>
          </p:cNvPr>
          <p:cNvSpPr>
            <a:spLocks noChangeArrowheads="1"/>
          </p:cNvSpPr>
          <p:nvPr/>
        </p:nvSpPr>
        <p:spPr bwMode="auto">
          <a:xfrm>
            <a:off x="1447800" y="3389313"/>
            <a:ext cx="6457156" cy="954087"/>
          </a:xfrm>
          <a:prstGeom prst="rect">
            <a:avLst/>
          </a:prstGeom>
          <a:solidFill>
            <a:srgbClr val="FF0000"/>
          </a:solidFill>
          <a:ln w="9525">
            <a:solidFill>
              <a:schemeClr val="bg1"/>
            </a:solidFill>
            <a:miter lim="800000"/>
            <a:headEnd/>
            <a:tailEnd/>
          </a:ln>
        </p:spPr>
        <p:txBody>
          <a:bodyPr wrap="square">
            <a:spAutoFit/>
          </a:bodyPr>
          <a:lstStyle>
            <a:lvl1pPr>
              <a:defRPr sz="2400">
                <a:solidFill>
                  <a:schemeClr val="bg2"/>
                </a:solidFill>
                <a:latin typeface="Tahoma" panose="020B0604030504040204" pitchFamily="34" charset="0"/>
                <a:ea typeface="ＭＳ Ｐゴシック" panose="020B0600070205080204" pitchFamily="34" charset="-128"/>
              </a:defRPr>
            </a:lvl1pPr>
            <a:lvl2pPr marL="742950" indent="-285750">
              <a:defRPr sz="2400">
                <a:solidFill>
                  <a:schemeClr val="bg2"/>
                </a:solidFill>
                <a:latin typeface="Tahoma" panose="020B0604030504040204" pitchFamily="34" charset="0"/>
                <a:ea typeface="ＭＳ Ｐゴシック" panose="020B0600070205080204" pitchFamily="34" charset="-128"/>
              </a:defRPr>
            </a:lvl2pPr>
            <a:lvl3pPr marL="1143000" indent="-228600">
              <a:defRPr sz="2400">
                <a:solidFill>
                  <a:schemeClr val="bg2"/>
                </a:solidFill>
                <a:latin typeface="Tahoma" panose="020B0604030504040204" pitchFamily="34" charset="0"/>
                <a:ea typeface="ＭＳ Ｐゴシック" panose="020B0600070205080204" pitchFamily="34" charset="-128"/>
              </a:defRPr>
            </a:lvl3pPr>
            <a:lvl4pPr marL="1600200" indent="-228600">
              <a:defRPr sz="2400">
                <a:solidFill>
                  <a:schemeClr val="bg2"/>
                </a:solidFill>
                <a:latin typeface="Tahoma" panose="020B0604030504040204" pitchFamily="34" charset="0"/>
                <a:ea typeface="ＭＳ Ｐゴシック" panose="020B0600070205080204" pitchFamily="34" charset="-128"/>
              </a:defRPr>
            </a:lvl4pPr>
            <a:lvl5pPr marL="2057400" indent="-228600">
              <a:defRPr sz="2400">
                <a:solidFill>
                  <a:schemeClr val="bg2"/>
                </a:solidFill>
                <a:latin typeface="Tahoma" panose="020B0604030504040204" pitchFamily="34" charset="0"/>
                <a:ea typeface="ＭＳ Ｐゴシック" panose="020B0600070205080204" pitchFamily="34" charset="-128"/>
              </a:defRPr>
            </a:lvl5pPr>
            <a:lvl6pPr marL="2514600" indent="-228600" algn="ctr" eaLnBrk="0" fontAlgn="base" hangingPunct="0">
              <a:spcBef>
                <a:spcPct val="20000"/>
              </a:spcBef>
              <a:spcAft>
                <a:spcPct val="0"/>
              </a:spcAft>
              <a:buClr>
                <a:schemeClr val="accent2"/>
              </a:buClr>
              <a:buChar char="•"/>
              <a:defRPr sz="2400">
                <a:solidFill>
                  <a:schemeClr val="bg2"/>
                </a:solidFill>
                <a:latin typeface="Tahoma" panose="020B0604030504040204" pitchFamily="34" charset="0"/>
                <a:ea typeface="ＭＳ Ｐゴシック" panose="020B0600070205080204" pitchFamily="34" charset="-128"/>
              </a:defRPr>
            </a:lvl6pPr>
            <a:lvl7pPr marL="2971800" indent="-228600" algn="ctr" eaLnBrk="0" fontAlgn="base" hangingPunct="0">
              <a:spcBef>
                <a:spcPct val="20000"/>
              </a:spcBef>
              <a:spcAft>
                <a:spcPct val="0"/>
              </a:spcAft>
              <a:buClr>
                <a:schemeClr val="accent2"/>
              </a:buClr>
              <a:buChar char="•"/>
              <a:defRPr sz="2400">
                <a:solidFill>
                  <a:schemeClr val="bg2"/>
                </a:solidFill>
                <a:latin typeface="Tahoma" panose="020B0604030504040204" pitchFamily="34" charset="0"/>
                <a:ea typeface="ＭＳ Ｐゴシック" panose="020B0600070205080204" pitchFamily="34" charset="-128"/>
              </a:defRPr>
            </a:lvl7pPr>
            <a:lvl8pPr marL="3429000" indent="-228600" algn="ctr" eaLnBrk="0" fontAlgn="base" hangingPunct="0">
              <a:spcBef>
                <a:spcPct val="20000"/>
              </a:spcBef>
              <a:spcAft>
                <a:spcPct val="0"/>
              </a:spcAft>
              <a:buClr>
                <a:schemeClr val="accent2"/>
              </a:buClr>
              <a:buChar char="•"/>
              <a:defRPr sz="2400">
                <a:solidFill>
                  <a:schemeClr val="bg2"/>
                </a:solidFill>
                <a:latin typeface="Tahoma" panose="020B0604030504040204" pitchFamily="34" charset="0"/>
                <a:ea typeface="ＭＳ Ｐゴシック" panose="020B0600070205080204" pitchFamily="34" charset="-128"/>
              </a:defRPr>
            </a:lvl8pPr>
            <a:lvl9pPr marL="3886200" indent="-228600" algn="ctr" eaLnBrk="0" fontAlgn="base" hangingPunct="0">
              <a:spcBef>
                <a:spcPct val="20000"/>
              </a:spcBef>
              <a:spcAft>
                <a:spcPct val="0"/>
              </a:spcAft>
              <a:buClr>
                <a:schemeClr val="accent2"/>
              </a:buClr>
              <a:buChar char="•"/>
              <a:defRPr sz="2400">
                <a:solidFill>
                  <a:schemeClr val="bg2"/>
                </a:solidFill>
                <a:latin typeface="Tahoma" panose="020B0604030504040204" pitchFamily="34" charset="0"/>
                <a:ea typeface="ＭＳ Ｐゴシック" panose="020B0600070205080204" pitchFamily="34" charset="-128"/>
              </a:defRPr>
            </a:lvl9pPr>
          </a:lstStyle>
          <a:p>
            <a:pPr>
              <a:buFontTx/>
              <a:buNone/>
            </a:pPr>
            <a:r>
              <a:rPr lang="en-US" altLang="en-US" sz="2800" b="1" dirty="0">
                <a:solidFill>
                  <a:schemeClr val="bg1"/>
                </a:solidFill>
              </a:rPr>
              <a:t>How are these identifiers different from third-party cookies?</a:t>
            </a:r>
          </a:p>
        </p:txBody>
      </p:sp>
      <p:sp>
        <p:nvSpPr>
          <p:cNvPr id="2" name="TextBox 1">
            <a:extLst>
              <a:ext uri="{FF2B5EF4-FFF2-40B4-BE49-F238E27FC236}">
                <a16:creationId xmlns:a16="http://schemas.microsoft.com/office/drawing/2014/main" id="{919B0BA3-CAE7-3F45-9782-136BB873DA1D}"/>
              </a:ext>
            </a:extLst>
          </p:cNvPr>
          <p:cNvSpPr txBox="1"/>
          <p:nvPr/>
        </p:nvSpPr>
        <p:spPr>
          <a:xfrm>
            <a:off x="6467078" y="2357627"/>
            <a:ext cx="1041054" cy="584775"/>
          </a:xfrm>
          <a:prstGeom prst="rect">
            <a:avLst/>
          </a:prstGeom>
          <a:noFill/>
        </p:spPr>
        <p:txBody>
          <a:bodyPr wrap="none" rtlCol="0">
            <a:spAutoFit/>
          </a:bodyPr>
          <a:lstStyle/>
          <a:p>
            <a:r>
              <a:rPr lang="en-US" sz="3200" dirty="0">
                <a:solidFill>
                  <a:srgbClr val="FF0000"/>
                </a:solidFill>
              </a:rPr>
              <a:t>IDFA</a:t>
            </a:r>
          </a:p>
        </p:txBody>
      </p:sp>
    </p:spTree>
    <p:extLst>
      <p:ext uri="{BB962C8B-B14F-4D97-AF65-F5344CB8AC3E}">
        <p14:creationId xmlns:p14="http://schemas.microsoft.com/office/powerpoint/2010/main" val="295566077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7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Advertising Identifiers</a:t>
            </a:r>
          </a:p>
        </p:txBody>
      </p:sp>
      <p:sp>
        <p:nvSpPr>
          <p:cNvPr id="3" name="Content Placeholder 2"/>
          <p:cNvSpPr>
            <a:spLocks noGrp="1"/>
          </p:cNvSpPr>
          <p:nvPr>
            <p:ph idx="1"/>
          </p:nvPr>
        </p:nvSpPr>
        <p:spPr>
          <a:xfrm>
            <a:off x="457200" y="1600200"/>
            <a:ext cx="8229600" cy="4876800"/>
          </a:xfrm>
        </p:spPr>
        <p:txBody>
          <a:bodyPr/>
          <a:lstStyle/>
          <a:p>
            <a:r>
              <a:rPr lang="en-US" dirty="0"/>
              <a:t>Android and </a:t>
            </a:r>
            <a:r>
              <a:rPr lang="en-US" dirty="0" err="1"/>
              <a:t>iOS</a:t>
            </a:r>
            <a:r>
              <a:rPr lang="en-US" dirty="0"/>
              <a:t>: unique “advertising ID”</a:t>
            </a:r>
          </a:p>
          <a:p>
            <a:r>
              <a:rPr lang="en-US" dirty="0"/>
              <a:t>Ok to use for advertising and user analytics</a:t>
            </a:r>
          </a:p>
          <a:p>
            <a:r>
              <a:rPr lang="en-US" dirty="0"/>
              <a:t>Not Ok to connect to PII or device-specific IDs without user consent</a:t>
            </a:r>
          </a:p>
          <a:p>
            <a:r>
              <a:rPr lang="en-US" dirty="0"/>
              <a:t>Same ID for all apps on the device</a:t>
            </a:r>
          </a:p>
          <a:p>
            <a:pPr lvl="1"/>
            <a:r>
              <a:rPr lang="en-US" dirty="0"/>
              <a:t>Is this better or worse than cookies?</a:t>
            </a:r>
          </a:p>
        </p:txBody>
      </p:sp>
      <p:sp>
        <p:nvSpPr>
          <p:cNvPr id="5" name="Oval 8">
            <a:extLst>
              <a:ext uri="{FF2B5EF4-FFF2-40B4-BE49-F238E27FC236}">
                <a16:creationId xmlns:a16="http://schemas.microsoft.com/office/drawing/2014/main" id="{68CB26DB-1CFF-DE4E-A65D-890432244383}"/>
              </a:ext>
            </a:extLst>
          </p:cNvPr>
          <p:cNvSpPr>
            <a:spLocks noChangeArrowheads="1"/>
          </p:cNvSpPr>
          <p:nvPr/>
        </p:nvSpPr>
        <p:spPr bwMode="auto">
          <a:xfrm>
            <a:off x="1066800" y="4246685"/>
            <a:ext cx="5867400" cy="990600"/>
          </a:xfrm>
          <a:prstGeom prst="ellipse">
            <a:avLst/>
          </a:prstGeom>
          <a:noFill/>
          <a:ln w="50800">
            <a:solidFill>
              <a:srgbClr val="FF0000"/>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lvl1pPr>
              <a:defRPr sz="2400">
                <a:solidFill>
                  <a:schemeClr val="bg2"/>
                </a:solidFill>
                <a:latin typeface="Tahoma" panose="020B0604030504040204" pitchFamily="34" charset="0"/>
                <a:ea typeface="ＭＳ Ｐゴシック" panose="020B0600070205080204" pitchFamily="34" charset="-128"/>
              </a:defRPr>
            </a:lvl1pPr>
            <a:lvl2pPr marL="742950" indent="-285750">
              <a:defRPr sz="2400">
                <a:solidFill>
                  <a:schemeClr val="bg2"/>
                </a:solidFill>
                <a:latin typeface="Tahoma" panose="020B0604030504040204" pitchFamily="34" charset="0"/>
                <a:ea typeface="ＭＳ Ｐゴシック" panose="020B0600070205080204" pitchFamily="34" charset="-128"/>
              </a:defRPr>
            </a:lvl2pPr>
            <a:lvl3pPr marL="1143000" indent="-228600">
              <a:defRPr sz="2400">
                <a:solidFill>
                  <a:schemeClr val="bg2"/>
                </a:solidFill>
                <a:latin typeface="Tahoma" panose="020B0604030504040204" pitchFamily="34" charset="0"/>
                <a:ea typeface="ＭＳ Ｐゴシック" panose="020B0600070205080204" pitchFamily="34" charset="-128"/>
              </a:defRPr>
            </a:lvl3pPr>
            <a:lvl4pPr marL="1600200" indent="-228600">
              <a:defRPr sz="2400">
                <a:solidFill>
                  <a:schemeClr val="bg2"/>
                </a:solidFill>
                <a:latin typeface="Tahoma" panose="020B0604030504040204" pitchFamily="34" charset="0"/>
                <a:ea typeface="ＭＳ Ｐゴシック" panose="020B0600070205080204" pitchFamily="34" charset="-128"/>
              </a:defRPr>
            </a:lvl4pPr>
            <a:lvl5pPr marL="2057400" indent="-228600">
              <a:defRPr sz="2400">
                <a:solidFill>
                  <a:schemeClr val="bg2"/>
                </a:solidFill>
                <a:latin typeface="Tahoma" panose="020B0604030504040204" pitchFamily="34" charset="0"/>
                <a:ea typeface="ＭＳ Ｐゴシック" panose="020B0600070205080204" pitchFamily="34" charset="-128"/>
              </a:defRPr>
            </a:lvl5pPr>
            <a:lvl6pPr marL="2514600" indent="-228600" algn="ctr" eaLnBrk="0" fontAlgn="base" hangingPunct="0">
              <a:spcBef>
                <a:spcPct val="20000"/>
              </a:spcBef>
              <a:spcAft>
                <a:spcPct val="0"/>
              </a:spcAft>
              <a:buClr>
                <a:schemeClr val="accent2"/>
              </a:buClr>
              <a:buChar char="•"/>
              <a:defRPr sz="2400">
                <a:solidFill>
                  <a:schemeClr val="bg2"/>
                </a:solidFill>
                <a:latin typeface="Tahoma" panose="020B0604030504040204" pitchFamily="34" charset="0"/>
                <a:ea typeface="ＭＳ Ｐゴシック" panose="020B0600070205080204" pitchFamily="34" charset="-128"/>
              </a:defRPr>
            </a:lvl6pPr>
            <a:lvl7pPr marL="2971800" indent="-228600" algn="ctr" eaLnBrk="0" fontAlgn="base" hangingPunct="0">
              <a:spcBef>
                <a:spcPct val="20000"/>
              </a:spcBef>
              <a:spcAft>
                <a:spcPct val="0"/>
              </a:spcAft>
              <a:buClr>
                <a:schemeClr val="accent2"/>
              </a:buClr>
              <a:buChar char="•"/>
              <a:defRPr sz="2400">
                <a:solidFill>
                  <a:schemeClr val="bg2"/>
                </a:solidFill>
                <a:latin typeface="Tahoma" panose="020B0604030504040204" pitchFamily="34" charset="0"/>
                <a:ea typeface="ＭＳ Ｐゴシック" panose="020B0600070205080204" pitchFamily="34" charset="-128"/>
              </a:defRPr>
            </a:lvl7pPr>
            <a:lvl8pPr marL="3429000" indent="-228600" algn="ctr" eaLnBrk="0" fontAlgn="base" hangingPunct="0">
              <a:spcBef>
                <a:spcPct val="20000"/>
              </a:spcBef>
              <a:spcAft>
                <a:spcPct val="0"/>
              </a:spcAft>
              <a:buClr>
                <a:schemeClr val="accent2"/>
              </a:buClr>
              <a:buChar char="•"/>
              <a:defRPr sz="2400">
                <a:solidFill>
                  <a:schemeClr val="bg2"/>
                </a:solidFill>
                <a:latin typeface="Tahoma" panose="020B0604030504040204" pitchFamily="34" charset="0"/>
                <a:ea typeface="ＭＳ Ｐゴシック" panose="020B0600070205080204" pitchFamily="34" charset="-128"/>
              </a:defRPr>
            </a:lvl8pPr>
            <a:lvl9pPr marL="3886200" indent="-228600" algn="ctr" eaLnBrk="0" fontAlgn="base" hangingPunct="0">
              <a:spcBef>
                <a:spcPct val="20000"/>
              </a:spcBef>
              <a:spcAft>
                <a:spcPct val="0"/>
              </a:spcAft>
              <a:buClr>
                <a:schemeClr val="accent2"/>
              </a:buClr>
              <a:buChar char="•"/>
              <a:defRPr sz="2400">
                <a:solidFill>
                  <a:schemeClr val="bg2"/>
                </a:solidFill>
                <a:latin typeface="Tahoma" panose="020B0604030504040204" pitchFamily="34" charset="0"/>
                <a:ea typeface="ＭＳ Ｐゴシック" panose="020B0600070205080204" pitchFamily="34" charset="-128"/>
              </a:defRPr>
            </a:lvl9pPr>
          </a:lstStyle>
          <a:p>
            <a:endParaRPr lang="en-US" altLang="en-US"/>
          </a:p>
        </p:txBody>
      </p:sp>
      <p:sp>
        <p:nvSpPr>
          <p:cNvPr id="6" name="TextBox 5">
            <a:extLst>
              <a:ext uri="{FF2B5EF4-FFF2-40B4-BE49-F238E27FC236}">
                <a16:creationId xmlns:a16="http://schemas.microsoft.com/office/drawing/2014/main" id="{02D13529-5E37-CB4E-86D2-98DB8D29D3DF}"/>
              </a:ext>
            </a:extLst>
          </p:cNvPr>
          <p:cNvSpPr txBox="1"/>
          <p:nvPr/>
        </p:nvSpPr>
        <p:spPr>
          <a:xfrm>
            <a:off x="6324600" y="3429000"/>
            <a:ext cx="2590800" cy="923330"/>
          </a:xfrm>
          <a:prstGeom prst="rect">
            <a:avLst/>
          </a:prstGeom>
          <a:noFill/>
        </p:spPr>
        <p:txBody>
          <a:bodyPr wrap="square">
            <a:spAutoFit/>
          </a:bodyPr>
          <a:lstStyle/>
          <a:p>
            <a:pPr lvl="1"/>
            <a:r>
              <a:rPr lang="en-US" dirty="0"/>
              <a:t>No technical enforcement mechanism in SDK</a:t>
            </a:r>
          </a:p>
        </p:txBody>
      </p:sp>
      <p:grpSp>
        <p:nvGrpSpPr>
          <p:cNvPr id="11" name="Group 10">
            <a:extLst>
              <a:ext uri="{FF2B5EF4-FFF2-40B4-BE49-F238E27FC236}">
                <a16:creationId xmlns:a16="http://schemas.microsoft.com/office/drawing/2014/main" id="{72A24AC1-4AF8-7C4C-AD8A-EC545AE8C504}"/>
              </a:ext>
            </a:extLst>
          </p:cNvPr>
          <p:cNvGrpSpPr/>
          <p:nvPr/>
        </p:nvGrpSpPr>
        <p:grpSpPr>
          <a:xfrm>
            <a:off x="6520874" y="3395243"/>
            <a:ext cx="235800" cy="302400"/>
            <a:chOff x="6520874" y="3395243"/>
            <a:chExt cx="235800" cy="302400"/>
          </a:xfrm>
        </p:grpSpPr>
        <mc:AlternateContent xmlns:mc="http://schemas.openxmlformats.org/markup-compatibility/2006" xmlns:p14="http://schemas.microsoft.com/office/powerpoint/2010/main">
          <mc:Choice Requires="p14">
            <p:contentPart p14:bwMode="auto" r:id="rId2">
              <p14:nvContentPartPr>
                <p14:cNvPr id="7" name="Ink 6">
                  <a:extLst>
                    <a:ext uri="{FF2B5EF4-FFF2-40B4-BE49-F238E27FC236}">
                      <a16:creationId xmlns:a16="http://schemas.microsoft.com/office/drawing/2014/main" id="{8DC78A86-4762-AD4B-ACB0-B796AA6316BD}"/>
                    </a:ext>
                  </a:extLst>
                </p14:cNvPr>
                <p14:cNvContentPartPr/>
                <p14:nvPr/>
              </p14:nvContentPartPr>
              <p14:xfrm>
                <a:off x="6527714" y="3395243"/>
                <a:ext cx="228960" cy="302400"/>
              </p14:xfrm>
            </p:contentPart>
          </mc:Choice>
          <mc:Fallback xmlns="">
            <p:pic>
              <p:nvPicPr>
                <p:cNvPr id="7" name="Ink 6">
                  <a:extLst>
                    <a:ext uri="{FF2B5EF4-FFF2-40B4-BE49-F238E27FC236}">
                      <a16:creationId xmlns:a16="http://schemas.microsoft.com/office/drawing/2014/main" id="{8DC78A86-4762-AD4B-ACB0-B796AA6316BD}"/>
                    </a:ext>
                  </a:extLst>
                </p:cNvPr>
                <p:cNvPicPr/>
                <p:nvPr/>
              </p:nvPicPr>
              <p:blipFill>
                <a:blip r:embed="rId3"/>
                <a:stretch>
                  <a:fillRect/>
                </a:stretch>
              </p:blipFill>
              <p:spPr>
                <a:xfrm>
                  <a:off x="6509714" y="3377243"/>
                  <a:ext cx="264600" cy="33804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8" name="Ink 7">
                  <a:extLst>
                    <a:ext uri="{FF2B5EF4-FFF2-40B4-BE49-F238E27FC236}">
                      <a16:creationId xmlns:a16="http://schemas.microsoft.com/office/drawing/2014/main" id="{A728A312-08BC-DA4B-98ED-4F450300A9CA}"/>
                    </a:ext>
                  </a:extLst>
                </p14:cNvPr>
                <p14:cNvContentPartPr/>
                <p14:nvPr/>
              </p14:nvContentPartPr>
              <p14:xfrm>
                <a:off x="6520874" y="3418283"/>
                <a:ext cx="8640" cy="135000"/>
              </p14:xfrm>
            </p:contentPart>
          </mc:Choice>
          <mc:Fallback xmlns="">
            <p:pic>
              <p:nvPicPr>
                <p:cNvPr id="8" name="Ink 7">
                  <a:extLst>
                    <a:ext uri="{FF2B5EF4-FFF2-40B4-BE49-F238E27FC236}">
                      <a16:creationId xmlns:a16="http://schemas.microsoft.com/office/drawing/2014/main" id="{A728A312-08BC-DA4B-98ED-4F450300A9CA}"/>
                    </a:ext>
                  </a:extLst>
                </p:cNvPr>
                <p:cNvPicPr/>
                <p:nvPr/>
              </p:nvPicPr>
              <p:blipFill>
                <a:blip r:embed="rId5"/>
                <a:stretch>
                  <a:fillRect/>
                </a:stretch>
              </p:blipFill>
              <p:spPr>
                <a:xfrm>
                  <a:off x="6502874" y="3400643"/>
                  <a:ext cx="44280" cy="17064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0" name="Ink 9">
                  <a:extLst>
                    <a:ext uri="{FF2B5EF4-FFF2-40B4-BE49-F238E27FC236}">
                      <a16:creationId xmlns:a16="http://schemas.microsoft.com/office/drawing/2014/main" id="{B9314B39-D43D-E947-B70A-C8F1E592E03E}"/>
                    </a:ext>
                  </a:extLst>
                </p14:cNvPr>
                <p14:cNvContentPartPr/>
                <p14:nvPr/>
              </p14:nvContentPartPr>
              <p14:xfrm>
                <a:off x="6549674" y="3406043"/>
                <a:ext cx="161640" cy="46440"/>
              </p14:xfrm>
            </p:contentPart>
          </mc:Choice>
          <mc:Fallback xmlns="">
            <p:pic>
              <p:nvPicPr>
                <p:cNvPr id="10" name="Ink 9">
                  <a:extLst>
                    <a:ext uri="{FF2B5EF4-FFF2-40B4-BE49-F238E27FC236}">
                      <a16:creationId xmlns:a16="http://schemas.microsoft.com/office/drawing/2014/main" id="{B9314B39-D43D-E947-B70A-C8F1E592E03E}"/>
                    </a:ext>
                  </a:extLst>
                </p:cNvPr>
                <p:cNvPicPr/>
                <p:nvPr/>
              </p:nvPicPr>
              <p:blipFill>
                <a:blip r:embed="rId7"/>
                <a:stretch>
                  <a:fillRect/>
                </a:stretch>
              </p:blipFill>
              <p:spPr>
                <a:xfrm>
                  <a:off x="6532034" y="3388043"/>
                  <a:ext cx="197280" cy="82080"/>
                </a:xfrm>
                <a:prstGeom prst="rect">
                  <a:avLst/>
                </a:prstGeom>
              </p:spPr>
            </p:pic>
          </mc:Fallback>
        </mc:AlternateContent>
      </p:grpSp>
    </p:spTree>
    <p:extLst>
      <p:ext uri="{BB962C8B-B14F-4D97-AF65-F5344CB8AC3E}">
        <p14:creationId xmlns:p14="http://schemas.microsoft.com/office/powerpoint/2010/main" val="347644319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text, electronics&#10;&#10;Description automatically generated">
            <a:extLst>
              <a:ext uri="{FF2B5EF4-FFF2-40B4-BE49-F238E27FC236}">
                <a16:creationId xmlns:a16="http://schemas.microsoft.com/office/drawing/2014/main" id="{B2E958CB-0553-B847-9723-62103D79B1C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1446" y="380999"/>
            <a:ext cx="4477289" cy="4953001"/>
          </a:xfrm>
          <a:prstGeom prst="rect">
            <a:avLst/>
          </a:prstGeom>
        </p:spPr>
      </p:pic>
      <p:sp>
        <p:nvSpPr>
          <p:cNvPr id="7" name="TextBox 6">
            <a:extLst>
              <a:ext uri="{FF2B5EF4-FFF2-40B4-BE49-F238E27FC236}">
                <a16:creationId xmlns:a16="http://schemas.microsoft.com/office/drawing/2014/main" id="{BF812D20-B6DA-8741-8871-7C8174669BB9}"/>
              </a:ext>
            </a:extLst>
          </p:cNvPr>
          <p:cNvSpPr txBox="1"/>
          <p:nvPr/>
        </p:nvSpPr>
        <p:spPr>
          <a:xfrm>
            <a:off x="685800" y="5663625"/>
            <a:ext cx="5529591" cy="584775"/>
          </a:xfrm>
          <a:prstGeom prst="rect">
            <a:avLst/>
          </a:prstGeom>
          <a:noFill/>
        </p:spPr>
        <p:txBody>
          <a:bodyPr wrap="none" rtlCol="0">
            <a:spAutoFit/>
          </a:bodyPr>
          <a:lstStyle/>
          <a:p>
            <a:r>
              <a:rPr lang="en-US" sz="3200" dirty="0"/>
              <a:t>Reading: </a:t>
            </a:r>
            <a:r>
              <a:rPr lang="en-US" sz="3200" dirty="0" err="1">
                <a:solidFill>
                  <a:srgbClr val="C00000"/>
                </a:solidFill>
              </a:rPr>
              <a:t>Forbrukerrådet</a:t>
            </a:r>
            <a:r>
              <a:rPr lang="en-US" sz="3200" dirty="0">
                <a:solidFill>
                  <a:srgbClr val="C00000"/>
                </a:solidFill>
              </a:rPr>
              <a:t> report </a:t>
            </a:r>
          </a:p>
        </p:txBody>
      </p:sp>
    </p:spTree>
    <p:extLst>
      <p:ext uri="{BB962C8B-B14F-4D97-AF65-F5344CB8AC3E}">
        <p14:creationId xmlns:p14="http://schemas.microsoft.com/office/powerpoint/2010/main" val="500756204"/>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err="1"/>
              <a:t>Forbrukerrådet</a:t>
            </a:r>
            <a:r>
              <a:rPr lang="en-US" dirty="0"/>
              <a:t> App Study (2020)</a:t>
            </a:r>
          </a:p>
        </p:txBody>
      </p:sp>
      <p:pic>
        <p:nvPicPr>
          <p:cNvPr id="4" name="Picture 3" descr="Text, letter&#10;&#10;Description automatically generated">
            <a:extLst>
              <a:ext uri="{FF2B5EF4-FFF2-40B4-BE49-F238E27FC236}">
                <a16:creationId xmlns:a16="http://schemas.microsoft.com/office/drawing/2014/main" id="{118CBF2A-C417-DF4A-AB95-E3CC787FB88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1431706"/>
            <a:ext cx="6801512" cy="5178424"/>
          </a:xfrm>
          <a:prstGeom prst="rect">
            <a:avLst/>
          </a:prstGeom>
        </p:spPr>
      </p:pic>
    </p:spTree>
    <p:extLst>
      <p:ext uri="{BB962C8B-B14F-4D97-AF65-F5344CB8AC3E}">
        <p14:creationId xmlns:p14="http://schemas.microsoft.com/office/powerpoint/2010/main" val="3989920092"/>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err="1"/>
              <a:t>Forbrukerrådet</a:t>
            </a:r>
            <a:r>
              <a:rPr lang="en-US" dirty="0"/>
              <a:t> App Study (2020)</a:t>
            </a:r>
          </a:p>
        </p:txBody>
      </p:sp>
      <p:pic>
        <p:nvPicPr>
          <p:cNvPr id="5" name="Picture 4" descr="Graphical user interface, text, application&#10;&#10;Description automatically generated">
            <a:extLst>
              <a:ext uri="{FF2B5EF4-FFF2-40B4-BE49-F238E27FC236}">
                <a16:creationId xmlns:a16="http://schemas.microsoft.com/office/drawing/2014/main" id="{7364751C-4C2F-3B44-B780-DEB77B29C3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47800" y="1118755"/>
            <a:ext cx="5638800" cy="5510645"/>
          </a:xfrm>
          <a:prstGeom prst="rect">
            <a:avLst/>
          </a:prstGeom>
        </p:spPr>
      </p:pic>
      <p:sp>
        <p:nvSpPr>
          <p:cNvPr id="6" name="Notched Right Arrow 5">
            <a:extLst>
              <a:ext uri="{FF2B5EF4-FFF2-40B4-BE49-F238E27FC236}">
                <a16:creationId xmlns:a16="http://schemas.microsoft.com/office/drawing/2014/main" id="{98CF1755-74E6-4F4D-A406-3F0FEFFF746E}"/>
              </a:ext>
            </a:extLst>
          </p:cNvPr>
          <p:cNvSpPr/>
          <p:nvPr/>
        </p:nvSpPr>
        <p:spPr>
          <a:xfrm rot="10800000">
            <a:off x="4483101" y="1920796"/>
            <a:ext cx="838048" cy="730405"/>
          </a:xfrm>
          <a:prstGeom prst="notchedRightArrow">
            <a:avLst/>
          </a:prstGeom>
          <a:solidFill>
            <a:schemeClr val="bg1"/>
          </a:solidFill>
          <a:ln w="25400" cap="flat">
            <a:solidFill>
              <a:srgbClr val="C00000"/>
            </a:solidFill>
            <a:prstDash val="solid"/>
            <a:bevel/>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Calibri"/>
              <a:ea typeface="Calibri"/>
              <a:cs typeface="Calibri"/>
              <a:sym typeface="Calibri"/>
            </a:endParaRPr>
          </a:p>
        </p:txBody>
      </p:sp>
      <p:pic>
        <p:nvPicPr>
          <p:cNvPr id="4" name="Picture 3" descr="Text&#10;&#10;Description automatically generated">
            <a:extLst>
              <a:ext uri="{FF2B5EF4-FFF2-40B4-BE49-F238E27FC236}">
                <a16:creationId xmlns:a16="http://schemas.microsoft.com/office/drawing/2014/main" id="{947CD269-9EB3-6740-A480-0C0E2B09F5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18100" y="1276349"/>
            <a:ext cx="3568700" cy="2019300"/>
          </a:xfrm>
          <a:prstGeom prst="rect">
            <a:avLst/>
          </a:prstGeom>
          <a:ln w="50800">
            <a:solidFill>
              <a:srgbClr val="C00000"/>
            </a:solidFill>
          </a:ln>
          <a:effectLst>
            <a:outerShdw blurRad="50800" dist="38100" dir="2700000" algn="tl" rotWithShape="0">
              <a:prstClr val="black">
                <a:alpha val="40000"/>
              </a:prstClr>
            </a:outerShdw>
          </a:effectLst>
        </p:spPr>
      </p:pic>
      <p:sp>
        <p:nvSpPr>
          <p:cNvPr id="9" name="Notched Right Arrow 8">
            <a:extLst>
              <a:ext uri="{FF2B5EF4-FFF2-40B4-BE49-F238E27FC236}">
                <a16:creationId xmlns:a16="http://schemas.microsoft.com/office/drawing/2014/main" id="{712681F0-A106-6B4F-96DF-57B5B4631EFC}"/>
              </a:ext>
            </a:extLst>
          </p:cNvPr>
          <p:cNvSpPr/>
          <p:nvPr/>
        </p:nvSpPr>
        <p:spPr>
          <a:xfrm rot="10800000">
            <a:off x="4152976" y="4140046"/>
            <a:ext cx="838048" cy="730405"/>
          </a:xfrm>
          <a:prstGeom prst="notchedRightArrow">
            <a:avLst/>
          </a:prstGeom>
          <a:solidFill>
            <a:schemeClr val="bg1"/>
          </a:solidFill>
          <a:ln w="25400" cap="flat">
            <a:solidFill>
              <a:srgbClr val="C00000"/>
            </a:solidFill>
            <a:prstDash val="solid"/>
            <a:bevel/>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Calibri"/>
              <a:ea typeface="Calibri"/>
              <a:cs typeface="Calibri"/>
              <a:sym typeface="Calibri"/>
            </a:endParaRPr>
          </a:p>
        </p:txBody>
      </p:sp>
      <p:pic>
        <p:nvPicPr>
          <p:cNvPr id="8" name="Picture 7" descr="Text&#10;&#10;Description automatically generated">
            <a:extLst>
              <a:ext uri="{FF2B5EF4-FFF2-40B4-BE49-F238E27FC236}">
                <a16:creationId xmlns:a16="http://schemas.microsoft.com/office/drawing/2014/main" id="{26EF1EE3-AFB7-5C44-BFD2-DF0E2879F41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00600" y="4206799"/>
            <a:ext cx="3619500" cy="596900"/>
          </a:xfrm>
          <a:prstGeom prst="rect">
            <a:avLst/>
          </a:prstGeom>
          <a:ln w="50800">
            <a:solidFill>
              <a:srgbClr val="C00000"/>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35863605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Diagram&#10;&#10;Description automatically generated with medium confidence">
            <a:extLst>
              <a:ext uri="{FF2B5EF4-FFF2-40B4-BE49-F238E27FC236}">
                <a16:creationId xmlns:a16="http://schemas.microsoft.com/office/drawing/2014/main" id="{2AFC5229-B161-4241-9A42-7252DFDCD9A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2900" y="296561"/>
            <a:ext cx="5753100" cy="6064079"/>
          </a:xfrm>
          <a:prstGeom prst="rect">
            <a:avLst/>
          </a:prstGeom>
        </p:spPr>
      </p:pic>
      <p:sp>
        <p:nvSpPr>
          <p:cNvPr id="4" name="TextBox 3">
            <a:extLst>
              <a:ext uri="{FF2B5EF4-FFF2-40B4-BE49-F238E27FC236}">
                <a16:creationId xmlns:a16="http://schemas.microsoft.com/office/drawing/2014/main" id="{FA4D72FE-E2EB-BA48-BD42-DA306C87D973}"/>
              </a:ext>
            </a:extLst>
          </p:cNvPr>
          <p:cNvSpPr txBox="1"/>
          <p:nvPr/>
        </p:nvSpPr>
        <p:spPr>
          <a:xfrm>
            <a:off x="6034816" y="6370137"/>
            <a:ext cx="3109184" cy="369332"/>
          </a:xfrm>
          <a:prstGeom prst="rect">
            <a:avLst/>
          </a:prstGeom>
          <a:noFill/>
          <a:effectLst/>
        </p:spPr>
        <p:txBody>
          <a:bodyPr wrap="none" rtlCol="0">
            <a:spAutoFit/>
          </a:bodyPr>
          <a:lstStyle/>
          <a:p>
            <a:r>
              <a:rPr lang="en-US" i="1" dirty="0"/>
              <a:t>Source:  </a:t>
            </a:r>
            <a:r>
              <a:rPr lang="en-US" i="1" dirty="0" err="1"/>
              <a:t>Forbrukerradet</a:t>
            </a:r>
            <a:r>
              <a:rPr lang="en-US" i="1" dirty="0"/>
              <a:t> app study</a:t>
            </a:r>
          </a:p>
        </p:txBody>
      </p:sp>
    </p:spTree>
    <p:extLst>
      <p:ext uri="{BB962C8B-B14F-4D97-AF65-F5344CB8AC3E}">
        <p14:creationId xmlns:p14="http://schemas.microsoft.com/office/powerpoint/2010/main" val="3596625126"/>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2">
            <p14:nvContentPartPr>
              <p14:cNvPr id="4" name="Ink 3">
                <a:extLst>
                  <a:ext uri="{FF2B5EF4-FFF2-40B4-BE49-F238E27FC236}">
                    <a16:creationId xmlns:a16="http://schemas.microsoft.com/office/drawing/2014/main" id="{43A3C06E-F803-5E4E-B465-8649E6051D2E}"/>
                  </a:ext>
                </a:extLst>
              </p14:cNvPr>
              <p14:cNvContentPartPr/>
              <p14:nvPr/>
            </p14:nvContentPartPr>
            <p14:xfrm>
              <a:off x="3027960" y="412369"/>
              <a:ext cx="360" cy="360"/>
            </p14:xfrm>
          </p:contentPart>
        </mc:Choice>
        <mc:Fallback xmlns="">
          <p:pic>
            <p:nvPicPr>
              <p:cNvPr id="4" name="Ink 3">
                <a:extLst>
                  <a:ext uri="{FF2B5EF4-FFF2-40B4-BE49-F238E27FC236}">
                    <a16:creationId xmlns:a16="http://schemas.microsoft.com/office/drawing/2014/main" id="{43A3C06E-F803-5E4E-B465-8649E6051D2E}"/>
                  </a:ext>
                </a:extLst>
              </p:cNvPr>
              <p:cNvPicPr/>
              <p:nvPr/>
            </p:nvPicPr>
            <p:blipFill>
              <a:blip r:embed="rId3"/>
              <a:stretch>
                <a:fillRect/>
              </a:stretch>
            </p:blipFill>
            <p:spPr>
              <a:xfrm>
                <a:off x="3018960" y="403369"/>
                <a:ext cx="18000" cy="18000"/>
              </a:xfrm>
              <a:prstGeom prst="rect">
                <a:avLst/>
              </a:prstGeom>
            </p:spPr>
          </p:pic>
        </mc:Fallback>
      </mc:AlternateContent>
      <p:pic>
        <p:nvPicPr>
          <p:cNvPr id="2050" name="Picture 2" descr="Gay dating app Grindr sells 60% stake to Chinese company Kunlun - Los  Angeles Times">
            <a:extLst>
              <a:ext uri="{FF2B5EF4-FFF2-40B4-BE49-F238E27FC236}">
                <a16:creationId xmlns:a16="http://schemas.microsoft.com/office/drawing/2014/main" id="{F18438AC-F7AE-0E47-9CBF-6416E1A17D0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6054" r="15719"/>
          <a:stretch/>
        </p:blipFill>
        <p:spPr bwMode="auto">
          <a:xfrm>
            <a:off x="304800" y="1362446"/>
            <a:ext cx="2868386" cy="23622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FC53BB2D-7164-BC4D-85D6-1417C677D6BC}"/>
              </a:ext>
            </a:extLst>
          </p:cNvPr>
          <p:cNvSpPr txBox="1"/>
          <p:nvPr/>
        </p:nvSpPr>
        <p:spPr>
          <a:xfrm>
            <a:off x="3437459" y="1286246"/>
            <a:ext cx="5284510" cy="3046988"/>
          </a:xfrm>
          <a:prstGeom prst="rect">
            <a:avLst/>
          </a:prstGeom>
          <a:noFill/>
        </p:spPr>
        <p:txBody>
          <a:bodyPr wrap="square" rtlCol="0">
            <a:spAutoFit/>
          </a:bodyPr>
          <a:lstStyle/>
          <a:p>
            <a:r>
              <a:rPr lang="en-US" sz="2400" dirty="0"/>
              <a:t>Sent HIV information to third-party analytics companies, together with user’s precise GPS location, phone ID, and email</a:t>
            </a:r>
          </a:p>
          <a:p>
            <a:endParaRPr lang="en-US" sz="2400" dirty="0"/>
          </a:p>
          <a:p>
            <a:r>
              <a:rPr lang="en-US" sz="2400" dirty="0"/>
              <a:t>Also sent precise GPS location, “tribe” (gay subculture), sexuality, relationship status, ethnicity, and phone ID to other third-party advertising companies</a:t>
            </a:r>
          </a:p>
        </p:txBody>
      </p:sp>
      <p:sp>
        <p:nvSpPr>
          <p:cNvPr id="6" name="TextBox 5">
            <a:extLst>
              <a:ext uri="{FF2B5EF4-FFF2-40B4-BE49-F238E27FC236}">
                <a16:creationId xmlns:a16="http://schemas.microsoft.com/office/drawing/2014/main" id="{9E4597C8-44BC-C949-9BD7-A287E6063647}"/>
              </a:ext>
            </a:extLst>
          </p:cNvPr>
          <p:cNvSpPr txBox="1"/>
          <p:nvPr/>
        </p:nvSpPr>
        <p:spPr>
          <a:xfrm>
            <a:off x="2906843" y="6445631"/>
            <a:ext cx="6237157" cy="338554"/>
          </a:xfrm>
          <a:prstGeom prst="rect">
            <a:avLst/>
          </a:prstGeom>
          <a:noFill/>
        </p:spPr>
        <p:txBody>
          <a:bodyPr wrap="none" rtlCol="0">
            <a:spAutoFit/>
          </a:bodyPr>
          <a:lstStyle/>
          <a:p>
            <a:r>
              <a:rPr lang="en-US" sz="1600" i="1" dirty="0"/>
              <a:t>https://</a:t>
            </a:r>
            <a:r>
              <a:rPr lang="en-US" sz="1600" i="1" dirty="0" err="1"/>
              <a:t>www.buzzfeednews.com</a:t>
            </a:r>
            <a:r>
              <a:rPr lang="en-US" sz="1600" i="1" dirty="0"/>
              <a:t>/article/</a:t>
            </a:r>
            <a:r>
              <a:rPr lang="en-US" sz="1600" i="1" dirty="0" err="1"/>
              <a:t>azeenghorayshi</a:t>
            </a:r>
            <a:r>
              <a:rPr lang="en-US" sz="1600" i="1" dirty="0"/>
              <a:t>/</a:t>
            </a:r>
            <a:r>
              <a:rPr lang="en-US" sz="1600" i="1" dirty="0" err="1"/>
              <a:t>grindr</a:t>
            </a:r>
            <a:r>
              <a:rPr lang="en-US" sz="1600" i="1" dirty="0"/>
              <a:t>-</a:t>
            </a:r>
            <a:r>
              <a:rPr lang="en-US" sz="1600" i="1" dirty="0" err="1"/>
              <a:t>hiv</a:t>
            </a:r>
            <a:r>
              <a:rPr lang="en-US" sz="1600" i="1" dirty="0"/>
              <a:t>-status-privacy</a:t>
            </a:r>
          </a:p>
        </p:txBody>
      </p:sp>
      <p:sp>
        <p:nvSpPr>
          <p:cNvPr id="7" name="TextBox 6">
            <a:extLst>
              <a:ext uri="{FF2B5EF4-FFF2-40B4-BE49-F238E27FC236}">
                <a16:creationId xmlns:a16="http://schemas.microsoft.com/office/drawing/2014/main" id="{801CE064-4329-4F48-A39A-BFF28BD6D36D}"/>
              </a:ext>
            </a:extLst>
          </p:cNvPr>
          <p:cNvSpPr txBox="1"/>
          <p:nvPr/>
        </p:nvSpPr>
        <p:spPr>
          <a:xfrm>
            <a:off x="3437459" y="4796135"/>
            <a:ext cx="4464940" cy="461665"/>
          </a:xfrm>
          <a:prstGeom prst="rect">
            <a:avLst/>
          </a:prstGeom>
          <a:noFill/>
        </p:spPr>
        <p:txBody>
          <a:bodyPr wrap="none" rtlCol="0">
            <a:spAutoFit/>
          </a:bodyPr>
          <a:lstStyle/>
          <a:p>
            <a:r>
              <a:rPr lang="en-US" sz="2400" dirty="0">
                <a:solidFill>
                  <a:srgbClr val="C00000"/>
                </a:solidFill>
              </a:rPr>
              <a:t>Much more about location later…</a:t>
            </a:r>
          </a:p>
        </p:txBody>
      </p:sp>
    </p:spTree>
    <p:extLst>
      <p:ext uri="{BB962C8B-B14F-4D97-AF65-F5344CB8AC3E}">
        <p14:creationId xmlns:p14="http://schemas.microsoft.com/office/powerpoint/2010/main" val="2210229771"/>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xt&#10;&#10;Description automatically generated">
            <a:extLst>
              <a:ext uri="{FF2B5EF4-FFF2-40B4-BE49-F238E27FC236}">
                <a16:creationId xmlns:a16="http://schemas.microsoft.com/office/drawing/2014/main" id="{CD2CC74F-111C-8086-50E6-E17533C6D7C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0" y="381000"/>
            <a:ext cx="5524500" cy="2019300"/>
          </a:xfrm>
          <a:prstGeom prst="rect">
            <a:avLst/>
          </a:prstGeom>
        </p:spPr>
      </p:pic>
      <p:sp>
        <p:nvSpPr>
          <p:cNvPr id="4" name="TextBox 3">
            <a:extLst>
              <a:ext uri="{FF2B5EF4-FFF2-40B4-BE49-F238E27FC236}">
                <a16:creationId xmlns:a16="http://schemas.microsoft.com/office/drawing/2014/main" id="{DD77B37E-3B10-CC76-14C6-1AB077630802}"/>
              </a:ext>
            </a:extLst>
          </p:cNvPr>
          <p:cNvSpPr txBox="1"/>
          <p:nvPr/>
        </p:nvSpPr>
        <p:spPr>
          <a:xfrm>
            <a:off x="2230569" y="6477000"/>
            <a:ext cx="6913431" cy="338554"/>
          </a:xfrm>
          <a:prstGeom prst="rect">
            <a:avLst/>
          </a:prstGeom>
          <a:noFill/>
        </p:spPr>
        <p:txBody>
          <a:bodyPr wrap="none" rtlCol="0">
            <a:spAutoFit/>
          </a:bodyPr>
          <a:lstStyle/>
          <a:p>
            <a:r>
              <a:rPr lang="en-US" sz="1600" i="1" dirty="0"/>
              <a:t>https://</a:t>
            </a:r>
            <a:r>
              <a:rPr lang="en-US" sz="1600" i="1" dirty="0" err="1"/>
              <a:t>www.wsj.com</a:t>
            </a:r>
            <a:r>
              <a:rPr lang="en-US" sz="1600" i="1" dirty="0"/>
              <a:t>/articles/grindr-user-data-has-been-for-sale-for-years-11651492800</a:t>
            </a:r>
          </a:p>
        </p:txBody>
      </p:sp>
      <p:sp>
        <p:nvSpPr>
          <p:cNvPr id="5" name="TextBox 4">
            <a:extLst>
              <a:ext uri="{FF2B5EF4-FFF2-40B4-BE49-F238E27FC236}">
                <a16:creationId xmlns:a16="http://schemas.microsoft.com/office/drawing/2014/main" id="{44E67F0B-F359-E618-74C1-C2B879496B74}"/>
              </a:ext>
            </a:extLst>
          </p:cNvPr>
          <p:cNvSpPr txBox="1"/>
          <p:nvPr/>
        </p:nvSpPr>
        <p:spPr>
          <a:xfrm>
            <a:off x="347870" y="2638156"/>
            <a:ext cx="7394713" cy="1200329"/>
          </a:xfrm>
          <a:prstGeom prst="rect">
            <a:avLst/>
          </a:prstGeom>
          <a:noFill/>
        </p:spPr>
        <p:txBody>
          <a:bodyPr wrap="square" rtlCol="0">
            <a:spAutoFit/>
          </a:bodyPr>
          <a:lstStyle/>
          <a:p>
            <a:r>
              <a:rPr lang="en-US" dirty="0"/>
              <a:t>No personal information such as names or phone numbers, but detailed enough to infer </a:t>
            </a:r>
            <a:r>
              <a:rPr lang="en-US" dirty="0">
                <a:highlight>
                  <a:srgbClr val="FFFF00"/>
                </a:highlight>
              </a:rPr>
              <a:t>romantic encounters between users</a:t>
            </a:r>
            <a:r>
              <a:rPr lang="en-US" dirty="0"/>
              <a:t> based on their devices’ proximity to one another + </a:t>
            </a:r>
            <a:r>
              <a:rPr lang="en-US" dirty="0">
                <a:highlight>
                  <a:srgbClr val="FFFF00"/>
                </a:highlight>
              </a:rPr>
              <a:t>clues to identities</a:t>
            </a:r>
            <a:r>
              <a:rPr lang="en-US" dirty="0"/>
              <a:t> based on users’ workplaces and home addresses</a:t>
            </a:r>
          </a:p>
        </p:txBody>
      </p:sp>
      <p:sp>
        <p:nvSpPr>
          <p:cNvPr id="6" name="TextBox 5">
            <a:extLst>
              <a:ext uri="{FF2B5EF4-FFF2-40B4-BE49-F238E27FC236}">
                <a16:creationId xmlns:a16="http://schemas.microsoft.com/office/drawing/2014/main" id="{CA08696B-DD3A-2C01-D380-D26CEE0277EC}"/>
              </a:ext>
            </a:extLst>
          </p:cNvPr>
          <p:cNvSpPr txBox="1"/>
          <p:nvPr/>
        </p:nvSpPr>
        <p:spPr>
          <a:xfrm>
            <a:off x="347870" y="4102845"/>
            <a:ext cx="6281530" cy="1200329"/>
          </a:xfrm>
          <a:prstGeom prst="rect">
            <a:avLst/>
          </a:prstGeom>
          <a:noFill/>
        </p:spPr>
        <p:txBody>
          <a:bodyPr wrap="square" rtlCol="0">
            <a:spAutoFit/>
          </a:bodyPr>
          <a:lstStyle/>
          <a:p>
            <a:r>
              <a:rPr lang="en-US" dirty="0"/>
              <a:t>Purpose: </a:t>
            </a:r>
            <a:r>
              <a:rPr lang="en-US" dirty="0">
                <a:highlight>
                  <a:srgbClr val="00FFFF"/>
                </a:highlight>
              </a:rPr>
              <a:t>real-time bidding</a:t>
            </a:r>
          </a:p>
          <a:p>
            <a:r>
              <a:rPr lang="en-US" dirty="0"/>
              <a:t>Serve targeted ads to users based on their current location</a:t>
            </a:r>
            <a:br>
              <a:rPr lang="en-US" dirty="0"/>
            </a:br>
            <a:r>
              <a:rPr lang="en-US" dirty="0">
                <a:highlight>
                  <a:srgbClr val="00FFFF"/>
                </a:highlight>
              </a:rPr>
              <a:t>As soon as the user opens the app, information is propagated to “every single entity in the advertising ecosystem”</a:t>
            </a:r>
          </a:p>
        </p:txBody>
      </p:sp>
      <p:sp>
        <p:nvSpPr>
          <p:cNvPr id="7" name="TextBox 6">
            <a:extLst>
              <a:ext uri="{FF2B5EF4-FFF2-40B4-BE49-F238E27FC236}">
                <a16:creationId xmlns:a16="http://schemas.microsoft.com/office/drawing/2014/main" id="{7C5CF167-A409-D809-2575-4166581C2E82}"/>
              </a:ext>
            </a:extLst>
          </p:cNvPr>
          <p:cNvSpPr txBox="1"/>
          <p:nvPr/>
        </p:nvSpPr>
        <p:spPr>
          <a:xfrm>
            <a:off x="381000" y="5449669"/>
            <a:ext cx="7619999" cy="646331"/>
          </a:xfrm>
          <a:prstGeom prst="rect">
            <a:avLst/>
          </a:prstGeom>
          <a:noFill/>
        </p:spPr>
        <p:txBody>
          <a:bodyPr wrap="square" rtlCol="0">
            <a:spAutoFit/>
          </a:bodyPr>
          <a:lstStyle/>
          <a:p>
            <a:r>
              <a:rPr lang="en-US" dirty="0"/>
              <a:t>Company that sold bulk phone-movement data claims that location data stripped of personal information cannot be used to identify specific individuals</a:t>
            </a:r>
          </a:p>
        </p:txBody>
      </p:sp>
      <p:grpSp>
        <p:nvGrpSpPr>
          <p:cNvPr id="10" name="Group 9">
            <a:extLst>
              <a:ext uri="{FF2B5EF4-FFF2-40B4-BE49-F238E27FC236}">
                <a16:creationId xmlns:a16="http://schemas.microsoft.com/office/drawing/2014/main" id="{945D288E-AF7A-1667-5073-59242F0D83FE}"/>
              </a:ext>
            </a:extLst>
          </p:cNvPr>
          <p:cNvGrpSpPr/>
          <p:nvPr/>
        </p:nvGrpSpPr>
        <p:grpSpPr>
          <a:xfrm>
            <a:off x="7224856" y="4928228"/>
            <a:ext cx="399240" cy="442080"/>
            <a:chOff x="7224856" y="4928228"/>
            <a:chExt cx="399240" cy="442080"/>
          </a:xfrm>
        </p:grpSpPr>
        <mc:AlternateContent xmlns:mc="http://schemas.openxmlformats.org/markup-compatibility/2006" xmlns:p14="http://schemas.microsoft.com/office/powerpoint/2010/main">
          <mc:Choice Requires="p14">
            <p:contentPart p14:bwMode="auto" r:id="rId3">
              <p14:nvContentPartPr>
                <p14:cNvPr id="8" name="Ink 7">
                  <a:extLst>
                    <a:ext uri="{FF2B5EF4-FFF2-40B4-BE49-F238E27FC236}">
                      <a16:creationId xmlns:a16="http://schemas.microsoft.com/office/drawing/2014/main" id="{DE43D930-EB9B-CC88-6D45-226A732734C6}"/>
                    </a:ext>
                  </a:extLst>
                </p14:cNvPr>
                <p14:cNvContentPartPr/>
                <p14:nvPr/>
              </p14:nvContentPartPr>
              <p14:xfrm>
                <a:off x="7224856" y="4928228"/>
                <a:ext cx="365760" cy="442080"/>
              </p14:xfrm>
            </p:contentPart>
          </mc:Choice>
          <mc:Fallback xmlns="">
            <p:pic>
              <p:nvPicPr>
                <p:cNvPr id="8" name="Ink 7">
                  <a:extLst>
                    <a:ext uri="{FF2B5EF4-FFF2-40B4-BE49-F238E27FC236}">
                      <a16:creationId xmlns:a16="http://schemas.microsoft.com/office/drawing/2014/main" id="{DE43D930-EB9B-CC88-6D45-226A732734C6}"/>
                    </a:ext>
                  </a:extLst>
                </p:cNvPr>
                <p:cNvPicPr/>
                <p:nvPr/>
              </p:nvPicPr>
              <p:blipFill>
                <a:blip r:embed="rId4"/>
                <a:stretch>
                  <a:fillRect/>
                </a:stretch>
              </p:blipFill>
              <p:spPr>
                <a:xfrm>
                  <a:off x="7161856" y="4865228"/>
                  <a:ext cx="491400" cy="56772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9" name="Ink 8">
                  <a:extLst>
                    <a:ext uri="{FF2B5EF4-FFF2-40B4-BE49-F238E27FC236}">
                      <a16:creationId xmlns:a16="http://schemas.microsoft.com/office/drawing/2014/main" id="{A293B605-8E16-B241-2D35-53CEBA768358}"/>
                    </a:ext>
                  </a:extLst>
                </p14:cNvPr>
                <p14:cNvContentPartPr/>
                <p14:nvPr/>
              </p14:nvContentPartPr>
              <p14:xfrm>
                <a:off x="7290736" y="5243948"/>
                <a:ext cx="333360" cy="105480"/>
              </p14:xfrm>
            </p:contentPart>
          </mc:Choice>
          <mc:Fallback xmlns="">
            <p:pic>
              <p:nvPicPr>
                <p:cNvPr id="9" name="Ink 8">
                  <a:extLst>
                    <a:ext uri="{FF2B5EF4-FFF2-40B4-BE49-F238E27FC236}">
                      <a16:creationId xmlns:a16="http://schemas.microsoft.com/office/drawing/2014/main" id="{A293B605-8E16-B241-2D35-53CEBA768358}"/>
                    </a:ext>
                  </a:extLst>
                </p:cNvPr>
                <p:cNvPicPr/>
                <p:nvPr/>
              </p:nvPicPr>
              <p:blipFill>
                <a:blip r:embed="rId6"/>
                <a:stretch>
                  <a:fillRect/>
                </a:stretch>
              </p:blipFill>
              <p:spPr>
                <a:xfrm>
                  <a:off x="7228096" y="5180948"/>
                  <a:ext cx="459000" cy="231120"/>
                </a:xfrm>
                <a:prstGeom prst="rect">
                  <a:avLst/>
                </a:prstGeom>
              </p:spPr>
            </p:pic>
          </mc:Fallback>
        </mc:AlternateContent>
      </p:grpSp>
      <p:sp>
        <p:nvSpPr>
          <p:cNvPr id="11" name="TextBox 10">
            <a:extLst>
              <a:ext uri="{FF2B5EF4-FFF2-40B4-BE49-F238E27FC236}">
                <a16:creationId xmlns:a16="http://schemas.microsoft.com/office/drawing/2014/main" id="{C8D3ABD4-4B55-0F16-82F2-FFA9F1AD2511}"/>
              </a:ext>
            </a:extLst>
          </p:cNvPr>
          <p:cNvSpPr txBox="1"/>
          <p:nvPr/>
        </p:nvSpPr>
        <p:spPr>
          <a:xfrm>
            <a:off x="6142529" y="467320"/>
            <a:ext cx="2896173" cy="923330"/>
          </a:xfrm>
          <a:prstGeom prst="rect">
            <a:avLst/>
          </a:prstGeom>
          <a:noFill/>
        </p:spPr>
        <p:txBody>
          <a:bodyPr wrap="square" rtlCol="0">
            <a:spAutoFit/>
          </a:bodyPr>
          <a:lstStyle/>
          <a:p>
            <a:r>
              <a:rPr lang="en-US" dirty="0"/>
              <a:t>In early 2020, Grindr reduced sharing of information with ad partners</a:t>
            </a:r>
          </a:p>
        </p:txBody>
      </p:sp>
    </p:spTree>
    <p:extLst>
      <p:ext uri="{BB962C8B-B14F-4D97-AF65-F5344CB8AC3E}">
        <p14:creationId xmlns:p14="http://schemas.microsoft.com/office/powerpoint/2010/main" val="377335961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Text&#10;&#10;Description automatically generated with medium confidence">
            <a:extLst>
              <a:ext uri="{FF2B5EF4-FFF2-40B4-BE49-F238E27FC236}">
                <a16:creationId xmlns:a16="http://schemas.microsoft.com/office/drawing/2014/main" id="{7C1BEADE-8128-0C48-83C9-1405437B4A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 y="381000"/>
            <a:ext cx="7213600" cy="1478788"/>
          </a:xfrm>
          <a:prstGeom prst="rect">
            <a:avLst/>
          </a:prstGeom>
          <a:ln w="38100">
            <a:solidFill>
              <a:schemeClr val="tx1"/>
            </a:solidFill>
          </a:ln>
          <a:effectLst>
            <a:outerShdw blurRad="50800" dist="38100" dir="2700000" algn="tl" rotWithShape="0">
              <a:prstClr val="black">
                <a:alpha val="40000"/>
              </a:prstClr>
            </a:outerShdw>
          </a:effectLst>
        </p:spPr>
      </p:pic>
      <p:pic>
        <p:nvPicPr>
          <p:cNvPr id="4" name="Picture 3">
            <a:extLst>
              <a:ext uri="{FF2B5EF4-FFF2-40B4-BE49-F238E27FC236}">
                <a16:creationId xmlns:a16="http://schemas.microsoft.com/office/drawing/2014/main" id="{FE272458-F1E4-964F-B935-82D8C55A3377}"/>
              </a:ext>
            </a:extLst>
          </p:cNvPr>
          <p:cNvPicPr>
            <a:picLocks noChangeAspect="1"/>
          </p:cNvPicPr>
          <p:nvPr/>
        </p:nvPicPr>
        <p:blipFill>
          <a:blip r:embed="rId3"/>
          <a:stretch>
            <a:fillRect/>
          </a:stretch>
        </p:blipFill>
        <p:spPr>
          <a:xfrm>
            <a:off x="152400" y="1795661"/>
            <a:ext cx="2423465" cy="3486499"/>
          </a:xfrm>
          <a:prstGeom prst="rect">
            <a:avLst/>
          </a:prstGeom>
        </p:spPr>
      </p:pic>
      <p:sp>
        <p:nvSpPr>
          <p:cNvPr id="7" name="TextBox 6">
            <a:extLst>
              <a:ext uri="{FF2B5EF4-FFF2-40B4-BE49-F238E27FC236}">
                <a16:creationId xmlns:a16="http://schemas.microsoft.com/office/drawing/2014/main" id="{4E8D6AB5-89A0-CB45-AD3B-6DCC7E675CC4}"/>
              </a:ext>
            </a:extLst>
          </p:cNvPr>
          <p:cNvSpPr txBox="1"/>
          <p:nvPr/>
        </p:nvSpPr>
        <p:spPr>
          <a:xfrm>
            <a:off x="2993098" y="1981200"/>
            <a:ext cx="5846102" cy="4093428"/>
          </a:xfrm>
          <a:prstGeom prst="rect">
            <a:avLst/>
          </a:prstGeom>
          <a:noFill/>
        </p:spPr>
        <p:txBody>
          <a:bodyPr wrap="square">
            <a:spAutoFit/>
          </a:bodyPr>
          <a:lstStyle/>
          <a:p>
            <a:pPr algn="l"/>
            <a:r>
              <a:rPr lang="en-US" sz="2000" b="0" i="0" dirty="0">
                <a:solidFill>
                  <a:srgbClr val="2A2A2A"/>
                </a:solidFill>
                <a:effectLst/>
              </a:rPr>
              <a:t>“A mobile device correlated to Burrill emitted app data signals from the location-based hookup app Grindr on a near-daily basis during parts of 2018, 2019, and 2020 — at both his USCCB office and his USCCB-owned residence, as well as during USCCB meetings and events in other cities,” the Pillar reported.</a:t>
            </a:r>
          </a:p>
          <a:p>
            <a:pPr algn="l"/>
            <a:endParaRPr lang="en-US" sz="2000" b="0" i="0" dirty="0">
              <a:solidFill>
                <a:srgbClr val="2A2A2A"/>
              </a:solidFill>
              <a:effectLst/>
            </a:endParaRPr>
          </a:p>
          <a:p>
            <a:pPr algn="l"/>
            <a:r>
              <a:rPr lang="en-US" sz="2000" b="0" i="0" dirty="0">
                <a:solidFill>
                  <a:srgbClr val="2A2A2A"/>
                </a:solidFill>
                <a:effectLst/>
              </a:rPr>
              <a:t>“The data obtained and analyzed by The Pillar</a:t>
            </a:r>
            <a:r>
              <a:rPr lang="en-US" sz="2000" b="0" i="1" dirty="0">
                <a:solidFill>
                  <a:srgbClr val="2A2A2A"/>
                </a:solidFill>
                <a:effectLst/>
              </a:rPr>
              <a:t> </a:t>
            </a:r>
            <a:r>
              <a:rPr lang="en-US" sz="2000" b="0" i="0" dirty="0">
                <a:solidFill>
                  <a:srgbClr val="2A2A2A"/>
                </a:solidFill>
                <a:effectLst/>
              </a:rPr>
              <a:t>conveys mobile app date signals during two 26-week periods, the first in 2018 and the second in 2019 and 2020. The data was obtained from a data vendor and authenticated by an independent data consulting firm contracted by The Pillar,”</a:t>
            </a:r>
          </a:p>
        </p:txBody>
      </p:sp>
      <p:sp>
        <p:nvSpPr>
          <p:cNvPr id="8" name="TextBox 7">
            <a:extLst>
              <a:ext uri="{FF2B5EF4-FFF2-40B4-BE49-F238E27FC236}">
                <a16:creationId xmlns:a16="http://schemas.microsoft.com/office/drawing/2014/main" id="{CA6D6CE3-974D-4841-BFD5-17B8BFFD473B}"/>
              </a:ext>
            </a:extLst>
          </p:cNvPr>
          <p:cNvSpPr txBox="1"/>
          <p:nvPr/>
        </p:nvSpPr>
        <p:spPr>
          <a:xfrm>
            <a:off x="2323350" y="6477000"/>
            <a:ext cx="6820650" cy="338554"/>
          </a:xfrm>
          <a:prstGeom prst="rect">
            <a:avLst/>
          </a:prstGeom>
          <a:noFill/>
        </p:spPr>
        <p:txBody>
          <a:bodyPr wrap="none" rtlCol="0">
            <a:spAutoFit/>
          </a:bodyPr>
          <a:lstStyle/>
          <a:p>
            <a:r>
              <a:rPr lang="en-US" sz="1600" i="1" dirty="0"/>
              <a:t>https://</a:t>
            </a:r>
            <a:r>
              <a:rPr lang="en-US" sz="1600" i="1" dirty="0" err="1"/>
              <a:t>www.washingtonpost.com</a:t>
            </a:r>
            <a:r>
              <a:rPr lang="en-US" sz="1600" i="1" dirty="0"/>
              <a:t>/religion/2021/07/20/bishop-misconduct-resign-</a:t>
            </a:r>
            <a:r>
              <a:rPr lang="en-US" sz="1600" i="1" dirty="0" err="1"/>
              <a:t>burrill</a:t>
            </a:r>
            <a:r>
              <a:rPr lang="en-US" sz="1600" i="1" dirty="0"/>
              <a:t>/</a:t>
            </a:r>
          </a:p>
        </p:txBody>
      </p:sp>
      <mc:AlternateContent xmlns:mc="http://schemas.openxmlformats.org/markup-compatibility/2006" xmlns:p14="http://schemas.microsoft.com/office/powerpoint/2010/main">
        <mc:Choice Requires="p14">
          <p:contentPart p14:bwMode="auto" r:id="rId4">
            <p14:nvContentPartPr>
              <p14:cNvPr id="9" name="Ink 8">
                <a:extLst>
                  <a:ext uri="{FF2B5EF4-FFF2-40B4-BE49-F238E27FC236}">
                    <a16:creationId xmlns:a16="http://schemas.microsoft.com/office/drawing/2014/main" id="{194182F4-04F5-3E49-901C-CB8E1EA25639}"/>
                  </a:ext>
                </a:extLst>
              </p14:cNvPr>
              <p14:cNvContentPartPr/>
              <p14:nvPr/>
            </p14:nvContentPartPr>
            <p14:xfrm>
              <a:off x="3119594" y="5159243"/>
              <a:ext cx="3843000" cy="134640"/>
            </p14:xfrm>
          </p:contentPart>
        </mc:Choice>
        <mc:Fallback xmlns="">
          <p:pic>
            <p:nvPicPr>
              <p:cNvPr id="9" name="Ink 8">
                <a:extLst>
                  <a:ext uri="{FF2B5EF4-FFF2-40B4-BE49-F238E27FC236}">
                    <a16:creationId xmlns:a16="http://schemas.microsoft.com/office/drawing/2014/main" id="{194182F4-04F5-3E49-901C-CB8E1EA25639}"/>
                  </a:ext>
                </a:extLst>
              </p:cNvPr>
              <p:cNvPicPr/>
              <p:nvPr/>
            </p:nvPicPr>
            <p:blipFill>
              <a:blip r:embed="rId5"/>
              <a:stretch>
                <a:fillRect/>
              </a:stretch>
            </p:blipFill>
            <p:spPr>
              <a:xfrm>
                <a:off x="3029954" y="4979603"/>
                <a:ext cx="4022640" cy="49428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2" name="Ink 1">
                <a:extLst>
                  <a:ext uri="{FF2B5EF4-FFF2-40B4-BE49-F238E27FC236}">
                    <a16:creationId xmlns:a16="http://schemas.microsoft.com/office/drawing/2014/main" id="{82BB96E7-E57C-F64D-B632-4E7E87E3913B}"/>
                  </a:ext>
                </a:extLst>
              </p14:cNvPr>
              <p14:cNvContentPartPr/>
              <p14:nvPr/>
            </p14:nvContentPartPr>
            <p14:xfrm>
              <a:off x="5264114" y="2660483"/>
              <a:ext cx="843480" cy="29160"/>
            </p14:xfrm>
          </p:contentPart>
        </mc:Choice>
        <mc:Fallback xmlns="">
          <p:pic>
            <p:nvPicPr>
              <p:cNvPr id="2" name="Ink 1">
                <a:extLst>
                  <a:ext uri="{FF2B5EF4-FFF2-40B4-BE49-F238E27FC236}">
                    <a16:creationId xmlns:a16="http://schemas.microsoft.com/office/drawing/2014/main" id="{82BB96E7-E57C-F64D-B632-4E7E87E3913B}"/>
                  </a:ext>
                </a:extLst>
              </p:cNvPr>
              <p:cNvPicPr/>
              <p:nvPr/>
            </p:nvPicPr>
            <p:blipFill>
              <a:blip r:embed="rId7"/>
              <a:stretch>
                <a:fillRect/>
              </a:stretch>
            </p:blipFill>
            <p:spPr>
              <a:xfrm>
                <a:off x="5246114" y="2642483"/>
                <a:ext cx="879120" cy="64800"/>
              </a:xfrm>
              <a:prstGeom prst="rect">
                <a:avLst/>
              </a:prstGeom>
            </p:spPr>
          </p:pic>
        </mc:Fallback>
      </mc:AlternateContent>
    </p:spTree>
    <p:extLst>
      <p:ext uri="{BB962C8B-B14F-4D97-AF65-F5344CB8AC3E}">
        <p14:creationId xmlns:p14="http://schemas.microsoft.com/office/powerpoint/2010/main" val="157379999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xtBox 3"/>
          <p:cNvSpPr txBox="1"/>
          <p:nvPr/>
        </p:nvSpPr>
        <p:spPr>
          <a:xfrm>
            <a:off x="417725" y="328968"/>
            <a:ext cx="4027302" cy="120032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7200" b="0" i="0" u="none" strike="noStrike" cap="none" spc="0" normalizeH="0" baseline="0" dirty="0">
                <a:ln>
                  <a:noFill/>
                </a:ln>
                <a:solidFill>
                  <a:srgbClr val="800000"/>
                </a:solidFill>
                <a:effectLst/>
                <a:uFillTx/>
                <a:sym typeface="Calibri"/>
              </a:rPr>
              <a:t>1.</a:t>
            </a:r>
            <a:r>
              <a:rPr lang="en-US" sz="7200" dirty="0">
                <a:solidFill>
                  <a:srgbClr val="800000"/>
                </a:solidFill>
              </a:rPr>
              <a:t>8 million</a:t>
            </a:r>
            <a:endParaRPr kumimoji="0" lang="en-US" sz="7200" b="0" i="0" u="none" strike="noStrike" cap="none" spc="0" normalizeH="0" baseline="0" dirty="0">
              <a:ln>
                <a:noFill/>
              </a:ln>
              <a:solidFill>
                <a:srgbClr val="800000"/>
              </a:solidFill>
              <a:effectLst/>
              <a:uFillTx/>
              <a:sym typeface="Calibri"/>
            </a:endParaRPr>
          </a:p>
        </p:txBody>
      </p:sp>
      <p:sp>
        <p:nvSpPr>
          <p:cNvPr id="8" name="TextBox 7"/>
          <p:cNvSpPr txBox="1"/>
          <p:nvPr/>
        </p:nvSpPr>
        <p:spPr>
          <a:xfrm>
            <a:off x="1900979" y="1346539"/>
            <a:ext cx="6033035" cy="101566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spcBef>
                <a:spcPts val="0"/>
              </a:spcBef>
              <a:spcAft>
                <a:spcPts val="0"/>
              </a:spcAft>
              <a:buClrTx/>
              <a:buSzTx/>
              <a:buFontTx/>
              <a:buNone/>
              <a:tabLst/>
            </a:pPr>
            <a:r>
              <a:rPr lang="en-US" sz="4000" dirty="0">
                <a:solidFill>
                  <a:schemeClr val="tx1"/>
                </a:solidFill>
              </a:rPr>
              <a:t>a</a:t>
            </a:r>
            <a:r>
              <a:rPr kumimoji="0" lang="en-US" sz="4000" b="0" i="0" u="none" strike="noStrike" cap="none" spc="0" normalizeH="0" baseline="0" dirty="0">
                <a:ln>
                  <a:noFill/>
                </a:ln>
                <a:solidFill>
                  <a:schemeClr val="tx1"/>
                </a:solidFill>
                <a:effectLst/>
                <a:uFillTx/>
                <a:sym typeface="Calibri"/>
              </a:rPr>
              <a:t>pps in Google Play Store</a:t>
            </a:r>
          </a:p>
          <a:p>
            <a:pPr marL="0" marR="0" indent="0" algn="l" defTabSz="457200" rtl="0" fontAlgn="auto" latinLnBrk="0" hangingPunct="0">
              <a:spcBef>
                <a:spcPts val="0"/>
              </a:spcBef>
              <a:spcAft>
                <a:spcPts val="0"/>
              </a:spcAft>
              <a:buClrTx/>
              <a:buSzTx/>
              <a:buFontTx/>
              <a:buNone/>
              <a:tabLst/>
            </a:pPr>
            <a:r>
              <a:rPr lang="en-US" sz="2000" dirty="0">
                <a:solidFill>
                  <a:schemeClr val="tx1"/>
                </a:solidFill>
              </a:rPr>
              <a:t>									source: </a:t>
            </a:r>
            <a:r>
              <a:rPr lang="en-US" sz="2000" dirty="0" err="1">
                <a:solidFill>
                  <a:schemeClr val="tx1"/>
                </a:solidFill>
              </a:rPr>
              <a:t>AppBrain</a:t>
            </a:r>
            <a:endParaRPr kumimoji="0" lang="en-US" sz="2000" b="0" i="0" u="none" strike="noStrike" cap="none" spc="0" normalizeH="0" baseline="0" dirty="0">
              <a:ln>
                <a:noFill/>
              </a:ln>
              <a:solidFill>
                <a:schemeClr val="tx1"/>
              </a:solidFill>
              <a:effectLst/>
              <a:uFillTx/>
              <a:sym typeface="Calibri"/>
            </a:endParaRPr>
          </a:p>
        </p:txBody>
      </p:sp>
      <p:sp>
        <p:nvSpPr>
          <p:cNvPr id="9" name="TextBox 8"/>
          <p:cNvSpPr txBox="1"/>
          <p:nvPr/>
        </p:nvSpPr>
        <p:spPr>
          <a:xfrm>
            <a:off x="878223" y="2298920"/>
            <a:ext cx="1688321" cy="120032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7200" b="0" i="0" u="none" strike="noStrike" cap="none" spc="0" normalizeH="0" baseline="0" dirty="0">
                <a:ln>
                  <a:noFill/>
                </a:ln>
                <a:solidFill>
                  <a:srgbClr val="800000"/>
                </a:solidFill>
                <a:effectLst/>
                <a:uFillTx/>
                <a:sym typeface="Calibri"/>
              </a:rPr>
              <a:t>41%</a:t>
            </a:r>
          </a:p>
        </p:txBody>
      </p:sp>
      <p:sp>
        <p:nvSpPr>
          <p:cNvPr id="10" name="TextBox 9"/>
          <p:cNvSpPr txBox="1"/>
          <p:nvPr/>
        </p:nvSpPr>
        <p:spPr>
          <a:xfrm>
            <a:off x="2636128" y="2483586"/>
            <a:ext cx="5354221" cy="163121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spcBef>
                <a:spcPts val="0"/>
              </a:spcBef>
              <a:spcAft>
                <a:spcPts val="0"/>
              </a:spcAft>
              <a:buClrTx/>
              <a:buSzTx/>
              <a:buFontTx/>
              <a:buNone/>
              <a:tabLst/>
            </a:pPr>
            <a:r>
              <a:rPr lang="en-US" sz="4000" dirty="0">
                <a:solidFill>
                  <a:schemeClr val="tx1"/>
                </a:solidFill>
              </a:rPr>
              <a:t>include at least one</a:t>
            </a:r>
          </a:p>
          <a:p>
            <a:pPr marL="0" marR="0" indent="0" algn="l" defTabSz="457200" rtl="0" fontAlgn="auto" latinLnBrk="0" hangingPunct="0">
              <a:spcBef>
                <a:spcPts val="0"/>
              </a:spcBef>
              <a:spcAft>
                <a:spcPts val="0"/>
              </a:spcAft>
              <a:buClrTx/>
              <a:buSzTx/>
              <a:buFontTx/>
              <a:buNone/>
              <a:tabLst/>
            </a:pPr>
            <a:r>
              <a:rPr lang="en-US" sz="4000" dirty="0">
                <a:solidFill>
                  <a:schemeClr val="tx1"/>
                </a:solidFill>
              </a:rPr>
              <a:t>m</a:t>
            </a:r>
            <a:r>
              <a:rPr kumimoji="0" lang="en-US" sz="4000" b="0" i="0" u="none" strike="noStrike" cap="none" spc="0" normalizeH="0" baseline="0" dirty="0">
                <a:ln>
                  <a:noFill/>
                </a:ln>
                <a:solidFill>
                  <a:schemeClr val="tx1"/>
                </a:solidFill>
                <a:effectLst/>
                <a:uFillTx/>
                <a:sym typeface="Calibri"/>
              </a:rPr>
              <a:t>obile advertising library</a:t>
            </a:r>
          </a:p>
          <a:p>
            <a:pPr marL="0" marR="0" indent="0" algn="l" defTabSz="457200" rtl="0" fontAlgn="auto" latinLnBrk="0" hangingPunct="0">
              <a:spcBef>
                <a:spcPts val="0"/>
              </a:spcBef>
              <a:spcAft>
                <a:spcPts val="0"/>
              </a:spcAft>
              <a:buClrTx/>
              <a:buSzTx/>
              <a:buFontTx/>
              <a:buNone/>
              <a:tabLst/>
            </a:pPr>
            <a:r>
              <a:rPr lang="en-US" sz="2000" dirty="0">
                <a:solidFill>
                  <a:schemeClr val="tx1"/>
                </a:solidFill>
              </a:rPr>
              <a:t>							    source: </a:t>
            </a:r>
            <a:r>
              <a:rPr lang="en-US" sz="2000" dirty="0" err="1">
                <a:solidFill>
                  <a:schemeClr val="tx1"/>
                </a:solidFill>
              </a:rPr>
              <a:t>AppBrain</a:t>
            </a:r>
            <a:endParaRPr kumimoji="0" lang="en-US" sz="2000" b="0" i="0" u="none" strike="noStrike" cap="none" spc="0" normalizeH="0" baseline="0" dirty="0">
              <a:ln>
                <a:noFill/>
              </a:ln>
              <a:solidFill>
                <a:schemeClr val="tx1"/>
              </a:solidFill>
              <a:effectLst/>
              <a:uFillTx/>
              <a:sym typeface="Calibri"/>
            </a:endParaRPr>
          </a:p>
        </p:txBody>
      </p:sp>
      <p:sp>
        <p:nvSpPr>
          <p:cNvPr id="11" name="TextBox 10"/>
          <p:cNvSpPr txBox="1"/>
          <p:nvPr/>
        </p:nvSpPr>
        <p:spPr>
          <a:xfrm>
            <a:off x="1164295" y="3884640"/>
            <a:ext cx="4181491" cy="120032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7200" b="0" i="0" u="none" strike="noStrike" cap="none" spc="0" normalizeH="0" baseline="0" dirty="0">
                <a:ln>
                  <a:noFill/>
                </a:ln>
                <a:solidFill>
                  <a:srgbClr val="800000"/>
                </a:solidFill>
                <a:effectLst/>
                <a:uFillTx/>
                <a:sym typeface="Calibri"/>
              </a:rPr>
              <a:t>Every third</a:t>
            </a:r>
          </a:p>
        </p:txBody>
      </p:sp>
      <p:sp>
        <p:nvSpPr>
          <p:cNvPr id="12" name="TextBox 11"/>
          <p:cNvSpPr txBox="1"/>
          <p:nvPr/>
        </p:nvSpPr>
        <p:spPr>
          <a:xfrm>
            <a:off x="2800428" y="4869476"/>
            <a:ext cx="6251068" cy="19389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spcBef>
                <a:spcPts val="0"/>
              </a:spcBef>
              <a:spcAft>
                <a:spcPts val="0"/>
              </a:spcAft>
              <a:buClrTx/>
              <a:buSzTx/>
              <a:buFontTx/>
              <a:buNone/>
              <a:tabLst/>
            </a:pPr>
            <a:r>
              <a:rPr lang="en-US" sz="4000" dirty="0">
                <a:solidFill>
                  <a:schemeClr val="tx1"/>
                </a:solidFill>
              </a:rPr>
              <a:t>ad-supported app includes </a:t>
            </a:r>
          </a:p>
          <a:p>
            <a:pPr marL="0" marR="0" indent="0" algn="l" defTabSz="457200" rtl="0" fontAlgn="auto" latinLnBrk="0" hangingPunct="0">
              <a:spcBef>
                <a:spcPts val="0"/>
              </a:spcBef>
              <a:spcAft>
                <a:spcPts val="0"/>
              </a:spcAft>
              <a:buClrTx/>
              <a:buSzTx/>
              <a:buFontTx/>
              <a:buNone/>
              <a:tabLst/>
            </a:pPr>
            <a:r>
              <a:rPr lang="en-US" sz="4000" dirty="0">
                <a:solidFill>
                  <a:schemeClr val="tx1"/>
                </a:solidFill>
              </a:rPr>
              <a:t>m</a:t>
            </a:r>
            <a:r>
              <a:rPr kumimoji="0" lang="en-US" sz="4000" b="0" i="0" strike="noStrike" cap="none" spc="0" normalizeH="0" baseline="0" dirty="0">
                <a:ln>
                  <a:noFill/>
                </a:ln>
                <a:solidFill>
                  <a:schemeClr val="tx1"/>
                </a:solidFill>
                <a:effectLst/>
                <a:uFillTx/>
                <a:sym typeface="Calibri"/>
              </a:rPr>
              <a:t>ultiple</a:t>
            </a:r>
            <a:r>
              <a:rPr kumimoji="0" lang="en-US" sz="4000" b="0" i="0" u="none" strike="noStrike" cap="none" spc="0" normalizeH="0" baseline="0" dirty="0">
                <a:ln>
                  <a:noFill/>
                </a:ln>
                <a:solidFill>
                  <a:schemeClr val="tx1"/>
                </a:solidFill>
                <a:effectLst/>
                <a:uFillTx/>
                <a:sym typeface="Calibri"/>
              </a:rPr>
              <a:t> advertising libraries</a:t>
            </a:r>
          </a:p>
          <a:p>
            <a:pPr marL="0" marR="0" indent="0" algn="l" defTabSz="457200" rtl="0" fontAlgn="auto" latinLnBrk="0" hangingPunct="0">
              <a:spcBef>
                <a:spcPts val="0"/>
              </a:spcBef>
              <a:spcAft>
                <a:spcPts val="0"/>
              </a:spcAft>
              <a:buClrTx/>
              <a:buSzTx/>
              <a:buFontTx/>
              <a:buNone/>
              <a:tabLst/>
            </a:pPr>
            <a:r>
              <a:rPr lang="en-US" sz="4000" dirty="0">
                <a:solidFill>
                  <a:schemeClr val="tx1"/>
                </a:solidFill>
              </a:rPr>
              <a:t>			</a:t>
            </a:r>
            <a:r>
              <a:rPr lang="en-US" sz="2000" dirty="0">
                <a:solidFill>
                  <a:schemeClr val="tx1"/>
                </a:solidFill>
              </a:rPr>
              <a:t>source: </a:t>
            </a:r>
            <a:r>
              <a:rPr lang="en-US" sz="2000" dirty="0" err="1">
                <a:solidFill>
                  <a:schemeClr val="tx1"/>
                </a:solidFill>
              </a:rPr>
              <a:t>Shekhar</a:t>
            </a:r>
            <a:r>
              <a:rPr lang="en-US" sz="2000" dirty="0">
                <a:solidFill>
                  <a:schemeClr val="tx1"/>
                </a:solidFill>
              </a:rPr>
              <a:t> et al. (USENIX Security 2012)</a:t>
            </a:r>
            <a:endParaRPr kumimoji="0" lang="en-US" sz="2000" b="0" i="0" u="none" strike="noStrike" cap="none" spc="0" normalizeH="0" baseline="0" dirty="0">
              <a:ln>
                <a:noFill/>
              </a:ln>
              <a:solidFill>
                <a:schemeClr val="tx1"/>
              </a:solidFill>
              <a:effectLst/>
              <a:uFillTx/>
              <a:sym typeface="Calibri"/>
            </a:endParaRPr>
          </a:p>
        </p:txBody>
      </p:sp>
    </p:spTree>
    <p:extLst>
      <p:ext uri="{BB962C8B-B14F-4D97-AF65-F5344CB8AC3E}">
        <p14:creationId xmlns:p14="http://schemas.microsoft.com/office/powerpoint/2010/main" val="1718347454"/>
      </p:ext>
    </p:extLst>
  </p:cSld>
  <p:clrMapOvr>
    <a:masterClrMapping/>
  </p:clrMapOvr>
  <p:transition spd="slow"/>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Cross-Device Tracking</a:t>
            </a:r>
          </a:p>
        </p:txBody>
      </p:sp>
      <p:pic>
        <p:nvPicPr>
          <p:cNvPr id="7" name="Picture 6" descr="Diagram&#10;&#10;Description automatically generated with medium confidence">
            <a:extLst>
              <a:ext uri="{FF2B5EF4-FFF2-40B4-BE49-F238E27FC236}">
                <a16:creationId xmlns:a16="http://schemas.microsoft.com/office/drawing/2014/main" id="{37073E6C-6E70-AA44-8E9C-89D843A4102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71600" y="1752600"/>
            <a:ext cx="7010400" cy="4498340"/>
          </a:xfrm>
          <a:prstGeom prst="rect">
            <a:avLst/>
          </a:prstGeom>
        </p:spPr>
      </p:pic>
      <p:sp>
        <p:nvSpPr>
          <p:cNvPr id="6" name="TextBox 5">
            <a:extLst>
              <a:ext uri="{FF2B5EF4-FFF2-40B4-BE49-F238E27FC236}">
                <a16:creationId xmlns:a16="http://schemas.microsoft.com/office/drawing/2014/main" id="{E4F08AE9-F275-734E-A60D-14BEFC8ABFA1}"/>
              </a:ext>
            </a:extLst>
          </p:cNvPr>
          <p:cNvSpPr txBox="1"/>
          <p:nvPr/>
        </p:nvSpPr>
        <p:spPr>
          <a:xfrm>
            <a:off x="6034816" y="6370137"/>
            <a:ext cx="3109184" cy="369332"/>
          </a:xfrm>
          <a:prstGeom prst="rect">
            <a:avLst/>
          </a:prstGeom>
          <a:noFill/>
          <a:effectLst/>
        </p:spPr>
        <p:txBody>
          <a:bodyPr wrap="none" rtlCol="0">
            <a:spAutoFit/>
          </a:bodyPr>
          <a:lstStyle/>
          <a:p>
            <a:r>
              <a:rPr lang="en-US" i="1" dirty="0"/>
              <a:t>Source:  </a:t>
            </a:r>
            <a:r>
              <a:rPr lang="en-US" i="1" dirty="0" err="1"/>
              <a:t>Forbrukerradet</a:t>
            </a:r>
            <a:r>
              <a:rPr lang="en-US" i="1" dirty="0"/>
              <a:t> app study</a:t>
            </a:r>
          </a:p>
        </p:txBody>
      </p:sp>
    </p:spTree>
    <p:extLst>
      <p:ext uri="{BB962C8B-B14F-4D97-AF65-F5344CB8AC3E}">
        <p14:creationId xmlns:p14="http://schemas.microsoft.com/office/powerpoint/2010/main" val="3487275239"/>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All Roads Lead To …</a:t>
            </a:r>
          </a:p>
        </p:txBody>
      </p:sp>
      <p:pic>
        <p:nvPicPr>
          <p:cNvPr id="7" name="Picture 6" descr="Text, letter&#10;&#10;Description automatically generated">
            <a:extLst>
              <a:ext uri="{FF2B5EF4-FFF2-40B4-BE49-F238E27FC236}">
                <a16:creationId xmlns:a16="http://schemas.microsoft.com/office/drawing/2014/main" id="{2ED6D32A-3FD7-C941-8665-E8DCF30DC25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0" y="1417638"/>
            <a:ext cx="7753952" cy="4678362"/>
          </a:xfrm>
          <a:prstGeom prst="rect">
            <a:avLst/>
          </a:prstGeom>
        </p:spPr>
      </p:pic>
      <p:sp>
        <p:nvSpPr>
          <p:cNvPr id="10" name="TextBox 9">
            <a:extLst>
              <a:ext uri="{FF2B5EF4-FFF2-40B4-BE49-F238E27FC236}">
                <a16:creationId xmlns:a16="http://schemas.microsoft.com/office/drawing/2014/main" id="{66B3F10D-570E-3F4F-A7D8-BE95F4D8E827}"/>
              </a:ext>
            </a:extLst>
          </p:cNvPr>
          <p:cNvSpPr txBox="1"/>
          <p:nvPr/>
        </p:nvSpPr>
        <p:spPr>
          <a:xfrm>
            <a:off x="6034816" y="6370137"/>
            <a:ext cx="3109184" cy="369332"/>
          </a:xfrm>
          <a:prstGeom prst="rect">
            <a:avLst/>
          </a:prstGeom>
          <a:noFill/>
          <a:effectLst/>
        </p:spPr>
        <p:txBody>
          <a:bodyPr wrap="none" rtlCol="0">
            <a:spAutoFit/>
          </a:bodyPr>
          <a:lstStyle/>
          <a:p>
            <a:r>
              <a:rPr lang="en-US" i="1" dirty="0"/>
              <a:t>Source:  </a:t>
            </a:r>
            <a:r>
              <a:rPr lang="en-US" i="1" dirty="0" err="1"/>
              <a:t>Forbrukerradet</a:t>
            </a:r>
            <a:r>
              <a:rPr lang="en-US" i="1" dirty="0"/>
              <a:t> app study</a:t>
            </a:r>
          </a:p>
        </p:txBody>
      </p:sp>
      <p:cxnSp>
        <p:nvCxnSpPr>
          <p:cNvPr id="11" name="Straight Connector 10">
            <a:extLst>
              <a:ext uri="{FF2B5EF4-FFF2-40B4-BE49-F238E27FC236}">
                <a16:creationId xmlns:a16="http://schemas.microsoft.com/office/drawing/2014/main" id="{45CEEC3A-60EC-AC41-B8A6-AE38B95997F7}"/>
              </a:ext>
            </a:extLst>
          </p:cNvPr>
          <p:cNvCxnSpPr/>
          <p:nvPr/>
        </p:nvCxnSpPr>
        <p:spPr>
          <a:xfrm>
            <a:off x="762000" y="2514600"/>
            <a:ext cx="7315200"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82E2766C-454B-984C-9107-7CA12764D4A7}"/>
              </a:ext>
            </a:extLst>
          </p:cNvPr>
          <p:cNvCxnSpPr>
            <a:cxnSpLocks/>
          </p:cNvCxnSpPr>
          <p:nvPr/>
        </p:nvCxnSpPr>
        <p:spPr>
          <a:xfrm>
            <a:off x="762000" y="2819400"/>
            <a:ext cx="4038600"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737F1D39-E823-174D-B65E-63ACBE2FAE04}"/>
              </a:ext>
            </a:extLst>
          </p:cNvPr>
          <p:cNvCxnSpPr>
            <a:cxnSpLocks/>
          </p:cNvCxnSpPr>
          <p:nvPr/>
        </p:nvCxnSpPr>
        <p:spPr>
          <a:xfrm>
            <a:off x="7543800" y="2133600"/>
            <a:ext cx="533400"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a16="http://schemas.microsoft.com/office/drawing/2014/main" id="{0D0586DE-5BFB-FE4F-9CEC-E5CDE10B001B}"/>
              </a:ext>
            </a:extLst>
          </p:cNvPr>
          <p:cNvCxnSpPr>
            <a:cxnSpLocks/>
          </p:cNvCxnSpPr>
          <p:nvPr/>
        </p:nvCxnSpPr>
        <p:spPr>
          <a:xfrm>
            <a:off x="914400" y="5715000"/>
            <a:ext cx="7601552"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0" name="Straight Connector 19">
            <a:extLst>
              <a:ext uri="{FF2B5EF4-FFF2-40B4-BE49-F238E27FC236}">
                <a16:creationId xmlns:a16="http://schemas.microsoft.com/office/drawing/2014/main" id="{DFCDBB11-70D0-034D-809A-BD5610DC8A5B}"/>
              </a:ext>
            </a:extLst>
          </p:cNvPr>
          <p:cNvCxnSpPr>
            <a:cxnSpLocks/>
          </p:cNvCxnSpPr>
          <p:nvPr/>
        </p:nvCxnSpPr>
        <p:spPr>
          <a:xfrm>
            <a:off x="914400" y="6096000"/>
            <a:ext cx="5334000"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724DF851-89D6-BF45-BCE8-611B464BB45A}"/>
              </a:ext>
            </a:extLst>
          </p:cNvPr>
          <p:cNvCxnSpPr/>
          <p:nvPr/>
        </p:nvCxnSpPr>
        <p:spPr>
          <a:xfrm>
            <a:off x="838200" y="3810000"/>
            <a:ext cx="7315200"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B522A0CC-F085-5F48-8BD0-406C3F8F73DE}"/>
              </a:ext>
            </a:extLst>
          </p:cNvPr>
          <p:cNvCxnSpPr>
            <a:cxnSpLocks/>
          </p:cNvCxnSpPr>
          <p:nvPr/>
        </p:nvCxnSpPr>
        <p:spPr>
          <a:xfrm>
            <a:off x="838200" y="4114800"/>
            <a:ext cx="4038600"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3146775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par>
                                <p:cTn id="8" presetID="22" presetClass="entr" presetSubtype="8"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left)">
                                      <p:cBhvr>
                                        <p:cTn id="10" dur="500"/>
                                        <p:tgtEl>
                                          <p:spTgt spid="11"/>
                                        </p:tgtEl>
                                      </p:cBhvr>
                                    </p:animEffect>
                                  </p:childTnLst>
                                </p:cTn>
                              </p:par>
                              <p:par>
                                <p:cTn id="11" presetID="22" presetClass="entr" presetSubtype="8"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left)">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left)">
                                      <p:cBhvr>
                                        <p:cTn id="18" dur="500"/>
                                        <p:tgtEl>
                                          <p:spTgt spid="13"/>
                                        </p:tgtEl>
                                      </p:cBhvr>
                                    </p:animEffect>
                                  </p:childTnLst>
                                </p:cTn>
                              </p:par>
                              <p:par>
                                <p:cTn id="19" presetID="22" presetClass="entr" presetSubtype="8"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wipe(left)">
                                      <p:cBhvr>
                                        <p:cTn id="21" dur="500"/>
                                        <p:tgtEl>
                                          <p:spTgt spid="15"/>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wipe(left)">
                                      <p:cBhvr>
                                        <p:cTn id="26" dur="500"/>
                                        <p:tgtEl>
                                          <p:spTgt spid="19"/>
                                        </p:tgtEl>
                                      </p:cBhvr>
                                    </p:animEffect>
                                  </p:childTnLst>
                                </p:cTn>
                              </p:par>
                              <p:par>
                                <p:cTn id="27" presetID="22" presetClass="entr" presetSubtype="8" fill="hold" nodeType="with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wipe(left)">
                                      <p:cBhvr>
                                        <p:cTn id="2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784B6F9-3992-C845-B5E3-06905018BCFE}"/>
              </a:ext>
            </a:extLst>
          </p:cNvPr>
          <p:cNvSpPr>
            <a:spLocks noGrp="1"/>
          </p:cNvSpPr>
          <p:nvPr>
            <p:ph type="title"/>
          </p:nvPr>
        </p:nvSpPr>
        <p:spPr/>
        <p:txBody>
          <a:bodyPr/>
          <a:lstStyle/>
          <a:p>
            <a:r>
              <a:rPr lang="en-US" dirty="0"/>
              <a:t>Conclusion of the FR Study</a:t>
            </a:r>
          </a:p>
        </p:txBody>
      </p:sp>
      <p:pic>
        <p:nvPicPr>
          <p:cNvPr id="5" name="Picture 4" descr="Text, letter&#10;&#10;Description automatically generated">
            <a:extLst>
              <a:ext uri="{FF2B5EF4-FFF2-40B4-BE49-F238E27FC236}">
                <a16:creationId xmlns:a16="http://schemas.microsoft.com/office/drawing/2014/main" id="{8F98C8C5-DF83-B645-B80B-B68BAECEA7E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0053" y="1676400"/>
            <a:ext cx="8072437" cy="3810000"/>
          </a:xfrm>
          <a:prstGeom prst="rect">
            <a:avLst/>
          </a:prstGeom>
        </p:spPr>
      </p:pic>
    </p:spTree>
    <p:extLst>
      <p:ext uri="{BB962C8B-B14F-4D97-AF65-F5344CB8AC3E}">
        <p14:creationId xmlns:p14="http://schemas.microsoft.com/office/powerpoint/2010/main" val="426633536"/>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Why did Tim Horton's close? Lawsuits might explain the situation">
            <a:extLst>
              <a:ext uri="{FF2B5EF4-FFF2-40B4-BE49-F238E27FC236}">
                <a16:creationId xmlns:a16="http://schemas.microsoft.com/office/drawing/2014/main" id="{12CA555C-4E93-916D-1394-1B8D85E6B9F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8875" y="1334329"/>
            <a:ext cx="4590140" cy="2594114"/>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Tim Hortons - Apps on Google Play">
            <a:extLst>
              <a:ext uri="{FF2B5EF4-FFF2-40B4-BE49-F238E27FC236}">
                <a16:creationId xmlns:a16="http://schemas.microsoft.com/office/drawing/2014/main" id="{385E9388-D5BB-FA57-FAAA-8DE1DC926DA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63916" y="1203400"/>
            <a:ext cx="1157642" cy="231528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Text&#10;&#10;Description automatically generated">
            <a:extLst>
              <a:ext uri="{FF2B5EF4-FFF2-40B4-BE49-F238E27FC236}">
                <a16:creationId xmlns:a16="http://schemas.microsoft.com/office/drawing/2014/main" id="{96868A1E-5163-262E-C49D-2C9720D496ED}"/>
              </a:ext>
            </a:extLst>
          </p:cNvPr>
          <p:cNvPicPr>
            <a:picLocks noChangeAspect="1"/>
          </p:cNvPicPr>
          <p:nvPr/>
        </p:nvPicPr>
        <p:blipFill>
          <a:blip r:embed="rId4"/>
          <a:stretch>
            <a:fillRect/>
          </a:stretch>
        </p:blipFill>
        <p:spPr>
          <a:xfrm>
            <a:off x="319533" y="3262934"/>
            <a:ext cx="5123203" cy="1838826"/>
          </a:xfrm>
          <a:prstGeom prst="rect">
            <a:avLst/>
          </a:prstGeom>
          <a:ln w="38100">
            <a:solidFill>
              <a:schemeClr val="tx1"/>
            </a:solidFill>
          </a:ln>
          <a:effectLst>
            <a:outerShdw blurRad="50800" dist="38100" dir="2700000" algn="tl" rotWithShape="0">
              <a:prstClr val="black">
                <a:alpha val="40000"/>
              </a:prstClr>
            </a:outerShdw>
          </a:effectLst>
        </p:spPr>
      </p:pic>
      <p:sp>
        <p:nvSpPr>
          <p:cNvPr id="5" name="TextBox 4">
            <a:extLst>
              <a:ext uri="{FF2B5EF4-FFF2-40B4-BE49-F238E27FC236}">
                <a16:creationId xmlns:a16="http://schemas.microsoft.com/office/drawing/2014/main" id="{D5200E36-8C1E-826F-7F09-4205F3091954}"/>
              </a:ext>
            </a:extLst>
          </p:cNvPr>
          <p:cNvSpPr txBox="1"/>
          <p:nvPr/>
        </p:nvSpPr>
        <p:spPr>
          <a:xfrm>
            <a:off x="6218695" y="1408174"/>
            <a:ext cx="2442977" cy="1708160"/>
          </a:xfrm>
          <a:prstGeom prst="rect">
            <a:avLst/>
          </a:prstGeom>
          <a:noFill/>
        </p:spPr>
        <p:txBody>
          <a:bodyPr wrap="square" rtlCol="0">
            <a:spAutoFit/>
          </a:bodyPr>
          <a:lstStyle/>
          <a:p>
            <a:r>
              <a:rPr lang="en-US" sz="1500" dirty="0"/>
              <a:t>Mobile phone app tracked customers’ locations even when app was closed</a:t>
            </a:r>
          </a:p>
          <a:p>
            <a:endParaRPr lang="en-US" sz="1500" dirty="0"/>
          </a:p>
          <a:p>
            <a:r>
              <a:rPr lang="en-US" sz="1500" dirty="0"/>
              <a:t>… including meta-data: is it a house? Office? Rival coffee shop?  Even building names.</a:t>
            </a:r>
          </a:p>
        </p:txBody>
      </p:sp>
      <p:sp>
        <p:nvSpPr>
          <p:cNvPr id="7" name="TextBox 6">
            <a:extLst>
              <a:ext uri="{FF2B5EF4-FFF2-40B4-BE49-F238E27FC236}">
                <a16:creationId xmlns:a16="http://schemas.microsoft.com/office/drawing/2014/main" id="{3DADFA68-CABF-A1C0-8F17-1CFA60C2C030}"/>
              </a:ext>
            </a:extLst>
          </p:cNvPr>
          <p:cNvSpPr txBox="1"/>
          <p:nvPr/>
        </p:nvSpPr>
        <p:spPr>
          <a:xfrm>
            <a:off x="2770992" y="6189061"/>
            <a:ext cx="6172200" cy="584775"/>
          </a:xfrm>
          <a:prstGeom prst="rect">
            <a:avLst/>
          </a:prstGeom>
          <a:noFill/>
        </p:spPr>
        <p:txBody>
          <a:bodyPr wrap="square">
            <a:spAutoFit/>
          </a:bodyPr>
          <a:lstStyle/>
          <a:p>
            <a:r>
              <a:rPr lang="en-US" sz="1600" i="1" dirty="0"/>
              <a:t>https://</a:t>
            </a:r>
            <a:r>
              <a:rPr lang="en-US" sz="1600" i="1" dirty="0" err="1"/>
              <a:t>www.priv.gc.ca</a:t>
            </a:r>
            <a:r>
              <a:rPr lang="en-US" sz="1600" i="1" dirty="0"/>
              <a:t>/</a:t>
            </a:r>
            <a:r>
              <a:rPr lang="en-US" sz="1600" i="1" dirty="0" err="1"/>
              <a:t>en</a:t>
            </a:r>
            <a:r>
              <a:rPr lang="en-US" sz="1600" i="1" dirty="0"/>
              <a:t>/</a:t>
            </a:r>
            <a:r>
              <a:rPr lang="en-US" sz="1600" i="1" dirty="0" err="1"/>
              <a:t>opc</a:t>
            </a:r>
            <a:r>
              <a:rPr lang="en-US" sz="1600" i="1" dirty="0"/>
              <a:t>-actions-and-decisions/investigations/investigations-into-businesses/2022/pipeda-2022-001/</a:t>
            </a:r>
          </a:p>
        </p:txBody>
      </p:sp>
      <p:sp>
        <p:nvSpPr>
          <p:cNvPr id="8" name="TextBox 7">
            <a:extLst>
              <a:ext uri="{FF2B5EF4-FFF2-40B4-BE49-F238E27FC236}">
                <a16:creationId xmlns:a16="http://schemas.microsoft.com/office/drawing/2014/main" id="{67D6175B-9B5F-E542-E698-675DEA7060A8}"/>
              </a:ext>
            </a:extLst>
          </p:cNvPr>
          <p:cNvSpPr txBox="1"/>
          <p:nvPr/>
        </p:nvSpPr>
        <p:spPr>
          <a:xfrm>
            <a:off x="5029015" y="5353023"/>
            <a:ext cx="3962400" cy="584775"/>
          </a:xfrm>
          <a:prstGeom prst="rect">
            <a:avLst/>
          </a:prstGeom>
          <a:noFill/>
        </p:spPr>
        <p:txBody>
          <a:bodyPr wrap="square" rtlCol="0">
            <a:spAutoFit/>
          </a:bodyPr>
          <a:lstStyle/>
          <a:p>
            <a:r>
              <a:rPr lang="en-US" sz="1600" dirty="0"/>
              <a:t>Joint report by privacy commissioners of Ontario, Quebec, Alberta, British Columbia</a:t>
            </a:r>
          </a:p>
        </p:txBody>
      </p:sp>
      <p:grpSp>
        <p:nvGrpSpPr>
          <p:cNvPr id="12" name="Group 11">
            <a:extLst>
              <a:ext uri="{FF2B5EF4-FFF2-40B4-BE49-F238E27FC236}">
                <a16:creationId xmlns:a16="http://schemas.microsoft.com/office/drawing/2014/main" id="{1DB874DF-BEB8-67B0-9A21-FC8A372C4E2C}"/>
              </a:ext>
            </a:extLst>
          </p:cNvPr>
          <p:cNvGrpSpPr/>
          <p:nvPr/>
        </p:nvGrpSpPr>
        <p:grpSpPr>
          <a:xfrm>
            <a:off x="7042822" y="6039917"/>
            <a:ext cx="142290" cy="293490"/>
            <a:chOff x="8997077" y="5732115"/>
            <a:chExt cx="189720" cy="391320"/>
          </a:xfrm>
        </p:grpSpPr>
        <mc:AlternateContent xmlns:mc="http://schemas.openxmlformats.org/markup-compatibility/2006" xmlns:p14="http://schemas.microsoft.com/office/powerpoint/2010/main">
          <mc:Choice Requires="p14">
            <p:contentPart p14:bwMode="auto" r:id="rId5">
              <p14:nvContentPartPr>
                <p14:cNvPr id="10" name="Ink 9">
                  <a:extLst>
                    <a:ext uri="{FF2B5EF4-FFF2-40B4-BE49-F238E27FC236}">
                      <a16:creationId xmlns:a16="http://schemas.microsoft.com/office/drawing/2014/main" id="{6A0EA784-1941-2BBD-B5ED-2AB13CBC18B7}"/>
                    </a:ext>
                  </a:extLst>
                </p14:cNvPr>
                <p14:cNvContentPartPr/>
                <p14:nvPr/>
              </p14:nvContentPartPr>
              <p14:xfrm>
                <a:off x="8997077" y="5732115"/>
                <a:ext cx="189720" cy="370800"/>
              </p14:xfrm>
            </p:contentPart>
          </mc:Choice>
          <mc:Fallback xmlns="">
            <p:pic>
              <p:nvPicPr>
                <p:cNvPr id="10" name="Ink 9">
                  <a:extLst>
                    <a:ext uri="{FF2B5EF4-FFF2-40B4-BE49-F238E27FC236}">
                      <a16:creationId xmlns:a16="http://schemas.microsoft.com/office/drawing/2014/main" id="{6A0EA784-1941-2BBD-B5ED-2AB13CBC18B7}"/>
                    </a:ext>
                  </a:extLst>
                </p:cNvPr>
                <p:cNvPicPr/>
                <p:nvPr/>
              </p:nvPicPr>
              <p:blipFill>
                <a:blip r:embed="rId6"/>
                <a:stretch>
                  <a:fillRect/>
                </a:stretch>
              </p:blipFill>
              <p:spPr>
                <a:xfrm>
                  <a:off x="8985550" y="5720123"/>
                  <a:ext cx="213255" cy="394305"/>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1" name="Ink 10">
                  <a:extLst>
                    <a:ext uri="{FF2B5EF4-FFF2-40B4-BE49-F238E27FC236}">
                      <a16:creationId xmlns:a16="http://schemas.microsoft.com/office/drawing/2014/main" id="{01608439-0B89-0BB7-827F-9C8D91FFB1AB}"/>
                    </a:ext>
                  </a:extLst>
                </p14:cNvPr>
                <p14:cNvContentPartPr/>
                <p14:nvPr/>
              </p14:nvContentPartPr>
              <p14:xfrm>
                <a:off x="9012917" y="6097875"/>
                <a:ext cx="171000" cy="25560"/>
              </p14:xfrm>
            </p:contentPart>
          </mc:Choice>
          <mc:Fallback xmlns="">
            <p:pic>
              <p:nvPicPr>
                <p:cNvPr id="11" name="Ink 10">
                  <a:extLst>
                    <a:ext uri="{FF2B5EF4-FFF2-40B4-BE49-F238E27FC236}">
                      <a16:creationId xmlns:a16="http://schemas.microsoft.com/office/drawing/2014/main" id="{01608439-0B89-0BB7-827F-9C8D91FFB1AB}"/>
                    </a:ext>
                  </a:extLst>
                </p:cNvPr>
                <p:cNvPicPr/>
                <p:nvPr/>
              </p:nvPicPr>
              <p:blipFill>
                <a:blip r:embed="rId8"/>
                <a:stretch>
                  <a:fillRect/>
                </a:stretch>
              </p:blipFill>
              <p:spPr>
                <a:xfrm>
                  <a:off x="9001389" y="6086515"/>
                  <a:ext cx="194537" cy="48753"/>
                </a:xfrm>
                <a:prstGeom prst="rect">
                  <a:avLst/>
                </a:prstGeom>
              </p:spPr>
            </p:pic>
          </mc:Fallback>
        </mc:AlternateContent>
      </p:grpSp>
      <mc:AlternateContent xmlns:mc="http://schemas.openxmlformats.org/markup-compatibility/2006" xmlns:p14="http://schemas.microsoft.com/office/powerpoint/2010/main">
        <mc:Choice Requires="p14">
          <p:contentPart p14:bwMode="auto" r:id="rId9">
            <p14:nvContentPartPr>
              <p14:cNvPr id="13" name="Ink 12">
                <a:extLst>
                  <a:ext uri="{FF2B5EF4-FFF2-40B4-BE49-F238E27FC236}">
                    <a16:creationId xmlns:a16="http://schemas.microsoft.com/office/drawing/2014/main" id="{D82A2747-1D21-38F8-2232-F31FFEAF2BD8}"/>
                  </a:ext>
                </a:extLst>
              </p14:cNvPr>
              <p14:cNvContentPartPr/>
              <p14:nvPr/>
            </p14:nvContentPartPr>
            <p14:xfrm>
              <a:off x="7208428" y="1798076"/>
              <a:ext cx="694710" cy="40230"/>
            </p14:xfrm>
          </p:contentPart>
        </mc:Choice>
        <mc:Fallback xmlns="">
          <p:pic>
            <p:nvPicPr>
              <p:cNvPr id="13" name="Ink 12">
                <a:extLst>
                  <a:ext uri="{FF2B5EF4-FFF2-40B4-BE49-F238E27FC236}">
                    <a16:creationId xmlns:a16="http://schemas.microsoft.com/office/drawing/2014/main" id="{D82A2747-1D21-38F8-2232-F31FFEAF2BD8}"/>
                  </a:ext>
                </a:extLst>
              </p:cNvPr>
              <p:cNvPicPr/>
              <p:nvPr/>
            </p:nvPicPr>
            <p:blipFill>
              <a:blip r:embed="rId10"/>
              <a:stretch>
                <a:fillRect/>
              </a:stretch>
            </p:blipFill>
            <p:spPr>
              <a:xfrm>
                <a:off x="7136437" y="1654397"/>
                <a:ext cx="838331" cy="327228"/>
              </a:xfrm>
              <a:prstGeom prst="rect">
                <a:avLst/>
              </a:prstGeom>
            </p:spPr>
          </p:pic>
        </mc:Fallback>
      </mc:AlternateContent>
    </p:spTree>
    <p:extLst>
      <p:ext uri="{BB962C8B-B14F-4D97-AF65-F5344CB8AC3E}">
        <p14:creationId xmlns:p14="http://schemas.microsoft.com/office/powerpoint/2010/main" val="74664214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228CAD-21EA-FE40-9E85-B4700A84673D}"/>
              </a:ext>
            </a:extLst>
          </p:cNvPr>
          <p:cNvSpPr>
            <a:spLocks noGrp="1"/>
          </p:cNvSpPr>
          <p:nvPr>
            <p:ph type="title"/>
          </p:nvPr>
        </p:nvSpPr>
        <p:spPr/>
        <p:txBody>
          <a:bodyPr/>
          <a:lstStyle/>
          <a:p>
            <a:r>
              <a:rPr lang="en-US" dirty="0"/>
              <a:t>Gambling Apps</a:t>
            </a:r>
          </a:p>
        </p:txBody>
      </p:sp>
      <p:sp>
        <p:nvSpPr>
          <p:cNvPr id="3" name="TextBox 2">
            <a:extLst>
              <a:ext uri="{FF2B5EF4-FFF2-40B4-BE49-F238E27FC236}">
                <a16:creationId xmlns:a16="http://schemas.microsoft.com/office/drawing/2014/main" id="{A2CD71BC-D948-5A4E-9B6E-9B1A5B24B4D7}"/>
              </a:ext>
            </a:extLst>
          </p:cNvPr>
          <p:cNvSpPr txBox="1"/>
          <p:nvPr/>
        </p:nvSpPr>
        <p:spPr>
          <a:xfrm>
            <a:off x="2357882" y="6414085"/>
            <a:ext cx="6796669" cy="338554"/>
          </a:xfrm>
          <a:prstGeom prst="rect">
            <a:avLst/>
          </a:prstGeom>
          <a:noFill/>
        </p:spPr>
        <p:txBody>
          <a:bodyPr wrap="none" rtlCol="0">
            <a:spAutoFit/>
          </a:bodyPr>
          <a:lstStyle/>
          <a:p>
            <a:r>
              <a:rPr lang="en-US" sz="1600" i="1" dirty="0"/>
              <a:t>https://</a:t>
            </a:r>
            <a:r>
              <a:rPr lang="en-US" sz="1600" i="1" dirty="0" err="1"/>
              <a:t>www.nytimes.com</a:t>
            </a:r>
            <a:r>
              <a:rPr lang="en-US" sz="1600" i="1" dirty="0"/>
              <a:t>/2021/03/24/technology/gambling-apps-tracking-sky-</a:t>
            </a:r>
            <a:r>
              <a:rPr lang="en-US" sz="1600" i="1" dirty="0" err="1"/>
              <a:t>bet.html</a:t>
            </a:r>
            <a:endParaRPr lang="en-US" sz="1600" i="1" dirty="0"/>
          </a:p>
        </p:txBody>
      </p:sp>
      <p:pic>
        <p:nvPicPr>
          <p:cNvPr id="4098" name="Picture 2" descr="Sky Bet criticised for featuring gambling addict Paul Merson in adverts |  Soccer | The Guardian">
            <a:extLst>
              <a:ext uri="{FF2B5EF4-FFF2-40B4-BE49-F238E27FC236}">
                <a16:creationId xmlns:a16="http://schemas.microsoft.com/office/drawing/2014/main" id="{58393829-3B7D-044D-B5B2-7DB54A3C12A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6973" y="1432020"/>
            <a:ext cx="3111899" cy="208941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538BE2B1-BDF1-5B4A-BA51-938454A280FD}"/>
              </a:ext>
            </a:extLst>
          </p:cNvPr>
          <p:cNvSpPr txBox="1"/>
          <p:nvPr/>
        </p:nvSpPr>
        <p:spPr>
          <a:xfrm>
            <a:off x="284573" y="3667778"/>
            <a:ext cx="3601627" cy="646331"/>
          </a:xfrm>
          <a:prstGeom prst="rect">
            <a:avLst/>
          </a:prstGeom>
          <a:noFill/>
        </p:spPr>
        <p:txBody>
          <a:bodyPr wrap="none" rtlCol="0">
            <a:spAutoFit/>
          </a:bodyPr>
          <a:lstStyle/>
          <a:p>
            <a:r>
              <a:rPr lang="en-US" dirty="0"/>
              <a:t>Most popular gambling app in Britain</a:t>
            </a:r>
          </a:p>
          <a:p>
            <a:r>
              <a:rPr lang="en-US" dirty="0"/>
              <a:t>140,000 downloads per month</a:t>
            </a:r>
          </a:p>
        </p:txBody>
      </p:sp>
      <p:sp>
        <p:nvSpPr>
          <p:cNvPr id="5" name="TextBox 4">
            <a:extLst>
              <a:ext uri="{FF2B5EF4-FFF2-40B4-BE49-F238E27FC236}">
                <a16:creationId xmlns:a16="http://schemas.microsoft.com/office/drawing/2014/main" id="{2713408C-DC84-2B40-90D5-3FEB03A1DC34}"/>
              </a:ext>
            </a:extLst>
          </p:cNvPr>
          <p:cNvSpPr txBox="1"/>
          <p:nvPr/>
        </p:nvSpPr>
        <p:spPr>
          <a:xfrm>
            <a:off x="4058827" y="1443743"/>
            <a:ext cx="4911671" cy="2246769"/>
          </a:xfrm>
          <a:prstGeom prst="rect">
            <a:avLst/>
          </a:prstGeom>
          <a:solidFill>
            <a:schemeClr val="accent6">
              <a:lumMod val="20000"/>
              <a:lumOff val="80000"/>
            </a:schemeClr>
          </a:solidFill>
          <a:ln w="38100">
            <a:solidFill>
              <a:schemeClr val="accent1"/>
            </a:solidFill>
          </a:ln>
          <a:effectLst>
            <a:outerShdw blurRad="50800" dist="38100" dir="2700000" algn="tl" rotWithShape="0">
              <a:prstClr val="black">
                <a:alpha val="40000"/>
              </a:prstClr>
            </a:outerShdw>
          </a:effectLst>
        </p:spPr>
        <p:txBody>
          <a:bodyPr wrap="square" rtlCol="0">
            <a:spAutoFit/>
          </a:bodyPr>
          <a:lstStyle/>
          <a:p>
            <a:pPr marL="342900" indent="-342900">
              <a:buFont typeface="Arial" panose="020B0604020202020204" pitchFamily="34" charset="0"/>
              <a:buChar char="•"/>
            </a:pPr>
            <a:r>
              <a:rPr lang="en-US" sz="2000" dirty="0"/>
              <a:t>Browsing history</a:t>
            </a:r>
          </a:p>
          <a:p>
            <a:pPr marL="342900" indent="-342900">
              <a:buFont typeface="Arial" panose="020B0604020202020204" pitchFamily="34" charset="0"/>
              <a:buChar char="•"/>
            </a:pPr>
            <a:r>
              <a:rPr lang="en-US" sz="2000" dirty="0"/>
              <a:t>Spending</a:t>
            </a:r>
          </a:p>
          <a:p>
            <a:pPr marL="342900" indent="-342900">
              <a:buFont typeface="Arial" panose="020B0604020202020204" pitchFamily="34" charset="0"/>
              <a:buChar char="•"/>
            </a:pPr>
            <a:r>
              <a:rPr lang="en-US" sz="2000" dirty="0"/>
              <a:t>Demographic data</a:t>
            </a:r>
          </a:p>
          <a:p>
            <a:pPr marL="342900" indent="-342900">
              <a:buFont typeface="Arial" panose="020B0604020202020204" pitchFamily="34" charset="0"/>
              <a:buChar char="•"/>
            </a:pPr>
            <a:r>
              <a:rPr lang="en-US" sz="2000" dirty="0"/>
              <a:t>Behavioral information</a:t>
            </a:r>
          </a:p>
          <a:p>
            <a:pPr marL="342900" indent="-342900">
              <a:buFont typeface="Arial" panose="020B0604020202020204" pitchFamily="34" charset="0"/>
              <a:buChar char="•"/>
            </a:pPr>
            <a:r>
              <a:rPr lang="en-US" sz="2000" dirty="0"/>
              <a:t>Identification numbers of all devices and network information for all deposits to gambling accounts</a:t>
            </a:r>
          </a:p>
        </p:txBody>
      </p:sp>
      <p:sp>
        <p:nvSpPr>
          <p:cNvPr id="7" name="TextBox 6">
            <a:extLst>
              <a:ext uri="{FF2B5EF4-FFF2-40B4-BE49-F238E27FC236}">
                <a16:creationId xmlns:a16="http://schemas.microsoft.com/office/drawing/2014/main" id="{02C645BE-70AE-D745-B4CE-EC3BA77196A2}"/>
              </a:ext>
            </a:extLst>
          </p:cNvPr>
          <p:cNvSpPr txBox="1"/>
          <p:nvPr/>
        </p:nvSpPr>
        <p:spPr>
          <a:xfrm>
            <a:off x="4041243" y="3843223"/>
            <a:ext cx="4911671" cy="1015663"/>
          </a:xfrm>
          <a:prstGeom prst="rect">
            <a:avLst/>
          </a:prstGeom>
          <a:solidFill>
            <a:schemeClr val="accent6">
              <a:lumMod val="20000"/>
              <a:lumOff val="80000"/>
            </a:schemeClr>
          </a:solidFill>
          <a:ln w="38100">
            <a:solidFill>
              <a:schemeClr val="accent1"/>
            </a:solidFill>
          </a:ln>
          <a:effectLst>
            <a:outerShdw blurRad="50800" dist="38100" dir="2700000" algn="tl" rotWithShape="0">
              <a:prstClr val="black">
                <a:alpha val="40000"/>
              </a:prstClr>
            </a:outerShdw>
          </a:effectLst>
        </p:spPr>
        <p:txBody>
          <a:bodyPr wrap="square" rtlCol="0">
            <a:spAutoFit/>
          </a:bodyPr>
          <a:lstStyle/>
          <a:p>
            <a:r>
              <a:rPr lang="en-US" sz="2000" dirty="0"/>
              <a:t>Linked to financial profiles from partners:</a:t>
            </a:r>
          </a:p>
          <a:p>
            <a:pPr marL="342900" indent="-342900">
              <a:buFont typeface="Arial" panose="020B0604020202020204" pitchFamily="34" charset="0"/>
              <a:buChar char="•"/>
            </a:pPr>
            <a:r>
              <a:rPr lang="en-US" sz="2000" dirty="0"/>
              <a:t>Bank accounts</a:t>
            </a:r>
          </a:p>
          <a:p>
            <a:pPr marL="342900" indent="-342900">
              <a:buFont typeface="Arial" panose="020B0604020202020204" pitchFamily="34" charset="0"/>
              <a:buChar char="•"/>
            </a:pPr>
            <a:r>
              <a:rPr lang="en-US" sz="2000" dirty="0"/>
              <a:t>Debts and mortgages</a:t>
            </a:r>
          </a:p>
        </p:txBody>
      </p:sp>
      <p:sp>
        <p:nvSpPr>
          <p:cNvPr id="6" name="TextBox 5">
            <a:extLst>
              <a:ext uri="{FF2B5EF4-FFF2-40B4-BE49-F238E27FC236}">
                <a16:creationId xmlns:a16="http://schemas.microsoft.com/office/drawing/2014/main" id="{12D4DA3B-BB7B-E248-B266-74B8C26E638C}"/>
              </a:ext>
            </a:extLst>
          </p:cNvPr>
          <p:cNvSpPr txBox="1"/>
          <p:nvPr/>
        </p:nvSpPr>
        <p:spPr>
          <a:xfrm>
            <a:off x="1589649" y="4959694"/>
            <a:ext cx="7554351" cy="1323439"/>
          </a:xfrm>
          <a:prstGeom prst="rect">
            <a:avLst/>
          </a:prstGeom>
          <a:noFill/>
        </p:spPr>
        <p:txBody>
          <a:bodyPr wrap="square" rtlCol="0">
            <a:spAutoFit/>
          </a:bodyPr>
          <a:lstStyle/>
          <a:p>
            <a:r>
              <a:rPr lang="en-US" sz="2000" i="1" dirty="0"/>
              <a:t>This data is used to lure problem gamblers back… In the data profile that listed Gregg as a customer to “win back” were codes noting he was receptive to gambling promotions that featured Las Vegas. Having made more than 2,500 deposits on Sky Bet, he was listed as a “high value” customer.</a:t>
            </a:r>
          </a:p>
        </p:txBody>
      </p:sp>
    </p:spTree>
    <p:extLst>
      <p:ext uri="{BB962C8B-B14F-4D97-AF65-F5344CB8AC3E}">
        <p14:creationId xmlns:p14="http://schemas.microsoft.com/office/powerpoint/2010/main" val="3462844361"/>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56E4FF-62FB-7544-A350-37527761D30B}"/>
              </a:ext>
            </a:extLst>
          </p:cNvPr>
          <p:cNvSpPr>
            <a:spLocks noGrp="1"/>
          </p:cNvSpPr>
          <p:nvPr>
            <p:ph type="title"/>
          </p:nvPr>
        </p:nvSpPr>
        <p:spPr/>
        <p:txBody>
          <a:bodyPr/>
          <a:lstStyle/>
          <a:p>
            <a:r>
              <a:rPr lang="en-US" dirty="0"/>
              <a:t>School Apps</a:t>
            </a:r>
          </a:p>
        </p:txBody>
      </p:sp>
      <p:pic>
        <p:nvPicPr>
          <p:cNvPr id="4" name="Picture 3" descr="Text&#10;&#10;Description automatically generated">
            <a:extLst>
              <a:ext uri="{FF2B5EF4-FFF2-40B4-BE49-F238E27FC236}">
                <a16:creationId xmlns:a16="http://schemas.microsoft.com/office/drawing/2014/main" id="{2454D7AC-7B7A-EA49-B0E2-BB897BD5CD8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3208" y="1742434"/>
            <a:ext cx="7717583" cy="4457700"/>
          </a:xfrm>
          <a:prstGeom prst="rect">
            <a:avLst/>
          </a:prstGeom>
        </p:spPr>
      </p:pic>
      <p:sp>
        <p:nvSpPr>
          <p:cNvPr id="5" name="TextBox 4">
            <a:extLst>
              <a:ext uri="{FF2B5EF4-FFF2-40B4-BE49-F238E27FC236}">
                <a16:creationId xmlns:a16="http://schemas.microsoft.com/office/drawing/2014/main" id="{470C4D62-5E53-5F4D-93B5-02BC746EE762}"/>
              </a:ext>
            </a:extLst>
          </p:cNvPr>
          <p:cNvSpPr txBox="1"/>
          <p:nvPr/>
        </p:nvSpPr>
        <p:spPr>
          <a:xfrm>
            <a:off x="3704498" y="6414085"/>
            <a:ext cx="5439502" cy="338554"/>
          </a:xfrm>
          <a:prstGeom prst="rect">
            <a:avLst/>
          </a:prstGeom>
          <a:noFill/>
        </p:spPr>
        <p:txBody>
          <a:bodyPr wrap="none" rtlCol="0">
            <a:spAutoFit/>
          </a:bodyPr>
          <a:lstStyle/>
          <a:p>
            <a:r>
              <a:rPr lang="en-US" sz="1600" i="1" dirty="0"/>
              <a:t>https://me2ba.org/school-mobile-apps-student-data-sharing-behavior/</a:t>
            </a:r>
          </a:p>
        </p:txBody>
      </p:sp>
      <mc:AlternateContent xmlns:mc="http://schemas.openxmlformats.org/markup-compatibility/2006" xmlns:p14="http://schemas.microsoft.com/office/powerpoint/2010/main">
        <mc:Choice Requires="p14">
          <p:contentPart p14:bwMode="auto" r:id="rId3">
            <p14:nvContentPartPr>
              <p14:cNvPr id="6" name="Ink 5">
                <a:extLst>
                  <a:ext uri="{FF2B5EF4-FFF2-40B4-BE49-F238E27FC236}">
                    <a16:creationId xmlns:a16="http://schemas.microsoft.com/office/drawing/2014/main" id="{BA01F830-8BD2-D644-86B4-40CAE98ACE55}"/>
                  </a:ext>
                </a:extLst>
              </p14:cNvPr>
              <p14:cNvContentPartPr/>
              <p14:nvPr/>
            </p14:nvContentPartPr>
            <p14:xfrm>
              <a:off x="893369" y="3910377"/>
              <a:ext cx="5190120" cy="72360"/>
            </p14:xfrm>
          </p:contentPart>
        </mc:Choice>
        <mc:Fallback xmlns="">
          <p:pic>
            <p:nvPicPr>
              <p:cNvPr id="6" name="Ink 5">
                <a:extLst>
                  <a:ext uri="{FF2B5EF4-FFF2-40B4-BE49-F238E27FC236}">
                    <a16:creationId xmlns:a16="http://schemas.microsoft.com/office/drawing/2014/main" id="{BA01F830-8BD2-D644-86B4-40CAE98ACE55}"/>
                  </a:ext>
                </a:extLst>
              </p:cNvPr>
              <p:cNvPicPr/>
              <p:nvPr/>
            </p:nvPicPr>
            <p:blipFill>
              <a:blip r:embed="rId4"/>
              <a:stretch>
                <a:fillRect/>
              </a:stretch>
            </p:blipFill>
            <p:spPr>
              <a:xfrm>
                <a:off x="803729" y="3730737"/>
                <a:ext cx="5369760" cy="432000"/>
              </a:xfrm>
              <a:prstGeom prst="rect">
                <a:avLst/>
              </a:prstGeom>
            </p:spPr>
          </p:pic>
        </mc:Fallback>
      </mc:AlternateContent>
      <p:sp>
        <p:nvSpPr>
          <p:cNvPr id="7" name="TextBox 6">
            <a:extLst>
              <a:ext uri="{FF2B5EF4-FFF2-40B4-BE49-F238E27FC236}">
                <a16:creationId xmlns:a16="http://schemas.microsoft.com/office/drawing/2014/main" id="{9F3C9F9D-C706-654E-B09E-EB0E360C0AD8}"/>
              </a:ext>
            </a:extLst>
          </p:cNvPr>
          <p:cNvSpPr txBox="1"/>
          <p:nvPr/>
        </p:nvSpPr>
        <p:spPr>
          <a:xfrm>
            <a:off x="6248400" y="599182"/>
            <a:ext cx="2873326" cy="1077218"/>
          </a:xfrm>
          <a:prstGeom prst="rect">
            <a:avLst/>
          </a:prstGeom>
          <a:noFill/>
        </p:spPr>
        <p:txBody>
          <a:bodyPr wrap="square" rtlCol="0">
            <a:spAutoFit/>
          </a:bodyPr>
          <a:lstStyle/>
          <a:p>
            <a:r>
              <a:rPr lang="en-US" sz="1600" dirty="0"/>
              <a:t>Data typically includes </a:t>
            </a:r>
            <a:r>
              <a:rPr lang="en-US" sz="1600" u="sng" dirty="0"/>
              <a:t>mobile advertising identifiers</a:t>
            </a:r>
            <a:r>
              <a:rPr lang="en-US" sz="1600" dirty="0"/>
              <a:t>, enabling profile building for students by third-party advertising platforms</a:t>
            </a:r>
          </a:p>
        </p:txBody>
      </p:sp>
      <p:grpSp>
        <p:nvGrpSpPr>
          <p:cNvPr id="10" name="Group 9">
            <a:extLst>
              <a:ext uri="{FF2B5EF4-FFF2-40B4-BE49-F238E27FC236}">
                <a16:creationId xmlns:a16="http://schemas.microsoft.com/office/drawing/2014/main" id="{BBF1F5B1-8F17-B94B-B816-7112FA9FC1F7}"/>
              </a:ext>
            </a:extLst>
          </p:cNvPr>
          <p:cNvGrpSpPr/>
          <p:nvPr/>
        </p:nvGrpSpPr>
        <p:grpSpPr>
          <a:xfrm>
            <a:off x="7417080" y="1775963"/>
            <a:ext cx="460080" cy="416880"/>
            <a:chOff x="7417080" y="1775963"/>
            <a:chExt cx="460080" cy="416880"/>
          </a:xfrm>
        </p:grpSpPr>
        <mc:AlternateContent xmlns:mc="http://schemas.openxmlformats.org/markup-compatibility/2006" xmlns:p14="http://schemas.microsoft.com/office/powerpoint/2010/main">
          <mc:Choice Requires="p14">
            <p:contentPart p14:bwMode="auto" r:id="rId5">
              <p14:nvContentPartPr>
                <p14:cNvPr id="8" name="Ink 7">
                  <a:extLst>
                    <a:ext uri="{FF2B5EF4-FFF2-40B4-BE49-F238E27FC236}">
                      <a16:creationId xmlns:a16="http://schemas.microsoft.com/office/drawing/2014/main" id="{27203C98-809C-3D41-A1AC-1ED2A8216164}"/>
                    </a:ext>
                  </a:extLst>
                </p14:cNvPr>
                <p14:cNvContentPartPr/>
                <p14:nvPr/>
              </p14:nvContentPartPr>
              <p14:xfrm>
                <a:off x="7417080" y="1775963"/>
                <a:ext cx="460080" cy="315720"/>
              </p14:xfrm>
            </p:contentPart>
          </mc:Choice>
          <mc:Fallback xmlns="">
            <p:pic>
              <p:nvPicPr>
                <p:cNvPr id="8" name="Ink 7">
                  <a:extLst>
                    <a:ext uri="{FF2B5EF4-FFF2-40B4-BE49-F238E27FC236}">
                      <a16:creationId xmlns:a16="http://schemas.microsoft.com/office/drawing/2014/main" id="{27203C98-809C-3D41-A1AC-1ED2A8216164}"/>
                    </a:ext>
                  </a:extLst>
                </p:cNvPr>
                <p:cNvPicPr/>
                <p:nvPr/>
              </p:nvPicPr>
              <p:blipFill>
                <a:blip r:embed="rId6"/>
                <a:stretch>
                  <a:fillRect/>
                </a:stretch>
              </p:blipFill>
              <p:spPr>
                <a:xfrm>
                  <a:off x="7408440" y="1767323"/>
                  <a:ext cx="477720" cy="33336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9" name="Ink 8">
                  <a:extLst>
                    <a:ext uri="{FF2B5EF4-FFF2-40B4-BE49-F238E27FC236}">
                      <a16:creationId xmlns:a16="http://schemas.microsoft.com/office/drawing/2014/main" id="{04C5020C-4E9E-114B-8FA9-6F4EF8DA392F}"/>
                    </a:ext>
                  </a:extLst>
                </p14:cNvPr>
                <p14:cNvContentPartPr/>
                <p14:nvPr/>
              </p14:nvContentPartPr>
              <p14:xfrm>
                <a:off x="7437240" y="2087003"/>
                <a:ext cx="166320" cy="105840"/>
              </p14:xfrm>
            </p:contentPart>
          </mc:Choice>
          <mc:Fallback xmlns="">
            <p:pic>
              <p:nvPicPr>
                <p:cNvPr id="9" name="Ink 8">
                  <a:extLst>
                    <a:ext uri="{FF2B5EF4-FFF2-40B4-BE49-F238E27FC236}">
                      <a16:creationId xmlns:a16="http://schemas.microsoft.com/office/drawing/2014/main" id="{04C5020C-4E9E-114B-8FA9-6F4EF8DA392F}"/>
                    </a:ext>
                  </a:extLst>
                </p:cNvPr>
                <p:cNvPicPr/>
                <p:nvPr/>
              </p:nvPicPr>
              <p:blipFill>
                <a:blip r:embed="rId8"/>
                <a:stretch>
                  <a:fillRect/>
                </a:stretch>
              </p:blipFill>
              <p:spPr>
                <a:xfrm>
                  <a:off x="7428240" y="2078363"/>
                  <a:ext cx="183960" cy="123480"/>
                </a:xfrm>
                <a:prstGeom prst="rect">
                  <a:avLst/>
                </a:prstGeom>
              </p:spPr>
            </p:pic>
          </mc:Fallback>
        </mc:AlternateContent>
      </p:grpSp>
    </p:spTree>
    <p:extLst>
      <p:ext uri="{BB962C8B-B14F-4D97-AF65-F5344CB8AC3E}">
        <p14:creationId xmlns:p14="http://schemas.microsoft.com/office/powerpoint/2010/main" val="75069720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GoodRx - &quot;Saving More&quot; Ad (Monologue, Dialogue, Testimonial) - YouTube">
            <a:extLst>
              <a:ext uri="{FF2B5EF4-FFF2-40B4-BE49-F238E27FC236}">
                <a16:creationId xmlns:a16="http://schemas.microsoft.com/office/drawing/2014/main" id="{639C7DC0-F1F2-931A-B7E1-6FF99F168EE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381000"/>
            <a:ext cx="3505200" cy="197167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Prescription Discount Card - GoodRx">
            <a:extLst>
              <a:ext uri="{FF2B5EF4-FFF2-40B4-BE49-F238E27FC236}">
                <a16:creationId xmlns:a16="http://schemas.microsoft.com/office/drawing/2014/main" id="{AF0DD11E-895C-E322-FD3E-2A2C50D41D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98643" y="-47522"/>
            <a:ext cx="3388139" cy="22479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F30F6CD2-C202-1C65-7246-D92E2A5A93BC}"/>
              </a:ext>
            </a:extLst>
          </p:cNvPr>
          <p:cNvSpPr txBox="1"/>
          <p:nvPr/>
        </p:nvSpPr>
        <p:spPr>
          <a:xfrm>
            <a:off x="2270455" y="6473687"/>
            <a:ext cx="6840415" cy="338554"/>
          </a:xfrm>
          <a:prstGeom prst="rect">
            <a:avLst/>
          </a:prstGeom>
          <a:noFill/>
        </p:spPr>
        <p:txBody>
          <a:bodyPr wrap="square" rtlCol="0">
            <a:spAutoFit/>
          </a:bodyPr>
          <a:lstStyle/>
          <a:p>
            <a:r>
              <a:rPr lang="en-US" sz="1600" i="1" dirty="0"/>
              <a:t>https://</a:t>
            </a:r>
            <a:r>
              <a:rPr lang="en-US" sz="1600" i="1" dirty="0" err="1"/>
              <a:t>www.nytimes.com</a:t>
            </a:r>
            <a:r>
              <a:rPr lang="en-US" sz="1600" i="1" dirty="0"/>
              <a:t>/2023/02/01/business/</a:t>
            </a:r>
            <a:r>
              <a:rPr lang="en-US" sz="1600" i="1" dirty="0" err="1"/>
              <a:t>goodrx</a:t>
            </a:r>
            <a:r>
              <a:rPr lang="en-US" sz="1600" i="1" dirty="0"/>
              <a:t>-user-data-</a:t>
            </a:r>
            <a:r>
              <a:rPr lang="en-US" sz="1600" i="1" dirty="0" err="1"/>
              <a:t>facebook</a:t>
            </a:r>
            <a:r>
              <a:rPr lang="en-US" sz="1600" i="1" dirty="0"/>
              <a:t>-</a:t>
            </a:r>
            <a:r>
              <a:rPr lang="en-US" sz="1600" i="1" dirty="0" err="1"/>
              <a:t>google.html</a:t>
            </a:r>
            <a:endParaRPr lang="en-US" sz="1600" i="1" dirty="0"/>
          </a:p>
        </p:txBody>
      </p:sp>
      <p:sp>
        <p:nvSpPr>
          <p:cNvPr id="5" name="TextBox 4">
            <a:extLst>
              <a:ext uri="{FF2B5EF4-FFF2-40B4-BE49-F238E27FC236}">
                <a16:creationId xmlns:a16="http://schemas.microsoft.com/office/drawing/2014/main" id="{3C5865B3-D7BE-4FC4-B6BD-437C22FB7887}"/>
              </a:ext>
            </a:extLst>
          </p:cNvPr>
          <p:cNvSpPr txBox="1"/>
          <p:nvPr/>
        </p:nvSpPr>
        <p:spPr>
          <a:xfrm>
            <a:off x="228601" y="2895600"/>
            <a:ext cx="8610599" cy="1477328"/>
          </a:xfrm>
          <a:prstGeom prst="rect">
            <a:avLst/>
          </a:prstGeom>
          <a:noFill/>
        </p:spPr>
        <p:txBody>
          <a:bodyPr wrap="square" rtlCol="0">
            <a:spAutoFit/>
          </a:bodyPr>
          <a:lstStyle/>
          <a:p>
            <a:r>
              <a:rPr lang="en-US" b="0" i="0" dirty="0">
                <a:effectLst/>
              </a:rPr>
              <a:t>From 2017 to 2020, </a:t>
            </a:r>
            <a:r>
              <a:rPr lang="en-US" b="0" i="0" dirty="0" err="1">
                <a:effectLst/>
              </a:rPr>
              <a:t>GoodRx</a:t>
            </a:r>
            <a:r>
              <a:rPr lang="en-US" b="0" i="0" dirty="0">
                <a:effectLst/>
              </a:rPr>
              <a:t> uploaded the contact information of users who had bought certain medications, like </a:t>
            </a:r>
            <a:r>
              <a:rPr lang="en-US" b="0" i="0" dirty="0">
                <a:effectLst/>
                <a:highlight>
                  <a:srgbClr val="FFFF00"/>
                </a:highlight>
              </a:rPr>
              <a:t>birth control or erectile dysfunction</a:t>
            </a:r>
            <a:r>
              <a:rPr lang="en-US" b="0" i="0" dirty="0">
                <a:effectLst/>
              </a:rPr>
              <a:t> pills, to Facebook</a:t>
            </a:r>
            <a:r>
              <a:rPr lang="en-US" dirty="0"/>
              <a:t>… to target users with ads for medications on Facebook and Instagram… </a:t>
            </a:r>
            <a:r>
              <a:rPr lang="en-US" dirty="0" err="1"/>
              <a:t>GoodRx</a:t>
            </a:r>
            <a:r>
              <a:rPr lang="en-US" dirty="0"/>
              <a:t> also </a:t>
            </a:r>
            <a:r>
              <a:rPr lang="en-US" dirty="0">
                <a:highlight>
                  <a:srgbClr val="FFFF00"/>
                </a:highlight>
              </a:rPr>
              <a:t>targeted users who had looked up information on sexually transmitted diseases </a:t>
            </a:r>
            <a:r>
              <a:rPr lang="en-US" dirty="0"/>
              <a:t>on </a:t>
            </a:r>
            <a:r>
              <a:rPr lang="en-US" dirty="0" err="1"/>
              <a:t>HeyDoctor</a:t>
            </a:r>
            <a:r>
              <a:rPr lang="en-US" dirty="0"/>
              <a:t>, the company’s telemedicine service, with ads for </a:t>
            </a:r>
            <a:r>
              <a:rPr lang="en-US" dirty="0" err="1"/>
              <a:t>HeyDoctor’s</a:t>
            </a:r>
            <a:r>
              <a:rPr lang="en-US" dirty="0"/>
              <a:t> S.T.D. testing services</a:t>
            </a:r>
          </a:p>
        </p:txBody>
      </p:sp>
      <p:sp>
        <p:nvSpPr>
          <p:cNvPr id="6" name="TextBox 5">
            <a:extLst>
              <a:ext uri="{FF2B5EF4-FFF2-40B4-BE49-F238E27FC236}">
                <a16:creationId xmlns:a16="http://schemas.microsoft.com/office/drawing/2014/main" id="{7F4FD6F3-BF13-6C21-8359-86B6677D5F17}"/>
              </a:ext>
            </a:extLst>
          </p:cNvPr>
          <p:cNvSpPr txBox="1"/>
          <p:nvPr/>
        </p:nvSpPr>
        <p:spPr>
          <a:xfrm>
            <a:off x="235227" y="4495800"/>
            <a:ext cx="7649816" cy="646331"/>
          </a:xfrm>
          <a:prstGeom prst="rect">
            <a:avLst/>
          </a:prstGeom>
          <a:noFill/>
        </p:spPr>
        <p:txBody>
          <a:bodyPr wrap="square" rtlCol="0">
            <a:spAutoFit/>
          </a:bodyPr>
          <a:lstStyle/>
          <a:p>
            <a:r>
              <a:rPr lang="en-US" dirty="0"/>
              <a:t>… while promising to never provide advertisers any information that reveals a personal health condition</a:t>
            </a:r>
          </a:p>
        </p:txBody>
      </p:sp>
      <p:sp>
        <p:nvSpPr>
          <p:cNvPr id="7" name="TextBox 6">
            <a:extLst>
              <a:ext uri="{FF2B5EF4-FFF2-40B4-BE49-F238E27FC236}">
                <a16:creationId xmlns:a16="http://schemas.microsoft.com/office/drawing/2014/main" id="{C646593A-E940-BB9C-A88B-25AD763CB124}"/>
              </a:ext>
            </a:extLst>
          </p:cNvPr>
          <p:cNvSpPr txBox="1"/>
          <p:nvPr/>
        </p:nvSpPr>
        <p:spPr>
          <a:xfrm>
            <a:off x="7182000" y="4987605"/>
            <a:ext cx="1579278" cy="369332"/>
          </a:xfrm>
          <a:prstGeom prst="rect">
            <a:avLst/>
          </a:prstGeom>
          <a:noFill/>
        </p:spPr>
        <p:txBody>
          <a:bodyPr wrap="none" rtlCol="0">
            <a:spAutoFit/>
          </a:bodyPr>
          <a:lstStyle/>
          <a:p>
            <a:r>
              <a:rPr lang="en-US" dirty="0"/>
              <a:t>privacy policy!!</a:t>
            </a:r>
          </a:p>
        </p:txBody>
      </p:sp>
      <p:grpSp>
        <p:nvGrpSpPr>
          <p:cNvPr id="11" name="Group 10">
            <a:extLst>
              <a:ext uri="{FF2B5EF4-FFF2-40B4-BE49-F238E27FC236}">
                <a16:creationId xmlns:a16="http://schemas.microsoft.com/office/drawing/2014/main" id="{A5E806FD-7640-CF4D-4408-9ABC0B59E7B0}"/>
              </a:ext>
            </a:extLst>
          </p:cNvPr>
          <p:cNvGrpSpPr/>
          <p:nvPr/>
        </p:nvGrpSpPr>
        <p:grpSpPr>
          <a:xfrm>
            <a:off x="6629400" y="4891721"/>
            <a:ext cx="552600" cy="335520"/>
            <a:chOff x="5947576" y="5713388"/>
            <a:chExt cx="552600" cy="335520"/>
          </a:xfrm>
        </p:grpSpPr>
        <mc:AlternateContent xmlns:mc="http://schemas.openxmlformats.org/markup-compatibility/2006" xmlns:p14="http://schemas.microsoft.com/office/powerpoint/2010/main">
          <mc:Choice Requires="p14">
            <p:contentPart p14:bwMode="auto" r:id="rId4">
              <p14:nvContentPartPr>
                <p14:cNvPr id="9" name="Ink 8">
                  <a:extLst>
                    <a:ext uri="{FF2B5EF4-FFF2-40B4-BE49-F238E27FC236}">
                      <a16:creationId xmlns:a16="http://schemas.microsoft.com/office/drawing/2014/main" id="{F720931E-5D09-E1BB-6363-A58111629353}"/>
                    </a:ext>
                  </a:extLst>
                </p14:cNvPr>
                <p14:cNvContentPartPr/>
                <p14:nvPr/>
              </p14:nvContentPartPr>
              <p14:xfrm>
                <a:off x="5947576" y="5713388"/>
                <a:ext cx="552600" cy="335520"/>
              </p14:xfrm>
            </p:contentPart>
          </mc:Choice>
          <mc:Fallback xmlns="">
            <p:pic>
              <p:nvPicPr>
                <p:cNvPr id="9" name="Ink 8">
                  <a:extLst>
                    <a:ext uri="{FF2B5EF4-FFF2-40B4-BE49-F238E27FC236}">
                      <a16:creationId xmlns:a16="http://schemas.microsoft.com/office/drawing/2014/main" id="{F720931E-5D09-E1BB-6363-A58111629353}"/>
                    </a:ext>
                  </a:extLst>
                </p:cNvPr>
                <p:cNvPicPr/>
                <p:nvPr/>
              </p:nvPicPr>
              <p:blipFill>
                <a:blip r:embed="rId5"/>
                <a:stretch>
                  <a:fillRect/>
                </a:stretch>
              </p:blipFill>
              <p:spPr>
                <a:xfrm>
                  <a:off x="5938576" y="5704388"/>
                  <a:ext cx="570240" cy="35316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0" name="Ink 9">
                  <a:extLst>
                    <a:ext uri="{FF2B5EF4-FFF2-40B4-BE49-F238E27FC236}">
                      <a16:creationId xmlns:a16="http://schemas.microsoft.com/office/drawing/2014/main" id="{14CAFF0D-B63A-9B01-5DFC-AE5BC247B6CC}"/>
                    </a:ext>
                  </a:extLst>
                </p14:cNvPr>
                <p14:cNvContentPartPr/>
                <p14:nvPr/>
              </p14:nvContentPartPr>
              <p14:xfrm>
                <a:off x="6050896" y="5724908"/>
                <a:ext cx="177120" cy="21240"/>
              </p14:xfrm>
            </p:contentPart>
          </mc:Choice>
          <mc:Fallback xmlns="">
            <p:pic>
              <p:nvPicPr>
                <p:cNvPr id="10" name="Ink 9">
                  <a:extLst>
                    <a:ext uri="{FF2B5EF4-FFF2-40B4-BE49-F238E27FC236}">
                      <a16:creationId xmlns:a16="http://schemas.microsoft.com/office/drawing/2014/main" id="{14CAFF0D-B63A-9B01-5DFC-AE5BC247B6CC}"/>
                    </a:ext>
                  </a:extLst>
                </p:cNvPr>
                <p:cNvPicPr/>
                <p:nvPr/>
              </p:nvPicPr>
              <p:blipFill>
                <a:blip r:embed="rId7"/>
                <a:stretch>
                  <a:fillRect/>
                </a:stretch>
              </p:blipFill>
              <p:spPr>
                <a:xfrm>
                  <a:off x="6042256" y="5716268"/>
                  <a:ext cx="194760" cy="38880"/>
                </a:xfrm>
                <a:prstGeom prst="rect">
                  <a:avLst/>
                </a:prstGeom>
              </p:spPr>
            </p:pic>
          </mc:Fallback>
        </mc:AlternateContent>
      </p:grpSp>
      <p:sp>
        <p:nvSpPr>
          <p:cNvPr id="12" name="TextBox 11">
            <a:extLst>
              <a:ext uri="{FF2B5EF4-FFF2-40B4-BE49-F238E27FC236}">
                <a16:creationId xmlns:a16="http://schemas.microsoft.com/office/drawing/2014/main" id="{68810048-F572-C3A8-686F-B3796FCEC3BA}"/>
              </a:ext>
            </a:extLst>
          </p:cNvPr>
          <p:cNvSpPr txBox="1"/>
          <p:nvPr/>
        </p:nvSpPr>
        <p:spPr>
          <a:xfrm>
            <a:off x="5786782" y="98977"/>
            <a:ext cx="3204818" cy="2585323"/>
          </a:xfrm>
          <a:prstGeom prst="rect">
            <a:avLst/>
          </a:prstGeom>
          <a:noFill/>
          <a:ln w="38100">
            <a:solidFill>
              <a:schemeClr val="tx1"/>
            </a:solidFill>
          </a:ln>
        </p:spPr>
        <p:txBody>
          <a:bodyPr wrap="square" rtlCol="0">
            <a:spAutoFit/>
          </a:bodyPr>
          <a:lstStyle/>
          <a:p>
            <a:r>
              <a:rPr lang="en-US" b="1" dirty="0"/>
              <a:t>Feb 1, 2023:</a:t>
            </a:r>
          </a:p>
          <a:p>
            <a:r>
              <a:rPr lang="en-US" dirty="0"/>
              <a:t>First FTC enforcement action under its Health Breach Notification Rule</a:t>
            </a:r>
          </a:p>
          <a:p>
            <a:endParaRPr lang="en-US" dirty="0"/>
          </a:p>
          <a:p>
            <a:r>
              <a:rPr lang="en-US" dirty="0"/>
              <a:t>$1.5 million fine + consent order prohibiting </a:t>
            </a:r>
            <a:r>
              <a:rPr lang="en-US" dirty="0" err="1"/>
              <a:t>GoodRx</a:t>
            </a:r>
            <a:r>
              <a:rPr lang="en-US" dirty="0"/>
              <a:t> from sharing users’ health data for advertising purposes</a:t>
            </a:r>
          </a:p>
        </p:txBody>
      </p:sp>
      <p:sp>
        <p:nvSpPr>
          <p:cNvPr id="13" name="TextBox 12">
            <a:extLst>
              <a:ext uri="{FF2B5EF4-FFF2-40B4-BE49-F238E27FC236}">
                <a16:creationId xmlns:a16="http://schemas.microsoft.com/office/drawing/2014/main" id="{D979DFD8-01EE-E93D-AF8F-5E5198E8DE76}"/>
              </a:ext>
            </a:extLst>
          </p:cNvPr>
          <p:cNvSpPr txBox="1"/>
          <p:nvPr/>
        </p:nvSpPr>
        <p:spPr>
          <a:xfrm>
            <a:off x="251792" y="5477470"/>
            <a:ext cx="8435008" cy="923330"/>
          </a:xfrm>
          <a:prstGeom prst="rect">
            <a:avLst/>
          </a:prstGeom>
          <a:noFill/>
        </p:spPr>
        <p:txBody>
          <a:bodyPr wrap="square" rtlCol="0">
            <a:spAutoFit/>
          </a:bodyPr>
          <a:lstStyle/>
          <a:p>
            <a:r>
              <a:rPr lang="en-US" dirty="0"/>
              <a:t>The F.T.C.’s case centers on </a:t>
            </a:r>
            <a:r>
              <a:rPr lang="en-US" dirty="0" err="1"/>
              <a:t>GoodRx’s</a:t>
            </a:r>
            <a:r>
              <a:rPr lang="en-US" dirty="0"/>
              <a:t> use of </a:t>
            </a:r>
            <a:r>
              <a:rPr lang="en-US" dirty="0">
                <a:highlight>
                  <a:srgbClr val="00FFFF"/>
                </a:highlight>
              </a:rPr>
              <a:t>tracking tools</a:t>
            </a:r>
            <a:r>
              <a:rPr lang="en-US" dirty="0"/>
              <a:t> from Facebook, Google and other companies — known as </a:t>
            </a:r>
            <a:r>
              <a:rPr lang="en-US" dirty="0">
                <a:highlight>
                  <a:srgbClr val="00FFFF"/>
                </a:highlight>
              </a:rPr>
              <a:t>“pixels” and “software development kits” </a:t>
            </a:r>
            <a:r>
              <a:rPr lang="en-US" dirty="0"/>
              <a:t>— to track and share data on their users’ activities with third parties</a:t>
            </a:r>
          </a:p>
        </p:txBody>
      </p:sp>
    </p:spTree>
    <p:extLst>
      <p:ext uri="{BB962C8B-B14F-4D97-AF65-F5344CB8AC3E}">
        <p14:creationId xmlns:p14="http://schemas.microsoft.com/office/powerpoint/2010/main" val="26401095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ext&#10;&#10;Description automatically generated">
            <a:extLst>
              <a:ext uri="{FF2B5EF4-FFF2-40B4-BE49-F238E27FC236}">
                <a16:creationId xmlns:a16="http://schemas.microsoft.com/office/drawing/2014/main" id="{70A46DEF-D781-4E39-DE53-1411510B47C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 y="381000"/>
            <a:ext cx="7772400" cy="1896992"/>
          </a:xfrm>
          <a:prstGeom prst="rect">
            <a:avLst/>
          </a:prstGeom>
          <a:ln w="38100">
            <a:solidFill>
              <a:schemeClr val="tx1"/>
            </a:solidFill>
          </a:ln>
          <a:effectLst>
            <a:outerShdw blurRad="50800" dist="38100" dir="2700000" algn="tl" rotWithShape="0">
              <a:prstClr val="black">
                <a:alpha val="40000"/>
              </a:prstClr>
            </a:outerShdw>
          </a:effectLst>
        </p:spPr>
      </p:pic>
      <p:sp>
        <p:nvSpPr>
          <p:cNvPr id="9" name="TextBox 8">
            <a:extLst>
              <a:ext uri="{FF2B5EF4-FFF2-40B4-BE49-F238E27FC236}">
                <a16:creationId xmlns:a16="http://schemas.microsoft.com/office/drawing/2014/main" id="{D75DFEC5-869C-C4D6-46DE-AF7428F8B106}"/>
              </a:ext>
            </a:extLst>
          </p:cNvPr>
          <p:cNvSpPr txBox="1"/>
          <p:nvPr/>
        </p:nvSpPr>
        <p:spPr>
          <a:xfrm>
            <a:off x="838200" y="2438400"/>
            <a:ext cx="7848600" cy="338554"/>
          </a:xfrm>
          <a:prstGeom prst="rect">
            <a:avLst/>
          </a:prstGeom>
          <a:noFill/>
        </p:spPr>
        <p:txBody>
          <a:bodyPr wrap="square">
            <a:spAutoFit/>
          </a:bodyPr>
          <a:lstStyle/>
          <a:p>
            <a:r>
              <a:rPr lang="en-US" sz="1600" i="1" dirty="0"/>
              <a:t>https://</a:t>
            </a:r>
            <a:r>
              <a:rPr lang="en-US" sz="1600" i="1" dirty="0" err="1"/>
              <a:t>www.vice.com</a:t>
            </a:r>
            <a:r>
              <a:rPr lang="en-US" sz="1600" i="1" dirty="0"/>
              <a:t>/</a:t>
            </a:r>
            <a:r>
              <a:rPr lang="en-US" sz="1600" i="1" dirty="0" err="1"/>
              <a:t>en</a:t>
            </a:r>
            <a:r>
              <a:rPr lang="en-US" sz="1600" i="1" dirty="0"/>
              <a:t>/article/m7vzjb/location-data-abortion-clinics-</a:t>
            </a:r>
            <a:r>
              <a:rPr lang="en-US" sz="1600" i="1" dirty="0" err="1"/>
              <a:t>safegraph</a:t>
            </a:r>
            <a:r>
              <a:rPr lang="en-US" sz="1600" i="1" dirty="0"/>
              <a:t>-planned-parenthood</a:t>
            </a:r>
          </a:p>
        </p:txBody>
      </p:sp>
      <p:pic>
        <p:nvPicPr>
          <p:cNvPr id="11" name="Picture 10" descr="Text&#10;&#10;Description automatically generated">
            <a:extLst>
              <a:ext uri="{FF2B5EF4-FFF2-40B4-BE49-F238E27FC236}">
                <a16:creationId xmlns:a16="http://schemas.microsoft.com/office/drawing/2014/main" id="{FDE16AC7-3A25-87BB-6FA2-8106708667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6800" y="3306303"/>
            <a:ext cx="7772400" cy="1273706"/>
          </a:xfrm>
          <a:prstGeom prst="rect">
            <a:avLst/>
          </a:prstGeom>
          <a:ln w="38100">
            <a:solidFill>
              <a:schemeClr val="tx1"/>
            </a:solidFill>
          </a:ln>
          <a:effectLst>
            <a:outerShdw blurRad="50800" dist="38100" dir="2700000" algn="tl" rotWithShape="0">
              <a:prstClr val="black">
                <a:alpha val="40000"/>
              </a:prstClr>
            </a:outerShdw>
          </a:effectLst>
        </p:spPr>
      </p:pic>
      <p:sp>
        <p:nvSpPr>
          <p:cNvPr id="12" name="TextBox 11">
            <a:extLst>
              <a:ext uri="{FF2B5EF4-FFF2-40B4-BE49-F238E27FC236}">
                <a16:creationId xmlns:a16="http://schemas.microsoft.com/office/drawing/2014/main" id="{0CBAA04E-6338-BBDB-C43D-946FED3B5DCC}"/>
              </a:ext>
            </a:extLst>
          </p:cNvPr>
          <p:cNvSpPr txBox="1"/>
          <p:nvPr/>
        </p:nvSpPr>
        <p:spPr>
          <a:xfrm>
            <a:off x="2372139" y="4724400"/>
            <a:ext cx="6467061" cy="584775"/>
          </a:xfrm>
          <a:prstGeom prst="rect">
            <a:avLst/>
          </a:prstGeom>
          <a:noFill/>
        </p:spPr>
        <p:txBody>
          <a:bodyPr wrap="square">
            <a:spAutoFit/>
          </a:bodyPr>
          <a:lstStyle/>
          <a:p>
            <a:r>
              <a:rPr lang="en-US" sz="1600" i="1" dirty="0"/>
              <a:t>https://</a:t>
            </a:r>
            <a:r>
              <a:rPr lang="en-US" sz="1600" i="1" dirty="0" err="1"/>
              <a:t>www.ftc.gov</a:t>
            </a:r>
            <a:r>
              <a:rPr lang="en-US" sz="1600" i="1" dirty="0"/>
              <a:t>/news-events/news/press-releases/2021/01/developer-popular-womens-fertility-tracking-app-settles-ftc-allegations-it-misled-consumers-about</a:t>
            </a:r>
          </a:p>
        </p:txBody>
      </p:sp>
      <p:sp>
        <p:nvSpPr>
          <p:cNvPr id="13" name="TextBox 12">
            <a:extLst>
              <a:ext uri="{FF2B5EF4-FFF2-40B4-BE49-F238E27FC236}">
                <a16:creationId xmlns:a16="http://schemas.microsoft.com/office/drawing/2014/main" id="{935B7555-7FED-3459-6CB7-7517F6F15031}"/>
              </a:ext>
            </a:extLst>
          </p:cNvPr>
          <p:cNvSpPr txBox="1"/>
          <p:nvPr/>
        </p:nvSpPr>
        <p:spPr>
          <a:xfrm>
            <a:off x="838200" y="5652629"/>
            <a:ext cx="6324600" cy="830997"/>
          </a:xfrm>
          <a:prstGeom prst="rect">
            <a:avLst/>
          </a:prstGeom>
          <a:solidFill>
            <a:schemeClr val="accent6">
              <a:lumMod val="20000"/>
              <a:lumOff val="80000"/>
            </a:schemeClr>
          </a:solidFill>
        </p:spPr>
        <p:txBody>
          <a:bodyPr wrap="square" rtlCol="0">
            <a:spAutoFit/>
          </a:bodyPr>
          <a:lstStyle/>
          <a:p>
            <a:r>
              <a:rPr lang="en-US" sz="2400" dirty="0"/>
              <a:t>All of this data is de-identified and anonymous … but linked to the phone’s advertising identifier</a:t>
            </a:r>
          </a:p>
        </p:txBody>
      </p:sp>
      <p:sp>
        <p:nvSpPr>
          <p:cNvPr id="3" name="TextBox 2">
            <a:extLst>
              <a:ext uri="{FF2B5EF4-FFF2-40B4-BE49-F238E27FC236}">
                <a16:creationId xmlns:a16="http://schemas.microsoft.com/office/drawing/2014/main" id="{56896357-0300-46E9-A492-22370F027696}"/>
              </a:ext>
            </a:extLst>
          </p:cNvPr>
          <p:cNvSpPr txBox="1"/>
          <p:nvPr/>
        </p:nvSpPr>
        <p:spPr>
          <a:xfrm>
            <a:off x="5105400" y="1017728"/>
            <a:ext cx="3886199" cy="1077218"/>
          </a:xfrm>
          <a:prstGeom prst="rect">
            <a:avLst/>
          </a:prstGeom>
          <a:solidFill>
            <a:schemeClr val="accent1">
              <a:lumMod val="20000"/>
              <a:lumOff val="80000"/>
            </a:schemeClr>
          </a:solidFill>
        </p:spPr>
        <p:txBody>
          <a:bodyPr wrap="square">
            <a:spAutoFit/>
          </a:bodyPr>
          <a:lstStyle/>
          <a:p>
            <a:r>
              <a:rPr lang="en-US" sz="1600" b="0" i="0" dirty="0" err="1">
                <a:solidFill>
                  <a:srgbClr val="000000"/>
                </a:solidFill>
                <a:effectLst/>
              </a:rPr>
              <a:t>SafeGraph</a:t>
            </a:r>
            <a:r>
              <a:rPr lang="en-US" sz="1600" b="0" i="0" dirty="0">
                <a:solidFill>
                  <a:srgbClr val="000000"/>
                </a:solidFill>
                <a:effectLst/>
              </a:rPr>
              <a:t> classifies "Planned Parenthood" as a "brand" that can be tracked… “how often people visit, how long they stay, where they came from, where else they go, and more”</a:t>
            </a:r>
          </a:p>
        </p:txBody>
      </p:sp>
    </p:spTree>
    <p:extLst>
      <p:ext uri="{BB962C8B-B14F-4D97-AF65-F5344CB8AC3E}">
        <p14:creationId xmlns:p14="http://schemas.microsoft.com/office/powerpoint/2010/main" val="101929742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681F4C-8995-364D-9211-344E5C7CBD4F}"/>
              </a:ext>
            </a:extLst>
          </p:cNvPr>
          <p:cNvSpPr>
            <a:spLocks noGrp="1"/>
          </p:cNvSpPr>
          <p:nvPr>
            <p:ph type="title"/>
          </p:nvPr>
        </p:nvSpPr>
        <p:spPr/>
        <p:txBody>
          <a:bodyPr/>
          <a:lstStyle/>
          <a:p>
            <a:r>
              <a:rPr lang="en-US" dirty="0"/>
              <a:t>Mental-Health Apps</a:t>
            </a:r>
          </a:p>
        </p:txBody>
      </p:sp>
      <p:sp>
        <p:nvSpPr>
          <p:cNvPr id="3" name="TextBox 2">
            <a:extLst>
              <a:ext uri="{FF2B5EF4-FFF2-40B4-BE49-F238E27FC236}">
                <a16:creationId xmlns:a16="http://schemas.microsoft.com/office/drawing/2014/main" id="{51115A5F-7A78-AA4C-9795-7AF5F228F668}"/>
              </a:ext>
            </a:extLst>
          </p:cNvPr>
          <p:cNvSpPr txBox="1"/>
          <p:nvPr/>
        </p:nvSpPr>
        <p:spPr>
          <a:xfrm>
            <a:off x="115957" y="6502881"/>
            <a:ext cx="9278815" cy="338554"/>
          </a:xfrm>
          <a:prstGeom prst="rect">
            <a:avLst/>
          </a:prstGeom>
          <a:noFill/>
        </p:spPr>
        <p:txBody>
          <a:bodyPr wrap="square" rtlCol="0">
            <a:spAutoFit/>
          </a:bodyPr>
          <a:lstStyle/>
          <a:p>
            <a:r>
              <a:rPr lang="en-US" sz="1600" i="1" dirty="0"/>
              <a:t>https://</a:t>
            </a:r>
            <a:r>
              <a:rPr lang="en-US" sz="1600" i="1" dirty="0" err="1"/>
              <a:t>www.economist.com</a:t>
            </a:r>
            <a:r>
              <a:rPr lang="en-US" sz="1600" i="1" dirty="0"/>
              <a:t>/business/2021/12/11/dramatic-growth-in-mental-health-apps-has-created-a-risky-industry</a:t>
            </a:r>
          </a:p>
        </p:txBody>
      </p:sp>
      <p:pic>
        <p:nvPicPr>
          <p:cNvPr id="5122" name="Picture 2" descr="BetterHelp Review">
            <a:extLst>
              <a:ext uri="{FF2B5EF4-FFF2-40B4-BE49-F238E27FC236}">
                <a16:creationId xmlns:a16="http://schemas.microsoft.com/office/drawing/2014/main" id="{6286F3FF-A1CA-6D44-90C0-C05A88648CC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5555" b="35555"/>
          <a:stretch/>
        </p:blipFill>
        <p:spPr bwMode="auto">
          <a:xfrm>
            <a:off x="152400" y="1828800"/>
            <a:ext cx="2939143" cy="11430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4575E8E7-07E6-E44B-B2D6-20BF70EAA622}"/>
              </a:ext>
            </a:extLst>
          </p:cNvPr>
          <p:cNvSpPr txBox="1"/>
          <p:nvPr/>
        </p:nvSpPr>
        <p:spPr>
          <a:xfrm>
            <a:off x="3233059" y="1677655"/>
            <a:ext cx="5181600" cy="923330"/>
          </a:xfrm>
          <a:prstGeom prst="rect">
            <a:avLst/>
          </a:prstGeom>
          <a:noFill/>
        </p:spPr>
        <p:txBody>
          <a:bodyPr wrap="square">
            <a:spAutoFit/>
          </a:bodyPr>
          <a:lstStyle/>
          <a:p>
            <a:r>
              <a:rPr lang="en-US" b="0" i="0" dirty="0">
                <a:solidFill>
                  <a:srgbClr val="0D0D0D"/>
                </a:solidFill>
                <a:effectLst/>
              </a:rPr>
              <a:t>“When I first joined </a:t>
            </a:r>
            <a:r>
              <a:rPr lang="en-US" b="0" i="0" dirty="0" err="1">
                <a:solidFill>
                  <a:srgbClr val="0D0D0D"/>
                </a:solidFill>
                <a:effectLst/>
              </a:rPr>
              <a:t>BetterHelp</a:t>
            </a:r>
            <a:r>
              <a:rPr lang="en-US" b="0" i="0" dirty="0">
                <a:solidFill>
                  <a:srgbClr val="0D0D0D"/>
                </a:solidFill>
                <a:effectLst/>
              </a:rPr>
              <a:t>, I started to see targeted ads with words that I had used on the app to describe my personal experiences,” reports one user</a:t>
            </a:r>
            <a:endParaRPr lang="en-US" dirty="0"/>
          </a:p>
        </p:txBody>
      </p:sp>
      <p:sp>
        <p:nvSpPr>
          <p:cNvPr id="6" name="TextBox 5">
            <a:extLst>
              <a:ext uri="{FF2B5EF4-FFF2-40B4-BE49-F238E27FC236}">
                <a16:creationId xmlns:a16="http://schemas.microsoft.com/office/drawing/2014/main" id="{8EC4BA6B-FFE6-A74F-92F9-E890E4C9F16A}"/>
              </a:ext>
            </a:extLst>
          </p:cNvPr>
          <p:cNvSpPr txBox="1"/>
          <p:nvPr/>
        </p:nvSpPr>
        <p:spPr>
          <a:xfrm>
            <a:off x="3233059" y="2658070"/>
            <a:ext cx="5834741" cy="923330"/>
          </a:xfrm>
          <a:prstGeom prst="rect">
            <a:avLst/>
          </a:prstGeom>
          <a:noFill/>
        </p:spPr>
        <p:txBody>
          <a:bodyPr wrap="square" rtlCol="0">
            <a:spAutoFit/>
          </a:bodyPr>
          <a:lstStyle/>
          <a:p>
            <a:r>
              <a:rPr lang="en-US" dirty="0" err="1"/>
              <a:t>BetterHelp</a:t>
            </a:r>
            <a:r>
              <a:rPr lang="en-US" dirty="0"/>
              <a:t> says it shares with marketing partners only device identifiers associated with “generic event names”, only for measurement and </a:t>
            </a:r>
            <a:r>
              <a:rPr lang="en-US" dirty="0" err="1"/>
              <a:t>optimisation</a:t>
            </a:r>
            <a:r>
              <a:rPr lang="en-US" dirty="0"/>
              <a:t>, and only if users agree.</a:t>
            </a:r>
          </a:p>
        </p:txBody>
      </p:sp>
      <p:grpSp>
        <p:nvGrpSpPr>
          <p:cNvPr id="11" name="Group 10">
            <a:extLst>
              <a:ext uri="{FF2B5EF4-FFF2-40B4-BE49-F238E27FC236}">
                <a16:creationId xmlns:a16="http://schemas.microsoft.com/office/drawing/2014/main" id="{7F092D65-555C-724C-B455-B2BA56587873}"/>
              </a:ext>
            </a:extLst>
          </p:cNvPr>
          <p:cNvGrpSpPr/>
          <p:nvPr/>
        </p:nvGrpSpPr>
        <p:grpSpPr>
          <a:xfrm>
            <a:off x="7805520" y="3249803"/>
            <a:ext cx="377280" cy="584775"/>
            <a:chOff x="7805520" y="3249803"/>
            <a:chExt cx="377280" cy="775440"/>
          </a:xfrm>
        </p:grpSpPr>
        <mc:AlternateContent xmlns:mc="http://schemas.openxmlformats.org/markup-compatibility/2006" xmlns:p14="http://schemas.microsoft.com/office/powerpoint/2010/main">
          <mc:Choice Requires="p14">
            <p:contentPart p14:bwMode="auto" r:id="rId3">
              <p14:nvContentPartPr>
                <p14:cNvPr id="8" name="Ink 7">
                  <a:extLst>
                    <a:ext uri="{FF2B5EF4-FFF2-40B4-BE49-F238E27FC236}">
                      <a16:creationId xmlns:a16="http://schemas.microsoft.com/office/drawing/2014/main" id="{2A868042-EF04-0649-8416-C98DBC97EAF2}"/>
                    </a:ext>
                  </a:extLst>
                </p14:cNvPr>
                <p14:cNvContentPartPr/>
                <p14:nvPr/>
              </p14:nvContentPartPr>
              <p14:xfrm>
                <a:off x="7916040" y="3273203"/>
                <a:ext cx="266760" cy="752040"/>
              </p14:xfrm>
            </p:contentPart>
          </mc:Choice>
          <mc:Fallback xmlns="">
            <p:pic>
              <p:nvPicPr>
                <p:cNvPr id="8" name="Ink 7">
                  <a:extLst>
                    <a:ext uri="{FF2B5EF4-FFF2-40B4-BE49-F238E27FC236}">
                      <a16:creationId xmlns:a16="http://schemas.microsoft.com/office/drawing/2014/main" id="{2A868042-EF04-0649-8416-C98DBC97EAF2}"/>
                    </a:ext>
                  </a:extLst>
                </p:cNvPr>
                <p:cNvPicPr/>
                <p:nvPr/>
              </p:nvPicPr>
              <p:blipFill>
                <a:blip r:embed="rId4"/>
                <a:stretch>
                  <a:fillRect/>
                </a:stretch>
              </p:blipFill>
              <p:spPr>
                <a:xfrm>
                  <a:off x="7880400" y="3225485"/>
                  <a:ext cx="338400" cy="846999"/>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9" name="Ink 8">
                  <a:extLst>
                    <a:ext uri="{FF2B5EF4-FFF2-40B4-BE49-F238E27FC236}">
                      <a16:creationId xmlns:a16="http://schemas.microsoft.com/office/drawing/2014/main" id="{BC65710E-4875-2844-BB24-FE68471C8668}"/>
                    </a:ext>
                  </a:extLst>
                </p14:cNvPr>
                <p14:cNvContentPartPr/>
                <p14:nvPr/>
              </p14:nvContentPartPr>
              <p14:xfrm>
                <a:off x="7805520" y="3264563"/>
                <a:ext cx="98640" cy="123840"/>
              </p14:xfrm>
            </p:contentPart>
          </mc:Choice>
          <mc:Fallback xmlns="">
            <p:pic>
              <p:nvPicPr>
                <p:cNvPr id="9" name="Ink 8">
                  <a:extLst>
                    <a:ext uri="{FF2B5EF4-FFF2-40B4-BE49-F238E27FC236}">
                      <a16:creationId xmlns:a16="http://schemas.microsoft.com/office/drawing/2014/main" id="{BC65710E-4875-2844-BB24-FE68471C8668}"/>
                    </a:ext>
                  </a:extLst>
                </p:cNvPr>
                <p:cNvPicPr/>
                <p:nvPr/>
              </p:nvPicPr>
              <p:blipFill>
                <a:blip r:embed="rId6"/>
                <a:stretch>
                  <a:fillRect/>
                </a:stretch>
              </p:blipFill>
              <p:spPr>
                <a:xfrm>
                  <a:off x="7769520" y="3217409"/>
                  <a:ext cx="170280" cy="218625"/>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0" name="Ink 9">
                  <a:extLst>
                    <a:ext uri="{FF2B5EF4-FFF2-40B4-BE49-F238E27FC236}">
                      <a16:creationId xmlns:a16="http://schemas.microsoft.com/office/drawing/2014/main" id="{CBA23ED9-A6E0-D54B-A0FC-89F76D4C861A}"/>
                    </a:ext>
                  </a:extLst>
                </p14:cNvPr>
                <p14:cNvContentPartPr/>
                <p14:nvPr/>
              </p14:nvContentPartPr>
              <p14:xfrm>
                <a:off x="7935120" y="3249803"/>
                <a:ext cx="221040" cy="70560"/>
              </p14:xfrm>
            </p:contentPart>
          </mc:Choice>
          <mc:Fallback xmlns="">
            <p:pic>
              <p:nvPicPr>
                <p:cNvPr id="10" name="Ink 9">
                  <a:extLst>
                    <a:ext uri="{FF2B5EF4-FFF2-40B4-BE49-F238E27FC236}">
                      <a16:creationId xmlns:a16="http://schemas.microsoft.com/office/drawing/2014/main" id="{CBA23ED9-A6E0-D54B-A0FC-89F76D4C861A}"/>
                    </a:ext>
                  </a:extLst>
                </p:cNvPr>
                <p:cNvPicPr/>
                <p:nvPr/>
              </p:nvPicPr>
              <p:blipFill>
                <a:blip r:embed="rId8"/>
                <a:stretch>
                  <a:fillRect/>
                </a:stretch>
              </p:blipFill>
              <p:spPr>
                <a:xfrm>
                  <a:off x="7899480" y="3202604"/>
                  <a:ext cx="292680" cy="165435"/>
                </a:xfrm>
                <a:prstGeom prst="rect">
                  <a:avLst/>
                </a:prstGeom>
              </p:spPr>
            </p:pic>
          </mc:Fallback>
        </mc:AlternateContent>
      </p:grpSp>
      <p:pic>
        <p:nvPicPr>
          <p:cNvPr id="5124" name="Picture 4" descr="File:Vastaamo-logo-vihreä.pdf - Wikimedia Commons">
            <a:extLst>
              <a:ext uri="{FF2B5EF4-FFF2-40B4-BE49-F238E27FC236}">
                <a16:creationId xmlns:a16="http://schemas.microsoft.com/office/drawing/2014/main" id="{0DC3EC93-4068-7243-BC6C-74BAC31D876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88471" y="4267200"/>
            <a:ext cx="2667000" cy="1778000"/>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C60E8D3B-8FBC-F04E-BE90-AD5BD827213A}"/>
              </a:ext>
            </a:extLst>
          </p:cNvPr>
          <p:cNvSpPr txBox="1"/>
          <p:nvPr/>
        </p:nvSpPr>
        <p:spPr>
          <a:xfrm>
            <a:off x="3244783" y="4314688"/>
            <a:ext cx="5442018" cy="1477328"/>
          </a:xfrm>
          <a:prstGeom prst="rect">
            <a:avLst/>
          </a:prstGeom>
          <a:noFill/>
        </p:spPr>
        <p:txBody>
          <a:bodyPr wrap="square" rtlCol="0">
            <a:spAutoFit/>
          </a:bodyPr>
          <a:lstStyle/>
          <a:p>
            <a:r>
              <a:rPr lang="en-US" dirty="0"/>
              <a:t>Finnish psychotherapy app hacked in 2020</a:t>
            </a:r>
          </a:p>
          <a:p>
            <a:endParaRPr lang="en-US" dirty="0"/>
          </a:p>
          <a:p>
            <a:r>
              <a:rPr lang="en-US" dirty="0">
                <a:highlight>
                  <a:srgbClr val="FFFF00"/>
                </a:highlight>
              </a:rPr>
              <a:t>Users blackmailed with details of extramarital affairs, thoughts about </a:t>
            </a:r>
            <a:r>
              <a:rPr lang="en-US" dirty="0" err="1">
                <a:highlight>
                  <a:srgbClr val="FFFF00"/>
                </a:highlight>
              </a:rPr>
              <a:t>paedophilia</a:t>
            </a:r>
            <a:r>
              <a:rPr lang="en-US" dirty="0">
                <a:highlight>
                  <a:srgbClr val="FFFF00"/>
                </a:highlight>
              </a:rPr>
              <a:t>, other sensitive info from therapist notes</a:t>
            </a:r>
          </a:p>
        </p:txBody>
      </p:sp>
    </p:spTree>
    <p:extLst>
      <p:ext uri="{BB962C8B-B14F-4D97-AF65-F5344CB8AC3E}">
        <p14:creationId xmlns:p14="http://schemas.microsoft.com/office/powerpoint/2010/main" val="2435284133"/>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E4A43D-DB58-954D-9C5F-FAC5EDF44A93}"/>
              </a:ext>
            </a:extLst>
          </p:cNvPr>
          <p:cNvSpPr>
            <a:spLocks noGrp="1"/>
          </p:cNvSpPr>
          <p:nvPr>
            <p:ph type="title"/>
          </p:nvPr>
        </p:nvSpPr>
        <p:spPr/>
        <p:txBody>
          <a:bodyPr/>
          <a:lstStyle/>
          <a:p>
            <a:r>
              <a:rPr lang="en-US" dirty="0"/>
              <a:t>Covid Tracking &amp; Quarantine Apps</a:t>
            </a:r>
          </a:p>
        </p:txBody>
      </p:sp>
      <p:pic>
        <p:nvPicPr>
          <p:cNvPr id="5" name="Picture 4" descr="Graphical user interface, text, application&#10;&#10;Description automatically generated">
            <a:extLst>
              <a:ext uri="{FF2B5EF4-FFF2-40B4-BE49-F238E27FC236}">
                <a16:creationId xmlns:a16="http://schemas.microsoft.com/office/drawing/2014/main" id="{8CE3EC7B-F4DD-5347-AFCE-E700DEE218B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3542" y="1507781"/>
            <a:ext cx="1324522" cy="2138729"/>
          </a:xfrm>
          <a:prstGeom prst="rect">
            <a:avLst/>
          </a:prstGeom>
        </p:spPr>
      </p:pic>
      <p:sp>
        <p:nvSpPr>
          <p:cNvPr id="6" name="TextBox 5">
            <a:extLst>
              <a:ext uri="{FF2B5EF4-FFF2-40B4-BE49-F238E27FC236}">
                <a16:creationId xmlns:a16="http://schemas.microsoft.com/office/drawing/2014/main" id="{ABA89C0E-AE7C-FF41-9920-DC9BE880B882}"/>
              </a:ext>
            </a:extLst>
          </p:cNvPr>
          <p:cNvSpPr txBox="1"/>
          <p:nvPr/>
        </p:nvSpPr>
        <p:spPr>
          <a:xfrm>
            <a:off x="109925" y="3664803"/>
            <a:ext cx="1928265" cy="830997"/>
          </a:xfrm>
          <a:prstGeom prst="rect">
            <a:avLst/>
          </a:prstGeom>
          <a:noFill/>
        </p:spPr>
        <p:txBody>
          <a:bodyPr wrap="square" rtlCol="0">
            <a:spAutoFit/>
          </a:bodyPr>
          <a:lstStyle/>
          <a:p>
            <a:r>
              <a:rPr lang="en-US" sz="1600" dirty="0"/>
              <a:t>Leaked users’ precise locations to a YouTube server (??)</a:t>
            </a:r>
          </a:p>
        </p:txBody>
      </p:sp>
      <p:pic>
        <p:nvPicPr>
          <p:cNvPr id="6148" name="Picture 4" descr="UPDATED] EHTERAZ app: Frequently asked questions">
            <a:extLst>
              <a:ext uri="{FF2B5EF4-FFF2-40B4-BE49-F238E27FC236}">
                <a16:creationId xmlns:a16="http://schemas.microsoft.com/office/drawing/2014/main" id="{87F85C17-9F87-E344-B5D0-E20FBE8DA2E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66666"/>
          <a:stretch/>
        </p:blipFill>
        <p:spPr bwMode="auto">
          <a:xfrm>
            <a:off x="1989078" y="4152151"/>
            <a:ext cx="1042546" cy="205740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35D78461-581D-DB43-BB57-4FFF50707B70}"/>
              </a:ext>
            </a:extLst>
          </p:cNvPr>
          <p:cNvSpPr txBox="1"/>
          <p:nvPr/>
        </p:nvSpPr>
        <p:spPr>
          <a:xfrm>
            <a:off x="183542" y="5354715"/>
            <a:ext cx="2106637" cy="830997"/>
          </a:xfrm>
          <a:prstGeom prst="rect">
            <a:avLst/>
          </a:prstGeom>
          <a:noFill/>
        </p:spPr>
        <p:txBody>
          <a:bodyPr wrap="square" rtlCol="0">
            <a:spAutoFit/>
          </a:bodyPr>
          <a:lstStyle/>
          <a:p>
            <a:r>
              <a:rPr lang="en-US" sz="1600" dirty="0"/>
              <a:t>Exposed sensitive personal details of over 1 million users</a:t>
            </a:r>
          </a:p>
        </p:txBody>
      </p:sp>
      <p:pic>
        <p:nvPicPr>
          <p:cNvPr id="6150" name="Picture 6" descr="User manuel for 「Self-Quarantine Safety Protection App」">
            <a:extLst>
              <a:ext uri="{FF2B5EF4-FFF2-40B4-BE49-F238E27FC236}">
                <a16:creationId xmlns:a16="http://schemas.microsoft.com/office/drawing/2014/main" id="{C305B6B7-3DAE-D045-A618-8A3F0A57B76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51635" y="1676400"/>
            <a:ext cx="1134565" cy="1847097"/>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143EF1A0-472C-C342-9973-FA44019F258A}"/>
              </a:ext>
            </a:extLst>
          </p:cNvPr>
          <p:cNvSpPr txBox="1"/>
          <p:nvPr/>
        </p:nvSpPr>
        <p:spPr>
          <a:xfrm>
            <a:off x="3992991" y="1377285"/>
            <a:ext cx="2529622" cy="1200329"/>
          </a:xfrm>
          <a:prstGeom prst="rect">
            <a:avLst/>
          </a:prstGeom>
          <a:noFill/>
        </p:spPr>
        <p:txBody>
          <a:bodyPr wrap="square" rtlCol="0">
            <a:spAutoFit/>
          </a:bodyPr>
          <a:lstStyle/>
          <a:p>
            <a:r>
              <a:rPr lang="en-US" dirty="0"/>
              <a:t>Leaked names, addresses, phone numbers, real-time locations of people in quarantine</a:t>
            </a:r>
          </a:p>
        </p:txBody>
      </p:sp>
      <p:pic>
        <p:nvPicPr>
          <p:cNvPr id="6154" name="Picture 10">
            <a:extLst>
              <a:ext uri="{FF2B5EF4-FFF2-40B4-BE49-F238E27FC236}">
                <a16:creationId xmlns:a16="http://schemas.microsoft.com/office/drawing/2014/main" id="{C89B44CA-0E5D-E341-8548-8D1924EC54F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51211" y="1266483"/>
            <a:ext cx="701389" cy="467593"/>
          </a:xfrm>
          <a:prstGeom prst="rect">
            <a:avLst/>
          </a:prstGeom>
          <a:noFill/>
          <a:extLst>
            <a:ext uri="{909E8E84-426E-40DD-AFC4-6F175D3DCCD1}">
              <a14:hiddenFill xmlns:a14="http://schemas.microsoft.com/office/drawing/2010/main">
                <a:solidFill>
                  <a:srgbClr val="FFFFFF"/>
                </a:solidFill>
              </a14:hiddenFill>
            </a:ext>
          </a:extLst>
        </p:spPr>
      </p:pic>
      <p:pic>
        <p:nvPicPr>
          <p:cNvPr id="6158" name="Picture 14">
            <a:extLst>
              <a:ext uri="{FF2B5EF4-FFF2-40B4-BE49-F238E27FC236}">
                <a16:creationId xmlns:a16="http://schemas.microsoft.com/office/drawing/2014/main" id="{007247C6-A71B-1240-B1A5-BB3D5C14545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97456" y="3972446"/>
            <a:ext cx="675654" cy="35941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2" name="Picture 11" descr="Logo&#10;&#10;Description automatically generated with low confidence">
            <a:extLst>
              <a:ext uri="{FF2B5EF4-FFF2-40B4-BE49-F238E27FC236}">
                <a16:creationId xmlns:a16="http://schemas.microsoft.com/office/drawing/2014/main" id="{5D024362-2FAF-D242-BC73-9062C346A57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314010" y="1259735"/>
            <a:ext cx="1042546" cy="625422"/>
          </a:xfrm>
          <a:prstGeom prst="rect">
            <a:avLst/>
          </a:prstGeom>
        </p:spPr>
      </p:pic>
      <p:pic>
        <p:nvPicPr>
          <p:cNvPr id="21" name="Picture 4" descr="TraceTogether app">
            <a:extLst>
              <a:ext uri="{FF2B5EF4-FFF2-40B4-BE49-F238E27FC236}">
                <a16:creationId xmlns:a16="http://schemas.microsoft.com/office/drawing/2014/main" id="{B717CD30-93AD-A144-A050-4A6511D8295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247169" y="3465874"/>
            <a:ext cx="1223171" cy="1223171"/>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1" descr="A picture containing text&#10;&#10;Description automatically generated">
            <a:extLst>
              <a:ext uri="{FF2B5EF4-FFF2-40B4-BE49-F238E27FC236}">
                <a16:creationId xmlns:a16="http://schemas.microsoft.com/office/drawing/2014/main" id="{CAE96B58-22B0-EE4C-AAD4-5685AE201C9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618064" y="4556969"/>
            <a:ext cx="1140481" cy="1156051"/>
          </a:xfrm>
          <a:prstGeom prst="rect">
            <a:avLst/>
          </a:prstGeom>
        </p:spPr>
      </p:pic>
      <p:sp>
        <p:nvSpPr>
          <p:cNvPr id="17" name="TextBox 16">
            <a:extLst>
              <a:ext uri="{FF2B5EF4-FFF2-40B4-BE49-F238E27FC236}">
                <a16:creationId xmlns:a16="http://schemas.microsoft.com/office/drawing/2014/main" id="{5E98245A-4322-D848-9B91-C06597CA03E2}"/>
              </a:ext>
            </a:extLst>
          </p:cNvPr>
          <p:cNvSpPr txBox="1"/>
          <p:nvPr/>
        </p:nvSpPr>
        <p:spPr>
          <a:xfrm>
            <a:off x="5470340" y="2599948"/>
            <a:ext cx="3563735" cy="2308324"/>
          </a:xfrm>
          <a:prstGeom prst="rect">
            <a:avLst/>
          </a:prstGeom>
          <a:noFill/>
        </p:spPr>
        <p:txBody>
          <a:bodyPr wrap="square" rtlCol="0">
            <a:spAutoFit/>
          </a:bodyPr>
          <a:lstStyle/>
          <a:p>
            <a:r>
              <a:rPr lang="en-US" b="1" dirty="0"/>
              <a:t>Traces movements of every Singapore resident</a:t>
            </a:r>
          </a:p>
          <a:p>
            <a:r>
              <a:rPr lang="en-US" dirty="0"/>
              <a:t>“The data will never be accessed, unless the user tests positive for Covid-19 and is contacted by the contact tracing team.”</a:t>
            </a:r>
          </a:p>
          <a:p>
            <a:endParaRPr lang="en-US" dirty="0"/>
          </a:p>
          <a:p>
            <a:endParaRPr lang="en-US" dirty="0"/>
          </a:p>
        </p:txBody>
      </p:sp>
      <p:pic>
        <p:nvPicPr>
          <p:cNvPr id="28" name="Picture 6" descr="avatar">
            <a:extLst>
              <a:ext uri="{FF2B5EF4-FFF2-40B4-BE49-F238E27FC236}">
                <a16:creationId xmlns:a16="http://schemas.microsoft.com/office/drawing/2014/main" id="{9C856B92-D968-BE47-A665-FBAC83967C02}"/>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903667" y="5373796"/>
            <a:ext cx="963700" cy="1284933"/>
          </a:xfrm>
          <a:prstGeom prst="rect">
            <a:avLst/>
          </a:prstGeom>
          <a:noFill/>
          <a:extLst>
            <a:ext uri="{909E8E84-426E-40DD-AFC4-6F175D3DCCD1}">
              <a14:hiddenFill xmlns:a14="http://schemas.microsoft.com/office/drawing/2010/main">
                <a:solidFill>
                  <a:srgbClr val="FFFFFF"/>
                </a:solidFill>
              </a14:hiddenFill>
            </a:ext>
          </a:extLst>
        </p:spPr>
      </p:pic>
      <p:sp>
        <p:nvSpPr>
          <p:cNvPr id="30" name="We kill people…">
            <a:extLst>
              <a:ext uri="{FF2B5EF4-FFF2-40B4-BE49-F238E27FC236}">
                <a16:creationId xmlns:a16="http://schemas.microsoft.com/office/drawing/2014/main" id="{9411C9B0-2AB1-E943-B300-AFFC56B7E62C}"/>
              </a:ext>
            </a:extLst>
          </p:cNvPr>
          <p:cNvSpPr/>
          <p:nvPr/>
        </p:nvSpPr>
        <p:spPr>
          <a:xfrm>
            <a:off x="4682258" y="4406514"/>
            <a:ext cx="3162300" cy="1822522"/>
          </a:xfrm>
          <a:prstGeom prst="wedgeEllipseCallout">
            <a:avLst>
              <a:gd name="adj1" fmla="val 54943"/>
              <a:gd name="adj2" fmla="val 34273"/>
            </a:avLst>
          </a:prstGeom>
          <a:solidFill>
            <a:schemeClr val="accent1"/>
          </a:solidFill>
          <a:ln w="38100">
            <a:solidFill>
              <a:schemeClr val="tx1"/>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lstStyle/>
          <a:p>
            <a:r>
              <a:rPr lang="en-US" sz="1400" dirty="0"/>
              <a:t>The Singapore Police Force is empowered under the Criminal Procedure Code (CPC) to obtain any data, including </a:t>
            </a:r>
            <a:r>
              <a:rPr lang="en-US" sz="1400" dirty="0" err="1"/>
              <a:t>TraceTogether</a:t>
            </a:r>
            <a:r>
              <a:rPr lang="en-US" sz="1400" dirty="0"/>
              <a:t> data, for criminal investigations</a:t>
            </a:r>
          </a:p>
        </p:txBody>
      </p:sp>
    </p:spTree>
    <p:extLst>
      <p:ext uri="{BB962C8B-B14F-4D97-AF65-F5344CB8AC3E}">
        <p14:creationId xmlns:p14="http://schemas.microsoft.com/office/powerpoint/2010/main" val="359049105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hart, line chart&#10;&#10;Description automatically generated">
            <a:extLst>
              <a:ext uri="{FF2B5EF4-FFF2-40B4-BE49-F238E27FC236}">
                <a16:creationId xmlns:a16="http://schemas.microsoft.com/office/drawing/2014/main" id="{05AAEA2F-A086-5C4B-A1C5-8EC249B1A0B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5268" y="1066800"/>
            <a:ext cx="7243917" cy="5334000"/>
          </a:xfrm>
          <a:prstGeom prst="rect">
            <a:avLst/>
          </a:prstGeom>
        </p:spPr>
      </p:pic>
      <p:sp>
        <p:nvSpPr>
          <p:cNvPr id="6" name="TextBox 5">
            <a:extLst>
              <a:ext uri="{FF2B5EF4-FFF2-40B4-BE49-F238E27FC236}">
                <a16:creationId xmlns:a16="http://schemas.microsoft.com/office/drawing/2014/main" id="{5ABB8AA0-5BAA-D04E-AAA3-EBD45B11A8ED}"/>
              </a:ext>
            </a:extLst>
          </p:cNvPr>
          <p:cNvSpPr txBox="1"/>
          <p:nvPr/>
        </p:nvSpPr>
        <p:spPr>
          <a:xfrm>
            <a:off x="2133600" y="285690"/>
            <a:ext cx="6836230" cy="400110"/>
          </a:xfrm>
          <a:prstGeom prst="rect">
            <a:avLst/>
          </a:prstGeom>
          <a:noFill/>
          <a:ln w="25400">
            <a:solidFill>
              <a:schemeClr val="accent1"/>
            </a:solidFill>
          </a:ln>
        </p:spPr>
        <p:txBody>
          <a:bodyPr wrap="none" rtlCol="0">
            <a:spAutoFit/>
          </a:bodyPr>
          <a:lstStyle/>
          <a:p>
            <a:pPr algn="ctr"/>
            <a:r>
              <a:rPr lang="en-US" sz="2000" dirty="0"/>
              <a:t>Mobile accounts for 68% of digital ad spending in the US (2020) </a:t>
            </a:r>
          </a:p>
        </p:txBody>
      </p:sp>
    </p:spTree>
    <p:extLst>
      <p:ext uri="{BB962C8B-B14F-4D97-AF65-F5344CB8AC3E}">
        <p14:creationId xmlns:p14="http://schemas.microsoft.com/office/powerpoint/2010/main" val="2891228255"/>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Norway&amp;rsquo;s data protection watchdog temporarily banned a virus-tracing app this week, saying it collected far more data from users than it needed to function.">
            <a:extLst>
              <a:ext uri="{FF2B5EF4-FFF2-40B4-BE49-F238E27FC236}">
                <a16:creationId xmlns:a16="http://schemas.microsoft.com/office/drawing/2014/main" id="{5599CBC8-C19F-2E4C-B09D-5ACAA61DE7D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685800"/>
            <a:ext cx="3657600" cy="54864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401D8F45-7BDF-4B40-B111-EA0B2BF5DE30}"/>
              </a:ext>
            </a:extLst>
          </p:cNvPr>
          <p:cNvSpPr txBox="1"/>
          <p:nvPr/>
        </p:nvSpPr>
        <p:spPr>
          <a:xfrm>
            <a:off x="4497558" y="751344"/>
            <a:ext cx="4417842" cy="1938992"/>
          </a:xfrm>
          <a:prstGeom prst="rect">
            <a:avLst/>
          </a:prstGeom>
          <a:noFill/>
        </p:spPr>
        <p:txBody>
          <a:bodyPr wrap="square" rtlCol="0">
            <a:spAutoFit/>
          </a:bodyPr>
          <a:lstStyle/>
          <a:p>
            <a:r>
              <a:rPr lang="en-US" sz="2400" dirty="0"/>
              <a:t>In 2020, Norway’s data protection watchdog temporarily banned a virus-tracing app, saying it collected far more data from users than it needed to function</a:t>
            </a:r>
          </a:p>
        </p:txBody>
      </p:sp>
      <p:pic>
        <p:nvPicPr>
          <p:cNvPr id="8196" name="Picture 4" descr="Valley News - A Double Three-Peat: Norwegian Aims to Continue Dominance">
            <a:extLst>
              <a:ext uri="{FF2B5EF4-FFF2-40B4-BE49-F238E27FC236}">
                <a16:creationId xmlns:a16="http://schemas.microsoft.com/office/drawing/2014/main" id="{352FD9A0-AFF2-AD47-90E2-79D33CA8A4F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0182"/>
          <a:stretch/>
        </p:blipFill>
        <p:spPr bwMode="auto">
          <a:xfrm>
            <a:off x="5867400" y="3363456"/>
            <a:ext cx="2878111" cy="2743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45848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19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I Beacon Therefore I Am</a:t>
            </a:r>
          </a:p>
        </p:txBody>
      </p:sp>
      <p:sp>
        <p:nvSpPr>
          <p:cNvPr id="7" name="Shape 144"/>
          <p:cNvSpPr txBox="1">
            <a:spLocks/>
          </p:cNvSpPr>
          <p:nvPr/>
        </p:nvSpPr>
        <p:spPr>
          <a:xfrm>
            <a:off x="357187" y="1919883"/>
            <a:ext cx="4089797" cy="4464844"/>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000" dirty="0"/>
              <a:t>Cellular Networks</a:t>
            </a:r>
          </a:p>
          <a:p>
            <a:r>
              <a:rPr lang="en-US" sz="2000" dirty="0"/>
              <a:t>Location-based Services</a:t>
            </a:r>
          </a:p>
          <a:p>
            <a:r>
              <a:rPr lang="en-US" sz="2000" dirty="0"/>
              <a:t>Social Networks</a:t>
            </a:r>
          </a:p>
          <a:p>
            <a:r>
              <a:rPr lang="en-US" sz="2000" dirty="0"/>
              <a:t>Internet Service Providers</a:t>
            </a:r>
          </a:p>
          <a:p>
            <a:r>
              <a:rPr lang="en-US" sz="2000" dirty="0"/>
              <a:t>Wireless Signals</a:t>
            </a:r>
          </a:p>
          <a:p>
            <a:r>
              <a:rPr lang="en-US" sz="2000" dirty="0"/>
              <a:t>Car GPS</a:t>
            </a:r>
          </a:p>
          <a:p>
            <a:r>
              <a:rPr lang="en-US" sz="2000" dirty="0"/>
              <a:t>E-Pass Cards</a:t>
            </a:r>
          </a:p>
          <a:p>
            <a:r>
              <a:rPr lang="en-US" sz="2000" dirty="0"/>
              <a:t>Credit Cards</a:t>
            </a:r>
          </a:p>
        </p:txBody>
      </p:sp>
      <p:grpSp>
        <p:nvGrpSpPr>
          <p:cNvPr id="9" name="Group 148" descr="http://images.google.com/url?q=http://www.cascadiareport.com/photos/uncategorized/betalstation.jpg&amp;usg=AFQjCNHwfwCMVDTn14djK_eAS6HspuyOug"/>
          <p:cNvGrpSpPr/>
          <p:nvPr/>
        </p:nvGrpSpPr>
        <p:grpSpPr>
          <a:xfrm>
            <a:off x="6410056" y="4482840"/>
            <a:ext cx="2632520" cy="2070360"/>
            <a:chOff x="0" y="0"/>
            <a:chExt cx="3744027" cy="2944510"/>
          </a:xfrm>
        </p:grpSpPr>
        <p:pic>
          <p:nvPicPr>
            <p:cNvPr id="10" name="betalstation.jpg" descr="http://images.google.com/url?q=http://www.cascadiareport.com/photos/uncategorized/betalstation.jpg&amp;usg=AFQjCNHwfwCMVDTn14djK_eAS6HspuyOug"/>
            <p:cNvPicPr>
              <a:picLocks noChangeAspect="1"/>
            </p:cNvPicPr>
            <p:nvPr/>
          </p:nvPicPr>
          <p:blipFill>
            <a:blip r:embed="rId2"/>
            <a:stretch>
              <a:fillRect/>
            </a:stretch>
          </p:blipFill>
          <p:spPr>
            <a:xfrm>
              <a:off x="127000" y="88900"/>
              <a:ext cx="3490028" cy="2614311"/>
            </a:xfrm>
            <a:prstGeom prst="rect">
              <a:avLst/>
            </a:prstGeom>
            <a:ln>
              <a:noFill/>
            </a:ln>
            <a:effectLst/>
          </p:spPr>
        </p:pic>
        <p:pic>
          <p:nvPicPr>
            <p:cNvPr id="11" name="Picture 10"/>
            <p:cNvPicPr>
              <a:picLocks/>
            </p:cNvPicPr>
            <p:nvPr/>
          </p:nvPicPr>
          <p:blipFill>
            <a:blip r:embed="rId3"/>
            <a:stretch>
              <a:fillRect/>
            </a:stretch>
          </p:blipFill>
          <p:spPr>
            <a:xfrm>
              <a:off x="0" y="0"/>
              <a:ext cx="3744028" cy="2944511"/>
            </a:xfrm>
            <a:prstGeom prst="rect">
              <a:avLst/>
            </a:prstGeom>
            <a:effectLst/>
          </p:spPr>
        </p:pic>
      </p:grpSp>
      <p:grpSp>
        <p:nvGrpSpPr>
          <p:cNvPr id="13" name="Group 151"/>
          <p:cNvGrpSpPr/>
          <p:nvPr/>
        </p:nvGrpSpPr>
        <p:grpSpPr>
          <a:xfrm>
            <a:off x="4114800" y="1905000"/>
            <a:ext cx="2399298" cy="2029118"/>
            <a:chOff x="0" y="0"/>
            <a:chExt cx="3744027" cy="2948421"/>
          </a:xfrm>
        </p:grpSpPr>
        <p:pic>
          <p:nvPicPr>
            <p:cNvPr id="14" name="image.png"/>
            <p:cNvPicPr>
              <a:picLocks noChangeAspect="1"/>
            </p:cNvPicPr>
            <p:nvPr/>
          </p:nvPicPr>
          <p:blipFill>
            <a:blip r:embed="rId4"/>
            <a:stretch>
              <a:fillRect/>
            </a:stretch>
          </p:blipFill>
          <p:spPr>
            <a:xfrm>
              <a:off x="127000" y="88900"/>
              <a:ext cx="3490028" cy="2618222"/>
            </a:xfrm>
            <a:prstGeom prst="rect">
              <a:avLst/>
            </a:prstGeom>
            <a:ln>
              <a:noFill/>
            </a:ln>
            <a:effectLst/>
          </p:spPr>
        </p:pic>
        <p:pic>
          <p:nvPicPr>
            <p:cNvPr id="15" name="Picture 14"/>
            <p:cNvPicPr>
              <a:picLocks/>
            </p:cNvPicPr>
            <p:nvPr/>
          </p:nvPicPr>
          <p:blipFill>
            <a:blip r:embed="rId5"/>
            <a:stretch>
              <a:fillRect/>
            </a:stretch>
          </p:blipFill>
          <p:spPr>
            <a:xfrm>
              <a:off x="0" y="0"/>
              <a:ext cx="3744028" cy="2948422"/>
            </a:xfrm>
            <a:prstGeom prst="rect">
              <a:avLst/>
            </a:prstGeom>
            <a:effectLst/>
          </p:spPr>
        </p:pic>
      </p:grpSp>
      <p:grpSp>
        <p:nvGrpSpPr>
          <p:cNvPr id="16" name="Group 154"/>
          <p:cNvGrpSpPr/>
          <p:nvPr/>
        </p:nvGrpSpPr>
        <p:grpSpPr>
          <a:xfrm>
            <a:off x="6626909" y="1664518"/>
            <a:ext cx="2387252" cy="2773835"/>
            <a:chOff x="0" y="0"/>
            <a:chExt cx="3395202" cy="3945008"/>
          </a:xfrm>
        </p:grpSpPr>
        <p:pic>
          <p:nvPicPr>
            <p:cNvPr id="17" name="_Picture2.png"/>
            <p:cNvPicPr>
              <a:picLocks noChangeAspect="1"/>
            </p:cNvPicPr>
            <p:nvPr/>
          </p:nvPicPr>
          <p:blipFill>
            <a:blip r:embed="rId6"/>
            <a:stretch>
              <a:fillRect/>
            </a:stretch>
          </p:blipFill>
          <p:spPr>
            <a:xfrm>
              <a:off x="127000" y="88900"/>
              <a:ext cx="3141203" cy="3614809"/>
            </a:xfrm>
            <a:prstGeom prst="rect">
              <a:avLst/>
            </a:prstGeom>
            <a:ln>
              <a:noFill/>
            </a:ln>
            <a:effectLst/>
          </p:spPr>
        </p:pic>
        <p:pic>
          <p:nvPicPr>
            <p:cNvPr id="18" name="Picture 17"/>
            <p:cNvPicPr>
              <a:picLocks/>
            </p:cNvPicPr>
            <p:nvPr/>
          </p:nvPicPr>
          <p:blipFill>
            <a:blip r:embed="rId7"/>
            <a:stretch>
              <a:fillRect/>
            </a:stretch>
          </p:blipFill>
          <p:spPr>
            <a:xfrm>
              <a:off x="0" y="0"/>
              <a:ext cx="3395203" cy="3945009"/>
            </a:xfrm>
            <a:prstGeom prst="rect">
              <a:avLst/>
            </a:prstGeom>
            <a:effectLst/>
          </p:spPr>
        </p:pic>
      </p:grpSp>
      <p:grpSp>
        <p:nvGrpSpPr>
          <p:cNvPr id="19" name="Group 157" descr="https://lh3.ggpht.com/-RXDcDXIsVxg/Ts1n-IVgFPI/AAAAAAAAB0g/5s-Wt5kAtyc/s1600/foursquare_travels_map.jpg"/>
          <p:cNvGrpSpPr/>
          <p:nvPr/>
        </p:nvGrpSpPr>
        <p:grpSpPr>
          <a:xfrm>
            <a:off x="3196945" y="4263687"/>
            <a:ext cx="3039586" cy="2070359"/>
            <a:chOff x="0" y="0"/>
            <a:chExt cx="4322966" cy="2944510"/>
          </a:xfrm>
        </p:grpSpPr>
        <p:pic>
          <p:nvPicPr>
            <p:cNvPr id="20" name="image13.jpg" descr="https://lh3.ggpht.com/-RXDcDXIsVxg/Ts1n-IVgFPI/AAAAAAAAB0g/5s-Wt5kAtyc/s1600/foursquare_travels_map.jpg"/>
            <p:cNvPicPr>
              <a:picLocks noChangeAspect="1"/>
            </p:cNvPicPr>
            <p:nvPr/>
          </p:nvPicPr>
          <p:blipFill>
            <a:blip r:embed="rId8"/>
            <a:stretch>
              <a:fillRect/>
            </a:stretch>
          </p:blipFill>
          <p:spPr>
            <a:xfrm>
              <a:off x="127000" y="88900"/>
              <a:ext cx="4068967" cy="2614311"/>
            </a:xfrm>
            <a:prstGeom prst="rect">
              <a:avLst/>
            </a:prstGeom>
            <a:ln>
              <a:noFill/>
            </a:ln>
            <a:effectLst/>
          </p:spPr>
        </p:pic>
        <p:pic>
          <p:nvPicPr>
            <p:cNvPr id="21" name="Picture 20"/>
            <p:cNvPicPr>
              <a:picLocks/>
            </p:cNvPicPr>
            <p:nvPr/>
          </p:nvPicPr>
          <p:blipFill>
            <a:blip r:embed="rId9"/>
            <a:stretch>
              <a:fillRect/>
            </a:stretch>
          </p:blipFill>
          <p:spPr>
            <a:xfrm>
              <a:off x="0" y="0"/>
              <a:ext cx="4322967" cy="2944511"/>
            </a:xfrm>
            <a:prstGeom prst="rect">
              <a:avLst/>
            </a:prstGeom>
            <a:effectLst/>
          </p:spPr>
        </p:pic>
      </p:grpSp>
    </p:spTree>
    <p:extLst>
      <p:ext uri="{BB962C8B-B14F-4D97-AF65-F5344CB8AC3E}">
        <p14:creationId xmlns:p14="http://schemas.microsoft.com/office/powerpoint/2010/main" val="200860670"/>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MAC Addresses</a:t>
            </a:r>
          </a:p>
        </p:txBody>
      </p:sp>
      <p:pic>
        <p:nvPicPr>
          <p:cNvPr id="1026" name="Picture 2" descr="Iphone Icons Stock Illustrations – 1,407 Iphone Icons Stock Illustrations,  Vectors &amp;amp; Clipart - Dreamstime">
            <a:extLst>
              <a:ext uri="{FF2B5EF4-FFF2-40B4-BE49-F238E27FC236}">
                <a16:creationId xmlns:a16="http://schemas.microsoft.com/office/drawing/2014/main" id="{CF6E6178-F1CD-124A-9FED-31EB909EBEA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600200"/>
            <a:ext cx="1657350" cy="22098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Design elements - Android system icons (device) | Android 5.0 - App drawer  | Android 5.0 - Lock screen notifications | Android Wifi Icons">
            <a:extLst>
              <a:ext uri="{FF2B5EF4-FFF2-40B4-BE49-F238E27FC236}">
                <a16:creationId xmlns:a16="http://schemas.microsoft.com/office/drawing/2014/main" id="{4C53FB74-9ECE-614B-B381-57B02805D8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8841" y="3982011"/>
            <a:ext cx="1213856" cy="22098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Radio Wave Icon #194838 - Free Icons Library">
            <a:extLst>
              <a:ext uri="{FF2B5EF4-FFF2-40B4-BE49-F238E27FC236}">
                <a16:creationId xmlns:a16="http://schemas.microsoft.com/office/drawing/2014/main" id="{6EB087B2-3D22-D247-8F4E-532B6E7041D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14550" y="2774388"/>
            <a:ext cx="1823011" cy="182301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9E84DD12-7D04-E34B-AA43-16175D7FDF9C}"/>
              </a:ext>
            </a:extLst>
          </p:cNvPr>
          <p:cNvSpPr txBox="1"/>
          <p:nvPr/>
        </p:nvSpPr>
        <p:spPr>
          <a:xfrm>
            <a:off x="2167601" y="1791919"/>
            <a:ext cx="2280573" cy="830997"/>
          </a:xfrm>
          <a:prstGeom prst="rect">
            <a:avLst/>
          </a:prstGeom>
          <a:noFill/>
        </p:spPr>
        <p:txBody>
          <a:bodyPr wrap="square" rtlCol="0">
            <a:spAutoFit/>
          </a:bodyPr>
          <a:lstStyle/>
          <a:p>
            <a:r>
              <a:rPr lang="en-US" sz="2400" dirty="0"/>
              <a:t>MAC addresses randomized</a:t>
            </a:r>
          </a:p>
        </p:txBody>
      </p:sp>
      <p:pic>
        <p:nvPicPr>
          <p:cNvPr id="1032" name="Picture 8" descr="E-reader - Wikipedia">
            <a:extLst>
              <a:ext uri="{FF2B5EF4-FFF2-40B4-BE49-F238E27FC236}">
                <a16:creationId xmlns:a16="http://schemas.microsoft.com/office/drawing/2014/main" id="{6F8B1FBF-F590-AE49-AFEE-BA8BC18AAAC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81800" y="1439326"/>
            <a:ext cx="1235597" cy="1823011"/>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Sport Smart Watch SmartWatch For ios and Android – ownchic">
            <a:extLst>
              <a:ext uri="{FF2B5EF4-FFF2-40B4-BE49-F238E27FC236}">
                <a16:creationId xmlns:a16="http://schemas.microsoft.com/office/drawing/2014/main" id="{19D2D0BB-C9DA-A84F-AB4A-9EC649843B1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flipH="1">
            <a:off x="6094553" y="3440723"/>
            <a:ext cx="1374494" cy="1374494"/>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Electric Car Companies Guide - Kelley Blue Book">
            <a:extLst>
              <a:ext uri="{FF2B5EF4-FFF2-40B4-BE49-F238E27FC236}">
                <a16:creationId xmlns:a16="http://schemas.microsoft.com/office/drawing/2014/main" id="{D517C939-91FC-8A43-B97E-BBC1544912A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flipH="1">
            <a:off x="6257170" y="4993603"/>
            <a:ext cx="2423754" cy="1483637"/>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Radio Wave Icon #194838 - Free Icons Library">
            <a:extLst>
              <a:ext uri="{FF2B5EF4-FFF2-40B4-BE49-F238E27FC236}">
                <a16:creationId xmlns:a16="http://schemas.microsoft.com/office/drawing/2014/main" id="{19EF0CA8-6CBE-E54B-AEF7-D37D2C8AD48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4294935" y="2763715"/>
            <a:ext cx="1860526" cy="1860525"/>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a:extLst>
              <a:ext uri="{FF2B5EF4-FFF2-40B4-BE49-F238E27FC236}">
                <a16:creationId xmlns:a16="http://schemas.microsoft.com/office/drawing/2014/main" id="{8099EFF5-E3B6-9246-91B6-6F7AAA961606}"/>
              </a:ext>
            </a:extLst>
          </p:cNvPr>
          <p:cNvSpPr txBox="1"/>
          <p:nvPr/>
        </p:nvSpPr>
        <p:spPr>
          <a:xfrm>
            <a:off x="5104385" y="1791919"/>
            <a:ext cx="1051076" cy="646331"/>
          </a:xfrm>
          <a:prstGeom prst="rect">
            <a:avLst/>
          </a:prstGeom>
          <a:noFill/>
        </p:spPr>
        <p:txBody>
          <a:bodyPr wrap="square" rtlCol="0">
            <a:spAutoFit/>
          </a:bodyPr>
          <a:lstStyle/>
          <a:p>
            <a:r>
              <a:rPr lang="en-US" sz="3600" dirty="0"/>
              <a:t>???</a:t>
            </a:r>
          </a:p>
        </p:txBody>
      </p:sp>
    </p:spTree>
    <p:extLst>
      <p:ext uri="{BB962C8B-B14F-4D97-AF65-F5344CB8AC3E}">
        <p14:creationId xmlns:p14="http://schemas.microsoft.com/office/powerpoint/2010/main" val="279181453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3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3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ext, letter&#10;&#10;Description automatically generated">
            <a:extLst>
              <a:ext uri="{FF2B5EF4-FFF2-40B4-BE49-F238E27FC236}">
                <a16:creationId xmlns:a16="http://schemas.microsoft.com/office/drawing/2014/main" id="{A63ABEAF-CF9B-5F4A-948D-18CE6A59D51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 y="419100"/>
            <a:ext cx="5359400" cy="6019800"/>
          </a:xfrm>
          <a:prstGeom prst="rect">
            <a:avLst/>
          </a:prstGeom>
        </p:spPr>
      </p:pic>
      <p:cxnSp>
        <p:nvCxnSpPr>
          <p:cNvPr id="22" name="Straight Connector 21">
            <a:extLst>
              <a:ext uri="{FF2B5EF4-FFF2-40B4-BE49-F238E27FC236}">
                <a16:creationId xmlns:a16="http://schemas.microsoft.com/office/drawing/2014/main" id="{8E56D838-A33F-CD4F-AD23-4FDA78340AA5}"/>
              </a:ext>
            </a:extLst>
          </p:cNvPr>
          <p:cNvCxnSpPr>
            <a:cxnSpLocks/>
          </p:cNvCxnSpPr>
          <p:nvPr/>
        </p:nvCxnSpPr>
        <p:spPr>
          <a:xfrm>
            <a:off x="533400" y="4572000"/>
            <a:ext cx="4572000"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3" name="Straight Connector 22">
            <a:extLst>
              <a:ext uri="{FF2B5EF4-FFF2-40B4-BE49-F238E27FC236}">
                <a16:creationId xmlns:a16="http://schemas.microsoft.com/office/drawing/2014/main" id="{0828011C-4596-5F46-B262-7B90454C7701}"/>
              </a:ext>
            </a:extLst>
          </p:cNvPr>
          <p:cNvCxnSpPr>
            <a:cxnSpLocks/>
          </p:cNvCxnSpPr>
          <p:nvPr/>
        </p:nvCxnSpPr>
        <p:spPr>
          <a:xfrm>
            <a:off x="533400" y="4800600"/>
            <a:ext cx="4572000"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4" name="Straight Connector 23">
            <a:extLst>
              <a:ext uri="{FF2B5EF4-FFF2-40B4-BE49-F238E27FC236}">
                <a16:creationId xmlns:a16="http://schemas.microsoft.com/office/drawing/2014/main" id="{9DE755EC-DD86-E644-8FD0-5352B28A4007}"/>
              </a:ext>
            </a:extLst>
          </p:cNvPr>
          <p:cNvCxnSpPr>
            <a:cxnSpLocks/>
          </p:cNvCxnSpPr>
          <p:nvPr/>
        </p:nvCxnSpPr>
        <p:spPr>
          <a:xfrm>
            <a:off x="533400" y="5029200"/>
            <a:ext cx="4572000"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12" name="TextBox 11">
            <a:extLst>
              <a:ext uri="{FF2B5EF4-FFF2-40B4-BE49-F238E27FC236}">
                <a16:creationId xmlns:a16="http://schemas.microsoft.com/office/drawing/2014/main" id="{C13F1B72-3B9E-5546-A9E3-0084C30A9DD3}"/>
              </a:ext>
            </a:extLst>
          </p:cNvPr>
          <p:cNvSpPr txBox="1"/>
          <p:nvPr/>
        </p:nvSpPr>
        <p:spPr>
          <a:xfrm>
            <a:off x="5600802" y="4572000"/>
            <a:ext cx="3238398" cy="1200329"/>
          </a:xfrm>
          <a:prstGeom prst="rect">
            <a:avLst/>
          </a:prstGeom>
          <a:solidFill>
            <a:schemeClr val="bg1"/>
          </a:solidFill>
          <a:ln>
            <a:solidFill>
              <a:srgbClr val="000000"/>
            </a:solidFill>
          </a:ln>
          <a:effectLst>
            <a:outerShdw blurRad="50800" dist="38100" dir="2700000" algn="tl" rotWithShape="0">
              <a:prstClr val="black">
                <a:alpha val="40000"/>
              </a:prstClr>
            </a:outerShdw>
          </a:effectLst>
        </p:spPr>
        <p:txBody>
          <a:bodyPr wrap="square" rtlCol="0">
            <a:spAutoFit/>
          </a:bodyPr>
          <a:lstStyle/>
          <a:p>
            <a:r>
              <a:rPr lang="en-US" sz="2400" dirty="0"/>
              <a:t>Commercial clients + </a:t>
            </a:r>
          </a:p>
          <a:p>
            <a:r>
              <a:rPr lang="en-US" sz="2400" dirty="0"/>
              <a:t>exploring government </a:t>
            </a:r>
          </a:p>
          <a:p>
            <a:r>
              <a:rPr lang="en-US" sz="2400" dirty="0"/>
              <a:t>applications</a:t>
            </a:r>
          </a:p>
        </p:txBody>
      </p:sp>
      <p:sp>
        <p:nvSpPr>
          <p:cNvPr id="25" name="TextBox 24">
            <a:extLst>
              <a:ext uri="{FF2B5EF4-FFF2-40B4-BE49-F238E27FC236}">
                <a16:creationId xmlns:a16="http://schemas.microsoft.com/office/drawing/2014/main" id="{3AA58BFD-E996-4242-9A4E-7A95CBBAF21D}"/>
              </a:ext>
            </a:extLst>
          </p:cNvPr>
          <p:cNvSpPr txBox="1"/>
          <p:nvPr/>
        </p:nvSpPr>
        <p:spPr>
          <a:xfrm>
            <a:off x="5576887" y="1524000"/>
            <a:ext cx="3262313" cy="1569660"/>
          </a:xfrm>
          <a:prstGeom prst="rect">
            <a:avLst/>
          </a:prstGeom>
          <a:solidFill>
            <a:schemeClr val="bg1"/>
          </a:solidFill>
          <a:ln>
            <a:solidFill>
              <a:srgbClr val="000000"/>
            </a:solidFill>
          </a:ln>
          <a:effectLst>
            <a:outerShdw blurRad="50800" dist="38100" dir="2700000" algn="tl" rotWithShape="0">
              <a:prstClr val="black">
                <a:alpha val="40000"/>
              </a:prstClr>
            </a:outerShdw>
          </a:effectLst>
        </p:spPr>
        <p:txBody>
          <a:bodyPr wrap="square" rtlCol="0">
            <a:spAutoFit/>
          </a:bodyPr>
          <a:lstStyle/>
          <a:p>
            <a:r>
              <a:rPr lang="en-US" sz="2400" dirty="0"/>
              <a:t>Uses data from SDKs embedded in Android apps that are installed on millions of phones</a:t>
            </a:r>
          </a:p>
        </p:txBody>
      </p:sp>
      <p:sp>
        <p:nvSpPr>
          <p:cNvPr id="26" name="TextBox 25">
            <a:extLst>
              <a:ext uri="{FF2B5EF4-FFF2-40B4-BE49-F238E27FC236}">
                <a16:creationId xmlns:a16="http://schemas.microsoft.com/office/drawing/2014/main" id="{CBEBA616-0983-3945-9680-3B847BFC2451}"/>
              </a:ext>
            </a:extLst>
          </p:cNvPr>
          <p:cNvSpPr txBox="1"/>
          <p:nvPr/>
        </p:nvSpPr>
        <p:spPr>
          <a:xfrm>
            <a:off x="5576887" y="3219271"/>
            <a:ext cx="3262313" cy="1200329"/>
          </a:xfrm>
          <a:prstGeom prst="rect">
            <a:avLst/>
          </a:prstGeom>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ln>
            <a:solidFill>
              <a:srgbClr val="000000"/>
            </a:solidFill>
          </a:ln>
          <a:effectLst>
            <a:outerShdw blurRad="50800" dist="38100" dir="2700000" algn="tl" rotWithShape="0">
              <a:prstClr val="black">
                <a:alpha val="40000"/>
              </a:prstClr>
            </a:outerShdw>
          </a:effectLst>
        </p:spPr>
        <p:txBody>
          <a:bodyPr wrap="square" rtlCol="0">
            <a:spAutoFit/>
          </a:bodyPr>
          <a:lstStyle/>
          <a:p>
            <a:r>
              <a:rPr lang="en-US" sz="2400" dirty="0"/>
              <a:t>Detailed datasets of locations and “smart things” in every location</a:t>
            </a:r>
          </a:p>
        </p:txBody>
      </p:sp>
      <p:sp>
        <p:nvSpPr>
          <p:cNvPr id="27" name="Rectangle 26">
            <a:extLst>
              <a:ext uri="{FF2B5EF4-FFF2-40B4-BE49-F238E27FC236}">
                <a16:creationId xmlns:a16="http://schemas.microsoft.com/office/drawing/2014/main" id="{2B64795F-FE24-1D45-9452-B7EA57E10D61}"/>
              </a:ext>
            </a:extLst>
          </p:cNvPr>
          <p:cNvSpPr/>
          <p:nvPr/>
        </p:nvSpPr>
        <p:spPr>
          <a:xfrm>
            <a:off x="838200" y="6422023"/>
            <a:ext cx="8305800" cy="338554"/>
          </a:xfrm>
          <a:prstGeom prst="rect">
            <a:avLst/>
          </a:prstGeom>
        </p:spPr>
        <p:txBody>
          <a:bodyPr wrap="square">
            <a:spAutoFit/>
          </a:bodyPr>
          <a:lstStyle/>
          <a:p>
            <a:r>
              <a:rPr lang="en-US" sz="1600" i="1" dirty="0"/>
              <a:t>https://</a:t>
            </a:r>
            <a:r>
              <a:rPr lang="en-US" sz="1600" i="1" dirty="0" err="1"/>
              <a:t>www.wsj.com</a:t>
            </a:r>
            <a:r>
              <a:rPr lang="en-US" sz="1600" i="1" dirty="0"/>
              <a:t>/articles/next-step-in-government-data-tracking-is-the-internet-of-things-11606478401</a:t>
            </a:r>
          </a:p>
        </p:txBody>
      </p:sp>
      <p:sp>
        <p:nvSpPr>
          <p:cNvPr id="28" name="TextBox 27">
            <a:extLst>
              <a:ext uri="{FF2B5EF4-FFF2-40B4-BE49-F238E27FC236}">
                <a16:creationId xmlns:a16="http://schemas.microsoft.com/office/drawing/2014/main" id="{CCCAE263-4517-5E4E-9FA0-7D1280E4E3C4}"/>
              </a:ext>
            </a:extLst>
          </p:cNvPr>
          <p:cNvSpPr txBox="1"/>
          <p:nvPr/>
        </p:nvSpPr>
        <p:spPr>
          <a:xfrm>
            <a:off x="4176743" y="336203"/>
            <a:ext cx="3033713" cy="830997"/>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txBody>
          <a:bodyPr wrap="square" rtlCol="0">
            <a:spAutoFit/>
          </a:bodyPr>
          <a:lstStyle/>
          <a:p>
            <a:r>
              <a:rPr lang="en-US" sz="2400" dirty="0"/>
              <a:t>Turns any phone </a:t>
            </a:r>
          </a:p>
          <a:p>
            <a:r>
              <a:rPr lang="en-US" sz="2400" dirty="0"/>
              <a:t>into a wireless sniffer</a:t>
            </a:r>
          </a:p>
        </p:txBody>
      </p:sp>
      <p:sp>
        <p:nvSpPr>
          <p:cNvPr id="29" name="Notched Right Arrow 28">
            <a:extLst>
              <a:ext uri="{FF2B5EF4-FFF2-40B4-BE49-F238E27FC236}">
                <a16:creationId xmlns:a16="http://schemas.microsoft.com/office/drawing/2014/main" id="{B8B710CE-7B89-C446-B5DD-DB80E8DFF341}"/>
              </a:ext>
            </a:extLst>
          </p:cNvPr>
          <p:cNvSpPr/>
          <p:nvPr/>
        </p:nvSpPr>
        <p:spPr>
          <a:xfrm rot="7535306">
            <a:off x="3612132" y="1115282"/>
            <a:ext cx="838048" cy="730405"/>
          </a:xfrm>
          <a:prstGeom prst="notchedRightArrow">
            <a:avLst/>
          </a:prstGeom>
          <a:solidFill>
            <a:schemeClr val="bg1"/>
          </a:solidFill>
          <a:ln w="25400" cap="flat">
            <a:solidFill>
              <a:srgbClr val="000000"/>
            </a:solidFill>
            <a:prstDash val="solid"/>
            <a:bevel/>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Calibri"/>
              <a:ea typeface="Calibri"/>
              <a:cs typeface="Calibri"/>
              <a:sym typeface="Calibri"/>
            </a:endParaRPr>
          </a:p>
        </p:txBody>
      </p:sp>
    </p:spTree>
    <p:extLst>
      <p:ext uri="{BB962C8B-B14F-4D97-AF65-F5344CB8AC3E}">
        <p14:creationId xmlns:p14="http://schemas.microsoft.com/office/powerpoint/2010/main" val="223412325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left)">
                                      <p:cBhvr>
                                        <p:cTn id="7" dur="500"/>
                                        <p:tgtEl>
                                          <p:spTgt spid="22"/>
                                        </p:tgtEl>
                                      </p:cBhvr>
                                    </p:animEffect>
                                  </p:childTnLst>
                                </p:cTn>
                              </p:par>
                              <p:par>
                                <p:cTn id="8" presetID="22" presetClass="entr" presetSubtype="8"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wipe(left)">
                                      <p:cBhvr>
                                        <p:cTn id="10" dur="500"/>
                                        <p:tgtEl>
                                          <p:spTgt spid="23"/>
                                        </p:tgtEl>
                                      </p:cBhvr>
                                    </p:animEffect>
                                  </p:childTnLst>
                                </p:cTn>
                              </p:par>
                              <p:par>
                                <p:cTn id="11" presetID="22" presetClass="entr" presetSubtype="8"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wipe(left)">
                                      <p:cBhvr>
                                        <p:cTn id="13" dur="500"/>
                                        <p:tgtEl>
                                          <p:spTgt spid="24"/>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29"/>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28"/>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25"/>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26"/>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25" grpId="0" animBg="1"/>
      <p:bldP spid="26" grpId="0" animBg="1"/>
      <p:bldP spid="28" grpId="0" animBg="1"/>
      <p:bldP spid="29"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Make Money By Taking Photos - New Premise App">
            <a:extLst>
              <a:ext uri="{FF2B5EF4-FFF2-40B4-BE49-F238E27FC236}">
                <a16:creationId xmlns:a16="http://schemas.microsoft.com/office/drawing/2014/main" id="{1AF416A9-8F5C-C740-A772-B005CCB2B0C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8113" y="214910"/>
            <a:ext cx="3810000" cy="3810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5465B912-2C7F-0740-A55A-B441F7977C8D}"/>
              </a:ext>
            </a:extLst>
          </p:cNvPr>
          <p:cNvSpPr txBox="1"/>
          <p:nvPr/>
        </p:nvSpPr>
        <p:spPr>
          <a:xfrm>
            <a:off x="4747148" y="288008"/>
            <a:ext cx="4092051" cy="2554545"/>
          </a:xfrm>
          <a:prstGeom prst="rect">
            <a:avLst/>
          </a:prstGeom>
          <a:noFill/>
        </p:spPr>
        <p:txBody>
          <a:bodyPr wrap="square" rtlCol="0">
            <a:spAutoFit/>
          </a:bodyPr>
          <a:lstStyle/>
          <a:p>
            <a:r>
              <a:rPr lang="en-US" sz="2000" dirty="0"/>
              <a:t>Premise app pays users to complete basic tasks for small payments. Typical assignments involve snapping photos, filling out surveys or doing other basic data collection or observational reporting such as counting ATMs or reporting on the price of consumer goods like food</a:t>
            </a:r>
          </a:p>
        </p:txBody>
      </p:sp>
      <p:sp>
        <p:nvSpPr>
          <p:cNvPr id="4" name="TextBox 3">
            <a:extLst>
              <a:ext uri="{FF2B5EF4-FFF2-40B4-BE49-F238E27FC236}">
                <a16:creationId xmlns:a16="http://schemas.microsoft.com/office/drawing/2014/main" id="{9DD1F8C4-B64E-4943-9D40-DDA7856F4A28}"/>
              </a:ext>
            </a:extLst>
          </p:cNvPr>
          <p:cNvSpPr txBox="1"/>
          <p:nvPr/>
        </p:nvSpPr>
        <p:spPr>
          <a:xfrm>
            <a:off x="444246" y="3998655"/>
            <a:ext cx="4125920" cy="2246769"/>
          </a:xfrm>
          <a:prstGeom prst="rect">
            <a:avLst/>
          </a:prstGeom>
          <a:noFill/>
        </p:spPr>
        <p:txBody>
          <a:bodyPr wrap="square" rtlCol="0">
            <a:spAutoFit/>
          </a:bodyPr>
          <a:lstStyle/>
          <a:p>
            <a:r>
              <a:rPr lang="en-US" sz="2000" dirty="0"/>
              <a:t>Customers include US military and foreign governments.</a:t>
            </a:r>
          </a:p>
          <a:p>
            <a:r>
              <a:rPr lang="en-US" sz="2000" dirty="0"/>
              <a:t>Tasks include gauging the effectiveness of US information ops, scouting and mapping out mosques, banks, Internet cafes, covertly monitoring cell-tower and Wi-Fi signals.</a:t>
            </a:r>
          </a:p>
        </p:txBody>
      </p:sp>
      <p:sp>
        <p:nvSpPr>
          <p:cNvPr id="2" name="TextBox 1">
            <a:extLst>
              <a:ext uri="{FF2B5EF4-FFF2-40B4-BE49-F238E27FC236}">
                <a16:creationId xmlns:a16="http://schemas.microsoft.com/office/drawing/2014/main" id="{570A9300-D5EE-C341-9CE6-A788E347342C}"/>
              </a:ext>
            </a:extLst>
          </p:cNvPr>
          <p:cNvSpPr txBox="1"/>
          <p:nvPr/>
        </p:nvSpPr>
        <p:spPr>
          <a:xfrm>
            <a:off x="444246" y="6383923"/>
            <a:ext cx="8699754" cy="338554"/>
          </a:xfrm>
          <a:prstGeom prst="rect">
            <a:avLst/>
          </a:prstGeom>
          <a:noFill/>
        </p:spPr>
        <p:txBody>
          <a:bodyPr wrap="none" rtlCol="0">
            <a:spAutoFit/>
          </a:bodyPr>
          <a:lstStyle/>
          <a:p>
            <a:r>
              <a:rPr lang="en-US" sz="1600" i="1" dirty="0"/>
              <a:t>https://</a:t>
            </a:r>
            <a:r>
              <a:rPr lang="en-US" sz="1600" i="1" dirty="0" err="1"/>
              <a:t>www.wsj.com</a:t>
            </a:r>
            <a:r>
              <a:rPr lang="en-US" sz="1600" i="1" dirty="0"/>
              <a:t>/articles/app-taps-unwitting-users-abroad-to-gather-open-source-intelligence-11624544026</a:t>
            </a:r>
          </a:p>
        </p:txBody>
      </p:sp>
      <p:sp>
        <p:nvSpPr>
          <p:cNvPr id="5" name="TextBox 4">
            <a:extLst>
              <a:ext uri="{FF2B5EF4-FFF2-40B4-BE49-F238E27FC236}">
                <a16:creationId xmlns:a16="http://schemas.microsoft.com/office/drawing/2014/main" id="{48ABBA30-4617-3D4F-B05F-2CE495E78874}"/>
              </a:ext>
            </a:extLst>
          </p:cNvPr>
          <p:cNvSpPr txBox="1"/>
          <p:nvPr/>
        </p:nvSpPr>
        <p:spPr>
          <a:xfrm>
            <a:off x="4747148" y="2939319"/>
            <a:ext cx="4014240" cy="400110"/>
          </a:xfrm>
          <a:prstGeom prst="rect">
            <a:avLst/>
          </a:prstGeom>
          <a:noFill/>
        </p:spPr>
        <p:txBody>
          <a:bodyPr wrap="none" rtlCol="0">
            <a:spAutoFit/>
          </a:bodyPr>
          <a:lstStyle/>
          <a:p>
            <a:r>
              <a:rPr lang="en-US" sz="2000" dirty="0"/>
              <a:t>600,000 contributors in 43 countries</a:t>
            </a:r>
          </a:p>
        </p:txBody>
      </p:sp>
      <p:pic>
        <p:nvPicPr>
          <p:cNvPr id="7" name="Picture 6" descr="Map&#10;&#10;Description automatically generated">
            <a:extLst>
              <a:ext uri="{FF2B5EF4-FFF2-40B4-BE49-F238E27FC236}">
                <a16:creationId xmlns:a16="http://schemas.microsoft.com/office/drawing/2014/main" id="{56A69FD2-A581-A145-8D5C-3C456F86D4E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61699" y="4067033"/>
            <a:ext cx="4225900" cy="2110011"/>
          </a:xfrm>
          <a:prstGeom prst="rect">
            <a:avLst/>
          </a:prstGeom>
        </p:spPr>
      </p:pic>
    </p:spTree>
    <p:extLst>
      <p:ext uri="{BB962C8B-B14F-4D97-AF65-F5344CB8AC3E}">
        <p14:creationId xmlns:p14="http://schemas.microsoft.com/office/powerpoint/2010/main" val="269298255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4865CD-2063-4079-4C75-F5CADC695687}"/>
              </a:ext>
            </a:extLst>
          </p:cNvPr>
          <p:cNvSpPr>
            <a:spLocks noGrp="1"/>
          </p:cNvSpPr>
          <p:nvPr>
            <p:ph type="title"/>
          </p:nvPr>
        </p:nvSpPr>
        <p:spPr/>
        <p:txBody>
          <a:bodyPr/>
          <a:lstStyle/>
          <a:p>
            <a:r>
              <a:rPr lang="en-US" dirty="0"/>
              <a:t>Risks to Users?</a:t>
            </a:r>
          </a:p>
        </p:txBody>
      </p:sp>
      <p:sp>
        <p:nvSpPr>
          <p:cNvPr id="3" name="Content Placeholder 2">
            <a:extLst>
              <a:ext uri="{FF2B5EF4-FFF2-40B4-BE49-F238E27FC236}">
                <a16:creationId xmlns:a16="http://schemas.microsoft.com/office/drawing/2014/main" id="{1360D9C0-1F5F-EDBB-62DF-3C053FE8A8DF}"/>
              </a:ext>
            </a:extLst>
          </p:cNvPr>
          <p:cNvSpPr>
            <a:spLocks noGrp="1"/>
          </p:cNvSpPr>
          <p:nvPr>
            <p:ph idx="1"/>
          </p:nvPr>
        </p:nvSpPr>
        <p:spPr>
          <a:xfrm>
            <a:off x="457200" y="1600200"/>
            <a:ext cx="5791200" cy="4525963"/>
          </a:xfrm>
        </p:spPr>
        <p:txBody>
          <a:bodyPr>
            <a:normAutofit/>
          </a:bodyPr>
          <a:lstStyle/>
          <a:p>
            <a:pPr marL="0" indent="0">
              <a:buNone/>
            </a:pPr>
            <a:r>
              <a:rPr lang="en-US" sz="2400" dirty="0"/>
              <a:t>“Premise said the number of contributors arrested represents just 0.0007% of its total contributor base”</a:t>
            </a:r>
          </a:p>
          <a:p>
            <a:pPr lvl="1"/>
            <a:r>
              <a:rPr lang="en-US" sz="2000" dirty="0"/>
              <a:t>Ukraine: user accidentally took a photo of military checkpoint while photographing “fields and farms” to verify accuracy of satellite imagery for a U.S. government contractor</a:t>
            </a:r>
          </a:p>
          <a:p>
            <a:pPr lvl="1"/>
            <a:r>
              <a:rPr lang="en-US" sz="2000" dirty="0"/>
              <a:t>Arrests in Malawi (suspicion of black magic) and Rwanda</a:t>
            </a:r>
          </a:p>
          <a:p>
            <a:pPr marL="0" indent="0">
              <a:buNone/>
            </a:pPr>
            <a:r>
              <a:rPr lang="en-US" sz="2400" dirty="0"/>
              <a:t>Also: Premise uses sensors on the user’s smartphone to collect data about nearby cellular towers and wireless networks</a:t>
            </a:r>
          </a:p>
          <a:p>
            <a:endParaRPr lang="en-US" sz="2400" dirty="0"/>
          </a:p>
        </p:txBody>
      </p:sp>
      <p:sp>
        <p:nvSpPr>
          <p:cNvPr id="7" name="TextBox 6">
            <a:extLst>
              <a:ext uri="{FF2B5EF4-FFF2-40B4-BE49-F238E27FC236}">
                <a16:creationId xmlns:a16="http://schemas.microsoft.com/office/drawing/2014/main" id="{344FE2B7-29EB-1648-A4EB-549ED1F0FAEF}"/>
              </a:ext>
            </a:extLst>
          </p:cNvPr>
          <p:cNvSpPr txBox="1"/>
          <p:nvPr/>
        </p:nvSpPr>
        <p:spPr>
          <a:xfrm>
            <a:off x="4267200" y="6237127"/>
            <a:ext cx="4648200" cy="584775"/>
          </a:xfrm>
          <a:prstGeom prst="rect">
            <a:avLst/>
          </a:prstGeom>
          <a:noFill/>
        </p:spPr>
        <p:txBody>
          <a:bodyPr wrap="square">
            <a:spAutoFit/>
          </a:bodyPr>
          <a:lstStyle/>
          <a:p>
            <a:r>
              <a:rPr lang="en-US" sz="1600" i="1" dirty="0"/>
              <a:t>https://</a:t>
            </a:r>
            <a:r>
              <a:rPr lang="en-US" sz="1600" i="1" dirty="0" err="1"/>
              <a:t>www.wsj.com</a:t>
            </a:r>
            <a:r>
              <a:rPr lang="en-US" sz="1600" i="1" dirty="0"/>
              <a:t>/articles/gig-app-gathering-data-for-u-s-military-others-prompts-safety-concerns-11646481601</a:t>
            </a:r>
          </a:p>
        </p:txBody>
      </p:sp>
      <mc:AlternateContent xmlns:mc="http://schemas.openxmlformats.org/markup-compatibility/2006" xmlns:p14="http://schemas.microsoft.com/office/powerpoint/2010/main">
        <mc:Choice Requires="p14">
          <p:contentPart p14:bwMode="auto" r:id="rId2">
            <p14:nvContentPartPr>
              <p14:cNvPr id="8" name="Ink 7">
                <a:extLst>
                  <a:ext uri="{FF2B5EF4-FFF2-40B4-BE49-F238E27FC236}">
                    <a16:creationId xmlns:a16="http://schemas.microsoft.com/office/drawing/2014/main" id="{3E93950A-3435-E9E3-4986-1B8D67E29975}"/>
                  </a:ext>
                </a:extLst>
              </p14:cNvPr>
              <p14:cNvContentPartPr/>
              <p14:nvPr/>
            </p14:nvContentPartPr>
            <p14:xfrm>
              <a:off x="2825807" y="1831148"/>
              <a:ext cx="3126784" cy="73852"/>
            </p14:xfrm>
          </p:contentPart>
        </mc:Choice>
        <mc:Fallback xmlns="">
          <p:pic>
            <p:nvPicPr>
              <p:cNvPr id="8" name="Ink 7">
                <a:extLst>
                  <a:ext uri="{FF2B5EF4-FFF2-40B4-BE49-F238E27FC236}">
                    <a16:creationId xmlns:a16="http://schemas.microsoft.com/office/drawing/2014/main" id="{3E93950A-3435-E9E3-4986-1B8D67E29975}"/>
                  </a:ext>
                </a:extLst>
              </p:cNvPr>
              <p:cNvPicPr/>
              <p:nvPr/>
            </p:nvPicPr>
            <p:blipFill>
              <a:blip r:embed="rId3"/>
              <a:stretch>
                <a:fillRect/>
              </a:stretch>
            </p:blipFill>
            <p:spPr>
              <a:xfrm>
                <a:off x="2753811" y="1687407"/>
                <a:ext cx="3270416" cy="361695"/>
              </a:xfrm>
              <a:prstGeom prst="rect">
                <a:avLst/>
              </a:prstGeom>
            </p:spPr>
          </p:pic>
        </mc:Fallback>
      </mc:AlternateContent>
      <p:pic>
        <p:nvPicPr>
          <p:cNvPr id="1026" name="Picture 2" descr="image">
            <a:extLst>
              <a:ext uri="{FF2B5EF4-FFF2-40B4-BE49-F238E27FC236}">
                <a16:creationId xmlns:a16="http://schemas.microsoft.com/office/drawing/2014/main" id="{6CA2A4A5-BCA0-9A5F-DEA6-51DE4FFE8F6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9167" r="21667"/>
          <a:stretch/>
        </p:blipFill>
        <p:spPr bwMode="auto">
          <a:xfrm>
            <a:off x="6762845" y="846138"/>
            <a:ext cx="2022993" cy="2741613"/>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p14="http://schemas.microsoft.com/office/powerpoint/2010/main">
        <mc:Choice Requires="p14">
          <p:contentPart p14:bwMode="auto" r:id="rId5">
            <p14:nvContentPartPr>
              <p14:cNvPr id="10" name="Ink 9">
                <a:extLst>
                  <a:ext uri="{FF2B5EF4-FFF2-40B4-BE49-F238E27FC236}">
                    <a16:creationId xmlns:a16="http://schemas.microsoft.com/office/drawing/2014/main" id="{F70C5614-08A4-1855-F6B0-0FE47E4588A2}"/>
                  </a:ext>
                </a:extLst>
              </p14:cNvPr>
              <p14:cNvContentPartPr/>
              <p14:nvPr/>
            </p14:nvContentPartPr>
            <p14:xfrm>
              <a:off x="548447" y="2212388"/>
              <a:ext cx="1022400" cy="27720"/>
            </p14:xfrm>
          </p:contentPart>
        </mc:Choice>
        <mc:Fallback xmlns="">
          <p:pic>
            <p:nvPicPr>
              <p:cNvPr id="10" name="Ink 9">
                <a:extLst>
                  <a:ext uri="{FF2B5EF4-FFF2-40B4-BE49-F238E27FC236}">
                    <a16:creationId xmlns:a16="http://schemas.microsoft.com/office/drawing/2014/main" id="{F70C5614-08A4-1855-F6B0-0FE47E4588A2}"/>
                  </a:ext>
                </a:extLst>
              </p:cNvPr>
              <p:cNvPicPr/>
              <p:nvPr/>
            </p:nvPicPr>
            <p:blipFill>
              <a:blip r:embed="rId6"/>
              <a:stretch>
                <a:fillRect/>
              </a:stretch>
            </p:blipFill>
            <p:spPr>
              <a:xfrm>
                <a:off x="476447" y="2068388"/>
                <a:ext cx="1166040" cy="315360"/>
              </a:xfrm>
              <a:prstGeom prst="rect">
                <a:avLst/>
              </a:prstGeom>
            </p:spPr>
          </p:pic>
        </mc:Fallback>
      </mc:AlternateContent>
    </p:spTree>
    <p:extLst>
      <p:ext uri="{BB962C8B-B14F-4D97-AF65-F5344CB8AC3E}">
        <p14:creationId xmlns:p14="http://schemas.microsoft.com/office/powerpoint/2010/main" val="327505205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CA42B8B-5BA4-0892-ECCE-338FD37FE8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 y="533400"/>
            <a:ext cx="7480300" cy="876300"/>
          </a:xfrm>
          <a:prstGeom prst="rect">
            <a:avLst/>
          </a:prstGeom>
          <a:ln w="38100">
            <a:solidFill>
              <a:schemeClr val="tx1"/>
            </a:solidFill>
          </a:ln>
          <a:effectLst>
            <a:outerShdw blurRad="50800" dist="38100" dir="2700000" algn="tl" rotWithShape="0">
              <a:prstClr val="black">
                <a:alpha val="40000"/>
              </a:prstClr>
            </a:outerShdw>
          </a:effectLst>
        </p:spPr>
      </p:pic>
      <p:sp>
        <p:nvSpPr>
          <p:cNvPr id="6" name="TextBox 5">
            <a:extLst>
              <a:ext uri="{FF2B5EF4-FFF2-40B4-BE49-F238E27FC236}">
                <a16:creationId xmlns:a16="http://schemas.microsoft.com/office/drawing/2014/main" id="{23DD0010-B8A4-8ED5-F48C-75F67805D453}"/>
              </a:ext>
            </a:extLst>
          </p:cNvPr>
          <p:cNvSpPr txBox="1"/>
          <p:nvPr/>
        </p:nvSpPr>
        <p:spPr>
          <a:xfrm>
            <a:off x="304800" y="1726925"/>
            <a:ext cx="6781800" cy="1015663"/>
          </a:xfrm>
          <a:prstGeom prst="rect">
            <a:avLst/>
          </a:prstGeom>
          <a:noFill/>
        </p:spPr>
        <p:txBody>
          <a:bodyPr wrap="square" rtlCol="0">
            <a:spAutoFit/>
          </a:bodyPr>
          <a:lstStyle/>
          <a:p>
            <a:r>
              <a:rPr lang="en-US" sz="2000" dirty="0"/>
              <a:t>SDK in popular consumer apps on 60 million Android devices</a:t>
            </a:r>
          </a:p>
          <a:p>
            <a:r>
              <a:rPr lang="en-US" sz="2000" dirty="0"/>
              <a:t>harvested clipboard contents (can include passwords!), precise location, emails and phone numbers, data about nearby devices</a:t>
            </a:r>
          </a:p>
        </p:txBody>
      </p:sp>
      <p:sp>
        <p:nvSpPr>
          <p:cNvPr id="7" name="TextBox 6">
            <a:extLst>
              <a:ext uri="{FF2B5EF4-FFF2-40B4-BE49-F238E27FC236}">
                <a16:creationId xmlns:a16="http://schemas.microsoft.com/office/drawing/2014/main" id="{B8D5FF72-DDC2-1FAB-9FF5-CDD3017A2335}"/>
              </a:ext>
            </a:extLst>
          </p:cNvPr>
          <p:cNvSpPr txBox="1"/>
          <p:nvPr/>
        </p:nvSpPr>
        <p:spPr>
          <a:xfrm>
            <a:off x="3008934" y="2842434"/>
            <a:ext cx="4034597" cy="707886"/>
          </a:xfrm>
          <a:prstGeom prst="rect">
            <a:avLst/>
          </a:prstGeom>
          <a:noFill/>
        </p:spPr>
        <p:txBody>
          <a:bodyPr wrap="square" rtlCol="0">
            <a:spAutoFit/>
          </a:bodyPr>
          <a:lstStyle/>
          <a:p>
            <a:r>
              <a:rPr lang="en-US" sz="2000" dirty="0"/>
              <a:t>Muslim prayer and weather apps, apps to detect highway speed traps</a:t>
            </a:r>
          </a:p>
        </p:txBody>
      </p:sp>
      <p:sp>
        <p:nvSpPr>
          <p:cNvPr id="8" name="TextBox 7">
            <a:extLst>
              <a:ext uri="{FF2B5EF4-FFF2-40B4-BE49-F238E27FC236}">
                <a16:creationId xmlns:a16="http://schemas.microsoft.com/office/drawing/2014/main" id="{2ABFEC20-0C59-9090-9B1E-804CB5EB2A03}"/>
              </a:ext>
            </a:extLst>
          </p:cNvPr>
          <p:cNvSpPr txBox="1"/>
          <p:nvPr/>
        </p:nvSpPr>
        <p:spPr>
          <a:xfrm>
            <a:off x="327992" y="3706945"/>
            <a:ext cx="5387008" cy="1938992"/>
          </a:xfrm>
          <a:prstGeom prst="rect">
            <a:avLst/>
          </a:prstGeom>
          <a:noFill/>
        </p:spPr>
        <p:txBody>
          <a:bodyPr wrap="square" rtlCol="0">
            <a:spAutoFit/>
          </a:bodyPr>
          <a:lstStyle/>
          <a:p>
            <a:r>
              <a:rPr lang="en-US" sz="2000" dirty="0"/>
              <a:t>Developed by a Panamanian company connected to a U.S. defense and national-security contractor</a:t>
            </a:r>
          </a:p>
          <a:p>
            <a:endParaRPr lang="en-US" sz="2000" dirty="0"/>
          </a:p>
          <a:p>
            <a:r>
              <a:rPr lang="en-US" sz="2000" dirty="0"/>
              <a:t>Paid developers up to $10,000 to include SDK in their apps, focus on users in Middle East, Central and Eastern Europe, Asia</a:t>
            </a:r>
          </a:p>
        </p:txBody>
      </p:sp>
      <p:sp>
        <p:nvSpPr>
          <p:cNvPr id="9" name="TextBox 8">
            <a:extLst>
              <a:ext uri="{FF2B5EF4-FFF2-40B4-BE49-F238E27FC236}">
                <a16:creationId xmlns:a16="http://schemas.microsoft.com/office/drawing/2014/main" id="{E235A5EE-E0B1-BAB4-C332-CB9EE04603F0}"/>
              </a:ext>
            </a:extLst>
          </p:cNvPr>
          <p:cNvSpPr txBox="1"/>
          <p:nvPr/>
        </p:nvSpPr>
        <p:spPr>
          <a:xfrm>
            <a:off x="7315200" y="2876490"/>
            <a:ext cx="1122167" cy="369332"/>
          </a:xfrm>
          <a:prstGeom prst="rect">
            <a:avLst/>
          </a:prstGeom>
          <a:noFill/>
        </p:spPr>
        <p:txBody>
          <a:bodyPr wrap="none" rtlCol="0">
            <a:spAutoFit/>
          </a:bodyPr>
          <a:lstStyle/>
          <a:p>
            <a:r>
              <a:rPr lang="en-US" i="1" dirty="0"/>
              <a:t>why these?</a:t>
            </a:r>
          </a:p>
        </p:txBody>
      </p:sp>
      <p:sp>
        <p:nvSpPr>
          <p:cNvPr id="10" name="TextBox 9">
            <a:extLst>
              <a:ext uri="{FF2B5EF4-FFF2-40B4-BE49-F238E27FC236}">
                <a16:creationId xmlns:a16="http://schemas.microsoft.com/office/drawing/2014/main" id="{117152B6-CA7E-99C3-877E-043F819C315E}"/>
              </a:ext>
            </a:extLst>
          </p:cNvPr>
          <p:cNvSpPr txBox="1"/>
          <p:nvPr/>
        </p:nvSpPr>
        <p:spPr>
          <a:xfrm>
            <a:off x="615950" y="6229731"/>
            <a:ext cx="8528050" cy="584775"/>
          </a:xfrm>
          <a:prstGeom prst="rect">
            <a:avLst/>
          </a:prstGeom>
          <a:noFill/>
        </p:spPr>
        <p:txBody>
          <a:bodyPr wrap="square" rtlCol="0">
            <a:spAutoFit/>
          </a:bodyPr>
          <a:lstStyle/>
          <a:p>
            <a:r>
              <a:rPr lang="en-US" sz="1600" i="1" dirty="0"/>
              <a:t>https://</a:t>
            </a:r>
            <a:r>
              <a:rPr lang="en-US" sz="1600" i="1" dirty="0" err="1"/>
              <a:t>blog.appcensus.io</a:t>
            </a:r>
            <a:r>
              <a:rPr lang="en-US" sz="1600" i="1" dirty="0"/>
              <a:t>/2022/04/06/the-curious-case-of-</a:t>
            </a:r>
            <a:r>
              <a:rPr lang="en-US" sz="1600" i="1" dirty="0" err="1"/>
              <a:t>coulus</a:t>
            </a:r>
            <a:r>
              <a:rPr lang="en-US" sz="1600" i="1" dirty="0"/>
              <a:t>-</a:t>
            </a:r>
            <a:r>
              <a:rPr lang="en-US" sz="1600" i="1" dirty="0" err="1"/>
              <a:t>coelib</a:t>
            </a:r>
            <a:r>
              <a:rPr lang="en-US" sz="1600" i="1" dirty="0"/>
              <a:t>/</a:t>
            </a:r>
          </a:p>
          <a:p>
            <a:r>
              <a:rPr lang="en-US" sz="1600" i="1" dirty="0"/>
              <a:t>https://</a:t>
            </a:r>
            <a:r>
              <a:rPr lang="en-US" sz="1600" i="1" dirty="0" err="1"/>
              <a:t>www.wsj.com</a:t>
            </a:r>
            <a:r>
              <a:rPr lang="en-US" sz="1600" i="1" dirty="0"/>
              <a:t>/articles/apps-with-hidden-data-harvesting-software-are-banned-by-google-11649261181</a:t>
            </a:r>
          </a:p>
        </p:txBody>
      </p:sp>
      <p:pic>
        <p:nvPicPr>
          <p:cNvPr id="2050" name="Picture 2">
            <a:extLst>
              <a:ext uri="{FF2B5EF4-FFF2-40B4-BE49-F238E27FC236}">
                <a16:creationId xmlns:a16="http://schemas.microsoft.com/office/drawing/2014/main" id="{D0AAADED-D878-C200-29CB-485E1F50DBA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5000" y="4059550"/>
            <a:ext cx="2971800" cy="195333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grpSp>
        <p:nvGrpSpPr>
          <p:cNvPr id="13" name="Group 12">
            <a:extLst>
              <a:ext uri="{FF2B5EF4-FFF2-40B4-BE49-F238E27FC236}">
                <a16:creationId xmlns:a16="http://schemas.microsoft.com/office/drawing/2014/main" id="{5E271E74-9F4B-D6CB-0C8B-6526002F7DAD}"/>
              </a:ext>
            </a:extLst>
          </p:cNvPr>
          <p:cNvGrpSpPr/>
          <p:nvPr/>
        </p:nvGrpSpPr>
        <p:grpSpPr>
          <a:xfrm>
            <a:off x="6781800" y="3031388"/>
            <a:ext cx="497160" cy="177120"/>
            <a:chOff x="6638927" y="3031388"/>
            <a:chExt cx="497160" cy="177120"/>
          </a:xfrm>
        </p:grpSpPr>
        <mc:AlternateContent xmlns:mc="http://schemas.openxmlformats.org/markup-compatibility/2006" xmlns:p14="http://schemas.microsoft.com/office/powerpoint/2010/main">
          <mc:Choice Requires="p14">
            <p:contentPart p14:bwMode="auto" r:id="rId4">
              <p14:nvContentPartPr>
                <p14:cNvPr id="11" name="Ink 10">
                  <a:extLst>
                    <a:ext uri="{FF2B5EF4-FFF2-40B4-BE49-F238E27FC236}">
                      <a16:creationId xmlns:a16="http://schemas.microsoft.com/office/drawing/2014/main" id="{12E534C9-2DAD-9751-EF93-3C5958CDD4B1}"/>
                    </a:ext>
                  </a:extLst>
                </p14:cNvPr>
                <p14:cNvContentPartPr/>
                <p14:nvPr/>
              </p14:nvContentPartPr>
              <p14:xfrm>
                <a:off x="6651527" y="3031388"/>
                <a:ext cx="484560" cy="101520"/>
              </p14:xfrm>
            </p:contentPart>
          </mc:Choice>
          <mc:Fallback xmlns="">
            <p:pic>
              <p:nvPicPr>
                <p:cNvPr id="11" name="Ink 10">
                  <a:extLst>
                    <a:ext uri="{FF2B5EF4-FFF2-40B4-BE49-F238E27FC236}">
                      <a16:creationId xmlns:a16="http://schemas.microsoft.com/office/drawing/2014/main" id="{12E534C9-2DAD-9751-EF93-3C5958CDD4B1}"/>
                    </a:ext>
                  </a:extLst>
                </p:cNvPr>
                <p:cNvPicPr/>
                <p:nvPr/>
              </p:nvPicPr>
              <p:blipFill>
                <a:blip r:embed="rId5"/>
                <a:stretch>
                  <a:fillRect/>
                </a:stretch>
              </p:blipFill>
              <p:spPr>
                <a:xfrm>
                  <a:off x="6642887" y="3022748"/>
                  <a:ext cx="502200" cy="11916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2" name="Ink 11">
                  <a:extLst>
                    <a:ext uri="{FF2B5EF4-FFF2-40B4-BE49-F238E27FC236}">
                      <a16:creationId xmlns:a16="http://schemas.microsoft.com/office/drawing/2014/main" id="{A253978B-FC97-D523-B404-39DAF7427BA8}"/>
                    </a:ext>
                  </a:extLst>
                </p14:cNvPr>
                <p14:cNvContentPartPr/>
                <p14:nvPr/>
              </p14:nvContentPartPr>
              <p14:xfrm>
                <a:off x="6638927" y="3125708"/>
                <a:ext cx="154080" cy="82800"/>
              </p14:xfrm>
            </p:contentPart>
          </mc:Choice>
          <mc:Fallback xmlns="">
            <p:pic>
              <p:nvPicPr>
                <p:cNvPr id="12" name="Ink 11">
                  <a:extLst>
                    <a:ext uri="{FF2B5EF4-FFF2-40B4-BE49-F238E27FC236}">
                      <a16:creationId xmlns:a16="http://schemas.microsoft.com/office/drawing/2014/main" id="{A253978B-FC97-D523-B404-39DAF7427BA8}"/>
                    </a:ext>
                  </a:extLst>
                </p:cNvPr>
                <p:cNvPicPr/>
                <p:nvPr/>
              </p:nvPicPr>
              <p:blipFill>
                <a:blip r:embed="rId7"/>
                <a:stretch>
                  <a:fillRect/>
                </a:stretch>
              </p:blipFill>
              <p:spPr>
                <a:xfrm>
                  <a:off x="6630287" y="3116708"/>
                  <a:ext cx="171720" cy="100440"/>
                </a:xfrm>
                <a:prstGeom prst="rect">
                  <a:avLst/>
                </a:prstGeom>
              </p:spPr>
            </p:pic>
          </mc:Fallback>
        </mc:AlternateContent>
      </p:grpSp>
      <p:sp>
        <p:nvSpPr>
          <p:cNvPr id="14" name="TextBox 13">
            <a:extLst>
              <a:ext uri="{FF2B5EF4-FFF2-40B4-BE49-F238E27FC236}">
                <a16:creationId xmlns:a16="http://schemas.microsoft.com/office/drawing/2014/main" id="{744D62C4-EBD4-84E6-B45B-6D8E617FF314}"/>
              </a:ext>
            </a:extLst>
          </p:cNvPr>
          <p:cNvSpPr txBox="1"/>
          <p:nvPr/>
        </p:nvSpPr>
        <p:spPr>
          <a:xfrm>
            <a:off x="3485898" y="5577836"/>
            <a:ext cx="1463862" cy="369332"/>
          </a:xfrm>
          <a:prstGeom prst="rect">
            <a:avLst/>
          </a:prstGeom>
          <a:noFill/>
        </p:spPr>
        <p:txBody>
          <a:bodyPr wrap="none" rtlCol="0">
            <a:spAutoFit/>
          </a:bodyPr>
          <a:lstStyle/>
          <a:p>
            <a:r>
              <a:rPr lang="en-US" i="1" dirty="0"/>
              <a:t>this is unusual!</a:t>
            </a:r>
          </a:p>
        </p:txBody>
      </p:sp>
      <p:grpSp>
        <p:nvGrpSpPr>
          <p:cNvPr id="17" name="Group 16">
            <a:extLst>
              <a:ext uri="{FF2B5EF4-FFF2-40B4-BE49-F238E27FC236}">
                <a16:creationId xmlns:a16="http://schemas.microsoft.com/office/drawing/2014/main" id="{2E2CAB51-FDB6-2AA3-50DA-38DE995CA59C}"/>
              </a:ext>
            </a:extLst>
          </p:cNvPr>
          <p:cNvGrpSpPr/>
          <p:nvPr/>
        </p:nvGrpSpPr>
        <p:grpSpPr>
          <a:xfrm>
            <a:off x="4510607" y="5303348"/>
            <a:ext cx="220320" cy="330840"/>
            <a:chOff x="4510607" y="5303348"/>
            <a:chExt cx="220320" cy="330840"/>
          </a:xfrm>
        </p:grpSpPr>
        <mc:AlternateContent xmlns:mc="http://schemas.openxmlformats.org/markup-compatibility/2006" xmlns:p14="http://schemas.microsoft.com/office/powerpoint/2010/main">
          <mc:Choice Requires="p14">
            <p:contentPart p14:bwMode="auto" r:id="rId8">
              <p14:nvContentPartPr>
                <p14:cNvPr id="15" name="Ink 14">
                  <a:extLst>
                    <a:ext uri="{FF2B5EF4-FFF2-40B4-BE49-F238E27FC236}">
                      <a16:creationId xmlns:a16="http://schemas.microsoft.com/office/drawing/2014/main" id="{9E8A0458-0C41-0392-4C22-1D70EA0F0EFE}"/>
                    </a:ext>
                  </a:extLst>
                </p14:cNvPr>
                <p14:cNvContentPartPr/>
                <p14:nvPr/>
              </p14:nvContentPartPr>
              <p14:xfrm>
                <a:off x="4510607" y="5303348"/>
                <a:ext cx="169920" cy="330840"/>
              </p14:xfrm>
            </p:contentPart>
          </mc:Choice>
          <mc:Fallback xmlns="">
            <p:pic>
              <p:nvPicPr>
                <p:cNvPr id="15" name="Ink 14">
                  <a:extLst>
                    <a:ext uri="{FF2B5EF4-FFF2-40B4-BE49-F238E27FC236}">
                      <a16:creationId xmlns:a16="http://schemas.microsoft.com/office/drawing/2014/main" id="{9E8A0458-0C41-0392-4C22-1D70EA0F0EFE}"/>
                    </a:ext>
                  </a:extLst>
                </p:cNvPr>
                <p:cNvPicPr/>
                <p:nvPr/>
              </p:nvPicPr>
              <p:blipFill>
                <a:blip r:embed="rId9"/>
                <a:stretch>
                  <a:fillRect/>
                </a:stretch>
              </p:blipFill>
              <p:spPr>
                <a:xfrm>
                  <a:off x="4501607" y="5294708"/>
                  <a:ext cx="187560" cy="34848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6" name="Ink 15">
                  <a:extLst>
                    <a:ext uri="{FF2B5EF4-FFF2-40B4-BE49-F238E27FC236}">
                      <a16:creationId xmlns:a16="http://schemas.microsoft.com/office/drawing/2014/main" id="{C12DCEAD-491F-DD75-AA22-1AE973E358EF}"/>
                    </a:ext>
                  </a:extLst>
                </p14:cNvPr>
                <p14:cNvContentPartPr/>
                <p14:nvPr/>
              </p14:nvContentPartPr>
              <p14:xfrm>
                <a:off x="4678727" y="5316668"/>
                <a:ext cx="52200" cy="75960"/>
              </p14:xfrm>
            </p:contentPart>
          </mc:Choice>
          <mc:Fallback xmlns="">
            <p:pic>
              <p:nvPicPr>
                <p:cNvPr id="16" name="Ink 15">
                  <a:extLst>
                    <a:ext uri="{FF2B5EF4-FFF2-40B4-BE49-F238E27FC236}">
                      <a16:creationId xmlns:a16="http://schemas.microsoft.com/office/drawing/2014/main" id="{C12DCEAD-491F-DD75-AA22-1AE973E358EF}"/>
                    </a:ext>
                  </a:extLst>
                </p:cNvPr>
                <p:cNvPicPr/>
                <p:nvPr/>
              </p:nvPicPr>
              <p:blipFill>
                <a:blip r:embed="rId11"/>
                <a:stretch>
                  <a:fillRect/>
                </a:stretch>
              </p:blipFill>
              <p:spPr>
                <a:xfrm>
                  <a:off x="4669727" y="5308028"/>
                  <a:ext cx="69840" cy="93600"/>
                </a:xfrm>
                <a:prstGeom prst="rect">
                  <a:avLst/>
                </a:prstGeom>
              </p:spPr>
            </p:pic>
          </mc:Fallback>
        </mc:AlternateContent>
      </p:grpSp>
    </p:spTree>
    <p:extLst>
      <p:ext uri="{BB962C8B-B14F-4D97-AF65-F5344CB8AC3E}">
        <p14:creationId xmlns:p14="http://schemas.microsoft.com/office/powerpoint/2010/main" val="3917257410"/>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App Privacy Labels (iOS 14.3)</a:t>
            </a:r>
          </a:p>
        </p:txBody>
      </p:sp>
      <p:sp>
        <p:nvSpPr>
          <p:cNvPr id="3" name="TextBox 2">
            <a:extLst>
              <a:ext uri="{FF2B5EF4-FFF2-40B4-BE49-F238E27FC236}">
                <a16:creationId xmlns:a16="http://schemas.microsoft.com/office/drawing/2014/main" id="{CC1B3C80-FC08-AC44-A0F1-88B33AF687E2}"/>
              </a:ext>
            </a:extLst>
          </p:cNvPr>
          <p:cNvSpPr txBox="1"/>
          <p:nvPr/>
        </p:nvSpPr>
        <p:spPr>
          <a:xfrm>
            <a:off x="762000" y="1905000"/>
            <a:ext cx="7924800" cy="4524315"/>
          </a:xfrm>
          <a:prstGeom prst="rect">
            <a:avLst/>
          </a:prstGeom>
          <a:noFill/>
        </p:spPr>
        <p:txBody>
          <a:bodyPr wrap="square" rtlCol="0">
            <a:spAutoFit/>
          </a:bodyPr>
          <a:lstStyle/>
          <a:p>
            <a:r>
              <a:rPr lang="en-US" sz="3200" dirty="0">
                <a:solidFill>
                  <a:srgbClr val="C00000"/>
                </a:solidFill>
              </a:rPr>
              <a:t>Data used to track you</a:t>
            </a:r>
          </a:p>
          <a:p>
            <a:r>
              <a:rPr lang="en-US" sz="3200" dirty="0"/>
              <a:t>	</a:t>
            </a:r>
            <a:r>
              <a:rPr lang="en-US" sz="2800" dirty="0"/>
              <a:t>Contact info, identifiers …</a:t>
            </a:r>
          </a:p>
          <a:p>
            <a:endParaRPr lang="en-US" sz="3200" dirty="0"/>
          </a:p>
          <a:p>
            <a:r>
              <a:rPr lang="en-US" sz="3200" dirty="0">
                <a:solidFill>
                  <a:srgbClr val="C00000"/>
                </a:solidFill>
              </a:rPr>
              <a:t>Data linked to you</a:t>
            </a:r>
          </a:p>
          <a:p>
            <a:r>
              <a:rPr lang="en-US" sz="3200" dirty="0"/>
              <a:t>	</a:t>
            </a:r>
            <a:r>
              <a:rPr lang="en-US" sz="2800" dirty="0"/>
              <a:t>Purchase history, browsing history, usage 	data, financial info, health info …</a:t>
            </a:r>
          </a:p>
          <a:p>
            <a:endParaRPr lang="en-US" sz="3200" dirty="0"/>
          </a:p>
          <a:p>
            <a:r>
              <a:rPr lang="en-US" sz="3200" dirty="0">
                <a:solidFill>
                  <a:srgbClr val="C00000"/>
                </a:solidFill>
              </a:rPr>
              <a:t>Data not linked to you</a:t>
            </a:r>
          </a:p>
          <a:p>
            <a:r>
              <a:rPr lang="en-US" sz="3200" dirty="0"/>
              <a:t>	</a:t>
            </a:r>
            <a:r>
              <a:rPr lang="en-US" sz="2800" dirty="0"/>
              <a:t>Identifiers of other devices, sensor data …</a:t>
            </a:r>
            <a:endParaRPr lang="en-US" sz="3200" dirty="0"/>
          </a:p>
        </p:txBody>
      </p:sp>
    </p:spTree>
    <p:extLst>
      <p:ext uri="{BB962C8B-B14F-4D97-AF65-F5344CB8AC3E}">
        <p14:creationId xmlns:p14="http://schemas.microsoft.com/office/powerpoint/2010/main" val="3957674646"/>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mage result for weather underground">
            <a:extLst>
              <a:ext uri="{FF2B5EF4-FFF2-40B4-BE49-F238E27FC236}">
                <a16:creationId xmlns:a16="http://schemas.microsoft.com/office/drawing/2014/main" id="{420BF797-643B-0841-B4F1-575E23EED13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228600"/>
            <a:ext cx="1981200" cy="155388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Graphical user interface, text, application, email&#10;&#10;Description automatically generated">
            <a:extLst>
              <a:ext uri="{FF2B5EF4-FFF2-40B4-BE49-F238E27FC236}">
                <a16:creationId xmlns:a16="http://schemas.microsoft.com/office/drawing/2014/main" id="{52CEC957-B23C-8846-976E-6B53A036A17C}"/>
              </a:ext>
            </a:extLst>
          </p:cNvPr>
          <p:cNvPicPr>
            <a:picLocks noChangeAspect="1"/>
          </p:cNvPicPr>
          <p:nvPr/>
        </p:nvPicPr>
        <p:blipFill rotWithShape="1">
          <a:blip r:embed="rId3">
            <a:extLst>
              <a:ext uri="{28A0092B-C50C-407E-A947-70E740481C1C}">
                <a14:useLocalDpi xmlns:a14="http://schemas.microsoft.com/office/drawing/2010/main" val="0"/>
              </a:ext>
            </a:extLst>
          </a:blip>
          <a:srcRect l="17500" t="16667" r="20000" b="14444"/>
          <a:stretch/>
        </p:blipFill>
        <p:spPr>
          <a:xfrm>
            <a:off x="228600" y="2057400"/>
            <a:ext cx="4654960" cy="3848100"/>
          </a:xfrm>
          <a:prstGeom prst="rect">
            <a:avLst/>
          </a:prstGeom>
        </p:spPr>
      </p:pic>
      <p:pic>
        <p:nvPicPr>
          <p:cNvPr id="5" name="Picture 4" descr="Graphical user interface, text, application, email&#10;&#10;Description automatically generated">
            <a:extLst>
              <a:ext uri="{FF2B5EF4-FFF2-40B4-BE49-F238E27FC236}">
                <a16:creationId xmlns:a16="http://schemas.microsoft.com/office/drawing/2014/main" id="{D82C6FFC-19A6-D049-9680-529112FDA308}"/>
              </a:ext>
            </a:extLst>
          </p:cNvPr>
          <p:cNvPicPr>
            <a:picLocks noChangeAspect="1"/>
          </p:cNvPicPr>
          <p:nvPr/>
        </p:nvPicPr>
        <p:blipFill rotWithShape="1">
          <a:blip r:embed="rId4">
            <a:extLst>
              <a:ext uri="{28A0092B-C50C-407E-A947-70E740481C1C}">
                <a14:useLocalDpi xmlns:a14="http://schemas.microsoft.com/office/drawing/2010/main" val="0"/>
              </a:ext>
            </a:extLst>
          </a:blip>
          <a:srcRect l="17500" t="11111" r="22500" b="11111"/>
          <a:stretch/>
        </p:blipFill>
        <p:spPr>
          <a:xfrm>
            <a:off x="2556080" y="1828800"/>
            <a:ext cx="4153989" cy="4038600"/>
          </a:xfrm>
          <a:prstGeom prst="rect">
            <a:avLst/>
          </a:prstGeom>
        </p:spPr>
      </p:pic>
      <p:pic>
        <p:nvPicPr>
          <p:cNvPr id="7" name="Picture 6" descr="Graphical user interface, text, application, email&#10;&#10;Description automatically generated">
            <a:extLst>
              <a:ext uri="{FF2B5EF4-FFF2-40B4-BE49-F238E27FC236}">
                <a16:creationId xmlns:a16="http://schemas.microsoft.com/office/drawing/2014/main" id="{1F2143EE-4EBF-8A43-AC64-9B470F3B95BD}"/>
              </a:ext>
            </a:extLst>
          </p:cNvPr>
          <p:cNvPicPr>
            <a:picLocks noChangeAspect="1"/>
          </p:cNvPicPr>
          <p:nvPr/>
        </p:nvPicPr>
        <p:blipFill rotWithShape="1">
          <a:blip r:embed="rId5">
            <a:extLst>
              <a:ext uri="{28A0092B-C50C-407E-A947-70E740481C1C}">
                <a14:useLocalDpi xmlns:a14="http://schemas.microsoft.com/office/drawing/2010/main" val="0"/>
              </a:ext>
            </a:extLst>
          </a:blip>
          <a:srcRect l="18333" t="35555" r="43333" b="11111"/>
          <a:stretch/>
        </p:blipFill>
        <p:spPr>
          <a:xfrm>
            <a:off x="3961209" y="3457575"/>
            <a:ext cx="2820591" cy="2943225"/>
          </a:xfrm>
          <a:prstGeom prst="rect">
            <a:avLst/>
          </a:prstGeom>
        </p:spPr>
      </p:pic>
      <p:pic>
        <p:nvPicPr>
          <p:cNvPr id="10" name="Picture 9" descr="Graphical user interface, text, application, email&#10;&#10;Description automatically generated">
            <a:extLst>
              <a:ext uri="{FF2B5EF4-FFF2-40B4-BE49-F238E27FC236}">
                <a16:creationId xmlns:a16="http://schemas.microsoft.com/office/drawing/2014/main" id="{6237025D-AFF1-B74E-B095-1BF2316F5CCC}"/>
              </a:ext>
            </a:extLst>
          </p:cNvPr>
          <p:cNvPicPr>
            <a:picLocks noChangeAspect="1"/>
          </p:cNvPicPr>
          <p:nvPr/>
        </p:nvPicPr>
        <p:blipFill rotWithShape="1">
          <a:blip r:embed="rId6">
            <a:extLst>
              <a:ext uri="{28A0092B-C50C-407E-A947-70E740481C1C}">
                <a14:useLocalDpi xmlns:a14="http://schemas.microsoft.com/office/drawing/2010/main" val="0"/>
              </a:ext>
            </a:extLst>
          </a:blip>
          <a:srcRect l="19167" t="13889" r="59167" b="11111"/>
          <a:stretch/>
        </p:blipFill>
        <p:spPr>
          <a:xfrm>
            <a:off x="5801715" y="2209800"/>
            <a:ext cx="1665885" cy="4324897"/>
          </a:xfrm>
          <a:prstGeom prst="rect">
            <a:avLst/>
          </a:prstGeom>
        </p:spPr>
      </p:pic>
      <p:pic>
        <p:nvPicPr>
          <p:cNvPr id="12" name="Picture 11" descr="Graphical user interface, text, application, email&#10;&#10;Description automatically generated">
            <a:extLst>
              <a:ext uri="{FF2B5EF4-FFF2-40B4-BE49-F238E27FC236}">
                <a16:creationId xmlns:a16="http://schemas.microsoft.com/office/drawing/2014/main" id="{12DCAE6E-D8A5-F745-9214-E27B1A26730F}"/>
              </a:ext>
            </a:extLst>
          </p:cNvPr>
          <p:cNvPicPr>
            <a:picLocks noChangeAspect="1"/>
          </p:cNvPicPr>
          <p:nvPr/>
        </p:nvPicPr>
        <p:blipFill rotWithShape="1">
          <a:blip r:embed="rId7">
            <a:extLst>
              <a:ext uri="{28A0092B-C50C-407E-A947-70E740481C1C}">
                <a14:useLocalDpi xmlns:a14="http://schemas.microsoft.com/office/drawing/2010/main" val="0"/>
              </a:ext>
            </a:extLst>
          </a:blip>
          <a:srcRect l="8518" t="21111" r="63270" b="6666"/>
          <a:stretch/>
        </p:blipFill>
        <p:spPr>
          <a:xfrm>
            <a:off x="7464322" y="1610272"/>
            <a:ext cx="1451078" cy="4953000"/>
          </a:xfrm>
          <a:prstGeom prst="rect">
            <a:avLst/>
          </a:prstGeom>
        </p:spPr>
      </p:pic>
    </p:spTree>
    <p:extLst>
      <p:ext uri="{BB962C8B-B14F-4D97-AF65-F5344CB8AC3E}">
        <p14:creationId xmlns:p14="http://schemas.microsoft.com/office/powerpoint/2010/main" val="183432093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signal logo">
            <a:extLst>
              <a:ext uri="{FF2B5EF4-FFF2-40B4-BE49-F238E27FC236}">
                <a16:creationId xmlns:a16="http://schemas.microsoft.com/office/drawing/2014/main" id="{674C77DB-5725-C542-89EC-7DB682C9B29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508000"/>
            <a:ext cx="2819400" cy="9398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Graphical user interface, text, application&#10;&#10;Description automatically generated">
            <a:extLst>
              <a:ext uri="{FF2B5EF4-FFF2-40B4-BE49-F238E27FC236}">
                <a16:creationId xmlns:a16="http://schemas.microsoft.com/office/drawing/2014/main" id="{7108E836-C9CF-4A42-A1D6-4AE14B72DC10}"/>
              </a:ext>
            </a:extLst>
          </p:cNvPr>
          <p:cNvPicPr>
            <a:picLocks noChangeAspect="1"/>
          </p:cNvPicPr>
          <p:nvPr/>
        </p:nvPicPr>
        <p:blipFill rotWithShape="1">
          <a:blip r:embed="rId3">
            <a:extLst>
              <a:ext uri="{28A0092B-C50C-407E-A947-70E740481C1C}">
                <a14:useLocalDpi xmlns:a14="http://schemas.microsoft.com/office/drawing/2010/main" val="0"/>
              </a:ext>
            </a:extLst>
          </a:blip>
          <a:srcRect l="16666" t="56667" r="23334" b="6667"/>
          <a:stretch/>
        </p:blipFill>
        <p:spPr>
          <a:xfrm>
            <a:off x="609600" y="1981200"/>
            <a:ext cx="5486400" cy="2514600"/>
          </a:xfrm>
          <a:prstGeom prst="rect">
            <a:avLst/>
          </a:prstGeom>
        </p:spPr>
      </p:pic>
    </p:spTree>
    <p:extLst>
      <p:ext uri="{BB962C8B-B14F-4D97-AF65-F5344CB8AC3E}">
        <p14:creationId xmlns:p14="http://schemas.microsoft.com/office/powerpoint/2010/main" val="919682731"/>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itle 27"/>
          <p:cNvSpPr>
            <a:spLocks noGrp="1"/>
          </p:cNvSpPr>
          <p:nvPr>
            <p:ph type="title"/>
          </p:nvPr>
        </p:nvSpPr>
        <p:spPr/>
        <p:txBody>
          <a:bodyPr/>
          <a:lstStyle/>
          <a:p>
            <a:r>
              <a:rPr lang="en-US" dirty="0"/>
              <a:t>Online Advertising Ecosystem</a:t>
            </a:r>
          </a:p>
        </p:txBody>
      </p:sp>
      <p:sp>
        <p:nvSpPr>
          <p:cNvPr id="145412" name="AutoShape 4" descr="data:image/jpeg;base64,/9j/4AAQSkZJRgABAQAAAQABAAD/2wCEAAkGBxQQEhAREhQVFRQUEBUVGBUVFBQUFBYSFRQWFhQXFRgYHDQgGRolHBQXITEhJSkrLy4uGCAzODMsNyouLiwBCgoKDQ0NGg8QGzclHSUsLCwrLC43NzgsLSw3Ny4sLDQsLjcyKzAsLDgsNzcyLCwyNCw0Nyw1NywsNDQsLDYsLP/AABEIALUBFgMBIgACEQEDEQH/xAAcAAEAAgIDAQAAAAAAAAAAAAAABgcBAwIEBQj/xABQEAABAwIDAwYIBwsKBwAAAAABAAIDBBEFBxIGITETQVFxgbEIIjI1YXSRoVNyorLBwtEUFyNCUmJzgpKz0hUkMzRDVIOjtOIlNmN1hIXh/8QAGQEBAAMBAQAAAAAAAAAAAAAAAAECAwQF/8QALxEBAAECAgYJBAMAAAAAAAAAAAECAwQFERMxMkHwEhRCUXGBkaGxFVLR8SGS4f/aAAwDAQACEQMRAD8ArbNHztiPrLu4KLKU5o+dsR9Zd3BRZAREQEREBERAREQEREBERAREQEREBERAREQEREBERAREQEREBERAREQbIOPYsrEHHsWUEkzR87Yj6y7uCiylOaPnbEfWXdwUWQEREBERAREQEREBERAREQEREBERAREQEREBERAREQEREBERAREQEREGyDj2LKxBx7FlBJM0fO2I+su7gospTmj52xH1l3cFFkBERAREQEREBERAREQEREBERAREQEREBERAREQEREBERAREQEREBERBsg49iysQcexZQSTNHztiPrLu4KLKU5o+dsR9Zd3BRZAREQEREBERAREQEREBERAREQEREBERAREQEREBERAREQEREBERAREQbIOPYsrEHHsWUEkzR87Yj6y7uCiylOaPnbEfWXdwUWQEWQOZbZKV7RdzHAdJaQPaUGlERARbIoXPNmtLj0NBJ9y4FqDCLYYHadWl2n8qx0+3guFkGEXJjCTYAk9AFyuc1O9nlNc34zSO9BqREQEREBFyYwk2AJJ5hvK5SwOZuc1zT+cCO9BrREQEWyOnc4Eta4gcSASB12WtARFmyDCLa6neBqLXBp5y0ge1akBFzZGXGzQSegC59ySROabOBaeggg+9BwRFlrSSABcnmHFBhFzlicw2c0tPQQQfesxQOdfS1zrcbAm3XZBrREQbIOPYsrEHHsWUEkzR87Yj6y7uCiylOaPnbEfWXdwUWQfSGUeyVNQYezEKgM5WWLlnSyAERQW1NDSfJ8XeT6fQpNs/t3h2KSOp4JBI/STokjc3U0cdIeLHqVI7BbA4liMBLJ309JINN3SSaZGg7wImnxm3HPYK1Nh8q6XCp4qgzvlqAHBly2NhJY5r9MY3nxSeJNuKCqM79losPrWGnaGRVEXKaALNY8OLXhg5m8DbmuVaGR1DHJhDNTGEmWYXLGk+VbnCifhLf02H9PJTfOZ/9U1yE80Rfp5vnIN2B4rhODyxYVHI1s5LWudoJc6V3DlZALBx6L7rgbl2tqtgsPnqI8QqWsY2BrnyizWxytDfFM3SG27eBuF82YpVOdiM0pPjGue6/p5YlfReeFQWYPVaSRrdEw2/JMrbjtAt2oPW2b2kw/FWTQ0xZIyMaXxOj0jQ64HiOG9p3hfOmZ+zLaDEpaeEHQ/TJE3oEvBg9AdcD0AKTeDg8/yjUtvuNA8kekTQAfOPtWjwh92KR+pRfvJUFt4Fg1Ds7QiWbQ0ta3lZy3VJJI7mbYaiLkgNHN2lehgu0GH43HMyPRO1tmyRyRkEB17HS8cDY7x0Kn9mMqsRr6eM1VU+CndZ7YnukldwNnclqDWmx5zffwVq7A7B02EOlEMj5JpGN163NvoB3WY3gLnig+c8xMAbh+IVNMy/JtcHMvvIjeA5oJ57Xtf0L6Obtdg4A/nFFwHPH9ipDPg/8Xm/Qw/MXl5ZbHOxarbGbiCOz5nDdZnM0H8pxFvaeZB9Q4cylqI2zQshfG6+l7WN0uANrg23i4XzhmzE2pxp8FLpcS6GABgs3ljZpbuHEONirmzR2uZg9EGQ6WzSN5KBgsAxoABfboaCLekhUrktAJsYpnPOot5WW53kvDHbyTxNze/Sgu/ZnZahwGk5SUxtc1oM1TIBcvNhZpO8NubBo9HEru01fhuOwyRtMVS0bnNLbPZe+lwDhqbwNnBV54SmIODKCnBIY50sjhzEs0tbfq1n2qB5KVz4cXpA07peUjeOYtMbiL9TmtPYg83MXZN2FVj6e5dGQJInni6JxIF91tQIINuj0r6Hw3ZyGtwejge1rRLQ0ut7WtD9IZG51nW3EgEX9Kg/hK0reToJfxg+Vn6pDXd7feppUVBj2cD2khwwVliOIP3KACPag2bM7XYUZRhtE+MOaC1rGRlsbtIu4NfbS88Tx37+KrLwgtlIqZ9PWwMbHyznRytaA1pkA1NeANwJGq/UPSoBl3IW4nh5HH7qjHtdY96ubwjx/MKb1wfupEHzurjyh2WpYaObGsQa10cZdyQeNTQIzYv0nynl/itHSOkhU2ry24fyOy2HRt3CUU1+1rpT7wg7uFZ00tXO2lnpNFNK4Rh73MeBq3DlI9Ng3fvsTZQbNPYP7kxKGClbaOsLeRbvs2RzwxzAegEtPoDgq6BVi5ZYpPX4zQOqppJuTMjm8o4uDbRu8kHc3eAd3QEFiYhiFBsnTwwshE1XIzUSLB77bi97yLsZquGtHp9JTBdoKDaqKWkqIORqGs1NN2ueN/lwyWvcG1wRYgjiL2rPPGqMmL1IP9myJg6tAd3uK6GUtQY8Xw8jnmLD1PY5p9xQbNmcGdSY5S0kwBdFXMY7ddrhqFjY8xFj2q5dtsWoMCndWOgEtXUgCNjQ1uiKNoBsfxAXcSBck9AUQ2zpwzauiI4ySUrz1+R3MC8TwhZS7FGg/i0cQHVrkd9ZBZdM+k2soJCYzDKyQN1ENdJE8Wddjudrgbe3ouvDjzVw7C5BQ0tK400TuTfKwtGog2c4DjJvvvJF10/B6kLaXFiDvGgj0ERyb1RyC3s/9nIYn0tdTta1tQC14aAGueAHMeABxLSb9QVQq8c7/NOD/qf6dUcg2QcexZWIOPYsoJJmj52xH1l3cFFlKc0fO2I+su7gosg+tsbbLTYM4UAPKR0LBFpGp2lrW3LRzu03I9KqHJPCaqqxRtdMJXNgZJqll1G73xujawOdvJ8cn0AdS9LL3OeOmpoqWujkPJNDGSxBrrxtFmh4c4G4G64vzLt43nvHysDaWB4hEoMrpAwSOjB3tjaHEC/ST7EHS8JYfhsPP/Sm9zmfaptkJ5oi/TzfPVU5sbf02MMpuShljkhe/fJo0ljwLjxSd92t969XLfNenwuiZSywzPc2R7tTNGmz3XHlOugrav8A67L62796V9GZ8+aJ/wBND+8C+a6mrDqh8wBs6cyW57F+q3WrTzHzYpsToZKSKGZjnPjcHP5PTZjg43s6/Mg6vg4+cqj/ALfJ+/p16ma1OyTaPDmSW0OZShwPAgzybj18FCMq9r48Iq5aiZj5GvpnRAR6b6nSRPudRG60Z9qZl7YMxOtjq4GyRaIY2DVYPD2Pe4OBafzh7EF5Z11dXDhxdRl7TyrRK6O+tsJB3gjePG0gkKLeDzg07Puysma8NmDGMc/VqkILnPcL7yN439fQt2z2e1MYWitilbMG2cYmtfG8jnF3Atv0e9dF+fLfutpEDxRtjcNPics+Q20uO/S0CxFgTxQRTO6mdJjT42C75GQNaN29zmhrRv8ASrz2D2WZhFE2Fo1yWMkrmgXklI3hvoHkjqVBbbba09didJiEUUrBEYeUa/RqdyUuq7bHnbu39Csj7/tH/dqn/K/iQQ/bTYzGsUqpKqSlLQfFYzlYSI4h5LfK485PSSvI2OpJsExmhbWM5IuIBGprvwc2qJriWm1tW/sVj/f9o/7tU/5X8SqnNDa2PFqxlTEx7GinZHZ+nVdr3uJ8U2t44QXPnjshLiFNDLTNL5ad7joHlPjeBq09JBaDbrUKyT2CqW1ra2phkhjga7QJWljnyuaWCzXb7AEm/TZbdhs7uQiZBiEb5AwBrZorGQtAsOUa5w1EflA7+i+8+3j+fFM2Nwo4ZXykeKZWtZG09Js4udbo3daDw/CPxhr56SkabmJjpX+h0lgwddmk/rBT/Ev+Wv8A0rP9M1fMmJ4hJUyyTzOL5JHFznHiSe4c1uaytirzapn4T/JwgmEn8ntptf4PRrbEGX8q+m46EFe7AecsP9bi+eFdPhH/ANQpvXB+7kVE7NYi2lq6aoeC5sUzJCG2uQ03IF911Ps1My4MXpooIopY3MnEhMmixGhzbeKTv8ZB5mK5TVtNSPrXvpzEyISENkkL9JtawMdr7+lTmtgOJbKwciC99M1l2je68Dix+7p0HVboXm7R5vU1ThstC2CcPfTNiDncnp1NDd5s69tyiOWmYUmDve0t5WnlIL472cHAW1sPDVbcQeNggiGH0b55Y4Ymlz5HhjWjiXE2CunFcEosBxXBeR1B8jyJrvLmhjwIg7fvA1Ocf1Suw3NTBacuqaagcKhwO8U8ETrnjqeHG1+ci91T21W0cuI1MlVORqdYBovpYweS1t+Yd9ygnXhBYI+HEBVaTyVRE2z7buVYNLmk9Ng09voXnZHYI+pxSGUD8HTapJHcwJY5sY6y4jd0AqSbMZvwPpm0mL05na0BoeGMlDw0WaZGPPlD8oexbcbzgpaendT4PS8iXfjujjjY2/FzWMJ1O9LrdqDpbQYiKjauAtILY6uniBHSwN1/KLh2LzfCC86/+LF3vUM2YxcUtbTVcgc8RTtldY3e6xud5PE+lepmZtTHitb91RMexvIsZpfp1XbqufFNrb0Fh+D9/VMX+K393IqQVhZZ7ew4VBWxSxyPNQAGlmmwsx7fG1H85V6gvHO7zTg/+H/p1RysPMHb6HEqKhpY45GOp9Opz9Gl1otHi2N+KrxBsg49iysQcexZQSTNHztiPrLu4KLKU5o+dsR9Zd3BRiNhcQALkkADpJ4IOKKaUmW1U6xe6Jlxw1Fzh6CALe9erT5X/CVB6mxfSXfQuGvM8JTtr9P5dNODv1dlWyK2IsvaOPfJI93xpGMHuC2NwLCYt7jCT+fUF3u129ywnN7HZpqnwhr1C5xmI81RoriZXYTF5Jph8VgcfcCuY22w9nkyfsQvH1Qq/U7s7lmqefCU9TojeuRz5qlhwyZ/kwyO6o3HuC70WytY7hTy9rbd6seTMajHAyu6mW7yurJmXTDhHMexg+sq9dx07tn15hbq+Gjbc590Mj2Hrj/YW65Ih3uXcZl1WHiIm9cn2BSB+Z8XNBIet7R9C67s0uil9s3+xV1+aVbLcRz4mrwUbap58nQjyzqDxkhHa8/VXYZlfJz1EY6mOK5uzRdzUze2Qn6q1nM+Xmp4/wBpyrpzaeER6LaMDHMtzcrjz1I7IT/Gt7cr2c9Q7sjA+svPOZ03wMXtf9q4HM2f4KL5f2qvQzaePx+E9LAxw+XsNyxh555f2WBchllT/DTfI+xeL98yo+Ci+X9qffMqPgovl/aq6nNfu+E6zA93y9z72VP8LN8j+FPvZU/ws3+X/CvFGZ0/wMXy/tXMZny88Ef7T1GpzX7veE6zA93y9Y5ZU/ws3yP4Vg5YwfDS+xn2Lzm5oP56dnZI4fQtjc0emlHZN/sUavNo4+8J6eB50uy7LCLmnk7WtP0rRJlcPxak9sV+563R5nxfjU7x1PafoC7MeZdMeMcw7GH6yr0s2p7/AGTowM8y8p+V7+apaeuNw7nFdaTLKoHkyxH9sfQpRHmFRHi6RvXHfuK7cO21C/hOB8Zkje9qjrWZ07aZ/r/idRg52THqgMmXVYOAid1SW+cAulLsVXN407j8V0bu5ytmHaGlf5NRCf8AEaO9d6KoY/yXtd8VzXdxUfV8XRvUx5xP5T1CxVuz7qJqMBqY/Kp5R/huI9wXnvYQbEEEcx3FfRa4Sxh25wDusA960pz2rtUek/tSrLI4VPnVFfFTs5SS3108Rvzhuk+1tivIqsvaN/ktfH8WQn5911UZ3YneiYY1ZbdjZMSp5FYmJZZENc6CbUQCQx7QCfRqBtfsVevaQSDuINiPSF6OHxVm/Gm3OnQ47ti5anRXDlBx7FlYg49iyuhkkmaPnbEfWXdwUYY4ggg2INwRxBHAhSfNHztiPrLu4KLIPZm2qrH7jUy9ji3uXRlxOZ3lTSu65HnvK6iLOmzbp2UxHkvNyudssk33lYRFooIiICysIgIiICIiAiIgIiICIiAiIgLKwiAs3WEQFkG28LCIO7Bi87PImlb1SPH0r1KbbWtZb8OXDoeGu95F/eo8iyqsWq96mJ8l6btdOyZTamzKqW+WyF4+K5p9odb3L16XM+M/0sDx8R7Xd9lWSLlryzCV9jR4N6cbfp7S3JcxqQRlzRIX23RlgBvzXN7AdqqeolL3OeeLnFxt0k3K1otMLgrWG09Dj3qXsRXe0dLg2QcexZWIOPYsrrYJJmj52xH1l3cFFlKc0fO2I+su7gosgIiICIiAiIgIiICIiAiIgIiICIiAiIgIiICIiAiIgIiICIiAiIgIiINkHHsWViDj2LKCSZo+dsR9Zd3BRZSnNHztiPrLu4KLICIiAiIgIiICIiAiIgIiICIiAiIgIiICIiAiIgIiICIiAiIgIiICIiDZBx7FlYg49iygkmaPnbEfWXdwUWREBERAREQEREBERAREQEREBERAREQEREBERAREQEREBERAREQEREBERBsg49iyiIP/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45414" name="AutoShape 6" descr="data:image/jpeg;base64,/9j/4AAQSkZJRgABAQAAAQABAAD/2wCEAAkGBxQQEhAREhQVFRQUEBUVGBUVFBQUFBYSFRQWFhQXFRgYHDQgGRolHBQXITEhJSkrLy4uGCAzODMsNyouLiwBCgoKDQ0NGg8QGzclHSUsLCwrLC43NzgsLSw3Ny4sLDQsLjcyKzAsLDgsNzcyLCwyNCw0Nyw1NywsNDQsLDYsLP/AABEIALUBFgMBIgACEQEDEQH/xAAcAAEAAgIDAQAAAAAAAAAAAAAABgcBAwIEBQj/xABQEAABAwIDAwYIBwsKBwAAAAABAAIDBBEFBxIGITETQVFxgbEIIjI1YXSRoVNyorLBwtEUFyNCUmJzgpKz0hUkMzRDVIOjtOIlNmN1hIXh/8QAGQEBAAMBAQAAAAAAAAAAAAAAAAECAwQF/8QALxEBAAECAgYJBAMAAAAAAAAAAAECAwQFERMxMkHwEhRCUXGBkaGxFVLR8SGS4f/aAAwDAQACEQMRAD8ArbNHztiPrLu4KLKU5o+dsR9Zd3BRZAREQEREBERAREQEREBERAREQEREBERAREQEREBERAREQEREBERAREQbIOPYsrEHHsWUEkzR87Yj6y7uCiylOaPnbEfWXdwUWQEREBERAREQEREBERAREQEREBERAREQEREBERAREQEREBERAREQEREGyDj2LKxBx7FlBJM0fO2I+su7gospTmj52xH1l3cFFkBERAREQEREBERAREQEREBERAREQEREBERAREQEREBERAREQEREBERBsg49iysQcexZQSTNHztiPrLu4KLKU5o+dsR9Zd3BRZAREQEREBERAREQEREBERAREQEREBERAREQEREBERAREQEREBERAREQbIOPYsrEHHsWUEkzR87Yj6y7uCiylOaPnbEfWXdwUWQEWQOZbZKV7RdzHAdJaQPaUGlERARbIoXPNmtLj0NBJ9y4FqDCLYYHadWl2n8qx0+3guFkGEXJjCTYAk9AFyuc1O9nlNc34zSO9BqREQEREBFyYwk2AJJ5hvK5SwOZuc1zT+cCO9BrREQEWyOnc4Eta4gcSASB12WtARFmyDCLa6neBqLXBp5y0ge1akBFzZGXGzQSegC59ySROabOBaeggg+9BwRFlrSSABcnmHFBhFzlicw2c0tPQQQfesxQOdfS1zrcbAm3XZBrREQbIOPYsrEHHsWUEkzR87Yj6y7uCiylOaPnbEfWXdwUWQfSGUeyVNQYezEKgM5WWLlnSyAERQW1NDSfJ8XeT6fQpNs/t3h2KSOp4JBI/STokjc3U0cdIeLHqVI7BbA4liMBLJ309JINN3SSaZGg7wImnxm3HPYK1Nh8q6XCp4qgzvlqAHBly2NhJY5r9MY3nxSeJNuKCqM79losPrWGnaGRVEXKaALNY8OLXhg5m8DbmuVaGR1DHJhDNTGEmWYXLGk+VbnCifhLf02H9PJTfOZ/9U1yE80Rfp5vnIN2B4rhODyxYVHI1s5LWudoJc6V3DlZALBx6L7rgbl2tqtgsPnqI8QqWsY2BrnyizWxytDfFM3SG27eBuF82YpVOdiM0pPjGue6/p5YlfReeFQWYPVaSRrdEw2/JMrbjtAt2oPW2b2kw/FWTQ0xZIyMaXxOj0jQ64HiOG9p3hfOmZ+zLaDEpaeEHQ/TJE3oEvBg9AdcD0AKTeDg8/yjUtvuNA8kekTQAfOPtWjwh92KR+pRfvJUFt4Fg1Ds7QiWbQ0ta3lZy3VJJI7mbYaiLkgNHN2lehgu0GH43HMyPRO1tmyRyRkEB17HS8cDY7x0Kn9mMqsRr6eM1VU+CndZ7YnukldwNnclqDWmx5zffwVq7A7B02EOlEMj5JpGN163NvoB3WY3gLnig+c8xMAbh+IVNMy/JtcHMvvIjeA5oJ57Xtf0L6Obtdg4A/nFFwHPH9ipDPg/8Xm/Qw/MXl5ZbHOxarbGbiCOz5nDdZnM0H8pxFvaeZB9Q4cylqI2zQshfG6+l7WN0uANrg23i4XzhmzE2pxp8FLpcS6GABgs3ljZpbuHEONirmzR2uZg9EGQ6WzSN5KBgsAxoABfboaCLekhUrktAJsYpnPOot5WW53kvDHbyTxNze/Sgu/ZnZahwGk5SUxtc1oM1TIBcvNhZpO8NubBo9HEru01fhuOwyRtMVS0bnNLbPZe+lwDhqbwNnBV54SmIODKCnBIY50sjhzEs0tbfq1n2qB5KVz4cXpA07peUjeOYtMbiL9TmtPYg83MXZN2FVj6e5dGQJInni6JxIF91tQIINuj0r6Hw3ZyGtwejge1rRLQ0ut7WtD9IZG51nW3EgEX9Kg/hK0reToJfxg+Vn6pDXd7feppUVBj2cD2khwwVliOIP3KACPag2bM7XYUZRhtE+MOaC1rGRlsbtIu4NfbS88Tx37+KrLwgtlIqZ9PWwMbHyznRytaA1pkA1NeANwJGq/UPSoBl3IW4nh5HH7qjHtdY96ubwjx/MKb1wfupEHzurjyh2WpYaObGsQa10cZdyQeNTQIzYv0nynl/itHSOkhU2ry24fyOy2HRt3CUU1+1rpT7wg7uFZ00tXO2lnpNFNK4Rh73MeBq3DlI9Ng3fvsTZQbNPYP7kxKGClbaOsLeRbvs2RzwxzAegEtPoDgq6BVi5ZYpPX4zQOqppJuTMjm8o4uDbRu8kHc3eAd3QEFiYhiFBsnTwwshE1XIzUSLB77bi97yLsZquGtHp9JTBdoKDaqKWkqIORqGs1NN2ueN/lwyWvcG1wRYgjiL2rPPGqMmL1IP9myJg6tAd3uK6GUtQY8Xw8jnmLD1PY5p9xQbNmcGdSY5S0kwBdFXMY7ddrhqFjY8xFj2q5dtsWoMCndWOgEtXUgCNjQ1uiKNoBsfxAXcSBck9AUQ2zpwzauiI4ySUrz1+R3MC8TwhZS7FGg/i0cQHVrkd9ZBZdM+k2soJCYzDKyQN1ENdJE8Wddjudrgbe3ouvDjzVw7C5BQ0tK400TuTfKwtGog2c4DjJvvvJF10/B6kLaXFiDvGgj0ERyb1RyC3s/9nIYn0tdTta1tQC14aAGueAHMeABxLSb9QVQq8c7/NOD/qf6dUcg2QcexZWIOPYsoJJmj52xH1l3cFFlKc0fO2I+su7gosg+tsbbLTYM4UAPKR0LBFpGp2lrW3LRzu03I9KqHJPCaqqxRtdMJXNgZJqll1G73xujawOdvJ8cn0AdS9LL3OeOmpoqWujkPJNDGSxBrrxtFmh4c4G4G64vzLt43nvHysDaWB4hEoMrpAwSOjB3tjaHEC/ST7EHS8JYfhsPP/Sm9zmfaptkJ5oi/TzfPVU5sbf02MMpuShljkhe/fJo0ljwLjxSd92t969XLfNenwuiZSywzPc2R7tTNGmz3XHlOugrav8A67L62796V9GZ8+aJ/wBND+8C+a6mrDqh8wBs6cyW57F+q3WrTzHzYpsToZKSKGZjnPjcHP5PTZjg43s6/Mg6vg4+cqj/ALfJ+/p16ma1OyTaPDmSW0OZShwPAgzybj18FCMq9r48Iq5aiZj5GvpnRAR6b6nSRPudRG60Z9qZl7YMxOtjq4GyRaIY2DVYPD2Pe4OBafzh7EF5Z11dXDhxdRl7TyrRK6O+tsJB3gjePG0gkKLeDzg07Puysma8NmDGMc/VqkILnPcL7yN439fQt2z2e1MYWitilbMG2cYmtfG8jnF3Atv0e9dF+fLfutpEDxRtjcNPics+Q20uO/S0CxFgTxQRTO6mdJjT42C75GQNaN29zmhrRv8ASrz2D2WZhFE2Fo1yWMkrmgXklI3hvoHkjqVBbbba09didJiEUUrBEYeUa/RqdyUuq7bHnbu39Csj7/tH/dqn/K/iQQ/bTYzGsUqpKqSlLQfFYzlYSI4h5LfK485PSSvI2OpJsExmhbWM5IuIBGprvwc2qJriWm1tW/sVj/f9o/7tU/5X8SqnNDa2PFqxlTEx7GinZHZ+nVdr3uJ8U2t44QXPnjshLiFNDLTNL5ad7joHlPjeBq09JBaDbrUKyT2CqW1ra2phkhjga7QJWljnyuaWCzXb7AEm/TZbdhs7uQiZBiEb5AwBrZorGQtAsOUa5w1EflA7+i+8+3j+fFM2Nwo4ZXykeKZWtZG09Js4udbo3daDw/CPxhr56SkabmJjpX+h0lgwddmk/rBT/Ev+Wv8A0rP9M1fMmJ4hJUyyTzOL5JHFznHiSe4c1uaytirzapn4T/JwgmEn8ntptf4PRrbEGX8q+m46EFe7AecsP9bi+eFdPhH/ANQpvXB+7kVE7NYi2lq6aoeC5sUzJCG2uQ03IF911Ps1My4MXpooIopY3MnEhMmixGhzbeKTv8ZB5mK5TVtNSPrXvpzEyISENkkL9JtawMdr7+lTmtgOJbKwciC99M1l2je68Dix+7p0HVboXm7R5vU1ThstC2CcPfTNiDncnp1NDd5s69tyiOWmYUmDve0t5WnlIL472cHAW1sPDVbcQeNggiGH0b55Y4Ymlz5HhjWjiXE2CunFcEosBxXBeR1B8jyJrvLmhjwIg7fvA1Ocf1Suw3NTBacuqaagcKhwO8U8ETrnjqeHG1+ci91T21W0cuI1MlVORqdYBovpYweS1t+Yd9ygnXhBYI+HEBVaTyVRE2z7buVYNLmk9Ng09voXnZHYI+pxSGUD8HTapJHcwJY5sY6y4jd0AqSbMZvwPpm0mL05na0BoeGMlDw0WaZGPPlD8oexbcbzgpaendT4PS8iXfjujjjY2/FzWMJ1O9LrdqDpbQYiKjauAtILY6uniBHSwN1/KLh2LzfCC86/+LF3vUM2YxcUtbTVcgc8RTtldY3e6xud5PE+lepmZtTHitb91RMexvIsZpfp1XbqufFNrb0Fh+D9/VMX+K393IqQVhZZ7ew4VBWxSxyPNQAGlmmwsx7fG1H85V6gvHO7zTg/+H/p1RysPMHb6HEqKhpY45GOp9Opz9Gl1otHi2N+KrxBsg49iysQcexZQSTNHztiPrLu4KLKU5o+dsR9Zd3BRiNhcQALkkADpJ4IOKKaUmW1U6xe6Jlxw1Fzh6CALe9erT5X/CVB6mxfSXfQuGvM8JTtr9P5dNODv1dlWyK2IsvaOPfJI93xpGMHuC2NwLCYt7jCT+fUF3u129ywnN7HZpqnwhr1C5xmI81RoriZXYTF5Jph8VgcfcCuY22w9nkyfsQvH1Qq/U7s7lmqefCU9TojeuRz5qlhwyZ/kwyO6o3HuC70WytY7hTy9rbd6seTMajHAyu6mW7yurJmXTDhHMexg+sq9dx07tn15hbq+Gjbc590Mj2Hrj/YW65Ih3uXcZl1WHiIm9cn2BSB+Z8XNBIet7R9C67s0uil9s3+xV1+aVbLcRz4mrwUbap58nQjyzqDxkhHa8/VXYZlfJz1EY6mOK5uzRdzUze2Qn6q1nM+Xmp4/wBpyrpzaeER6LaMDHMtzcrjz1I7IT/Gt7cr2c9Q7sjA+svPOZ03wMXtf9q4HM2f4KL5f2qvQzaePx+E9LAxw+XsNyxh555f2WBchllT/DTfI+xeL98yo+Ci+X9qffMqPgovl/aq6nNfu+E6zA93y9z72VP8LN8j+FPvZU/ws3+X/CvFGZ0/wMXy/tXMZny88Ef7T1GpzX7veE6zA93y9Y5ZU/ws3yP4Vg5YwfDS+xn2Lzm5oP56dnZI4fQtjc0emlHZN/sUavNo4+8J6eB50uy7LCLmnk7WtP0rRJlcPxak9sV+563R5nxfjU7x1PafoC7MeZdMeMcw7GH6yr0s2p7/AGTowM8y8p+V7+apaeuNw7nFdaTLKoHkyxH9sfQpRHmFRHi6RvXHfuK7cO21C/hOB8Zkje9qjrWZ07aZ/r/idRg52THqgMmXVYOAid1SW+cAulLsVXN407j8V0bu5ytmHaGlf5NRCf8AEaO9d6KoY/yXtd8VzXdxUfV8XRvUx5xP5T1CxVuz7qJqMBqY/Kp5R/huI9wXnvYQbEEEcx3FfRa4Sxh25wDusA960pz2rtUek/tSrLI4VPnVFfFTs5SS3108Rvzhuk+1tivIqsvaN/ktfH8WQn5911UZ3YneiYY1ZbdjZMSp5FYmJZZENc6CbUQCQx7QCfRqBtfsVevaQSDuINiPSF6OHxVm/Gm3OnQ47ti5anRXDlBx7FlYg49iyuhkkmaPnbEfWXdwUYY4ggg2INwRxBHAhSfNHztiPrLu4KLIPZm2qrH7jUy9ji3uXRlxOZ3lTSu65HnvK6iLOmzbp2UxHkvNyudssk33lYRFooIiICysIgIiICIiAiIgIiICIiAiIgLKwiAs3WEQFkG28LCIO7Bi87PImlb1SPH0r1KbbWtZb8OXDoeGu95F/eo8iyqsWq96mJ8l6btdOyZTamzKqW+WyF4+K5p9odb3L16XM+M/0sDx8R7Xd9lWSLlryzCV9jR4N6cbfp7S3JcxqQRlzRIX23RlgBvzXN7AdqqeolL3OeeLnFxt0k3K1otMLgrWG09Dj3qXsRXe0dLg2QcexZWIOPYsrrYJJmj52xH1l3cFFlKc0fO2I+su7gosgIiICIiAiIgIiICIiAiIgIiICIiAiIgIiICIiAiIgIiICIiAiIgIiINkHHsWViDj2LKCSZo+dsR9Zd3BRZSnNHztiPrLu4KLICIiAiIgIiICIiAiIgIiICIiAiIgIiICIiAiIgIiICIiAiIgIiICIiDZBx7FlYg49iygkmaPnbEfWXdwUWREBERAREQEREBERAREQEREBERAREQEREBERAREQEREBERAREQEREBERBsg49iyiIP/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3" name="Picture 2" descr="Screen Shot 2017-03-10 at 7.03.03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38400" y="1447800"/>
            <a:ext cx="4232108" cy="5105400"/>
          </a:xfrm>
          <a:prstGeom prst="rect">
            <a:avLst/>
          </a:prstGeom>
        </p:spPr>
      </p:pic>
      <p:sp>
        <p:nvSpPr>
          <p:cNvPr id="4" name="Oval 3"/>
          <p:cNvSpPr/>
          <p:nvPr/>
        </p:nvSpPr>
        <p:spPr>
          <a:xfrm>
            <a:off x="4419600" y="4800600"/>
            <a:ext cx="304800" cy="152400"/>
          </a:xfrm>
          <a:prstGeom prst="ellipse">
            <a:avLst/>
          </a:prstGeom>
          <a:noFill/>
          <a:ln w="571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1905001" y="4648200"/>
            <a:ext cx="1828800" cy="923330"/>
          </a:xfrm>
          <a:prstGeom prst="rect">
            <a:avLst/>
          </a:prstGeom>
          <a:solidFill>
            <a:schemeClr val="accent2">
              <a:lumMod val="20000"/>
              <a:lumOff val="80000"/>
            </a:schemeClr>
          </a:solidFill>
          <a:ln w="38100" cmpd="sng">
            <a:solidFill>
              <a:srgbClr val="FF0000"/>
            </a:solidFill>
          </a:ln>
        </p:spPr>
        <p:txBody>
          <a:bodyPr wrap="square" rtlCol="0">
            <a:spAutoFit/>
          </a:bodyPr>
          <a:lstStyle/>
          <a:p>
            <a:r>
              <a:rPr lang="en-US" dirty="0"/>
              <a:t>Cookies not so useful on mobile (why?)</a:t>
            </a:r>
          </a:p>
        </p:txBody>
      </p:sp>
      <p:sp>
        <p:nvSpPr>
          <p:cNvPr id="10" name="TextBox 9"/>
          <p:cNvSpPr txBox="1"/>
          <p:nvPr/>
        </p:nvSpPr>
        <p:spPr>
          <a:xfrm>
            <a:off x="6248400" y="4355068"/>
            <a:ext cx="1066800" cy="369332"/>
          </a:xfrm>
          <a:prstGeom prst="rect">
            <a:avLst/>
          </a:prstGeom>
          <a:solidFill>
            <a:schemeClr val="accent3">
              <a:lumMod val="40000"/>
              <a:lumOff val="60000"/>
            </a:schemeClr>
          </a:solidFill>
          <a:ln w="38100" cmpd="sng">
            <a:solidFill>
              <a:srgbClr val="77933C"/>
            </a:solidFill>
          </a:ln>
        </p:spPr>
        <p:txBody>
          <a:bodyPr wrap="square" rtlCol="0">
            <a:spAutoFit/>
          </a:bodyPr>
          <a:lstStyle/>
          <a:p>
            <a:r>
              <a:rPr lang="en-US" dirty="0"/>
              <a:t>Location!</a:t>
            </a:r>
          </a:p>
        </p:txBody>
      </p:sp>
      <p:sp>
        <p:nvSpPr>
          <p:cNvPr id="12" name="Oval 11"/>
          <p:cNvSpPr/>
          <p:nvPr/>
        </p:nvSpPr>
        <p:spPr>
          <a:xfrm>
            <a:off x="5562600" y="4876800"/>
            <a:ext cx="685800" cy="228600"/>
          </a:xfrm>
          <a:prstGeom prst="ellipse">
            <a:avLst/>
          </a:prstGeom>
          <a:noFill/>
          <a:ln w="57150" cmpd="sng">
            <a:solidFill>
              <a:schemeClr val="accent3">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p:cNvSpPr txBox="1"/>
          <p:nvPr/>
        </p:nvSpPr>
        <p:spPr>
          <a:xfrm>
            <a:off x="6400800" y="4953000"/>
            <a:ext cx="1524000" cy="646331"/>
          </a:xfrm>
          <a:prstGeom prst="rect">
            <a:avLst/>
          </a:prstGeom>
          <a:solidFill>
            <a:schemeClr val="accent3">
              <a:lumMod val="40000"/>
              <a:lumOff val="60000"/>
            </a:schemeClr>
          </a:solidFill>
          <a:ln w="38100" cmpd="sng">
            <a:solidFill>
              <a:srgbClr val="77933C"/>
            </a:solidFill>
          </a:ln>
        </p:spPr>
        <p:txBody>
          <a:bodyPr wrap="square" rtlCol="0">
            <a:spAutoFit/>
          </a:bodyPr>
          <a:lstStyle/>
          <a:p>
            <a:r>
              <a:rPr lang="en-US" dirty="0"/>
              <a:t>Mobile device identifiers</a:t>
            </a:r>
          </a:p>
        </p:txBody>
      </p:sp>
    </p:spTree>
    <p:extLst>
      <p:ext uri="{BB962C8B-B14F-4D97-AF65-F5344CB8AC3E}">
        <p14:creationId xmlns:p14="http://schemas.microsoft.com/office/powerpoint/2010/main" val="244140183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10" grpId="0" animBg="1"/>
      <p:bldP spid="12" grpId="0" animBg="1"/>
      <p:bldP spid="13"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Tracking Permissions (iOS 14.5)</a:t>
            </a:r>
          </a:p>
        </p:txBody>
      </p:sp>
      <p:pic>
        <p:nvPicPr>
          <p:cNvPr id="1026" name="Picture 2" descr="If an app asks to track your activity - Apple Support">
            <a:extLst>
              <a:ext uri="{FF2B5EF4-FFF2-40B4-BE49-F238E27FC236}">
                <a16:creationId xmlns:a16="http://schemas.microsoft.com/office/drawing/2014/main" id="{7643DCE0-0C3B-684B-B12D-346B9C49FDE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6249" y="1600200"/>
            <a:ext cx="2186391" cy="4455287"/>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3D82C00C-5E4F-E944-BE4E-3A88D85D920F}"/>
              </a:ext>
            </a:extLst>
          </p:cNvPr>
          <p:cNvSpPr txBox="1"/>
          <p:nvPr/>
        </p:nvSpPr>
        <p:spPr>
          <a:xfrm>
            <a:off x="3810000" y="1915994"/>
            <a:ext cx="3210951" cy="954107"/>
          </a:xfrm>
          <a:prstGeom prst="rect">
            <a:avLst/>
          </a:prstGeom>
          <a:noFill/>
        </p:spPr>
        <p:txBody>
          <a:bodyPr wrap="square" rtlCol="0">
            <a:spAutoFit/>
          </a:bodyPr>
          <a:lstStyle/>
          <a:p>
            <a:r>
              <a:rPr lang="en-US" sz="2800" dirty="0"/>
              <a:t>Users must explicitly allow app to track</a:t>
            </a:r>
          </a:p>
        </p:txBody>
      </p:sp>
      <p:sp>
        <p:nvSpPr>
          <p:cNvPr id="9" name="TextBox 8">
            <a:extLst>
              <a:ext uri="{FF2B5EF4-FFF2-40B4-BE49-F238E27FC236}">
                <a16:creationId xmlns:a16="http://schemas.microsoft.com/office/drawing/2014/main" id="{C967C32A-55E0-294E-9213-D02CE358EF53}"/>
              </a:ext>
            </a:extLst>
          </p:cNvPr>
          <p:cNvSpPr txBox="1"/>
          <p:nvPr/>
        </p:nvSpPr>
        <p:spPr>
          <a:xfrm>
            <a:off x="3809999" y="3052837"/>
            <a:ext cx="5192151" cy="1938992"/>
          </a:xfrm>
          <a:prstGeom prst="rect">
            <a:avLst/>
          </a:prstGeom>
          <a:noFill/>
        </p:spPr>
        <p:txBody>
          <a:bodyPr wrap="square" rtlCol="0">
            <a:spAutoFit/>
          </a:bodyPr>
          <a:lstStyle/>
          <a:p>
            <a:r>
              <a:rPr lang="en-US" sz="2400" dirty="0"/>
              <a:t>If user does not grant permission …</a:t>
            </a:r>
          </a:p>
          <a:p>
            <a:pPr marL="285750" indent="-285750">
              <a:buFont typeface="Arial" panose="020B0604020202020204" pitchFamily="34" charset="0"/>
              <a:buChar char="•"/>
            </a:pPr>
            <a:r>
              <a:rPr lang="en-US" sz="2400" dirty="0"/>
              <a:t>No access to IDFA</a:t>
            </a:r>
          </a:p>
          <a:p>
            <a:pPr marL="285750" indent="-285750">
              <a:buFont typeface="Arial" panose="020B0604020202020204" pitchFamily="34" charset="0"/>
              <a:buChar char="•"/>
            </a:pPr>
            <a:r>
              <a:rPr lang="en-US" sz="2400" dirty="0"/>
              <a:t>App not supposed to collect other information, such as email addresses (developer’s responsibility)</a:t>
            </a:r>
          </a:p>
        </p:txBody>
      </p:sp>
    </p:spTree>
    <p:extLst>
      <p:ext uri="{BB962C8B-B14F-4D97-AF65-F5344CB8AC3E}">
        <p14:creationId xmlns:p14="http://schemas.microsoft.com/office/powerpoint/2010/main" val="2718381412"/>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Facebook’s Ad Microtargeting</a:t>
            </a:r>
          </a:p>
        </p:txBody>
      </p:sp>
      <p:pic>
        <p:nvPicPr>
          <p:cNvPr id="2050" name="Picture 2" descr="A Guide To Facebook Ads Custom Audiences - AdShark Marketing">
            <a:extLst>
              <a:ext uri="{FF2B5EF4-FFF2-40B4-BE49-F238E27FC236}">
                <a16:creationId xmlns:a16="http://schemas.microsoft.com/office/drawing/2014/main" id="{62861064-AFB2-F348-BD51-68011FDCB50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690404"/>
            <a:ext cx="4495800" cy="235249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36BF4EC6-BFA1-5342-AB1A-CCB937FED1E6}"/>
              </a:ext>
            </a:extLst>
          </p:cNvPr>
          <p:cNvSpPr txBox="1"/>
          <p:nvPr/>
        </p:nvSpPr>
        <p:spPr>
          <a:xfrm>
            <a:off x="457200" y="4228691"/>
            <a:ext cx="2743200" cy="646331"/>
          </a:xfrm>
          <a:prstGeom prst="rect">
            <a:avLst/>
          </a:prstGeom>
          <a:noFill/>
        </p:spPr>
        <p:txBody>
          <a:bodyPr wrap="square" rtlCol="0">
            <a:spAutoFit/>
          </a:bodyPr>
          <a:lstStyle/>
          <a:p>
            <a:r>
              <a:rPr lang="en-US" dirty="0"/>
              <a:t>Target ads to FB users with certain characteristics</a:t>
            </a:r>
          </a:p>
        </p:txBody>
      </p:sp>
      <p:pic>
        <p:nvPicPr>
          <p:cNvPr id="2052" name="Picture 4" descr="Uno Blog: Why Lookalike Audiences Are A Great Place To Start On A New  Facebook Ads Campaign">
            <a:extLst>
              <a:ext uri="{FF2B5EF4-FFF2-40B4-BE49-F238E27FC236}">
                <a16:creationId xmlns:a16="http://schemas.microsoft.com/office/drawing/2014/main" id="{9A879488-F892-9E4F-9735-CCBF0CF5DFE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5635" b="10509"/>
          <a:stretch/>
        </p:blipFill>
        <p:spPr bwMode="auto">
          <a:xfrm>
            <a:off x="4267200" y="2798156"/>
            <a:ext cx="4495800" cy="1794291"/>
          </a:xfrm>
          <a:prstGeom prst="rect">
            <a:avLst/>
          </a:prstGeom>
          <a:noFill/>
          <a:ln w="38100">
            <a:solidFill>
              <a:schemeClr val="accent1"/>
            </a:solidFill>
          </a:ln>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D8499275-5B4A-2147-965B-0677C4C34990}"/>
              </a:ext>
            </a:extLst>
          </p:cNvPr>
          <p:cNvSpPr txBox="1"/>
          <p:nvPr/>
        </p:nvSpPr>
        <p:spPr>
          <a:xfrm>
            <a:off x="2196585" y="6443246"/>
            <a:ext cx="6947415" cy="338554"/>
          </a:xfrm>
          <a:prstGeom prst="rect">
            <a:avLst/>
          </a:prstGeom>
          <a:noFill/>
        </p:spPr>
        <p:txBody>
          <a:bodyPr wrap="none" rtlCol="0">
            <a:spAutoFit/>
          </a:bodyPr>
          <a:lstStyle/>
          <a:p>
            <a:r>
              <a:rPr lang="en-US" sz="1600" i="1" dirty="0"/>
              <a:t>Image: https://</a:t>
            </a:r>
            <a:r>
              <a:rPr lang="en-US" sz="1600" i="1" dirty="0" err="1"/>
              <a:t>www.kopamarketing.com</a:t>
            </a:r>
            <a:r>
              <a:rPr lang="en-US" sz="1600" i="1" dirty="0"/>
              <a:t>/blog/lookalike-audiences-</a:t>
            </a:r>
            <a:r>
              <a:rPr lang="en-US" sz="1600" i="1" dirty="0" err="1"/>
              <a:t>facebook</a:t>
            </a:r>
            <a:r>
              <a:rPr lang="en-US" sz="1600" i="1" dirty="0"/>
              <a:t>-ads-campaign</a:t>
            </a:r>
          </a:p>
        </p:txBody>
      </p:sp>
      <p:sp>
        <p:nvSpPr>
          <p:cNvPr id="11" name="TextBox 10">
            <a:extLst>
              <a:ext uri="{FF2B5EF4-FFF2-40B4-BE49-F238E27FC236}">
                <a16:creationId xmlns:a16="http://schemas.microsoft.com/office/drawing/2014/main" id="{672DE68C-25D3-DD4B-A072-167015D8240C}"/>
              </a:ext>
            </a:extLst>
          </p:cNvPr>
          <p:cNvSpPr txBox="1"/>
          <p:nvPr/>
        </p:nvSpPr>
        <p:spPr>
          <a:xfrm>
            <a:off x="4185340" y="4805969"/>
            <a:ext cx="3657600" cy="646331"/>
          </a:xfrm>
          <a:prstGeom prst="rect">
            <a:avLst/>
          </a:prstGeom>
          <a:noFill/>
        </p:spPr>
        <p:txBody>
          <a:bodyPr wrap="square" rtlCol="0">
            <a:spAutoFit/>
          </a:bodyPr>
          <a:lstStyle/>
          <a:p>
            <a:r>
              <a:rPr lang="en-US" dirty="0"/>
              <a:t>Target ads to FB users with similar characteristics to existing customers</a:t>
            </a:r>
          </a:p>
        </p:txBody>
      </p:sp>
      <mc:AlternateContent xmlns:mc="http://schemas.openxmlformats.org/markup-compatibility/2006" xmlns:p14="http://schemas.microsoft.com/office/powerpoint/2010/main">
        <mc:Choice Requires="p14">
          <p:contentPart p14:bwMode="auto" r:id="rId4">
            <p14:nvContentPartPr>
              <p14:cNvPr id="9" name="Ink 8">
                <a:extLst>
                  <a:ext uri="{FF2B5EF4-FFF2-40B4-BE49-F238E27FC236}">
                    <a16:creationId xmlns:a16="http://schemas.microsoft.com/office/drawing/2014/main" id="{02A39337-8CB4-A844-9C8F-F21F14613767}"/>
                  </a:ext>
                </a:extLst>
              </p14:cNvPr>
              <p14:cNvContentPartPr/>
              <p14:nvPr/>
            </p14:nvContentPartPr>
            <p14:xfrm>
              <a:off x="7041760" y="2483047"/>
              <a:ext cx="1602360" cy="868320"/>
            </p14:xfrm>
          </p:contentPart>
        </mc:Choice>
        <mc:Fallback xmlns="">
          <p:pic>
            <p:nvPicPr>
              <p:cNvPr id="9" name="Ink 8">
                <a:extLst>
                  <a:ext uri="{FF2B5EF4-FFF2-40B4-BE49-F238E27FC236}">
                    <a16:creationId xmlns:a16="http://schemas.microsoft.com/office/drawing/2014/main" id="{02A39337-8CB4-A844-9C8F-F21F14613767}"/>
                  </a:ext>
                </a:extLst>
              </p:cNvPr>
              <p:cNvPicPr/>
              <p:nvPr/>
            </p:nvPicPr>
            <p:blipFill>
              <a:blip r:embed="rId5"/>
              <a:stretch>
                <a:fillRect/>
              </a:stretch>
            </p:blipFill>
            <p:spPr>
              <a:xfrm>
                <a:off x="7006120" y="2447047"/>
                <a:ext cx="1674000" cy="939960"/>
              </a:xfrm>
              <a:prstGeom prst="rect">
                <a:avLst/>
              </a:prstGeom>
            </p:spPr>
          </p:pic>
        </mc:Fallback>
      </mc:AlternateContent>
      <p:sp>
        <p:nvSpPr>
          <p:cNvPr id="14" name="TextBox 13">
            <a:extLst>
              <a:ext uri="{FF2B5EF4-FFF2-40B4-BE49-F238E27FC236}">
                <a16:creationId xmlns:a16="http://schemas.microsoft.com/office/drawing/2014/main" id="{AB4D1A68-0B12-6344-A130-4D06630DF5A2}"/>
              </a:ext>
            </a:extLst>
          </p:cNvPr>
          <p:cNvSpPr txBox="1"/>
          <p:nvPr/>
        </p:nvSpPr>
        <p:spPr>
          <a:xfrm>
            <a:off x="444500" y="5700199"/>
            <a:ext cx="8479629" cy="461665"/>
          </a:xfrm>
          <a:prstGeom prst="rect">
            <a:avLst/>
          </a:prstGeom>
          <a:noFill/>
        </p:spPr>
        <p:txBody>
          <a:bodyPr wrap="none" rtlCol="0">
            <a:spAutoFit/>
          </a:bodyPr>
          <a:lstStyle/>
          <a:p>
            <a:r>
              <a:rPr lang="en-US" sz="2400" dirty="0"/>
              <a:t>Very valuable for small businesses with limited advertising budgets!</a:t>
            </a:r>
          </a:p>
        </p:txBody>
      </p:sp>
    </p:spTree>
    <p:extLst>
      <p:ext uri="{BB962C8B-B14F-4D97-AF65-F5344CB8AC3E}">
        <p14:creationId xmlns:p14="http://schemas.microsoft.com/office/powerpoint/2010/main" val="3295997744"/>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8BE802CC-902A-FE4B-A3C9-49B8E2685663}"/>
              </a:ext>
            </a:extLst>
          </p:cNvPr>
          <p:cNvSpPr>
            <a:spLocks noGrp="1"/>
          </p:cNvSpPr>
          <p:nvPr>
            <p:ph type="title"/>
          </p:nvPr>
        </p:nvSpPr>
        <p:spPr>
          <a:xfrm>
            <a:off x="457200" y="274638"/>
            <a:ext cx="8229600" cy="1143000"/>
          </a:xfrm>
        </p:spPr>
        <p:txBody>
          <a:bodyPr>
            <a:normAutofit/>
          </a:bodyPr>
          <a:lstStyle/>
          <a:p>
            <a:r>
              <a:rPr lang="en-US" dirty="0"/>
              <a:t>Cook vs </a:t>
            </a:r>
            <a:r>
              <a:rPr lang="en-US" dirty="0" err="1"/>
              <a:t>Zuck</a:t>
            </a:r>
            <a:endParaRPr lang="en-US" dirty="0"/>
          </a:p>
        </p:txBody>
      </p:sp>
      <p:pic>
        <p:nvPicPr>
          <p:cNvPr id="10" name="Picture 9" descr="Text&#10;&#10;Description automatically generated">
            <a:extLst>
              <a:ext uri="{FF2B5EF4-FFF2-40B4-BE49-F238E27FC236}">
                <a16:creationId xmlns:a16="http://schemas.microsoft.com/office/drawing/2014/main" id="{31286B3E-82D2-2C47-B512-8E43AA439CA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 y="1960659"/>
            <a:ext cx="2652713" cy="4822632"/>
          </a:xfrm>
          <a:prstGeom prst="rect">
            <a:avLst/>
          </a:prstGeom>
        </p:spPr>
      </p:pic>
      <p:pic>
        <p:nvPicPr>
          <p:cNvPr id="12" name="Picture 11" descr="Text&#10;&#10;Description automatically generated">
            <a:extLst>
              <a:ext uri="{FF2B5EF4-FFF2-40B4-BE49-F238E27FC236}">
                <a16:creationId xmlns:a16="http://schemas.microsoft.com/office/drawing/2014/main" id="{EB3402FA-D6F1-B347-8C43-C461255687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6744" y="1275049"/>
            <a:ext cx="6684309" cy="1274682"/>
          </a:xfrm>
          <a:prstGeom prst="rect">
            <a:avLst/>
          </a:prstGeom>
          <a:ln w="25400">
            <a:solidFill>
              <a:srgbClr val="000000"/>
            </a:solidFill>
          </a:ln>
          <a:effectLst>
            <a:outerShdw blurRad="50800" dist="38100" dir="2700000" algn="tl" rotWithShape="0">
              <a:prstClr val="black">
                <a:alpha val="40000"/>
              </a:prstClr>
            </a:outerShdw>
          </a:effectLst>
        </p:spPr>
      </p:pic>
      <p:pic>
        <p:nvPicPr>
          <p:cNvPr id="13" name="Picture 12" descr="Text&#10;&#10;Description automatically generated">
            <a:extLst>
              <a:ext uri="{FF2B5EF4-FFF2-40B4-BE49-F238E27FC236}">
                <a16:creationId xmlns:a16="http://schemas.microsoft.com/office/drawing/2014/main" id="{1DB0B31F-2E3C-8F45-9EB2-369F0506F90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35275" y="4269201"/>
            <a:ext cx="7162800" cy="1273387"/>
          </a:xfrm>
          <a:prstGeom prst="rect">
            <a:avLst/>
          </a:prstGeom>
          <a:ln w="25400">
            <a:solidFill>
              <a:srgbClr val="000000"/>
            </a:solidFill>
          </a:ln>
          <a:effectLst>
            <a:outerShdw blurRad="50800" dist="38100" dir="2700000" algn="tl" rotWithShape="0">
              <a:prstClr val="black">
                <a:alpha val="40000"/>
              </a:prstClr>
            </a:outerShdw>
          </a:effectLst>
        </p:spPr>
      </p:pic>
      <p:pic>
        <p:nvPicPr>
          <p:cNvPr id="3" name="Picture 2" descr="A picture containing person, person, standing&#10;&#10;Description automatically generated">
            <a:extLst>
              <a:ext uri="{FF2B5EF4-FFF2-40B4-BE49-F238E27FC236}">
                <a16:creationId xmlns:a16="http://schemas.microsoft.com/office/drawing/2014/main" id="{495D4380-DF3D-314B-A63D-270803EA6FA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32156" y="2274501"/>
            <a:ext cx="1892644" cy="1799502"/>
          </a:xfrm>
          <a:prstGeom prst="rect">
            <a:avLst/>
          </a:prstGeom>
        </p:spPr>
      </p:pic>
      <p:sp>
        <p:nvSpPr>
          <p:cNvPr id="2" name="TextBox 1">
            <a:extLst>
              <a:ext uri="{FF2B5EF4-FFF2-40B4-BE49-F238E27FC236}">
                <a16:creationId xmlns:a16="http://schemas.microsoft.com/office/drawing/2014/main" id="{DA4B3085-C2EA-604E-96B4-B15BF8EA5B98}"/>
              </a:ext>
            </a:extLst>
          </p:cNvPr>
          <p:cNvSpPr txBox="1"/>
          <p:nvPr/>
        </p:nvSpPr>
        <p:spPr>
          <a:xfrm>
            <a:off x="3080919" y="5672693"/>
            <a:ext cx="5902475" cy="1015663"/>
          </a:xfrm>
          <a:prstGeom prst="rect">
            <a:avLst/>
          </a:prstGeom>
          <a:noFill/>
        </p:spPr>
        <p:txBody>
          <a:bodyPr wrap="square" rtlCol="0">
            <a:spAutoFit/>
          </a:bodyPr>
          <a:lstStyle/>
          <a:p>
            <a:r>
              <a:rPr lang="en-US" sz="2000" dirty="0"/>
              <a:t>In March 2021, French competition regulator rejected the complaint but will investigate if Apple imposes stricter rules on third-party apps than on itself</a:t>
            </a:r>
          </a:p>
        </p:txBody>
      </p:sp>
    </p:spTree>
    <p:extLst>
      <p:ext uri="{BB962C8B-B14F-4D97-AF65-F5344CB8AC3E}">
        <p14:creationId xmlns:p14="http://schemas.microsoft.com/office/powerpoint/2010/main" val="258747017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Privacy vs. Competition?</a:t>
            </a:r>
          </a:p>
        </p:txBody>
      </p:sp>
      <p:sp>
        <p:nvSpPr>
          <p:cNvPr id="8" name="Rectangle 7">
            <a:extLst>
              <a:ext uri="{FF2B5EF4-FFF2-40B4-BE49-F238E27FC236}">
                <a16:creationId xmlns:a16="http://schemas.microsoft.com/office/drawing/2014/main" id="{453CE4E2-1A6C-1F4D-A2A7-131C9E4D3A20}"/>
              </a:ext>
            </a:extLst>
          </p:cNvPr>
          <p:cNvSpPr/>
          <p:nvPr/>
        </p:nvSpPr>
        <p:spPr>
          <a:xfrm>
            <a:off x="0" y="6443246"/>
            <a:ext cx="9220200" cy="338554"/>
          </a:xfrm>
          <a:prstGeom prst="rect">
            <a:avLst/>
          </a:prstGeom>
        </p:spPr>
        <p:txBody>
          <a:bodyPr wrap="square">
            <a:spAutoFit/>
          </a:bodyPr>
          <a:lstStyle/>
          <a:p>
            <a:r>
              <a:rPr lang="en-US" sz="1600" i="1" dirty="0"/>
              <a:t>https://</a:t>
            </a:r>
            <a:r>
              <a:rPr lang="en-US" sz="1600" i="1" dirty="0" err="1"/>
              <a:t>www.wsj.com</a:t>
            </a:r>
            <a:r>
              <a:rPr lang="en-US" sz="1600" i="1" dirty="0"/>
              <a:t>/articles/apple-faces-antitrust-complaint-in-france-over-privacy-changes-in-iphones-11603893625</a:t>
            </a:r>
          </a:p>
        </p:txBody>
      </p:sp>
      <p:sp>
        <p:nvSpPr>
          <p:cNvPr id="5" name="TextBox 4">
            <a:extLst>
              <a:ext uri="{FF2B5EF4-FFF2-40B4-BE49-F238E27FC236}">
                <a16:creationId xmlns:a16="http://schemas.microsoft.com/office/drawing/2014/main" id="{1F21079E-7275-DD44-976E-CF707502943F}"/>
              </a:ext>
            </a:extLst>
          </p:cNvPr>
          <p:cNvSpPr txBox="1"/>
          <p:nvPr/>
        </p:nvSpPr>
        <p:spPr>
          <a:xfrm>
            <a:off x="457201" y="1695271"/>
            <a:ext cx="8077200" cy="1200329"/>
          </a:xfrm>
          <a:prstGeom prst="rect">
            <a:avLst/>
          </a:prstGeom>
          <a:gradFill>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gradFill>
          <a:ln w="25400">
            <a:solidFill>
              <a:srgbClr val="000000"/>
            </a:solidFill>
          </a:ln>
          <a:effectLst>
            <a:outerShdw blurRad="50800" dist="38100" dir="2700000" algn="tl" rotWithShape="0">
              <a:prstClr val="black">
                <a:alpha val="40000"/>
              </a:prstClr>
            </a:outerShdw>
          </a:effectLst>
        </p:spPr>
        <p:txBody>
          <a:bodyPr wrap="square" rtlCol="0">
            <a:spAutoFit/>
          </a:bodyPr>
          <a:lstStyle/>
          <a:p>
            <a:r>
              <a:rPr lang="en-US" sz="2400" dirty="0"/>
              <a:t>Apple:  “privacy is a fundamental right… A user’s data belongs to them and they should get to decide whether to share their data and with whom.”</a:t>
            </a:r>
          </a:p>
        </p:txBody>
      </p:sp>
      <p:sp>
        <p:nvSpPr>
          <p:cNvPr id="10" name="TextBox 9">
            <a:extLst>
              <a:ext uri="{FF2B5EF4-FFF2-40B4-BE49-F238E27FC236}">
                <a16:creationId xmlns:a16="http://schemas.microsoft.com/office/drawing/2014/main" id="{4321ED19-AF68-B448-A61A-595EF173C21A}"/>
              </a:ext>
            </a:extLst>
          </p:cNvPr>
          <p:cNvSpPr txBox="1"/>
          <p:nvPr/>
        </p:nvSpPr>
        <p:spPr>
          <a:xfrm>
            <a:off x="457202" y="4746722"/>
            <a:ext cx="8077199" cy="830997"/>
          </a:xfrm>
          <a:prstGeom prst="rect">
            <a:avLst/>
          </a:prstGeom>
          <a:gradFill>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gradFill>
          <a:ln w="25400">
            <a:solidFill>
              <a:srgbClr val="000000"/>
            </a:solidFill>
          </a:ln>
          <a:effectLst>
            <a:outerShdw blurRad="50800" dist="38100" dir="2700000" algn="tl" rotWithShape="0">
              <a:prstClr val="black">
                <a:alpha val="40000"/>
              </a:prstClr>
            </a:outerShdw>
          </a:effectLst>
        </p:spPr>
        <p:txBody>
          <a:bodyPr wrap="square" rtlCol="0">
            <a:spAutoFit/>
          </a:bodyPr>
          <a:lstStyle/>
          <a:p>
            <a:r>
              <a:rPr lang="en-US" sz="2400" dirty="0"/>
              <a:t>Advertisers:  “the use of privacy as a sort of fig leaf for anticompetitive conduct”</a:t>
            </a:r>
          </a:p>
        </p:txBody>
      </p:sp>
      <p:sp>
        <p:nvSpPr>
          <p:cNvPr id="6" name="TextBox 5">
            <a:extLst>
              <a:ext uri="{FF2B5EF4-FFF2-40B4-BE49-F238E27FC236}">
                <a16:creationId xmlns:a16="http://schemas.microsoft.com/office/drawing/2014/main" id="{F660B127-B301-7944-8743-92AD895EB498}"/>
              </a:ext>
            </a:extLst>
          </p:cNvPr>
          <p:cNvSpPr txBox="1"/>
          <p:nvPr/>
        </p:nvSpPr>
        <p:spPr>
          <a:xfrm>
            <a:off x="1447800" y="3036331"/>
            <a:ext cx="7991474" cy="1569660"/>
          </a:xfrm>
          <a:prstGeom prst="rect">
            <a:avLst/>
          </a:prstGeom>
          <a:noFill/>
        </p:spPr>
        <p:txBody>
          <a:bodyPr wrap="square" rtlCol="0">
            <a:spAutoFit/>
          </a:bodyPr>
          <a:lstStyle/>
          <a:p>
            <a:r>
              <a:rPr lang="en-US" sz="2400" dirty="0"/>
              <a:t>Does not apply to Apple's own digital ad business (personalized ads in app store and Apple News)</a:t>
            </a:r>
          </a:p>
          <a:p>
            <a:r>
              <a:rPr lang="en-US" sz="2400" dirty="0">
                <a:solidFill>
                  <a:srgbClr val="C00000"/>
                </a:solidFill>
              </a:rPr>
              <a:t>Apple said its own data collection doesn’t count as tracking because it doesn’t share the data with other companies</a:t>
            </a:r>
            <a:r>
              <a:rPr lang="en-US" sz="2400" dirty="0"/>
              <a:t>.</a:t>
            </a:r>
          </a:p>
        </p:txBody>
      </p:sp>
    </p:spTree>
    <p:extLst>
      <p:ext uri="{BB962C8B-B14F-4D97-AF65-F5344CB8AC3E}">
        <p14:creationId xmlns:p14="http://schemas.microsoft.com/office/powerpoint/2010/main" val="288535039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B066BE-6D68-144C-B91B-EF8881A14F2C}"/>
              </a:ext>
            </a:extLst>
          </p:cNvPr>
          <p:cNvSpPr>
            <a:spLocks noGrp="1"/>
          </p:cNvSpPr>
          <p:nvPr>
            <p:ph type="title"/>
          </p:nvPr>
        </p:nvSpPr>
        <p:spPr/>
        <p:txBody>
          <a:bodyPr/>
          <a:lstStyle/>
          <a:p>
            <a:r>
              <a:rPr lang="en-US" dirty="0"/>
              <a:t>Major Impact on Meta</a:t>
            </a:r>
          </a:p>
        </p:txBody>
      </p:sp>
      <p:pic>
        <p:nvPicPr>
          <p:cNvPr id="5" name="Picture 4" descr="Text&#10;&#10;Description automatically generated">
            <a:extLst>
              <a:ext uri="{FF2B5EF4-FFF2-40B4-BE49-F238E27FC236}">
                <a16:creationId xmlns:a16="http://schemas.microsoft.com/office/drawing/2014/main" id="{208B6120-B6A2-D06E-F845-32C5AA75BFA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6712" y="1769460"/>
            <a:ext cx="4876800" cy="877602"/>
          </a:xfrm>
          <a:prstGeom prst="rect">
            <a:avLst/>
          </a:prstGeom>
          <a:ln w="38100">
            <a:solidFill>
              <a:schemeClr val="tx1"/>
            </a:solidFill>
          </a:ln>
          <a:effectLst>
            <a:outerShdw blurRad="50800" dist="38100" dir="2700000" algn="tl" rotWithShape="0">
              <a:prstClr val="black">
                <a:alpha val="40000"/>
              </a:prstClr>
            </a:outerShdw>
          </a:effectLst>
        </p:spPr>
      </p:pic>
      <p:pic>
        <p:nvPicPr>
          <p:cNvPr id="7" name="Picture 6" descr="Chart, scatter chart&#10;&#10;Description automatically generated">
            <a:extLst>
              <a:ext uri="{FF2B5EF4-FFF2-40B4-BE49-F238E27FC236}">
                <a16:creationId xmlns:a16="http://schemas.microsoft.com/office/drawing/2014/main" id="{E334A8CC-9F4D-19A5-6520-55A2B2A3D1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51721" y="3249901"/>
            <a:ext cx="6440557" cy="2949760"/>
          </a:xfrm>
          <a:prstGeom prst="rect">
            <a:avLst/>
          </a:prstGeom>
        </p:spPr>
      </p:pic>
      <p:sp>
        <p:nvSpPr>
          <p:cNvPr id="8" name="TextBox 7">
            <a:extLst>
              <a:ext uri="{FF2B5EF4-FFF2-40B4-BE49-F238E27FC236}">
                <a16:creationId xmlns:a16="http://schemas.microsoft.com/office/drawing/2014/main" id="{4BA6E3F3-624F-B95D-EE03-B3CE41D1394D}"/>
              </a:ext>
            </a:extLst>
          </p:cNvPr>
          <p:cNvSpPr txBox="1"/>
          <p:nvPr/>
        </p:nvSpPr>
        <p:spPr>
          <a:xfrm>
            <a:off x="3124200" y="3581400"/>
            <a:ext cx="3140890" cy="1077218"/>
          </a:xfrm>
          <a:prstGeom prst="rect">
            <a:avLst/>
          </a:prstGeom>
          <a:noFill/>
        </p:spPr>
        <p:txBody>
          <a:bodyPr wrap="square" rtlCol="0">
            <a:spAutoFit/>
          </a:bodyPr>
          <a:lstStyle/>
          <a:p>
            <a:r>
              <a:rPr lang="en-US" sz="3200" b="1" dirty="0">
                <a:solidFill>
                  <a:srgbClr val="7030A0"/>
                </a:solidFill>
              </a:rPr>
              <a:t>FB stock performance</a:t>
            </a:r>
          </a:p>
        </p:txBody>
      </p:sp>
      <p:pic>
        <p:nvPicPr>
          <p:cNvPr id="9" name="Picture 2">
            <a:extLst>
              <a:ext uri="{FF2B5EF4-FFF2-40B4-BE49-F238E27FC236}">
                <a16:creationId xmlns:a16="http://schemas.microsoft.com/office/drawing/2014/main" id="{67D27CDB-E31F-86C5-3B03-E48F2EA11B18}"/>
              </a:ext>
            </a:extLst>
          </p:cNvPr>
          <p:cNvPicPr>
            <a:picLocks noChangeAspect="1" noChangeArrowheads="1"/>
          </p:cNvPicPr>
          <p:nvPr/>
        </p:nvPicPr>
        <p:blipFill>
          <a:blip r:embed="rId4">
            <a:clrChange>
              <a:clrFrom>
                <a:srgbClr val="FFFFFF"/>
              </a:clrFrom>
              <a:clrTo>
                <a:srgbClr val="FFFFFF">
                  <a:alpha val="0"/>
                </a:srgbClr>
              </a:clrTo>
            </a:clrChange>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3387323">
            <a:off x="1660443" y="3437528"/>
            <a:ext cx="2114042" cy="185623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Text&#10;&#10;Description automatically generated">
            <a:extLst>
              <a:ext uri="{FF2B5EF4-FFF2-40B4-BE49-F238E27FC236}">
                <a16:creationId xmlns:a16="http://schemas.microsoft.com/office/drawing/2014/main" id="{D958C20B-206E-DC26-5CB2-8A3F15BC015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57801" y="2367476"/>
            <a:ext cx="4165021" cy="1137469"/>
          </a:xfrm>
          <a:prstGeom prst="rect">
            <a:avLst/>
          </a:prstGeom>
          <a:ln w="38100">
            <a:solidFill>
              <a:schemeClr val="tx1"/>
            </a:solidFill>
          </a:ln>
          <a:effectLst>
            <a:outerShdw blurRad="50800" dist="38100" dir="2700000" algn="tl" rotWithShape="0">
              <a:prstClr val="black">
                <a:alpha val="40000"/>
              </a:prstClr>
            </a:outerShdw>
          </a:effectLst>
        </p:spPr>
      </p:pic>
      <p:pic>
        <p:nvPicPr>
          <p:cNvPr id="13" name="Picture 2" descr="Flushing Toilet Icon - Free PNG &amp; SVG 855491 - Noun Project">
            <a:extLst>
              <a:ext uri="{FF2B5EF4-FFF2-40B4-BE49-F238E27FC236}">
                <a16:creationId xmlns:a16="http://schemas.microsoft.com/office/drawing/2014/main" id="{7EF123E8-99CF-93AB-9B83-C77B1543862A}"/>
              </a:ext>
            </a:extLst>
          </p:cNvPr>
          <p:cNvPicPr>
            <a:picLocks noChangeAspect="1" noChangeArrowheads="1"/>
          </p:cNvPicPr>
          <p:nvPr/>
        </p:nvPicPr>
        <p:blipFill>
          <a:blip r:embed="rId6">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878516" y="3763969"/>
            <a:ext cx="1598783" cy="15987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457550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B0CE80-CBFB-BCDF-2C6F-D7429FFE19ED}"/>
              </a:ext>
            </a:extLst>
          </p:cNvPr>
          <p:cNvSpPr>
            <a:spLocks noGrp="1"/>
          </p:cNvSpPr>
          <p:nvPr>
            <p:ph type="title"/>
          </p:nvPr>
        </p:nvSpPr>
        <p:spPr/>
        <p:txBody>
          <a:bodyPr/>
          <a:lstStyle/>
          <a:p>
            <a:r>
              <a:rPr lang="en-US" dirty="0"/>
              <a:t>Recent Developments (Feb 2023)</a:t>
            </a:r>
          </a:p>
        </p:txBody>
      </p:sp>
      <p:pic>
        <p:nvPicPr>
          <p:cNvPr id="4" name="Picture 3" descr="Text&#10;&#10;Description automatically generated">
            <a:extLst>
              <a:ext uri="{FF2B5EF4-FFF2-40B4-BE49-F238E27FC236}">
                <a16:creationId xmlns:a16="http://schemas.microsoft.com/office/drawing/2014/main" id="{D2D3FBE8-C342-31AF-E487-812E8A81E2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7261" y="1490413"/>
            <a:ext cx="6096000" cy="1028700"/>
          </a:xfrm>
          <a:prstGeom prst="rect">
            <a:avLst/>
          </a:prstGeom>
          <a:ln w="38100">
            <a:solidFill>
              <a:schemeClr val="tx1"/>
            </a:solidFill>
          </a:ln>
          <a:effectLst>
            <a:outerShdw blurRad="50800" dist="38100" dir="2700000" algn="tl" rotWithShape="0">
              <a:prstClr val="black">
                <a:alpha val="40000"/>
              </a:prstClr>
            </a:outerShdw>
          </a:effectLst>
        </p:spPr>
      </p:pic>
      <p:pic>
        <p:nvPicPr>
          <p:cNvPr id="7" name="Picture 6" descr="Text&#10;&#10;Description automatically generated">
            <a:extLst>
              <a:ext uri="{FF2B5EF4-FFF2-40B4-BE49-F238E27FC236}">
                <a16:creationId xmlns:a16="http://schemas.microsoft.com/office/drawing/2014/main" id="{19A96D98-E61A-04E9-B995-BE16EA9714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71993" y="2429932"/>
            <a:ext cx="6619882" cy="952501"/>
          </a:xfrm>
          <a:prstGeom prst="rect">
            <a:avLst/>
          </a:prstGeom>
        </p:spPr>
      </p:pic>
      <p:sp>
        <p:nvSpPr>
          <p:cNvPr id="8" name="TextBox 7">
            <a:extLst>
              <a:ext uri="{FF2B5EF4-FFF2-40B4-BE49-F238E27FC236}">
                <a16:creationId xmlns:a16="http://schemas.microsoft.com/office/drawing/2014/main" id="{1FA9E414-E715-DE5A-225A-A00E21F7D195}"/>
              </a:ext>
            </a:extLst>
          </p:cNvPr>
          <p:cNvSpPr txBox="1"/>
          <p:nvPr/>
        </p:nvSpPr>
        <p:spPr>
          <a:xfrm>
            <a:off x="2001810" y="6192399"/>
            <a:ext cx="7138877" cy="584775"/>
          </a:xfrm>
          <a:prstGeom prst="rect">
            <a:avLst/>
          </a:prstGeom>
          <a:noFill/>
        </p:spPr>
        <p:txBody>
          <a:bodyPr wrap="none" rtlCol="0">
            <a:spAutoFit/>
          </a:bodyPr>
          <a:lstStyle/>
          <a:p>
            <a:r>
              <a:rPr lang="en-US" sz="1600" i="1" dirty="0"/>
              <a:t>https://</a:t>
            </a:r>
            <a:r>
              <a:rPr lang="en-US" sz="1600" i="1" dirty="0" err="1"/>
              <a:t>www.nytimes.com</a:t>
            </a:r>
            <a:r>
              <a:rPr lang="en-US" sz="1600" i="1" dirty="0"/>
              <a:t>/2023/02/02/technology/meta-</a:t>
            </a:r>
            <a:r>
              <a:rPr lang="en-US" sz="1600" i="1" dirty="0" err="1"/>
              <a:t>stock.html</a:t>
            </a:r>
            <a:endParaRPr lang="en-US" sz="1600" i="1" dirty="0"/>
          </a:p>
          <a:p>
            <a:r>
              <a:rPr lang="en-US" sz="1600" i="1" dirty="0"/>
              <a:t>https://</a:t>
            </a:r>
            <a:r>
              <a:rPr lang="en-US" sz="1600" i="1" dirty="0" err="1"/>
              <a:t>www.wsj.com</a:t>
            </a:r>
            <a:r>
              <a:rPr lang="en-US" sz="1600" i="1" dirty="0"/>
              <a:t>/articles/meta-ai-facebook-instagram-reels-ad-targeting-11674829286</a:t>
            </a:r>
          </a:p>
        </p:txBody>
      </p:sp>
      <p:sp>
        <p:nvSpPr>
          <p:cNvPr id="9" name="TextBox 8">
            <a:extLst>
              <a:ext uri="{FF2B5EF4-FFF2-40B4-BE49-F238E27FC236}">
                <a16:creationId xmlns:a16="http://schemas.microsoft.com/office/drawing/2014/main" id="{D7C2266A-F37E-A088-2ACC-6CEE637AA45D}"/>
              </a:ext>
            </a:extLst>
          </p:cNvPr>
          <p:cNvSpPr txBox="1"/>
          <p:nvPr/>
        </p:nvSpPr>
        <p:spPr>
          <a:xfrm>
            <a:off x="261930" y="3741905"/>
            <a:ext cx="8620139" cy="1785104"/>
          </a:xfrm>
          <a:prstGeom prst="rect">
            <a:avLst/>
          </a:prstGeom>
          <a:noFill/>
        </p:spPr>
        <p:txBody>
          <a:bodyPr wrap="square" rtlCol="0">
            <a:spAutoFit/>
          </a:bodyPr>
          <a:lstStyle/>
          <a:p>
            <a:pPr marL="285750" indent="-285750">
              <a:spcBef>
                <a:spcPts val="600"/>
              </a:spcBef>
              <a:buFont typeface="Arial" panose="020B0604020202020204" pitchFamily="34" charset="0"/>
              <a:buChar char="•"/>
            </a:pPr>
            <a:r>
              <a:rPr lang="en-US" sz="2000" dirty="0"/>
              <a:t>Investment in AI to improve ad targeting based on less data</a:t>
            </a:r>
          </a:p>
          <a:p>
            <a:pPr marL="285750" indent="-285750">
              <a:spcBef>
                <a:spcPts val="600"/>
              </a:spcBef>
              <a:buFont typeface="Arial" panose="020B0604020202020204" pitchFamily="34" charset="0"/>
              <a:buChar char="•"/>
            </a:pPr>
            <a:r>
              <a:rPr lang="en-US" sz="2000" dirty="0">
                <a:highlight>
                  <a:srgbClr val="FFFF00"/>
                </a:highlight>
              </a:rPr>
              <a:t>Bargaining with users </a:t>
            </a:r>
            <a:r>
              <a:rPr lang="en-US" sz="2000" dirty="0"/>
              <a:t>to get them to agree to tracking in Meta’s own in-app privacy settings. Under the approach being tested, </a:t>
            </a:r>
            <a:r>
              <a:rPr lang="en-US" sz="2000" dirty="0">
                <a:highlight>
                  <a:srgbClr val="FFFF00"/>
                </a:highlight>
              </a:rPr>
              <a:t>the company promises to show users fewer ads if they agree to provide their data</a:t>
            </a:r>
            <a:r>
              <a:rPr lang="en-US" sz="2000" dirty="0"/>
              <a:t>.</a:t>
            </a:r>
          </a:p>
          <a:p>
            <a:pPr marL="285750" indent="-285750">
              <a:spcBef>
                <a:spcPts val="600"/>
              </a:spcBef>
              <a:buFont typeface="Arial" panose="020B0604020202020204" pitchFamily="34" charset="0"/>
              <a:buChar char="•"/>
            </a:pPr>
            <a:r>
              <a:rPr lang="en-US" sz="2000" dirty="0"/>
              <a:t>New ad formats: lead generation, subscriptions, click-to-book, online promos…</a:t>
            </a:r>
          </a:p>
        </p:txBody>
      </p:sp>
    </p:spTree>
    <p:extLst>
      <p:ext uri="{BB962C8B-B14F-4D97-AF65-F5344CB8AC3E}">
        <p14:creationId xmlns:p14="http://schemas.microsoft.com/office/powerpoint/2010/main" val="1529187543"/>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62763D-70E2-C3C0-75EA-1F3FB75CF6E7}"/>
              </a:ext>
            </a:extLst>
          </p:cNvPr>
          <p:cNvSpPr>
            <a:spLocks noGrp="1"/>
          </p:cNvSpPr>
          <p:nvPr>
            <p:ph type="title"/>
          </p:nvPr>
        </p:nvSpPr>
        <p:spPr/>
        <p:txBody>
          <a:bodyPr/>
          <a:lstStyle/>
          <a:p>
            <a:r>
              <a:rPr lang="en-US" dirty="0"/>
              <a:t>New Ad Technologies @ Meta</a:t>
            </a:r>
          </a:p>
        </p:txBody>
      </p:sp>
      <p:sp>
        <p:nvSpPr>
          <p:cNvPr id="3" name="Content Placeholder 2">
            <a:extLst>
              <a:ext uri="{FF2B5EF4-FFF2-40B4-BE49-F238E27FC236}">
                <a16:creationId xmlns:a16="http://schemas.microsoft.com/office/drawing/2014/main" id="{7B5766CC-B388-E3A1-10B6-BFBE65D9B29A}"/>
              </a:ext>
            </a:extLst>
          </p:cNvPr>
          <p:cNvSpPr>
            <a:spLocks noGrp="1"/>
          </p:cNvSpPr>
          <p:nvPr>
            <p:ph idx="1"/>
          </p:nvPr>
        </p:nvSpPr>
        <p:spPr>
          <a:xfrm>
            <a:off x="457200" y="1600201"/>
            <a:ext cx="8229600" cy="2286000"/>
          </a:xfrm>
        </p:spPr>
        <p:txBody>
          <a:bodyPr>
            <a:normAutofit/>
          </a:bodyPr>
          <a:lstStyle/>
          <a:p>
            <a:pPr marL="0" indent="0">
              <a:spcBef>
                <a:spcPts val="900"/>
              </a:spcBef>
              <a:buNone/>
            </a:pPr>
            <a:r>
              <a:rPr lang="en-US" sz="2000" dirty="0"/>
              <a:t>Advantage custom audience [similar to Lookalike audiences] guided by AI and machine learning to help improve advertiser campaign performance</a:t>
            </a:r>
          </a:p>
          <a:p>
            <a:pPr marL="0" indent="0">
              <a:spcBef>
                <a:spcPts val="900"/>
              </a:spcBef>
              <a:buNone/>
            </a:pPr>
            <a:r>
              <a:rPr lang="en-US" sz="2000" dirty="0"/>
              <a:t>Click to Messenger ads to reach the people most likely to make a purchase in a direct conversation with a business on WhatsApp, Messenger, or Instagram </a:t>
            </a:r>
          </a:p>
          <a:p>
            <a:pPr marL="0" indent="0">
              <a:spcBef>
                <a:spcPts val="900"/>
              </a:spcBef>
              <a:buNone/>
            </a:pPr>
            <a:r>
              <a:rPr lang="en-US" sz="2000" dirty="0"/>
              <a:t>Lead generation ads to “funnel” customers to either Messenger, or a form</a:t>
            </a:r>
          </a:p>
        </p:txBody>
      </p:sp>
      <p:sp>
        <p:nvSpPr>
          <p:cNvPr id="4" name="TextBox 3">
            <a:extLst>
              <a:ext uri="{FF2B5EF4-FFF2-40B4-BE49-F238E27FC236}">
                <a16:creationId xmlns:a16="http://schemas.microsoft.com/office/drawing/2014/main" id="{CC8BDC7E-C70F-E693-DF56-45BFD8C47165}"/>
              </a:ext>
            </a:extLst>
          </p:cNvPr>
          <p:cNvSpPr txBox="1"/>
          <p:nvPr/>
        </p:nvSpPr>
        <p:spPr>
          <a:xfrm>
            <a:off x="76200" y="6273225"/>
            <a:ext cx="9202519" cy="584775"/>
          </a:xfrm>
          <a:prstGeom prst="rect">
            <a:avLst/>
          </a:prstGeom>
          <a:noFill/>
        </p:spPr>
        <p:txBody>
          <a:bodyPr wrap="none" rtlCol="0">
            <a:spAutoFit/>
          </a:bodyPr>
          <a:lstStyle/>
          <a:p>
            <a:r>
              <a:rPr lang="en-US" sz="1600" i="1" dirty="0"/>
              <a:t>https://</a:t>
            </a:r>
            <a:r>
              <a:rPr lang="en-US" sz="1600" i="1" dirty="0" err="1"/>
              <a:t>www.facebook.com</a:t>
            </a:r>
            <a:r>
              <a:rPr lang="en-US" sz="1600" i="1" dirty="0"/>
              <a:t>/business/news/helping-businesses-grow-with-ai-messaging-and-video</a:t>
            </a:r>
          </a:p>
          <a:p>
            <a:r>
              <a:rPr lang="en-US" sz="1600" i="1" dirty="0"/>
              <a:t>https://</a:t>
            </a:r>
            <a:r>
              <a:rPr lang="en-US" sz="1600" i="1" dirty="0" err="1"/>
              <a:t>www.facebook.com</a:t>
            </a:r>
            <a:r>
              <a:rPr lang="en-US" sz="1600" i="1" dirty="0"/>
              <a:t>/business/news/our-progress-on-developing-and-incorporating-privacy-enhancing-technologies</a:t>
            </a:r>
          </a:p>
        </p:txBody>
      </p:sp>
      <p:sp>
        <p:nvSpPr>
          <p:cNvPr id="6" name="TextBox 5">
            <a:extLst>
              <a:ext uri="{FF2B5EF4-FFF2-40B4-BE49-F238E27FC236}">
                <a16:creationId xmlns:a16="http://schemas.microsoft.com/office/drawing/2014/main" id="{38E09D8E-C7FA-AD91-FA1D-9B046CC9D213}"/>
              </a:ext>
            </a:extLst>
          </p:cNvPr>
          <p:cNvSpPr txBox="1"/>
          <p:nvPr/>
        </p:nvSpPr>
        <p:spPr>
          <a:xfrm>
            <a:off x="457200" y="4010175"/>
            <a:ext cx="6172200" cy="1746632"/>
          </a:xfrm>
          <a:prstGeom prst="rect">
            <a:avLst/>
          </a:prstGeom>
          <a:noFill/>
        </p:spPr>
        <p:txBody>
          <a:bodyPr wrap="square">
            <a:spAutoFit/>
          </a:bodyPr>
          <a:lstStyle/>
          <a:p>
            <a:pPr marL="0" indent="0">
              <a:spcBef>
                <a:spcPts val="900"/>
              </a:spcBef>
              <a:buNone/>
            </a:pPr>
            <a:r>
              <a:rPr lang="en-US" sz="2000" dirty="0">
                <a:solidFill>
                  <a:srgbClr val="C00000"/>
                </a:solidFill>
              </a:rPr>
              <a:t>Interoperable Private Attribution </a:t>
            </a:r>
            <a:r>
              <a:rPr lang="en-US" sz="2000" dirty="0"/>
              <a:t>for privacy-preserving measurement of ad conversion</a:t>
            </a:r>
          </a:p>
          <a:p>
            <a:pPr marL="0" indent="0">
              <a:spcBef>
                <a:spcPts val="900"/>
              </a:spcBef>
              <a:buNone/>
            </a:pPr>
            <a:r>
              <a:rPr lang="en-US" sz="2000" dirty="0">
                <a:solidFill>
                  <a:srgbClr val="C00000"/>
                </a:solidFill>
              </a:rPr>
              <a:t>Private Lift Measurement </a:t>
            </a:r>
            <a:r>
              <a:rPr lang="en-US" sz="2000" dirty="0"/>
              <a:t>to “help advertisers understand how their campaigns are performing while limiting what the advertiser and Meta can learn about a person”</a:t>
            </a:r>
          </a:p>
        </p:txBody>
      </p:sp>
      <p:sp>
        <p:nvSpPr>
          <p:cNvPr id="7" name="TextBox 6">
            <a:extLst>
              <a:ext uri="{FF2B5EF4-FFF2-40B4-BE49-F238E27FC236}">
                <a16:creationId xmlns:a16="http://schemas.microsoft.com/office/drawing/2014/main" id="{1D9CF5F8-1252-A0B9-A222-F2CCF88C247B}"/>
              </a:ext>
            </a:extLst>
          </p:cNvPr>
          <p:cNvSpPr txBox="1"/>
          <p:nvPr/>
        </p:nvSpPr>
        <p:spPr>
          <a:xfrm>
            <a:off x="2276447" y="3642972"/>
            <a:ext cx="2524153" cy="338554"/>
          </a:xfrm>
          <a:prstGeom prst="rect">
            <a:avLst/>
          </a:prstGeom>
          <a:noFill/>
        </p:spPr>
        <p:txBody>
          <a:bodyPr wrap="none" rtlCol="0">
            <a:spAutoFit/>
          </a:bodyPr>
          <a:lstStyle/>
          <a:p>
            <a:r>
              <a:rPr lang="en-US" sz="1600" dirty="0">
                <a:solidFill>
                  <a:srgbClr val="C00000"/>
                </a:solidFill>
              </a:rPr>
              <a:t>Did ad result in user action?</a:t>
            </a:r>
          </a:p>
        </p:txBody>
      </p:sp>
      <p:grpSp>
        <p:nvGrpSpPr>
          <p:cNvPr id="10" name="Group 9">
            <a:extLst>
              <a:ext uri="{FF2B5EF4-FFF2-40B4-BE49-F238E27FC236}">
                <a16:creationId xmlns:a16="http://schemas.microsoft.com/office/drawing/2014/main" id="{EB916FAF-9ABC-058C-4F57-872A6703B429}"/>
              </a:ext>
            </a:extLst>
          </p:cNvPr>
          <p:cNvGrpSpPr/>
          <p:nvPr/>
        </p:nvGrpSpPr>
        <p:grpSpPr>
          <a:xfrm>
            <a:off x="1900967" y="3814074"/>
            <a:ext cx="341640" cy="216720"/>
            <a:chOff x="1900967" y="4023548"/>
            <a:chExt cx="341640" cy="216720"/>
          </a:xfrm>
        </p:grpSpPr>
        <mc:AlternateContent xmlns:mc="http://schemas.openxmlformats.org/markup-compatibility/2006" xmlns:p14="http://schemas.microsoft.com/office/powerpoint/2010/main">
          <mc:Choice Requires="p14">
            <p:contentPart p14:bwMode="auto" r:id="rId2">
              <p14:nvContentPartPr>
                <p14:cNvPr id="8" name="Ink 7">
                  <a:extLst>
                    <a:ext uri="{FF2B5EF4-FFF2-40B4-BE49-F238E27FC236}">
                      <a16:creationId xmlns:a16="http://schemas.microsoft.com/office/drawing/2014/main" id="{6FC3B476-7622-7C4A-65B1-3B5FF16DC937}"/>
                    </a:ext>
                  </a:extLst>
                </p14:cNvPr>
                <p14:cNvContentPartPr/>
                <p14:nvPr/>
              </p14:nvContentPartPr>
              <p14:xfrm>
                <a:off x="1900967" y="4023548"/>
                <a:ext cx="341640" cy="216720"/>
              </p14:xfrm>
            </p:contentPart>
          </mc:Choice>
          <mc:Fallback xmlns="">
            <p:pic>
              <p:nvPicPr>
                <p:cNvPr id="8" name="Ink 7">
                  <a:extLst>
                    <a:ext uri="{FF2B5EF4-FFF2-40B4-BE49-F238E27FC236}">
                      <a16:creationId xmlns:a16="http://schemas.microsoft.com/office/drawing/2014/main" id="{6FC3B476-7622-7C4A-65B1-3B5FF16DC937}"/>
                    </a:ext>
                  </a:extLst>
                </p:cNvPr>
                <p:cNvPicPr/>
                <p:nvPr/>
              </p:nvPicPr>
              <p:blipFill>
                <a:blip r:embed="rId3"/>
                <a:stretch>
                  <a:fillRect/>
                </a:stretch>
              </p:blipFill>
              <p:spPr>
                <a:xfrm>
                  <a:off x="1892327" y="4014908"/>
                  <a:ext cx="359280" cy="23436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9" name="Ink 8">
                  <a:extLst>
                    <a:ext uri="{FF2B5EF4-FFF2-40B4-BE49-F238E27FC236}">
                      <a16:creationId xmlns:a16="http://schemas.microsoft.com/office/drawing/2014/main" id="{15AD79F5-613D-2139-CF81-39510FC0E4F4}"/>
                    </a:ext>
                  </a:extLst>
                </p14:cNvPr>
                <p14:cNvContentPartPr/>
                <p14:nvPr/>
              </p14:nvContentPartPr>
              <p14:xfrm>
                <a:off x="1936247" y="4211828"/>
                <a:ext cx="120960" cy="19080"/>
              </p14:xfrm>
            </p:contentPart>
          </mc:Choice>
          <mc:Fallback xmlns="">
            <p:pic>
              <p:nvPicPr>
                <p:cNvPr id="9" name="Ink 8">
                  <a:extLst>
                    <a:ext uri="{FF2B5EF4-FFF2-40B4-BE49-F238E27FC236}">
                      <a16:creationId xmlns:a16="http://schemas.microsoft.com/office/drawing/2014/main" id="{15AD79F5-613D-2139-CF81-39510FC0E4F4}"/>
                    </a:ext>
                  </a:extLst>
                </p:cNvPr>
                <p:cNvPicPr/>
                <p:nvPr/>
              </p:nvPicPr>
              <p:blipFill>
                <a:blip r:embed="rId5"/>
                <a:stretch>
                  <a:fillRect/>
                </a:stretch>
              </p:blipFill>
              <p:spPr>
                <a:xfrm>
                  <a:off x="1927247" y="4202828"/>
                  <a:ext cx="138600" cy="36720"/>
                </a:xfrm>
                <a:prstGeom prst="rect">
                  <a:avLst/>
                </a:prstGeom>
              </p:spPr>
            </p:pic>
          </mc:Fallback>
        </mc:AlternateContent>
      </p:grpSp>
      <p:sp>
        <p:nvSpPr>
          <p:cNvPr id="11" name="TextBox 10">
            <a:extLst>
              <a:ext uri="{FF2B5EF4-FFF2-40B4-BE49-F238E27FC236}">
                <a16:creationId xmlns:a16="http://schemas.microsoft.com/office/drawing/2014/main" id="{7450FEAB-48DD-55B5-C394-32F38B8057F9}"/>
              </a:ext>
            </a:extLst>
          </p:cNvPr>
          <p:cNvSpPr txBox="1"/>
          <p:nvPr/>
        </p:nvSpPr>
        <p:spPr>
          <a:xfrm>
            <a:off x="3415382" y="5791200"/>
            <a:ext cx="5125762" cy="338554"/>
          </a:xfrm>
          <a:prstGeom prst="rect">
            <a:avLst/>
          </a:prstGeom>
          <a:noFill/>
        </p:spPr>
        <p:txBody>
          <a:bodyPr wrap="none" rtlCol="0">
            <a:spAutoFit/>
          </a:bodyPr>
          <a:lstStyle/>
          <a:p>
            <a:r>
              <a:rPr lang="en-US" sz="1600" dirty="0">
                <a:solidFill>
                  <a:srgbClr val="C00000"/>
                </a:solidFill>
              </a:rPr>
              <a:t>Did users who received ads buy more vs. those who didn’t?</a:t>
            </a:r>
          </a:p>
        </p:txBody>
      </p:sp>
      <p:grpSp>
        <p:nvGrpSpPr>
          <p:cNvPr id="16" name="Group 15">
            <a:extLst>
              <a:ext uri="{FF2B5EF4-FFF2-40B4-BE49-F238E27FC236}">
                <a16:creationId xmlns:a16="http://schemas.microsoft.com/office/drawing/2014/main" id="{B7669133-D916-B2D8-E320-25EE3246E853}"/>
              </a:ext>
            </a:extLst>
          </p:cNvPr>
          <p:cNvGrpSpPr/>
          <p:nvPr/>
        </p:nvGrpSpPr>
        <p:grpSpPr>
          <a:xfrm>
            <a:off x="6424007" y="5281074"/>
            <a:ext cx="345240" cy="445680"/>
            <a:chOff x="6424007" y="5490548"/>
            <a:chExt cx="345240" cy="445680"/>
          </a:xfrm>
        </p:grpSpPr>
        <mc:AlternateContent xmlns:mc="http://schemas.openxmlformats.org/markup-compatibility/2006" xmlns:p14="http://schemas.microsoft.com/office/powerpoint/2010/main">
          <mc:Choice Requires="p14">
            <p:contentPart p14:bwMode="auto" r:id="rId6">
              <p14:nvContentPartPr>
                <p14:cNvPr id="12" name="Ink 11">
                  <a:extLst>
                    <a:ext uri="{FF2B5EF4-FFF2-40B4-BE49-F238E27FC236}">
                      <a16:creationId xmlns:a16="http://schemas.microsoft.com/office/drawing/2014/main" id="{DD155069-FA20-D275-3FCF-EE25AB8EAF60}"/>
                    </a:ext>
                  </a:extLst>
                </p14:cNvPr>
                <p14:cNvContentPartPr/>
                <p14:nvPr/>
              </p14:nvContentPartPr>
              <p14:xfrm>
                <a:off x="6444527" y="5493068"/>
                <a:ext cx="324720" cy="443160"/>
              </p14:xfrm>
            </p:contentPart>
          </mc:Choice>
          <mc:Fallback xmlns="">
            <p:pic>
              <p:nvPicPr>
                <p:cNvPr id="12" name="Ink 11">
                  <a:extLst>
                    <a:ext uri="{FF2B5EF4-FFF2-40B4-BE49-F238E27FC236}">
                      <a16:creationId xmlns:a16="http://schemas.microsoft.com/office/drawing/2014/main" id="{DD155069-FA20-D275-3FCF-EE25AB8EAF60}"/>
                    </a:ext>
                  </a:extLst>
                </p:cNvPr>
                <p:cNvPicPr/>
                <p:nvPr/>
              </p:nvPicPr>
              <p:blipFill>
                <a:blip r:embed="rId7"/>
                <a:stretch>
                  <a:fillRect/>
                </a:stretch>
              </p:blipFill>
              <p:spPr>
                <a:xfrm>
                  <a:off x="6435527" y="5484428"/>
                  <a:ext cx="342360" cy="4608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3" name="Ink 12">
                  <a:extLst>
                    <a:ext uri="{FF2B5EF4-FFF2-40B4-BE49-F238E27FC236}">
                      <a16:creationId xmlns:a16="http://schemas.microsoft.com/office/drawing/2014/main" id="{5532B86F-5B9A-BD18-513E-E576018655AE}"/>
                    </a:ext>
                  </a:extLst>
                </p14:cNvPr>
                <p14:cNvContentPartPr/>
                <p14:nvPr/>
              </p14:nvContentPartPr>
              <p14:xfrm>
                <a:off x="6430847" y="5500628"/>
                <a:ext cx="28800" cy="181800"/>
              </p14:xfrm>
            </p:contentPart>
          </mc:Choice>
          <mc:Fallback xmlns="">
            <p:pic>
              <p:nvPicPr>
                <p:cNvPr id="13" name="Ink 12">
                  <a:extLst>
                    <a:ext uri="{FF2B5EF4-FFF2-40B4-BE49-F238E27FC236}">
                      <a16:creationId xmlns:a16="http://schemas.microsoft.com/office/drawing/2014/main" id="{5532B86F-5B9A-BD18-513E-E576018655AE}"/>
                    </a:ext>
                  </a:extLst>
                </p:cNvPr>
                <p:cNvPicPr/>
                <p:nvPr/>
              </p:nvPicPr>
              <p:blipFill>
                <a:blip r:embed="rId9"/>
                <a:stretch>
                  <a:fillRect/>
                </a:stretch>
              </p:blipFill>
              <p:spPr>
                <a:xfrm>
                  <a:off x="6422207" y="5491988"/>
                  <a:ext cx="46440" cy="19944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5" name="Ink 14">
                  <a:extLst>
                    <a:ext uri="{FF2B5EF4-FFF2-40B4-BE49-F238E27FC236}">
                      <a16:creationId xmlns:a16="http://schemas.microsoft.com/office/drawing/2014/main" id="{F8FD6C22-71BA-A52E-2E33-513026F7F19E}"/>
                    </a:ext>
                  </a:extLst>
                </p14:cNvPr>
                <p14:cNvContentPartPr/>
                <p14:nvPr/>
              </p14:nvContentPartPr>
              <p14:xfrm>
                <a:off x="6424007" y="5490548"/>
                <a:ext cx="236880" cy="17280"/>
              </p14:xfrm>
            </p:contentPart>
          </mc:Choice>
          <mc:Fallback xmlns="">
            <p:pic>
              <p:nvPicPr>
                <p:cNvPr id="15" name="Ink 14">
                  <a:extLst>
                    <a:ext uri="{FF2B5EF4-FFF2-40B4-BE49-F238E27FC236}">
                      <a16:creationId xmlns:a16="http://schemas.microsoft.com/office/drawing/2014/main" id="{F8FD6C22-71BA-A52E-2E33-513026F7F19E}"/>
                    </a:ext>
                  </a:extLst>
                </p:cNvPr>
                <p:cNvPicPr/>
                <p:nvPr/>
              </p:nvPicPr>
              <p:blipFill>
                <a:blip r:embed="rId11"/>
                <a:stretch>
                  <a:fillRect/>
                </a:stretch>
              </p:blipFill>
              <p:spPr>
                <a:xfrm>
                  <a:off x="6415007" y="5481908"/>
                  <a:ext cx="254520" cy="34920"/>
                </a:xfrm>
                <a:prstGeom prst="rect">
                  <a:avLst/>
                </a:prstGeom>
              </p:spPr>
            </p:pic>
          </mc:Fallback>
        </mc:AlternateContent>
      </p:grpSp>
      <p:sp>
        <p:nvSpPr>
          <p:cNvPr id="17" name="TextBox 16">
            <a:extLst>
              <a:ext uri="{FF2B5EF4-FFF2-40B4-BE49-F238E27FC236}">
                <a16:creationId xmlns:a16="http://schemas.microsoft.com/office/drawing/2014/main" id="{2B3F79E6-2F23-43A7-663B-0BD5193AC667}"/>
              </a:ext>
            </a:extLst>
          </p:cNvPr>
          <p:cNvSpPr txBox="1"/>
          <p:nvPr/>
        </p:nvSpPr>
        <p:spPr>
          <a:xfrm>
            <a:off x="6867553" y="3965504"/>
            <a:ext cx="2049433" cy="1200329"/>
          </a:xfrm>
          <a:prstGeom prst="rect">
            <a:avLst/>
          </a:prstGeom>
          <a:solidFill>
            <a:schemeClr val="accent5">
              <a:lumMod val="20000"/>
              <a:lumOff val="80000"/>
            </a:schemeClr>
          </a:solidFill>
        </p:spPr>
        <p:txBody>
          <a:bodyPr wrap="square" rtlCol="0">
            <a:spAutoFit/>
          </a:bodyPr>
          <a:lstStyle/>
          <a:p>
            <a:r>
              <a:rPr lang="en-US" dirty="0"/>
              <a:t>Cryptographic techniques based on secure multi-party computation</a:t>
            </a:r>
          </a:p>
        </p:txBody>
      </p:sp>
      <p:sp>
        <p:nvSpPr>
          <p:cNvPr id="18" name="TextBox 17">
            <a:extLst>
              <a:ext uri="{FF2B5EF4-FFF2-40B4-BE49-F238E27FC236}">
                <a16:creationId xmlns:a16="http://schemas.microsoft.com/office/drawing/2014/main" id="{29BC95EE-729C-CE4A-DF7F-AEAA45F03DE8}"/>
              </a:ext>
            </a:extLst>
          </p:cNvPr>
          <p:cNvSpPr txBox="1"/>
          <p:nvPr/>
        </p:nvSpPr>
        <p:spPr>
          <a:xfrm>
            <a:off x="7635866" y="5151440"/>
            <a:ext cx="1281120" cy="338554"/>
          </a:xfrm>
          <a:prstGeom prst="rect">
            <a:avLst/>
          </a:prstGeom>
          <a:noFill/>
        </p:spPr>
        <p:txBody>
          <a:bodyPr wrap="none" rtlCol="0">
            <a:spAutoFit/>
          </a:bodyPr>
          <a:lstStyle/>
          <a:p>
            <a:r>
              <a:rPr lang="en-US" sz="1600" dirty="0">
                <a:latin typeface="Segoe Print" panose="02000800000000000000" pitchFamily="2" charset="0"/>
              </a:rPr>
              <a:t>more later</a:t>
            </a:r>
          </a:p>
        </p:txBody>
      </p:sp>
    </p:spTree>
    <p:extLst>
      <p:ext uri="{BB962C8B-B14F-4D97-AF65-F5344CB8AC3E}">
        <p14:creationId xmlns:p14="http://schemas.microsoft.com/office/powerpoint/2010/main" val="322908467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11" grpId="0"/>
      <p:bldP spid="17" grpId="0" animBg="1"/>
      <p:bldP spid="18"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2E6976-9BDC-1E48-952B-C5449D28B5BA}"/>
              </a:ext>
            </a:extLst>
          </p:cNvPr>
          <p:cNvSpPr>
            <a:spLocks noGrp="1"/>
          </p:cNvSpPr>
          <p:nvPr>
            <p:ph type="title"/>
          </p:nvPr>
        </p:nvSpPr>
        <p:spPr/>
        <p:txBody>
          <a:bodyPr/>
          <a:lstStyle/>
          <a:p>
            <a:r>
              <a:rPr lang="en-US" dirty="0"/>
              <a:t>Apple’s </a:t>
            </a:r>
            <a:r>
              <a:rPr lang="en-US" dirty="0" err="1"/>
              <a:t>SKAdNetwork</a:t>
            </a:r>
            <a:endParaRPr lang="en-US" dirty="0"/>
          </a:p>
        </p:txBody>
      </p:sp>
      <p:pic>
        <p:nvPicPr>
          <p:cNvPr id="3074" name="Picture 2" descr="Diagram showing a user tapping an ad for app B inside of app A, then installing and launching app B, which triggers a conversion notification after app B calls one of two methods, and after the timer expires. The ad network receives the postback which it must verify.">
            <a:extLst>
              <a:ext uri="{FF2B5EF4-FFF2-40B4-BE49-F238E27FC236}">
                <a16:creationId xmlns:a16="http://schemas.microsoft.com/office/drawing/2014/main" id="{FC6BBD22-15A9-D548-B43F-5FE78D0BEE1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1524000"/>
            <a:ext cx="5709015" cy="424013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EF740515-E1E9-B940-A8BC-88BEF6727F2E}"/>
              </a:ext>
            </a:extLst>
          </p:cNvPr>
          <p:cNvSpPr txBox="1"/>
          <p:nvPr/>
        </p:nvSpPr>
        <p:spPr>
          <a:xfrm>
            <a:off x="304800" y="5118734"/>
            <a:ext cx="5105400" cy="1323439"/>
          </a:xfrm>
          <a:prstGeom prst="rect">
            <a:avLst/>
          </a:prstGeom>
          <a:noFill/>
        </p:spPr>
        <p:txBody>
          <a:bodyPr wrap="square" rtlCol="0">
            <a:spAutoFit/>
          </a:bodyPr>
          <a:lstStyle/>
          <a:p>
            <a:pPr marL="285750" indent="-285750">
              <a:buFont typeface="Arial" panose="020B0604020202020204" pitchFamily="34" charset="0"/>
              <a:buChar char="•"/>
            </a:pPr>
            <a:r>
              <a:rPr lang="en-US" sz="2000" dirty="0"/>
              <a:t>“Privacy-preserving” way to attribute impressions and clicks to app installs</a:t>
            </a:r>
          </a:p>
          <a:p>
            <a:pPr marL="285750" indent="-285750">
              <a:buFont typeface="Arial" panose="020B0604020202020204" pitchFamily="34" charset="0"/>
              <a:buChar char="•"/>
            </a:pPr>
            <a:r>
              <a:rPr lang="en-US" sz="2000" dirty="0"/>
              <a:t>Advertisers receive conversion data without fine-grained, user- or device-level details</a:t>
            </a:r>
          </a:p>
        </p:txBody>
      </p:sp>
      <p:sp>
        <p:nvSpPr>
          <p:cNvPr id="4" name="TextBox 3">
            <a:extLst>
              <a:ext uri="{FF2B5EF4-FFF2-40B4-BE49-F238E27FC236}">
                <a16:creationId xmlns:a16="http://schemas.microsoft.com/office/drawing/2014/main" id="{9532FEEC-A019-504D-A3E8-CEC1DDD96064}"/>
              </a:ext>
            </a:extLst>
          </p:cNvPr>
          <p:cNvSpPr txBox="1"/>
          <p:nvPr/>
        </p:nvSpPr>
        <p:spPr>
          <a:xfrm>
            <a:off x="7029815" y="2488366"/>
            <a:ext cx="1590493" cy="1200329"/>
          </a:xfrm>
          <a:prstGeom prst="rect">
            <a:avLst/>
          </a:prstGeom>
          <a:noFill/>
        </p:spPr>
        <p:txBody>
          <a:bodyPr wrap="square" rtlCol="0">
            <a:spAutoFit/>
          </a:bodyPr>
          <a:lstStyle/>
          <a:p>
            <a:r>
              <a:rPr lang="en-US" dirty="0"/>
              <a:t>Attribution of ad to specific app takes place on the device</a:t>
            </a:r>
          </a:p>
        </p:txBody>
      </p:sp>
      <p:grpSp>
        <p:nvGrpSpPr>
          <p:cNvPr id="7" name="Group 6">
            <a:extLst>
              <a:ext uri="{FF2B5EF4-FFF2-40B4-BE49-F238E27FC236}">
                <a16:creationId xmlns:a16="http://schemas.microsoft.com/office/drawing/2014/main" id="{CDB6D77D-D7BA-BF46-A551-FCE7B90A84EE}"/>
              </a:ext>
            </a:extLst>
          </p:cNvPr>
          <p:cNvGrpSpPr/>
          <p:nvPr/>
        </p:nvGrpSpPr>
        <p:grpSpPr>
          <a:xfrm>
            <a:off x="6931188" y="2129720"/>
            <a:ext cx="402480" cy="296280"/>
            <a:chOff x="7429480" y="2129720"/>
            <a:chExt cx="402480" cy="296280"/>
          </a:xfrm>
        </p:grpSpPr>
        <mc:AlternateContent xmlns:mc="http://schemas.openxmlformats.org/markup-compatibility/2006" xmlns:p14="http://schemas.microsoft.com/office/powerpoint/2010/main">
          <mc:Choice Requires="p14">
            <p:contentPart p14:bwMode="auto" r:id="rId3">
              <p14:nvContentPartPr>
                <p14:cNvPr id="5" name="Ink 4">
                  <a:extLst>
                    <a:ext uri="{FF2B5EF4-FFF2-40B4-BE49-F238E27FC236}">
                      <a16:creationId xmlns:a16="http://schemas.microsoft.com/office/drawing/2014/main" id="{8B4DC64A-AD56-1C4A-BF4A-A46203A6D368}"/>
                    </a:ext>
                  </a:extLst>
                </p14:cNvPr>
                <p14:cNvContentPartPr/>
                <p14:nvPr/>
              </p14:nvContentPartPr>
              <p14:xfrm>
                <a:off x="7443160" y="2152040"/>
                <a:ext cx="388800" cy="273960"/>
              </p14:xfrm>
            </p:contentPart>
          </mc:Choice>
          <mc:Fallback xmlns="">
            <p:pic>
              <p:nvPicPr>
                <p:cNvPr id="5" name="Ink 4">
                  <a:extLst>
                    <a:ext uri="{FF2B5EF4-FFF2-40B4-BE49-F238E27FC236}">
                      <a16:creationId xmlns:a16="http://schemas.microsoft.com/office/drawing/2014/main" id="{8B4DC64A-AD56-1C4A-BF4A-A46203A6D368}"/>
                    </a:ext>
                  </a:extLst>
                </p:cNvPr>
                <p:cNvPicPr/>
                <p:nvPr/>
              </p:nvPicPr>
              <p:blipFill>
                <a:blip r:embed="rId4"/>
                <a:stretch>
                  <a:fillRect/>
                </a:stretch>
              </p:blipFill>
              <p:spPr>
                <a:xfrm>
                  <a:off x="7434160" y="2143400"/>
                  <a:ext cx="406440" cy="2916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6" name="Ink 5">
                  <a:extLst>
                    <a:ext uri="{FF2B5EF4-FFF2-40B4-BE49-F238E27FC236}">
                      <a16:creationId xmlns:a16="http://schemas.microsoft.com/office/drawing/2014/main" id="{7B7E58B0-1360-C14E-BFD8-81E366E0C8F4}"/>
                    </a:ext>
                  </a:extLst>
                </p14:cNvPr>
                <p14:cNvContentPartPr/>
                <p14:nvPr/>
              </p14:nvContentPartPr>
              <p14:xfrm>
                <a:off x="7429480" y="2129720"/>
                <a:ext cx="142200" cy="51120"/>
              </p14:xfrm>
            </p:contentPart>
          </mc:Choice>
          <mc:Fallback xmlns="">
            <p:pic>
              <p:nvPicPr>
                <p:cNvPr id="6" name="Ink 5">
                  <a:extLst>
                    <a:ext uri="{FF2B5EF4-FFF2-40B4-BE49-F238E27FC236}">
                      <a16:creationId xmlns:a16="http://schemas.microsoft.com/office/drawing/2014/main" id="{7B7E58B0-1360-C14E-BFD8-81E366E0C8F4}"/>
                    </a:ext>
                  </a:extLst>
                </p:cNvPr>
                <p:cNvPicPr/>
                <p:nvPr/>
              </p:nvPicPr>
              <p:blipFill>
                <a:blip r:embed="rId6"/>
                <a:stretch>
                  <a:fillRect/>
                </a:stretch>
              </p:blipFill>
              <p:spPr>
                <a:xfrm>
                  <a:off x="7420840" y="2121080"/>
                  <a:ext cx="159840" cy="68760"/>
                </a:xfrm>
                <a:prstGeom prst="rect">
                  <a:avLst/>
                </a:prstGeom>
              </p:spPr>
            </p:pic>
          </mc:Fallback>
        </mc:AlternateContent>
      </p:grpSp>
    </p:spTree>
    <p:extLst>
      <p:ext uri="{BB962C8B-B14F-4D97-AF65-F5344CB8AC3E}">
        <p14:creationId xmlns:p14="http://schemas.microsoft.com/office/powerpoint/2010/main" val="3497672096"/>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text, application&#10;&#10;Description automatically generated">
            <a:extLst>
              <a:ext uri="{FF2B5EF4-FFF2-40B4-BE49-F238E27FC236}">
                <a16:creationId xmlns:a16="http://schemas.microsoft.com/office/drawing/2014/main" id="{7D3B8F63-38DE-997B-6322-2DE6C6157CB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400" y="1066800"/>
            <a:ext cx="7772400" cy="3029093"/>
          </a:xfrm>
          <a:prstGeom prst="rect">
            <a:avLst/>
          </a:prstGeom>
          <a:ln w="38100">
            <a:solidFill>
              <a:schemeClr val="tx1"/>
            </a:solidFill>
          </a:ln>
          <a:effectLst>
            <a:outerShdw blurRad="50800" dist="38100" dir="2700000" algn="tl" rotWithShape="0">
              <a:prstClr val="black">
                <a:alpha val="40000"/>
              </a:prstClr>
            </a:outerShdw>
          </a:effectLst>
        </p:spPr>
      </p:pic>
      <p:sp>
        <p:nvSpPr>
          <p:cNvPr id="5" name="Rectangle 4">
            <a:extLst>
              <a:ext uri="{FF2B5EF4-FFF2-40B4-BE49-F238E27FC236}">
                <a16:creationId xmlns:a16="http://schemas.microsoft.com/office/drawing/2014/main" id="{4B9D8E73-60F7-ED2E-AE4E-7B04137E8F34}"/>
              </a:ext>
            </a:extLst>
          </p:cNvPr>
          <p:cNvSpPr/>
          <p:nvPr/>
        </p:nvSpPr>
        <p:spPr>
          <a:xfrm>
            <a:off x="4114800" y="6519446"/>
            <a:ext cx="5029200" cy="338554"/>
          </a:xfrm>
          <a:prstGeom prst="rect">
            <a:avLst/>
          </a:prstGeom>
        </p:spPr>
        <p:txBody>
          <a:bodyPr wrap="square">
            <a:spAutoFit/>
          </a:bodyPr>
          <a:lstStyle/>
          <a:p>
            <a:r>
              <a:rPr lang="en-US" sz="1600" i="1" dirty="0"/>
              <a:t>https://</a:t>
            </a:r>
            <a:r>
              <a:rPr lang="en-US" sz="1600" i="1" dirty="0" err="1"/>
              <a:t>developer.android.com</a:t>
            </a:r>
            <a:r>
              <a:rPr lang="en-US" sz="1600" i="1" dirty="0"/>
              <a:t>/design-for-safety/privacy-sandbox</a:t>
            </a:r>
          </a:p>
        </p:txBody>
      </p:sp>
      <p:sp>
        <p:nvSpPr>
          <p:cNvPr id="6" name="TextBox 5">
            <a:extLst>
              <a:ext uri="{FF2B5EF4-FFF2-40B4-BE49-F238E27FC236}">
                <a16:creationId xmlns:a16="http://schemas.microsoft.com/office/drawing/2014/main" id="{8C32C899-C8C0-6CCC-3B9A-0576EB61D5A0}"/>
              </a:ext>
            </a:extLst>
          </p:cNvPr>
          <p:cNvSpPr txBox="1"/>
          <p:nvPr/>
        </p:nvSpPr>
        <p:spPr>
          <a:xfrm>
            <a:off x="4906460" y="4267200"/>
            <a:ext cx="3445880" cy="400110"/>
          </a:xfrm>
          <a:prstGeom prst="rect">
            <a:avLst/>
          </a:prstGeom>
          <a:noFill/>
        </p:spPr>
        <p:txBody>
          <a:bodyPr wrap="none" rtlCol="0">
            <a:spAutoFit/>
          </a:bodyPr>
          <a:lstStyle/>
          <a:p>
            <a:r>
              <a:rPr lang="en-US" sz="2000" dirty="0"/>
              <a:t>Replacement for Advertising ID</a:t>
            </a:r>
          </a:p>
        </p:txBody>
      </p:sp>
    </p:spTree>
    <p:extLst>
      <p:ext uri="{BB962C8B-B14F-4D97-AF65-F5344CB8AC3E}">
        <p14:creationId xmlns:p14="http://schemas.microsoft.com/office/powerpoint/2010/main" val="1257986828"/>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Title 1">
            <a:extLst>
              <a:ext uri="{FF2B5EF4-FFF2-40B4-BE49-F238E27FC236}">
                <a16:creationId xmlns:a16="http://schemas.microsoft.com/office/drawing/2014/main" id="{FC9390DF-F642-BB44-BB87-754D31C5E86F}"/>
              </a:ext>
            </a:extLst>
          </p:cNvPr>
          <p:cNvSpPr>
            <a:spLocks noGrp="1"/>
          </p:cNvSpPr>
          <p:nvPr>
            <p:ph type="title"/>
          </p:nvPr>
        </p:nvSpPr>
        <p:spPr/>
        <p:txBody>
          <a:bodyPr/>
          <a:lstStyle/>
          <a:p>
            <a:r>
              <a:rPr lang="en-US" altLang="en-US">
                <a:ea typeface="ＭＳ Ｐゴシック" panose="020B0600070205080204" pitchFamily="34" charset="-128"/>
              </a:rPr>
              <a:t>Everything Has a Fingerprint</a:t>
            </a:r>
          </a:p>
        </p:txBody>
      </p:sp>
      <p:pic>
        <p:nvPicPr>
          <p:cNvPr id="38914" name="Picture 2">
            <a:extLst>
              <a:ext uri="{FF2B5EF4-FFF2-40B4-BE49-F238E27FC236}">
                <a16:creationId xmlns:a16="http://schemas.microsoft.com/office/drawing/2014/main" id="{435A7962-C761-3543-8090-C844E3CFA8F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7763" y="2421731"/>
            <a:ext cx="835819" cy="842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5" name="Picture 3">
            <a:extLst>
              <a:ext uri="{FF2B5EF4-FFF2-40B4-BE49-F238E27FC236}">
                <a16:creationId xmlns:a16="http://schemas.microsoft.com/office/drawing/2014/main" id="{FE4FA9B4-9927-004C-AB7F-6DE42278571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33663" y="2536032"/>
            <a:ext cx="907256" cy="6357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6" name="Picture 4">
            <a:extLst>
              <a:ext uri="{FF2B5EF4-FFF2-40B4-BE49-F238E27FC236}">
                <a16:creationId xmlns:a16="http://schemas.microsoft.com/office/drawing/2014/main" id="{E85223A0-E378-8B40-A4E3-A20DE1F7B30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91012" y="2478881"/>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7" name="Picture 5">
            <a:extLst>
              <a:ext uri="{FF2B5EF4-FFF2-40B4-BE49-F238E27FC236}">
                <a16:creationId xmlns:a16="http://schemas.microsoft.com/office/drawing/2014/main" id="{6CC2E77A-0E1B-5B4F-973D-32C40D977B6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76912" y="2536031"/>
            <a:ext cx="928688" cy="928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8" name="Picture 6">
            <a:extLst>
              <a:ext uri="{FF2B5EF4-FFF2-40B4-BE49-F238E27FC236}">
                <a16:creationId xmlns:a16="http://schemas.microsoft.com/office/drawing/2014/main" id="{EB88159C-B165-5C4D-BBDE-E596C62C1CD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33762" y="3907632"/>
            <a:ext cx="914400" cy="950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9" name="Picture 7">
            <a:extLst>
              <a:ext uri="{FF2B5EF4-FFF2-40B4-BE49-F238E27FC236}">
                <a16:creationId xmlns:a16="http://schemas.microsoft.com/office/drawing/2014/main" id="{02AB4FAB-E61E-CF40-B990-8A3A19919FF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205413" y="4021931"/>
            <a:ext cx="964406" cy="614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20" name="Picture 8">
            <a:extLst>
              <a:ext uri="{FF2B5EF4-FFF2-40B4-BE49-F238E27FC236}">
                <a16:creationId xmlns:a16="http://schemas.microsoft.com/office/drawing/2014/main" id="{DE367681-361E-B440-B560-B9CB04E8C13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490663" y="3964781"/>
            <a:ext cx="1021556" cy="757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2" name="Picture 4" descr="Iphone Icons Stock Illustrations – 1,407 Iphone Icons Stock Illustrations,  Vectors &amp;amp; Clipart - Dreamstime">
            <a:extLst>
              <a:ext uri="{FF2B5EF4-FFF2-40B4-BE49-F238E27FC236}">
                <a16:creationId xmlns:a16="http://schemas.microsoft.com/office/drawing/2014/main" id="{1C4BA664-09C2-CC44-BE8F-123F2516AB4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858000" y="2153568"/>
            <a:ext cx="2057400" cy="27432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E0DEEFBA-39B9-664B-BE33-4A35F364AC9B}"/>
              </a:ext>
            </a:extLst>
          </p:cNvPr>
          <p:cNvSpPr txBox="1"/>
          <p:nvPr/>
        </p:nvSpPr>
        <p:spPr>
          <a:xfrm>
            <a:off x="1575582" y="5781822"/>
            <a:ext cx="7097520" cy="400110"/>
          </a:xfrm>
          <a:prstGeom prst="rect">
            <a:avLst/>
          </a:prstGeom>
          <a:noFill/>
        </p:spPr>
        <p:txBody>
          <a:bodyPr wrap="none" rtlCol="0">
            <a:spAutoFit/>
          </a:bodyPr>
          <a:lstStyle/>
          <a:p>
            <a:r>
              <a:rPr lang="en-US" sz="2000" dirty="0"/>
              <a:t>Note: device fingerprinting banned by Apple, enforced in App Store</a:t>
            </a:r>
          </a:p>
        </p:txBody>
      </p:sp>
    </p:spTree>
    <p:extLst>
      <p:ext uri="{BB962C8B-B14F-4D97-AF65-F5344CB8AC3E}">
        <p14:creationId xmlns:p14="http://schemas.microsoft.com/office/powerpoint/2010/main" val="35015981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2292"/>
                                        </p:tgtEl>
                                        <p:attrNameLst>
                                          <p:attrName>style.visibility</p:attrName>
                                        </p:attrNameLst>
                                      </p:cBhvr>
                                      <p:to>
                                        <p:strVal val="visible"/>
                                      </p:to>
                                    </p:set>
                                    <p:animEffect transition="in" filter="dissolve">
                                      <p:cBhvr>
                                        <p:cTn id="7" dur="500"/>
                                        <p:tgtEl>
                                          <p:spTgt spid="1229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4"/>
          <a:stretch>
            <a:fillRect/>
          </a:stretch>
        </p:blipFill>
        <p:spPr>
          <a:xfrm>
            <a:off x="4109475" y="2439884"/>
            <a:ext cx="4579205" cy="4094643"/>
          </a:xfrm>
          <a:prstGeom prst="rect">
            <a:avLst/>
          </a:prstGeom>
        </p:spPr>
      </p:pic>
      <p:sp>
        <p:nvSpPr>
          <p:cNvPr id="19" name="TextBox 18"/>
          <p:cNvSpPr txBox="1"/>
          <p:nvPr/>
        </p:nvSpPr>
        <p:spPr>
          <a:xfrm>
            <a:off x="5804880" y="4510127"/>
            <a:ext cx="1683483" cy="584773"/>
          </a:xfrm>
          <a:prstGeom prst="rect">
            <a:avLst/>
          </a:prstGeom>
          <a:solidFill>
            <a:srgbClr val="FF0000"/>
          </a:solidFill>
          <a:ln w="38100" cap="flat" cmpd="sng">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dirty="0">
              <a:ln>
                <a:noFill/>
              </a:ln>
              <a:solidFill>
                <a:schemeClr val="bg1"/>
              </a:solidFill>
              <a:effectLst/>
              <a:uFillTx/>
              <a:latin typeface="Calibri"/>
              <a:ea typeface="Calibri"/>
              <a:cs typeface="Calibri"/>
              <a:sym typeface="Calibri"/>
            </a:endParaRPr>
          </a:p>
        </p:txBody>
      </p:sp>
      <p:sp>
        <p:nvSpPr>
          <p:cNvPr id="18" name="TextBox 17"/>
          <p:cNvSpPr txBox="1"/>
          <p:nvPr/>
        </p:nvSpPr>
        <p:spPr>
          <a:xfrm>
            <a:off x="5652480" y="4357727"/>
            <a:ext cx="1683483" cy="584773"/>
          </a:xfrm>
          <a:prstGeom prst="rect">
            <a:avLst/>
          </a:prstGeom>
          <a:solidFill>
            <a:srgbClr val="FF0000"/>
          </a:solidFill>
          <a:ln w="38100" cap="flat" cmpd="sng">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dirty="0">
              <a:ln>
                <a:noFill/>
              </a:ln>
              <a:solidFill>
                <a:schemeClr val="bg1"/>
              </a:solidFill>
              <a:effectLst/>
              <a:uFillTx/>
              <a:latin typeface="Calibri"/>
              <a:ea typeface="Calibri"/>
              <a:cs typeface="Calibri"/>
              <a:sym typeface="Calibri"/>
            </a:endParaRPr>
          </a:p>
        </p:txBody>
      </p:sp>
      <p:pic>
        <p:nvPicPr>
          <p:cNvPr id="2" name="Picture 1"/>
          <p:cNvPicPr>
            <a:picLocks noChangeAspect="1"/>
          </p:cNvPicPr>
          <p:nvPr/>
        </p:nvPicPr>
        <p:blipFill>
          <a:blip r:embed="rId5"/>
          <a:stretch>
            <a:fillRect/>
          </a:stretch>
        </p:blipFill>
        <p:spPr>
          <a:xfrm>
            <a:off x="517979" y="2439885"/>
            <a:ext cx="3256589" cy="3826943"/>
          </a:xfrm>
          <a:prstGeom prst="rect">
            <a:avLst/>
          </a:prstGeom>
          <a:solidFill>
            <a:schemeClr val="bg1"/>
          </a:solidFill>
          <a:ln>
            <a:noFill/>
          </a:ln>
        </p:spPr>
      </p:pic>
      <p:sp>
        <p:nvSpPr>
          <p:cNvPr id="6" name="TextBox 5"/>
          <p:cNvSpPr txBox="1"/>
          <p:nvPr/>
        </p:nvSpPr>
        <p:spPr>
          <a:xfrm>
            <a:off x="1335501" y="5162177"/>
            <a:ext cx="2346153" cy="584773"/>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3200" b="0" i="0" u="none" strike="noStrike" cap="none" spc="0" normalizeH="0" baseline="0" dirty="0">
                <a:ln>
                  <a:noFill/>
                </a:ln>
                <a:solidFill>
                  <a:srgbClr val="000000"/>
                </a:solidFill>
                <a:effectLst/>
                <a:uFillTx/>
                <a:latin typeface="Calibri"/>
                <a:ea typeface="Calibri"/>
                <a:cs typeface="Calibri"/>
                <a:sym typeface="Calibri"/>
              </a:rPr>
              <a:t>Web browser</a:t>
            </a:r>
          </a:p>
        </p:txBody>
      </p:sp>
      <p:sp>
        <p:nvSpPr>
          <p:cNvPr id="7" name="Notched Right Arrow 6"/>
          <p:cNvSpPr/>
          <p:nvPr/>
        </p:nvSpPr>
        <p:spPr>
          <a:xfrm rot="7535306">
            <a:off x="1981048" y="3270092"/>
            <a:ext cx="1533406" cy="1169808"/>
          </a:xfrm>
          <a:prstGeom prst="notchedRightArrow">
            <a:avLst/>
          </a:prstGeom>
          <a:solidFill>
            <a:schemeClr val="bg1"/>
          </a:solidFill>
          <a:ln w="25400" cap="flat">
            <a:solidFill>
              <a:srgbClr val="000000"/>
            </a:solidFill>
            <a:prstDash val="solid"/>
            <a:bevel/>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Calibri"/>
              <a:ea typeface="Calibri"/>
              <a:cs typeface="Calibri"/>
              <a:sym typeface="Calibri"/>
            </a:endParaRPr>
          </a:p>
        </p:txBody>
      </p:sp>
      <p:pic>
        <p:nvPicPr>
          <p:cNvPr id="3" name="Picture 2"/>
          <p:cNvPicPr>
            <a:picLocks noChangeAspect="1"/>
          </p:cNvPicPr>
          <p:nvPr/>
        </p:nvPicPr>
        <p:blipFill>
          <a:blip r:embed="rId6"/>
          <a:stretch>
            <a:fillRect/>
          </a:stretch>
        </p:blipFill>
        <p:spPr>
          <a:xfrm>
            <a:off x="2945663" y="2037254"/>
            <a:ext cx="1447866" cy="1440325"/>
          </a:xfrm>
          <a:prstGeom prst="rect">
            <a:avLst/>
          </a:prstGeom>
          <a:solidFill>
            <a:schemeClr val="bg1"/>
          </a:solidFill>
          <a:ln>
            <a:solidFill>
              <a:srgbClr val="FF0000"/>
            </a:solidFill>
          </a:ln>
        </p:spPr>
      </p:pic>
      <p:sp>
        <p:nvSpPr>
          <p:cNvPr id="9" name="TextBox 8"/>
          <p:cNvSpPr txBox="1"/>
          <p:nvPr/>
        </p:nvSpPr>
        <p:spPr>
          <a:xfrm>
            <a:off x="5598315" y="5139174"/>
            <a:ext cx="1988283" cy="584773"/>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3200" b="0" i="0" u="none" strike="noStrike" cap="none" spc="0" normalizeH="0" baseline="0" dirty="0">
                <a:ln>
                  <a:noFill/>
                </a:ln>
                <a:solidFill>
                  <a:srgbClr val="000000"/>
                </a:solidFill>
                <a:effectLst/>
                <a:uFillTx/>
                <a:latin typeface="Calibri"/>
                <a:ea typeface="Calibri"/>
                <a:cs typeface="Calibri"/>
                <a:sym typeface="Calibri"/>
              </a:rPr>
              <a:t>Mobile app</a:t>
            </a:r>
          </a:p>
        </p:txBody>
      </p:sp>
      <p:pic>
        <p:nvPicPr>
          <p:cNvPr id="10" name="Picture 9"/>
          <p:cNvPicPr>
            <a:picLocks noChangeAspect="1"/>
          </p:cNvPicPr>
          <p:nvPr/>
        </p:nvPicPr>
        <p:blipFill rotWithShape="1">
          <a:blip r:embed="rId7"/>
          <a:srcRect t="32284" b="27444"/>
          <a:stretch/>
        </p:blipFill>
        <p:spPr>
          <a:xfrm>
            <a:off x="5267781" y="3583683"/>
            <a:ext cx="708427" cy="274519"/>
          </a:xfrm>
          <a:prstGeom prst="rect">
            <a:avLst/>
          </a:prstGeom>
        </p:spPr>
      </p:pic>
      <p:pic>
        <p:nvPicPr>
          <p:cNvPr id="11" name="Picture 10"/>
          <p:cNvPicPr>
            <a:picLocks noChangeAspect="1"/>
          </p:cNvPicPr>
          <p:nvPr/>
        </p:nvPicPr>
        <p:blipFill rotWithShape="1">
          <a:blip r:embed="rId8"/>
          <a:srcRect t="33766" b="27512"/>
          <a:stretch/>
        </p:blipFill>
        <p:spPr>
          <a:xfrm>
            <a:off x="5549207" y="3944350"/>
            <a:ext cx="892535" cy="212832"/>
          </a:xfrm>
          <a:prstGeom prst="rect">
            <a:avLst/>
          </a:prstGeom>
        </p:spPr>
      </p:pic>
      <p:pic>
        <p:nvPicPr>
          <p:cNvPr id="12" name="Picture 11"/>
          <p:cNvPicPr>
            <a:picLocks noChangeAspect="1"/>
          </p:cNvPicPr>
          <p:nvPr/>
        </p:nvPicPr>
        <p:blipFill rotWithShape="1">
          <a:blip r:embed="rId9"/>
          <a:srcRect t="32683" b="26744"/>
          <a:stretch/>
        </p:blipFill>
        <p:spPr>
          <a:xfrm>
            <a:off x="6045019" y="3517772"/>
            <a:ext cx="810844" cy="223447"/>
          </a:xfrm>
          <a:prstGeom prst="rect">
            <a:avLst/>
          </a:prstGeom>
        </p:spPr>
      </p:pic>
      <p:pic>
        <p:nvPicPr>
          <p:cNvPr id="13" name="Picture 12"/>
          <p:cNvPicPr>
            <a:picLocks noChangeAspect="1"/>
          </p:cNvPicPr>
          <p:nvPr/>
        </p:nvPicPr>
        <p:blipFill>
          <a:blip r:embed="rId10"/>
          <a:stretch>
            <a:fillRect/>
          </a:stretch>
        </p:blipFill>
        <p:spPr>
          <a:xfrm>
            <a:off x="6498465" y="3736928"/>
            <a:ext cx="572173" cy="420254"/>
          </a:xfrm>
          <a:prstGeom prst="rect">
            <a:avLst/>
          </a:prstGeom>
        </p:spPr>
      </p:pic>
      <p:sp>
        <p:nvSpPr>
          <p:cNvPr id="16" name="TextBox 15"/>
          <p:cNvSpPr txBox="1"/>
          <p:nvPr/>
        </p:nvSpPr>
        <p:spPr>
          <a:xfrm>
            <a:off x="5500080" y="4205327"/>
            <a:ext cx="1710562" cy="584773"/>
          </a:xfrm>
          <a:prstGeom prst="rect">
            <a:avLst/>
          </a:prstGeom>
          <a:solidFill>
            <a:srgbClr val="FF0000"/>
          </a:solidFill>
          <a:ln w="38100" cap="flat" cmpd="sng">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3200" b="0" i="0" u="none" strike="noStrike" cap="none" spc="0" normalizeH="0" baseline="0" dirty="0">
                <a:ln>
                  <a:noFill/>
                </a:ln>
                <a:solidFill>
                  <a:schemeClr val="tx1"/>
                </a:solidFill>
                <a:effectLst/>
                <a:uFillTx/>
                <a:latin typeface="Calibri"/>
                <a:ea typeface="Calibri"/>
                <a:cs typeface="Calibri"/>
                <a:sym typeface="Calibri"/>
              </a:rPr>
              <a:t>Ad library</a:t>
            </a:r>
          </a:p>
        </p:txBody>
      </p:sp>
      <p:sp>
        <p:nvSpPr>
          <p:cNvPr id="20" name="Notched Right Arrow 19"/>
          <p:cNvSpPr/>
          <p:nvPr/>
        </p:nvSpPr>
        <p:spPr>
          <a:xfrm rot="7535306">
            <a:off x="6753058" y="2719023"/>
            <a:ext cx="1533406" cy="1169808"/>
          </a:xfrm>
          <a:prstGeom prst="notchedRightArrow">
            <a:avLst/>
          </a:prstGeom>
          <a:solidFill>
            <a:schemeClr val="bg1"/>
          </a:solidFill>
          <a:ln w="25400" cap="flat">
            <a:solidFill>
              <a:srgbClr val="FF0000"/>
            </a:solidFill>
            <a:prstDash val="solid"/>
            <a:bevel/>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Calibri"/>
              <a:ea typeface="Calibri"/>
              <a:cs typeface="Calibri"/>
              <a:sym typeface="Calibri"/>
            </a:endParaRPr>
          </a:p>
        </p:txBody>
      </p:sp>
      <p:pic>
        <p:nvPicPr>
          <p:cNvPr id="15" name="Picture 14"/>
          <p:cNvPicPr>
            <a:picLocks noChangeAspect="1"/>
          </p:cNvPicPr>
          <p:nvPr/>
        </p:nvPicPr>
        <p:blipFill>
          <a:blip r:embed="rId6"/>
          <a:stretch>
            <a:fillRect/>
          </a:stretch>
        </p:blipFill>
        <p:spPr>
          <a:xfrm>
            <a:off x="7224105" y="1499364"/>
            <a:ext cx="1447866" cy="1440325"/>
          </a:xfrm>
          <a:prstGeom prst="rect">
            <a:avLst/>
          </a:prstGeom>
          <a:solidFill>
            <a:schemeClr val="bg1"/>
          </a:solidFill>
          <a:ln>
            <a:solidFill>
              <a:srgbClr val="FF0000"/>
            </a:solidFill>
          </a:ln>
        </p:spPr>
      </p:pic>
      <p:sp>
        <p:nvSpPr>
          <p:cNvPr id="21" name="TextBox 20"/>
          <p:cNvSpPr txBox="1"/>
          <p:nvPr/>
        </p:nvSpPr>
        <p:spPr>
          <a:xfrm>
            <a:off x="1160887" y="483703"/>
            <a:ext cx="1563963" cy="101566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6000" b="0" i="0" u="none" strike="noStrike" cap="none" spc="0" normalizeH="0" baseline="0" dirty="0">
                <a:ln>
                  <a:noFill/>
                </a:ln>
                <a:solidFill>
                  <a:srgbClr val="000000"/>
                </a:solidFill>
                <a:effectLst/>
                <a:uFillTx/>
                <a:latin typeface="Calibri"/>
                <a:ea typeface="Calibri"/>
                <a:cs typeface="Calibri"/>
                <a:sym typeface="Calibri"/>
              </a:rPr>
              <a:t>Web</a:t>
            </a:r>
          </a:p>
        </p:txBody>
      </p:sp>
      <p:sp>
        <p:nvSpPr>
          <p:cNvPr id="22" name="TextBox 21"/>
          <p:cNvSpPr txBox="1"/>
          <p:nvPr/>
        </p:nvSpPr>
        <p:spPr>
          <a:xfrm>
            <a:off x="5500080" y="483703"/>
            <a:ext cx="2296210" cy="101566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6000" b="0" i="0" u="none" strike="noStrike" cap="none" spc="0" normalizeH="0" baseline="0" dirty="0">
                <a:ln>
                  <a:noFill/>
                </a:ln>
                <a:solidFill>
                  <a:srgbClr val="000000"/>
                </a:solidFill>
                <a:effectLst/>
                <a:uFillTx/>
                <a:latin typeface="Calibri"/>
                <a:ea typeface="Calibri"/>
                <a:cs typeface="Calibri"/>
                <a:sym typeface="Calibri"/>
              </a:rPr>
              <a:t>Mobile</a:t>
            </a:r>
          </a:p>
        </p:txBody>
      </p:sp>
    </p:spTree>
    <p:custDataLst>
      <p:tags r:id="rId1"/>
    </p:custDataLst>
    <p:extLst>
      <p:ext uri="{BB962C8B-B14F-4D97-AF65-F5344CB8AC3E}">
        <p14:creationId xmlns:p14="http://schemas.microsoft.com/office/powerpoint/2010/main" val="3595940980"/>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8" grpId="0" animBg="1"/>
      <p:bldP spid="16" grpId="0" animBg="1"/>
      <p:bldP spid="20"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Does an (Android) App See?</a:t>
            </a:r>
          </a:p>
        </p:txBody>
      </p:sp>
      <p:sp>
        <p:nvSpPr>
          <p:cNvPr id="3" name="Content Placeholder 2"/>
          <p:cNvSpPr>
            <a:spLocks noGrp="1"/>
          </p:cNvSpPr>
          <p:nvPr>
            <p:ph idx="1"/>
          </p:nvPr>
        </p:nvSpPr>
        <p:spPr>
          <a:xfrm>
            <a:off x="457200" y="1600200"/>
            <a:ext cx="8229600" cy="5105400"/>
          </a:xfrm>
        </p:spPr>
        <p:txBody>
          <a:bodyPr/>
          <a:lstStyle/>
          <a:p>
            <a:r>
              <a:rPr lang="en-US" dirty="0"/>
              <a:t>Unique device identifier (IMEI)</a:t>
            </a:r>
          </a:p>
          <a:p>
            <a:r>
              <a:rPr lang="en-US" dirty="0"/>
              <a:t>IP address</a:t>
            </a:r>
          </a:p>
          <a:p>
            <a:r>
              <a:rPr lang="en-US" dirty="0"/>
              <a:t>Fine- and coarse-grained location</a:t>
            </a:r>
          </a:p>
          <a:p>
            <a:r>
              <a:rPr lang="en-US" dirty="0"/>
              <a:t>Wi-Fi history</a:t>
            </a:r>
          </a:p>
          <a:p>
            <a:r>
              <a:rPr lang="en-US" dirty="0"/>
              <a:t>User’s photos, videos, calendar</a:t>
            </a:r>
          </a:p>
          <a:p>
            <a:r>
              <a:rPr lang="en-US" dirty="0"/>
              <a:t>Microphone, camera, other sensor data</a:t>
            </a:r>
          </a:p>
          <a:p>
            <a:pPr lvl="1"/>
            <a:r>
              <a:rPr lang="en-US" dirty="0"/>
              <a:t>Note: accelerometer (gyroscope) does not require any permissions</a:t>
            </a:r>
          </a:p>
          <a:p>
            <a:r>
              <a:rPr lang="en-US" dirty="0"/>
              <a:t>Mobile fingerprint? Harder than on desktops!</a:t>
            </a:r>
          </a:p>
        </p:txBody>
      </p:sp>
      <p:sp>
        <p:nvSpPr>
          <p:cNvPr id="5" name="TextBox 4"/>
          <p:cNvSpPr txBox="1"/>
          <p:nvPr/>
        </p:nvSpPr>
        <p:spPr>
          <a:xfrm>
            <a:off x="6934200" y="3352800"/>
            <a:ext cx="1981200" cy="830997"/>
          </a:xfrm>
          <a:prstGeom prst="rect">
            <a:avLst/>
          </a:prstGeom>
          <a:solidFill>
            <a:schemeClr val="bg2"/>
          </a:solidFill>
          <a:ln w="38100" cmpd="sng">
            <a:solidFill>
              <a:schemeClr val="tx1"/>
            </a:solidFill>
          </a:ln>
        </p:spPr>
        <p:txBody>
          <a:bodyPr wrap="square" rtlCol="0">
            <a:spAutoFit/>
          </a:bodyPr>
          <a:lstStyle/>
          <a:p>
            <a:r>
              <a:rPr lang="en-US" sz="2400" dirty="0"/>
              <a:t>Depending on permissions</a:t>
            </a:r>
          </a:p>
        </p:txBody>
      </p:sp>
      <p:cxnSp>
        <p:nvCxnSpPr>
          <p:cNvPr id="7" name="Straight Arrow Connector 6"/>
          <p:cNvCxnSpPr>
            <a:stCxn id="5" idx="1"/>
          </p:cNvCxnSpPr>
          <p:nvPr/>
        </p:nvCxnSpPr>
        <p:spPr>
          <a:xfrm flipH="1" flipV="1">
            <a:off x="6248400" y="3352800"/>
            <a:ext cx="685800" cy="415499"/>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a:stCxn id="5" idx="1"/>
          </p:cNvCxnSpPr>
          <p:nvPr/>
        </p:nvCxnSpPr>
        <p:spPr>
          <a:xfrm flipH="1" flipV="1">
            <a:off x="4343400" y="3733800"/>
            <a:ext cx="2590800" cy="34499"/>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a:stCxn id="5" idx="1"/>
          </p:cNvCxnSpPr>
          <p:nvPr/>
        </p:nvCxnSpPr>
        <p:spPr>
          <a:xfrm flipH="1">
            <a:off x="6172200" y="3768299"/>
            <a:ext cx="762000" cy="498902"/>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a:stCxn id="5" idx="1"/>
          </p:cNvCxnSpPr>
          <p:nvPr/>
        </p:nvCxnSpPr>
        <p:spPr>
          <a:xfrm flipH="1">
            <a:off x="6324600" y="3768299"/>
            <a:ext cx="609600" cy="845403"/>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sp>
        <p:nvSpPr>
          <p:cNvPr id="18" name="TextBox 17"/>
          <p:cNvSpPr txBox="1"/>
          <p:nvPr/>
        </p:nvSpPr>
        <p:spPr>
          <a:xfrm>
            <a:off x="6400800" y="1600200"/>
            <a:ext cx="2286000" cy="1200328"/>
          </a:xfrm>
          <a:prstGeom prst="rect">
            <a:avLst/>
          </a:prstGeom>
          <a:solidFill>
            <a:schemeClr val="accent6">
              <a:lumMod val="60000"/>
              <a:lumOff val="40000"/>
            </a:schemeClr>
          </a:solidFill>
          <a:ln w="38100" cmpd="sng">
            <a:solidFill>
              <a:schemeClr val="tx1"/>
            </a:solidFill>
          </a:ln>
        </p:spPr>
        <p:txBody>
          <a:bodyPr wrap="square" rtlCol="0">
            <a:spAutoFit/>
          </a:bodyPr>
          <a:lstStyle/>
          <a:p>
            <a:r>
              <a:rPr lang="en-US" sz="2400" dirty="0"/>
              <a:t>Can be inferred from Wi-Fi and Bluetooth usage</a:t>
            </a:r>
          </a:p>
        </p:txBody>
      </p:sp>
      <p:cxnSp>
        <p:nvCxnSpPr>
          <p:cNvPr id="19" name="Straight Arrow Connector 18"/>
          <p:cNvCxnSpPr/>
          <p:nvPr/>
        </p:nvCxnSpPr>
        <p:spPr>
          <a:xfrm flipH="1">
            <a:off x="5791200" y="2438400"/>
            <a:ext cx="609600" cy="304800"/>
          </a:xfrm>
          <a:prstGeom prst="straightConnector1">
            <a:avLst/>
          </a:prstGeom>
          <a:ln>
            <a:solidFill>
              <a:srgbClr val="FF6600"/>
            </a:solidFill>
            <a:tailEnd type="arrow"/>
          </a:ln>
        </p:spPr>
        <p:style>
          <a:lnRef idx="2">
            <a:schemeClr val="accent1"/>
          </a:lnRef>
          <a:fillRef idx="0">
            <a:schemeClr val="accent1"/>
          </a:fillRef>
          <a:effectRef idx="1">
            <a:schemeClr val="accent1"/>
          </a:effectRef>
          <a:fontRef idx="minor">
            <a:schemeClr val="tx1"/>
          </a:fontRef>
        </p:style>
      </p:cxnSp>
      <p:sp>
        <p:nvSpPr>
          <p:cNvPr id="22" name="Oval 21"/>
          <p:cNvSpPr/>
          <p:nvPr/>
        </p:nvSpPr>
        <p:spPr>
          <a:xfrm>
            <a:off x="4953000" y="2819400"/>
            <a:ext cx="1447800" cy="533400"/>
          </a:xfrm>
          <a:prstGeom prst="ellipse">
            <a:avLst/>
          </a:prstGeom>
          <a:noFill/>
          <a:ln w="57150" cmpd="sng">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2551286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2"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28650" y="365125"/>
            <a:ext cx="3938487" cy="1807305"/>
          </a:xfrm>
        </p:spPr>
        <p:txBody>
          <a:bodyPr>
            <a:normAutofit/>
          </a:bodyPr>
          <a:lstStyle/>
          <a:p>
            <a:r>
              <a:rPr lang="en-US" sz="4100"/>
              <a:t>Uber’s Fraud Problem (c. 2013)</a:t>
            </a:r>
          </a:p>
        </p:txBody>
      </p:sp>
      <p:sp>
        <p:nvSpPr>
          <p:cNvPr id="3" name="Content Placeholder 2"/>
          <p:cNvSpPr>
            <a:spLocks noGrp="1"/>
          </p:cNvSpPr>
          <p:nvPr>
            <p:ph idx="1"/>
          </p:nvPr>
        </p:nvSpPr>
        <p:spPr>
          <a:xfrm>
            <a:off x="228600" y="2333297"/>
            <a:ext cx="4338537" cy="4159578"/>
          </a:xfrm>
        </p:spPr>
        <p:txBody>
          <a:bodyPr>
            <a:noAutofit/>
          </a:bodyPr>
          <a:lstStyle/>
          <a:p>
            <a:r>
              <a:rPr lang="en-US" sz="2000" dirty="0"/>
              <a:t>Unscrupulous drivers in China would buy cheap phones, install Uber, register as new clients, order many fake rides from themselves</a:t>
            </a:r>
          </a:p>
          <a:p>
            <a:pPr marL="0" indent="0">
              <a:buNone/>
            </a:pPr>
            <a:r>
              <a:rPr lang="en-US" sz="2000" dirty="0"/>
              <a:t>   … erase/reset phones, repeat</a:t>
            </a:r>
          </a:p>
          <a:p>
            <a:r>
              <a:rPr lang="en-US" sz="2000" dirty="0"/>
              <a:t>Uber’s solution: fingerprint </a:t>
            </a:r>
            <a:r>
              <a:rPr lang="en-US" sz="2000" u="sng" dirty="0"/>
              <a:t>physical</a:t>
            </a:r>
            <a:r>
              <a:rPr lang="en-US" sz="2000" dirty="0"/>
              <a:t> phone so that fingerprint survives factory reset</a:t>
            </a:r>
          </a:p>
          <a:p>
            <a:r>
              <a:rPr lang="en-US" sz="2000" dirty="0"/>
              <a:t>Uber’s app surreptitiously recorded phone’s serial number</a:t>
            </a:r>
          </a:p>
          <a:p>
            <a:pPr lvl="1"/>
            <a:r>
              <a:rPr lang="en-US" sz="1800" dirty="0"/>
              <a:t>Possible before iOS 10</a:t>
            </a:r>
          </a:p>
        </p:txBody>
      </p:sp>
      <p:pic>
        <p:nvPicPr>
          <p:cNvPr id="1026" name="Picture 2" descr="Weifang Taxi Driver | XingfuMama">
            <a:extLst>
              <a:ext uri="{FF2B5EF4-FFF2-40B4-BE49-F238E27FC236}">
                <a16:creationId xmlns:a16="http://schemas.microsoft.com/office/drawing/2014/main" id="{BBB98EEC-F01E-EE41-AF42-82781874FA1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5546" t="-8889" r="35546" b="8889"/>
          <a:stretch/>
        </p:blipFill>
        <p:spPr bwMode="auto">
          <a:xfrm>
            <a:off x="4671911" y="-609600"/>
            <a:ext cx="4472089"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280653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68A4132F-DEC6-4332-A00C-A11AD4519B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Freeform: Shape 72">
            <a:extLst>
              <a:ext uri="{FF2B5EF4-FFF2-40B4-BE49-F238E27FC236}">
                <a16:creationId xmlns:a16="http://schemas.microsoft.com/office/drawing/2014/main" id="{64965EAE-E41A-435F-B993-07E824B6C9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0"/>
            <a:ext cx="5654922" cy="6858000"/>
          </a:xfrm>
          <a:custGeom>
            <a:avLst/>
            <a:gdLst>
              <a:gd name="connsiteX0" fmla="*/ 7539895 w 7539895"/>
              <a:gd name="connsiteY0" fmla="*/ 6858000 h 6858000"/>
              <a:gd name="connsiteX1" fmla="*/ 0 w 7539895"/>
              <a:gd name="connsiteY1" fmla="*/ 6858000 h 6858000"/>
              <a:gd name="connsiteX2" fmla="*/ 0 w 7539895"/>
              <a:gd name="connsiteY2" fmla="*/ 0 h 6858000"/>
              <a:gd name="connsiteX3" fmla="*/ 4363741 w 7539895"/>
              <a:gd name="connsiteY3" fmla="*/ 0 h 6858000"/>
            </a:gdLst>
            <a:ahLst/>
            <a:cxnLst>
              <a:cxn ang="0">
                <a:pos x="connsiteX0" y="connsiteY0"/>
              </a:cxn>
              <a:cxn ang="0">
                <a:pos x="connsiteX1" y="connsiteY1"/>
              </a:cxn>
              <a:cxn ang="0">
                <a:pos x="connsiteX2" y="connsiteY2"/>
              </a:cxn>
              <a:cxn ang="0">
                <a:pos x="connsiteX3" y="connsiteY3"/>
              </a:cxn>
            </a:cxnLst>
            <a:rect l="l" t="t" r="r" b="b"/>
            <a:pathLst>
              <a:path w="7539895" h="6858000">
                <a:moveTo>
                  <a:pt x="7539895" y="6858000"/>
                </a:moveTo>
                <a:lnTo>
                  <a:pt x="0" y="6858000"/>
                </a:lnTo>
                <a:lnTo>
                  <a:pt x="0" y="0"/>
                </a:lnTo>
                <a:lnTo>
                  <a:pt x="4363741" y="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5" name="Freeform: Shape 74">
            <a:extLst>
              <a:ext uri="{FF2B5EF4-FFF2-40B4-BE49-F238E27FC236}">
                <a16:creationId xmlns:a16="http://schemas.microsoft.com/office/drawing/2014/main" id="{152F8994-E6D4-4311-9548-C3607BC436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0"/>
            <a:ext cx="5319738" cy="6858000"/>
          </a:xfrm>
          <a:custGeom>
            <a:avLst/>
            <a:gdLst>
              <a:gd name="connsiteX0" fmla="*/ 7092985 w 7092985"/>
              <a:gd name="connsiteY0" fmla="*/ 6858000 h 6858000"/>
              <a:gd name="connsiteX1" fmla="*/ 0 w 7092985"/>
              <a:gd name="connsiteY1" fmla="*/ 6858000 h 6858000"/>
              <a:gd name="connsiteX2" fmla="*/ 0 w 7092985"/>
              <a:gd name="connsiteY2" fmla="*/ 0 h 6858000"/>
              <a:gd name="connsiteX3" fmla="*/ 3916831 w 7092985"/>
              <a:gd name="connsiteY3" fmla="*/ 0 h 6858000"/>
            </a:gdLst>
            <a:ahLst/>
            <a:cxnLst>
              <a:cxn ang="0">
                <a:pos x="connsiteX0" y="connsiteY0"/>
              </a:cxn>
              <a:cxn ang="0">
                <a:pos x="connsiteX1" y="connsiteY1"/>
              </a:cxn>
              <a:cxn ang="0">
                <a:pos x="connsiteX2" y="connsiteY2"/>
              </a:cxn>
              <a:cxn ang="0">
                <a:pos x="connsiteX3" y="connsiteY3"/>
              </a:cxn>
            </a:cxnLst>
            <a:rect l="l" t="t" r="r" b="b"/>
            <a:pathLst>
              <a:path w="7092985" h="6858000">
                <a:moveTo>
                  <a:pt x="7092985" y="6858000"/>
                </a:moveTo>
                <a:lnTo>
                  <a:pt x="0" y="6858000"/>
                </a:lnTo>
                <a:lnTo>
                  <a:pt x="0" y="0"/>
                </a:lnTo>
                <a:lnTo>
                  <a:pt x="3916831" y="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p:cNvSpPr>
            <a:spLocks noGrp="1"/>
          </p:cNvSpPr>
          <p:nvPr>
            <p:ph type="title"/>
          </p:nvPr>
        </p:nvSpPr>
        <p:spPr>
          <a:xfrm>
            <a:off x="628649" y="365125"/>
            <a:ext cx="4147457" cy="1325563"/>
          </a:xfrm>
        </p:spPr>
        <p:txBody>
          <a:bodyPr>
            <a:normAutofit/>
          </a:bodyPr>
          <a:lstStyle/>
          <a:p>
            <a:r>
              <a:rPr lang="en-US" dirty="0"/>
              <a:t>Uber vs.  Apple</a:t>
            </a:r>
          </a:p>
        </p:txBody>
      </p:sp>
      <p:sp>
        <p:nvSpPr>
          <p:cNvPr id="3" name="Content Placeholder 2"/>
          <p:cNvSpPr>
            <a:spLocks noGrp="1"/>
          </p:cNvSpPr>
          <p:nvPr>
            <p:ph idx="1"/>
          </p:nvPr>
        </p:nvSpPr>
        <p:spPr>
          <a:xfrm>
            <a:off x="628648" y="1825625"/>
            <a:ext cx="3409951" cy="3399518"/>
          </a:xfrm>
        </p:spPr>
        <p:txBody>
          <a:bodyPr>
            <a:noAutofit/>
          </a:bodyPr>
          <a:lstStyle/>
          <a:p>
            <a:r>
              <a:rPr lang="en-US" sz="2000" dirty="0"/>
              <a:t>Grabbing the serial number is prohibited by Apple, can get an app banned</a:t>
            </a:r>
          </a:p>
          <a:p>
            <a:r>
              <a:rPr lang="en-US" sz="2000" dirty="0"/>
              <a:t>Uber’s solution: app checks location… if near Apple’s campus in Cupertino, do not grab the phone’s serial number</a:t>
            </a:r>
          </a:p>
        </p:txBody>
      </p:sp>
      <p:pic>
        <p:nvPicPr>
          <p:cNvPr id="5" name="Picture 4" descr="A picture containing text&#10;&#10;Description automatically generated">
            <a:extLst>
              <a:ext uri="{FF2B5EF4-FFF2-40B4-BE49-F238E27FC236}">
                <a16:creationId xmlns:a16="http://schemas.microsoft.com/office/drawing/2014/main" id="{01CAAB7E-A42B-7743-9FCA-B10C524A896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38599" y="1632857"/>
            <a:ext cx="4780376" cy="1254847"/>
          </a:xfrm>
          <a:prstGeom prst="rect">
            <a:avLst/>
          </a:prstGeom>
        </p:spPr>
      </p:pic>
      <p:pic>
        <p:nvPicPr>
          <p:cNvPr id="2050" name="Picture 2" descr="Cupertino, California - Google My Maps">
            <a:extLst>
              <a:ext uri="{FF2B5EF4-FFF2-40B4-BE49-F238E27FC236}">
                <a16:creationId xmlns:a16="http://schemas.microsoft.com/office/drawing/2014/main" id="{92129D68-C8E6-A54E-8A57-C81115075F5A}"/>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541815" y="3048000"/>
            <a:ext cx="3075471" cy="3170589"/>
          </a:xfrm>
          <a:prstGeom prst="rect">
            <a:avLst/>
          </a:prstGeom>
          <a:noFill/>
          <a:extLst>
            <a:ext uri="{909E8E84-426E-40DD-AFC4-6F175D3DCCD1}">
              <a14:hiddenFill xmlns:a14="http://schemas.microsoft.com/office/drawing/2010/main">
                <a:solidFill>
                  <a:srgbClr val="FFFFFF"/>
                </a:solidFill>
              </a14:hiddenFill>
            </a:ext>
          </a:extLst>
        </p:spPr>
      </p:pic>
      <p:sp>
        <p:nvSpPr>
          <p:cNvPr id="4" name="Oval 3">
            <a:extLst>
              <a:ext uri="{FF2B5EF4-FFF2-40B4-BE49-F238E27FC236}">
                <a16:creationId xmlns:a16="http://schemas.microsoft.com/office/drawing/2014/main" id="{4B6FF1E4-3EF3-0541-8D7F-1C98E538F0C5}"/>
              </a:ext>
            </a:extLst>
          </p:cNvPr>
          <p:cNvSpPr/>
          <p:nvPr/>
        </p:nvSpPr>
        <p:spPr>
          <a:xfrm>
            <a:off x="5943600" y="3525384"/>
            <a:ext cx="2209800" cy="2113416"/>
          </a:xfrm>
          <a:prstGeom prst="ellipse">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42536442"/>
      </p:ext>
    </p:extLst>
  </p:cSld>
  <p:clrMapOvr>
    <a:overrideClrMapping bg1="dk1" tx1="lt1" bg2="dk2" tx2="lt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5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Also: Uber’s “</a:t>
            </a:r>
            <a:r>
              <a:rPr lang="en-US" dirty="0" err="1"/>
              <a:t>Greyball</a:t>
            </a:r>
            <a:r>
              <a:rPr lang="en-US" dirty="0"/>
              <a:t>”</a:t>
            </a:r>
          </a:p>
        </p:txBody>
      </p:sp>
      <p:pic>
        <p:nvPicPr>
          <p:cNvPr id="5" name="Picture 4" descr="Screen Shot 2017-03-11 at 8.31.30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 y="1371600"/>
            <a:ext cx="5124516" cy="2895600"/>
          </a:xfrm>
          <a:prstGeom prst="rect">
            <a:avLst/>
          </a:prstGeom>
        </p:spPr>
      </p:pic>
      <p:pic>
        <p:nvPicPr>
          <p:cNvPr id="6" name="Picture 5" descr="Screen Shot 2017-03-11 at 8.33.02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19399" y="3886199"/>
            <a:ext cx="5943601" cy="2724151"/>
          </a:xfrm>
          <a:prstGeom prst="rect">
            <a:avLst/>
          </a:prstGeom>
        </p:spPr>
      </p:pic>
    </p:spTree>
    <p:extLst>
      <p:ext uri="{BB962C8B-B14F-4D97-AF65-F5344CB8AC3E}">
        <p14:creationId xmlns:p14="http://schemas.microsoft.com/office/powerpoint/2010/main" val="3096680410"/>
      </p:ext>
    </p:extLst>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Text, letter&#10;&#10;Description automatically generated">
            <a:extLst>
              <a:ext uri="{FF2B5EF4-FFF2-40B4-BE49-F238E27FC236}">
                <a16:creationId xmlns:a16="http://schemas.microsoft.com/office/drawing/2014/main" id="{4B44AA70-B961-BA4B-9C9D-5675538C67C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0675" y="776877"/>
            <a:ext cx="8502650" cy="1498600"/>
          </a:xfrm>
          <a:prstGeom prst="rect">
            <a:avLst/>
          </a:prstGeom>
          <a:ln w="38100">
            <a:solidFill>
              <a:schemeClr val="tx1"/>
            </a:solidFill>
          </a:ln>
          <a:effectLst>
            <a:outerShdw blurRad="50800" dist="38100" dir="2700000" algn="tl" rotWithShape="0">
              <a:prstClr val="black">
                <a:alpha val="40000"/>
              </a:prstClr>
            </a:outerShdw>
          </a:effectLst>
        </p:spPr>
      </p:pic>
      <p:pic>
        <p:nvPicPr>
          <p:cNvPr id="12" name="Picture 11" descr="Text&#10;&#10;Description automatically generated">
            <a:extLst>
              <a:ext uri="{FF2B5EF4-FFF2-40B4-BE49-F238E27FC236}">
                <a16:creationId xmlns:a16="http://schemas.microsoft.com/office/drawing/2014/main" id="{A3FD949B-2B4E-5446-929C-C33283F58F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599" y="2609849"/>
            <a:ext cx="7232703" cy="2139951"/>
          </a:xfrm>
          <a:prstGeom prst="rect">
            <a:avLst/>
          </a:prstGeom>
        </p:spPr>
      </p:pic>
      <p:cxnSp>
        <p:nvCxnSpPr>
          <p:cNvPr id="13" name="Straight Connector 12">
            <a:extLst>
              <a:ext uri="{FF2B5EF4-FFF2-40B4-BE49-F238E27FC236}">
                <a16:creationId xmlns:a16="http://schemas.microsoft.com/office/drawing/2014/main" id="{2C32B9DA-D9DC-A446-BD16-40CDAEB82A75}"/>
              </a:ext>
            </a:extLst>
          </p:cNvPr>
          <p:cNvCxnSpPr>
            <a:cxnSpLocks/>
          </p:cNvCxnSpPr>
          <p:nvPr/>
        </p:nvCxnSpPr>
        <p:spPr>
          <a:xfrm>
            <a:off x="2514600" y="3048000"/>
            <a:ext cx="1295400"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15" name="TextBox 14">
            <a:extLst>
              <a:ext uri="{FF2B5EF4-FFF2-40B4-BE49-F238E27FC236}">
                <a16:creationId xmlns:a16="http://schemas.microsoft.com/office/drawing/2014/main" id="{6C1200E8-CEC5-CC47-AD3B-1C1CC3E35F37}"/>
              </a:ext>
            </a:extLst>
          </p:cNvPr>
          <p:cNvSpPr txBox="1"/>
          <p:nvPr/>
        </p:nvSpPr>
        <p:spPr>
          <a:xfrm>
            <a:off x="636563" y="4796247"/>
            <a:ext cx="4773638" cy="1015663"/>
          </a:xfrm>
          <a:prstGeom prst="rect">
            <a:avLst/>
          </a:prstGeom>
          <a:noFill/>
        </p:spPr>
        <p:txBody>
          <a:bodyPr wrap="square" rtlCol="0">
            <a:spAutoFit/>
          </a:bodyPr>
          <a:lstStyle/>
          <a:p>
            <a:r>
              <a:rPr lang="en-US" sz="2000" dirty="0">
                <a:solidFill>
                  <a:srgbClr val="FF0000"/>
                </a:solidFill>
              </a:rPr>
              <a:t>MAC address is a permanent identifier, survives reset of Advertising ID, </a:t>
            </a:r>
          </a:p>
          <a:p>
            <a:r>
              <a:rPr lang="en-US" sz="2000" dirty="0">
                <a:solidFill>
                  <a:srgbClr val="FF0000"/>
                </a:solidFill>
              </a:rPr>
              <a:t>phone reset </a:t>
            </a:r>
          </a:p>
        </p:txBody>
      </p:sp>
      <p:sp>
        <p:nvSpPr>
          <p:cNvPr id="16" name="Rectangle 15">
            <a:extLst>
              <a:ext uri="{FF2B5EF4-FFF2-40B4-BE49-F238E27FC236}">
                <a16:creationId xmlns:a16="http://schemas.microsoft.com/office/drawing/2014/main" id="{68288D2C-DCDA-5142-88BC-F1D13F5871E6}"/>
              </a:ext>
            </a:extLst>
          </p:cNvPr>
          <p:cNvSpPr/>
          <p:nvPr/>
        </p:nvSpPr>
        <p:spPr>
          <a:xfrm>
            <a:off x="1479551" y="6511240"/>
            <a:ext cx="7861300" cy="338554"/>
          </a:xfrm>
          <a:prstGeom prst="rect">
            <a:avLst/>
          </a:prstGeom>
        </p:spPr>
        <p:txBody>
          <a:bodyPr wrap="square">
            <a:spAutoFit/>
          </a:bodyPr>
          <a:lstStyle/>
          <a:p>
            <a:r>
              <a:rPr lang="en-US" sz="1600" i="1" dirty="0"/>
              <a:t>https://</a:t>
            </a:r>
            <a:r>
              <a:rPr lang="en-US" sz="1600" i="1" dirty="0" err="1"/>
              <a:t>www.wsj.com</a:t>
            </a:r>
            <a:r>
              <a:rPr lang="en-US" sz="1600" i="1" dirty="0"/>
              <a:t>/articles/tiktok-tracked-user-data-using-tactic-banned-by-google-11597176738</a:t>
            </a:r>
          </a:p>
        </p:txBody>
      </p:sp>
      <p:sp>
        <p:nvSpPr>
          <p:cNvPr id="17" name="TextBox 16">
            <a:extLst>
              <a:ext uri="{FF2B5EF4-FFF2-40B4-BE49-F238E27FC236}">
                <a16:creationId xmlns:a16="http://schemas.microsoft.com/office/drawing/2014/main" id="{CB0B498F-D0F2-5648-9C91-597E43489913}"/>
              </a:ext>
            </a:extLst>
          </p:cNvPr>
          <p:cNvSpPr txBox="1"/>
          <p:nvPr/>
        </p:nvSpPr>
        <p:spPr>
          <a:xfrm>
            <a:off x="4806559" y="4647827"/>
            <a:ext cx="4114800" cy="1200329"/>
          </a:xfrm>
          <a:prstGeom prst="rect">
            <a:avLst/>
          </a:prstGeom>
          <a:solidFill>
            <a:schemeClr val="bg1"/>
          </a:solidFill>
          <a:ln w="25400">
            <a:solidFill>
              <a:srgbClr val="000000"/>
            </a:solidFill>
          </a:ln>
          <a:effectLst>
            <a:outerShdw blurRad="50800" dist="38100" dir="2700000" algn="tl" rotWithShape="0">
              <a:prstClr val="black">
                <a:alpha val="40000"/>
              </a:prstClr>
            </a:outerShdw>
          </a:effectLst>
        </p:spPr>
        <p:txBody>
          <a:bodyPr wrap="square" rtlCol="0">
            <a:spAutoFit/>
          </a:bodyPr>
          <a:lstStyle/>
          <a:p>
            <a:r>
              <a:rPr lang="en-US" dirty="0"/>
              <a:t>Exploits a bug in Android that allows apps to access Wi-Fi frames sent by OS (contain networking info, including MAC addresses)</a:t>
            </a:r>
          </a:p>
        </p:txBody>
      </p:sp>
    </p:spTree>
    <p:extLst>
      <p:ext uri="{BB962C8B-B14F-4D97-AF65-F5344CB8AC3E}">
        <p14:creationId xmlns:p14="http://schemas.microsoft.com/office/powerpoint/2010/main" val="332916727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par>
                                <p:cTn id="8" presetID="1"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E24F3A-3430-9E4C-9C0F-6283A9571D1A}"/>
              </a:ext>
            </a:extLst>
          </p:cNvPr>
          <p:cNvSpPr>
            <a:spLocks noGrp="1"/>
          </p:cNvSpPr>
          <p:nvPr>
            <p:ph type="title"/>
          </p:nvPr>
        </p:nvSpPr>
        <p:spPr/>
        <p:txBody>
          <a:bodyPr/>
          <a:lstStyle/>
          <a:p>
            <a:r>
              <a:rPr lang="en-US" dirty="0"/>
              <a:t>China Advertising ID (CAID)</a:t>
            </a:r>
          </a:p>
        </p:txBody>
      </p:sp>
      <p:sp>
        <p:nvSpPr>
          <p:cNvPr id="7" name="Content Placeholder 6">
            <a:extLst>
              <a:ext uri="{FF2B5EF4-FFF2-40B4-BE49-F238E27FC236}">
                <a16:creationId xmlns:a16="http://schemas.microsoft.com/office/drawing/2014/main" id="{76AD40FA-288F-4E4A-9355-6E87F916417E}"/>
              </a:ext>
            </a:extLst>
          </p:cNvPr>
          <p:cNvSpPr>
            <a:spLocks noGrp="1"/>
          </p:cNvSpPr>
          <p:nvPr>
            <p:ph idx="1"/>
          </p:nvPr>
        </p:nvSpPr>
        <p:spPr>
          <a:xfrm>
            <a:off x="457200" y="1600200"/>
            <a:ext cx="8229600" cy="4525963"/>
          </a:xfrm>
        </p:spPr>
        <p:txBody>
          <a:bodyPr>
            <a:normAutofit/>
          </a:bodyPr>
          <a:lstStyle/>
          <a:p>
            <a:r>
              <a:rPr lang="en-US" sz="2800" dirty="0"/>
              <a:t>New device ID intended to bypass Apple’s app tracking transparency</a:t>
            </a:r>
          </a:p>
          <a:p>
            <a:r>
              <a:rPr lang="en-US" sz="2800" dirty="0"/>
              <a:t>Based on </a:t>
            </a:r>
            <a:r>
              <a:rPr lang="en-US" sz="2800" dirty="0">
                <a:solidFill>
                  <a:srgbClr val="C00000"/>
                </a:solidFill>
              </a:rPr>
              <a:t>device fingerprinting</a:t>
            </a:r>
          </a:p>
          <a:p>
            <a:pPr lvl="1"/>
            <a:r>
              <a:rPr lang="en-US" sz="2400" dirty="0"/>
              <a:t>Start-up time, model, time zone, country, language, IP </a:t>
            </a:r>
            <a:r>
              <a:rPr lang="en-US" sz="2400" dirty="0" err="1"/>
              <a:t>addr</a:t>
            </a:r>
            <a:endParaRPr lang="en-US" sz="2400" dirty="0"/>
          </a:p>
          <a:p>
            <a:r>
              <a:rPr lang="en-US" sz="2800" dirty="0"/>
              <a:t>Backed by 2,000 biggest Chinese tech companies</a:t>
            </a:r>
          </a:p>
          <a:p>
            <a:pPr lvl="1"/>
            <a:r>
              <a:rPr lang="en-US" sz="2400" dirty="0"/>
              <a:t>Goal: identify users who spend big on in-game purchases</a:t>
            </a:r>
          </a:p>
        </p:txBody>
      </p:sp>
      <p:sp>
        <p:nvSpPr>
          <p:cNvPr id="8" name="TextBox 7">
            <a:extLst>
              <a:ext uri="{FF2B5EF4-FFF2-40B4-BE49-F238E27FC236}">
                <a16:creationId xmlns:a16="http://schemas.microsoft.com/office/drawing/2014/main" id="{A46043BC-D0E5-7444-8569-01411CC4D319}"/>
              </a:ext>
            </a:extLst>
          </p:cNvPr>
          <p:cNvSpPr txBox="1"/>
          <p:nvPr/>
        </p:nvSpPr>
        <p:spPr>
          <a:xfrm>
            <a:off x="5943600" y="2362200"/>
            <a:ext cx="3200400" cy="584775"/>
          </a:xfrm>
          <a:prstGeom prst="rect">
            <a:avLst/>
          </a:prstGeom>
          <a:noFill/>
        </p:spPr>
        <p:txBody>
          <a:bodyPr wrap="square" rtlCol="0">
            <a:spAutoFit/>
          </a:bodyPr>
          <a:lstStyle/>
          <a:p>
            <a:r>
              <a:rPr lang="en-US" sz="1600" dirty="0"/>
              <a:t>None of these are “personal information” per Chinese standards</a:t>
            </a:r>
          </a:p>
        </p:txBody>
      </p:sp>
      <p:grpSp>
        <p:nvGrpSpPr>
          <p:cNvPr id="11" name="Group 10">
            <a:extLst>
              <a:ext uri="{FF2B5EF4-FFF2-40B4-BE49-F238E27FC236}">
                <a16:creationId xmlns:a16="http://schemas.microsoft.com/office/drawing/2014/main" id="{5D4FFAE6-91B7-6F46-A4F0-CE164B88C561}"/>
              </a:ext>
            </a:extLst>
          </p:cNvPr>
          <p:cNvGrpSpPr/>
          <p:nvPr/>
        </p:nvGrpSpPr>
        <p:grpSpPr>
          <a:xfrm>
            <a:off x="8548172" y="2962523"/>
            <a:ext cx="189720" cy="303120"/>
            <a:chOff x="8548172" y="2962523"/>
            <a:chExt cx="189720" cy="303120"/>
          </a:xfrm>
        </p:grpSpPr>
        <mc:AlternateContent xmlns:mc="http://schemas.openxmlformats.org/markup-compatibility/2006" xmlns:p14="http://schemas.microsoft.com/office/powerpoint/2010/main">
          <mc:Choice Requires="p14">
            <p:contentPart p14:bwMode="auto" r:id="rId2">
              <p14:nvContentPartPr>
                <p14:cNvPr id="9" name="Ink 8">
                  <a:extLst>
                    <a:ext uri="{FF2B5EF4-FFF2-40B4-BE49-F238E27FC236}">
                      <a16:creationId xmlns:a16="http://schemas.microsoft.com/office/drawing/2014/main" id="{313FB2F2-EF71-1F4D-915C-F48E6E3C3621}"/>
                    </a:ext>
                  </a:extLst>
                </p14:cNvPr>
                <p14:cNvContentPartPr/>
                <p14:nvPr/>
              </p14:nvContentPartPr>
              <p14:xfrm>
                <a:off x="8548172" y="2962523"/>
                <a:ext cx="189720" cy="263880"/>
              </p14:xfrm>
            </p:contentPart>
          </mc:Choice>
          <mc:Fallback xmlns="">
            <p:pic>
              <p:nvPicPr>
                <p:cNvPr id="9" name="Ink 8">
                  <a:extLst>
                    <a:ext uri="{FF2B5EF4-FFF2-40B4-BE49-F238E27FC236}">
                      <a16:creationId xmlns:a16="http://schemas.microsoft.com/office/drawing/2014/main" id="{313FB2F2-EF71-1F4D-915C-F48E6E3C3621}"/>
                    </a:ext>
                  </a:extLst>
                </p:cNvPr>
                <p:cNvPicPr/>
                <p:nvPr/>
              </p:nvPicPr>
              <p:blipFill>
                <a:blip r:embed="rId3"/>
                <a:stretch>
                  <a:fillRect/>
                </a:stretch>
              </p:blipFill>
              <p:spPr>
                <a:xfrm>
                  <a:off x="8539172" y="2953883"/>
                  <a:ext cx="207360" cy="28152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10" name="Ink 9">
                  <a:extLst>
                    <a:ext uri="{FF2B5EF4-FFF2-40B4-BE49-F238E27FC236}">
                      <a16:creationId xmlns:a16="http://schemas.microsoft.com/office/drawing/2014/main" id="{40C4F127-7B51-A24E-A090-83F40C2A59B2}"/>
                    </a:ext>
                  </a:extLst>
                </p14:cNvPr>
                <p14:cNvContentPartPr/>
                <p14:nvPr/>
              </p14:nvContentPartPr>
              <p14:xfrm>
                <a:off x="8549972" y="3246563"/>
                <a:ext cx="102600" cy="19080"/>
              </p14:xfrm>
            </p:contentPart>
          </mc:Choice>
          <mc:Fallback xmlns="">
            <p:pic>
              <p:nvPicPr>
                <p:cNvPr id="10" name="Ink 9">
                  <a:extLst>
                    <a:ext uri="{FF2B5EF4-FFF2-40B4-BE49-F238E27FC236}">
                      <a16:creationId xmlns:a16="http://schemas.microsoft.com/office/drawing/2014/main" id="{40C4F127-7B51-A24E-A090-83F40C2A59B2}"/>
                    </a:ext>
                  </a:extLst>
                </p:cNvPr>
                <p:cNvPicPr/>
                <p:nvPr/>
              </p:nvPicPr>
              <p:blipFill>
                <a:blip r:embed="rId5"/>
                <a:stretch>
                  <a:fillRect/>
                </a:stretch>
              </p:blipFill>
              <p:spPr>
                <a:xfrm>
                  <a:off x="8541332" y="3237923"/>
                  <a:ext cx="120240" cy="36720"/>
                </a:xfrm>
                <a:prstGeom prst="rect">
                  <a:avLst/>
                </a:prstGeom>
              </p:spPr>
            </p:pic>
          </mc:Fallback>
        </mc:AlternateContent>
      </p:grpSp>
      <p:pic>
        <p:nvPicPr>
          <p:cNvPr id="12" name="Picture 11" descr="Text&#10;&#10;Description automatically generated">
            <a:extLst>
              <a:ext uri="{FF2B5EF4-FFF2-40B4-BE49-F238E27FC236}">
                <a16:creationId xmlns:a16="http://schemas.microsoft.com/office/drawing/2014/main" id="{9D5DC743-718C-184C-9070-4ECAECD3F0AA}"/>
              </a:ext>
            </a:extLst>
          </p:cNvPr>
          <p:cNvPicPr>
            <a:picLocks noChangeAspect="1"/>
          </p:cNvPicPr>
          <p:nvPr/>
        </p:nvPicPr>
        <p:blipFill>
          <a:blip r:embed="rId6"/>
          <a:stretch>
            <a:fillRect/>
          </a:stretch>
        </p:blipFill>
        <p:spPr>
          <a:xfrm>
            <a:off x="457200" y="4750919"/>
            <a:ext cx="5257800" cy="1010198"/>
          </a:xfrm>
          <a:prstGeom prst="rect">
            <a:avLst/>
          </a:prstGeom>
          <a:ln w="25400">
            <a:solidFill>
              <a:schemeClr val="tx2"/>
            </a:solidFill>
          </a:ln>
        </p:spPr>
      </p:pic>
      <p:sp>
        <p:nvSpPr>
          <p:cNvPr id="14" name="TextBox 13">
            <a:extLst>
              <a:ext uri="{FF2B5EF4-FFF2-40B4-BE49-F238E27FC236}">
                <a16:creationId xmlns:a16="http://schemas.microsoft.com/office/drawing/2014/main" id="{CEA0A4B3-45F1-C047-A5FC-E9327CE1703E}"/>
              </a:ext>
            </a:extLst>
          </p:cNvPr>
          <p:cNvSpPr txBox="1"/>
          <p:nvPr/>
        </p:nvSpPr>
        <p:spPr>
          <a:xfrm>
            <a:off x="5810246" y="4659706"/>
            <a:ext cx="3105154" cy="1477328"/>
          </a:xfrm>
          <a:prstGeom prst="rect">
            <a:avLst/>
          </a:prstGeom>
          <a:noFill/>
        </p:spPr>
        <p:txBody>
          <a:bodyPr wrap="square" rtlCol="0">
            <a:spAutoFit/>
          </a:bodyPr>
          <a:lstStyle/>
          <a:p>
            <a:r>
              <a:rPr lang="en-US" dirty="0">
                <a:solidFill>
                  <a:schemeClr val="tx2"/>
                </a:solidFill>
              </a:rPr>
              <a:t>1.5 billion consumer identifications worldwide.</a:t>
            </a:r>
          </a:p>
          <a:p>
            <a:r>
              <a:rPr lang="en-US" dirty="0">
                <a:solidFill>
                  <a:schemeClr val="tx2"/>
                </a:solidFill>
              </a:rPr>
              <a:t>China is the most sophisticated market, 80% of digital-ad buying through programmatic ads.</a:t>
            </a:r>
          </a:p>
        </p:txBody>
      </p:sp>
      <p:sp>
        <p:nvSpPr>
          <p:cNvPr id="15" name="TextBox 14">
            <a:extLst>
              <a:ext uri="{FF2B5EF4-FFF2-40B4-BE49-F238E27FC236}">
                <a16:creationId xmlns:a16="http://schemas.microsoft.com/office/drawing/2014/main" id="{A28E4F3A-0D36-8C4D-944D-B3A2C70F3193}"/>
              </a:ext>
            </a:extLst>
          </p:cNvPr>
          <p:cNvSpPr txBox="1"/>
          <p:nvPr/>
        </p:nvSpPr>
        <p:spPr>
          <a:xfrm>
            <a:off x="1059927" y="6477000"/>
            <a:ext cx="8084073" cy="307777"/>
          </a:xfrm>
          <a:prstGeom prst="rect">
            <a:avLst/>
          </a:prstGeom>
          <a:noFill/>
        </p:spPr>
        <p:txBody>
          <a:bodyPr wrap="none" rtlCol="0">
            <a:spAutoFit/>
          </a:bodyPr>
          <a:lstStyle/>
          <a:p>
            <a:r>
              <a:rPr lang="en-US" sz="1400" i="1" dirty="0"/>
              <a:t>https://</a:t>
            </a:r>
            <a:r>
              <a:rPr lang="en-US" sz="1400" i="1" dirty="0" err="1"/>
              <a:t>www.wsj.com</a:t>
            </a:r>
            <a:r>
              <a:rPr lang="en-US" sz="1400" i="1" dirty="0"/>
              <a:t>/articles/p-g-worked-with-china-trade-group-on-tech-to-sidestep-apple-privacy-rules-11617902840</a:t>
            </a:r>
          </a:p>
        </p:txBody>
      </p:sp>
      <p:sp>
        <p:nvSpPr>
          <p:cNvPr id="16" name="TextBox 15">
            <a:extLst>
              <a:ext uri="{FF2B5EF4-FFF2-40B4-BE49-F238E27FC236}">
                <a16:creationId xmlns:a16="http://schemas.microsoft.com/office/drawing/2014/main" id="{2FC58236-45BF-524F-A0D1-6F341CF0571E}"/>
              </a:ext>
            </a:extLst>
          </p:cNvPr>
          <p:cNvSpPr txBox="1"/>
          <p:nvPr/>
        </p:nvSpPr>
        <p:spPr>
          <a:xfrm>
            <a:off x="3179298" y="6057482"/>
            <a:ext cx="2381246" cy="338554"/>
          </a:xfrm>
          <a:prstGeom prst="rect">
            <a:avLst/>
          </a:prstGeom>
          <a:noFill/>
        </p:spPr>
        <p:txBody>
          <a:bodyPr wrap="square" rtlCol="0">
            <a:spAutoFit/>
          </a:bodyPr>
          <a:lstStyle/>
          <a:p>
            <a:r>
              <a:rPr lang="en-US" sz="1600" dirty="0">
                <a:solidFill>
                  <a:schemeClr val="tx2"/>
                </a:solidFill>
              </a:rPr>
              <a:t>No Facebook or Google!</a:t>
            </a:r>
          </a:p>
        </p:txBody>
      </p:sp>
      <p:grpSp>
        <p:nvGrpSpPr>
          <p:cNvPr id="20" name="Group 19">
            <a:extLst>
              <a:ext uri="{FF2B5EF4-FFF2-40B4-BE49-F238E27FC236}">
                <a16:creationId xmlns:a16="http://schemas.microsoft.com/office/drawing/2014/main" id="{5A3251C4-7D42-694E-B28F-914BA6864A87}"/>
              </a:ext>
            </a:extLst>
          </p:cNvPr>
          <p:cNvGrpSpPr/>
          <p:nvPr/>
        </p:nvGrpSpPr>
        <p:grpSpPr>
          <a:xfrm>
            <a:off x="5522012" y="6110003"/>
            <a:ext cx="556560" cy="146880"/>
            <a:chOff x="5522012" y="6110003"/>
            <a:chExt cx="556560" cy="146880"/>
          </a:xfrm>
        </p:grpSpPr>
        <mc:AlternateContent xmlns:mc="http://schemas.openxmlformats.org/markup-compatibility/2006" xmlns:p14="http://schemas.microsoft.com/office/powerpoint/2010/main">
          <mc:Choice Requires="p14">
            <p:contentPart p14:bwMode="auto" r:id="rId7">
              <p14:nvContentPartPr>
                <p14:cNvPr id="18" name="Ink 17">
                  <a:extLst>
                    <a:ext uri="{FF2B5EF4-FFF2-40B4-BE49-F238E27FC236}">
                      <a16:creationId xmlns:a16="http://schemas.microsoft.com/office/drawing/2014/main" id="{364E82AC-964B-4E47-A85C-5CA8B656242C}"/>
                    </a:ext>
                  </a:extLst>
                </p14:cNvPr>
                <p14:cNvContentPartPr/>
                <p14:nvPr/>
              </p14:nvContentPartPr>
              <p14:xfrm>
                <a:off x="5522012" y="6110003"/>
                <a:ext cx="515520" cy="146880"/>
              </p14:xfrm>
            </p:contentPart>
          </mc:Choice>
          <mc:Fallback xmlns="">
            <p:pic>
              <p:nvPicPr>
                <p:cNvPr id="18" name="Ink 17">
                  <a:extLst>
                    <a:ext uri="{FF2B5EF4-FFF2-40B4-BE49-F238E27FC236}">
                      <a16:creationId xmlns:a16="http://schemas.microsoft.com/office/drawing/2014/main" id="{364E82AC-964B-4E47-A85C-5CA8B656242C}"/>
                    </a:ext>
                  </a:extLst>
                </p:cNvPr>
                <p:cNvPicPr/>
                <p:nvPr/>
              </p:nvPicPr>
              <p:blipFill>
                <a:blip r:embed="rId8"/>
                <a:stretch>
                  <a:fillRect/>
                </a:stretch>
              </p:blipFill>
              <p:spPr>
                <a:xfrm>
                  <a:off x="5513372" y="6101003"/>
                  <a:ext cx="533160" cy="16452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9" name="Ink 18">
                  <a:extLst>
                    <a:ext uri="{FF2B5EF4-FFF2-40B4-BE49-F238E27FC236}">
                      <a16:creationId xmlns:a16="http://schemas.microsoft.com/office/drawing/2014/main" id="{B7F22134-6819-D742-9467-05F761433244}"/>
                    </a:ext>
                  </a:extLst>
                </p14:cNvPr>
                <p14:cNvContentPartPr/>
                <p14:nvPr/>
              </p14:nvContentPartPr>
              <p14:xfrm>
                <a:off x="6047612" y="6118643"/>
                <a:ext cx="30960" cy="75240"/>
              </p14:xfrm>
            </p:contentPart>
          </mc:Choice>
          <mc:Fallback xmlns="">
            <p:pic>
              <p:nvPicPr>
                <p:cNvPr id="19" name="Ink 18">
                  <a:extLst>
                    <a:ext uri="{FF2B5EF4-FFF2-40B4-BE49-F238E27FC236}">
                      <a16:creationId xmlns:a16="http://schemas.microsoft.com/office/drawing/2014/main" id="{B7F22134-6819-D742-9467-05F761433244}"/>
                    </a:ext>
                  </a:extLst>
                </p:cNvPr>
                <p:cNvPicPr/>
                <p:nvPr/>
              </p:nvPicPr>
              <p:blipFill>
                <a:blip r:embed="rId10"/>
                <a:stretch>
                  <a:fillRect/>
                </a:stretch>
              </p:blipFill>
              <p:spPr>
                <a:xfrm>
                  <a:off x="6038612" y="6109643"/>
                  <a:ext cx="48600" cy="92880"/>
                </a:xfrm>
                <a:prstGeom prst="rect">
                  <a:avLst/>
                </a:prstGeom>
              </p:spPr>
            </p:pic>
          </mc:Fallback>
        </mc:AlternateContent>
      </p:grpSp>
    </p:spTree>
    <p:extLst>
      <p:ext uri="{BB962C8B-B14F-4D97-AF65-F5344CB8AC3E}">
        <p14:creationId xmlns:p14="http://schemas.microsoft.com/office/powerpoint/2010/main" val="281488515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0301B31-FBA3-2B40-9BC7-6578D5F87BBA}"/>
              </a:ext>
            </a:extLst>
          </p:cNvPr>
          <p:cNvSpPr>
            <a:spLocks noGrp="1"/>
          </p:cNvSpPr>
          <p:nvPr>
            <p:ph type="title"/>
          </p:nvPr>
        </p:nvSpPr>
        <p:spPr/>
        <p:txBody>
          <a:bodyPr/>
          <a:lstStyle/>
          <a:p>
            <a:r>
              <a:rPr lang="en-US" dirty="0"/>
              <a:t>What Do Cell Providers See?</a:t>
            </a:r>
          </a:p>
        </p:txBody>
      </p:sp>
      <p:pic>
        <p:nvPicPr>
          <p:cNvPr id="1026" name="Picture 2" descr="T-Mobile's 'No Contract' Claims False, Groups Allege | Truth In Advertising">
            <a:extLst>
              <a:ext uri="{FF2B5EF4-FFF2-40B4-BE49-F238E27FC236}">
                <a16:creationId xmlns:a16="http://schemas.microsoft.com/office/drawing/2014/main" id="{93716D75-FFCB-F745-8549-75BE8CAE375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4855" y="1676400"/>
            <a:ext cx="3746500" cy="217170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DF342ABB-8D68-6445-9D96-BAFDD6453F98}"/>
              </a:ext>
            </a:extLst>
          </p:cNvPr>
          <p:cNvSpPr txBox="1"/>
          <p:nvPr/>
        </p:nvSpPr>
        <p:spPr>
          <a:xfrm>
            <a:off x="4419600" y="1676400"/>
            <a:ext cx="3780690" cy="1631216"/>
          </a:xfrm>
          <a:prstGeom prst="rect">
            <a:avLst/>
          </a:prstGeom>
          <a:noFill/>
        </p:spPr>
        <p:txBody>
          <a:bodyPr wrap="square" rtlCol="0">
            <a:spAutoFit/>
          </a:bodyPr>
          <a:lstStyle/>
          <a:p>
            <a:r>
              <a:rPr lang="en-US" sz="2000" dirty="0">
                <a:solidFill>
                  <a:srgbClr val="C00000"/>
                </a:solidFill>
              </a:rPr>
              <a:t>T-Mobile</a:t>
            </a:r>
            <a:r>
              <a:rPr lang="en-US" sz="2000" dirty="0"/>
              <a:t> tells subscribers it could share their masked browsing, app data and online activity with advertisers unless they opt out</a:t>
            </a:r>
          </a:p>
          <a:p>
            <a:endParaRPr lang="en-US" sz="2000" dirty="0"/>
          </a:p>
        </p:txBody>
      </p:sp>
      <p:sp>
        <p:nvSpPr>
          <p:cNvPr id="12" name="TextBox 11">
            <a:extLst>
              <a:ext uri="{FF2B5EF4-FFF2-40B4-BE49-F238E27FC236}">
                <a16:creationId xmlns:a16="http://schemas.microsoft.com/office/drawing/2014/main" id="{12556D04-CBA5-034E-88CB-7BA01FEF4DC9}"/>
              </a:ext>
            </a:extLst>
          </p:cNvPr>
          <p:cNvSpPr txBox="1"/>
          <p:nvPr/>
        </p:nvSpPr>
        <p:spPr>
          <a:xfrm>
            <a:off x="4409049" y="3453618"/>
            <a:ext cx="3583547" cy="1015663"/>
          </a:xfrm>
          <a:prstGeom prst="rect">
            <a:avLst/>
          </a:prstGeom>
          <a:noFill/>
        </p:spPr>
        <p:txBody>
          <a:bodyPr wrap="square" rtlCol="0">
            <a:spAutoFit/>
          </a:bodyPr>
          <a:lstStyle/>
          <a:p>
            <a:r>
              <a:rPr lang="en-US" sz="2000" dirty="0"/>
              <a:t>Data “masked” by tagging with an encoded user or device ID to protect customers’ anonymity</a:t>
            </a:r>
          </a:p>
        </p:txBody>
      </p:sp>
      <mc:AlternateContent xmlns:mc="http://schemas.openxmlformats.org/markup-compatibility/2006" xmlns:p14="http://schemas.microsoft.com/office/powerpoint/2010/main">
        <mc:Choice Requires="p14">
          <p:contentPart p14:bwMode="auto" r:id="rId3">
            <p14:nvContentPartPr>
              <p14:cNvPr id="14" name="Ink 13">
                <a:extLst>
                  <a:ext uri="{FF2B5EF4-FFF2-40B4-BE49-F238E27FC236}">
                    <a16:creationId xmlns:a16="http://schemas.microsoft.com/office/drawing/2014/main" id="{5BEAB220-4D90-8749-A6B9-83CD190F28BF}"/>
                  </a:ext>
                </a:extLst>
              </p14:cNvPr>
              <p14:cNvContentPartPr/>
              <p14:nvPr/>
            </p14:nvContentPartPr>
            <p14:xfrm>
              <a:off x="4898686" y="3881963"/>
              <a:ext cx="2617200" cy="78480"/>
            </p14:xfrm>
          </p:contentPart>
        </mc:Choice>
        <mc:Fallback xmlns="">
          <p:pic>
            <p:nvPicPr>
              <p:cNvPr id="14" name="Ink 13">
                <a:extLst>
                  <a:ext uri="{FF2B5EF4-FFF2-40B4-BE49-F238E27FC236}">
                    <a16:creationId xmlns:a16="http://schemas.microsoft.com/office/drawing/2014/main" id="{5BEAB220-4D90-8749-A6B9-83CD190F28BF}"/>
                  </a:ext>
                </a:extLst>
              </p:cNvPr>
              <p:cNvPicPr/>
              <p:nvPr/>
            </p:nvPicPr>
            <p:blipFill>
              <a:blip r:embed="rId4"/>
              <a:stretch>
                <a:fillRect/>
              </a:stretch>
            </p:blipFill>
            <p:spPr>
              <a:xfrm>
                <a:off x="4808686" y="3702323"/>
                <a:ext cx="2796840" cy="43812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6" name="Ink 15">
                <a:extLst>
                  <a:ext uri="{FF2B5EF4-FFF2-40B4-BE49-F238E27FC236}">
                    <a16:creationId xmlns:a16="http://schemas.microsoft.com/office/drawing/2014/main" id="{747B0969-F64D-624F-B900-1C7E8B395E77}"/>
                  </a:ext>
                </a:extLst>
              </p14:cNvPr>
              <p14:cNvContentPartPr/>
              <p14:nvPr/>
            </p14:nvContentPartPr>
            <p14:xfrm>
              <a:off x="6582406" y="4350683"/>
              <a:ext cx="987480" cy="31680"/>
            </p14:xfrm>
          </p:contentPart>
        </mc:Choice>
        <mc:Fallback xmlns="">
          <p:pic>
            <p:nvPicPr>
              <p:cNvPr id="16" name="Ink 15">
                <a:extLst>
                  <a:ext uri="{FF2B5EF4-FFF2-40B4-BE49-F238E27FC236}">
                    <a16:creationId xmlns:a16="http://schemas.microsoft.com/office/drawing/2014/main" id="{747B0969-F64D-624F-B900-1C7E8B395E77}"/>
                  </a:ext>
                </a:extLst>
              </p:cNvPr>
              <p:cNvPicPr/>
              <p:nvPr/>
            </p:nvPicPr>
            <p:blipFill>
              <a:blip r:embed="rId6"/>
              <a:stretch>
                <a:fillRect/>
              </a:stretch>
            </p:blipFill>
            <p:spPr>
              <a:xfrm>
                <a:off x="6492406" y="4171043"/>
                <a:ext cx="1167120" cy="391320"/>
              </a:xfrm>
              <a:prstGeom prst="rect">
                <a:avLst/>
              </a:prstGeom>
            </p:spPr>
          </p:pic>
        </mc:Fallback>
      </mc:AlternateContent>
      <p:sp>
        <p:nvSpPr>
          <p:cNvPr id="17" name="TextBox 16">
            <a:extLst>
              <a:ext uri="{FF2B5EF4-FFF2-40B4-BE49-F238E27FC236}">
                <a16:creationId xmlns:a16="http://schemas.microsoft.com/office/drawing/2014/main" id="{BBD4AE1A-114C-1442-B655-8BF4DD00831C}"/>
              </a:ext>
            </a:extLst>
          </p:cNvPr>
          <p:cNvSpPr txBox="1"/>
          <p:nvPr/>
        </p:nvSpPr>
        <p:spPr>
          <a:xfrm>
            <a:off x="322388" y="4932988"/>
            <a:ext cx="7831011" cy="1115242"/>
          </a:xfrm>
          <a:prstGeom prst="rect">
            <a:avLst/>
          </a:prstGeom>
          <a:noFill/>
          <a:ln w="25400">
            <a:solidFill>
              <a:schemeClr val="tx1"/>
            </a:solidFill>
          </a:ln>
        </p:spPr>
        <p:txBody>
          <a:bodyPr wrap="square" rtlCol="0">
            <a:spAutoFit/>
          </a:bodyPr>
          <a:lstStyle/>
          <a:p>
            <a:r>
              <a:rPr lang="en-US" sz="2000" dirty="0">
                <a:solidFill>
                  <a:srgbClr val="C00000"/>
                </a:solidFill>
              </a:rPr>
              <a:t>ATT and Verizon </a:t>
            </a:r>
            <a:r>
              <a:rPr lang="en-US" sz="2000" dirty="0"/>
              <a:t>automatically enroll customers into basic ad program that groups them into pools by interests</a:t>
            </a:r>
          </a:p>
          <a:p>
            <a:pPr>
              <a:lnSpc>
                <a:spcPct val="150000"/>
              </a:lnSpc>
            </a:pPr>
            <a:r>
              <a:rPr lang="en-US" sz="2000" dirty="0"/>
              <a:t>Customers can opt into sharing more detailed info for personalized ads</a:t>
            </a:r>
          </a:p>
        </p:txBody>
      </p:sp>
      <p:sp>
        <p:nvSpPr>
          <p:cNvPr id="18" name="TextBox 17">
            <a:extLst>
              <a:ext uri="{FF2B5EF4-FFF2-40B4-BE49-F238E27FC236}">
                <a16:creationId xmlns:a16="http://schemas.microsoft.com/office/drawing/2014/main" id="{F7C288B6-BD14-D441-9842-5DB49D1722B4}"/>
              </a:ext>
            </a:extLst>
          </p:cNvPr>
          <p:cNvSpPr txBox="1"/>
          <p:nvPr/>
        </p:nvSpPr>
        <p:spPr>
          <a:xfrm>
            <a:off x="1351484" y="6488684"/>
            <a:ext cx="7838236" cy="338554"/>
          </a:xfrm>
          <a:prstGeom prst="rect">
            <a:avLst/>
          </a:prstGeom>
          <a:noFill/>
        </p:spPr>
        <p:txBody>
          <a:bodyPr wrap="none" rtlCol="0">
            <a:spAutoFit/>
          </a:bodyPr>
          <a:lstStyle/>
          <a:p>
            <a:r>
              <a:rPr lang="en-US" sz="1600" i="1" dirty="0"/>
              <a:t>https://</a:t>
            </a:r>
            <a:r>
              <a:rPr lang="en-US" sz="1600" i="1" dirty="0" err="1"/>
              <a:t>www.wsj.com</a:t>
            </a:r>
            <a:r>
              <a:rPr lang="en-US" sz="1600" i="1" dirty="0"/>
              <a:t>/articles/t-mobile-to-step-up-ad-targeting-of-cellphone-customers-11615285803</a:t>
            </a:r>
          </a:p>
        </p:txBody>
      </p:sp>
    </p:spTree>
    <p:extLst>
      <p:ext uri="{BB962C8B-B14F-4D97-AF65-F5344CB8AC3E}">
        <p14:creationId xmlns:p14="http://schemas.microsoft.com/office/powerpoint/2010/main" val="126102045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What Does the OS See?</a:t>
            </a:r>
          </a:p>
        </p:txBody>
      </p:sp>
      <p:sp>
        <p:nvSpPr>
          <p:cNvPr id="6" name="Content Placeholder 5"/>
          <p:cNvSpPr>
            <a:spLocks noGrp="1"/>
          </p:cNvSpPr>
          <p:nvPr>
            <p:ph idx="1"/>
          </p:nvPr>
        </p:nvSpPr>
        <p:spPr>
          <a:xfrm>
            <a:off x="495563" y="3503710"/>
            <a:ext cx="7772400" cy="3124200"/>
          </a:xfrm>
        </p:spPr>
        <p:txBody>
          <a:bodyPr>
            <a:noAutofit/>
          </a:bodyPr>
          <a:lstStyle/>
          <a:p>
            <a:r>
              <a:rPr lang="en-US" sz="2400" dirty="0"/>
              <a:t>Always-on microphone</a:t>
            </a:r>
          </a:p>
          <a:p>
            <a:r>
              <a:rPr lang="en-US" sz="2400" dirty="0"/>
              <a:t>Fine-grained location tracking</a:t>
            </a:r>
          </a:p>
          <a:p>
            <a:r>
              <a:rPr lang="en-US" sz="2400" dirty="0"/>
              <a:t>Complete history of user commands, all data from all apps</a:t>
            </a:r>
          </a:p>
          <a:p>
            <a:pPr lvl="1"/>
            <a:r>
              <a:rPr lang="en-US" sz="2000" dirty="0"/>
              <a:t>Need this to enable natural-language interaction: “show me all emails I ignored last week”</a:t>
            </a:r>
          </a:p>
          <a:p>
            <a:r>
              <a:rPr lang="en-US" sz="2400" dirty="0"/>
              <a:t>Context awareness</a:t>
            </a:r>
          </a:p>
          <a:p>
            <a:pPr lvl="1"/>
            <a:r>
              <a:rPr lang="en-US" sz="2000" dirty="0"/>
              <a:t>Understand that “What’s his real name?” refers to the performer of the song being played</a:t>
            </a:r>
          </a:p>
        </p:txBody>
      </p:sp>
      <p:pic>
        <p:nvPicPr>
          <p:cNvPr id="8" name="Picture 7"/>
          <p:cNvPicPr>
            <a:picLocks noChangeAspect="1"/>
          </p:cNvPicPr>
          <p:nvPr/>
        </p:nvPicPr>
        <p:blipFill>
          <a:blip r:embed="rId2"/>
          <a:stretch>
            <a:fillRect/>
          </a:stretch>
        </p:blipFill>
        <p:spPr>
          <a:xfrm>
            <a:off x="228601" y="1828800"/>
            <a:ext cx="2032000" cy="1143000"/>
          </a:xfrm>
          <a:prstGeom prst="rect">
            <a:avLst/>
          </a:prstGeom>
        </p:spPr>
      </p:pic>
      <p:pic>
        <p:nvPicPr>
          <p:cNvPr id="10" name="Picture 9"/>
          <p:cNvPicPr>
            <a:picLocks noChangeAspect="1"/>
          </p:cNvPicPr>
          <p:nvPr/>
        </p:nvPicPr>
        <p:blipFill>
          <a:blip r:embed="rId3"/>
          <a:stretch>
            <a:fillRect/>
          </a:stretch>
        </p:blipFill>
        <p:spPr>
          <a:xfrm>
            <a:off x="2286000" y="1295400"/>
            <a:ext cx="2078825" cy="1321614"/>
          </a:xfrm>
          <a:prstGeom prst="rect">
            <a:avLst/>
          </a:prstGeom>
        </p:spPr>
      </p:pic>
      <p:pic>
        <p:nvPicPr>
          <p:cNvPr id="11" name="Picture 10"/>
          <p:cNvPicPr>
            <a:picLocks noChangeAspect="1"/>
          </p:cNvPicPr>
          <p:nvPr/>
        </p:nvPicPr>
        <p:blipFill>
          <a:blip r:embed="rId4"/>
          <a:stretch>
            <a:fillRect/>
          </a:stretch>
        </p:blipFill>
        <p:spPr>
          <a:xfrm>
            <a:off x="3352800" y="2514600"/>
            <a:ext cx="1717963" cy="914400"/>
          </a:xfrm>
          <a:prstGeom prst="rect">
            <a:avLst/>
          </a:prstGeom>
        </p:spPr>
      </p:pic>
      <p:pic>
        <p:nvPicPr>
          <p:cNvPr id="13" name="Picture 12"/>
          <p:cNvPicPr>
            <a:picLocks noChangeAspect="1"/>
          </p:cNvPicPr>
          <p:nvPr/>
        </p:nvPicPr>
        <p:blipFill>
          <a:blip r:embed="rId5"/>
          <a:stretch>
            <a:fillRect/>
          </a:stretch>
        </p:blipFill>
        <p:spPr>
          <a:xfrm>
            <a:off x="6172200" y="1442884"/>
            <a:ext cx="2870200" cy="1388806"/>
          </a:xfrm>
          <a:prstGeom prst="rect">
            <a:avLst/>
          </a:prstGeom>
        </p:spPr>
      </p:pic>
      <p:sp>
        <p:nvSpPr>
          <p:cNvPr id="15" name="Left-Right Arrow 14"/>
          <p:cNvSpPr/>
          <p:nvPr/>
        </p:nvSpPr>
        <p:spPr>
          <a:xfrm>
            <a:off x="5181600" y="1752600"/>
            <a:ext cx="1295400" cy="685800"/>
          </a:xfrm>
          <a:prstGeom prst="lef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4159487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stretch>
            <a:fillRect/>
          </a:stretch>
        </p:blipFill>
        <p:spPr>
          <a:xfrm>
            <a:off x="-344062" y="2185884"/>
            <a:ext cx="4579205" cy="4094643"/>
          </a:xfrm>
          <a:prstGeom prst="rect">
            <a:avLst/>
          </a:prstGeom>
        </p:spPr>
      </p:pic>
      <p:sp>
        <p:nvSpPr>
          <p:cNvPr id="5" name="TextBox 4"/>
          <p:cNvSpPr txBox="1"/>
          <p:nvPr/>
        </p:nvSpPr>
        <p:spPr>
          <a:xfrm>
            <a:off x="1351343" y="4256127"/>
            <a:ext cx="1683483" cy="584773"/>
          </a:xfrm>
          <a:prstGeom prst="rect">
            <a:avLst/>
          </a:prstGeom>
          <a:solidFill>
            <a:srgbClr val="FF0000"/>
          </a:solidFill>
          <a:ln w="38100" cap="flat" cmpd="sng">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dirty="0">
              <a:ln>
                <a:noFill/>
              </a:ln>
              <a:solidFill>
                <a:schemeClr val="bg1"/>
              </a:solidFill>
              <a:effectLst/>
              <a:uFillTx/>
              <a:latin typeface="Calibri"/>
              <a:ea typeface="Calibri"/>
              <a:cs typeface="Calibri"/>
              <a:sym typeface="Calibri"/>
            </a:endParaRPr>
          </a:p>
        </p:txBody>
      </p:sp>
      <p:sp>
        <p:nvSpPr>
          <p:cNvPr id="6" name="TextBox 5"/>
          <p:cNvSpPr txBox="1"/>
          <p:nvPr/>
        </p:nvSpPr>
        <p:spPr>
          <a:xfrm>
            <a:off x="1198943" y="4103727"/>
            <a:ext cx="1683483" cy="584773"/>
          </a:xfrm>
          <a:prstGeom prst="rect">
            <a:avLst/>
          </a:prstGeom>
          <a:solidFill>
            <a:srgbClr val="FF0000"/>
          </a:solidFill>
          <a:ln w="38100" cap="flat" cmpd="sng">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dirty="0">
              <a:ln>
                <a:noFill/>
              </a:ln>
              <a:solidFill>
                <a:schemeClr val="bg1"/>
              </a:solidFill>
              <a:effectLst/>
              <a:uFillTx/>
              <a:latin typeface="Calibri"/>
              <a:ea typeface="Calibri"/>
              <a:cs typeface="Calibri"/>
              <a:sym typeface="Calibri"/>
            </a:endParaRPr>
          </a:p>
        </p:txBody>
      </p:sp>
      <p:sp>
        <p:nvSpPr>
          <p:cNvPr id="7" name="TextBox 6"/>
          <p:cNvSpPr txBox="1"/>
          <p:nvPr/>
        </p:nvSpPr>
        <p:spPr>
          <a:xfrm>
            <a:off x="1144778" y="4885174"/>
            <a:ext cx="1988283" cy="584773"/>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3200" b="0" i="0" u="none" strike="noStrike" cap="none" spc="0" normalizeH="0" baseline="0" dirty="0">
                <a:ln>
                  <a:noFill/>
                </a:ln>
                <a:solidFill>
                  <a:srgbClr val="000000"/>
                </a:solidFill>
                <a:effectLst/>
                <a:uFillTx/>
                <a:latin typeface="Calibri"/>
                <a:ea typeface="Calibri"/>
                <a:cs typeface="Calibri"/>
                <a:sym typeface="Calibri"/>
              </a:rPr>
              <a:t>Mobile app</a:t>
            </a:r>
          </a:p>
        </p:txBody>
      </p:sp>
      <p:pic>
        <p:nvPicPr>
          <p:cNvPr id="8" name="Picture 7"/>
          <p:cNvPicPr>
            <a:picLocks noChangeAspect="1"/>
          </p:cNvPicPr>
          <p:nvPr/>
        </p:nvPicPr>
        <p:blipFill rotWithShape="1">
          <a:blip r:embed="rId5"/>
          <a:srcRect t="32284" b="27444"/>
          <a:stretch/>
        </p:blipFill>
        <p:spPr>
          <a:xfrm>
            <a:off x="814244" y="3329683"/>
            <a:ext cx="708427" cy="274519"/>
          </a:xfrm>
          <a:prstGeom prst="rect">
            <a:avLst/>
          </a:prstGeom>
        </p:spPr>
      </p:pic>
      <p:pic>
        <p:nvPicPr>
          <p:cNvPr id="9" name="Picture 8"/>
          <p:cNvPicPr>
            <a:picLocks noChangeAspect="1"/>
          </p:cNvPicPr>
          <p:nvPr/>
        </p:nvPicPr>
        <p:blipFill rotWithShape="1">
          <a:blip r:embed="rId6"/>
          <a:srcRect t="33766" b="27512"/>
          <a:stretch/>
        </p:blipFill>
        <p:spPr>
          <a:xfrm>
            <a:off x="1095670" y="3690350"/>
            <a:ext cx="892535" cy="212832"/>
          </a:xfrm>
          <a:prstGeom prst="rect">
            <a:avLst/>
          </a:prstGeom>
        </p:spPr>
      </p:pic>
      <p:pic>
        <p:nvPicPr>
          <p:cNvPr id="10" name="Picture 9"/>
          <p:cNvPicPr>
            <a:picLocks noChangeAspect="1"/>
          </p:cNvPicPr>
          <p:nvPr/>
        </p:nvPicPr>
        <p:blipFill rotWithShape="1">
          <a:blip r:embed="rId7"/>
          <a:srcRect t="32683" b="26744"/>
          <a:stretch/>
        </p:blipFill>
        <p:spPr>
          <a:xfrm>
            <a:off x="1591482" y="3263772"/>
            <a:ext cx="810844" cy="223447"/>
          </a:xfrm>
          <a:prstGeom prst="rect">
            <a:avLst/>
          </a:prstGeom>
        </p:spPr>
      </p:pic>
      <p:pic>
        <p:nvPicPr>
          <p:cNvPr id="11" name="Picture 10"/>
          <p:cNvPicPr>
            <a:picLocks noChangeAspect="1"/>
          </p:cNvPicPr>
          <p:nvPr/>
        </p:nvPicPr>
        <p:blipFill>
          <a:blip r:embed="rId8"/>
          <a:stretch>
            <a:fillRect/>
          </a:stretch>
        </p:blipFill>
        <p:spPr>
          <a:xfrm>
            <a:off x="2044928" y="3482928"/>
            <a:ext cx="572173" cy="420254"/>
          </a:xfrm>
          <a:prstGeom prst="rect">
            <a:avLst/>
          </a:prstGeom>
        </p:spPr>
      </p:pic>
      <p:sp>
        <p:nvSpPr>
          <p:cNvPr id="12" name="TextBox 11"/>
          <p:cNvSpPr txBox="1"/>
          <p:nvPr/>
        </p:nvSpPr>
        <p:spPr>
          <a:xfrm>
            <a:off x="1046543" y="3951327"/>
            <a:ext cx="1710562" cy="584773"/>
          </a:xfrm>
          <a:prstGeom prst="rect">
            <a:avLst/>
          </a:prstGeom>
          <a:solidFill>
            <a:srgbClr val="FF0000"/>
          </a:solidFill>
          <a:ln w="38100" cap="flat" cmpd="sng">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3200" b="0" i="0" u="none" strike="noStrike" cap="none" spc="0" normalizeH="0" baseline="0" dirty="0">
                <a:ln>
                  <a:noFill/>
                </a:ln>
                <a:solidFill>
                  <a:schemeClr val="tx1"/>
                </a:solidFill>
                <a:effectLst/>
                <a:uFillTx/>
                <a:latin typeface="Calibri"/>
                <a:ea typeface="Calibri"/>
                <a:cs typeface="Calibri"/>
                <a:sym typeface="Calibri"/>
              </a:rPr>
              <a:t>Ad library</a:t>
            </a:r>
          </a:p>
        </p:txBody>
      </p:sp>
      <p:sp>
        <p:nvSpPr>
          <p:cNvPr id="13" name="Notched Right Arrow 12"/>
          <p:cNvSpPr/>
          <p:nvPr/>
        </p:nvSpPr>
        <p:spPr>
          <a:xfrm rot="7535306">
            <a:off x="2299521" y="2465023"/>
            <a:ext cx="1533406" cy="1169808"/>
          </a:xfrm>
          <a:prstGeom prst="notchedRightArrow">
            <a:avLst/>
          </a:prstGeom>
          <a:solidFill>
            <a:schemeClr val="bg1"/>
          </a:solidFill>
          <a:ln w="25400" cap="flat">
            <a:solidFill>
              <a:srgbClr val="FF0000"/>
            </a:solidFill>
            <a:prstDash val="solid"/>
            <a:bevel/>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Calibri"/>
              <a:ea typeface="Calibri"/>
              <a:cs typeface="Calibri"/>
              <a:sym typeface="Calibri"/>
            </a:endParaRPr>
          </a:p>
        </p:txBody>
      </p:sp>
      <p:pic>
        <p:nvPicPr>
          <p:cNvPr id="14" name="Picture 13"/>
          <p:cNvPicPr>
            <a:picLocks noChangeAspect="1"/>
          </p:cNvPicPr>
          <p:nvPr/>
        </p:nvPicPr>
        <p:blipFill>
          <a:blip r:embed="rId9"/>
          <a:stretch>
            <a:fillRect/>
          </a:stretch>
        </p:blipFill>
        <p:spPr>
          <a:xfrm>
            <a:off x="2770568" y="1245364"/>
            <a:ext cx="1447866" cy="1440325"/>
          </a:xfrm>
          <a:prstGeom prst="rect">
            <a:avLst/>
          </a:prstGeom>
          <a:solidFill>
            <a:schemeClr val="bg1"/>
          </a:solidFill>
          <a:ln>
            <a:solidFill>
              <a:srgbClr val="FF0000"/>
            </a:solidFill>
          </a:ln>
        </p:spPr>
      </p:pic>
      <p:sp>
        <p:nvSpPr>
          <p:cNvPr id="15" name="TextBox 14"/>
          <p:cNvSpPr txBox="1"/>
          <p:nvPr/>
        </p:nvSpPr>
        <p:spPr>
          <a:xfrm>
            <a:off x="1046543" y="229703"/>
            <a:ext cx="2296210" cy="101566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6000" b="0" i="0" u="none" strike="noStrike" cap="none" spc="0" normalizeH="0" baseline="0" dirty="0">
                <a:ln>
                  <a:noFill/>
                </a:ln>
                <a:solidFill>
                  <a:srgbClr val="000000"/>
                </a:solidFill>
                <a:effectLst/>
                <a:uFillTx/>
                <a:latin typeface="Calibri"/>
                <a:ea typeface="Calibri"/>
                <a:cs typeface="Calibri"/>
                <a:sym typeface="Calibri"/>
              </a:rPr>
              <a:t>Mobile</a:t>
            </a:r>
          </a:p>
        </p:txBody>
      </p:sp>
      <p:pic>
        <p:nvPicPr>
          <p:cNvPr id="16" name="Picture 15" descr="adexample_1.png"/>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692951" y="183804"/>
            <a:ext cx="3725133" cy="6622458"/>
          </a:xfrm>
          <a:prstGeom prst="rect">
            <a:avLst/>
          </a:prstGeom>
        </p:spPr>
      </p:pic>
      <p:sp>
        <p:nvSpPr>
          <p:cNvPr id="20" name="Rectangle 19"/>
          <p:cNvSpPr/>
          <p:nvPr/>
        </p:nvSpPr>
        <p:spPr>
          <a:xfrm>
            <a:off x="4937158" y="5762872"/>
            <a:ext cx="3468831" cy="822960"/>
          </a:xfrm>
          <a:prstGeom prst="rect">
            <a:avLst/>
          </a:prstGeom>
          <a:solidFill>
            <a:schemeClr val="accent6">
              <a:lumMod val="60000"/>
              <a:lumOff val="40000"/>
              <a:alpha val="27000"/>
            </a:schemeClr>
          </a:solidFill>
          <a:ln/>
        </p:spPr>
        <p:style>
          <a:lnRef idx="1">
            <a:schemeClr val="accent1"/>
          </a:lnRef>
          <a:fillRef idx="3">
            <a:schemeClr val="accent1"/>
          </a:fillRef>
          <a:effectRef idx="2">
            <a:schemeClr val="accent1"/>
          </a:effectRef>
          <a:fontRef idx="minor">
            <a:schemeClr val="lt1"/>
          </a:fontRef>
        </p:style>
        <p:txBody>
          <a:bodyPr/>
          <a:lstStyle/>
          <a:p>
            <a:endParaRPr lang="en-US"/>
          </a:p>
        </p:txBody>
      </p:sp>
    </p:spTree>
    <p:custDataLst>
      <p:tags r:id="rId1"/>
    </p:custDataLst>
    <p:extLst>
      <p:ext uri="{BB962C8B-B14F-4D97-AF65-F5344CB8AC3E}">
        <p14:creationId xmlns:p14="http://schemas.microsoft.com/office/powerpoint/2010/main" val="223484769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erlandh-Smartphone-Excitement.emf"/>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313725" y="3626405"/>
            <a:ext cx="1217807" cy="2906362"/>
          </a:xfrm>
          <a:prstGeom prst="rect">
            <a:avLst/>
          </a:prstGeom>
        </p:spPr>
      </p:pic>
      <p:pic>
        <p:nvPicPr>
          <p:cNvPr id="8" name="Content Placeholder 3" descr="AdParticipants.png"/>
          <p:cNvPicPr>
            <a:picLocks noChangeAspect="1"/>
          </p:cNvPicPr>
          <p:nvPr/>
        </p:nvPicPr>
        <p:blipFill rotWithShape="1">
          <a:blip r:embed="rId5">
            <a:extLst>
              <a:ext uri="{28A0092B-C50C-407E-A947-70E740481C1C}">
                <a14:useLocalDpi xmlns:a14="http://schemas.microsoft.com/office/drawing/2010/main" val="0"/>
              </a:ext>
            </a:extLst>
          </a:blip>
          <a:srcRect l="-4724" r="-3090"/>
          <a:stretch/>
        </p:blipFill>
        <p:spPr>
          <a:xfrm>
            <a:off x="1531532" y="1052827"/>
            <a:ext cx="7410491" cy="3533725"/>
          </a:xfrm>
          <a:prstGeom prst="rect">
            <a:avLst/>
          </a:prstGeom>
          <a:ln w="12700">
            <a:miter lim="400000"/>
          </a:ln>
          <a:extLst>
            <a:ext uri="{C572A759-6A51-4108-AA02-DFA0A04FC94B}">
              <ma14:wrappingTextBoxFlag xmlns="" xmlns:ma14="http://schemas.microsoft.com/office/mac/drawingml/2011/main" val="1"/>
            </a:ext>
          </a:extLst>
        </p:spPr>
      </p:pic>
      <p:sp>
        <p:nvSpPr>
          <p:cNvPr id="7" name="Oval Callout 6"/>
          <p:cNvSpPr/>
          <p:nvPr/>
        </p:nvSpPr>
        <p:spPr>
          <a:xfrm>
            <a:off x="1531531" y="1838270"/>
            <a:ext cx="2996607" cy="2748282"/>
          </a:xfrm>
          <a:prstGeom prst="wedgeEllipseCallout">
            <a:avLst>
              <a:gd name="adj1" fmla="val -58992"/>
              <a:gd name="adj2" fmla="val 51555"/>
            </a:avLst>
          </a:prstGeom>
          <a:noFill/>
          <a:ln w="25400" cap="flat">
            <a:solidFill>
              <a:schemeClr val="accent1"/>
            </a:solidFill>
            <a:prstDash val="solid"/>
            <a:bevel/>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Calibri"/>
              <a:ea typeface="Calibri"/>
              <a:cs typeface="Calibri"/>
              <a:sym typeface="Calibri"/>
            </a:endParaRPr>
          </a:p>
        </p:txBody>
      </p:sp>
    </p:spTree>
    <p:custDataLst>
      <p:tags r:id="rId1"/>
    </p:custDataLst>
    <p:extLst>
      <p:ext uri="{BB962C8B-B14F-4D97-AF65-F5344CB8AC3E}">
        <p14:creationId xmlns:p14="http://schemas.microsoft.com/office/powerpoint/2010/main" val="2111757009"/>
      </p:ext>
    </p:extLst>
  </p:cSld>
  <p:clrMapOvr>
    <a:masterClrMapping/>
  </p:clrMapOvr>
  <p:transition spd="slow"/>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90110" y="547344"/>
            <a:ext cx="5424368" cy="4867196"/>
          </a:xfrm>
        </p:spPr>
        <p:txBody>
          <a:bodyPr>
            <a:noAutofit/>
          </a:bodyPr>
          <a:lstStyle/>
          <a:p>
            <a:pPr marL="0" indent="0">
              <a:buNone/>
            </a:pPr>
            <a:r>
              <a:rPr lang="en-US" sz="3600" b="1" dirty="0">
                <a:solidFill>
                  <a:srgbClr val="008000"/>
                </a:solidFill>
              </a:rPr>
              <a:t>Advertising services</a:t>
            </a:r>
          </a:p>
          <a:p>
            <a:r>
              <a:rPr lang="en-US" sz="2800" dirty="0"/>
              <a:t>Large businesses</a:t>
            </a:r>
          </a:p>
          <a:p>
            <a:pPr lvl="1"/>
            <a:r>
              <a:rPr lang="en-US" sz="2400" dirty="0" err="1"/>
              <a:t>AdMob</a:t>
            </a:r>
            <a:r>
              <a:rPr lang="en-US" sz="2400" dirty="0"/>
              <a:t> (Google), </a:t>
            </a:r>
          </a:p>
          <a:p>
            <a:pPr marL="457200" lvl="1" indent="0">
              <a:buNone/>
            </a:pPr>
            <a:r>
              <a:rPr lang="en-US" sz="2400" dirty="0"/>
              <a:t>   </a:t>
            </a:r>
            <a:r>
              <a:rPr lang="en-US" sz="2400" dirty="0" err="1"/>
              <a:t>Mopub</a:t>
            </a:r>
            <a:r>
              <a:rPr lang="en-US" sz="2400" dirty="0"/>
              <a:t> (</a:t>
            </a:r>
            <a:r>
              <a:rPr lang="en-US" sz="2400" dirty="0" err="1"/>
              <a:t>Applovin</a:t>
            </a:r>
            <a:r>
              <a:rPr lang="en-US" sz="2400" dirty="0"/>
              <a:t>),</a:t>
            </a:r>
          </a:p>
          <a:p>
            <a:pPr marL="457200" lvl="1" indent="0">
              <a:buNone/>
            </a:pPr>
            <a:r>
              <a:rPr lang="en-US" sz="2400" dirty="0"/>
              <a:t>   </a:t>
            </a:r>
            <a:r>
              <a:rPr lang="en-US" sz="2400" dirty="0" err="1"/>
              <a:t>AirPush</a:t>
            </a:r>
            <a:r>
              <a:rPr lang="en-US" sz="2400" dirty="0"/>
              <a:t>, many others</a:t>
            </a:r>
          </a:p>
          <a:p>
            <a:r>
              <a:rPr lang="en-US" sz="2800" dirty="0"/>
              <a:t>Provide </a:t>
            </a:r>
            <a:r>
              <a:rPr lang="en-US" sz="2800" b="1" dirty="0" err="1">
                <a:solidFill>
                  <a:srgbClr val="008000"/>
                </a:solidFill>
              </a:rPr>
              <a:t>AdSDK</a:t>
            </a:r>
            <a:r>
              <a:rPr lang="en-US" sz="2800" b="1" dirty="0">
                <a:solidFill>
                  <a:srgbClr val="008000"/>
                </a:solidFill>
              </a:rPr>
              <a:t> libraries</a:t>
            </a:r>
          </a:p>
          <a:p>
            <a:pPr marL="0" indent="0">
              <a:buNone/>
            </a:pPr>
            <a:r>
              <a:rPr lang="en-US" sz="2800" dirty="0"/>
              <a:t>    to 100,000s of developers</a:t>
            </a:r>
          </a:p>
          <a:p>
            <a:r>
              <a:rPr lang="en-US" sz="2800" dirty="0"/>
              <a:t>Millions of $ in revenue</a:t>
            </a:r>
          </a:p>
          <a:p>
            <a:r>
              <a:rPr lang="en-US" sz="2800" dirty="0"/>
              <a:t>Reputation at stake</a:t>
            </a:r>
          </a:p>
        </p:txBody>
      </p:sp>
      <p:sp>
        <p:nvSpPr>
          <p:cNvPr id="4" name="Text Placeholder 2"/>
          <p:cNvSpPr txBox="1">
            <a:spLocks/>
          </p:cNvSpPr>
          <p:nvPr/>
        </p:nvSpPr>
        <p:spPr>
          <a:xfrm>
            <a:off x="4803559" y="566048"/>
            <a:ext cx="4185883" cy="5602492"/>
          </a:xfrm>
          <a:prstGeom prst="rect">
            <a:avLst/>
          </a:prstGeom>
          <a:ln w="12700">
            <a:miter lim="400000"/>
          </a:ln>
          <a:extLst>
            <a:ext uri="{C572A759-6A51-4108-AA02-DFA0A04FC94B}">
              <ma14:wrappingTextBoxFlag xmlns="" xmlns:ma14="http://schemas.microsoft.com/office/mac/drawingml/2011/main" val="1"/>
            </a:ext>
          </a:extLst>
        </p:spPr>
        <p:txBody>
          <a:bodyPr lIns="45719" rIns="45719">
            <a:noAutofit/>
          </a:bodyPr>
          <a:lstStyle>
            <a:lvl1pPr marL="342900" marR="0" indent="-34290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Calibri"/>
                <a:ea typeface="Calibri"/>
                <a:cs typeface="Calibri"/>
                <a:sym typeface="Calibri"/>
              </a:defRPr>
            </a:lvl1pPr>
            <a:lvl2pPr marL="783771" marR="0" indent="-326571"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Calibri"/>
                <a:ea typeface="Calibri"/>
                <a:cs typeface="Calibri"/>
                <a:sym typeface="Calibri"/>
              </a:defRPr>
            </a:lvl2pPr>
            <a:lvl3pPr marL="1219200" marR="0" indent="-30480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Calibri"/>
                <a:ea typeface="Calibri"/>
                <a:cs typeface="Calibri"/>
                <a:sym typeface="Calibri"/>
              </a:defRPr>
            </a:lvl3pPr>
            <a:lvl4pPr marL="17373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Calibri"/>
                <a:ea typeface="Calibri"/>
                <a:cs typeface="Calibri"/>
                <a:sym typeface="Calibri"/>
              </a:defRPr>
            </a:lvl4pPr>
            <a:lvl5pPr marL="21945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Calibri"/>
                <a:ea typeface="Calibri"/>
                <a:cs typeface="Calibri"/>
                <a:sym typeface="Calibri"/>
              </a:defRPr>
            </a:lvl5pPr>
            <a:lvl6pPr marL="26517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Calibri"/>
                <a:ea typeface="Calibri"/>
                <a:cs typeface="Calibri"/>
                <a:sym typeface="Calibri"/>
              </a:defRPr>
            </a:lvl6pPr>
            <a:lvl7pPr marL="31089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Calibri"/>
                <a:ea typeface="Calibri"/>
                <a:cs typeface="Calibri"/>
                <a:sym typeface="Calibri"/>
              </a:defRPr>
            </a:lvl7pPr>
            <a:lvl8pPr marL="3566159" marR="0" indent="-365759"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Calibri"/>
                <a:ea typeface="Calibri"/>
                <a:cs typeface="Calibri"/>
                <a:sym typeface="Calibri"/>
              </a:defRPr>
            </a:lvl8pPr>
            <a:lvl9pPr marL="4023359" marR="0" indent="-365759"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Calibri"/>
                <a:ea typeface="Calibri"/>
                <a:cs typeface="Calibri"/>
                <a:sym typeface="Calibri"/>
              </a:defRPr>
            </a:lvl9pPr>
          </a:lstStyle>
          <a:p>
            <a:pPr marL="0" indent="0">
              <a:buFont typeface="Arial"/>
              <a:buNone/>
            </a:pPr>
            <a:r>
              <a:rPr lang="en-US" sz="3600" b="1" dirty="0">
                <a:solidFill>
                  <a:srgbClr val="FF0000"/>
                </a:solidFill>
                <a:latin typeface="+mn-lt"/>
              </a:rPr>
              <a:t>    Advertisers</a:t>
            </a:r>
          </a:p>
          <a:p>
            <a:r>
              <a:rPr lang="en-US" sz="2800" dirty="0">
                <a:latin typeface="+mn-lt"/>
              </a:rPr>
              <a:t>Lots of fly-by-night operators</a:t>
            </a:r>
          </a:p>
          <a:p>
            <a:r>
              <a:rPr lang="en-US" sz="2800" dirty="0">
                <a:latin typeface="+mn-lt"/>
              </a:rPr>
              <a:t>Ads resold via auctions, brokers, exchanges</a:t>
            </a:r>
          </a:p>
          <a:p>
            <a:r>
              <a:rPr lang="en-US" sz="2800" dirty="0">
                <a:latin typeface="+mn-lt"/>
              </a:rPr>
              <a:t>No reputation at stake, no accountability</a:t>
            </a:r>
          </a:p>
          <a:p>
            <a:r>
              <a:rPr lang="en-US" sz="2800" dirty="0">
                <a:latin typeface="+mn-lt"/>
              </a:rPr>
              <a:t>Dynamic filtering and sanitization are hard</a:t>
            </a:r>
          </a:p>
        </p:txBody>
      </p:sp>
    </p:spTree>
    <p:custDataLst>
      <p:tags r:id="rId1"/>
    </p:custDataLst>
    <p:extLst>
      <p:ext uri="{BB962C8B-B14F-4D97-AF65-F5344CB8AC3E}">
        <p14:creationId xmlns:p14="http://schemas.microsoft.com/office/powerpoint/2010/main" val="673332466"/>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Android AdSDK Software Stack</a:t>
            </a:r>
          </a:p>
        </p:txBody>
      </p:sp>
      <p:sp>
        <p:nvSpPr>
          <p:cNvPr id="3" name="Text Placeholder 2"/>
          <p:cNvSpPr>
            <a:spLocks noGrp="1"/>
          </p:cNvSpPr>
          <p:nvPr>
            <p:ph type="body" idx="1"/>
          </p:nvPr>
        </p:nvSpPr>
        <p:spPr/>
        <p:txBody>
          <a:bodyPr/>
          <a:lstStyle/>
          <a:p>
            <a:r>
              <a:rPr lang="en-US" dirty="0">
                <a:solidFill>
                  <a:srgbClr val="0000FF"/>
                </a:solidFill>
              </a:rPr>
              <a:t>App developers </a:t>
            </a:r>
            <a:r>
              <a:rPr lang="en-US" dirty="0"/>
              <a:t>include AdSDKs, add permissions for </a:t>
            </a:r>
            <a:r>
              <a:rPr lang="en-US" dirty="0" err="1"/>
              <a:t>AdSDKs</a:t>
            </a:r>
            <a:r>
              <a:rPr lang="en-US" dirty="0"/>
              <a:t>, repackage apps </a:t>
            </a:r>
          </a:p>
        </p:txBody>
      </p:sp>
      <p:pic>
        <p:nvPicPr>
          <p:cNvPr id="5" name="Picture 4"/>
          <p:cNvPicPr>
            <a:picLocks noChangeAspect="1"/>
          </p:cNvPicPr>
          <p:nvPr/>
        </p:nvPicPr>
        <p:blipFill>
          <a:blip r:embed="rId4"/>
          <a:stretch>
            <a:fillRect/>
          </a:stretch>
        </p:blipFill>
        <p:spPr>
          <a:xfrm>
            <a:off x="197748" y="2664580"/>
            <a:ext cx="4579205" cy="4094643"/>
          </a:xfrm>
          <a:prstGeom prst="rect">
            <a:avLst/>
          </a:prstGeom>
        </p:spPr>
      </p:pic>
      <p:sp>
        <p:nvSpPr>
          <p:cNvPr id="6" name="Rounded Rectangle 5"/>
          <p:cNvSpPr/>
          <p:nvPr/>
        </p:nvSpPr>
        <p:spPr>
          <a:xfrm>
            <a:off x="1254479" y="3449107"/>
            <a:ext cx="2473446" cy="2527936"/>
          </a:xfrm>
          <a:prstGeom prst="roundRect">
            <a:avLst/>
          </a:prstGeom>
          <a:solidFill>
            <a:srgbClr val="FFFFFF"/>
          </a:solidFill>
          <a:ln w="25400" cap="flat">
            <a:solidFill>
              <a:schemeClr val="accent1"/>
            </a:solidFill>
            <a:prstDash val="solid"/>
            <a:bevel/>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a:lstStyle/>
          <a:p>
            <a:r>
              <a:rPr lang="en-US" sz="2800" b="1" dirty="0">
                <a:solidFill>
                  <a:srgbClr val="0000FF"/>
                </a:solidFill>
              </a:rPr>
              <a:t>App</a:t>
            </a:r>
            <a:endParaRPr lang="en-US" sz="2400" b="1" dirty="0">
              <a:solidFill>
                <a:srgbClr val="0000FF"/>
              </a:solidFill>
            </a:endParaRPr>
          </a:p>
        </p:txBody>
      </p:sp>
      <p:grpSp>
        <p:nvGrpSpPr>
          <p:cNvPr id="10" name="Group 9"/>
          <p:cNvGrpSpPr/>
          <p:nvPr/>
        </p:nvGrpSpPr>
        <p:grpSpPr>
          <a:xfrm>
            <a:off x="1431999" y="3084942"/>
            <a:ext cx="6457523" cy="2829326"/>
            <a:chOff x="1431999" y="3084942"/>
            <a:chExt cx="6457523" cy="2829326"/>
          </a:xfrm>
        </p:grpSpPr>
        <p:sp>
          <p:nvSpPr>
            <p:cNvPr id="7" name="Rectangle 6"/>
            <p:cNvSpPr/>
            <p:nvPr/>
          </p:nvSpPr>
          <p:spPr>
            <a:xfrm>
              <a:off x="1431999" y="4246569"/>
              <a:ext cx="2118406" cy="1667699"/>
            </a:xfrm>
            <a:prstGeom prst="rect">
              <a:avLst/>
            </a:prstGeom>
            <a:noFill/>
            <a:ln w="25400" cap="flat">
              <a:solidFill>
                <a:schemeClr val="accent1"/>
              </a:solidFill>
              <a:prstDash val="sysDot"/>
              <a:bevel/>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a:lstStyle/>
            <a:p>
              <a:pPr algn="ctr"/>
              <a:r>
                <a:rPr lang="en-US" sz="2400" b="1" dirty="0">
                  <a:solidFill>
                    <a:srgbClr val="008000"/>
                  </a:solidFill>
                </a:rPr>
                <a:t>AdSDK</a:t>
              </a:r>
              <a:endParaRPr lang="en-US" sz="2800" b="1" dirty="0">
                <a:solidFill>
                  <a:srgbClr val="008000"/>
                </a:solidFill>
              </a:endParaRPr>
            </a:p>
          </p:txBody>
        </p:sp>
        <p:sp>
          <p:nvSpPr>
            <p:cNvPr id="9" name="TextBox 8"/>
            <p:cNvSpPr txBox="1"/>
            <p:nvPr/>
          </p:nvSpPr>
          <p:spPr>
            <a:xfrm>
              <a:off x="4226348" y="3084942"/>
              <a:ext cx="3663174" cy="95410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2800" i="0" u="none" strike="noStrike" cap="none" spc="0" normalizeH="0" baseline="0" dirty="0">
                  <a:ln>
                    <a:noFill/>
                  </a:ln>
                  <a:solidFill>
                    <a:srgbClr val="0000FF"/>
                  </a:solidFill>
                  <a:effectLst/>
                  <a:uFillTx/>
                  <a:ea typeface="Calibri"/>
                  <a:cs typeface="Calibri"/>
                  <a:sym typeface="Calibri"/>
                </a:rPr>
                <a:t>App</a:t>
              </a:r>
              <a:r>
                <a:rPr kumimoji="0" lang="en-US" sz="2800" i="0" u="none" strike="noStrike" cap="none" spc="0" normalizeH="0" baseline="0" dirty="0">
                  <a:ln>
                    <a:noFill/>
                  </a:ln>
                  <a:solidFill>
                    <a:srgbClr val="FF0000"/>
                  </a:solidFill>
                  <a:effectLst/>
                  <a:uFillTx/>
                  <a:ea typeface="Calibri"/>
                  <a:cs typeface="Calibri"/>
                  <a:sym typeface="Calibri"/>
                </a:rPr>
                <a:t> </a:t>
              </a:r>
              <a:r>
                <a:rPr lang="en-US" sz="2800" dirty="0">
                  <a:solidFill>
                    <a:schemeClr val="tx1"/>
                  </a:solidFill>
                </a:rPr>
                <a:t>and</a:t>
              </a:r>
              <a:r>
                <a:rPr kumimoji="0" lang="en-US" sz="2800" i="0" u="none" strike="noStrike" cap="none" spc="0" normalizeH="0" baseline="0" dirty="0">
                  <a:ln>
                    <a:noFill/>
                  </a:ln>
                  <a:solidFill>
                    <a:srgbClr val="FF0000"/>
                  </a:solidFill>
                  <a:effectLst/>
                  <a:uFillTx/>
                  <a:ea typeface="Calibri"/>
                  <a:cs typeface="Calibri"/>
                  <a:sym typeface="Calibri"/>
                </a:rPr>
                <a:t> </a:t>
              </a:r>
              <a:r>
                <a:rPr kumimoji="0" lang="en-US" sz="2800" i="0" u="none" strike="noStrike" cap="none" spc="0" normalizeH="0" baseline="0" dirty="0">
                  <a:ln>
                    <a:noFill/>
                  </a:ln>
                  <a:solidFill>
                    <a:srgbClr val="008000"/>
                  </a:solidFill>
                  <a:effectLst/>
                  <a:uFillTx/>
                  <a:ea typeface="Calibri"/>
                  <a:cs typeface="Calibri"/>
                  <a:sym typeface="Calibri"/>
                </a:rPr>
                <a:t>AdSDK</a:t>
              </a:r>
              <a:r>
                <a:rPr kumimoji="0" lang="en-US" sz="2800" i="0" u="none" strike="noStrike" cap="none" spc="0" normalizeH="0" dirty="0">
                  <a:ln>
                    <a:noFill/>
                  </a:ln>
                  <a:effectLst/>
                  <a:uFillTx/>
                  <a:ea typeface="Calibri"/>
                  <a:cs typeface="Calibri"/>
                  <a:sym typeface="Calibri"/>
                </a:rPr>
                <a:t> share the </a:t>
              </a:r>
              <a:r>
                <a:rPr lang="en-US" sz="2800" dirty="0"/>
                <a:t>s</a:t>
              </a:r>
              <a:r>
                <a:rPr kumimoji="0" lang="en-US" sz="2800" i="0" u="none" strike="noStrike" cap="none" spc="0" normalizeH="0" baseline="0" dirty="0">
                  <a:ln>
                    <a:noFill/>
                  </a:ln>
                  <a:effectLst/>
                  <a:uFillTx/>
                  <a:ea typeface="Calibri"/>
                  <a:cs typeface="Calibri"/>
                  <a:sym typeface="Calibri"/>
                </a:rPr>
                <a:t>ame privileges</a:t>
              </a:r>
            </a:p>
          </p:txBody>
        </p:sp>
      </p:grpSp>
      <p:grpSp>
        <p:nvGrpSpPr>
          <p:cNvPr id="13" name="Group 12"/>
          <p:cNvGrpSpPr/>
          <p:nvPr/>
        </p:nvGrpSpPr>
        <p:grpSpPr>
          <a:xfrm>
            <a:off x="1636829" y="4818216"/>
            <a:ext cx="7028870" cy="1327876"/>
            <a:chOff x="1636829" y="4818216"/>
            <a:chExt cx="7028870" cy="1327876"/>
          </a:xfrm>
        </p:grpSpPr>
        <p:sp>
          <p:nvSpPr>
            <p:cNvPr id="11" name="Rectangle 10"/>
            <p:cNvSpPr/>
            <p:nvPr/>
          </p:nvSpPr>
          <p:spPr>
            <a:xfrm>
              <a:off x="1636829" y="4818216"/>
              <a:ext cx="1722399" cy="822960"/>
            </a:xfrm>
            <a:prstGeom prst="rect">
              <a:avLst/>
            </a:prstGeom>
            <a:solidFill>
              <a:srgbClr val="FF0000">
                <a:alpha val="73000"/>
              </a:srgbClr>
            </a:solidFill>
            <a:ln w="50800" cap="flat">
              <a:solidFill>
                <a:schemeClr val="tx1"/>
              </a:solidFill>
              <a:prstDash val="solid"/>
              <a:bevel/>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a:lstStyle/>
            <a:p>
              <a:pPr algn="ctr"/>
              <a:r>
                <a:rPr lang="en-US" sz="2800" b="1" dirty="0">
                  <a:solidFill>
                    <a:schemeClr val="tx1"/>
                  </a:solidFill>
                </a:rPr>
                <a:t>Ad</a:t>
              </a:r>
            </a:p>
          </p:txBody>
        </p:sp>
        <p:sp>
          <p:nvSpPr>
            <p:cNvPr id="12" name="TextBox 11"/>
            <p:cNvSpPr txBox="1"/>
            <p:nvPr/>
          </p:nvSpPr>
          <p:spPr>
            <a:xfrm>
              <a:off x="4205246" y="5191987"/>
              <a:ext cx="4460453" cy="95410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2800" i="0" u="none" strike="noStrike" cap="none" spc="0" normalizeH="0" baseline="0" dirty="0">
                  <a:ln>
                    <a:noFill/>
                  </a:ln>
                  <a:solidFill>
                    <a:srgbClr val="0000FF"/>
                  </a:solidFill>
                  <a:effectLst/>
                  <a:uFillTx/>
                  <a:ea typeface="Calibri"/>
                  <a:cs typeface="Calibri"/>
                  <a:sym typeface="Calibri"/>
                </a:rPr>
                <a:t>App</a:t>
              </a:r>
              <a:r>
                <a:rPr kumimoji="0" lang="en-US" sz="2800" i="0" u="none" strike="noStrike" cap="none" spc="0" normalizeH="0" baseline="0" dirty="0">
                  <a:ln>
                    <a:noFill/>
                  </a:ln>
                  <a:solidFill>
                    <a:srgbClr val="FF0000"/>
                  </a:solidFill>
                  <a:effectLst/>
                  <a:uFillTx/>
                  <a:ea typeface="Calibri"/>
                  <a:cs typeface="Calibri"/>
                  <a:sym typeface="Calibri"/>
                </a:rPr>
                <a:t> </a:t>
              </a:r>
              <a:r>
                <a:rPr lang="en-US" sz="2800" dirty="0">
                  <a:solidFill>
                    <a:schemeClr val="tx1"/>
                  </a:solidFill>
                </a:rPr>
                <a:t>and</a:t>
              </a:r>
              <a:r>
                <a:rPr kumimoji="0" lang="en-US" sz="2800" i="0" u="none" strike="noStrike" cap="none" spc="0" normalizeH="0" baseline="0" dirty="0">
                  <a:ln>
                    <a:noFill/>
                  </a:ln>
                  <a:solidFill>
                    <a:srgbClr val="FF0000"/>
                  </a:solidFill>
                  <a:effectLst/>
                  <a:uFillTx/>
                  <a:ea typeface="Calibri"/>
                  <a:cs typeface="Calibri"/>
                  <a:sym typeface="Calibri"/>
                </a:rPr>
                <a:t> Ad</a:t>
              </a:r>
              <a:r>
                <a:rPr kumimoji="0" lang="en-US" sz="2800" i="0" u="none" strike="noStrike" cap="none" spc="0" normalizeH="0" baseline="0" dirty="0">
                  <a:ln>
                    <a:noFill/>
                  </a:ln>
                  <a:solidFill>
                    <a:srgbClr val="008000"/>
                  </a:solidFill>
                  <a:effectLst/>
                  <a:uFillTx/>
                  <a:ea typeface="Calibri"/>
                  <a:cs typeface="Calibri"/>
                  <a:sym typeface="Calibri"/>
                </a:rPr>
                <a:t> </a:t>
              </a:r>
              <a:r>
                <a:rPr kumimoji="0" lang="en-US" sz="2800" i="0" u="none" strike="noStrike" cap="none" spc="0" normalizeH="0" dirty="0">
                  <a:ln>
                    <a:noFill/>
                  </a:ln>
                  <a:solidFill>
                    <a:schemeClr val="tx1"/>
                  </a:solidFill>
                  <a:effectLst/>
                  <a:uFillTx/>
                  <a:ea typeface="Calibri"/>
                  <a:cs typeface="Calibri"/>
                  <a:sym typeface="Calibri"/>
                </a:rPr>
                <a:t>should NOT share </a:t>
              </a:r>
              <a:r>
                <a:rPr kumimoji="0" lang="en-US" sz="2800" i="0" u="none" strike="noStrike" cap="none" spc="0" normalizeH="0" dirty="0">
                  <a:ln>
                    <a:noFill/>
                  </a:ln>
                  <a:effectLst/>
                  <a:uFillTx/>
                  <a:ea typeface="Calibri"/>
                  <a:cs typeface="Calibri"/>
                  <a:sym typeface="Calibri"/>
                </a:rPr>
                <a:t>the </a:t>
              </a:r>
              <a:r>
                <a:rPr lang="en-US" sz="2800" dirty="0"/>
                <a:t>s</a:t>
              </a:r>
              <a:r>
                <a:rPr kumimoji="0" lang="en-US" sz="2800" i="0" u="none" strike="noStrike" cap="none" spc="0" normalizeH="0" baseline="0" dirty="0">
                  <a:ln>
                    <a:noFill/>
                  </a:ln>
                  <a:effectLst/>
                  <a:uFillTx/>
                  <a:ea typeface="Calibri"/>
                  <a:cs typeface="Calibri"/>
                  <a:sym typeface="Calibri"/>
                </a:rPr>
                <a:t>ame privileges</a:t>
              </a:r>
            </a:p>
          </p:txBody>
        </p:sp>
      </p:grpSp>
      <p:sp>
        <p:nvSpPr>
          <p:cNvPr id="4" name="TextBox 3">
            <a:extLst>
              <a:ext uri="{FF2B5EF4-FFF2-40B4-BE49-F238E27FC236}">
                <a16:creationId xmlns:a16="http://schemas.microsoft.com/office/drawing/2014/main" id="{22E3BA1A-5568-9F44-B0A8-59C892D5C691}"/>
              </a:ext>
            </a:extLst>
          </p:cNvPr>
          <p:cNvSpPr txBox="1"/>
          <p:nvPr/>
        </p:nvSpPr>
        <p:spPr>
          <a:xfrm>
            <a:off x="4776953" y="4229326"/>
            <a:ext cx="4185711" cy="707886"/>
          </a:xfrm>
          <a:prstGeom prst="rect">
            <a:avLst/>
          </a:prstGeom>
          <a:noFill/>
          <a:ln w="38100">
            <a:solidFill>
              <a:schemeClr val="tx1"/>
            </a:solidFill>
          </a:ln>
        </p:spPr>
        <p:txBody>
          <a:bodyPr wrap="square" rtlCol="0">
            <a:spAutoFit/>
          </a:bodyPr>
          <a:lstStyle/>
          <a:p>
            <a:r>
              <a:rPr lang="en-US" sz="2000" dirty="0"/>
              <a:t>No first party / third party distinction, no separation by origin</a:t>
            </a:r>
          </a:p>
        </p:txBody>
      </p:sp>
      <p:grpSp>
        <p:nvGrpSpPr>
          <p:cNvPr id="16" name="Group 15">
            <a:extLst>
              <a:ext uri="{FF2B5EF4-FFF2-40B4-BE49-F238E27FC236}">
                <a16:creationId xmlns:a16="http://schemas.microsoft.com/office/drawing/2014/main" id="{A0502DBA-4F64-BE42-A888-8D14EAFC4DB9}"/>
              </a:ext>
            </a:extLst>
          </p:cNvPr>
          <p:cNvGrpSpPr/>
          <p:nvPr/>
        </p:nvGrpSpPr>
        <p:grpSpPr>
          <a:xfrm>
            <a:off x="7287812" y="3691163"/>
            <a:ext cx="367920" cy="530280"/>
            <a:chOff x="7287812" y="3691163"/>
            <a:chExt cx="367920" cy="530280"/>
          </a:xfrm>
        </p:grpSpPr>
        <mc:AlternateContent xmlns:mc="http://schemas.openxmlformats.org/markup-compatibility/2006" xmlns:p14="http://schemas.microsoft.com/office/powerpoint/2010/main">
          <mc:Choice Requires="p14">
            <p:contentPart p14:bwMode="auto" r:id="rId5">
              <p14:nvContentPartPr>
                <p14:cNvPr id="14" name="Ink 13">
                  <a:extLst>
                    <a:ext uri="{FF2B5EF4-FFF2-40B4-BE49-F238E27FC236}">
                      <a16:creationId xmlns:a16="http://schemas.microsoft.com/office/drawing/2014/main" id="{379BD911-97E4-F744-80AE-DC65D8C218F4}"/>
                    </a:ext>
                  </a:extLst>
                </p14:cNvPr>
                <p14:cNvContentPartPr/>
                <p14:nvPr/>
              </p14:nvContentPartPr>
              <p14:xfrm>
                <a:off x="7287812" y="3691163"/>
                <a:ext cx="367920" cy="530280"/>
              </p14:xfrm>
            </p:contentPart>
          </mc:Choice>
          <mc:Fallback xmlns="">
            <p:pic>
              <p:nvPicPr>
                <p:cNvPr id="14" name="Ink 13">
                  <a:extLst>
                    <a:ext uri="{FF2B5EF4-FFF2-40B4-BE49-F238E27FC236}">
                      <a16:creationId xmlns:a16="http://schemas.microsoft.com/office/drawing/2014/main" id="{379BD911-97E4-F744-80AE-DC65D8C218F4}"/>
                    </a:ext>
                  </a:extLst>
                </p:cNvPr>
                <p:cNvPicPr/>
                <p:nvPr/>
              </p:nvPicPr>
              <p:blipFill>
                <a:blip r:embed="rId6"/>
                <a:stretch>
                  <a:fillRect/>
                </a:stretch>
              </p:blipFill>
              <p:spPr>
                <a:xfrm>
                  <a:off x="7269812" y="3673523"/>
                  <a:ext cx="403560" cy="56592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5" name="Ink 14">
                  <a:extLst>
                    <a:ext uri="{FF2B5EF4-FFF2-40B4-BE49-F238E27FC236}">
                      <a16:creationId xmlns:a16="http://schemas.microsoft.com/office/drawing/2014/main" id="{202F2D46-A983-EE4E-AE21-C09A0CECEE68}"/>
                    </a:ext>
                  </a:extLst>
                </p14:cNvPr>
                <p14:cNvContentPartPr/>
                <p14:nvPr/>
              </p14:nvContentPartPr>
              <p14:xfrm>
                <a:off x="7349012" y="3710603"/>
                <a:ext cx="282240" cy="10800"/>
              </p14:xfrm>
            </p:contentPart>
          </mc:Choice>
          <mc:Fallback xmlns="">
            <p:pic>
              <p:nvPicPr>
                <p:cNvPr id="15" name="Ink 14">
                  <a:extLst>
                    <a:ext uri="{FF2B5EF4-FFF2-40B4-BE49-F238E27FC236}">
                      <a16:creationId xmlns:a16="http://schemas.microsoft.com/office/drawing/2014/main" id="{202F2D46-A983-EE4E-AE21-C09A0CECEE68}"/>
                    </a:ext>
                  </a:extLst>
                </p:cNvPr>
                <p:cNvPicPr/>
                <p:nvPr/>
              </p:nvPicPr>
              <p:blipFill>
                <a:blip r:embed="rId8"/>
                <a:stretch>
                  <a:fillRect/>
                </a:stretch>
              </p:blipFill>
              <p:spPr>
                <a:xfrm>
                  <a:off x="7331372" y="3692603"/>
                  <a:ext cx="317880" cy="46440"/>
                </a:xfrm>
                <a:prstGeom prst="rect">
                  <a:avLst/>
                </a:prstGeom>
              </p:spPr>
            </p:pic>
          </mc:Fallback>
        </mc:AlternateContent>
      </p:grpSp>
    </p:spTree>
    <p:custDataLst>
      <p:tags r:id="rId1"/>
    </p:custDataLst>
    <p:extLst>
      <p:ext uri="{BB962C8B-B14F-4D97-AF65-F5344CB8AC3E}">
        <p14:creationId xmlns:p14="http://schemas.microsoft.com/office/powerpoint/2010/main" val="3364699510"/>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23.5|0.9"/>
</p:tagLst>
</file>

<file path=ppt/tags/tag2.xml><?xml version="1.0" encoding="utf-8"?>
<p:tagLst xmlns:a="http://schemas.openxmlformats.org/drawingml/2006/main" xmlns:r="http://schemas.openxmlformats.org/officeDocument/2006/relationships" xmlns:p="http://schemas.openxmlformats.org/presentationml/2006/main">
  <p:tag name="TIMING" val="|1.5|4.3"/>
</p:tagLst>
</file>

<file path=ppt/tags/tag3.xml><?xml version="1.0" encoding="utf-8"?>
<p:tagLst xmlns:a="http://schemas.openxmlformats.org/drawingml/2006/main" xmlns:r="http://schemas.openxmlformats.org/officeDocument/2006/relationships" xmlns:p="http://schemas.openxmlformats.org/presentationml/2006/main">
  <p:tag name="TIMING" val="|9.5|48.1|25.2"/>
</p:tagLst>
</file>

<file path=ppt/tags/tag4.xml><?xml version="1.0" encoding="utf-8"?>
<p:tagLst xmlns:a="http://schemas.openxmlformats.org/drawingml/2006/main" xmlns:r="http://schemas.openxmlformats.org/officeDocument/2006/relationships" xmlns:p="http://schemas.openxmlformats.org/presentationml/2006/main">
  <p:tag name="TIMING" val="|61.2"/>
</p:tagLst>
</file>

<file path=ppt/tags/tag5.xml><?xml version="1.0" encoding="utf-8"?>
<p:tagLst xmlns:a="http://schemas.openxmlformats.org/drawingml/2006/main" xmlns:r="http://schemas.openxmlformats.org/officeDocument/2006/relationships" xmlns:p="http://schemas.openxmlformats.org/presentationml/2006/main">
  <p:tag name="TIMING" val="|15.7|14.6|10.7|1.9"/>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olstice">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21519</TotalTime>
  <Words>2821</Words>
  <Application>Microsoft Macintosh PowerPoint</Application>
  <PresentationFormat>On-screen Show (4:3)</PresentationFormat>
  <Paragraphs>287</Paragraphs>
  <Slides>57</Slides>
  <Notes>8</Notes>
  <HiddenSlides>1</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57</vt:i4>
      </vt:variant>
    </vt:vector>
  </HeadingPairs>
  <TitlesOfParts>
    <vt:vector size="65" baseType="lpstr">
      <vt:lpstr>Arial</vt:lpstr>
      <vt:lpstr>Calibri</vt:lpstr>
      <vt:lpstr>Gill Sans MT</vt:lpstr>
      <vt:lpstr>Monotype Sorts</vt:lpstr>
      <vt:lpstr>Segoe Print</vt:lpstr>
      <vt:lpstr>Tahoma</vt:lpstr>
      <vt:lpstr>Times New Roman</vt:lpstr>
      <vt:lpstr>Office Theme</vt:lpstr>
      <vt:lpstr>Mobile Tracking and Data Collection</vt:lpstr>
      <vt:lpstr>PowerPoint Presentation</vt:lpstr>
      <vt:lpstr>PowerPoint Presentation</vt:lpstr>
      <vt:lpstr>Online Advertising Ecosystem</vt:lpstr>
      <vt:lpstr>PowerPoint Presentation</vt:lpstr>
      <vt:lpstr>PowerPoint Presentation</vt:lpstr>
      <vt:lpstr>PowerPoint Presentation</vt:lpstr>
      <vt:lpstr>PowerPoint Presentation</vt:lpstr>
      <vt:lpstr>Android AdSDK Software Stack</vt:lpstr>
      <vt:lpstr>Robust Identifiers</vt:lpstr>
      <vt:lpstr>Advertising Identifiers</vt:lpstr>
      <vt:lpstr>Advertising Identifiers</vt:lpstr>
      <vt:lpstr>PowerPoint Presentation</vt:lpstr>
      <vt:lpstr>Forbrukerrådet App Study (2020)</vt:lpstr>
      <vt:lpstr>Forbrukerrådet App Study (2020)</vt:lpstr>
      <vt:lpstr>PowerPoint Presentation</vt:lpstr>
      <vt:lpstr>PowerPoint Presentation</vt:lpstr>
      <vt:lpstr>PowerPoint Presentation</vt:lpstr>
      <vt:lpstr>PowerPoint Presentation</vt:lpstr>
      <vt:lpstr>Cross-Device Tracking</vt:lpstr>
      <vt:lpstr>All Roads Lead To …</vt:lpstr>
      <vt:lpstr>Conclusion of the FR Study</vt:lpstr>
      <vt:lpstr>PowerPoint Presentation</vt:lpstr>
      <vt:lpstr>Gambling Apps</vt:lpstr>
      <vt:lpstr>School Apps</vt:lpstr>
      <vt:lpstr>PowerPoint Presentation</vt:lpstr>
      <vt:lpstr>PowerPoint Presentation</vt:lpstr>
      <vt:lpstr>Mental-Health Apps</vt:lpstr>
      <vt:lpstr>Covid Tracking &amp; Quarantine Apps</vt:lpstr>
      <vt:lpstr>PowerPoint Presentation</vt:lpstr>
      <vt:lpstr>I Beacon Therefore I Am</vt:lpstr>
      <vt:lpstr>MAC Addresses</vt:lpstr>
      <vt:lpstr>PowerPoint Presentation</vt:lpstr>
      <vt:lpstr>PowerPoint Presentation</vt:lpstr>
      <vt:lpstr>Risks to Users?</vt:lpstr>
      <vt:lpstr>PowerPoint Presentation</vt:lpstr>
      <vt:lpstr>App Privacy Labels (iOS 14.3)</vt:lpstr>
      <vt:lpstr>PowerPoint Presentation</vt:lpstr>
      <vt:lpstr>PowerPoint Presentation</vt:lpstr>
      <vt:lpstr>Tracking Permissions (iOS 14.5)</vt:lpstr>
      <vt:lpstr>Facebook’s Ad Microtargeting</vt:lpstr>
      <vt:lpstr>Cook vs Zuck</vt:lpstr>
      <vt:lpstr>Privacy vs. Competition?</vt:lpstr>
      <vt:lpstr>Major Impact on Meta</vt:lpstr>
      <vt:lpstr>Recent Developments (Feb 2023)</vt:lpstr>
      <vt:lpstr>New Ad Technologies @ Meta</vt:lpstr>
      <vt:lpstr>Apple’s SKAdNetwork</vt:lpstr>
      <vt:lpstr>PowerPoint Presentation</vt:lpstr>
      <vt:lpstr>Everything Has a Fingerprint</vt:lpstr>
      <vt:lpstr>What Does an (Android) App See?</vt:lpstr>
      <vt:lpstr>Uber’s Fraud Problem (c. 2013)</vt:lpstr>
      <vt:lpstr>Uber vs.  Apple</vt:lpstr>
      <vt:lpstr>Also: Uber’s “Greyball”</vt:lpstr>
      <vt:lpstr>PowerPoint Presentation</vt:lpstr>
      <vt:lpstr>China Advertising ID (CAID)</vt:lpstr>
      <vt:lpstr>What Do Cell Providers See?</vt:lpstr>
      <vt:lpstr>What Does the OS See?</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Mobile tracking and data collection</dc:title>
  <dc:subject/>
  <dc:creator>Vitaly Shmatikov</dc:creator>
  <cp:keywords/>
  <dc:description/>
  <cp:lastModifiedBy>Vitaly Shmatikov</cp:lastModifiedBy>
  <cp:revision>995</cp:revision>
  <dcterms:created xsi:type="dcterms:W3CDTF">2006-08-16T00:00:00Z</dcterms:created>
  <dcterms:modified xsi:type="dcterms:W3CDTF">2023-02-14T17:42:52Z</dcterms:modified>
  <cp:category/>
</cp:coreProperties>
</file>