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50292000" cy="30175200"/>
  <p:notesSz cx="29743400" cy="49876075"/>
  <p:defaultTextStyle>
    <a:defPPr>
      <a:defRPr lang="en-US"/>
    </a:defPPr>
    <a:lvl1pPr marL="0" algn="l" defTabSz="459806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1pPr>
    <a:lvl2pPr marL="2299030" algn="l" defTabSz="459806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2pPr>
    <a:lvl3pPr marL="4598060" algn="l" defTabSz="459806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3pPr>
    <a:lvl4pPr marL="6897091" algn="l" defTabSz="459806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4pPr>
    <a:lvl5pPr marL="9196121" algn="l" defTabSz="459806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5pPr>
    <a:lvl6pPr marL="11495151" algn="l" defTabSz="459806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6pPr>
    <a:lvl7pPr marL="13794181" algn="l" defTabSz="459806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7pPr>
    <a:lvl8pPr marL="16093211" algn="l" defTabSz="459806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8pPr>
    <a:lvl9pPr marL="18392242" algn="l" defTabSz="459806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8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28" autoAdjust="0"/>
  </p:normalViewPr>
  <p:slideViewPr>
    <p:cSldViewPr>
      <p:cViewPr varScale="1">
        <p:scale>
          <a:sx n="24" d="100"/>
          <a:sy n="24" d="100"/>
        </p:scale>
        <p:origin x="-960" y="-102"/>
      </p:cViewPr>
      <p:guideLst>
        <p:guide orient="horz" pos="9504"/>
        <p:guide pos="15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1900" y="9373872"/>
            <a:ext cx="42748200" cy="646811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800" y="17099280"/>
            <a:ext cx="35204400" cy="7711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99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98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97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196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4951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794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093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392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B3A3-F6BF-4C8D-803D-1D7FC57AD0C4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B3D9-9039-4AAB-81EB-70D496D0C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229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B3A3-F6BF-4C8D-803D-1D7FC57AD0C4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B3D9-9039-4AAB-81EB-70D496D0C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61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61700" y="1208409"/>
            <a:ext cx="11315700" cy="2574671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4600" y="1208409"/>
            <a:ext cx="33108900" cy="2574671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B3A3-F6BF-4C8D-803D-1D7FC57AD0C4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B3D9-9039-4AAB-81EB-70D496D0C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93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B3A3-F6BF-4C8D-803D-1D7FC57AD0C4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B3D9-9039-4AAB-81EB-70D496D0C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28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2722" y="19390362"/>
            <a:ext cx="42748200" cy="5993130"/>
          </a:xfrm>
        </p:spPr>
        <p:txBody>
          <a:bodyPr anchor="t"/>
          <a:lstStyle>
            <a:lvl1pPr algn="l">
              <a:defRPr sz="20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2722" y="12789539"/>
            <a:ext cx="42748200" cy="6600823"/>
          </a:xfrm>
        </p:spPr>
        <p:txBody>
          <a:bodyPr anchor="b"/>
          <a:lstStyle>
            <a:lvl1pPr marL="0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1pPr>
            <a:lvl2pPr marL="229903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2pPr>
            <a:lvl3pPr marL="459806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3pPr>
            <a:lvl4pPr marL="6897091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4pPr>
            <a:lvl5pPr marL="9196121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5pPr>
            <a:lvl6pPr marL="11495151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6pPr>
            <a:lvl7pPr marL="13794181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7pPr>
            <a:lvl8pPr marL="16093211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8pPr>
            <a:lvl9pPr marL="18392242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B3A3-F6BF-4C8D-803D-1D7FC57AD0C4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B3D9-9039-4AAB-81EB-70D496D0C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73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4600" y="7040882"/>
            <a:ext cx="22212300" cy="19914237"/>
          </a:xfrm>
        </p:spPr>
        <p:txBody>
          <a:bodyPr/>
          <a:lstStyle>
            <a:lvl1pPr>
              <a:defRPr sz="14100"/>
            </a:lvl1pPr>
            <a:lvl2pPr>
              <a:defRPr sz="12100"/>
            </a:lvl2pPr>
            <a:lvl3pPr>
              <a:defRPr sz="101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65100" y="7040882"/>
            <a:ext cx="22212300" cy="19914237"/>
          </a:xfrm>
        </p:spPr>
        <p:txBody>
          <a:bodyPr/>
          <a:lstStyle>
            <a:lvl1pPr>
              <a:defRPr sz="14100"/>
            </a:lvl1pPr>
            <a:lvl2pPr>
              <a:defRPr sz="12100"/>
            </a:lvl2pPr>
            <a:lvl3pPr>
              <a:defRPr sz="101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B3A3-F6BF-4C8D-803D-1D7FC57AD0C4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B3D9-9039-4AAB-81EB-70D496D0C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9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0" y="6754497"/>
            <a:ext cx="22221034" cy="2814953"/>
          </a:xfrm>
        </p:spPr>
        <p:txBody>
          <a:bodyPr anchor="b"/>
          <a:lstStyle>
            <a:lvl1pPr marL="0" indent="0">
              <a:buNone/>
              <a:defRPr sz="12100" b="1"/>
            </a:lvl1pPr>
            <a:lvl2pPr marL="2299030" indent="0">
              <a:buNone/>
              <a:defRPr sz="10100" b="1"/>
            </a:lvl2pPr>
            <a:lvl3pPr marL="4598060" indent="0">
              <a:buNone/>
              <a:defRPr sz="9100" b="1"/>
            </a:lvl3pPr>
            <a:lvl4pPr marL="6897091" indent="0">
              <a:buNone/>
              <a:defRPr sz="8000" b="1"/>
            </a:lvl4pPr>
            <a:lvl5pPr marL="9196121" indent="0">
              <a:buNone/>
              <a:defRPr sz="8000" b="1"/>
            </a:lvl5pPr>
            <a:lvl6pPr marL="11495151" indent="0">
              <a:buNone/>
              <a:defRPr sz="8000" b="1"/>
            </a:lvl6pPr>
            <a:lvl7pPr marL="13794181" indent="0">
              <a:buNone/>
              <a:defRPr sz="8000" b="1"/>
            </a:lvl7pPr>
            <a:lvl8pPr marL="16093211" indent="0">
              <a:buNone/>
              <a:defRPr sz="8000" b="1"/>
            </a:lvl8pPr>
            <a:lvl9pPr marL="18392242" indent="0">
              <a:buNone/>
              <a:defRPr sz="8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4600" y="9569450"/>
            <a:ext cx="22221034" cy="17385667"/>
          </a:xfrm>
        </p:spPr>
        <p:txBody>
          <a:bodyPr/>
          <a:lstStyle>
            <a:lvl1pPr>
              <a:defRPr sz="12100"/>
            </a:lvl1pPr>
            <a:lvl2pPr>
              <a:defRPr sz="10100"/>
            </a:lvl2pPr>
            <a:lvl3pPr>
              <a:defRPr sz="91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47640" y="6754497"/>
            <a:ext cx="22229763" cy="2814953"/>
          </a:xfrm>
        </p:spPr>
        <p:txBody>
          <a:bodyPr anchor="b"/>
          <a:lstStyle>
            <a:lvl1pPr marL="0" indent="0">
              <a:buNone/>
              <a:defRPr sz="12100" b="1"/>
            </a:lvl1pPr>
            <a:lvl2pPr marL="2299030" indent="0">
              <a:buNone/>
              <a:defRPr sz="10100" b="1"/>
            </a:lvl2pPr>
            <a:lvl3pPr marL="4598060" indent="0">
              <a:buNone/>
              <a:defRPr sz="9100" b="1"/>
            </a:lvl3pPr>
            <a:lvl4pPr marL="6897091" indent="0">
              <a:buNone/>
              <a:defRPr sz="8000" b="1"/>
            </a:lvl4pPr>
            <a:lvl5pPr marL="9196121" indent="0">
              <a:buNone/>
              <a:defRPr sz="8000" b="1"/>
            </a:lvl5pPr>
            <a:lvl6pPr marL="11495151" indent="0">
              <a:buNone/>
              <a:defRPr sz="8000" b="1"/>
            </a:lvl6pPr>
            <a:lvl7pPr marL="13794181" indent="0">
              <a:buNone/>
              <a:defRPr sz="8000" b="1"/>
            </a:lvl7pPr>
            <a:lvl8pPr marL="16093211" indent="0">
              <a:buNone/>
              <a:defRPr sz="8000" b="1"/>
            </a:lvl8pPr>
            <a:lvl9pPr marL="18392242" indent="0">
              <a:buNone/>
              <a:defRPr sz="8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47640" y="9569450"/>
            <a:ext cx="22229763" cy="17385667"/>
          </a:xfrm>
        </p:spPr>
        <p:txBody>
          <a:bodyPr/>
          <a:lstStyle>
            <a:lvl1pPr>
              <a:defRPr sz="12100"/>
            </a:lvl1pPr>
            <a:lvl2pPr>
              <a:defRPr sz="10100"/>
            </a:lvl2pPr>
            <a:lvl3pPr>
              <a:defRPr sz="91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B3A3-F6BF-4C8D-803D-1D7FC57AD0C4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B3D9-9039-4AAB-81EB-70D496D0C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424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B3A3-F6BF-4C8D-803D-1D7FC57AD0C4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B3D9-9039-4AAB-81EB-70D496D0C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431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B3A3-F6BF-4C8D-803D-1D7FC57AD0C4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B3D9-9039-4AAB-81EB-70D496D0C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699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3" y="1201420"/>
            <a:ext cx="16545722" cy="5113020"/>
          </a:xfrm>
        </p:spPr>
        <p:txBody>
          <a:bodyPr anchor="b"/>
          <a:lstStyle>
            <a:lvl1pPr algn="l">
              <a:defRPr sz="10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62775" y="1201422"/>
            <a:ext cx="28114625" cy="25753697"/>
          </a:xfrm>
        </p:spPr>
        <p:txBody>
          <a:bodyPr/>
          <a:lstStyle>
            <a:lvl1pPr>
              <a:defRPr sz="16100"/>
            </a:lvl1pPr>
            <a:lvl2pPr>
              <a:defRPr sz="14100"/>
            </a:lvl2pPr>
            <a:lvl3pPr>
              <a:defRPr sz="121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4603" y="6314442"/>
            <a:ext cx="16545722" cy="20640677"/>
          </a:xfrm>
        </p:spPr>
        <p:txBody>
          <a:bodyPr/>
          <a:lstStyle>
            <a:lvl1pPr marL="0" indent="0">
              <a:buNone/>
              <a:defRPr sz="7000"/>
            </a:lvl1pPr>
            <a:lvl2pPr marL="2299030" indent="0">
              <a:buNone/>
              <a:defRPr sz="6000"/>
            </a:lvl2pPr>
            <a:lvl3pPr marL="4598060" indent="0">
              <a:buNone/>
              <a:defRPr sz="5000"/>
            </a:lvl3pPr>
            <a:lvl4pPr marL="6897091" indent="0">
              <a:buNone/>
              <a:defRPr sz="4500"/>
            </a:lvl4pPr>
            <a:lvl5pPr marL="9196121" indent="0">
              <a:buNone/>
              <a:defRPr sz="4500"/>
            </a:lvl5pPr>
            <a:lvl6pPr marL="11495151" indent="0">
              <a:buNone/>
              <a:defRPr sz="4500"/>
            </a:lvl6pPr>
            <a:lvl7pPr marL="13794181" indent="0">
              <a:buNone/>
              <a:defRPr sz="4500"/>
            </a:lvl7pPr>
            <a:lvl8pPr marL="16093211" indent="0">
              <a:buNone/>
              <a:defRPr sz="4500"/>
            </a:lvl8pPr>
            <a:lvl9pPr marL="18392242" indent="0">
              <a:buNone/>
              <a:defRPr sz="4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B3A3-F6BF-4C8D-803D-1D7FC57AD0C4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B3D9-9039-4AAB-81EB-70D496D0C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853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7584" y="21122640"/>
            <a:ext cx="30175200" cy="2493647"/>
          </a:xfrm>
        </p:spPr>
        <p:txBody>
          <a:bodyPr anchor="b"/>
          <a:lstStyle>
            <a:lvl1pPr algn="l">
              <a:defRPr sz="10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857584" y="2696210"/>
            <a:ext cx="30175200" cy="18105120"/>
          </a:xfrm>
        </p:spPr>
        <p:txBody>
          <a:bodyPr/>
          <a:lstStyle>
            <a:lvl1pPr marL="0" indent="0">
              <a:buNone/>
              <a:defRPr sz="16100"/>
            </a:lvl1pPr>
            <a:lvl2pPr marL="2299030" indent="0">
              <a:buNone/>
              <a:defRPr sz="14100"/>
            </a:lvl2pPr>
            <a:lvl3pPr marL="4598060" indent="0">
              <a:buNone/>
              <a:defRPr sz="12100"/>
            </a:lvl3pPr>
            <a:lvl4pPr marL="6897091" indent="0">
              <a:buNone/>
              <a:defRPr sz="10100"/>
            </a:lvl4pPr>
            <a:lvl5pPr marL="9196121" indent="0">
              <a:buNone/>
              <a:defRPr sz="10100"/>
            </a:lvl5pPr>
            <a:lvl6pPr marL="11495151" indent="0">
              <a:buNone/>
              <a:defRPr sz="10100"/>
            </a:lvl6pPr>
            <a:lvl7pPr marL="13794181" indent="0">
              <a:buNone/>
              <a:defRPr sz="10100"/>
            </a:lvl7pPr>
            <a:lvl8pPr marL="16093211" indent="0">
              <a:buNone/>
              <a:defRPr sz="10100"/>
            </a:lvl8pPr>
            <a:lvl9pPr marL="18392242" indent="0">
              <a:buNone/>
              <a:defRPr sz="10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857584" y="23616287"/>
            <a:ext cx="30175200" cy="3541393"/>
          </a:xfrm>
        </p:spPr>
        <p:txBody>
          <a:bodyPr/>
          <a:lstStyle>
            <a:lvl1pPr marL="0" indent="0">
              <a:buNone/>
              <a:defRPr sz="7000"/>
            </a:lvl1pPr>
            <a:lvl2pPr marL="2299030" indent="0">
              <a:buNone/>
              <a:defRPr sz="6000"/>
            </a:lvl2pPr>
            <a:lvl3pPr marL="4598060" indent="0">
              <a:buNone/>
              <a:defRPr sz="5000"/>
            </a:lvl3pPr>
            <a:lvl4pPr marL="6897091" indent="0">
              <a:buNone/>
              <a:defRPr sz="4500"/>
            </a:lvl4pPr>
            <a:lvl5pPr marL="9196121" indent="0">
              <a:buNone/>
              <a:defRPr sz="4500"/>
            </a:lvl5pPr>
            <a:lvl6pPr marL="11495151" indent="0">
              <a:buNone/>
              <a:defRPr sz="4500"/>
            </a:lvl6pPr>
            <a:lvl7pPr marL="13794181" indent="0">
              <a:buNone/>
              <a:defRPr sz="4500"/>
            </a:lvl7pPr>
            <a:lvl8pPr marL="16093211" indent="0">
              <a:buNone/>
              <a:defRPr sz="4500"/>
            </a:lvl8pPr>
            <a:lvl9pPr marL="18392242" indent="0">
              <a:buNone/>
              <a:defRPr sz="4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B3A3-F6BF-4C8D-803D-1D7FC57AD0C4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B3D9-9039-4AAB-81EB-70D496D0C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530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1208407"/>
            <a:ext cx="45262800" cy="5029200"/>
          </a:xfrm>
          <a:prstGeom prst="rect">
            <a:avLst/>
          </a:prstGeom>
        </p:spPr>
        <p:txBody>
          <a:bodyPr vert="horz" lIns="459806" tIns="229903" rIns="459806" bIns="22990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0" y="7040882"/>
            <a:ext cx="45262800" cy="19914237"/>
          </a:xfrm>
          <a:prstGeom prst="rect">
            <a:avLst/>
          </a:prstGeom>
        </p:spPr>
        <p:txBody>
          <a:bodyPr vert="horz" lIns="459806" tIns="229903" rIns="459806" bIns="22990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0" y="27967942"/>
            <a:ext cx="11734800" cy="1606550"/>
          </a:xfrm>
          <a:prstGeom prst="rect">
            <a:avLst/>
          </a:prstGeom>
        </p:spPr>
        <p:txBody>
          <a:bodyPr vert="horz" lIns="459806" tIns="229903" rIns="459806" bIns="229903" rtlCol="0" anchor="ctr"/>
          <a:lstStyle>
            <a:lvl1pPr algn="l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1B3A3-F6BF-4C8D-803D-1D7FC57AD0C4}" type="datetimeFigureOut">
              <a:rPr lang="en-US" smtClean="0"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183100" y="27967942"/>
            <a:ext cx="15925800" cy="1606550"/>
          </a:xfrm>
          <a:prstGeom prst="rect">
            <a:avLst/>
          </a:prstGeom>
        </p:spPr>
        <p:txBody>
          <a:bodyPr vert="horz" lIns="459806" tIns="229903" rIns="459806" bIns="229903" rtlCol="0" anchor="ctr"/>
          <a:lstStyle>
            <a:lvl1pPr algn="ctr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042600" y="27967942"/>
            <a:ext cx="11734800" cy="1606550"/>
          </a:xfrm>
          <a:prstGeom prst="rect">
            <a:avLst/>
          </a:prstGeom>
        </p:spPr>
        <p:txBody>
          <a:bodyPr vert="horz" lIns="459806" tIns="229903" rIns="459806" bIns="229903" rtlCol="0" anchor="ctr"/>
          <a:lstStyle>
            <a:lvl1pPr algn="r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BB3D9-9039-4AAB-81EB-70D496D0C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960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98060" rtl="0" eaLnBrk="1" latinLnBrk="0" hangingPunct="1">
        <a:spcBef>
          <a:spcPct val="0"/>
        </a:spcBef>
        <a:buNone/>
        <a:defRPr sz="22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24273" indent="-1724273" algn="l" defTabSz="4598060" rtl="0" eaLnBrk="1" latinLnBrk="0" hangingPunct="1">
        <a:spcBef>
          <a:spcPct val="20000"/>
        </a:spcBef>
        <a:buFont typeface="Arial" pitchFamily="34" charset="0"/>
        <a:buChar char="•"/>
        <a:defRPr sz="16100" kern="1200">
          <a:solidFill>
            <a:schemeClr val="tx1"/>
          </a:solidFill>
          <a:latin typeface="+mn-lt"/>
          <a:ea typeface="+mn-ea"/>
          <a:cs typeface="+mn-cs"/>
        </a:defRPr>
      </a:lvl1pPr>
      <a:lvl2pPr marL="3735924" indent="-1436894" algn="l" defTabSz="4598060" rtl="0" eaLnBrk="1" latinLnBrk="0" hangingPunct="1">
        <a:spcBef>
          <a:spcPct val="20000"/>
        </a:spcBef>
        <a:buFont typeface="Arial" pitchFamily="34" charset="0"/>
        <a:buChar char="–"/>
        <a:defRPr sz="14100" kern="1200">
          <a:solidFill>
            <a:schemeClr val="tx1"/>
          </a:solidFill>
          <a:latin typeface="+mn-lt"/>
          <a:ea typeface="+mn-ea"/>
          <a:cs typeface="+mn-cs"/>
        </a:defRPr>
      </a:lvl2pPr>
      <a:lvl3pPr marL="5747576" indent="-1149515" algn="l" defTabSz="4598060" rtl="0" eaLnBrk="1" latinLnBrk="0" hangingPunct="1">
        <a:spcBef>
          <a:spcPct val="20000"/>
        </a:spcBef>
        <a:buFont typeface="Arial" pitchFamily="34" charset="0"/>
        <a:buChar char="•"/>
        <a:defRPr sz="12100" kern="1200">
          <a:solidFill>
            <a:schemeClr val="tx1"/>
          </a:solidFill>
          <a:latin typeface="+mn-lt"/>
          <a:ea typeface="+mn-ea"/>
          <a:cs typeface="+mn-cs"/>
        </a:defRPr>
      </a:lvl3pPr>
      <a:lvl4pPr marL="8046606" indent="-1149515" algn="l" defTabSz="4598060" rtl="0" eaLnBrk="1" latinLnBrk="0" hangingPunct="1">
        <a:spcBef>
          <a:spcPct val="20000"/>
        </a:spcBef>
        <a:buFont typeface="Arial" pitchFamily="34" charset="0"/>
        <a:buChar char="–"/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345636" indent="-1149515" algn="l" defTabSz="4598060" rtl="0" eaLnBrk="1" latinLnBrk="0" hangingPunct="1">
        <a:spcBef>
          <a:spcPct val="20000"/>
        </a:spcBef>
        <a:buFont typeface="Arial" pitchFamily="34" charset="0"/>
        <a:buChar char="»"/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644666" indent="-1149515" algn="l" defTabSz="4598060" rtl="0" eaLnBrk="1" latinLnBrk="0" hangingPunct="1">
        <a:spcBef>
          <a:spcPct val="20000"/>
        </a:spcBef>
        <a:buFont typeface="Arial" pitchFamily="34" charset="0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4943696" indent="-1149515" algn="l" defTabSz="4598060" rtl="0" eaLnBrk="1" latinLnBrk="0" hangingPunct="1">
        <a:spcBef>
          <a:spcPct val="20000"/>
        </a:spcBef>
        <a:buFont typeface="Arial" pitchFamily="34" charset="0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242727" indent="-1149515" algn="l" defTabSz="4598060" rtl="0" eaLnBrk="1" latinLnBrk="0" hangingPunct="1">
        <a:spcBef>
          <a:spcPct val="20000"/>
        </a:spcBef>
        <a:buFont typeface="Arial" pitchFamily="34" charset="0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19541757" indent="-1149515" algn="l" defTabSz="4598060" rtl="0" eaLnBrk="1" latinLnBrk="0" hangingPunct="1">
        <a:spcBef>
          <a:spcPct val="20000"/>
        </a:spcBef>
        <a:buFont typeface="Arial" pitchFamily="34" charset="0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9806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1pPr>
      <a:lvl2pPr marL="2299030" algn="l" defTabSz="459806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2pPr>
      <a:lvl3pPr marL="4598060" algn="l" defTabSz="459806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3pPr>
      <a:lvl4pPr marL="6897091" algn="l" defTabSz="459806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196121" algn="l" defTabSz="459806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95151" algn="l" defTabSz="459806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794181" algn="l" defTabSz="459806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6093211" algn="l" defTabSz="459806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8392242" algn="l" defTabSz="4598060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/>
          <p:cNvSpPr/>
          <p:nvPr/>
        </p:nvSpPr>
        <p:spPr>
          <a:xfrm>
            <a:off x="23988240" y="5373469"/>
            <a:ext cx="25950765" cy="6934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6525" y="762000"/>
            <a:ext cx="46193075" cy="3810000"/>
          </a:xfrm>
          <a:noFill/>
        </p:spPr>
        <p:txBody>
          <a:bodyPr>
            <a:noAutofit/>
          </a:bodyPr>
          <a:lstStyle/>
          <a:p>
            <a:r>
              <a:rPr lang="en-US" sz="16600" b="1" dirty="0" smtClean="0">
                <a:solidFill>
                  <a:srgbClr val="7889FB"/>
                </a:solidFill>
                <a:latin typeface="Calibri" pitchFamily="34" charset="0"/>
                <a:cs typeface="Calibri" pitchFamily="34" charset="0"/>
              </a:rPr>
              <a:t>Non-Model-Based Algorithm Portfolios for SAT</a:t>
            </a:r>
            <a:br>
              <a:rPr lang="en-US" sz="16600" b="1" dirty="0" smtClean="0">
                <a:solidFill>
                  <a:srgbClr val="7889FB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8000" b="1" dirty="0" smtClean="0">
                <a:solidFill>
                  <a:srgbClr val="7889FB"/>
                </a:solidFill>
                <a:latin typeface="Calibri" pitchFamily="34" charset="0"/>
                <a:cs typeface="Calibri" pitchFamily="34" charset="0"/>
              </a:rPr>
              <a:t>Yuri Malitsky</a:t>
            </a:r>
            <a:r>
              <a:rPr lang="en-US" sz="8000" b="1" baseline="30000" dirty="0" smtClean="0">
                <a:solidFill>
                  <a:srgbClr val="7889FB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US" sz="8000" b="1" dirty="0" smtClean="0">
                <a:solidFill>
                  <a:srgbClr val="7889FB"/>
                </a:solidFill>
                <a:latin typeface="Calibri" pitchFamily="34" charset="0"/>
                <a:cs typeface="Calibri" pitchFamily="34" charset="0"/>
              </a:rPr>
              <a:t>, Ashish Sabharwal</a:t>
            </a:r>
            <a:r>
              <a:rPr lang="en-US" sz="8000" b="1" baseline="30000" dirty="0" smtClean="0">
                <a:solidFill>
                  <a:srgbClr val="7889FB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US" sz="8000" b="1" dirty="0" smtClean="0">
                <a:solidFill>
                  <a:srgbClr val="7889FB"/>
                </a:solidFill>
                <a:latin typeface="Calibri" pitchFamily="34" charset="0"/>
                <a:cs typeface="Calibri" pitchFamily="34" charset="0"/>
              </a:rPr>
              <a:t>, Horst Samulowitz</a:t>
            </a:r>
            <a:r>
              <a:rPr lang="en-US" sz="8000" b="1" baseline="30000" dirty="0" smtClean="0">
                <a:solidFill>
                  <a:srgbClr val="7889FB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US" sz="8000" b="1" dirty="0" smtClean="0">
                <a:solidFill>
                  <a:srgbClr val="7889FB"/>
                </a:solidFill>
                <a:latin typeface="Calibri" pitchFamily="34" charset="0"/>
                <a:cs typeface="Calibri" pitchFamily="34" charset="0"/>
              </a:rPr>
              <a:t>, Meinolf Sellmann</a:t>
            </a:r>
            <a:r>
              <a:rPr lang="en-US" sz="8000" b="1" baseline="30000" dirty="0">
                <a:solidFill>
                  <a:srgbClr val="7889FB"/>
                </a:solidFill>
                <a:latin typeface="Calibri" pitchFamily="34" charset="0"/>
                <a:cs typeface="Calibri" pitchFamily="34" charset="0"/>
              </a:rPr>
              <a:t>1</a:t>
            </a:r>
            <a:endParaRPr lang="en-US" sz="16600" b="1" dirty="0">
              <a:solidFill>
                <a:srgbClr val="7889FB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6" descr="R120_G137_B251-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9600" y="1065213"/>
            <a:ext cx="3229420" cy="1296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0" y="4724400"/>
            <a:ext cx="5029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9600" y="2819400"/>
            <a:ext cx="3229420" cy="1614710"/>
          </a:xfrm>
          <a:prstGeom prst="rect">
            <a:avLst/>
          </a:prstGeom>
        </p:spPr>
      </p:pic>
      <p:sp>
        <p:nvSpPr>
          <p:cNvPr id="12" name="Rectangle 2"/>
          <p:cNvSpPr>
            <a:spLocks noChangeArrowheads="1"/>
          </p:cNvSpPr>
          <p:nvPr/>
        </p:nvSpPr>
        <p:spPr bwMode="blackWhite">
          <a:xfrm>
            <a:off x="0" y="29451300"/>
            <a:ext cx="50292000" cy="728446"/>
          </a:xfrm>
          <a:prstGeom prst="rect">
            <a:avLst/>
          </a:prstGeom>
          <a:solidFill>
            <a:srgbClr val="7889FB"/>
          </a:solidFill>
          <a:ln w="3175" algn="ctr">
            <a:solidFill>
              <a:srgbClr val="7889FB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black">
          <a:xfrm>
            <a:off x="46863000" y="29634418"/>
            <a:ext cx="2971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eaLnBrk="0" hangingPunct="0">
              <a:defRPr/>
            </a:pPr>
            <a:r>
              <a:rPr lang="en-US" altLang="en-US" sz="1800" dirty="0">
                <a:solidFill>
                  <a:srgbClr val="FFFFFF"/>
                </a:solidFill>
              </a:rPr>
              <a:t>© </a:t>
            </a:r>
            <a:r>
              <a:rPr lang="en-US" altLang="en-US" sz="1800" dirty="0" smtClean="0">
                <a:solidFill>
                  <a:srgbClr val="FFFFFF"/>
                </a:solidFill>
              </a:rPr>
              <a:t>2011 </a:t>
            </a:r>
            <a:r>
              <a:rPr lang="en-US" altLang="en-US" sz="1800" dirty="0">
                <a:solidFill>
                  <a:srgbClr val="FFFFFF"/>
                </a:solidFill>
              </a:rPr>
              <a:t>IBM Corporation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47" t="36891" r="11864"/>
          <a:stretch/>
        </p:blipFill>
        <p:spPr bwMode="auto">
          <a:xfrm>
            <a:off x="24688800" y="26227314"/>
            <a:ext cx="13830300" cy="2822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2"/>
          <a:stretch/>
        </p:blipFill>
        <p:spPr bwMode="auto">
          <a:xfrm>
            <a:off x="39395399" y="25798025"/>
            <a:ext cx="9982201" cy="315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4384000" y="20802600"/>
            <a:ext cx="23562925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>
                <a:solidFill>
                  <a:srgbClr val="7889FB"/>
                </a:solidFill>
              </a:rPr>
              <a:t>Boosting the Performance of k-NN Portfolios </a:t>
            </a:r>
            <a:r>
              <a:rPr lang="en-US" sz="5400" b="1" dirty="0" smtClean="0">
                <a:solidFill>
                  <a:srgbClr val="7889FB"/>
                </a:solidFill>
              </a:rPr>
              <a:t>[CP-2011</a:t>
            </a:r>
            <a:r>
              <a:rPr lang="en-US" sz="5400" b="1" dirty="0" smtClean="0">
                <a:solidFill>
                  <a:srgbClr val="7889FB"/>
                </a:solidFill>
              </a:rPr>
              <a:t>]</a:t>
            </a:r>
            <a:endParaRPr lang="en-US" sz="8000" b="1" dirty="0" smtClean="0">
              <a:solidFill>
                <a:srgbClr val="7889FB"/>
              </a:solidFill>
            </a:endParaRPr>
          </a:p>
          <a:p>
            <a:pPr marL="914400"/>
            <a:r>
              <a:rPr lang="en-US" sz="6000" b="1" dirty="0" smtClean="0">
                <a:solidFill>
                  <a:srgbClr val="7889FB"/>
                </a:solidFill>
              </a:rPr>
              <a:t>(a) distance-based weighting   (b) clustering             (c) solver scheduling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808338" y="23331845"/>
            <a:ext cx="21640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smtClean="0"/>
              <a:t>Challenging benchmark</a:t>
            </a:r>
            <a:r>
              <a:rPr lang="en-US" sz="4800" dirty="0" smtClean="0"/>
              <a:t>:  a 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</a:rPr>
              <a:t>mix</a:t>
            </a:r>
            <a:r>
              <a:rPr lang="en-US" sz="48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</a:rPr>
              <a:t>of 5567 application, crafted, and random instances </a:t>
            </a:r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800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sz="48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    </a:t>
            </a:r>
            <a:r>
              <a:rPr lang="en-US" sz="4800" dirty="0" smtClean="0"/>
              <a:t>from </a:t>
            </a:r>
            <a:r>
              <a:rPr lang="en-US" sz="4800" dirty="0" smtClean="0"/>
              <a:t>SAT Competitions 2002-2009; split 10-ways into 70-30 training-test datasets</a:t>
            </a:r>
            <a:br>
              <a:rPr lang="en-US" sz="4800" dirty="0" smtClean="0"/>
            </a:br>
            <a:r>
              <a:rPr lang="en-US" sz="4800" dirty="0" smtClean="0"/>
              <a:t>    in </a:t>
            </a:r>
            <a:r>
              <a:rPr lang="en-US" sz="4800" dirty="0" smtClean="0"/>
              <a:t>a “realistic” / “mean” fashion:  </a:t>
            </a:r>
            <a:r>
              <a:rPr lang="en-US" sz="4800" u="sng" dirty="0" smtClean="0"/>
              <a:t>complete instance families missing from training!</a:t>
            </a:r>
            <a:endParaRPr lang="en-US" sz="4800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1172148" y="5181600"/>
            <a:ext cx="22617795" cy="124957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>
                <a:solidFill>
                  <a:srgbClr val="7889FB"/>
                </a:solidFill>
              </a:rPr>
              <a:t>Algorithm Portfolios for SAT</a:t>
            </a:r>
            <a:endParaRPr lang="en-US" sz="4800" dirty="0"/>
          </a:p>
          <a:p>
            <a:pPr>
              <a:spcBef>
                <a:spcPts val="600"/>
              </a:spcBef>
            </a:pPr>
            <a:r>
              <a:rPr lang="en-US" sz="4800" b="1" dirty="0" smtClean="0"/>
              <a:t>Motivation</a:t>
            </a:r>
            <a:endParaRPr lang="en-US" sz="4800" dirty="0" smtClean="0"/>
          </a:p>
          <a:p>
            <a:pPr marL="685800" indent="-685800">
              <a:buFont typeface="Wingdings" pitchFamily="2" charset="2"/>
              <a:buChar char="§"/>
            </a:pPr>
            <a:r>
              <a:rPr lang="en-US" sz="4800" dirty="0" smtClean="0"/>
              <a:t>SAT community has produced dozens of excellent solvers!</a:t>
            </a:r>
          </a:p>
          <a:p>
            <a:pPr marL="1447800" lvl="1" indent="-800100">
              <a:buFont typeface="Arial" pitchFamily="34" charset="0"/>
              <a:buChar char="•"/>
            </a:pPr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complementary strengths</a:t>
            </a:r>
            <a:r>
              <a:rPr lang="en-US" sz="4800" dirty="0" smtClean="0"/>
              <a:t>: no single solver ‘wins’ on all benchmarks </a:t>
            </a:r>
            <a:r>
              <a:rPr lang="en-US" sz="4800" dirty="0" smtClean="0">
                <a:sym typeface="Wingdings" pitchFamily="2" charset="2"/>
              </a:rPr>
              <a:t></a:t>
            </a:r>
            <a:endParaRPr lang="en-US" sz="4800" dirty="0" smtClean="0"/>
          </a:p>
          <a:p>
            <a:pPr marL="1447800" lvl="1" indent="-800100">
              <a:buFont typeface="Arial" pitchFamily="34" charset="0"/>
              <a:buChar char="•"/>
            </a:pPr>
            <a:r>
              <a:rPr lang="en-US" sz="4800" dirty="0" smtClean="0"/>
              <a:t>algorithm portfolios:  </a:t>
            </a:r>
            <a:r>
              <a:rPr lang="en-US" sz="4800" i="1" dirty="0" smtClean="0"/>
              <a:t>given F, can we predict which solver will work best on F?</a:t>
            </a:r>
          </a:p>
          <a:p>
            <a:pPr marL="685800" indent="-685800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Dominant technique: runtime prediction</a:t>
            </a:r>
            <a:r>
              <a:rPr lang="en-US" sz="4800" dirty="0" smtClean="0"/>
              <a:t>, e.g., highly successful </a:t>
            </a:r>
            <a:r>
              <a:rPr lang="en-US" sz="4800" dirty="0" err="1" smtClean="0"/>
              <a:t>SATzilla</a:t>
            </a:r>
            <a:r>
              <a:rPr lang="en-US" sz="4800" dirty="0" smtClean="0"/>
              <a:t> variants</a:t>
            </a:r>
          </a:p>
          <a:p>
            <a:pPr marL="1447800" lvl="1" indent="-762000">
              <a:buFont typeface="Arial" pitchFamily="34" charset="0"/>
              <a:buChar char="•"/>
            </a:pPr>
            <a:r>
              <a:rPr lang="en-US" sz="4800" dirty="0" smtClean="0"/>
              <a:t>limitation:  must fit a rather simplistic runtime model to complex solver behavior</a:t>
            </a:r>
          </a:p>
          <a:p>
            <a:pPr marL="685800" indent="-685800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4800" dirty="0" smtClean="0"/>
              <a:t>Observation:  all we need for portfolios is </a:t>
            </a:r>
            <a:r>
              <a:rPr lang="en-US" sz="4800" u="sng" dirty="0" smtClean="0"/>
              <a:t>name</a:t>
            </a:r>
            <a:r>
              <a:rPr lang="en-US" sz="4800" dirty="0" smtClean="0"/>
              <a:t> of best solver, not actual runtime!</a:t>
            </a:r>
            <a:endParaRPr lang="en-US" sz="4800" dirty="0"/>
          </a:p>
          <a:p>
            <a:pPr>
              <a:spcBef>
                <a:spcPts val="3600"/>
              </a:spcBef>
            </a:pPr>
            <a:r>
              <a:rPr lang="en-US" sz="4800" b="1" dirty="0" smtClean="0"/>
              <a:t>Main </a:t>
            </a:r>
            <a:r>
              <a:rPr lang="en-US" sz="4800" b="1" dirty="0" smtClean="0"/>
              <a:t>Findings</a:t>
            </a:r>
            <a:endParaRPr lang="en-US" sz="4800" b="1" dirty="0" smtClean="0"/>
          </a:p>
          <a:p>
            <a:pPr marL="685800" indent="-685800">
              <a:buFont typeface="Wingdings" pitchFamily="2" charset="2"/>
              <a:buChar char="§"/>
            </a:pPr>
            <a:r>
              <a:rPr lang="en-US" sz="4800" b="1" i="1" dirty="0" smtClean="0">
                <a:solidFill>
                  <a:schemeClr val="accent6">
                    <a:lumMod val="75000"/>
                  </a:schemeClr>
                </a:solidFill>
              </a:rPr>
              <a:t>A simple k-NN classifier can outperform state-of-the-art portfolio solvers for SAT</a:t>
            </a:r>
          </a:p>
          <a:p>
            <a:pPr marL="685800" indent="-685800">
              <a:buFont typeface="Wingdings" pitchFamily="2" charset="2"/>
              <a:buChar char="§"/>
            </a:pPr>
            <a:r>
              <a:rPr lang="en-US" sz="4800" dirty="0" smtClean="0"/>
              <a:t>E.g., improves upon </a:t>
            </a:r>
            <a:r>
              <a:rPr lang="en-US" sz="4800" dirty="0" err="1" smtClean="0"/>
              <a:t>SATzilla_R</a:t>
            </a:r>
            <a:r>
              <a:rPr lang="en-US" sz="4800" dirty="0" smtClean="0"/>
              <a:t>, gold medal winner, random category, Competition 2009</a:t>
            </a:r>
          </a:p>
          <a:p>
            <a:pPr marL="685800" indent="-685800">
              <a:buFont typeface="Wingdings" pitchFamily="2" charset="2"/>
              <a:buChar char="§"/>
            </a:pPr>
            <a:r>
              <a:rPr lang="en-US" sz="4800" dirty="0" smtClean="0"/>
              <a:t>Further improvements:  distance-weighting, clustering, and solver scheduling </a:t>
            </a:r>
            <a:r>
              <a:rPr lang="en-US" sz="4000" b="1" dirty="0" smtClean="0"/>
              <a:t>[CP-2011]</a:t>
            </a:r>
            <a:endParaRPr lang="en-US" sz="4800" b="1" dirty="0" smtClean="0"/>
          </a:p>
          <a:p>
            <a:pPr>
              <a:spcBef>
                <a:spcPts val="3600"/>
              </a:spcBef>
            </a:pPr>
            <a:r>
              <a:rPr lang="en-US" sz="6000" b="1" dirty="0" smtClean="0">
                <a:solidFill>
                  <a:srgbClr val="7889FB"/>
                </a:solidFill>
              </a:rPr>
              <a:t>k-NN Classification for Algorithm Selection: 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sz="4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US" sz="4000" b="1" dirty="0" smtClean="0"/>
              <a:t>(</a:t>
            </a:r>
            <a:r>
              <a:rPr lang="en-US" sz="4000" b="1" dirty="0"/>
              <a:t>e</a:t>
            </a:r>
            <a:r>
              <a:rPr lang="en-US" sz="4000" b="1" dirty="0" smtClean="0"/>
              <a:t>nhanced version participating in SAT Competition 2011)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38442900" y="27377012"/>
            <a:ext cx="876299" cy="588388"/>
          </a:xfrm>
          <a:prstGeom prst="rightArrow">
            <a:avLst/>
          </a:prstGeom>
          <a:solidFill>
            <a:srgbClr val="7889FB"/>
          </a:solidFill>
          <a:ln>
            <a:solidFill>
              <a:srgbClr val="7889F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23622000" y="22783800"/>
            <a:ext cx="2554597" cy="3124200"/>
          </a:xfrm>
          <a:custGeom>
            <a:avLst/>
            <a:gdLst>
              <a:gd name="connsiteX0" fmla="*/ 831875 w 2660675"/>
              <a:gd name="connsiteY0" fmla="*/ 0 h 5791200"/>
              <a:gd name="connsiteX1" fmla="*/ 31775 w 2660675"/>
              <a:gd name="connsiteY1" fmla="*/ 2286000 h 5791200"/>
              <a:gd name="connsiteX2" fmla="*/ 412775 w 2660675"/>
              <a:gd name="connsiteY2" fmla="*/ 4762500 h 5791200"/>
              <a:gd name="connsiteX3" fmla="*/ 2660675 w 2660675"/>
              <a:gd name="connsiteY3" fmla="*/ 5791200 h 5791200"/>
              <a:gd name="connsiteX0" fmla="*/ 1158773 w 2682773"/>
              <a:gd name="connsiteY0" fmla="*/ 0 h 6057900"/>
              <a:gd name="connsiteX1" fmla="*/ 53873 w 2682773"/>
              <a:gd name="connsiteY1" fmla="*/ 2552700 h 6057900"/>
              <a:gd name="connsiteX2" fmla="*/ 434873 w 2682773"/>
              <a:gd name="connsiteY2" fmla="*/ 5029200 h 6057900"/>
              <a:gd name="connsiteX3" fmla="*/ 2682773 w 2682773"/>
              <a:gd name="connsiteY3" fmla="*/ 6057900 h 6057900"/>
              <a:gd name="connsiteX0" fmla="*/ 1120380 w 2644380"/>
              <a:gd name="connsiteY0" fmla="*/ 0 h 6057900"/>
              <a:gd name="connsiteX1" fmla="*/ 15480 w 2644380"/>
              <a:gd name="connsiteY1" fmla="*/ 2552700 h 6057900"/>
              <a:gd name="connsiteX2" fmla="*/ 625080 w 2644380"/>
              <a:gd name="connsiteY2" fmla="*/ 5181600 h 6057900"/>
              <a:gd name="connsiteX3" fmla="*/ 2644380 w 2644380"/>
              <a:gd name="connsiteY3" fmla="*/ 6057900 h 6057900"/>
              <a:gd name="connsiteX0" fmla="*/ 976337 w 2500337"/>
              <a:gd name="connsiteY0" fmla="*/ 0 h 6057900"/>
              <a:gd name="connsiteX1" fmla="*/ 23837 w 2500337"/>
              <a:gd name="connsiteY1" fmla="*/ 2133600 h 6057900"/>
              <a:gd name="connsiteX2" fmla="*/ 481037 w 2500337"/>
              <a:gd name="connsiteY2" fmla="*/ 5181600 h 6057900"/>
              <a:gd name="connsiteX3" fmla="*/ 2500337 w 2500337"/>
              <a:gd name="connsiteY3" fmla="*/ 6057900 h 6057900"/>
              <a:gd name="connsiteX0" fmla="*/ 976337 w 2500337"/>
              <a:gd name="connsiteY0" fmla="*/ 0 h 6057900"/>
              <a:gd name="connsiteX1" fmla="*/ 23837 w 2500337"/>
              <a:gd name="connsiteY1" fmla="*/ 2362200 h 6057900"/>
              <a:gd name="connsiteX2" fmla="*/ 481037 w 2500337"/>
              <a:gd name="connsiteY2" fmla="*/ 5181600 h 6057900"/>
              <a:gd name="connsiteX3" fmla="*/ 2500337 w 2500337"/>
              <a:gd name="connsiteY3" fmla="*/ 6057900 h 6057900"/>
              <a:gd name="connsiteX0" fmla="*/ 1006450 w 2530450"/>
              <a:gd name="connsiteY0" fmla="*/ 0 h 6057900"/>
              <a:gd name="connsiteX1" fmla="*/ 53950 w 2530450"/>
              <a:gd name="connsiteY1" fmla="*/ 2362200 h 6057900"/>
              <a:gd name="connsiteX2" fmla="*/ 511150 w 2530450"/>
              <a:gd name="connsiteY2" fmla="*/ 5181600 h 6057900"/>
              <a:gd name="connsiteX3" fmla="*/ 2530450 w 2530450"/>
              <a:gd name="connsiteY3" fmla="*/ 6057900 h 6057900"/>
              <a:gd name="connsiteX0" fmla="*/ 976337 w 2500337"/>
              <a:gd name="connsiteY0" fmla="*/ 0 h 6057900"/>
              <a:gd name="connsiteX1" fmla="*/ 23837 w 2500337"/>
              <a:gd name="connsiteY1" fmla="*/ 2362200 h 6057900"/>
              <a:gd name="connsiteX2" fmla="*/ 481037 w 2500337"/>
              <a:gd name="connsiteY2" fmla="*/ 5181600 h 6057900"/>
              <a:gd name="connsiteX3" fmla="*/ 2500337 w 2500337"/>
              <a:gd name="connsiteY3" fmla="*/ 6057900 h 6057900"/>
              <a:gd name="connsiteX0" fmla="*/ 1047551 w 2571551"/>
              <a:gd name="connsiteY0" fmla="*/ 0 h 6057900"/>
              <a:gd name="connsiteX1" fmla="*/ 18851 w 2571551"/>
              <a:gd name="connsiteY1" fmla="*/ 3009900 h 6057900"/>
              <a:gd name="connsiteX2" fmla="*/ 552251 w 2571551"/>
              <a:gd name="connsiteY2" fmla="*/ 5181600 h 6057900"/>
              <a:gd name="connsiteX3" fmla="*/ 2571551 w 2571551"/>
              <a:gd name="connsiteY3" fmla="*/ 6057900 h 6057900"/>
              <a:gd name="connsiteX0" fmla="*/ 1029668 w 2553668"/>
              <a:gd name="connsiteY0" fmla="*/ 0 h 6057900"/>
              <a:gd name="connsiteX1" fmla="*/ 420067 w 2553668"/>
              <a:gd name="connsiteY1" fmla="*/ 1409700 h 6057900"/>
              <a:gd name="connsiteX2" fmla="*/ 968 w 2553668"/>
              <a:gd name="connsiteY2" fmla="*/ 3009900 h 6057900"/>
              <a:gd name="connsiteX3" fmla="*/ 534368 w 2553668"/>
              <a:gd name="connsiteY3" fmla="*/ 5181600 h 6057900"/>
              <a:gd name="connsiteX4" fmla="*/ 2553668 w 2553668"/>
              <a:gd name="connsiteY4" fmla="*/ 6057900 h 6057900"/>
              <a:gd name="connsiteX0" fmla="*/ 1030597 w 2554597"/>
              <a:gd name="connsiteY0" fmla="*/ 0 h 6057900"/>
              <a:gd name="connsiteX1" fmla="*/ 382896 w 2554597"/>
              <a:gd name="connsiteY1" fmla="*/ 1104900 h 6057900"/>
              <a:gd name="connsiteX2" fmla="*/ 1897 w 2554597"/>
              <a:gd name="connsiteY2" fmla="*/ 3009900 h 6057900"/>
              <a:gd name="connsiteX3" fmla="*/ 535297 w 2554597"/>
              <a:gd name="connsiteY3" fmla="*/ 5181600 h 6057900"/>
              <a:gd name="connsiteX4" fmla="*/ 2554597 w 2554597"/>
              <a:gd name="connsiteY4" fmla="*/ 6057900 h 605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4597" h="6057900">
                <a:moveTo>
                  <a:pt x="1030597" y="0"/>
                </a:moveTo>
                <a:cubicBezTo>
                  <a:pt x="928997" y="234950"/>
                  <a:pt x="554346" y="603250"/>
                  <a:pt x="382896" y="1104900"/>
                </a:cubicBezTo>
                <a:cubicBezTo>
                  <a:pt x="211446" y="1606550"/>
                  <a:pt x="-23503" y="2330450"/>
                  <a:pt x="1897" y="3009900"/>
                </a:cubicBezTo>
                <a:cubicBezTo>
                  <a:pt x="27297" y="3689350"/>
                  <a:pt x="109847" y="4673600"/>
                  <a:pt x="535297" y="5181600"/>
                </a:cubicBezTo>
                <a:cubicBezTo>
                  <a:pt x="960747" y="5689600"/>
                  <a:pt x="1649722" y="5835650"/>
                  <a:pt x="2554597" y="6057900"/>
                </a:cubicBezTo>
              </a:path>
            </a:pathLst>
          </a:custGeom>
          <a:ln w="38100"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4384000" y="12801600"/>
            <a:ext cx="1241314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>
                <a:solidFill>
                  <a:srgbClr val="7889FB"/>
                </a:solidFill>
              </a:rPr>
              <a:t>Experimental Results </a:t>
            </a:r>
            <a:r>
              <a:rPr lang="en-US" sz="6000" b="1" dirty="0" smtClean="0">
                <a:solidFill>
                  <a:srgbClr val="7889FB"/>
                </a:solidFill>
              </a:rPr>
              <a:t>(sample)</a:t>
            </a:r>
            <a:endParaRPr lang="en-US" sz="8000" b="1" dirty="0" smtClean="0">
              <a:solidFill>
                <a:srgbClr val="7889FB"/>
              </a:solidFill>
            </a:endParaRPr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blackWhite">
          <a:xfrm>
            <a:off x="0" y="0"/>
            <a:ext cx="50292000" cy="728446"/>
          </a:xfrm>
          <a:prstGeom prst="rect">
            <a:avLst/>
          </a:prstGeom>
          <a:solidFill>
            <a:srgbClr val="7889FB"/>
          </a:solidFill>
          <a:ln w="3175" algn="ctr">
            <a:solidFill>
              <a:srgbClr val="7889FB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20733" y="8420899"/>
            <a:ext cx="6456810" cy="37668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8" name="TextBox 27"/>
          <p:cNvSpPr txBox="1"/>
          <p:nvPr/>
        </p:nvSpPr>
        <p:spPr>
          <a:xfrm>
            <a:off x="24808338" y="14201239"/>
            <a:ext cx="247506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Base solvers:  those used in </a:t>
            </a:r>
            <a:r>
              <a:rPr lang="en-US" sz="4800" dirty="0" err="1" smtClean="0"/>
              <a:t>SATzilla_R</a:t>
            </a:r>
            <a:r>
              <a:rPr lang="en-US" sz="4800" dirty="0" smtClean="0"/>
              <a:t> (</a:t>
            </a:r>
            <a:r>
              <a:rPr lang="en-US" sz="4800" dirty="0" smtClean="0"/>
              <a:t>2009 Competition version)</a:t>
            </a:r>
            <a:endParaRPr lang="en-US" sz="4800" dirty="0" smtClean="0"/>
          </a:p>
          <a:p>
            <a:r>
              <a:rPr lang="en-US" sz="4800" dirty="0" smtClean="0"/>
              <a:t>Training instances:  random </a:t>
            </a:r>
            <a:r>
              <a:rPr lang="en-US" sz="4800" dirty="0" smtClean="0"/>
              <a:t>category, SAT </a:t>
            </a:r>
            <a:r>
              <a:rPr lang="en-US" sz="4800" dirty="0" smtClean="0"/>
              <a:t>Comp</a:t>
            </a:r>
            <a:r>
              <a:rPr lang="en-US" sz="4800" dirty="0" smtClean="0"/>
              <a:t>. 2002-2007   </a:t>
            </a:r>
            <a:r>
              <a:rPr lang="en-US" sz="4800" dirty="0" smtClean="0"/>
              <a:t>|  </a:t>
            </a:r>
            <a:r>
              <a:rPr lang="en-US" sz="4800" dirty="0" smtClean="0"/>
              <a:t> Testing: </a:t>
            </a:r>
            <a:r>
              <a:rPr lang="en-US" sz="4800" dirty="0" smtClean="0"/>
              <a:t>random, </a:t>
            </a:r>
            <a:r>
              <a:rPr lang="en-US" sz="4800" dirty="0" smtClean="0"/>
              <a:t>SAT Comp. 2009</a:t>
            </a:r>
            <a:endParaRPr lang="en-US" sz="4800" dirty="0" smtClean="0"/>
          </a:p>
        </p:txBody>
      </p:sp>
      <p:sp>
        <p:nvSpPr>
          <p:cNvPr id="29" name="TextBox 28"/>
          <p:cNvSpPr txBox="1"/>
          <p:nvPr/>
        </p:nvSpPr>
        <p:spPr>
          <a:xfrm>
            <a:off x="24384000" y="5373469"/>
            <a:ext cx="883851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>
                <a:solidFill>
                  <a:srgbClr val="7889FB"/>
                </a:solidFill>
              </a:rPr>
              <a:t>SAT Instances</a:t>
            </a:r>
            <a:br>
              <a:rPr lang="en-US" sz="8000" b="1" dirty="0" smtClean="0">
                <a:solidFill>
                  <a:srgbClr val="7889FB"/>
                </a:solidFill>
              </a:rPr>
            </a:br>
            <a:r>
              <a:rPr lang="en-US" sz="8000" b="1" dirty="0" smtClean="0">
                <a:solidFill>
                  <a:srgbClr val="7889FB"/>
                </a:solidFill>
              </a:rPr>
              <a:t>in the Feature Space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967"/>
          <a:stretch/>
        </p:blipFill>
        <p:spPr bwMode="auto">
          <a:xfrm>
            <a:off x="31495398" y="15787256"/>
            <a:ext cx="17592162" cy="318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ounded Rectangle 20"/>
          <p:cNvSpPr/>
          <p:nvPr/>
        </p:nvSpPr>
        <p:spPr>
          <a:xfrm>
            <a:off x="45872400" y="16329632"/>
            <a:ext cx="1676400" cy="2419856"/>
          </a:xfrm>
          <a:prstGeom prst="roundRect">
            <a:avLst/>
          </a:prstGeom>
          <a:noFill/>
          <a:ln w="762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 26"/>
          <p:cNvSpPr/>
          <p:nvPr/>
        </p:nvSpPr>
        <p:spPr>
          <a:xfrm>
            <a:off x="48006000" y="22686818"/>
            <a:ext cx="1383867" cy="2916382"/>
          </a:xfrm>
          <a:custGeom>
            <a:avLst/>
            <a:gdLst>
              <a:gd name="connsiteX0" fmla="*/ 0 w 1383867"/>
              <a:gd name="connsiteY0" fmla="*/ 0 h 3782291"/>
              <a:gd name="connsiteX1" fmla="*/ 1330036 w 1383867"/>
              <a:gd name="connsiteY1" fmla="*/ 1662545 h 3782291"/>
              <a:gd name="connsiteX2" fmla="*/ 997527 w 1383867"/>
              <a:gd name="connsiteY2" fmla="*/ 3782291 h 3782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83867" h="3782291">
                <a:moveTo>
                  <a:pt x="0" y="0"/>
                </a:moveTo>
                <a:cubicBezTo>
                  <a:pt x="581891" y="516081"/>
                  <a:pt x="1163782" y="1032163"/>
                  <a:pt x="1330036" y="1662545"/>
                </a:cubicBezTo>
                <a:cubicBezTo>
                  <a:pt x="1496290" y="2292927"/>
                  <a:pt x="1246908" y="3037609"/>
                  <a:pt x="997527" y="3782291"/>
                </a:cubicBezTo>
              </a:path>
            </a:pathLst>
          </a:custGeom>
          <a:ln w="38100"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44343982" y="16328974"/>
            <a:ext cx="1447800" cy="2419856"/>
          </a:xfrm>
          <a:prstGeom prst="roundRect">
            <a:avLst/>
          </a:prstGeom>
          <a:noFill/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ounded Rectangle 35"/>
          <p:cNvSpPr/>
          <p:nvPr/>
        </p:nvSpPr>
        <p:spPr>
          <a:xfrm>
            <a:off x="38113607" y="16347117"/>
            <a:ext cx="1447800" cy="2419856"/>
          </a:xfrm>
          <a:prstGeom prst="roundRect">
            <a:avLst/>
          </a:prstGeom>
          <a:noFill/>
          <a:ln w="762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 30"/>
          <p:cNvSpPr/>
          <p:nvPr/>
        </p:nvSpPr>
        <p:spPr>
          <a:xfrm>
            <a:off x="39043430" y="18955656"/>
            <a:ext cx="5343070" cy="322943"/>
          </a:xfrm>
          <a:custGeom>
            <a:avLst/>
            <a:gdLst>
              <a:gd name="connsiteX0" fmla="*/ 0 w 5675085"/>
              <a:gd name="connsiteY0" fmla="*/ 0 h 798330"/>
              <a:gd name="connsiteX1" fmla="*/ 2917371 w 5675085"/>
              <a:gd name="connsiteY1" fmla="*/ 798286 h 798330"/>
              <a:gd name="connsiteX2" fmla="*/ 5675085 w 5675085"/>
              <a:gd name="connsiteY2" fmla="*/ 29029 h 798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75085" h="798330">
                <a:moveTo>
                  <a:pt x="0" y="0"/>
                </a:moveTo>
                <a:cubicBezTo>
                  <a:pt x="985762" y="396724"/>
                  <a:pt x="1971524" y="793448"/>
                  <a:pt x="2917371" y="798286"/>
                </a:cubicBezTo>
                <a:cubicBezTo>
                  <a:pt x="3863218" y="803124"/>
                  <a:pt x="4769151" y="416076"/>
                  <a:pt x="5675085" y="29029"/>
                </a:cubicBezTo>
              </a:path>
            </a:pathLst>
          </a:custGeom>
          <a:ln w="38100">
            <a:solidFill>
              <a:srgbClr val="FFC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45034200" y="18955657"/>
            <a:ext cx="2057400" cy="199582"/>
          </a:xfrm>
          <a:custGeom>
            <a:avLst/>
            <a:gdLst>
              <a:gd name="connsiteX0" fmla="*/ 0 w 5675085"/>
              <a:gd name="connsiteY0" fmla="*/ 0 h 798330"/>
              <a:gd name="connsiteX1" fmla="*/ 2917371 w 5675085"/>
              <a:gd name="connsiteY1" fmla="*/ 798286 h 798330"/>
              <a:gd name="connsiteX2" fmla="*/ 5675085 w 5675085"/>
              <a:gd name="connsiteY2" fmla="*/ 29029 h 798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75085" h="798330">
                <a:moveTo>
                  <a:pt x="0" y="0"/>
                </a:moveTo>
                <a:cubicBezTo>
                  <a:pt x="985762" y="396724"/>
                  <a:pt x="1971524" y="793448"/>
                  <a:pt x="2917371" y="798286"/>
                </a:cubicBezTo>
                <a:cubicBezTo>
                  <a:pt x="3863218" y="803124"/>
                  <a:pt x="4769151" y="416076"/>
                  <a:pt x="5675085" y="29029"/>
                </a:cubicBezTo>
              </a:path>
            </a:pathLst>
          </a:custGeom>
          <a:ln w="38100">
            <a:solidFill>
              <a:schemeClr val="accent3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38891938" y="19278599"/>
            <a:ext cx="569380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68 more instances solved</a:t>
            </a:r>
          </a:p>
          <a:p>
            <a:r>
              <a:rPr lang="en-US" sz="4000" dirty="0" smtClean="0"/>
              <a:t>(closes 55% of gap to VBS)</a:t>
            </a:r>
            <a:endParaRPr lang="en-US" sz="4000" dirty="0"/>
          </a:p>
        </p:txBody>
      </p:sp>
      <p:sp>
        <p:nvSpPr>
          <p:cNvPr id="41" name="TextBox 40"/>
          <p:cNvSpPr txBox="1"/>
          <p:nvPr/>
        </p:nvSpPr>
        <p:spPr>
          <a:xfrm>
            <a:off x="44866026" y="19278599"/>
            <a:ext cx="436209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 smtClean="0"/>
              <a:t>24</a:t>
            </a:r>
            <a:r>
              <a:rPr lang="en-US" sz="4000" i="1" dirty="0" smtClean="0"/>
              <a:t> additional solved</a:t>
            </a:r>
          </a:p>
          <a:p>
            <a:r>
              <a:rPr lang="en-US" sz="4000" i="1" dirty="0" smtClean="0"/>
              <a:t>(closes </a:t>
            </a:r>
            <a:r>
              <a:rPr lang="en-US" sz="4000" b="1" i="1" dirty="0" smtClean="0"/>
              <a:t>80% of gap</a:t>
            </a:r>
            <a:r>
              <a:rPr lang="en-US" sz="4000" i="1" dirty="0" smtClean="0"/>
              <a:t>)</a:t>
            </a:r>
            <a:endParaRPr lang="en-US" sz="4000" i="1" dirty="0"/>
          </a:p>
        </p:txBody>
      </p:sp>
      <p:grpSp>
        <p:nvGrpSpPr>
          <p:cNvPr id="33" name="Group 32"/>
          <p:cNvGrpSpPr/>
          <p:nvPr/>
        </p:nvGrpSpPr>
        <p:grpSpPr>
          <a:xfrm>
            <a:off x="34061400" y="5602069"/>
            <a:ext cx="10244482" cy="5867400"/>
            <a:chOff x="35490149" y="6624484"/>
            <a:chExt cx="8839200" cy="5253038"/>
          </a:xfrm>
          <a:effectLst/>
        </p:grpSpPr>
        <p:pic>
          <p:nvPicPr>
            <p:cNvPr id="57" name="Picture 7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490149" y="6624484"/>
              <a:ext cx="8839200" cy="525303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8" name="Oval 9"/>
            <p:cNvSpPr>
              <a:spLocks noChangeArrowheads="1"/>
            </p:cNvSpPr>
            <p:nvPr/>
          </p:nvSpPr>
          <p:spPr bwMode="auto">
            <a:xfrm>
              <a:off x="39681149" y="9139084"/>
              <a:ext cx="152400" cy="152400"/>
            </a:xfrm>
            <a:prstGeom prst="ellipse">
              <a:avLst/>
            </a:prstGeom>
            <a:noFill/>
            <a:ln w="22225" algn="ctr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59" name="Line 14"/>
            <p:cNvSpPr>
              <a:spLocks noChangeShapeType="1"/>
            </p:cNvSpPr>
            <p:nvPr/>
          </p:nvSpPr>
          <p:spPr bwMode="auto">
            <a:xfrm flipH="1">
              <a:off x="39376349" y="9367684"/>
              <a:ext cx="304800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15"/>
            <p:cNvSpPr>
              <a:spLocks noChangeShapeType="1"/>
            </p:cNvSpPr>
            <p:nvPr/>
          </p:nvSpPr>
          <p:spPr bwMode="auto">
            <a:xfrm flipH="1">
              <a:off x="39376349" y="9215284"/>
              <a:ext cx="38100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16"/>
            <p:cNvSpPr>
              <a:spLocks noChangeShapeType="1"/>
            </p:cNvSpPr>
            <p:nvPr/>
          </p:nvSpPr>
          <p:spPr bwMode="auto">
            <a:xfrm flipH="1">
              <a:off x="38995349" y="9215284"/>
              <a:ext cx="7620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Line 17"/>
            <p:cNvSpPr>
              <a:spLocks noChangeShapeType="1"/>
            </p:cNvSpPr>
            <p:nvPr/>
          </p:nvSpPr>
          <p:spPr bwMode="auto">
            <a:xfrm flipH="1" flipV="1">
              <a:off x="38538149" y="8834284"/>
              <a:ext cx="1219200" cy="3810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Line 18"/>
            <p:cNvSpPr>
              <a:spLocks noChangeShapeType="1"/>
            </p:cNvSpPr>
            <p:nvPr/>
          </p:nvSpPr>
          <p:spPr bwMode="auto">
            <a:xfrm>
              <a:off x="39757349" y="9215284"/>
              <a:ext cx="228600" cy="2286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Line 19"/>
            <p:cNvSpPr>
              <a:spLocks noChangeShapeType="1"/>
            </p:cNvSpPr>
            <p:nvPr/>
          </p:nvSpPr>
          <p:spPr bwMode="auto">
            <a:xfrm>
              <a:off x="39757349" y="9215284"/>
              <a:ext cx="30480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Line 20"/>
            <p:cNvSpPr>
              <a:spLocks noChangeShapeType="1"/>
            </p:cNvSpPr>
            <p:nvPr/>
          </p:nvSpPr>
          <p:spPr bwMode="auto">
            <a:xfrm flipV="1">
              <a:off x="39757349" y="9139084"/>
              <a:ext cx="381000" cy="762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Line 21"/>
            <p:cNvSpPr>
              <a:spLocks noChangeShapeType="1"/>
            </p:cNvSpPr>
            <p:nvPr/>
          </p:nvSpPr>
          <p:spPr bwMode="auto">
            <a:xfrm flipV="1">
              <a:off x="39757349" y="9062884"/>
              <a:ext cx="38100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Line 22"/>
            <p:cNvSpPr>
              <a:spLocks noChangeShapeType="1"/>
            </p:cNvSpPr>
            <p:nvPr/>
          </p:nvSpPr>
          <p:spPr bwMode="auto">
            <a:xfrm flipV="1">
              <a:off x="39757349" y="8986684"/>
              <a:ext cx="381000" cy="2286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Line 23"/>
            <p:cNvSpPr>
              <a:spLocks noChangeShapeType="1"/>
            </p:cNvSpPr>
            <p:nvPr/>
          </p:nvSpPr>
          <p:spPr bwMode="auto">
            <a:xfrm flipV="1">
              <a:off x="39757349" y="9062884"/>
              <a:ext cx="457200" cy="1524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Line 24"/>
            <p:cNvSpPr>
              <a:spLocks noChangeShapeType="1"/>
            </p:cNvSpPr>
            <p:nvPr/>
          </p:nvSpPr>
          <p:spPr bwMode="auto">
            <a:xfrm flipH="1">
              <a:off x="39300149" y="9215284"/>
              <a:ext cx="457200" cy="3810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Text Box 28"/>
            <p:cNvSpPr txBox="1">
              <a:spLocks noChangeArrowheads="1"/>
            </p:cNvSpPr>
            <p:nvPr/>
          </p:nvSpPr>
          <p:spPr bwMode="auto">
            <a:xfrm rot="1066681">
              <a:off x="38715949" y="8758084"/>
              <a:ext cx="736600" cy="2841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</a:rPr>
                <a:t>Weight</a:t>
              </a:r>
            </a:p>
          </p:txBody>
        </p:sp>
        <p:sp>
          <p:nvSpPr>
            <p:cNvPr id="71" name="Oval 29"/>
            <p:cNvSpPr>
              <a:spLocks noChangeArrowheads="1"/>
            </p:cNvSpPr>
            <p:nvPr/>
          </p:nvSpPr>
          <p:spPr bwMode="auto">
            <a:xfrm>
              <a:off x="39985949" y="8910484"/>
              <a:ext cx="381000" cy="381000"/>
            </a:xfrm>
            <a:prstGeom prst="ellipse">
              <a:avLst/>
            </a:prstGeom>
            <a:noFill/>
            <a:ln w="19050" algn="ctr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1447800" y="24547593"/>
            <a:ext cx="20878800" cy="4789407"/>
            <a:chOff x="1447800" y="24547593"/>
            <a:chExt cx="20878800" cy="4789407"/>
          </a:xfrm>
        </p:grpSpPr>
        <p:sp>
          <p:nvSpPr>
            <p:cNvPr id="99" name="Rounded Rectangle 98"/>
            <p:cNvSpPr/>
            <p:nvPr/>
          </p:nvSpPr>
          <p:spPr>
            <a:xfrm>
              <a:off x="1447800" y="24547593"/>
              <a:ext cx="20878800" cy="4789407"/>
            </a:xfrm>
            <a:prstGeom prst="roundRect">
              <a:avLst>
                <a:gd name="adj" fmla="val 7549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11382092" y="24917400"/>
              <a:ext cx="10411108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 err="1" smtClean="0"/>
                <a:t>T</a:t>
              </a:r>
              <a:r>
                <a:rPr lang="en-US" sz="4000" b="1" baseline="-25000" dirty="0" err="1" smtClean="0"/>
                <a:t>train</a:t>
              </a:r>
              <a:r>
                <a:rPr lang="en-US" sz="4000" dirty="0" smtClean="0"/>
                <a:t>:  training set (with features and runtimes)</a:t>
              </a:r>
            </a:p>
            <a:p>
              <a:pPr>
                <a:spcBef>
                  <a:spcPts val="1200"/>
                </a:spcBef>
              </a:pPr>
              <a:r>
                <a:rPr lang="en-US" sz="4000" b="1" dirty="0"/>
                <a:t>k</a:t>
              </a:r>
              <a:r>
                <a:rPr lang="en-US" sz="4000" b="1" dirty="0" smtClean="0"/>
                <a:t>      </a:t>
              </a:r>
              <a:r>
                <a:rPr lang="en-US" sz="4000" dirty="0" smtClean="0"/>
                <a:t>: “trained” neighborhood size</a:t>
              </a:r>
              <a:endParaRPr lang="en-US" sz="4000" dirty="0"/>
            </a:p>
          </p:txBody>
        </p:sp>
        <p:sp>
          <p:nvSpPr>
            <p:cNvPr id="85" name="Right Arrow 84"/>
            <p:cNvSpPr/>
            <p:nvPr/>
          </p:nvSpPr>
          <p:spPr>
            <a:xfrm rot="5400000">
              <a:off x="9834294" y="25361175"/>
              <a:ext cx="1896012" cy="685800"/>
            </a:xfrm>
            <a:prstGeom prst="rightArrow">
              <a:avLst>
                <a:gd name="adj1" fmla="val 50000"/>
                <a:gd name="adj2" fmla="val 75397"/>
              </a:avLst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98000">
                  <a:srgbClr val="7889FB"/>
                </a:gs>
              </a:gsLst>
              <a:lin ang="108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100000">
                    <a:srgbClr val="7889FB"/>
                  </a:gs>
                </a:gsLst>
                <a:lin ang="10800000" scaled="1"/>
                <a:tileRect/>
              </a:gradFill>
              <a:prstDash val="solid"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ight Arrow 85"/>
            <p:cNvSpPr/>
            <p:nvPr/>
          </p:nvSpPr>
          <p:spPr>
            <a:xfrm>
              <a:off x="8210550" y="27585531"/>
              <a:ext cx="1905000" cy="685800"/>
            </a:xfrm>
            <a:prstGeom prst="rightArrow">
              <a:avLst>
                <a:gd name="adj1" fmla="val 50000"/>
                <a:gd name="adj2" fmla="val 75397"/>
              </a:avLst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ounded Rectangle 86"/>
            <p:cNvSpPr/>
            <p:nvPr/>
          </p:nvSpPr>
          <p:spPr>
            <a:xfrm>
              <a:off x="10287000" y="26709231"/>
              <a:ext cx="8458200" cy="243840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000" dirty="0" smtClean="0">
                  <a:solidFill>
                    <a:schemeClr val="bg1"/>
                  </a:solidFill>
                  <a:sym typeface="Symbol"/>
                </a:rPr>
                <a:t>identify</a:t>
              </a:r>
              <a:r>
                <a:rPr lang="en-US" sz="4000" dirty="0" smtClean="0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en-US" sz="4000" b="1" dirty="0" smtClean="0">
                  <a:solidFill>
                    <a:schemeClr val="bg1"/>
                  </a:solidFill>
                  <a:sym typeface="Symbol"/>
                </a:rPr>
                <a:t>k</a:t>
              </a:r>
              <a:r>
                <a:rPr lang="en-US" sz="4000" dirty="0" smtClean="0">
                  <a:solidFill>
                    <a:schemeClr val="bg1"/>
                  </a:solidFill>
                  <a:sym typeface="Symbol"/>
                </a:rPr>
                <a:t> nearest </a:t>
              </a:r>
              <a:r>
                <a:rPr lang="en-US" sz="4000" dirty="0" err="1" smtClean="0">
                  <a:solidFill>
                    <a:schemeClr val="bg1"/>
                  </a:solidFill>
                  <a:sym typeface="Symbol"/>
                </a:rPr>
                <a:t>nbrs</a:t>
              </a:r>
              <a:r>
                <a:rPr lang="en-US" sz="4000" dirty="0" smtClean="0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en-US" sz="4000" b="1" baseline="-25000" dirty="0" err="1" smtClean="0">
                  <a:solidFill>
                    <a:schemeClr val="bg1"/>
                  </a:solidFill>
                  <a:sym typeface="Symbol"/>
                </a:rPr>
                <a:t>nbrs</a:t>
              </a:r>
              <a:r>
                <a:rPr lang="en-US" sz="4000" dirty="0" smtClean="0">
                  <a:solidFill>
                    <a:schemeClr val="bg1"/>
                  </a:solidFill>
                  <a:sym typeface="Symbol"/>
                </a:rPr>
                <a:t>  </a:t>
              </a:r>
              <a:r>
                <a:rPr lang="en-US" sz="4000" b="1" dirty="0" err="1" smtClean="0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en-US" sz="4000" b="1" baseline="-25000" dirty="0" err="1" smtClean="0">
                  <a:solidFill>
                    <a:schemeClr val="bg1"/>
                  </a:solidFill>
                  <a:sym typeface="Symbol"/>
                </a:rPr>
                <a:t>train</a:t>
              </a:r>
              <a:endParaRPr lang="en-US" sz="4000" b="1" dirty="0">
                <a:solidFill>
                  <a:schemeClr val="bg1"/>
                </a:solidFill>
                <a:sym typeface="Symbol"/>
              </a:endParaRPr>
            </a:p>
            <a:p>
              <a:pPr>
                <a:spcBef>
                  <a:spcPts val="1200"/>
                </a:spcBef>
              </a:pPr>
              <a:r>
                <a:rPr lang="en-US" sz="4000" u="sng" dirty="0" smtClean="0">
                  <a:solidFill>
                    <a:schemeClr val="bg1"/>
                  </a:solidFill>
                  <a:sym typeface="Symbol"/>
                </a:rPr>
                <a:t>output</a:t>
              </a:r>
              <a:r>
                <a:rPr lang="en-US" sz="4000" dirty="0" smtClean="0">
                  <a:solidFill>
                    <a:schemeClr val="bg1"/>
                  </a:solidFill>
                  <a:sym typeface="Symbol"/>
                </a:rPr>
                <a:t> solver with best PAR10 on </a:t>
              </a:r>
              <a:r>
                <a:rPr lang="en-US" sz="4000" dirty="0" err="1" smtClean="0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en-US" sz="4000" baseline="-25000" dirty="0" err="1" smtClean="0">
                  <a:solidFill>
                    <a:schemeClr val="bg1"/>
                  </a:solidFill>
                  <a:sym typeface="Symbol"/>
                </a:rPr>
                <a:t>nbrs</a:t>
              </a:r>
              <a:endParaRPr lang="en-US" sz="4000" baseline="-25000" dirty="0" smtClean="0">
                <a:solidFill>
                  <a:schemeClr val="bg1"/>
                </a:solidFill>
                <a:sym typeface="Symbol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2057400" y="26901100"/>
              <a:ext cx="226773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instance </a:t>
              </a:r>
              <a:r>
                <a:rPr lang="en-US" sz="4000" b="1" dirty="0" smtClean="0"/>
                <a:t>F</a:t>
              </a:r>
              <a:endParaRPr lang="en-US" sz="4000" b="1" dirty="0"/>
            </a:p>
          </p:txBody>
        </p:sp>
        <p:sp>
          <p:nvSpPr>
            <p:cNvPr id="89" name="Rounded Rectangle 88"/>
            <p:cNvSpPr/>
            <p:nvPr/>
          </p:nvSpPr>
          <p:spPr>
            <a:xfrm>
              <a:off x="5181600" y="26747331"/>
              <a:ext cx="2819400" cy="236220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chemeClr val="bg1"/>
                  </a:solidFill>
                </a:rPr>
                <a:t>compute features</a:t>
              </a:r>
              <a:br>
                <a:rPr lang="en-US" sz="4000" dirty="0" smtClean="0">
                  <a:solidFill>
                    <a:schemeClr val="bg1"/>
                  </a:solidFill>
                </a:rPr>
              </a:br>
              <a:r>
                <a:rPr lang="en-US" sz="4000" dirty="0" smtClean="0">
                  <a:solidFill>
                    <a:schemeClr val="bg1"/>
                  </a:solidFill>
                </a:rPr>
                <a:t>of 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F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  <p:sp>
          <p:nvSpPr>
            <p:cNvPr id="90" name="Right Arrow 89"/>
            <p:cNvSpPr/>
            <p:nvPr/>
          </p:nvSpPr>
          <p:spPr>
            <a:xfrm>
              <a:off x="2438400" y="27604581"/>
              <a:ext cx="2514600" cy="685800"/>
            </a:xfrm>
            <a:prstGeom prst="rightArrow">
              <a:avLst>
                <a:gd name="adj1" fmla="val 50000"/>
                <a:gd name="adj2" fmla="val 75397"/>
              </a:avLst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Arrow 90"/>
            <p:cNvSpPr/>
            <p:nvPr/>
          </p:nvSpPr>
          <p:spPr>
            <a:xfrm>
              <a:off x="18973800" y="27576006"/>
              <a:ext cx="1905000" cy="685800"/>
            </a:xfrm>
            <a:prstGeom prst="rightArrow">
              <a:avLst>
                <a:gd name="adj1" fmla="val 50000"/>
                <a:gd name="adj2" fmla="val 75397"/>
              </a:avLst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19880499" y="26876514"/>
              <a:ext cx="179228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000" dirty="0" smtClean="0"/>
                <a:t>solver </a:t>
              </a:r>
              <a:r>
                <a:rPr lang="en-US" sz="4000" b="1" dirty="0" smtClean="0"/>
                <a:t>S</a:t>
              </a:r>
              <a:endParaRPr lang="en-US" sz="4000" b="1" dirty="0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133600" y="24852393"/>
              <a:ext cx="442531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b="1" u="sng" dirty="0" smtClean="0">
                  <a:solidFill>
                    <a:schemeClr val="accent6">
                      <a:lumMod val="75000"/>
                    </a:schemeClr>
                  </a:solidFill>
                </a:rPr>
                <a:t>Solver Selection</a:t>
              </a:r>
              <a:r>
                <a:rPr lang="en-US" sz="4800" b="1" dirty="0" smtClean="0">
                  <a:solidFill>
                    <a:schemeClr val="accent6">
                      <a:lumMod val="75000"/>
                    </a:schemeClr>
                  </a:solidFill>
                </a:rPr>
                <a:t>:</a:t>
              </a:r>
              <a:endParaRPr lang="en-US" sz="4800" dirty="0" smtClean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102" name="Rounded Rectangle 101"/>
          <p:cNvSpPr/>
          <p:nvPr/>
        </p:nvSpPr>
        <p:spPr>
          <a:xfrm>
            <a:off x="47663100" y="16078200"/>
            <a:ext cx="1143000" cy="842784"/>
          </a:xfrm>
          <a:prstGeom prst="roundRect">
            <a:avLst/>
          </a:prstGeom>
          <a:noFill/>
          <a:ln w="7620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" name="TextBox 103"/>
          <p:cNvSpPr txBox="1"/>
          <p:nvPr/>
        </p:nvSpPr>
        <p:spPr>
          <a:xfrm>
            <a:off x="24808338" y="8345269"/>
            <a:ext cx="10820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</a:rPr>
              <a:t>Working hypothesis</a:t>
            </a:r>
            <a:r>
              <a:rPr lang="en-US" sz="4800" dirty="0" smtClean="0"/>
              <a:t>:</a:t>
            </a:r>
          </a:p>
          <a:p>
            <a:r>
              <a:rPr lang="en-US" sz="4800" dirty="0" smtClean="0"/>
              <a:t>    instances </a:t>
            </a:r>
            <a:r>
              <a:rPr lang="en-US" sz="4800" dirty="0" smtClean="0"/>
              <a:t>close* </a:t>
            </a:r>
            <a:r>
              <a:rPr lang="en-US" sz="4800" dirty="0" smtClean="0"/>
              <a:t>in this space</a:t>
            </a:r>
            <a:br>
              <a:rPr lang="en-US" sz="4800" dirty="0" smtClean="0"/>
            </a:br>
            <a:r>
              <a:rPr lang="en-US" sz="4800" dirty="0" smtClean="0"/>
              <a:t>    are best solved by similar solvers</a:t>
            </a:r>
            <a:endParaRPr lang="en-US" sz="4800" dirty="0"/>
          </a:p>
          <a:p>
            <a:r>
              <a:rPr lang="en-US" sz="4800" dirty="0" smtClean="0">
                <a:sym typeface="Symbol"/>
              </a:rPr>
              <a:t>  </a:t>
            </a:r>
            <a:r>
              <a:rPr lang="en-US" sz="4800" b="1" dirty="0" smtClean="0">
                <a:sym typeface="Symbol"/>
              </a:rPr>
              <a:t>ask neighbors </a:t>
            </a:r>
            <a:r>
              <a:rPr lang="en-US" sz="4800" dirty="0" smtClean="0">
                <a:sym typeface="Symbol"/>
              </a:rPr>
              <a:t>rather than,</a:t>
            </a:r>
            <a:br>
              <a:rPr lang="en-US" sz="4800" dirty="0" smtClean="0">
                <a:sym typeface="Symbol"/>
              </a:rPr>
            </a:br>
            <a:r>
              <a:rPr lang="en-US" sz="4800" dirty="0" smtClean="0">
                <a:sym typeface="Symbol"/>
              </a:rPr>
              <a:t>      e.g., try to predict runtime</a:t>
            </a:r>
            <a:endParaRPr lang="en-US" sz="4800" dirty="0" smtClean="0"/>
          </a:p>
        </p:txBody>
      </p:sp>
      <p:sp>
        <p:nvSpPr>
          <p:cNvPr id="105" name="TextBox 104"/>
          <p:cNvSpPr txBox="1"/>
          <p:nvPr/>
        </p:nvSpPr>
        <p:spPr>
          <a:xfrm>
            <a:off x="45119830" y="5754469"/>
            <a:ext cx="39435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[  “</a:t>
            </a:r>
            <a:r>
              <a:rPr lang="en-US" sz="3600" dirty="0" smtClean="0"/>
              <a:t>3D” projection</a:t>
            </a:r>
            <a:br>
              <a:rPr lang="en-US" sz="3600" dirty="0" smtClean="0"/>
            </a:br>
            <a:r>
              <a:rPr lang="en-US" sz="3600" dirty="0" smtClean="0"/>
              <a:t>    of </a:t>
            </a:r>
            <a:r>
              <a:rPr lang="en-US" sz="3600" dirty="0" smtClean="0"/>
              <a:t>PCA </a:t>
            </a:r>
            <a:r>
              <a:rPr lang="en-US" sz="3600" dirty="0" smtClean="0"/>
              <a:t>on the</a:t>
            </a:r>
            <a:endParaRPr lang="en-US" sz="3600" dirty="0" smtClean="0"/>
          </a:p>
          <a:p>
            <a:r>
              <a:rPr lang="en-US" sz="3600" dirty="0" smtClean="0"/>
              <a:t>    48-dimensional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    feature space     ]</a:t>
            </a:r>
            <a:endParaRPr lang="en-US" sz="3600" dirty="0" smtClean="0"/>
          </a:p>
        </p:txBody>
      </p:sp>
      <p:grpSp>
        <p:nvGrpSpPr>
          <p:cNvPr id="2" name="Group 1"/>
          <p:cNvGrpSpPr/>
          <p:nvPr/>
        </p:nvGrpSpPr>
        <p:grpSpPr>
          <a:xfrm>
            <a:off x="1447800" y="17717631"/>
            <a:ext cx="20878800" cy="6581238"/>
            <a:chOff x="1447800" y="17717631"/>
            <a:chExt cx="20878800" cy="6581238"/>
          </a:xfrm>
        </p:grpSpPr>
        <p:sp>
          <p:nvSpPr>
            <p:cNvPr id="83" name="Rounded Rectangle 82"/>
            <p:cNvSpPr/>
            <p:nvPr/>
          </p:nvSpPr>
          <p:spPr>
            <a:xfrm>
              <a:off x="1447800" y="17717631"/>
              <a:ext cx="20878800" cy="6581238"/>
            </a:xfrm>
            <a:prstGeom prst="roundRect">
              <a:avLst>
                <a:gd name="adj" fmla="val 7549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10210800" y="18479631"/>
              <a:ext cx="8382000" cy="5542277"/>
            </a:xfrm>
            <a:prstGeom prst="roundRect">
              <a:avLst/>
            </a:prstGeom>
            <a:solidFill>
              <a:srgbClr val="7889FB"/>
            </a:solidFill>
            <a:ln>
              <a:solidFill>
                <a:srgbClr val="7889F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 dirty="0">
                <a:solidFill>
                  <a:schemeClr val="bg1"/>
                </a:solidFill>
              </a:endParaRPr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5181600" y="20308431"/>
              <a:ext cx="2819400" cy="2362200"/>
            </a:xfrm>
            <a:prstGeom prst="roundRect">
              <a:avLst/>
            </a:prstGeom>
            <a:solidFill>
              <a:srgbClr val="7889FB"/>
            </a:solidFill>
            <a:ln>
              <a:solidFill>
                <a:srgbClr val="7889F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>
                  <a:solidFill>
                    <a:schemeClr val="bg1"/>
                  </a:solidFill>
                </a:rPr>
                <a:t>compute </a:t>
              </a:r>
              <a:r>
                <a:rPr lang="en-US" sz="3600" dirty="0" smtClean="0">
                  <a:solidFill>
                    <a:schemeClr val="bg1"/>
                  </a:solidFill>
                </a:rPr>
                <a:t>features** </a:t>
              </a:r>
              <a:r>
                <a:rPr lang="en-US" sz="3600" dirty="0" smtClean="0">
                  <a:solidFill>
                    <a:schemeClr val="bg1"/>
                  </a:solidFill>
                </a:rPr>
                <a:t>&amp; runtimes of all </a:t>
              </a:r>
              <a:r>
                <a:rPr lang="en-US" sz="3600" b="1" dirty="0" smtClean="0">
                  <a:solidFill>
                    <a:schemeClr val="bg1"/>
                  </a:solidFill>
                </a:rPr>
                <a:t>F</a:t>
              </a:r>
              <a:r>
                <a:rPr lang="en-US" sz="3600" dirty="0" smtClean="0">
                  <a:solidFill>
                    <a:schemeClr val="bg1"/>
                  </a:solidFill>
                </a:rPr>
                <a:t> </a:t>
              </a:r>
              <a:r>
                <a:rPr lang="en-US" sz="3600" dirty="0" smtClean="0">
                  <a:solidFill>
                    <a:schemeClr val="bg1"/>
                  </a:solidFill>
                  <a:sym typeface="Symbol"/>
                </a:rPr>
                <a:t> </a:t>
              </a:r>
              <a:r>
                <a:rPr lang="en-US" sz="3600" b="1" dirty="0" err="1" smtClean="0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en-US" sz="3600" b="1" baseline="-25000" dirty="0" err="1" smtClean="0">
                  <a:solidFill>
                    <a:schemeClr val="bg1"/>
                  </a:solidFill>
                  <a:sym typeface="Symbol"/>
                </a:rPr>
                <a:t>train</a:t>
              </a:r>
              <a:endParaRPr lang="en-US" sz="3600" b="1" baseline="-25000" dirty="0">
                <a:solidFill>
                  <a:schemeClr val="bg1"/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752600" y="19983308"/>
              <a:ext cx="2569166" cy="12618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000" b="1" dirty="0" err="1" smtClean="0"/>
                <a:t>T</a:t>
              </a:r>
              <a:r>
                <a:rPr lang="en-US" sz="4000" b="1" baseline="-25000" dirty="0" err="1" smtClean="0"/>
                <a:t>train</a:t>
              </a:r>
              <a:r>
                <a:rPr lang="en-US" sz="4000" dirty="0" smtClean="0"/>
                <a:t/>
              </a:r>
              <a:br>
                <a:rPr lang="en-US" sz="4000" dirty="0" smtClean="0"/>
              </a:br>
              <a:r>
                <a:rPr lang="en-US" sz="3600" dirty="0" smtClean="0"/>
                <a:t>(training set)</a:t>
              </a:r>
              <a:endParaRPr lang="en-US" sz="3600" dirty="0"/>
            </a:p>
          </p:txBody>
        </p:sp>
        <p:sp>
          <p:nvSpPr>
            <p:cNvPr id="76" name="Right Arrow 75"/>
            <p:cNvSpPr/>
            <p:nvPr/>
          </p:nvSpPr>
          <p:spPr>
            <a:xfrm>
              <a:off x="18821400" y="21146631"/>
              <a:ext cx="1905000" cy="685800"/>
            </a:xfrm>
            <a:prstGeom prst="rightArrow">
              <a:avLst>
                <a:gd name="adj1" fmla="val 50000"/>
                <a:gd name="adj2" fmla="val 75397"/>
              </a:avLst>
            </a:prstGeom>
            <a:solidFill>
              <a:srgbClr val="7889FB"/>
            </a:solidFill>
            <a:ln>
              <a:solidFill>
                <a:srgbClr val="7889F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10458450" y="19851231"/>
              <a:ext cx="7886700" cy="3962400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600" dirty="0" smtClean="0">
                  <a:solidFill>
                    <a:schemeClr val="bg1"/>
                  </a:solidFill>
                </a:rPr>
                <a:t>for all </a:t>
              </a:r>
              <a:r>
                <a:rPr lang="en-US" sz="3600" b="1" dirty="0" smtClean="0">
                  <a:solidFill>
                    <a:schemeClr val="bg1"/>
                  </a:solidFill>
                </a:rPr>
                <a:t>F</a:t>
              </a:r>
              <a:r>
                <a:rPr lang="en-US" sz="3600" dirty="0" smtClean="0">
                  <a:solidFill>
                    <a:schemeClr val="bg1"/>
                  </a:solidFill>
                </a:rPr>
                <a:t> </a:t>
              </a:r>
              <a:r>
                <a:rPr lang="en-US" sz="3600" dirty="0" smtClean="0">
                  <a:solidFill>
                    <a:schemeClr val="bg1"/>
                  </a:solidFill>
                  <a:sym typeface="Symbol"/>
                </a:rPr>
                <a:t> </a:t>
              </a:r>
              <a:r>
                <a:rPr lang="en-US" sz="3600" b="1" dirty="0" err="1" smtClean="0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en-US" sz="3600" b="1" baseline="-25000" dirty="0" err="1" smtClean="0">
                  <a:solidFill>
                    <a:schemeClr val="bg1"/>
                  </a:solidFill>
                  <a:sym typeface="Symbol"/>
                </a:rPr>
                <a:t>validation</a:t>
              </a:r>
              <a:r>
                <a:rPr lang="en-US" sz="3600" dirty="0" smtClean="0">
                  <a:solidFill>
                    <a:schemeClr val="bg1"/>
                  </a:solidFill>
                  <a:sym typeface="Symbol"/>
                </a:rPr>
                <a:t>:</a:t>
              </a:r>
            </a:p>
            <a:p>
              <a:r>
                <a:rPr lang="en-US" sz="3600" dirty="0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en-US" sz="3600" dirty="0" smtClean="0">
                  <a:solidFill>
                    <a:schemeClr val="bg1"/>
                  </a:solidFill>
                  <a:sym typeface="Symbol"/>
                </a:rPr>
                <a:t>   </a:t>
              </a:r>
              <a:r>
                <a:rPr lang="en-US" sz="3600" dirty="0" smtClean="0">
                  <a:solidFill>
                    <a:schemeClr val="bg1"/>
                  </a:solidFill>
                  <a:sym typeface="Symbol"/>
                </a:rPr>
                <a:t>identify</a:t>
              </a:r>
              <a:r>
                <a:rPr lang="en-US" sz="3600" dirty="0" smtClean="0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en-US" sz="3600" b="1" dirty="0" smtClean="0">
                  <a:solidFill>
                    <a:schemeClr val="bg1"/>
                  </a:solidFill>
                  <a:sym typeface="Symbol"/>
                </a:rPr>
                <a:t>k</a:t>
              </a:r>
              <a:r>
                <a:rPr lang="en-US" sz="3600" dirty="0" smtClean="0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en-US" sz="3600" dirty="0" smtClean="0">
                  <a:solidFill>
                    <a:schemeClr val="bg1"/>
                  </a:solidFill>
                  <a:sym typeface="Symbol"/>
                </a:rPr>
                <a:t>nearest* </a:t>
              </a:r>
              <a:r>
                <a:rPr lang="en-US" sz="3600" dirty="0" err="1" smtClean="0">
                  <a:solidFill>
                    <a:schemeClr val="bg1"/>
                  </a:solidFill>
                  <a:sym typeface="Symbol"/>
                </a:rPr>
                <a:t>nbrs</a:t>
              </a:r>
              <a:r>
                <a:rPr lang="en-US" sz="3600" dirty="0" smtClean="0">
                  <a:solidFill>
                    <a:schemeClr val="bg1"/>
                  </a:solidFill>
                  <a:sym typeface="Symbol"/>
                </a:rPr>
                <a:t>  </a:t>
              </a:r>
              <a:r>
                <a:rPr lang="en-US" sz="3600" b="1" dirty="0" err="1" smtClean="0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en-US" sz="3600" b="1" baseline="-25000" dirty="0" err="1" smtClean="0">
                  <a:solidFill>
                    <a:schemeClr val="bg1"/>
                  </a:solidFill>
                  <a:sym typeface="Symbol"/>
                </a:rPr>
                <a:t>nbrs</a:t>
              </a:r>
              <a:r>
                <a:rPr lang="en-US" sz="3600" dirty="0" smtClean="0">
                  <a:solidFill>
                    <a:schemeClr val="bg1"/>
                  </a:solidFill>
                  <a:sym typeface="Symbol"/>
                </a:rPr>
                <a:t>  </a:t>
              </a:r>
              <a:r>
                <a:rPr lang="en-US" sz="3600" b="1" dirty="0" err="1" smtClean="0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en-US" sz="3600" b="1" baseline="-25000" dirty="0" err="1" smtClean="0">
                  <a:solidFill>
                    <a:schemeClr val="bg1"/>
                  </a:solidFill>
                  <a:sym typeface="Symbol"/>
                </a:rPr>
                <a:t>base</a:t>
              </a:r>
              <a:endParaRPr lang="en-US" sz="3600" b="1" dirty="0" smtClean="0">
                <a:solidFill>
                  <a:schemeClr val="bg1"/>
                </a:solidFill>
                <a:sym typeface="Symbol"/>
              </a:endParaRPr>
            </a:p>
            <a:p>
              <a:r>
                <a:rPr lang="en-US" sz="3600" dirty="0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en-US" sz="3600" dirty="0" smtClean="0">
                  <a:solidFill>
                    <a:schemeClr val="bg1"/>
                  </a:solidFill>
                  <a:sym typeface="Symbol"/>
                </a:rPr>
                <a:t>   </a:t>
              </a:r>
              <a:r>
                <a:rPr lang="en-US" sz="3600" b="1" dirty="0" smtClean="0">
                  <a:solidFill>
                    <a:schemeClr val="bg1"/>
                  </a:solidFill>
                  <a:sym typeface="Symbol"/>
                </a:rPr>
                <a:t>S</a:t>
              </a:r>
              <a:r>
                <a:rPr lang="en-US" sz="3600" dirty="0" smtClean="0">
                  <a:solidFill>
                    <a:schemeClr val="bg1"/>
                  </a:solidFill>
                  <a:sym typeface="Symbol"/>
                </a:rPr>
                <a:t> = solver with best PAR10 on </a:t>
              </a:r>
              <a:r>
                <a:rPr lang="en-US" sz="3600" b="1" dirty="0" err="1" smtClean="0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en-US" sz="3600" b="1" baseline="-25000" dirty="0" err="1" smtClean="0">
                  <a:solidFill>
                    <a:schemeClr val="bg1"/>
                  </a:solidFill>
                  <a:sym typeface="Symbol"/>
                </a:rPr>
                <a:t>nbrs</a:t>
              </a:r>
              <a:endParaRPr lang="en-US" sz="3600" b="1" baseline="-25000" dirty="0" smtClean="0">
                <a:solidFill>
                  <a:schemeClr val="bg1"/>
                </a:solidFill>
                <a:sym typeface="Symbol"/>
              </a:endParaRPr>
            </a:p>
            <a:p>
              <a:r>
                <a:rPr lang="en-US" sz="3600" dirty="0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en-US" sz="3600" dirty="0" smtClean="0">
                  <a:solidFill>
                    <a:schemeClr val="bg1"/>
                  </a:solidFill>
                  <a:sym typeface="Symbol"/>
                </a:rPr>
                <a:t>   performance = </a:t>
              </a:r>
              <a:r>
                <a:rPr lang="en-US" sz="3600" b="1" dirty="0" smtClean="0">
                  <a:solidFill>
                    <a:schemeClr val="bg1"/>
                  </a:solidFill>
                  <a:sym typeface="Symbol"/>
                </a:rPr>
                <a:t>PAR10(S, F)</a:t>
              </a:r>
              <a:endParaRPr lang="en-US" sz="3600" b="1" baseline="-25000" dirty="0" smtClean="0">
                <a:solidFill>
                  <a:schemeClr val="bg1"/>
                </a:solidFill>
                <a:sym typeface="Symbol"/>
              </a:endParaRPr>
            </a:p>
            <a:p>
              <a:endParaRPr lang="en-US" sz="3600" baseline="-25000" dirty="0">
                <a:solidFill>
                  <a:schemeClr val="bg1"/>
                </a:solidFill>
                <a:sym typeface="Symbol"/>
              </a:endParaRPr>
            </a:p>
            <a:p>
              <a:r>
                <a:rPr lang="en-US" sz="3600" u="sng" dirty="0" smtClean="0">
                  <a:solidFill>
                    <a:schemeClr val="bg1"/>
                  </a:solidFill>
                  <a:sym typeface="Symbol"/>
                </a:rPr>
                <a:t>output</a:t>
              </a:r>
              <a:r>
                <a:rPr lang="en-US" sz="3600" dirty="0" smtClean="0">
                  <a:solidFill>
                    <a:schemeClr val="bg1"/>
                  </a:solidFill>
                  <a:sym typeface="Symbol"/>
                </a:rPr>
                <a:t> overall performance on </a:t>
              </a:r>
              <a:r>
                <a:rPr lang="en-US" sz="3600" b="1" dirty="0" err="1" smtClean="0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en-US" sz="3600" b="1" baseline="-25000" dirty="0" err="1" smtClean="0">
                  <a:solidFill>
                    <a:schemeClr val="bg1"/>
                  </a:solidFill>
                  <a:sym typeface="Symbol"/>
                </a:rPr>
                <a:t>validation</a:t>
              </a:r>
              <a:endParaRPr lang="en-US" sz="3600" b="1" baseline="-25000" dirty="0" smtClean="0">
                <a:solidFill>
                  <a:schemeClr val="bg1"/>
                </a:solidFill>
                <a:sym typeface="Symbol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1456538" y="17794069"/>
              <a:ext cx="58905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600" dirty="0"/>
                <a:t>r</a:t>
              </a:r>
              <a:r>
                <a:rPr lang="en-US" sz="3600" dirty="0" smtClean="0"/>
                <a:t>epeat for </a:t>
              </a:r>
              <a:r>
                <a:rPr lang="en-US" sz="3600" b="1" dirty="0" smtClean="0"/>
                <a:t>k</a:t>
              </a:r>
              <a:r>
                <a:rPr lang="en-US" sz="3600" dirty="0" smtClean="0"/>
                <a:t> </a:t>
              </a:r>
              <a:r>
                <a:rPr lang="en-US" sz="3600" dirty="0" smtClean="0">
                  <a:sym typeface="Symbol"/>
                </a:rPr>
                <a:t></a:t>
              </a:r>
              <a:r>
                <a:rPr lang="en-US" sz="3600" dirty="0" smtClean="0"/>
                <a:t> {1, 2, …, 200, …}</a:t>
              </a:r>
              <a:endParaRPr lang="en-US" sz="36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1087100" y="18479631"/>
              <a:ext cx="66294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</a:rPr>
                <a:t>r</a:t>
              </a:r>
              <a:r>
                <a:rPr lang="en-US" sz="3600" dirty="0" smtClean="0">
                  <a:solidFill>
                    <a:schemeClr val="bg1"/>
                  </a:solidFill>
                </a:rPr>
                <a:t>epeat for 100 random 70-30</a:t>
              </a:r>
            </a:p>
            <a:p>
              <a:pPr algn="ctr"/>
              <a:r>
                <a:rPr lang="en-US" sz="3600" u="sng" dirty="0" smtClean="0">
                  <a:solidFill>
                    <a:schemeClr val="bg1"/>
                  </a:solidFill>
                </a:rPr>
                <a:t>base-validation splits </a:t>
              </a:r>
              <a:r>
                <a:rPr lang="en-US" sz="3600" dirty="0" smtClean="0">
                  <a:solidFill>
                    <a:schemeClr val="bg1"/>
                  </a:solidFill>
                </a:rPr>
                <a:t>of </a:t>
              </a:r>
              <a:r>
                <a:rPr lang="en-US" sz="3600" b="1" dirty="0" err="1" smtClean="0">
                  <a:solidFill>
                    <a:schemeClr val="bg1"/>
                  </a:solidFill>
                </a:rPr>
                <a:t>T</a:t>
              </a:r>
              <a:r>
                <a:rPr lang="en-US" sz="3600" b="1" baseline="-25000" dirty="0" err="1" smtClean="0">
                  <a:solidFill>
                    <a:schemeClr val="bg1"/>
                  </a:solidFill>
                </a:rPr>
                <a:t>train</a:t>
              </a:r>
              <a:endParaRPr lang="en-US" sz="3600" b="1" baseline="-25000" dirty="0" smtClean="0">
                <a:solidFill>
                  <a:schemeClr val="bg1"/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9794489" y="19888200"/>
              <a:ext cx="1911165" cy="12618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000" dirty="0" smtClean="0"/>
                <a:t>“best” </a:t>
              </a:r>
              <a:r>
                <a:rPr lang="en-US" sz="4000" b="1" dirty="0" smtClean="0"/>
                <a:t>k</a:t>
              </a:r>
              <a:r>
                <a:rPr lang="en-US" sz="4000" dirty="0" smtClean="0"/>
                <a:t/>
              </a:r>
              <a:br>
                <a:rPr lang="en-US" sz="4000" dirty="0" smtClean="0"/>
              </a:br>
              <a:r>
                <a:rPr lang="en-US" sz="3600" dirty="0" smtClean="0"/>
                <a:t>(for </a:t>
              </a:r>
              <a:r>
                <a:rPr lang="en-US" sz="3600" dirty="0" err="1" smtClean="0"/>
                <a:t>T</a:t>
              </a:r>
              <a:r>
                <a:rPr lang="en-US" sz="3600" baseline="-25000" dirty="0" err="1" smtClean="0"/>
                <a:t>train</a:t>
              </a:r>
              <a:r>
                <a:rPr lang="en-US" sz="3600" dirty="0" smtClean="0"/>
                <a:t>)</a:t>
              </a:r>
              <a:endParaRPr lang="en-US" sz="4000" dirty="0"/>
            </a:p>
          </p:txBody>
        </p:sp>
        <p:sp>
          <p:nvSpPr>
            <p:cNvPr id="81" name="Right Arrow 80"/>
            <p:cNvSpPr/>
            <p:nvPr/>
          </p:nvSpPr>
          <p:spPr>
            <a:xfrm>
              <a:off x="2438400" y="21146631"/>
              <a:ext cx="2514600" cy="685800"/>
            </a:xfrm>
            <a:prstGeom prst="rightArrow">
              <a:avLst>
                <a:gd name="adj1" fmla="val 50000"/>
                <a:gd name="adj2" fmla="val 75397"/>
              </a:avLst>
            </a:prstGeom>
            <a:solidFill>
              <a:srgbClr val="7889FB"/>
            </a:solidFill>
            <a:ln>
              <a:solidFill>
                <a:srgbClr val="7889F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Arrow 81"/>
            <p:cNvSpPr/>
            <p:nvPr/>
          </p:nvSpPr>
          <p:spPr>
            <a:xfrm>
              <a:off x="8153400" y="21146631"/>
              <a:ext cx="1905000" cy="685800"/>
            </a:xfrm>
            <a:prstGeom prst="rightArrow">
              <a:avLst>
                <a:gd name="adj1" fmla="val 50000"/>
                <a:gd name="adj2" fmla="val 75397"/>
              </a:avLst>
            </a:prstGeom>
            <a:solidFill>
              <a:srgbClr val="7889FB"/>
            </a:solidFill>
            <a:ln>
              <a:solidFill>
                <a:srgbClr val="7889F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133600" y="18022431"/>
              <a:ext cx="623420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b="1" u="sng" dirty="0" smtClean="0">
                  <a:solidFill>
                    <a:srgbClr val="7889FB"/>
                  </a:solidFill>
                </a:rPr>
                <a:t>Training Phase (offline)</a:t>
              </a:r>
              <a:r>
                <a:rPr lang="en-US" sz="4800" b="1" dirty="0" smtClean="0">
                  <a:solidFill>
                    <a:srgbClr val="7889FB"/>
                  </a:solidFill>
                </a:rPr>
                <a:t>:</a:t>
              </a:r>
              <a:endParaRPr lang="en-US" sz="4800" dirty="0" smtClean="0">
                <a:solidFill>
                  <a:srgbClr val="7889FB"/>
                </a:solidFill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1746211" y="23088600"/>
              <a:ext cx="6254789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dirty="0" smtClean="0"/>
                <a:t>** features: 48 core </a:t>
              </a:r>
              <a:r>
                <a:rPr lang="en-US" sz="3200" dirty="0" err="1" smtClean="0"/>
                <a:t>SATzilla</a:t>
              </a:r>
              <a:r>
                <a:rPr lang="en-US" sz="3200" dirty="0" smtClean="0"/>
                <a:t> features</a:t>
              </a:r>
            </a:p>
            <a:p>
              <a:r>
                <a:rPr lang="en-US" sz="3200" dirty="0" smtClean="0"/>
                <a:t>*    distance: Euclidean, L</a:t>
              </a:r>
              <a:r>
                <a:rPr lang="en-US" sz="3200" baseline="30000" dirty="0" smtClean="0"/>
                <a:t>2</a:t>
              </a:r>
              <a:endParaRPr lang="en-US" sz="3200" baseline="30000" dirty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34067120" y="11698069"/>
            <a:ext cx="6242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*  distance:  Euclidean, L</a:t>
            </a:r>
            <a:r>
              <a:rPr lang="en-US" sz="3600" baseline="30000" dirty="0" smtClean="0"/>
              <a:t>2</a:t>
            </a:r>
            <a:endParaRPr lang="en-US" sz="3600" baseline="30000" dirty="0" smtClean="0"/>
          </a:p>
        </p:txBody>
      </p:sp>
      <p:sp>
        <p:nvSpPr>
          <p:cNvPr id="100" name="Rounded Rectangle 99"/>
          <p:cNvSpPr/>
          <p:nvPr/>
        </p:nvSpPr>
        <p:spPr>
          <a:xfrm>
            <a:off x="27653972" y="26227314"/>
            <a:ext cx="2398912" cy="2591600"/>
          </a:xfrm>
          <a:prstGeom prst="roundRect">
            <a:avLst/>
          </a:prstGeom>
          <a:noFill/>
          <a:ln w="762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ounded Rectangle 100"/>
          <p:cNvSpPr/>
          <p:nvPr/>
        </p:nvSpPr>
        <p:spPr>
          <a:xfrm>
            <a:off x="46528652" y="25908000"/>
            <a:ext cx="2736305" cy="2910914"/>
          </a:xfrm>
          <a:prstGeom prst="roundRect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02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393</Words>
  <Application>Microsoft Office PowerPoint</Application>
  <PresentationFormat>Custom</PresentationFormat>
  <Paragraphs>56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Non-Model-Based Algorithm Portfolios for SAT Yuri Malitsky2, Ashish Sabharwal1, Horst Samulowitz1, Meinolf Sellmann1</vt:lpstr>
    </vt:vector>
  </TitlesOfParts>
  <Company>IBM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Ashish Sabharwal</dc:creator>
  <cp:lastModifiedBy>Ashish Sabharwal</cp:lastModifiedBy>
  <cp:revision>116</cp:revision>
  <cp:lastPrinted>2011-06-16T04:39:43Z</cp:lastPrinted>
  <dcterms:created xsi:type="dcterms:W3CDTF">2011-06-15T19:46:04Z</dcterms:created>
  <dcterms:modified xsi:type="dcterms:W3CDTF">2011-06-16T04:41:54Z</dcterms:modified>
</cp:coreProperties>
</file>