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9" r:id="rId3"/>
    <p:sldId id="332" r:id="rId4"/>
    <p:sldId id="356" r:id="rId5"/>
    <p:sldId id="333" r:id="rId6"/>
    <p:sldId id="370" r:id="rId7"/>
    <p:sldId id="344" r:id="rId8"/>
    <p:sldId id="335" r:id="rId9"/>
    <p:sldId id="336" r:id="rId10"/>
    <p:sldId id="337" r:id="rId11"/>
    <p:sldId id="368" r:id="rId12"/>
    <p:sldId id="339" r:id="rId13"/>
    <p:sldId id="345" r:id="rId14"/>
    <p:sldId id="351" r:id="rId15"/>
    <p:sldId id="346" r:id="rId16"/>
    <p:sldId id="349" r:id="rId17"/>
    <p:sldId id="348" r:id="rId18"/>
    <p:sldId id="340" r:id="rId19"/>
    <p:sldId id="341" r:id="rId20"/>
    <p:sldId id="354" r:id="rId21"/>
    <p:sldId id="363" r:id="rId22"/>
    <p:sldId id="352" r:id="rId23"/>
    <p:sldId id="343" r:id="rId24"/>
    <p:sldId id="361" r:id="rId2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A0"/>
    <a:srgbClr val="B4C8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75949" autoAdjust="0"/>
  </p:normalViewPr>
  <p:slideViewPr>
    <p:cSldViewPr>
      <p:cViewPr varScale="1">
        <p:scale>
          <a:sx n="66" d="100"/>
          <a:sy n="66" d="100"/>
        </p:scale>
        <p:origin x="-2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FAST16_presentation_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FAST16_presentation_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FAST16_presentation_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FAST16_presentation_grap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FAST16_presentation_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Block (4KB) </a:t>
            </a:r>
            <a:r>
              <a:rPr lang="en-US" dirty="0" smtClean="0"/>
              <a:t>TX</a:t>
            </a:r>
            <a:r>
              <a:rPr lang="en-US" baseline="0" dirty="0" smtClean="0"/>
              <a:t> </a:t>
            </a:r>
            <a:r>
              <a:rPr lang="en-US" dirty="0"/>
              <a:t>Throughput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Throughtput</c:v>
                </c:pt>
              </c:strCache>
            </c:strRef>
          </c:tx>
          <c:invertIfNegative val="0"/>
          <c:cat>
            <c:strRef>
              <c:f>Sheet1!$A$7:$A$31</c:f>
              <c:strCache>
                <c:ptCount val="25"/>
                <c:pt idx="0">
                  <c:v>16KB</c:v>
                </c:pt>
                <c:pt idx="1">
                  <c:v>32KB</c:v>
                </c:pt>
                <c:pt idx="2">
                  <c:v>64KB</c:v>
                </c:pt>
                <c:pt idx="3">
                  <c:v>128KB</c:v>
                </c:pt>
                <c:pt idx="4">
                  <c:v>256KB</c:v>
                </c:pt>
                <c:pt idx="5">
                  <c:v>512KB</c:v>
                </c:pt>
                <c:pt idx="6">
                  <c:v>1MB</c:v>
                </c:pt>
                <c:pt idx="7">
                  <c:v>2MB</c:v>
                </c:pt>
                <c:pt idx="8">
                  <c:v>4MB</c:v>
                </c:pt>
                <c:pt idx="9">
                  <c:v>8MB</c:v>
                </c:pt>
                <c:pt idx="10">
                  <c:v>16MB</c:v>
                </c:pt>
                <c:pt idx="11">
                  <c:v>32MB</c:v>
                </c:pt>
                <c:pt idx="12">
                  <c:v>64MB</c:v>
                </c:pt>
                <c:pt idx="13">
                  <c:v>128MB</c:v>
                </c:pt>
                <c:pt idx="14">
                  <c:v>256MB</c:v>
                </c:pt>
                <c:pt idx="15">
                  <c:v>512MB</c:v>
                </c:pt>
                <c:pt idx="16">
                  <c:v>1GB</c:v>
                </c:pt>
                <c:pt idx="17">
                  <c:v>2GB</c:v>
                </c:pt>
                <c:pt idx="18">
                  <c:v>4GB</c:v>
                </c:pt>
                <c:pt idx="19">
                  <c:v>8GB</c:v>
                </c:pt>
                <c:pt idx="20">
                  <c:v>16GB</c:v>
                </c:pt>
                <c:pt idx="21">
                  <c:v>32GB</c:v>
                </c:pt>
                <c:pt idx="22">
                  <c:v>64GB</c:v>
                </c:pt>
                <c:pt idx="23">
                  <c:v>128GB</c:v>
                </c:pt>
                <c:pt idx="24">
                  <c:v>256GB</c:v>
                </c:pt>
              </c:strCache>
            </c:strRef>
          </c:cat>
          <c:val>
            <c:numRef>
              <c:f>Sheet1!$B$7:$B$31</c:f>
              <c:numCache>
                <c:formatCode>General</c:formatCode>
                <c:ptCount val="25"/>
                <c:pt idx="0">
                  <c:v>587.51</c:v>
                </c:pt>
                <c:pt idx="1">
                  <c:v>537.9</c:v>
                </c:pt>
                <c:pt idx="2">
                  <c:v>476.3333332999989</c:v>
                </c:pt>
                <c:pt idx="3">
                  <c:v>512.9733333</c:v>
                </c:pt>
                <c:pt idx="4">
                  <c:v>505.2466667</c:v>
                </c:pt>
                <c:pt idx="5">
                  <c:v>433.8</c:v>
                </c:pt>
                <c:pt idx="6">
                  <c:v>391.15</c:v>
                </c:pt>
                <c:pt idx="7">
                  <c:v>357.47</c:v>
                </c:pt>
                <c:pt idx="8">
                  <c:v>326.87</c:v>
                </c:pt>
                <c:pt idx="9">
                  <c:v>306.3</c:v>
                </c:pt>
                <c:pt idx="10">
                  <c:v>307.07</c:v>
                </c:pt>
                <c:pt idx="11">
                  <c:v>299.29</c:v>
                </c:pt>
                <c:pt idx="12">
                  <c:v>299.29</c:v>
                </c:pt>
                <c:pt idx="13">
                  <c:v>308.66</c:v>
                </c:pt>
                <c:pt idx="14">
                  <c:v>306.2</c:v>
                </c:pt>
                <c:pt idx="15">
                  <c:v>310.14</c:v>
                </c:pt>
                <c:pt idx="16">
                  <c:v>307.9</c:v>
                </c:pt>
                <c:pt idx="17">
                  <c:v>321.05</c:v>
                </c:pt>
                <c:pt idx="18">
                  <c:v>340.71</c:v>
                </c:pt>
                <c:pt idx="19">
                  <c:v>349.19</c:v>
                </c:pt>
                <c:pt idx="20">
                  <c:v>331.78</c:v>
                </c:pt>
                <c:pt idx="21">
                  <c:v>325.87</c:v>
                </c:pt>
                <c:pt idx="22">
                  <c:v>303.39</c:v>
                </c:pt>
                <c:pt idx="23">
                  <c:v>319.58</c:v>
                </c:pt>
                <c:pt idx="24">
                  <c:v>361.41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Goodput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Sheet1!$A$7:$A$31</c:f>
              <c:strCache>
                <c:ptCount val="25"/>
                <c:pt idx="0">
                  <c:v>16KB</c:v>
                </c:pt>
                <c:pt idx="1">
                  <c:v>32KB</c:v>
                </c:pt>
                <c:pt idx="2">
                  <c:v>64KB</c:v>
                </c:pt>
                <c:pt idx="3">
                  <c:v>128KB</c:v>
                </c:pt>
                <c:pt idx="4">
                  <c:v>256KB</c:v>
                </c:pt>
                <c:pt idx="5">
                  <c:v>512KB</c:v>
                </c:pt>
                <c:pt idx="6">
                  <c:v>1MB</c:v>
                </c:pt>
                <c:pt idx="7">
                  <c:v>2MB</c:v>
                </c:pt>
                <c:pt idx="8">
                  <c:v>4MB</c:v>
                </c:pt>
                <c:pt idx="9">
                  <c:v>8MB</c:v>
                </c:pt>
                <c:pt idx="10">
                  <c:v>16MB</c:v>
                </c:pt>
                <c:pt idx="11">
                  <c:v>32MB</c:v>
                </c:pt>
                <c:pt idx="12">
                  <c:v>64MB</c:v>
                </c:pt>
                <c:pt idx="13">
                  <c:v>128MB</c:v>
                </c:pt>
                <c:pt idx="14">
                  <c:v>256MB</c:v>
                </c:pt>
                <c:pt idx="15">
                  <c:v>512MB</c:v>
                </c:pt>
                <c:pt idx="16">
                  <c:v>1GB</c:v>
                </c:pt>
                <c:pt idx="17">
                  <c:v>2GB</c:v>
                </c:pt>
                <c:pt idx="18">
                  <c:v>4GB</c:v>
                </c:pt>
                <c:pt idx="19">
                  <c:v>8GB</c:v>
                </c:pt>
                <c:pt idx="20">
                  <c:v>16GB</c:v>
                </c:pt>
                <c:pt idx="21">
                  <c:v>32GB</c:v>
                </c:pt>
                <c:pt idx="22">
                  <c:v>64GB</c:v>
                </c:pt>
                <c:pt idx="23">
                  <c:v>128GB</c:v>
                </c:pt>
                <c:pt idx="24">
                  <c:v>256GB</c:v>
                </c:pt>
              </c:strCache>
            </c:strRef>
          </c:cat>
          <c:val>
            <c:numRef>
              <c:f>Sheet1!$C$7:$C$31</c:f>
              <c:numCache>
                <c:formatCode>General</c:formatCode>
                <c:ptCount val="25"/>
                <c:pt idx="0">
                  <c:v>40.39666666999999</c:v>
                </c:pt>
                <c:pt idx="1">
                  <c:v>49.55666666999989</c:v>
                </c:pt>
                <c:pt idx="2">
                  <c:v>62.82</c:v>
                </c:pt>
                <c:pt idx="3">
                  <c:v>102.8866667</c:v>
                </c:pt>
                <c:pt idx="4">
                  <c:v>150.2466667</c:v>
                </c:pt>
                <c:pt idx="5">
                  <c:v>179.1333333</c:v>
                </c:pt>
                <c:pt idx="6">
                  <c:v>214.99</c:v>
                </c:pt>
                <c:pt idx="7">
                  <c:v>245.92</c:v>
                </c:pt>
                <c:pt idx="8">
                  <c:v>262.46</c:v>
                </c:pt>
                <c:pt idx="9">
                  <c:v>270.68</c:v>
                </c:pt>
                <c:pt idx="10">
                  <c:v>286.15</c:v>
                </c:pt>
                <c:pt idx="11">
                  <c:v>287.11</c:v>
                </c:pt>
                <c:pt idx="12">
                  <c:v>291.42</c:v>
                </c:pt>
                <c:pt idx="13">
                  <c:v>302.59</c:v>
                </c:pt>
                <c:pt idx="14">
                  <c:v>300.85</c:v>
                </c:pt>
                <c:pt idx="15">
                  <c:v>305.48</c:v>
                </c:pt>
                <c:pt idx="16">
                  <c:v>303.86</c:v>
                </c:pt>
                <c:pt idx="17">
                  <c:v>316.8</c:v>
                </c:pt>
                <c:pt idx="18">
                  <c:v>336.09</c:v>
                </c:pt>
                <c:pt idx="19">
                  <c:v>344.58</c:v>
                </c:pt>
                <c:pt idx="20">
                  <c:v>327.39</c:v>
                </c:pt>
                <c:pt idx="21">
                  <c:v>321.72</c:v>
                </c:pt>
                <c:pt idx="22">
                  <c:v>299.67</c:v>
                </c:pt>
                <c:pt idx="23">
                  <c:v>315.48</c:v>
                </c:pt>
                <c:pt idx="24">
                  <c:v>357.01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0682744"/>
        <c:axId val="-2100677288"/>
      </c:barChart>
      <c:catAx>
        <c:axId val="-2100682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Address Space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-2100677288"/>
        <c:crosses val="autoZero"/>
        <c:auto val="1"/>
        <c:lblAlgn val="ctr"/>
        <c:lblOffset val="100"/>
        <c:noMultiLvlLbl val="0"/>
      </c:catAx>
      <c:valAx>
        <c:axId val="-2100677288"/>
        <c:scaling>
          <c:orientation val="minMax"/>
          <c:max val="6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  <a:r>
                  <a:rPr lang="en-US" baseline="0"/>
                  <a:t> (MB/s)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0682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487532808399"/>
          <c:y val="0.220680956547098"/>
          <c:w val="0.186068022747157"/>
          <c:h val="0.139464676290464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Subblock</a:t>
            </a:r>
            <a:r>
              <a:rPr lang="en-US" dirty="0"/>
              <a:t> (16B) </a:t>
            </a:r>
            <a:r>
              <a:rPr lang="en-US" dirty="0" smtClean="0"/>
              <a:t>TX</a:t>
            </a:r>
            <a:r>
              <a:rPr lang="en-US" baseline="0" dirty="0" smtClean="0"/>
              <a:t> </a:t>
            </a:r>
            <a:r>
              <a:rPr lang="en-US" dirty="0"/>
              <a:t>Throughput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Throughput</c:v>
                </c:pt>
              </c:strCache>
            </c:strRef>
          </c:tx>
          <c:invertIfNegative val="0"/>
          <c:cat>
            <c:strRef>
              <c:f>Sheet1!$E$7:$E$31</c:f>
              <c:strCache>
                <c:ptCount val="25"/>
                <c:pt idx="0">
                  <c:v>16KB</c:v>
                </c:pt>
                <c:pt idx="1">
                  <c:v>32KB</c:v>
                </c:pt>
                <c:pt idx="2">
                  <c:v>64KB</c:v>
                </c:pt>
                <c:pt idx="3">
                  <c:v>128KB</c:v>
                </c:pt>
                <c:pt idx="4">
                  <c:v>256KB</c:v>
                </c:pt>
                <c:pt idx="5">
                  <c:v>512KB</c:v>
                </c:pt>
                <c:pt idx="6">
                  <c:v>1MB</c:v>
                </c:pt>
                <c:pt idx="7">
                  <c:v>2MB</c:v>
                </c:pt>
                <c:pt idx="8">
                  <c:v>4MB</c:v>
                </c:pt>
                <c:pt idx="9">
                  <c:v>8MB</c:v>
                </c:pt>
                <c:pt idx="10">
                  <c:v>16MB</c:v>
                </c:pt>
                <c:pt idx="11">
                  <c:v>32MB</c:v>
                </c:pt>
                <c:pt idx="12">
                  <c:v>64MB</c:v>
                </c:pt>
                <c:pt idx="13">
                  <c:v>128MB</c:v>
                </c:pt>
                <c:pt idx="14">
                  <c:v>256MB</c:v>
                </c:pt>
                <c:pt idx="15">
                  <c:v>512MB</c:v>
                </c:pt>
                <c:pt idx="16">
                  <c:v>1GB</c:v>
                </c:pt>
                <c:pt idx="17">
                  <c:v>2GB</c:v>
                </c:pt>
                <c:pt idx="18">
                  <c:v>4GB</c:v>
                </c:pt>
                <c:pt idx="19">
                  <c:v>8GB</c:v>
                </c:pt>
                <c:pt idx="20">
                  <c:v>16GB</c:v>
                </c:pt>
                <c:pt idx="21">
                  <c:v>32GB</c:v>
                </c:pt>
                <c:pt idx="22">
                  <c:v>64GB</c:v>
                </c:pt>
                <c:pt idx="23">
                  <c:v>128GB</c:v>
                </c:pt>
                <c:pt idx="24">
                  <c:v>256GB</c:v>
                </c:pt>
              </c:strCache>
            </c:strRef>
          </c:cat>
          <c:val>
            <c:numRef>
              <c:f>Sheet1!$F$7:$F$31</c:f>
              <c:numCache>
                <c:formatCode>General</c:formatCode>
                <c:ptCount val="25"/>
                <c:pt idx="0">
                  <c:v>417.2266667</c:v>
                </c:pt>
                <c:pt idx="1">
                  <c:v>389.0366667</c:v>
                </c:pt>
                <c:pt idx="2">
                  <c:v>371.0766667</c:v>
                </c:pt>
                <c:pt idx="3">
                  <c:v>348.8466667</c:v>
                </c:pt>
                <c:pt idx="4">
                  <c:v>338.7533333</c:v>
                </c:pt>
                <c:pt idx="5">
                  <c:v>332.2433333</c:v>
                </c:pt>
                <c:pt idx="6">
                  <c:v>325.24</c:v>
                </c:pt>
                <c:pt idx="7">
                  <c:v>316.3566667</c:v>
                </c:pt>
                <c:pt idx="8">
                  <c:v>303.54</c:v>
                </c:pt>
                <c:pt idx="9">
                  <c:v>295.99</c:v>
                </c:pt>
                <c:pt idx="10">
                  <c:v>291.19</c:v>
                </c:pt>
                <c:pt idx="11">
                  <c:v>286.39</c:v>
                </c:pt>
                <c:pt idx="12">
                  <c:v>287.53</c:v>
                </c:pt>
                <c:pt idx="13">
                  <c:v>307.42</c:v>
                </c:pt>
                <c:pt idx="14">
                  <c:v>312.05</c:v>
                </c:pt>
                <c:pt idx="15">
                  <c:v>286.01</c:v>
                </c:pt>
                <c:pt idx="16">
                  <c:v>293.69</c:v>
                </c:pt>
                <c:pt idx="17">
                  <c:v>318.37</c:v>
                </c:pt>
                <c:pt idx="18">
                  <c:v>338.5</c:v>
                </c:pt>
                <c:pt idx="19">
                  <c:v>325.35</c:v>
                </c:pt>
                <c:pt idx="20">
                  <c:v>338.24</c:v>
                </c:pt>
                <c:pt idx="21">
                  <c:v>318.17</c:v>
                </c:pt>
                <c:pt idx="22">
                  <c:v>316.33</c:v>
                </c:pt>
                <c:pt idx="23">
                  <c:v>317.34</c:v>
                </c:pt>
                <c:pt idx="24">
                  <c:v>363.81</c:v>
                </c:pt>
              </c:numCache>
            </c:numRef>
          </c:val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Goodput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cat>
            <c:strRef>
              <c:f>Sheet1!$E$7:$E$31</c:f>
              <c:strCache>
                <c:ptCount val="25"/>
                <c:pt idx="0">
                  <c:v>16KB</c:v>
                </c:pt>
                <c:pt idx="1">
                  <c:v>32KB</c:v>
                </c:pt>
                <c:pt idx="2">
                  <c:v>64KB</c:v>
                </c:pt>
                <c:pt idx="3">
                  <c:v>128KB</c:v>
                </c:pt>
                <c:pt idx="4">
                  <c:v>256KB</c:v>
                </c:pt>
                <c:pt idx="5">
                  <c:v>512KB</c:v>
                </c:pt>
                <c:pt idx="6">
                  <c:v>1MB</c:v>
                </c:pt>
                <c:pt idx="7">
                  <c:v>2MB</c:v>
                </c:pt>
                <c:pt idx="8">
                  <c:v>4MB</c:v>
                </c:pt>
                <c:pt idx="9">
                  <c:v>8MB</c:v>
                </c:pt>
                <c:pt idx="10">
                  <c:v>16MB</c:v>
                </c:pt>
                <c:pt idx="11">
                  <c:v>32MB</c:v>
                </c:pt>
                <c:pt idx="12">
                  <c:v>64MB</c:v>
                </c:pt>
                <c:pt idx="13">
                  <c:v>128MB</c:v>
                </c:pt>
                <c:pt idx="14">
                  <c:v>256MB</c:v>
                </c:pt>
                <c:pt idx="15">
                  <c:v>512MB</c:v>
                </c:pt>
                <c:pt idx="16">
                  <c:v>1GB</c:v>
                </c:pt>
                <c:pt idx="17">
                  <c:v>2GB</c:v>
                </c:pt>
                <c:pt idx="18">
                  <c:v>4GB</c:v>
                </c:pt>
                <c:pt idx="19">
                  <c:v>8GB</c:v>
                </c:pt>
                <c:pt idx="20">
                  <c:v>16GB</c:v>
                </c:pt>
                <c:pt idx="21">
                  <c:v>32GB</c:v>
                </c:pt>
                <c:pt idx="22">
                  <c:v>64GB</c:v>
                </c:pt>
                <c:pt idx="23">
                  <c:v>128GB</c:v>
                </c:pt>
                <c:pt idx="24">
                  <c:v>256GB</c:v>
                </c:pt>
              </c:strCache>
            </c:strRef>
          </c:cat>
          <c:val>
            <c:numRef>
              <c:f>Sheet1!$G$7:$G$31</c:f>
              <c:numCache>
                <c:formatCode>General</c:formatCode>
                <c:ptCount val="25"/>
                <c:pt idx="0">
                  <c:v>337.82</c:v>
                </c:pt>
                <c:pt idx="1">
                  <c:v>346.3533333</c:v>
                </c:pt>
                <c:pt idx="2">
                  <c:v>349.08</c:v>
                </c:pt>
                <c:pt idx="3">
                  <c:v>338.1</c:v>
                </c:pt>
                <c:pt idx="4">
                  <c:v>333.3933332999989</c:v>
                </c:pt>
                <c:pt idx="5">
                  <c:v>329.53</c:v>
                </c:pt>
                <c:pt idx="6">
                  <c:v>323.9033332999989</c:v>
                </c:pt>
                <c:pt idx="7">
                  <c:v>315.6733333</c:v>
                </c:pt>
                <c:pt idx="8">
                  <c:v>303.19</c:v>
                </c:pt>
                <c:pt idx="9">
                  <c:v>295.8</c:v>
                </c:pt>
                <c:pt idx="10">
                  <c:v>291.09</c:v>
                </c:pt>
                <c:pt idx="11">
                  <c:v>286.33</c:v>
                </c:pt>
                <c:pt idx="12">
                  <c:v>287.49</c:v>
                </c:pt>
                <c:pt idx="13">
                  <c:v>307.36</c:v>
                </c:pt>
                <c:pt idx="14">
                  <c:v>311.99</c:v>
                </c:pt>
                <c:pt idx="15">
                  <c:v>285.97</c:v>
                </c:pt>
                <c:pt idx="16">
                  <c:v>293.65</c:v>
                </c:pt>
                <c:pt idx="17">
                  <c:v>318.33</c:v>
                </c:pt>
                <c:pt idx="18">
                  <c:v>338.46</c:v>
                </c:pt>
                <c:pt idx="19">
                  <c:v>325.32</c:v>
                </c:pt>
                <c:pt idx="20">
                  <c:v>338.2</c:v>
                </c:pt>
                <c:pt idx="21">
                  <c:v>318.14</c:v>
                </c:pt>
                <c:pt idx="22">
                  <c:v>316.3</c:v>
                </c:pt>
                <c:pt idx="23">
                  <c:v>317.31</c:v>
                </c:pt>
                <c:pt idx="24">
                  <c:v>363.77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0611848"/>
        <c:axId val="-2100606392"/>
      </c:barChart>
      <c:catAx>
        <c:axId val="-2100611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Address Space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-2100606392"/>
        <c:crosses val="autoZero"/>
        <c:auto val="1"/>
        <c:lblAlgn val="ctr"/>
        <c:lblOffset val="100"/>
        <c:noMultiLvlLbl val="0"/>
      </c:catAx>
      <c:valAx>
        <c:axId val="-2100606392"/>
        <c:scaling>
          <c:orientation val="minMax"/>
          <c:max val="6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  <a:r>
                  <a:rPr lang="en-US" baseline="0"/>
                  <a:t> (MB/s)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0611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487532808399"/>
          <c:y val="0.220680956547098"/>
          <c:w val="0.186068022747157"/>
          <c:h val="0.139464676290464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Sheet2!$H$20</c:f>
              <c:strCache>
                <c:ptCount val="1"/>
                <c:pt idx="0">
                  <c:v>LvlDB-s</c:v>
                </c:pt>
              </c:strCache>
            </c:strRef>
          </c:tx>
          <c:marker>
            <c:symbol val="plus"/>
            <c:size val="13"/>
            <c:spPr>
              <a:ln w="25400"/>
            </c:spPr>
          </c:marker>
          <c:cat>
            <c:numRef>
              <c:f>Sheet2!$G$21:$G$26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Sheet2!$H$21:$H$26</c:f>
              <c:numCache>
                <c:formatCode>General</c:formatCode>
                <c:ptCount val="6"/>
                <c:pt idx="0">
                  <c:v>5.251535152000001</c:v>
                </c:pt>
                <c:pt idx="1">
                  <c:v>5.192726248999965</c:v>
                </c:pt>
                <c:pt idx="2">
                  <c:v>5.349174296999974</c:v>
                </c:pt>
                <c:pt idx="3">
                  <c:v>5.175993538999975</c:v>
                </c:pt>
                <c:pt idx="4">
                  <c:v>5.238406029</c:v>
                </c:pt>
                <c:pt idx="5">
                  <c:v>5.220393118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Sheet2!$I$20</c:f>
              <c:strCache>
                <c:ptCount val="1"/>
                <c:pt idx="0">
                  <c:v>LvlDB</c:v>
                </c:pt>
              </c:strCache>
            </c:strRef>
          </c:tx>
          <c:marker>
            <c:symbol val="x"/>
            <c:size val="13"/>
            <c:spPr>
              <a:ln w="25400"/>
            </c:spPr>
          </c:marker>
          <c:cat>
            <c:numRef>
              <c:f>Sheet2!$G$21:$G$26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Sheet2!$I$21:$I$26</c:f>
              <c:numCache>
                <c:formatCode>General</c:formatCode>
                <c:ptCount val="6"/>
                <c:pt idx="0">
                  <c:v>5.39589198</c:v>
                </c:pt>
                <c:pt idx="1">
                  <c:v>5.382282753</c:v>
                </c:pt>
                <c:pt idx="2">
                  <c:v>5.331326575999999</c:v>
                </c:pt>
                <c:pt idx="3">
                  <c:v>5.412407750999995</c:v>
                </c:pt>
                <c:pt idx="4">
                  <c:v>5.227321084</c:v>
                </c:pt>
                <c:pt idx="5">
                  <c:v>5.174606418000001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Sheet2!$J$20</c:f>
              <c:strCache>
                <c:ptCount val="1"/>
                <c:pt idx="0">
                  <c:v>IsoHT</c:v>
                </c:pt>
              </c:strCache>
            </c:strRef>
          </c:tx>
          <c:cat>
            <c:numRef>
              <c:f>Sheet2!$G$21:$G$26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Sheet2!$J$21:$J$26</c:f>
              <c:numCache>
                <c:formatCode>General</c:formatCode>
                <c:ptCount val="6"/>
                <c:pt idx="0">
                  <c:v>15.16202655</c:v>
                </c:pt>
                <c:pt idx="1">
                  <c:v>21.02460691</c:v>
                </c:pt>
                <c:pt idx="2">
                  <c:v>23.96729925</c:v>
                </c:pt>
                <c:pt idx="3">
                  <c:v>24.62822945</c:v>
                </c:pt>
                <c:pt idx="4">
                  <c:v>25.04550478</c:v>
                </c:pt>
                <c:pt idx="5">
                  <c:v>23.04568095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Sheet2!$K$20</c:f>
              <c:strCache>
                <c:ptCount val="1"/>
                <c:pt idx="0">
                  <c:v>IsoBT</c:v>
                </c:pt>
              </c:strCache>
            </c:strRef>
          </c:tx>
          <c:marker>
            <c:symbol val="square"/>
            <c:size val="9"/>
          </c:marker>
          <c:cat>
            <c:numRef>
              <c:f>Sheet2!$G$21:$G$26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Sheet2!$K$21:$K$26</c:f>
              <c:numCache>
                <c:formatCode>General</c:formatCode>
                <c:ptCount val="6"/>
                <c:pt idx="0">
                  <c:v>5.625987176999945</c:v>
                </c:pt>
                <c:pt idx="1">
                  <c:v>13.71399163</c:v>
                </c:pt>
                <c:pt idx="2">
                  <c:v>17.33625563</c:v>
                </c:pt>
                <c:pt idx="3">
                  <c:v>20.24990866</c:v>
                </c:pt>
                <c:pt idx="4">
                  <c:v>21.65325637</c:v>
                </c:pt>
                <c:pt idx="5">
                  <c:v>18.11007211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0517928"/>
        <c:axId val="-2100512328"/>
      </c:lineChart>
      <c:catAx>
        <c:axId val="-2100517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# of 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0512328"/>
        <c:crosses val="autoZero"/>
        <c:auto val="1"/>
        <c:lblAlgn val="ctr"/>
        <c:lblOffset val="100"/>
        <c:noMultiLvlLbl val="0"/>
      </c:catAx>
      <c:valAx>
        <c:axId val="-2100512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Goodput (K Ops/Sec)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0517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340096129174"/>
          <c:y val="0.0546751081790452"/>
          <c:w val="0.65399233557847"/>
          <c:h val="0.081990849116833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Sheet3!$B$12</c:f>
              <c:strCache>
                <c:ptCount val="1"/>
                <c:pt idx="0">
                  <c:v>ext2</c:v>
                </c:pt>
              </c:strCache>
            </c:strRef>
          </c:tx>
          <c:invertIfNegative val="0"/>
          <c:cat>
            <c:strRef>
              <c:f>Sheet3!$A$13:$A$15</c:f>
              <c:strCache>
                <c:ptCount val="3"/>
                <c:pt idx="0">
                  <c:v>seq-write</c:v>
                </c:pt>
                <c:pt idx="1">
                  <c:v>seq-rewrite</c:v>
                </c:pt>
                <c:pt idx="2">
                  <c:v>rand-rewrite</c:v>
                </c:pt>
              </c:strCache>
            </c:strRef>
          </c:cat>
          <c:val>
            <c:numRef>
              <c:f>Sheet3!$B$13:$B$15</c:f>
              <c:numCache>
                <c:formatCode>General</c:formatCode>
                <c:ptCount val="3"/>
                <c:pt idx="0">
                  <c:v>245.2796</c:v>
                </c:pt>
                <c:pt idx="1">
                  <c:v>460.8612533</c:v>
                </c:pt>
                <c:pt idx="2">
                  <c:v>475.8358733</c:v>
                </c:pt>
              </c:numCache>
            </c:numRef>
          </c:val>
        </c:ser>
        <c:ser>
          <c:idx val="1"/>
          <c:order val="1"/>
          <c:tx>
            <c:strRef>
              <c:f>Sheet3!$C$12</c:f>
              <c:strCache>
                <c:ptCount val="1"/>
                <c:pt idx="0">
                  <c:v>ext3</c:v>
                </c:pt>
              </c:strCache>
            </c:strRef>
          </c:tx>
          <c:invertIfNegative val="0"/>
          <c:cat>
            <c:strRef>
              <c:f>Sheet3!$A$13:$A$15</c:f>
              <c:strCache>
                <c:ptCount val="3"/>
                <c:pt idx="0">
                  <c:v>seq-write</c:v>
                </c:pt>
                <c:pt idx="1">
                  <c:v>seq-rewrite</c:v>
                </c:pt>
                <c:pt idx="2">
                  <c:v>rand-rewrite</c:v>
                </c:pt>
              </c:strCache>
            </c:strRef>
          </c:cat>
          <c:val>
            <c:numRef>
              <c:f>Sheet3!$C$13:$C$15</c:f>
              <c:numCache>
                <c:formatCode>General</c:formatCode>
                <c:ptCount val="3"/>
                <c:pt idx="0">
                  <c:v>187.0401467</c:v>
                </c:pt>
                <c:pt idx="1">
                  <c:v>455.4265732999986</c:v>
                </c:pt>
                <c:pt idx="2">
                  <c:v>477.9122933</c:v>
                </c:pt>
              </c:numCache>
            </c:numRef>
          </c:val>
        </c:ser>
        <c:ser>
          <c:idx val="3"/>
          <c:order val="2"/>
          <c:tx>
            <c:strRef>
              <c:f>Sheet3!$E$12</c:f>
              <c:strCache>
                <c:ptCount val="1"/>
                <c:pt idx="0">
                  <c:v>IsoFS-lib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Sheet3!$A$13:$A$15</c:f>
              <c:strCache>
                <c:ptCount val="3"/>
                <c:pt idx="0">
                  <c:v>seq-write</c:v>
                </c:pt>
                <c:pt idx="1">
                  <c:v>seq-rewrite</c:v>
                </c:pt>
                <c:pt idx="2">
                  <c:v>rand-rewrite</c:v>
                </c:pt>
              </c:strCache>
            </c:strRef>
          </c:cat>
          <c:val>
            <c:numRef>
              <c:f>Sheet3!$E$13:$E$15</c:f>
              <c:numCache>
                <c:formatCode>General</c:formatCode>
                <c:ptCount val="3"/>
                <c:pt idx="0">
                  <c:v>292.0439999999999</c:v>
                </c:pt>
                <c:pt idx="1">
                  <c:v>417.77</c:v>
                </c:pt>
                <c:pt idx="2">
                  <c:v>435.324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002024"/>
        <c:axId val="-2087999016"/>
      </c:barChart>
      <c:catAx>
        <c:axId val="-2088002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7999016"/>
        <c:crosses val="autoZero"/>
        <c:auto val="1"/>
        <c:lblAlgn val="ctr"/>
        <c:lblOffset val="100"/>
        <c:noMultiLvlLbl val="0"/>
      </c:catAx>
      <c:valAx>
        <c:axId val="-2087999016"/>
        <c:scaling>
          <c:orientation val="minMax"/>
          <c:max val="5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Throughput (MB/s)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8002024"/>
        <c:crosses val="autoZero"/>
        <c:crossBetween val="between"/>
        <c:majorUnit val="100.0"/>
      </c:valAx>
    </c:plotArea>
    <c:legend>
      <c:legendPos val="r"/>
      <c:layout>
        <c:manualLayout>
          <c:xMode val="edge"/>
          <c:yMode val="edge"/>
          <c:x val="0.161154199475066"/>
          <c:y val="0.0838659230096238"/>
          <c:w val="0.252734689413823"/>
          <c:h val="0.304887357830271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Sheet4!$G$6</c:f>
              <c:strCache>
                <c:ptCount val="1"/>
                <c:pt idx="0">
                  <c:v>Cross-library</c:v>
                </c:pt>
              </c:strCache>
            </c:strRef>
          </c:tx>
          <c:marker>
            <c:symbol val="x"/>
            <c:size val="13"/>
            <c:spPr>
              <a:ln w="25400"/>
            </c:spPr>
          </c:marker>
          <c:cat>
            <c:numRef>
              <c:f>Sheet4!$F$7:$F$12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Sheet4!$G$7:$G$12</c:f>
              <c:numCache>
                <c:formatCode>General</c:formatCode>
                <c:ptCount val="6"/>
                <c:pt idx="0">
                  <c:v>9.072706815</c:v>
                </c:pt>
                <c:pt idx="1">
                  <c:v>12.51117893</c:v>
                </c:pt>
                <c:pt idx="2">
                  <c:v>13.86271797</c:v>
                </c:pt>
                <c:pt idx="3">
                  <c:v>14.09775768</c:v>
                </c:pt>
                <c:pt idx="4">
                  <c:v>12.4529807</c:v>
                </c:pt>
                <c:pt idx="5">
                  <c:v>8.977581428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Sheet4!$H$6</c:f>
              <c:strCache>
                <c:ptCount val="1"/>
                <c:pt idx="0">
                  <c:v>Cross-thread</c:v>
                </c:pt>
              </c:strCache>
            </c:strRef>
          </c:tx>
          <c:marker>
            <c:symbol val="plus"/>
            <c:size val="13"/>
            <c:spPr>
              <a:ln w="25400"/>
            </c:spPr>
          </c:marker>
          <c:cat>
            <c:numRef>
              <c:f>Sheet4!$F$7:$F$12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Sheet4!$H$7:$H$12</c:f>
              <c:numCache>
                <c:formatCode>General</c:formatCode>
                <c:ptCount val="6"/>
                <c:pt idx="0">
                  <c:v>9.036963893</c:v>
                </c:pt>
                <c:pt idx="1">
                  <c:v>12.30048632</c:v>
                </c:pt>
                <c:pt idx="2">
                  <c:v>13.70409707</c:v>
                </c:pt>
                <c:pt idx="3">
                  <c:v>14.24117477</c:v>
                </c:pt>
                <c:pt idx="4">
                  <c:v>12.18766735</c:v>
                </c:pt>
                <c:pt idx="5">
                  <c:v>9.041384967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Sheet4!$I$6</c:f>
              <c:strCache>
                <c:ptCount val="1"/>
                <c:pt idx="0">
                  <c:v>Cross-process</c:v>
                </c:pt>
              </c:strCache>
            </c:strRef>
          </c:tx>
          <c:cat>
            <c:numRef>
              <c:f>Sheet4!$F$7:$F$12</c:f>
              <c:numCache>
                <c:formatCode>General</c:formatCode>
                <c:ptCount val="6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</c:numCache>
            </c:numRef>
          </c:cat>
          <c:val>
            <c:numRef>
              <c:f>Sheet4!$I$7:$I$12</c:f>
              <c:numCache>
                <c:formatCode>General</c:formatCode>
                <c:ptCount val="6"/>
                <c:pt idx="0">
                  <c:v>7.415591002</c:v>
                </c:pt>
                <c:pt idx="1">
                  <c:v>9.300074976</c:v>
                </c:pt>
                <c:pt idx="2">
                  <c:v>9.846489779</c:v>
                </c:pt>
                <c:pt idx="3">
                  <c:v>10.05796147</c:v>
                </c:pt>
                <c:pt idx="4">
                  <c:v>9.144835515</c:v>
                </c:pt>
                <c:pt idx="5">
                  <c:v>6.864776992999984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7142392"/>
        <c:axId val="-2087153000"/>
      </c:lineChart>
      <c:catAx>
        <c:axId val="-2087142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# of 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7153000"/>
        <c:crosses val="autoZero"/>
        <c:auto val="1"/>
        <c:lblAlgn val="ctr"/>
        <c:lblOffset val="100"/>
        <c:noMultiLvlLbl val="0"/>
      </c:catAx>
      <c:valAx>
        <c:axId val="-2087153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Goodput (K</a:t>
                </a:r>
                <a:r>
                  <a:rPr lang="en-US" sz="1200" baseline="0"/>
                  <a:t> Ops/sec)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7142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7028800453997"/>
          <c:y val="0.417479585885098"/>
          <c:w val="0.363857203660353"/>
          <c:h val="0.25115157480315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B9C5-D3D2-46F8-BB25-C6EB9C1FAB4A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5860-9D8D-421A-9C23-59C71E5C8C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7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38D39446-ADD7-4E66-867D-25CAFC6AA31A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0876817F-1EE1-435F-A135-07451B3CA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1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94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6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25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1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7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40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2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3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4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98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827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47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2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0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02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87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32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94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667000" y="6427694"/>
            <a:ext cx="1600200" cy="365125"/>
          </a:xfrm>
        </p:spPr>
        <p:txBody>
          <a:bodyPr/>
          <a:lstStyle/>
          <a:p>
            <a:fld id="{BEB95DE3-18B5-44C3-BAF3-3C34152108C4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67200" y="6427694"/>
            <a:ext cx="2819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그림 6" descr="CS_2line_a_r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629F-9569-4C97-B977-9131495DC6C3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D31E-5AB3-48EF-AB8F-372BBC69BB17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F62-917C-4447-88EF-1CD53E0A7B27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EE5F-5B46-4968-9AA3-AE826E227784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82A5-1D84-4A59-A95D-2E1A0E5AF09B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06B-8679-468B-A165-8BC09AE2ACC3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5E0-A9F3-4216-B403-1B1661795E35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6EDF-9169-4331-85FB-85B6C2DF70D2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34A2-FCFC-42B1-A7C2-D440EE9B0811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105-F90E-4ECE-AE47-FE7615D3795B}" type="datetime1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 userDrawn="1"/>
        </p:nvGrpSpPr>
        <p:grpSpPr>
          <a:xfrm>
            <a:off x="0" y="6367548"/>
            <a:ext cx="9144000" cy="490452"/>
            <a:chOff x="0" y="6367548"/>
            <a:chExt cx="9144000" cy="490452"/>
          </a:xfrm>
        </p:grpSpPr>
        <p:pic>
          <p:nvPicPr>
            <p:cNvPr id="7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367548"/>
              <a:ext cx="4572000" cy="490452"/>
            </a:xfrm>
            <a:prstGeom prst="rect">
              <a:avLst/>
            </a:prstGeom>
            <a:noFill/>
          </p:spPr>
        </p:pic>
        <p:pic>
          <p:nvPicPr>
            <p:cNvPr id="8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6858000" y="6367548"/>
              <a:ext cx="2286000" cy="490452"/>
            </a:xfrm>
            <a:prstGeom prst="rect">
              <a:avLst/>
            </a:prstGeom>
            <a:noFill/>
          </p:spPr>
        </p:pic>
        <p:pic>
          <p:nvPicPr>
            <p:cNvPr id="9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4572000" y="6367548"/>
              <a:ext cx="2286000" cy="490452"/>
            </a:xfrm>
            <a:prstGeom prst="rect">
              <a:avLst/>
            </a:prstGeom>
            <a:noFill/>
          </p:spPr>
        </p:pic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6670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5EC9B1C-6652-46CD-870E-88C41E01F5B3}" type="datetime1">
              <a:rPr lang="en-US" smtClean="0"/>
              <a:pPr/>
              <a:t>2/29/16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67200" y="6427694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866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그림 10" descr="CS_2line_a_red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6172200" y="152400"/>
            <a:ext cx="2819400" cy="2819400"/>
            <a:chOff x="6184557" y="2239662"/>
            <a:chExt cx="2819400" cy="2819400"/>
          </a:xfrm>
        </p:grpSpPr>
        <p:grpSp>
          <p:nvGrpSpPr>
            <p:cNvPr id="7" name="Group 6"/>
            <p:cNvGrpSpPr/>
            <p:nvPr/>
          </p:nvGrpSpPr>
          <p:grpSpPr>
            <a:xfrm>
              <a:off x="7231117" y="3218503"/>
              <a:ext cx="743239" cy="702709"/>
              <a:chOff x="2321527" y="2968710"/>
              <a:chExt cx="561716" cy="531085"/>
            </a:xfrm>
            <a:solidFill>
              <a:schemeClr val="bg1">
                <a:lumMod val="95000"/>
              </a:schemeClr>
            </a:solidFill>
          </p:grpSpPr>
          <p:sp>
            <p:nvSpPr>
              <p:cNvPr id="20" name="Oval 19"/>
              <p:cNvSpPr/>
              <p:nvPr/>
            </p:nvSpPr>
            <p:spPr>
              <a:xfrm>
                <a:off x="2362200" y="2994711"/>
                <a:ext cx="480370" cy="48037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321527" y="3160112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624264" y="3004816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59111" y="3017881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476500" y="2968710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654643" y="3135141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406993" y="3271195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588225" y="3266560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391547" y="3096463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58106" y="3048322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494262" y="3169831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184557" y="2239662"/>
              <a:ext cx="2819400" cy="2819400"/>
              <a:chOff x="1078384" y="1709707"/>
              <a:chExt cx="3048000" cy="3048000"/>
            </a:xfrm>
          </p:grpSpPr>
          <p:sp>
            <p:nvSpPr>
              <p:cNvPr id="15" name="Oval 14"/>
              <p:cNvSpPr/>
              <p:nvPr/>
            </p:nvSpPr>
            <p:spPr>
              <a:xfrm rot="900000">
                <a:off x="2126354" y="1709707"/>
                <a:ext cx="952064" cy="304800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700000">
                <a:off x="2131378" y="2020622"/>
                <a:ext cx="1008429" cy="2425582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18900000">
                <a:off x="2128342" y="2020624"/>
                <a:ext cx="1008429" cy="2425582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15300000">
                <a:off x="2126352" y="1608182"/>
                <a:ext cx="952064" cy="304800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7100000">
                <a:off x="2126352" y="1608180"/>
                <a:ext cx="952064" cy="304800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59133" y="2820287"/>
              <a:ext cx="1937191" cy="1980515"/>
              <a:chOff x="1915764" y="2337410"/>
              <a:chExt cx="2094261" cy="2141098"/>
            </a:xfrm>
            <a:solidFill>
              <a:schemeClr val="bg1">
                <a:lumMod val="95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3948048" y="2950657"/>
                <a:ext cx="61977" cy="61977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915764" y="3384281"/>
                <a:ext cx="61977" cy="61977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24867" y="2337410"/>
                <a:ext cx="61977" cy="61977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000982" y="4416531"/>
                <a:ext cx="61977" cy="61977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172992" y="3323711"/>
                <a:ext cx="61977" cy="61977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362200"/>
          </a:xfrm>
        </p:spPr>
        <p:txBody>
          <a:bodyPr>
            <a:normAutofit fontScale="85000" lnSpcReduction="20000"/>
          </a:bodyPr>
          <a:lstStyle/>
          <a:p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000" dirty="0" err="1" smtClean="0">
                <a:solidFill>
                  <a:schemeClr val="tx1"/>
                </a:solidFill>
              </a:rPr>
              <a:t>Ji</a:t>
            </a:r>
            <a:r>
              <a:rPr lang="en-US" sz="3000" dirty="0" smtClean="0">
                <a:solidFill>
                  <a:schemeClr val="tx1"/>
                </a:solidFill>
              </a:rPr>
              <a:t>-Yong Shin </a:t>
            </a:r>
            <a:endParaRPr lang="en-US" sz="300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Cornell University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collaboration with </a:t>
            </a:r>
          </a:p>
          <a:p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Mahesh 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Balakrishnan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(Yale), Tudor Marian (Google), and </a:t>
            </a:r>
          </a:p>
          <a:p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Hakim Weatherspoon (Cornell)</a:t>
            </a: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Isotope: Transactional Isolation for Block Storage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477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FAST 2016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Strict </a:t>
            </a:r>
            <a:r>
              <a:rPr lang="en-US" sz="2800" dirty="0" err="1"/>
              <a:t>s</a:t>
            </a:r>
            <a:r>
              <a:rPr lang="en-US" sz="2800" dirty="0" err="1" smtClean="0"/>
              <a:t>erializability</a:t>
            </a:r>
            <a:r>
              <a:rPr lang="en-US" sz="2800" dirty="0" smtClean="0"/>
              <a:t> based</a:t>
            </a:r>
          </a:p>
          <a:p>
            <a:pPr lvl="1"/>
            <a:r>
              <a:rPr lang="en-US" sz="2400" dirty="0" smtClean="0"/>
              <a:t>Checks for </a:t>
            </a:r>
            <a:r>
              <a:rPr lang="en-US" sz="2400" b="1" dirty="0" smtClean="0">
                <a:solidFill>
                  <a:srgbClr val="FF0000"/>
                </a:solidFill>
              </a:rPr>
              <a:t>read/write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57200" y="3657600"/>
            <a:ext cx="8382000" cy="2514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34" name="Document 33"/>
          <p:cNvSpPr/>
          <p:nvPr/>
        </p:nvSpPr>
        <p:spPr>
          <a:xfrm>
            <a:off x="7315200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sz="1200" dirty="0" smtClean="0"/>
              <a:t>…</a:t>
            </a:r>
          </a:p>
        </p:txBody>
      </p:sp>
      <p:sp>
        <p:nvSpPr>
          <p:cNvPr id="35" name="Document 34"/>
          <p:cNvSpPr/>
          <p:nvPr/>
        </p:nvSpPr>
        <p:spPr>
          <a:xfrm>
            <a:off x="6998648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W 17</a:t>
            </a:r>
          </a:p>
          <a:p>
            <a:r>
              <a:rPr lang="en-US" sz="2000" dirty="0" smtClean="0"/>
              <a:t>W 33</a:t>
            </a:r>
          </a:p>
        </p:txBody>
      </p:sp>
      <p:sp>
        <p:nvSpPr>
          <p:cNvPr id="36" name="Document 35"/>
          <p:cNvSpPr/>
          <p:nvPr/>
        </p:nvSpPr>
        <p:spPr>
          <a:xfrm>
            <a:off x="5703248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W 88</a:t>
            </a:r>
          </a:p>
          <a:p>
            <a:r>
              <a:rPr lang="en-US" sz="2000" dirty="0" smtClean="0"/>
              <a:t>W 22</a:t>
            </a:r>
          </a:p>
        </p:txBody>
      </p:sp>
      <p:sp>
        <p:nvSpPr>
          <p:cNvPr id="37" name="Document 36"/>
          <p:cNvSpPr/>
          <p:nvPr/>
        </p:nvSpPr>
        <p:spPr>
          <a:xfrm>
            <a:off x="4419600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W 33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83794" y="5791200"/>
            <a:ext cx="3355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Queued contexts (sorted by end time)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616989" y="5824954"/>
            <a:ext cx="289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10400" y="3810000"/>
            <a:ext cx="11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T52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715000" y="3810000"/>
            <a:ext cx="11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T53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419600" y="3810000"/>
            <a:ext cx="11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T53</a:t>
            </a:r>
            <a:endParaRPr lang="en-US" b="1" dirty="0"/>
          </a:p>
        </p:txBody>
      </p:sp>
      <p:sp>
        <p:nvSpPr>
          <p:cNvPr id="43" name="Rectangle 42"/>
          <p:cNvSpPr/>
          <p:nvPr/>
        </p:nvSpPr>
        <p:spPr>
          <a:xfrm>
            <a:off x="457200" y="3276600"/>
            <a:ext cx="1984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TX </a:t>
            </a:r>
            <a:r>
              <a:rPr lang="en-US" b="1" dirty="0"/>
              <a:t>Decision Engine</a:t>
            </a:r>
          </a:p>
        </p:txBody>
      </p:sp>
      <p:sp>
        <p:nvSpPr>
          <p:cNvPr id="44" name="Document 43"/>
          <p:cNvSpPr/>
          <p:nvPr/>
        </p:nvSpPr>
        <p:spPr>
          <a:xfrm>
            <a:off x="3124200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W40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24200" y="3810000"/>
            <a:ext cx="11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T54</a:t>
            </a:r>
            <a:endParaRPr lang="en-US" b="1" dirty="0"/>
          </a:p>
        </p:txBody>
      </p:sp>
      <p:sp>
        <p:nvSpPr>
          <p:cNvPr id="46" name="Document 45"/>
          <p:cNvSpPr/>
          <p:nvPr/>
        </p:nvSpPr>
        <p:spPr>
          <a:xfrm>
            <a:off x="1828800" y="4191000"/>
            <a:ext cx="1154752" cy="1371600"/>
          </a:xfrm>
          <a:prstGeom prst="flowChartDocumen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R 33</a:t>
            </a:r>
          </a:p>
          <a:p>
            <a:r>
              <a:rPr lang="en-US" sz="2000" dirty="0" smtClean="0"/>
              <a:t>W 25</a:t>
            </a:r>
          </a:p>
          <a:p>
            <a:r>
              <a:rPr lang="en-US" sz="2000" dirty="0" smtClean="0"/>
              <a:t>W 33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153400" y="3810000"/>
            <a:ext cx="34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1143000"/>
            <a:ext cx="327660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/>
                <a:cs typeface="Courier"/>
              </a:rPr>
              <a:t>B</a:t>
            </a:r>
            <a:r>
              <a:rPr lang="en-US" sz="2000" dirty="0" err="1" smtClean="0">
                <a:latin typeface="Courier"/>
                <a:cs typeface="Courier"/>
              </a:rPr>
              <a:t>eginTX</a:t>
            </a:r>
            <a:r>
              <a:rPr lang="en-US" sz="2000" dirty="0" smtClean="0">
                <a:latin typeface="Courier"/>
                <a:cs typeface="Courier"/>
              </a:rPr>
              <a:t>(); //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@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T53</a:t>
            </a:r>
          </a:p>
          <a:p>
            <a:r>
              <a:rPr lang="en-US" sz="2000" dirty="0">
                <a:latin typeface="Courier"/>
                <a:cs typeface="Courier"/>
              </a:rPr>
              <a:t>f</a:t>
            </a:r>
            <a:r>
              <a:rPr lang="en-US" sz="2000" dirty="0" smtClean="0">
                <a:latin typeface="Courier"/>
                <a:cs typeface="Courier"/>
              </a:rPr>
              <a:t>oo=Read(33);</a:t>
            </a:r>
          </a:p>
          <a:p>
            <a:r>
              <a:rPr lang="en-US" sz="2000" dirty="0" smtClean="0">
                <a:latin typeface="Courier"/>
                <a:cs typeface="Courier"/>
              </a:rPr>
              <a:t>Write(25, bar);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 smtClean="0">
                <a:latin typeface="Courier"/>
                <a:cs typeface="Courier"/>
              </a:rPr>
              <a:t>Write(33, </a:t>
            </a:r>
            <a:r>
              <a:rPr lang="en-US" sz="2000" dirty="0" err="1" smtClean="0">
                <a:latin typeface="Courier"/>
                <a:cs typeface="Courier"/>
              </a:rPr>
              <a:t>baz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r>
              <a:rPr lang="en-US" sz="2000" dirty="0" err="1">
                <a:latin typeface="Courier"/>
                <a:cs typeface="Courier"/>
              </a:rPr>
              <a:t>E</a:t>
            </a:r>
            <a:r>
              <a:rPr lang="en-US" sz="2000" dirty="0" err="1" smtClean="0">
                <a:latin typeface="Courier"/>
                <a:cs typeface="Courier"/>
              </a:rPr>
              <a:t>ndTX</a:t>
            </a:r>
            <a:r>
              <a:rPr lang="en-US" sz="2000" dirty="0" smtClean="0">
                <a:latin typeface="Courier"/>
                <a:cs typeface="Courier"/>
              </a:rPr>
              <a:t>();   //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@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T55</a:t>
            </a:r>
            <a:endParaRPr lang="en-US" sz="2000" b="1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15000" y="4800600"/>
            <a:ext cx="392130" cy="497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010400" y="4876800"/>
            <a:ext cx="443431" cy="497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19600" y="4840460"/>
            <a:ext cx="443431" cy="497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124200" y="4840460"/>
            <a:ext cx="443431" cy="497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5541168"/>
            <a:ext cx="1219200" cy="64633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Commit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Abort    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6096000" y="2895600"/>
            <a:ext cx="1828800" cy="2819400"/>
            <a:chOff x="7315200" y="2895600"/>
            <a:chExt cx="1828800" cy="2819400"/>
          </a:xfrm>
        </p:grpSpPr>
        <p:cxnSp>
          <p:nvCxnSpPr>
            <p:cNvPr id="62" name="Straight Connector 61"/>
            <p:cNvCxnSpPr/>
            <p:nvPr/>
          </p:nvCxnSpPr>
          <p:spPr>
            <a:xfrm flipH="1">
              <a:off x="8153400" y="3352800"/>
              <a:ext cx="24993" cy="2362200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7315200" y="2895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Begin Time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33600" y="2907268"/>
            <a:ext cx="1828800" cy="2807732"/>
            <a:chOff x="2133600" y="2907268"/>
            <a:chExt cx="1828800" cy="2807732"/>
          </a:xfrm>
        </p:grpSpPr>
        <p:cxnSp>
          <p:nvCxnSpPr>
            <p:cNvPr id="67" name="Straight Connector 66"/>
            <p:cNvCxnSpPr/>
            <p:nvPr/>
          </p:nvCxnSpPr>
          <p:spPr>
            <a:xfrm flipH="1">
              <a:off x="3048000" y="3352800"/>
              <a:ext cx="24993" cy="2362200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33600" y="29072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End Time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00400" y="2819400"/>
            <a:ext cx="3602875" cy="873067"/>
            <a:chOff x="3178925" y="2819400"/>
            <a:chExt cx="4898276" cy="873067"/>
          </a:xfrm>
        </p:grpSpPr>
        <p:sp>
          <p:nvSpPr>
            <p:cNvPr id="69" name="Left Brace 68"/>
            <p:cNvSpPr/>
            <p:nvPr/>
          </p:nvSpPr>
          <p:spPr>
            <a:xfrm rot="5400000" flipV="1">
              <a:off x="5393981" y="1009248"/>
              <a:ext cx="468163" cy="489827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007554" y="2819400"/>
              <a:ext cx="3383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Conflict Window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90729" y="4252931"/>
            <a:ext cx="3352800" cy="1962451"/>
            <a:chOff x="1890729" y="4252931"/>
            <a:chExt cx="3352800" cy="1962451"/>
          </a:xfrm>
        </p:grpSpPr>
        <p:grpSp>
          <p:nvGrpSpPr>
            <p:cNvPr id="75" name="Group 74"/>
            <p:cNvGrpSpPr/>
            <p:nvPr/>
          </p:nvGrpSpPr>
          <p:grpSpPr>
            <a:xfrm>
              <a:off x="2133600" y="5334002"/>
              <a:ext cx="2743202" cy="881380"/>
              <a:chOff x="2133600" y="5334002"/>
              <a:chExt cx="2743202" cy="881380"/>
            </a:xfrm>
          </p:grpSpPr>
          <p:sp>
            <p:nvSpPr>
              <p:cNvPr id="60" name="Right Bracket 59"/>
              <p:cNvSpPr/>
              <p:nvPr/>
            </p:nvSpPr>
            <p:spPr>
              <a:xfrm rot="5400000">
                <a:off x="3276602" y="4191000"/>
                <a:ext cx="457198" cy="2743202"/>
              </a:xfrm>
              <a:prstGeom prst="rightBracket">
                <a:avLst/>
              </a:prstGeom>
              <a:ln w="38100" cmpd="sng">
                <a:solidFill>
                  <a:srgbClr val="FF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922698" y="5692162"/>
                <a:ext cx="13223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onflict</a:t>
                </a:r>
                <a:endParaRPr lang="en-US" sz="28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890729" y="4252931"/>
              <a:ext cx="7620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481529" y="4252931"/>
              <a:ext cx="7620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828800" y="3810000"/>
            <a:ext cx="11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T55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524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Isotope Challenges and Additional APIs</a:t>
            </a:r>
            <a:endParaRPr lang="en-US" dirty="0"/>
          </a:p>
        </p:txBody>
      </p:sp>
      <p:sp>
        <p:nvSpPr>
          <p:cNvPr id="115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0593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Application must be stateless (no caches)</a:t>
            </a:r>
            <a:endParaRPr lang="en-US" sz="2400" dirty="0"/>
          </a:p>
          <a:p>
            <a:pPr lvl="1"/>
            <a:r>
              <a:rPr lang="en-US" sz="2400" b="1" dirty="0" err="1">
                <a:solidFill>
                  <a:srgbClr val="0000FF"/>
                </a:solidFill>
              </a:rPr>
              <a:t>PleaseCache</a:t>
            </a:r>
            <a:r>
              <a:rPr lang="en-US" sz="2400" b="1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: caches a data block in internal memory </a:t>
            </a:r>
            <a:r>
              <a:rPr lang="en-US" sz="2400" dirty="0" smtClean="0"/>
              <a:t>cache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Mismatching data access granularity (application </a:t>
            </a:r>
            <a:r>
              <a:rPr lang="en-US" sz="2800" dirty="0" err="1" smtClean="0"/>
              <a:t>vs</a:t>
            </a:r>
            <a:r>
              <a:rPr lang="en-US" sz="2800" dirty="0" smtClean="0"/>
              <a:t> block)</a:t>
            </a:r>
          </a:p>
          <a:p>
            <a:pPr lvl="1"/>
            <a:r>
              <a:rPr lang="en-US" sz="2400" b="1" dirty="0" err="1" smtClean="0">
                <a:solidFill>
                  <a:srgbClr val="0000FF"/>
                </a:solidFill>
              </a:rPr>
              <a:t>MarkAccessed</a:t>
            </a:r>
            <a:r>
              <a:rPr lang="en-US" sz="2400" b="1" dirty="0" smtClean="0">
                <a:solidFill>
                  <a:srgbClr val="0000FF"/>
                </a:solidFill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r>
              <a:rPr lang="en-US" sz="2400" dirty="0" smtClean="0"/>
              <a:t>: indicates </a:t>
            </a:r>
            <a:r>
              <a:rPr lang="en-US" sz="2400" dirty="0" err="1"/>
              <a:t>subblock</a:t>
            </a:r>
            <a:r>
              <a:rPr lang="en-US" sz="2400" dirty="0"/>
              <a:t> level data </a:t>
            </a:r>
            <a:r>
              <a:rPr lang="en-US" sz="2400" dirty="0" smtClean="0"/>
              <a:t>access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551976" y="8827197"/>
            <a:ext cx="1993782" cy="534725"/>
          </a:xfrm>
          <a:prstGeom prst="rect">
            <a:avLst/>
          </a:prstGeom>
          <a:noFill/>
        </p:spPr>
        <p:txBody>
          <a:bodyPr wrap="square" lIns="285713" tIns="142857" rIns="285713" bIns="142857" rtlCol="0">
            <a:spAutoFit/>
          </a:bodyPr>
          <a:lstStyle/>
          <a:p>
            <a:r>
              <a:rPr lang="en-US" sz="1600" b="1" dirty="0"/>
              <a:t>Yes.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968506" y="3429000"/>
            <a:ext cx="24416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False Conflict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90800" y="5334000"/>
            <a:ext cx="5410200" cy="1038999"/>
            <a:chOff x="2590800" y="5334000"/>
            <a:chExt cx="5410200" cy="1038999"/>
          </a:xfrm>
        </p:grpSpPr>
        <p:grpSp>
          <p:nvGrpSpPr>
            <p:cNvPr id="167" name="Group 166"/>
            <p:cNvGrpSpPr/>
            <p:nvPr/>
          </p:nvGrpSpPr>
          <p:grpSpPr>
            <a:xfrm>
              <a:off x="3224339" y="5334000"/>
              <a:ext cx="4776661" cy="381000"/>
              <a:chOff x="275768" y="143298"/>
              <a:chExt cx="1133076" cy="191064"/>
            </a:xfrm>
          </p:grpSpPr>
          <p:sp>
            <p:nvSpPr>
              <p:cNvPr id="168" name="Freeform 167"/>
              <p:cNvSpPr/>
              <p:nvPr/>
            </p:nvSpPr>
            <p:spPr>
              <a:xfrm>
                <a:off x="275768" y="143298"/>
                <a:ext cx="252483" cy="191064"/>
              </a:xfrm>
              <a:custGeom>
                <a:avLst/>
                <a:gdLst>
                  <a:gd name="connsiteX0" fmla="*/ 0 w 252483"/>
                  <a:gd name="connsiteY0" fmla="*/ 31845 h 191064"/>
                  <a:gd name="connsiteX1" fmla="*/ 31845 w 252483"/>
                  <a:gd name="connsiteY1" fmla="*/ 0 h 191064"/>
                  <a:gd name="connsiteX2" fmla="*/ 220638 w 252483"/>
                  <a:gd name="connsiteY2" fmla="*/ 0 h 191064"/>
                  <a:gd name="connsiteX3" fmla="*/ 252483 w 252483"/>
                  <a:gd name="connsiteY3" fmla="*/ 31845 h 191064"/>
                  <a:gd name="connsiteX4" fmla="*/ 252483 w 252483"/>
                  <a:gd name="connsiteY4" fmla="*/ 159219 h 191064"/>
                  <a:gd name="connsiteX5" fmla="*/ 220638 w 252483"/>
                  <a:gd name="connsiteY5" fmla="*/ 191064 h 191064"/>
                  <a:gd name="connsiteX6" fmla="*/ 31845 w 252483"/>
                  <a:gd name="connsiteY6" fmla="*/ 191064 h 191064"/>
                  <a:gd name="connsiteX7" fmla="*/ 0 w 252483"/>
                  <a:gd name="connsiteY7" fmla="*/ 159219 h 191064"/>
                  <a:gd name="connsiteX8" fmla="*/ 0 w 252483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83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20638" y="0"/>
                    </a:lnTo>
                    <a:cubicBezTo>
                      <a:pt x="238226" y="0"/>
                      <a:pt x="252483" y="14257"/>
                      <a:pt x="252483" y="31845"/>
                    </a:cubicBezTo>
                    <a:lnTo>
                      <a:pt x="252483" y="159219"/>
                    </a:lnTo>
                    <a:cubicBezTo>
                      <a:pt x="252483" y="176807"/>
                      <a:pt x="238226" y="191064"/>
                      <a:pt x="220638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/>
                  <a:t>0</a:t>
                </a:r>
              </a:p>
            </p:txBody>
          </p:sp>
          <p:sp>
            <p:nvSpPr>
              <p:cNvPr id="169" name="Freeform 168"/>
              <p:cNvSpPr/>
              <p:nvPr/>
            </p:nvSpPr>
            <p:spPr>
              <a:xfrm>
                <a:off x="570331" y="143298"/>
                <a:ext cx="252483" cy="191064"/>
              </a:xfrm>
              <a:custGeom>
                <a:avLst/>
                <a:gdLst>
                  <a:gd name="connsiteX0" fmla="*/ 0 w 252483"/>
                  <a:gd name="connsiteY0" fmla="*/ 31845 h 191064"/>
                  <a:gd name="connsiteX1" fmla="*/ 31845 w 252483"/>
                  <a:gd name="connsiteY1" fmla="*/ 0 h 191064"/>
                  <a:gd name="connsiteX2" fmla="*/ 220638 w 252483"/>
                  <a:gd name="connsiteY2" fmla="*/ 0 h 191064"/>
                  <a:gd name="connsiteX3" fmla="*/ 252483 w 252483"/>
                  <a:gd name="connsiteY3" fmla="*/ 31845 h 191064"/>
                  <a:gd name="connsiteX4" fmla="*/ 252483 w 252483"/>
                  <a:gd name="connsiteY4" fmla="*/ 159219 h 191064"/>
                  <a:gd name="connsiteX5" fmla="*/ 220638 w 252483"/>
                  <a:gd name="connsiteY5" fmla="*/ 191064 h 191064"/>
                  <a:gd name="connsiteX6" fmla="*/ 31845 w 252483"/>
                  <a:gd name="connsiteY6" fmla="*/ 191064 h 191064"/>
                  <a:gd name="connsiteX7" fmla="*/ 0 w 252483"/>
                  <a:gd name="connsiteY7" fmla="*/ 159219 h 191064"/>
                  <a:gd name="connsiteX8" fmla="*/ 0 w 252483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83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20638" y="0"/>
                    </a:lnTo>
                    <a:cubicBezTo>
                      <a:pt x="238226" y="0"/>
                      <a:pt x="252483" y="14257"/>
                      <a:pt x="252483" y="31845"/>
                    </a:cubicBezTo>
                    <a:lnTo>
                      <a:pt x="252483" y="159219"/>
                    </a:lnTo>
                    <a:cubicBezTo>
                      <a:pt x="252483" y="176807"/>
                      <a:pt x="238226" y="191064"/>
                      <a:pt x="220638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/>
                  <a:t>1</a:t>
                </a:r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864895" y="143298"/>
                <a:ext cx="252483" cy="191064"/>
              </a:xfrm>
              <a:custGeom>
                <a:avLst/>
                <a:gdLst>
                  <a:gd name="connsiteX0" fmla="*/ 0 w 252483"/>
                  <a:gd name="connsiteY0" fmla="*/ 31845 h 191064"/>
                  <a:gd name="connsiteX1" fmla="*/ 31845 w 252483"/>
                  <a:gd name="connsiteY1" fmla="*/ 0 h 191064"/>
                  <a:gd name="connsiteX2" fmla="*/ 220638 w 252483"/>
                  <a:gd name="connsiteY2" fmla="*/ 0 h 191064"/>
                  <a:gd name="connsiteX3" fmla="*/ 252483 w 252483"/>
                  <a:gd name="connsiteY3" fmla="*/ 31845 h 191064"/>
                  <a:gd name="connsiteX4" fmla="*/ 252483 w 252483"/>
                  <a:gd name="connsiteY4" fmla="*/ 159219 h 191064"/>
                  <a:gd name="connsiteX5" fmla="*/ 220638 w 252483"/>
                  <a:gd name="connsiteY5" fmla="*/ 191064 h 191064"/>
                  <a:gd name="connsiteX6" fmla="*/ 31845 w 252483"/>
                  <a:gd name="connsiteY6" fmla="*/ 191064 h 191064"/>
                  <a:gd name="connsiteX7" fmla="*/ 0 w 252483"/>
                  <a:gd name="connsiteY7" fmla="*/ 159219 h 191064"/>
                  <a:gd name="connsiteX8" fmla="*/ 0 w 252483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83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20638" y="0"/>
                    </a:lnTo>
                    <a:cubicBezTo>
                      <a:pt x="238226" y="0"/>
                      <a:pt x="252483" y="14257"/>
                      <a:pt x="252483" y="31845"/>
                    </a:cubicBezTo>
                    <a:lnTo>
                      <a:pt x="252483" y="159219"/>
                    </a:lnTo>
                    <a:cubicBezTo>
                      <a:pt x="252483" y="176807"/>
                      <a:pt x="238226" y="191064"/>
                      <a:pt x="220638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/>
                  <a:t>2</a:t>
                </a: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1156361" y="143298"/>
                <a:ext cx="252483" cy="191064"/>
              </a:xfrm>
              <a:custGeom>
                <a:avLst/>
                <a:gdLst>
                  <a:gd name="connsiteX0" fmla="*/ 0 w 252483"/>
                  <a:gd name="connsiteY0" fmla="*/ 31845 h 191064"/>
                  <a:gd name="connsiteX1" fmla="*/ 31845 w 252483"/>
                  <a:gd name="connsiteY1" fmla="*/ 0 h 191064"/>
                  <a:gd name="connsiteX2" fmla="*/ 220638 w 252483"/>
                  <a:gd name="connsiteY2" fmla="*/ 0 h 191064"/>
                  <a:gd name="connsiteX3" fmla="*/ 252483 w 252483"/>
                  <a:gd name="connsiteY3" fmla="*/ 31845 h 191064"/>
                  <a:gd name="connsiteX4" fmla="*/ 252483 w 252483"/>
                  <a:gd name="connsiteY4" fmla="*/ 159219 h 191064"/>
                  <a:gd name="connsiteX5" fmla="*/ 220638 w 252483"/>
                  <a:gd name="connsiteY5" fmla="*/ 191064 h 191064"/>
                  <a:gd name="connsiteX6" fmla="*/ 31845 w 252483"/>
                  <a:gd name="connsiteY6" fmla="*/ 191064 h 191064"/>
                  <a:gd name="connsiteX7" fmla="*/ 0 w 252483"/>
                  <a:gd name="connsiteY7" fmla="*/ 159219 h 191064"/>
                  <a:gd name="connsiteX8" fmla="*/ 0 w 252483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83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20638" y="0"/>
                    </a:lnTo>
                    <a:cubicBezTo>
                      <a:pt x="238226" y="0"/>
                      <a:pt x="252483" y="14257"/>
                      <a:pt x="252483" y="31845"/>
                    </a:cubicBezTo>
                    <a:lnTo>
                      <a:pt x="252483" y="159219"/>
                    </a:lnTo>
                    <a:cubicBezTo>
                      <a:pt x="252483" y="176807"/>
                      <a:pt x="238226" y="191064"/>
                      <a:pt x="220638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/>
                  <a:t>…</a:t>
                </a: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2590800" y="5665113"/>
              <a:ext cx="2362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Filesystem</a:t>
              </a:r>
              <a:r>
                <a:rPr lang="en-US" sz="2000" dirty="0" smtClean="0"/>
                <a:t> </a:t>
              </a:r>
            </a:p>
            <a:p>
              <a:pPr algn="ctr"/>
              <a:r>
                <a:rPr lang="en-US" sz="2000" dirty="0" smtClean="0"/>
                <a:t>metadata block</a:t>
              </a:r>
              <a:endParaRPr lang="en-US" sz="2000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224339" y="5334000"/>
            <a:ext cx="1064378" cy="381000"/>
            <a:chOff x="3224339" y="5334000"/>
            <a:chExt cx="1064378" cy="381000"/>
          </a:xfrm>
        </p:grpSpPr>
        <p:sp>
          <p:nvSpPr>
            <p:cNvPr id="175" name="Rounded Rectangle 174"/>
            <p:cNvSpPr/>
            <p:nvPr/>
          </p:nvSpPr>
          <p:spPr>
            <a:xfrm>
              <a:off x="3224339" y="5334000"/>
              <a:ext cx="280861" cy="381000"/>
            </a:xfrm>
            <a:prstGeom prst="roundRect">
              <a:avLst>
                <a:gd name="adj" fmla="val 28506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007856" y="5334000"/>
              <a:ext cx="280861" cy="381000"/>
            </a:xfrm>
            <a:prstGeom prst="roundRect">
              <a:avLst>
                <a:gd name="adj" fmla="val 28506"/>
              </a:avLst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ectangular Callout 176"/>
          <p:cNvSpPr/>
          <p:nvPr/>
        </p:nvSpPr>
        <p:spPr>
          <a:xfrm>
            <a:off x="457200" y="4038600"/>
            <a:ext cx="3657600" cy="1066800"/>
          </a:xfrm>
          <a:prstGeom prst="wedgeRectCallout">
            <a:avLst>
              <a:gd name="adj1" fmla="val 28620"/>
              <a:gd name="adj2" fmla="val 8601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TX A</a:t>
            </a:r>
          </a:p>
          <a:p>
            <a:pPr algn="ctr"/>
            <a:r>
              <a:rPr lang="en-US" sz="2000" dirty="0"/>
              <a:t>Write (0, foo); </a:t>
            </a:r>
            <a:r>
              <a:rPr lang="en-US" sz="2000" dirty="0" smtClean="0"/>
              <a:t>// modified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bit</a:t>
            </a:r>
          </a:p>
        </p:txBody>
      </p:sp>
      <p:sp>
        <p:nvSpPr>
          <p:cNvPr id="178" name="Rectangular Callout 177"/>
          <p:cNvSpPr/>
          <p:nvPr/>
        </p:nvSpPr>
        <p:spPr>
          <a:xfrm>
            <a:off x="4214939" y="4038600"/>
            <a:ext cx="3786061" cy="1066800"/>
          </a:xfrm>
          <a:prstGeom prst="wedgeRectCallout">
            <a:avLst>
              <a:gd name="adj1" fmla="val -49473"/>
              <a:gd name="adj2" fmla="val 83669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TX B</a:t>
            </a:r>
          </a:p>
          <a:p>
            <a:pPr algn="ctr"/>
            <a:r>
              <a:rPr lang="en-US" sz="2000" dirty="0"/>
              <a:t>Write (0, bar); </a:t>
            </a:r>
            <a:r>
              <a:rPr lang="en-US" sz="2000" dirty="0" smtClean="0"/>
              <a:t>// modified last bit</a:t>
            </a:r>
          </a:p>
        </p:txBody>
      </p:sp>
    </p:spTree>
    <p:extLst>
      <p:ext uri="{BB962C8B-B14F-4D97-AF65-F5344CB8AC3E}">
        <p14:creationId xmlns:p14="http://schemas.microsoft.com/office/powerpoint/2010/main" val="93206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2" grpId="1"/>
      <p:bldP spid="177" grpId="0" animBg="1"/>
      <p:bldP spid="1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Built as device mapper in Linux kernel</a:t>
            </a:r>
          </a:p>
          <a:p>
            <a:pPr lvl="1"/>
            <a:r>
              <a:rPr lang="en-US" dirty="0" smtClean="0"/>
              <a:t>Logical block device similar to software RAID or LVM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run on any block device (Disk, SSD, etc.)</a:t>
            </a:r>
          </a:p>
          <a:p>
            <a:endParaRPr lang="en-US" dirty="0"/>
          </a:p>
          <a:p>
            <a:r>
              <a:rPr lang="en-US" dirty="0" smtClean="0"/>
              <a:t>Log implemented based on Gecko</a:t>
            </a:r>
          </a:p>
          <a:p>
            <a:pPr lvl="1"/>
            <a:r>
              <a:rPr lang="en-US" dirty="0" smtClean="0"/>
              <a:t>Chain logging design</a:t>
            </a:r>
            <a:br>
              <a:rPr lang="en-US" dirty="0" smtClean="0"/>
            </a:br>
            <a:r>
              <a:rPr lang="en-US" dirty="0" smtClean="0"/>
              <a:t>(Logs to multiple drives in round robin)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APIs supported using IOCTL calls</a:t>
            </a:r>
          </a:p>
          <a:p>
            <a:pPr lvl="1"/>
            <a:r>
              <a:rPr lang="en-US" dirty="0" err="1" smtClean="0"/>
              <a:t>BeginTX</a:t>
            </a:r>
            <a:r>
              <a:rPr lang="en-US" dirty="0" smtClean="0"/>
              <a:t>/</a:t>
            </a:r>
            <a:r>
              <a:rPr lang="en-US" dirty="0" err="1" smtClean="0"/>
              <a:t>EndTX</a:t>
            </a:r>
            <a:r>
              <a:rPr lang="en-US" dirty="0" smtClean="0"/>
              <a:t>/</a:t>
            </a:r>
            <a:r>
              <a:rPr lang="en-US" dirty="0" err="1" smtClean="0"/>
              <a:t>AbortTX</a:t>
            </a:r>
            <a:endParaRPr lang="en-US" dirty="0" smtClean="0"/>
          </a:p>
          <a:p>
            <a:pPr lvl="1"/>
            <a:r>
              <a:rPr lang="en-US" dirty="0" err="1" smtClean="0"/>
              <a:t>MarkAccessed</a:t>
            </a:r>
            <a:r>
              <a:rPr lang="en-US" dirty="0" smtClean="0"/>
              <a:t>/</a:t>
            </a:r>
            <a:r>
              <a:rPr lang="en-US" dirty="0" err="1" smtClean="0"/>
              <a:t>PleaseCache</a:t>
            </a:r>
            <a:endParaRPr lang="en-US" dirty="0"/>
          </a:p>
          <a:p>
            <a:pPr lvl="1"/>
            <a:r>
              <a:rPr lang="en-US" dirty="0" err="1" smtClean="0"/>
              <a:t>ReleaseTX</a:t>
            </a:r>
            <a:r>
              <a:rPr lang="en-US" dirty="0" smtClean="0"/>
              <a:t>/</a:t>
            </a:r>
            <a:r>
              <a:rPr lang="en-US" dirty="0" err="1" smtClean="0"/>
              <a:t>TakeoverTX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4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Isotope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IsoBT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IsoHT</a:t>
            </a:r>
            <a:endParaRPr lang="en-US" dirty="0" smtClean="0"/>
          </a:p>
          <a:p>
            <a:pPr lvl="1"/>
            <a:r>
              <a:rPr lang="en-US" dirty="0" smtClean="0"/>
              <a:t>C++ library key-value stores</a:t>
            </a:r>
          </a:p>
          <a:p>
            <a:pPr lvl="1"/>
            <a:r>
              <a:rPr lang="en-US" dirty="0" smtClean="0"/>
              <a:t>Based on persistent B-tree and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ACID Put, Get, Delete,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IsoFS</a:t>
            </a:r>
            <a:endParaRPr lang="en-US" dirty="0" smtClean="0"/>
          </a:p>
          <a:p>
            <a:pPr lvl="1"/>
            <a:r>
              <a:rPr lang="en-US" dirty="0" smtClean="0"/>
              <a:t>FUSE based transactional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Executes arbitrary </a:t>
            </a:r>
            <a:r>
              <a:rPr lang="en-US" dirty="0" err="1" smtClean="0"/>
              <a:t>filesystem</a:t>
            </a:r>
            <a:r>
              <a:rPr lang="en-US" dirty="0" smtClean="0"/>
              <a:t> ops (read, write, rename, etc.) </a:t>
            </a:r>
            <a:r>
              <a:rPr lang="en-US" dirty="0" err="1" smtClean="0"/>
              <a:t>ACID’ly</a:t>
            </a:r>
            <a:endParaRPr lang="en-US" dirty="0" smtClean="0"/>
          </a:p>
          <a:p>
            <a:pPr lvl="1"/>
            <a:r>
              <a:rPr lang="en-US" dirty="0" err="1" smtClean="0"/>
              <a:t>PleaseCache</a:t>
            </a:r>
            <a:r>
              <a:rPr lang="en-US" dirty="0" smtClean="0"/>
              <a:t> to handle metadata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53200" y="583950"/>
            <a:ext cx="2207894" cy="287950"/>
          </a:xfrm>
          <a:prstGeom prst="rect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Isotope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3200" y="87190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Device Driver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53200" y="115985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H/W Device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53200" y="30480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IsoBT</a:t>
            </a:r>
            <a:endParaRPr lang="en-US" sz="1600" b="1" dirty="0"/>
          </a:p>
        </p:txBody>
      </p:sp>
      <p:sp>
        <p:nvSpPr>
          <p:cNvPr id="26" name="Rectangle 25"/>
          <p:cNvSpPr/>
          <p:nvPr/>
        </p:nvSpPr>
        <p:spPr>
          <a:xfrm>
            <a:off x="7315200" y="30480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IsoHT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>
          <a:xfrm>
            <a:off x="8077200" y="30480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IsoFS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1948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Ease of Programming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059363"/>
          </a:xfrm>
        </p:spPr>
        <p:txBody>
          <a:bodyPr/>
          <a:lstStyle/>
          <a:p>
            <a:r>
              <a:rPr lang="en-US" dirty="0" smtClean="0"/>
              <a:t>Lines of code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Simple replacement of locks to </a:t>
            </a:r>
            <a:r>
              <a:rPr lang="en-US" sz="2400" dirty="0" err="1" smtClean="0"/>
              <a:t>BeginTX</a:t>
            </a:r>
            <a:r>
              <a:rPr lang="en-US" sz="2400" dirty="0" smtClean="0"/>
              <a:t>/</a:t>
            </a:r>
            <a:r>
              <a:rPr lang="en-US" sz="2400" dirty="0" err="1" smtClean="0"/>
              <a:t>EndTX</a:t>
            </a:r>
            <a:r>
              <a:rPr lang="en-US" sz="2400" dirty="0" smtClean="0"/>
              <a:t>/</a:t>
            </a:r>
            <a:r>
              <a:rPr lang="en-US" sz="2400" dirty="0" err="1" smtClean="0"/>
              <a:t>AbortTX</a:t>
            </a:r>
            <a:endParaRPr lang="en-US" sz="2400" dirty="0" smtClean="0"/>
          </a:p>
          <a:p>
            <a:pPr lvl="1"/>
            <a:r>
              <a:rPr lang="en-US" sz="2400" dirty="0" smtClean="0"/>
              <a:t>Only few lines of code to add optimizations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41152"/>
              </p:ext>
            </p:extLst>
          </p:nvPr>
        </p:nvGraphicFramePr>
        <p:xfrm>
          <a:off x="990600" y="2091025"/>
          <a:ext cx="7467600" cy="1935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Application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Naïve Lock</a:t>
                      </a:r>
                      <a:r>
                        <a:rPr lang="en-US" sz="1600" baseline="0" dirty="0" smtClean="0"/>
                        <a:t>-Based Isolation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Isotope </a:t>
                      </a:r>
                    </a:p>
                    <a:p>
                      <a:pPr algn="ctr"/>
                      <a:r>
                        <a:rPr lang="en-US" sz="1600" dirty="0" smtClean="0"/>
                        <a:t>TX APIs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(lines modified)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Isotope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dirty="0" smtClean="0"/>
                        <a:t>Optional APIs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(lines added)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IsoHT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591 (15)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617 (26)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IsoBT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1,229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1,229</a:t>
                      </a:r>
                      <a:r>
                        <a:rPr lang="en-US" sz="1800" baseline="0" dirty="0" smtClean="0"/>
                        <a:t> (12)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1,246 (17)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IsoFS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997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997 (19)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1,022 (25)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1816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Very easy to build transactional applications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u</a:t>
            </a:r>
            <a:r>
              <a:rPr lang="en-US" sz="2800" b="1" dirty="0" smtClean="0">
                <a:solidFill>
                  <a:srgbClr val="FF0000"/>
                </a:solidFill>
              </a:rPr>
              <a:t>sing Isotope APIs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5999" y="2807305"/>
            <a:ext cx="457201" cy="1307495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72458" y="2807305"/>
            <a:ext cx="457200" cy="1295400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029200" y="46006"/>
            <a:ext cx="1905000" cy="1935194"/>
            <a:chOff x="5029200" y="46006"/>
            <a:chExt cx="1905000" cy="1935194"/>
          </a:xfrm>
        </p:grpSpPr>
        <p:sp>
          <p:nvSpPr>
            <p:cNvPr id="10" name="TextBox 9"/>
            <p:cNvSpPr txBox="1"/>
            <p:nvPr/>
          </p:nvSpPr>
          <p:spPr>
            <a:xfrm>
              <a:off x="5029200" y="380762"/>
              <a:ext cx="1905000" cy="1600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Lock</a:t>
              </a:r>
              <a:r>
                <a:rPr lang="en-US" sz="1400" b="1" dirty="0">
                  <a:solidFill>
                    <a:srgbClr val="FF0000"/>
                  </a:solidFill>
                </a:rPr>
                <a:t>()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;</a:t>
              </a:r>
              <a:endParaRPr lang="en-US" sz="1400" b="1" dirty="0">
                <a:solidFill>
                  <a:srgbClr val="FF0000"/>
                </a:solidFill>
              </a:endParaRPr>
            </a:p>
            <a:p>
              <a:r>
                <a:rPr lang="en-US" sz="1400" dirty="0" smtClean="0"/>
                <a:t>If</a:t>
              </a:r>
              <a:r>
                <a:rPr lang="en-US" sz="1400" dirty="0"/>
                <a:t>(!</a:t>
              </a:r>
              <a:r>
                <a:rPr lang="en-US" sz="1400" dirty="0" err="1"/>
                <a:t>ReadMetadata</a:t>
              </a:r>
              <a:r>
                <a:rPr lang="en-US" sz="1400" dirty="0"/>
                <a:t>(…)) {</a:t>
              </a:r>
            </a:p>
            <a:p>
              <a:r>
                <a:rPr lang="en-US" sz="1400" dirty="0" smtClean="0"/>
                <a:t>      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dirty="0" smtClean="0">
                  <a:solidFill>
                    <a:srgbClr val="FF6600"/>
                  </a:solidFill>
                </a:rPr>
                <a:t>Unlock</a:t>
              </a:r>
              <a:r>
                <a:rPr lang="en-US" sz="1400" dirty="0">
                  <a:solidFill>
                    <a:srgbClr val="FF6600"/>
                  </a:solidFill>
                </a:rPr>
                <a:t>();</a:t>
              </a:r>
            </a:p>
            <a:p>
              <a:r>
                <a:rPr lang="en-US" sz="1400" dirty="0" smtClean="0"/>
                <a:t>        return </a:t>
              </a:r>
              <a:r>
                <a:rPr lang="en-US" sz="1400" dirty="0"/>
                <a:t>failure;</a:t>
              </a:r>
            </a:p>
            <a:p>
              <a:r>
                <a:rPr lang="en-US" sz="1400" dirty="0" smtClean="0"/>
                <a:t>}</a:t>
              </a:r>
              <a:endParaRPr lang="en-US" sz="1400" dirty="0"/>
            </a:p>
            <a:p>
              <a:r>
                <a:rPr lang="en-US" sz="1400" dirty="0" err="1" smtClean="0"/>
                <a:t>ReadData</a:t>
              </a:r>
              <a:r>
                <a:rPr lang="en-US" sz="1400" dirty="0"/>
                <a:t>(…)</a:t>
              </a:r>
              <a:r>
                <a:rPr lang="en-US" sz="1400" dirty="0" smtClean="0"/>
                <a:t>;</a:t>
              </a:r>
              <a:endParaRPr lang="en-US" sz="1400" dirty="0"/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Unlock</a:t>
              </a:r>
              <a:r>
                <a:rPr lang="en-US" sz="1400" b="1" dirty="0">
                  <a:solidFill>
                    <a:srgbClr val="FF0000"/>
                  </a:solidFill>
                </a:rPr>
                <a:t>()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;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9200" y="46006"/>
              <a:ext cx="1573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 Get()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26320" y="380762"/>
            <a:ext cx="3141480" cy="1600438"/>
            <a:chOff x="5926320" y="152400"/>
            <a:chExt cx="3141480" cy="1600438"/>
          </a:xfrm>
        </p:grpSpPr>
        <p:sp>
          <p:nvSpPr>
            <p:cNvPr id="11" name="TextBox 10"/>
            <p:cNvSpPr txBox="1"/>
            <p:nvPr/>
          </p:nvSpPr>
          <p:spPr>
            <a:xfrm>
              <a:off x="7162800" y="152400"/>
              <a:ext cx="1905000" cy="1600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FF0000"/>
                  </a:solidFill>
                </a:rPr>
                <a:t>B</a:t>
              </a:r>
              <a:r>
                <a:rPr lang="en-US" sz="1400" b="1" dirty="0" err="1" smtClean="0">
                  <a:solidFill>
                    <a:srgbClr val="FF0000"/>
                  </a:solidFill>
                </a:rPr>
                <a:t>eginTX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(</a:t>
              </a:r>
              <a:r>
                <a:rPr lang="en-US" sz="1400" b="1" dirty="0">
                  <a:solidFill>
                    <a:srgbClr val="FF0000"/>
                  </a:solidFill>
                </a:rPr>
                <a:t>)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;</a:t>
              </a:r>
              <a:endParaRPr lang="en-US" sz="1400" b="1" dirty="0">
                <a:solidFill>
                  <a:srgbClr val="FF0000"/>
                </a:solidFill>
              </a:endParaRPr>
            </a:p>
            <a:p>
              <a:r>
                <a:rPr lang="en-US" sz="1400" dirty="0"/>
                <a:t>If(!</a:t>
              </a:r>
              <a:r>
                <a:rPr lang="en-US" sz="1400" dirty="0" err="1"/>
                <a:t>ReadMetadata</a:t>
              </a:r>
              <a:r>
                <a:rPr lang="en-US" sz="1400" dirty="0"/>
                <a:t>(…))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</a:t>
              </a:r>
              <a:r>
                <a:rPr lang="en-US" sz="1400" dirty="0" err="1">
                  <a:solidFill>
                    <a:srgbClr val="FF6600"/>
                  </a:solidFill>
                </a:rPr>
                <a:t>A</a:t>
              </a:r>
              <a:r>
                <a:rPr lang="en-US" sz="1400" dirty="0" err="1" smtClean="0">
                  <a:solidFill>
                    <a:srgbClr val="FF6600"/>
                  </a:solidFill>
                </a:rPr>
                <a:t>bortTX</a:t>
              </a:r>
              <a:r>
                <a:rPr lang="en-US" sz="1400" dirty="0" smtClean="0">
                  <a:solidFill>
                    <a:srgbClr val="FF6600"/>
                  </a:solidFill>
                </a:rPr>
                <a:t>(</a:t>
              </a:r>
              <a:r>
                <a:rPr lang="en-US" sz="1400" dirty="0">
                  <a:solidFill>
                    <a:srgbClr val="FF6600"/>
                  </a:solidFill>
                </a:rPr>
                <a:t>);</a:t>
              </a:r>
            </a:p>
            <a:p>
              <a:r>
                <a:rPr lang="en-US" sz="1400" dirty="0" smtClean="0"/>
                <a:t>        return </a:t>
              </a:r>
              <a:r>
                <a:rPr lang="en-US" sz="1400" dirty="0"/>
                <a:t>failure;</a:t>
              </a:r>
            </a:p>
            <a:p>
              <a:r>
                <a:rPr lang="en-US" sz="1400" dirty="0" smtClean="0"/>
                <a:t>}</a:t>
              </a:r>
              <a:endParaRPr lang="en-US" sz="1400" dirty="0"/>
            </a:p>
            <a:p>
              <a:r>
                <a:rPr lang="en-US" sz="1400" dirty="0" err="1" smtClean="0"/>
                <a:t>ReadData</a:t>
              </a:r>
              <a:r>
                <a:rPr lang="en-US" sz="1400" dirty="0"/>
                <a:t>(…)</a:t>
              </a:r>
              <a:r>
                <a:rPr lang="en-US" sz="1400" dirty="0" smtClean="0"/>
                <a:t>;</a:t>
              </a:r>
            </a:p>
            <a:p>
              <a:r>
                <a:rPr lang="en-US" sz="1400" b="1" dirty="0" err="1">
                  <a:solidFill>
                    <a:srgbClr val="FF0000"/>
                  </a:solidFill>
                </a:rPr>
                <a:t>E</a:t>
              </a:r>
              <a:r>
                <a:rPr lang="en-US" sz="1400" b="1" dirty="0" err="1" smtClean="0">
                  <a:solidFill>
                    <a:srgbClr val="FF0000"/>
                  </a:solidFill>
                </a:rPr>
                <a:t>ndTX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();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926320" y="211320"/>
              <a:ext cx="1295400" cy="228600"/>
            </a:xfrm>
            <a:prstGeom prst="rightArrow">
              <a:avLst/>
            </a:prstGeom>
            <a:solidFill>
              <a:srgbClr val="FFFFFF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248400" y="635520"/>
              <a:ext cx="1295400" cy="228600"/>
            </a:xfrm>
            <a:prstGeom prst="rightArrow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5926320" y="1491000"/>
              <a:ext cx="1295400" cy="228600"/>
            </a:xfrm>
            <a:prstGeom prst="rightArrow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409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Composing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ImgStore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Transactional storage with two subsystems</a:t>
            </a:r>
          </a:p>
          <a:p>
            <a:pPr lvl="1"/>
            <a:r>
              <a:rPr lang="en-US" dirty="0" err="1" smtClean="0"/>
              <a:t>IsoBT</a:t>
            </a:r>
            <a:r>
              <a:rPr lang="en-US" dirty="0" smtClean="0"/>
              <a:t> for metadata and </a:t>
            </a:r>
            <a:r>
              <a:rPr lang="en-US" dirty="0" err="1" smtClean="0"/>
              <a:t>IsoHT</a:t>
            </a:r>
            <a:r>
              <a:rPr lang="en-US" dirty="0" smtClean="0"/>
              <a:t> for images</a:t>
            </a:r>
          </a:p>
          <a:p>
            <a:endParaRPr lang="en-US" dirty="0" smtClean="0"/>
          </a:p>
          <a:p>
            <a:r>
              <a:rPr lang="en-US" dirty="0" smtClean="0"/>
              <a:t>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429000" y="2895600"/>
            <a:ext cx="5029200" cy="2743200"/>
            <a:chOff x="3429000" y="2895600"/>
            <a:chExt cx="5029200" cy="2743200"/>
          </a:xfrm>
        </p:grpSpPr>
        <p:sp>
          <p:nvSpPr>
            <p:cNvPr id="5" name="Rectangle 4"/>
            <p:cNvSpPr/>
            <p:nvPr/>
          </p:nvSpPr>
          <p:spPr>
            <a:xfrm>
              <a:off x="3429000" y="3276600"/>
              <a:ext cx="5029200" cy="2362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/>
                <a:t>ImgStore</a:t>
              </a:r>
              <a:r>
                <a:rPr lang="en-US" dirty="0" smtClean="0"/>
                <a:t> Library Model</a:t>
              </a:r>
              <a:endParaRPr lang="en-US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33" t="32896" r="17500" b="8456"/>
            <a:stretch/>
          </p:blipFill>
          <p:spPr>
            <a:xfrm>
              <a:off x="3884612" y="3710780"/>
              <a:ext cx="384175" cy="16764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33" t="32896" r="17500" b="8456"/>
            <a:stretch/>
          </p:blipFill>
          <p:spPr>
            <a:xfrm>
              <a:off x="5141912" y="3710780"/>
              <a:ext cx="384175" cy="16764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33" t="32896" r="17500" b="8456"/>
            <a:stretch/>
          </p:blipFill>
          <p:spPr>
            <a:xfrm>
              <a:off x="6399212" y="3710780"/>
              <a:ext cx="384175" cy="16764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33" t="32896" r="17500" b="8456"/>
            <a:stretch/>
          </p:blipFill>
          <p:spPr>
            <a:xfrm>
              <a:off x="7654434" y="3737391"/>
              <a:ext cx="384175" cy="16764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581400" y="4267200"/>
              <a:ext cx="990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IsoBT</a:t>
              </a:r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400" y="4548980"/>
              <a:ext cx="990600" cy="25161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IsoHT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38700" y="4267200"/>
              <a:ext cx="990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IsoBT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38700" y="4548980"/>
              <a:ext cx="990600" cy="25161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IsoHT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922" y="4267200"/>
              <a:ext cx="990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IsoBT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922" y="4548980"/>
              <a:ext cx="990600" cy="25161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IsoHT</a:t>
              </a: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51222" y="4267200"/>
              <a:ext cx="990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IsoBT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51222" y="4548980"/>
              <a:ext cx="990600" cy="25161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IsoHT</a:t>
              </a:r>
              <a:endParaRPr lang="en-US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81399" y="3985420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BeginTX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399" y="4848239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EndTX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36621" y="3985420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BeginTX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36621" y="4848239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EndTX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3922" y="3985420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BeginTX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3922" y="4848239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EndTX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58149" y="3985420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BeginTX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58149" y="4848239"/>
              <a:ext cx="9906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EndTX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29000" y="3276600"/>
              <a:ext cx="5029200" cy="3768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/>
                <a:t>ImgStore</a:t>
              </a:r>
              <a:r>
                <a:rPr lang="en-US" dirty="0" smtClean="0"/>
                <a:t> Library Model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2895600"/>
              <a:ext cx="3505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1 process with threads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553200" y="152400"/>
            <a:ext cx="2209800" cy="685800"/>
          </a:xfrm>
          <a:prstGeom prst="rect">
            <a:avLst/>
          </a:prstGeom>
          <a:ln w="952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err="1" smtClean="0"/>
              <a:t>ImgStore</a:t>
            </a:r>
            <a:endParaRPr lang="en-US" sz="1600" b="1" dirty="0"/>
          </a:p>
        </p:txBody>
      </p:sp>
      <p:sp>
        <p:nvSpPr>
          <p:cNvPr id="37" name="Rectangle 36"/>
          <p:cNvSpPr/>
          <p:nvPr/>
        </p:nvSpPr>
        <p:spPr>
          <a:xfrm>
            <a:off x="6553200" y="812550"/>
            <a:ext cx="2207894" cy="287950"/>
          </a:xfrm>
          <a:prstGeom prst="rect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Isotope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53200" y="110050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Device Driver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53200" y="138845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H/W Device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34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IsoBT</a:t>
            </a:r>
            <a:endParaRPr lang="en-US" sz="1600" b="1" dirty="0"/>
          </a:p>
        </p:txBody>
      </p:sp>
      <p:sp>
        <p:nvSpPr>
          <p:cNvPr id="41" name="Rectangle 40"/>
          <p:cNvSpPr/>
          <p:nvPr/>
        </p:nvSpPr>
        <p:spPr>
          <a:xfrm>
            <a:off x="7696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IsoHT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5025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ImgStore</a:t>
            </a:r>
            <a:endParaRPr lang="en-US" dirty="0" smtClean="0"/>
          </a:p>
          <a:p>
            <a:pPr lvl="1"/>
            <a:r>
              <a:rPr lang="en-US" dirty="0" smtClean="0"/>
              <a:t>Transactional storage with two subsystems</a:t>
            </a:r>
          </a:p>
          <a:p>
            <a:pPr lvl="1"/>
            <a:r>
              <a:rPr lang="en-US" dirty="0" err="1" smtClean="0"/>
              <a:t>IsoBT</a:t>
            </a:r>
            <a:r>
              <a:rPr lang="en-US" dirty="0" smtClean="0"/>
              <a:t> for metadata and </a:t>
            </a:r>
            <a:r>
              <a:rPr lang="en-US" dirty="0" err="1" smtClean="0"/>
              <a:t>IsoHT</a:t>
            </a:r>
            <a:r>
              <a:rPr lang="en-US" dirty="0" smtClean="0"/>
              <a:t> for images</a:t>
            </a:r>
          </a:p>
          <a:p>
            <a:endParaRPr lang="en-US" dirty="0" smtClean="0"/>
          </a:p>
          <a:p>
            <a:r>
              <a:rPr lang="en-US" dirty="0" smtClean="0"/>
              <a:t>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15640" y="3653424"/>
            <a:ext cx="2442559" cy="1985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Composing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3276600"/>
            <a:ext cx="5029200" cy="376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ImgStore</a:t>
            </a:r>
            <a:r>
              <a:rPr lang="en-US" dirty="0" smtClean="0"/>
              <a:t> Process Model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428999" y="3653425"/>
            <a:ext cx="2478127" cy="1985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3884612" y="3710780"/>
            <a:ext cx="384175" cy="1676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5141912" y="3710780"/>
            <a:ext cx="384175" cy="1676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6399212" y="3710780"/>
            <a:ext cx="384175" cy="1676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7654434" y="3737391"/>
            <a:ext cx="384175" cy="167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81400" y="44196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IsoBT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836621" y="44196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IsoBT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091842" y="4404335"/>
            <a:ext cx="990600" cy="2516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IsoHT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7352159" y="4403507"/>
            <a:ext cx="990600" cy="2516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IsoHT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581399" y="413782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BeginTX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399" y="470138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ReleaseTX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34542" y="413782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BeginTX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36621" y="470138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ReleaseTX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3922" y="413585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TakeoverTX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3922" y="469584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EndTX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50428" y="413585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TakeoverTX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59086" y="4702766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EndTX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4648200" y="5257800"/>
            <a:ext cx="2710886" cy="5334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9" y="5726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TX Handles through IPC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429000" y="28956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processes with threads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34200" y="152400"/>
            <a:ext cx="1447800" cy="381000"/>
          </a:xfrm>
          <a:prstGeom prst="rect">
            <a:avLst/>
          </a:prstGeom>
          <a:ln w="952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err="1" smtClean="0"/>
              <a:t>ImgStore</a:t>
            </a:r>
            <a:endParaRPr lang="en-US" sz="1600" b="1" dirty="0"/>
          </a:p>
        </p:txBody>
      </p:sp>
      <p:sp>
        <p:nvSpPr>
          <p:cNvPr id="39" name="Rectangle 38"/>
          <p:cNvSpPr/>
          <p:nvPr/>
        </p:nvSpPr>
        <p:spPr>
          <a:xfrm>
            <a:off x="6553200" y="812550"/>
            <a:ext cx="2207894" cy="287950"/>
          </a:xfrm>
          <a:prstGeom prst="rect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Isotope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53200" y="110050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Device Driver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53200" y="138845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H/W Device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34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IsoBT</a:t>
            </a:r>
            <a:endParaRPr lang="en-US" sz="1600" b="1" dirty="0"/>
          </a:p>
        </p:txBody>
      </p:sp>
      <p:sp>
        <p:nvSpPr>
          <p:cNvPr id="43" name="Rectangle 42"/>
          <p:cNvSpPr/>
          <p:nvPr/>
        </p:nvSpPr>
        <p:spPr>
          <a:xfrm>
            <a:off x="7696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IsoHT</a:t>
            </a:r>
            <a:endParaRPr lang="en-US" sz="1600" b="1" dirty="0"/>
          </a:p>
        </p:txBody>
      </p:sp>
      <p:sp>
        <p:nvSpPr>
          <p:cNvPr id="34" name="Rectangular Callout 33"/>
          <p:cNvSpPr/>
          <p:nvPr/>
        </p:nvSpPr>
        <p:spPr>
          <a:xfrm>
            <a:off x="7543800" y="1849850"/>
            <a:ext cx="1447800" cy="1193012"/>
          </a:xfrm>
          <a:prstGeom prst="wedgeRectCallout">
            <a:avLst>
              <a:gd name="adj1" fmla="val 242"/>
              <a:gd name="adj2" fmla="val 15306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Continues on a transaction given the handle</a:t>
            </a:r>
            <a:endParaRPr lang="en-US" dirty="0"/>
          </a:p>
        </p:txBody>
      </p:sp>
      <p:sp>
        <p:nvSpPr>
          <p:cNvPr id="35" name="Rectangular Callout 34"/>
          <p:cNvSpPr/>
          <p:nvPr/>
        </p:nvSpPr>
        <p:spPr>
          <a:xfrm>
            <a:off x="1828800" y="2895600"/>
            <a:ext cx="1447800" cy="990600"/>
          </a:xfrm>
          <a:prstGeom prst="wedgeRectCallout">
            <a:avLst>
              <a:gd name="adj1" fmla="val 74883"/>
              <a:gd name="adj2" fmla="val 14305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a transaction handle</a:t>
            </a:r>
            <a:endParaRPr lang="en-US" dirty="0"/>
          </a:p>
        </p:txBody>
      </p:sp>
      <p:sp>
        <p:nvSpPr>
          <p:cNvPr id="36" name="Document 35"/>
          <p:cNvSpPr/>
          <p:nvPr/>
        </p:nvSpPr>
        <p:spPr>
          <a:xfrm>
            <a:off x="3457542" y="5029200"/>
            <a:ext cx="1219200" cy="838200"/>
          </a:xfrm>
          <a:prstGeom prst="flowChart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dirty="0" smtClean="0"/>
              <a:t>Thread Id: </a:t>
            </a:r>
            <a:r>
              <a:rPr lang="en-US" sz="1600" dirty="0"/>
              <a:t>X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9524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2128E-6 -3.12977E-6 L 0.4134 -0.260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0" y="-13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Composing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ImgStore</a:t>
            </a:r>
            <a:endParaRPr lang="en-US" dirty="0" smtClean="0"/>
          </a:p>
          <a:p>
            <a:pPr lvl="1"/>
            <a:r>
              <a:rPr lang="en-US" dirty="0" smtClean="0"/>
              <a:t>Transactional storage with two subsystems</a:t>
            </a:r>
          </a:p>
          <a:p>
            <a:pPr lvl="1"/>
            <a:r>
              <a:rPr lang="en-US" dirty="0" err="1" smtClean="0"/>
              <a:t>IsoBT</a:t>
            </a:r>
            <a:r>
              <a:rPr lang="en-US" dirty="0" smtClean="0"/>
              <a:t> for metadata and </a:t>
            </a:r>
            <a:r>
              <a:rPr lang="en-US" dirty="0" err="1" smtClean="0"/>
              <a:t>IsoHT</a:t>
            </a:r>
            <a:r>
              <a:rPr lang="en-US" dirty="0" smtClean="0"/>
              <a:t> for images</a:t>
            </a:r>
          </a:p>
          <a:p>
            <a:endParaRPr lang="en-US" dirty="0" smtClean="0"/>
          </a:p>
          <a:p>
            <a:r>
              <a:rPr lang="en-US" dirty="0" smtClean="0"/>
              <a:t>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pools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3276600"/>
            <a:ext cx="5029200" cy="2362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ImgStore</a:t>
            </a:r>
            <a:r>
              <a:rPr lang="en-US" dirty="0" smtClean="0"/>
              <a:t> Thread Pool Model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3884612" y="3710780"/>
            <a:ext cx="384175" cy="1676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5141912" y="3710780"/>
            <a:ext cx="384175" cy="1676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6399212" y="3710780"/>
            <a:ext cx="384175" cy="1676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3" t="32896" r="17500" b="8456"/>
          <a:stretch/>
        </p:blipFill>
        <p:spPr>
          <a:xfrm>
            <a:off x="7654434" y="3737391"/>
            <a:ext cx="384175" cy="167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81400" y="44196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IsoBT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836621" y="44196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IsoBT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091842" y="4404335"/>
            <a:ext cx="990600" cy="2516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IsoHT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7352159" y="4403507"/>
            <a:ext cx="990600" cy="2516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IsoHT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581399" y="413782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BeginTX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399" y="470138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ReleaseTX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34542" y="413782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BeginTX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36621" y="470138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ReleaseTX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3922" y="413585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TakeoverTX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3922" y="4695840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EndTX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50428" y="4135850"/>
            <a:ext cx="990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TakeoverTX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59086" y="4702766"/>
            <a:ext cx="990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EndTX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43600" y="3810000"/>
            <a:ext cx="0" cy="15966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29000" y="3276600"/>
            <a:ext cx="5029200" cy="376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ImgStore</a:t>
            </a:r>
            <a:r>
              <a:rPr lang="en-US" dirty="0" smtClean="0"/>
              <a:t> Thread Pool Model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2895600"/>
            <a:ext cx="3921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 process with 2 different thread pools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53200" y="152400"/>
            <a:ext cx="2209800" cy="685800"/>
          </a:xfrm>
          <a:prstGeom prst="rect">
            <a:avLst/>
          </a:prstGeom>
          <a:ln w="9525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err="1" smtClean="0"/>
              <a:t>ImgStore</a:t>
            </a:r>
            <a:endParaRPr lang="en-US" sz="1600" b="1" dirty="0"/>
          </a:p>
        </p:txBody>
      </p:sp>
      <p:sp>
        <p:nvSpPr>
          <p:cNvPr id="40" name="Rectangle 39"/>
          <p:cNvSpPr/>
          <p:nvPr/>
        </p:nvSpPr>
        <p:spPr>
          <a:xfrm>
            <a:off x="6553200" y="812550"/>
            <a:ext cx="2207894" cy="287950"/>
          </a:xfrm>
          <a:prstGeom prst="rect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Isotope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53200" y="110050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Device Driver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53200" y="1388451"/>
            <a:ext cx="2207894" cy="287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H/W Device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34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IsoBT</a:t>
            </a:r>
            <a:endParaRPr lang="en-US" sz="1600" b="1" dirty="0"/>
          </a:p>
        </p:txBody>
      </p:sp>
      <p:sp>
        <p:nvSpPr>
          <p:cNvPr id="44" name="Rectangle 43"/>
          <p:cNvSpPr/>
          <p:nvPr/>
        </p:nvSpPr>
        <p:spPr>
          <a:xfrm>
            <a:off x="7696200" y="523240"/>
            <a:ext cx="685800" cy="287950"/>
          </a:xfrm>
          <a:prstGeom prst="rect">
            <a:avLst/>
          </a:prstGeom>
          <a:ln w="9525" cmpd="sng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IsoHT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7200" y="5525689"/>
            <a:ext cx="8763000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1. </a:t>
            </a:r>
            <a:r>
              <a:rPr lang="en-US" sz="2800" dirty="0" err="1" smtClean="0">
                <a:solidFill>
                  <a:srgbClr val="FF0000"/>
                </a:solidFill>
              </a:rPr>
              <a:t>ImgStore</a:t>
            </a:r>
            <a:r>
              <a:rPr lang="en-US" sz="2800" dirty="0" smtClean="0">
                <a:solidFill>
                  <a:srgbClr val="FF0000"/>
                </a:solidFill>
              </a:rPr>
              <a:t> was only 150 </a:t>
            </a:r>
            <a:r>
              <a:rPr lang="en-US" sz="2800" dirty="0" err="1" smtClean="0">
                <a:solidFill>
                  <a:srgbClr val="FF0000"/>
                </a:solidFill>
              </a:rPr>
              <a:t>LoC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2. Easy to build large apps whose TX cross boundaries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 benchmark</a:t>
            </a:r>
          </a:p>
          <a:p>
            <a:pPr lvl="1"/>
            <a:r>
              <a:rPr lang="en-US" dirty="0" smtClean="0"/>
              <a:t>Base performance of Isotope?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Key-value stores</a:t>
            </a:r>
          </a:p>
          <a:p>
            <a:pPr lvl="1"/>
            <a:r>
              <a:rPr lang="en-US" dirty="0" smtClean="0"/>
              <a:t>Performance of applications built over Isotope?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Performance of new and existing </a:t>
            </a:r>
            <a:r>
              <a:rPr lang="en-US" dirty="0" err="1" smtClean="0"/>
              <a:t>filesystems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ImgStore</a:t>
            </a:r>
            <a:r>
              <a:rPr lang="en-US" dirty="0" smtClean="0"/>
              <a:t> Composition</a:t>
            </a:r>
          </a:p>
          <a:p>
            <a:pPr lvl="1"/>
            <a:r>
              <a:rPr lang="en-US" dirty="0" smtClean="0"/>
              <a:t>Performance under different composition?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7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Micro Benchmark </a:t>
            </a:r>
            <a:br>
              <a:rPr lang="en-US" dirty="0" smtClean="0"/>
            </a:br>
            <a:r>
              <a:rPr lang="en-US" dirty="0" smtClean="0"/>
              <a:t>(Base Performance of Isotope)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Random 3-4KB-reads-3-4KB-writes </a:t>
            </a:r>
            <a:r>
              <a:rPr lang="en-US" sz="2400" dirty="0" err="1" smtClean="0"/>
              <a:t>TX’es</a:t>
            </a:r>
            <a:r>
              <a:rPr lang="en-US" sz="2400" dirty="0" smtClean="0"/>
              <a:t> from 64 threads</a:t>
            </a:r>
          </a:p>
          <a:p>
            <a:r>
              <a:rPr lang="en-US" sz="2400" dirty="0" smtClean="0"/>
              <a:t>Increasing address space (decreasing </a:t>
            </a:r>
            <a:r>
              <a:rPr lang="en-US" sz="2400" dirty="0" err="1" smtClean="0"/>
              <a:t>Tx</a:t>
            </a:r>
            <a:r>
              <a:rPr lang="en-US" sz="2400" dirty="0" smtClean="0"/>
              <a:t> conflicts)</a:t>
            </a:r>
          </a:p>
          <a:p>
            <a:r>
              <a:rPr lang="en-US" sz="2400" dirty="0" smtClean="0"/>
              <a:t>Ran on 3</a:t>
            </a:r>
            <a:r>
              <a:rPr lang="en-US" sz="2400" dirty="0"/>
              <a:t>-SSD chain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100" dirty="0" smtClean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889718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Aborts are cheap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Subblock</a:t>
            </a:r>
            <a:r>
              <a:rPr lang="en-US" sz="2800" dirty="0" smtClean="0">
                <a:solidFill>
                  <a:srgbClr val="FF0000"/>
                </a:solidFill>
              </a:rPr>
              <a:t> TX mechanism has negligible overhead</a:t>
            </a: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660937"/>
              </p:ext>
            </p:extLst>
          </p:nvPr>
        </p:nvGraphicFramePr>
        <p:xfrm>
          <a:off x="59552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840698"/>
              </p:ext>
            </p:extLst>
          </p:nvPr>
        </p:nvGraphicFramePr>
        <p:xfrm>
          <a:off x="4545676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85800" y="2895600"/>
            <a:ext cx="1295400" cy="1447800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057400" y="3569305"/>
            <a:ext cx="68580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181600" y="2895600"/>
            <a:ext cx="1295400" cy="1447800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1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9" grpId="0" animBg="1"/>
      <p:bldP spid="9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and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r>
              <a:rPr lang="en-US" dirty="0" smtClean="0"/>
              <a:t>Concurrent access to storage is the norm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safe data access, concurrency control is a must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73676" y="3203316"/>
            <a:ext cx="4147818" cy="1368684"/>
            <a:chOff x="2673676" y="4413768"/>
            <a:chExt cx="4147818" cy="1368684"/>
          </a:xfrm>
        </p:grpSpPr>
        <p:sp>
          <p:nvSpPr>
            <p:cNvPr id="6" name="Can 5"/>
            <p:cNvSpPr/>
            <p:nvPr/>
          </p:nvSpPr>
          <p:spPr>
            <a:xfrm>
              <a:off x="3657600" y="4950084"/>
              <a:ext cx="2209799" cy="832368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673676" y="4413768"/>
              <a:ext cx="4147818" cy="536317"/>
              <a:chOff x="2673676" y="4413768"/>
              <a:chExt cx="4147818" cy="536317"/>
            </a:xfrm>
          </p:grpSpPr>
          <p:cxnSp>
            <p:nvCxnSpPr>
              <p:cNvPr id="8" name="Curved Connector 7"/>
              <p:cNvCxnSpPr>
                <a:endCxn id="6" idx="1"/>
              </p:cNvCxnSpPr>
              <p:nvPr/>
            </p:nvCxnSpPr>
            <p:spPr>
              <a:xfrm rot="16200000" flipH="1">
                <a:off x="3449930" y="3637514"/>
                <a:ext cx="536316" cy="2088824"/>
              </a:xfrm>
              <a:prstGeom prst="curvedConnector3">
                <a:avLst/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urved Connector 8"/>
              <p:cNvCxnSpPr>
                <a:endCxn id="6" idx="1"/>
              </p:cNvCxnSpPr>
              <p:nvPr/>
            </p:nvCxnSpPr>
            <p:spPr>
              <a:xfrm rot="16200000" flipH="1">
                <a:off x="3859692" y="4047276"/>
                <a:ext cx="533400" cy="127221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urved Connector 9"/>
              <p:cNvCxnSpPr>
                <a:endCxn id="6" idx="1"/>
              </p:cNvCxnSpPr>
              <p:nvPr/>
            </p:nvCxnSpPr>
            <p:spPr>
              <a:xfrm rot="16200000" flipH="1">
                <a:off x="4278792" y="4466376"/>
                <a:ext cx="533400" cy="43401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urved Connector 10"/>
              <p:cNvCxnSpPr>
                <a:endCxn id="6" idx="1"/>
              </p:cNvCxnSpPr>
              <p:nvPr/>
            </p:nvCxnSpPr>
            <p:spPr>
              <a:xfrm rot="5400000">
                <a:off x="4697893" y="4481292"/>
                <a:ext cx="533400" cy="40418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urved Connector 11"/>
              <p:cNvCxnSpPr>
                <a:endCxn id="6" idx="1"/>
              </p:cNvCxnSpPr>
              <p:nvPr/>
            </p:nvCxnSpPr>
            <p:spPr>
              <a:xfrm rot="5400000">
                <a:off x="5107655" y="4074445"/>
                <a:ext cx="530484" cy="122079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urved Connector 12"/>
              <p:cNvCxnSpPr>
                <a:endCxn id="6" idx="1"/>
              </p:cNvCxnSpPr>
              <p:nvPr/>
            </p:nvCxnSpPr>
            <p:spPr>
              <a:xfrm rot="5400000">
                <a:off x="5526755" y="3655345"/>
                <a:ext cx="530484" cy="205899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2286000" y="2517516"/>
            <a:ext cx="4989205" cy="694548"/>
            <a:chOff x="2252982" y="3725052"/>
            <a:chExt cx="4989205" cy="694548"/>
          </a:xfrm>
        </p:grpSpPr>
        <p:pic>
          <p:nvPicPr>
            <p:cNvPr id="15" name="Picture 14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982" y="3725052"/>
              <a:ext cx="841387" cy="688716"/>
            </a:xfrm>
            <a:prstGeom prst="rect">
              <a:avLst/>
            </a:prstGeom>
          </p:spPr>
        </p:pic>
        <p:pic>
          <p:nvPicPr>
            <p:cNvPr id="16" name="Picture 15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591" y="3727968"/>
              <a:ext cx="841387" cy="688716"/>
            </a:xfrm>
            <a:prstGeom prst="rect">
              <a:avLst/>
            </a:prstGeom>
          </p:spPr>
        </p:pic>
        <p:pic>
          <p:nvPicPr>
            <p:cNvPr id="17" name="Picture 16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7791" y="3727968"/>
              <a:ext cx="841387" cy="688716"/>
            </a:xfrm>
            <a:prstGeom prst="rect">
              <a:avLst/>
            </a:prstGeom>
          </p:spPr>
        </p:pic>
        <p:pic>
          <p:nvPicPr>
            <p:cNvPr id="18" name="Picture 17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5991" y="3727968"/>
              <a:ext cx="841387" cy="688716"/>
            </a:xfrm>
            <a:prstGeom prst="rect">
              <a:avLst/>
            </a:prstGeom>
          </p:spPr>
        </p:pic>
        <p:pic>
          <p:nvPicPr>
            <p:cNvPr id="19" name="Picture 18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3730884"/>
              <a:ext cx="841387" cy="688716"/>
            </a:xfrm>
            <a:prstGeom prst="rect">
              <a:avLst/>
            </a:prstGeom>
          </p:spPr>
        </p:pic>
        <p:pic>
          <p:nvPicPr>
            <p:cNvPr id="20" name="Picture 19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800" y="3730884"/>
              <a:ext cx="841387" cy="688716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2286000" y="1828800"/>
            <a:ext cx="4989205" cy="694548"/>
            <a:chOff x="2252982" y="3725052"/>
            <a:chExt cx="4989205" cy="694548"/>
          </a:xfrm>
        </p:grpSpPr>
        <p:pic>
          <p:nvPicPr>
            <p:cNvPr id="22" name="Picture 21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982" y="3725052"/>
              <a:ext cx="841387" cy="688716"/>
            </a:xfrm>
            <a:prstGeom prst="rect">
              <a:avLst/>
            </a:prstGeom>
          </p:spPr>
        </p:pic>
        <p:pic>
          <p:nvPicPr>
            <p:cNvPr id="23" name="Picture 22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591" y="3727968"/>
              <a:ext cx="841387" cy="688716"/>
            </a:xfrm>
            <a:prstGeom prst="rect">
              <a:avLst/>
            </a:prstGeom>
          </p:spPr>
        </p:pic>
        <p:pic>
          <p:nvPicPr>
            <p:cNvPr id="24" name="Picture 23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7791" y="3727968"/>
              <a:ext cx="841387" cy="688716"/>
            </a:xfrm>
            <a:prstGeom prst="rect">
              <a:avLst/>
            </a:prstGeom>
          </p:spPr>
        </p:pic>
        <p:pic>
          <p:nvPicPr>
            <p:cNvPr id="25" name="Picture 24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5991" y="3727968"/>
              <a:ext cx="841387" cy="688716"/>
            </a:xfrm>
            <a:prstGeom prst="rect">
              <a:avLst/>
            </a:prstGeom>
          </p:spPr>
        </p:pic>
        <p:pic>
          <p:nvPicPr>
            <p:cNvPr id="26" name="Picture 25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3730884"/>
              <a:ext cx="841387" cy="688716"/>
            </a:xfrm>
            <a:prstGeom prst="rect">
              <a:avLst/>
            </a:prstGeom>
          </p:spPr>
        </p:pic>
        <p:pic>
          <p:nvPicPr>
            <p:cNvPr id="27" name="Picture 26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800" y="3730884"/>
              <a:ext cx="841387" cy="688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830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Key-Value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LevelDB</a:t>
            </a:r>
            <a:r>
              <a:rPr lang="en-US" sz="2400" dirty="0" smtClean="0"/>
              <a:t>: on RAID0 volume, Sync/</a:t>
            </a:r>
            <a:r>
              <a:rPr lang="en-US" sz="2400" dirty="0" err="1" smtClean="0"/>
              <a:t>Async</a:t>
            </a:r>
            <a:r>
              <a:rPr lang="en-US" sz="2400" dirty="0" smtClean="0"/>
              <a:t> mode</a:t>
            </a:r>
          </a:p>
          <a:p>
            <a:r>
              <a:rPr lang="en-US" sz="2400" dirty="0"/>
              <a:t>Increasing number of threads on 2 </a:t>
            </a:r>
            <a:r>
              <a:rPr lang="en-US" sz="2400" dirty="0" smtClean="0"/>
              <a:t>SSDs</a:t>
            </a:r>
          </a:p>
          <a:p>
            <a:r>
              <a:rPr lang="en-US" sz="2400" dirty="0" smtClean="0"/>
              <a:t>8KB </a:t>
            </a:r>
            <a:r>
              <a:rPr lang="en-US" sz="2400" dirty="0"/>
              <a:t>data using YCSB workload-a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650284"/>
              </p:ext>
            </p:extLst>
          </p:nvPr>
        </p:nvGraphicFramePr>
        <p:xfrm>
          <a:off x="1752600" y="2438400"/>
          <a:ext cx="5526314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181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Isotope-based applications perform comparable to existing applications and guarantee strong semantics</a:t>
            </a:r>
          </a:p>
        </p:txBody>
      </p:sp>
    </p:spTree>
    <p:extLst>
      <p:ext uri="{BB962C8B-B14F-4D97-AF65-F5344CB8AC3E}">
        <p14:creationId xmlns:p14="http://schemas.microsoft.com/office/powerpoint/2010/main" val="337162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Filesystems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Ext2 and Ext3 on top of Isotope on SSDs</a:t>
            </a:r>
          </a:p>
          <a:p>
            <a:pPr lvl="1"/>
            <a:r>
              <a:rPr lang="en-US" sz="1800" dirty="0"/>
              <a:t>Logging benefit</a:t>
            </a:r>
          </a:p>
          <a:p>
            <a:pPr lvl="1"/>
            <a:r>
              <a:rPr lang="en-US" sz="1800" dirty="0"/>
              <a:t>All I/</a:t>
            </a:r>
            <a:r>
              <a:rPr lang="en-US" sz="1800" dirty="0" err="1"/>
              <a:t>Os</a:t>
            </a:r>
            <a:r>
              <a:rPr lang="en-US" sz="1800" dirty="0"/>
              <a:t> as singleton transactions</a:t>
            </a:r>
          </a:p>
          <a:p>
            <a:r>
              <a:rPr lang="en-US" sz="2400" dirty="0" err="1" smtClean="0"/>
              <a:t>IOZone</a:t>
            </a:r>
            <a:r>
              <a:rPr lang="en-US" sz="2400" dirty="0" smtClean="0"/>
              <a:t> </a:t>
            </a:r>
            <a:r>
              <a:rPr lang="en-US" sz="2400" dirty="0"/>
              <a:t>benchmark write/rewrite phase with 8 </a:t>
            </a:r>
            <a:r>
              <a:rPr lang="en-US" sz="2400" dirty="0" smtClean="0"/>
              <a:t>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410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IsoFS</a:t>
            </a:r>
            <a:r>
              <a:rPr lang="en-US" sz="2800" dirty="0" smtClean="0">
                <a:solidFill>
                  <a:srgbClr val="FF0000"/>
                </a:solidFill>
              </a:rPr>
              <a:t> performs comparable to ext2/3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 smtClean="0">
                <a:solidFill>
                  <a:srgbClr val="FF0000"/>
                </a:solidFill>
              </a:rPr>
              <a:t>xt2/3 saturates SSD with no slowdown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950504"/>
              </p:ext>
            </p:extLst>
          </p:nvPr>
        </p:nvGraphicFramePr>
        <p:xfrm>
          <a:off x="2286000" y="2667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385265" y="2867686"/>
            <a:ext cx="685801" cy="2234739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617315" y="2867686"/>
            <a:ext cx="685801" cy="2234739"/>
          </a:xfrm>
          <a:prstGeom prst="roundRect">
            <a:avLst>
              <a:gd name="adj" fmla="val 5067"/>
            </a:avLst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7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ImgStore</a:t>
            </a:r>
            <a:r>
              <a:rPr lang="en-US" dirty="0" smtClean="0"/>
              <a:t> 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 compositions of </a:t>
            </a:r>
            <a:r>
              <a:rPr lang="en-US" sz="2400" dirty="0" err="1" smtClean="0"/>
              <a:t>ImgStore</a:t>
            </a:r>
            <a:endParaRPr lang="en-US" sz="2400" dirty="0" smtClean="0"/>
          </a:p>
          <a:p>
            <a:r>
              <a:rPr lang="en-US" sz="2400" dirty="0" smtClean="0"/>
              <a:t>YCSB Workload-a</a:t>
            </a:r>
          </a:p>
          <a:p>
            <a:pPr lvl="1"/>
            <a:r>
              <a:rPr lang="en-US" sz="2000" dirty="0" smtClean="0"/>
              <a:t>16KB image to/from </a:t>
            </a:r>
            <a:r>
              <a:rPr lang="en-US" sz="2000" dirty="0" err="1" smtClean="0"/>
              <a:t>IsoHT</a:t>
            </a:r>
            <a:r>
              <a:rPr lang="en-US" sz="2000" dirty="0" smtClean="0"/>
              <a:t> and metadata to/from </a:t>
            </a:r>
            <a:r>
              <a:rPr lang="en-US" sz="2000" dirty="0" err="1" smtClean="0"/>
              <a:t>IsoBT</a:t>
            </a:r>
            <a:r>
              <a:rPr lang="en-US" sz="2000" dirty="0" smtClean="0"/>
              <a:t> in a TX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083069"/>
              </p:ext>
            </p:extLst>
          </p:nvPr>
        </p:nvGraphicFramePr>
        <p:xfrm>
          <a:off x="1676400" y="2667000"/>
          <a:ext cx="563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257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Small </a:t>
            </a:r>
            <a:r>
              <a:rPr lang="en-US" sz="2800" dirty="0" err="1" smtClean="0">
                <a:solidFill>
                  <a:srgbClr val="FF0000"/>
                </a:solidFill>
              </a:rPr>
              <a:t>ReleaseTX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TakeoverTX</a:t>
            </a:r>
            <a:r>
              <a:rPr lang="en-US" sz="2800" dirty="0" smtClean="0">
                <a:solidFill>
                  <a:srgbClr val="FF0000"/>
                </a:solidFill>
              </a:rPr>
              <a:t> overhead </a:t>
            </a:r>
            <a:r>
              <a:rPr lang="en-US" sz="2400" dirty="0" smtClean="0">
                <a:solidFill>
                  <a:srgbClr val="FF0000"/>
                </a:solidFill>
              </a:rPr>
              <a:t>(lib vs thread)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Cross process overhead comes from IPC</a:t>
            </a:r>
          </a:p>
        </p:txBody>
      </p:sp>
    </p:spTree>
    <p:extLst>
      <p:ext uri="{BB962C8B-B14F-4D97-AF65-F5344CB8AC3E}">
        <p14:creationId xmlns:p14="http://schemas.microsoft.com/office/powerpoint/2010/main" val="152142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First block storage with TX isolation</a:t>
            </a:r>
          </a:p>
          <a:p>
            <a:pPr lvl="1"/>
            <a:r>
              <a:rPr lang="en-US" sz="2000" dirty="0" smtClean="0"/>
              <a:t>Simple API: </a:t>
            </a:r>
            <a:r>
              <a:rPr lang="en-US" sz="2000" dirty="0" err="1" smtClean="0"/>
              <a:t>BeginTX</a:t>
            </a:r>
            <a:r>
              <a:rPr lang="en-US" sz="2000" dirty="0" smtClean="0"/>
              <a:t>, </a:t>
            </a:r>
            <a:r>
              <a:rPr lang="en-US" sz="2000" dirty="0" err="1" smtClean="0"/>
              <a:t>EndTX</a:t>
            </a:r>
            <a:r>
              <a:rPr lang="en-US" sz="2000" dirty="0" smtClean="0"/>
              <a:t>, </a:t>
            </a:r>
            <a:r>
              <a:rPr lang="en-US" sz="2000" dirty="0" err="1" smtClean="0"/>
              <a:t>AbortTX</a:t>
            </a:r>
            <a:endParaRPr lang="en-US" sz="2000" dirty="0" smtClean="0"/>
          </a:p>
          <a:p>
            <a:pPr lvl="1"/>
            <a:r>
              <a:rPr lang="en-US" sz="2000" dirty="0" smtClean="0"/>
              <a:t>Low overhead design</a:t>
            </a:r>
            <a:br>
              <a:rPr lang="en-US" sz="2000" dirty="0" smtClean="0"/>
            </a:br>
            <a:r>
              <a:rPr lang="en-US" sz="2000" dirty="0" smtClean="0"/>
              <a:t>(nearly free abort and MVCC)</a:t>
            </a:r>
          </a:p>
          <a:p>
            <a:pPr lvl="1"/>
            <a:r>
              <a:rPr lang="en-US" sz="2000" dirty="0" smtClean="0"/>
              <a:t>Optimizations for fine grained TX and caching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Facilitates TX application design</a:t>
            </a:r>
          </a:p>
          <a:p>
            <a:pPr lvl="1"/>
            <a:r>
              <a:rPr lang="en-US" sz="2000" dirty="0" smtClean="0"/>
              <a:t>1K LoC transactional KV-stores and </a:t>
            </a:r>
            <a:r>
              <a:rPr lang="en-US" sz="2000" dirty="0" err="1" smtClean="0"/>
              <a:t>filesystem</a:t>
            </a:r>
            <a:endParaRPr lang="en-US" sz="2000" dirty="0" smtClean="0"/>
          </a:p>
          <a:p>
            <a:pPr lvl="1"/>
            <a:r>
              <a:rPr lang="en-US" sz="2000" dirty="0" smtClean="0"/>
              <a:t>Easy support for composition of TX applications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400" dirty="0" smtClean="0"/>
              <a:t>Right time to consider pushing Isolation down the I/O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4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Concurrency Control in Storage Stacks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modern </a:t>
            </a:r>
            <a:r>
              <a:rPr lang="en-US" dirty="0"/>
              <a:t>a</a:t>
            </a:r>
            <a:r>
              <a:rPr lang="en-US" dirty="0" smtClean="0"/>
              <a:t>pps support</a:t>
            </a:r>
            <a:br>
              <a:rPr lang="en-US" dirty="0" smtClean="0"/>
            </a:br>
            <a:r>
              <a:rPr lang="en-US" dirty="0" smtClean="0"/>
              <a:t>concurrency control</a:t>
            </a:r>
          </a:p>
          <a:p>
            <a:pPr lvl="1"/>
            <a:r>
              <a:rPr lang="en-US" dirty="0" smtClean="0"/>
              <a:t>App-specific implementation </a:t>
            </a:r>
          </a:p>
          <a:p>
            <a:pPr lvl="1"/>
            <a:r>
              <a:rPr lang="en-US" dirty="0" smtClean="0"/>
              <a:t>Typically, locking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715001" y="1157270"/>
            <a:ext cx="3200400" cy="4329131"/>
            <a:chOff x="2743200" y="1569105"/>
            <a:chExt cx="4724399" cy="3460095"/>
          </a:xfrm>
        </p:grpSpPr>
        <p:sp>
          <p:nvSpPr>
            <p:cNvPr id="38" name="Rectangle 37"/>
            <p:cNvSpPr/>
            <p:nvPr/>
          </p:nvSpPr>
          <p:spPr>
            <a:xfrm>
              <a:off x="2743200" y="2145005"/>
              <a:ext cx="4724399" cy="5759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Key-Value Store</a:t>
              </a:r>
              <a:endParaRPr lang="en-US" sz="24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43200" y="2725598"/>
              <a:ext cx="4724399" cy="5759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 smtClean="0"/>
                <a:t>Filesystem</a:t>
              </a:r>
              <a:r>
                <a:rPr lang="en-US" sz="2400" b="1" dirty="0" smtClean="0"/>
                <a:t> / DB</a:t>
              </a:r>
              <a:endParaRPr lang="en-US" sz="24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43200" y="33014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Block I/O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43200" y="38773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Device Driver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43200" y="4453300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H/W Device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43200" y="1569105"/>
              <a:ext cx="4724399" cy="5759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Applications</a:t>
              </a:r>
              <a:endParaRPr lang="en-US" sz="2400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2400" y="1143000"/>
            <a:ext cx="8839200" cy="3505200"/>
            <a:chOff x="152400" y="1143000"/>
            <a:chExt cx="8839200" cy="3505200"/>
          </a:xfrm>
        </p:grpSpPr>
        <p:sp>
          <p:nvSpPr>
            <p:cNvPr id="29" name="Rectangular Callout 28"/>
            <p:cNvSpPr/>
            <p:nvPr/>
          </p:nvSpPr>
          <p:spPr>
            <a:xfrm>
              <a:off x="152400" y="3276600"/>
              <a:ext cx="5181600" cy="1371600"/>
            </a:xfrm>
            <a:prstGeom prst="wedgeRectCallout">
              <a:avLst>
                <a:gd name="adj1" fmla="val 55877"/>
                <a:gd name="adj2" fmla="val -8441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Concurrency Control </a:t>
              </a:r>
            </a:p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(+ Atomicity/Durability) Is </a:t>
              </a:r>
              <a:r>
                <a:rPr lang="en-US" sz="3200" dirty="0">
                  <a:solidFill>
                    <a:srgbClr val="FF0000"/>
                  </a:solidFill>
                </a:rPr>
                <a:t>D</a:t>
              </a:r>
              <a:r>
                <a:rPr lang="en-US" sz="3200" dirty="0" smtClean="0">
                  <a:solidFill>
                    <a:srgbClr val="FF0000"/>
                  </a:solidFill>
                </a:rPr>
                <a:t>ifficult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638800" y="1143000"/>
              <a:ext cx="3352800" cy="2133600"/>
            </a:xfrm>
            <a:prstGeom prst="roundRect">
              <a:avLst>
                <a:gd name="adj" fmla="val 0"/>
              </a:avLst>
            </a:prstGeom>
            <a:noFill/>
            <a:ln w="57150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2400" y="3352800"/>
            <a:ext cx="8839200" cy="2819400"/>
            <a:chOff x="152400" y="3352800"/>
            <a:chExt cx="8839200" cy="2819400"/>
          </a:xfrm>
        </p:grpSpPr>
        <p:sp>
          <p:nvSpPr>
            <p:cNvPr id="32" name="Rounded Rectangle 31"/>
            <p:cNvSpPr/>
            <p:nvPr/>
          </p:nvSpPr>
          <p:spPr>
            <a:xfrm>
              <a:off x="5638800" y="3352800"/>
              <a:ext cx="3352800" cy="685800"/>
            </a:xfrm>
            <a:prstGeom prst="roundRect">
              <a:avLst>
                <a:gd name="adj" fmla="val 0"/>
              </a:avLst>
            </a:prstGeom>
            <a:noFill/>
            <a:ln w="76200" cmpd="sng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ular Callout 32"/>
            <p:cNvSpPr/>
            <p:nvPr/>
          </p:nvSpPr>
          <p:spPr>
            <a:xfrm>
              <a:off x="152400" y="4800600"/>
              <a:ext cx="5181600" cy="1371600"/>
            </a:xfrm>
            <a:prstGeom prst="wedgeRectCallout">
              <a:avLst>
                <a:gd name="adj1" fmla="val 54676"/>
                <a:gd name="adj2" fmla="val -107297"/>
              </a:avLst>
            </a:prstGeom>
            <a:ln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Transactional Block </a:t>
              </a:r>
              <a:r>
                <a:rPr lang="en-US" sz="3200" dirty="0">
                  <a:solidFill>
                    <a:srgbClr val="0000FF"/>
                  </a:solidFill>
                </a:rPr>
                <a:t>S</a:t>
              </a:r>
              <a:r>
                <a:rPr lang="en-US" sz="3200" dirty="0" smtClean="0">
                  <a:solidFill>
                    <a:srgbClr val="0000FF"/>
                  </a:solidFill>
                </a:rPr>
                <a:t>tore </a:t>
              </a:r>
              <a:br>
                <a:rPr lang="en-US" sz="3200" dirty="0" smtClean="0">
                  <a:solidFill>
                    <a:srgbClr val="0000FF"/>
                  </a:solidFill>
                </a:rPr>
              </a:br>
              <a:r>
                <a:rPr lang="en-US" sz="3200" dirty="0" smtClean="0">
                  <a:solidFill>
                    <a:srgbClr val="0000FF"/>
                  </a:solidFill>
                </a:rPr>
                <a:t>(</a:t>
              </a:r>
              <a:r>
                <a:rPr lang="en-US" sz="3200" b="1" u="sng" dirty="0" smtClean="0">
                  <a:solidFill>
                    <a:srgbClr val="0000FF"/>
                  </a:solidFill>
                </a:rPr>
                <a:t>Isolation</a:t>
              </a:r>
              <a:r>
                <a:rPr lang="en-US" sz="3200" dirty="0" smtClean="0">
                  <a:solidFill>
                    <a:srgbClr val="0000FF"/>
                  </a:solidFill>
                </a:rPr>
                <a:t> + Atomicity + Durability)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89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Transactional Block Store?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9037"/>
            <a:ext cx="60960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Simpler applications </a:t>
            </a:r>
          </a:p>
          <a:p>
            <a:pPr lvl="1"/>
            <a:r>
              <a:rPr lang="en-US" sz="2400" dirty="0" smtClean="0"/>
              <a:t>One common </a:t>
            </a:r>
            <a:r>
              <a:rPr lang="en-US" sz="2400" dirty="0"/>
              <a:t>implementation </a:t>
            </a:r>
            <a:r>
              <a:rPr lang="en-US" sz="2400" dirty="0" smtClean="0"/>
              <a:t>for isolation (and atomicity/durability)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TX APIs decouple policy/mechanism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TX over application-level constructs </a:t>
            </a:r>
            <a:br>
              <a:rPr lang="en-US" sz="2400" dirty="0" smtClean="0"/>
            </a:br>
            <a:r>
              <a:rPr lang="en-US" sz="2400" dirty="0" smtClean="0"/>
              <a:t>(e.g. file, directories, key-value pairs)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TX across different applications</a:t>
            </a:r>
            <a:br>
              <a:rPr lang="en-US" sz="2400" dirty="0" smtClean="0"/>
            </a:br>
            <a:r>
              <a:rPr lang="en-US" sz="2400" dirty="0" smtClean="0"/>
              <a:t>(e.g. read from file and write to KV store)</a:t>
            </a:r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715001" y="1157270"/>
            <a:ext cx="3200400" cy="4329131"/>
            <a:chOff x="2743200" y="1569105"/>
            <a:chExt cx="4724399" cy="3460095"/>
          </a:xfrm>
        </p:grpSpPr>
        <p:sp>
          <p:nvSpPr>
            <p:cNvPr id="40" name="Rectangle 39"/>
            <p:cNvSpPr/>
            <p:nvPr/>
          </p:nvSpPr>
          <p:spPr>
            <a:xfrm>
              <a:off x="2743200" y="2145005"/>
              <a:ext cx="4724399" cy="5759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Key-Value Store</a:t>
              </a:r>
              <a:endParaRPr lang="en-US" sz="2400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43200" y="2725598"/>
              <a:ext cx="4724399" cy="5759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 smtClean="0"/>
                <a:t>Filesystem</a:t>
              </a:r>
              <a:r>
                <a:rPr lang="en-US" sz="2400" b="1" dirty="0" smtClean="0"/>
                <a:t> / DB</a:t>
              </a:r>
              <a:endParaRPr lang="en-US" sz="24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43200" y="33014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Block I/O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43200" y="38773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Device Driver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43200" y="4453300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H/W Device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43200" y="1569105"/>
              <a:ext cx="4724399" cy="5759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Applications</a:t>
              </a:r>
              <a:endParaRPr lang="en-US" sz="2400" b="1" dirty="0"/>
            </a:p>
          </p:txBody>
        </p:sp>
      </p:grpSp>
      <p:sp>
        <p:nvSpPr>
          <p:cNvPr id="30" name="Rounded Rectangular Callout 29"/>
          <p:cNvSpPr/>
          <p:nvPr/>
        </p:nvSpPr>
        <p:spPr>
          <a:xfrm>
            <a:off x="6705600" y="838200"/>
            <a:ext cx="838200" cy="381000"/>
          </a:xfrm>
          <a:prstGeom prst="wedgeRoundRectCallout">
            <a:avLst>
              <a:gd name="adj1" fmla="val 45795"/>
              <a:gd name="adj2" fmla="val 10952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8153400" y="685800"/>
            <a:ext cx="838200" cy="381000"/>
          </a:xfrm>
          <a:prstGeom prst="wedgeRoundRectCallout">
            <a:avLst>
              <a:gd name="adj1" fmla="val -12687"/>
              <a:gd name="adj2" fmla="val 14602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8229600" y="1600200"/>
            <a:ext cx="838200" cy="381000"/>
          </a:xfrm>
          <a:prstGeom prst="wedgeRoundRectCallout">
            <a:avLst>
              <a:gd name="adj1" fmla="val -32947"/>
              <a:gd name="adj2" fmla="val 96171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8153400" y="2438400"/>
            <a:ext cx="838200" cy="381000"/>
          </a:xfrm>
          <a:prstGeom prst="wedgeRoundRectCallout">
            <a:avLst>
              <a:gd name="adj1" fmla="val -48278"/>
              <a:gd name="adj2" fmla="val 1230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338531"/>
            <a:ext cx="1676400" cy="685800"/>
          </a:xfrm>
          <a:prstGeom prst="roundRect">
            <a:avLst>
              <a:gd name="adj" fmla="val 4302"/>
            </a:avLst>
          </a:prstGeom>
          <a:solidFill>
            <a:schemeClr val="accent2">
              <a:lumMod val="7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7162800" y="3352800"/>
            <a:ext cx="1676400" cy="304800"/>
          </a:xfrm>
          <a:prstGeom prst="rect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TX APIs</a:t>
            </a:r>
            <a:endParaRPr lang="en-US" sz="20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7162800" y="3657600"/>
            <a:ext cx="1676400" cy="381000"/>
            <a:chOff x="6400800" y="2654300"/>
            <a:chExt cx="1905000" cy="317500"/>
          </a:xfrm>
        </p:grpSpPr>
        <p:sp>
          <p:nvSpPr>
            <p:cNvPr id="29" name="Rectangle 28"/>
            <p:cNvSpPr/>
            <p:nvPr/>
          </p:nvSpPr>
          <p:spPr>
            <a:xfrm>
              <a:off x="6400800" y="2654300"/>
              <a:ext cx="975360" cy="317500"/>
            </a:xfrm>
            <a:prstGeom prst="rect">
              <a:avLst/>
            </a:prstGeom>
            <a:ln w="9525"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/>
                <a:t>Impl</a:t>
              </a:r>
              <a:r>
                <a:rPr lang="en-US" sz="1600" b="1" dirty="0" smtClean="0"/>
                <a:t>. a</a:t>
              </a:r>
              <a:endParaRPr lang="en-US" sz="16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91400" y="2654300"/>
              <a:ext cx="914400" cy="317500"/>
            </a:xfrm>
            <a:prstGeom prst="rect">
              <a:avLst/>
            </a:prstGeom>
            <a:ln w="9525"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/>
                <a:t>Impl</a:t>
              </a:r>
              <a:r>
                <a:rPr lang="en-US" sz="1600" b="1" dirty="0" smtClean="0"/>
                <a:t>. b</a:t>
              </a:r>
              <a:endParaRPr lang="en-US" sz="1600" b="1" dirty="0"/>
            </a:p>
          </p:txBody>
        </p:sp>
      </p:grpSp>
      <p:sp>
        <p:nvSpPr>
          <p:cNvPr id="36" name="Up Arrow 35"/>
          <p:cNvSpPr/>
          <p:nvPr/>
        </p:nvSpPr>
        <p:spPr>
          <a:xfrm>
            <a:off x="7848600" y="2971800"/>
            <a:ext cx="381000" cy="355599"/>
          </a:xfrm>
          <a:prstGeom prst="upArrow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8153400" y="2286000"/>
            <a:ext cx="381000" cy="1041400"/>
          </a:xfrm>
          <a:prstGeom prst="upArrow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8458200" y="1524000"/>
            <a:ext cx="381000" cy="1803400"/>
          </a:xfrm>
          <a:prstGeom prst="upArrow">
            <a:avLst/>
          </a:prstGeom>
          <a:ln w="9525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3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9" grpId="0" animBg="1"/>
      <p:bldP spid="39" grpId="1" animBg="1"/>
      <p:bldP spid="35" grpId="0" animBg="1"/>
      <p:bldP spid="35" grpId="1" animBg="1"/>
      <p:bldP spid="2" grpId="0" animBg="1"/>
      <p:bldP spid="2" grpId="1" animBg="1"/>
      <p:bldP spid="5" grpId="0" animBg="1"/>
      <p:bldP spid="28" grpId="0" animBg="1"/>
      <p:bldP spid="36" grpId="0" animBg="1"/>
      <p:bldP spid="37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End-To-End Argument?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0593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Application specific functions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should be in end-hosts </a:t>
            </a:r>
          </a:p>
          <a:p>
            <a:pPr lvl="1"/>
            <a:r>
              <a:rPr lang="en-US" dirty="0" smtClean="0"/>
              <a:t>Transactional </a:t>
            </a:r>
            <a:r>
              <a:rPr lang="en-US" dirty="0"/>
              <a:t>isolation is </a:t>
            </a:r>
            <a:r>
              <a:rPr lang="en-US" dirty="0" smtClean="0"/>
              <a:t>general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Pushed down function should not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incur unnecessary overheads</a:t>
            </a:r>
          </a:p>
          <a:p>
            <a:pPr lvl="1"/>
            <a:r>
              <a:rPr lang="en-US" dirty="0" smtClean="0"/>
              <a:t>Isolation can be implemented </a:t>
            </a:r>
            <a:br>
              <a:rPr lang="en-US" dirty="0" smtClean="0"/>
            </a:br>
            <a:r>
              <a:rPr lang="en-US" dirty="0" smtClean="0"/>
              <a:t>efficiently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5001" y="1157270"/>
            <a:ext cx="3200400" cy="4329131"/>
            <a:chOff x="2743200" y="1569105"/>
            <a:chExt cx="4724399" cy="3460095"/>
          </a:xfrm>
        </p:grpSpPr>
        <p:sp>
          <p:nvSpPr>
            <p:cNvPr id="22" name="Rectangle 21"/>
            <p:cNvSpPr/>
            <p:nvPr/>
          </p:nvSpPr>
          <p:spPr>
            <a:xfrm>
              <a:off x="2743200" y="2145005"/>
              <a:ext cx="4724399" cy="5759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Key-Value Store</a:t>
              </a:r>
              <a:endParaRPr lang="en-US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3200" y="2725598"/>
              <a:ext cx="4724399" cy="5759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 smtClean="0"/>
                <a:t>Filesystem</a:t>
              </a:r>
              <a:r>
                <a:rPr lang="en-US" sz="2400" b="1" dirty="0" smtClean="0"/>
                <a:t> / DB</a:t>
              </a:r>
              <a:endParaRPr lang="en-US" sz="24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3200" y="33014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Block I/O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3200" y="3877399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Device Driver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43200" y="4453300"/>
              <a:ext cx="4724399" cy="57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H/W Device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43200" y="1569105"/>
              <a:ext cx="4724399" cy="5759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Applications</a:t>
              </a:r>
              <a:endParaRPr lang="en-US" sz="2400" b="1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162800" y="3338531"/>
            <a:ext cx="1676400" cy="685800"/>
          </a:xfrm>
          <a:prstGeom prst="roundRect">
            <a:avLst>
              <a:gd name="adj" fmla="val 4302"/>
            </a:avLst>
          </a:prstGeom>
          <a:solidFill>
            <a:schemeClr val="accent2">
              <a:lumMod val="7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TX</a:t>
            </a:r>
            <a:endParaRPr lang="en-US" sz="2400" b="1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76200" y="4693346"/>
            <a:ext cx="5029200" cy="1478854"/>
          </a:xfrm>
          <a:prstGeom prst="wedgeRoundRectCallout">
            <a:avLst>
              <a:gd name="adj1" fmla="val 61863"/>
              <a:gd name="adj2" fmla="val -9836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Many block-level functions, </a:t>
            </a:r>
            <a:br>
              <a:rPr lang="en-US" sz="2400" dirty="0" smtClean="0"/>
            </a:br>
            <a:r>
              <a:rPr lang="en-US" sz="2400" dirty="0" smtClean="0"/>
              <a:t>e.g. </a:t>
            </a:r>
            <a:r>
              <a:rPr lang="en-US" sz="2400" dirty="0"/>
              <a:t>a</a:t>
            </a:r>
            <a:r>
              <a:rPr lang="en-US" sz="2400" dirty="0" smtClean="0"/>
              <a:t>tomicity, block layer indirection, are already implemented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5181600" y="4648200"/>
            <a:ext cx="3810000" cy="1524000"/>
          </a:xfrm>
          <a:prstGeom prst="wedgeRoundRectCallout">
            <a:avLst>
              <a:gd name="adj1" fmla="val 12430"/>
              <a:gd name="adj2" fmla="val -9844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TX using optimistic </a:t>
            </a:r>
            <a:r>
              <a:rPr lang="en-US" sz="2400" dirty="0"/>
              <a:t>c</a:t>
            </a:r>
            <a:r>
              <a:rPr lang="en-US" sz="2400" dirty="0" smtClean="0"/>
              <a:t>oncurrency </a:t>
            </a:r>
            <a:r>
              <a:rPr lang="en-US" sz="2400" dirty="0"/>
              <a:t>c</a:t>
            </a:r>
            <a:r>
              <a:rPr lang="en-US" sz="2400" dirty="0" smtClean="0"/>
              <a:t>ontrol yields low overhead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0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"/>
            <a:ext cx="87630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How do we design a transactional block store?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Isotope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Is a transactional block store useful?</a:t>
            </a:r>
          </a:p>
          <a:p>
            <a:pPr marL="0" indent="0" algn="ctr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IsoBT</a:t>
            </a:r>
            <a:r>
              <a:rPr lang="en-US" sz="4400" dirty="0" smtClean="0">
                <a:solidFill>
                  <a:srgbClr val="FF0000"/>
                </a:solidFill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</a:rPr>
              <a:t>IsoHT</a:t>
            </a:r>
            <a:r>
              <a:rPr lang="en-US" sz="4400" dirty="0" smtClean="0">
                <a:solidFill>
                  <a:srgbClr val="FF0000"/>
                </a:solidFill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</a:rPr>
              <a:t>IsoFS</a:t>
            </a:r>
            <a:r>
              <a:rPr lang="en-US" sz="4400" dirty="0" smtClean="0">
                <a:solidFill>
                  <a:srgbClr val="FF0000"/>
                </a:solidFill>
              </a:rPr>
              <a:t>, and </a:t>
            </a:r>
            <a:r>
              <a:rPr lang="en-US" sz="4400" dirty="0" err="1" smtClean="0">
                <a:solidFill>
                  <a:srgbClr val="FF0000"/>
                </a:solidFill>
              </a:rPr>
              <a:t>ImgStore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2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Isotope</a:t>
            </a:r>
          </a:p>
          <a:p>
            <a:pPr lvl="1"/>
            <a:r>
              <a:rPr lang="en-US" sz="3200" dirty="0" smtClean="0"/>
              <a:t>Overview</a:t>
            </a:r>
          </a:p>
          <a:p>
            <a:pPr lvl="1"/>
            <a:r>
              <a:rPr lang="en-US" sz="3200" dirty="0" smtClean="0"/>
              <a:t>Design and APIs</a:t>
            </a:r>
          </a:p>
          <a:p>
            <a:pPr lvl="1"/>
            <a:r>
              <a:rPr lang="en-US" sz="3200" dirty="0" smtClean="0"/>
              <a:t>Applications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Performance Evaluation</a:t>
            </a:r>
          </a:p>
          <a:p>
            <a:endParaRPr lang="en-US" sz="3600" dirty="0" smtClean="0"/>
          </a:p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first block store to support TX isolation</a:t>
            </a:r>
          </a:p>
          <a:p>
            <a:pPr lvl="1"/>
            <a:r>
              <a:rPr lang="en-US" dirty="0" smtClean="0"/>
              <a:t>MARS and </a:t>
            </a:r>
            <a:r>
              <a:rPr lang="en-US" dirty="0" err="1" smtClean="0"/>
              <a:t>TxFlash</a:t>
            </a:r>
            <a:r>
              <a:rPr lang="en-US" dirty="0" smtClean="0"/>
              <a:t> only supported TX atomicity</a:t>
            </a:r>
          </a:p>
          <a:p>
            <a:endParaRPr lang="en-US" dirty="0" smtClean="0"/>
          </a:p>
          <a:p>
            <a:r>
              <a:rPr lang="en-US" dirty="0" smtClean="0"/>
              <a:t>Multi-version optimistic concurrency control</a:t>
            </a:r>
          </a:p>
          <a:p>
            <a:pPr lvl="1"/>
            <a:r>
              <a:rPr lang="en-US" dirty="0" smtClean="0"/>
              <a:t>Keeps multiple versions of block data</a:t>
            </a:r>
          </a:p>
          <a:p>
            <a:pPr lvl="1"/>
            <a:r>
              <a:rPr lang="en-US" dirty="0" smtClean="0"/>
              <a:t>Speculatively executes TX until commit time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One of two semantics supported</a:t>
            </a:r>
          </a:p>
          <a:p>
            <a:pPr lvl="1"/>
            <a:r>
              <a:rPr lang="en-US" dirty="0" smtClean="0"/>
              <a:t>Strict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Snapshot isolation</a:t>
            </a:r>
          </a:p>
          <a:p>
            <a:pPr lvl="1"/>
            <a:endParaRPr lang="en-US" dirty="0"/>
          </a:p>
          <a:p>
            <a:r>
              <a:rPr lang="en-US" dirty="0" smtClean="0"/>
              <a:t>Simple APIs</a:t>
            </a:r>
          </a:p>
          <a:p>
            <a:pPr lvl="1"/>
            <a:r>
              <a:rPr lang="en-US" dirty="0" err="1" smtClean="0"/>
              <a:t>BeginTX</a:t>
            </a:r>
            <a:r>
              <a:rPr lang="en-US" dirty="0" smtClean="0"/>
              <a:t>/</a:t>
            </a:r>
            <a:r>
              <a:rPr lang="en-US" dirty="0" err="1" smtClean="0"/>
              <a:t>EndTX</a:t>
            </a:r>
            <a:r>
              <a:rPr lang="en-US" dirty="0" smtClean="0"/>
              <a:t>/</a:t>
            </a:r>
            <a:r>
              <a:rPr lang="en-US" dirty="0" err="1" smtClean="0"/>
              <a:t>AbortTX</a:t>
            </a:r>
            <a:r>
              <a:rPr lang="en-US" dirty="0" smtClean="0"/>
              <a:t> and more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4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Connector 111"/>
          <p:cNvCxnSpPr/>
          <p:nvPr/>
        </p:nvCxnSpPr>
        <p:spPr>
          <a:xfrm flipV="1">
            <a:off x="76200" y="1524000"/>
            <a:ext cx="8991600" cy="76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Isotope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551976" y="8827197"/>
            <a:ext cx="1993782" cy="534725"/>
          </a:xfrm>
          <a:prstGeom prst="rect">
            <a:avLst/>
          </a:prstGeom>
          <a:noFill/>
        </p:spPr>
        <p:txBody>
          <a:bodyPr wrap="square" lIns="285713" tIns="142857" rIns="285713" bIns="142857" rtlCol="0">
            <a:spAutoFit/>
          </a:bodyPr>
          <a:lstStyle/>
          <a:p>
            <a:r>
              <a:rPr lang="en-US" sz="1600" b="1" dirty="0"/>
              <a:t>Yes.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391400" y="23622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Timestamp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Counter: </a:t>
            </a:r>
            <a:r>
              <a:rPr lang="en-US" dirty="0" smtClean="0"/>
              <a:t>T53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1000" y="4191000"/>
            <a:ext cx="1981200" cy="1828800"/>
            <a:chOff x="381000" y="4419600"/>
            <a:chExt cx="1981200" cy="1828800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4953000"/>
              <a:ext cx="1447800" cy="1295400"/>
              <a:chOff x="609600" y="4953000"/>
              <a:chExt cx="1295400" cy="914400"/>
            </a:xfrm>
          </p:grpSpPr>
          <p:sp>
            <p:nvSpPr>
              <p:cNvPr id="86" name="Process 85"/>
              <p:cNvSpPr/>
              <p:nvPr/>
            </p:nvSpPr>
            <p:spPr>
              <a:xfrm>
                <a:off x="609600" y="49530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 smtClean="0"/>
                  <a:t>         </a:t>
                </a:r>
                <a:endParaRPr lang="en-US" dirty="0"/>
              </a:p>
            </p:txBody>
          </p:sp>
          <p:sp>
            <p:nvSpPr>
              <p:cNvPr id="87" name="Process 86"/>
              <p:cNvSpPr/>
              <p:nvPr/>
            </p:nvSpPr>
            <p:spPr>
              <a:xfrm>
                <a:off x="609600" y="51054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Process 87"/>
              <p:cNvSpPr/>
              <p:nvPr/>
            </p:nvSpPr>
            <p:spPr>
              <a:xfrm>
                <a:off x="609600" y="52578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Process 88"/>
              <p:cNvSpPr/>
              <p:nvPr/>
            </p:nvSpPr>
            <p:spPr>
              <a:xfrm>
                <a:off x="609600" y="54102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Process 89"/>
              <p:cNvSpPr/>
              <p:nvPr/>
            </p:nvSpPr>
            <p:spPr>
              <a:xfrm>
                <a:off x="609600" y="55626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Process 90"/>
              <p:cNvSpPr/>
              <p:nvPr/>
            </p:nvSpPr>
            <p:spPr>
              <a:xfrm>
                <a:off x="609600" y="5715000"/>
                <a:ext cx="1295400" cy="152400"/>
              </a:xfrm>
              <a:prstGeom prst="flowChartProcess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381000" y="4419600"/>
              <a:ext cx="1981200" cy="596281"/>
            </a:xfrm>
            <a:prstGeom prst="rect">
              <a:avLst/>
            </a:prstGeom>
            <a:noFill/>
          </p:spPr>
          <p:txBody>
            <a:bodyPr wrap="square" lIns="285713" tIns="142857" rIns="285713" bIns="142857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FF"/>
                  </a:solidFill>
                </a:rPr>
                <a:t>Write Buffer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62200" y="1759966"/>
            <a:ext cx="2057400" cy="1364234"/>
            <a:chOff x="2362200" y="1759966"/>
            <a:chExt cx="2057400" cy="1364234"/>
          </a:xfrm>
        </p:grpSpPr>
        <p:sp>
          <p:nvSpPr>
            <p:cNvPr id="142" name="TextBox 141"/>
            <p:cNvSpPr txBox="1"/>
            <p:nvPr/>
          </p:nvSpPr>
          <p:spPr>
            <a:xfrm>
              <a:off x="2362200" y="1759966"/>
              <a:ext cx="2057400" cy="1211834"/>
            </a:xfrm>
            <a:prstGeom prst="rect">
              <a:avLst/>
            </a:prstGeom>
            <a:noFill/>
          </p:spPr>
          <p:txBody>
            <a:bodyPr wrap="square" lIns="285713" tIns="142857" rIns="285713" bIns="142857" rtlCol="0">
              <a:spAutoFit/>
            </a:bodyPr>
            <a:lstStyle/>
            <a:p>
              <a:r>
                <a:rPr lang="en-US" sz="2000" b="1" dirty="0" smtClean="0">
                  <a:solidFill>
                    <a:srgbClr val="0000FF"/>
                  </a:solidFill>
                </a:rPr>
                <a:t>Temporary </a:t>
              </a:r>
            </a:p>
            <a:p>
              <a:r>
                <a:rPr lang="en-US" sz="2000" b="1" dirty="0" smtClean="0">
                  <a:solidFill>
                    <a:srgbClr val="0000FF"/>
                  </a:solidFill>
                </a:rPr>
                <a:t>Multi-version </a:t>
              </a:r>
            </a:p>
            <a:p>
              <a:r>
                <a:rPr lang="en-US" sz="2000" b="1" dirty="0" smtClean="0">
                  <a:solidFill>
                    <a:srgbClr val="0000FF"/>
                  </a:solidFill>
                </a:rPr>
                <a:t>Index 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667000" y="2819400"/>
              <a:ext cx="1295400" cy="3048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000" dirty="0" err="1" smtClean="0"/>
                <a:t>Version:Linear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Addr</a:t>
              </a:r>
              <a:endParaRPr lang="en-US" sz="1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2893529"/>
            <a:ext cx="5959659" cy="1297471"/>
            <a:chOff x="2971800" y="2893529"/>
            <a:chExt cx="5959659" cy="1297471"/>
          </a:xfrm>
        </p:grpSpPr>
        <p:grpSp>
          <p:nvGrpSpPr>
            <p:cNvPr id="43" name="Group 42"/>
            <p:cNvGrpSpPr/>
            <p:nvPr/>
          </p:nvGrpSpPr>
          <p:grpSpPr>
            <a:xfrm>
              <a:off x="3200400" y="2893529"/>
              <a:ext cx="5058642" cy="1049441"/>
              <a:chOff x="600788" y="2085037"/>
              <a:chExt cx="2141780" cy="477660"/>
            </a:xfrm>
          </p:grpSpPr>
          <p:sp>
            <p:nvSpPr>
              <p:cNvPr id="44" name="Right Arrow 43"/>
              <p:cNvSpPr/>
              <p:nvPr/>
            </p:nvSpPr>
            <p:spPr>
              <a:xfrm>
                <a:off x="600788" y="2085037"/>
                <a:ext cx="1969187" cy="477660"/>
              </a:xfrm>
              <a:prstGeom prst="rightArrow">
                <a:avLst/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Freeform 44"/>
              <p:cNvSpPr/>
              <p:nvPr/>
            </p:nvSpPr>
            <p:spPr>
              <a:xfrm>
                <a:off x="720978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0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013760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306542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2</a:t>
                </a: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599324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3</a:t>
                </a: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892106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4</a:t>
                </a: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2184888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5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2477670" y="2228335"/>
                <a:ext cx="264898" cy="191064"/>
              </a:xfrm>
              <a:custGeom>
                <a:avLst/>
                <a:gdLst>
                  <a:gd name="connsiteX0" fmla="*/ 0 w 264898"/>
                  <a:gd name="connsiteY0" fmla="*/ 31845 h 191064"/>
                  <a:gd name="connsiteX1" fmla="*/ 31845 w 264898"/>
                  <a:gd name="connsiteY1" fmla="*/ 0 h 191064"/>
                  <a:gd name="connsiteX2" fmla="*/ 233053 w 264898"/>
                  <a:gd name="connsiteY2" fmla="*/ 0 h 191064"/>
                  <a:gd name="connsiteX3" fmla="*/ 264898 w 264898"/>
                  <a:gd name="connsiteY3" fmla="*/ 31845 h 191064"/>
                  <a:gd name="connsiteX4" fmla="*/ 264898 w 264898"/>
                  <a:gd name="connsiteY4" fmla="*/ 159219 h 191064"/>
                  <a:gd name="connsiteX5" fmla="*/ 233053 w 264898"/>
                  <a:gd name="connsiteY5" fmla="*/ 191064 h 191064"/>
                  <a:gd name="connsiteX6" fmla="*/ 31845 w 264898"/>
                  <a:gd name="connsiteY6" fmla="*/ 191064 h 191064"/>
                  <a:gd name="connsiteX7" fmla="*/ 0 w 264898"/>
                  <a:gd name="connsiteY7" fmla="*/ 159219 h 191064"/>
                  <a:gd name="connsiteX8" fmla="*/ 0 w 264898"/>
                  <a:gd name="connsiteY8" fmla="*/ 31845 h 19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4898" h="191064">
                    <a:moveTo>
                      <a:pt x="0" y="31845"/>
                    </a:moveTo>
                    <a:cubicBezTo>
                      <a:pt x="0" y="14257"/>
                      <a:pt x="14257" y="0"/>
                      <a:pt x="31845" y="0"/>
                    </a:cubicBezTo>
                    <a:lnTo>
                      <a:pt x="233053" y="0"/>
                    </a:lnTo>
                    <a:cubicBezTo>
                      <a:pt x="250641" y="0"/>
                      <a:pt x="264898" y="14257"/>
                      <a:pt x="264898" y="31845"/>
                    </a:cubicBezTo>
                    <a:lnTo>
                      <a:pt x="264898" y="159219"/>
                    </a:lnTo>
                    <a:cubicBezTo>
                      <a:pt x="264898" y="176807"/>
                      <a:pt x="250641" y="191064"/>
                      <a:pt x="233053" y="191064"/>
                    </a:cubicBezTo>
                    <a:lnTo>
                      <a:pt x="31845" y="191064"/>
                    </a:lnTo>
                    <a:cubicBezTo>
                      <a:pt x="14257" y="191064"/>
                      <a:pt x="0" y="176807"/>
                      <a:pt x="0" y="159219"/>
                    </a:cubicBezTo>
                    <a:lnTo>
                      <a:pt x="0" y="31845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35997" tIns="35997" rIns="35997" bIns="35997" numCol="1" spcCol="1270" anchor="ctr" anchorCtr="0">
                <a:noAutofit/>
              </a:bodyPr>
              <a:lstStyle/>
              <a:p>
                <a:pPr algn="ctr" defTabSz="97221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dirty="0"/>
                  <a:t>…</a:t>
                </a: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2971800" y="3594719"/>
              <a:ext cx="5668608" cy="596281"/>
            </a:xfrm>
            <a:prstGeom prst="rect">
              <a:avLst/>
            </a:prstGeom>
            <a:noFill/>
          </p:spPr>
          <p:txBody>
            <a:bodyPr wrap="square" lIns="285713" tIns="142857" rIns="285713" bIns="142857" rtlCol="0">
              <a:spAutoFit/>
            </a:bodyPr>
            <a:lstStyle/>
            <a:p>
              <a:r>
                <a:rPr lang="en-US" sz="2000" b="1" dirty="0" smtClean="0">
                  <a:solidFill>
                    <a:srgbClr val="0000FF"/>
                  </a:solidFill>
                </a:rPr>
                <a:t>Physical data in a Log (linear address space)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8305800" y="3200400"/>
              <a:ext cx="625659" cy="419776"/>
            </a:xfrm>
            <a:custGeom>
              <a:avLst/>
              <a:gdLst>
                <a:gd name="connsiteX0" fmla="*/ 0 w 264898"/>
                <a:gd name="connsiteY0" fmla="*/ 31845 h 191064"/>
                <a:gd name="connsiteX1" fmla="*/ 31845 w 264898"/>
                <a:gd name="connsiteY1" fmla="*/ 0 h 191064"/>
                <a:gd name="connsiteX2" fmla="*/ 233053 w 264898"/>
                <a:gd name="connsiteY2" fmla="*/ 0 h 191064"/>
                <a:gd name="connsiteX3" fmla="*/ 264898 w 264898"/>
                <a:gd name="connsiteY3" fmla="*/ 31845 h 191064"/>
                <a:gd name="connsiteX4" fmla="*/ 264898 w 264898"/>
                <a:gd name="connsiteY4" fmla="*/ 159219 h 191064"/>
                <a:gd name="connsiteX5" fmla="*/ 233053 w 264898"/>
                <a:gd name="connsiteY5" fmla="*/ 191064 h 191064"/>
                <a:gd name="connsiteX6" fmla="*/ 31845 w 264898"/>
                <a:gd name="connsiteY6" fmla="*/ 191064 h 191064"/>
                <a:gd name="connsiteX7" fmla="*/ 0 w 264898"/>
                <a:gd name="connsiteY7" fmla="*/ 159219 h 191064"/>
                <a:gd name="connsiteX8" fmla="*/ 0 w 264898"/>
                <a:gd name="connsiteY8" fmla="*/ 31845 h 19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98" h="191064">
                  <a:moveTo>
                    <a:pt x="0" y="31845"/>
                  </a:moveTo>
                  <a:cubicBezTo>
                    <a:pt x="0" y="14257"/>
                    <a:pt x="14257" y="0"/>
                    <a:pt x="31845" y="0"/>
                  </a:cubicBezTo>
                  <a:lnTo>
                    <a:pt x="233053" y="0"/>
                  </a:lnTo>
                  <a:cubicBezTo>
                    <a:pt x="250641" y="0"/>
                    <a:pt x="264898" y="14257"/>
                    <a:pt x="264898" y="31845"/>
                  </a:cubicBezTo>
                  <a:lnTo>
                    <a:pt x="264898" y="159219"/>
                  </a:lnTo>
                  <a:cubicBezTo>
                    <a:pt x="264898" y="176807"/>
                    <a:pt x="250641" y="191064"/>
                    <a:pt x="233053" y="191064"/>
                  </a:cubicBezTo>
                  <a:lnTo>
                    <a:pt x="31845" y="191064"/>
                  </a:lnTo>
                  <a:cubicBezTo>
                    <a:pt x="14257" y="191064"/>
                    <a:pt x="0" y="176807"/>
                    <a:pt x="0" y="159219"/>
                  </a:cubicBezTo>
                  <a:lnTo>
                    <a:pt x="0" y="31845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5997" tIns="35997" rIns="35997" bIns="35997" numCol="1" spcCol="1270" anchor="ctr" anchorCtr="0">
              <a:noAutofit/>
            </a:bodyPr>
            <a:lstStyle/>
            <a:p>
              <a:pPr algn="ctr" defTabSz="9722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52400" y="29168"/>
            <a:ext cx="2362200" cy="15196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285713" tIns="142857" rIns="285713" bIns="142857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BeginTX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cs typeface="Courier"/>
              </a:rPr>
              <a:t>f</a:t>
            </a:r>
            <a:r>
              <a:rPr lang="en-US" sz="1600" dirty="0" smtClean="0">
                <a:latin typeface="Courier"/>
                <a:cs typeface="Courier"/>
              </a:rPr>
              <a:t>oo=Read(0);</a:t>
            </a:r>
          </a:p>
          <a:p>
            <a:r>
              <a:rPr lang="en-US" sz="1600" dirty="0" smtClean="0">
                <a:latin typeface="Courier"/>
                <a:cs typeface="Courier"/>
              </a:rPr>
              <a:t>Write(1,boo);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Write</a:t>
            </a:r>
            <a:r>
              <a:rPr lang="en-US" sz="1600" dirty="0" smtClean="0">
                <a:latin typeface="Courier"/>
                <a:cs typeface="Courier"/>
              </a:rPr>
              <a:t>(3,baz)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E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ndTX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2400" y="1752600"/>
            <a:ext cx="2971800" cy="1676400"/>
            <a:chOff x="-152400" y="1752600"/>
            <a:chExt cx="2971800" cy="1676400"/>
          </a:xfrm>
        </p:grpSpPr>
        <p:sp>
          <p:nvSpPr>
            <p:cNvPr id="92" name="TextBox 91"/>
            <p:cNvSpPr txBox="1"/>
            <p:nvPr/>
          </p:nvSpPr>
          <p:spPr>
            <a:xfrm>
              <a:off x="-152400" y="1752600"/>
              <a:ext cx="2971800" cy="596281"/>
            </a:xfrm>
            <a:prstGeom prst="rect">
              <a:avLst/>
            </a:prstGeom>
            <a:noFill/>
          </p:spPr>
          <p:txBody>
            <a:bodyPr wrap="square" lIns="285713" tIns="142857" rIns="285713" bIns="142857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FF"/>
                  </a:solidFill>
                </a:rPr>
                <a:t>TX Contexts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53" name="Document 52"/>
            <p:cNvSpPr/>
            <p:nvPr/>
          </p:nvSpPr>
          <p:spPr>
            <a:xfrm>
              <a:off x="304800" y="2286000"/>
              <a:ext cx="1066800" cy="8382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?</a:t>
              </a:r>
            </a:p>
            <a:p>
              <a:r>
                <a:rPr lang="en-US" sz="1200" dirty="0" smtClean="0"/>
                <a:t>Begin Time: </a:t>
              </a:r>
              <a:r>
                <a:rPr lang="en-US" sz="1200" dirty="0"/>
                <a:t>?</a:t>
              </a:r>
              <a:endParaRPr lang="en-US" sz="1200" dirty="0" smtClean="0"/>
            </a:p>
            <a:p>
              <a:r>
                <a:rPr lang="en-US" sz="1200" dirty="0" smtClean="0"/>
                <a:t>End Time: ?</a:t>
              </a:r>
            </a:p>
            <a:p>
              <a:r>
                <a:rPr lang="en-US" sz="1200" dirty="0" smtClean="0"/>
                <a:t>Write </a:t>
              </a:r>
              <a:r>
                <a:rPr lang="en-US" sz="1200" dirty="0"/>
                <a:t>?</a:t>
              </a:r>
              <a:endParaRPr lang="en-US" sz="1200" dirty="0" smtClean="0"/>
            </a:p>
          </p:txBody>
        </p:sp>
        <p:sp>
          <p:nvSpPr>
            <p:cNvPr id="54" name="Document 53"/>
            <p:cNvSpPr/>
            <p:nvPr/>
          </p:nvSpPr>
          <p:spPr>
            <a:xfrm>
              <a:off x="457200" y="2438400"/>
              <a:ext cx="1066800" cy="8382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?</a:t>
              </a:r>
            </a:p>
            <a:p>
              <a:r>
                <a:rPr lang="en-US" sz="1200" dirty="0" smtClean="0"/>
                <a:t>Begin Time: </a:t>
              </a:r>
              <a:r>
                <a:rPr lang="en-US" sz="1200" dirty="0"/>
                <a:t>?</a:t>
              </a:r>
              <a:endParaRPr lang="en-US" sz="1200" dirty="0" smtClean="0"/>
            </a:p>
            <a:p>
              <a:r>
                <a:rPr lang="en-US" sz="1200" dirty="0" smtClean="0"/>
                <a:t>End Time: ?</a:t>
              </a:r>
            </a:p>
            <a:p>
              <a:r>
                <a:rPr lang="en-US" sz="1200" dirty="0" smtClean="0"/>
                <a:t>Write </a:t>
              </a:r>
              <a:r>
                <a:rPr lang="en-US" sz="1200" dirty="0"/>
                <a:t>?</a:t>
              </a:r>
              <a:endParaRPr lang="en-US" sz="1200" dirty="0" smtClean="0"/>
            </a:p>
          </p:txBody>
        </p:sp>
        <p:sp>
          <p:nvSpPr>
            <p:cNvPr id="57" name="Document 56"/>
            <p:cNvSpPr/>
            <p:nvPr/>
          </p:nvSpPr>
          <p:spPr>
            <a:xfrm>
              <a:off x="609600" y="2590800"/>
              <a:ext cx="1066800" cy="8382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?</a:t>
              </a:r>
            </a:p>
            <a:p>
              <a:r>
                <a:rPr lang="en-US" sz="1200" dirty="0" smtClean="0"/>
                <a:t>Begin Time: </a:t>
              </a:r>
              <a:r>
                <a:rPr lang="en-US" sz="1200" dirty="0"/>
                <a:t>?</a:t>
              </a:r>
              <a:endParaRPr lang="en-US" sz="1200" dirty="0" smtClean="0"/>
            </a:p>
            <a:p>
              <a:r>
                <a:rPr lang="en-US" sz="1200" dirty="0" smtClean="0"/>
                <a:t>End Time: ?</a:t>
              </a:r>
            </a:p>
            <a:p>
              <a:r>
                <a:rPr lang="en-US" sz="1200" dirty="0" smtClean="0"/>
                <a:t>Write </a:t>
              </a:r>
              <a:r>
                <a:rPr lang="en-US" sz="1200" dirty="0"/>
                <a:t>?</a:t>
              </a:r>
              <a:endParaRPr lang="en-US" sz="1200" dirty="0" smtClean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73803" y="1676400"/>
            <a:ext cx="2491774" cy="1954933"/>
            <a:chOff x="5073803" y="1984984"/>
            <a:chExt cx="2491774" cy="1954933"/>
          </a:xfrm>
        </p:grpSpPr>
        <p:grpSp>
          <p:nvGrpSpPr>
            <p:cNvPr id="59" name="Group 58"/>
            <p:cNvGrpSpPr/>
            <p:nvPr/>
          </p:nvGrpSpPr>
          <p:grpSpPr>
            <a:xfrm>
              <a:off x="5073803" y="1984984"/>
              <a:ext cx="2165197" cy="1539163"/>
              <a:chOff x="4769003" y="1984984"/>
              <a:chExt cx="2165197" cy="1539163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6203797" y="2303055"/>
                <a:ext cx="641197" cy="306692"/>
              </a:xfrm>
              <a:prstGeom prst="round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US" sz="1000" dirty="0" smtClean="0"/>
                  <a:t>V55:L5</a:t>
                </a:r>
                <a:endParaRPr lang="en-US" sz="1000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4769003" y="2611639"/>
                <a:ext cx="641197" cy="306692"/>
              </a:xfrm>
              <a:prstGeom prst="round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US" sz="1000" dirty="0" smtClean="0"/>
                  <a:t>V55:L4</a:t>
                </a:r>
                <a:endParaRPr lang="en-US" sz="1000" dirty="0"/>
              </a:p>
            </p:txBody>
          </p:sp>
          <p:cxnSp>
            <p:nvCxnSpPr>
              <p:cNvPr id="71" name="Straight Connector 70"/>
              <p:cNvCxnSpPr>
                <a:endCxn id="63" idx="0"/>
              </p:cNvCxnSpPr>
              <p:nvPr/>
            </p:nvCxnSpPr>
            <p:spPr>
              <a:xfrm>
                <a:off x="6524396" y="1984984"/>
                <a:ext cx="0" cy="318071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triangle" w="lg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142"/>
              <p:cNvCxnSpPr>
                <a:stCxn id="65" idx="3"/>
              </p:cNvCxnSpPr>
              <p:nvPr/>
            </p:nvCxnSpPr>
            <p:spPr>
              <a:xfrm>
                <a:off x="5410200" y="2764985"/>
                <a:ext cx="838200" cy="759162"/>
              </a:xfrm>
              <a:prstGeom prst="bentConnector3">
                <a:avLst>
                  <a:gd name="adj1" fmla="val 101474"/>
                </a:avLst>
              </a:prstGeom>
              <a:ln>
                <a:solidFill>
                  <a:schemeClr val="accent2"/>
                </a:solidFill>
                <a:tailEnd type="triangle" w="lg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142"/>
              <p:cNvCxnSpPr>
                <a:stCxn id="63" idx="2"/>
              </p:cNvCxnSpPr>
              <p:nvPr/>
            </p:nvCxnSpPr>
            <p:spPr>
              <a:xfrm rot="16200000" flipH="1">
                <a:off x="6272098" y="2862045"/>
                <a:ext cx="914400" cy="40980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2"/>
                </a:solidFill>
                <a:tailEnd type="triangle" w="lg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61" name="Freeform 60"/>
            <p:cNvSpPr/>
            <p:nvPr/>
          </p:nvSpPr>
          <p:spPr>
            <a:xfrm>
              <a:off x="6248400" y="3520141"/>
              <a:ext cx="625659" cy="419776"/>
            </a:xfrm>
            <a:custGeom>
              <a:avLst/>
              <a:gdLst>
                <a:gd name="connsiteX0" fmla="*/ 0 w 264898"/>
                <a:gd name="connsiteY0" fmla="*/ 31845 h 191064"/>
                <a:gd name="connsiteX1" fmla="*/ 31845 w 264898"/>
                <a:gd name="connsiteY1" fmla="*/ 0 h 191064"/>
                <a:gd name="connsiteX2" fmla="*/ 233053 w 264898"/>
                <a:gd name="connsiteY2" fmla="*/ 0 h 191064"/>
                <a:gd name="connsiteX3" fmla="*/ 264898 w 264898"/>
                <a:gd name="connsiteY3" fmla="*/ 31845 h 191064"/>
                <a:gd name="connsiteX4" fmla="*/ 264898 w 264898"/>
                <a:gd name="connsiteY4" fmla="*/ 159219 h 191064"/>
                <a:gd name="connsiteX5" fmla="*/ 233053 w 264898"/>
                <a:gd name="connsiteY5" fmla="*/ 191064 h 191064"/>
                <a:gd name="connsiteX6" fmla="*/ 31845 w 264898"/>
                <a:gd name="connsiteY6" fmla="*/ 191064 h 191064"/>
                <a:gd name="connsiteX7" fmla="*/ 0 w 264898"/>
                <a:gd name="connsiteY7" fmla="*/ 159219 h 191064"/>
                <a:gd name="connsiteX8" fmla="*/ 0 w 264898"/>
                <a:gd name="connsiteY8" fmla="*/ 31845 h 19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98" h="191064">
                  <a:moveTo>
                    <a:pt x="0" y="31845"/>
                  </a:moveTo>
                  <a:cubicBezTo>
                    <a:pt x="0" y="14257"/>
                    <a:pt x="14257" y="0"/>
                    <a:pt x="31845" y="0"/>
                  </a:cubicBezTo>
                  <a:lnTo>
                    <a:pt x="233053" y="0"/>
                  </a:lnTo>
                  <a:cubicBezTo>
                    <a:pt x="250641" y="0"/>
                    <a:pt x="264898" y="14257"/>
                    <a:pt x="264898" y="31845"/>
                  </a:cubicBezTo>
                  <a:lnTo>
                    <a:pt x="264898" y="159219"/>
                  </a:lnTo>
                  <a:cubicBezTo>
                    <a:pt x="264898" y="176807"/>
                    <a:pt x="250641" y="191064"/>
                    <a:pt x="233053" y="191064"/>
                  </a:cubicBezTo>
                  <a:lnTo>
                    <a:pt x="31845" y="191064"/>
                  </a:lnTo>
                  <a:cubicBezTo>
                    <a:pt x="14257" y="191064"/>
                    <a:pt x="0" y="176807"/>
                    <a:pt x="0" y="159219"/>
                  </a:cubicBezTo>
                  <a:lnTo>
                    <a:pt x="0" y="31845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5997" tIns="35997" rIns="35997" bIns="35997" numCol="1" spcCol="1270" anchor="ctr" anchorCtr="0">
              <a:noAutofit/>
            </a:bodyPr>
            <a:lstStyle/>
            <a:p>
              <a:pPr algn="ctr" defTabSz="9722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4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39918" y="3520141"/>
              <a:ext cx="625659" cy="419776"/>
            </a:xfrm>
            <a:custGeom>
              <a:avLst/>
              <a:gdLst>
                <a:gd name="connsiteX0" fmla="*/ 0 w 264898"/>
                <a:gd name="connsiteY0" fmla="*/ 31845 h 191064"/>
                <a:gd name="connsiteX1" fmla="*/ 31845 w 264898"/>
                <a:gd name="connsiteY1" fmla="*/ 0 h 191064"/>
                <a:gd name="connsiteX2" fmla="*/ 233053 w 264898"/>
                <a:gd name="connsiteY2" fmla="*/ 0 h 191064"/>
                <a:gd name="connsiteX3" fmla="*/ 264898 w 264898"/>
                <a:gd name="connsiteY3" fmla="*/ 31845 h 191064"/>
                <a:gd name="connsiteX4" fmla="*/ 264898 w 264898"/>
                <a:gd name="connsiteY4" fmla="*/ 159219 h 191064"/>
                <a:gd name="connsiteX5" fmla="*/ 233053 w 264898"/>
                <a:gd name="connsiteY5" fmla="*/ 191064 h 191064"/>
                <a:gd name="connsiteX6" fmla="*/ 31845 w 264898"/>
                <a:gd name="connsiteY6" fmla="*/ 191064 h 191064"/>
                <a:gd name="connsiteX7" fmla="*/ 0 w 264898"/>
                <a:gd name="connsiteY7" fmla="*/ 159219 h 191064"/>
                <a:gd name="connsiteX8" fmla="*/ 0 w 264898"/>
                <a:gd name="connsiteY8" fmla="*/ 31845 h 19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98" h="191064">
                  <a:moveTo>
                    <a:pt x="0" y="31845"/>
                  </a:moveTo>
                  <a:cubicBezTo>
                    <a:pt x="0" y="14257"/>
                    <a:pt x="14257" y="0"/>
                    <a:pt x="31845" y="0"/>
                  </a:cubicBezTo>
                  <a:lnTo>
                    <a:pt x="233053" y="0"/>
                  </a:lnTo>
                  <a:cubicBezTo>
                    <a:pt x="250641" y="0"/>
                    <a:pt x="264898" y="14257"/>
                    <a:pt x="264898" y="31845"/>
                  </a:cubicBezTo>
                  <a:lnTo>
                    <a:pt x="264898" y="159219"/>
                  </a:lnTo>
                  <a:cubicBezTo>
                    <a:pt x="264898" y="176807"/>
                    <a:pt x="250641" y="191064"/>
                    <a:pt x="233053" y="191064"/>
                  </a:cubicBezTo>
                  <a:lnTo>
                    <a:pt x="31845" y="191064"/>
                  </a:lnTo>
                  <a:cubicBezTo>
                    <a:pt x="14257" y="191064"/>
                    <a:pt x="0" y="176807"/>
                    <a:pt x="0" y="159219"/>
                  </a:cubicBezTo>
                  <a:lnTo>
                    <a:pt x="0" y="31845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5997" tIns="35997" rIns="35997" bIns="35997" numCol="1" spcCol="1270" anchor="ctr" anchorCtr="0">
              <a:noAutofit/>
            </a:bodyPr>
            <a:lstStyle/>
            <a:p>
              <a:pPr algn="ctr" defTabSz="9722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5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0400" y="4419600"/>
            <a:ext cx="5715000" cy="1905000"/>
            <a:chOff x="3200400" y="4419600"/>
            <a:chExt cx="5715000" cy="1905000"/>
          </a:xfrm>
        </p:grpSpPr>
        <p:sp>
          <p:nvSpPr>
            <p:cNvPr id="259" name="Rectangle 258"/>
            <p:cNvSpPr/>
            <p:nvPr/>
          </p:nvSpPr>
          <p:spPr>
            <a:xfrm>
              <a:off x="3200400" y="4419600"/>
              <a:ext cx="5715000" cy="1905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000" b="1" dirty="0" err="1" smtClean="0">
                  <a:solidFill>
                    <a:srgbClr val="0000FF"/>
                  </a:solidFill>
                </a:rPr>
                <a:t>Tx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 Decision Engine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66" name="Document 65"/>
            <p:cNvSpPr/>
            <p:nvPr/>
          </p:nvSpPr>
          <p:spPr>
            <a:xfrm>
              <a:off x="7620000" y="4953000"/>
              <a:ext cx="1154752" cy="11430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1</a:t>
              </a:r>
            </a:p>
            <a:p>
              <a:r>
                <a:rPr lang="en-US" sz="1200" dirty="0" smtClean="0"/>
                <a:t>Start Time: 50</a:t>
              </a:r>
            </a:p>
            <a:p>
              <a:r>
                <a:rPr lang="en-US" sz="1200" dirty="0" smtClean="0"/>
                <a:t>End Time: 51</a:t>
              </a:r>
            </a:p>
            <a:p>
              <a:r>
                <a:rPr lang="en-US" sz="1200" dirty="0" smtClean="0"/>
                <a:t>Write </a:t>
              </a:r>
              <a:r>
                <a:rPr lang="en-US" sz="1200" dirty="0"/>
                <a:t>3</a:t>
              </a:r>
              <a:endParaRPr lang="en-US" sz="1200" dirty="0" smtClean="0"/>
            </a:p>
          </p:txBody>
        </p:sp>
        <p:sp>
          <p:nvSpPr>
            <p:cNvPr id="68" name="Document 67"/>
            <p:cNvSpPr/>
            <p:nvPr/>
          </p:nvSpPr>
          <p:spPr>
            <a:xfrm>
              <a:off x="7398111" y="4953000"/>
              <a:ext cx="1270227" cy="11430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1</a:t>
              </a:r>
            </a:p>
            <a:p>
              <a:r>
                <a:rPr lang="en-US" sz="1200" dirty="0" err="1" smtClean="0"/>
                <a:t>BeginTime</a:t>
              </a:r>
              <a:r>
                <a:rPr lang="en-US" sz="1200" dirty="0" smtClean="0"/>
                <a:t>: T50</a:t>
              </a:r>
            </a:p>
            <a:p>
              <a:r>
                <a:rPr lang="en-US" sz="1200" b="1" dirty="0" smtClean="0">
                  <a:solidFill>
                    <a:srgbClr val="FF0000"/>
                  </a:solidFill>
                </a:rPr>
                <a:t>End Time: T52</a:t>
              </a:r>
            </a:p>
            <a:p>
              <a:r>
                <a:rPr lang="en-US" sz="1200" dirty="0" smtClean="0"/>
                <a:t>Write </a:t>
              </a:r>
              <a:r>
                <a:rPr lang="en-US" sz="1200" dirty="0"/>
                <a:t>0</a:t>
              </a:r>
              <a:endParaRPr lang="en-US" sz="1200" dirty="0" smtClean="0"/>
            </a:p>
          </p:txBody>
        </p:sp>
        <p:sp>
          <p:nvSpPr>
            <p:cNvPr id="69" name="Document 68"/>
            <p:cNvSpPr/>
            <p:nvPr/>
          </p:nvSpPr>
          <p:spPr>
            <a:xfrm>
              <a:off x="6053283" y="4953000"/>
              <a:ext cx="1270227" cy="11430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</a:t>
              </a:r>
              <a:r>
                <a:rPr lang="en-US" sz="1200" dirty="0"/>
                <a:t>2</a:t>
              </a:r>
              <a:endParaRPr lang="en-US" sz="1200" dirty="0" smtClean="0"/>
            </a:p>
            <a:p>
              <a:r>
                <a:rPr lang="en-US" sz="1200" dirty="0" smtClean="0"/>
                <a:t>Begin Time: T50</a:t>
              </a:r>
            </a:p>
            <a:p>
              <a:r>
                <a:rPr lang="en-US" sz="1200" b="1" dirty="0" smtClean="0">
                  <a:solidFill>
                    <a:srgbClr val="FF0000"/>
                  </a:solidFill>
                </a:rPr>
                <a:t>End Time: T53</a:t>
              </a:r>
            </a:p>
            <a:p>
              <a:r>
                <a:rPr lang="en-US" sz="1200" dirty="0" smtClean="0"/>
                <a:t>Write 1</a:t>
              </a:r>
            </a:p>
          </p:txBody>
        </p:sp>
        <p:sp>
          <p:nvSpPr>
            <p:cNvPr id="70" name="Document 69"/>
            <p:cNvSpPr/>
            <p:nvPr/>
          </p:nvSpPr>
          <p:spPr>
            <a:xfrm>
              <a:off x="4720207" y="4953000"/>
              <a:ext cx="1270227" cy="1143000"/>
            </a:xfrm>
            <a:prstGeom prst="flowChartDocumen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1200" dirty="0" smtClean="0"/>
                <a:t>Thread Id: </a:t>
              </a:r>
              <a:r>
                <a:rPr lang="en-US" sz="1200" dirty="0"/>
                <a:t>0</a:t>
              </a:r>
              <a:endParaRPr lang="en-US" sz="1200" dirty="0" smtClean="0"/>
            </a:p>
            <a:p>
              <a:r>
                <a:rPr lang="en-US" sz="1200" dirty="0" smtClean="0"/>
                <a:t>Begin Time: T53</a:t>
              </a:r>
            </a:p>
            <a:p>
              <a:r>
                <a:rPr lang="en-US" sz="1200" b="1" dirty="0" smtClean="0">
                  <a:solidFill>
                    <a:srgbClr val="FF0000"/>
                  </a:solidFill>
                </a:rPr>
                <a:t>End Time: T54</a:t>
              </a:r>
            </a:p>
            <a:p>
              <a:r>
                <a:rPr lang="en-US" sz="1200" dirty="0" smtClean="0"/>
                <a:t>Write 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37392" y="6047601"/>
              <a:ext cx="2502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Queued context (sorted by end time)</a:t>
              </a:r>
              <a:endParaRPr lang="en-US" sz="1200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6705600" y="6218518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467600" y="4676001"/>
              <a:ext cx="11728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T52</a:t>
              </a:r>
              <a:endParaRPr lang="en-US" sz="12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122772" y="4676001"/>
              <a:ext cx="11728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T53</a:t>
              </a:r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777944" y="4676001"/>
              <a:ext cx="11728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T54</a:t>
              </a:r>
              <a:endParaRPr lang="en-US" sz="1200" dirty="0"/>
            </a:p>
          </p:txBody>
        </p:sp>
      </p:grpSp>
      <p:sp>
        <p:nvSpPr>
          <p:cNvPr id="82" name="Process 81"/>
          <p:cNvSpPr/>
          <p:nvPr/>
        </p:nvSpPr>
        <p:spPr>
          <a:xfrm>
            <a:off x="609600" y="4724400"/>
            <a:ext cx="1447800" cy="215900"/>
          </a:xfrm>
          <a:prstGeom prst="flowChart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94" name="Process 93"/>
          <p:cNvSpPr/>
          <p:nvPr/>
        </p:nvSpPr>
        <p:spPr>
          <a:xfrm>
            <a:off x="609600" y="4940300"/>
            <a:ext cx="1447800" cy="215900"/>
          </a:xfrm>
          <a:prstGeom prst="flowChart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76200" y="181568"/>
            <a:ext cx="304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>
            <a:off x="76200" y="429292"/>
            <a:ext cx="304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Arrow 98"/>
          <p:cNvSpPr/>
          <p:nvPr/>
        </p:nvSpPr>
        <p:spPr>
          <a:xfrm>
            <a:off x="76200" y="767652"/>
            <a:ext cx="304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/>
          <p:cNvSpPr/>
          <p:nvPr/>
        </p:nvSpPr>
        <p:spPr>
          <a:xfrm>
            <a:off x="76200" y="1148652"/>
            <a:ext cx="304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cument 84"/>
          <p:cNvSpPr/>
          <p:nvPr/>
        </p:nvSpPr>
        <p:spPr>
          <a:xfrm>
            <a:off x="838200" y="2743200"/>
            <a:ext cx="1524000" cy="1600200"/>
          </a:xfrm>
          <a:prstGeom prst="flowChartDocumen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dirty="0" smtClean="0"/>
              <a:t>Thread Id: 1</a:t>
            </a:r>
          </a:p>
          <a:p>
            <a:r>
              <a:rPr lang="en-US" sz="1600" dirty="0" err="1" smtClean="0"/>
              <a:t>BeginTime</a:t>
            </a:r>
            <a:r>
              <a:rPr lang="en-US" sz="1600" dirty="0" smtClean="0"/>
              <a:t>: T53</a:t>
            </a:r>
          </a:p>
          <a:p>
            <a:r>
              <a:rPr lang="en-US" sz="1600" dirty="0" smtClean="0"/>
              <a:t>End Time: 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3505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3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905000" y="1295400"/>
            <a:ext cx="380997" cy="3733800"/>
            <a:chOff x="2151186" y="914400"/>
            <a:chExt cx="586150" cy="3733800"/>
          </a:xfrm>
        </p:grpSpPr>
        <p:cxnSp>
          <p:nvCxnSpPr>
            <p:cNvPr id="96" name="Elbow Connector 95"/>
            <p:cNvCxnSpPr/>
            <p:nvPr/>
          </p:nvCxnSpPr>
          <p:spPr>
            <a:xfrm rot="16200000" flipH="1">
              <a:off x="893887" y="2171699"/>
              <a:ext cx="2514600" cy="2"/>
            </a:xfrm>
            <a:prstGeom prst="bentConnector3">
              <a:avLst>
                <a:gd name="adj1" fmla="val 50000"/>
              </a:avLst>
            </a:prstGeom>
            <a:ln w="28575" cmpd="sng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142"/>
            <p:cNvCxnSpPr/>
            <p:nvPr/>
          </p:nvCxnSpPr>
          <p:spPr>
            <a:xfrm>
              <a:off x="2385644" y="3428316"/>
              <a:ext cx="351692" cy="1219884"/>
            </a:xfrm>
            <a:prstGeom prst="bentConnector3">
              <a:avLst>
                <a:gd name="adj1" fmla="val 200000"/>
              </a:avLst>
            </a:prstGeom>
            <a:ln w="28575" cmpd="sng">
              <a:solidFill>
                <a:srgbClr val="C0504D"/>
              </a:solidFill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343400" y="1678292"/>
            <a:ext cx="1051002" cy="1520218"/>
            <a:chOff x="4343400" y="1678292"/>
            <a:chExt cx="1051002" cy="1520218"/>
          </a:xfrm>
        </p:grpSpPr>
        <p:cxnSp>
          <p:nvCxnSpPr>
            <p:cNvPr id="104" name="Straight Connector 103"/>
            <p:cNvCxnSpPr>
              <a:stCxn id="128" idx="0"/>
              <a:endCxn id="65" idx="0"/>
            </p:cNvCxnSpPr>
            <p:nvPr/>
          </p:nvCxnSpPr>
          <p:spPr>
            <a:xfrm>
              <a:off x="5394402" y="1996363"/>
              <a:ext cx="0" cy="306692"/>
            </a:xfrm>
            <a:prstGeom prst="line">
              <a:avLst/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08" idx="2"/>
              <a:endCxn id="101" idx="0"/>
            </p:cNvCxnSpPr>
            <p:nvPr/>
          </p:nvCxnSpPr>
          <p:spPr>
            <a:xfrm>
              <a:off x="4663999" y="1678292"/>
              <a:ext cx="0" cy="302908"/>
            </a:xfrm>
            <a:prstGeom prst="line">
              <a:avLst/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09" idx="2"/>
              <a:endCxn id="128" idx="0"/>
            </p:cNvCxnSpPr>
            <p:nvPr/>
          </p:nvCxnSpPr>
          <p:spPr>
            <a:xfrm>
              <a:off x="5394402" y="1680184"/>
              <a:ext cx="0" cy="316179"/>
            </a:xfrm>
            <a:prstGeom prst="line">
              <a:avLst/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4343400" y="2284108"/>
              <a:ext cx="838201" cy="914402"/>
              <a:chOff x="4343400" y="2284108"/>
              <a:chExt cx="838201" cy="914402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4343400" y="2284108"/>
                <a:ext cx="641197" cy="306692"/>
              </a:xfrm>
              <a:prstGeom prst="round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US" sz="1000" dirty="0" smtClean="0"/>
                  <a:t>V54: L2</a:t>
                </a:r>
                <a:endParaRPr lang="en-US" sz="1000" dirty="0"/>
              </a:p>
            </p:txBody>
          </p:sp>
          <p:cxnSp>
            <p:nvCxnSpPr>
              <p:cNvPr id="56" name="Straight Connector 142"/>
              <p:cNvCxnSpPr>
                <a:stCxn id="55" idx="2"/>
              </p:cNvCxnSpPr>
              <p:nvPr/>
            </p:nvCxnSpPr>
            <p:spPr>
              <a:xfrm rot="16200000" flipH="1">
                <a:off x="4618945" y="2635853"/>
                <a:ext cx="607710" cy="517603"/>
              </a:xfrm>
              <a:prstGeom prst="bentConnector3">
                <a:avLst>
                  <a:gd name="adj1" fmla="val 50000"/>
                </a:avLst>
              </a:prstGeom>
              <a:ln>
                <a:tailEnd type="triangle" w="lg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>
              <a:stCxn id="101" idx="0"/>
              <a:endCxn id="55" idx="0"/>
            </p:cNvCxnSpPr>
            <p:nvPr/>
          </p:nvCxnSpPr>
          <p:spPr>
            <a:xfrm>
              <a:off x="4663999" y="1981200"/>
              <a:ext cx="0" cy="302908"/>
            </a:xfrm>
            <a:prstGeom prst="line">
              <a:avLst/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343400" y="1981200"/>
            <a:ext cx="1524000" cy="1236255"/>
            <a:chOff x="4343400" y="1981200"/>
            <a:chExt cx="1524000" cy="1236255"/>
          </a:xfrm>
        </p:grpSpPr>
        <p:cxnSp>
          <p:nvCxnSpPr>
            <p:cNvPr id="157" name="Straight Connector 142"/>
            <p:cNvCxnSpPr/>
            <p:nvPr/>
          </p:nvCxnSpPr>
          <p:spPr>
            <a:xfrm rot="10800000" flipH="1" flipV="1">
              <a:off x="4343400" y="2147816"/>
              <a:ext cx="152400" cy="1050691"/>
            </a:xfrm>
            <a:prstGeom prst="bentConnector4">
              <a:avLst>
                <a:gd name="adj1" fmla="val -150000"/>
                <a:gd name="adj2" fmla="val 57297"/>
              </a:avLst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28" idx="3"/>
            </p:cNvCxnSpPr>
            <p:nvPr/>
          </p:nvCxnSpPr>
          <p:spPr>
            <a:xfrm>
              <a:off x="5715000" y="2149709"/>
              <a:ext cx="152400" cy="1067746"/>
            </a:xfrm>
            <a:prstGeom prst="bentConnector2">
              <a:avLst/>
            </a:prstGeom>
            <a:ln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073803" y="1996363"/>
              <a:ext cx="641197" cy="306692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000" dirty="0" smtClean="0"/>
                <a:t>V53: L3</a:t>
              </a:r>
              <a:endParaRPr lang="en-US" sz="10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343400" y="1981200"/>
              <a:ext cx="641197" cy="306692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000" dirty="0" smtClean="0"/>
                <a:t>V52: L1</a:t>
              </a:r>
              <a:endParaRPr lang="en-US" sz="1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57400" y="533400"/>
            <a:ext cx="2606599" cy="2666999"/>
            <a:chOff x="2057400" y="533400"/>
            <a:chExt cx="2606599" cy="2666999"/>
          </a:xfrm>
        </p:grpSpPr>
        <p:cxnSp>
          <p:nvCxnSpPr>
            <p:cNvPr id="79" name="Straight Connector 142"/>
            <p:cNvCxnSpPr/>
            <p:nvPr/>
          </p:nvCxnSpPr>
          <p:spPr>
            <a:xfrm rot="10800000" flipH="1" flipV="1">
              <a:off x="4343400" y="2149708"/>
              <a:ext cx="152400" cy="1050691"/>
            </a:xfrm>
            <a:prstGeom prst="bentConnector4">
              <a:avLst>
                <a:gd name="adj1" fmla="val -151562"/>
                <a:gd name="adj2" fmla="val 57297"/>
              </a:avLst>
            </a:prstGeom>
            <a:ln w="28575" cmpd="sng">
              <a:solidFill>
                <a:srgbClr val="C0504D"/>
              </a:solidFill>
              <a:tailEnd type="triangle" w="lg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8" name="Elbow Connector 77"/>
            <p:cNvCxnSpPr>
              <a:endCxn id="101" idx="0"/>
            </p:cNvCxnSpPr>
            <p:nvPr/>
          </p:nvCxnSpPr>
          <p:spPr>
            <a:xfrm>
              <a:off x="2057400" y="533400"/>
              <a:ext cx="2606599" cy="1447800"/>
            </a:xfrm>
            <a:prstGeom prst="bentConnector2">
              <a:avLst/>
            </a:prstGeom>
            <a:ln w="28575" cmpd="sng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1" name="Rectangle 110"/>
          <p:cNvSpPr/>
          <p:nvPr/>
        </p:nvSpPr>
        <p:spPr>
          <a:xfrm>
            <a:off x="7391400" y="23622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Timestamp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Counter: </a:t>
            </a:r>
            <a:r>
              <a:rPr lang="en-US" dirty="0" smtClean="0"/>
              <a:t>T55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772399" y="1066800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7772400" y="1535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Isotope</a:t>
            </a:r>
            <a:endParaRPr lang="en-US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90800" y="1134568"/>
            <a:ext cx="5289397" cy="780947"/>
            <a:chOff x="2590800" y="1134568"/>
            <a:chExt cx="5289397" cy="780947"/>
          </a:xfrm>
        </p:grpSpPr>
        <p:sp>
          <p:nvSpPr>
            <p:cNvPr id="81" name="TextBox 80"/>
            <p:cNvSpPr txBox="1"/>
            <p:nvPr/>
          </p:nvSpPr>
          <p:spPr>
            <a:xfrm>
              <a:off x="2590800" y="1134568"/>
              <a:ext cx="1905000" cy="78094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285713" tIns="142857" rIns="285713" bIns="142857" rtlCol="0">
              <a:spAutoFit/>
            </a:bodyPr>
            <a:lstStyle/>
            <a:p>
              <a:r>
                <a:rPr lang="en-US" sz="1600" dirty="0" smtClean="0"/>
                <a:t>Virtual (Logical) </a:t>
              </a:r>
            </a:p>
            <a:p>
              <a:r>
                <a:rPr lang="en-US" sz="1600" dirty="0" smtClean="0"/>
                <a:t>Address </a:t>
              </a:r>
              <a:r>
                <a:rPr lang="en-US" sz="1600" dirty="0"/>
                <a:t>Space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4343400" y="1371600"/>
              <a:ext cx="641197" cy="306692"/>
            </a:xfrm>
            <a:prstGeom prst="roundRect">
              <a:avLst/>
            </a:prstGeom>
            <a:solidFill>
              <a:srgbClr val="FFFF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5073803" y="1373492"/>
              <a:ext cx="641197" cy="306692"/>
            </a:xfrm>
            <a:prstGeom prst="roundRect">
              <a:avLst/>
            </a:prstGeom>
            <a:solidFill>
              <a:srgbClr val="FFFF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6508597" y="1373492"/>
              <a:ext cx="641197" cy="306692"/>
            </a:xfrm>
            <a:prstGeom prst="roundRect">
              <a:avLst/>
            </a:prstGeom>
            <a:solidFill>
              <a:srgbClr val="FFFF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5791200" y="1371600"/>
              <a:ext cx="641197" cy="306692"/>
            </a:xfrm>
            <a:prstGeom prst="roundRect">
              <a:avLst/>
            </a:prstGeom>
            <a:solidFill>
              <a:srgbClr val="FFFF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239000" y="1371600"/>
              <a:ext cx="641197" cy="306692"/>
            </a:xfrm>
            <a:prstGeom prst="roundRect">
              <a:avLst/>
            </a:prstGeom>
            <a:solidFill>
              <a:srgbClr val="FFFF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1200" dirty="0" smtClean="0"/>
                <a:t>…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328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3 " pathEditMode="relative" ptsTypes="AA">
                                      <p:cBhvr>
                                        <p:cTn id="10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3 " pathEditMode="relative" ptsTypes="AA">
                                      <p:cBhvr>
                                        <p:cTn id="10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2" grpId="0" animBg="1"/>
      <p:bldP spid="82" grpId="1" animBg="1"/>
      <p:bldP spid="94" grpId="0" animBg="1"/>
      <p:bldP spid="94" grpId="1" animBg="1"/>
      <p:bldP spid="27" grpId="0" animBg="1"/>
      <p:bldP spid="2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85" grpId="0" animBg="1"/>
      <p:bldP spid="85" grpId="1" animBg="1"/>
      <p:bldP spid="19" grpId="0"/>
      <p:bldP spid="19" grpId="1"/>
      <p:bldP spid="111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24178</TotalTime>
  <Words>1435</Words>
  <Application>Microsoft Macintosh PowerPoint</Application>
  <PresentationFormat>On-screen Show (4:3)</PresentationFormat>
  <Paragraphs>509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테마</vt:lpstr>
      <vt:lpstr>Isotope: Transactional Isolation for Block Storage</vt:lpstr>
      <vt:lpstr>Multicore and Concurrency</vt:lpstr>
      <vt:lpstr>Concurrency Control in Storage Stacks</vt:lpstr>
      <vt:lpstr>Why Transactional Block Store?</vt:lpstr>
      <vt:lpstr>End-To-End Argument?</vt:lpstr>
      <vt:lpstr>PowerPoint Presentation</vt:lpstr>
      <vt:lpstr>Rest of the Talk</vt:lpstr>
      <vt:lpstr>Isotope</vt:lpstr>
      <vt:lpstr>Isotope Design</vt:lpstr>
      <vt:lpstr>Deciding Transactions</vt:lpstr>
      <vt:lpstr>Isotope Challenges and Additional APIs</vt:lpstr>
      <vt:lpstr>Implementation</vt:lpstr>
      <vt:lpstr>Isotope Applications</vt:lpstr>
      <vt:lpstr>Ease of Programming</vt:lpstr>
      <vt:lpstr>Composing Applications</vt:lpstr>
      <vt:lpstr>Composing Applications</vt:lpstr>
      <vt:lpstr>Composing Applications</vt:lpstr>
      <vt:lpstr>Performance Evaluation</vt:lpstr>
      <vt:lpstr>Micro Benchmark  (Base Performance of Isotope)</vt:lpstr>
      <vt:lpstr>Key-Value Stores</vt:lpstr>
      <vt:lpstr>Filesystems</vt:lpstr>
      <vt:lpstr>ImgStore Compositions</vt:lpstr>
      <vt:lpstr>Conclusion</vt:lpstr>
      <vt:lpstr>Thank you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</dc:title>
  <dc:creator>Ji-Yong</dc:creator>
  <cp:lastModifiedBy>Ji-Yong Shin</cp:lastModifiedBy>
  <cp:revision>2843</cp:revision>
  <dcterms:created xsi:type="dcterms:W3CDTF">2012-05-29T01:02:01Z</dcterms:created>
  <dcterms:modified xsi:type="dcterms:W3CDTF">2016-02-29T20:44:25Z</dcterms:modified>
</cp:coreProperties>
</file>