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27"/>
  </p:notesMasterIdLst>
  <p:sldIdLst>
    <p:sldId id="256" r:id="rId2"/>
    <p:sldId id="257" r:id="rId3"/>
    <p:sldId id="330" r:id="rId4"/>
    <p:sldId id="342" r:id="rId5"/>
    <p:sldId id="358" r:id="rId6"/>
    <p:sldId id="331" r:id="rId7"/>
    <p:sldId id="314" r:id="rId8"/>
    <p:sldId id="315" r:id="rId9"/>
    <p:sldId id="312" r:id="rId10"/>
    <p:sldId id="349" r:id="rId11"/>
    <p:sldId id="344" r:id="rId12"/>
    <p:sldId id="321" r:id="rId13"/>
    <p:sldId id="326" r:id="rId14"/>
    <p:sldId id="335" r:id="rId15"/>
    <p:sldId id="338" r:id="rId16"/>
    <p:sldId id="354" r:id="rId17"/>
    <p:sldId id="339" r:id="rId18"/>
    <p:sldId id="355" r:id="rId19"/>
    <p:sldId id="356" r:id="rId20"/>
    <p:sldId id="357" r:id="rId21"/>
    <p:sldId id="327" r:id="rId22"/>
    <p:sldId id="322" r:id="rId23"/>
    <p:sldId id="324" r:id="rId24"/>
    <p:sldId id="329" r:id="rId25"/>
    <p:sldId id="340" r:id="rId26"/>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ECFF"/>
    <a:srgbClr val="FFCCCC"/>
    <a:srgbClr val="000099"/>
    <a:srgbClr val="000000"/>
    <a:srgbClr val="0000FF"/>
    <a:srgbClr val="FF3300"/>
    <a:srgbClr val="FF9933"/>
    <a:srgbClr val="CCCC00"/>
    <a:srgbClr val="66FF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4" autoAdjust="0"/>
    <p:restoredTop sz="89317" autoAdjust="0"/>
  </p:normalViewPr>
  <p:slideViewPr>
    <p:cSldViewPr>
      <p:cViewPr>
        <p:scale>
          <a:sx n="60" d="100"/>
          <a:sy n="60" d="100"/>
        </p:scale>
        <p:origin x="-1962" y="-600"/>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D9399-0F1D-47E1-8599-610648E2C509}" type="doc">
      <dgm:prSet loTypeId="urn:microsoft.com/office/officeart/2005/8/layout/process1" loCatId="process" qsTypeId="urn:microsoft.com/office/officeart/2005/8/quickstyle/simple4" qsCatId="simple" csTypeId="urn:microsoft.com/office/officeart/2005/8/colors/accent2_5" csCatId="accent2" phldr="1"/>
      <dgm:spPr/>
      <dgm:t>
        <a:bodyPr/>
        <a:lstStyle/>
        <a:p>
          <a:endParaRPr lang="zh-CN" altLang="en-US"/>
        </a:p>
      </dgm:t>
    </dgm:pt>
    <dgm:pt modelId="{E5DC37FA-121D-46C6-BEE6-6842B05C750E}">
      <dgm:prSet phldrT="[文本]" custT="1">
        <dgm:style>
          <a:lnRef idx="1">
            <a:schemeClr val="accent2"/>
          </a:lnRef>
          <a:fillRef idx="3">
            <a:schemeClr val="accent2"/>
          </a:fillRef>
          <a:effectRef idx="2">
            <a:schemeClr val="accent2"/>
          </a:effectRef>
          <a:fontRef idx="minor">
            <a:schemeClr val="lt1"/>
          </a:fontRef>
        </dgm:style>
      </dgm:prSet>
      <dgm:spPr/>
      <dgm:t>
        <a:bodyPr/>
        <a:lstStyle/>
        <a:p>
          <a:pPr algn="ctr"/>
          <a:r>
            <a:rPr lang="en-US" altLang="zh-CN" sz="3800" dirty="0" smtClean="0">
              <a:latin typeface="Arial" pitchFamily="34" charset="0"/>
              <a:cs typeface="Arial" pitchFamily="34" charset="0"/>
            </a:rPr>
            <a:t>Input:</a:t>
          </a:r>
          <a:r>
            <a:rPr lang="en-US" altLang="zh-CN" sz="4000" dirty="0" smtClean="0">
              <a:latin typeface="Arial" pitchFamily="34" charset="0"/>
              <a:cs typeface="Arial" pitchFamily="34" charset="0"/>
            </a:rPr>
            <a:t> </a:t>
          </a:r>
        </a:p>
        <a:p>
          <a:pPr algn="ctr"/>
          <a:r>
            <a:rPr lang="en-US" altLang="zh-CN" sz="3200" i="1" dirty="0" err="1" smtClean="0">
              <a:latin typeface="Arial" pitchFamily="34" charset="0"/>
              <a:cs typeface="Arial" pitchFamily="34" charset="0"/>
            </a:rPr>
            <a:t>G</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V</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E</a:t>
          </a:r>
          <a:r>
            <a:rPr lang="en-US" altLang="zh-CN" sz="3200" i="1" baseline="30000" dirty="0"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X</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Y</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p>
        <a:p>
          <a:pPr algn="ctr"/>
          <a:r>
            <a:rPr lang="en-US" altLang="zh-CN" sz="2000" i="1" dirty="0" smtClean="0">
              <a:latin typeface="Arial" pitchFamily="34" charset="0"/>
              <a:cs typeface="Arial" pitchFamily="34" charset="0"/>
            </a:rPr>
            <a:t>t</a:t>
          </a:r>
          <a:r>
            <a:rPr lang="en-US" altLang="zh-CN" sz="2000" dirty="0" smtClean="0">
              <a:latin typeface="Arial" pitchFamily="34" charset="0"/>
              <a:cs typeface="Arial" pitchFamily="34" charset="0"/>
            </a:rPr>
            <a:t> = 1,2,…</a:t>
          </a:r>
          <a:r>
            <a:rPr lang="en-US" altLang="zh-CN" sz="2000" i="1" dirty="0" smtClean="0">
              <a:latin typeface="Arial" pitchFamily="34" charset="0"/>
              <a:cs typeface="Arial" pitchFamily="34" charset="0"/>
            </a:rPr>
            <a:t>T</a:t>
          </a:r>
          <a:endParaRPr lang="zh-CN" altLang="en-US" sz="2000" i="1" dirty="0">
            <a:latin typeface="Arial" pitchFamily="34" charset="0"/>
            <a:cs typeface="Arial" pitchFamily="34" charset="0"/>
          </a:endParaRPr>
        </a:p>
      </dgm:t>
    </dgm:pt>
    <dgm:pt modelId="{FAFD7AC4-89D8-47B7-93AA-9B5021DECE4E}" type="parTrans" cxnId="{7C387072-51A5-4358-AC3F-D5BD70F84923}">
      <dgm:prSet/>
      <dgm:spPr/>
      <dgm:t>
        <a:bodyPr/>
        <a:lstStyle/>
        <a:p>
          <a:pPr algn="ctr"/>
          <a:endParaRPr lang="zh-CN" altLang="en-US"/>
        </a:p>
      </dgm:t>
    </dgm:pt>
    <dgm:pt modelId="{2E3238B1-4D9D-45FA-A89A-1DCE2630C0DB}" type="sibTrans" cxnId="{7C387072-51A5-4358-AC3F-D5BD70F84923}">
      <dgm:prSet/>
      <dgm:spPr/>
      <dgm:t>
        <a:bodyPr/>
        <a:lstStyle/>
        <a:p>
          <a:pPr algn="ctr"/>
          <a:endParaRPr lang="zh-CN" altLang="en-US"/>
        </a:p>
      </dgm:t>
    </dgm:pt>
    <dgm:pt modelId="{D62F262D-F639-47C0-A628-DAC2BCEA5649}">
      <dgm:prSet phldrT="[文本]">
        <dgm:style>
          <a:lnRef idx="0">
            <a:schemeClr val="accent6"/>
          </a:lnRef>
          <a:fillRef idx="3">
            <a:schemeClr val="accent6"/>
          </a:fillRef>
          <a:effectRef idx="3">
            <a:schemeClr val="accent6"/>
          </a:effectRef>
          <a:fontRef idx="minor">
            <a:schemeClr val="lt1"/>
          </a:fontRef>
        </dgm:style>
      </dgm:prSet>
      <dgm:spPr/>
      <dgm:t>
        <a:bodyPr/>
        <a:lstStyle/>
        <a:p>
          <a:pPr algn="ctr"/>
          <a:r>
            <a:rPr lang="en-US" altLang="zh-CN" dirty="0" smtClean="0">
              <a:latin typeface="Arial" pitchFamily="34" charset="0"/>
              <a:cs typeface="Arial" pitchFamily="34" charset="0"/>
            </a:rPr>
            <a:t>Output:</a:t>
          </a:r>
        </a:p>
        <a:p>
          <a:pPr algn="ctr"/>
          <a:r>
            <a:rPr lang="en-US" altLang="zh-CN" i="1" dirty="0" smtClean="0">
              <a:latin typeface="Arial" pitchFamily="34" charset="0"/>
              <a:cs typeface="Arial" pitchFamily="34" charset="0"/>
            </a:rPr>
            <a:t>F: f(</a:t>
          </a:r>
          <a:r>
            <a:rPr lang="en-US" altLang="zh-CN" i="1" dirty="0" err="1" smtClean="0">
              <a:latin typeface="Arial" pitchFamily="34" charset="0"/>
              <a:cs typeface="Arial" pitchFamily="34" charset="0"/>
            </a:rPr>
            <a:t>G</a:t>
          </a:r>
          <a:r>
            <a:rPr lang="en-US" altLang="zh-CN" i="1" baseline="30000" dirty="0" err="1" smtClean="0">
              <a:latin typeface="Arial" pitchFamily="34" charset="0"/>
              <a:cs typeface="Arial" pitchFamily="34" charset="0"/>
            </a:rPr>
            <a:t>t</a:t>
          </a:r>
          <a:r>
            <a:rPr lang="en-US" altLang="zh-CN" i="1" dirty="0" smtClean="0">
              <a:latin typeface="Arial" pitchFamily="34" charset="0"/>
              <a:cs typeface="Arial" pitchFamily="34" charset="0"/>
            </a:rPr>
            <a:t>) -&gt;</a:t>
          </a:r>
          <a:r>
            <a:rPr lang="en-US" altLang="zh-CN" i="1" dirty="0" err="1" smtClean="0">
              <a:latin typeface="Arial" pitchFamily="34" charset="0"/>
              <a:cs typeface="Arial" pitchFamily="34" charset="0"/>
            </a:rPr>
            <a:t>Y</a:t>
          </a:r>
          <a:r>
            <a:rPr lang="en-US" altLang="zh-CN" i="1" baseline="30000" dirty="0" err="1" smtClean="0">
              <a:latin typeface="Arial" pitchFamily="34" charset="0"/>
              <a:cs typeface="Arial" pitchFamily="34" charset="0"/>
            </a:rPr>
            <a:t>t</a:t>
          </a:r>
          <a:r>
            <a:rPr lang="en-US" altLang="zh-CN" i="1" baseline="30000" dirty="0" smtClean="0">
              <a:latin typeface="Arial" pitchFamily="34" charset="0"/>
              <a:cs typeface="Arial" pitchFamily="34" charset="0"/>
            </a:rPr>
            <a:t>   </a:t>
          </a:r>
          <a:endParaRPr lang="zh-CN" altLang="en-US" dirty="0">
            <a:latin typeface="Arial" pitchFamily="34" charset="0"/>
            <a:cs typeface="Arial" pitchFamily="34" charset="0"/>
          </a:endParaRPr>
        </a:p>
      </dgm:t>
    </dgm:pt>
    <dgm:pt modelId="{09BC776F-13A1-4313-A342-7F58576D7B3C}" type="parTrans" cxnId="{5C7FFCE0-1159-4AA9-8A1F-56F36DEC467C}">
      <dgm:prSet/>
      <dgm:spPr/>
      <dgm:t>
        <a:bodyPr/>
        <a:lstStyle/>
        <a:p>
          <a:pPr algn="ctr"/>
          <a:endParaRPr lang="zh-CN" altLang="en-US"/>
        </a:p>
      </dgm:t>
    </dgm:pt>
    <dgm:pt modelId="{D086B869-E100-4DB4-BBD7-B7BA83522133}" type="sibTrans" cxnId="{5C7FFCE0-1159-4AA9-8A1F-56F36DEC467C}">
      <dgm:prSet/>
      <dgm:spPr/>
      <dgm:t>
        <a:bodyPr/>
        <a:lstStyle/>
        <a:p>
          <a:pPr algn="ctr"/>
          <a:endParaRPr lang="zh-CN" altLang="en-US"/>
        </a:p>
      </dgm:t>
    </dgm:pt>
    <dgm:pt modelId="{DDE40156-3CD8-4589-9C6D-EDC46213ED0E}" type="pres">
      <dgm:prSet presAssocID="{695D9399-0F1D-47E1-8599-610648E2C509}" presName="Name0" presStyleCnt="0">
        <dgm:presLayoutVars>
          <dgm:dir/>
          <dgm:resizeHandles val="exact"/>
        </dgm:presLayoutVars>
      </dgm:prSet>
      <dgm:spPr/>
      <dgm:t>
        <a:bodyPr/>
        <a:lstStyle/>
        <a:p>
          <a:endParaRPr lang="zh-CN" altLang="en-US"/>
        </a:p>
      </dgm:t>
    </dgm:pt>
    <dgm:pt modelId="{754BD3A8-36FE-4BFD-9BB0-2A46EEAE261A}" type="pres">
      <dgm:prSet presAssocID="{E5DC37FA-121D-46C6-BEE6-6842B05C750E}" presName="node" presStyleLbl="node1" presStyleIdx="0" presStyleCnt="2" custLinFactNeighborX="5538" custLinFactNeighborY="5556">
        <dgm:presLayoutVars>
          <dgm:bulletEnabled val="1"/>
        </dgm:presLayoutVars>
      </dgm:prSet>
      <dgm:spPr/>
      <dgm:t>
        <a:bodyPr/>
        <a:lstStyle/>
        <a:p>
          <a:endParaRPr lang="zh-CN" altLang="en-US"/>
        </a:p>
      </dgm:t>
    </dgm:pt>
    <dgm:pt modelId="{213D603E-0891-4AA6-A8DD-A6E609EC8225}" type="pres">
      <dgm:prSet presAssocID="{2E3238B1-4D9D-45FA-A89A-1DCE2630C0DB}" presName="sibTrans" presStyleLbl="sibTrans2D1" presStyleIdx="0" presStyleCnt="1" custScaleY="36922" custLinFactNeighborY="-6049"/>
      <dgm:spPr/>
      <dgm:t>
        <a:bodyPr/>
        <a:lstStyle/>
        <a:p>
          <a:endParaRPr lang="zh-CN" altLang="en-US"/>
        </a:p>
      </dgm:t>
    </dgm:pt>
    <dgm:pt modelId="{F3C19D88-4788-4D3D-882C-DA9314B13DAB}" type="pres">
      <dgm:prSet presAssocID="{2E3238B1-4D9D-45FA-A89A-1DCE2630C0DB}" presName="connectorText" presStyleLbl="sibTrans2D1" presStyleIdx="0" presStyleCnt="1"/>
      <dgm:spPr/>
      <dgm:t>
        <a:bodyPr/>
        <a:lstStyle/>
        <a:p>
          <a:endParaRPr lang="zh-CN" altLang="en-US"/>
        </a:p>
      </dgm:t>
    </dgm:pt>
    <dgm:pt modelId="{58F3EFF2-D7AC-40E3-B027-446B4D013A83}" type="pres">
      <dgm:prSet presAssocID="{D62F262D-F639-47C0-A628-DAC2BCEA5649}" presName="node" presStyleLbl="node1" presStyleIdx="1" presStyleCnt="2">
        <dgm:presLayoutVars>
          <dgm:bulletEnabled val="1"/>
        </dgm:presLayoutVars>
      </dgm:prSet>
      <dgm:spPr/>
      <dgm:t>
        <a:bodyPr/>
        <a:lstStyle/>
        <a:p>
          <a:endParaRPr lang="zh-CN" altLang="en-US"/>
        </a:p>
      </dgm:t>
    </dgm:pt>
  </dgm:ptLst>
  <dgm:cxnLst>
    <dgm:cxn modelId="{7C387072-51A5-4358-AC3F-D5BD70F84923}" srcId="{695D9399-0F1D-47E1-8599-610648E2C509}" destId="{E5DC37FA-121D-46C6-BEE6-6842B05C750E}" srcOrd="0" destOrd="0" parTransId="{FAFD7AC4-89D8-47B7-93AA-9B5021DECE4E}" sibTransId="{2E3238B1-4D9D-45FA-A89A-1DCE2630C0DB}"/>
    <dgm:cxn modelId="{B678B3BE-CD8F-4FF4-A701-929AF698F1FD}" type="presOf" srcId="{695D9399-0F1D-47E1-8599-610648E2C509}" destId="{DDE40156-3CD8-4589-9C6D-EDC46213ED0E}" srcOrd="0" destOrd="0" presId="urn:microsoft.com/office/officeart/2005/8/layout/process1"/>
    <dgm:cxn modelId="{5C7FFCE0-1159-4AA9-8A1F-56F36DEC467C}" srcId="{695D9399-0F1D-47E1-8599-610648E2C509}" destId="{D62F262D-F639-47C0-A628-DAC2BCEA5649}" srcOrd="1" destOrd="0" parTransId="{09BC776F-13A1-4313-A342-7F58576D7B3C}" sibTransId="{D086B869-E100-4DB4-BBD7-B7BA83522133}"/>
    <dgm:cxn modelId="{C5860FE2-BA0C-4C4A-8D3B-AED59C388E66}" type="presOf" srcId="{D62F262D-F639-47C0-A628-DAC2BCEA5649}" destId="{58F3EFF2-D7AC-40E3-B027-446B4D013A83}" srcOrd="0" destOrd="0" presId="urn:microsoft.com/office/officeart/2005/8/layout/process1"/>
    <dgm:cxn modelId="{74FAD234-3BED-49F4-A8E7-33F4098E2D29}" type="presOf" srcId="{2E3238B1-4D9D-45FA-A89A-1DCE2630C0DB}" destId="{213D603E-0891-4AA6-A8DD-A6E609EC8225}" srcOrd="0" destOrd="0" presId="urn:microsoft.com/office/officeart/2005/8/layout/process1"/>
    <dgm:cxn modelId="{2E3370E9-E0FE-4499-A25B-AD2AAF0165C8}" type="presOf" srcId="{2E3238B1-4D9D-45FA-A89A-1DCE2630C0DB}" destId="{F3C19D88-4788-4D3D-882C-DA9314B13DAB}" srcOrd="1" destOrd="0" presId="urn:microsoft.com/office/officeart/2005/8/layout/process1"/>
    <dgm:cxn modelId="{FDF23E73-EA6F-4C21-A2D0-FA5C0A2C3207}" type="presOf" srcId="{E5DC37FA-121D-46C6-BEE6-6842B05C750E}" destId="{754BD3A8-36FE-4BFD-9BB0-2A46EEAE261A}" srcOrd="0" destOrd="0" presId="urn:microsoft.com/office/officeart/2005/8/layout/process1"/>
    <dgm:cxn modelId="{B1FA54AD-F175-4DAC-970F-D2C2D17E61B9}" type="presParOf" srcId="{DDE40156-3CD8-4589-9C6D-EDC46213ED0E}" destId="{754BD3A8-36FE-4BFD-9BB0-2A46EEAE261A}" srcOrd="0" destOrd="0" presId="urn:microsoft.com/office/officeart/2005/8/layout/process1"/>
    <dgm:cxn modelId="{A9354B9D-C39D-4209-8CF5-A90C86C2F24A}" type="presParOf" srcId="{DDE40156-3CD8-4589-9C6D-EDC46213ED0E}" destId="{213D603E-0891-4AA6-A8DD-A6E609EC8225}" srcOrd="1" destOrd="0" presId="urn:microsoft.com/office/officeart/2005/8/layout/process1"/>
    <dgm:cxn modelId="{4E6A42A6-ADAB-4C0A-AAFA-0F5767E6465D}" type="presParOf" srcId="{213D603E-0891-4AA6-A8DD-A6E609EC8225}" destId="{F3C19D88-4788-4D3D-882C-DA9314B13DAB}" srcOrd="0" destOrd="0" presId="urn:microsoft.com/office/officeart/2005/8/layout/process1"/>
    <dgm:cxn modelId="{77116653-6570-460B-AF96-1203BB7204C6}" type="presParOf" srcId="{DDE40156-3CD8-4589-9C6D-EDC46213ED0E}" destId="{58F3EFF2-D7AC-40E3-B027-446B4D013A83}" srcOrd="2"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4BD3A8-36FE-4BFD-9BB0-2A46EEAE261A}">
      <dsp:nvSpPr>
        <dsp:cNvPr id="0" name=""/>
        <dsp:cNvSpPr/>
      </dsp:nvSpPr>
      <dsp:spPr>
        <a:xfrm>
          <a:off x="88269" y="0"/>
          <a:ext cx="3709672" cy="160020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zh-CN" sz="3800" kern="1200" dirty="0" smtClean="0">
              <a:latin typeface="Arial" pitchFamily="34" charset="0"/>
              <a:cs typeface="Arial" pitchFamily="34" charset="0"/>
            </a:rPr>
            <a:t>Input:</a:t>
          </a:r>
          <a:r>
            <a:rPr lang="en-US" altLang="zh-CN" sz="4000" kern="1200" dirty="0" smtClean="0">
              <a:latin typeface="Arial" pitchFamily="34" charset="0"/>
              <a:cs typeface="Arial" pitchFamily="34" charset="0"/>
            </a:rPr>
            <a:t> </a:t>
          </a:r>
        </a:p>
        <a:p>
          <a:pPr lvl="0" algn="ctr" defTabSz="1689100">
            <a:lnSpc>
              <a:spcPct val="90000"/>
            </a:lnSpc>
            <a:spcBef>
              <a:spcPct val="0"/>
            </a:spcBef>
            <a:spcAft>
              <a:spcPct val="35000"/>
            </a:spcAft>
          </a:pPr>
          <a:r>
            <a:rPr lang="en-US" altLang="zh-CN" sz="3200" i="1" kern="1200" dirty="0" err="1" smtClean="0">
              <a:latin typeface="Arial" pitchFamily="34" charset="0"/>
              <a:cs typeface="Arial" pitchFamily="34" charset="0"/>
            </a:rPr>
            <a:t>G</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err="1" smtClean="0">
              <a:latin typeface="Arial" pitchFamily="34" charset="0"/>
              <a:cs typeface="Arial" pitchFamily="34" charset="0"/>
            </a:rPr>
            <a:t>V</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smtClean="0">
              <a:latin typeface="Arial" pitchFamily="34" charset="0"/>
              <a:cs typeface="Arial" pitchFamily="34" charset="0"/>
            </a:rPr>
            <a:t>E</a:t>
          </a:r>
          <a:r>
            <a:rPr lang="en-US" altLang="zh-CN" sz="3200" i="1" kern="1200" baseline="30000" dirty="0"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err="1" smtClean="0">
              <a:latin typeface="Arial" pitchFamily="34" charset="0"/>
              <a:cs typeface="Arial" pitchFamily="34" charset="0"/>
            </a:rPr>
            <a:t>X</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err="1" smtClean="0">
              <a:latin typeface="Arial" pitchFamily="34" charset="0"/>
              <a:cs typeface="Arial" pitchFamily="34" charset="0"/>
            </a:rPr>
            <a:t>Y</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p>
        <a:p>
          <a:pPr lvl="0" algn="ctr" defTabSz="1689100">
            <a:lnSpc>
              <a:spcPct val="90000"/>
            </a:lnSpc>
            <a:spcBef>
              <a:spcPct val="0"/>
            </a:spcBef>
            <a:spcAft>
              <a:spcPct val="35000"/>
            </a:spcAft>
          </a:pPr>
          <a:r>
            <a:rPr lang="en-US" altLang="zh-CN" sz="2000" i="1" kern="1200" dirty="0" smtClean="0">
              <a:latin typeface="Arial" pitchFamily="34" charset="0"/>
              <a:cs typeface="Arial" pitchFamily="34" charset="0"/>
            </a:rPr>
            <a:t>t</a:t>
          </a:r>
          <a:r>
            <a:rPr lang="en-US" altLang="zh-CN" sz="2000" kern="1200" dirty="0" smtClean="0">
              <a:latin typeface="Arial" pitchFamily="34" charset="0"/>
              <a:cs typeface="Arial" pitchFamily="34" charset="0"/>
            </a:rPr>
            <a:t> = 1,2,…</a:t>
          </a:r>
          <a:r>
            <a:rPr lang="en-US" altLang="zh-CN" sz="2000" i="1" kern="1200" dirty="0" smtClean="0">
              <a:latin typeface="Arial" pitchFamily="34" charset="0"/>
              <a:cs typeface="Arial" pitchFamily="34" charset="0"/>
            </a:rPr>
            <a:t>T</a:t>
          </a:r>
          <a:endParaRPr lang="zh-CN" altLang="en-US" sz="2000" i="1" kern="1200" dirty="0">
            <a:latin typeface="Arial" pitchFamily="34" charset="0"/>
            <a:cs typeface="Arial" pitchFamily="34" charset="0"/>
          </a:endParaRPr>
        </a:p>
      </dsp:txBody>
      <dsp:txXfrm>
        <a:off x="88269" y="0"/>
        <a:ext cx="3709672" cy="1600200"/>
      </dsp:txXfrm>
    </dsp:sp>
    <dsp:sp modelId="{213D603E-0891-4AA6-A8DD-A6E609EC8225}">
      <dsp:nvSpPr>
        <dsp:cNvPr id="0" name=""/>
        <dsp:cNvSpPr/>
      </dsp:nvSpPr>
      <dsp:spPr>
        <a:xfrm>
          <a:off x="4148365" y="574608"/>
          <a:ext cx="742896" cy="339681"/>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4148365" y="574608"/>
        <a:ext cx="742896" cy="339681"/>
      </dsp:txXfrm>
    </dsp:sp>
    <dsp:sp modelId="{58F3EFF2-D7AC-40E3-B027-446B4D013A83}">
      <dsp:nvSpPr>
        <dsp:cNvPr id="0" name=""/>
        <dsp:cNvSpPr/>
      </dsp:nvSpPr>
      <dsp:spPr>
        <a:xfrm>
          <a:off x="5199634" y="0"/>
          <a:ext cx="3709672" cy="160020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zh-CN" sz="3800" kern="1200" dirty="0" smtClean="0">
              <a:latin typeface="Arial" pitchFamily="34" charset="0"/>
              <a:cs typeface="Arial" pitchFamily="34" charset="0"/>
            </a:rPr>
            <a:t>Output:</a:t>
          </a:r>
        </a:p>
        <a:p>
          <a:pPr lvl="0" algn="ctr" defTabSz="1689100">
            <a:lnSpc>
              <a:spcPct val="90000"/>
            </a:lnSpc>
            <a:spcBef>
              <a:spcPct val="0"/>
            </a:spcBef>
            <a:spcAft>
              <a:spcPct val="35000"/>
            </a:spcAft>
          </a:pPr>
          <a:r>
            <a:rPr lang="en-US" altLang="zh-CN" sz="3800" i="1" kern="1200" dirty="0" smtClean="0">
              <a:latin typeface="Arial" pitchFamily="34" charset="0"/>
              <a:cs typeface="Arial" pitchFamily="34" charset="0"/>
            </a:rPr>
            <a:t>F: f(</a:t>
          </a:r>
          <a:r>
            <a:rPr lang="en-US" altLang="zh-CN" sz="3800" i="1" kern="1200" dirty="0" err="1" smtClean="0">
              <a:latin typeface="Arial" pitchFamily="34" charset="0"/>
              <a:cs typeface="Arial" pitchFamily="34" charset="0"/>
            </a:rPr>
            <a:t>G</a:t>
          </a:r>
          <a:r>
            <a:rPr lang="en-US" altLang="zh-CN" sz="3800" i="1" kern="1200" baseline="30000" dirty="0" err="1" smtClean="0">
              <a:latin typeface="Arial" pitchFamily="34" charset="0"/>
              <a:cs typeface="Arial" pitchFamily="34" charset="0"/>
            </a:rPr>
            <a:t>t</a:t>
          </a:r>
          <a:r>
            <a:rPr lang="en-US" altLang="zh-CN" sz="3800" i="1" kern="1200" dirty="0" smtClean="0">
              <a:latin typeface="Arial" pitchFamily="34" charset="0"/>
              <a:cs typeface="Arial" pitchFamily="34" charset="0"/>
            </a:rPr>
            <a:t>) -&gt;</a:t>
          </a:r>
          <a:r>
            <a:rPr lang="en-US" altLang="zh-CN" sz="3800" i="1" kern="1200" dirty="0" err="1" smtClean="0">
              <a:latin typeface="Arial" pitchFamily="34" charset="0"/>
              <a:cs typeface="Arial" pitchFamily="34" charset="0"/>
            </a:rPr>
            <a:t>Y</a:t>
          </a:r>
          <a:r>
            <a:rPr lang="en-US" altLang="zh-CN" sz="3800" i="1" kern="1200" baseline="30000" dirty="0" err="1" smtClean="0">
              <a:latin typeface="Arial" pitchFamily="34" charset="0"/>
              <a:cs typeface="Arial" pitchFamily="34" charset="0"/>
            </a:rPr>
            <a:t>t</a:t>
          </a:r>
          <a:r>
            <a:rPr lang="en-US" altLang="zh-CN" sz="3800" i="1" kern="1200" baseline="30000" dirty="0" smtClean="0">
              <a:latin typeface="Arial" pitchFamily="34" charset="0"/>
              <a:cs typeface="Arial" pitchFamily="34" charset="0"/>
            </a:rPr>
            <a:t>   </a:t>
          </a:r>
          <a:endParaRPr lang="zh-CN" altLang="en-US" sz="3800" kern="1200" dirty="0">
            <a:latin typeface="Arial" pitchFamily="34" charset="0"/>
            <a:cs typeface="Arial" pitchFamily="34" charset="0"/>
          </a:endParaRPr>
        </a:p>
      </dsp:txBody>
      <dsp:txXfrm>
        <a:off x="5199634" y="0"/>
        <a:ext cx="3709672" cy="16002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algn="just"/>
            <a:r>
              <a:rPr lang="en-US" altLang="zh-CN" dirty="0" smtClean="0"/>
              <a:t>Good afternoon</a:t>
            </a:r>
            <a:r>
              <a:rPr lang="en-US" altLang="zh-CN" baseline="0" dirty="0" smtClean="0"/>
              <a:t>. I am </a:t>
            </a:r>
            <a:r>
              <a:rPr lang="en-US" altLang="zh-CN" baseline="0" dirty="0" err="1" smtClean="0"/>
              <a:t>Chenhao</a:t>
            </a:r>
            <a:r>
              <a:rPr lang="en-US" altLang="zh-CN" baseline="0" dirty="0" smtClean="0"/>
              <a:t> Tan, from </a:t>
            </a:r>
            <a:r>
              <a:rPr lang="en-US" altLang="zh-CN" baseline="0" dirty="0" err="1" smtClean="0"/>
              <a:t>Tsinghua</a:t>
            </a:r>
            <a:r>
              <a:rPr lang="en-US" altLang="zh-CN" baseline="0" dirty="0" smtClean="0"/>
              <a:t> University. And the title of my talk is social action tracking via noise tolerant time-varying factor graphs. This is a joint work with </a:t>
            </a:r>
            <a:r>
              <a:rPr lang="en-US" altLang="zh-CN" baseline="0" dirty="0" err="1" smtClean="0"/>
              <a:t>Jie</a:t>
            </a:r>
            <a:r>
              <a:rPr lang="en-US" altLang="zh-CN" baseline="0" dirty="0" smtClean="0"/>
              <a:t> Tang, </a:t>
            </a:r>
            <a:r>
              <a:rPr lang="en-US" altLang="zh-CN" baseline="0" dirty="0" err="1" smtClean="0"/>
              <a:t>Jimeng</a:t>
            </a:r>
            <a:r>
              <a:rPr lang="en-US" altLang="zh-CN" baseline="0" dirty="0" smtClean="0"/>
              <a:t> Sun, </a:t>
            </a:r>
            <a:r>
              <a:rPr lang="en-US" altLang="zh-CN" baseline="0" dirty="0" err="1" smtClean="0"/>
              <a:t>Quan</a:t>
            </a:r>
            <a:r>
              <a:rPr lang="en-US" altLang="zh-CN" baseline="0" dirty="0" smtClean="0"/>
              <a:t> Lin and </a:t>
            </a:r>
            <a:r>
              <a:rPr lang="en-US" altLang="zh-CN" baseline="0" dirty="0" err="1" smtClean="0"/>
              <a:t>Fengjiao</a:t>
            </a:r>
            <a:r>
              <a:rPr lang="en-US" altLang="zh-CN" baseline="0" dirty="0" smtClean="0"/>
              <a:t> Wang.</a:t>
            </a:r>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employ</a:t>
            </a:r>
            <a:r>
              <a:rPr lang="en-US" altLang="zh-CN" baseline="0" dirty="0" smtClean="0"/>
              <a:t> an EM-style algorithm to train the model. This is the algorithm. Due to the time limit, if you are interested in the algorithm, we can discuss offline.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a:t>
            </a:r>
            <a:r>
              <a:rPr lang="en-US" altLang="zh-CN" baseline="0" dirty="0" smtClean="0"/>
              <a:t> the experiments, we found the most time-costing part is to compute the </a:t>
            </a:r>
            <a:r>
              <a:rPr lang="en-US" altLang="zh-CN" baseline="0" dirty="0" err="1" smtClean="0"/>
              <a:t>gradienst</a:t>
            </a:r>
            <a:r>
              <a:rPr lang="en-US" altLang="zh-CN" baseline="0" dirty="0" smtClean="0"/>
              <a:t>. And we use MPI to develop a parallel version based on master-slave model.</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Finally,</a:t>
            </a:r>
            <a:r>
              <a:rPr lang="en-US" altLang="zh-CN" baseline="0" dirty="0" smtClean="0"/>
              <a:t> I will introduce the experiments. This is the data sets we used in the experiment, and the actions is the same as previously introduced. The baseline methods we use includes SVM, which uses the personal features combined with his </a:t>
            </a:r>
            <a:r>
              <a:rPr lang="en-US" altLang="zh-CN" baseline="0" dirty="0" err="1" smtClean="0"/>
              <a:t>neighbours</a:t>
            </a:r>
            <a:r>
              <a:rPr lang="en-US" altLang="zh-CN" baseline="0" dirty="0" smtClean="0"/>
              <a:t>, while </a:t>
            </a:r>
            <a:r>
              <a:rPr lang="en-US" altLang="zh-CN" baseline="0" dirty="0" err="1" smtClean="0"/>
              <a:t>wvRN</a:t>
            </a:r>
            <a:r>
              <a:rPr lang="en-US" altLang="zh-CN" baseline="0" dirty="0" smtClean="0"/>
              <a:t> is an algorithm proposed in 2003, which makes user of the graph information. The evaluation measure includes precision, recall and F1-measure.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Arial" charset="0"/>
                <a:ea typeface="宋体" pitchFamily="2" charset="-122"/>
                <a:cs typeface="+mn-cs"/>
              </a:rPr>
              <a:t>This is the performance in different datasets. We can see our algorithm shows better and robust performance. And the </a:t>
            </a:r>
            <a:r>
              <a:rPr lang="en-US" altLang="zh-CN" sz="1200" kern="1200" baseline="0" dirty="0" err="1" smtClean="0">
                <a:solidFill>
                  <a:schemeClr val="tx1"/>
                </a:solidFill>
                <a:latin typeface="Arial" charset="0"/>
                <a:ea typeface="宋体" pitchFamily="2" charset="-122"/>
                <a:cs typeface="+mn-cs"/>
              </a:rPr>
              <a:t>wvRN</a:t>
            </a:r>
            <a:r>
              <a:rPr lang="en-US" altLang="zh-CN" sz="1200" kern="1200" baseline="0" dirty="0" smtClean="0">
                <a:solidFill>
                  <a:schemeClr val="tx1"/>
                </a:solidFill>
                <a:latin typeface="Arial" charset="0"/>
                <a:ea typeface="宋体" pitchFamily="2" charset="-122"/>
                <a:cs typeface="+mn-cs"/>
              </a:rPr>
              <a:t> is sensitive to the data set, though it is a little large in F1  measure in the </a:t>
            </a:r>
            <a:r>
              <a:rPr lang="en-US" altLang="zh-CN" sz="1200" kern="1200" baseline="0" dirty="0" err="1" smtClean="0">
                <a:solidFill>
                  <a:schemeClr val="tx1"/>
                </a:solidFill>
                <a:latin typeface="Arial" charset="0"/>
                <a:ea typeface="宋体" pitchFamily="2" charset="-122"/>
                <a:cs typeface="+mn-cs"/>
              </a:rPr>
              <a:t>filckr</a:t>
            </a:r>
            <a:r>
              <a:rPr lang="en-US" altLang="zh-CN" sz="1200" kern="1200" baseline="0" dirty="0" smtClean="0">
                <a:solidFill>
                  <a:schemeClr val="tx1"/>
                </a:solidFill>
                <a:latin typeface="Arial" charset="0"/>
                <a:ea typeface="宋体" pitchFamily="2" charset="-122"/>
                <a:cs typeface="+mn-cs"/>
              </a:rPr>
              <a:t> data set.</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also analyze</a:t>
            </a:r>
            <a:r>
              <a:rPr lang="en-US" altLang="zh-CN" baseline="0" dirty="0" smtClean="0"/>
              <a:t> the performance after ignoring different factors. We can see the factors considered can all help the prediction of users’ actions.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scalability</a:t>
            </a:r>
            <a:r>
              <a:rPr lang="en-US" altLang="zh-CN" baseline="0" dirty="0" smtClean="0"/>
              <a:t> analysis, we can see that our distributing algorithm performs much better than basic methods. And we also compare the speedup with different cores. We also synthesized graph with different network density. We can see our speedup shows consistently good performance.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Thank you.</a:t>
            </a:r>
            <a:r>
              <a:rPr lang="en-US" altLang="zh-CN" baseline="0" dirty="0" smtClean="0"/>
              <a:t> More resources can be found in this site. Do you have any questions?</a:t>
            </a:r>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made statistical study to validate these factors. This is the validation of influence. X-axis stands for the percentage of one’s friends who perform an action at t-1, and the y-axis represents the likelihood that the user also performs the action at t. We can see, as more friends perform the action, a user also tends to perform the action.</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it</a:t>
            </a:r>
            <a:r>
              <a:rPr lang="en-US" altLang="zh-CN" baseline="0" dirty="0" smtClean="0"/>
              <a:t> is the dependence. The x-axis stands for different time windows. And the black one is the likelihood that a user perform an actions at t if he performed it at t-1, while the light one is the average likelihood that a user perform the action. We can see that the black one is always larger than the light one.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zh-CN" dirty="0" smtClean="0"/>
              <a:t>This is the outline of</a:t>
            </a:r>
            <a:r>
              <a:rPr lang="en-US" altLang="zh-CN" baseline="0" dirty="0" smtClean="0"/>
              <a:t> this talk. First of all, I will introduce the motivation of this work.</a:t>
            </a:r>
            <a:endParaRPr lang="en-US" altLang="zh-CN"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Finally we study the correlation. The</a:t>
            </a:r>
            <a:r>
              <a:rPr lang="en-US" altLang="zh-CN" baseline="0" dirty="0" smtClean="0"/>
              <a:t> x-axis represents different time windows, too. And the black one denotes the likelihood that two friends perform the actions at the same time. The light one is the likelihood that randomly two users perform the same action at the same time. We also see that the black one is larger.</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2D6D666-A3B0-40A6-A599-476963B1117E}" type="slidenum">
              <a:rPr lang="en-US" altLang="zh-CN"/>
              <a:pPr/>
              <a:t>3</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US" altLang="zh-CN" sz="2400" dirty="0" smtClean="0"/>
              <a:t>Online</a:t>
            </a:r>
            <a:r>
              <a:rPr lang="en-US" altLang="zh-CN" sz="2400" baseline="0" dirty="0" smtClean="0"/>
              <a:t> </a:t>
            </a:r>
            <a:r>
              <a:rPr lang="en-US" altLang="zh-CN" sz="2400" dirty="0" smtClean="0"/>
              <a:t>Social</a:t>
            </a:r>
            <a:r>
              <a:rPr lang="en-US" altLang="zh-CN" sz="2400" baseline="0" dirty="0" smtClean="0"/>
              <a:t> network has become quite important in people’s daily life. For example, there are more than 400 million users, which can be viewed as the third largest country in the world. And even more visitors than Google. While </a:t>
            </a:r>
            <a:r>
              <a:rPr lang="en-US" altLang="zh-CN" sz="2400" baseline="0" dirty="0" err="1" smtClean="0"/>
              <a:t>flickr</a:t>
            </a:r>
            <a:r>
              <a:rPr lang="en-US" altLang="zh-CN" sz="2400" baseline="0" dirty="0" smtClean="0"/>
              <a:t>, as a photo-sharing site ,there are more than 4 billion images. And Twitter has 4 billion tweets per quarter this year. And users can have various actions in online social network. For example, users in </a:t>
            </a:r>
            <a:r>
              <a:rPr lang="en-US" altLang="zh-CN" sz="2400" baseline="0" dirty="0" err="1" smtClean="0"/>
              <a:t>facebook</a:t>
            </a:r>
            <a:r>
              <a:rPr lang="en-US" altLang="zh-CN" sz="2400" baseline="0" dirty="0" smtClean="0"/>
              <a:t> can update statuses, create events and so on.</a:t>
            </a:r>
            <a:endParaRPr lang="zh-CN" alt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take three concrete example actions which we analyzed in the paper as example for users’ actions in social networks. First, users in Twitter can post tweets on Haiti earthquake. Second, users in </a:t>
            </a:r>
            <a:r>
              <a:rPr lang="en-US" altLang="zh-CN" baseline="0" dirty="0" err="1" smtClean="0"/>
              <a:t>Flickr</a:t>
            </a:r>
            <a:r>
              <a:rPr lang="en-US" altLang="zh-CN" baseline="0" dirty="0" smtClean="0"/>
              <a:t> can add photos as favorites. Third, researchers can publish in KDD conference. </a:t>
            </a:r>
          </a:p>
          <a:p>
            <a:r>
              <a:rPr lang="en-US" altLang="zh-CN" baseline="0" dirty="0" smtClean="0"/>
              <a:t>So an interesting problem is how to predict </a:t>
            </a:r>
            <a:r>
              <a:rPr lang="en-US" altLang="zh-CN" baseline="0" dirty="0" err="1" smtClean="0"/>
              <a:t>users’actions</a:t>
            </a:r>
            <a:r>
              <a:rPr lang="en-US" altLang="zh-CN" baseline="0" dirty="0" smtClean="0"/>
              <a:t>, for example whether a user will post </a:t>
            </a:r>
            <a:r>
              <a:rPr lang="en-US" altLang="zh-CN" baseline="0" dirty="0" err="1" smtClean="0"/>
              <a:t>tweeets</a:t>
            </a:r>
            <a:r>
              <a:rPr lang="en-US" altLang="zh-CN" baseline="0" dirty="0" smtClean="0"/>
              <a:t> on Haiti Earthquake. If you post tweets on Haiti Earthquake, whether your friends will also do it? How your decision will be influenced by your friends and your own personal interest?</a:t>
            </a:r>
          </a:p>
          <a:p>
            <a:r>
              <a:rPr lang="en-US" altLang="zh-CN" baseline="0" dirty="0" smtClean="0"/>
              <a:t>And to solve this problem, there are two immediate challenges. First, how to model dynamic social actions simultaneously </a:t>
            </a:r>
            <a:r>
              <a:rPr lang="en-US" altLang="zh-CN" baseline="0" dirty="0" err="1" smtClean="0"/>
              <a:t>condering</a:t>
            </a:r>
            <a:r>
              <a:rPr lang="en-US" altLang="zh-CN" baseline="0" dirty="0" smtClean="0"/>
              <a:t> multiple factors? second, how to employ the model to predict actions.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take three concrete example actions which we analyzed in the paper as example for users’ actions in social networks. First, users in Twitter can post tweets on Haiti earthquake. Second, users in </a:t>
            </a:r>
            <a:r>
              <a:rPr lang="en-US" altLang="zh-CN" baseline="0" dirty="0" err="1" smtClean="0"/>
              <a:t>Flickr</a:t>
            </a:r>
            <a:r>
              <a:rPr lang="en-US" altLang="zh-CN" baseline="0" dirty="0" smtClean="0"/>
              <a:t> can add photos as favorites. Third, researchers can publish in KDD conference. </a:t>
            </a:r>
          </a:p>
          <a:p>
            <a:r>
              <a:rPr lang="en-US" altLang="zh-CN" baseline="0" dirty="0" smtClean="0"/>
              <a:t>So an interesting problem is how to predict </a:t>
            </a:r>
            <a:r>
              <a:rPr lang="en-US" altLang="zh-CN" baseline="0" dirty="0" err="1" smtClean="0"/>
              <a:t>users’actions</a:t>
            </a:r>
            <a:r>
              <a:rPr lang="en-US" altLang="zh-CN" baseline="0" dirty="0" smtClean="0"/>
              <a:t>, for example whether a user will post </a:t>
            </a:r>
            <a:r>
              <a:rPr lang="en-US" altLang="zh-CN" baseline="0" dirty="0" err="1" smtClean="0"/>
              <a:t>tweeets</a:t>
            </a:r>
            <a:r>
              <a:rPr lang="en-US" altLang="zh-CN" baseline="0" dirty="0" smtClean="0"/>
              <a:t> on Haiti Earthquake. If you post tweets on Haiti Earthquake, whether your friends will also do it? How your decision will be influenced by your friends and your own personal interest?</a:t>
            </a:r>
          </a:p>
          <a:p>
            <a:r>
              <a:rPr lang="en-US" altLang="zh-CN" baseline="0" dirty="0" smtClean="0"/>
              <a:t>And to solve this problem, there are two immediate challenges. First, how to model dynamic social actions simultaneously </a:t>
            </a:r>
            <a:r>
              <a:rPr lang="en-US" altLang="zh-CN" baseline="0" dirty="0" err="1" smtClean="0"/>
              <a:t>condering</a:t>
            </a:r>
            <a:r>
              <a:rPr lang="en-US" altLang="zh-CN" baseline="0" dirty="0" smtClean="0"/>
              <a:t> multiple factors? second, how to employ the model to predict actions.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To predict users’ actions, we need to consider complex factors. What information we have, we have a dynamic social network, and also attributes of his own. Intuitively, what factors we need to consider? First, the influence from his friends, second, he will keep the same action or attitude as himself, we call it dependence. Third, correlation between </a:t>
            </a:r>
            <a:r>
              <a:rPr lang="en-US" altLang="zh-CN" baseline="0" dirty="0" err="1" smtClean="0"/>
              <a:t>neighbours</a:t>
            </a:r>
            <a:r>
              <a:rPr lang="en-US" altLang="zh-CN" baseline="0" dirty="0" smtClean="0"/>
              <a:t>. Finally, personal interests.</a:t>
            </a:r>
            <a:endParaRPr lang="en-US" altLang="zh-CN"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I will introduce our approach. First, we need to give a formal definition of this problem. The input includes a series of attribute augmented networks, Gt. And </a:t>
            </a:r>
            <a:r>
              <a:rPr lang="en-US" altLang="zh-CN" baseline="0" dirty="0" err="1" smtClean="0"/>
              <a:t>Gt</a:t>
            </a:r>
            <a:r>
              <a:rPr lang="en-US" altLang="zh-CN" baseline="0" dirty="0" smtClean="0"/>
              <a:t> contains </a:t>
            </a:r>
            <a:r>
              <a:rPr lang="en-US" altLang="zh-CN" baseline="0" dirty="0" err="1" smtClean="0"/>
              <a:t>blabla</a:t>
            </a:r>
            <a:r>
              <a:rPr lang="en-US" altLang="zh-CN" baseline="0" dirty="0" smtClean="0"/>
              <a:t>…We need to learn a mapping function to map </a:t>
            </a:r>
            <a:r>
              <a:rPr lang="en-US" altLang="zh-CN" baseline="0" dirty="0" err="1" smtClean="0"/>
              <a:t>G_t</a:t>
            </a:r>
            <a:r>
              <a:rPr lang="en-US" altLang="zh-CN" baseline="0" dirty="0" smtClean="0"/>
              <a:t> to </a:t>
            </a:r>
            <a:r>
              <a:rPr lang="en-US" altLang="zh-CN" baseline="0" dirty="0" err="1" smtClean="0"/>
              <a:t>y_t</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model we propose is as the graph shows. This graph shows a three-stage social network. We first add a continuous latent state for each user’s action state. And the factors are all defined according to the latent state. First we user action bias factor to consider the noise in users’ actions. And the influence factor denotes the influence from the past. Finally correlation factor defines the correlation between users and also personal interests. For the action bias factor, we have two option to choose for binary actions: </a:t>
            </a:r>
            <a:r>
              <a:rPr lang="en-US" altLang="zh-CN" baseline="0" dirty="0" err="1" smtClean="0"/>
              <a:t>bernoulli</a:t>
            </a:r>
            <a:r>
              <a:rPr lang="en-US" altLang="zh-CN" baseline="0" dirty="0" smtClean="0"/>
              <a:t> and Gaussian. Gaussian can be extended to continuous actions. So we choose Gaussian in our model for potential extension.</a:t>
            </a:r>
            <a:endParaRPr lang="en-US" altLang="zh-CN"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the</a:t>
            </a:r>
            <a:r>
              <a:rPr lang="en-US" altLang="zh-CN" baseline="0" dirty="0" smtClean="0"/>
              <a:t> probability function of the factor graph. We need to confirm that the exponential function is </a:t>
            </a:r>
            <a:r>
              <a:rPr lang="en-US" altLang="zh-CN" baseline="0" dirty="0" err="1" smtClean="0"/>
              <a:t>integrable</a:t>
            </a:r>
            <a:r>
              <a:rPr lang="en-US" altLang="zh-CN" baseline="0" dirty="0" smtClean="0"/>
              <a:t> for model learning. So we define g, h function as quadratic to make use of the </a:t>
            </a:r>
            <a:r>
              <a:rPr lang="en-US" altLang="zh-CN" baseline="0" dirty="0" err="1" smtClean="0"/>
              <a:t>multinominal</a:t>
            </a:r>
            <a:r>
              <a:rPr lang="en-US" altLang="zh-CN" baseline="0" dirty="0" smtClean="0"/>
              <a:t> Gaussian distribution. Then our task is to estimate the parameters.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2"/>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6"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4" y="1196975"/>
            <a:ext cx="8436219" cy="4929188"/>
          </a:xfrm>
        </p:spPr>
        <p:txBody>
          <a:bodyPr/>
          <a:lstStyle/>
          <a:p>
            <a:pPr lvl="0"/>
            <a:r>
              <a:rPr lang="zh-CN" altLang="en-US" noProof="0" smtClean="0"/>
              <a:t>单击图标添加表格</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2"/>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2"/>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D3F0D3C1-5683-466C-A561-A056A70EDC20}" type="datetime1">
              <a:rPr lang="en-US" altLang="zh-CN" smtClean="0"/>
              <a:pPr>
                <a:defRPr/>
              </a:pPr>
              <a:t>7/28/2010</a:t>
            </a:fld>
            <a:endParaRPr lang="en-US" altLang="zh-CN"/>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ltLang="zh-CN" smtClean="0"/>
              <a:t>KDD</a:t>
            </a:r>
            <a:endParaRPr lang="en-US" altLang="zh-CN"/>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C331DC5A-864B-4D0C-9833-CDAC7120CC19}" type="slidenum">
              <a:rPr lang="en-US" altLang="zh-CN" smtClean="0"/>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2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5"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ransition/>
  <p:timing>
    <p:tnLst>
      <p:par>
        <p:cT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rnetminer.org/stn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0" y="4114800"/>
            <a:ext cx="9144000" cy="2133600"/>
          </a:xfrm>
        </p:spPr>
        <p:txBody>
          <a:bodyPr>
            <a:normAutofit fontScale="70000" lnSpcReduction="20000"/>
          </a:bodyPr>
          <a:lstStyle/>
          <a:p>
            <a:pPr algn="ctr" eaLnBrk="1" hangingPunct="1"/>
            <a:endParaRPr lang="en-US" altLang="zh-CN" sz="2400" b="1" dirty="0" smtClean="0">
              <a:solidFill>
                <a:srgbClr val="0000CC"/>
              </a:solidFill>
              <a:latin typeface="微软雅黑" pitchFamily="34" charset="-122"/>
              <a:ea typeface="微软雅黑" pitchFamily="34" charset="-122"/>
            </a:endParaRPr>
          </a:p>
          <a:p>
            <a:r>
              <a:rPr lang="en-US" altLang="zh-CN" sz="3400" b="1" baseline="30000" dirty="0" smtClean="0">
                <a:latin typeface="微软雅黑" pitchFamily="34" charset="-122"/>
                <a:ea typeface="微软雅黑" pitchFamily="34" charset="-122"/>
              </a:rPr>
              <a:t>1</a:t>
            </a:r>
            <a:r>
              <a:rPr lang="en-US" altLang="zh-CN" sz="2900" b="1" dirty="0" smtClean="0">
                <a:latin typeface="微软雅黑" pitchFamily="34" charset="-122"/>
                <a:ea typeface="微软雅黑" pitchFamily="34" charset="-122"/>
              </a:rPr>
              <a:t>Chenhao Tan,</a:t>
            </a:r>
            <a:r>
              <a:rPr lang="en-US" altLang="zh-CN" sz="2900" b="1" dirty="0" smtClean="0">
                <a:solidFill>
                  <a:srgbClr val="0000CC"/>
                </a:solidFill>
                <a:latin typeface="微软雅黑" pitchFamily="34" charset="-122"/>
                <a:ea typeface="微软雅黑" pitchFamily="34" charset="-122"/>
              </a:rPr>
              <a:t> </a:t>
            </a:r>
            <a:r>
              <a:rPr lang="en-US" altLang="zh-CN" sz="3400" b="1" baseline="30000" dirty="0" smtClean="0">
                <a:latin typeface="微软雅黑" pitchFamily="34" charset="-122"/>
                <a:ea typeface="微软雅黑" pitchFamily="34" charset="-122"/>
              </a:rPr>
              <a:t>1</a:t>
            </a:r>
            <a:r>
              <a:rPr lang="en-US" altLang="zh-CN" sz="2900" b="1" dirty="0" smtClean="0">
                <a:latin typeface="微软雅黑" pitchFamily="34" charset="-122"/>
                <a:ea typeface="微软雅黑" pitchFamily="34" charset="-122"/>
              </a:rPr>
              <a:t>Jie Tang, </a:t>
            </a:r>
            <a:r>
              <a:rPr lang="en-US" altLang="zh-CN" sz="3400" b="1" baseline="30000" dirty="0" smtClean="0">
                <a:latin typeface="微软雅黑" pitchFamily="34" charset="-122"/>
                <a:ea typeface="微软雅黑" pitchFamily="34" charset="-122"/>
              </a:rPr>
              <a:t>2</a:t>
            </a:r>
            <a:r>
              <a:rPr lang="en-US" altLang="zh-CN" sz="2900" b="1" dirty="0" smtClean="0">
                <a:latin typeface="微软雅黑" pitchFamily="34" charset="-122"/>
                <a:ea typeface="微软雅黑" pitchFamily="34" charset="-122"/>
              </a:rPr>
              <a:t>Jimeng</a:t>
            </a:r>
            <a:r>
              <a:rPr lang="en-US" altLang="zh-CN" sz="3400" b="1" dirty="0" smtClean="0">
                <a:solidFill>
                  <a:srgbClr val="000000"/>
                </a:solidFill>
                <a:latin typeface="微软雅黑" pitchFamily="34" charset="-122"/>
                <a:ea typeface="微软雅黑" pitchFamily="34" charset="-122"/>
              </a:rPr>
              <a:t> </a:t>
            </a:r>
            <a:r>
              <a:rPr lang="en-US" altLang="zh-CN" sz="2900" b="1" dirty="0" smtClean="0">
                <a:latin typeface="微软雅黑" pitchFamily="34" charset="-122"/>
                <a:ea typeface="微软雅黑" pitchFamily="34" charset="-122"/>
              </a:rPr>
              <a:t>Sun, </a:t>
            </a:r>
            <a:r>
              <a:rPr lang="en-US" altLang="zh-CN" sz="3400" b="1" baseline="30000" dirty="0" smtClean="0">
                <a:latin typeface="微软雅黑" pitchFamily="34" charset="-122"/>
                <a:ea typeface="微软雅黑" pitchFamily="34" charset="-122"/>
              </a:rPr>
              <a:t>3</a:t>
            </a:r>
            <a:r>
              <a:rPr lang="en-US" altLang="zh-CN" sz="2900" b="1" dirty="0" smtClean="0">
                <a:latin typeface="微软雅黑" pitchFamily="34" charset="-122"/>
                <a:ea typeface="微软雅黑" pitchFamily="34" charset="-122"/>
              </a:rPr>
              <a:t>Quan Lin</a:t>
            </a:r>
            <a:r>
              <a:rPr lang="en-US" altLang="zh-CN" sz="3400" b="1" dirty="0" smtClean="0">
                <a:solidFill>
                  <a:srgbClr val="000000"/>
                </a:solidFill>
                <a:latin typeface="微软雅黑" pitchFamily="34" charset="-122"/>
                <a:ea typeface="微软雅黑" pitchFamily="34" charset="-122"/>
              </a:rPr>
              <a:t>, </a:t>
            </a:r>
            <a:r>
              <a:rPr lang="en-US" altLang="zh-CN" sz="3400" b="1" baseline="30000" dirty="0" smtClean="0">
                <a:latin typeface="微软雅黑" pitchFamily="34" charset="-122"/>
                <a:ea typeface="微软雅黑" pitchFamily="34" charset="-122"/>
              </a:rPr>
              <a:t>4</a:t>
            </a:r>
            <a:r>
              <a:rPr lang="en-US" altLang="zh-CN" sz="2900" b="1" dirty="0" smtClean="0">
                <a:latin typeface="微软雅黑" pitchFamily="34" charset="-122"/>
                <a:ea typeface="微软雅黑" pitchFamily="34" charset="-122"/>
              </a:rPr>
              <a:t>Fengjiao</a:t>
            </a:r>
            <a:r>
              <a:rPr lang="en-US" altLang="zh-CN" sz="3400" b="1" dirty="0" smtClean="0">
                <a:solidFill>
                  <a:srgbClr val="000000"/>
                </a:solidFill>
                <a:latin typeface="微软雅黑" pitchFamily="34" charset="-122"/>
                <a:ea typeface="微软雅黑" pitchFamily="34" charset="-122"/>
              </a:rPr>
              <a:t> </a:t>
            </a:r>
            <a:r>
              <a:rPr lang="en-US" altLang="zh-CN" sz="2900" b="1" dirty="0" smtClean="0">
                <a:latin typeface="微软雅黑" pitchFamily="34" charset="-122"/>
                <a:ea typeface="微软雅黑" pitchFamily="34" charset="-122"/>
              </a:rPr>
              <a:t>Wang</a:t>
            </a:r>
          </a:p>
          <a:p>
            <a:endParaRPr lang="en-US" altLang="zh-CN" sz="2900" b="1" dirty="0" smtClean="0">
              <a:latin typeface="微软雅黑" pitchFamily="34" charset="-122"/>
              <a:ea typeface="微软雅黑" pitchFamily="34" charset="-122"/>
            </a:endParaRPr>
          </a:p>
          <a:p>
            <a:pPr algn="ctr" eaLnBrk="1" hangingPunct="1"/>
            <a:r>
              <a:rPr lang="en-US" altLang="zh-CN" sz="2400" baseline="30000" dirty="0" smtClean="0">
                <a:latin typeface="微软雅黑" pitchFamily="34" charset="-122"/>
                <a:ea typeface="微软雅黑" pitchFamily="34" charset="-122"/>
              </a:rPr>
              <a:t>1</a:t>
            </a:r>
            <a:r>
              <a:rPr lang="en-US" altLang="zh-CN" sz="2400" dirty="0" smtClean="0">
                <a:latin typeface="微软雅黑" pitchFamily="34" charset="-122"/>
                <a:ea typeface="微软雅黑" pitchFamily="34" charset="-122"/>
              </a:rPr>
              <a:t>Department of Computer Science and Technology, </a:t>
            </a:r>
            <a:r>
              <a:rPr lang="en-US" altLang="zh-CN" sz="2400" dirty="0" err="1" smtClean="0">
                <a:latin typeface="微软雅黑" pitchFamily="34" charset="-122"/>
                <a:ea typeface="微软雅黑" pitchFamily="34" charset="-122"/>
              </a:rPr>
              <a:t>Tsinghua</a:t>
            </a:r>
            <a:r>
              <a:rPr lang="en-US" altLang="zh-CN" sz="2400" dirty="0" smtClean="0">
                <a:latin typeface="微软雅黑" pitchFamily="34" charset="-122"/>
                <a:ea typeface="微软雅黑" pitchFamily="34" charset="-122"/>
              </a:rPr>
              <a:t> University, China</a:t>
            </a:r>
          </a:p>
          <a:p>
            <a:r>
              <a:rPr lang="en-US" altLang="zh-CN" sz="2400" baseline="30000" dirty="0" smtClean="0">
                <a:latin typeface="微软雅黑" pitchFamily="34" charset="-122"/>
                <a:ea typeface="微软雅黑" pitchFamily="34" charset="-122"/>
              </a:rPr>
              <a:t>2</a:t>
            </a:r>
            <a:r>
              <a:rPr lang="en-US" altLang="zh-CN" sz="2400" dirty="0" smtClean="0">
                <a:latin typeface="微软雅黑" pitchFamily="34" charset="-122"/>
                <a:ea typeface="微软雅黑" pitchFamily="34" charset="-122"/>
              </a:rPr>
              <a:t>IBM TJ Watson Research Center, USA</a:t>
            </a:r>
          </a:p>
          <a:p>
            <a:r>
              <a:rPr lang="en-US" altLang="zh-CN" sz="2400" baseline="30000" dirty="0" smtClean="0">
                <a:latin typeface="微软雅黑" pitchFamily="34" charset="-122"/>
                <a:ea typeface="微软雅黑" pitchFamily="34" charset="-122"/>
              </a:rPr>
              <a:t>3</a:t>
            </a:r>
            <a:r>
              <a:rPr lang="en-US" altLang="zh-CN" sz="2400" dirty="0" smtClean="0">
                <a:latin typeface="微软雅黑" pitchFamily="34" charset="-122"/>
                <a:ea typeface="微软雅黑" pitchFamily="34" charset="-122"/>
              </a:rPr>
              <a:t>Huazhong University of Science and Technology, China</a:t>
            </a:r>
          </a:p>
          <a:p>
            <a:r>
              <a:rPr lang="en-US" altLang="zh-CN" sz="2400" baseline="30000" dirty="0" smtClean="0">
                <a:latin typeface="微软雅黑" pitchFamily="34" charset="-122"/>
                <a:ea typeface="微软雅黑" pitchFamily="34" charset="-122"/>
              </a:rPr>
              <a:t>4</a:t>
            </a:r>
            <a:r>
              <a:rPr lang="en-US" altLang="zh-CN" sz="2400" dirty="0" smtClean="0">
                <a:latin typeface="微软雅黑" pitchFamily="34" charset="-122"/>
                <a:ea typeface="微软雅黑" pitchFamily="34" charset="-122"/>
              </a:rPr>
              <a:t>Beijing University of Aeronautics and Astronautics, China</a:t>
            </a:r>
          </a:p>
          <a:p>
            <a:pPr algn="ctr" eaLnBrk="1" hangingPunct="1"/>
            <a:endParaRPr lang="en-US" altLang="zh-CN" sz="2400" dirty="0" smtClean="0">
              <a:latin typeface="微软雅黑" pitchFamily="34" charset="-122"/>
              <a:ea typeface="微软雅黑" pitchFamily="34" charset="-122"/>
            </a:endParaRPr>
          </a:p>
        </p:txBody>
      </p:sp>
      <p:sp>
        <p:nvSpPr>
          <p:cNvPr id="8194" name="Rectangle 2"/>
          <p:cNvSpPr>
            <a:spLocks noGrp="1" noChangeArrowheads="1"/>
          </p:cNvSpPr>
          <p:nvPr>
            <p:ph type="ctrTitle"/>
          </p:nvPr>
        </p:nvSpPr>
        <p:spPr>
          <a:xfrm>
            <a:off x="0" y="2133600"/>
            <a:ext cx="9144000" cy="1828800"/>
          </a:xfrm>
        </p:spPr>
        <p:txBody>
          <a:bodyPr>
            <a:noAutofit/>
          </a:bodyPr>
          <a:lstStyle/>
          <a:p>
            <a:r>
              <a:rPr lang="en-US" altLang="zh-CN" sz="3200" b="1" dirty="0" smtClean="0">
                <a:solidFill>
                  <a:schemeClr val="tx1"/>
                </a:solidFill>
                <a:latin typeface="Arial" pitchFamily="34" charset="0"/>
                <a:ea typeface="微软雅黑" pitchFamily="34" charset="-122"/>
                <a:cs typeface="Arial" pitchFamily="34" charset="0"/>
              </a:rPr>
              <a:t/>
            </a:r>
            <a:br>
              <a:rPr lang="en-US" altLang="zh-CN" sz="3200" b="1" dirty="0" smtClean="0">
                <a:solidFill>
                  <a:schemeClr val="tx1"/>
                </a:solidFill>
                <a:latin typeface="Arial" pitchFamily="34" charset="0"/>
                <a:ea typeface="微软雅黑" pitchFamily="34" charset="-122"/>
                <a:cs typeface="Arial" pitchFamily="34" charset="0"/>
              </a:rPr>
            </a:br>
            <a:r>
              <a:rPr lang="en-US" altLang="zh-CN" sz="3200" b="1" dirty="0" smtClean="0">
                <a:solidFill>
                  <a:schemeClr val="tx1"/>
                </a:solidFill>
                <a:latin typeface="Arial" pitchFamily="34" charset="0"/>
                <a:ea typeface="微软雅黑" pitchFamily="34" charset="-122"/>
                <a:cs typeface="Arial" pitchFamily="34" charset="0"/>
              </a:rPr>
              <a:t>Social Action Tracking via Noise Tolerant Time-varying Factor Graphs</a:t>
            </a:r>
            <a:r>
              <a:rPr lang="en-US" altLang="zh-CN" sz="3200" b="1" dirty="0" smtClean="0">
                <a:solidFill>
                  <a:schemeClr val="tx1"/>
                </a:solidFill>
                <a:latin typeface="微软雅黑" pitchFamily="34" charset="-122"/>
                <a:ea typeface="微软雅黑" pitchFamily="34" charset="-122"/>
              </a:rPr>
              <a:t/>
            </a:r>
            <a:br>
              <a:rPr lang="en-US" altLang="zh-CN" sz="3200" b="1" dirty="0" smtClean="0">
                <a:solidFill>
                  <a:schemeClr val="tx1"/>
                </a:solidFill>
                <a:latin typeface="微软雅黑" pitchFamily="34" charset="-122"/>
                <a:ea typeface="微软雅黑" pitchFamily="34" charset="-122"/>
              </a:rPr>
            </a:br>
            <a:endParaRPr lang="en-US" altLang="zh-CN" sz="3200" b="1" dirty="0" smtClean="0">
              <a:solidFill>
                <a:schemeClr val="tx1"/>
              </a:solidFill>
              <a:latin typeface="微软雅黑" pitchFamily="34" charset="-122"/>
              <a:ea typeface="微软雅黑" pitchFamily="34" charset="-122"/>
            </a:endParaRPr>
          </a:p>
        </p:txBody>
      </p:sp>
      <p:pic>
        <p:nvPicPr>
          <p:cNvPr id="2" name="Picture 2" descr="E:\learning\research\Social_Action_Tracking\presentation\000-1-清华大学校徽_p1.png"/>
          <p:cNvPicPr>
            <a:picLocks noChangeAspect="1" noChangeArrowheads="1"/>
          </p:cNvPicPr>
          <p:nvPr/>
        </p:nvPicPr>
        <p:blipFill>
          <a:blip r:embed="rId3" cstate="print"/>
          <a:srcRect/>
          <a:stretch>
            <a:fillRect/>
          </a:stretch>
        </p:blipFill>
        <p:spPr bwMode="auto">
          <a:xfrm>
            <a:off x="7929838" y="0"/>
            <a:ext cx="1214162"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838200" y="981075"/>
            <a:ext cx="8153400" cy="5724525"/>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Model Learning</a:t>
            </a:r>
            <a:endParaRPr lang="zh-CN" altLang="en-US" dirty="0"/>
          </a:p>
        </p:txBody>
      </p:sp>
      <p:sp>
        <p:nvSpPr>
          <p:cNvPr id="7" name="矩形 6"/>
          <p:cNvSpPr/>
          <p:nvPr/>
        </p:nvSpPr>
        <p:spPr>
          <a:xfrm>
            <a:off x="1524000" y="2667000"/>
            <a:ext cx="7239000" cy="2133600"/>
          </a:xfrm>
          <a:prstGeom prst="rect">
            <a:avLst/>
          </a:prstGeom>
          <a:solidFill>
            <a:srgbClr val="FFCC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24000" y="4800600"/>
            <a:ext cx="7239000" cy="1219200"/>
          </a:xfrm>
          <a:prstGeom prst="rect">
            <a:avLst/>
          </a:prstGeom>
          <a:solidFill>
            <a:srgbClr val="CCEC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15000" y="3505200"/>
            <a:ext cx="9906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9" name="直接箭头连接符 8"/>
          <p:cNvCxnSpPr>
            <a:stCxn id="11" idx="2"/>
            <a:endCxn id="6" idx="0"/>
          </p:cNvCxnSpPr>
          <p:nvPr/>
        </p:nvCxnSpPr>
        <p:spPr>
          <a:xfrm rot="16200000" flipH="1">
            <a:off x="5600700" y="2895600"/>
            <a:ext cx="381000" cy="838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828800" y="1371600"/>
            <a:ext cx="7086600" cy="1752600"/>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342900" lvl="0" indent="-342900">
              <a:spcBef>
                <a:spcPct val="20000"/>
              </a:spcBef>
            </a:pPr>
            <a:r>
              <a:rPr lang="en-US" altLang="zh-CN" sz="2800" kern="0" dirty="0" smtClean="0">
                <a:solidFill>
                  <a:srgbClr val="FF0000"/>
                </a:solidFill>
                <a:latin typeface="Arial" pitchFamily="34" charset="0"/>
                <a:cs typeface="Arial" pitchFamily="34" charset="0"/>
              </a:rPr>
              <a:t>Extremely time costing!!</a:t>
            </a:r>
          </a:p>
          <a:p>
            <a:pPr marL="342900" lvl="0" indent="-342900">
              <a:spcBef>
                <a:spcPct val="20000"/>
              </a:spcBef>
            </a:pPr>
            <a:r>
              <a:rPr lang="en-US" altLang="zh-CN" sz="2800" kern="0" dirty="0" smtClean="0">
                <a:solidFill>
                  <a:srgbClr val="000000"/>
                </a:solidFill>
                <a:latin typeface="Arial" pitchFamily="34" charset="0"/>
                <a:cs typeface="Arial" pitchFamily="34" charset="0"/>
              </a:rPr>
              <a:t>Our solution: </a:t>
            </a:r>
            <a:r>
              <a:rPr lang="en-US" altLang="zh-CN" sz="2800" kern="0" dirty="0" smtClean="0">
                <a:solidFill>
                  <a:srgbClr val="0000CC"/>
                </a:solidFill>
                <a:latin typeface="Arial" pitchFamily="34" charset="0"/>
                <a:cs typeface="Arial" pitchFamily="34" charset="0"/>
              </a:rPr>
              <a:t>distributed learning (MPI)</a:t>
            </a:r>
            <a:endParaRPr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24000"/>
            <a:ext cx="8229600" cy="4389120"/>
          </a:xfrm>
        </p:spPr>
        <p:txBody>
          <a:bodyPr/>
          <a:lstStyle/>
          <a:p>
            <a:r>
              <a:rPr lang="en-US" altLang="zh-CN" dirty="0" smtClean="0">
                <a:latin typeface="Arial" pitchFamily="34" charset="0"/>
                <a:cs typeface="Arial" pitchFamily="34" charset="0"/>
              </a:rPr>
              <a:t>Most Time-costing</a:t>
            </a:r>
          </a:p>
          <a:p>
            <a:pPr lvl="1"/>
            <a:r>
              <a:rPr lang="en-US" altLang="zh-CN" dirty="0" smtClean="0">
                <a:latin typeface="Arial" pitchFamily="34" charset="0"/>
                <a:cs typeface="Arial" pitchFamily="34" charset="0"/>
              </a:rPr>
              <a:t>Compute the gradients</a:t>
            </a:r>
          </a:p>
          <a:p>
            <a:endParaRPr lang="en-US" altLang="zh-CN" dirty="0" smtClean="0">
              <a:latin typeface="Arial" pitchFamily="34" charset="0"/>
              <a:cs typeface="Arial" pitchFamily="34" charset="0"/>
            </a:endParaRPr>
          </a:p>
          <a:p>
            <a:endParaRPr lang="en-US" altLang="zh-CN" dirty="0" smtClean="0">
              <a:latin typeface="Arial" pitchFamily="34" charset="0"/>
              <a:cs typeface="Arial" pitchFamily="34" charset="0"/>
            </a:endParaRPr>
          </a:p>
        </p:txBody>
      </p:sp>
      <p:sp>
        <p:nvSpPr>
          <p:cNvPr id="2" name="标题 1"/>
          <p:cNvSpPr>
            <a:spLocks noGrp="1"/>
          </p:cNvSpPr>
          <p:nvPr>
            <p:ph type="title"/>
          </p:nvPr>
        </p:nvSpPr>
        <p:spPr>
          <a:xfrm>
            <a:off x="457200" y="0"/>
            <a:ext cx="8229600" cy="1143000"/>
          </a:xfrm>
        </p:spPr>
        <p:txBody>
          <a:bodyPr/>
          <a:lstStyle/>
          <a:p>
            <a:r>
              <a:rPr lang="en-US" altLang="zh-CN" dirty="0" smtClean="0"/>
              <a:t>Distributed Learning</a:t>
            </a:r>
            <a:endParaRPr lang="zh-CN" altLang="en-US" dirty="0"/>
          </a:p>
        </p:txBody>
      </p:sp>
      <p:pic>
        <p:nvPicPr>
          <p:cNvPr id="3075" name="Picture 3"/>
          <p:cNvPicPr>
            <a:picLocks noChangeAspect="1" noChangeArrowheads="1"/>
          </p:cNvPicPr>
          <p:nvPr/>
        </p:nvPicPr>
        <p:blipFill>
          <a:blip r:embed="rId3" cstate="print"/>
          <a:srcRect/>
          <a:stretch>
            <a:fillRect/>
          </a:stretch>
        </p:blipFill>
        <p:spPr bwMode="auto">
          <a:xfrm>
            <a:off x="2971800" y="2743200"/>
            <a:ext cx="22098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66800"/>
            <a:ext cx="8153400" cy="5334000"/>
          </a:xfrm>
        </p:spPr>
        <p:txBody>
          <a:bodyPr>
            <a:noAutofit/>
          </a:bodyPr>
          <a:lstStyle/>
          <a:p>
            <a:r>
              <a:rPr lang="en-US" altLang="zh-CN" sz="2800" dirty="0" smtClean="0">
                <a:latin typeface="Arial" pitchFamily="34" charset="0"/>
                <a:cs typeface="Arial" pitchFamily="34" charset="0"/>
              </a:rPr>
              <a:t>Data Set</a:t>
            </a: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r>
              <a:rPr lang="en-US" altLang="zh-CN" sz="2800" dirty="0" smtClean="0">
                <a:latin typeface="Arial" pitchFamily="34" charset="0"/>
                <a:cs typeface="Arial" pitchFamily="34" charset="0"/>
              </a:rPr>
              <a:t>Baseline</a:t>
            </a:r>
          </a:p>
          <a:p>
            <a:pPr lvl="1"/>
            <a:r>
              <a:rPr lang="en-US" altLang="zh-CN" sz="2400" dirty="0" smtClean="0">
                <a:latin typeface="Arial" pitchFamily="34" charset="0"/>
                <a:cs typeface="Arial" pitchFamily="34" charset="0"/>
              </a:rPr>
              <a:t>SVM</a:t>
            </a:r>
          </a:p>
          <a:p>
            <a:pPr lvl="1"/>
            <a:r>
              <a:rPr lang="en-US" altLang="zh-CN" sz="2400" dirty="0" err="1" smtClean="0">
                <a:latin typeface="Arial" pitchFamily="34" charset="0"/>
                <a:cs typeface="Arial" pitchFamily="34" charset="0"/>
              </a:rPr>
              <a:t>wvRN</a:t>
            </a:r>
            <a:r>
              <a:rPr lang="en-US" altLang="zh-CN" sz="2400" dirty="0" smtClean="0">
                <a:latin typeface="Arial" pitchFamily="34" charset="0"/>
                <a:cs typeface="Arial" pitchFamily="34" charset="0"/>
              </a:rPr>
              <a:t> (</a:t>
            </a:r>
            <a:r>
              <a:rPr lang="en-US" altLang="zh-CN" sz="2400" dirty="0" err="1" smtClean="0">
                <a:latin typeface="Arial" pitchFamily="34" charset="0"/>
                <a:cs typeface="Arial" pitchFamily="34" charset="0"/>
              </a:rPr>
              <a:t>Macskassy</a:t>
            </a:r>
            <a:r>
              <a:rPr lang="en-US" altLang="zh-CN" sz="2400" dirty="0" smtClean="0">
                <a:latin typeface="Arial" pitchFamily="34" charset="0"/>
                <a:cs typeface="Arial" pitchFamily="34" charset="0"/>
              </a:rPr>
              <a:t>, 2003)</a:t>
            </a:r>
          </a:p>
          <a:p>
            <a:r>
              <a:rPr lang="en-US" altLang="zh-CN" sz="2800" dirty="0" smtClean="0">
                <a:latin typeface="Arial" pitchFamily="34" charset="0"/>
                <a:cs typeface="Arial" pitchFamily="34" charset="0"/>
              </a:rPr>
              <a:t>Evaluation Measure:</a:t>
            </a:r>
          </a:p>
          <a:p>
            <a:pPr lvl="1">
              <a:buNone/>
            </a:pPr>
            <a:r>
              <a:rPr lang="en-US" altLang="zh-CN" sz="2400" dirty="0" smtClean="0">
                <a:latin typeface="Arial" pitchFamily="34" charset="0"/>
                <a:cs typeface="Arial" pitchFamily="34" charset="0"/>
              </a:rPr>
              <a:t>Precision, Recall, F1-Measure</a:t>
            </a:r>
          </a:p>
        </p:txBody>
      </p:sp>
      <p:graphicFrame>
        <p:nvGraphicFramePr>
          <p:cNvPr id="8" name="表格 7"/>
          <p:cNvGraphicFramePr>
            <a:graphicFrameLocks noGrp="1"/>
          </p:cNvGraphicFramePr>
          <p:nvPr/>
        </p:nvGraphicFramePr>
        <p:xfrm>
          <a:off x="609600" y="1676400"/>
          <a:ext cx="7924800" cy="2314466"/>
        </p:xfrm>
        <a:graphic>
          <a:graphicData uri="http://schemas.openxmlformats.org/drawingml/2006/table">
            <a:tbl>
              <a:tblPr firstRow="1" bandRow="1">
                <a:tableStyleId>{2D5ABB26-0587-4C30-8999-92F81FD0307C}</a:tableStyleId>
              </a:tblPr>
              <a:tblGrid>
                <a:gridCol w="1676400"/>
                <a:gridCol w="1828800"/>
                <a:gridCol w="1249680"/>
                <a:gridCol w="1584960"/>
                <a:gridCol w="1584960"/>
              </a:tblGrid>
              <a:tr h="474566">
                <a:tc>
                  <a:txBody>
                    <a:bodyPr/>
                    <a:lstStyle/>
                    <a:p>
                      <a:pPr algn="ctr"/>
                      <a:endParaRPr lang="zh-CN" altLang="en-US" sz="1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Action</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Nodes</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#Edges</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Action</a:t>
                      </a:r>
                      <a:r>
                        <a:rPr lang="en-US" altLang="zh-CN" sz="1800" b="1" baseline="0" dirty="0" smtClean="0"/>
                        <a:t> Stats</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667">
                <a:tc>
                  <a:txBody>
                    <a:bodyPr/>
                    <a:lstStyle/>
                    <a:p>
                      <a:pPr algn="ctr"/>
                      <a:r>
                        <a:rPr lang="en-US" altLang="zh-CN" sz="2400" dirty="0" smtClean="0"/>
                        <a:t>Twitter</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t>Post tweets on</a:t>
                      </a:r>
                      <a:r>
                        <a:rPr lang="en-US" altLang="zh-CN" sz="1600" baseline="0" dirty="0" smtClean="0"/>
                        <a:t> “</a:t>
                      </a:r>
                      <a:r>
                        <a:rPr lang="en-US" altLang="zh-CN" sz="1600" dirty="0" smtClean="0"/>
                        <a:t>Haiti Earthquake”</a:t>
                      </a:r>
                      <a:endParaRPr lang="zh-CN"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7,521 </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304,275</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730,568</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667">
                <a:tc>
                  <a:txBody>
                    <a:bodyPr/>
                    <a:lstStyle/>
                    <a:p>
                      <a:pPr algn="ctr"/>
                      <a:r>
                        <a:rPr lang="en-US" altLang="zh-CN" sz="2400" dirty="0" err="1" smtClean="0"/>
                        <a:t>Flickr</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t>Add photos into favorite</a:t>
                      </a:r>
                      <a:r>
                        <a:rPr lang="en-US" altLang="zh-CN" sz="1600" baseline="0" dirty="0" smtClean="0"/>
                        <a:t> list</a:t>
                      </a:r>
                      <a:endParaRPr lang="zh-CN"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8,721</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485,253</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485,253</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566">
                <a:tc>
                  <a:txBody>
                    <a:bodyPr/>
                    <a:lstStyle/>
                    <a:p>
                      <a:pPr algn="ctr"/>
                      <a:r>
                        <a:rPr lang="en-US" altLang="zh-CN" sz="2400" dirty="0" err="1" smtClean="0"/>
                        <a:t>Arnetminer</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t>Issue</a:t>
                      </a:r>
                      <a:r>
                        <a:rPr lang="en-US" altLang="zh-CN" sz="1600" baseline="0" dirty="0" smtClean="0"/>
                        <a:t> publications on KDD</a:t>
                      </a:r>
                      <a:endParaRPr lang="zh-CN"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2,062</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34,986</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2,960</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标题 1"/>
          <p:cNvSpPr>
            <a:spLocks noGrp="1"/>
          </p:cNvSpPr>
          <p:nvPr>
            <p:ph type="title"/>
          </p:nvPr>
        </p:nvSpPr>
        <p:spPr>
          <a:xfrm>
            <a:off x="457200" y="0"/>
            <a:ext cx="8229600" cy="1143000"/>
          </a:xfrm>
        </p:spPr>
        <p:txBody>
          <a:bodyPr/>
          <a:lstStyle/>
          <a:p>
            <a:r>
              <a:rPr lang="en-US" altLang="zh-CN" dirty="0" smtClean="0"/>
              <a:t>Experiment</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04800" y="1066800"/>
            <a:ext cx="8601075" cy="5124450"/>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Performance Analysis</a:t>
            </a:r>
            <a:endParaRPr lang="zh-CN" altLang="en-US" dirty="0"/>
          </a:p>
        </p:txBody>
      </p:sp>
      <p:sp>
        <p:nvSpPr>
          <p:cNvPr id="4" name="矩形 3"/>
          <p:cNvSpPr/>
          <p:nvPr/>
        </p:nvSpPr>
        <p:spPr>
          <a:xfrm>
            <a:off x="7315200" y="27432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15200" y="37338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15200" y="57150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Factor Contribution Analysis</a:t>
            </a:r>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838200" y="1143000"/>
            <a:ext cx="7696200" cy="3873345"/>
          </a:xfrm>
          <a:prstGeom prst="rect">
            <a:avLst/>
          </a:prstGeom>
          <a:noFill/>
          <a:ln w="9525">
            <a:noFill/>
            <a:miter lim="800000"/>
            <a:headEnd/>
            <a:tailEnd/>
          </a:ln>
        </p:spPr>
      </p:pic>
      <p:sp>
        <p:nvSpPr>
          <p:cNvPr id="4" name="矩形 3"/>
          <p:cNvSpPr/>
          <p:nvPr/>
        </p:nvSpPr>
        <p:spPr>
          <a:xfrm>
            <a:off x="990600" y="5105400"/>
            <a:ext cx="74676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altLang="zh-CN" sz="2000" dirty="0" smtClean="0">
                <a:solidFill>
                  <a:schemeClr val="tx1"/>
                </a:solidFill>
              </a:rPr>
              <a:t> NTT-FGM:       Our model</a:t>
            </a:r>
          </a:p>
          <a:p>
            <a:pPr>
              <a:buFont typeface="Arial" pitchFamily="34" charset="0"/>
              <a:buChar char="•"/>
            </a:pPr>
            <a:r>
              <a:rPr lang="en-US" altLang="zh-CN" sz="2000" dirty="0" smtClean="0">
                <a:solidFill>
                  <a:schemeClr val="tx1"/>
                </a:solidFill>
              </a:rPr>
              <a:t> NTT-FGM-I:     Our model ignoring influence</a:t>
            </a:r>
          </a:p>
          <a:p>
            <a:pPr>
              <a:buFont typeface="Arial" pitchFamily="34" charset="0"/>
              <a:buChar char="•"/>
            </a:pPr>
            <a:r>
              <a:rPr lang="en-US" altLang="zh-CN" sz="2000" dirty="0" smtClean="0">
                <a:solidFill>
                  <a:schemeClr val="tx1"/>
                </a:solidFill>
              </a:rPr>
              <a:t> NTT-FGM-CI:  Our model ignoring influence and correlation</a:t>
            </a:r>
            <a:endParaRPr lang="zh-CN" altLang="en-US" sz="2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lstStyle/>
          <a:p>
            <a:r>
              <a:rPr lang="en-US" altLang="zh-CN" dirty="0" smtClean="0"/>
              <a:t>Efficiency Performance</a:t>
            </a:r>
            <a:endParaRPr lang="zh-CN" altLang="en-US" dirty="0"/>
          </a:p>
        </p:txBody>
      </p:sp>
      <p:pic>
        <p:nvPicPr>
          <p:cNvPr id="1026" name="Picture 2"/>
          <p:cNvPicPr>
            <a:picLocks noChangeAspect="1" noChangeArrowheads="1"/>
          </p:cNvPicPr>
          <p:nvPr/>
        </p:nvPicPr>
        <p:blipFill>
          <a:blip r:embed="rId4" cstate="print"/>
          <a:srcRect/>
          <a:stretch>
            <a:fillRect/>
          </a:stretch>
        </p:blipFill>
        <p:spPr bwMode="auto">
          <a:xfrm>
            <a:off x="0" y="3429000"/>
            <a:ext cx="9143999" cy="29337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447800" y="1066800"/>
            <a:ext cx="6629400" cy="209705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200"/>
            <a:ext cx="8229600" cy="1143000"/>
          </a:xfrm>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323851" y="838200"/>
            <a:ext cx="8436219" cy="4929188"/>
          </a:xfrm>
        </p:spPr>
        <p:txBody>
          <a:bodyPr/>
          <a:lstStyle/>
          <a:p>
            <a:pPr>
              <a:spcBef>
                <a:spcPts val="1800"/>
              </a:spcBef>
              <a:spcAft>
                <a:spcPts val="0"/>
              </a:spcAft>
            </a:pPr>
            <a:r>
              <a:rPr lang="en-US" altLang="zh-CN" dirty="0" smtClean="0">
                <a:latin typeface="Arial" pitchFamily="34" charset="0"/>
                <a:cs typeface="Arial" pitchFamily="34" charset="0"/>
              </a:rPr>
              <a:t>Formally formulate the problem of social action tracking</a:t>
            </a:r>
          </a:p>
          <a:p>
            <a:pPr>
              <a:spcBef>
                <a:spcPts val="1800"/>
              </a:spcBef>
              <a:spcAft>
                <a:spcPts val="0"/>
              </a:spcAft>
            </a:pPr>
            <a:r>
              <a:rPr lang="en-US" altLang="zh-CN" dirty="0" smtClean="0">
                <a:latin typeface="Arial" pitchFamily="34" charset="0"/>
                <a:cs typeface="Arial" pitchFamily="34" charset="0"/>
              </a:rPr>
              <a:t>Propose a unified model: NTT-FGM to simultaneously model various factors</a:t>
            </a:r>
          </a:p>
          <a:p>
            <a:pPr>
              <a:spcBef>
                <a:spcPts val="1800"/>
              </a:spcBef>
              <a:spcAft>
                <a:spcPts val="0"/>
              </a:spcAft>
            </a:pPr>
            <a:r>
              <a:rPr lang="en-US" altLang="zh-CN" dirty="0" smtClean="0">
                <a:latin typeface="Arial" pitchFamily="34" charset="0"/>
                <a:cs typeface="Arial" pitchFamily="34" charset="0"/>
              </a:rPr>
              <a:t>Present an efficient learning algorithm and develop a distributed implementation </a:t>
            </a:r>
          </a:p>
          <a:p>
            <a:pPr>
              <a:spcBef>
                <a:spcPts val="1800"/>
              </a:spcBef>
              <a:spcAft>
                <a:spcPts val="0"/>
              </a:spcAft>
            </a:pPr>
            <a:r>
              <a:rPr lang="en-US" altLang="zh-CN" dirty="0" smtClean="0">
                <a:latin typeface="Arial" pitchFamily="34" charset="0"/>
                <a:cs typeface="Arial" pitchFamily="34" charset="0"/>
              </a:rPr>
              <a:t>Validate the proposed approach on three different data sets, and our model achieves a better performance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762000" y="2353032"/>
            <a:ext cx="7620000" cy="3416320"/>
          </a:xfrm>
          <a:prstGeom prst="rect">
            <a:avLst/>
          </a:prstGeom>
          <a:noFill/>
          <a:ln w="9525">
            <a:noFill/>
            <a:miter lim="800000"/>
            <a:headEnd/>
            <a:tailEnd/>
          </a:ln>
        </p:spPr>
        <p:txBody>
          <a:bodyPr wrap="square">
            <a:spAutoFit/>
          </a:bodyPr>
          <a:lstStyle/>
          <a:p>
            <a:pPr algn="ctr">
              <a:spcBef>
                <a:spcPct val="50000"/>
              </a:spcBef>
            </a:pPr>
            <a:r>
              <a:rPr lang="en-US" altLang="zh-CN" sz="4800" dirty="0" smtClean="0">
                <a:sym typeface="Wingdings" pitchFamily="2" charset="2"/>
              </a:rPr>
              <a:t>Thank you</a:t>
            </a:r>
            <a:r>
              <a:rPr lang="zh-CN" altLang="en-US" sz="4800" dirty="0" smtClean="0">
                <a:sym typeface="Wingdings" pitchFamily="2" charset="2"/>
              </a:rPr>
              <a:t>！</a:t>
            </a:r>
            <a:endParaRPr lang="en-US" altLang="zh-CN" sz="4800" dirty="0" smtClean="0">
              <a:sym typeface="Wingdings" pitchFamily="2" charset="2"/>
            </a:endParaRPr>
          </a:p>
          <a:p>
            <a:pPr algn="ctr">
              <a:spcBef>
                <a:spcPct val="50000"/>
              </a:spcBef>
            </a:pPr>
            <a:r>
              <a:rPr lang="en-US" altLang="zh-CN" sz="4800" dirty="0" smtClean="0">
                <a:sym typeface="Wingdings" pitchFamily="2" charset="2"/>
              </a:rPr>
              <a:t>QA?</a:t>
            </a:r>
            <a:endParaRPr lang="en-US" altLang="zh-CN" sz="3600" dirty="0" smtClean="0">
              <a:sym typeface="Wingdings" pitchFamily="2" charset="2"/>
            </a:endParaRPr>
          </a:p>
          <a:p>
            <a:pPr algn="ctr">
              <a:spcBef>
                <a:spcPct val="50000"/>
              </a:spcBef>
            </a:pPr>
            <a:r>
              <a:rPr lang="en-US" altLang="zh-CN" sz="3200" dirty="0" smtClean="0">
                <a:sym typeface="Wingdings" pitchFamily="2" charset="2"/>
              </a:rPr>
              <a:t>Data &amp; Code: </a:t>
            </a:r>
            <a:r>
              <a:rPr lang="en-US" altLang="zh-CN" sz="3200" dirty="0" smtClean="0">
                <a:sym typeface="Wingdings" pitchFamily="2" charset="2"/>
                <a:hlinkClick r:id="rId3"/>
              </a:rPr>
              <a:t>http://arnetminer.org/stnt</a:t>
            </a:r>
            <a:endParaRPr lang="en-US" altLang="zh-CN" sz="3200" dirty="0" smtClean="0">
              <a:sym typeface="Wingdings" pitchFamily="2" charset="2"/>
            </a:endParaRPr>
          </a:p>
          <a:p>
            <a:pPr algn="ctr">
              <a:spcBef>
                <a:spcPct val="50000"/>
              </a:spcBef>
            </a:pPr>
            <a:r>
              <a:rPr lang="en-US" altLang="zh-CN" sz="3200" dirty="0" smtClean="0">
                <a:solidFill>
                  <a:srgbClr val="FF0000"/>
                </a:solidFill>
                <a:sym typeface="Wingdings" pitchFamily="2" charset="2"/>
              </a:rPr>
              <a:t>Welcome to our poster!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5867400" y="4876800"/>
            <a:ext cx="3276600" cy="17526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28600" y="1082040"/>
            <a:ext cx="8610600" cy="3444240"/>
          </a:xfrm>
          <a:prstGeom prst="rect">
            <a:avLst/>
          </a:prstGeom>
          <a:noFill/>
          <a:ln w="9525">
            <a:noFill/>
            <a:miter lim="800000"/>
            <a:headEnd/>
            <a:tailEnd/>
          </a:ln>
        </p:spPr>
      </p:pic>
      <p:sp>
        <p:nvSpPr>
          <p:cNvPr id="21"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Statistical Study: </a:t>
            </a:r>
            <a:r>
              <a:rPr lang="en-US" altLang="zh-CN" dirty="0" smtClean="0">
                <a:solidFill>
                  <a:srgbClr val="0000CC"/>
                </a:solidFill>
                <a:latin typeface="Arial" pitchFamily="34" charset="0"/>
                <a:cs typeface="Arial" pitchFamily="34" charset="0"/>
              </a:rPr>
              <a:t>Influence</a:t>
            </a:r>
            <a:endParaRPr lang="zh-CN" altLang="en-US" dirty="0" smtClean="0">
              <a:solidFill>
                <a:srgbClr val="0000CC"/>
              </a:solidFill>
              <a:latin typeface="Arial" pitchFamily="34" charset="0"/>
              <a:cs typeface="Arial" pitchFamily="34" charset="0"/>
            </a:endParaRPr>
          </a:p>
        </p:txBody>
      </p:sp>
      <p:sp>
        <p:nvSpPr>
          <p:cNvPr id="22" name="椭圆 21"/>
          <p:cNvSpPr/>
          <p:nvPr/>
        </p:nvSpPr>
        <p:spPr>
          <a:xfrm>
            <a:off x="6553200" y="52578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4" name="椭圆 23"/>
          <p:cNvSpPr/>
          <p:nvPr/>
        </p:nvSpPr>
        <p:spPr>
          <a:xfrm>
            <a:off x="77724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矩形 11"/>
          <p:cNvSpPr/>
          <p:nvPr/>
        </p:nvSpPr>
        <p:spPr>
          <a:xfrm>
            <a:off x="228600" y="10668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Y-axis: the likelihood that the user also performs the action at </a:t>
            </a:r>
            <a:r>
              <a:rPr lang="en-US" altLang="zh-CN" sz="2000" i="1" dirty="0" smtClean="0">
                <a:solidFill>
                  <a:schemeClr val="tx1"/>
                </a:solidFill>
              </a:rPr>
              <a:t>t</a:t>
            </a:r>
          </a:p>
        </p:txBody>
      </p:sp>
      <p:sp>
        <p:nvSpPr>
          <p:cNvPr id="13" name="矩形 12"/>
          <p:cNvSpPr/>
          <p:nvPr/>
        </p:nvSpPr>
        <p:spPr>
          <a:xfrm>
            <a:off x="228600" y="43434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X-axis: the percentage of one’s friends who perform an action at </a:t>
            </a:r>
            <a:r>
              <a:rPr lang="en-US" altLang="zh-CN" i="1" dirty="0" smtClean="0">
                <a:solidFill>
                  <a:schemeClr val="tx1"/>
                </a:solidFill>
              </a:rPr>
              <a:t>t − 1</a:t>
            </a:r>
          </a:p>
        </p:txBody>
      </p:sp>
      <p:cxnSp>
        <p:nvCxnSpPr>
          <p:cNvPr id="17" name="直接箭头连接符 16"/>
          <p:cNvCxnSpPr/>
          <p:nvPr/>
        </p:nvCxnSpPr>
        <p:spPr>
          <a:xfrm rot="16200000" flipH="1">
            <a:off x="6019800" y="4648200"/>
            <a:ext cx="3810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5867400" y="4876800"/>
            <a:ext cx="3276600" cy="17526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04799" y="974488"/>
            <a:ext cx="8382001" cy="3747930"/>
          </a:xfrm>
          <a:prstGeom prst="rect">
            <a:avLst/>
          </a:prstGeom>
          <a:noFill/>
          <a:ln w="9525">
            <a:noFill/>
            <a:miter lim="800000"/>
            <a:headEnd/>
            <a:tailEnd/>
          </a:ln>
        </p:spPr>
      </p:pic>
      <p:sp>
        <p:nvSpPr>
          <p:cNvPr id="21"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Statistical Study: </a:t>
            </a:r>
            <a:r>
              <a:rPr lang="en-US" altLang="zh-CN" dirty="0" smtClean="0">
                <a:solidFill>
                  <a:srgbClr val="0000CC"/>
                </a:solidFill>
                <a:latin typeface="Arial" pitchFamily="34" charset="0"/>
                <a:cs typeface="Arial" pitchFamily="34" charset="0"/>
              </a:rPr>
              <a:t>Dependence</a:t>
            </a:r>
            <a:endParaRPr lang="zh-CN" altLang="en-US" dirty="0" smtClean="0">
              <a:solidFill>
                <a:srgbClr val="0000CC"/>
              </a:solidFill>
              <a:latin typeface="Arial" pitchFamily="34" charset="0"/>
              <a:cs typeface="Arial" pitchFamily="34" charset="0"/>
            </a:endParaRPr>
          </a:p>
        </p:txBody>
      </p:sp>
      <p:sp>
        <p:nvSpPr>
          <p:cNvPr id="19" name="椭圆 18"/>
          <p:cNvSpPr/>
          <p:nvPr/>
        </p:nvSpPr>
        <p:spPr>
          <a:xfrm>
            <a:off x="77724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椭圆 21"/>
          <p:cNvSpPr/>
          <p:nvPr/>
        </p:nvSpPr>
        <p:spPr>
          <a:xfrm>
            <a:off x="61722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8" name="直接箭头连接符 17"/>
          <p:cNvCxnSpPr/>
          <p:nvPr/>
        </p:nvCxnSpPr>
        <p:spPr>
          <a:xfrm rot="16200000" flipH="1">
            <a:off x="5410200" y="5181600"/>
            <a:ext cx="16002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304800" y="9906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Y-axis: the likelihood that a user performs an action</a:t>
            </a:r>
          </a:p>
        </p:txBody>
      </p:sp>
      <p:sp>
        <p:nvSpPr>
          <p:cNvPr id="12" name="矩形 11"/>
          <p:cNvSpPr/>
          <p:nvPr/>
        </p:nvSpPr>
        <p:spPr>
          <a:xfrm>
            <a:off x="304800" y="4495800"/>
            <a:ext cx="419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X-axis: different time windows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0"/>
            <a:ext cx="8229600" cy="1143000"/>
          </a:xfrm>
        </p:spPr>
        <p:txBody>
          <a:bodyPr/>
          <a:lstStyle/>
          <a:p>
            <a:pPr eaLnBrk="1" hangingPunct="1"/>
            <a:r>
              <a:rPr lang="en-US" altLang="zh-CN" dirty="0" smtClean="0">
                <a:latin typeface="Arial" pitchFamily="34" charset="0"/>
                <a:ea typeface="Verdana" pitchFamily="34" charset="0"/>
                <a:cs typeface="Arial" pitchFamily="34" charset="0"/>
              </a:rPr>
              <a:t>Outline</a:t>
            </a:r>
            <a:endParaRPr lang="zh-CN" altLang="en-US" dirty="0" smtClean="0">
              <a:latin typeface="Arial" pitchFamily="34" charset="0"/>
              <a:cs typeface="Arial" pitchFamily="34" charset="0"/>
            </a:endParaRPr>
          </a:p>
        </p:txBody>
      </p:sp>
      <p:sp>
        <p:nvSpPr>
          <p:cNvPr id="9219" name="Rectangle 3"/>
          <p:cNvSpPr>
            <a:spLocks noGrp="1" noChangeArrowheads="1"/>
          </p:cNvSpPr>
          <p:nvPr>
            <p:ph idx="1"/>
          </p:nvPr>
        </p:nvSpPr>
        <p:spPr>
          <a:xfrm>
            <a:off x="457200" y="1600200"/>
            <a:ext cx="8229600" cy="4389120"/>
          </a:xfrm>
        </p:spPr>
        <p:txBody>
          <a:bodyPr/>
          <a:lstStyle/>
          <a:p>
            <a:r>
              <a:rPr lang="en-US" altLang="zh-CN" dirty="0" smtClean="0">
                <a:solidFill>
                  <a:srgbClr val="000000"/>
                </a:solidFill>
                <a:latin typeface="Arial" pitchFamily="34" charset="0"/>
                <a:ea typeface="Verdana" pitchFamily="34" charset="0"/>
                <a:cs typeface="Arial" pitchFamily="34" charset="0"/>
              </a:rPr>
              <a:t>Motivation</a:t>
            </a:r>
          </a:p>
          <a:p>
            <a:pPr eaLnBrk="1" hangingPunct="1"/>
            <a:r>
              <a:rPr lang="en-US" altLang="zh-CN" dirty="0" smtClean="0">
                <a:latin typeface="Arial" pitchFamily="34" charset="0"/>
                <a:ea typeface="Verdana" pitchFamily="34" charset="0"/>
                <a:cs typeface="Arial" pitchFamily="34" charset="0"/>
              </a:rPr>
              <a:t>Approach</a:t>
            </a:r>
          </a:p>
          <a:p>
            <a:pPr eaLnBrk="1" hangingPunct="1"/>
            <a:r>
              <a:rPr lang="en-US" altLang="zh-CN" dirty="0" smtClean="0">
                <a:latin typeface="Arial" pitchFamily="34" charset="0"/>
                <a:ea typeface="Verdana" pitchFamily="34" charset="0"/>
                <a:cs typeface="Arial" pitchFamily="34" charset="0"/>
              </a:rPr>
              <a:t>Experiment</a:t>
            </a:r>
          </a:p>
          <a:p>
            <a:r>
              <a:rPr lang="en-US" altLang="zh-CN" dirty="0" smtClean="0">
                <a:latin typeface="Arial" pitchFamily="34" charset="0"/>
                <a:ea typeface="Verdana" pitchFamily="34" charset="0"/>
                <a:cs typeface="Arial" pitchFamily="34" charset="0"/>
              </a:rPr>
              <a:t>Conclusion &amp; Future Work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28599" y="1083450"/>
            <a:ext cx="8610601" cy="34973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867400" y="4876800"/>
            <a:ext cx="3276600" cy="1752600"/>
          </a:xfrm>
          <a:prstGeom prst="rect">
            <a:avLst/>
          </a:prstGeom>
          <a:noFill/>
          <a:ln w="9525">
            <a:noFill/>
            <a:miter lim="800000"/>
            <a:headEnd/>
            <a:tailEnd/>
          </a:ln>
        </p:spPr>
      </p:pic>
      <p:sp>
        <p:nvSpPr>
          <p:cNvPr id="11" name="椭圆 10"/>
          <p:cNvSpPr/>
          <p:nvPr/>
        </p:nvSpPr>
        <p:spPr>
          <a:xfrm>
            <a:off x="8077200" y="51054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Statistical Study: </a:t>
            </a:r>
            <a:r>
              <a:rPr lang="en-US" altLang="zh-CN" dirty="0" smtClean="0">
                <a:solidFill>
                  <a:srgbClr val="0000CC"/>
                </a:solidFill>
                <a:latin typeface="Arial" pitchFamily="34" charset="0"/>
                <a:cs typeface="Arial" pitchFamily="34" charset="0"/>
              </a:rPr>
              <a:t>Correlation</a:t>
            </a:r>
            <a:endParaRPr lang="zh-CN" altLang="en-US" dirty="0" smtClean="0">
              <a:solidFill>
                <a:srgbClr val="0000CC"/>
              </a:solidFill>
              <a:latin typeface="Arial" pitchFamily="34" charset="0"/>
              <a:cs typeface="Arial" pitchFamily="34" charset="0"/>
            </a:endParaRPr>
          </a:p>
        </p:txBody>
      </p:sp>
      <p:cxnSp>
        <p:nvCxnSpPr>
          <p:cNvPr id="18" name="直接箭头连接符 17"/>
          <p:cNvCxnSpPr/>
          <p:nvPr/>
        </p:nvCxnSpPr>
        <p:spPr>
          <a:xfrm rot="16200000" flipH="1">
            <a:off x="7924800" y="4572000"/>
            <a:ext cx="457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椭圆 23"/>
          <p:cNvSpPr/>
          <p:nvPr/>
        </p:nvSpPr>
        <p:spPr>
          <a:xfrm>
            <a:off x="77724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矩形 13"/>
          <p:cNvSpPr/>
          <p:nvPr/>
        </p:nvSpPr>
        <p:spPr>
          <a:xfrm>
            <a:off x="152400" y="990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Y-axis: the likelihood that two friends(random) perform an action together</a:t>
            </a:r>
          </a:p>
        </p:txBody>
      </p:sp>
      <p:sp>
        <p:nvSpPr>
          <p:cNvPr id="16" name="矩形 15"/>
          <p:cNvSpPr/>
          <p:nvPr/>
        </p:nvSpPr>
        <p:spPr>
          <a:xfrm>
            <a:off x="228600" y="4419600"/>
            <a:ext cx="419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X-axis: different time windows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Appendix</a:t>
            </a:r>
            <a:endParaRPr lang="zh-CN" altLang="en-US" dirty="0"/>
          </a:p>
        </p:txBody>
      </p:sp>
      <p:pic>
        <p:nvPicPr>
          <p:cNvPr id="5" name="Picture 5"/>
          <p:cNvPicPr>
            <a:picLocks noChangeAspect="1" noChangeArrowheads="1"/>
          </p:cNvPicPr>
          <p:nvPr/>
        </p:nvPicPr>
        <p:blipFill>
          <a:blip r:embed="rId3" cstate="print"/>
          <a:srcRect/>
          <a:stretch>
            <a:fillRect/>
          </a:stretch>
        </p:blipFill>
        <p:spPr bwMode="auto">
          <a:xfrm>
            <a:off x="1143000" y="1981200"/>
            <a:ext cx="6671859"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Appendix</a:t>
            </a:r>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1600200" y="2057400"/>
            <a:ext cx="5638800" cy="609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371600" y="2909888"/>
            <a:ext cx="601980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Appendix</a:t>
            </a:r>
            <a:endParaRPr lang="zh-CN" altLang="en-US" dirty="0"/>
          </a:p>
        </p:txBody>
      </p:sp>
      <p:pic>
        <p:nvPicPr>
          <p:cNvPr id="5" name="Picture 2"/>
          <p:cNvPicPr>
            <a:picLocks noChangeAspect="1" noChangeArrowheads="1"/>
          </p:cNvPicPr>
          <p:nvPr/>
        </p:nvPicPr>
        <p:blipFill>
          <a:blip r:embed="rId3" cstate="print"/>
          <a:srcRect/>
          <a:stretch>
            <a:fillRect/>
          </a:stretch>
        </p:blipFill>
        <p:spPr bwMode="auto">
          <a:xfrm>
            <a:off x="1600200" y="1828800"/>
            <a:ext cx="6248400" cy="4529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1143000"/>
          </a:xfrm>
        </p:spPr>
        <p:txBody>
          <a:bodyPr/>
          <a:lstStyle/>
          <a:p>
            <a:r>
              <a:rPr lang="en-US" altLang="zh-CN" dirty="0" smtClean="0"/>
              <a:t>Prediction</a:t>
            </a:r>
            <a:endParaRPr lang="zh-CN" altLang="en-US" dirty="0"/>
          </a:p>
        </p:txBody>
      </p:sp>
      <p:sp>
        <p:nvSpPr>
          <p:cNvPr id="3" name="内容占位符 2"/>
          <p:cNvSpPr>
            <a:spLocks noGrp="1"/>
          </p:cNvSpPr>
          <p:nvPr>
            <p:ph idx="1"/>
          </p:nvPr>
        </p:nvSpPr>
        <p:spPr>
          <a:xfrm>
            <a:off x="457200" y="1524000"/>
            <a:ext cx="8229600" cy="4800600"/>
          </a:xfrm>
        </p:spPr>
        <p:txBody>
          <a:bodyPr/>
          <a:lstStyle/>
          <a:p>
            <a:r>
              <a:rPr lang="en-US" altLang="zh-CN" dirty="0" smtClean="0">
                <a:latin typeface="Arial" pitchFamily="34" charset="0"/>
                <a:cs typeface="Arial" pitchFamily="34" charset="0"/>
              </a:rPr>
              <a:t>Based on the learning parameters we just need to solve the following equations:</a:t>
            </a:r>
          </a:p>
          <a:p>
            <a:pPr>
              <a:buNone/>
            </a:pPr>
            <a:endParaRPr lang="zh-CN" altLang="en-US" dirty="0">
              <a:latin typeface="Arial" pitchFamily="34" charset="0"/>
              <a:cs typeface="Arial"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1524000" y="2747963"/>
            <a:ext cx="5943599" cy="243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Latent State Analysis</a:t>
            </a:r>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457200" y="1676400"/>
            <a:ext cx="8256058" cy="3314700"/>
          </a:xfrm>
          <a:prstGeom prst="rect">
            <a:avLst/>
          </a:prstGeom>
          <a:noFill/>
          <a:ln w="9525">
            <a:noFill/>
            <a:miter lim="800000"/>
            <a:headEnd/>
            <a:tailEnd/>
          </a:ln>
        </p:spPr>
      </p:pic>
      <p:sp>
        <p:nvSpPr>
          <p:cNvPr id="4" name="TextBox 3"/>
          <p:cNvSpPr txBox="1"/>
          <p:nvPr/>
        </p:nvSpPr>
        <p:spPr>
          <a:xfrm>
            <a:off x="838200" y="4953000"/>
            <a:ext cx="7620000" cy="1538883"/>
          </a:xfrm>
          <a:prstGeom prst="rect">
            <a:avLst/>
          </a:prstGeom>
          <a:noFill/>
          <a:ln w="28575">
            <a:noFill/>
          </a:ln>
        </p:spPr>
        <p:txBody>
          <a:bodyPr wrap="square" rtlCol="0">
            <a:spAutoFit/>
          </a:bodyPr>
          <a:lstStyle/>
          <a:p>
            <a:pPr>
              <a:spcBef>
                <a:spcPts val="600"/>
              </a:spcBef>
            </a:pPr>
            <a:r>
              <a:rPr lang="en-US" altLang="zh-CN" sz="2800" dirty="0" smtClean="0">
                <a:solidFill>
                  <a:schemeClr val="tx1">
                    <a:lumMod val="95000"/>
                    <a:lumOff val="5000"/>
                  </a:schemeClr>
                </a:solidFill>
              </a:rPr>
              <a:t>Action Bias Factor:  </a:t>
            </a:r>
            <a:r>
              <a:rPr lang="en-US" altLang="zh-CN" sz="2800" i="1" dirty="0" smtClean="0">
                <a:solidFill>
                  <a:schemeClr val="tx1">
                    <a:lumMod val="95000"/>
                    <a:lumOff val="5000"/>
                  </a:schemeClr>
                </a:solidFill>
              </a:rPr>
              <a:t>f</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y</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p>
          <a:p>
            <a:pPr>
              <a:spcBef>
                <a:spcPts val="600"/>
              </a:spcBef>
            </a:pPr>
            <a:r>
              <a:rPr lang="en-US" altLang="zh-CN" sz="2800" dirty="0" smtClean="0">
                <a:solidFill>
                  <a:schemeClr val="tx1">
                    <a:lumMod val="95000"/>
                    <a:lumOff val="5000"/>
                  </a:schemeClr>
                </a:solidFill>
              </a:rPr>
              <a:t>Influence Factor:     </a:t>
            </a:r>
            <a:r>
              <a:rPr lang="en-US" altLang="zh-CN" sz="2800" i="1" dirty="0" smtClean="0">
                <a:solidFill>
                  <a:schemeClr val="tx1">
                    <a:lumMod val="95000"/>
                    <a:lumOff val="5000"/>
                  </a:schemeClr>
                </a:solidFill>
              </a:rPr>
              <a:t>g</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1</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p>
          <a:p>
            <a:pPr>
              <a:spcBef>
                <a:spcPts val="600"/>
              </a:spcBef>
            </a:pPr>
            <a:r>
              <a:rPr lang="en-US" altLang="zh-CN" sz="2800" dirty="0" smtClean="0">
                <a:solidFill>
                  <a:schemeClr val="tx1">
                    <a:lumMod val="95000"/>
                    <a:lumOff val="5000"/>
                  </a:schemeClr>
                </a:solidFill>
              </a:rPr>
              <a:t>Correlation Factor:  </a:t>
            </a:r>
            <a:r>
              <a:rPr lang="en-US" altLang="zh-CN" sz="2800" i="1" dirty="0" smtClean="0">
                <a:solidFill>
                  <a:schemeClr val="tx1">
                    <a:lumMod val="95000"/>
                    <a:lumOff val="5000"/>
                  </a:schemeClr>
                </a:solidFill>
              </a:rPr>
              <a:t>h</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2</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 </a:t>
            </a:r>
            <a:r>
              <a:rPr lang="en-US" altLang="zh-CN" sz="2800" i="1" dirty="0" smtClean="0">
                <a:solidFill>
                  <a:schemeClr val="tx1">
                    <a:lumMod val="95000"/>
                    <a:lumOff val="5000"/>
                  </a:schemeClr>
                </a:solidFill>
              </a:rPr>
              <a:t>h</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x</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endParaRPr lang="zh-CN" altLang="en-US" sz="28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Motivation</a:t>
            </a:r>
            <a:endParaRPr lang="zh-CN" alt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57200" y="1600200"/>
            <a:ext cx="2000250" cy="7810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1000" y="4724400"/>
            <a:ext cx="1990725" cy="10477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57200" y="3409950"/>
            <a:ext cx="2066925" cy="704850"/>
          </a:xfrm>
          <a:prstGeom prst="rect">
            <a:avLst/>
          </a:prstGeom>
          <a:noFill/>
          <a:ln w="9525">
            <a:noFill/>
            <a:miter lim="800000"/>
            <a:headEnd/>
            <a:tailEnd/>
          </a:ln>
        </p:spPr>
      </p:pic>
      <p:sp>
        <p:nvSpPr>
          <p:cNvPr id="17" name="TextBox 16"/>
          <p:cNvSpPr txBox="1"/>
          <p:nvPr/>
        </p:nvSpPr>
        <p:spPr>
          <a:xfrm>
            <a:off x="2667000" y="1447800"/>
            <a:ext cx="6096000" cy="1569660"/>
          </a:xfrm>
          <a:prstGeom prst="rect">
            <a:avLst/>
          </a:prstGeom>
          <a:noFill/>
        </p:spPr>
        <p:txBody>
          <a:bodyPr wrap="square" rtlCol="0">
            <a:spAutoFit/>
          </a:bodyPr>
          <a:lstStyle/>
          <a:p>
            <a:pPr>
              <a:buFont typeface="Arial" pitchFamily="34" charset="0"/>
              <a:buChar char="•"/>
            </a:pPr>
            <a:r>
              <a:rPr lang="en-US" altLang="zh-CN" sz="2400" dirty="0" smtClean="0"/>
              <a:t> </a:t>
            </a:r>
            <a:r>
              <a:rPr lang="en-US" altLang="zh-CN" sz="2400" b="1" u="sng" dirty="0" smtClean="0"/>
              <a:t>500 million</a:t>
            </a:r>
            <a:r>
              <a:rPr lang="en-US" altLang="zh-CN" sz="2400" b="1" dirty="0" smtClean="0"/>
              <a:t> </a:t>
            </a:r>
            <a:r>
              <a:rPr lang="en-US" altLang="zh-CN" sz="2400" dirty="0" smtClean="0"/>
              <a:t>users</a:t>
            </a:r>
          </a:p>
          <a:p>
            <a:pPr>
              <a:buFont typeface="Arial" pitchFamily="34" charset="0"/>
              <a:buChar char="•"/>
            </a:pPr>
            <a:r>
              <a:rPr lang="en-US" altLang="zh-CN" sz="2400" dirty="0" smtClean="0"/>
              <a:t> the </a:t>
            </a:r>
            <a:r>
              <a:rPr lang="en-US" altLang="zh-CN" sz="2400" b="1" u="sng" dirty="0" smtClean="0"/>
              <a:t>3</a:t>
            </a:r>
            <a:r>
              <a:rPr lang="en-US" altLang="zh-CN" sz="2400" b="1" u="sng" baseline="30000" dirty="0" smtClean="0"/>
              <a:t>rd</a:t>
            </a:r>
            <a:r>
              <a:rPr lang="en-US" altLang="zh-CN" sz="2400" dirty="0" smtClean="0"/>
              <a:t>  largest “Country” in the world</a:t>
            </a:r>
          </a:p>
          <a:p>
            <a:pPr>
              <a:buFont typeface="Arial" pitchFamily="34" charset="0"/>
              <a:buChar char="•"/>
            </a:pPr>
            <a:r>
              <a:rPr lang="en-US" altLang="zh-CN" sz="2400" dirty="0" smtClean="0"/>
              <a:t> More visitors than Google</a:t>
            </a:r>
          </a:p>
          <a:p>
            <a:pPr>
              <a:buFont typeface="Arial" pitchFamily="34" charset="0"/>
              <a:buChar char="•"/>
            </a:pPr>
            <a:r>
              <a:rPr lang="en-US" altLang="zh-CN" sz="2400" dirty="0" smtClean="0">
                <a:solidFill>
                  <a:srgbClr val="0000CC"/>
                </a:solidFill>
              </a:rPr>
              <a:t> Action: Update statues, create event</a:t>
            </a:r>
          </a:p>
        </p:txBody>
      </p:sp>
      <p:sp>
        <p:nvSpPr>
          <p:cNvPr id="25" name="TextBox 24"/>
          <p:cNvSpPr txBox="1"/>
          <p:nvPr/>
        </p:nvSpPr>
        <p:spPr>
          <a:xfrm>
            <a:off x="2667000" y="3352800"/>
            <a:ext cx="6477000" cy="830997"/>
          </a:xfrm>
          <a:prstGeom prst="rect">
            <a:avLst/>
          </a:prstGeom>
          <a:noFill/>
        </p:spPr>
        <p:txBody>
          <a:bodyPr wrap="square" rtlCol="0">
            <a:spAutoFit/>
          </a:bodyPr>
          <a:lstStyle/>
          <a:p>
            <a:pPr>
              <a:buFont typeface="Arial" pitchFamily="34" charset="0"/>
              <a:buChar char="•"/>
            </a:pPr>
            <a:r>
              <a:rPr lang="en-US" altLang="zh-CN" sz="2400" dirty="0" smtClean="0"/>
              <a:t> More than </a:t>
            </a:r>
            <a:r>
              <a:rPr lang="en-US" altLang="zh-CN" sz="2400" b="1" u="sng" dirty="0" smtClean="0"/>
              <a:t>4</a:t>
            </a:r>
            <a:r>
              <a:rPr lang="en-US" altLang="zh-CN" sz="2400" u="sng" dirty="0" smtClean="0"/>
              <a:t> </a:t>
            </a:r>
            <a:r>
              <a:rPr lang="en-US" altLang="zh-CN" sz="2400" b="1" u="sng" dirty="0" smtClean="0"/>
              <a:t>billion</a:t>
            </a:r>
            <a:r>
              <a:rPr lang="en-US" altLang="zh-CN" sz="2400" dirty="0" smtClean="0"/>
              <a:t> images</a:t>
            </a:r>
          </a:p>
          <a:p>
            <a:pPr>
              <a:buFont typeface="Arial" pitchFamily="34" charset="0"/>
              <a:buChar char="•"/>
            </a:pPr>
            <a:r>
              <a:rPr lang="en-US" altLang="zh-CN" sz="2400" dirty="0" smtClean="0">
                <a:solidFill>
                  <a:srgbClr val="0000CC"/>
                </a:solidFill>
              </a:rPr>
              <a:t>Action: Add tags, Add favorites</a:t>
            </a:r>
          </a:p>
        </p:txBody>
      </p:sp>
      <p:sp>
        <p:nvSpPr>
          <p:cNvPr id="26" name="TextBox 25"/>
          <p:cNvSpPr txBox="1"/>
          <p:nvPr/>
        </p:nvSpPr>
        <p:spPr>
          <a:xfrm>
            <a:off x="2667000" y="4667071"/>
            <a:ext cx="6477000" cy="1200329"/>
          </a:xfrm>
          <a:prstGeom prst="rect">
            <a:avLst/>
          </a:prstGeom>
          <a:noFill/>
        </p:spPr>
        <p:txBody>
          <a:bodyPr wrap="square" rtlCol="0">
            <a:spAutoFit/>
          </a:bodyPr>
          <a:lstStyle/>
          <a:p>
            <a:pPr>
              <a:buFont typeface="Arial" pitchFamily="34" charset="0"/>
              <a:buChar char="•"/>
            </a:pPr>
            <a:r>
              <a:rPr lang="en-US" altLang="zh-CN" sz="2400" dirty="0" smtClean="0"/>
              <a:t> 2009, </a:t>
            </a:r>
            <a:r>
              <a:rPr lang="en-US" altLang="zh-CN" sz="2400" b="1" u="sng" dirty="0" smtClean="0"/>
              <a:t>2 billion</a:t>
            </a:r>
            <a:r>
              <a:rPr lang="en-US" altLang="zh-CN" sz="2400" b="1" dirty="0" smtClean="0"/>
              <a:t> </a:t>
            </a:r>
            <a:r>
              <a:rPr lang="en-US" altLang="zh-CN" sz="2400" dirty="0" smtClean="0"/>
              <a:t>tweets per quarter</a:t>
            </a:r>
          </a:p>
          <a:p>
            <a:pPr>
              <a:buFont typeface="Arial" pitchFamily="34" charset="0"/>
              <a:buChar char="•"/>
            </a:pPr>
            <a:r>
              <a:rPr lang="en-US" altLang="zh-CN" sz="2400" dirty="0" smtClean="0"/>
              <a:t> 2010, </a:t>
            </a:r>
            <a:r>
              <a:rPr lang="en-US" altLang="zh-CN" sz="2400" b="1" u="sng" dirty="0" smtClean="0"/>
              <a:t>4 billion</a:t>
            </a:r>
            <a:r>
              <a:rPr lang="en-US" altLang="zh-CN" sz="2400" b="1" dirty="0" smtClean="0"/>
              <a:t> </a:t>
            </a:r>
            <a:r>
              <a:rPr lang="en-US" altLang="zh-CN" sz="2400" dirty="0" smtClean="0"/>
              <a:t>tweets per quarter</a:t>
            </a:r>
          </a:p>
          <a:p>
            <a:pPr>
              <a:buFont typeface="Arial" pitchFamily="34" charset="0"/>
              <a:buChar char="•"/>
            </a:pPr>
            <a:r>
              <a:rPr lang="en-US" altLang="zh-CN" sz="2400" dirty="0" smtClean="0">
                <a:solidFill>
                  <a:srgbClr val="0000CC"/>
                </a:solidFill>
              </a:rPr>
              <a:t>Action: Post tweets, </a:t>
            </a:r>
            <a:r>
              <a:rPr lang="en-US" altLang="zh-CN" sz="2400" dirty="0" err="1" smtClean="0">
                <a:solidFill>
                  <a:srgbClr val="0000CC"/>
                </a:solidFill>
              </a:rPr>
              <a:t>Retweet</a:t>
            </a:r>
            <a:endParaRPr lang="en-US" altLang="zh-CN" sz="2400" dirty="0" smtClean="0">
              <a:solidFill>
                <a:srgbClr val="0000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normAutofit/>
          </a:bodyPr>
          <a:lstStyle/>
          <a:p>
            <a:r>
              <a:rPr lang="en-US" altLang="zh-CN" dirty="0" smtClean="0">
                <a:latin typeface="Verdana" pitchFamily="34" charset="0"/>
                <a:ea typeface="Verdana" pitchFamily="34" charset="0"/>
                <a:cs typeface="Verdana" pitchFamily="34" charset="0"/>
              </a:rPr>
              <a:t>User Action in Social Networks</a:t>
            </a:r>
            <a:endParaRPr lang="zh-CN" altLang="en-US" dirty="0">
              <a:latin typeface="Verdana" pitchFamily="34" charset="0"/>
              <a:cs typeface="Verdana" pitchFamily="34" charset="0"/>
            </a:endParaRPr>
          </a:p>
        </p:txBody>
      </p:sp>
      <p:pic>
        <p:nvPicPr>
          <p:cNvPr id="4101" name="Picture 5"/>
          <p:cNvPicPr>
            <a:picLocks noChangeAspect="1" noChangeArrowheads="1"/>
          </p:cNvPicPr>
          <p:nvPr/>
        </p:nvPicPr>
        <p:blipFill>
          <a:blip r:embed="rId3" cstate="print"/>
          <a:srcRect/>
          <a:stretch>
            <a:fillRect/>
          </a:stretch>
        </p:blipFill>
        <p:spPr bwMode="auto">
          <a:xfrm>
            <a:off x="3200400" y="3581400"/>
            <a:ext cx="2057400" cy="1462683"/>
          </a:xfrm>
          <a:prstGeom prst="rect">
            <a:avLst/>
          </a:prstGeom>
          <a:noFill/>
          <a:ln w="9525">
            <a:noFill/>
            <a:miter lim="800000"/>
            <a:headEnd/>
            <a:tailEnd/>
          </a:ln>
        </p:spPr>
      </p:pic>
      <p:sp>
        <p:nvSpPr>
          <p:cNvPr id="9" name="TextBox 8"/>
          <p:cNvSpPr txBox="1"/>
          <p:nvPr/>
        </p:nvSpPr>
        <p:spPr>
          <a:xfrm>
            <a:off x="2971800" y="5105400"/>
            <a:ext cx="2590800" cy="1295400"/>
          </a:xfrm>
          <a:prstGeom prst="rect">
            <a:avLst/>
          </a:prstGeom>
          <a:noFill/>
          <a:ln w="28575">
            <a:solidFill>
              <a:srgbClr val="0000CC"/>
            </a:solidFill>
          </a:ln>
        </p:spPr>
        <p:txBody>
          <a:bodyPr wrap="square" rtlCol="0" anchor="ctr" anchorCtr="0">
            <a:noAutofit/>
          </a:bodyPr>
          <a:lstStyle/>
          <a:p>
            <a:pPr algn="ctr"/>
            <a:r>
              <a:rPr lang="en-US" altLang="zh-CN" sz="2800" dirty="0" smtClean="0"/>
              <a:t>Add photo to her favorites</a:t>
            </a:r>
            <a:endParaRPr lang="zh-CN" altLang="en-US" sz="2800" dirty="0"/>
          </a:p>
        </p:txBody>
      </p:sp>
      <p:sp>
        <p:nvSpPr>
          <p:cNvPr id="10" name="矩形 9"/>
          <p:cNvSpPr/>
          <p:nvPr/>
        </p:nvSpPr>
        <p:spPr>
          <a:xfrm>
            <a:off x="533400" y="4419600"/>
            <a:ext cx="2133600" cy="1600200"/>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latin typeface="Arial" pitchFamily="34" charset="0"/>
                <a:ea typeface="Verdana" pitchFamily="34" charset="0"/>
                <a:cs typeface="Arial" pitchFamily="34" charset="0"/>
              </a:rPr>
              <a:t>Post tweets on </a:t>
            </a:r>
            <a:r>
              <a:rPr lang="zh-CN" altLang="en-US" sz="2400" dirty="0" smtClean="0">
                <a:solidFill>
                  <a:srgbClr val="0000CC"/>
                </a:solidFill>
                <a:latin typeface="Arial" pitchFamily="34" charset="0"/>
                <a:ea typeface="Verdana" pitchFamily="34" charset="0"/>
                <a:cs typeface="Arial" pitchFamily="34" charset="0"/>
              </a:rPr>
              <a:t>“</a:t>
            </a:r>
            <a:r>
              <a:rPr lang="en-US" altLang="zh-CN" sz="2400" dirty="0" smtClean="0">
                <a:solidFill>
                  <a:srgbClr val="0000CC"/>
                </a:solidFill>
                <a:latin typeface="Arial" pitchFamily="34" charset="0"/>
                <a:ea typeface="Verdana" pitchFamily="34" charset="0"/>
                <a:cs typeface="Arial" pitchFamily="34" charset="0"/>
              </a:rPr>
              <a:t>Haiti Earthquake</a:t>
            </a:r>
            <a:r>
              <a:rPr lang="zh-CN" altLang="en-US" sz="2400" dirty="0" smtClean="0">
                <a:solidFill>
                  <a:srgbClr val="0000CC"/>
                </a:solidFill>
                <a:latin typeface="Arial" pitchFamily="34" charset="0"/>
                <a:ea typeface="Verdana" pitchFamily="34" charset="0"/>
                <a:cs typeface="Arial" pitchFamily="34" charset="0"/>
              </a:rPr>
              <a:t>”</a:t>
            </a:r>
            <a:endParaRPr lang="zh-CN" altLang="en-US" sz="2400" dirty="0">
              <a:solidFill>
                <a:srgbClr val="0000CC"/>
              </a:solidFill>
              <a:latin typeface="Arial" pitchFamily="34" charset="0"/>
              <a:cs typeface="Arial" pitchFamily="34" charset="0"/>
            </a:endParaRPr>
          </a:p>
        </p:txBody>
      </p:sp>
      <p:cxnSp>
        <p:nvCxnSpPr>
          <p:cNvPr id="12" name="直接连接符 11"/>
          <p:cNvCxnSpPr>
            <a:endCxn id="10" idx="0"/>
          </p:cNvCxnSpPr>
          <p:nvPr/>
        </p:nvCxnSpPr>
        <p:spPr>
          <a:xfrm rot="5400000">
            <a:off x="1162050" y="3943350"/>
            <a:ext cx="914400"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943600" y="4419600"/>
            <a:ext cx="2133600" cy="1600200"/>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latin typeface="Arial" pitchFamily="34" charset="0"/>
                <a:cs typeface="Arial" pitchFamily="34" charset="0"/>
              </a:rPr>
              <a:t>Publish in KDD Conference</a:t>
            </a:r>
            <a:endParaRPr lang="zh-CN" altLang="en-US" sz="2400" dirty="0">
              <a:latin typeface="Arial" pitchFamily="34" charset="0"/>
              <a:cs typeface="Arial" pitchFamily="34" charset="0"/>
            </a:endParaRPr>
          </a:p>
        </p:txBody>
      </p:sp>
      <p:cxnSp>
        <p:nvCxnSpPr>
          <p:cNvPr id="14" name="直接连接符 13"/>
          <p:cNvCxnSpPr>
            <a:stCxn id="1030" idx="2"/>
            <a:endCxn id="13" idx="0"/>
          </p:cNvCxnSpPr>
          <p:nvPr/>
        </p:nvCxnSpPr>
        <p:spPr>
          <a:xfrm rot="5400000">
            <a:off x="6248400" y="3581400"/>
            <a:ext cx="160020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1371600"/>
            <a:ext cx="2133600" cy="584775"/>
          </a:xfrm>
          <a:prstGeom prst="rect">
            <a:avLst/>
          </a:prstGeom>
          <a:noFill/>
        </p:spPr>
        <p:txBody>
          <a:bodyPr wrap="square" rtlCol="0">
            <a:spAutoFit/>
          </a:bodyPr>
          <a:lstStyle/>
          <a:p>
            <a:pPr algn="ctr"/>
            <a:r>
              <a:rPr lang="en-US" altLang="zh-CN" sz="3200" dirty="0" smtClean="0"/>
              <a:t>Twitter</a:t>
            </a:r>
            <a:endParaRPr lang="zh-CN" altLang="en-US" sz="3200" dirty="0"/>
          </a:p>
        </p:txBody>
      </p:sp>
      <p:sp>
        <p:nvSpPr>
          <p:cNvPr id="17" name="TextBox 16"/>
          <p:cNvSpPr txBox="1"/>
          <p:nvPr/>
        </p:nvSpPr>
        <p:spPr>
          <a:xfrm>
            <a:off x="3048000" y="1371600"/>
            <a:ext cx="2133600" cy="584775"/>
          </a:xfrm>
          <a:prstGeom prst="rect">
            <a:avLst/>
          </a:prstGeom>
          <a:noFill/>
        </p:spPr>
        <p:txBody>
          <a:bodyPr wrap="square" rtlCol="0">
            <a:spAutoFit/>
          </a:bodyPr>
          <a:lstStyle/>
          <a:p>
            <a:pPr algn="ctr"/>
            <a:r>
              <a:rPr lang="en-US" altLang="zh-CN" sz="3200" dirty="0" err="1" smtClean="0"/>
              <a:t>Flickr</a:t>
            </a:r>
            <a:endParaRPr lang="zh-CN" altLang="en-US" sz="3200" dirty="0"/>
          </a:p>
        </p:txBody>
      </p:sp>
      <p:sp>
        <p:nvSpPr>
          <p:cNvPr id="18" name="TextBox 17"/>
          <p:cNvSpPr txBox="1"/>
          <p:nvPr/>
        </p:nvSpPr>
        <p:spPr>
          <a:xfrm>
            <a:off x="5638800" y="1295400"/>
            <a:ext cx="2590800" cy="584775"/>
          </a:xfrm>
          <a:prstGeom prst="rect">
            <a:avLst/>
          </a:prstGeom>
          <a:noFill/>
        </p:spPr>
        <p:txBody>
          <a:bodyPr wrap="square" rtlCol="0">
            <a:spAutoFit/>
          </a:bodyPr>
          <a:lstStyle/>
          <a:p>
            <a:pPr algn="ctr"/>
            <a:r>
              <a:rPr lang="en-US" altLang="zh-CN" sz="3200" dirty="0" err="1" smtClean="0"/>
              <a:t>Arnetminer</a:t>
            </a:r>
            <a:endParaRPr lang="zh-CN" altLang="en-US" sz="3200" dirty="0"/>
          </a:p>
        </p:txBody>
      </p:sp>
      <p:cxnSp>
        <p:nvCxnSpPr>
          <p:cNvPr id="19" name="直接连接符 18"/>
          <p:cNvCxnSpPr>
            <a:endCxn id="4101" idx="0"/>
          </p:cNvCxnSpPr>
          <p:nvPr/>
        </p:nvCxnSpPr>
        <p:spPr>
          <a:xfrm rot="16200000" flipH="1">
            <a:off x="3867152" y="3219452"/>
            <a:ext cx="685798" cy="3809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20" name="Picture 4"/>
          <p:cNvPicPr>
            <a:picLocks noChangeAspect="1" noChangeArrowheads="1"/>
          </p:cNvPicPr>
          <p:nvPr/>
        </p:nvPicPr>
        <p:blipFill>
          <a:blip r:embed="rId4" cstate="print"/>
          <a:srcRect/>
          <a:stretch>
            <a:fillRect/>
          </a:stretch>
        </p:blipFill>
        <p:spPr bwMode="auto">
          <a:xfrm>
            <a:off x="3124200" y="2133600"/>
            <a:ext cx="2066925" cy="704850"/>
          </a:xfrm>
          <a:prstGeom prst="rect">
            <a:avLst/>
          </a:prstGeom>
          <a:noFill/>
          <a:ln w="9525">
            <a:noFill/>
            <a:miter lim="800000"/>
            <a:headEnd/>
            <a:tailEnd/>
          </a:ln>
        </p:spPr>
      </p:pic>
      <p:pic>
        <p:nvPicPr>
          <p:cNvPr id="23" name="Picture 3"/>
          <p:cNvPicPr>
            <a:picLocks noChangeAspect="1" noChangeArrowheads="1"/>
          </p:cNvPicPr>
          <p:nvPr/>
        </p:nvPicPr>
        <p:blipFill>
          <a:blip r:embed="rId5" cstate="print"/>
          <a:srcRect/>
          <a:stretch>
            <a:fillRect/>
          </a:stretch>
        </p:blipFill>
        <p:spPr bwMode="auto">
          <a:xfrm>
            <a:off x="685800" y="2133600"/>
            <a:ext cx="1990725" cy="1047750"/>
          </a:xfrm>
          <a:prstGeom prst="rect">
            <a:avLst/>
          </a:prstGeom>
          <a:noFill/>
          <a:ln w="9525">
            <a:noFill/>
            <a:miter lim="800000"/>
            <a:headEnd/>
            <a:tailEnd/>
          </a:ln>
        </p:spPr>
      </p:pic>
      <p:pic>
        <p:nvPicPr>
          <p:cNvPr id="1026" name="Picture 2" descr="C:\Users\Julius\Desktop\logo_btm.gif"/>
          <p:cNvPicPr>
            <a:picLocks noChangeAspect="1" noChangeArrowheads="1"/>
          </p:cNvPicPr>
          <p:nvPr/>
        </p:nvPicPr>
        <p:blipFill>
          <a:blip r:embed="rId6" cstate="print"/>
          <a:srcRect/>
          <a:stretch>
            <a:fillRect/>
          </a:stretch>
        </p:blipFill>
        <p:spPr bwMode="auto">
          <a:xfrm>
            <a:off x="5715000" y="2057400"/>
            <a:ext cx="762000" cy="660400"/>
          </a:xfrm>
          <a:prstGeom prst="rect">
            <a:avLst/>
          </a:prstGeom>
          <a:noFill/>
        </p:spPr>
      </p:pic>
      <p:pic>
        <p:nvPicPr>
          <p:cNvPr id="1030" name="Picture 6" descr="C:\Users\Julius\Desktop\title.gif"/>
          <p:cNvPicPr>
            <a:picLocks noChangeAspect="1" noChangeArrowheads="1"/>
          </p:cNvPicPr>
          <p:nvPr/>
        </p:nvPicPr>
        <p:blipFill>
          <a:blip r:embed="rId7" cstate="print"/>
          <a:srcRect/>
          <a:stretch>
            <a:fillRect/>
          </a:stretch>
        </p:blipFill>
        <p:spPr bwMode="auto">
          <a:xfrm>
            <a:off x="5715000" y="2458792"/>
            <a:ext cx="2743200" cy="3606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normAutofit/>
          </a:bodyPr>
          <a:lstStyle/>
          <a:p>
            <a:r>
              <a:rPr lang="en-US" altLang="zh-CN" dirty="0" smtClean="0">
                <a:latin typeface="Verdana" pitchFamily="34" charset="0"/>
                <a:ea typeface="Verdana" pitchFamily="34" charset="0"/>
                <a:cs typeface="Verdana" pitchFamily="34" charset="0"/>
              </a:rPr>
              <a:t>User Action in Social Networks</a:t>
            </a:r>
            <a:endParaRPr lang="zh-CN" altLang="en-US" dirty="0">
              <a:latin typeface="Verdana" pitchFamily="34" charset="0"/>
              <a:cs typeface="Verdana" pitchFamily="34" charset="0"/>
            </a:endParaRPr>
          </a:p>
        </p:txBody>
      </p:sp>
      <p:sp>
        <p:nvSpPr>
          <p:cNvPr id="20" name="矩形 19"/>
          <p:cNvSpPr/>
          <p:nvPr/>
        </p:nvSpPr>
        <p:spPr>
          <a:xfrm>
            <a:off x="457200" y="1371600"/>
            <a:ext cx="8458200" cy="5029200"/>
          </a:xfrm>
          <a:prstGeom prst="rect">
            <a:avLst/>
          </a:prstGeom>
          <a:ln>
            <a:solidFill>
              <a:srgbClr val="000000"/>
            </a:solidFill>
          </a:ln>
        </p:spPr>
        <p:style>
          <a:lnRef idx="2">
            <a:schemeClr val="accent3"/>
          </a:lnRef>
          <a:fillRef idx="1">
            <a:schemeClr val="lt1"/>
          </a:fillRef>
          <a:effectRef idx="0">
            <a:schemeClr val="accent3"/>
          </a:effectRef>
          <a:fontRef idx="minor">
            <a:schemeClr val="dk1"/>
          </a:fontRef>
        </p:style>
        <p:txBody>
          <a:bodyPr lIns="360000" rIns="360000" rtlCol="0" anchor="ctr"/>
          <a:lstStyle/>
          <a:p>
            <a:r>
              <a:rPr lang="en-US" altLang="zh-CN" sz="3600" b="1" dirty="0" smtClean="0">
                <a:solidFill>
                  <a:srgbClr val="0000CC"/>
                </a:solidFill>
                <a:latin typeface="Arial" pitchFamily="34" charset="0"/>
                <a:cs typeface="Arial" pitchFamily="34" charset="0"/>
              </a:rPr>
              <a:t>Questions:</a:t>
            </a:r>
          </a:p>
          <a:p>
            <a:pPr>
              <a:buFontTx/>
              <a:buChar char="-"/>
            </a:pPr>
            <a:r>
              <a:rPr lang="en-US" altLang="zh-CN" sz="3200" dirty="0" smtClean="0">
                <a:solidFill>
                  <a:schemeClr val="tx1"/>
                </a:solidFill>
                <a:latin typeface="Arial" pitchFamily="34" charset="0"/>
                <a:cs typeface="Arial" pitchFamily="34" charset="0"/>
              </a:rPr>
              <a:t>What factors influence you to add a photo into your favorite list?</a:t>
            </a:r>
          </a:p>
          <a:p>
            <a:r>
              <a:rPr lang="en-US" altLang="zh-CN" sz="3200" dirty="0" smtClean="0">
                <a:solidFill>
                  <a:schemeClr val="tx1"/>
                </a:solidFill>
                <a:latin typeface="Arial" pitchFamily="34" charset="0"/>
                <a:cs typeface="Arial" pitchFamily="34" charset="0"/>
              </a:rPr>
              <a:t>- If you post a tweet on “Haiti Earthquake”, will your friends </a:t>
            </a:r>
            <a:r>
              <a:rPr lang="en-US" altLang="zh-CN" sz="3200" dirty="0" err="1" smtClean="0">
                <a:solidFill>
                  <a:schemeClr val="tx1"/>
                </a:solidFill>
                <a:latin typeface="Arial" pitchFamily="34" charset="0"/>
                <a:cs typeface="Arial" pitchFamily="34" charset="0"/>
              </a:rPr>
              <a:t>retweet</a:t>
            </a:r>
            <a:r>
              <a:rPr lang="en-US" altLang="zh-CN" sz="3200" dirty="0" smtClean="0">
                <a:solidFill>
                  <a:schemeClr val="tx1"/>
                </a:solidFill>
                <a:latin typeface="Arial" pitchFamily="34" charset="0"/>
                <a:cs typeface="Arial" pitchFamily="34" charset="0"/>
              </a:rPr>
              <a:t> it or reply?</a:t>
            </a:r>
          </a:p>
          <a:p>
            <a:endParaRPr lang="en-US" altLang="zh-CN" sz="3200" dirty="0" smtClean="0">
              <a:solidFill>
                <a:srgbClr val="0000CC"/>
              </a:solidFill>
              <a:latin typeface="Arial" pitchFamily="34" charset="0"/>
              <a:cs typeface="Arial" pitchFamily="34" charset="0"/>
            </a:endParaRPr>
          </a:p>
          <a:p>
            <a:r>
              <a:rPr lang="en-US" altLang="zh-CN" sz="3600" b="1" dirty="0" smtClean="0">
                <a:solidFill>
                  <a:srgbClr val="FF0000"/>
                </a:solidFill>
                <a:latin typeface="Arial" pitchFamily="34" charset="0"/>
                <a:cs typeface="Arial" pitchFamily="34" charset="0"/>
              </a:rPr>
              <a:t>Challenge:</a:t>
            </a:r>
          </a:p>
          <a:p>
            <a:r>
              <a:rPr lang="en-US" altLang="zh-CN" sz="3200" dirty="0" smtClean="0">
                <a:solidFill>
                  <a:srgbClr val="FF0000"/>
                </a:solidFill>
                <a:latin typeface="Arial" pitchFamily="34" charset="0"/>
                <a:cs typeface="Arial" pitchFamily="34" charset="0"/>
              </a:rPr>
              <a:t>   - How to track and model users’ actions?</a:t>
            </a:r>
          </a:p>
          <a:p>
            <a:r>
              <a:rPr lang="en-US" altLang="zh-CN" sz="3200" dirty="0" smtClean="0">
                <a:solidFill>
                  <a:srgbClr val="FF0000"/>
                </a:solidFill>
                <a:latin typeface="Arial" pitchFamily="34" charset="0"/>
                <a:cs typeface="Arial" pitchFamily="34" charset="0"/>
              </a:rPr>
              <a:t>   - How to predict users’ actions over time?</a:t>
            </a:r>
            <a:endParaRPr lang="zh-CN" altLang="en-US" sz="3200" dirty="0">
              <a:solidFill>
                <a:srgbClr val="FF0000"/>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diamond(in)">
                                      <p:cBhvr>
                                        <p:cTn id="7" dur="500"/>
                                        <p:tgtEl>
                                          <p:spTgt spid="20">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diamond(in)">
                                      <p:cBhvr>
                                        <p:cTn id="10" dur="500"/>
                                        <p:tgtEl>
                                          <p:spTgt spid="20">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diamond(in)">
                                      <p:cBhvr>
                                        <p:cTn id="13" dur="500"/>
                                        <p:tgtEl>
                                          <p:spTgt spid="20">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diamond(in)">
                                      <p:cBhvr>
                                        <p:cTn id="16" dur="500"/>
                                        <p:tgtEl>
                                          <p:spTgt spid="2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box(in)">
                                      <p:cBhvr>
                                        <p:cTn id="21" dur="500"/>
                                        <p:tgtEl>
                                          <p:spTgt spid="20">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box(in)">
                                      <p:cBhvr>
                                        <p:cTn id="24" dur="500"/>
                                        <p:tgtEl>
                                          <p:spTgt spid="20">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box(in)">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304800" y="2362200"/>
            <a:ext cx="2590800" cy="2687638"/>
            <a:chOff x="304800" y="2362200"/>
            <a:chExt cx="2590800" cy="2687638"/>
          </a:xfrm>
        </p:grpSpPr>
        <p:grpSp>
          <p:nvGrpSpPr>
            <p:cNvPr id="53" name="组合 52"/>
            <p:cNvGrpSpPr/>
            <p:nvPr/>
          </p:nvGrpSpPr>
          <p:grpSpPr>
            <a:xfrm>
              <a:off x="304800" y="2362200"/>
              <a:ext cx="2590800" cy="2687638"/>
              <a:chOff x="304800" y="2265362"/>
              <a:chExt cx="2590800" cy="2687638"/>
            </a:xfrm>
          </p:grpSpPr>
          <p:pic>
            <p:nvPicPr>
              <p:cNvPr id="2052" name="Picture 4" descr="C:\Users\Julius\Desktop\temp\initial.png"/>
              <p:cNvPicPr>
                <a:picLocks noChangeAspect="1" noChangeArrowheads="1"/>
              </p:cNvPicPr>
              <p:nvPr/>
            </p:nvPicPr>
            <p:blipFill>
              <a:blip r:embed="rId3" cstate="print"/>
              <a:srcRect/>
              <a:stretch>
                <a:fillRect/>
              </a:stretch>
            </p:blipFill>
            <p:spPr bwMode="auto">
              <a:xfrm>
                <a:off x="304800" y="2265362"/>
                <a:ext cx="2590800" cy="2687638"/>
              </a:xfrm>
              <a:prstGeom prst="rect">
                <a:avLst/>
              </a:prstGeom>
              <a:noFill/>
              <a:ln>
                <a:solidFill>
                  <a:srgbClr val="C00000"/>
                </a:solidFill>
              </a:ln>
            </p:spPr>
          </p:pic>
          <p:sp>
            <p:nvSpPr>
              <p:cNvPr id="41" name="矩形 40"/>
              <p:cNvSpPr/>
              <p:nvPr/>
            </p:nvSpPr>
            <p:spPr>
              <a:xfrm>
                <a:off x="1219200" y="2667000"/>
                <a:ext cx="762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John</a:t>
                </a:r>
                <a:endParaRPr lang="zh-CN" altLang="en-US" b="1" dirty="0">
                  <a:solidFill>
                    <a:schemeClr val="tx1"/>
                  </a:solidFill>
                </a:endParaRPr>
              </a:p>
            </p:txBody>
          </p:sp>
        </p:grpSp>
        <p:sp>
          <p:nvSpPr>
            <p:cNvPr id="48" name="TextBox 47"/>
            <p:cNvSpPr txBox="1"/>
            <p:nvPr/>
          </p:nvSpPr>
          <p:spPr>
            <a:xfrm>
              <a:off x="304800" y="2362201"/>
              <a:ext cx="1143000" cy="380999"/>
            </a:xfrm>
            <a:prstGeom prst="rect">
              <a:avLst/>
            </a:prstGeom>
            <a:noFill/>
            <a:ln>
              <a:solidFill>
                <a:srgbClr val="0000CC"/>
              </a:solidFill>
            </a:ln>
          </p:spPr>
          <p:txBody>
            <a:bodyPr wrap="square" rtlCol="0" anchor="ctr">
              <a:noAutofit/>
            </a:bodyPr>
            <a:lstStyle/>
            <a:p>
              <a:r>
                <a:rPr lang="en-US" altLang="zh-CN" sz="2400" dirty="0" smtClean="0"/>
                <a:t>Time </a:t>
              </a:r>
              <a:r>
                <a:rPr lang="en-US" altLang="zh-CN" sz="2400" i="1" dirty="0" smtClean="0"/>
                <a:t>t</a:t>
              </a:r>
              <a:endParaRPr lang="zh-CN" altLang="en-US" sz="2400" i="1" dirty="0"/>
            </a:p>
          </p:txBody>
        </p:sp>
      </p:grpSp>
      <p:grpSp>
        <p:nvGrpSpPr>
          <p:cNvPr id="60" name="组合 59"/>
          <p:cNvGrpSpPr/>
          <p:nvPr/>
        </p:nvGrpSpPr>
        <p:grpSpPr>
          <a:xfrm>
            <a:off x="4572000" y="2209800"/>
            <a:ext cx="3962400" cy="3048000"/>
            <a:chOff x="4572000" y="2133600"/>
            <a:chExt cx="3962400" cy="3048000"/>
          </a:xfrm>
        </p:grpSpPr>
        <p:grpSp>
          <p:nvGrpSpPr>
            <p:cNvPr id="61" name="组合 51"/>
            <p:cNvGrpSpPr/>
            <p:nvPr/>
          </p:nvGrpSpPr>
          <p:grpSpPr>
            <a:xfrm>
              <a:off x="4572000" y="2133600"/>
              <a:ext cx="3962400" cy="3048000"/>
              <a:chOff x="4572000" y="2133600"/>
              <a:chExt cx="3962400" cy="3048000"/>
            </a:xfrm>
          </p:grpSpPr>
          <p:pic>
            <p:nvPicPr>
              <p:cNvPr id="63" name="Picture 3" descr="C:\Users\Julius\Desktop\temp\people.png"/>
              <p:cNvPicPr>
                <a:picLocks noChangeAspect="1" noChangeArrowheads="1"/>
              </p:cNvPicPr>
              <p:nvPr/>
            </p:nvPicPr>
            <p:blipFill>
              <a:blip r:embed="rId4" cstate="print"/>
              <a:srcRect/>
              <a:stretch>
                <a:fillRect/>
              </a:stretch>
            </p:blipFill>
            <p:spPr bwMode="auto">
              <a:xfrm>
                <a:off x="4572000" y="2133600"/>
                <a:ext cx="3962400" cy="3048000"/>
              </a:xfrm>
              <a:prstGeom prst="rect">
                <a:avLst/>
              </a:prstGeom>
              <a:noFill/>
              <a:ln>
                <a:solidFill>
                  <a:srgbClr val="C00000"/>
                </a:solidFill>
              </a:ln>
            </p:spPr>
          </p:pic>
          <p:sp>
            <p:nvSpPr>
              <p:cNvPr id="64" name="矩形 63"/>
              <p:cNvSpPr/>
              <p:nvPr/>
            </p:nvSpPr>
            <p:spPr>
              <a:xfrm>
                <a:off x="5257800" y="2819400"/>
                <a:ext cx="762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John</a:t>
                </a:r>
                <a:endParaRPr lang="zh-CN" altLang="en-US" b="1" dirty="0">
                  <a:solidFill>
                    <a:schemeClr val="tx1"/>
                  </a:solidFill>
                </a:endParaRPr>
              </a:p>
            </p:txBody>
          </p:sp>
        </p:grpSp>
        <p:sp>
          <p:nvSpPr>
            <p:cNvPr id="62" name="TextBox 61"/>
            <p:cNvSpPr txBox="1"/>
            <p:nvPr/>
          </p:nvSpPr>
          <p:spPr>
            <a:xfrm>
              <a:off x="4572000" y="2133600"/>
              <a:ext cx="1371600" cy="381000"/>
            </a:xfrm>
            <a:prstGeom prst="rect">
              <a:avLst/>
            </a:prstGeom>
            <a:noFill/>
            <a:ln>
              <a:solidFill>
                <a:srgbClr val="0000CC"/>
              </a:solidFill>
            </a:ln>
          </p:spPr>
          <p:txBody>
            <a:bodyPr wrap="square" rtlCol="0" anchor="ctr">
              <a:noAutofit/>
            </a:bodyPr>
            <a:lstStyle/>
            <a:p>
              <a:r>
                <a:rPr lang="en-US" altLang="zh-CN" sz="2400" dirty="0" smtClean="0"/>
                <a:t>Time </a:t>
              </a:r>
              <a:r>
                <a:rPr lang="en-US" altLang="zh-CN" sz="2400" i="1" dirty="0" smtClean="0"/>
                <a:t>t+1</a:t>
              </a:r>
              <a:endParaRPr lang="zh-CN" altLang="en-US" sz="2400" i="1" dirty="0"/>
            </a:p>
          </p:txBody>
        </p:sp>
      </p:grpSp>
      <p:cxnSp>
        <p:nvCxnSpPr>
          <p:cNvPr id="36" name="直接连接符 35"/>
          <p:cNvCxnSpPr/>
          <p:nvPr/>
        </p:nvCxnSpPr>
        <p:spPr>
          <a:xfrm rot="5400000">
            <a:off x="5067300" y="4610100"/>
            <a:ext cx="1066800" cy="76200"/>
          </a:xfrm>
          <a:prstGeom prst="line">
            <a:avLst/>
          </a:prstGeom>
          <a:ln/>
        </p:spPr>
        <p:style>
          <a:lnRef idx="2">
            <a:schemeClr val="accent6"/>
          </a:lnRef>
          <a:fillRef idx="1">
            <a:schemeClr val="lt1"/>
          </a:fillRef>
          <a:effectRef idx="0">
            <a:schemeClr val="accent6"/>
          </a:effectRef>
          <a:fontRef idx="minor">
            <a:schemeClr val="dk1"/>
          </a:fontRef>
        </p:style>
      </p:cxnSp>
      <p:sp>
        <p:nvSpPr>
          <p:cNvPr id="13" name="右箭头 12"/>
          <p:cNvSpPr/>
          <p:nvPr/>
        </p:nvSpPr>
        <p:spPr>
          <a:xfrm>
            <a:off x="3505200" y="2895600"/>
            <a:ext cx="457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箭头连接符 39"/>
          <p:cNvCxnSpPr/>
          <p:nvPr/>
        </p:nvCxnSpPr>
        <p:spPr>
          <a:xfrm>
            <a:off x="2819400" y="2743200"/>
            <a:ext cx="2514600" cy="914400"/>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sp>
        <p:nvSpPr>
          <p:cNvPr id="9" name="矩形 8"/>
          <p:cNvSpPr/>
          <p:nvPr/>
        </p:nvSpPr>
        <p:spPr>
          <a:xfrm>
            <a:off x="3429000" y="1143000"/>
            <a:ext cx="54864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altLang="zh-CN" sz="2000" b="1" dirty="0" smtClean="0">
                <a:solidFill>
                  <a:srgbClr val="FFFF00"/>
                </a:solidFill>
                <a:latin typeface="Arial" pitchFamily="34" charset="0"/>
                <a:cs typeface="Arial" pitchFamily="34" charset="0"/>
              </a:rPr>
              <a:t>Action Prediction</a:t>
            </a:r>
            <a:r>
              <a:rPr lang="zh-CN" altLang="en-US" sz="2000" b="1" dirty="0" smtClean="0">
                <a:solidFill>
                  <a:srgbClr val="FFFF00"/>
                </a:solidFill>
                <a:latin typeface="Arial" pitchFamily="34" charset="0"/>
                <a:cs typeface="Arial" pitchFamily="34" charset="0"/>
              </a:rPr>
              <a:t>：</a:t>
            </a:r>
            <a:endParaRPr lang="en-US" altLang="zh-CN" sz="2000" b="1" dirty="0" smtClean="0">
              <a:solidFill>
                <a:srgbClr val="FFFF00"/>
              </a:solidFill>
              <a:latin typeface="Arial" pitchFamily="34" charset="0"/>
              <a:cs typeface="Arial" pitchFamily="34" charset="0"/>
            </a:endParaRPr>
          </a:p>
          <a:p>
            <a:r>
              <a:rPr lang="en-US" altLang="zh-CN" sz="2000" dirty="0" smtClean="0">
                <a:latin typeface="Arial" pitchFamily="34" charset="0"/>
                <a:cs typeface="Arial" pitchFamily="34" charset="0"/>
              </a:rPr>
              <a:t>Will John post a tweet on “Haiti Earthquake”?</a:t>
            </a:r>
            <a:endParaRPr lang="zh-CN" altLang="en-US" sz="2000" dirty="0">
              <a:latin typeface="Arial" pitchFamily="34" charset="0"/>
              <a:cs typeface="Arial" pitchFamily="34" charset="0"/>
            </a:endParaRPr>
          </a:p>
        </p:txBody>
      </p:sp>
      <p:sp>
        <p:nvSpPr>
          <p:cNvPr id="33" name="矩形 32"/>
          <p:cNvSpPr/>
          <p:nvPr/>
        </p:nvSpPr>
        <p:spPr>
          <a:xfrm>
            <a:off x="4267200" y="5105400"/>
            <a:ext cx="4648200" cy="13716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r>
              <a:rPr lang="en-US" altLang="zh-CN" sz="2400" dirty="0" smtClean="0">
                <a:solidFill>
                  <a:schemeClr val="tx1"/>
                </a:solidFill>
                <a:latin typeface="Arial" pitchFamily="34" charset="0"/>
                <a:cs typeface="Arial" pitchFamily="34" charset="0"/>
              </a:rPr>
              <a:t>Attributes:</a:t>
            </a:r>
          </a:p>
          <a:p>
            <a:pPr marL="342900" indent="-342900">
              <a:buAutoNum type="arabicPeriod"/>
            </a:pPr>
            <a:r>
              <a:rPr lang="en-US" altLang="zh-CN" sz="2400" dirty="0" smtClean="0">
                <a:solidFill>
                  <a:schemeClr val="tx1"/>
                </a:solidFill>
                <a:latin typeface="Arial" pitchFamily="34" charset="0"/>
                <a:cs typeface="Arial" pitchFamily="34" charset="0"/>
              </a:rPr>
              <a:t>Always watch news</a:t>
            </a:r>
          </a:p>
          <a:p>
            <a:pPr marL="342900" indent="-342900">
              <a:buAutoNum type="arabicPeriod"/>
            </a:pPr>
            <a:r>
              <a:rPr lang="en-US" altLang="zh-CN" sz="2400" dirty="0" smtClean="0">
                <a:solidFill>
                  <a:schemeClr val="tx1"/>
                </a:solidFill>
                <a:latin typeface="Arial" pitchFamily="34" charset="0"/>
                <a:cs typeface="Arial" pitchFamily="34" charset="0"/>
              </a:rPr>
              <a:t>Enjoy sports</a:t>
            </a:r>
            <a:endParaRPr lang="en-US" altLang="zh-CN" sz="2400" b="1" dirty="0" smtClean="0">
              <a:solidFill>
                <a:schemeClr val="tx1"/>
              </a:solidFill>
              <a:latin typeface="Arial" pitchFamily="34" charset="0"/>
              <a:cs typeface="Arial" pitchFamily="34" charset="0"/>
            </a:endParaRPr>
          </a:p>
          <a:p>
            <a:pPr marL="342900" indent="-342900">
              <a:buAutoNum type="arabicPeriod"/>
            </a:pPr>
            <a:r>
              <a:rPr lang="en-US" altLang="zh-CN" sz="2400" dirty="0" smtClean="0">
                <a:solidFill>
                  <a:schemeClr val="tx1"/>
                </a:solidFill>
                <a:latin typeface="Arial" pitchFamily="34" charset="0"/>
                <a:cs typeface="Arial" pitchFamily="34" charset="0"/>
              </a:rPr>
              <a:t> </a:t>
            </a:r>
            <a:r>
              <a:rPr lang="en-US" altLang="zh-CN" sz="2400" b="1" dirty="0" smtClean="0">
                <a:solidFill>
                  <a:schemeClr val="tx1"/>
                </a:solidFill>
                <a:latin typeface="Arial" pitchFamily="34" charset="0"/>
                <a:cs typeface="Arial" pitchFamily="34" charset="0"/>
              </a:rPr>
              <a:t>….</a:t>
            </a:r>
            <a:endParaRPr lang="zh-CN" altLang="en-US" sz="2400" b="1" dirty="0" smtClean="0">
              <a:solidFill>
                <a:schemeClr val="tx1"/>
              </a:solidFill>
              <a:latin typeface="Arial" pitchFamily="34" charset="0"/>
              <a:cs typeface="Arial" pitchFamily="34" charset="0"/>
            </a:endParaRPr>
          </a:p>
        </p:txBody>
      </p:sp>
      <p:grpSp>
        <p:nvGrpSpPr>
          <p:cNvPr id="71" name="组合 70"/>
          <p:cNvGrpSpPr/>
          <p:nvPr/>
        </p:nvGrpSpPr>
        <p:grpSpPr>
          <a:xfrm>
            <a:off x="457200" y="1371600"/>
            <a:ext cx="2514600" cy="685800"/>
            <a:chOff x="457200" y="1371600"/>
            <a:chExt cx="2514600" cy="685800"/>
          </a:xfrm>
        </p:grpSpPr>
        <p:sp>
          <p:nvSpPr>
            <p:cNvPr id="42" name="矩形标注 41"/>
            <p:cNvSpPr/>
            <p:nvPr/>
          </p:nvSpPr>
          <p:spPr>
            <a:xfrm>
              <a:off x="457200" y="1371600"/>
              <a:ext cx="2514600" cy="685800"/>
            </a:xfrm>
            <a:prstGeom prst="wedgeRectCallout">
              <a:avLst>
                <a:gd name="adj1" fmla="val 85432"/>
                <a:gd name="adj2" fmla="val 20462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Influence</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3" name="椭圆 22"/>
            <p:cNvSpPr/>
            <p:nvPr/>
          </p:nvSpPr>
          <p:spPr>
            <a:xfrm>
              <a:off x="685800" y="15240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1</a:t>
              </a:r>
              <a:endParaRPr lang="zh-CN" altLang="en-US" b="1" dirty="0">
                <a:solidFill>
                  <a:srgbClr val="0000FF"/>
                </a:solidFill>
                <a:latin typeface="Arial" pitchFamily="34" charset="0"/>
                <a:cs typeface="Arial" pitchFamily="34" charset="0"/>
              </a:endParaRPr>
            </a:p>
          </p:txBody>
        </p:sp>
      </p:grpSp>
      <p:grpSp>
        <p:nvGrpSpPr>
          <p:cNvPr id="51" name="组合 50"/>
          <p:cNvGrpSpPr/>
          <p:nvPr/>
        </p:nvGrpSpPr>
        <p:grpSpPr>
          <a:xfrm>
            <a:off x="4495800" y="5257800"/>
            <a:ext cx="3962400" cy="685800"/>
            <a:chOff x="8229600" y="5029200"/>
            <a:chExt cx="4191000" cy="685800"/>
          </a:xfrm>
        </p:grpSpPr>
        <p:sp>
          <p:nvSpPr>
            <p:cNvPr id="47" name="矩形标注 46"/>
            <p:cNvSpPr/>
            <p:nvPr/>
          </p:nvSpPr>
          <p:spPr>
            <a:xfrm>
              <a:off x="8229600" y="5029200"/>
              <a:ext cx="4191000" cy="685800"/>
            </a:xfrm>
            <a:prstGeom prst="wedgeRectCallout">
              <a:avLst>
                <a:gd name="adj1" fmla="val -20948"/>
                <a:gd name="adj2" fmla="val -2241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Personal attributes</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4" name="椭圆 23"/>
            <p:cNvSpPr/>
            <p:nvPr/>
          </p:nvSpPr>
          <p:spPr>
            <a:xfrm>
              <a:off x="8332177" y="51816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4</a:t>
              </a:r>
              <a:endParaRPr lang="zh-CN" altLang="en-US" b="1" dirty="0">
                <a:solidFill>
                  <a:srgbClr val="0000FF"/>
                </a:solidFill>
                <a:latin typeface="Arial" pitchFamily="34" charset="0"/>
                <a:cs typeface="Arial" pitchFamily="34" charset="0"/>
              </a:endParaRPr>
            </a:p>
          </p:txBody>
        </p:sp>
      </p:grpSp>
      <p:grpSp>
        <p:nvGrpSpPr>
          <p:cNvPr id="70" name="组合 69"/>
          <p:cNvGrpSpPr/>
          <p:nvPr/>
        </p:nvGrpSpPr>
        <p:grpSpPr>
          <a:xfrm>
            <a:off x="228600" y="5486400"/>
            <a:ext cx="3200400" cy="685800"/>
            <a:chOff x="228600" y="5486400"/>
            <a:chExt cx="3200400" cy="685800"/>
          </a:xfrm>
        </p:grpSpPr>
        <p:sp>
          <p:nvSpPr>
            <p:cNvPr id="46" name="矩形标注 45"/>
            <p:cNvSpPr/>
            <p:nvPr/>
          </p:nvSpPr>
          <p:spPr>
            <a:xfrm>
              <a:off x="228600" y="5486400"/>
              <a:ext cx="3200400" cy="685800"/>
            </a:xfrm>
            <a:prstGeom prst="wedgeRectCallout">
              <a:avLst>
                <a:gd name="adj1" fmla="val 57110"/>
                <a:gd name="adj2" fmla="val -3099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Dependence</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5" name="椭圆 24"/>
            <p:cNvSpPr/>
            <p:nvPr/>
          </p:nvSpPr>
          <p:spPr>
            <a:xfrm>
              <a:off x="381000" y="56388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2</a:t>
              </a:r>
              <a:endParaRPr lang="zh-CN" altLang="en-US" b="1" dirty="0">
                <a:solidFill>
                  <a:srgbClr val="0000FF"/>
                </a:solidFill>
                <a:latin typeface="Arial" pitchFamily="34" charset="0"/>
                <a:cs typeface="Arial" pitchFamily="34" charset="0"/>
              </a:endParaRPr>
            </a:p>
          </p:txBody>
        </p:sp>
      </p:grpSp>
      <p:sp>
        <p:nvSpPr>
          <p:cNvPr id="50"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Complex Factors</a:t>
            </a:r>
            <a:endParaRPr lang="zh-CN" altLang="en-US" dirty="0" smtClean="0">
              <a:latin typeface="Arial" pitchFamily="34" charset="0"/>
              <a:cs typeface="Arial" pitchFamily="34" charset="0"/>
            </a:endParaRPr>
          </a:p>
        </p:txBody>
      </p:sp>
      <p:cxnSp>
        <p:nvCxnSpPr>
          <p:cNvPr id="38" name="直接连接符 37"/>
          <p:cNvCxnSpPr/>
          <p:nvPr/>
        </p:nvCxnSpPr>
        <p:spPr>
          <a:xfrm rot="5400000">
            <a:off x="4991100" y="2476500"/>
            <a:ext cx="1524000" cy="228600"/>
          </a:xfrm>
          <a:prstGeom prst="line">
            <a:avLst/>
          </a:prstGeom>
          <a:ln>
            <a:tailEnd type="triangle" w="lg" len="lg"/>
          </a:ln>
        </p:spPr>
        <p:style>
          <a:lnRef idx="2">
            <a:schemeClr val="accent6"/>
          </a:lnRef>
          <a:fillRef idx="1">
            <a:schemeClr val="lt1"/>
          </a:fillRef>
          <a:effectRef idx="0">
            <a:schemeClr val="accent6"/>
          </a:effectRef>
          <a:fontRef idx="minor">
            <a:schemeClr val="dk1"/>
          </a:fontRef>
        </p:style>
      </p:cxnSp>
      <p:cxnSp>
        <p:nvCxnSpPr>
          <p:cNvPr id="45" name="直接箭头连接符 44"/>
          <p:cNvCxnSpPr/>
          <p:nvPr/>
        </p:nvCxnSpPr>
        <p:spPr>
          <a:xfrm flipV="1">
            <a:off x="1905000" y="3657600"/>
            <a:ext cx="3429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矩形标注 42"/>
          <p:cNvSpPr/>
          <p:nvPr/>
        </p:nvSpPr>
        <p:spPr>
          <a:xfrm>
            <a:off x="5486400" y="1371600"/>
            <a:ext cx="2667000" cy="685800"/>
          </a:xfrm>
          <a:prstGeom prst="wedgeRectCallout">
            <a:avLst>
              <a:gd name="adj1" fmla="val -28081"/>
              <a:gd name="adj2" fmla="val 2180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Correlation</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6" name="椭圆 25"/>
          <p:cNvSpPr/>
          <p:nvPr/>
        </p:nvSpPr>
        <p:spPr>
          <a:xfrm>
            <a:off x="5562600" y="15240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3</a:t>
            </a:r>
            <a:endParaRPr lang="zh-CN" altLang="en-US"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ox(in)">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1"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amond(in)">
                                      <p:cBhvr>
                                        <p:cTn id="15" dur="500"/>
                                        <p:tgtEl>
                                          <p:spTgt spid="33"/>
                                        </p:tgtEl>
                                      </p:cBhvr>
                                    </p:animEffect>
                                  </p:childTnLst>
                                </p:cTn>
                              </p:par>
                              <p:par>
                                <p:cTn id="16" presetID="8" presetClass="entr" presetSubtype="16"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amond(i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in)">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4" presetClass="entr" presetSubtype="16"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ox(in)">
                                      <p:cBhvr>
                                        <p:cTn id="41" dur="500"/>
                                        <p:tgtEl>
                                          <p:spTgt spid="40"/>
                                        </p:tgtEl>
                                      </p:cBhvr>
                                    </p:animEffect>
                                  </p:childTnLst>
                                </p:cTn>
                              </p:par>
                              <p:par>
                                <p:cTn id="42" presetID="4" presetClass="entr" presetSubtype="16"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box(in)">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box(in)">
                                      <p:cBhvr>
                                        <p:cTn id="49" dur="500"/>
                                        <p:tgtEl>
                                          <p:spTgt spid="70"/>
                                        </p:tgtEl>
                                      </p:cBhvr>
                                    </p:animEffect>
                                  </p:childTnLst>
                                </p:cTn>
                              </p:par>
                              <p:par>
                                <p:cTn id="50" presetID="4"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ox(in)">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2"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ox(in)">
                                      <p:cBhvr>
                                        <p:cTn id="57" dur="500"/>
                                        <p:tgtEl>
                                          <p:spTgt spid="43"/>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diamond(in)">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box(in)">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P spid="9" grpId="1" animBg="1"/>
      <p:bldP spid="33" grpId="0" animBg="1"/>
      <p:bldP spid="33" grpId="1" animBg="1"/>
      <p:bldP spid="43" grpId="2"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ulius\Desktop\temp\model.png"/>
          <p:cNvPicPr>
            <a:picLocks noChangeAspect="1" noChangeArrowheads="1"/>
          </p:cNvPicPr>
          <p:nvPr/>
        </p:nvPicPr>
        <p:blipFill>
          <a:blip r:embed="rId4" cstate="print"/>
          <a:srcRect/>
          <a:stretch>
            <a:fillRect/>
          </a:stretch>
        </p:blipFill>
        <p:spPr bwMode="auto">
          <a:xfrm>
            <a:off x="2057400" y="1752600"/>
            <a:ext cx="4905375" cy="2657475"/>
          </a:xfrm>
          <a:prstGeom prst="rect">
            <a:avLst/>
          </a:prstGeom>
          <a:noFill/>
        </p:spPr>
      </p:pic>
      <p:sp>
        <p:nvSpPr>
          <p:cNvPr id="2" name="标题 1"/>
          <p:cNvSpPr>
            <a:spLocks noGrp="1"/>
          </p:cNvSpPr>
          <p:nvPr>
            <p:ph type="title"/>
          </p:nvPr>
        </p:nvSpPr>
        <p:spPr>
          <a:xfrm>
            <a:off x="457200" y="0"/>
            <a:ext cx="8229600" cy="1143000"/>
          </a:xfrm>
        </p:spPr>
        <p:txBody>
          <a:bodyPr/>
          <a:lstStyle/>
          <a:p>
            <a:r>
              <a:rPr lang="en-US" altLang="zh-CN" dirty="0" smtClean="0">
                <a:latin typeface="Verdana" pitchFamily="34" charset="0"/>
                <a:ea typeface="Verdana" pitchFamily="34" charset="0"/>
                <a:cs typeface="Verdana" pitchFamily="34" charset="0"/>
              </a:rPr>
              <a:t>Problem formulation</a:t>
            </a:r>
            <a:endParaRPr lang="zh-CN" altLang="en-US" dirty="0">
              <a:latin typeface="Verdana" pitchFamily="34" charset="0"/>
              <a:cs typeface="Verdana" pitchFamily="34" charset="0"/>
            </a:endParaRPr>
          </a:p>
        </p:txBody>
      </p:sp>
      <p:sp>
        <p:nvSpPr>
          <p:cNvPr id="18" name="矩形 17"/>
          <p:cNvSpPr/>
          <p:nvPr/>
        </p:nvSpPr>
        <p:spPr>
          <a:xfrm>
            <a:off x="2057400" y="990600"/>
            <a:ext cx="5181600" cy="1066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200" i="1" dirty="0" err="1" smtClean="0">
                <a:latin typeface="Arial" pitchFamily="34" charset="0"/>
                <a:cs typeface="Arial" pitchFamily="34" charset="0"/>
              </a:rPr>
              <a:t>G</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V</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E</a:t>
            </a:r>
            <a:r>
              <a:rPr lang="en-US" altLang="zh-CN" sz="3200" i="1" baseline="30000" dirty="0"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X</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Y</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a:t>
            </a:r>
            <a:endParaRPr lang="zh-CN" altLang="en-US" sz="3200" dirty="0">
              <a:latin typeface="Arial" pitchFamily="34" charset="0"/>
              <a:cs typeface="Arial" pitchFamily="34" charset="0"/>
            </a:endParaRPr>
          </a:p>
        </p:txBody>
      </p:sp>
      <p:grpSp>
        <p:nvGrpSpPr>
          <p:cNvPr id="34" name="组合 33"/>
          <p:cNvGrpSpPr/>
          <p:nvPr/>
        </p:nvGrpSpPr>
        <p:grpSpPr>
          <a:xfrm>
            <a:off x="2667000" y="1295400"/>
            <a:ext cx="1752600" cy="1828800"/>
            <a:chOff x="2667000" y="1295400"/>
            <a:chExt cx="1752600" cy="1828800"/>
          </a:xfrm>
        </p:grpSpPr>
        <p:sp>
          <p:nvSpPr>
            <p:cNvPr id="24" name="椭圆 23"/>
            <p:cNvSpPr/>
            <p:nvPr/>
          </p:nvSpPr>
          <p:spPr>
            <a:xfrm>
              <a:off x="39624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667000" y="2667000"/>
              <a:ext cx="457200" cy="4572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895600" y="1295400"/>
            <a:ext cx="2057400" cy="1600200"/>
            <a:chOff x="2895600" y="1295400"/>
            <a:chExt cx="2057400" cy="1600200"/>
          </a:xfrm>
        </p:grpSpPr>
        <p:sp>
          <p:nvSpPr>
            <p:cNvPr id="25" name="椭圆 24"/>
            <p:cNvSpPr/>
            <p:nvPr/>
          </p:nvSpPr>
          <p:spPr>
            <a:xfrm>
              <a:off x="44958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895600" y="2438400"/>
              <a:ext cx="457200" cy="4572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4038600" y="1295400"/>
            <a:ext cx="3200400" cy="3200400"/>
            <a:chOff x="4038600" y="1295400"/>
            <a:chExt cx="3200400" cy="3200400"/>
          </a:xfrm>
        </p:grpSpPr>
        <p:sp>
          <p:nvSpPr>
            <p:cNvPr id="26" name="椭圆 25"/>
            <p:cNvSpPr/>
            <p:nvPr/>
          </p:nvSpPr>
          <p:spPr>
            <a:xfrm>
              <a:off x="50292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038600" y="3657600"/>
              <a:ext cx="3200400" cy="8382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4191000" y="1295400"/>
            <a:ext cx="2971800" cy="1066800"/>
            <a:chOff x="4191000" y="1295400"/>
            <a:chExt cx="2971800" cy="1066800"/>
          </a:xfrm>
        </p:grpSpPr>
        <p:sp>
          <p:nvSpPr>
            <p:cNvPr id="27" name="椭圆 26"/>
            <p:cNvSpPr/>
            <p:nvPr/>
          </p:nvSpPr>
          <p:spPr>
            <a:xfrm>
              <a:off x="56388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191000" y="1676400"/>
              <a:ext cx="2971800" cy="6858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5" name="图示 14"/>
          <p:cNvGraphicFramePr/>
          <p:nvPr/>
        </p:nvGraphicFramePr>
        <p:xfrm>
          <a:off x="76200" y="4724400"/>
          <a:ext cx="8915400" cy="160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矩形 10"/>
          <p:cNvSpPr/>
          <p:nvPr/>
        </p:nvSpPr>
        <p:spPr>
          <a:xfrm>
            <a:off x="228600" y="1905000"/>
            <a:ext cx="20574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latin typeface="Arial" pitchFamily="34" charset="0"/>
                <a:cs typeface="Arial" pitchFamily="34" charset="0"/>
              </a:rPr>
              <a:t>Nodes at time </a:t>
            </a:r>
            <a:r>
              <a:rPr lang="en-US" altLang="zh-CN" sz="2000" i="1" dirty="0" smtClean="0">
                <a:latin typeface="Arial" pitchFamily="34" charset="0"/>
                <a:cs typeface="Arial" pitchFamily="34" charset="0"/>
              </a:rPr>
              <a:t>t</a:t>
            </a:r>
          </a:p>
        </p:txBody>
      </p:sp>
      <p:sp>
        <p:nvSpPr>
          <p:cNvPr id="13" name="矩形 12"/>
          <p:cNvSpPr/>
          <p:nvPr/>
        </p:nvSpPr>
        <p:spPr>
          <a:xfrm>
            <a:off x="152400" y="2667000"/>
            <a:ext cx="20574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latin typeface="Arial" pitchFamily="34" charset="0"/>
                <a:cs typeface="Arial" pitchFamily="34" charset="0"/>
              </a:rPr>
              <a:t>Edges at time </a:t>
            </a:r>
            <a:r>
              <a:rPr lang="en-US" altLang="zh-CN" sz="2000" i="1" dirty="0" smtClean="0">
                <a:latin typeface="Arial" pitchFamily="34" charset="0"/>
                <a:cs typeface="Arial" pitchFamily="34" charset="0"/>
              </a:rPr>
              <a:t>t</a:t>
            </a:r>
          </a:p>
        </p:txBody>
      </p:sp>
      <p:sp>
        <p:nvSpPr>
          <p:cNvPr id="16" name="矩形 15"/>
          <p:cNvSpPr/>
          <p:nvPr/>
        </p:nvSpPr>
        <p:spPr>
          <a:xfrm>
            <a:off x="6096000" y="3429000"/>
            <a:ext cx="29718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latin typeface="Arial" pitchFamily="34" charset="0"/>
                <a:cs typeface="Arial" pitchFamily="34" charset="0"/>
              </a:rPr>
              <a:t>Attribute matrix at time t</a:t>
            </a:r>
          </a:p>
        </p:txBody>
      </p:sp>
      <p:sp>
        <p:nvSpPr>
          <p:cNvPr id="8" name="矩形 7"/>
          <p:cNvSpPr/>
          <p:nvPr/>
        </p:nvSpPr>
        <p:spPr>
          <a:xfrm>
            <a:off x="6553200" y="1524000"/>
            <a:ext cx="24384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latin typeface="Arial" pitchFamily="34" charset="0"/>
                <a:cs typeface="Arial" pitchFamily="34" charset="0"/>
              </a:rPr>
              <a:t>Actions at time </a:t>
            </a:r>
            <a:r>
              <a:rPr lang="en-US" altLang="zh-CN" sz="2400" i="1" dirty="0" smtClean="0">
                <a:latin typeface="Arial" pitchFamily="34" charset="0"/>
                <a:cs typeface="Arial" pitchFamily="34" charset="0"/>
              </a:rPr>
              <a:t>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8"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amond(in)">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8"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amond(in)">
                                      <p:cBhvr>
                                        <p:cTn id="17" dur="500"/>
                                        <p:tgtEl>
                                          <p:spTgt spid="3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8"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amond(in)">
                                      <p:cBhvr>
                                        <p:cTn id="27" dur="500"/>
                                        <p:tgtEl>
                                          <p:spTgt spid="3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8"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amond(in)">
                                      <p:cBhvr>
                                        <p:cTn id="37" dur="500"/>
                                        <p:tgtEl>
                                          <p:spTgt spid="38"/>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8"/>
                                        </p:tgtEl>
                                        <p:attrNameLst>
                                          <p:attrName>style.visibility</p:attrName>
                                        </p:attrNameLst>
                                      </p:cBhvr>
                                      <p:to>
                                        <p:strVal val="hidden"/>
                                      </p:to>
                                    </p:set>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P spid="13" grpId="0" animBg="1"/>
      <p:bldP spid="1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304800" y="1295400"/>
            <a:ext cx="8686801" cy="4114800"/>
          </a:xfrm>
          <a:prstGeom prst="rect">
            <a:avLst/>
          </a:prstGeom>
          <a:noFill/>
          <a:ln w="9525">
            <a:noFill/>
            <a:miter lim="800000"/>
            <a:headEnd/>
            <a:tailEnd/>
          </a:ln>
        </p:spPr>
      </p:pic>
      <p:sp>
        <p:nvSpPr>
          <p:cNvPr id="5" name="椭圆 4"/>
          <p:cNvSpPr/>
          <p:nvPr/>
        </p:nvSpPr>
        <p:spPr>
          <a:xfrm>
            <a:off x="3276600" y="3962400"/>
            <a:ext cx="457200" cy="45720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bg2">
                  <a:lumMod val="25000"/>
                </a:schemeClr>
              </a:solidFill>
            </a:endParaRPr>
          </a:p>
        </p:txBody>
      </p:sp>
      <p:sp>
        <p:nvSpPr>
          <p:cNvPr id="8" name="椭圆 7"/>
          <p:cNvSpPr/>
          <p:nvPr/>
        </p:nvSpPr>
        <p:spPr>
          <a:xfrm>
            <a:off x="1981200" y="3124200"/>
            <a:ext cx="1066800" cy="6096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椭圆 14"/>
          <p:cNvSpPr/>
          <p:nvPr/>
        </p:nvSpPr>
        <p:spPr>
          <a:xfrm>
            <a:off x="2895600" y="2514600"/>
            <a:ext cx="1066800" cy="5334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椭圆 15"/>
          <p:cNvSpPr/>
          <p:nvPr/>
        </p:nvSpPr>
        <p:spPr>
          <a:xfrm>
            <a:off x="4191000" y="4038600"/>
            <a:ext cx="1066800" cy="5334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 name="标题 1"/>
          <p:cNvSpPr>
            <a:spLocks noGrp="1"/>
          </p:cNvSpPr>
          <p:nvPr>
            <p:ph type="title"/>
          </p:nvPr>
        </p:nvSpPr>
        <p:spPr>
          <a:xfrm>
            <a:off x="457200" y="0"/>
            <a:ext cx="8229600" cy="1143000"/>
          </a:xfrm>
        </p:spPr>
        <p:txBody>
          <a:bodyPr/>
          <a:lstStyle/>
          <a:p>
            <a:r>
              <a:rPr lang="en-US" altLang="zh-CN" dirty="0" smtClean="0">
                <a:latin typeface="Verdana" pitchFamily="34" charset="0"/>
                <a:ea typeface="Verdana" pitchFamily="34" charset="0"/>
                <a:cs typeface="Verdana" pitchFamily="34" charset="0"/>
              </a:rPr>
              <a:t>NTT-FGM Model</a:t>
            </a:r>
            <a:endParaRPr lang="zh-CN" altLang="en-US" dirty="0">
              <a:latin typeface="Verdana" pitchFamily="34" charset="0"/>
              <a:cs typeface="Verdana" pitchFamily="34" charset="0"/>
            </a:endParaRPr>
          </a:p>
        </p:txBody>
      </p:sp>
      <p:sp>
        <p:nvSpPr>
          <p:cNvPr id="12" name="椭圆 11"/>
          <p:cNvSpPr/>
          <p:nvPr/>
        </p:nvSpPr>
        <p:spPr>
          <a:xfrm>
            <a:off x="3552498" y="3337034"/>
            <a:ext cx="533400" cy="53340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bg2">
                  <a:lumMod val="25000"/>
                </a:schemeClr>
              </a:solidFill>
            </a:endParaRPr>
          </a:p>
        </p:txBody>
      </p:sp>
      <p:sp>
        <p:nvSpPr>
          <p:cNvPr id="13" name="矩形 12"/>
          <p:cNvSpPr/>
          <p:nvPr/>
        </p:nvSpPr>
        <p:spPr>
          <a:xfrm>
            <a:off x="4572000" y="4876800"/>
            <a:ext cx="3733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FF0000"/>
                </a:solidFill>
              </a:rPr>
              <a:t>Continuous latent action state</a:t>
            </a:r>
            <a:endParaRPr lang="zh-CN" altLang="en-US" sz="2000" dirty="0">
              <a:solidFill>
                <a:srgbClr val="FF0000"/>
              </a:solidFill>
            </a:endParaRPr>
          </a:p>
        </p:txBody>
      </p:sp>
      <p:cxnSp>
        <p:nvCxnSpPr>
          <p:cNvPr id="19" name="直接箭头连接符 18"/>
          <p:cNvCxnSpPr>
            <a:stCxn id="12" idx="5"/>
            <a:endCxn id="13" idx="0"/>
          </p:cNvCxnSpPr>
          <p:nvPr/>
        </p:nvCxnSpPr>
        <p:spPr>
          <a:xfrm rot="16200000" flipH="1">
            <a:off x="4681101" y="3119000"/>
            <a:ext cx="1084481" cy="24311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953000" y="50292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Personal</a:t>
            </a:r>
            <a:r>
              <a:rPr lang="en-US" altLang="zh-CN" sz="2000" dirty="0" smtClean="0">
                <a:solidFill>
                  <a:srgbClr val="FF0000"/>
                </a:solidFill>
              </a:rPr>
              <a:t> </a:t>
            </a:r>
            <a:r>
              <a:rPr lang="en-US" altLang="zh-CN" sz="2400" dirty="0" smtClean="0">
                <a:solidFill>
                  <a:srgbClr val="0000CC"/>
                </a:solidFill>
              </a:rPr>
              <a:t>attributes</a:t>
            </a:r>
            <a:endParaRPr lang="zh-CN" altLang="en-US" sz="2400" dirty="0" smtClean="0">
              <a:solidFill>
                <a:srgbClr val="0000CC"/>
              </a:solidFill>
            </a:endParaRPr>
          </a:p>
        </p:txBody>
      </p:sp>
      <p:cxnSp>
        <p:nvCxnSpPr>
          <p:cNvPr id="23" name="直接箭头连接符 22"/>
          <p:cNvCxnSpPr>
            <a:stCxn id="16" idx="6"/>
            <a:endCxn id="22" idx="0"/>
          </p:cNvCxnSpPr>
          <p:nvPr/>
        </p:nvCxnSpPr>
        <p:spPr>
          <a:xfrm>
            <a:off x="5257800" y="4305300"/>
            <a:ext cx="1371600" cy="7239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648200" y="11430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Correlation</a:t>
            </a:r>
            <a:endParaRPr lang="zh-CN" altLang="en-US" sz="2400" dirty="0" smtClean="0">
              <a:solidFill>
                <a:srgbClr val="0000CC"/>
              </a:solidFill>
            </a:endParaRPr>
          </a:p>
        </p:txBody>
      </p:sp>
      <p:cxnSp>
        <p:nvCxnSpPr>
          <p:cNvPr id="28" name="直接箭头连接符 27"/>
          <p:cNvCxnSpPr>
            <a:endCxn id="27" idx="2"/>
          </p:cNvCxnSpPr>
          <p:nvPr/>
        </p:nvCxnSpPr>
        <p:spPr>
          <a:xfrm flipV="1">
            <a:off x="3810000" y="1676400"/>
            <a:ext cx="2514600" cy="9906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09600" y="52578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Dependence</a:t>
            </a:r>
            <a:endParaRPr lang="zh-CN" altLang="en-US" sz="2400" dirty="0" smtClean="0">
              <a:solidFill>
                <a:srgbClr val="0000CC"/>
              </a:solidFill>
            </a:endParaRPr>
          </a:p>
        </p:txBody>
      </p:sp>
      <p:cxnSp>
        <p:nvCxnSpPr>
          <p:cNvPr id="33" name="直接箭头连接符 32"/>
          <p:cNvCxnSpPr>
            <a:stCxn id="8" idx="4"/>
            <a:endCxn id="32" idx="0"/>
          </p:cNvCxnSpPr>
          <p:nvPr/>
        </p:nvCxnSpPr>
        <p:spPr>
          <a:xfrm rot="5400000">
            <a:off x="1638300" y="4381500"/>
            <a:ext cx="1524000" cy="2286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Julius\Desktop\temp\eq.png"/>
          <p:cNvPicPr>
            <a:picLocks noChangeAspect="1" noChangeArrowheads="1"/>
          </p:cNvPicPr>
          <p:nvPr/>
        </p:nvPicPr>
        <p:blipFill>
          <a:blip r:embed="rId5" cstate="print"/>
          <a:srcRect/>
          <a:stretch>
            <a:fillRect/>
          </a:stretch>
        </p:blipFill>
        <p:spPr bwMode="auto">
          <a:xfrm>
            <a:off x="1581150" y="2057400"/>
            <a:ext cx="933450" cy="447675"/>
          </a:xfrm>
          <a:prstGeom prst="rect">
            <a:avLst/>
          </a:prstGeom>
          <a:noFill/>
          <a:ln>
            <a:noFill/>
          </a:ln>
        </p:spPr>
      </p:pic>
      <p:sp>
        <p:nvSpPr>
          <p:cNvPr id="36" name="椭圆 35"/>
          <p:cNvSpPr/>
          <p:nvPr/>
        </p:nvSpPr>
        <p:spPr>
          <a:xfrm>
            <a:off x="1524000" y="2057400"/>
            <a:ext cx="1066800" cy="5334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228600" y="9906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Influence</a:t>
            </a:r>
            <a:endParaRPr lang="zh-CN" altLang="en-US" sz="2000" dirty="0">
              <a:solidFill>
                <a:srgbClr val="0000CC"/>
              </a:solidFill>
            </a:endParaRPr>
          </a:p>
        </p:txBody>
      </p:sp>
      <p:cxnSp>
        <p:nvCxnSpPr>
          <p:cNvPr id="38" name="直接箭头连接符 37"/>
          <p:cNvCxnSpPr>
            <a:stCxn id="36" idx="0"/>
            <a:endCxn id="37" idx="2"/>
          </p:cNvCxnSpPr>
          <p:nvPr/>
        </p:nvCxnSpPr>
        <p:spPr>
          <a:xfrm rot="16200000" flipV="1">
            <a:off x="1714500" y="1714500"/>
            <a:ext cx="533400" cy="1524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200400" y="4495800"/>
            <a:ext cx="533400" cy="457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31" idx="0"/>
            <a:endCxn id="21" idx="2"/>
          </p:cNvCxnSpPr>
          <p:nvPr/>
        </p:nvCxnSpPr>
        <p:spPr>
          <a:xfrm rot="5400000" flipH="1" flipV="1">
            <a:off x="2628900" y="4648200"/>
            <a:ext cx="533400" cy="1143000"/>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sp>
        <p:nvSpPr>
          <p:cNvPr id="31" name="矩形 30"/>
          <p:cNvSpPr/>
          <p:nvPr/>
        </p:nvSpPr>
        <p:spPr>
          <a:xfrm>
            <a:off x="1752600" y="5486400"/>
            <a:ext cx="11430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Action</a:t>
            </a:r>
            <a:endParaRPr lang="zh-CN" altLang="en-US" sz="2000" dirty="0">
              <a:solidFill>
                <a:schemeClr val="tx1"/>
              </a:solidFill>
            </a:endParaRPr>
          </a:p>
        </p:txBody>
      </p:sp>
      <p:sp>
        <p:nvSpPr>
          <p:cNvPr id="35" name="矩形 34"/>
          <p:cNvSpPr/>
          <p:nvPr/>
        </p:nvSpPr>
        <p:spPr>
          <a:xfrm>
            <a:off x="3962400" y="4495800"/>
            <a:ext cx="457200" cy="457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a:stCxn id="40" idx="0"/>
            <a:endCxn id="35" idx="2"/>
          </p:cNvCxnSpPr>
          <p:nvPr/>
        </p:nvCxnSpPr>
        <p:spPr>
          <a:xfrm rot="16200000" flipV="1">
            <a:off x="4038600" y="5105400"/>
            <a:ext cx="609600" cy="304800"/>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sp>
        <p:nvSpPr>
          <p:cNvPr id="40" name="矩形 39"/>
          <p:cNvSpPr/>
          <p:nvPr/>
        </p:nvSpPr>
        <p:spPr>
          <a:xfrm>
            <a:off x="3200400" y="5562600"/>
            <a:ext cx="2590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Personal attributes </a:t>
            </a:r>
            <a:endParaRPr lang="zh-CN" altLang="en-US" sz="20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3"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ox(in)">
                                      <p:cBhvr>
                                        <p:cTn id="43" dur="500"/>
                                        <p:tgtEl>
                                          <p:spTgt spid="3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ox(in)">
                                      <p:cBhvr>
                                        <p:cTn id="46" dur="500"/>
                                        <p:tgtEl>
                                          <p:spTgt spid="37"/>
                                        </p:tgtEl>
                                      </p:cBhvr>
                                    </p:animEffect>
                                  </p:childTnLst>
                                </p:cTn>
                              </p:par>
                              <p:par>
                                <p:cTn id="47" presetID="4" presetClass="entr" presetSubtype="16"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ox(in)">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36"/>
                                        </p:tgtEl>
                                        <p:attrNameLst>
                                          <p:attrName>style.visibility</p:attrName>
                                        </p:attrNameLst>
                                      </p:cBhvr>
                                      <p:to>
                                        <p:strVal val="hidden"/>
                                      </p:to>
                                    </p:set>
                                  </p:childTnLst>
                                </p:cTn>
                              </p:par>
                              <p:par>
                                <p:cTn id="54" presetID="4" presetClass="entr" presetSubtype="16"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ox(in)">
                                      <p:cBhvr>
                                        <p:cTn id="56" dur="500"/>
                                        <p:tgtEl>
                                          <p:spTgt spid="8"/>
                                        </p:tgtEl>
                                      </p:cBhvr>
                                    </p:animEffect>
                                  </p:childTnLst>
                                </p:cTn>
                              </p:par>
                              <p:par>
                                <p:cTn id="57" presetID="4" presetClass="entr" presetSubtype="16"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ox(in)">
                                      <p:cBhvr>
                                        <p:cTn id="59" dur="500"/>
                                        <p:tgtEl>
                                          <p:spTgt spid="3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ox(i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8"/>
                                        </p:tgtEl>
                                        <p:attrNameLst>
                                          <p:attrName>style.visibility</p:attrName>
                                        </p:attrNameLst>
                                      </p:cBhvr>
                                      <p:to>
                                        <p:strVal val="hidden"/>
                                      </p:to>
                                    </p:set>
                                  </p:childTnLst>
                                </p:cTn>
                              </p:par>
                              <p:par>
                                <p:cTn id="67" presetID="4"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500"/>
                                        <p:tgtEl>
                                          <p:spTgt spid="15"/>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ox(in)">
                                      <p:cBhvr>
                                        <p:cTn id="72" dur="500"/>
                                        <p:tgtEl>
                                          <p:spTgt spid="27"/>
                                        </p:tgtEl>
                                      </p:cBhvr>
                                    </p:animEffect>
                                  </p:childTnLst>
                                </p:cTn>
                              </p:par>
                              <p:par>
                                <p:cTn id="73" presetID="4" presetClass="entr" presetSubtype="16"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ox(in)">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amond(in)">
                                      <p:cBhvr>
                                        <p:cTn id="80" dur="500"/>
                                        <p:tgtEl>
                                          <p:spTgt spid="16"/>
                                        </p:tgtEl>
                                      </p:cBhvr>
                                    </p:animEffec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4"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ox(in)">
                                      <p:cBhvr>
                                        <p:cTn id="85" dur="500"/>
                                        <p:tgtEl>
                                          <p:spTgt spid="22"/>
                                        </p:tgtEl>
                                      </p:cBhvr>
                                    </p:animEffect>
                                  </p:childTnLst>
                                </p:cTn>
                              </p:par>
                              <p:par>
                                <p:cTn id="86" presetID="4" presetClass="entr" presetSubtype="16"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ox(in)">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5" grpId="0" animBg="1"/>
      <p:bldP spid="15" grpId="1" animBg="1"/>
      <p:bldP spid="16" grpId="0" animBg="1"/>
      <p:bldP spid="16" grpId="1" animBg="1"/>
      <p:bldP spid="12" grpId="2" animBg="1"/>
      <p:bldP spid="12" grpId="3" animBg="1"/>
      <p:bldP spid="13" grpId="0" animBg="1"/>
      <p:bldP spid="13" grpId="1" animBg="1"/>
      <p:bldP spid="22" grpId="0" animBg="1"/>
      <p:bldP spid="27" grpId="0" animBg="1"/>
      <p:bldP spid="32" grpId="0" animBg="1"/>
      <p:bldP spid="36" grpId="0" animBg="1"/>
      <p:bldP spid="36" grpId="1" animBg="1"/>
      <p:bldP spid="37" grpId="0" animBg="1"/>
      <p:bldP spid="21" grpId="0" animBg="1"/>
      <p:bldP spid="31" grpId="1" animBg="1"/>
      <p:bldP spid="35"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229745" y="4495800"/>
            <a:ext cx="8914255" cy="1828800"/>
          </a:xfrm>
          <a:prstGeom prst="rect">
            <a:avLst/>
          </a:prstGeom>
          <a:noFill/>
          <a:ln w="9525">
            <a:noFill/>
            <a:miter lim="800000"/>
            <a:headEnd/>
            <a:tailEnd/>
          </a:ln>
        </p:spPr>
      </p:pic>
      <p:sp>
        <p:nvSpPr>
          <p:cNvPr id="8" name="矩形 7"/>
          <p:cNvSpPr/>
          <p:nvPr/>
        </p:nvSpPr>
        <p:spPr>
          <a:xfrm>
            <a:off x="6629400" y="48006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048000" y="5715000"/>
            <a:ext cx="381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010400" y="5715000"/>
            <a:ext cx="381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p:cNvPicPr>
            <a:picLocks noChangeAspect="1" noChangeArrowheads="1"/>
          </p:cNvPicPr>
          <p:nvPr/>
        </p:nvPicPr>
        <p:blipFill>
          <a:blip r:embed="rId5" cstate="print"/>
          <a:srcRect b="26417"/>
          <a:stretch>
            <a:fillRect/>
          </a:stretch>
        </p:blipFill>
        <p:spPr bwMode="auto">
          <a:xfrm>
            <a:off x="-1" y="1295400"/>
            <a:ext cx="5336615" cy="2623301"/>
          </a:xfrm>
          <a:prstGeom prst="rect">
            <a:avLst/>
          </a:prstGeom>
          <a:noFill/>
          <a:ln w="9525">
            <a:noFill/>
            <a:miter lim="800000"/>
            <a:headEnd/>
            <a:tailEnd/>
          </a:ln>
        </p:spPr>
      </p:pic>
      <p:sp>
        <p:nvSpPr>
          <p:cNvPr id="15" name="椭圆 14"/>
          <p:cNvSpPr/>
          <p:nvPr/>
        </p:nvSpPr>
        <p:spPr>
          <a:xfrm>
            <a:off x="7772400" y="4724400"/>
            <a:ext cx="1371600" cy="457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315200" y="5638800"/>
            <a:ext cx="1371600" cy="457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886200" y="5715000"/>
            <a:ext cx="12954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04800" y="3657600"/>
            <a:ext cx="7239000" cy="917513"/>
          </a:xfrm>
          <a:prstGeom prst="rect">
            <a:avLst/>
          </a:prstGeom>
          <a:solidFill>
            <a:schemeClr val="bg1"/>
          </a:solidFill>
          <a:ln>
            <a:solidFill>
              <a:srgbClr val="FF0000"/>
            </a:solidFill>
          </a:ln>
        </p:spPr>
        <p:txBody>
          <a:bodyPr wrap="square" tIns="180000" bIns="180000" rtlCol="0" anchor="ctr" anchorCtr="0">
            <a:spAutoFit/>
          </a:bodyPr>
          <a:lstStyle/>
          <a:p>
            <a:pPr algn="ctr"/>
            <a:r>
              <a:rPr lang="en-US" altLang="zh-CN" sz="3600" dirty="0" smtClean="0">
                <a:solidFill>
                  <a:srgbClr val="FF0000"/>
                </a:solidFill>
                <a:latin typeface="Arial" pitchFamily="34" charset="0"/>
                <a:ea typeface="Adobe 黑体 Std R" pitchFamily="34" charset="-122"/>
                <a:cs typeface="Arial" pitchFamily="34" charset="0"/>
              </a:rPr>
              <a:t>How to estimate the parameters?</a:t>
            </a:r>
            <a:endParaRPr lang="zh-CN" altLang="en-US" sz="3600" dirty="0">
              <a:solidFill>
                <a:srgbClr val="FF0000"/>
              </a:solidFill>
              <a:latin typeface="Arial" pitchFamily="34" charset="0"/>
              <a:ea typeface="Adobe 黑体 Std R" pitchFamily="34" charset="-122"/>
              <a:cs typeface="Arial" pitchFamily="34" charset="0"/>
            </a:endParaRPr>
          </a:p>
        </p:txBody>
      </p:sp>
      <p:sp>
        <p:nvSpPr>
          <p:cNvPr id="19" name="标题 1"/>
          <p:cNvSpPr>
            <a:spLocks noGrp="1"/>
          </p:cNvSpPr>
          <p:nvPr>
            <p:ph type="title"/>
          </p:nvPr>
        </p:nvSpPr>
        <p:spPr>
          <a:xfrm>
            <a:off x="250582" y="188913"/>
            <a:ext cx="8642838" cy="792162"/>
          </a:xfrm>
        </p:spPr>
        <p:txBody>
          <a:bodyPr/>
          <a:lstStyle/>
          <a:p>
            <a:r>
              <a:rPr lang="en-US" altLang="zh-CN" dirty="0" smtClean="0"/>
              <a:t>Model Instantiation</a:t>
            </a:r>
            <a:endParaRPr lang="zh-CN" altLang="en-US" dirty="0"/>
          </a:p>
        </p:txBody>
      </p:sp>
      <p:pic>
        <p:nvPicPr>
          <p:cNvPr id="4099" name="Picture 3"/>
          <p:cNvPicPr>
            <a:picLocks noChangeAspect="1" noChangeArrowheads="1"/>
          </p:cNvPicPr>
          <p:nvPr/>
        </p:nvPicPr>
        <p:blipFill>
          <a:blip r:embed="rId6" cstate="print"/>
          <a:srcRect/>
          <a:stretch>
            <a:fillRect/>
          </a:stretch>
        </p:blipFill>
        <p:spPr bwMode="auto">
          <a:xfrm>
            <a:off x="5410200" y="1828800"/>
            <a:ext cx="3640236" cy="1743075"/>
          </a:xfrm>
          <a:prstGeom prst="rect">
            <a:avLst/>
          </a:prstGeom>
          <a:noFill/>
          <a:ln w="9525">
            <a:solidFill>
              <a:srgbClr val="0000CC"/>
            </a:solidFill>
            <a:miter lim="800000"/>
            <a:headEnd/>
            <a:tailEnd/>
          </a:ln>
        </p:spPr>
      </p:pic>
      <p:cxnSp>
        <p:nvCxnSpPr>
          <p:cNvPr id="13" name="直接箭头连接符 12"/>
          <p:cNvCxnSpPr>
            <a:stCxn id="15" idx="0"/>
            <a:endCxn id="4099" idx="2"/>
          </p:cNvCxnSpPr>
          <p:nvPr/>
        </p:nvCxnSpPr>
        <p:spPr>
          <a:xfrm rot="16200000" flipV="1">
            <a:off x="7267997" y="3534197"/>
            <a:ext cx="1152525" cy="1227882"/>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23" name="直接箭头连接符 22"/>
          <p:cNvCxnSpPr>
            <a:stCxn id="16" idx="0"/>
            <a:endCxn id="4099" idx="2"/>
          </p:cNvCxnSpPr>
          <p:nvPr/>
        </p:nvCxnSpPr>
        <p:spPr>
          <a:xfrm rot="16200000" flipV="1">
            <a:off x="6582197" y="4219997"/>
            <a:ext cx="2066925" cy="770682"/>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26" name="直接箭头连接符 25"/>
          <p:cNvCxnSpPr>
            <a:stCxn id="17" idx="0"/>
            <a:endCxn id="4099" idx="2"/>
          </p:cNvCxnSpPr>
          <p:nvPr/>
        </p:nvCxnSpPr>
        <p:spPr>
          <a:xfrm rot="5400000" flipH="1" flipV="1">
            <a:off x="4810547" y="3295229"/>
            <a:ext cx="2143125" cy="2696418"/>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29" name="直接箭头连接符 28"/>
          <p:cNvCxnSpPr>
            <a:stCxn id="14" idx="2"/>
            <a:endCxn id="10" idx="0"/>
          </p:cNvCxnSpPr>
          <p:nvPr/>
        </p:nvCxnSpPr>
        <p:spPr>
          <a:xfrm rot="5400000">
            <a:off x="3011457" y="4802156"/>
            <a:ext cx="1139887" cy="685800"/>
          </a:xfrm>
          <a:prstGeom prst="straightConnector1">
            <a:avLst/>
          </a:prstGeom>
          <a:ln w="127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2" name="直接箭头连接符 31"/>
          <p:cNvCxnSpPr>
            <a:stCxn id="14" idx="2"/>
          </p:cNvCxnSpPr>
          <p:nvPr/>
        </p:nvCxnSpPr>
        <p:spPr>
          <a:xfrm rot="16200000" flipH="1">
            <a:off x="4975163" y="3524249"/>
            <a:ext cx="1136774" cy="3238501"/>
          </a:xfrm>
          <a:prstGeom prst="straightConnector1">
            <a:avLst/>
          </a:prstGeom>
          <a:ln w="127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4" name="直接箭头连接符 33"/>
          <p:cNvCxnSpPr>
            <a:stCxn id="14" idx="2"/>
            <a:endCxn id="8" idx="1"/>
          </p:cNvCxnSpPr>
          <p:nvPr/>
        </p:nvCxnSpPr>
        <p:spPr>
          <a:xfrm rot="16200000" flipH="1">
            <a:off x="5087907" y="3411506"/>
            <a:ext cx="377887" cy="2705100"/>
          </a:xfrm>
          <a:prstGeom prst="straightConnector1">
            <a:avLst/>
          </a:prstGeom>
          <a:ln w="12700">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2" name="Picture 2" descr="C:\Users\Julius\Desktop\temp\neg.png"/>
          <p:cNvPicPr>
            <a:picLocks noChangeAspect="1" noChangeArrowheads="1"/>
          </p:cNvPicPr>
          <p:nvPr/>
        </p:nvPicPr>
        <p:blipFill>
          <a:blip r:embed="rId7" cstate="print"/>
          <a:srcRect/>
          <a:stretch>
            <a:fillRect/>
          </a:stretch>
        </p:blipFill>
        <p:spPr bwMode="auto">
          <a:xfrm>
            <a:off x="3276600" y="4876800"/>
            <a:ext cx="152400" cy="9525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5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box(in)">
                                      <p:cBhvr>
                                        <p:cTn id="21" dur="500"/>
                                        <p:tgtEl>
                                          <p:spTgt spid="4099"/>
                                        </p:tgtEl>
                                      </p:cBhvr>
                                    </p:animEffect>
                                  </p:childTnLst>
                                </p:cTn>
                              </p:par>
                              <p:par>
                                <p:cTn id="22" presetID="4"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500"/>
                                        <p:tgtEl>
                                          <p:spTgt spid="23"/>
                                        </p:tgtEl>
                                      </p:cBhvr>
                                    </p:animEffect>
                                  </p:childTnLst>
                                </p:cTn>
                              </p:par>
                              <p:par>
                                <p:cTn id="25" presetID="4"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5"/>
                                        </p:tgtEl>
                                        <p:attrNameLst>
                                          <p:attrName>style.visibility</p:attrName>
                                        </p:attrNameLst>
                                      </p:cBhvr>
                                      <p:to>
                                        <p:strVal val="hidden"/>
                                      </p:to>
                                    </p:set>
                                  </p:childTnLst>
                                </p:cTn>
                              </p:par>
                              <p:par>
                                <p:cTn id="36" presetID="8"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500"/>
                                        <p:tgtEl>
                                          <p:spTgt spid="1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amond(in)">
                                      <p:cBhvr>
                                        <p:cTn id="44" dur="500"/>
                                        <p:tgtEl>
                                          <p:spTgt spid="8"/>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500"/>
                                        <p:tgtEl>
                                          <p:spTgt spid="14"/>
                                        </p:tgtEl>
                                      </p:cBhvr>
                                    </p:animEffect>
                                  </p:childTnLst>
                                </p:cTn>
                              </p:par>
                              <p:par>
                                <p:cTn id="48" presetID="1" presetClass="exit" presetSubtype="0" fill="hold"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par>
                                <p:cTn id="54" presetID="4" presetClass="entr" presetSubtype="16"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ox(in)">
                                      <p:cBhvr>
                                        <p:cTn id="56" dur="500"/>
                                        <p:tgtEl>
                                          <p:spTgt spid="29"/>
                                        </p:tgtEl>
                                      </p:cBhvr>
                                    </p:animEffect>
                                  </p:childTnLst>
                                </p:cTn>
                              </p:par>
                              <p:par>
                                <p:cTn id="57" presetID="4" presetClass="entr" presetSubtype="16"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ox(in)">
                                      <p:cBhvr>
                                        <p:cTn id="59" dur="500"/>
                                        <p:tgtEl>
                                          <p:spTgt spid="32"/>
                                        </p:tgtEl>
                                      </p:cBhvr>
                                    </p:animEffect>
                                  </p:childTnLst>
                                </p:cTn>
                              </p:par>
                              <p:par>
                                <p:cTn id="60" presetID="4" presetClass="entr" presetSubtype="16"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ox(in)">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P spid="15" grpId="1" animBg="1"/>
      <p:bldP spid="16" grpId="0" animBg="1"/>
      <p:bldP spid="16" grpId="1" animBg="1"/>
      <p:bldP spid="17" grpId="0" animBg="1"/>
      <p:bldP spid="17" grpId="1"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3"/>
</p:tagLst>
</file>

<file path=ppt/tags/tag2.xml><?xml version="1.0" encoding="utf-8"?>
<p:tagLst xmlns:a="http://schemas.openxmlformats.org/drawingml/2006/main" xmlns:r="http://schemas.openxmlformats.org/officeDocument/2006/relationships" xmlns:p="http://schemas.openxmlformats.org/presentationml/2006/main">
  <p:tag name="TIMING" val="|16.7|1.8|2.2|2.9|2.9"/>
</p:tagLst>
</file>

<file path=ppt/tags/tag3.xml><?xml version="1.0" encoding="utf-8"?>
<p:tagLst xmlns:a="http://schemas.openxmlformats.org/drawingml/2006/main" xmlns:r="http://schemas.openxmlformats.org/officeDocument/2006/relationships" xmlns:p="http://schemas.openxmlformats.org/presentationml/2006/main">
  <p:tag name="TIMING" val="|20.3|27|13.9|10.5|8.6|8.2|8|7.5"/>
</p:tagLst>
</file>

<file path=ppt/tags/tag4.xml><?xml version="1.0" encoding="utf-8"?>
<p:tagLst xmlns:a="http://schemas.openxmlformats.org/drawingml/2006/main" xmlns:r="http://schemas.openxmlformats.org/officeDocument/2006/relationships" xmlns:p="http://schemas.openxmlformats.org/presentationml/2006/main">
  <p:tag name="TIMING" val="|6.7|3.5|15.1|5.2"/>
</p:tagLst>
</file>

<file path=ppt/tags/tag5.xml><?xml version="1.0" encoding="utf-8"?>
<p:tagLst xmlns:a="http://schemas.openxmlformats.org/drawingml/2006/main" xmlns:r="http://schemas.openxmlformats.org/officeDocument/2006/relationships" xmlns:p="http://schemas.openxmlformats.org/presentationml/2006/main">
  <p:tag name="TIMING" val="|20.7"/>
</p:tagLst>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10008</TotalTime>
  <Words>1841</Words>
  <Application>Microsoft Office PowerPoint</Application>
  <PresentationFormat>全屏显示(4:3)</PresentationFormat>
  <Paragraphs>194</Paragraphs>
  <Slides>25</Slides>
  <Notes>25</Notes>
  <HiddenSlides>2</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jie</vt:lpstr>
      <vt:lpstr> Social Action Tracking via Noise Tolerant Time-varying Factor Graphs </vt:lpstr>
      <vt:lpstr>Outline</vt:lpstr>
      <vt:lpstr>Motivation</vt:lpstr>
      <vt:lpstr>User Action in Social Networks</vt:lpstr>
      <vt:lpstr>User Action in Social Networks</vt:lpstr>
      <vt:lpstr>Complex Factors</vt:lpstr>
      <vt:lpstr>Problem formulation</vt:lpstr>
      <vt:lpstr>NTT-FGM Model</vt:lpstr>
      <vt:lpstr>Model Instantiation</vt:lpstr>
      <vt:lpstr>Model Learning</vt:lpstr>
      <vt:lpstr>Distributed Learning</vt:lpstr>
      <vt:lpstr>Experiment</vt:lpstr>
      <vt:lpstr>Performance Analysis</vt:lpstr>
      <vt:lpstr>Factor Contribution Analysis</vt:lpstr>
      <vt:lpstr>Efficiency Performance</vt:lpstr>
      <vt:lpstr>Conclusion</vt:lpstr>
      <vt:lpstr>幻灯片 17</vt:lpstr>
      <vt:lpstr>Statistical Study: Influence</vt:lpstr>
      <vt:lpstr>Statistical Study: Dependence</vt:lpstr>
      <vt:lpstr>Statistical Study: Correlation</vt:lpstr>
      <vt:lpstr>Appendix</vt:lpstr>
      <vt:lpstr>Appendix</vt:lpstr>
      <vt:lpstr>Appendix</vt:lpstr>
      <vt:lpstr>Prediction</vt:lpstr>
      <vt:lpstr>Latent State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Julius</dc:creator>
  <cp:lastModifiedBy>ThinkPad</cp:lastModifiedBy>
  <cp:revision>1417</cp:revision>
  <cp:lastPrinted>1601-01-01T00:00:00Z</cp:lastPrinted>
  <dcterms:created xsi:type="dcterms:W3CDTF">1601-01-01T00:00:00Z</dcterms:created>
  <dcterms:modified xsi:type="dcterms:W3CDTF">2010-07-28T13:49:12Z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