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</p:sldMasterIdLst>
  <p:sldIdLst>
    <p:sldId id="257" r:id="rId6"/>
    <p:sldId id="258" r:id="rId7"/>
    <p:sldId id="259" r:id="rId8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7" autoAdjust="0"/>
    <p:restoredTop sz="94660"/>
  </p:normalViewPr>
  <p:slideViewPr>
    <p:cSldViewPr snapToGrid="0" snapToObjects="1">
      <p:cViewPr>
        <p:scale>
          <a:sx n="59" d="100"/>
          <a:sy n="59" d="100"/>
        </p:scale>
        <p:origin x="3032" y="3816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emf"/><Relationship Id="rId5" Type="http://schemas.openxmlformats.org/officeDocument/2006/relationships/image" Target="../media/image11.png"/><Relationship Id="rId6" Type="http://schemas.openxmlformats.org/officeDocument/2006/relationships/image" Target="../media/image12.emf"/><Relationship Id="rId7" Type="http://schemas.openxmlformats.org/officeDocument/2006/relationships/image" Target="../media/image13.png"/><Relationship Id="rId8" Type="http://schemas.openxmlformats.org/officeDocument/2006/relationships/image" Target="../media/image14.emf"/><Relationship Id="rId9" Type="http://schemas.openxmlformats.org/officeDocument/2006/relationships/image" Target="../media/image15.png"/><Relationship Id="rId10" Type="http://schemas.openxmlformats.org/officeDocument/2006/relationships/image" Target="../media/image16.emf"/><Relationship Id="rId11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hyperlink" Target="https://github.com/dbindel/graph-dos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48897" y="836615"/>
            <a:ext cx="26392606" cy="1386075"/>
          </a:xfrm>
        </p:spPr>
        <p:txBody>
          <a:bodyPr/>
          <a:lstStyle/>
          <a:p>
            <a:r>
              <a:rPr lang="en-US" dirty="0"/>
              <a:t>Density of States for Graph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David S. Bindel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920693" y="6414840"/>
            <a:ext cx="17373600" cy="477673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Most spectral graph theory: </a:t>
            </a:r>
            <a:r>
              <a:rPr lang="en-US" b="1" dirty="0" err="1" smtClean="0"/>
              <a:t>extremal</a:t>
            </a:r>
            <a:r>
              <a:rPr lang="en-US" b="1" dirty="0" smtClean="0"/>
              <a:t> eigenvalues </a:t>
            </a:r>
            <a:r>
              <a:rPr lang="en-US" dirty="0" smtClean="0"/>
              <a:t>and associated eigenvectors.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Spectral geometry, material science: also eigenvalue </a:t>
            </a:r>
            <a:r>
              <a:rPr lang="en-US" b="1" dirty="0" smtClean="0"/>
              <a:t>distributions</a:t>
            </a:r>
            <a:r>
              <a:rPr lang="en-US" dirty="0" smtClean="0"/>
              <a:t>, a.k.a. </a:t>
            </a:r>
            <a:r>
              <a:rPr lang="en-US" b="1" dirty="0" smtClean="0"/>
              <a:t>density of states</a:t>
            </a:r>
            <a:endParaRPr lang="en-US" b="1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about </a:t>
            </a:r>
            <a:r>
              <a:rPr lang="en-US" b="1" dirty="0" smtClean="0"/>
              <a:t>the density of states of a graph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894599" y="11861833"/>
            <a:ext cx="17373600" cy="859098"/>
          </a:xfrm>
        </p:spPr>
        <p:txBody>
          <a:bodyPr/>
          <a:lstStyle/>
          <a:p>
            <a:r>
              <a:rPr lang="en-US" dirty="0" smtClean="0"/>
              <a:t>GLOBAL AND LOCAL DENSITIES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KERNEL POLYNOMIAL ESTIMATES</a:t>
            </a:r>
            <a:endParaRPr lang="en-US" dirty="0"/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33536470" y="3651560"/>
            <a:ext cx="1143000" cy="11430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35004931" y="3651560"/>
            <a:ext cx="1143000" cy="1143000"/>
          </a:xfrm>
          <a:prstGeom prst="actionButtonForwardNex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14"/>
          </p:nvPr>
        </p:nvSpPr>
        <p:spPr>
          <a:xfrm>
            <a:off x="920693" y="13144361"/>
            <a:ext cx="17373600" cy="477673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i="1" dirty="0" smtClean="0"/>
              <a:t>H</a:t>
            </a:r>
            <a:r>
              <a:rPr lang="en-US" dirty="0" smtClean="0"/>
              <a:t> = </a:t>
            </a:r>
            <a:r>
              <a:rPr lang="en-US" dirty="0" smtClean="0"/>
              <a:t>symmetric matrix associated with a network (</a:t>
            </a:r>
            <a:r>
              <a:rPr lang="en-US" dirty="0" err="1" smtClean="0"/>
              <a:t>Laplacian</a:t>
            </a:r>
            <a:r>
              <a:rPr lang="en-US" dirty="0" smtClean="0"/>
              <a:t>, normalized </a:t>
            </a:r>
            <a:r>
              <a:rPr lang="en-US" dirty="0" err="1" smtClean="0"/>
              <a:t>Laplacian</a:t>
            </a:r>
            <a:r>
              <a:rPr lang="en-US" dirty="0" smtClean="0"/>
              <a:t>, adjacency,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Spectral mapping theorem: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global density of states </a:t>
            </a:r>
            <a:r>
              <a:rPr lang="en-US" dirty="0" smtClean="0"/>
              <a:t>(</a:t>
            </a:r>
            <a:r>
              <a:rPr lang="en-US" dirty="0" err="1" smtClean="0"/>
              <a:t>DoS</a:t>
            </a:r>
            <a:r>
              <a:rPr lang="en-US" dirty="0" smtClean="0"/>
              <a:t>) is a generalized function associated with taking traces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local density of states </a:t>
            </a:r>
            <a:r>
              <a:rPr lang="en-US" dirty="0" smtClean="0"/>
              <a:t>(</a:t>
            </a:r>
            <a:r>
              <a:rPr lang="en-US" dirty="0" err="1" smtClean="0"/>
              <a:t>LDoS</a:t>
            </a:r>
            <a:r>
              <a:rPr lang="en-US" dirty="0" smtClean="0"/>
              <a:t>) at node </a:t>
            </a:r>
            <a:r>
              <a:rPr lang="en-US" i="1" dirty="0" smtClean="0"/>
              <a:t>k</a:t>
            </a:r>
            <a:r>
              <a:rPr lang="en-US" dirty="0" smtClean="0"/>
              <a:t> is associated with diagonal elements (sum of </a:t>
            </a:r>
            <a:r>
              <a:rPr lang="en-US" dirty="0" err="1" smtClean="0"/>
              <a:t>LDoS</a:t>
            </a:r>
            <a:r>
              <a:rPr lang="en-US" dirty="0" smtClean="0"/>
              <a:t> = </a:t>
            </a:r>
            <a:r>
              <a:rPr lang="en-US" dirty="0" err="1" smtClean="0"/>
              <a:t>DoS</a:t>
            </a:r>
            <a:r>
              <a:rPr lang="en-US" dirty="0" smtClean="0"/>
              <a:t>)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LDoS</a:t>
            </a:r>
            <a:r>
              <a:rPr lang="en-US" dirty="0" smtClean="0"/>
              <a:t> can be used to compute many node centrality measures – but there is more information there!</a:t>
            </a:r>
          </a:p>
        </p:txBody>
      </p:sp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127" y="14473115"/>
            <a:ext cx="3556000" cy="520700"/>
          </a:xfrm>
          <a:prstGeom prst="rect">
            <a:avLst/>
          </a:prstGeom>
        </p:spPr>
      </p:pic>
      <p:pic>
        <p:nvPicPr>
          <p:cNvPr id="19" name="Picture 1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28" y="15898625"/>
            <a:ext cx="7569200" cy="1333500"/>
          </a:xfrm>
          <a:prstGeom prst="rect">
            <a:avLst/>
          </a:prstGeom>
        </p:spPr>
      </p:pic>
      <p:pic>
        <p:nvPicPr>
          <p:cNvPr id="21" name="Picture 20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289" y="18051255"/>
            <a:ext cx="8013700" cy="1333500"/>
          </a:xfrm>
          <a:prstGeom prst="rect">
            <a:avLst/>
          </a:prstGeom>
        </p:spPr>
      </p:pic>
      <p:sp>
        <p:nvSpPr>
          <p:cNvPr id="22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894599" y="8339469"/>
            <a:ext cx="17373600" cy="859098"/>
          </a:xfrm>
        </p:spPr>
        <p:txBody>
          <a:bodyPr/>
          <a:lstStyle/>
          <a:p>
            <a:r>
              <a:rPr lang="en-US" dirty="0" smtClean="0"/>
              <a:t>GRAPHS AND MATRICES</a:t>
            </a:r>
            <a:endParaRPr lang="en-US" dirty="0"/>
          </a:p>
        </p:txBody>
      </p:sp>
      <p:sp>
        <p:nvSpPr>
          <p:cNvPr id="23" name="Content Placeholder 5"/>
          <p:cNvSpPr>
            <a:spLocks noGrp="1"/>
          </p:cNvSpPr>
          <p:nvPr>
            <p:ph sz="quarter" idx="14"/>
          </p:nvPr>
        </p:nvSpPr>
        <p:spPr>
          <a:xfrm>
            <a:off x="922411" y="9494776"/>
            <a:ext cx="17373600" cy="477673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Building blocks: adjacency matrix </a:t>
            </a:r>
            <a:r>
              <a:rPr lang="en-US" i="1" dirty="0" smtClean="0"/>
              <a:t>A</a:t>
            </a:r>
            <a:r>
              <a:rPr lang="en-US" dirty="0" smtClean="0"/>
              <a:t>, degree vector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b="1" i="1" dirty="0" smtClean="0"/>
              <a:t>1</a:t>
            </a:r>
            <a:r>
              <a:rPr lang="en-US" dirty="0" smtClean="0"/>
              <a:t>, degree matrix </a:t>
            </a:r>
            <a:r>
              <a:rPr lang="en-US" i="1" dirty="0" smtClean="0"/>
              <a:t>D = </a:t>
            </a:r>
            <a:r>
              <a:rPr lang="en-US" i="1" dirty="0" err="1" smtClean="0"/>
              <a:t>diag</a:t>
            </a:r>
            <a:r>
              <a:rPr lang="en-US" i="1" dirty="0" smtClean="0"/>
              <a:t>(d)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Graph </a:t>
            </a:r>
            <a:r>
              <a:rPr lang="en-US" dirty="0" err="1" smtClean="0"/>
              <a:t>Laplacian</a:t>
            </a:r>
            <a:r>
              <a:rPr lang="en-US" dirty="0"/>
              <a:t> </a:t>
            </a:r>
            <a:r>
              <a:rPr lang="en-US" i="1" dirty="0" smtClean="0"/>
              <a:t>L = D-A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signless</a:t>
            </a:r>
            <a:r>
              <a:rPr lang="en-US" dirty="0" smtClean="0"/>
              <a:t> </a:t>
            </a:r>
            <a:r>
              <a:rPr lang="en-US" dirty="0" err="1" smtClean="0"/>
              <a:t>Laplacian</a:t>
            </a:r>
            <a:r>
              <a:rPr lang="en-US" dirty="0" smtClean="0"/>
              <a:t> </a:t>
            </a:r>
            <a:r>
              <a:rPr lang="en-US" i="1" dirty="0" smtClean="0"/>
              <a:t>Q=D+A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Normalized adjacency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i="1" baseline="30000" dirty="0" smtClean="0"/>
              <a:t>-1/2</a:t>
            </a:r>
            <a:r>
              <a:rPr lang="en-US" i="1" dirty="0" smtClean="0"/>
              <a:t> A D</a:t>
            </a:r>
            <a:r>
              <a:rPr lang="en-US" i="1" baseline="30000" dirty="0" smtClean="0"/>
              <a:t>-1/2</a:t>
            </a:r>
            <a:r>
              <a:rPr lang="en-US" dirty="0" smtClean="0"/>
              <a:t>, transition matrix </a:t>
            </a:r>
            <a:r>
              <a:rPr lang="en-US" i="1" dirty="0" smtClean="0"/>
              <a:t>D</a:t>
            </a:r>
            <a:r>
              <a:rPr lang="en-US" i="1" baseline="30000" dirty="0" smtClean="0"/>
              <a:t>-1</a:t>
            </a:r>
            <a:r>
              <a:rPr lang="en-US" i="1" dirty="0" smtClean="0"/>
              <a:t> A</a:t>
            </a:r>
            <a:r>
              <a:rPr lang="en-US" dirty="0" smtClean="0"/>
              <a:t> (or </a:t>
            </a:r>
            <a:r>
              <a:rPr lang="en-US" i="1" dirty="0" smtClean="0"/>
              <a:t>A D</a:t>
            </a:r>
            <a:r>
              <a:rPr lang="en-US" i="1" baseline="30000" dirty="0" smtClean="0"/>
              <a:t>-1</a:t>
            </a:r>
            <a:r>
              <a:rPr lang="en-US" dirty="0" smtClean="0"/>
              <a:t>), normalized </a:t>
            </a:r>
            <a:r>
              <a:rPr lang="en-US" dirty="0" err="1" smtClean="0"/>
              <a:t>Laplacian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i="1" baseline="30000" dirty="0" smtClean="0"/>
              <a:t>-1/2</a:t>
            </a:r>
            <a:r>
              <a:rPr lang="en-US" i="1" dirty="0" smtClean="0"/>
              <a:t> L D</a:t>
            </a:r>
            <a:r>
              <a:rPr lang="en-US" i="1" baseline="30000" dirty="0" smtClean="0"/>
              <a:t>-1/2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Modularity matrix  </a:t>
            </a:r>
            <a:r>
              <a:rPr lang="en-US" i="1" dirty="0" smtClean="0"/>
              <a:t>A-</a:t>
            </a:r>
            <a:r>
              <a:rPr lang="en-US" i="1" dirty="0" err="1" smtClean="0"/>
              <a:t>dd</a:t>
            </a:r>
            <a:r>
              <a:rPr lang="en-US" i="1" baseline="30000" dirty="0" err="1" smtClean="0"/>
              <a:t>T</a:t>
            </a:r>
            <a:r>
              <a:rPr lang="en-US" i="1" dirty="0" smtClean="0"/>
              <a:t>/2m</a:t>
            </a:r>
            <a:endParaRPr lang="en-US" b="1" i="1" dirty="0" smtClean="0"/>
          </a:p>
        </p:txBody>
      </p:sp>
      <p:sp>
        <p:nvSpPr>
          <p:cNvPr id="24" name="Content Placeholder 5"/>
          <p:cNvSpPr>
            <a:spLocks noGrp="1"/>
          </p:cNvSpPr>
          <p:nvPr>
            <p:ph sz="quarter" idx="14"/>
          </p:nvPr>
        </p:nvSpPr>
        <p:spPr>
          <a:xfrm>
            <a:off x="19176526" y="6524188"/>
            <a:ext cx="17373600" cy="477673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Idea: Compute </a:t>
            </a:r>
            <a:r>
              <a:rPr lang="en-US" dirty="0" err="1" smtClean="0"/>
              <a:t>Chebyshev</a:t>
            </a:r>
            <a:r>
              <a:rPr lang="en-US" dirty="0" smtClean="0"/>
              <a:t> moments of local/global densities, estimate density as (smoothed) series in dual basis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Get moments via stochastic estimator: if </a:t>
            </a:r>
            <a:r>
              <a:rPr lang="en-US" i="1" dirty="0" smtClean="0"/>
              <a:t>z</a:t>
            </a:r>
            <a:r>
              <a:rPr lang="en-US" dirty="0" smtClean="0"/>
              <a:t> has independent random entries with mean 0 and variance 1,</a:t>
            </a:r>
            <a:endParaRPr lang="en-US" dirty="0"/>
          </a:p>
        </p:txBody>
      </p:sp>
      <p:pic>
        <p:nvPicPr>
          <p:cNvPr id="25" name="Picture 24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171" y="7323469"/>
            <a:ext cx="6908800" cy="1016000"/>
          </a:xfrm>
          <a:prstGeom prst="rect">
            <a:avLst/>
          </a:prstGeom>
        </p:spPr>
      </p:pic>
      <p:pic>
        <p:nvPicPr>
          <p:cNvPr id="26" name="Picture 25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171" y="8512767"/>
            <a:ext cx="8763000" cy="1371600"/>
          </a:xfrm>
          <a:prstGeom prst="rect">
            <a:avLst/>
          </a:prstGeom>
        </p:spPr>
      </p:pic>
      <p:pic>
        <p:nvPicPr>
          <p:cNvPr id="27" name="Picture 26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171" y="10956626"/>
            <a:ext cx="4356100" cy="469900"/>
          </a:xfrm>
          <a:prstGeom prst="rect">
            <a:avLst/>
          </a:prstGeom>
        </p:spPr>
      </p:pic>
      <p:sp>
        <p:nvSpPr>
          <p:cNvPr id="30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19176526" y="11874005"/>
            <a:ext cx="17373600" cy="859098"/>
          </a:xfrm>
        </p:spPr>
        <p:txBody>
          <a:bodyPr/>
          <a:lstStyle/>
          <a:p>
            <a:r>
              <a:rPr lang="en-US" dirty="0" smtClean="0"/>
              <a:t>FEATURES OF</a:t>
            </a:r>
            <a:r>
              <a:rPr lang="en-US" dirty="0" smtClean="0"/>
              <a:t> DOS FOR NORMALIZED ADJACENCY</a:t>
            </a:r>
            <a:endParaRPr lang="en-US" dirty="0"/>
          </a:p>
        </p:txBody>
      </p:sp>
      <p:pic>
        <p:nvPicPr>
          <p:cNvPr id="31" name="Picture 30" descr="SNAP-email-Enron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4725" y="13005888"/>
            <a:ext cx="9920093" cy="7665527"/>
          </a:xfrm>
          <a:prstGeom prst="rect">
            <a:avLst/>
          </a:prstGeom>
        </p:spPr>
      </p:pic>
      <p:sp>
        <p:nvSpPr>
          <p:cNvPr id="32" name="Content Placeholder 5"/>
          <p:cNvSpPr>
            <a:spLocks noGrp="1"/>
          </p:cNvSpPr>
          <p:nvPr>
            <p:ph sz="quarter" idx="14"/>
          </p:nvPr>
        </p:nvSpPr>
        <p:spPr>
          <a:xfrm>
            <a:off x="29572456" y="13100880"/>
            <a:ext cx="6977670" cy="6650249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Spectrum on [-1,1]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At -1: Bipartite structure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At -0.5: Single-attachment triangles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At 0: Nodes with multiple leaves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At 1: Connected components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More from symmetries</a:t>
            </a:r>
            <a:r>
              <a:rPr lang="en-US" dirty="0" smtClean="0"/>
              <a:t>: if </a:t>
            </a:r>
            <a:r>
              <a:rPr lang="en-US" i="1" dirty="0" smtClean="0"/>
              <a:t>PH=HP</a:t>
            </a:r>
            <a:r>
              <a:rPr lang="en-US" dirty="0" smtClean="0"/>
              <a:t> then</a:t>
            </a:r>
            <a:r>
              <a:rPr lang="en-US" dirty="0"/>
              <a:t> </a:t>
            </a:r>
            <a:r>
              <a:rPr lang="en-US" dirty="0" smtClean="0"/>
              <a:t>any maximal invariant subspace of </a:t>
            </a:r>
            <a:r>
              <a:rPr lang="en-US" i="1" dirty="0" smtClean="0"/>
              <a:t>P</a:t>
            </a:r>
            <a:r>
              <a:rPr lang="en-US" dirty="0" smtClean="0"/>
              <a:t> is an invariant subspace of </a:t>
            </a:r>
            <a:r>
              <a:rPr lang="en-US" i="1" dirty="0" smtClean="0"/>
              <a:t>H</a:t>
            </a:r>
            <a:r>
              <a:rPr lang="en-US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Also: Have multiple eigenvalues if isomorphism group is non-</a:t>
            </a:r>
            <a:r>
              <a:rPr lang="en-US" dirty="0" err="1" smtClean="0"/>
              <a:t>abelian</a:t>
            </a:r>
            <a:r>
              <a:rPr lang="en-US" dirty="0" smtClean="0"/>
              <a:t> or if </a:t>
            </a:r>
            <a:r>
              <a:rPr lang="en-US" i="1" dirty="0" smtClean="0"/>
              <a:t>P</a:t>
            </a:r>
            <a:r>
              <a:rPr lang="en-US" dirty="0" smtClean="0"/>
              <a:t> has complex eigenvalues and </a:t>
            </a:r>
            <a:r>
              <a:rPr lang="en-US" i="1" dirty="0" smtClean="0"/>
              <a:t>H</a:t>
            </a:r>
            <a:r>
              <a:rPr lang="en-US" dirty="0" smtClean="0"/>
              <a:t> symmetric.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0169958" y="14398516"/>
            <a:ext cx="9531654" cy="539566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2214938" y="14950763"/>
            <a:ext cx="7488391" cy="480036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4668914" y="15456336"/>
            <a:ext cx="5031723" cy="348681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29038713" y="15984729"/>
            <a:ext cx="686142" cy="389555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Density of States for Graph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David S. Bindel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11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33568458" y="3635734"/>
            <a:ext cx="1143000" cy="11430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32195122" y="3651560"/>
            <a:ext cx="1143000" cy="1143000"/>
          </a:xfrm>
          <a:prstGeom prst="actionButtonBackPrevious">
            <a:avLst/>
          </a:prstGeom>
          <a:solidFill>
            <a:srgbClr val="00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SHA256E-s9016--cacb8c3f3f6b42a989398a2f015de21fa35defe78d3f0ac2ba611d7deeb589b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06" y="6424983"/>
            <a:ext cx="6134100" cy="4965700"/>
          </a:xfrm>
          <a:prstGeom prst="rect">
            <a:avLst/>
          </a:prstGeom>
        </p:spPr>
      </p:pic>
      <p:pic>
        <p:nvPicPr>
          <p:cNvPr id="48" name="Picture 47" descr="SHA256E-s58899--49c0b9cc1ec08467d7409f1fed923946a8e07993828de7e9b6f6dcb24dfb83a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918" y="12319000"/>
            <a:ext cx="6134100" cy="5492496"/>
          </a:xfrm>
          <a:prstGeom prst="rect">
            <a:avLst/>
          </a:prstGeom>
        </p:spPr>
      </p:pic>
      <p:pic>
        <p:nvPicPr>
          <p:cNvPr id="49" name="Picture 48" descr="SHA256E-s9324--a7124be05f1e573d24fbe0793982f3e3514c92e261e4504ba04a54338a63035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589" y="6463083"/>
            <a:ext cx="6134100" cy="4927600"/>
          </a:xfrm>
          <a:prstGeom prst="rect">
            <a:avLst/>
          </a:prstGeom>
        </p:spPr>
      </p:pic>
      <p:pic>
        <p:nvPicPr>
          <p:cNvPr id="50" name="Picture 49" descr="SHA256E-s61048--6ec8e688c2ee40e493feadbeec062ebaabfc55f4f9505776f8279589a57b097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000" y="12319000"/>
            <a:ext cx="6134100" cy="5492496"/>
          </a:xfrm>
          <a:prstGeom prst="rect">
            <a:avLst/>
          </a:prstGeom>
        </p:spPr>
      </p:pic>
      <p:pic>
        <p:nvPicPr>
          <p:cNvPr id="51" name="Picture 50" descr="SHA256E-s8954--2a8657c8dfc0c07e94c530ebfe1eb5839f4fa9c73cccd77ce88a7d485a2a88e5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2373" y="6484609"/>
            <a:ext cx="6210300" cy="4835904"/>
          </a:xfrm>
          <a:prstGeom prst="rect">
            <a:avLst/>
          </a:prstGeom>
        </p:spPr>
      </p:pic>
      <p:pic>
        <p:nvPicPr>
          <p:cNvPr id="52" name="Picture 51" descr="SHA256E-s59144--e715ffbd95284f5ec2df5a259b07500aaf01189b3f31b7383b733f7d557b022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784" y="12248830"/>
            <a:ext cx="6210300" cy="5492496"/>
          </a:xfrm>
          <a:prstGeom prst="rect">
            <a:avLst/>
          </a:prstGeom>
        </p:spPr>
      </p:pic>
      <p:pic>
        <p:nvPicPr>
          <p:cNvPr id="53" name="Picture 52" descr="SHA256E-s9322--82745ff7a079c833a5f3c0e943f4c8da6be6b60b9dac68d6d19151e4d32274b2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356" y="6424983"/>
            <a:ext cx="6134100" cy="4876800"/>
          </a:xfrm>
          <a:prstGeom prst="rect">
            <a:avLst/>
          </a:prstGeom>
        </p:spPr>
      </p:pic>
      <p:pic>
        <p:nvPicPr>
          <p:cNvPr id="54" name="Picture 53" descr="SHA256E-s97670--ba7929e4d74a469872e4d9221a7cecd7a827b05b405be220e170ecea76e98bc5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67" y="12212480"/>
            <a:ext cx="6134100" cy="5492496"/>
          </a:xfrm>
          <a:prstGeom prst="rect">
            <a:avLst/>
          </a:prstGeom>
        </p:spPr>
      </p:pic>
      <p:pic>
        <p:nvPicPr>
          <p:cNvPr id="55" name="Picture 54" descr="SHA256E-s9421--b7ec02f8226e658d0192db83a62cdf1f575baa4a25dfa17634f5b1db83c03244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189" y="6463083"/>
            <a:ext cx="6134100" cy="4876800"/>
          </a:xfrm>
          <a:prstGeom prst="rect">
            <a:avLst/>
          </a:prstGeom>
        </p:spPr>
      </p:pic>
      <p:pic>
        <p:nvPicPr>
          <p:cNvPr id="56" name="Picture 55" descr="SHA256E-s97677--b8b8c0312ee4b80a717e45ba53093ccd0f928faab4da7affaacba93512796cc0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600" y="12268200"/>
            <a:ext cx="6134100" cy="5492496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 rot="16200000">
            <a:off x="233426" y="14136763"/>
            <a:ext cx="3989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Local DOS</a:t>
            </a:r>
          </a:p>
          <a:p>
            <a:r>
              <a:rPr lang="en-US" sz="4000" dirty="0" smtClean="0"/>
              <a:t>(one node/col)</a:t>
            </a:r>
            <a:endParaRPr lang="en-US" sz="4000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14359" y="8222667"/>
            <a:ext cx="47995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Global DOS</a:t>
            </a:r>
          </a:p>
          <a:p>
            <a:r>
              <a:rPr lang="en-US" sz="4000" dirty="0" smtClean="0"/>
              <a:t>(zero </a:t>
            </a:r>
            <a:r>
              <a:rPr lang="en-US" sz="4000" dirty="0" err="1" smtClean="0"/>
              <a:t>eig</a:t>
            </a:r>
            <a:r>
              <a:rPr lang="en-US" sz="4000" dirty="0" smtClean="0"/>
              <a:t> “trimmed”)</a:t>
            </a:r>
            <a:endParaRPr lang="en-US" sz="4000" dirty="0"/>
          </a:p>
        </p:txBody>
      </p:sp>
      <p:sp>
        <p:nvSpPr>
          <p:cNvPr id="63" name="Rectangle 62"/>
          <p:cNvSpPr/>
          <p:nvPr/>
        </p:nvSpPr>
        <p:spPr>
          <a:xfrm>
            <a:off x="6123546" y="5521395"/>
            <a:ext cx="1354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err="1">
                <a:solidFill>
                  <a:prstClr val="black"/>
                </a:solidFill>
              </a:rPr>
              <a:t>Erdos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722049" y="5673795"/>
            <a:ext cx="33420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</a:rPr>
              <a:t>AS-CAIDA 2006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8739560" y="5673795"/>
            <a:ext cx="1652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</a:rPr>
              <a:t>Marvel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242160" y="5553582"/>
            <a:ext cx="21087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</a:rPr>
              <a:t>PGP Keys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075734" y="5564243"/>
            <a:ext cx="3500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</a:rPr>
              <a:t>Yeast Proteome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0" name="Action Button: Forward or Next 69">
            <a:hlinkClick r:id="" action="ppaction://hlinkshowjump?jump=nextslide" highlightClick="1"/>
          </p:cNvPr>
          <p:cNvSpPr/>
          <p:nvPr/>
        </p:nvSpPr>
        <p:spPr>
          <a:xfrm>
            <a:off x="34946528" y="3635734"/>
            <a:ext cx="1143000" cy="1143000"/>
          </a:xfrm>
          <a:prstGeom prst="actionButtonForwardNex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Density of States for Graph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David Bindel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Cornell University</a:t>
            </a:r>
            <a:endParaRPr lang="en-US" dirty="0"/>
          </a:p>
        </p:txBody>
      </p:sp>
      <p:pic>
        <p:nvPicPr>
          <p:cNvPr id="15" name="Picture 14" descr="SHA256E-s6128--a8f6c9974bfe3aab78b6024b48c74905b47fcccd48afc97ac9a5e74d837846a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54" y="5385333"/>
            <a:ext cx="6146800" cy="4749800"/>
          </a:xfrm>
          <a:prstGeom prst="rect">
            <a:avLst/>
          </a:prstGeom>
        </p:spPr>
      </p:pic>
      <p:pic>
        <p:nvPicPr>
          <p:cNvPr id="16" name="Picture 15" descr="SHA256E-s6338--0b5f5bedac1b5d6c0e410f576447fd94f906173bb936673790d85f2bb3dc117b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754" y="5385333"/>
            <a:ext cx="6083300" cy="4749800"/>
          </a:xfrm>
          <a:prstGeom prst="rect">
            <a:avLst/>
          </a:prstGeom>
        </p:spPr>
      </p:pic>
      <p:pic>
        <p:nvPicPr>
          <p:cNvPr id="17" name="Picture 16" descr="SHA256E-s6375--92215a8251d7147e6873bf34fcd0980f623149800ba4f0d4bce7b752e0752dcc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2529" y="5385333"/>
            <a:ext cx="6007100" cy="4749800"/>
          </a:xfrm>
          <a:prstGeom prst="rect">
            <a:avLst/>
          </a:prstGeom>
        </p:spPr>
      </p:pic>
      <p:pic>
        <p:nvPicPr>
          <p:cNvPr id="18" name="Picture 17" descr="SHA256E-s6573--fae6a41c6607248cf3988d4753d6269db9fe5e7c190642af9bc3f5d03ccfb089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054" y="12219077"/>
            <a:ext cx="5867400" cy="4889500"/>
          </a:xfrm>
          <a:prstGeom prst="rect">
            <a:avLst/>
          </a:prstGeom>
        </p:spPr>
      </p:pic>
      <p:pic>
        <p:nvPicPr>
          <p:cNvPr id="20" name="Picture 19" descr="SHA256E-s6590--6e604319d73cf8a2d0b06a6be8b85670dc918619bcc816f106e70527f9119efb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029" y="12219077"/>
            <a:ext cx="5969000" cy="48895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819919" y="10452262"/>
            <a:ext cx="2881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Enron Emails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8418424" y="10452262"/>
            <a:ext cx="4515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Reuters 9-11 Articles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583611" y="10452262"/>
            <a:ext cx="3207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US Power Grid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550120" y="17406974"/>
            <a:ext cx="2415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DBLP 2010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12074770" y="17420694"/>
            <a:ext cx="3575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Hollywood 2009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819919" y="19030337"/>
            <a:ext cx="154981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  <a:hlinkClick r:id="rId7"/>
              </a:rPr>
              <a:t>https://github.com/dbindel/graph-dos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20858793" y="5285237"/>
            <a:ext cx="15719531" cy="859098"/>
          </a:xfrm>
        </p:spPr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0" name="Content Placeholder 5"/>
          <p:cNvSpPr>
            <a:spLocks noGrp="1"/>
          </p:cNvSpPr>
          <p:nvPr>
            <p:ph sz="quarter" idx="14"/>
          </p:nvPr>
        </p:nvSpPr>
        <p:spPr>
          <a:xfrm>
            <a:off x="20858792" y="6479419"/>
            <a:ext cx="15719531" cy="4929521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b="1" dirty="0" smtClean="0"/>
              <a:t>Stability</a:t>
            </a:r>
            <a:r>
              <a:rPr lang="en-US" dirty="0" smtClean="0"/>
              <a:t>: DOS is stable under addition/deletion of a few edges (by interlace theorem)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Extreme </a:t>
            </a:r>
            <a:r>
              <a:rPr lang="en-US" b="1" dirty="0" err="1" smtClean="0"/>
              <a:t>eigs</a:t>
            </a:r>
            <a:r>
              <a:rPr lang="en-US" dirty="0" smtClean="0"/>
              <a:t>: </a:t>
            </a:r>
            <a:r>
              <a:rPr lang="en-US" dirty="0" err="1" smtClean="0"/>
              <a:t>Extremal</a:t>
            </a:r>
            <a:r>
              <a:rPr lang="en-US" dirty="0" smtClean="0"/>
              <a:t> eigenvalues correspond to components / bipartite structure</a:t>
            </a:r>
          </a:p>
          <a:p>
            <a:pPr marL="457200" indent="-457200">
              <a:buFont typeface="Arial"/>
              <a:buChar char="•"/>
            </a:pPr>
            <a:r>
              <a:rPr lang="en-US" b="1" dirty="0"/>
              <a:t>Exact asymmetry:</a:t>
            </a:r>
            <a:r>
              <a:rPr lang="en-US" dirty="0"/>
              <a:t> When random walks on the graph are </a:t>
            </a:r>
            <a:r>
              <a:rPr lang="en-US" dirty="0" err="1"/>
              <a:t>ergodic</a:t>
            </a:r>
            <a:r>
              <a:rPr lang="en-US" dirty="0"/>
              <a:t>, there is an eigenvalue at 1, but not -</a:t>
            </a:r>
            <a:r>
              <a:rPr lang="en-US" dirty="0" smtClean="0"/>
              <a:t>1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Multiplicity</a:t>
            </a:r>
            <a:r>
              <a:rPr lang="en-US" b="1" dirty="0" smtClean="0"/>
              <a:t>:</a:t>
            </a:r>
            <a:r>
              <a:rPr lang="en-US" dirty="0" smtClean="0"/>
              <a:t> Highly-symmetric motifs cause “spikes” (particularly at zero)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Localization:</a:t>
            </a:r>
            <a:r>
              <a:rPr lang="en-US" dirty="0" smtClean="0"/>
              <a:t> Symmetries affecting only a few nodes lead to exactly localized eigenvectors</a:t>
            </a:r>
            <a:endParaRPr lang="en-US" b="1" dirty="0" smtClean="0"/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Semicircles and triangles:</a:t>
            </a:r>
            <a:r>
              <a:rPr lang="en-US" dirty="0" smtClean="0"/>
              <a:t> Standard random network models produce semicircular distributions (Chung) or sometimes more “triangular” networks for small world networks (</a:t>
            </a:r>
            <a:r>
              <a:rPr lang="en-US" dirty="0" err="1" smtClean="0"/>
              <a:t>Farkas</a:t>
            </a:r>
            <a:r>
              <a:rPr lang="en-US" dirty="0" smtClean="0"/>
              <a:t>)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20858792" y="10549842"/>
            <a:ext cx="15719531" cy="859098"/>
          </a:xfrm>
        </p:spPr>
        <p:txBody>
          <a:bodyPr/>
          <a:lstStyle/>
          <a:p>
            <a:r>
              <a:rPr lang="en-US" dirty="0" smtClean="0"/>
              <a:t>WHAT WE DON’T KNOW</a:t>
            </a:r>
            <a:endParaRPr lang="en-US" dirty="0"/>
          </a:p>
        </p:txBody>
      </p:sp>
      <p:sp>
        <p:nvSpPr>
          <p:cNvPr id="32" name="Content Placeholder 5"/>
          <p:cNvSpPr>
            <a:spLocks noGrp="1"/>
          </p:cNvSpPr>
          <p:nvPr>
            <p:ph sz="quarter" idx="14"/>
          </p:nvPr>
        </p:nvSpPr>
        <p:spPr>
          <a:xfrm>
            <a:off x="20858793" y="11614685"/>
            <a:ext cx="15719531" cy="4929521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b="1" dirty="0" smtClean="0"/>
              <a:t>Stability</a:t>
            </a:r>
            <a:r>
              <a:rPr lang="en-US" dirty="0" smtClean="0"/>
              <a:t>: How stable is </a:t>
            </a:r>
            <a:r>
              <a:rPr lang="en-US" dirty="0" err="1" smtClean="0"/>
              <a:t>LDoS</a:t>
            </a:r>
            <a:r>
              <a:rPr lang="en-US" dirty="0" smtClean="0"/>
              <a:t> under edge addition/deletion?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Approximate symmetry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Why does the </a:t>
            </a:r>
            <a:r>
              <a:rPr lang="en-US" dirty="0" err="1" smtClean="0"/>
              <a:t>DoS</a:t>
            </a:r>
            <a:r>
              <a:rPr lang="en-US" dirty="0" smtClean="0"/>
              <a:t> look so symmetric for some graphs – and not others?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Multiplicity</a:t>
            </a:r>
            <a:r>
              <a:rPr lang="en-US" b="1" dirty="0" smtClean="0"/>
              <a:t>:</a:t>
            </a:r>
            <a:r>
              <a:rPr lang="en-US" dirty="0" smtClean="0"/>
              <a:t> Exactly what symmetry patterns cause high-multiplicity “spikes” </a:t>
            </a:r>
            <a:r>
              <a:rPr lang="en-US" dirty="0" smtClean="0"/>
              <a:t>for some networks?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Localization:</a:t>
            </a:r>
            <a:r>
              <a:rPr lang="en-US" dirty="0" smtClean="0"/>
              <a:t> How should we interpret localized eigenvectors?  What about approximate localization?</a:t>
            </a:r>
            <a:endParaRPr lang="en-US" b="1" dirty="0" smtClean="0"/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Random graph connections:</a:t>
            </a:r>
            <a:r>
              <a:rPr lang="en-US" dirty="0" smtClean="0"/>
              <a:t> Spectra of real-world networks do not look like those shown in papers based on random graph models; is this a harmless peculiarity, or a shortcoming in the models?</a:t>
            </a:r>
            <a:endParaRPr lang="en-US" dirty="0"/>
          </a:p>
          <a:p>
            <a:r>
              <a:rPr lang="en-US" sz="3600" b="1" i="1" dirty="0" smtClean="0"/>
              <a:t>How do we turn pictures of spectra into intuition about graph structure?</a:t>
            </a:r>
            <a:endParaRPr lang="en-US" sz="3600" b="1" i="1" dirty="0"/>
          </a:p>
        </p:txBody>
      </p:sp>
      <p:sp>
        <p:nvSpPr>
          <p:cNvPr id="33" name="Content Placeholder 13"/>
          <p:cNvSpPr>
            <a:spLocks noGrp="1"/>
          </p:cNvSpPr>
          <p:nvPr>
            <p:ph sz="quarter" idx="24"/>
          </p:nvPr>
        </p:nvSpPr>
        <p:spPr>
          <a:xfrm>
            <a:off x="20859530" y="16865587"/>
            <a:ext cx="15718794" cy="2724722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 smtClean="0"/>
              <a:t>Bekas</a:t>
            </a:r>
            <a:r>
              <a:rPr lang="en-US" dirty="0" smtClean="0"/>
              <a:t>, E</a:t>
            </a:r>
            <a:r>
              <a:rPr lang="en-US" dirty="0"/>
              <a:t>. </a:t>
            </a:r>
            <a:r>
              <a:rPr lang="en-US" dirty="0" err="1" smtClean="0"/>
              <a:t>Kokiopoulou</a:t>
            </a:r>
            <a:r>
              <a:rPr lang="en-US" dirty="0" smtClean="0"/>
              <a:t>, </a:t>
            </a:r>
            <a:r>
              <a:rPr lang="en-US" dirty="0"/>
              <a:t>and Y. </a:t>
            </a:r>
            <a:r>
              <a:rPr lang="en-US" dirty="0" err="1" smtClean="0"/>
              <a:t>Saad</a:t>
            </a:r>
            <a:r>
              <a:rPr lang="en-US" dirty="0"/>
              <a:t>, “An estimator for the diagonal of a </a:t>
            </a:r>
            <a:r>
              <a:rPr lang="en-US" dirty="0" smtClean="0"/>
              <a:t>matrix.”  </a:t>
            </a:r>
            <a:r>
              <a:rPr lang="en-US" i="1" dirty="0" smtClean="0"/>
              <a:t>Applied Numerical Mathematics</a:t>
            </a:r>
            <a:r>
              <a:rPr lang="en-US" dirty="0" smtClean="0"/>
              <a:t>, 2007.  </a:t>
            </a:r>
            <a:r>
              <a:rPr lang="en-US" dirty="0" err="1" smtClean="0"/>
              <a:t>doi</a:t>
            </a:r>
            <a:r>
              <a:rPr lang="en-US" dirty="0" smtClean="0"/>
              <a:t>:</a:t>
            </a:r>
            <a:r>
              <a:rPr lang="is-IS" dirty="0"/>
              <a:t>10.1016/j.apnum.</a:t>
            </a:r>
            <a:r>
              <a:rPr lang="is-IS" dirty="0" smtClean="0"/>
              <a:t>2007.01.003</a:t>
            </a:r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Weisse</a:t>
            </a:r>
            <a:r>
              <a:rPr lang="en-US" dirty="0"/>
              <a:t>, </a:t>
            </a:r>
            <a:r>
              <a:rPr lang="en-US" dirty="0" smtClean="0"/>
              <a:t>G. </a:t>
            </a:r>
            <a:r>
              <a:rPr lang="en-US" dirty="0" err="1" smtClean="0"/>
              <a:t>Wellein</a:t>
            </a:r>
            <a:r>
              <a:rPr lang="en-US" dirty="0"/>
              <a:t>, </a:t>
            </a:r>
            <a:r>
              <a:rPr lang="en-US" dirty="0" smtClean="0"/>
              <a:t>A. </a:t>
            </a:r>
            <a:r>
              <a:rPr lang="en-US" dirty="0" err="1" smtClean="0"/>
              <a:t>Alvermann</a:t>
            </a:r>
            <a:r>
              <a:rPr lang="en-US" dirty="0" smtClean="0"/>
              <a:t>, and H. </a:t>
            </a:r>
            <a:r>
              <a:rPr lang="en-US" dirty="0" err="1" smtClean="0"/>
              <a:t>Fehske</a:t>
            </a:r>
            <a:r>
              <a:rPr lang="en-US" dirty="0"/>
              <a:t>, “The kernel polynomial </a:t>
            </a:r>
            <a:r>
              <a:rPr lang="en-US" dirty="0" smtClean="0"/>
              <a:t>method.” </a:t>
            </a:r>
            <a:r>
              <a:rPr lang="en-US" i="1" dirty="0" smtClean="0"/>
              <a:t>Review of Modern Physics</a:t>
            </a:r>
            <a:r>
              <a:rPr lang="en-US" dirty="0" smtClean="0"/>
              <a:t>, 2006.  </a:t>
            </a:r>
            <a:r>
              <a:rPr lang="en-US" dirty="0" err="1" smtClean="0"/>
              <a:t>doi</a:t>
            </a:r>
            <a:r>
              <a:rPr lang="en-US" dirty="0" smtClean="0"/>
              <a:t>:</a:t>
            </a:r>
            <a:r>
              <a:rPr lang="pt-BR" dirty="0"/>
              <a:t>10.1103/RevModPhys.</a:t>
            </a:r>
            <a:r>
              <a:rPr lang="pt-BR" dirty="0" smtClean="0"/>
              <a:t>78.275</a:t>
            </a:r>
          </a:p>
          <a:p>
            <a:r>
              <a:rPr lang="en-US" dirty="0" smtClean="0"/>
              <a:t>F. Chung, L. Lu, and V. Vu.  “Spectra of random graphs with expected degrees.”  </a:t>
            </a:r>
            <a:r>
              <a:rPr lang="en-US" i="1" dirty="0" smtClean="0"/>
              <a:t>PNAS</a:t>
            </a:r>
            <a:r>
              <a:rPr lang="en-US" dirty="0" smtClean="0"/>
              <a:t>, 2003.  </a:t>
            </a:r>
            <a:r>
              <a:rPr lang="en-US" dirty="0" err="1" smtClean="0"/>
              <a:t>doi</a:t>
            </a:r>
            <a:r>
              <a:rPr lang="en-US" dirty="0" smtClean="0"/>
              <a:t>:</a:t>
            </a:r>
            <a:r>
              <a:rPr lang="pt-BR" dirty="0"/>
              <a:t>10.1073/pnas.</a:t>
            </a:r>
            <a:r>
              <a:rPr lang="pt-BR" dirty="0" smtClean="0"/>
              <a:t>0937490100</a:t>
            </a:r>
          </a:p>
          <a:p>
            <a:r>
              <a:rPr lang="pt-BR" dirty="0" smtClean="0"/>
              <a:t>I. </a:t>
            </a:r>
            <a:r>
              <a:rPr lang="pt-BR" dirty="0" err="1" smtClean="0"/>
              <a:t>Farkas</a:t>
            </a:r>
            <a:r>
              <a:rPr lang="pt-BR" dirty="0" smtClean="0"/>
              <a:t>.  “</a:t>
            </a:r>
            <a:r>
              <a:rPr lang="pt-BR" dirty="0" err="1" smtClean="0"/>
              <a:t>Spectra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‘real-world’ </a:t>
            </a:r>
            <a:r>
              <a:rPr lang="pt-BR" dirty="0" err="1" smtClean="0"/>
              <a:t>graphs</a:t>
            </a:r>
            <a:r>
              <a:rPr lang="pt-BR" dirty="0" smtClean="0"/>
              <a:t>: </a:t>
            </a:r>
            <a:r>
              <a:rPr lang="pt-BR" dirty="0" err="1" smtClean="0"/>
              <a:t>beyond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semicircle</a:t>
            </a:r>
            <a:r>
              <a:rPr lang="pt-BR" dirty="0" smtClean="0"/>
              <a:t> </a:t>
            </a:r>
            <a:r>
              <a:rPr lang="pt-BR" dirty="0" err="1" smtClean="0"/>
              <a:t>law</a:t>
            </a:r>
            <a:r>
              <a:rPr lang="pt-BR" dirty="0" smtClean="0"/>
              <a:t>.”  </a:t>
            </a:r>
            <a:r>
              <a:rPr lang="pt-BR" i="1" dirty="0" err="1" smtClean="0"/>
              <a:t>Phys</a:t>
            </a:r>
            <a:r>
              <a:rPr lang="pt-BR" i="1" dirty="0" smtClean="0"/>
              <a:t> </a:t>
            </a:r>
            <a:r>
              <a:rPr lang="pt-BR" i="1" dirty="0" err="1" smtClean="0"/>
              <a:t>Rev</a:t>
            </a:r>
            <a:r>
              <a:rPr lang="pt-BR" i="1" dirty="0" smtClean="0"/>
              <a:t> E</a:t>
            </a:r>
            <a:r>
              <a:rPr lang="pt-BR" dirty="0" smtClean="0"/>
              <a:t>, 2001. </a:t>
            </a:r>
            <a:r>
              <a:rPr lang="pt-BR" dirty="0" err="1" smtClean="0"/>
              <a:t>doi</a:t>
            </a:r>
            <a:r>
              <a:rPr lang="pt-BR" dirty="0" smtClean="0"/>
              <a:t>:</a:t>
            </a:r>
            <a:r>
              <a:rPr lang="is-IS" dirty="0" smtClean="0"/>
              <a:t>10.1103</a:t>
            </a:r>
            <a:r>
              <a:rPr lang="is-IS" dirty="0"/>
              <a:t>/PhysRevE.64.026704</a:t>
            </a:r>
            <a:endParaRPr lang="en-US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20859530" y="15826267"/>
            <a:ext cx="15719531" cy="85909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5" name="Action Button: Home 34">
            <a:hlinkClick r:id="" action="ppaction://hlinkshowjump?jump=firstslide" highlightClick="1"/>
          </p:cNvPr>
          <p:cNvSpPr/>
          <p:nvPr/>
        </p:nvSpPr>
        <p:spPr>
          <a:xfrm>
            <a:off x="35044619" y="3635734"/>
            <a:ext cx="1143000" cy="11430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ction Button: Back or Previous 35">
            <a:hlinkClick r:id="" action="ppaction://hlinkshowjump?jump=previousslide" highlightClick="1"/>
          </p:cNvPr>
          <p:cNvSpPr/>
          <p:nvPr/>
        </p:nvSpPr>
        <p:spPr>
          <a:xfrm>
            <a:off x="33615845" y="3635734"/>
            <a:ext cx="1143000" cy="1143000"/>
          </a:xfrm>
          <a:prstGeom prst="actionButtonBackPrevious">
            <a:avLst/>
          </a:prstGeom>
          <a:solidFill>
            <a:srgbClr val="00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787</Words>
  <Application>Microsoft Macintosh PowerPoint</Application>
  <PresentationFormat>Custom</PresentationFormat>
  <Paragraphs>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2 Column w/boxes</vt:lpstr>
      <vt:lpstr>1 Background Box</vt:lpstr>
      <vt:lpstr>3 Column w/ no boxes</vt:lpstr>
      <vt:lpstr>2 Column with no boxes</vt:lpstr>
      <vt:lpstr>Portrait 23 x 41_1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David Bindel</cp:lastModifiedBy>
  <cp:revision>72</cp:revision>
  <dcterms:created xsi:type="dcterms:W3CDTF">2013-11-25T16:31:35Z</dcterms:created>
  <dcterms:modified xsi:type="dcterms:W3CDTF">2016-07-12T21:24:18Z</dcterms:modified>
</cp:coreProperties>
</file>