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72" r:id="rId2"/>
    <p:sldId id="323" r:id="rId3"/>
    <p:sldId id="273" r:id="rId4"/>
    <p:sldId id="274" r:id="rId5"/>
    <p:sldId id="296" r:id="rId6"/>
    <p:sldId id="318" r:id="rId7"/>
    <p:sldId id="297" r:id="rId8"/>
    <p:sldId id="324" r:id="rId9"/>
    <p:sldId id="325" r:id="rId10"/>
    <p:sldId id="326" r:id="rId11"/>
    <p:sldId id="327" r:id="rId12"/>
    <p:sldId id="328" r:id="rId13"/>
    <p:sldId id="316" r:id="rId14"/>
    <p:sldId id="329" r:id="rId15"/>
    <p:sldId id="330" r:id="rId16"/>
    <p:sldId id="331" r:id="rId17"/>
    <p:sldId id="313" r:id="rId18"/>
    <p:sldId id="314" r:id="rId19"/>
    <p:sldId id="321" r:id="rId20"/>
    <p:sldId id="322" r:id="rId21"/>
    <p:sldId id="332" r:id="rId22"/>
    <p:sldId id="333" r:id="rId23"/>
    <p:sldId id="334" r:id="rId24"/>
    <p:sldId id="335" r:id="rId25"/>
    <p:sldId id="336" r:id="rId26"/>
    <p:sldId id="337" r:id="rId27"/>
    <p:sldId id="338" r:id="rId28"/>
    <p:sldId id="339" r:id="rId29"/>
    <p:sldId id="267" r:id="rId30"/>
    <p:sldId id="268" r:id="rId31"/>
    <p:sldId id="269" r:id="rId32"/>
    <p:sldId id="270" r:id="rId33"/>
    <p:sldId id="271" r:id="rId34"/>
    <p:sldId id="266"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1802"/>
    <a:srgbClr val="F81902"/>
    <a:srgbClr val="0EFE25"/>
    <a:srgbClr val="1AF22F"/>
    <a:srgbClr val="3210FC"/>
    <a:srgbClr val="FD260F"/>
    <a:srgbClr val="ED1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73" d="100"/>
        <a:sy n="73" d="100"/>
      </p:scale>
      <p:origin x="0" y="20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FB7455-7087-439A-A86D-B19FFE7062A0}" type="datetimeFigureOut">
              <a:rPr lang="en-US" smtClean="0"/>
              <a:pPr/>
              <a:t>3/12/2010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400356-D09E-42D0-BD34-A9823B5795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9B59C7-665D-478A-9AEC-02E959363046}" type="datetimeFigureOut">
              <a:rPr lang="en-US"/>
              <a:pPr>
                <a:defRPr/>
              </a:pPr>
              <a:t>3/12/2010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62CDE7D-0CF0-41F8-B059-5765908309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7682BECF-70F2-488D-B3E8-ED8F75D62370}" type="slidenum">
              <a:rPr lang="en-US" smtClean="0"/>
              <a:pPr/>
              <a:t>1</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p>
        </p:txBody>
      </p:sp>
      <p:sp>
        <p:nvSpPr>
          <p:cNvPr id="25604" name="Slide Number Placeholder 3"/>
          <p:cNvSpPr>
            <a:spLocks noGrp="1"/>
          </p:cNvSpPr>
          <p:nvPr>
            <p:ph type="sldNum" sz="quarter" idx="5"/>
          </p:nvPr>
        </p:nvSpPr>
        <p:spPr>
          <a:noFill/>
        </p:spPr>
        <p:txBody>
          <a:bodyPr/>
          <a:lstStyle/>
          <a:p>
            <a:fld id="{30D6B913-17D2-444C-B603-226376B38DCB}"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EC793200-992D-4913-9123-4BAEDDFAD4F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9FED2B0A-E853-46C7-AA05-AF5B8FAE063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11316C4-E5B7-4B5A-A1BC-ACB2A64D1453}" type="datetime1">
              <a:rPr lang="he-IL" altLang="en-US"/>
              <a:pPr/>
              <a:t>כ"ו/אדר/תש"ע</a:t>
            </a:fld>
            <a:endParaRPr lang="en-US" altLang="en-US"/>
          </a:p>
        </p:txBody>
      </p:sp>
      <p:sp>
        <p:nvSpPr>
          <p:cNvPr id="5" name="Rectangle 6"/>
          <p:cNvSpPr>
            <a:spLocks noGrp="1" noChangeArrowheads="1"/>
          </p:cNvSpPr>
          <p:nvPr>
            <p:ph type="ftr" sz="quarter" idx="4"/>
          </p:nvPr>
        </p:nvSpPr>
        <p:spPr>
          <a:ln/>
        </p:spPr>
        <p:txBody>
          <a:bodyPr/>
          <a:lstStyle/>
          <a:p>
            <a:r>
              <a:rPr lang="en-US" altLang="en-US"/>
              <a:t>Herd health workshop 1999</a:t>
            </a:r>
          </a:p>
        </p:txBody>
      </p:sp>
      <p:sp>
        <p:nvSpPr>
          <p:cNvPr id="6" name="Rectangle 7"/>
          <p:cNvSpPr>
            <a:spLocks noGrp="1" noChangeArrowheads="1"/>
          </p:cNvSpPr>
          <p:nvPr>
            <p:ph type="sldNum" sz="quarter" idx="5"/>
          </p:nvPr>
        </p:nvSpPr>
        <p:spPr>
          <a:ln/>
        </p:spPr>
        <p:txBody>
          <a:bodyPr/>
          <a:lstStyle/>
          <a:p>
            <a:fld id="{39FC232D-62AE-480D-A82E-1CF2F4B551A6}" type="slidenum">
              <a:rPr lang="en-US" altLang="en-US"/>
              <a:pPr/>
              <a:t>13</a:t>
            </a:fld>
            <a:endParaRPr lang="en-US" altLang="en-US"/>
          </a:p>
        </p:txBody>
      </p:sp>
      <p:sp>
        <p:nvSpPr>
          <p:cNvPr id="636930" name="Rectangle 2"/>
          <p:cNvSpPr>
            <a:spLocks noGrp="1" noRot="1" noChangeAspect="1" noChangeArrowheads="1" noTextEdit="1"/>
          </p:cNvSpPr>
          <p:nvPr>
            <p:ph type="sldImg"/>
          </p:nvPr>
        </p:nvSpPr>
        <p:spPr>
          <a:xfrm>
            <a:off x="1014413" y="685350"/>
            <a:ext cx="4830762" cy="3429751"/>
          </a:xfrm>
          <a:ln/>
        </p:spPr>
      </p:sp>
      <p:sp>
        <p:nvSpPr>
          <p:cNvPr id="636931" name="Rectangle 3"/>
          <p:cNvSpPr>
            <a:spLocks noGrp="1" noChangeArrowheads="1"/>
          </p:cNvSpPr>
          <p:nvPr>
            <p:ph type="body" idx="1"/>
          </p:nvPr>
        </p:nvSpPr>
        <p:spPr>
          <a:xfrm>
            <a:off x="685800" y="4343551"/>
            <a:ext cx="5486400" cy="4115101"/>
          </a:xfrm>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82907C2E-B09A-4E7C-8043-9CF02D8BCB3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4F9C77F3-8372-4029-8612-9FF8D94A50F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F8E9C543-5FCB-417B-9F8B-030BB20EE0B7}"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628CF6-D890-43F5-895C-2F4F20344C3F}" type="datetime1">
              <a:rPr lang="he-IL" altLang="en-US"/>
              <a:pPr/>
              <a:t>כ"ו/אדר/תש"ע</a:t>
            </a:fld>
            <a:endParaRPr lang="en-US" altLang="en-US"/>
          </a:p>
        </p:txBody>
      </p:sp>
      <p:sp>
        <p:nvSpPr>
          <p:cNvPr id="5" name="Rectangle 6"/>
          <p:cNvSpPr>
            <a:spLocks noGrp="1" noChangeArrowheads="1"/>
          </p:cNvSpPr>
          <p:nvPr>
            <p:ph type="ftr" sz="quarter" idx="4"/>
          </p:nvPr>
        </p:nvSpPr>
        <p:spPr>
          <a:ln/>
        </p:spPr>
        <p:txBody>
          <a:bodyPr/>
          <a:lstStyle/>
          <a:p>
            <a:r>
              <a:rPr lang="en-US" altLang="en-US"/>
              <a:t>Herd health workshop 1999</a:t>
            </a:r>
          </a:p>
        </p:txBody>
      </p:sp>
      <p:sp>
        <p:nvSpPr>
          <p:cNvPr id="6" name="Rectangle 7"/>
          <p:cNvSpPr>
            <a:spLocks noGrp="1" noChangeArrowheads="1"/>
          </p:cNvSpPr>
          <p:nvPr>
            <p:ph type="sldNum" sz="quarter" idx="5"/>
          </p:nvPr>
        </p:nvSpPr>
        <p:spPr>
          <a:ln/>
        </p:spPr>
        <p:txBody>
          <a:bodyPr/>
          <a:lstStyle/>
          <a:p>
            <a:fld id="{B764E3D4-105F-4DC3-9AD5-1DB0E8377F20}" type="slidenum">
              <a:rPr lang="en-US" altLang="en-US"/>
              <a:pPr/>
              <a:t>17</a:t>
            </a:fld>
            <a:endParaRPr lang="en-US" altLang="en-US"/>
          </a:p>
        </p:txBody>
      </p:sp>
      <p:sp>
        <p:nvSpPr>
          <p:cNvPr id="571394" name="Rectangle 2"/>
          <p:cNvSpPr>
            <a:spLocks noGrp="1" noRot="1" noChangeAspect="1" noChangeArrowheads="1" noTextEdit="1"/>
          </p:cNvSpPr>
          <p:nvPr>
            <p:ph type="sldImg"/>
          </p:nvPr>
        </p:nvSpPr>
        <p:spPr>
          <a:xfrm>
            <a:off x="1016000" y="685350"/>
            <a:ext cx="4829175" cy="3429751"/>
          </a:xfrm>
          <a:ln/>
        </p:spPr>
      </p:sp>
      <p:sp>
        <p:nvSpPr>
          <p:cNvPr id="571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54CE4A0-353F-49AD-879E-C6438131AFB0}" type="datetime1">
              <a:rPr lang="he-IL" altLang="en-US"/>
              <a:pPr/>
              <a:t>כ"ו/אדר/תש"ע</a:t>
            </a:fld>
            <a:endParaRPr lang="en-US" altLang="en-US"/>
          </a:p>
        </p:txBody>
      </p:sp>
      <p:sp>
        <p:nvSpPr>
          <p:cNvPr id="5" name="Rectangle 6"/>
          <p:cNvSpPr>
            <a:spLocks noGrp="1" noChangeArrowheads="1"/>
          </p:cNvSpPr>
          <p:nvPr>
            <p:ph type="ftr" sz="quarter" idx="4"/>
          </p:nvPr>
        </p:nvSpPr>
        <p:spPr>
          <a:ln/>
        </p:spPr>
        <p:txBody>
          <a:bodyPr/>
          <a:lstStyle/>
          <a:p>
            <a:r>
              <a:rPr lang="en-US" altLang="en-US"/>
              <a:t>Herd health workshop 1999</a:t>
            </a:r>
          </a:p>
        </p:txBody>
      </p:sp>
      <p:sp>
        <p:nvSpPr>
          <p:cNvPr id="6" name="Rectangle 7"/>
          <p:cNvSpPr>
            <a:spLocks noGrp="1" noChangeArrowheads="1"/>
          </p:cNvSpPr>
          <p:nvPr>
            <p:ph type="sldNum" sz="quarter" idx="5"/>
          </p:nvPr>
        </p:nvSpPr>
        <p:spPr>
          <a:ln/>
        </p:spPr>
        <p:txBody>
          <a:bodyPr/>
          <a:lstStyle/>
          <a:p>
            <a:fld id="{740D5A58-D729-44DF-8723-0F1AE99C3CC7}" type="slidenum">
              <a:rPr lang="en-US" altLang="en-US"/>
              <a:pPr/>
              <a:t>18</a:t>
            </a:fld>
            <a:endParaRPr lang="en-US" altLang="en-US"/>
          </a:p>
        </p:txBody>
      </p:sp>
      <p:sp>
        <p:nvSpPr>
          <p:cNvPr id="573442" name="Rectangle 2"/>
          <p:cNvSpPr>
            <a:spLocks noGrp="1" noRot="1" noChangeAspect="1" noChangeArrowheads="1" noTextEdit="1"/>
          </p:cNvSpPr>
          <p:nvPr>
            <p:ph type="sldImg"/>
          </p:nvPr>
        </p:nvSpPr>
        <p:spPr>
          <a:xfrm>
            <a:off x="1016000" y="685350"/>
            <a:ext cx="4829175" cy="3429751"/>
          </a:xfrm>
          <a:ln/>
        </p:spPr>
      </p:sp>
      <p:sp>
        <p:nvSpPr>
          <p:cNvPr id="573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8FADB60-A929-4153-A6EF-BE8EEDEC1925}" type="slidenum">
              <a:rPr lang="en-US" smtClean="0"/>
              <a:pPr/>
              <a:t>19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D07FE5A-3D12-41B6-819E-3FAC1B577A12}" type="slidenum">
              <a:rPr lang="en-US" smtClean="0"/>
              <a:pPr/>
              <a:t>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8E8D42A-1DA1-4F01-86FD-9CD0812EF04E}" type="slidenum">
              <a:rPr lang="en-US" smtClean="0"/>
              <a:pPr/>
              <a:t>20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1E290-62AC-4BCF-AB77-26B0A7CB61B3}"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13FC3B22-C318-4D12-B17A-28F63E32E043}" type="slidenum">
              <a:rPr lang="en-US" smtClean="0"/>
              <a:pPr/>
              <a:t>3</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988EC-F4D9-4F28-900E-96ADB9CA4E60}" type="slidenum">
              <a:rPr lang="en-US"/>
              <a:pPr/>
              <a:t>35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4977A-FC6C-443E-94C7-FBA812B7D0C5}" type="slidenum">
              <a:rPr lang="en-US"/>
              <a:pPr/>
              <a:t>36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CAAD-9917-4A4E-A6A2-9BAF6657C846}" type="slidenum">
              <a:rPr lang="en-US"/>
              <a:pPr/>
              <a:t>37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81C0E-1306-415F-9B85-DAFB146E62B7}" type="slidenum">
              <a:rPr lang="en-US"/>
              <a:pPr/>
              <a:t>38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3FAEA-ABCE-4151-BB1B-AF543CEE787A}"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D07FE5A-3D12-41B6-819E-3FAC1B577A12}" type="slidenum">
              <a:rPr lang="en-US" smtClean="0"/>
              <a:pPr/>
              <a:t>4</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AFD67-586D-4F9E-9208-8469F040F2E2}" type="slidenum">
              <a:rPr lang="en-US"/>
              <a:pPr/>
              <a:t>40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A468F-D57B-459F-AE7D-CF20EBAC0F53}" type="slidenum">
              <a:rPr lang="en-US"/>
              <a:pPr/>
              <a:t>41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95682-0D53-46BD-BF32-E20D306DA97E}" type="slidenum">
              <a:rPr lang="en-US"/>
              <a:pPr/>
              <a:t>42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1B97CE-F733-43E2-B402-8B0B2C3712DE}" type="slidenum">
              <a:rPr lang="en-US"/>
              <a:pPr/>
              <a:t>43</a:t>
            </a:fld>
            <a:endParaRPr lang="en-US"/>
          </a:p>
        </p:txBody>
      </p:sp>
      <p:sp>
        <p:nvSpPr>
          <p:cNvPr id="59394"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23" tIns="45712" rIns="91423" bIns="45712" anchor="b"/>
          <a:lstStyle/>
          <a:p>
            <a:pPr algn="r" defTabSz="914501"/>
            <a:fld id="{955A7EE9-B0BA-4B84-A10B-F4B36BB11CFE}" type="slidenum">
              <a:rPr lang="en-US" sz="1300">
                <a:latin typeface="Times New Roman" pitchFamily="18" charset="0"/>
              </a:rPr>
              <a:pPr algn="r" defTabSz="914501"/>
              <a:t>43</a:t>
            </a:fld>
            <a:endParaRPr lang="en-US" sz="130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6731" y="4344336"/>
            <a:ext cx="5484540" cy="4113553"/>
          </a:xfrm>
        </p:spPr>
        <p:txBody>
          <a:bodyPr lIns="91423" tIns="45712" rIns="91423" bIns="45712"/>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6EA3B-1BD0-45F2-9DC2-8177B491C58F}" type="slidenum">
              <a:rPr lang="en-US"/>
              <a:pPr/>
              <a:t>44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E201A-4B63-4108-91AB-B489EE04C4BD}" type="slidenum">
              <a:rPr lang="en-US"/>
              <a:pPr/>
              <a:t>45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10C1D-8962-484A-A445-B5279CFBB47C}" type="slidenum">
              <a:rPr lang="en-US"/>
              <a:pPr/>
              <a:t>46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32E742E0-EDAD-453A-89E9-7F4DCC949847}"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B4102E3-3796-48A3-B67B-8AF6707EA29A}" type="slidenum">
              <a:rPr lang="en-US" smtClean="0"/>
              <a:pPr/>
              <a:t>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49DD9B92-F537-4A98-AB77-B03BC3C6FB46}"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173E28E4-CAF1-4672-9590-987D12764D65}"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p>
            <a:fld id="{472CEC47-ED42-4B9E-8AC5-D81FFF774EB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D5FB90-F6C8-4BFB-8489-52974897B6F2}" type="datetimeFigureOut">
              <a:rPr lang="en-US"/>
              <a:pPr>
                <a:defRPr/>
              </a:pPr>
              <a:t>3/12/2010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E780A-3260-4B00-8D77-170C7307BC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A010F-018A-4C70-A5C4-A42B3F63A824}" type="datetimeFigureOut">
              <a:rPr lang="en-US"/>
              <a:pPr>
                <a:defRPr/>
              </a:pPr>
              <a:t>3/12/2010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21CB63-A82E-4DEF-B751-4D625D834F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C5CA69-0241-4B13-8F5F-EBDE28F6F57D}" type="datetimeFigureOut">
              <a:rPr lang="en-US"/>
              <a:pPr>
                <a:defRPr/>
              </a:pPr>
              <a:t>3/12/2010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28AAC-D0BA-4D04-9740-992E423ABE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F9B2DB0-3E5D-49D5-AD8E-1C1CFD141D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18A2D7-E382-4E20-8B98-3EFDBF144F07}" type="datetimeFigureOut">
              <a:rPr lang="en-US"/>
              <a:pPr>
                <a:defRPr/>
              </a:pPr>
              <a:t>3/12/2010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AD0EF-2E9C-4F6A-B375-24A6658D31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F9799A-D4E1-436D-9544-312305D2F35E}" type="datetimeFigureOut">
              <a:rPr lang="en-US"/>
              <a:pPr>
                <a:defRPr/>
              </a:pPr>
              <a:t>3/12/2010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1E845-1310-404A-A6B8-9EE993BC33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CD41FC-882A-4F56-BF40-C4422FD00740}" type="datetimeFigureOut">
              <a:rPr lang="en-US"/>
              <a:pPr>
                <a:defRPr/>
              </a:pPr>
              <a:t>3/12/2010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F31F0D-DF1D-4BEF-B809-EC2E24B435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CB6F88-42DE-45C9-A9E8-882F1A581BBE}" type="datetimeFigureOut">
              <a:rPr lang="en-US"/>
              <a:pPr>
                <a:defRPr/>
              </a:pPr>
              <a:t>3/12/2010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CF8187-D45D-4462-9570-F440485C4A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A11431-C877-4EDF-8AE2-4E23F30F5C56}" type="datetimeFigureOut">
              <a:rPr lang="en-US"/>
              <a:pPr>
                <a:defRPr/>
              </a:pPr>
              <a:t>3/12/2010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8E5BCE-650E-4F0E-B36A-A4AFC6867B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442DE7-A2A8-44EE-84D9-500B7CBA237E}" type="datetimeFigureOut">
              <a:rPr lang="en-US"/>
              <a:pPr>
                <a:defRPr/>
              </a:pPr>
              <a:t>3/12/2010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5F493F-331C-425C-A542-A12E315CD1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E8227D-84F4-4DD4-A72C-B5779B56D6A4}" type="datetimeFigureOut">
              <a:rPr lang="en-US"/>
              <a:pPr>
                <a:defRPr/>
              </a:pPr>
              <a:t>3/12/2010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95B48-CE5A-4882-B444-55B564308E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238B69-B482-4F7B-9ABD-2198C588459A}" type="datetimeFigureOut">
              <a:rPr lang="en-US"/>
              <a:pPr>
                <a:defRPr/>
              </a:pPr>
              <a:t>3/12/2010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97C2FC-F8E8-4ED6-A46B-AA52F8ABF1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FEC11D8-EA41-4B56-BF72-3CFA041C42E6}" type="datetimeFigureOut">
              <a:rPr lang="en-US"/>
              <a:pPr>
                <a:defRPr/>
              </a:pPr>
              <a:t>3/12/2010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B23AE6A-95F2-43DE-B63B-453F7AE752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5.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152400"/>
            <a:ext cx="8305800" cy="3608388"/>
          </a:xfrm>
        </p:spPr>
        <p:txBody>
          <a:bodyPr/>
          <a:lstStyle/>
          <a:p>
            <a:r>
              <a:rPr lang="en-US" sz="4000" dirty="0" smtClean="0">
                <a:solidFill>
                  <a:srgbClr val="FFFF00"/>
                </a:solidFill>
              </a:rPr>
              <a:t/>
            </a:r>
            <a:br>
              <a:rPr lang="en-US" sz="4000" dirty="0" smtClean="0">
                <a:solidFill>
                  <a:srgbClr val="FFFF00"/>
                </a:solidFill>
              </a:rPr>
            </a:br>
            <a:r>
              <a:rPr lang="en-US" b="1" dirty="0" smtClean="0"/>
              <a:t>Computational Sustainability </a:t>
            </a:r>
            <a:r>
              <a:rPr lang="en-US" sz="4000" dirty="0" smtClean="0"/>
              <a:t/>
            </a:r>
            <a:br>
              <a:rPr lang="en-US" sz="4000" dirty="0" smtClean="0"/>
            </a:br>
            <a:r>
              <a:rPr lang="en-US" sz="2800" dirty="0" smtClean="0"/>
              <a:t>March 12, 2010 at 1:25PM – 2:40PM  </a:t>
            </a:r>
            <a:br>
              <a:rPr lang="en-US" sz="2800" dirty="0" smtClean="0"/>
            </a:br>
            <a:r>
              <a:rPr lang="en-US" sz="2800" dirty="0" smtClean="0"/>
              <a:t>1150 </a:t>
            </a:r>
            <a:r>
              <a:rPr lang="en-US" sz="2800" dirty="0" err="1" smtClean="0"/>
              <a:t>Snee</a:t>
            </a:r>
            <a:r>
              <a:rPr lang="en-US" sz="2800" dirty="0" smtClean="0"/>
              <a:t> Hall </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
            </a:r>
            <a:br>
              <a:rPr lang="en-US" sz="2800" dirty="0" smtClean="0">
                <a:solidFill>
                  <a:srgbClr val="FFFF00"/>
                </a:solidFill>
              </a:rPr>
            </a:br>
            <a:r>
              <a:rPr lang="en-US" sz="3200" b="1" dirty="0" smtClean="0"/>
              <a:t>Optimizing Intervention Strategies in Food Animal Systems: modeling production, health and food safety </a:t>
            </a:r>
            <a:r>
              <a:rPr lang="en-US" sz="3200" dirty="0" smtClean="0"/>
              <a:t/>
            </a:r>
            <a:br>
              <a:rPr lang="en-US" sz="3200" dirty="0" smtClean="0"/>
            </a:br>
            <a:endParaRPr lang="en-US" sz="3200" dirty="0" smtClean="0"/>
          </a:p>
        </p:txBody>
      </p:sp>
      <p:sp>
        <p:nvSpPr>
          <p:cNvPr id="132099" name="Rectangle 3"/>
          <p:cNvSpPr>
            <a:spLocks noGrp="1" noChangeArrowheads="1"/>
          </p:cNvSpPr>
          <p:nvPr>
            <p:ph type="body" idx="1"/>
          </p:nvPr>
        </p:nvSpPr>
        <p:spPr>
          <a:xfrm>
            <a:off x="609600" y="3200400"/>
            <a:ext cx="8229600" cy="1600200"/>
          </a:xfrm>
        </p:spPr>
        <p:txBody>
          <a:bodyPr/>
          <a:lstStyle/>
          <a:p>
            <a:pPr algn="ctr">
              <a:buFontTx/>
              <a:buNone/>
            </a:pPr>
            <a:endParaRPr lang="en-US" dirty="0" smtClean="0">
              <a:solidFill>
                <a:srgbClr val="FFFFCC"/>
              </a:solidFill>
            </a:endParaRPr>
          </a:p>
          <a:p>
            <a:pPr algn="ctr">
              <a:buFontTx/>
              <a:buNone/>
            </a:pPr>
            <a:endParaRPr lang="en-US" dirty="0" smtClean="0">
              <a:solidFill>
                <a:srgbClr val="FFFFCC"/>
              </a:solidFill>
            </a:endParaRPr>
          </a:p>
          <a:p>
            <a:pPr algn="ctr">
              <a:buFontTx/>
              <a:buNone/>
            </a:pPr>
            <a:r>
              <a:rPr lang="en-US" sz="2400" b="1" dirty="0" smtClean="0"/>
              <a:t>Elva Cha, DVM, PhD candidate, Rebecca Smith, DVM, PhD candidate, Zhao Lu, PhD, Research Associate and Cristina Lanzas, DVM, PhD, Research Associate  and </a:t>
            </a:r>
            <a:r>
              <a:rPr lang="en-US" sz="2400" b="1" dirty="0" err="1" smtClean="0"/>
              <a:t>Yrj</a:t>
            </a:r>
            <a:r>
              <a:rPr lang="en-US" sz="2400" b="1" dirty="0" err="1" smtClean="0">
                <a:cs typeface="Times New Roman" pitchFamily="18" charset="0"/>
              </a:rPr>
              <a:t>ö</a:t>
            </a:r>
            <a:r>
              <a:rPr lang="en-US" sz="2400" b="1" dirty="0" smtClean="0">
                <a:cs typeface="Times New Roman" pitchFamily="18" charset="0"/>
              </a:rPr>
              <a:t> T. Gröhn, DVM, MPVM, MS, PhD</a:t>
            </a:r>
          </a:p>
          <a:p>
            <a:pPr algn="ctr">
              <a:buFontTx/>
              <a:buNone/>
            </a:pPr>
            <a:r>
              <a:rPr lang="en-US" sz="2400" b="1" dirty="0" smtClean="0">
                <a:cs typeface="Times New Roman" pitchFamily="18" charset="0"/>
              </a:rPr>
              <a:t>Department of Population Medicine and Diagnostic Sciences, </a:t>
            </a:r>
          </a:p>
          <a:p>
            <a:pPr algn="ctr">
              <a:buFontTx/>
              <a:buNone/>
            </a:pPr>
            <a:r>
              <a:rPr lang="en-US" sz="2400" b="1" dirty="0" smtClean="0">
                <a:cs typeface="Times New Roman" pitchFamily="18" charset="0"/>
              </a:rPr>
              <a:t>College of Veterinary Medicine, Cornell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u="sng" dirty="0" smtClean="0"/>
              <a:t>Dynamic programming</a:t>
            </a:r>
          </a:p>
        </p:txBody>
      </p:sp>
      <p:sp>
        <p:nvSpPr>
          <p:cNvPr id="26627" name="Rectangle 3"/>
          <p:cNvSpPr>
            <a:spLocks noGrp="1" noChangeArrowheads="1"/>
          </p:cNvSpPr>
          <p:nvPr>
            <p:ph type="body" idx="1"/>
          </p:nvPr>
        </p:nvSpPr>
        <p:spPr/>
        <p:txBody>
          <a:bodyPr/>
          <a:lstStyle/>
          <a:p>
            <a:pPr eaLnBrk="1" hangingPunct="1">
              <a:defRPr/>
            </a:pPr>
            <a:r>
              <a:rPr lang="en-US" dirty="0" smtClean="0"/>
              <a:t>Numerical method for solving sequential decision problems</a:t>
            </a:r>
          </a:p>
          <a:p>
            <a:pPr lvl="1" eaLnBrk="1" hangingPunct="1">
              <a:defRPr/>
            </a:pPr>
            <a:r>
              <a:rPr lang="en-US" dirty="0" smtClean="0"/>
              <a:t>Based on the ‘Bellman principal of optimality’</a:t>
            </a:r>
          </a:p>
          <a:p>
            <a:pPr lvl="1" eaLnBrk="1" hangingPunct="1">
              <a:defRPr/>
            </a:pPr>
            <a:r>
              <a:rPr lang="en-US" dirty="0" smtClean="0"/>
              <a:t>In our case, the ‘</a:t>
            </a:r>
            <a:r>
              <a:rPr lang="en-US" b="1" dirty="0" smtClean="0"/>
              <a:t>system</a:t>
            </a:r>
            <a:r>
              <a:rPr lang="en-US" dirty="0" smtClean="0"/>
              <a:t>’ is dairy cows, observed over an </a:t>
            </a:r>
            <a:r>
              <a:rPr lang="en-US" b="1" dirty="0" smtClean="0"/>
              <a:t>infinite time horizon </a:t>
            </a:r>
            <a:r>
              <a:rPr lang="en-US" dirty="0" smtClean="0"/>
              <a:t>split into ‘</a:t>
            </a:r>
            <a:r>
              <a:rPr lang="en-US" b="1" dirty="0" smtClean="0"/>
              <a:t>stages</a:t>
            </a:r>
            <a:r>
              <a:rPr lang="en-US" dirty="0" smtClean="0"/>
              <a:t>’ i.e. months of a cow’s life</a:t>
            </a:r>
          </a:p>
          <a:p>
            <a:pPr lvl="1" eaLnBrk="1" hangingPunct="1">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u="sng" dirty="0" smtClean="0"/>
              <a:t>Dynamic programming </a:t>
            </a:r>
          </a:p>
        </p:txBody>
      </p:sp>
      <p:sp>
        <p:nvSpPr>
          <p:cNvPr id="31747" name="Rectangle 3"/>
          <p:cNvSpPr>
            <a:spLocks noGrp="1" noChangeArrowheads="1"/>
          </p:cNvSpPr>
          <p:nvPr>
            <p:ph type="body" idx="1"/>
          </p:nvPr>
        </p:nvSpPr>
        <p:spPr/>
        <p:txBody>
          <a:bodyPr/>
          <a:lstStyle/>
          <a:p>
            <a:pPr lvl="1" eaLnBrk="1" hangingPunct="1">
              <a:buNone/>
              <a:defRPr/>
            </a:pPr>
            <a:r>
              <a:rPr lang="en-US" dirty="0" smtClean="0"/>
              <a:t>At each </a:t>
            </a:r>
            <a:r>
              <a:rPr lang="en-US" b="1" u="sng" dirty="0" smtClean="0"/>
              <a:t>stage</a:t>
            </a:r>
            <a:r>
              <a:rPr lang="en-US" dirty="0" smtClean="0"/>
              <a:t>, the </a:t>
            </a:r>
            <a:r>
              <a:rPr lang="en-US" b="1" u="sng" dirty="0" smtClean="0"/>
              <a:t>state</a:t>
            </a:r>
            <a:r>
              <a:rPr lang="en-US" dirty="0" smtClean="0"/>
              <a:t> of the system is observed</a:t>
            </a:r>
          </a:p>
          <a:p>
            <a:pPr lvl="2" eaLnBrk="1" hangingPunct="1">
              <a:defRPr/>
            </a:pPr>
            <a:r>
              <a:rPr lang="en-US" sz="2800" dirty="0" smtClean="0"/>
              <a:t>E.g. pregnancy status, disease status, milk yield</a:t>
            </a:r>
          </a:p>
          <a:p>
            <a:pPr lvl="1" eaLnBrk="1" hangingPunct="1">
              <a:buNone/>
              <a:defRPr/>
            </a:pPr>
            <a:r>
              <a:rPr lang="en-US" dirty="0" smtClean="0"/>
              <a:t>And a </a:t>
            </a:r>
            <a:r>
              <a:rPr lang="en-US" b="1" u="sng" dirty="0" smtClean="0"/>
              <a:t>decision</a:t>
            </a:r>
            <a:r>
              <a:rPr lang="en-US" dirty="0" smtClean="0"/>
              <a:t> is made</a:t>
            </a:r>
          </a:p>
          <a:p>
            <a:pPr lvl="2" eaLnBrk="1" hangingPunct="1">
              <a:defRPr/>
            </a:pPr>
            <a:r>
              <a:rPr lang="en-US" sz="2800" dirty="0" smtClean="0"/>
              <a:t>Replace, keep (treat and inseminate) or sell</a:t>
            </a:r>
          </a:p>
          <a:p>
            <a:pPr lvl="1" eaLnBrk="1" hangingPunct="1">
              <a:buNone/>
              <a:defRPr/>
            </a:pPr>
            <a:r>
              <a:rPr lang="en-US" dirty="0" smtClean="0"/>
              <a:t>This decision influences stochastically the state to be observed at the next stage</a:t>
            </a:r>
          </a:p>
          <a:p>
            <a:pPr lvl="1" eaLnBrk="1" hangingPunct="1">
              <a:buNone/>
              <a:defRPr/>
            </a:pPr>
            <a:r>
              <a:rPr lang="en-US" dirty="0" smtClean="0"/>
              <a:t>Depending on the state and decision, a reward is gained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u="sng" dirty="0" smtClean="0"/>
              <a:t>Dynamic programming</a:t>
            </a:r>
          </a:p>
        </p:txBody>
      </p:sp>
      <p:sp>
        <p:nvSpPr>
          <p:cNvPr id="32771" name="Rectangle 3"/>
          <p:cNvSpPr>
            <a:spLocks noGrp="1" noChangeArrowheads="1"/>
          </p:cNvSpPr>
          <p:nvPr>
            <p:ph type="body" idx="1"/>
          </p:nvPr>
        </p:nvSpPr>
        <p:spPr/>
        <p:txBody>
          <a:bodyPr/>
          <a:lstStyle/>
          <a:p>
            <a:pPr lvl="1" eaLnBrk="1" hangingPunct="1">
              <a:defRPr/>
            </a:pPr>
            <a:r>
              <a:rPr lang="en-US" b="1" dirty="0" smtClean="0"/>
              <a:t>Value function </a:t>
            </a:r>
            <a:r>
              <a:rPr lang="en-US" dirty="0" smtClean="0"/>
              <a:t>is the expected total rewards from the current stage until the end of the horizon</a:t>
            </a:r>
          </a:p>
          <a:p>
            <a:pPr lvl="1" eaLnBrk="1" hangingPunct="1">
              <a:defRPr/>
            </a:pPr>
            <a:r>
              <a:rPr lang="en-US" b="1" dirty="0" smtClean="0"/>
              <a:t>Optimal decisions</a:t>
            </a:r>
            <a:r>
              <a:rPr lang="en-US" dirty="0" smtClean="0"/>
              <a:t> depending on stage and state are determined backwards step by step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228600" y="228600"/>
            <a:ext cx="8686800" cy="457200"/>
          </a:xfrm>
        </p:spPr>
        <p:txBody>
          <a:bodyPr/>
          <a:lstStyle/>
          <a:p>
            <a:pPr algn="l" rtl="0"/>
            <a:r>
              <a:rPr lang="en-US" sz="2400" b="1"/>
              <a:t>Structure of the hierarchic Markov process optimization model</a:t>
            </a:r>
            <a:endParaRPr lang="en-US" sz="2400"/>
          </a:p>
        </p:txBody>
      </p:sp>
      <p:pic>
        <p:nvPicPr>
          <p:cNvPr id="635910" name="Picture 6"/>
          <p:cNvPicPr>
            <a:picLocks noChangeAspect="1" noChangeArrowheads="1"/>
          </p:cNvPicPr>
          <p:nvPr/>
        </p:nvPicPr>
        <p:blipFill>
          <a:blip r:embed="rId3" cstate="print"/>
          <a:srcRect/>
          <a:stretch>
            <a:fillRect/>
          </a:stretch>
        </p:blipFill>
        <p:spPr bwMode="auto">
          <a:xfrm>
            <a:off x="457200" y="1022350"/>
            <a:ext cx="8077200" cy="58356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u="sng" dirty="0" smtClean="0"/>
              <a:t>Parameters in our model</a:t>
            </a:r>
          </a:p>
        </p:txBody>
      </p:sp>
      <p:sp>
        <p:nvSpPr>
          <p:cNvPr id="40963" name="Rectangle 3"/>
          <p:cNvSpPr>
            <a:spLocks noGrp="1" noChangeArrowheads="1"/>
          </p:cNvSpPr>
          <p:nvPr>
            <p:ph type="body" idx="1"/>
          </p:nvPr>
        </p:nvSpPr>
        <p:spPr/>
        <p:txBody>
          <a:bodyPr/>
          <a:lstStyle/>
          <a:p>
            <a:pPr eaLnBrk="1" hangingPunct="1">
              <a:defRPr/>
            </a:pPr>
            <a:r>
              <a:rPr lang="en-US" b="1" dirty="0" smtClean="0"/>
              <a:t>For each type of mastitis</a:t>
            </a:r>
          </a:p>
          <a:p>
            <a:pPr lvl="1" eaLnBrk="1" hangingPunct="1">
              <a:defRPr/>
            </a:pPr>
            <a:r>
              <a:rPr lang="en-US" dirty="0" smtClean="0"/>
              <a:t>Risk of mastitis</a:t>
            </a:r>
          </a:p>
          <a:p>
            <a:pPr lvl="1" eaLnBrk="1" hangingPunct="1">
              <a:defRPr/>
            </a:pPr>
            <a:r>
              <a:rPr lang="en-US" dirty="0" smtClean="0"/>
              <a:t>Repeated risk of mastitis</a:t>
            </a:r>
          </a:p>
          <a:p>
            <a:pPr lvl="1" eaLnBrk="1" hangingPunct="1">
              <a:defRPr/>
            </a:pPr>
            <a:r>
              <a:rPr lang="en-US" dirty="0" smtClean="0"/>
              <a:t>Effect on milk yield</a:t>
            </a:r>
          </a:p>
          <a:p>
            <a:pPr lvl="1" eaLnBrk="1" hangingPunct="1">
              <a:defRPr/>
            </a:pPr>
            <a:r>
              <a:rPr lang="en-US" dirty="0" smtClean="0"/>
              <a:t>Effect on conception</a:t>
            </a:r>
          </a:p>
          <a:p>
            <a:pPr lvl="1" eaLnBrk="1" hangingPunct="1">
              <a:defRPr/>
            </a:pPr>
            <a:r>
              <a:rPr lang="en-US" dirty="0" smtClean="0"/>
              <a:t>Effect on mortality and culling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u="sng" dirty="0" smtClean="0"/>
              <a:t>Limitations</a:t>
            </a:r>
          </a:p>
        </p:txBody>
      </p:sp>
      <p:sp>
        <p:nvSpPr>
          <p:cNvPr id="33795" name="Rectangle 3"/>
          <p:cNvSpPr>
            <a:spLocks noGrp="1" noChangeArrowheads="1"/>
          </p:cNvSpPr>
          <p:nvPr>
            <p:ph type="body" idx="1"/>
          </p:nvPr>
        </p:nvSpPr>
        <p:spPr/>
        <p:txBody>
          <a:bodyPr/>
          <a:lstStyle/>
          <a:p>
            <a:pPr eaLnBrk="1" hangingPunct="1">
              <a:defRPr/>
            </a:pPr>
            <a:r>
              <a:rPr lang="en-US" dirty="0" smtClean="0"/>
              <a:t>Now we can only study 3 different types of mastitis, although we have data for very specific types of mastitis! (i.e. &gt;3!)</a:t>
            </a:r>
          </a:p>
          <a:p>
            <a:pPr eaLnBrk="1" hangingPunct="1">
              <a:defRPr/>
            </a:pPr>
            <a:endParaRPr lang="en-US" dirty="0" smtClean="0"/>
          </a:p>
          <a:p>
            <a:pPr eaLnBrk="1" hangingPunct="1">
              <a:buFont typeface="Wingdings" pitchFamily="2" charset="2"/>
              <a:buNone/>
              <a:defRPr/>
            </a:pPr>
            <a:r>
              <a:rPr lang="en-US" i="1" dirty="0" smtClean="0"/>
              <a:t>Why is this a limitation? Can’t we simply expand the model?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u="sng" dirty="0" smtClean="0"/>
              <a:t>Implications of a larger model</a:t>
            </a:r>
          </a:p>
        </p:txBody>
      </p:sp>
      <p:sp>
        <p:nvSpPr>
          <p:cNvPr id="38915" name="Rectangle 3"/>
          <p:cNvSpPr>
            <a:spLocks noGrp="1" noChangeArrowheads="1"/>
          </p:cNvSpPr>
          <p:nvPr>
            <p:ph type="body" idx="1"/>
          </p:nvPr>
        </p:nvSpPr>
        <p:spPr/>
        <p:txBody>
          <a:bodyPr/>
          <a:lstStyle/>
          <a:p>
            <a:pPr eaLnBrk="1" hangingPunct="1">
              <a:lnSpc>
                <a:spcPct val="90000"/>
              </a:lnSpc>
              <a:defRPr/>
            </a:pPr>
            <a:r>
              <a:rPr lang="en-US" dirty="0" smtClean="0"/>
              <a:t>By expanding the model, we will encounter the ‘</a:t>
            </a:r>
            <a:r>
              <a:rPr lang="en-US" b="1" dirty="0" smtClean="0"/>
              <a:t>curse of dimensionality</a:t>
            </a:r>
            <a:r>
              <a:rPr lang="en-US" dirty="0" smtClean="0"/>
              <a:t>’</a:t>
            </a:r>
          </a:p>
          <a:p>
            <a:pPr lvl="1" eaLnBrk="1" hangingPunct="1">
              <a:lnSpc>
                <a:spcPct val="90000"/>
              </a:lnSpc>
              <a:defRPr/>
            </a:pPr>
            <a:r>
              <a:rPr lang="en-US" dirty="0" smtClean="0"/>
              <a:t>An </a:t>
            </a:r>
            <a:r>
              <a:rPr lang="en-US" b="1" dirty="0" smtClean="0"/>
              <a:t>opportunity cost </a:t>
            </a:r>
            <a:r>
              <a:rPr lang="en-US" dirty="0" smtClean="0"/>
              <a:t>of including another disease, and hence the parameters associated with it</a:t>
            </a:r>
          </a:p>
          <a:p>
            <a:pPr lvl="1" eaLnBrk="1" hangingPunct="1">
              <a:lnSpc>
                <a:spcPct val="90000"/>
              </a:lnSpc>
              <a:defRPr/>
            </a:pPr>
            <a:r>
              <a:rPr lang="en-US" dirty="0" smtClean="0"/>
              <a:t>The model increases as a </a:t>
            </a:r>
            <a:r>
              <a:rPr lang="en-US" b="1" dirty="0" smtClean="0"/>
              <a:t>power function</a:t>
            </a:r>
            <a:r>
              <a:rPr lang="en-US" dirty="0" smtClean="0"/>
              <a:t>, not by a factor of 1, 2 or 3…</a:t>
            </a:r>
          </a:p>
          <a:p>
            <a:pPr lvl="1" eaLnBrk="1" hangingPunct="1">
              <a:lnSpc>
                <a:spcPct val="90000"/>
              </a:lnSpc>
              <a:defRPr/>
            </a:pPr>
            <a:r>
              <a:rPr lang="en-US" dirty="0" smtClean="0"/>
              <a:t>This makes computations even more challenging and time consuming</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381000" y="152400"/>
            <a:ext cx="8077200" cy="1219200"/>
          </a:xfrm>
        </p:spPr>
        <p:txBody>
          <a:bodyPr/>
          <a:lstStyle/>
          <a:p>
            <a:pPr rtl="0"/>
            <a:r>
              <a:rPr lang="en-US" sz="4000" b="1" u="none">
                <a:effectLst/>
                <a:latin typeface="TimesNewRoman" charset="0"/>
              </a:rPr>
              <a:t>The curse of dimensionality</a:t>
            </a:r>
            <a:r>
              <a:rPr lang="en-US" sz="4000" u="none">
                <a:effectLst/>
                <a:latin typeface="TimesNewRoman" charset="0"/>
              </a:rPr>
              <a:t/>
            </a:r>
            <a:br>
              <a:rPr lang="en-US" sz="4000" u="none">
                <a:effectLst/>
                <a:latin typeface="TimesNewRoman" charset="0"/>
              </a:rPr>
            </a:br>
            <a:r>
              <a:rPr lang="en-US" sz="3600" b="1" u="none">
                <a:effectLst/>
                <a:latin typeface="TimesNewRoman" charset="0"/>
              </a:rPr>
              <a:t>example: Houben et al. 1994</a:t>
            </a:r>
            <a:endParaRPr lang="en-US" sz="3600" b="1" u="none">
              <a:latin typeface="TimesNewRoman" charset="0"/>
            </a:endParaRPr>
          </a:p>
        </p:txBody>
      </p:sp>
      <p:sp>
        <p:nvSpPr>
          <p:cNvPr id="570371" name="Rectangle 3"/>
          <p:cNvSpPr>
            <a:spLocks noChangeArrowheads="1"/>
          </p:cNvSpPr>
          <p:nvPr/>
        </p:nvSpPr>
        <p:spPr bwMode="auto">
          <a:xfrm>
            <a:off x="304800" y="1524000"/>
            <a:ext cx="8610600" cy="5054600"/>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b="0">
                <a:latin typeface="Wingdings-Regular" charset="0"/>
              </a:rPr>
              <a:t> </a:t>
            </a:r>
            <a:r>
              <a:rPr lang="en-US" sz="2800" b="0">
                <a:latin typeface="TimesNewRoman" charset="0"/>
              </a:rPr>
              <a:t>State variables:</a:t>
            </a:r>
          </a:p>
          <a:p>
            <a:pPr lvl="1">
              <a:spcBef>
                <a:spcPct val="50000"/>
              </a:spcBef>
              <a:buFontTx/>
              <a:buChar char="•"/>
            </a:pPr>
            <a:r>
              <a:rPr lang="en-US" sz="2400" b="0">
                <a:latin typeface="Wingdings-Regular" charset="0"/>
              </a:rPr>
              <a:t> </a:t>
            </a:r>
            <a:r>
              <a:rPr lang="en-US" sz="2400" b="0">
                <a:latin typeface="TimesNewRoman" charset="0"/>
              </a:rPr>
              <a:t>Age (monthly intervals, 204 levels)</a:t>
            </a:r>
          </a:p>
          <a:p>
            <a:pPr lvl="1">
              <a:spcBef>
                <a:spcPct val="50000"/>
              </a:spcBef>
              <a:buFontTx/>
              <a:buChar char="•"/>
            </a:pPr>
            <a:r>
              <a:rPr lang="en-US" sz="2400" b="0">
                <a:latin typeface="Wingdings-Regular" charset="0"/>
              </a:rPr>
              <a:t> </a:t>
            </a:r>
            <a:r>
              <a:rPr lang="en-US" sz="2400" b="0">
                <a:latin typeface="TimesNewRoman" charset="0"/>
              </a:rPr>
              <a:t>Milk yield, present lactation (15 levels)</a:t>
            </a:r>
          </a:p>
          <a:p>
            <a:pPr lvl="1">
              <a:spcBef>
                <a:spcPct val="50000"/>
              </a:spcBef>
              <a:buFontTx/>
              <a:buChar char="•"/>
            </a:pPr>
            <a:r>
              <a:rPr lang="en-US" sz="2400" b="0">
                <a:latin typeface="Wingdings-Regular" charset="0"/>
              </a:rPr>
              <a:t> </a:t>
            </a:r>
            <a:r>
              <a:rPr lang="en-US" sz="2400" b="0">
                <a:latin typeface="TimesNewRoman" charset="0"/>
              </a:rPr>
              <a:t>Milk yield, previous lactation (15 levels)</a:t>
            </a:r>
          </a:p>
          <a:p>
            <a:pPr lvl="1">
              <a:spcBef>
                <a:spcPct val="50000"/>
              </a:spcBef>
              <a:buFontTx/>
              <a:buChar char="•"/>
            </a:pPr>
            <a:r>
              <a:rPr lang="en-US" sz="2400" b="0">
                <a:latin typeface="Wingdings-Regular" charset="0"/>
              </a:rPr>
              <a:t> </a:t>
            </a:r>
            <a:r>
              <a:rPr lang="en-US" sz="2400" b="0">
                <a:latin typeface="TimesNewRoman" charset="0"/>
              </a:rPr>
              <a:t>Length of calving interval (8 levels)</a:t>
            </a:r>
          </a:p>
          <a:p>
            <a:pPr lvl="1">
              <a:spcBef>
                <a:spcPct val="50000"/>
              </a:spcBef>
              <a:buFontTx/>
              <a:buChar char="•"/>
            </a:pPr>
            <a:r>
              <a:rPr lang="en-US" sz="2400" b="0">
                <a:latin typeface="Wingdings-Regular" charset="0"/>
              </a:rPr>
              <a:t> </a:t>
            </a:r>
            <a:r>
              <a:rPr lang="en-US" sz="2400" b="0">
                <a:latin typeface="TimesNewRoman" charset="0"/>
              </a:rPr>
              <a:t>Mastitis, present lactation (4 levels)</a:t>
            </a:r>
          </a:p>
          <a:p>
            <a:pPr lvl="1">
              <a:spcBef>
                <a:spcPct val="50000"/>
              </a:spcBef>
              <a:buFontTx/>
              <a:buChar char="•"/>
            </a:pPr>
            <a:r>
              <a:rPr lang="en-US" sz="2400" b="0">
                <a:latin typeface="Wingdings-Regular" charset="0"/>
              </a:rPr>
              <a:t> </a:t>
            </a:r>
            <a:r>
              <a:rPr lang="en-US" sz="2400" b="0">
                <a:latin typeface="TimesNewRoman" charset="0"/>
              </a:rPr>
              <a:t>Mastitis, previous lactation (4 levels)</a:t>
            </a:r>
          </a:p>
          <a:p>
            <a:pPr lvl="1">
              <a:spcBef>
                <a:spcPct val="50000"/>
              </a:spcBef>
              <a:buFontTx/>
              <a:buChar char="•"/>
            </a:pPr>
            <a:r>
              <a:rPr lang="en-US" sz="2400" b="0">
                <a:latin typeface="Wingdings-Regular" charset="0"/>
              </a:rPr>
              <a:t> </a:t>
            </a:r>
            <a:r>
              <a:rPr lang="en-US" sz="2400" b="0">
                <a:latin typeface="TimesNewRoman" charset="0"/>
              </a:rPr>
              <a:t>Clinical mastitis (yes/no)</a:t>
            </a:r>
          </a:p>
          <a:p>
            <a:pPr>
              <a:spcBef>
                <a:spcPct val="50000"/>
              </a:spcBef>
              <a:buFont typeface="Wingdings" pitchFamily="2" charset="2"/>
              <a:buChar char="Ø"/>
            </a:pPr>
            <a:r>
              <a:rPr lang="en-US" sz="2800" b="0">
                <a:latin typeface="Wingdings-Regular" charset="0"/>
              </a:rPr>
              <a:t> </a:t>
            </a:r>
            <a:r>
              <a:rPr lang="en-US" sz="2800" b="0">
                <a:latin typeface="TimesNewRoman" charset="0"/>
              </a:rPr>
              <a:t>Total state space 6,821,724 states</a:t>
            </a: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381000" y="152400"/>
            <a:ext cx="8077200" cy="1219200"/>
          </a:xfrm>
        </p:spPr>
        <p:txBody>
          <a:bodyPr/>
          <a:lstStyle/>
          <a:p>
            <a:pPr rtl="0"/>
            <a:r>
              <a:rPr lang="en-US" sz="4000" b="1" u="none">
                <a:effectLst/>
                <a:latin typeface="TimesNewRoman" charset="0"/>
              </a:rPr>
              <a:t>The curse of dimensionality</a:t>
            </a:r>
            <a:r>
              <a:rPr lang="en-US" sz="4000" u="none">
                <a:effectLst/>
                <a:latin typeface="TimesNewRoman" charset="0"/>
              </a:rPr>
              <a:t/>
            </a:r>
            <a:br>
              <a:rPr lang="en-US" sz="4000" u="none">
                <a:effectLst/>
                <a:latin typeface="TimesNewRoman" charset="0"/>
              </a:rPr>
            </a:br>
            <a:r>
              <a:rPr lang="en-US" sz="3600" b="1" u="none">
                <a:effectLst/>
                <a:latin typeface="TimesNewRoman" charset="0"/>
              </a:rPr>
              <a:t>example: Gröhn et al. 2003</a:t>
            </a:r>
            <a:endParaRPr lang="en-US" sz="3600" b="1" u="none">
              <a:latin typeface="TimesNewRoman" charset="0"/>
            </a:endParaRPr>
          </a:p>
        </p:txBody>
      </p:sp>
      <p:sp>
        <p:nvSpPr>
          <p:cNvPr id="572419" name="Rectangle 3"/>
          <p:cNvSpPr>
            <a:spLocks noChangeArrowheads="1"/>
          </p:cNvSpPr>
          <p:nvPr/>
        </p:nvSpPr>
        <p:spPr bwMode="auto">
          <a:xfrm>
            <a:off x="228600" y="1752600"/>
            <a:ext cx="8610600" cy="45069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b="0">
                <a:latin typeface="Wingdings-Regular" charset="0"/>
              </a:rPr>
              <a:t> </a:t>
            </a:r>
            <a:r>
              <a:rPr lang="en-US" sz="2800" b="0">
                <a:latin typeface="TimesNewRoman" charset="0"/>
              </a:rPr>
              <a:t>State variables:</a:t>
            </a:r>
          </a:p>
          <a:p>
            <a:pPr lvl="1">
              <a:spcBef>
                <a:spcPct val="50000"/>
              </a:spcBef>
              <a:buFontTx/>
              <a:buChar char="•"/>
            </a:pPr>
            <a:r>
              <a:rPr lang="en-US" sz="2400" b="0">
                <a:latin typeface="Wingdings-Regular" charset="0"/>
              </a:rPr>
              <a:t> Parity</a:t>
            </a:r>
            <a:r>
              <a:rPr lang="en-US" sz="2400" b="0">
                <a:latin typeface="TimesNewRoman" charset="0"/>
              </a:rPr>
              <a:t> (12 levels)</a:t>
            </a:r>
          </a:p>
          <a:p>
            <a:pPr lvl="1">
              <a:spcBef>
                <a:spcPct val="50000"/>
              </a:spcBef>
              <a:buFontTx/>
              <a:buChar char="•"/>
            </a:pPr>
            <a:r>
              <a:rPr lang="en-US" sz="2400" b="0">
                <a:latin typeface="Wingdings-Regular" charset="0"/>
              </a:rPr>
              <a:t> Conception in month</a:t>
            </a:r>
            <a:r>
              <a:rPr lang="en-US" sz="2400" b="0">
                <a:latin typeface="TimesNewRoman" charset="0"/>
              </a:rPr>
              <a:t> (10 levels)</a:t>
            </a:r>
          </a:p>
          <a:p>
            <a:pPr lvl="1">
              <a:spcBef>
                <a:spcPct val="50000"/>
              </a:spcBef>
              <a:buFontTx/>
              <a:buChar char="•"/>
            </a:pPr>
            <a:r>
              <a:rPr lang="en-US" sz="2400" b="0">
                <a:latin typeface="Wingdings-Regular" charset="0"/>
              </a:rPr>
              <a:t>Stage of lactation (20 levels) </a:t>
            </a:r>
          </a:p>
          <a:p>
            <a:pPr lvl="1">
              <a:spcBef>
                <a:spcPct val="50000"/>
              </a:spcBef>
              <a:buFontTx/>
              <a:buChar char="•"/>
            </a:pPr>
            <a:r>
              <a:rPr lang="en-US" sz="2400" b="0">
                <a:latin typeface="TimesNewRoman" charset="0"/>
              </a:rPr>
              <a:t>Milk yield (5 levels)</a:t>
            </a:r>
          </a:p>
          <a:p>
            <a:pPr lvl="1">
              <a:spcBef>
                <a:spcPct val="50000"/>
              </a:spcBef>
              <a:buFontTx/>
              <a:buChar char="•"/>
            </a:pPr>
            <a:r>
              <a:rPr lang="en-US" sz="2400" b="0">
                <a:latin typeface="Wingdings-Regular" charset="0"/>
              </a:rPr>
              <a:t> Month of </a:t>
            </a:r>
            <a:r>
              <a:rPr lang="en-US" sz="2400" b="0">
                <a:latin typeface="TimesNewRoman" charset="0"/>
              </a:rPr>
              <a:t>calving (12 levels)</a:t>
            </a:r>
          </a:p>
          <a:p>
            <a:pPr lvl="1">
              <a:spcBef>
                <a:spcPct val="50000"/>
              </a:spcBef>
              <a:buFontTx/>
              <a:buChar char="•"/>
            </a:pPr>
            <a:r>
              <a:rPr lang="en-US" sz="2400" b="0">
                <a:latin typeface="Wingdings-Regular" charset="0"/>
              </a:rPr>
              <a:t> Disease index</a:t>
            </a:r>
            <a:r>
              <a:rPr lang="en-US" sz="2400" b="0">
                <a:latin typeface="TimesNewRoman" charset="0"/>
              </a:rPr>
              <a:t> (212 levels)</a:t>
            </a:r>
          </a:p>
          <a:p>
            <a:pPr>
              <a:spcBef>
                <a:spcPct val="50000"/>
              </a:spcBef>
              <a:buFont typeface="Wingdings" pitchFamily="2" charset="2"/>
              <a:buChar char="Ø"/>
            </a:pPr>
            <a:r>
              <a:rPr lang="en-US" sz="2400" b="0">
                <a:latin typeface="Wingdings-Regular" charset="0"/>
              </a:rPr>
              <a:t> </a:t>
            </a:r>
            <a:r>
              <a:rPr lang="en-US" sz="2800" b="0">
                <a:latin typeface="Wingdings-Regular" charset="0"/>
              </a:rPr>
              <a:t> </a:t>
            </a:r>
            <a:r>
              <a:rPr lang="en-US" sz="2800" b="0">
                <a:latin typeface="TimesNewRoman" charset="0"/>
              </a:rPr>
              <a:t>Total state space 144,000 x 212= 30,528,000</a:t>
            </a: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28600"/>
            <a:ext cx="8686800" cy="6324600"/>
          </a:xfrm>
        </p:spPr>
        <p:txBody>
          <a:bodyPr/>
          <a:lstStyle/>
          <a:p>
            <a:pPr algn="l"/>
            <a:r>
              <a:rPr lang="en-US" sz="2400" b="1" dirty="0" smtClean="0"/>
              <a:t>Structure of the hierarchic Markov process optimization model:</a:t>
            </a:r>
            <a:r>
              <a:rPr lang="en-US" sz="1800" dirty="0" smtClean="0"/>
              <a:t> </a:t>
            </a:r>
            <a:br>
              <a:rPr lang="en-US" sz="1800" dirty="0" smtClean="0"/>
            </a:br>
            <a:r>
              <a:rPr lang="en-US" sz="2000" dirty="0" smtClean="0"/>
              <a:t/>
            </a:r>
            <a:br>
              <a:rPr lang="en-US" sz="2000" dirty="0" smtClean="0"/>
            </a:br>
            <a:r>
              <a:rPr lang="en-US" sz="1800" b="1" i="1" dirty="0" smtClean="0"/>
              <a:t>First level:</a:t>
            </a:r>
            <a:r>
              <a:rPr lang="en-US" sz="1800" dirty="0" smtClean="0"/>
              <a:t>	</a:t>
            </a:r>
            <a:r>
              <a:rPr lang="en-US" sz="2000" b="1" dirty="0" smtClean="0"/>
              <a:t>5 milk yield levels</a:t>
            </a:r>
            <a:r>
              <a:rPr lang="en-US" sz="1800" dirty="0" smtClean="0"/>
              <a:t/>
            </a:r>
            <a:br>
              <a:rPr lang="en-US" sz="1800" dirty="0" smtClean="0"/>
            </a:br>
            <a:r>
              <a:rPr lang="en-US" sz="1800" b="1" i="1" dirty="0" smtClean="0"/>
              <a:t>Second level:</a:t>
            </a:r>
            <a:r>
              <a:rPr lang="en-US" sz="1800" dirty="0" smtClean="0"/>
              <a:t>	</a:t>
            </a:r>
            <a:r>
              <a:rPr lang="en-US" sz="1800" b="1" dirty="0" smtClean="0"/>
              <a:t>8 possible lactations</a:t>
            </a:r>
            <a:r>
              <a:rPr lang="en-US" sz="1800" dirty="0" smtClean="0"/>
              <a:t> and </a:t>
            </a:r>
            <a:r>
              <a:rPr lang="en-US" sz="1800" b="1" dirty="0" smtClean="0"/>
              <a:t>2 carry-over mastitis states</a:t>
            </a:r>
            <a:r>
              <a:rPr lang="en-US" sz="1800" dirty="0" smtClean="0"/>
              <a:t> from previous 		lactation (yes/no).</a:t>
            </a:r>
            <a:br>
              <a:rPr lang="en-US" sz="1800" dirty="0" smtClean="0"/>
            </a:br>
            <a:r>
              <a:rPr lang="en-US" sz="1800" b="1" i="1" dirty="0" smtClean="0"/>
              <a:t>Third level:</a:t>
            </a:r>
            <a:r>
              <a:rPr lang="en-US" sz="1800" dirty="0" smtClean="0"/>
              <a:t>	</a:t>
            </a:r>
            <a:r>
              <a:rPr lang="en-US" sz="1800" b="1" dirty="0" smtClean="0"/>
              <a:t>20 lactation</a:t>
            </a:r>
            <a:r>
              <a:rPr lang="en-US" sz="1800" dirty="0" smtClean="0"/>
              <a:t> stages (max calving interval of 20 months). 				</a:t>
            </a:r>
            <a:r>
              <a:rPr lang="en-US" sz="1800" b="1" dirty="0" smtClean="0"/>
              <a:t>5 temporary milk yield levels</a:t>
            </a:r>
            <a:r>
              <a:rPr lang="en-US" sz="1800" dirty="0" smtClean="0"/>
              <a:t> (relative to permanent milk yield),</a:t>
            </a:r>
            <a:br>
              <a:rPr lang="en-US" sz="1800" dirty="0" smtClean="0"/>
            </a:br>
            <a:r>
              <a:rPr lang="en-US" sz="1800" dirty="0" smtClean="0"/>
              <a:t>		</a:t>
            </a:r>
            <a:r>
              <a:rPr lang="en-US" sz="1800" b="1" dirty="0" smtClean="0"/>
              <a:t>9 pregnancy status levels</a:t>
            </a:r>
            <a:r>
              <a:rPr lang="en-US" sz="1800" dirty="0" smtClean="0"/>
              <a:t> (0=open, 1-7 months pregnant, and 8=to be 		dried off), one involuntary culled state</a:t>
            </a:r>
            <a:br>
              <a:rPr lang="en-US" sz="1800" dirty="0" smtClean="0"/>
            </a:br>
            <a:r>
              <a:rPr lang="en-US" sz="1800" dirty="0" smtClean="0"/>
              <a:t>		</a:t>
            </a:r>
            <a:r>
              <a:rPr lang="en-US" sz="1800" b="1" dirty="0" smtClean="0"/>
              <a:t>13 mastitis states:</a:t>
            </a:r>
            <a:r>
              <a:rPr lang="en-US" sz="1800" dirty="0" smtClean="0"/>
              <a:t> </a:t>
            </a:r>
            <a:br>
              <a:rPr lang="en-US" sz="1800" dirty="0" smtClean="0"/>
            </a:br>
            <a:r>
              <a:rPr lang="en-US" sz="1800" dirty="0" smtClean="0"/>
              <a:t>		0=no mastitis </a:t>
            </a:r>
            <a:br>
              <a:rPr lang="en-US" sz="1800" dirty="0" smtClean="0"/>
            </a:br>
            <a:r>
              <a:rPr lang="en-US" sz="1800" dirty="0" smtClean="0"/>
              <a:t>		1 = 1</a:t>
            </a:r>
            <a:r>
              <a:rPr lang="en-US" sz="1800" baseline="30000" dirty="0" smtClean="0"/>
              <a:t>st</a:t>
            </a:r>
            <a:r>
              <a:rPr lang="en-US" sz="1800" dirty="0" smtClean="0"/>
              <a:t> occurrence of CM (observed at the end of the stage),</a:t>
            </a:r>
            <a:br>
              <a:rPr lang="en-US" sz="1800" dirty="0" smtClean="0"/>
            </a:br>
            <a:r>
              <a:rPr lang="en-US" sz="1800" dirty="0" smtClean="0"/>
              <a:t>		2, 3, 4 = 1, 2, 3 and more months after 1</a:t>
            </a:r>
            <a:r>
              <a:rPr lang="en-US" sz="1800" baseline="30000" dirty="0" smtClean="0"/>
              <a:t>st</a:t>
            </a:r>
            <a:r>
              <a:rPr lang="en-US" sz="1800" dirty="0" smtClean="0"/>
              <a:t> CM,</a:t>
            </a:r>
            <a:br>
              <a:rPr lang="en-US" sz="1800" dirty="0" smtClean="0"/>
            </a:br>
            <a:r>
              <a:rPr lang="en-US" sz="1800" dirty="0" smtClean="0"/>
              <a:t>		5 = 2</a:t>
            </a:r>
            <a:r>
              <a:rPr lang="en-US" sz="1800" baseline="30000" dirty="0" smtClean="0"/>
              <a:t>nd</a:t>
            </a:r>
            <a:r>
              <a:rPr lang="en-US" sz="1800" dirty="0" smtClean="0"/>
              <a:t> CM, </a:t>
            </a:r>
            <a:br>
              <a:rPr lang="en-US" sz="1800" dirty="0" smtClean="0"/>
            </a:br>
            <a:r>
              <a:rPr lang="en-US" sz="1800" dirty="0" smtClean="0"/>
              <a:t>		6, 7, 8 = 1, 2, 3 and more months after 2</a:t>
            </a:r>
            <a:r>
              <a:rPr lang="en-US" sz="1800" baseline="30000" dirty="0" smtClean="0"/>
              <a:t>nd</a:t>
            </a:r>
            <a:r>
              <a:rPr lang="en-US" sz="1800" dirty="0" smtClean="0"/>
              <a:t> CM,</a:t>
            </a:r>
            <a:br>
              <a:rPr lang="en-US" sz="1800" dirty="0" smtClean="0"/>
            </a:br>
            <a:r>
              <a:rPr lang="en-US" sz="1800" dirty="0" smtClean="0"/>
              <a:t>		9 = 3</a:t>
            </a:r>
            <a:r>
              <a:rPr lang="en-US" sz="1800" baseline="30000" dirty="0" smtClean="0"/>
              <a:t>rd</a:t>
            </a:r>
            <a:r>
              <a:rPr lang="en-US" sz="1800" dirty="0" smtClean="0"/>
              <a:t> CM,  </a:t>
            </a:r>
            <a:br>
              <a:rPr lang="en-US" sz="1800" dirty="0" smtClean="0"/>
            </a:br>
            <a:r>
              <a:rPr lang="en-US" sz="1800" dirty="0" smtClean="0"/>
              <a:t>		10, 11, 12 = 1, 2, 3 and more months after 3</a:t>
            </a:r>
            <a:r>
              <a:rPr lang="en-US" sz="1800" baseline="30000" dirty="0" smtClean="0"/>
              <a:t>rd</a:t>
            </a:r>
            <a:r>
              <a:rPr lang="en-US" sz="1800" dirty="0" smtClean="0"/>
              <a:t> CM,</a:t>
            </a:r>
            <a:br>
              <a:rPr lang="en-US" sz="1800" dirty="0" smtClean="0"/>
            </a:br>
            <a:r>
              <a:rPr lang="en-US" sz="1800" dirty="0" smtClean="0"/>
              <a:t>		CM events &gt; 3 assigned same penalties as if they were 3</a:t>
            </a:r>
            <a:r>
              <a:rPr lang="en-US" sz="1800" baseline="30000" dirty="0" smtClean="0"/>
              <a:t>rd</a:t>
            </a:r>
            <a:r>
              <a:rPr lang="en-US" sz="1800" dirty="0" smtClean="0"/>
              <a:t> occurrence.</a:t>
            </a:r>
            <a:br>
              <a:rPr lang="en-US" sz="1800" dirty="0" smtClean="0"/>
            </a:br>
            <a:r>
              <a:rPr lang="en-US" sz="1800" dirty="0" smtClean="0"/>
              <a:t> </a:t>
            </a:r>
            <a:br>
              <a:rPr lang="en-US" sz="1800" dirty="0" smtClean="0"/>
            </a:br>
            <a:r>
              <a:rPr lang="en-US" sz="2400" b="1" dirty="0" smtClean="0"/>
              <a:t>After deleting impossible stage-state combinations, the model described 560,725 stage-state combinations.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76200" y="381000"/>
            <a:ext cx="9144000" cy="6324600"/>
          </a:xfrm>
        </p:spPr>
        <p:txBody>
          <a:bodyPr/>
          <a:lstStyle/>
          <a:p>
            <a:pPr marL="514350" indent="-514350" algn="l"/>
            <a:r>
              <a:rPr lang="en-US" sz="3200" b="1" dirty="0" smtClean="0">
                <a:cs typeface="Times New Roman" pitchFamily="18" charset="0"/>
              </a:rPr>
              <a:t>Perhaps I should start with “ a disclaimer”…</a:t>
            </a:r>
            <a:r>
              <a:rPr lang="en-US" sz="3200" b="1" dirty="0" smtClean="0"/>
              <a:t> </a:t>
            </a:r>
            <a:br>
              <a:rPr lang="en-US" sz="3200" b="1" dirty="0" smtClean="0"/>
            </a:br>
            <a:r>
              <a:rPr lang="en-US" sz="3200" b="1" dirty="0" smtClean="0"/>
              <a:t/>
            </a:r>
            <a:br>
              <a:rPr lang="en-US" sz="3200" b="1" dirty="0" smtClean="0"/>
            </a:br>
            <a:r>
              <a:rPr lang="en-US" sz="2800" b="1" dirty="0" smtClean="0"/>
              <a:t>If I understood correctly, your approach is to assume the model is 'correct', then optimize the system.</a:t>
            </a:r>
            <a:br>
              <a:rPr lang="en-US" sz="2800" b="1" dirty="0" smtClean="0"/>
            </a:br>
            <a:r>
              <a:rPr lang="en-US" sz="2800" b="1" dirty="0" smtClean="0"/>
              <a:t> </a:t>
            </a:r>
            <a:br>
              <a:rPr lang="en-US" sz="2800" b="1" dirty="0" smtClean="0"/>
            </a:br>
            <a:r>
              <a:rPr lang="en-US" sz="2800" b="1" dirty="0" smtClean="0"/>
              <a:t>As veterinarians, our responsibility is to build a model based on subject matter representing reality.</a:t>
            </a:r>
            <a:br>
              <a:rPr lang="en-US" sz="2800" b="1" dirty="0" smtClean="0"/>
            </a:br>
            <a:r>
              <a:rPr lang="en-US" sz="2800" b="1" dirty="0" smtClean="0"/>
              <a:t/>
            </a:r>
            <a:br>
              <a:rPr lang="en-US" sz="2800" b="1" dirty="0" smtClean="0"/>
            </a:br>
            <a:r>
              <a:rPr lang="en-US" sz="2800" b="1" dirty="0" smtClean="0"/>
              <a:t>Of course, our goal is to find the optimal way to control disease (not necessarily eradication). And sometimes we need to learn the economically optimal way to coexist with them.</a:t>
            </a:r>
            <a:r>
              <a:rPr lang="en-US" sz="3200" b="1" dirty="0" smtClean="0"/>
              <a:t/>
            </a:r>
            <a:br>
              <a:rPr lang="en-US" sz="3200" b="1" dirty="0" smtClean="0"/>
            </a:br>
            <a:endParaRPr lang="en-US" sz="32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81000" y="609600"/>
            <a:ext cx="8534400" cy="5105400"/>
          </a:xfrm>
          <a:noFill/>
        </p:spPr>
        <p:txBody>
          <a:bodyPr/>
          <a:lstStyle/>
          <a:p>
            <a:pPr>
              <a:buFontTx/>
              <a:buNone/>
            </a:pPr>
            <a:r>
              <a:rPr lang="en-US" sz="4000" b="1" dirty="0" smtClean="0"/>
              <a:t>If we were able to overcome the curse of dimensionality … </a:t>
            </a:r>
          </a:p>
          <a:p>
            <a:pPr>
              <a:buFontTx/>
              <a:buNone/>
            </a:pPr>
            <a:endParaRPr lang="en-US" dirty="0" smtClean="0"/>
          </a:p>
          <a:p>
            <a:pPr>
              <a:buFontTx/>
              <a:buNone/>
            </a:pPr>
            <a:r>
              <a:rPr lang="en-US" dirty="0" smtClean="0"/>
              <a:t>	No longer only </a:t>
            </a:r>
            <a:r>
              <a:rPr lang="en-US" b="1" dirty="0" smtClean="0"/>
              <a:t>generic guidelines</a:t>
            </a:r>
            <a:r>
              <a:rPr lang="en-US" dirty="0" smtClean="0"/>
              <a:t> for </a:t>
            </a:r>
            <a:r>
              <a:rPr lang="en-US" b="1" dirty="0" smtClean="0"/>
              <a:t>the generic cow.</a:t>
            </a:r>
            <a:r>
              <a:rPr lang="en-US" dirty="0" smtClean="0"/>
              <a:t> </a:t>
            </a:r>
          </a:p>
          <a:p>
            <a:pPr>
              <a:buFontTx/>
              <a:buNone/>
            </a:pPr>
            <a:endParaRPr lang="en-US" dirty="0" smtClean="0"/>
          </a:p>
          <a:p>
            <a:pPr>
              <a:buFontTx/>
              <a:buNone/>
            </a:pPr>
            <a:r>
              <a:rPr lang="en-US" dirty="0" smtClean="0"/>
              <a:t>	The </a:t>
            </a:r>
            <a:r>
              <a:rPr lang="en-US" b="1" dirty="0" smtClean="0"/>
              <a:t>DP recommendations</a:t>
            </a:r>
            <a:r>
              <a:rPr lang="en-US" dirty="0" smtClean="0"/>
              <a:t> could be tailored to the </a:t>
            </a:r>
            <a:r>
              <a:rPr lang="en-US" b="1" dirty="0" smtClean="0"/>
              <a:t>individual cow</a:t>
            </a:r>
            <a:r>
              <a:rPr lang="en-US" dirty="0" smtClean="0"/>
              <a:t> in </a:t>
            </a:r>
            <a:r>
              <a:rPr lang="en-US" b="1" dirty="0" smtClean="0"/>
              <a:t>real time</a:t>
            </a:r>
            <a:r>
              <a:rPr lang="en-US" dirty="0" smtClean="0"/>
              <a:t> according to her </a:t>
            </a:r>
            <a:r>
              <a:rPr lang="en-US" b="1" dirty="0" smtClean="0"/>
              <a:t>cow characteristics</a:t>
            </a:r>
            <a:r>
              <a:rPr lang="en-US" dirty="0" smtClean="0"/>
              <a:t> and </a:t>
            </a:r>
            <a:r>
              <a:rPr lang="en-US" b="1" dirty="0" smtClean="0"/>
              <a:t>economics of the herd</a:t>
            </a:r>
            <a:r>
              <a:rPr lang="en-US" dirty="0" smtClean="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2133600"/>
            <a:ext cx="9144000" cy="2316163"/>
          </a:xfrm>
        </p:spPr>
        <p:txBody>
          <a:bodyPr>
            <a:normAutofit fontScale="90000"/>
          </a:bodyPr>
          <a:lstStyle/>
          <a:p>
            <a:r>
              <a:rPr lang="en-US" sz="3200" b="1" dirty="0" smtClean="0"/>
              <a:t>Project 2: “Cost Effective Control Strategies for The Reduction of </a:t>
            </a:r>
            <a:r>
              <a:rPr lang="en-US" sz="3200" b="1" dirty="0" err="1" smtClean="0"/>
              <a:t>Johne’s</a:t>
            </a:r>
            <a:r>
              <a:rPr lang="en-US" sz="3200" b="1" dirty="0" smtClean="0"/>
              <a:t> Disease on Dairy Farms”</a:t>
            </a:r>
            <a:br>
              <a:rPr lang="en-US" sz="3200" b="1" dirty="0" smtClean="0"/>
            </a:br>
            <a:r>
              <a:rPr lang="en-US" sz="3200" b="1" dirty="0" smtClean="0"/>
              <a:t/>
            </a:r>
            <a:br>
              <a:rPr lang="en-US" sz="3200" b="1" dirty="0" smtClean="0"/>
            </a:br>
            <a:r>
              <a:rPr lang="en-US" sz="3200" b="1" dirty="0" smtClean="0"/>
              <a:t>Zhao Lu, PhD, Research Associate, and </a:t>
            </a:r>
            <a:br>
              <a:rPr lang="en-US" sz="3200" b="1" dirty="0" smtClean="0"/>
            </a:br>
            <a:r>
              <a:rPr lang="en-US" sz="3200" b="1" dirty="0" smtClean="0"/>
              <a:t>Becky Smith, DVM, PhD student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3600" b="1" dirty="0" err="1" smtClean="0"/>
              <a:t>Johne’s</a:t>
            </a:r>
            <a:r>
              <a:rPr lang="en-US" sz="3600" b="1" dirty="0" smtClean="0"/>
              <a:t> disease (</a:t>
            </a:r>
            <a:r>
              <a:rPr lang="en-US" sz="3600" b="1" dirty="0" err="1" smtClean="0"/>
              <a:t>paratuberculosis</a:t>
            </a:r>
            <a:r>
              <a:rPr lang="en-US" sz="3600" b="1" dirty="0" smtClean="0"/>
              <a:t>)</a:t>
            </a:r>
          </a:p>
        </p:txBody>
      </p:sp>
      <p:sp>
        <p:nvSpPr>
          <p:cNvPr id="16386" name="Content Placeholder 2"/>
          <p:cNvSpPr>
            <a:spLocks noGrp="1"/>
          </p:cNvSpPr>
          <p:nvPr>
            <p:ph idx="1"/>
          </p:nvPr>
        </p:nvSpPr>
        <p:spPr>
          <a:xfrm>
            <a:off x="457200" y="1371600"/>
            <a:ext cx="8229600" cy="4754563"/>
          </a:xfrm>
        </p:spPr>
        <p:txBody>
          <a:bodyPr/>
          <a:lstStyle/>
          <a:p>
            <a:r>
              <a:rPr lang="en-US" altLang="zh-CN" sz="2400" dirty="0" err="1" smtClean="0"/>
              <a:t>Johne</a:t>
            </a:r>
            <a:r>
              <a:rPr lang="en-US" altLang="zh-CN" sz="2400" dirty="0" err="1" smtClean="0">
                <a:latin typeface="Verdana" pitchFamily="34" charset="0"/>
              </a:rPr>
              <a:t>’</a:t>
            </a:r>
            <a:r>
              <a:rPr lang="en-US" altLang="zh-CN" sz="2400" dirty="0" err="1" smtClean="0"/>
              <a:t>s</a:t>
            </a:r>
            <a:r>
              <a:rPr lang="en-US" altLang="zh-CN" sz="2400" dirty="0" smtClean="0"/>
              <a:t> disease is a chronic, infectious, intestinal disease caused by infection with </a:t>
            </a:r>
            <a:r>
              <a:rPr lang="en-US" altLang="zh-CN" sz="2400" i="1" dirty="0" smtClean="0"/>
              <a:t>Mycobacterium </a:t>
            </a:r>
            <a:r>
              <a:rPr lang="en-US" altLang="zh-CN" sz="2400" i="1" dirty="0" err="1" smtClean="0"/>
              <a:t>avium</a:t>
            </a:r>
            <a:r>
              <a:rPr lang="en-US" altLang="zh-CN" sz="2400" dirty="0" smtClean="0"/>
              <a:t> subspecies </a:t>
            </a:r>
            <a:r>
              <a:rPr lang="en-US" altLang="zh-CN" sz="2400" i="1" dirty="0" err="1" smtClean="0"/>
              <a:t>paratuberculosis</a:t>
            </a:r>
            <a:r>
              <a:rPr lang="en-US" altLang="zh-CN" sz="2400" i="1" dirty="0" smtClean="0"/>
              <a:t> </a:t>
            </a:r>
            <a:r>
              <a:rPr lang="en-US" altLang="zh-CN" sz="2400" dirty="0" smtClean="0"/>
              <a:t>(</a:t>
            </a:r>
            <a:r>
              <a:rPr lang="en-US" altLang="zh-CN" sz="2400" b="1" dirty="0" smtClean="0"/>
              <a:t>MAP</a:t>
            </a:r>
            <a:r>
              <a:rPr lang="en-US" altLang="zh-CN" sz="2400" dirty="0" smtClean="0"/>
              <a:t>).</a:t>
            </a:r>
          </a:p>
          <a:p>
            <a:endParaRPr lang="en-US" altLang="zh-CN" sz="2400" dirty="0" smtClean="0"/>
          </a:p>
          <a:p>
            <a:r>
              <a:rPr lang="en-US" altLang="zh-CN" sz="2400" dirty="0" smtClean="0"/>
              <a:t>Infection process of </a:t>
            </a:r>
            <a:r>
              <a:rPr lang="en-US" altLang="zh-CN" sz="2400" i="1" dirty="0" err="1" smtClean="0"/>
              <a:t>paratuberculosis</a:t>
            </a:r>
            <a:r>
              <a:rPr lang="en-US" altLang="zh-CN" sz="2400" dirty="0" smtClean="0"/>
              <a:t> on a dairy cow: </a:t>
            </a:r>
          </a:p>
          <a:p>
            <a:endParaRPr lang="en-US" altLang="zh-CN" sz="2400" dirty="0" smtClean="0">
              <a:solidFill>
                <a:schemeClr val="tx2"/>
              </a:solidFill>
            </a:endParaRPr>
          </a:p>
          <a:p>
            <a:endParaRPr lang="en-US" dirty="0" smtClean="0"/>
          </a:p>
        </p:txBody>
      </p:sp>
      <p:grpSp>
        <p:nvGrpSpPr>
          <p:cNvPr id="2" name="Group 4"/>
          <p:cNvGrpSpPr>
            <a:grpSpLocks/>
          </p:cNvGrpSpPr>
          <p:nvPr/>
        </p:nvGrpSpPr>
        <p:grpSpPr bwMode="auto">
          <a:xfrm>
            <a:off x="457200" y="3810000"/>
            <a:ext cx="8035925" cy="2503488"/>
            <a:chOff x="457200" y="3577145"/>
            <a:chExt cx="8035925" cy="2363153"/>
          </a:xfrm>
        </p:grpSpPr>
        <p:sp>
          <p:nvSpPr>
            <p:cNvPr id="6" name="Line 5"/>
            <p:cNvSpPr>
              <a:spLocks noChangeShapeType="1"/>
            </p:cNvSpPr>
            <p:nvPr/>
          </p:nvSpPr>
          <p:spPr bwMode="auto">
            <a:xfrm flipV="1">
              <a:off x="2457450" y="4137588"/>
              <a:ext cx="1588" cy="6668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en-US"/>
            </a:p>
          </p:txBody>
        </p:sp>
        <p:sp>
          <p:nvSpPr>
            <p:cNvPr id="7" name="Line 6"/>
            <p:cNvSpPr>
              <a:spLocks noChangeShapeType="1"/>
            </p:cNvSpPr>
            <p:nvPr/>
          </p:nvSpPr>
          <p:spPr bwMode="auto">
            <a:xfrm flipV="1">
              <a:off x="4625975" y="4122603"/>
              <a:ext cx="1588" cy="665339"/>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en-US"/>
            </a:p>
          </p:txBody>
        </p:sp>
        <p:sp>
          <p:nvSpPr>
            <p:cNvPr id="8" name="Line 7"/>
            <p:cNvSpPr>
              <a:spLocks noChangeShapeType="1"/>
            </p:cNvSpPr>
            <p:nvPr/>
          </p:nvSpPr>
          <p:spPr bwMode="auto">
            <a:xfrm flipV="1">
              <a:off x="6794500" y="4122603"/>
              <a:ext cx="1588" cy="665339"/>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en-US"/>
            </a:p>
          </p:txBody>
        </p:sp>
        <p:sp>
          <p:nvSpPr>
            <p:cNvPr id="9" name="Text Box 8"/>
            <p:cNvSpPr txBox="1">
              <a:spLocks noChangeArrowheads="1"/>
            </p:cNvSpPr>
            <p:nvPr/>
          </p:nvSpPr>
          <p:spPr bwMode="auto">
            <a:xfrm>
              <a:off x="1219200" y="4152702"/>
              <a:ext cx="974725" cy="55211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en-US" altLang="zh-CN" sz="1600" dirty="0"/>
                <a:t>Transient shedding</a:t>
              </a:r>
              <a:endParaRPr lang="en-US" altLang="zh-CN" dirty="0"/>
            </a:p>
          </p:txBody>
        </p:sp>
        <p:sp>
          <p:nvSpPr>
            <p:cNvPr id="10" name="Text Box 9"/>
            <p:cNvSpPr txBox="1">
              <a:spLocks noChangeArrowheads="1"/>
            </p:cNvSpPr>
            <p:nvPr/>
          </p:nvSpPr>
          <p:spPr bwMode="auto">
            <a:xfrm>
              <a:off x="3048000" y="4296591"/>
              <a:ext cx="838200" cy="31964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en-US" altLang="zh-CN" sz="1600" dirty="0"/>
                <a:t>Latency</a:t>
              </a:r>
            </a:p>
          </p:txBody>
        </p:sp>
        <p:sp>
          <p:nvSpPr>
            <p:cNvPr id="11" name="Text Box 10"/>
            <p:cNvSpPr txBox="1">
              <a:spLocks noChangeArrowheads="1"/>
            </p:cNvSpPr>
            <p:nvPr/>
          </p:nvSpPr>
          <p:spPr bwMode="auto">
            <a:xfrm>
              <a:off x="4800600" y="4296591"/>
              <a:ext cx="1365250" cy="31964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en-US" altLang="zh-CN" sz="1600" dirty="0"/>
                <a:t>Low shedding</a:t>
              </a:r>
              <a:endParaRPr lang="en-US" altLang="zh-CN" dirty="0"/>
            </a:p>
          </p:txBody>
        </p:sp>
        <p:sp>
          <p:nvSpPr>
            <p:cNvPr id="12" name="Text Box 11"/>
            <p:cNvSpPr txBox="1">
              <a:spLocks noChangeArrowheads="1"/>
            </p:cNvSpPr>
            <p:nvPr/>
          </p:nvSpPr>
          <p:spPr bwMode="auto">
            <a:xfrm>
              <a:off x="6977063" y="4292601"/>
              <a:ext cx="1404937" cy="31964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fontAlgn="auto">
                <a:spcBef>
                  <a:spcPts val="0"/>
                </a:spcBef>
                <a:spcAft>
                  <a:spcPts val="0"/>
                </a:spcAft>
                <a:defRPr/>
              </a:pPr>
              <a:r>
                <a:rPr lang="en-US" altLang="zh-CN" sz="1600" dirty="0"/>
                <a:t>High shedding</a:t>
              </a:r>
            </a:p>
          </p:txBody>
        </p:sp>
        <p:sp>
          <p:nvSpPr>
            <p:cNvPr id="13" name="Text Box 12"/>
            <p:cNvSpPr txBox="1">
              <a:spLocks noChangeArrowheads="1"/>
            </p:cNvSpPr>
            <p:nvPr/>
          </p:nvSpPr>
          <p:spPr bwMode="auto">
            <a:xfrm>
              <a:off x="3810000" y="3577145"/>
              <a:ext cx="1676400" cy="34870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just" fontAlgn="auto">
                <a:spcBef>
                  <a:spcPts val="0"/>
                </a:spcBef>
                <a:spcAft>
                  <a:spcPts val="0"/>
                </a:spcAft>
                <a:defRPr/>
              </a:pPr>
              <a:r>
                <a:rPr lang="en-US" altLang="zh-CN" i="1" dirty="0"/>
                <a:t>Infection status</a:t>
              </a:r>
            </a:p>
          </p:txBody>
        </p:sp>
        <p:sp>
          <p:nvSpPr>
            <p:cNvPr id="14" name="Text Box 13"/>
            <p:cNvSpPr txBox="1">
              <a:spLocks noChangeArrowheads="1"/>
            </p:cNvSpPr>
            <p:nvPr/>
          </p:nvSpPr>
          <p:spPr bwMode="auto">
            <a:xfrm>
              <a:off x="3886200" y="5591592"/>
              <a:ext cx="1600200" cy="34870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just" fontAlgn="auto">
                <a:spcBef>
                  <a:spcPts val="0"/>
                </a:spcBef>
                <a:spcAft>
                  <a:spcPts val="0"/>
                </a:spcAft>
                <a:defRPr/>
              </a:pPr>
              <a:r>
                <a:rPr lang="en-US" altLang="zh-CN" i="1" dirty="0"/>
                <a:t>Disease status</a:t>
              </a:r>
              <a:endParaRPr lang="en-US" altLang="zh-CN" dirty="0"/>
            </a:p>
          </p:txBody>
        </p:sp>
        <p:sp>
          <p:nvSpPr>
            <p:cNvPr id="15" name="Line 14"/>
            <p:cNvSpPr>
              <a:spLocks noChangeShapeType="1"/>
            </p:cNvSpPr>
            <p:nvPr/>
          </p:nvSpPr>
          <p:spPr bwMode="auto">
            <a:xfrm flipV="1">
              <a:off x="4770438" y="4789441"/>
              <a:ext cx="1587" cy="66683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n-US"/>
            </a:p>
          </p:txBody>
        </p:sp>
        <p:sp>
          <p:nvSpPr>
            <p:cNvPr id="16" name="Line 15"/>
            <p:cNvSpPr>
              <a:spLocks noChangeShapeType="1"/>
            </p:cNvSpPr>
            <p:nvPr/>
          </p:nvSpPr>
          <p:spPr bwMode="auto">
            <a:xfrm flipV="1">
              <a:off x="7156450" y="4787942"/>
              <a:ext cx="1588" cy="668336"/>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n-US"/>
            </a:p>
          </p:txBody>
        </p:sp>
        <p:sp>
          <p:nvSpPr>
            <p:cNvPr id="17" name="Text Box 16"/>
            <p:cNvSpPr txBox="1">
              <a:spLocks noChangeArrowheads="1"/>
            </p:cNvSpPr>
            <p:nvPr/>
          </p:nvSpPr>
          <p:spPr bwMode="auto">
            <a:xfrm>
              <a:off x="1752600" y="5087980"/>
              <a:ext cx="1539875" cy="31964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en-US" altLang="zh-CN" sz="1600" dirty="0"/>
                <a:t>No clinical signs</a:t>
              </a:r>
              <a:endParaRPr lang="en-US" altLang="zh-CN" dirty="0"/>
            </a:p>
          </p:txBody>
        </p:sp>
        <p:sp>
          <p:nvSpPr>
            <p:cNvPr id="18" name="Text Box 17"/>
            <p:cNvSpPr txBox="1">
              <a:spLocks noChangeArrowheads="1"/>
            </p:cNvSpPr>
            <p:nvPr/>
          </p:nvSpPr>
          <p:spPr bwMode="auto">
            <a:xfrm>
              <a:off x="5149850" y="5087980"/>
              <a:ext cx="1190625" cy="31964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en-US" altLang="zh-CN" sz="1600" dirty="0"/>
                <a:t>Sub-clinical</a:t>
              </a:r>
              <a:endParaRPr lang="en-US" altLang="zh-CN" dirty="0"/>
            </a:p>
          </p:txBody>
        </p:sp>
        <p:sp>
          <p:nvSpPr>
            <p:cNvPr id="19" name="Text Box 18"/>
            <p:cNvSpPr txBox="1">
              <a:spLocks noChangeArrowheads="1"/>
            </p:cNvSpPr>
            <p:nvPr/>
          </p:nvSpPr>
          <p:spPr bwMode="auto">
            <a:xfrm>
              <a:off x="7353300" y="5087980"/>
              <a:ext cx="815975" cy="31964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en-US" altLang="zh-CN" sz="1600" dirty="0"/>
                <a:t>Clinical</a:t>
              </a:r>
              <a:endParaRPr lang="en-US" altLang="zh-CN" dirty="0"/>
            </a:p>
          </p:txBody>
        </p:sp>
        <p:sp>
          <p:nvSpPr>
            <p:cNvPr id="20" name="Line 19"/>
            <p:cNvSpPr>
              <a:spLocks noChangeShapeType="1"/>
            </p:cNvSpPr>
            <p:nvPr/>
          </p:nvSpPr>
          <p:spPr bwMode="auto">
            <a:xfrm>
              <a:off x="1066800" y="3962263"/>
              <a:ext cx="17463" cy="82717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en-US"/>
            </a:p>
          </p:txBody>
        </p:sp>
        <p:sp>
          <p:nvSpPr>
            <p:cNvPr id="21" name="Text Box 20"/>
            <p:cNvSpPr txBox="1">
              <a:spLocks noChangeArrowheads="1"/>
            </p:cNvSpPr>
            <p:nvPr/>
          </p:nvSpPr>
          <p:spPr bwMode="auto">
            <a:xfrm>
              <a:off x="457200" y="3581400"/>
              <a:ext cx="1311275" cy="3460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n-US" altLang="zh-CN" sz="1600" dirty="0"/>
                <a:t>Infection</a:t>
              </a:r>
            </a:p>
          </p:txBody>
        </p:sp>
        <p:sp>
          <p:nvSpPr>
            <p:cNvPr id="22" name="Rectangle 21"/>
            <p:cNvSpPr>
              <a:spLocks noChangeArrowheads="1"/>
            </p:cNvSpPr>
            <p:nvPr/>
          </p:nvSpPr>
          <p:spPr bwMode="auto">
            <a:xfrm>
              <a:off x="1084263" y="4789488"/>
              <a:ext cx="7408862" cy="166687"/>
            </a:xfrm>
            <a:prstGeom prst="rect">
              <a:avLst/>
            </a:prstGeom>
            <a:gradFill rotWithShape="1">
              <a:gsLst>
                <a:gs pos="0">
                  <a:srgbClr val="FFFFFF"/>
                </a:gs>
                <a:gs pos="100000">
                  <a:srgbClr val="FF0000"/>
                </a:gs>
              </a:gsLst>
              <a:lin ang="0" scaled="1"/>
            </a:gradFill>
            <a:ln w="9525">
              <a:solidFill>
                <a:schemeClr val="tx2">
                  <a:lumMod val="20000"/>
                  <a:lumOff val="80000"/>
                </a:schemeClr>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lstStyle/>
            <a:p>
              <a:pPr fontAlgn="auto">
                <a:spcBef>
                  <a:spcPts val="0"/>
                </a:spcBef>
                <a:spcAft>
                  <a:spcPts val="0"/>
                </a:spcAft>
                <a:defRPr/>
              </a:pPr>
              <a:endParaRPr lang="en-US">
                <a:latin typeface="+mn-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868362"/>
          </a:xfrm>
        </p:spPr>
        <p:txBody>
          <a:bodyPr/>
          <a:lstStyle/>
          <a:p>
            <a:r>
              <a:rPr lang="en-US" sz="3600" b="1" smtClean="0"/>
              <a:t>Issues of Johne’s disease</a:t>
            </a:r>
          </a:p>
        </p:txBody>
      </p:sp>
      <p:sp>
        <p:nvSpPr>
          <p:cNvPr id="3" name="Content Placeholder 2"/>
          <p:cNvSpPr>
            <a:spLocks noGrp="1"/>
          </p:cNvSpPr>
          <p:nvPr>
            <p:ph idx="1"/>
          </p:nvPr>
        </p:nvSpPr>
        <p:spPr>
          <a:xfrm>
            <a:off x="457200" y="1219200"/>
            <a:ext cx="8229600" cy="5029200"/>
          </a:xfrm>
        </p:spPr>
        <p:txBody>
          <a:bodyPr>
            <a:normAutofit lnSpcReduction="10000"/>
          </a:bodyPr>
          <a:lstStyle/>
          <a:p>
            <a:pPr>
              <a:lnSpc>
                <a:spcPct val="90000"/>
              </a:lnSpc>
            </a:pPr>
            <a:r>
              <a:rPr lang="en-US" sz="2000" dirty="0" smtClean="0"/>
              <a:t>Economic loss: &gt; 200 million $ per year (</a:t>
            </a:r>
            <a:r>
              <a:rPr lang="en-US" sz="2000" dirty="0" err="1" smtClean="0"/>
              <a:t>Ott</a:t>
            </a:r>
            <a:r>
              <a:rPr lang="en-US" sz="2000" dirty="0" smtClean="0"/>
              <a:t>, 1999) due to the reduced milk production, lower slaughter value, etc.</a:t>
            </a:r>
          </a:p>
          <a:p>
            <a:pPr>
              <a:lnSpc>
                <a:spcPct val="90000"/>
              </a:lnSpc>
            </a:pPr>
            <a:endParaRPr lang="en-US" sz="2000" dirty="0" smtClean="0"/>
          </a:p>
          <a:p>
            <a:pPr>
              <a:lnSpc>
                <a:spcPct val="90000"/>
              </a:lnSpc>
            </a:pPr>
            <a:r>
              <a:rPr lang="en-US" sz="2000" dirty="0" smtClean="0"/>
              <a:t>Public health: a potential association between </a:t>
            </a:r>
            <a:r>
              <a:rPr lang="en-US" sz="2000" dirty="0" err="1" smtClean="0"/>
              <a:t>Johne’s</a:t>
            </a:r>
            <a:r>
              <a:rPr lang="en-US" sz="2000" dirty="0" smtClean="0"/>
              <a:t> disease and human </a:t>
            </a:r>
            <a:r>
              <a:rPr lang="en-US" sz="2000" dirty="0" err="1" smtClean="0"/>
              <a:t>Crohn’s</a:t>
            </a:r>
            <a:r>
              <a:rPr lang="en-US" sz="2000" dirty="0" smtClean="0"/>
              <a:t> disease has been debated. </a:t>
            </a:r>
          </a:p>
          <a:p>
            <a:pPr>
              <a:lnSpc>
                <a:spcPct val="90000"/>
              </a:lnSpc>
            </a:pPr>
            <a:endParaRPr lang="en-US" sz="2000" dirty="0" smtClean="0"/>
          </a:p>
          <a:p>
            <a:pPr>
              <a:lnSpc>
                <a:spcPct val="90000"/>
              </a:lnSpc>
            </a:pPr>
            <a:r>
              <a:rPr lang="en-US" sz="2000" dirty="0" smtClean="0"/>
              <a:t>Control of </a:t>
            </a:r>
            <a:r>
              <a:rPr lang="en-US" sz="2000" dirty="0" err="1" smtClean="0"/>
              <a:t>Johne’s</a:t>
            </a:r>
            <a:r>
              <a:rPr lang="en-US" sz="2000" dirty="0" smtClean="0"/>
              <a:t> disease:</a:t>
            </a:r>
          </a:p>
          <a:p>
            <a:pPr lvl="1">
              <a:lnSpc>
                <a:spcPct val="90000"/>
              </a:lnSpc>
            </a:pPr>
            <a:r>
              <a:rPr lang="en-US" sz="1800" i="1" dirty="0" smtClean="0"/>
              <a:t>Test and cull strategies, i.e., to cull/remove infectious animals form herd by test-positive results using diagnostic testing methods, such as culture and ELISA tests.</a:t>
            </a:r>
          </a:p>
          <a:p>
            <a:pPr lvl="1">
              <a:lnSpc>
                <a:spcPct val="90000"/>
              </a:lnSpc>
            </a:pPr>
            <a:r>
              <a:rPr lang="en-US" sz="1800" i="1" dirty="0" smtClean="0"/>
              <a:t>Improved hygiene management;</a:t>
            </a:r>
          </a:p>
          <a:p>
            <a:pPr lvl="1">
              <a:lnSpc>
                <a:spcPct val="90000"/>
              </a:lnSpc>
            </a:pPr>
            <a:r>
              <a:rPr lang="en-US" sz="1800" i="1" dirty="0" smtClean="0"/>
              <a:t>Vaccination.</a:t>
            </a:r>
          </a:p>
          <a:p>
            <a:pPr lvl="1">
              <a:lnSpc>
                <a:spcPct val="90000"/>
              </a:lnSpc>
            </a:pPr>
            <a:endParaRPr lang="en-US" sz="1800" i="1" dirty="0" smtClean="0"/>
          </a:p>
          <a:p>
            <a:pPr lvl="1">
              <a:lnSpc>
                <a:spcPct val="90000"/>
              </a:lnSpc>
              <a:buFont typeface="Arial" charset="0"/>
              <a:buNone/>
            </a:pPr>
            <a:r>
              <a:rPr lang="en-US" sz="2000" dirty="0" smtClean="0"/>
              <a:t>However, it is difficult to control JD spread:</a:t>
            </a:r>
          </a:p>
          <a:p>
            <a:pPr lvl="1">
              <a:lnSpc>
                <a:spcPct val="90000"/>
              </a:lnSpc>
            </a:pPr>
            <a:r>
              <a:rPr lang="en-US" sz="1800" i="1" dirty="0" smtClean="0"/>
              <a:t>Long incubation period;</a:t>
            </a:r>
          </a:p>
          <a:p>
            <a:pPr lvl="1">
              <a:lnSpc>
                <a:spcPct val="90000"/>
              </a:lnSpc>
            </a:pPr>
            <a:r>
              <a:rPr lang="en-US" sz="1800" i="1" dirty="0" smtClean="0"/>
              <a:t>Low diagnostic test sensitivity for animals shedding low levels of MAP;</a:t>
            </a:r>
          </a:p>
          <a:p>
            <a:pPr lvl="1">
              <a:lnSpc>
                <a:spcPct val="90000"/>
              </a:lnSpc>
            </a:pPr>
            <a:r>
              <a:rPr lang="en-US" sz="1800" i="1" dirty="0" smtClean="0"/>
              <a:t>Cross reactivity of </a:t>
            </a:r>
            <a:r>
              <a:rPr lang="en-US" sz="1800" i="1" dirty="0" err="1" smtClean="0"/>
              <a:t>Johne’s</a:t>
            </a:r>
            <a:r>
              <a:rPr lang="en-US" sz="1800" i="1" dirty="0" smtClean="0"/>
              <a:t> disease vaccines with tuberculosis (TB).</a:t>
            </a: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200" b="1" smtClean="0"/>
              <a:t>Modeling of MAP transmission on a dairy herd</a:t>
            </a:r>
          </a:p>
        </p:txBody>
      </p:sp>
      <p:sp>
        <p:nvSpPr>
          <p:cNvPr id="18434" name="Content Placeholder 2"/>
          <p:cNvSpPr>
            <a:spLocks noGrp="1"/>
          </p:cNvSpPr>
          <p:nvPr>
            <p:ph idx="1"/>
          </p:nvPr>
        </p:nvSpPr>
        <p:spPr>
          <a:xfrm>
            <a:off x="457200" y="1371600"/>
            <a:ext cx="8229600" cy="4754563"/>
          </a:xfrm>
        </p:spPr>
        <p:txBody>
          <a:bodyPr/>
          <a:lstStyle/>
          <a:p>
            <a:r>
              <a:rPr lang="en-US" sz="2400" smtClean="0"/>
              <a:t>A deterministic compartmental model (Mitchell et al., 2008). The test-based culling rates of low and high shedders are denoted by </a:t>
            </a:r>
            <a:r>
              <a:rPr lang="el-GR" sz="2400" smtClean="0"/>
              <a:t>δ</a:t>
            </a:r>
            <a:r>
              <a:rPr lang="en-US" sz="1200" smtClean="0"/>
              <a:t>1</a:t>
            </a:r>
            <a:r>
              <a:rPr lang="en-US" sz="2400" smtClean="0"/>
              <a:t> and </a:t>
            </a:r>
            <a:r>
              <a:rPr lang="el-GR" sz="2400" smtClean="0"/>
              <a:t>δ</a:t>
            </a:r>
            <a:r>
              <a:rPr lang="en-US" sz="1200" smtClean="0"/>
              <a:t>2</a:t>
            </a:r>
            <a:r>
              <a:rPr lang="en-US" sz="2400" smtClean="0"/>
              <a:t>, respectively.</a:t>
            </a:r>
            <a:endParaRPr lang="en-US" sz="1200" smtClean="0"/>
          </a:p>
          <a:p>
            <a:endParaRPr lang="en-US" sz="2400" smtClean="0"/>
          </a:p>
          <a:p>
            <a:endParaRPr lang="en-US" sz="2400" smtClean="0"/>
          </a:p>
        </p:txBody>
      </p:sp>
      <p:grpSp>
        <p:nvGrpSpPr>
          <p:cNvPr id="2" name="Group 3"/>
          <p:cNvGrpSpPr>
            <a:grpSpLocks/>
          </p:cNvGrpSpPr>
          <p:nvPr/>
        </p:nvGrpSpPr>
        <p:grpSpPr bwMode="auto">
          <a:xfrm>
            <a:off x="838200" y="2819400"/>
            <a:ext cx="7543800" cy="3106738"/>
            <a:chOff x="576" y="1104"/>
            <a:chExt cx="4752" cy="2341"/>
          </a:xfrm>
        </p:grpSpPr>
        <p:sp>
          <p:nvSpPr>
            <p:cNvPr id="58" name="Line 4"/>
            <p:cNvSpPr>
              <a:spLocks noChangeShapeType="1"/>
            </p:cNvSpPr>
            <p:nvPr/>
          </p:nvSpPr>
          <p:spPr bwMode="auto">
            <a:xfrm>
              <a:off x="811" y="3117"/>
              <a:ext cx="0" cy="26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59" name="Rectangle 5"/>
            <p:cNvSpPr>
              <a:spLocks noChangeArrowheads="1"/>
            </p:cNvSpPr>
            <p:nvPr/>
          </p:nvSpPr>
          <p:spPr bwMode="auto">
            <a:xfrm>
              <a:off x="654" y="1673"/>
              <a:ext cx="663" cy="50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60" name="Rectangle 6"/>
            <p:cNvSpPr>
              <a:spLocks noChangeArrowheads="1"/>
            </p:cNvSpPr>
            <p:nvPr/>
          </p:nvSpPr>
          <p:spPr bwMode="auto">
            <a:xfrm>
              <a:off x="932" y="1730"/>
              <a:ext cx="152" cy="1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fontAlgn="auto">
                <a:spcBef>
                  <a:spcPts val="0"/>
                </a:spcBef>
                <a:spcAft>
                  <a:spcPts val="0"/>
                </a:spcAft>
                <a:defRPr/>
              </a:pPr>
              <a:r>
                <a:rPr lang="en-US" altLang="zh-CN" dirty="0">
                  <a:solidFill>
                    <a:srgbClr val="000000"/>
                  </a:solidFill>
                  <a:latin typeface="Times New Roman" pitchFamily="18" charset="0"/>
                </a:rPr>
                <a:t>X</a:t>
              </a:r>
              <a:r>
                <a:rPr lang="en-US" altLang="zh-CN" baseline="-25000" dirty="0">
                  <a:solidFill>
                    <a:srgbClr val="000000"/>
                  </a:solidFill>
                  <a:latin typeface="Times New Roman" pitchFamily="18" charset="0"/>
                </a:rPr>
                <a:t>1</a:t>
              </a:r>
              <a:endParaRPr lang="en-US" altLang="zh-CN" dirty="0">
                <a:latin typeface="Times New Roman" pitchFamily="18" charset="0"/>
              </a:endParaRPr>
            </a:p>
          </p:txBody>
        </p:sp>
        <p:sp>
          <p:nvSpPr>
            <p:cNvPr id="61" name="Rectangle 7"/>
            <p:cNvSpPr>
              <a:spLocks noChangeArrowheads="1"/>
            </p:cNvSpPr>
            <p:nvPr/>
          </p:nvSpPr>
          <p:spPr bwMode="auto">
            <a:xfrm>
              <a:off x="685" y="1940"/>
              <a:ext cx="659" cy="19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Susceptible</a:t>
              </a:r>
              <a:endParaRPr lang="en-US" altLang="zh-CN" sz="1700" dirty="0">
                <a:latin typeface="Times New Roman" pitchFamily="18" charset="0"/>
              </a:endParaRPr>
            </a:p>
          </p:txBody>
        </p:sp>
        <p:sp>
          <p:nvSpPr>
            <p:cNvPr id="18444" name="Rectangle 8"/>
            <p:cNvSpPr>
              <a:spLocks noChangeArrowheads="1"/>
            </p:cNvSpPr>
            <p:nvPr/>
          </p:nvSpPr>
          <p:spPr bwMode="auto">
            <a:xfrm>
              <a:off x="749" y="1104"/>
              <a:ext cx="335" cy="174"/>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Symbol" pitchFamily="18" charset="2"/>
                  <a:sym typeface="Symbol" pitchFamily="18" charset="2"/>
                </a:rPr>
                <a:t>-</a:t>
              </a:r>
              <a:endParaRPr lang="en-US" altLang="zh-CN">
                <a:latin typeface="Calibri" pitchFamily="34" charset="0"/>
                <a:sym typeface="Symbol" pitchFamily="18" charset="2"/>
              </a:endParaRPr>
            </a:p>
          </p:txBody>
        </p:sp>
        <p:sp>
          <p:nvSpPr>
            <p:cNvPr id="18445" name="Rectangle 9"/>
            <p:cNvSpPr>
              <a:spLocks noChangeArrowheads="1"/>
            </p:cNvSpPr>
            <p:nvPr/>
          </p:nvSpPr>
          <p:spPr bwMode="auto">
            <a:xfrm>
              <a:off x="1843" y="1155"/>
              <a:ext cx="146" cy="172"/>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p>
          </p:txBody>
        </p:sp>
        <p:sp>
          <p:nvSpPr>
            <p:cNvPr id="64" name="Line 10"/>
            <p:cNvSpPr>
              <a:spLocks noChangeShapeType="1"/>
            </p:cNvSpPr>
            <p:nvPr/>
          </p:nvSpPr>
          <p:spPr bwMode="auto">
            <a:xfrm>
              <a:off x="844" y="1366"/>
              <a:ext cx="0" cy="31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5" name="Line 11"/>
            <p:cNvSpPr>
              <a:spLocks noChangeShapeType="1"/>
            </p:cNvSpPr>
            <p:nvPr/>
          </p:nvSpPr>
          <p:spPr bwMode="auto">
            <a:xfrm>
              <a:off x="814" y="2171"/>
              <a:ext cx="0" cy="26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48" name="Text Box 12"/>
            <p:cNvSpPr txBox="1">
              <a:spLocks noChangeArrowheads="1"/>
            </p:cNvSpPr>
            <p:nvPr/>
          </p:nvSpPr>
          <p:spPr bwMode="auto">
            <a:xfrm>
              <a:off x="579" y="2266"/>
              <a:ext cx="252" cy="231"/>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67" name="Line 13"/>
            <p:cNvSpPr>
              <a:spLocks noChangeShapeType="1"/>
            </p:cNvSpPr>
            <p:nvPr/>
          </p:nvSpPr>
          <p:spPr bwMode="auto">
            <a:xfrm>
              <a:off x="1321" y="1940"/>
              <a:ext cx="382"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8" name="Line 14"/>
            <p:cNvSpPr>
              <a:spLocks noChangeShapeType="1"/>
            </p:cNvSpPr>
            <p:nvPr/>
          </p:nvSpPr>
          <p:spPr bwMode="auto">
            <a:xfrm>
              <a:off x="1130" y="2169"/>
              <a:ext cx="0" cy="45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9" name="Rectangle 15"/>
            <p:cNvSpPr>
              <a:spLocks noChangeArrowheads="1"/>
            </p:cNvSpPr>
            <p:nvPr/>
          </p:nvSpPr>
          <p:spPr bwMode="auto">
            <a:xfrm>
              <a:off x="651" y="2620"/>
              <a:ext cx="663" cy="50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70" name="Rectangle 16"/>
            <p:cNvSpPr>
              <a:spLocks noChangeArrowheads="1"/>
            </p:cNvSpPr>
            <p:nvPr/>
          </p:nvSpPr>
          <p:spPr bwMode="auto">
            <a:xfrm>
              <a:off x="929" y="2677"/>
              <a:ext cx="152" cy="1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fontAlgn="auto">
                <a:spcBef>
                  <a:spcPts val="0"/>
                </a:spcBef>
                <a:spcAft>
                  <a:spcPts val="0"/>
                </a:spcAft>
                <a:defRPr/>
              </a:pPr>
              <a:r>
                <a:rPr lang="en-US" altLang="zh-CN" dirty="0">
                  <a:solidFill>
                    <a:srgbClr val="000000"/>
                  </a:solidFill>
                  <a:latin typeface="Times New Roman" pitchFamily="18" charset="0"/>
                </a:rPr>
                <a:t>X</a:t>
              </a:r>
              <a:r>
                <a:rPr lang="en-US" altLang="zh-CN" baseline="-25000" dirty="0">
                  <a:solidFill>
                    <a:srgbClr val="000000"/>
                  </a:solidFill>
                  <a:latin typeface="Times New Roman" pitchFamily="18" charset="0"/>
                </a:rPr>
                <a:t>2</a:t>
              </a:r>
              <a:endParaRPr lang="en-US" altLang="zh-CN" dirty="0">
                <a:latin typeface="Times New Roman" pitchFamily="18" charset="0"/>
              </a:endParaRPr>
            </a:p>
          </p:txBody>
        </p:sp>
        <p:sp>
          <p:nvSpPr>
            <p:cNvPr id="71" name="Rectangle 17"/>
            <p:cNvSpPr>
              <a:spLocks noChangeArrowheads="1"/>
            </p:cNvSpPr>
            <p:nvPr/>
          </p:nvSpPr>
          <p:spPr bwMode="auto">
            <a:xfrm>
              <a:off x="757" y="2885"/>
              <a:ext cx="539" cy="1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Resistant</a:t>
              </a:r>
              <a:endParaRPr lang="en-US" altLang="zh-CN" sz="1700" dirty="0">
                <a:latin typeface="Times New Roman" pitchFamily="18" charset="0"/>
              </a:endParaRPr>
            </a:p>
          </p:txBody>
        </p:sp>
        <p:sp>
          <p:nvSpPr>
            <p:cNvPr id="18458" name="Text Box 18"/>
            <p:cNvSpPr txBox="1">
              <a:spLocks noChangeArrowheads="1"/>
            </p:cNvSpPr>
            <p:nvPr/>
          </p:nvSpPr>
          <p:spPr bwMode="auto">
            <a:xfrm>
              <a:off x="576" y="3214"/>
              <a:ext cx="252" cy="231"/>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73" name="Rectangle 19"/>
            <p:cNvSpPr>
              <a:spLocks noChangeArrowheads="1"/>
            </p:cNvSpPr>
            <p:nvPr/>
          </p:nvSpPr>
          <p:spPr bwMode="auto">
            <a:xfrm>
              <a:off x="1700" y="1680"/>
              <a:ext cx="623"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74" name="Rectangle 20"/>
            <p:cNvSpPr>
              <a:spLocks noChangeArrowheads="1"/>
            </p:cNvSpPr>
            <p:nvPr/>
          </p:nvSpPr>
          <p:spPr bwMode="auto">
            <a:xfrm>
              <a:off x="1940" y="1736"/>
              <a:ext cx="136" cy="17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fontAlgn="auto">
                <a:spcBef>
                  <a:spcPts val="0"/>
                </a:spcBef>
                <a:spcAft>
                  <a:spcPts val="0"/>
                </a:spcAft>
                <a:defRPr/>
              </a:pPr>
              <a:r>
                <a:rPr lang="en-US" altLang="zh-CN" dirty="0" err="1">
                  <a:solidFill>
                    <a:srgbClr val="000000"/>
                  </a:solidFill>
                  <a:latin typeface="Times New Roman" pitchFamily="18" charset="0"/>
                </a:rPr>
                <a:t>Tr</a:t>
              </a:r>
              <a:endParaRPr lang="en-US" altLang="zh-CN" dirty="0">
                <a:latin typeface="Times New Roman" pitchFamily="18" charset="0"/>
              </a:endParaRPr>
            </a:p>
          </p:txBody>
        </p:sp>
        <p:sp>
          <p:nvSpPr>
            <p:cNvPr id="75" name="Rectangle 21"/>
            <p:cNvSpPr>
              <a:spLocks noChangeArrowheads="1"/>
            </p:cNvSpPr>
            <p:nvPr/>
          </p:nvSpPr>
          <p:spPr bwMode="auto">
            <a:xfrm>
              <a:off x="1768" y="1948"/>
              <a:ext cx="536" cy="1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Transient</a:t>
              </a:r>
              <a:endParaRPr lang="en-US" altLang="zh-CN" sz="1700" dirty="0">
                <a:latin typeface="Times New Roman" pitchFamily="18" charset="0"/>
              </a:endParaRPr>
            </a:p>
          </p:txBody>
        </p:sp>
        <p:sp>
          <p:nvSpPr>
            <p:cNvPr id="76" name="Line 22"/>
            <p:cNvSpPr>
              <a:spLocks noChangeShapeType="1"/>
            </p:cNvSpPr>
            <p:nvPr/>
          </p:nvSpPr>
          <p:spPr bwMode="auto">
            <a:xfrm>
              <a:off x="1891" y="1372"/>
              <a:ext cx="0" cy="313"/>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77" name="Line 23"/>
            <p:cNvSpPr>
              <a:spLocks noChangeShapeType="1"/>
            </p:cNvSpPr>
            <p:nvPr/>
          </p:nvSpPr>
          <p:spPr bwMode="auto">
            <a:xfrm>
              <a:off x="1861" y="2178"/>
              <a:ext cx="0" cy="26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68" name="Text Box 24"/>
            <p:cNvSpPr txBox="1">
              <a:spLocks noChangeArrowheads="1"/>
            </p:cNvSpPr>
            <p:nvPr/>
          </p:nvSpPr>
          <p:spPr bwMode="auto">
            <a:xfrm>
              <a:off x="1625" y="2275"/>
              <a:ext cx="252" cy="230"/>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79" name="Line 25"/>
            <p:cNvSpPr>
              <a:spLocks noChangeShapeType="1"/>
            </p:cNvSpPr>
            <p:nvPr/>
          </p:nvSpPr>
          <p:spPr bwMode="auto">
            <a:xfrm>
              <a:off x="2323" y="1940"/>
              <a:ext cx="382"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70" name="Rectangle 26"/>
            <p:cNvSpPr>
              <a:spLocks noChangeArrowheads="1"/>
            </p:cNvSpPr>
            <p:nvPr/>
          </p:nvSpPr>
          <p:spPr bwMode="auto">
            <a:xfrm>
              <a:off x="2462" y="1678"/>
              <a:ext cx="147" cy="173"/>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p>
          </p:txBody>
        </p:sp>
        <p:sp>
          <p:nvSpPr>
            <p:cNvPr id="18471" name="Rectangle 27"/>
            <p:cNvSpPr>
              <a:spLocks noChangeArrowheads="1"/>
            </p:cNvSpPr>
            <p:nvPr/>
          </p:nvSpPr>
          <p:spPr bwMode="auto">
            <a:xfrm>
              <a:off x="1367" y="1678"/>
              <a:ext cx="334" cy="173"/>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endParaRPr lang="en-US" altLang="zh-CN">
                <a:solidFill>
                  <a:srgbClr val="000000"/>
                </a:solidFill>
                <a:latin typeface="Verdana" pitchFamily="34" charset="0"/>
                <a:sym typeface="Symbol" pitchFamily="18" charset="2"/>
              </a:endParaRPr>
            </a:p>
          </p:txBody>
        </p:sp>
        <p:sp>
          <p:nvSpPr>
            <p:cNvPr id="82" name="Rectangle 28"/>
            <p:cNvSpPr>
              <a:spLocks noChangeArrowheads="1"/>
            </p:cNvSpPr>
            <p:nvPr/>
          </p:nvSpPr>
          <p:spPr bwMode="auto">
            <a:xfrm>
              <a:off x="2702" y="1680"/>
              <a:ext cx="623"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83" name="Rectangle 29"/>
            <p:cNvSpPr>
              <a:spLocks noChangeArrowheads="1"/>
            </p:cNvSpPr>
            <p:nvPr/>
          </p:nvSpPr>
          <p:spPr bwMode="auto">
            <a:xfrm>
              <a:off x="2943" y="1731"/>
              <a:ext cx="104" cy="1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defTabSz="912813" fontAlgn="auto">
                <a:spcBef>
                  <a:spcPts val="0"/>
                </a:spcBef>
                <a:spcAft>
                  <a:spcPts val="0"/>
                </a:spcAft>
                <a:defRPr/>
              </a:pPr>
              <a:r>
                <a:rPr lang="en-US" altLang="zh-CN" dirty="0">
                  <a:solidFill>
                    <a:srgbClr val="000000"/>
                  </a:solidFill>
                  <a:latin typeface="Times New Roman" pitchFamily="18" charset="0"/>
                </a:rPr>
                <a:t>H</a:t>
              </a:r>
              <a:endParaRPr lang="en-US" altLang="zh-CN" dirty="0">
                <a:latin typeface="Times New Roman" pitchFamily="18" charset="0"/>
              </a:endParaRPr>
            </a:p>
          </p:txBody>
        </p:sp>
        <p:sp>
          <p:nvSpPr>
            <p:cNvPr id="84" name="Rectangle 30"/>
            <p:cNvSpPr>
              <a:spLocks noChangeArrowheads="1"/>
            </p:cNvSpPr>
            <p:nvPr/>
          </p:nvSpPr>
          <p:spPr bwMode="auto">
            <a:xfrm>
              <a:off x="2856" y="1939"/>
              <a:ext cx="408" cy="1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Latent</a:t>
              </a:r>
              <a:endParaRPr lang="en-US" altLang="zh-CN" sz="1700" dirty="0">
                <a:latin typeface="Times New Roman" pitchFamily="18" charset="0"/>
              </a:endParaRPr>
            </a:p>
          </p:txBody>
        </p:sp>
        <p:sp>
          <p:nvSpPr>
            <p:cNvPr id="85" name="Line 31"/>
            <p:cNvSpPr>
              <a:spLocks noChangeShapeType="1"/>
            </p:cNvSpPr>
            <p:nvPr/>
          </p:nvSpPr>
          <p:spPr bwMode="auto">
            <a:xfrm>
              <a:off x="2863" y="2178"/>
              <a:ext cx="0" cy="26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80" name="Text Box 32"/>
            <p:cNvSpPr txBox="1">
              <a:spLocks noChangeArrowheads="1"/>
            </p:cNvSpPr>
            <p:nvPr/>
          </p:nvSpPr>
          <p:spPr bwMode="auto">
            <a:xfrm>
              <a:off x="2627" y="2275"/>
              <a:ext cx="252" cy="230"/>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87" name="Line 33"/>
            <p:cNvSpPr>
              <a:spLocks noChangeShapeType="1"/>
            </p:cNvSpPr>
            <p:nvPr/>
          </p:nvSpPr>
          <p:spPr bwMode="auto">
            <a:xfrm>
              <a:off x="3325" y="1940"/>
              <a:ext cx="381"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82" name="Rectangle 34"/>
            <p:cNvSpPr>
              <a:spLocks noChangeArrowheads="1"/>
            </p:cNvSpPr>
            <p:nvPr/>
          </p:nvSpPr>
          <p:spPr bwMode="auto">
            <a:xfrm>
              <a:off x="3465" y="1678"/>
              <a:ext cx="146" cy="173"/>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p>
          </p:txBody>
        </p:sp>
        <p:sp>
          <p:nvSpPr>
            <p:cNvPr id="89" name="Rectangle 35"/>
            <p:cNvSpPr>
              <a:spLocks noChangeArrowheads="1"/>
            </p:cNvSpPr>
            <p:nvPr/>
          </p:nvSpPr>
          <p:spPr bwMode="auto">
            <a:xfrm>
              <a:off x="3714" y="1673"/>
              <a:ext cx="623" cy="50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90" name="Rectangle 36"/>
            <p:cNvSpPr>
              <a:spLocks noChangeArrowheads="1"/>
            </p:cNvSpPr>
            <p:nvPr/>
          </p:nvSpPr>
          <p:spPr bwMode="auto">
            <a:xfrm>
              <a:off x="3915" y="1731"/>
              <a:ext cx="153" cy="2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fontAlgn="auto">
                <a:spcBef>
                  <a:spcPts val="0"/>
                </a:spcBef>
                <a:spcAft>
                  <a:spcPts val="0"/>
                </a:spcAft>
                <a:defRPr/>
              </a:pPr>
              <a:r>
                <a:rPr lang="en-US" altLang="zh-CN" dirty="0">
                  <a:solidFill>
                    <a:srgbClr val="000000"/>
                  </a:solidFill>
                  <a:latin typeface="Times New Roman" pitchFamily="18" charset="0"/>
                </a:rPr>
                <a:t>Y</a:t>
              </a:r>
              <a:r>
                <a:rPr lang="en-US" altLang="zh-CN" sz="1200" dirty="0">
                  <a:solidFill>
                    <a:srgbClr val="000000"/>
                  </a:solidFill>
                  <a:latin typeface="Times New Roman" pitchFamily="18" charset="0"/>
                </a:rPr>
                <a:t>1</a:t>
              </a:r>
              <a:endParaRPr lang="en-US" altLang="zh-CN" sz="1200" dirty="0">
                <a:latin typeface="Times New Roman" pitchFamily="18" charset="0"/>
              </a:endParaRPr>
            </a:p>
          </p:txBody>
        </p:sp>
        <p:sp>
          <p:nvSpPr>
            <p:cNvPr id="91" name="Rectangle 37"/>
            <p:cNvSpPr>
              <a:spLocks noChangeArrowheads="1"/>
            </p:cNvSpPr>
            <p:nvPr/>
          </p:nvSpPr>
          <p:spPr bwMode="auto">
            <a:xfrm>
              <a:off x="3897" y="1939"/>
              <a:ext cx="279" cy="1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Low</a:t>
              </a:r>
              <a:endParaRPr lang="en-US" altLang="zh-CN" sz="1700" dirty="0">
                <a:latin typeface="Times New Roman" pitchFamily="18" charset="0"/>
              </a:endParaRPr>
            </a:p>
          </p:txBody>
        </p:sp>
        <p:sp>
          <p:nvSpPr>
            <p:cNvPr id="92" name="Line 38"/>
            <p:cNvSpPr>
              <a:spLocks noChangeShapeType="1"/>
            </p:cNvSpPr>
            <p:nvPr/>
          </p:nvSpPr>
          <p:spPr bwMode="auto">
            <a:xfrm>
              <a:off x="3875" y="2171"/>
              <a:ext cx="0" cy="26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91" name="Text Box 39"/>
            <p:cNvSpPr txBox="1">
              <a:spLocks noChangeArrowheads="1"/>
            </p:cNvSpPr>
            <p:nvPr/>
          </p:nvSpPr>
          <p:spPr bwMode="auto">
            <a:xfrm>
              <a:off x="3640" y="2266"/>
              <a:ext cx="252" cy="231"/>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94" name="Line 40"/>
            <p:cNvSpPr>
              <a:spLocks noChangeShapeType="1"/>
            </p:cNvSpPr>
            <p:nvPr/>
          </p:nvSpPr>
          <p:spPr bwMode="auto">
            <a:xfrm>
              <a:off x="4337" y="1933"/>
              <a:ext cx="382"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493" name="Rectangle 41"/>
            <p:cNvSpPr>
              <a:spLocks noChangeArrowheads="1"/>
            </p:cNvSpPr>
            <p:nvPr/>
          </p:nvSpPr>
          <p:spPr bwMode="auto">
            <a:xfrm>
              <a:off x="4477" y="1672"/>
              <a:ext cx="145" cy="173"/>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p>
          </p:txBody>
        </p:sp>
        <p:sp>
          <p:nvSpPr>
            <p:cNvPr id="96" name="Rectangle 42"/>
            <p:cNvSpPr>
              <a:spLocks noChangeArrowheads="1"/>
            </p:cNvSpPr>
            <p:nvPr/>
          </p:nvSpPr>
          <p:spPr bwMode="auto">
            <a:xfrm>
              <a:off x="4705" y="1680"/>
              <a:ext cx="623"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a:p>
          </p:txBody>
        </p:sp>
        <p:sp>
          <p:nvSpPr>
            <p:cNvPr id="97" name="Rectangle 43"/>
            <p:cNvSpPr>
              <a:spLocks noChangeArrowheads="1"/>
            </p:cNvSpPr>
            <p:nvPr/>
          </p:nvSpPr>
          <p:spPr bwMode="auto">
            <a:xfrm>
              <a:off x="4906" y="1736"/>
              <a:ext cx="153" cy="2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fontAlgn="auto">
                <a:spcBef>
                  <a:spcPts val="0"/>
                </a:spcBef>
                <a:spcAft>
                  <a:spcPts val="0"/>
                </a:spcAft>
                <a:defRPr/>
              </a:pPr>
              <a:r>
                <a:rPr lang="en-US" altLang="zh-CN" dirty="0">
                  <a:solidFill>
                    <a:srgbClr val="000000"/>
                  </a:solidFill>
                  <a:latin typeface="Times New Roman" pitchFamily="18" charset="0"/>
                </a:rPr>
                <a:t>Y</a:t>
              </a:r>
              <a:r>
                <a:rPr lang="en-US" altLang="zh-CN" sz="1200" dirty="0">
                  <a:solidFill>
                    <a:srgbClr val="000000"/>
                  </a:solidFill>
                  <a:latin typeface="Times New Roman" pitchFamily="18" charset="0"/>
                </a:rPr>
                <a:t>2</a:t>
              </a:r>
              <a:endParaRPr lang="en-US" altLang="zh-CN" sz="1200" dirty="0">
                <a:latin typeface="Times New Roman" pitchFamily="18" charset="0"/>
              </a:endParaRPr>
            </a:p>
          </p:txBody>
        </p:sp>
        <p:sp>
          <p:nvSpPr>
            <p:cNvPr id="98" name="Rectangle 44"/>
            <p:cNvSpPr>
              <a:spLocks noChangeArrowheads="1"/>
            </p:cNvSpPr>
            <p:nvPr/>
          </p:nvSpPr>
          <p:spPr bwMode="auto">
            <a:xfrm>
              <a:off x="4888" y="1948"/>
              <a:ext cx="296" cy="1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fontAlgn="auto">
                <a:spcBef>
                  <a:spcPts val="0"/>
                </a:spcBef>
                <a:spcAft>
                  <a:spcPts val="0"/>
                </a:spcAft>
                <a:defRPr/>
              </a:pPr>
              <a:r>
                <a:rPr lang="en-US" altLang="zh-CN" sz="1700" dirty="0">
                  <a:solidFill>
                    <a:srgbClr val="000000"/>
                  </a:solidFill>
                  <a:latin typeface="Times New Roman" pitchFamily="18" charset="0"/>
                </a:rPr>
                <a:t>High</a:t>
              </a:r>
              <a:endParaRPr lang="en-US" altLang="zh-CN" sz="1700" dirty="0">
                <a:latin typeface="Times New Roman" pitchFamily="18" charset="0"/>
              </a:endParaRPr>
            </a:p>
          </p:txBody>
        </p:sp>
        <p:sp>
          <p:nvSpPr>
            <p:cNvPr id="99" name="Line 45"/>
            <p:cNvSpPr>
              <a:spLocks noChangeShapeType="1"/>
            </p:cNvSpPr>
            <p:nvPr/>
          </p:nvSpPr>
          <p:spPr bwMode="auto">
            <a:xfrm>
              <a:off x="4800" y="2178"/>
              <a:ext cx="0" cy="26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502" name="Text Box 46"/>
            <p:cNvSpPr txBox="1">
              <a:spLocks noChangeArrowheads="1"/>
            </p:cNvSpPr>
            <p:nvPr/>
          </p:nvSpPr>
          <p:spPr bwMode="auto">
            <a:xfrm>
              <a:off x="4565" y="2275"/>
              <a:ext cx="252" cy="230"/>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d</a:t>
              </a:r>
              <a:endParaRPr lang="en-US" altLang="zh-CN">
                <a:latin typeface="Calibri" pitchFamily="34" charset="0"/>
                <a:sym typeface="Symbol" pitchFamily="18" charset="2"/>
              </a:endParaRPr>
            </a:p>
          </p:txBody>
        </p:sp>
        <p:sp>
          <p:nvSpPr>
            <p:cNvPr id="101" name="Line 47"/>
            <p:cNvSpPr>
              <a:spLocks noChangeShapeType="1"/>
            </p:cNvSpPr>
            <p:nvPr/>
          </p:nvSpPr>
          <p:spPr bwMode="auto">
            <a:xfrm>
              <a:off x="4139" y="2178"/>
              <a:ext cx="0" cy="26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504" name="Text Box 48"/>
            <p:cNvSpPr txBox="1">
              <a:spLocks noChangeArrowheads="1"/>
            </p:cNvSpPr>
            <p:nvPr/>
          </p:nvSpPr>
          <p:spPr bwMode="auto">
            <a:xfrm>
              <a:off x="3948" y="2280"/>
              <a:ext cx="240" cy="232"/>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1</a:t>
              </a:r>
              <a:endParaRPr lang="en-US" altLang="zh-CN">
                <a:latin typeface="Calibri" pitchFamily="34" charset="0"/>
                <a:sym typeface="Symbol" pitchFamily="18" charset="2"/>
              </a:endParaRPr>
            </a:p>
          </p:txBody>
        </p:sp>
        <p:sp>
          <p:nvSpPr>
            <p:cNvPr id="103" name="Line 49"/>
            <p:cNvSpPr>
              <a:spLocks noChangeShapeType="1"/>
            </p:cNvSpPr>
            <p:nvPr/>
          </p:nvSpPr>
          <p:spPr bwMode="auto">
            <a:xfrm>
              <a:off x="5030" y="2191"/>
              <a:ext cx="0" cy="26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506" name="Text Box 50"/>
            <p:cNvSpPr txBox="1">
              <a:spLocks noChangeArrowheads="1"/>
            </p:cNvSpPr>
            <p:nvPr/>
          </p:nvSpPr>
          <p:spPr bwMode="auto">
            <a:xfrm>
              <a:off x="4833" y="2324"/>
              <a:ext cx="257" cy="231"/>
            </a:xfrm>
            <a:prstGeom prst="rect">
              <a:avLst/>
            </a:prstGeom>
            <a:noFill/>
            <a:ln w="9525">
              <a:noFill/>
              <a:miter lim="800000"/>
              <a:headEnd/>
              <a:tailEnd/>
            </a:ln>
          </p:spPr>
          <p:txBody>
            <a:bodyPr lIns="91422" tIns="45712" rIns="91422" bIns="45712">
              <a:spAutoFit/>
            </a:bodyPr>
            <a:lstStyle/>
            <a:p>
              <a:pPr defTabSz="912813"/>
              <a:r>
                <a:rPr lang="en-US" altLang="zh-CN">
                  <a:latin typeface="Calibri" pitchFamily="34" charset="0"/>
                  <a:sym typeface="Symbol" pitchFamily="18" charset="2"/>
                </a:rPr>
                <a:t></a:t>
              </a:r>
              <a:r>
                <a:rPr lang="en-US" altLang="zh-CN" baseline="-25000">
                  <a:latin typeface="Calibri" pitchFamily="34" charset="0"/>
                  <a:sym typeface="Symbol" pitchFamily="18" charset="2"/>
                </a:rPr>
                <a:t>2</a:t>
              </a:r>
              <a:endParaRPr lang="en-US" altLang="zh-CN">
                <a:latin typeface="Calibri" pitchFamily="34" charset="0"/>
                <a:sym typeface="Symbol" pitchFamily="18" charset="2"/>
              </a:endParaRPr>
            </a:p>
          </p:txBody>
        </p:sp>
        <p:sp>
          <p:nvSpPr>
            <p:cNvPr id="105" name="Line 51"/>
            <p:cNvSpPr>
              <a:spLocks noChangeShapeType="1"/>
            </p:cNvSpPr>
            <p:nvPr/>
          </p:nvSpPr>
          <p:spPr bwMode="auto">
            <a:xfrm>
              <a:off x="5248" y="2178"/>
              <a:ext cx="0" cy="261"/>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8508" name="Text Box 52"/>
            <p:cNvSpPr txBox="1">
              <a:spLocks noChangeArrowheads="1"/>
            </p:cNvSpPr>
            <p:nvPr/>
          </p:nvSpPr>
          <p:spPr bwMode="auto">
            <a:xfrm>
              <a:off x="5060" y="2304"/>
              <a:ext cx="207" cy="231"/>
            </a:xfrm>
            <a:prstGeom prst="rect">
              <a:avLst/>
            </a:prstGeom>
            <a:noFill/>
            <a:ln w="9525">
              <a:noFill/>
              <a:miter lim="800000"/>
              <a:headEnd/>
              <a:tailEnd/>
            </a:ln>
          </p:spPr>
          <p:txBody>
            <a:bodyPr wrap="none" lIns="91422" tIns="45712" rIns="91422" bIns="45712">
              <a:spAutoFit/>
            </a:bodyPr>
            <a:lstStyle/>
            <a:p>
              <a:pPr defTabSz="912813"/>
              <a:r>
                <a:rPr lang="en-US" altLang="zh-CN">
                  <a:latin typeface="Calibri" pitchFamily="34" charset="0"/>
                  <a:sym typeface="Symbol" pitchFamily="18" charset="2"/>
                </a:rPr>
                <a:t></a:t>
              </a:r>
            </a:p>
          </p:txBody>
        </p:sp>
        <p:sp>
          <p:nvSpPr>
            <p:cNvPr id="18509" name="Rectangle 53"/>
            <p:cNvSpPr>
              <a:spLocks noChangeArrowheads="1"/>
            </p:cNvSpPr>
            <p:nvPr/>
          </p:nvSpPr>
          <p:spPr bwMode="auto">
            <a:xfrm>
              <a:off x="1195" y="2241"/>
              <a:ext cx="147" cy="172"/>
            </a:xfrm>
            <a:prstGeom prst="rect">
              <a:avLst/>
            </a:prstGeom>
            <a:noFill/>
            <a:ln w="9525">
              <a:noFill/>
              <a:miter lim="800000"/>
              <a:headEnd/>
              <a:tailEnd/>
            </a:ln>
          </p:spPr>
          <p:txBody>
            <a:bodyPr lIns="0" tIns="0" rIns="0" bIns="0">
              <a:spAutoFit/>
            </a:bodyPr>
            <a:lstStyle/>
            <a:p>
              <a:pPr defTabSz="912813"/>
              <a:r>
                <a:rPr lang="en-US" altLang="zh-CN">
                  <a:solidFill>
                    <a:srgbClr val="000000"/>
                  </a:solidFill>
                  <a:latin typeface="Calibri" pitchFamily="34" charset="0"/>
                  <a:sym typeface="Symbol" pitchFamily="18" charset="2"/>
                </a:rPr>
                <a:t></a:t>
              </a:r>
            </a:p>
          </p:txBody>
        </p:sp>
        <p:sp>
          <p:nvSpPr>
            <p:cNvPr id="108" name="Oval 54"/>
            <p:cNvSpPr>
              <a:spLocks noChangeArrowheads="1"/>
            </p:cNvSpPr>
            <p:nvPr/>
          </p:nvSpPr>
          <p:spPr bwMode="auto">
            <a:xfrm>
              <a:off x="3984" y="2240"/>
              <a:ext cx="240" cy="378"/>
            </a:xfrm>
            <a:prstGeom prst="ellipse">
              <a:avLst/>
            </a:prstGeom>
            <a:solidFill>
              <a:schemeClr val="accent1">
                <a:alpha val="42000"/>
              </a:schemeClr>
            </a:solidFill>
            <a:ln w="31750">
              <a:solidFill>
                <a:srgbClr val="FF0000"/>
              </a:solidFill>
              <a:headEnd/>
              <a:tailEnd/>
            </a:ln>
            <a:scene3d>
              <a:camera prst="orthographicFront">
                <a:rot lat="0" lon="0" rev="0"/>
              </a:camera>
              <a:lightRig rig="threePt" dir="t">
                <a:rot lat="0" lon="0" rev="1200000"/>
              </a:lightRig>
            </a:scene3d>
            <a:sp3d extrusionH="76200">
              <a:bevelT w="63500" h="25400" prst="relaxedInset"/>
              <a:extrusionClr>
                <a:srgbClr val="FF0000"/>
              </a:extrusionClr>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a:p>
          </p:txBody>
        </p:sp>
        <p:sp>
          <p:nvSpPr>
            <p:cNvPr id="109" name="Oval 55"/>
            <p:cNvSpPr>
              <a:spLocks noChangeArrowheads="1"/>
            </p:cNvSpPr>
            <p:nvPr/>
          </p:nvSpPr>
          <p:spPr bwMode="auto">
            <a:xfrm>
              <a:off x="4848" y="2303"/>
              <a:ext cx="240" cy="378"/>
            </a:xfrm>
            <a:prstGeom prst="ellipse">
              <a:avLst/>
            </a:prstGeom>
            <a:solidFill>
              <a:schemeClr val="accent1">
                <a:alpha val="42000"/>
              </a:schemeClr>
            </a:solidFill>
            <a:ln w="31750">
              <a:solidFill>
                <a:srgbClr val="FF0000"/>
              </a:solidFill>
              <a:headEnd/>
              <a:tailEnd/>
            </a:ln>
            <a:scene3d>
              <a:camera prst="orthographicFront">
                <a:rot lat="0" lon="0" rev="0"/>
              </a:camera>
              <a:lightRig rig="threePt" dir="t">
                <a:rot lat="0" lon="0" rev="1200000"/>
              </a:lightRig>
            </a:scene3d>
            <a:sp3d extrusionH="76200">
              <a:bevelT w="63500" h="25400" prst="relaxedInset"/>
              <a:extrusionClr>
                <a:srgbClr val="FF0000"/>
              </a:extrusionClr>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6" descr="JTB_JDculling.jpg"/>
          <p:cNvPicPr>
            <a:picLocks noChangeAspect="1"/>
          </p:cNvPicPr>
          <p:nvPr/>
        </p:nvPicPr>
        <p:blipFill>
          <a:blip r:embed="rId3" cstate="print"/>
          <a:srcRect/>
          <a:stretch>
            <a:fillRect/>
          </a:stretch>
        </p:blipFill>
        <p:spPr bwMode="auto">
          <a:xfrm>
            <a:off x="0" y="1447800"/>
            <a:ext cx="5715000" cy="5138738"/>
          </a:xfrm>
          <a:prstGeom prst="rect">
            <a:avLst/>
          </a:prstGeom>
          <a:noFill/>
          <a:ln w="9525">
            <a:noFill/>
            <a:miter lim="800000"/>
            <a:headEnd/>
            <a:tailEnd/>
          </a:ln>
        </p:spPr>
      </p:pic>
      <p:sp>
        <p:nvSpPr>
          <p:cNvPr id="19458" name="Title 1"/>
          <p:cNvSpPr>
            <a:spLocks noGrp="1"/>
          </p:cNvSpPr>
          <p:nvPr>
            <p:ph type="title"/>
          </p:nvPr>
        </p:nvSpPr>
        <p:spPr/>
        <p:txBody>
          <a:bodyPr/>
          <a:lstStyle/>
          <a:p>
            <a:r>
              <a:rPr lang="en-US" sz="3200" b="1" smtClean="0"/>
              <a:t>Evaluation of effectiveness of test-based culling in Johne’s disease control</a:t>
            </a:r>
          </a:p>
        </p:txBody>
      </p:sp>
      <p:sp>
        <p:nvSpPr>
          <p:cNvPr id="19459" name="Content Placeholder 2"/>
          <p:cNvSpPr>
            <a:spLocks noGrp="1"/>
          </p:cNvSpPr>
          <p:nvPr>
            <p:ph idx="1"/>
          </p:nvPr>
        </p:nvSpPr>
        <p:spPr>
          <a:xfrm>
            <a:off x="5257800" y="1676400"/>
            <a:ext cx="3581400" cy="4449763"/>
          </a:xfrm>
        </p:spPr>
        <p:txBody>
          <a:bodyPr/>
          <a:lstStyle/>
          <a:p>
            <a:r>
              <a:rPr lang="en-US" sz="2400" smtClean="0"/>
              <a:t>The reproduction ratio R</a:t>
            </a:r>
            <a:r>
              <a:rPr lang="en-US" sz="1200" smtClean="0"/>
              <a:t>0</a:t>
            </a:r>
            <a:r>
              <a:rPr lang="en-US" sz="2400" smtClean="0"/>
              <a:t> was derived and a global parameter uncertainty analysis was performed to determine the effectiveness of test-based culling intervention (Lu et al., 2008)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28600"/>
            <a:ext cx="8229600" cy="1371600"/>
          </a:xfrm>
        </p:spPr>
        <p:txBody>
          <a:bodyPr/>
          <a:lstStyle/>
          <a:p>
            <a:r>
              <a:rPr lang="en-US" sz="3200" b="1" smtClean="0"/>
              <a:t>A stochastic multi-group model</a:t>
            </a:r>
            <a:br>
              <a:rPr lang="en-US" sz="3200" b="1" smtClean="0"/>
            </a:br>
            <a:r>
              <a:rPr lang="en-US" sz="2700" smtClean="0"/>
              <a:t>(Evaluation of effectiveness of test-based culling)</a:t>
            </a:r>
          </a:p>
        </p:txBody>
      </p:sp>
      <p:pic>
        <p:nvPicPr>
          <p:cNvPr id="6" name="Content Placeholder 5" descr="jds.jpg"/>
          <p:cNvPicPr>
            <a:picLocks noGrp="1" noChangeAspect="1"/>
          </p:cNvPicPr>
          <p:nvPr>
            <p:ph idx="1"/>
          </p:nvPr>
        </p:nvPicPr>
        <p:blipFill>
          <a:blip r:embed="rId3" cstate="print"/>
          <a:stretch>
            <a:fillRect/>
          </a:stretch>
        </p:blipFill>
        <p:spPr>
          <a:xfrm>
            <a:off x="990600" y="1733973"/>
            <a:ext cx="7010400" cy="4362027"/>
          </a:xfrm>
        </p:spPr>
        <p:style>
          <a:lnRef idx="0">
            <a:schemeClr val="accent1"/>
          </a:lnRef>
          <a:fillRef idx="3">
            <a:schemeClr val="accent1"/>
          </a:fillRef>
          <a:effectRef idx="3">
            <a:schemeClr val="accent1"/>
          </a:effectRef>
          <a:fontRef idx="minor">
            <a:schemeClr val="lt1"/>
          </a:fontRef>
        </p:style>
      </p:pic>
      <p:sp>
        <p:nvSpPr>
          <p:cNvPr id="8" name="Rounded Rectangle 7"/>
          <p:cNvSpPr/>
          <p:nvPr/>
        </p:nvSpPr>
        <p:spPr>
          <a:xfrm>
            <a:off x="1371600" y="2819400"/>
            <a:ext cx="4800600" cy="228600"/>
          </a:xfrm>
          <a:prstGeom prst="roundRect">
            <a:avLst/>
          </a:prstGeom>
          <a:solidFill>
            <a:srgbClr val="FFFF00">
              <a:alpha val="49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6" name="TextBox 8"/>
          <p:cNvSpPr txBox="1">
            <a:spLocks noChangeArrowheads="1"/>
          </p:cNvSpPr>
          <p:nvPr/>
        </p:nvSpPr>
        <p:spPr bwMode="auto">
          <a:xfrm>
            <a:off x="5181600" y="2743200"/>
            <a:ext cx="842963" cy="369888"/>
          </a:xfrm>
          <a:prstGeom prst="rect">
            <a:avLst/>
          </a:prstGeom>
          <a:noFill/>
          <a:ln w="9525">
            <a:noFill/>
            <a:miter lim="800000"/>
            <a:headEnd/>
            <a:tailEnd/>
          </a:ln>
        </p:spPr>
        <p:txBody>
          <a:bodyPr wrap="none">
            <a:spAutoFit/>
          </a:bodyPr>
          <a:lstStyle/>
          <a:p>
            <a:r>
              <a:rPr lang="en-US" b="1">
                <a:solidFill>
                  <a:srgbClr val="00B0F0"/>
                </a:solidFill>
                <a:latin typeface="Calibri" pitchFamily="34" charset="0"/>
              </a:rPr>
              <a:t>Calves</a:t>
            </a:r>
            <a:r>
              <a:rPr lang="en-US">
                <a:latin typeface="Calibri" pitchFamily="34" charset="0"/>
              </a:rPr>
              <a:t> </a:t>
            </a:r>
          </a:p>
        </p:txBody>
      </p:sp>
      <p:sp>
        <p:nvSpPr>
          <p:cNvPr id="10" name="Rounded Rectangle 9"/>
          <p:cNvSpPr/>
          <p:nvPr/>
        </p:nvSpPr>
        <p:spPr>
          <a:xfrm>
            <a:off x="1371600" y="3810000"/>
            <a:ext cx="5562600" cy="228600"/>
          </a:xfrm>
          <a:prstGeom prst="roundRect">
            <a:avLst/>
          </a:prstGeom>
          <a:solidFill>
            <a:srgbClr val="FFFF00">
              <a:alpha val="49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0" name="TextBox 11"/>
          <p:cNvSpPr txBox="1">
            <a:spLocks noChangeArrowheads="1"/>
          </p:cNvSpPr>
          <p:nvPr/>
        </p:nvSpPr>
        <p:spPr bwMode="auto">
          <a:xfrm>
            <a:off x="5791200" y="3733800"/>
            <a:ext cx="909638" cy="369888"/>
          </a:xfrm>
          <a:prstGeom prst="rect">
            <a:avLst/>
          </a:prstGeom>
          <a:noFill/>
          <a:ln w="9525">
            <a:noFill/>
            <a:miter lim="800000"/>
            <a:headEnd/>
            <a:tailEnd/>
          </a:ln>
        </p:spPr>
        <p:txBody>
          <a:bodyPr wrap="none">
            <a:spAutoFit/>
          </a:bodyPr>
          <a:lstStyle/>
          <a:p>
            <a:r>
              <a:rPr lang="en-US" b="1">
                <a:solidFill>
                  <a:srgbClr val="00B0F0"/>
                </a:solidFill>
                <a:latin typeface="Calibri" pitchFamily="34" charset="0"/>
              </a:rPr>
              <a:t>Heifers</a:t>
            </a:r>
            <a:r>
              <a:rPr lang="en-US">
                <a:latin typeface="Calibri" pitchFamily="34" charset="0"/>
              </a:rPr>
              <a:t> </a:t>
            </a:r>
          </a:p>
        </p:txBody>
      </p:sp>
      <p:sp>
        <p:nvSpPr>
          <p:cNvPr id="14" name="Rounded Rectangle 13"/>
          <p:cNvSpPr/>
          <p:nvPr/>
        </p:nvSpPr>
        <p:spPr>
          <a:xfrm>
            <a:off x="1371600" y="4876800"/>
            <a:ext cx="7315200" cy="228600"/>
          </a:xfrm>
          <a:prstGeom prst="roundRect">
            <a:avLst/>
          </a:prstGeom>
          <a:solidFill>
            <a:srgbClr val="FFFF00">
              <a:alpha val="49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4" name="TextBox 12"/>
          <p:cNvSpPr txBox="1">
            <a:spLocks noChangeArrowheads="1"/>
          </p:cNvSpPr>
          <p:nvPr/>
        </p:nvSpPr>
        <p:spPr bwMode="auto">
          <a:xfrm>
            <a:off x="8001000" y="4800600"/>
            <a:ext cx="762000" cy="369888"/>
          </a:xfrm>
          <a:prstGeom prst="rect">
            <a:avLst/>
          </a:prstGeom>
          <a:noFill/>
          <a:ln w="9525">
            <a:noFill/>
            <a:miter lim="800000"/>
            <a:headEnd/>
            <a:tailEnd/>
          </a:ln>
        </p:spPr>
        <p:txBody>
          <a:bodyPr>
            <a:spAutoFit/>
          </a:bodyPr>
          <a:lstStyle/>
          <a:p>
            <a:r>
              <a:rPr lang="en-US" b="1">
                <a:solidFill>
                  <a:srgbClr val="00B0F0"/>
                </a:solidFill>
                <a:latin typeface="Calibri" pitchFamily="34" charset="0"/>
              </a:rPr>
              <a:t>Cows</a:t>
            </a:r>
            <a:r>
              <a:rPr lang="en-US">
                <a:latin typeface="Calibri" pitchFamily="34" charset="0"/>
              </a:rPr>
              <a:t> </a:t>
            </a:r>
          </a:p>
        </p:txBody>
      </p:sp>
      <p:sp>
        <p:nvSpPr>
          <p:cNvPr id="15" name="Oval 54"/>
          <p:cNvSpPr>
            <a:spLocks noChangeArrowheads="1"/>
          </p:cNvSpPr>
          <p:nvPr/>
        </p:nvSpPr>
        <p:spPr bwMode="auto">
          <a:xfrm>
            <a:off x="5562600" y="5334000"/>
            <a:ext cx="381000" cy="501643"/>
          </a:xfrm>
          <a:prstGeom prst="ellipse">
            <a:avLst/>
          </a:prstGeom>
          <a:solidFill>
            <a:schemeClr val="accent1">
              <a:alpha val="42000"/>
            </a:schemeClr>
          </a:solidFill>
          <a:ln w="31750">
            <a:solidFill>
              <a:srgbClr val="FF0000"/>
            </a:solidFill>
            <a:headEnd/>
            <a:tailEnd/>
          </a:ln>
          <a:scene3d>
            <a:camera prst="orthographicFront">
              <a:rot lat="0" lon="0" rev="0"/>
            </a:camera>
            <a:lightRig rig="threePt" dir="t">
              <a:rot lat="0" lon="0" rev="1200000"/>
            </a:lightRig>
          </a:scene3d>
          <a:sp3d extrusionH="76200">
            <a:bevelT w="63500" h="25400" prst="relaxedInset"/>
            <a:extrusionClr>
              <a:srgbClr val="FF0000"/>
            </a:extrusionClr>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a:p>
        </p:txBody>
      </p:sp>
      <p:sp>
        <p:nvSpPr>
          <p:cNvPr id="16" name="Oval 54"/>
          <p:cNvSpPr>
            <a:spLocks noChangeArrowheads="1"/>
          </p:cNvSpPr>
          <p:nvPr/>
        </p:nvSpPr>
        <p:spPr bwMode="auto">
          <a:xfrm>
            <a:off x="6705600" y="5334000"/>
            <a:ext cx="381000" cy="501643"/>
          </a:xfrm>
          <a:prstGeom prst="ellipse">
            <a:avLst/>
          </a:prstGeom>
          <a:solidFill>
            <a:schemeClr val="accent1">
              <a:alpha val="42000"/>
            </a:schemeClr>
          </a:solidFill>
          <a:ln w="31750">
            <a:solidFill>
              <a:srgbClr val="FF0000"/>
            </a:solidFill>
            <a:headEnd/>
            <a:tailEnd/>
          </a:ln>
          <a:scene3d>
            <a:camera prst="orthographicFront">
              <a:rot lat="0" lon="0" rev="0"/>
            </a:camera>
            <a:lightRig rig="threePt" dir="t">
              <a:rot lat="0" lon="0" rev="1200000"/>
            </a:lightRig>
          </a:scene3d>
          <a:sp3d extrusionH="76200">
            <a:bevelT w="63500" h="25400" prst="relaxedInset"/>
            <a:extrusionClr>
              <a:srgbClr val="FF0000"/>
            </a:extrusionClr>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b="1" smtClean="0"/>
              <a:t>Optimal control of Johne’s disease:</a:t>
            </a:r>
            <a:br>
              <a:rPr lang="en-US" sz="3200" b="1" smtClean="0"/>
            </a:br>
            <a:r>
              <a:rPr lang="en-US" sz="3200" b="1" smtClean="0"/>
              <a:t>economic model</a:t>
            </a:r>
            <a:endParaRPr lang="en-US" smtClean="0"/>
          </a:p>
        </p:txBody>
      </p:sp>
      <p:sp>
        <p:nvSpPr>
          <p:cNvPr id="3" name="Content Placeholder 2"/>
          <p:cNvSpPr>
            <a:spLocks noGrp="1"/>
          </p:cNvSpPr>
          <p:nvPr>
            <p:ph idx="1"/>
          </p:nvPr>
        </p:nvSpPr>
        <p:spPr>
          <a:xfrm>
            <a:off x="457200" y="1600200"/>
            <a:ext cx="8458200" cy="4648200"/>
          </a:xfrm>
        </p:spPr>
        <p:txBody>
          <a:bodyPr>
            <a:normAutofit/>
          </a:bodyPr>
          <a:lstStyle/>
          <a:p>
            <a:pPr>
              <a:lnSpc>
                <a:spcPct val="70000"/>
              </a:lnSpc>
            </a:pPr>
            <a:r>
              <a:rPr lang="en-US" altLang="zh-CN" sz="2400" smtClean="0"/>
              <a:t>Objective function (cost function): </a:t>
            </a:r>
          </a:p>
          <a:p>
            <a:pPr lvl="1">
              <a:lnSpc>
                <a:spcPct val="70000"/>
              </a:lnSpc>
            </a:pPr>
            <a:r>
              <a:rPr lang="en-US" altLang="zh-CN" sz="2000" smtClean="0"/>
              <a:t>Profit: selling milk, culling cows (meat);</a:t>
            </a:r>
          </a:p>
          <a:p>
            <a:pPr lvl="1">
              <a:lnSpc>
                <a:spcPct val="70000"/>
              </a:lnSpc>
            </a:pPr>
            <a:r>
              <a:rPr lang="en-US" altLang="zh-CN" sz="2000" smtClean="0"/>
              <a:t>Cost: raising first and second-year calves/heifers; diagnostic testing; </a:t>
            </a:r>
          </a:p>
          <a:p>
            <a:pPr lvl="1">
              <a:lnSpc>
                <a:spcPct val="70000"/>
              </a:lnSpc>
            </a:pPr>
            <a:r>
              <a:rPr lang="en-US" altLang="zh-CN" sz="2000" smtClean="0"/>
              <a:t>Lost: false-positive testing results.</a:t>
            </a:r>
          </a:p>
          <a:p>
            <a:pPr>
              <a:lnSpc>
                <a:spcPct val="70000"/>
              </a:lnSpc>
              <a:buFontTx/>
              <a:buNone/>
            </a:pPr>
            <a:r>
              <a:rPr lang="en-US" altLang="zh-CN" sz="2200" smtClean="0"/>
              <a:t>    </a:t>
            </a:r>
          </a:p>
          <a:p>
            <a:pPr>
              <a:lnSpc>
                <a:spcPct val="70000"/>
              </a:lnSpc>
            </a:pPr>
            <a:r>
              <a:rPr lang="en-US" altLang="zh-CN" sz="2200" smtClean="0"/>
              <a:t>Control: various scenarios of test-based culling rates and management </a:t>
            </a:r>
          </a:p>
          <a:p>
            <a:pPr>
              <a:lnSpc>
                <a:spcPct val="70000"/>
              </a:lnSpc>
            </a:pPr>
            <a:endParaRPr lang="en-US" altLang="zh-CN" sz="2200" smtClean="0"/>
          </a:p>
          <a:p>
            <a:pPr>
              <a:lnSpc>
                <a:spcPct val="70000"/>
              </a:lnSpc>
            </a:pPr>
            <a:r>
              <a:rPr lang="en-US" altLang="zh-CN" sz="2200" smtClean="0"/>
              <a:t>Constraints: a system of dynamic equations.</a:t>
            </a:r>
          </a:p>
          <a:p>
            <a:pPr lvl="1">
              <a:lnSpc>
                <a:spcPct val="70000"/>
              </a:lnSpc>
            </a:pPr>
            <a:r>
              <a:rPr lang="en-US" altLang="zh-CN" sz="2000" smtClean="0"/>
              <a:t>Compartment model providing numbers of calves, heifers, and cows in each compartment, which are needed in the objective functional (cost function).</a:t>
            </a:r>
          </a:p>
          <a:p>
            <a:pPr>
              <a:lnSpc>
                <a:spcPct val="70000"/>
              </a:lnSpc>
            </a:pPr>
            <a:endParaRPr lang="en-US" altLang="zh-CN" sz="2200" smtClean="0"/>
          </a:p>
          <a:p>
            <a:pPr>
              <a:lnSpc>
                <a:spcPct val="70000"/>
              </a:lnSpc>
            </a:pPr>
            <a:r>
              <a:rPr lang="en-US" altLang="zh-CN" sz="2200" smtClean="0"/>
              <a:t>A deterministic, discrete time economic model has been developed to find optimal test-based culling rates with large (6 and 12 month) time steps.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b="1" smtClean="0"/>
              <a:t>What do we want?</a:t>
            </a:r>
            <a:br>
              <a:rPr lang="en-US" sz="3200" b="1" smtClean="0"/>
            </a:br>
            <a:r>
              <a:rPr lang="en-US" sz="2800" i="1" smtClean="0"/>
              <a:t>(Optimal control of test-based culling rates)</a:t>
            </a:r>
          </a:p>
        </p:txBody>
      </p:sp>
      <p:sp>
        <p:nvSpPr>
          <p:cNvPr id="3" name="Content Placeholder 2"/>
          <p:cNvSpPr>
            <a:spLocks noGrp="1"/>
          </p:cNvSpPr>
          <p:nvPr>
            <p:ph idx="1"/>
          </p:nvPr>
        </p:nvSpPr>
        <p:spPr>
          <a:xfrm>
            <a:off x="457200" y="1600200"/>
            <a:ext cx="8458200" cy="4525963"/>
          </a:xfrm>
        </p:spPr>
        <p:txBody>
          <a:bodyPr>
            <a:normAutofit/>
          </a:bodyPr>
          <a:lstStyle/>
          <a:p>
            <a:pPr>
              <a:lnSpc>
                <a:spcPct val="60000"/>
              </a:lnSpc>
            </a:pPr>
            <a:r>
              <a:rPr lang="en-US" altLang="zh-CN" sz="2200" dirty="0" smtClean="0"/>
              <a:t>A </a:t>
            </a:r>
            <a:r>
              <a:rPr lang="en-US" altLang="zh-CN" sz="2200" i="1" dirty="0" smtClean="0"/>
              <a:t>deterministic</a:t>
            </a:r>
            <a:r>
              <a:rPr lang="en-US" altLang="zh-CN" sz="2200" dirty="0" smtClean="0"/>
              <a:t>, </a:t>
            </a:r>
            <a:r>
              <a:rPr lang="en-US" altLang="zh-CN" sz="2200" b="1" i="1" dirty="0" smtClean="0"/>
              <a:t>continuous time </a:t>
            </a:r>
            <a:r>
              <a:rPr lang="en-US" altLang="zh-CN" sz="2200" dirty="0" smtClean="0"/>
              <a:t>economic model. </a:t>
            </a:r>
          </a:p>
          <a:p>
            <a:pPr lvl="1">
              <a:lnSpc>
                <a:spcPct val="60000"/>
              </a:lnSpc>
            </a:pPr>
            <a:r>
              <a:rPr lang="en-US" altLang="zh-CN" sz="2000" dirty="0" smtClean="0"/>
              <a:t>Analytical studies of linear controls (test-based culling rates);</a:t>
            </a:r>
          </a:p>
          <a:p>
            <a:pPr lvl="1">
              <a:lnSpc>
                <a:spcPct val="60000"/>
              </a:lnSpc>
            </a:pPr>
            <a:r>
              <a:rPr lang="en-US" altLang="zh-CN" sz="2000" dirty="0" smtClean="0"/>
              <a:t>Numerical search of optimal test-based culling rates. </a:t>
            </a:r>
            <a:endParaRPr lang="en-US" altLang="zh-CN" sz="1700" dirty="0" smtClean="0"/>
          </a:p>
          <a:p>
            <a:pPr>
              <a:lnSpc>
                <a:spcPct val="60000"/>
              </a:lnSpc>
              <a:buFontTx/>
              <a:buNone/>
            </a:pPr>
            <a:r>
              <a:rPr lang="en-US" altLang="zh-CN" sz="2200" dirty="0" smtClean="0"/>
              <a:t>    </a:t>
            </a:r>
          </a:p>
          <a:p>
            <a:pPr>
              <a:lnSpc>
                <a:spcPct val="60000"/>
              </a:lnSpc>
            </a:pPr>
            <a:r>
              <a:rPr lang="en-US" altLang="zh-CN" sz="2200" dirty="0" smtClean="0"/>
              <a:t>A stochastic economic model.</a:t>
            </a:r>
          </a:p>
          <a:p>
            <a:pPr lvl="1">
              <a:lnSpc>
                <a:spcPct val="80000"/>
              </a:lnSpc>
            </a:pPr>
            <a:r>
              <a:rPr lang="en-US" altLang="zh-CN" sz="2000" i="1" dirty="0" smtClean="0"/>
              <a:t>Reasons: more realistic (variable prevalence and fadeout due to random events)</a:t>
            </a:r>
          </a:p>
          <a:p>
            <a:pPr lvl="1">
              <a:lnSpc>
                <a:spcPct val="80000"/>
              </a:lnSpc>
            </a:pPr>
            <a:r>
              <a:rPr lang="en-US" altLang="zh-CN" sz="2000" dirty="0" smtClean="0"/>
              <a:t>Optimal culling rates using stochastic differential equations;</a:t>
            </a:r>
          </a:p>
          <a:p>
            <a:pPr lvl="1">
              <a:lnSpc>
                <a:spcPct val="80000"/>
              </a:lnSpc>
            </a:pPr>
            <a:r>
              <a:rPr lang="en-US" altLang="zh-CN" sz="2000" dirty="0" smtClean="0"/>
              <a:t>Numerical simulations of optimal culling rates for the mean of cost function. </a:t>
            </a:r>
          </a:p>
          <a:p>
            <a:pPr>
              <a:lnSpc>
                <a:spcPct val="60000"/>
              </a:lnSpc>
            </a:pPr>
            <a:endParaRPr lang="en-US" altLang="zh-CN" sz="2200" dirty="0" smtClean="0"/>
          </a:p>
          <a:p>
            <a:pPr>
              <a:lnSpc>
                <a:spcPct val="60000"/>
              </a:lnSpc>
            </a:pPr>
            <a:r>
              <a:rPr lang="en-US" altLang="zh-CN" sz="2200" dirty="0" smtClean="0"/>
              <a:t>Economic analysis of </a:t>
            </a:r>
            <a:r>
              <a:rPr lang="en-US" altLang="zh-CN" sz="2200" dirty="0" err="1" smtClean="0"/>
              <a:t>Johne’s</a:t>
            </a:r>
            <a:r>
              <a:rPr lang="en-US" altLang="zh-CN" sz="2200" dirty="0" smtClean="0"/>
              <a:t> disease vaccines.</a:t>
            </a:r>
          </a:p>
          <a:p>
            <a:pPr lvl="1">
              <a:lnSpc>
                <a:spcPct val="60000"/>
              </a:lnSpc>
            </a:pPr>
            <a:r>
              <a:rPr lang="en-US" altLang="zh-CN" sz="2000" dirty="0" smtClean="0"/>
              <a:t>Mathematical modeling of imperfect </a:t>
            </a:r>
            <a:r>
              <a:rPr lang="en-US" altLang="zh-CN" sz="2000" dirty="0" err="1" smtClean="0"/>
              <a:t>Johne’s</a:t>
            </a:r>
            <a:r>
              <a:rPr lang="en-US" altLang="zh-CN" sz="2000" dirty="0" smtClean="0"/>
              <a:t> vaccines is in progress.      </a:t>
            </a:r>
            <a:r>
              <a:rPr lang="en-US" altLang="zh-CN" sz="22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sz="4000" smtClean="0"/>
              <a:t>Modeling the efficacy of an imperfect vaccine with multiple effects</a:t>
            </a:r>
          </a:p>
        </p:txBody>
      </p:sp>
      <p:sp>
        <p:nvSpPr>
          <p:cNvPr id="32771" name="Rectangle 3"/>
          <p:cNvSpPr>
            <a:spLocks noGrp="1"/>
          </p:cNvSpPr>
          <p:nvPr>
            <p:ph type="body" sz="half" idx="1"/>
          </p:nvPr>
        </p:nvSpPr>
        <p:spPr/>
        <p:txBody>
          <a:bodyPr/>
          <a:lstStyle/>
          <a:p>
            <a:r>
              <a:rPr lang="en-US" sz="2400" smtClean="0"/>
              <a:t>Vaccines are often imperfect </a:t>
            </a:r>
          </a:p>
          <a:p>
            <a:pPr lvl="1"/>
            <a:r>
              <a:rPr lang="en-US" sz="2000" smtClean="0"/>
              <a:t>They may not prevent all infections</a:t>
            </a:r>
          </a:p>
          <a:p>
            <a:pPr lvl="1"/>
            <a:r>
              <a:rPr lang="en-US" sz="2000" smtClean="0"/>
              <a:t>They may have effects other than decreasing susceptibility</a:t>
            </a:r>
          </a:p>
          <a:p>
            <a:r>
              <a:rPr lang="en-US" sz="2400" smtClean="0"/>
              <a:t>Efficacy can be considered as the proportional effect on a rate or probability parameter in a compartmental model</a:t>
            </a:r>
          </a:p>
          <a:p>
            <a:endParaRPr lang="en-US" sz="2400" smtClean="0"/>
          </a:p>
        </p:txBody>
      </p:sp>
      <p:sp>
        <p:nvSpPr>
          <p:cNvPr id="32773" name="Rectangle 5"/>
          <p:cNvSpPr>
            <a:spLocks noGrp="1"/>
          </p:cNvSpPr>
          <p:nvPr>
            <p:ph type="body" sz="half" idx="2"/>
          </p:nvPr>
        </p:nvSpPr>
        <p:spPr>
          <a:xfrm>
            <a:off x="5181600" y="1981200"/>
            <a:ext cx="3505200" cy="3505200"/>
          </a:xfrm>
          <a:ln>
            <a:solidFill>
              <a:srgbClr val="0000FF"/>
            </a:solidFill>
          </a:ln>
        </p:spPr>
        <p:txBody>
          <a:bodyPr/>
          <a:lstStyle/>
          <a:p>
            <a:pPr marL="495300" indent="-495300" algn="ctr">
              <a:lnSpc>
                <a:spcPct val="90000"/>
              </a:lnSpc>
              <a:buFont typeface="Arial" charset="0"/>
              <a:buNone/>
            </a:pPr>
            <a:r>
              <a:rPr lang="en-US" sz="2400" b="1" smtClean="0"/>
              <a:t>5 vaccine effects:</a:t>
            </a:r>
          </a:p>
          <a:p>
            <a:pPr marL="495300" indent="-495300">
              <a:lnSpc>
                <a:spcPct val="90000"/>
              </a:lnSpc>
              <a:buFontTx/>
              <a:buAutoNum type="arabicPeriod"/>
            </a:pPr>
            <a:r>
              <a:rPr lang="en-US" sz="2000" smtClean="0"/>
              <a:t>Vertical transmission</a:t>
            </a:r>
          </a:p>
          <a:p>
            <a:pPr marL="495300" indent="-495300">
              <a:lnSpc>
                <a:spcPct val="90000"/>
              </a:lnSpc>
              <a:buFontTx/>
              <a:buAutoNum type="arabicPeriod"/>
            </a:pPr>
            <a:r>
              <a:rPr lang="en-US" sz="2000" smtClean="0"/>
              <a:t>Horizontal transmission</a:t>
            </a:r>
          </a:p>
          <a:p>
            <a:pPr marL="869950" lvl="1" indent="-412750">
              <a:lnSpc>
                <a:spcPct val="90000"/>
              </a:lnSpc>
              <a:buFontTx/>
              <a:buAutoNum type="romanLcPeriod"/>
            </a:pPr>
            <a:r>
              <a:rPr lang="en-US" sz="2000" smtClean="0"/>
              <a:t>Susceptibility</a:t>
            </a:r>
          </a:p>
          <a:p>
            <a:pPr marL="869950" lvl="1" indent="-412750">
              <a:lnSpc>
                <a:spcPct val="90000"/>
              </a:lnSpc>
              <a:buFontTx/>
              <a:buAutoNum type="romanLcPeriod"/>
            </a:pPr>
            <a:r>
              <a:rPr lang="en-US" sz="2000" smtClean="0"/>
              <a:t>Infectiousness</a:t>
            </a:r>
          </a:p>
          <a:p>
            <a:pPr marL="495300" indent="-495300">
              <a:lnSpc>
                <a:spcPct val="90000"/>
              </a:lnSpc>
              <a:buFontTx/>
              <a:buAutoNum type="arabicPeriod"/>
            </a:pPr>
            <a:r>
              <a:rPr lang="en-US" sz="2000" smtClean="0"/>
              <a:t>Duration of latency</a:t>
            </a:r>
          </a:p>
          <a:p>
            <a:pPr marL="495300" indent="-495300">
              <a:lnSpc>
                <a:spcPct val="90000"/>
              </a:lnSpc>
              <a:buFontTx/>
              <a:buAutoNum type="arabicPeriod"/>
            </a:pPr>
            <a:r>
              <a:rPr lang="en-US" sz="2000" smtClean="0"/>
              <a:t>Duration of low-infectious period</a:t>
            </a:r>
          </a:p>
          <a:p>
            <a:pPr marL="495300" indent="-495300">
              <a:lnSpc>
                <a:spcPct val="90000"/>
              </a:lnSpc>
              <a:buFontTx/>
              <a:buAutoNum type="arabicPeriod"/>
            </a:pPr>
            <a:r>
              <a:rPr lang="en-US" sz="2000" smtClean="0"/>
              <a:t>Progression of clinical symptoms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304800" y="457200"/>
            <a:ext cx="8534400" cy="5486400"/>
          </a:xfrm>
        </p:spPr>
        <p:txBody>
          <a:bodyPr/>
          <a:lstStyle/>
          <a:p>
            <a:pPr marL="457200" algn="l">
              <a:tabLst>
                <a:tab pos="-898525" algn="l"/>
                <a:tab pos="-441325" algn="l"/>
                <a:tab pos="0" algn="l"/>
                <a:tab pos="471488"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3600" b="1" dirty="0" smtClean="0">
                <a:solidFill>
                  <a:srgbClr val="FFFF00"/>
                </a:solidFill>
              </a:rPr>
              <a:t/>
            </a:r>
            <a:br>
              <a:rPr lang="en-US" sz="3600" b="1" dirty="0" smtClean="0">
                <a:solidFill>
                  <a:srgbClr val="FFFF00"/>
                </a:solidFill>
              </a:rPr>
            </a:br>
            <a:r>
              <a:rPr lang="en-US" sz="3600" b="1" dirty="0" smtClean="0">
                <a:solidFill>
                  <a:srgbClr val="FFFF00"/>
                </a:solidFill>
              </a:rPr>
              <a:t/>
            </a:r>
            <a:br>
              <a:rPr lang="en-US" sz="3600" b="1" dirty="0" smtClean="0">
                <a:solidFill>
                  <a:srgbClr val="FFFF00"/>
                </a:solidFill>
              </a:rPr>
            </a:br>
            <a:r>
              <a:rPr lang="en-US" sz="3600" b="1" dirty="0" smtClean="0">
                <a:solidFill>
                  <a:srgbClr val="FFFF00"/>
                </a:solidFill>
              </a:rPr>
              <a:t/>
            </a:r>
            <a:br>
              <a:rPr lang="en-US" sz="3600" b="1" dirty="0" smtClean="0">
                <a:solidFill>
                  <a:srgbClr val="FFFF00"/>
                </a:solidFill>
              </a:rPr>
            </a:br>
            <a:r>
              <a:rPr lang="en-US" sz="3600" b="1" dirty="0" smtClean="0">
                <a:solidFill>
                  <a:srgbClr val="FFFF00"/>
                </a:solidFill>
              </a:rPr>
              <a:t/>
            </a:r>
            <a:br>
              <a:rPr lang="en-US" sz="3600" b="1" dirty="0" smtClean="0">
                <a:solidFill>
                  <a:srgbClr val="FFFF00"/>
                </a:solidFill>
              </a:rPr>
            </a:br>
            <a:r>
              <a:rPr lang="en-US" sz="4000" b="1" dirty="0" smtClean="0"/>
              <a:t>Food Supply Veterinary Medicine</a:t>
            </a:r>
            <a:br>
              <a:rPr lang="en-US" sz="4000" b="1" dirty="0" smtClean="0"/>
            </a:br>
            <a:r>
              <a:rPr lang="en-US" sz="2800" b="1" dirty="0" smtClean="0"/>
              <a:t>….all aspects of veterinary medicine's involvement in food supply systems, from traditional agricultural production to consumption.</a:t>
            </a:r>
            <a:r>
              <a:rPr lang="en-US" sz="4000" b="1" dirty="0" smtClean="0"/>
              <a:t/>
            </a:r>
            <a:br>
              <a:rPr lang="en-US" sz="4000" b="1" dirty="0" smtClean="0"/>
            </a:br>
            <a:r>
              <a:rPr lang="en-US" sz="3200" b="1" dirty="0" smtClean="0"/>
              <a:t/>
            </a:r>
            <a:br>
              <a:rPr lang="en-US" sz="3200" b="1" dirty="0" smtClean="0"/>
            </a:br>
            <a:r>
              <a:rPr lang="en-US" sz="3200" b="1" dirty="0" smtClean="0"/>
              <a:t>Modeling production, health and food safety</a:t>
            </a:r>
            <a:r>
              <a:rPr lang="en-US" sz="2800" b="1" dirty="0" smtClean="0">
                <a:cs typeface="Times New Roman" pitchFamily="18" charset="0"/>
              </a:rPr>
              <a:t>: </a:t>
            </a:r>
            <a:r>
              <a:rPr lang="en-US" sz="2800" dirty="0" smtClean="0">
                <a:cs typeface="Times New Roman" pitchFamily="18" charset="0"/>
              </a:rPr>
              <a:t/>
            </a:r>
            <a:br>
              <a:rPr lang="en-US" sz="2800" dirty="0" smtClean="0">
                <a:cs typeface="Times New Roman" pitchFamily="18" charset="0"/>
              </a:rPr>
            </a:br>
            <a:r>
              <a:rPr lang="en-US" sz="2000" dirty="0" smtClean="0">
                <a:cs typeface="Times New Roman" pitchFamily="18" charset="0"/>
              </a:rPr>
              <a:t/>
            </a:r>
            <a:br>
              <a:rPr lang="en-US" sz="2000" dirty="0" smtClean="0">
                <a:cs typeface="Times New Roman" pitchFamily="18" charset="0"/>
              </a:rPr>
            </a:br>
            <a:r>
              <a:rPr lang="en-US" sz="2800" b="1" dirty="0" smtClean="0">
                <a:cs typeface="Times New Roman" pitchFamily="18" charset="0"/>
              </a:rPr>
              <a:t>1. Optimizing health and management decisions </a:t>
            </a:r>
            <a:r>
              <a:rPr lang="en-US" sz="2000" b="1" dirty="0" smtClean="0">
                <a:cs typeface="Times New Roman" pitchFamily="18" charset="0"/>
              </a:rPr>
              <a:t/>
            </a:r>
            <a:br>
              <a:rPr lang="en-US" sz="2000" b="1" dirty="0" smtClean="0">
                <a:cs typeface="Times New Roman" pitchFamily="18" charset="0"/>
              </a:rPr>
            </a:br>
            <a:r>
              <a:rPr lang="en-US" sz="2000" dirty="0" smtClean="0">
                <a:cs typeface="Times New Roman" pitchFamily="18" charset="0"/>
              </a:rPr>
              <a:t/>
            </a:r>
            <a:br>
              <a:rPr lang="en-US" sz="2000" dirty="0" smtClean="0">
                <a:cs typeface="Times New Roman" pitchFamily="18" charset="0"/>
              </a:rPr>
            </a:br>
            <a:r>
              <a:rPr lang="en-US" sz="2800" b="1" dirty="0" smtClean="0">
                <a:cs typeface="Times New Roman" pitchFamily="18" charset="0"/>
              </a:rPr>
              <a:t>2.</a:t>
            </a:r>
            <a:r>
              <a:rPr lang="en-US" sz="2800" dirty="0" smtClean="0">
                <a:cs typeface="Times New Roman" pitchFamily="18" charset="0"/>
              </a:rPr>
              <a:t> </a:t>
            </a:r>
            <a:r>
              <a:rPr lang="en-US" sz="2800" b="1" dirty="0" smtClean="0">
                <a:cs typeface="Times New Roman" pitchFamily="18" charset="0"/>
              </a:rPr>
              <a:t>Mathematical modeling of </a:t>
            </a:r>
            <a:r>
              <a:rPr lang="en-US" sz="2800" b="1" dirty="0" err="1" smtClean="0">
                <a:cs typeface="Times New Roman" pitchFamily="18" charset="0"/>
              </a:rPr>
              <a:t>zoonotic</a:t>
            </a:r>
            <a:r>
              <a:rPr lang="en-US" sz="2800" b="1" dirty="0" smtClean="0">
                <a:cs typeface="Times New Roman" pitchFamily="18" charset="0"/>
              </a:rPr>
              <a:t> infectious diseases</a:t>
            </a:r>
            <a:r>
              <a:rPr lang="en-US" sz="2000" dirty="0" smtClean="0">
                <a:cs typeface="Times New Roman" pitchFamily="18" charset="0"/>
              </a:rPr>
              <a:t> (such as </a:t>
            </a:r>
            <a:r>
              <a:rPr lang="en-US" sz="2000" i="1" dirty="0" smtClean="0">
                <a:cs typeface="Times New Roman" pitchFamily="18" charset="0"/>
              </a:rPr>
              <a:t>L. </a:t>
            </a:r>
            <a:r>
              <a:rPr lang="en-US" sz="2000" i="1" dirty="0" err="1" smtClean="0">
                <a:cs typeface="Times New Roman" pitchFamily="18" charset="0"/>
              </a:rPr>
              <a:t>monozytogenes</a:t>
            </a:r>
            <a:r>
              <a:rPr lang="en-US" sz="2000" i="1" dirty="0" smtClean="0">
                <a:cs typeface="Times New Roman" pitchFamily="18" charset="0"/>
              </a:rPr>
              <a:t>, E. coli, MDR salmonella and </a:t>
            </a:r>
            <a:r>
              <a:rPr lang="en-US" sz="2000" i="1" dirty="0" err="1" smtClean="0">
                <a:cs typeface="Times New Roman" pitchFamily="18" charset="0"/>
              </a:rPr>
              <a:t>paratuberculosis</a:t>
            </a:r>
            <a:r>
              <a:rPr lang="en-US" sz="2000" dirty="0" smtClean="0">
                <a:cs typeface="Times New Roman" pitchFamily="18" charset="0"/>
              </a:rPr>
              <a:t>).</a:t>
            </a:r>
            <a:br>
              <a:rPr lang="en-US" sz="2000" dirty="0" smtClean="0">
                <a:cs typeface="Times New Roman" pitchFamily="18" charset="0"/>
              </a:rPr>
            </a:br>
            <a:r>
              <a:rPr lang="en-US" sz="2800" dirty="0" smtClean="0">
                <a:solidFill>
                  <a:srgbClr val="FFFFFF"/>
                </a:solidFill>
                <a:cs typeface="Times New Roman" pitchFamily="18" charset="0"/>
              </a:rPr>
              <a:t/>
            </a:r>
            <a:br>
              <a:rPr lang="en-US" sz="2800" dirty="0" smtClean="0">
                <a:solidFill>
                  <a:srgbClr val="FFFFFF"/>
                </a:solidFill>
                <a:cs typeface="Times New Roman" pitchFamily="18" charset="0"/>
              </a:rPr>
            </a:b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
            </a:r>
            <a:br>
              <a:rPr lang="en-US" sz="2400" b="1" dirty="0" smtClean="0">
                <a:solidFill>
                  <a:srgbClr val="FFFF00"/>
                </a:solidFill>
              </a:rPr>
            </a:br>
            <a:endParaRPr lang="en-US" sz="2400" b="1" dirty="0"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title"/>
          </p:nvPr>
        </p:nvSpPr>
        <p:spPr>
          <a:xfrm>
            <a:off x="457200" y="0"/>
            <a:ext cx="8229600" cy="1143000"/>
          </a:xfrm>
        </p:spPr>
        <p:txBody>
          <a:bodyPr/>
          <a:lstStyle/>
          <a:p>
            <a:r>
              <a:rPr lang="en-US" sz="4000" smtClean="0"/>
              <a:t>Modeling vaccine efficacy against JD</a:t>
            </a:r>
          </a:p>
        </p:txBody>
      </p:sp>
      <p:sp>
        <p:nvSpPr>
          <p:cNvPr id="34820"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34822"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grpSp>
        <p:nvGrpSpPr>
          <p:cNvPr id="34996" name="Group 180"/>
          <p:cNvGrpSpPr>
            <a:grpSpLocks/>
          </p:cNvGrpSpPr>
          <p:nvPr/>
        </p:nvGrpSpPr>
        <p:grpSpPr bwMode="auto">
          <a:xfrm>
            <a:off x="320675" y="838200"/>
            <a:ext cx="7223125" cy="2851150"/>
            <a:chOff x="202" y="528"/>
            <a:chExt cx="4550" cy="1796"/>
          </a:xfrm>
        </p:grpSpPr>
        <p:grpSp>
          <p:nvGrpSpPr>
            <p:cNvPr id="34995" name="Group 179"/>
            <p:cNvGrpSpPr>
              <a:grpSpLocks/>
            </p:cNvGrpSpPr>
            <p:nvPr/>
          </p:nvGrpSpPr>
          <p:grpSpPr bwMode="auto">
            <a:xfrm>
              <a:off x="202" y="528"/>
              <a:ext cx="4550" cy="1796"/>
              <a:chOff x="202" y="528"/>
              <a:chExt cx="4550" cy="1796"/>
            </a:xfrm>
          </p:grpSpPr>
          <p:sp>
            <p:nvSpPr>
              <p:cNvPr id="2" name="Rectangle 6"/>
              <p:cNvSpPr>
                <a:spLocks noChangeArrowheads="1"/>
              </p:cNvSpPr>
              <p:nvPr/>
            </p:nvSpPr>
            <p:spPr bwMode="auto">
              <a:xfrm>
                <a:off x="540" y="1001"/>
                <a:ext cx="133"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X</a:t>
                </a:r>
                <a:r>
                  <a:rPr lang="en-US" altLang="zh-CN" sz="1500" baseline="-25000">
                    <a:solidFill>
                      <a:srgbClr val="000000"/>
                    </a:solidFill>
                    <a:latin typeface="Times New Roman" pitchFamily="18" charset="0"/>
                  </a:rPr>
                  <a:t>1</a:t>
                </a:r>
                <a:endParaRPr lang="en-US" altLang="zh-CN" sz="1500">
                  <a:solidFill>
                    <a:srgbClr val="000000"/>
                  </a:solidFill>
                  <a:latin typeface="Times New Roman" pitchFamily="18" charset="0"/>
                </a:endParaRPr>
              </a:p>
            </p:txBody>
          </p:sp>
          <p:sp>
            <p:nvSpPr>
              <p:cNvPr id="34834" name="Rectangle 8"/>
              <p:cNvSpPr>
                <a:spLocks noChangeArrowheads="1"/>
              </p:cNvSpPr>
              <p:nvPr/>
            </p:nvSpPr>
            <p:spPr bwMode="auto">
              <a:xfrm>
                <a:off x="366" y="528"/>
                <a:ext cx="49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Times New Roman" pitchFamily="18" charset="0"/>
                    <a:sym typeface="Symbol" pitchFamily="18" charset="2"/>
                  </a:rPr>
                  <a:t>(1-p)(</a:t>
                </a:r>
                <a:r>
                  <a:rPr lang="en-US" altLang="zh-CN" sz="1500">
                    <a:solidFill>
                      <a:srgbClr val="000000"/>
                    </a:solidFill>
                    <a:latin typeface="Symbol" pitchFamily="18" charset="2"/>
                    <a:sym typeface="Symbol" pitchFamily="18" charset="2"/>
                  </a:rPr>
                  <a:t>-)</a:t>
                </a:r>
                <a:endParaRPr lang="en-US" altLang="zh-CN" sz="1500">
                  <a:latin typeface="Calibri" pitchFamily="34" charset="0"/>
                  <a:sym typeface="Symbol" pitchFamily="18" charset="2"/>
                </a:endParaRPr>
              </a:p>
            </p:txBody>
          </p:sp>
          <p:sp>
            <p:nvSpPr>
              <p:cNvPr id="34835" name="Rectangle 9"/>
              <p:cNvSpPr>
                <a:spLocks noChangeArrowheads="1"/>
              </p:cNvSpPr>
              <p:nvPr/>
            </p:nvSpPr>
            <p:spPr bwMode="auto">
              <a:xfrm>
                <a:off x="1406" y="567"/>
                <a:ext cx="466"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Times New Roman" pitchFamily="18" charset="0"/>
                    <a:sym typeface="Symbol" pitchFamily="18" charset="2"/>
                  </a:rPr>
                  <a:t>(1-p)</a:t>
                </a:r>
                <a:r>
                  <a:rPr lang="en-US" altLang="zh-CN" sz="1500">
                    <a:solidFill>
                      <a:srgbClr val="000000"/>
                    </a:solidFill>
                    <a:latin typeface="Calibri" pitchFamily="34" charset="0"/>
                    <a:sym typeface="Symbol" pitchFamily="18" charset="2"/>
                  </a:rPr>
                  <a:t></a:t>
                </a:r>
              </a:p>
            </p:txBody>
          </p:sp>
          <p:sp>
            <p:nvSpPr>
              <p:cNvPr id="3" name="Line 10"/>
              <p:cNvSpPr>
                <a:spLocks noChangeShapeType="1"/>
              </p:cNvSpPr>
              <p:nvPr/>
            </p:nvSpPr>
            <p:spPr bwMode="auto">
              <a:xfrm>
                <a:off x="456" y="726"/>
                <a:ext cx="0" cy="23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4" name="Line 11"/>
              <p:cNvSpPr>
                <a:spLocks noChangeShapeType="1"/>
              </p:cNvSpPr>
              <p:nvPr/>
            </p:nvSpPr>
            <p:spPr bwMode="auto">
              <a:xfrm>
                <a:off x="428" y="1334"/>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38" name="Text Box 12"/>
              <p:cNvSpPr txBox="1">
                <a:spLocks noChangeArrowheads="1"/>
              </p:cNvSpPr>
              <p:nvPr/>
            </p:nvSpPr>
            <p:spPr bwMode="auto">
              <a:xfrm>
                <a:off x="204" y="1407"/>
                <a:ext cx="227" cy="201"/>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5" name="Line 13"/>
              <p:cNvSpPr>
                <a:spLocks noChangeShapeType="1"/>
              </p:cNvSpPr>
              <p:nvPr/>
            </p:nvSpPr>
            <p:spPr bwMode="auto">
              <a:xfrm>
                <a:off x="910" y="1160"/>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 name="Line 14"/>
              <p:cNvSpPr>
                <a:spLocks noChangeShapeType="1"/>
              </p:cNvSpPr>
              <p:nvPr/>
            </p:nvSpPr>
            <p:spPr bwMode="auto">
              <a:xfrm>
                <a:off x="728" y="1333"/>
                <a:ext cx="0" cy="34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7" name="Rectangle 15"/>
              <p:cNvSpPr>
                <a:spLocks noChangeArrowheads="1"/>
              </p:cNvSpPr>
              <p:nvPr/>
            </p:nvSpPr>
            <p:spPr bwMode="auto">
              <a:xfrm>
                <a:off x="273" y="1674"/>
                <a:ext cx="630" cy="37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8" name="Rectangle 16"/>
              <p:cNvSpPr>
                <a:spLocks noChangeArrowheads="1"/>
              </p:cNvSpPr>
              <p:nvPr/>
            </p:nvSpPr>
            <p:spPr bwMode="auto">
              <a:xfrm>
                <a:off x="537" y="1717"/>
                <a:ext cx="133"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X</a:t>
                </a:r>
                <a:r>
                  <a:rPr lang="en-US" altLang="zh-CN" sz="1500" baseline="-25000">
                    <a:solidFill>
                      <a:srgbClr val="000000"/>
                    </a:solidFill>
                    <a:latin typeface="Times New Roman" pitchFamily="18" charset="0"/>
                  </a:rPr>
                  <a:t>2</a:t>
                </a:r>
                <a:endParaRPr lang="en-US" altLang="zh-CN" sz="1500">
                  <a:solidFill>
                    <a:srgbClr val="000000"/>
                  </a:solidFill>
                  <a:latin typeface="Times New Roman" pitchFamily="18" charset="0"/>
                </a:endParaRPr>
              </a:p>
            </p:txBody>
          </p:sp>
          <p:sp>
            <p:nvSpPr>
              <p:cNvPr id="9" name="Rectangle 17"/>
              <p:cNvSpPr>
                <a:spLocks noChangeArrowheads="1"/>
              </p:cNvSpPr>
              <p:nvPr/>
            </p:nvSpPr>
            <p:spPr bwMode="auto">
              <a:xfrm>
                <a:off x="373" y="1874"/>
                <a:ext cx="513" cy="1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Resistant</a:t>
                </a:r>
                <a:endParaRPr lang="en-US" altLang="zh-CN" sz="1500">
                  <a:solidFill>
                    <a:srgbClr val="FFFFFF"/>
                  </a:solidFill>
                  <a:latin typeface="Times New Roman" pitchFamily="18" charset="0"/>
                </a:endParaRPr>
              </a:p>
            </p:txBody>
          </p:sp>
          <p:sp>
            <p:nvSpPr>
              <p:cNvPr id="34848" name="Text Box 18"/>
              <p:cNvSpPr txBox="1">
                <a:spLocks noChangeArrowheads="1"/>
              </p:cNvSpPr>
              <p:nvPr/>
            </p:nvSpPr>
            <p:spPr bwMode="auto">
              <a:xfrm>
                <a:off x="202" y="2122"/>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10" name="Rectangle 19"/>
              <p:cNvSpPr>
                <a:spLocks noChangeArrowheads="1"/>
              </p:cNvSpPr>
              <p:nvPr/>
            </p:nvSpPr>
            <p:spPr bwMode="auto">
              <a:xfrm>
                <a:off x="1270" y="963"/>
                <a:ext cx="593" cy="3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11" name="Rectangle 20"/>
              <p:cNvSpPr>
                <a:spLocks noChangeArrowheads="1"/>
              </p:cNvSpPr>
              <p:nvPr/>
            </p:nvSpPr>
            <p:spPr bwMode="auto">
              <a:xfrm>
                <a:off x="1498" y="1006"/>
                <a:ext cx="119"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Tr</a:t>
                </a:r>
              </a:p>
            </p:txBody>
          </p:sp>
          <p:sp>
            <p:nvSpPr>
              <p:cNvPr id="12" name="Rectangle 21"/>
              <p:cNvSpPr>
                <a:spLocks noChangeArrowheads="1"/>
              </p:cNvSpPr>
              <p:nvPr/>
            </p:nvSpPr>
            <p:spPr bwMode="auto">
              <a:xfrm>
                <a:off x="1334" y="1166"/>
                <a:ext cx="510" cy="1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Transient</a:t>
                </a:r>
                <a:endParaRPr lang="en-US" altLang="zh-CN" sz="1500">
                  <a:solidFill>
                    <a:srgbClr val="FFFFFF"/>
                  </a:solidFill>
                  <a:latin typeface="Times New Roman" pitchFamily="18" charset="0"/>
                </a:endParaRPr>
              </a:p>
            </p:txBody>
          </p:sp>
          <p:sp>
            <p:nvSpPr>
              <p:cNvPr id="13" name="Line 22"/>
              <p:cNvSpPr>
                <a:spLocks noChangeShapeType="1"/>
              </p:cNvSpPr>
              <p:nvPr/>
            </p:nvSpPr>
            <p:spPr bwMode="auto">
              <a:xfrm>
                <a:off x="1452" y="730"/>
                <a:ext cx="0" cy="237"/>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14" name="Line 23"/>
              <p:cNvSpPr>
                <a:spLocks noChangeShapeType="1"/>
              </p:cNvSpPr>
              <p:nvPr/>
            </p:nvSpPr>
            <p:spPr bwMode="auto">
              <a:xfrm>
                <a:off x="1423" y="1339"/>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58" name="Text Box 24"/>
              <p:cNvSpPr txBox="1">
                <a:spLocks noChangeArrowheads="1"/>
              </p:cNvSpPr>
              <p:nvPr/>
            </p:nvSpPr>
            <p:spPr bwMode="auto">
              <a:xfrm>
                <a:off x="1199" y="1413"/>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15" name="Line 25"/>
              <p:cNvSpPr>
                <a:spLocks noChangeShapeType="1"/>
              </p:cNvSpPr>
              <p:nvPr/>
            </p:nvSpPr>
            <p:spPr bwMode="auto">
              <a:xfrm>
                <a:off x="1862" y="1160"/>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60" name="Rectangle 26"/>
              <p:cNvSpPr>
                <a:spLocks noChangeArrowheads="1"/>
              </p:cNvSpPr>
              <p:nvPr/>
            </p:nvSpPr>
            <p:spPr bwMode="auto">
              <a:xfrm>
                <a:off x="1994" y="962"/>
                <a:ext cx="140"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sp>
            <p:nvSpPr>
              <p:cNvPr id="34861" name="Rectangle 27"/>
              <p:cNvSpPr>
                <a:spLocks noChangeArrowheads="1"/>
              </p:cNvSpPr>
              <p:nvPr/>
            </p:nvSpPr>
            <p:spPr bwMode="auto">
              <a:xfrm>
                <a:off x="953" y="962"/>
                <a:ext cx="31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endParaRPr lang="en-US" altLang="zh-CN" sz="1500">
                  <a:solidFill>
                    <a:srgbClr val="000000"/>
                  </a:solidFill>
                  <a:latin typeface="Verdana" pitchFamily="34" charset="0"/>
                  <a:sym typeface="Symbol" pitchFamily="18" charset="2"/>
                </a:endParaRPr>
              </a:p>
            </p:txBody>
          </p:sp>
          <p:sp>
            <p:nvSpPr>
              <p:cNvPr id="16" name="Rectangle 28"/>
              <p:cNvSpPr>
                <a:spLocks noChangeArrowheads="1"/>
              </p:cNvSpPr>
              <p:nvPr/>
            </p:nvSpPr>
            <p:spPr bwMode="auto">
              <a:xfrm>
                <a:off x="2222" y="963"/>
                <a:ext cx="593" cy="3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17" name="Rectangle 29"/>
              <p:cNvSpPr>
                <a:spLocks noChangeArrowheads="1"/>
              </p:cNvSpPr>
              <p:nvPr/>
            </p:nvSpPr>
            <p:spPr bwMode="auto">
              <a:xfrm>
                <a:off x="2452" y="1002"/>
                <a:ext cx="98"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defTabSz="912813"/>
                <a:r>
                  <a:rPr lang="en-US" altLang="zh-CN" sz="1500">
                    <a:solidFill>
                      <a:srgbClr val="000000"/>
                    </a:solidFill>
                    <a:latin typeface="Times New Roman" pitchFamily="18" charset="0"/>
                  </a:rPr>
                  <a:t>H</a:t>
                </a:r>
              </a:p>
            </p:txBody>
          </p:sp>
          <p:sp>
            <p:nvSpPr>
              <p:cNvPr id="18" name="Rectangle 30"/>
              <p:cNvSpPr>
                <a:spLocks noChangeArrowheads="1"/>
              </p:cNvSpPr>
              <p:nvPr/>
            </p:nvSpPr>
            <p:spPr bwMode="auto">
              <a:xfrm>
                <a:off x="2369" y="1159"/>
                <a:ext cx="388" cy="1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Latent</a:t>
                </a:r>
                <a:endParaRPr lang="en-US" altLang="zh-CN" sz="1500">
                  <a:solidFill>
                    <a:srgbClr val="FFFFFF"/>
                  </a:solidFill>
                  <a:latin typeface="Times New Roman" pitchFamily="18" charset="0"/>
                </a:endParaRPr>
              </a:p>
            </p:txBody>
          </p:sp>
          <p:sp>
            <p:nvSpPr>
              <p:cNvPr id="19" name="Line 31"/>
              <p:cNvSpPr>
                <a:spLocks noChangeShapeType="1"/>
              </p:cNvSpPr>
              <p:nvPr/>
            </p:nvSpPr>
            <p:spPr bwMode="auto">
              <a:xfrm>
                <a:off x="2376" y="1339"/>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70" name="Text Box 32"/>
              <p:cNvSpPr txBox="1">
                <a:spLocks noChangeArrowheads="1"/>
              </p:cNvSpPr>
              <p:nvPr/>
            </p:nvSpPr>
            <p:spPr bwMode="auto">
              <a:xfrm>
                <a:off x="2151" y="1413"/>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20" name="Line 33"/>
              <p:cNvSpPr>
                <a:spLocks noChangeShapeType="1"/>
              </p:cNvSpPr>
              <p:nvPr/>
            </p:nvSpPr>
            <p:spPr bwMode="auto">
              <a:xfrm>
                <a:off x="2815" y="1160"/>
                <a:ext cx="362"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72" name="Rectangle 34"/>
              <p:cNvSpPr>
                <a:spLocks noChangeArrowheads="1"/>
              </p:cNvSpPr>
              <p:nvPr/>
            </p:nvSpPr>
            <p:spPr bwMode="auto">
              <a:xfrm>
                <a:off x="2948" y="962"/>
                <a:ext cx="139"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sp>
            <p:nvSpPr>
              <p:cNvPr id="21" name="Rectangle 35"/>
              <p:cNvSpPr>
                <a:spLocks noChangeArrowheads="1"/>
              </p:cNvSpPr>
              <p:nvPr/>
            </p:nvSpPr>
            <p:spPr bwMode="auto">
              <a:xfrm>
                <a:off x="3184" y="958"/>
                <a:ext cx="593" cy="3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22" name="Rectangle 36"/>
              <p:cNvSpPr>
                <a:spLocks noChangeArrowheads="1"/>
              </p:cNvSpPr>
              <p:nvPr/>
            </p:nvSpPr>
            <p:spPr bwMode="auto">
              <a:xfrm>
                <a:off x="3376" y="1002"/>
                <a:ext cx="133"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Y</a:t>
                </a:r>
                <a:r>
                  <a:rPr lang="en-US" altLang="zh-CN" sz="1500" baseline="-25000">
                    <a:solidFill>
                      <a:srgbClr val="000000"/>
                    </a:solidFill>
                    <a:latin typeface="Times New Roman" pitchFamily="18" charset="0"/>
                  </a:rPr>
                  <a:t>1</a:t>
                </a:r>
              </a:p>
            </p:txBody>
          </p:sp>
          <p:sp>
            <p:nvSpPr>
              <p:cNvPr id="23" name="Rectangle 37"/>
              <p:cNvSpPr>
                <a:spLocks noChangeArrowheads="1"/>
              </p:cNvSpPr>
              <p:nvPr/>
            </p:nvSpPr>
            <p:spPr bwMode="auto">
              <a:xfrm>
                <a:off x="3358" y="1159"/>
                <a:ext cx="266" cy="1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Low</a:t>
                </a:r>
                <a:endParaRPr lang="en-US" altLang="zh-CN" sz="1500">
                  <a:solidFill>
                    <a:srgbClr val="FFFFFF"/>
                  </a:solidFill>
                  <a:latin typeface="Times New Roman" pitchFamily="18" charset="0"/>
                </a:endParaRPr>
              </a:p>
            </p:txBody>
          </p:sp>
          <p:sp>
            <p:nvSpPr>
              <p:cNvPr id="24" name="Line 38"/>
              <p:cNvSpPr>
                <a:spLocks noChangeShapeType="1"/>
              </p:cNvSpPr>
              <p:nvPr/>
            </p:nvSpPr>
            <p:spPr bwMode="auto">
              <a:xfrm>
                <a:off x="3338" y="1334"/>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81" name="Text Box 39"/>
              <p:cNvSpPr txBox="1">
                <a:spLocks noChangeArrowheads="1"/>
              </p:cNvSpPr>
              <p:nvPr/>
            </p:nvSpPr>
            <p:spPr bwMode="auto">
              <a:xfrm>
                <a:off x="3114" y="1406"/>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25" name="Line 40"/>
              <p:cNvSpPr>
                <a:spLocks noChangeShapeType="1"/>
              </p:cNvSpPr>
              <p:nvPr/>
            </p:nvSpPr>
            <p:spPr bwMode="auto">
              <a:xfrm>
                <a:off x="3777" y="1154"/>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83" name="Rectangle 41"/>
              <p:cNvSpPr>
                <a:spLocks noChangeArrowheads="1"/>
              </p:cNvSpPr>
              <p:nvPr/>
            </p:nvSpPr>
            <p:spPr bwMode="auto">
              <a:xfrm>
                <a:off x="3910" y="957"/>
                <a:ext cx="13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sp>
            <p:nvSpPr>
              <p:cNvPr id="26" name="Rectangle 42"/>
              <p:cNvSpPr>
                <a:spLocks noChangeArrowheads="1"/>
              </p:cNvSpPr>
              <p:nvPr/>
            </p:nvSpPr>
            <p:spPr bwMode="auto">
              <a:xfrm>
                <a:off x="4126" y="963"/>
                <a:ext cx="593" cy="3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27" name="Rectangle 43"/>
              <p:cNvSpPr>
                <a:spLocks noChangeArrowheads="1"/>
              </p:cNvSpPr>
              <p:nvPr/>
            </p:nvSpPr>
            <p:spPr bwMode="auto">
              <a:xfrm>
                <a:off x="4318" y="1006"/>
                <a:ext cx="133"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Y</a:t>
                </a:r>
                <a:r>
                  <a:rPr lang="en-US" altLang="zh-CN" sz="1500" baseline="-25000">
                    <a:solidFill>
                      <a:srgbClr val="000000"/>
                    </a:solidFill>
                    <a:latin typeface="Times New Roman" pitchFamily="18" charset="0"/>
                  </a:rPr>
                  <a:t>2</a:t>
                </a:r>
              </a:p>
            </p:txBody>
          </p:sp>
          <p:sp>
            <p:nvSpPr>
              <p:cNvPr id="28" name="Rectangle 44"/>
              <p:cNvSpPr>
                <a:spLocks noChangeArrowheads="1"/>
              </p:cNvSpPr>
              <p:nvPr/>
            </p:nvSpPr>
            <p:spPr bwMode="auto">
              <a:xfrm>
                <a:off x="4300" y="1166"/>
                <a:ext cx="282" cy="1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High</a:t>
                </a:r>
                <a:endParaRPr lang="en-US" altLang="zh-CN" sz="1500">
                  <a:solidFill>
                    <a:srgbClr val="FFFFFF"/>
                  </a:solidFill>
                  <a:latin typeface="Times New Roman" pitchFamily="18" charset="0"/>
                </a:endParaRPr>
              </a:p>
            </p:txBody>
          </p:sp>
          <p:sp>
            <p:nvSpPr>
              <p:cNvPr id="29" name="Line 45"/>
              <p:cNvSpPr>
                <a:spLocks noChangeShapeType="1"/>
              </p:cNvSpPr>
              <p:nvPr/>
            </p:nvSpPr>
            <p:spPr bwMode="auto">
              <a:xfrm>
                <a:off x="4217" y="1339"/>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92" name="Text Box 46"/>
              <p:cNvSpPr txBox="1">
                <a:spLocks noChangeArrowheads="1"/>
              </p:cNvSpPr>
              <p:nvPr/>
            </p:nvSpPr>
            <p:spPr bwMode="auto">
              <a:xfrm>
                <a:off x="3993" y="1413"/>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30" name="Line 51"/>
              <p:cNvSpPr>
                <a:spLocks noChangeShapeType="1"/>
              </p:cNvSpPr>
              <p:nvPr/>
            </p:nvSpPr>
            <p:spPr bwMode="auto">
              <a:xfrm>
                <a:off x="4643" y="1339"/>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898" name="Text Box 52"/>
              <p:cNvSpPr txBox="1">
                <a:spLocks noChangeArrowheads="1"/>
              </p:cNvSpPr>
              <p:nvPr/>
            </p:nvSpPr>
            <p:spPr bwMode="auto">
              <a:xfrm>
                <a:off x="4464" y="1435"/>
                <a:ext cx="192"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p>
            </p:txBody>
          </p:sp>
          <p:sp>
            <p:nvSpPr>
              <p:cNvPr id="34899" name="Rectangle 53"/>
              <p:cNvSpPr>
                <a:spLocks noChangeArrowheads="1"/>
              </p:cNvSpPr>
              <p:nvPr/>
            </p:nvSpPr>
            <p:spPr bwMode="auto">
              <a:xfrm>
                <a:off x="790" y="1386"/>
                <a:ext cx="140"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grpSp>
        <p:sp>
          <p:nvSpPr>
            <p:cNvPr id="31" name="Line 4"/>
            <p:cNvSpPr>
              <a:spLocks noChangeShapeType="1"/>
            </p:cNvSpPr>
            <p:nvPr/>
          </p:nvSpPr>
          <p:spPr bwMode="auto">
            <a:xfrm>
              <a:off x="425" y="2049"/>
              <a:ext cx="0" cy="198"/>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grpSp>
      <p:sp>
        <p:nvSpPr>
          <p:cNvPr id="59" name="Rectangle 5"/>
          <p:cNvSpPr>
            <a:spLocks noChangeArrowheads="1"/>
          </p:cNvSpPr>
          <p:nvPr/>
        </p:nvSpPr>
        <p:spPr bwMode="auto">
          <a:xfrm>
            <a:off x="438280" y="1520663"/>
            <a:ext cx="999384" cy="6041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61" name="Rectangle 7"/>
          <p:cNvSpPr>
            <a:spLocks noChangeArrowheads="1"/>
          </p:cNvSpPr>
          <p:nvPr/>
        </p:nvSpPr>
        <p:spPr bwMode="auto">
          <a:xfrm>
            <a:off x="484323" y="1840805"/>
            <a:ext cx="994164" cy="23720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Susceptible</a:t>
            </a:r>
            <a:endParaRPr lang="en-US" altLang="zh-CN" sz="1500">
              <a:solidFill>
                <a:srgbClr val="FFFFFF"/>
              </a:solidFill>
              <a:latin typeface="Times New Roman" pitchFamily="18" charset="0"/>
            </a:endParaRPr>
          </a:p>
        </p:txBody>
      </p:sp>
      <p:grpSp>
        <p:nvGrpSpPr>
          <p:cNvPr id="34998" name="Group 182"/>
          <p:cNvGrpSpPr>
            <a:grpSpLocks/>
          </p:cNvGrpSpPr>
          <p:nvPr/>
        </p:nvGrpSpPr>
        <p:grpSpPr bwMode="auto">
          <a:xfrm>
            <a:off x="2667000" y="2819400"/>
            <a:ext cx="6000750" cy="309563"/>
            <a:chOff x="1680" y="1776"/>
            <a:chExt cx="3780" cy="195"/>
          </a:xfrm>
        </p:grpSpPr>
        <p:graphicFrame>
          <p:nvGraphicFramePr>
            <p:cNvPr id="34823" name="Object 7"/>
            <p:cNvGraphicFramePr>
              <a:graphicFrameLocks noChangeAspect="1"/>
            </p:cNvGraphicFramePr>
            <p:nvPr/>
          </p:nvGraphicFramePr>
          <p:xfrm>
            <a:off x="1680" y="1776"/>
            <a:ext cx="3780" cy="195"/>
          </p:xfrm>
          <a:graphic>
            <a:graphicData uri="http://schemas.openxmlformats.org/presentationml/2006/ole">
              <p:oleObj spid="_x0000_s34823" name="Equation" r:id="rId4" imgW="4431960" imgH="228600" progId="Equation.3">
                <p:embed/>
              </p:oleObj>
            </a:graphicData>
          </a:graphic>
        </p:graphicFrame>
        <p:sp>
          <p:nvSpPr>
            <p:cNvPr id="34988" name="Oval 172"/>
            <p:cNvSpPr>
              <a:spLocks noChangeArrowheads="1"/>
            </p:cNvSpPr>
            <p:nvPr/>
          </p:nvSpPr>
          <p:spPr bwMode="auto">
            <a:xfrm>
              <a:off x="3600" y="1776"/>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grpSp>
      <p:grpSp>
        <p:nvGrpSpPr>
          <p:cNvPr id="34997" name="Group 181"/>
          <p:cNvGrpSpPr>
            <a:grpSpLocks/>
          </p:cNvGrpSpPr>
          <p:nvPr/>
        </p:nvGrpSpPr>
        <p:grpSpPr bwMode="auto">
          <a:xfrm>
            <a:off x="2667000" y="3352800"/>
            <a:ext cx="6070600" cy="593725"/>
            <a:chOff x="1680" y="2112"/>
            <a:chExt cx="3824" cy="374"/>
          </a:xfrm>
        </p:grpSpPr>
        <p:graphicFrame>
          <p:nvGraphicFramePr>
            <p:cNvPr id="34821" name="Object 5"/>
            <p:cNvGraphicFramePr>
              <a:graphicFrameLocks noChangeAspect="1"/>
            </p:cNvGraphicFramePr>
            <p:nvPr/>
          </p:nvGraphicFramePr>
          <p:xfrm>
            <a:off x="1680" y="2112"/>
            <a:ext cx="3824" cy="374"/>
          </p:xfrm>
          <a:graphic>
            <a:graphicData uri="http://schemas.openxmlformats.org/presentationml/2006/ole">
              <p:oleObj spid="_x0000_s34821" name="Equation" r:id="rId5" imgW="4190760" imgH="406080" progId="Equation.3">
                <p:embed/>
              </p:oleObj>
            </a:graphicData>
          </a:graphic>
        </p:graphicFrame>
        <p:sp>
          <p:nvSpPr>
            <p:cNvPr id="34989" name="Oval 173"/>
            <p:cNvSpPr>
              <a:spLocks noChangeArrowheads="1"/>
            </p:cNvSpPr>
            <p:nvPr/>
          </p:nvSpPr>
          <p:spPr bwMode="auto">
            <a:xfrm>
              <a:off x="3600" y="2112"/>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grpSp>
      <p:grpSp>
        <p:nvGrpSpPr>
          <p:cNvPr id="34994" name="Group 178"/>
          <p:cNvGrpSpPr>
            <a:grpSpLocks/>
          </p:cNvGrpSpPr>
          <p:nvPr/>
        </p:nvGrpSpPr>
        <p:grpSpPr bwMode="auto">
          <a:xfrm>
            <a:off x="304800" y="3892550"/>
            <a:ext cx="7246938" cy="2703513"/>
            <a:chOff x="192" y="2452"/>
            <a:chExt cx="4565" cy="1703"/>
          </a:xfrm>
        </p:grpSpPr>
        <p:sp>
          <p:nvSpPr>
            <p:cNvPr id="58" name="Line 4"/>
            <p:cNvSpPr>
              <a:spLocks noChangeShapeType="1"/>
            </p:cNvSpPr>
            <p:nvPr/>
          </p:nvSpPr>
          <p:spPr bwMode="auto">
            <a:xfrm>
              <a:off x="425" y="3884"/>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2" name="Rectangle 5"/>
            <p:cNvSpPr>
              <a:spLocks noChangeArrowheads="1"/>
            </p:cNvSpPr>
            <p:nvPr/>
          </p:nvSpPr>
          <p:spPr bwMode="auto">
            <a:xfrm>
              <a:off x="276" y="2857"/>
              <a:ext cx="630" cy="35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60" name="Rectangle 6"/>
            <p:cNvSpPr>
              <a:spLocks noChangeArrowheads="1"/>
            </p:cNvSpPr>
            <p:nvPr/>
          </p:nvSpPr>
          <p:spPr bwMode="auto">
            <a:xfrm>
              <a:off x="540" y="2897"/>
              <a:ext cx="220"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VX</a:t>
              </a:r>
              <a:r>
                <a:rPr lang="en-US" altLang="zh-CN" sz="1500" baseline="-25000">
                  <a:solidFill>
                    <a:srgbClr val="000000"/>
                  </a:solidFill>
                  <a:latin typeface="Times New Roman" pitchFamily="18" charset="0"/>
                </a:rPr>
                <a:t>1</a:t>
              </a:r>
              <a:endParaRPr lang="en-US" altLang="zh-CN" sz="1500">
                <a:solidFill>
                  <a:srgbClr val="000000"/>
                </a:solidFill>
                <a:latin typeface="Times New Roman" pitchFamily="18" charset="0"/>
              </a:endParaRPr>
            </a:p>
          </p:txBody>
        </p:sp>
        <p:sp>
          <p:nvSpPr>
            <p:cNvPr id="33" name="Rectangle 7"/>
            <p:cNvSpPr>
              <a:spLocks noChangeArrowheads="1"/>
            </p:cNvSpPr>
            <p:nvPr/>
          </p:nvSpPr>
          <p:spPr bwMode="auto">
            <a:xfrm>
              <a:off x="305" y="3047"/>
              <a:ext cx="626" cy="14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Susceptible</a:t>
              </a:r>
              <a:endParaRPr lang="en-US" altLang="zh-CN" sz="1500">
                <a:solidFill>
                  <a:srgbClr val="FFFFFF"/>
                </a:solidFill>
                <a:latin typeface="Times New Roman" pitchFamily="18" charset="0"/>
              </a:endParaRPr>
            </a:p>
          </p:txBody>
        </p:sp>
        <p:sp>
          <p:nvSpPr>
            <p:cNvPr id="34915" name="Rectangle 8"/>
            <p:cNvSpPr>
              <a:spLocks noChangeArrowheads="1"/>
            </p:cNvSpPr>
            <p:nvPr/>
          </p:nvSpPr>
          <p:spPr bwMode="auto">
            <a:xfrm>
              <a:off x="366" y="2452"/>
              <a:ext cx="31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Times New Roman" pitchFamily="18" charset="0"/>
                  <a:sym typeface="Symbol" pitchFamily="18" charset="2"/>
                </a:rPr>
                <a:t>p</a:t>
              </a:r>
              <a:r>
                <a:rPr lang="en-US" altLang="zh-CN" sz="1500">
                  <a:solidFill>
                    <a:srgbClr val="000000"/>
                  </a:solidFill>
                  <a:latin typeface="Symbol" pitchFamily="18" charset="2"/>
                  <a:sym typeface="Symbol" pitchFamily="18" charset="2"/>
                </a:rPr>
                <a:t>(-)</a:t>
              </a:r>
              <a:endParaRPr lang="en-US" altLang="zh-CN" sz="1500">
                <a:latin typeface="Calibri" pitchFamily="34" charset="0"/>
                <a:sym typeface="Symbol" pitchFamily="18" charset="2"/>
              </a:endParaRPr>
            </a:p>
          </p:txBody>
        </p:sp>
        <p:sp>
          <p:nvSpPr>
            <p:cNvPr id="34916" name="Rectangle 9"/>
            <p:cNvSpPr>
              <a:spLocks noChangeArrowheads="1"/>
            </p:cNvSpPr>
            <p:nvPr/>
          </p:nvSpPr>
          <p:spPr bwMode="auto">
            <a:xfrm>
              <a:off x="1406" y="2489"/>
              <a:ext cx="139"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Times New Roman" pitchFamily="18" charset="0"/>
                  <a:sym typeface="Symbol" pitchFamily="18" charset="2"/>
                </a:rPr>
                <a:t>p</a:t>
              </a:r>
              <a:r>
                <a:rPr lang="en-US" altLang="zh-CN" sz="1500">
                  <a:solidFill>
                    <a:srgbClr val="000000"/>
                  </a:solidFill>
                  <a:latin typeface="Calibri" pitchFamily="34" charset="0"/>
                  <a:sym typeface="Symbol" pitchFamily="18" charset="2"/>
                </a:rPr>
                <a:t></a:t>
              </a:r>
            </a:p>
          </p:txBody>
        </p:sp>
        <p:sp>
          <p:nvSpPr>
            <p:cNvPr id="64" name="Line 10"/>
            <p:cNvSpPr>
              <a:spLocks noChangeShapeType="1"/>
            </p:cNvSpPr>
            <p:nvPr/>
          </p:nvSpPr>
          <p:spPr bwMode="auto">
            <a:xfrm>
              <a:off x="456" y="2638"/>
              <a:ext cx="0" cy="22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5" name="Line 11"/>
            <p:cNvSpPr>
              <a:spLocks noChangeShapeType="1"/>
            </p:cNvSpPr>
            <p:nvPr/>
          </p:nvSpPr>
          <p:spPr bwMode="auto">
            <a:xfrm>
              <a:off x="428" y="3211"/>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19" name="Text Box 12"/>
            <p:cNvSpPr txBox="1">
              <a:spLocks noChangeArrowheads="1"/>
            </p:cNvSpPr>
            <p:nvPr/>
          </p:nvSpPr>
          <p:spPr bwMode="auto">
            <a:xfrm>
              <a:off x="204" y="3279"/>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67" name="Line 13"/>
            <p:cNvSpPr>
              <a:spLocks noChangeShapeType="1"/>
            </p:cNvSpPr>
            <p:nvPr/>
          </p:nvSpPr>
          <p:spPr bwMode="auto">
            <a:xfrm>
              <a:off x="910" y="3047"/>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8" name="Line 14"/>
            <p:cNvSpPr>
              <a:spLocks noChangeShapeType="1"/>
            </p:cNvSpPr>
            <p:nvPr/>
          </p:nvSpPr>
          <p:spPr bwMode="auto">
            <a:xfrm>
              <a:off x="728" y="3210"/>
              <a:ext cx="0" cy="32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69" name="Rectangle 15"/>
            <p:cNvSpPr>
              <a:spLocks noChangeArrowheads="1"/>
            </p:cNvSpPr>
            <p:nvPr/>
          </p:nvSpPr>
          <p:spPr bwMode="auto">
            <a:xfrm>
              <a:off x="273" y="3531"/>
              <a:ext cx="630" cy="3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70" name="Rectangle 16"/>
            <p:cNvSpPr>
              <a:spLocks noChangeArrowheads="1"/>
            </p:cNvSpPr>
            <p:nvPr/>
          </p:nvSpPr>
          <p:spPr bwMode="auto">
            <a:xfrm>
              <a:off x="537" y="3571"/>
              <a:ext cx="220"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VX</a:t>
              </a:r>
              <a:r>
                <a:rPr lang="en-US" altLang="zh-CN" sz="1500" baseline="-25000">
                  <a:solidFill>
                    <a:srgbClr val="000000"/>
                  </a:solidFill>
                  <a:latin typeface="Times New Roman" pitchFamily="18" charset="0"/>
                </a:rPr>
                <a:t>2</a:t>
              </a:r>
              <a:endParaRPr lang="en-US" altLang="zh-CN" sz="1500">
                <a:solidFill>
                  <a:srgbClr val="000000"/>
                </a:solidFill>
                <a:latin typeface="Times New Roman" pitchFamily="18" charset="0"/>
              </a:endParaRPr>
            </a:p>
          </p:txBody>
        </p:sp>
        <p:sp>
          <p:nvSpPr>
            <p:cNvPr id="71" name="Rectangle 17"/>
            <p:cNvSpPr>
              <a:spLocks noChangeArrowheads="1"/>
            </p:cNvSpPr>
            <p:nvPr/>
          </p:nvSpPr>
          <p:spPr bwMode="auto">
            <a:xfrm>
              <a:off x="373" y="3719"/>
              <a:ext cx="513" cy="14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Resistant</a:t>
              </a:r>
              <a:endParaRPr lang="en-US" altLang="zh-CN" sz="1500">
                <a:solidFill>
                  <a:srgbClr val="FFFFFF"/>
                </a:solidFill>
                <a:latin typeface="Times New Roman" pitchFamily="18" charset="0"/>
              </a:endParaRPr>
            </a:p>
          </p:txBody>
        </p:sp>
        <p:sp>
          <p:nvSpPr>
            <p:cNvPr id="34929" name="Text Box 18"/>
            <p:cNvSpPr txBox="1">
              <a:spLocks noChangeArrowheads="1"/>
            </p:cNvSpPr>
            <p:nvPr/>
          </p:nvSpPr>
          <p:spPr bwMode="auto">
            <a:xfrm>
              <a:off x="202" y="3953"/>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73" name="Rectangle 19"/>
            <p:cNvSpPr>
              <a:spLocks noChangeArrowheads="1"/>
            </p:cNvSpPr>
            <p:nvPr/>
          </p:nvSpPr>
          <p:spPr bwMode="auto">
            <a:xfrm>
              <a:off x="1270" y="2862"/>
              <a:ext cx="593" cy="3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74" name="Rectangle 20"/>
            <p:cNvSpPr>
              <a:spLocks noChangeArrowheads="1"/>
            </p:cNvSpPr>
            <p:nvPr/>
          </p:nvSpPr>
          <p:spPr bwMode="auto">
            <a:xfrm>
              <a:off x="1498" y="2901"/>
              <a:ext cx="206"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VTr</a:t>
              </a:r>
            </a:p>
          </p:txBody>
        </p:sp>
        <p:sp>
          <p:nvSpPr>
            <p:cNvPr id="75" name="Rectangle 21"/>
            <p:cNvSpPr>
              <a:spLocks noChangeArrowheads="1"/>
            </p:cNvSpPr>
            <p:nvPr/>
          </p:nvSpPr>
          <p:spPr bwMode="auto">
            <a:xfrm>
              <a:off x="1335" y="3053"/>
              <a:ext cx="509" cy="1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Transient</a:t>
              </a:r>
              <a:endParaRPr lang="en-US" altLang="zh-CN" sz="1500">
                <a:solidFill>
                  <a:srgbClr val="FFFFFF"/>
                </a:solidFill>
                <a:latin typeface="Times New Roman" pitchFamily="18" charset="0"/>
              </a:endParaRPr>
            </a:p>
          </p:txBody>
        </p:sp>
        <p:sp>
          <p:nvSpPr>
            <p:cNvPr id="76" name="Line 22"/>
            <p:cNvSpPr>
              <a:spLocks noChangeShapeType="1"/>
            </p:cNvSpPr>
            <p:nvPr/>
          </p:nvSpPr>
          <p:spPr bwMode="auto">
            <a:xfrm>
              <a:off x="1452" y="2643"/>
              <a:ext cx="0" cy="222"/>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77" name="Line 23"/>
            <p:cNvSpPr>
              <a:spLocks noChangeShapeType="1"/>
            </p:cNvSpPr>
            <p:nvPr/>
          </p:nvSpPr>
          <p:spPr bwMode="auto">
            <a:xfrm>
              <a:off x="1423" y="3216"/>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39" name="Text Box 24"/>
            <p:cNvSpPr txBox="1">
              <a:spLocks noChangeArrowheads="1"/>
            </p:cNvSpPr>
            <p:nvPr/>
          </p:nvSpPr>
          <p:spPr bwMode="auto">
            <a:xfrm>
              <a:off x="1198" y="3284"/>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79" name="Line 25"/>
            <p:cNvSpPr>
              <a:spLocks noChangeShapeType="1"/>
            </p:cNvSpPr>
            <p:nvPr/>
          </p:nvSpPr>
          <p:spPr bwMode="auto">
            <a:xfrm>
              <a:off x="1862" y="3047"/>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41" name="Rectangle 26"/>
            <p:cNvSpPr>
              <a:spLocks noChangeArrowheads="1"/>
            </p:cNvSpPr>
            <p:nvPr/>
          </p:nvSpPr>
          <p:spPr bwMode="auto">
            <a:xfrm>
              <a:off x="1994" y="2860"/>
              <a:ext cx="140"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sp>
          <p:nvSpPr>
            <p:cNvPr id="34942" name="Rectangle 27"/>
            <p:cNvSpPr>
              <a:spLocks noChangeArrowheads="1"/>
            </p:cNvSpPr>
            <p:nvPr/>
          </p:nvSpPr>
          <p:spPr bwMode="auto">
            <a:xfrm>
              <a:off x="912" y="2880"/>
              <a:ext cx="31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e</a:t>
              </a:r>
              <a:r>
                <a:rPr lang="en-US" altLang="zh-CN" sz="1500" baseline="-25000">
                  <a:solidFill>
                    <a:srgbClr val="000000"/>
                  </a:solidFill>
                  <a:latin typeface="Calibri" pitchFamily="34" charset="0"/>
                  <a:sym typeface="Symbol" pitchFamily="18" charset="2"/>
                </a:rPr>
                <a:t>20</a:t>
              </a:r>
              <a:r>
                <a:rPr lang="en-US" altLang="zh-CN" sz="1500">
                  <a:solidFill>
                    <a:srgbClr val="000000"/>
                  </a:solidFill>
                  <a:latin typeface="Calibri" pitchFamily="34" charset="0"/>
                  <a:sym typeface="Symbol" pitchFamily="18" charset="2"/>
                </a:rPr>
                <a:t>()</a:t>
              </a:r>
              <a:endParaRPr lang="en-US" altLang="zh-CN" sz="1500">
                <a:solidFill>
                  <a:srgbClr val="000000"/>
                </a:solidFill>
                <a:latin typeface="Verdana" pitchFamily="34" charset="0"/>
                <a:sym typeface="Symbol" pitchFamily="18" charset="2"/>
              </a:endParaRPr>
            </a:p>
          </p:txBody>
        </p:sp>
        <p:sp>
          <p:nvSpPr>
            <p:cNvPr id="82" name="Rectangle 28"/>
            <p:cNvSpPr>
              <a:spLocks noChangeArrowheads="1"/>
            </p:cNvSpPr>
            <p:nvPr/>
          </p:nvSpPr>
          <p:spPr bwMode="auto">
            <a:xfrm>
              <a:off x="2223" y="2862"/>
              <a:ext cx="592" cy="3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83" name="Rectangle 29"/>
            <p:cNvSpPr>
              <a:spLocks noChangeArrowheads="1"/>
            </p:cNvSpPr>
            <p:nvPr/>
          </p:nvSpPr>
          <p:spPr bwMode="auto">
            <a:xfrm>
              <a:off x="2452" y="2897"/>
              <a:ext cx="188"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defTabSz="912813"/>
              <a:r>
                <a:rPr lang="en-US" altLang="zh-CN" sz="1500">
                  <a:solidFill>
                    <a:srgbClr val="000000"/>
                  </a:solidFill>
                  <a:latin typeface="Times New Roman" pitchFamily="18" charset="0"/>
                </a:rPr>
                <a:t>VH</a:t>
              </a:r>
            </a:p>
          </p:txBody>
        </p:sp>
        <p:sp>
          <p:nvSpPr>
            <p:cNvPr id="84" name="Rectangle 30"/>
            <p:cNvSpPr>
              <a:spLocks noChangeArrowheads="1"/>
            </p:cNvSpPr>
            <p:nvPr/>
          </p:nvSpPr>
          <p:spPr bwMode="auto">
            <a:xfrm>
              <a:off x="2369" y="3046"/>
              <a:ext cx="388" cy="14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Latent</a:t>
              </a:r>
              <a:endParaRPr lang="en-US" altLang="zh-CN" sz="1500">
                <a:solidFill>
                  <a:srgbClr val="FFFFFF"/>
                </a:solidFill>
                <a:latin typeface="Times New Roman" pitchFamily="18" charset="0"/>
              </a:endParaRPr>
            </a:p>
          </p:txBody>
        </p:sp>
        <p:sp>
          <p:nvSpPr>
            <p:cNvPr id="85" name="Line 31"/>
            <p:cNvSpPr>
              <a:spLocks noChangeShapeType="1"/>
            </p:cNvSpPr>
            <p:nvPr/>
          </p:nvSpPr>
          <p:spPr bwMode="auto">
            <a:xfrm>
              <a:off x="2376" y="3216"/>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51" name="Text Box 32"/>
            <p:cNvSpPr txBox="1">
              <a:spLocks noChangeArrowheads="1"/>
            </p:cNvSpPr>
            <p:nvPr/>
          </p:nvSpPr>
          <p:spPr bwMode="auto">
            <a:xfrm>
              <a:off x="2151" y="3284"/>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87" name="Line 33"/>
            <p:cNvSpPr>
              <a:spLocks noChangeShapeType="1"/>
            </p:cNvSpPr>
            <p:nvPr/>
          </p:nvSpPr>
          <p:spPr bwMode="auto">
            <a:xfrm>
              <a:off x="2815" y="3047"/>
              <a:ext cx="362"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53" name="Rectangle 34"/>
            <p:cNvSpPr>
              <a:spLocks noChangeArrowheads="1"/>
            </p:cNvSpPr>
            <p:nvPr/>
          </p:nvSpPr>
          <p:spPr bwMode="auto">
            <a:xfrm>
              <a:off x="2880" y="2860"/>
              <a:ext cx="206"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e</a:t>
              </a:r>
              <a:r>
                <a:rPr lang="en-US" altLang="zh-CN" sz="1500" baseline="-25000">
                  <a:solidFill>
                    <a:srgbClr val="000000"/>
                  </a:solidFill>
                  <a:latin typeface="Calibri" pitchFamily="34" charset="0"/>
                  <a:sym typeface="Symbol" pitchFamily="18" charset="2"/>
                </a:rPr>
                <a:t>3</a:t>
              </a:r>
              <a:r>
                <a:rPr lang="en-US" altLang="zh-CN" sz="1500">
                  <a:solidFill>
                    <a:srgbClr val="000000"/>
                  </a:solidFill>
                  <a:latin typeface="Calibri" pitchFamily="34" charset="0"/>
                  <a:sym typeface="Symbol" pitchFamily="18" charset="2"/>
                </a:rPr>
                <a:t></a:t>
              </a:r>
            </a:p>
          </p:txBody>
        </p:sp>
        <p:sp>
          <p:nvSpPr>
            <p:cNvPr id="89" name="Rectangle 35"/>
            <p:cNvSpPr>
              <a:spLocks noChangeArrowheads="1"/>
            </p:cNvSpPr>
            <p:nvPr/>
          </p:nvSpPr>
          <p:spPr bwMode="auto">
            <a:xfrm>
              <a:off x="3184" y="2857"/>
              <a:ext cx="593" cy="35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90" name="Rectangle 36"/>
            <p:cNvSpPr>
              <a:spLocks noChangeArrowheads="1"/>
            </p:cNvSpPr>
            <p:nvPr/>
          </p:nvSpPr>
          <p:spPr bwMode="auto">
            <a:xfrm>
              <a:off x="3376" y="2897"/>
              <a:ext cx="220"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VY</a:t>
              </a:r>
              <a:r>
                <a:rPr lang="en-US" altLang="zh-CN" sz="1500" baseline="-25000">
                  <a:solidFill>
                    <a:srgbClr val="000000"/>
                  </a:solidFill>
                  <a:latin typeface="Times New Roman" pitchFamily="18" charset="0"/>
                </a:rPr>
                <a:t>1</a:t>
              </a:r>
            </a:p>
          </p:txBody>
        </p:sp>
        <p:sp>
          <p:nvSpPr>
            <p:cNvPr id="91" name="Rectangle 37"/>
            <p:cNvSpPr>
              <a:spLocks noChangeArrowheads="1"/>
            </p:cNvSpPr>
            <p:nvPr/>
          </p:nvSpPr>
          <p:spPr bwMode="auto">
            <a:xfrm>
              <a:off x="3358" y="3046"/>
              <a:ext cx="266" cy="14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Low</a:t>
              </a:r>
              <a:endParaRPr lang="en-US" altLang="zh-CN" sz="1500">
                <a:solidFill>
                  <a:srgbClr val="FFFFFF"/>
                </a:solidFill>
                <a:latin typeface="Times New Roman" pitchFamily="18" charset="0"/>
              </a:endParaRPr>
            </a:p>
          </p:txBody>
        </p:sp>
        <p:sp>
          <p:nvSpPr>
            <p:cNvPr id="92" name="Line 38"/>
            <p:cNvSpPr>
              <a:spLocks noChangeShapeType="1"/>
            </p:cNvSpPr>
            <p:nvPr/>
          </p:nvSpPr>
          <p:spPr bwMode="auto">
            <a:xfrm>
              <a:off x="3338" y="3211"/>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62" name="Text Box 39"/>
            <p:cNvSpPr txBox="1">
              <a:spLocks noChangeArrowheads="1"/>
            </p:cNvSpPr>
            <p:nvPr/>
          </p:nvSpPr>
          <p:spPr bwMode="auto">
            <a:xfrm>
              <a:off x="3114" y="3278"/>
              <a:ext cx="227"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94" name="Line 40"/>
            <p:cNvSpPr>
              <a:spLocks noChangeShapeType="1"/>
            </p:cNvSpPr>
            <p:nvPr/>
          </p:nvSpPr>
          <p:spPr bwMode="auto">
            <a:xfrm>
              <a:off x="3777" y="3042"/>
              <a:ext cx="363"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64" name="Rectangle 41"/>
            <p:cNvSpPr>
              <a:spLocks noChangeArrowheads="1"/>
            </p:cNvSpPr>
            <p:nvPr/>
          </p:nvSpPr>
          <p:spPr bwMode="auto">
            <a:xfrm>
              <a:off x="3840" y="2856"/>
              <a:ext cx="208"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e</a:t>
              </a:r>
              <a:r>
                <a:rPr lang="en-US" altLang="zh-CN" sz="1500" baseline="-25000">
                  <a:solidFill>
                    <a:srgbClr val="000000"/>
                  </a:solidFill>
                  <a:latin typeface="Calibri" pitchFamily="34" charset="0"/>
                  <a:sym typeface="Symbol" pitchFamily="18" charset="2"/>
                </a:rPr>
                <a:t>4</a:t>
              </a:r>
              <a:r>
                <a:rPr lang="en-US" altLang="zh-CN" sz="1500">
                  <a:solidFill>
                    <a:srgbClr val="000000"/>
                  </a:solidFill>
                  <a:latin typeface="Calibri" pitchFamily="34" charset="0"/>
                  <a:sym typeface="Symbol" pitchFamily="18" charset="2"/>
                </a:rPr>
                <a:t></a:t>
              </a:r>
            </a:p>
          </p:txBody>
        </p:sp>
        <p:sp>
          <p:nvSpPr>
            <p:cNvPr id="96" name="Rectangle 42"/>
            <p:cNvSpPr>
              <a:spLocks noChangeArrowheads="1"/>
            </p:cNvSpPr>
            <p:nvPr/>
          </p:nvSpPr>
          <p:spPr bwMode="auto">
            <a:xfrm>
              <a:off x="4127" y="2862"/>
              <a:ext cx="592" cy="3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500">
                <a:solidFill>
                  <a:srgbClr val="FFFFFF"/>
                </a:solidFill>
              </a:endParaRPr>
            </a:p>
          </p:txBody>
        </p:sp>
        <p:sp>
          <p:nvSpPr>
            <p:cNvPr id="97" name="Rectangle 43"/>
            <p:cNvSpPr>
              <a:spLocks noChangeArrowheads="1"/>
            </p:cNvSpPr>
            <p:nvPr/>
          </p:nvSpPr>
          <p:spPr bwMode="auto">
            <a:xfrm>
              <a:off x="4318" y="2901"/>
              <a:ext cx="220" cy="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defTabSz="912813"/>
              <a:r>
                <a:rPr lang="en-US" altLang="zh-CN" sz="1500">
                  <a:solidFill>
                    <a:srgbClr val="000000"/>
                  </a:solidFill>
                  <a:latin typeface="Times New Roman" pitchFamily="18" charset="0"/>
                </a:rPr>
                <a:t>VY</a:t>
              </a:r>
              <a:r>
                <a:rPr lang="en-US" altLang="zh-CN" sz="1500" baseline="-25000">
                  <a:solidFill>
                    <a:srgbClr val="000000"/>
                  </a:solidFill>
                  <a:latin typeface="Times New Roman" pitchFamily="18" charset="0"/>
                </a:rPr>
                <a:t>2</a:t>
              </a:r>
            </a:p>
          </p:txBody>
        </p:sp>
        <p:sp>
          <p:nvSpPr>
            <p:cNvPr id="98" name="Rectangle 44"/>
            <p:cNvSpPr>
              <a:spLocks noChangeArrowheads="1"/>
            </p:cNvSpPr>
            <p:nvPr/>
          </p:nvSpPr>
          <p:spPr bwMode="auto">
            <a:xfrm>
              <a:off x="4300" y="3053"/>
              <a:ext cx="282" cy="1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0" rIns="0" bIns="0">
              <a:spAutoFit/>
            </a:bodyPr>
            <a:lstStyle/>
            <a:p>
              <a:pPr defTabSz="912813"/>
              <a:r>
                <a:rPr lang="en-US" altLang="zh-CN" sz="1500">
                  <a:solidFill>
                    <a:srgbClr val="000000"/>
                  </a:solidFill>
                  <a:latin typeface="Times New Roman" pitchFamily="18" charset="0"/>
                </a:rPr>
                <a:t>High</a:t>
              </a:r>
              <a:endParaRPr lang="en-US" altLang="zh-CN" sz="1500">
                <a:solidFill>
                  <a:srgbClr val="FFFFFF"/>
                </a:solidFill>
                <a:latin typeface="Times New Roman" pitchFamily="18" charset="0"/>
              </a:endParaRPr>
            </a:p>
          </p:txBody>
        </p:sp>
        <p:sp>
          <p:nvSpPr>
            <p:cNvPr id="99" name="Line 45"/>
            <p:cNvSpPr>
              <a:spLocks noChangeShapeType="1"/>
            </p:cNvSpPr>
            <p:nvPr/>
          </p:nvSpPr>
          <p:spPr bwMode="auto">
            <a:xfrm>
              <a:off x="4217" y="3216"/>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73" name="Text Box 46"/>
            <p:cNvSpPr txBox="1">
              <a:spLocks noChangeArrowheads="1"/>
            </p:cNvSpPr>
            <p:nvPr/>
          </p:nvSpPr>
          <p:spPr bwMode="auto">
            <a:xfrm>
              <a:off x="3994" y="3284"/>
              <a:ext cx="226"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a:t>
              </a:r>
              <a:r>
                <a:rPr lang="en-US" altLang="zh-CN" sz="1500" baseline="-25000">
                  <a:latin typeface="Calibri" pitchFamily="34" charset="0"/>
                  <a:sym typeface="Symbol" pitchFamily="18" charset="2"/>
                </a:rPr>
                <a:t>d</a:t>
              </a:r>
              <a:endParaRPr lang="en-US" altLang="zh-CN" sz="1500">
                <a:latin typeface="Calibri" pitchFamily="34" charset="0"/>
                <a:sym typeface="Symbol" pitchFamily="18" charset="2"/>
              </a:endParaRPr>
            </a:p>
          </p:txBody>
        </p:sp>
        <p:sp>
          <p:nvSpPr>
            <p:cNvPr id="105" name="Line 51"/>
            <p:cNvSpPr>
              <a:spLocks noChangeShapeType="1"/>
            </p:cNvSpPr>
            <p:nvPr/>
          </p:nvSpPr>
          <p:spPr bwMode="auto">
            <a:xfrm>
              <a:off x="4643" y="3216"/>
              <a:ext cx="0" cy="186"/>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p>
          </p:txBody>
        </p:sp>
        <p:sp>
          <p:nvSpPr>
            <p:cNvPr id="34979" name="Text Box 52"/>
            <p:cNvSpPr txBox="1">
              <a:spLocks noChangeArrowheads="1"/>
            </p:cNvSpPr>
            <p:nvPr/>
          </p:nvSpPr>
          <p:spPr bwMode="auto">
            <a:xfrm>
              <a:off x="4464" y="3305"/>
              <a:ext cx="293" cy="202"/>
            </a:xfrm>
            <a:prstGeom prst="rect">
              <a:avLst/>
            </a:prstGeom>
            <a:noFill/>
            <a:ln w="9525">
              <a:noFill/>
              <a:miter lim="800000"/>
              <a:headEnd/>
              <a:tailEnd/>
            </a:ln>
          </p:spPr>
          <p:txBody>
            <a:bodyPr wrap="none" lIns="91422" tIns="45712" rIns="91422" bIns="45712">
              <a:spAutoFit/>
            </a:bodyPr>
            <a:lstStyle/>
            <a:p>
              <a:pPr defTabSz="912813"/>
              <a:r>
                <a:rPr lang="en-US" altLang="zh-CN" sz="1500">
                  <a:latin typeface="Calibri" pitchFamily="34" charset="0"/>
                  <a:sym typeface="Symbol" pitchFamily="18" charset="2"/>
                </a:rPr>
                <a:t>e</a:t>
              </a:r>
              <a:r>
                <a:rPr lang="en-US" altLang="zh-CN" sz="1500" baseline="-25000">
                  <a:latin typeface="Calibri" pitchFamily="34" charset="0"/>
                  <a:sym typeface="Symbol" pitchFamily="18" charset="2"/>
                </a:rPr>
                <a:t>5</a:t>
              </a:r>
              <a:r>
                <a:rPr lang="en-US" altLang="zh-CN" sz="1500">
                  <a:latin typeface="Calibri" pitchFamily="34" charset="0"/>
                  <a:sym typeface="Symbol" pitchFamily="18" charset="2"/>
                </a:rPr>
                <a:t></a:t>
              </a:r>
            </a:p>
          </p:txBody>
        </p:sp>
        <p:sp>
          <p:nvSpPr>
            <p:cNvPr id="34980" name="Rectangle 53"/>
            <p:cNvSpPr>
              <a:spLocks noChangeArrowheads="1"/>
            </p:cNvSpPr>
            <p:nvPr/>
          </p:nvSpPr>
          <p:spPr bwMode="auto">
            <a:xfrm>
              <a:off x="791" y="3260"/>
              <a:ext cx="139" cy="144"/>
            </a:xfrm>
            <a:prstGeom prst="rect">
              <a:avLst/>
            </a:prstGeom>
            <a:noFill/>
            <a:ln w="9525">
              <a:noFill/>
              <a:miter lim="800000"/>
              <a:headEnd/>
              <a:tailEnd/>
            </a:ln>
          </p:spPr>
          <p:txBody>
            <a:bodyPr lIns="0" tIns="0" rIns="0" bIns="0">
              <a:spAutoFit/>
            </a:bodyPr>
            <a:lstStyle/>
            <a:p>
              <a:pPr defTabSz="912813"/>
              <a:r>
                <a:rPr lang="en-US" altLang="zh-CN" sz="1500">
                  <a:solidFill>
                    <a:srgbClr val="000000"/>
                  </a:solidFill>
                  <a:latin typeface="Calibri" pitchFamily="34" charset="0"/>
                  <a:sym typeface="Symbol" pitchFamily="18" charset="2"/>
                </a:rPr>
                <a:t></a:t>
              </a:r>
            </a:p>
          </p:txBody>
        </p:sp>
        <p:sp>
          <p:nvSpPr>
            <p:cNvPr id="34990" name="Oval 174"/>
            <p:cNvSpPr>
              <a:spLocks noChangeArrowheads="1"/>
            </p:cNvSpPr>
            <p:nvPr/>
          </p:nvSpPr>
          <p:spPr bwMode="auto">
            <a:xfrm>
              <a:off x="912" y="2880"/>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sp>
          <p:nvSpPr>
            <p:cNvPr id="34991" name="Oval 175"/>
            <p:cNvSpPr>
              <a:spLocks noChangeArrowheads="1"/>
            </p:cNvSpPr>
            <p:nvPr/>
          </p:nvSpPr>
          <p:spPr bwMode="auto">
            <a:xfrm>
              <a:off x="2832" y="2832"/>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sp>
          <p:nvSpPr>
            <p:cNvPr id="34992" name="Oval 176"/>
            <p:cNvSpPr>
              <a:spLocks noChangeArrowheads="1"/>
            </p:cNvSpPr>
            <p:nvPr/>
          </p:nvSpPr>
          <p:spPr bwMode="auto">
            <a:xfrm>
              <a:off x="3792" y="2832"/>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sp>
          <p:nvSpPr>
            <p:cNvPr id="34993" name="Oval 177"/>
            <p:cNvSpPr>
              <a:spLocks noChangeArrowheads="1"/>
            </p:cNvSpPr>
            <p:nvPr/>
          </p:nvSpPr>
          <p:spPr bwMode="auto">
            <a:xfrm>
              <a:off x="4464" y="3312"/>
              <a:ext cx="192" cy="192"/>
            </a:xfrm>
            <a:prstGeom prst="ellipse">
              <a:avLst/>
            </a:prstGeom>
            <a:solidFill>
              <a:srgbClr val="0EFE25">
                <a:alpha val="49001"/>
              </a:srgbClr>
            </a:solidFill>
            <a:ln w="12700">
              <a:solidFill>
                <a:srgbClr val="F81902"/>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4000" smtClean="0"/>
              <a:t>Estimating vaccine efficacy against JD with field data</a:t>
            </a:r>
          </a:p>
        </p:txBody>
      </p:sp>
      <p:sp>
        <p:nvSpPr>
          <p:cNvPr id="36867" name="Rectangle 3"/>
          <p:cNvSpPr>
            <a:spLocks noGrp="1"/>
          </p:cNvSpPr>
          <p:nvPr>
            <p:ph type="body" sz="half" idx="1"/>
          </p:nvPr>
        </p:nvSpPr>
        <p:spPr>
          <a:xfrm>
            <a:off x="457200" y="1600200"/>
            <a:ext cx="4038600" cy="3124200"/>
          </a:xfrm>
          <a:ln>
            <a:solidFill>
              <a:schemeClr val="hlink"/>
            </a:solidFill>
          </a:ln>
        </p:spPr>
        <p:txBody>
          <a:bodyPr/>
          <a:lstStyle/>
          <a:p>
            <a:r>
              <a:rPr lang="en-US" smtClean="0"/>
              <a:t>Known information:</a:t>
            </a:r>
          </a:p>
          <a:p>
            <a:pPr lvl="1"/>
            <a:r>
              <a:rPr lang="en-US" smtClean="0"/>
              <a:t>birth date</a:t>
            </a:r>
          </a:p>
          <a:p>
            <a:pPr lvl="1"/>
            <a:r>
              <a:rPr lang="en-US" smtClean="0"/>
              <a:t>death date </a:t>
            </a:r>
          </a:p>
          <a:p>
            <a:pPr lvl="1"/>
            <a:r>
              <a:rPr lang="en-US" smtClean="0"/>
              <a:t>annual test dates and results</a:t>
            </a:r>
          </a:p>
          <a:p>
            <a:pPr lvl="1"/>
            <a:r>
              <a:rPr lang="en-US" smtClean="0"/>
              <a:t>vaccination status</a:t>
            </a:r>
          </a:p>
        </p:txBody>
      </p:sp>
      <p:sp>
        <p:nvSpPr>
          <p:cNvPr id="36868" name="Rectangle 4"/>
          <p:cNvSpPr>
            <a:spLocks noGrp="1"/>
          </p:cNvSpPr>
          <p:nvPr>
            <p:ph type="body" sz="half" idx="2"/>
          </p:nvPr>
        </p:nvSpPr>
        <p:spPr>
          <a:xfrm>
            <a:off x="4648200" y="1600200"/>
            <a:ext cx="4038600" cy="3124200"/>
          </a:xfrm>
          <a:ln>
            <a:solidFill>
              <a:schemeClr val="hlink"/>
            </a:solidFill>
          </a:ln>
        </p:spPr>
        <p:txBody>
          <a:bodyPr/>
          <a:lstStyle/>
          <a:p>
            <a:r>
              <a:rPr lang="en-US" smtClean="0"/>
              <a:t>Missing information:</a:t>
            </a:r>
          </a:p>
          <a:p>
            <a:pPr lvl="1"/>
            <a:r>
              <a:rPr lang="en-US" smtClean="0"/>
              <a:t>Date of infection</a:t>
            </a:r>
          </a:p>
          <a:p>
            <a:pPr lvl="1"/>
            <a:r>
              <a:rPr lang="en-US" smtClean="0"/>
              <a:t>Onset of low-shedding</a:t>
            </a:r>
          </a:p>
          <a:p>
            <a:pPr lvl="1"/>
            <a:r>
              <a:rPr lang="en-US" smtClean="0"/>
              <a:t>Onset of high-shedding</a:t>
            </a:r>
          </a:p>
          <a:p>
            <a:pPr lvl="1"/>
            <a:r>
              <a:rPr lang="en-US" smtClean="0"/>
              <a:t>True infection status (if all tests results were negative)</a:t>
            </a:r>
          </a:p>
        </p:txBody>
      </p:sp>
      <p:sp>
        <p:nvSpPr>
          <p:cNvPr id="36869" name="Text Box 5"/>
          <p:cNvSpPr txBox="1">
            <a:spLocks noChangeArrowheads="1"/>
          </p:cNvSpPr>
          <p:nvPr/>
        </p:nvSpPr>
        <p:spPr bwMode="auto">
          <a:xfrm>
            <a:off x="1371600" y="5410200"/>
            <a:ext cx="6416675" cy="850900"/>
          </a:xfrm>
          <a:prstGeom prst="rect">
            <a:avLst/>
          </a:prstGeom>
          <a:noFill/>
          <a:ln w="28575">
            <a:solidFill>
              <a:srgbClr val="F81902"/>
            </a:solidFill>
            <a:miter lim="800000"/>
            <a:headEnd/>
            <a:tailEnd/>
          </a:ln>
          <a:effectLst/>
        </p:spPr>
        <p:txBody>
          <a:bodyPr>
            <a:spAutoFit/>
          </a:bodyPr>
          <a:lstStyle/>
          <a:p>
            <a:pPr algn="ctr"/>
            <a:r>
              <a:rPr lang="en-US" sz="2400"/>
              <a:t>To estimate vaccine efficacy, </a:t>
            </a:r>
          </a:p>
          <a:p>
            <a:pPr algn="ctr"/>
            <a:r>
              <a:rPr lang="en-US" sz="2400"/>
              <a:t>missing information must also be estimated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sz="4000" smtClean="0"/>
              <a:t>Estimating vaccine efficacy with Markov Chain Monte Carlo models</a:t>
            </a:r>
          </a:p>
        </p:txBody>
      </p:sp>
      <p:sp>
        <p:nvSpPr>
          <p:cNvPr id="38915" name="Rectangle 3"/>
          <p:cNvSpPr>
            <a:spLocks noGrp="1"/>
          </p:cNvSpPr>
          <p:nvPr>
            <p:ph type="body" idx="1"/>
          </p:nvPr>
        </p:nvSpPr>
        <p:spPr>
          <a:xfrm>
            <a:off x="304800" y="1600200"/>
            <a:ext cx="8305800" cy="5029200"/>
          </a:xfrm>
        </p:spPr>
        <p:txBody>
          <a:bodyPr/>
          <a:lstStyle/>
          <a:p>
            <a:pPr>
              <a:lnSpc>
                <a:spcPct val="90000"/>
              </a:lnSpc>
              <a:buFont typeface="Arial" charset="0"/>
              <a:buNone/>
            </a:pPr>
            <a:r>
              <a:rPr lang="en-US" sz="2400" smtClean="0"/>
              <a:t>MCMC models are Bayesian statistical models, useful for disease modeling because they</a:t>
            </a:r>
          </a:p>
          <a:p>
            <a:pPr>
              <a:lnSpc>
                <a:spcPct val="90000"/>
              </a:lnSpc>
            </a:pPr>
            <a:r>
              <a:rPr lang="en-US" sz="2400" smtClean="0"/>
              <a:t>Can account for nonlinear systems</a:t>
            </a:r>
          </a:p>
          <a:p>
            <a:pPr lvl="1">
              <a:lnSpc>
                <a:spcPct val="90000"/>
              </a:lnSpc>
            </a:pPr>
            <a:r>
              <a:rPr lang="en-US" sz="2000" smtClean="0"/>
              <a:t>parameters may be inter-related</a:t>
            </a:r>
          </a:p>
          <a:p>
            <a:pPr>
              <a:lnSpc>
                <a:spcPct val="90000"/>
              </a:lnSpc>
            </a:pPr>
            <a:r>
              <a:rPr lang="en-US" sz="2400" smtClean="0"/>
              <a:t>Can account for time-dependence </a:t>
            </a:r>
          </a:p>
          <a:p>
            <a:pPr lvl="1">
              <a:lnSpc>
                <a:spcPct val="90000"/>
              </a:lnSpc>
            </a:pPr>
            <a:r>
              <a:rPr lang="en-US" sz="2000" smtClean="0"/>
              <a:t>i.e. infectious pressure</a:t>
            </a:r>
          </a:p>
          <a:p>
            <a:pPr>
              <a:lnSpc>
                <a:spcPct val="90000"/>
              </a:lnSpc>
            </a:pPr>
            <a:r>
              <a:rPr lang="en-US" sz="2400" smtClean="0"/>
              <a:t>Have a mechanism for missing-data problems:</a:t>
            </a:r>
          </a:p>
          <a:p>
            <a:pPr lvl="1">
              <a:lnSpc>
                <a:spcPct val="90000"/>
              </a:lnSpc>
            </a:pPr>
            <a:r>
              <a:rPr lang="en-US" sz="2000" smtClean="0"/>
              <a:t>Missing information can be estimated probabilistically, given a set of parameters drawn from a prior distribution</a:t>
            </a:r>
          </a:p>
          <a:p>
            <a:pPr lvl="1">
              <a:lnSpc>
                <a:spcPct val="90000"/>
              </a:lnSpc>
            </a:pPr>
            <a:r>
              <a:rPr lang="en-US" sz="2000" smtClean="0"/>
              <a:t>The full dataset can then be used to determine the relative likelihood of a different set of parameters drawn from the prior</a:t>
            </a:r>
          </a:p>
          <a:p>
            <a:pPr lvl="2">
              <a:lnSpc>
                <a:spcPct val="90000"/>
              </a:lnSpc>
            </a:pPr>
            <a:r>
              <a:rPr lang="en-US" sz="1800" smtClean="0"/>
              <a:t>The new set of parameters may be accepted or rejected, based on its relative likelihood</a:t>
            </a:r>
          </a:p>
          <a:p>
            <a:pPr lvl="1">
              <a:lnSpc>
                <a:spcPct val="90000"/>
              </a:lnSpc>
            </a:pPr>
            <a:r>
              <a:rPr lang="en-US" sz="2000" smtClean="0"/>
              <a:t>This process is iterated until it converges on a posterior distribution for all parameters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US" smtClean="0"/>
              <a:t>Validating MCMC models</a:t>
            </a:r>
          </a:p>
        </p:txBody>
      </p:sp>
      <p:sp>
        <p:nvSpPr>
          <p:cNvPr id="40963" name="Rectangle 3"/>
          <p:cNvSpPr>
            <a:spLocks noGrp="1"/>
          </p:cNvSpPr>
          <p:nvPr>
            <p:ph type="body" idx="1"/>
          </p:nvPr>
        </p:nvSpPr>
        <p:spPr/>
        <p:txBody>
          <a:bodyPr/>
          <a:lstStyle/>
          <a:p>
            <a:r>
              <a:rPr lang="en-US" sz="2800" smtClean="0"/>
              <a:t>In order to test that an MCMC model predicts the true parameter distribution, we feed it data simulated with known parameters</a:t>
            </a:r>
          </a:p>
          <a:p>
            <a:r>
              <a:rPr lang="en-US" sz="2800" smtClean="0"/>
              <a:t>In the case of the JD model, the full model requires individual animal data:</a:t>
            </a:r>
          </a:p>
          <a:p>
            <a:pPr lvl="1"/>
            <a:r>
              <a:rPr lang="en-US" sz="2400" smtClean="0"/>
              <a:t>Infection status</a:t>
            </a:r>
          </a:p>
          <a:p>
            <a:pPr lvl="1"/>
            <a:r>
              <a:rPr lang="en-US" sz="2400" smtClean="0"/>
              <a:t>Vaccination status</a:t>
            </a:r>
          </a:p>
          <a:p>
            <a:pPr lvl="1"/>
            <a:r>
              <a:rPr lang="en-US" sz="2400" smtClean="0"/>
              <a:t>Dates of birth, compartment transitions, death</a:t>
            </a:r>
          </a:p>
          <a:p>
            <a:r>
              <a:rPr lang="en-US" sz="2800" smtClean="0"/>
              <a:t>We need an individual-animal stochastic model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800" b="1" smtClean="0"/>
              <a:t>Optimal control of Johne’s disease using an </a:t>
            </a:r>
            <a:br>
              <a:rPr lang="en-US" sz="2800" b="1" smtClean="0"/>
            </a:br>
            <a:r>
              <a:rPr lang="en-US" sz="2800" b="1" smtClean="0"/>
              <a:t>individual-based (agent-based) modeling approach</a:t>
            </a:r>
          </a:p>
        </p:txBody>
      </p:sp>
      <p:sp>
        <p:nvSpPr>
          <p:cNvPr id="23554" name="Content Placeholder 2"/>
          <p:cNvSpPr>
            <a:spLocks noGrp="1"/>
          </p:cNvSpPr>
          <p:nvPr>
            <p:ph idx="1"/>
          </p:nvPr>
        </p:nvSpPr>
        <p:spPr>
          <a:xfrm>
            <a:off x="457200" y="1600200"/>
            <a:ext cx="8458200" cy="4525963"/>
          </a:xfrm>
        </p:spPr>
        <p:txBody>
          <a:bodyPr/>
          <a:lstStyle/>
          <a:p>
            <a:pPr>
              <a:lnSpc>
                <a:spcPct val="80000"/>
              </a:lnSpc>
            </a:pPr>
            <a:r>
              <a:rPr lang="en-US" altLang="zh-CN" sz="2400" smtClean="0"/>
              <a:t>Controls: test-based culling, farm management, JD vaccines</a:t>
            </a:r>
          </a:p>
          <a:p>
            <a:pPr>
              <a:lnSpc>
                <a:spcPct val="80000"/>
              </a:lnSpc>
            </a:pPr>
            <a:endParaRPr lang="en-US" altLang="zh-CN" sz="2400" smtClean="0"/>
          </a:p>
          <a:p>
            <a:pPr>
              <a:lnSpc>
                <a:spcPct val="80000"/>
              </a:lnSpc>
            </a:pPr>
            <a:r>
              <a:rPr lang="en-US" altLang="zh-CN" sz="2400" smtClean="0"/>
              <a:t>Advantages of individual-based modeling (IBM)</a:t>
            </a:r>
          </a:p>
          <a:p>
            <a:pPr lvl="1">
              <a:lnSpc>
                <a:spcPct val="80000"/>
              </a:lnSpc>
            </a:pPr>
            <a:r>
              <a:rPr lang="en-US" altLang="zh-CN" sz="2000" smtClean="0"/>
              <a:t>Providing a general framework to model infectious disease transmission in a dairy herd;</a:t>
            </a:r>
          </a:p>
          <a:p>
            <a:pPr lvl="1">
              <a:lnSpc>
                <a:spcPct val="80000"/>
              </a:lnSpc>
            </a:pPr>
            <a:r>
              <a:rPr lang="en-US" altLang="zh-CN" sz="2000" smtClean="0"/>
              <a:t>Integrating all individual information together to predict the dynamics on farms;</a:t>
            </a:r>
          </a:p>
          <a:p>
            <a:pPr lvl="1">
              <a:lnSpc>
                <a:spcPct val="80000"/>
              </a:lnSpc>
            </a:pPr>
            <a:r>
              <a:rPr lang="en-US" altLang="zh-CN" sz="2000" smtClean="0"/>
              <a:t>Adding controls on farm level and/or individual animals easily. </a:t>
            </a:r>
          </a:p>
          <a:p>
            <a:pPr lvl="1">
              <a:lnSpc>
                <a:spcPct val="80000"/>
              </a:lnSpc>
            </a:pPr>
            <a:r>
              <a:rPr lang="en-US" altLang="zh-CN" sz="2000" smtClean="0"/>
              <a:t>Economic analysis based on IBM would be more accurate.</a:t>
            </a:r>
          </a:p>
          <a:p>
            <a:pPr lvl="1">
              <a:lnSpc>
                <a:spcPct val="80000"/>
              </a:lnSpc>
            </a:pPr>
            <a:endParaRPr lang="en-US" altLang="zh-CN" sz="2000" smtClean="0"/>
          </a:p>
          <a:p>
            <a:pPr>
              <a:lnSpc>
                <a:spcPct val="80000"/>
              </a:lnSpc>
            </a:pPr>
            <a:r>
              <a:rPr lang="en-US" altLang="zh-CN" sz="2400" smtClean="0"/>
              <a:t>Disadvantages of IBM</a:t>
            </a:r>
          </a:p>
          <a:p>
            <a:pPr lvl="1">
              <a:lnSpc>
                <a:spcPct val="80000"/>
              </a:lnSpc>
            </a:pPr>
            <a:r>
              <a:rPr lang="en-US" altLang="zh-CN" sz="2000" smtClean="0"/>
              <a:t>Individual information collection: a detailed profile for each animal in a herd. </a:t>
            </a:r>
            <a:r>
              <a:rPr lang="en-US" altLang="zh-CN" sz="2000" i="1" smtClean="0"/>
              <a:t>(also an advantage)</a:t>
            </a:r>
            <a:endParaRPr lang="en-US" altLang="zh-CN" sz="2000" smtClean="0"/>
          </a:p>
          <a:p>
            <a:pPr lvl="1">
              <a:lnSpc>
                <a:spcPct val="80000"/>
              </a:lnSpc>
            </a:pPr>
            <a:r>
              <a:rPr lang="en-US" altLang="zh-CN" sz="2000" smtClean="0"/>
              <a:t>Simulations: efficient algorithm and powerful computers are necessary.</a:t>
            </a:r>
          </a:p>
          <a:p>
            <a:pPr>
              <a:lnSpc>
                <a:spcPct val="80000"/>
              </a:lnSpc>
              <a:buFont typeface="Arial" charset="0"/>
              <a:buNone/>
            </a:pPr>
            <a:endParaRPr lang="en-US" altLang="zh-CN"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28600" y="2057400"/>
            <a:ext cx="8305800" cy="2462213"/>
          </a:xfrm>
          <a:prstGeom prst="rect">
            <a:avLst/>
          </a:prstGeom>
          <a:noFill/>
          <a:ln w="9525">
            <a:noFill/>
            <a:miter lim="800000"/>
            <a:headEnd/>
            <a:tailEnd/>
          </a:ln>
          <a:effectLst/>
        </p:spPr>
        <p:txBody>
          <a:bodyPr>
            <a:spAutoFit/>
          </a:bodyPr>
          <a:lstStyle/>
          <a:p>
            <a:pPr marL="342900" indent="-342900" algn="ctr">
              <a:spcBef>
                <a:spcPct val="50000"/>
              </a:spcBef>
            </a:pPr>
            <a:r>
              <a:rPr lang="en-US" sz="2800" b="1" dirty="0"/>
              <a:t>Project 3: </a:t>
            </a:r>
            <a:r>
              <a:rPr lang="en-US" sz="2800" b="1" dirty="0" smtClean="0"/>
              <a:t>“Develop</a:t>
            </a:r>
            <a:r>
              <a:rPr lang="en-US" sz="2800" b="1" dirty="0"/>
              <a:t>, evaluate and improve food animal systems-based mathematical models of antimicrobial resistance among </a:t>
            </a:r>
            <a:r>
              <a:rPr lang="en-US" sz="2800" b="1" dirty="0" err="1"/>
              <a:t>commensal</a:t>
            </a:r>
            <a:r>
              <a:rPr lang="en-US" sz="2800" b="1" dirty="0"/>
              <a:t> </a:t>
            </a:r>
            <a:r>
              <a:rPr lang="en-US" sz="2800" b="1" dirty="0" smtClean="0"/>
              <a:t>bacteria”</a:t>
            </a:r>
          </a:p>
          <a:p>
            <a:pPr marL="342900" indent="-342900" algn="ctr">
              <a:spcBef>
                <a:spcPct val="50000"/>
              </a:spcBef>
            </a:pPr>
            <a:r>
              <a:rPr lang="en-US" sz="2800" b="1" dirty="0" smtClean="0"/>
              <a:t>Cristina Lanzas, DVM, PhD, Research Associate</a:t>
            </a:r>
            <a:endParaRPr lang="en-US"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3" cstate="print"/>
          <a:srcRect/>
          <a:stretch>
            <a:fillRect/>
          </a:stretch>
        </p:blipFill>
        <p:spPr bwMode="auto">
          <a:xfrm>
            <a:off x="381000" y="685800"/>
            <a:ext cx="4413250" cy="4419600"/>
          </a:xfrm>
          <a:prstGeom prst="rect">
            <a:avLst/>
          </a:prstGeom>
          <a:noFill/>
          <a:ln w="9525">
            <a:noFill/>
            <a:miter lim="800000"/>
            <a:headEnd/>
            <a:tailEnd/>
          </a:ln>
          <a:effectLst/>
        </p:spPr>
      </p:pic>
      <p:sp>
        <p:nvSpPr>
          <p:cNvPr id="62469" name="Text Box 5"/>
          <p:cNvSpPr txBox="1">
            <a:spLocks noChangeArrowheads="1"/>
          </p:cNvSpPr>
          <p:nvPr/>
        </p:nvSpPr>
        <p:spPr bwMode="auto">
          <a:xfrm>
            <a:off x="609600" y="5105400"/>
            <a:ext cx="3810000" cy="366713"/>
          </a:xfrm>
          <a:prstGeom prst="rect">
            <a:avLst/>
          </a:prstGeom>
          <a:noFill/>
          <a:ln w="9525">
            <a:noFill/>
            <a:miter lim="800000"/>
            <a:headEnd/>
            <a:tailEnd/>
          </a:ln>
          <a:effectLst/>
        </p:spPr>
        <p:txBody>
          <a:bodyPr>
            <a:spAutoFit/>
          </a:bodyPr>
          <a:lstStyle/>
          <a:p>
            <a:pPr>
              <a:spcBef>
                <a:spcPct val="50000"/>
              </a:spcBef>
            </a:pPr>
            <a:r>
              <a:rPr lang="en-US"/>
              <a:t>Bergstrom and Feldgarden, 2008</a:t>
            </a:r>
          </a:p>
        </p:txBody>
      </p:sp>
      <p:sp>
        <p:nvSpPr>
          <p:cNvPr id="62470" name="Text Box 6"/>
          <p:cNvSpPr txBox="1">
            <a:spLocks noChangeArrowheads="1"/>
          </p:cNvSpPr>
          <p:nvPr/>
        </p:nvSpPr>
        <p:spPr bwMode="auto">
          <a:xfrm>
            <a:off x="4724400" y="457200"/>
            <a:ext cx="3886200" cy="6448425"/>
          </a:xfrm>
          <a:prstGeom prst="rect">
            <a:avLst/>
          </a:prstGeom>
          <a:noFill/>
          <a:ln w="9525">
            <a:noFill/>
            <a:miter lim="800000"/>
            <a:headEnd/>
            <a:tailEnd/>
          </a:ln>
          <a:effectLst/>
        </p:spPr>
        <p:txBody>
          <a:bodyPr>
            <a:spAutoFit/>
          </a:bodyPr>
          <a:lstStyle/>
          <a:p>
            <a:pPr>
              <a:spcBef>
                <a:spcPct val="50000"/>
              </a:spcBef>
              <a:buFontTx/>
              <a:buChar char="•"/>
            </a:pPr>
            <a:r>
              <a:rPr lang="en-US" sz="2000"/>
              <a:t> At least 200,000 people suffer from hospital acquired infection every year, and at least 90,000 die in US.</a:t>
            </a:r>
          </a:p>
          <a:p>
            <a:pPr>
              <a:spcBef>
                <a:spcPct val="50000"/>
              </a:spcBef>
              <a:buFontTx/>
              <a:buChar char="•"/>
            </a:pPr>
            <a:r>
              <a:rPr lang="en-US" sz="2000"/>
              <a:t> Economical burden of antimicrobial resistance in clinical settings in US is estimated to be as high as $ 80 billion annually.</a:t>
            </a:r>
          </a:p>
          <a:p>
            <a:pPr>
              <a:spcBef>
                <a:spcPct val="50000"/>
              </a:spcBef>
              <a:buFontTx/>
              <a:buChar char="•"/>
            </a:pPr>
            <a:r>
              <a:rPr lang="en-US" sz="2000"/>
              <a:t> Pathogens outside the hospital are also becoming progressively resistant to common antimicrobials.</a:t>
            </a:r>
          </a:p>
          <a:p>
            <a:pPr>
              <a:spcBef>
                <a:spcPct val="50000"/>
              </a:spcBef>
              <a:buFontTx/>
              <a:buChar char="•"/>
            </a:pPr>
            <a:r>
              <a:rPr lang="en-US" sz="2000"/>
              <a:t> Antimicrobial resistance is also considered a food safety issue because infections with drug resistant foodborne pathogens (e.g. </a:t>
            </a:r>
            <a:r>
              <a:rPr lang="en-US" sz="2000" i="1"/>
              <a:t>Salmonella</a:t>
            </a:r>
            <a:r>
              <a:rPr lang="en-US" sz="2000"/>
              <a:t>) can be particularly serious.</a:t>
            </a:r>
            <a:r>
              <a:rPr lang="en-US"/>
              <a:t> </a:t>
            </a:r>
          </a:p>
          <a:p>
            <a:pPr>
              <a:spcBef>
                <a:spcPct val="50000"/>
              </a:spcBef>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cstate="print"/>
          <a:srcRect/>
          <a:stretch>
            <a:fillRect/>
          </a:stretch>
        </p:blipFill>
        <p:spPr bwMode="auto">
          <a:xfrm>
            <a:off x="0" y="457200"/>
            <a:ext cx="9026525" cy="5913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228600" y="304800"/>
            <a:ext cx="4267200" cy="3597275"/>
          </a:xfrm>
          <a:prstGeom prst="rect">
            <a:avLst/>
          </a:prstGeom>
          <a:noFill/>
          <a:ln w="9525">
            <a:noFill/>
            <a:miter lim="800000"/>
            <a:headEnd/>
            <a:tailEnd/>
          </a:ln>
          <a:effectLst/>
        </p:spPr>
        <p:txBody>
          <a:bodyPr>
            <a:spAutoFit/>
          </a:bodyPr>
          <a:lstStyle/>
          <a:p>
            <a:pPr>
              <a:spcBef>
                <a:spcPct val="50000"/>
              </a:spcBef>
              <a:buFontTx/>
              <a:buChar char="•"/>
            </a:pPr>
            <a:r>
              <a:rPr lang="en-US" sz="2000"/>
              <a:t> Reservoirs of resistant genes are found in commensal bacteria in the human and animal gastrointestinal tracts (small intestine supports ~ 10</a:t>
            </a:r>
            <a:r>
              <a:rPr lang="en-US" sz="2000" baseline="30000"/>
              <a:t>10 </a:t>
            </a:r>
            <a:r>
              <a:rPr lang="en-US" sz="2000"/>
              <a:t>bacterial cells/g)</a:t>
            </a:r>
            <a:r>
              <a:rPr lang="en-US" sz="2000" baseline="30000"/>
              <a:t> </a:t>
            </a:r>
            <a:r>
              <a:rPr lang="en-US" sz="2000"/>
              <a:t>. </a:t>
            </a:r>
          </a:p>
          <a:p>
            <a:pPr>
              <a:spcBef>
                <a:spcPct val="50000"/>
              </a:spcBef>
              <a:buFontTx/>
              <a:buChar char="•"/>
            </a:pPr>
            <a:r>
              <a:rPr lang="en-US" sz="2000"/>
              <a:t> Commensal bacteria can transfer mobile genes coding antimicrobial resistance among themselves and to pathogen bacteria (e.g. plasmid transfer between </a:t>
            </a:r>
            <a:r>
              <a:rPr lang="en-US" sz="2000" i="1"/>
              <a:t>Salmonella</a:t>
            </a:r>
            <a:r>
              <a:rPr lang="en-US" sz="2000"/>
              <a:t> and </a:t>
            </a:r>
            <a:r>
              <a:rPr lang="en-US" sz="2000" i="1"/>
              <a:t>E. coli</a:t>
            </a:r>
            <a:r>
              <a:rPr lang="en-US" sz="2000"/>
              <a:t>)</a:t>
            </a:r>
          </a:p>
        </p:txBody>
      </p:sp>
      <p:pic>
        <p:nvPicPr>
          <p:cNvPr id="44037" name="Picture 5"/>
          <p:cNvPicPr>
            <a:picLocks noChangeAspect="1" noChangeArrowheads="1"/>
          </p:cNvPicPr>
          <p:nvPr/>
        </p:nvPicPr>
        <p:blipFill>
          <a:blip r:embed="rId3" cstate="print"/>
          <a:srcRect/>
          <a:stretch>
            <a:fillRect/>
          </a:stretch>
        </p:blipFill>
        <p:spPr bwMode="auto">
          <a:xfrm>
            <a:off x="0" y="4343400"/>
            <a:ext cx="4094163" cy="1916113"/>
          </a:xfrm>
          <a:prstGeom prst="rect">
            <a:avLst/>
          </a:prstGeom>
          <a:noFill/>
          <a:ln w="9525">
            <a:noFill/>
            <a:miter lim="800000"/>
            <a:headEnd/>
            <a:tailEnd/>
          </a:ln>
          <a:effectLst/>
        </p:spPr>
      </p:pic>
      <p:pic>
        <p:nvPicPr>
          <p:cNvPr id="44039" name="Picture 7"/>
          <p:cNvPicPr>
            <a:picLocks noChangeAspect="1" noChangeArrowheads="1"/>
          </p:cNvPicPr>
          <p:nvPr/>
        </p:nvPicPr>
        <p:blipFill>
          <a:blip r:embed="rId4" cstate="print"/>
          <a:srcRect/>
          <a:stretch>
            <a:fillRect/>
          </a:stretch>
        </p:blipFill>
        <p:spPr bwMode="auto">
          <a:xfrm>
            <a:off x="4343400" y="0"/>
            <a:ext cx="5316538" cy="2852738"/>
          </a:xfrm>
          <a:prstGeom prst="rect">
            <a:avLst/>
          </a:prstGeom>
          <a:noFill/>
          <a:ln w="9525">
            <a:noFill/>
            <a:miter lim="800000"/>
            <a:headEnd/>
            <a:tailEnd/>
          </a:ln>
          <a:effectLst/>
        </p:spPr>
      </p:pic>
      <p:sp>
        <p:nvSpPr>
          <p:cNvPr id="44040" name="Text Box 8"/>
          <p:cNvSpPr txBox="1">
            <a:spLocks noChangeArrowheads="1"/>
          </p:cNvSpPr>
          <p:nvPr/>
        </p:nvSpPr>
        <p:spPr bwMode="auto">
          <a:xfrm>
            <a:off x="5334000" y="4267200"/>
            <a:ext cx="3657600" cy="2378075"/>
          </a:xfrm>
          <a:prstGeom prst="rect">
            <a:avLst/>
          </a:prstGeom>
          <a:noFill/>
          <a:ln w="9525">
            <a:noFill/>
            <a:miter lim="800000"/>
            <a:headEnd/>
            <a:tailEnd/>
          </a:ln>
          <a:effectLst/>
        </p:spPr>
        <p:txBody>
          <a:bodyPr>
            <a:spAutoFit/>
          </a:bodyPr>
          <a:lstStyle/>
          <a:p>
            <a:pPr>
              <a:spcBef>
                <a:spcPct val="50000"/>
              </a:spcBef>
            </a:pPr>
            <a:r>
              <a:rPr lang="en-US" sz="2000"/>
              <a:t>Molecular mechanisms involved in the spread of antimicrobial resistance. Inter-cellular movement (horizontal spread) is the main cause of acquisition of resistance genes. </a:t>
            </a:r>
          </a:p>
          <a:p>
            <a:pPr>
              <a:spcBef>
                <a:spcPct val="50000"/>
              </a:spcBef>
            </a:pPr>
            <a:r>
              <a:rPr lang="en-US" sz="2000"/>
              <a:t>Boerlin, 2008</a:t>
            </a:r>
          </a:p>
        </p:txBody>
      </p:sp>
      <p:sp>
        <p:nvSpPr>
          <p:cNvPr id="44041" name="Text Box 9"/>
          <p:cNvSpPr txBox="1">
            <a:spLocks noChangeArrowheads="1"/>
          </p:cNvSpPr>
          <p:nvPr/>
        </p:nvSpPr>
        <p:spPr bwMode="auto">
          <a:xfrm>
            <a:off x="1219200" y="6324600"/>
            <a:ext cx="2286000" cy="366713"/>
          </a:xfrm>
          <a:prstGeom prst="rect">
            <a:avLst/>
          </a:prstGeom>
          <a:noFill/>
          <a:ln w="9525">
            <a:noFill/>
            <a:miter lim="800000"/>
            <a:headEnd/>
            <a:tailEnd/>
          </a:ln>
          <a:effectLst/>
        </p:spPr>
        <p:txBody>
          <a:bodyPr>
            <a:spAutoFit/>
          </a:bodyPr>
          <a:lstStyle/>
          <a:p>
            <a:pPr>
              <a:spcBef>
                <a:spcPct val="50000"/>
              </a:spcBef>
            </a:pPr>
            <a:r>
              <a:rPr lang="en-US"/>
              <a:t>Salyers et al., 2004</a:t>
            </a:r>
          </a:p>
        </p:txBody>
      </p:sp>
      <p:pic>
        <p:nvPicPr>
          <p:cNvPr id="44042" name="Picture 10"/>
          <p:cNvPicPr>
            <a:picLocks noChangeAspect="1" noChangeArrowheads="1"/>
          </p:cNvPicPr>
          <p:nvPr/>
        </p:nvPicPr>
        <p:blipFill>
          <a:blip r:embed="rId5" cstate="print"/>
          <a:srcRect/>
          <a:stretch>
            <a:fillRect/>
          </a:stretch>
        </p:blipFill>
        <p:spPr bwMode="auto">
          <a:xfrm>
            <a:off x="5029200" y="3048000"/>
            <a:ext cx="4114800" cy="1069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ChangeArrowheads="1"/>
          </p:cNvSpPr>
          <p:nvPr/>
        </p:nvSpPr>
        <p:spPr bwMode="auto">
          <a:xfrm>
            <a:off x="381000" y="228600"/>
            <a:ext cx="4038600" cy="6400800"/>
          </a:xfrm>
          <a:prstGeom prst="rect">
            <a:avLst/>
          </a:prstGeom>
          <a:noFill/>
          <a:ln w="9525">
            <a:solidFill>
              <a:schemeClr val="tx1"/>
            </a:solidFill>
            <a:miter lim="800000"/>
            <a:headEnd/>
            <a:tailEnd/>
          </a:ln>
          <a:effectLst/>
        </p:spPr>
        <p:txBody>
          <a:bodyPr/>
          <a:lstStyle/>
          <a:p>
            <a:pPr marL="342900" indent="-342900" algn="ctr">
              <a:spcBef>
                <a:spcPct val="20000"/>
              </a:spcBef>
            </a:pPr>
            <a:r>
              <a:rPr lang="en-US" sz="2800" b="1">
                <a:latin typeface="Arial" pitchFamily="34" charset="0"/>
              </a:rPr>
              <a:t>WITHIN HOST</a:t>
            </a:r>
          </a:p>
        </p:txBody>
      </p:sp>
      <p:pic>
        <p:nvPicPr>
          <p:cNvPr id="64518" name="Picture 6"/>
          <p:cNvPicPr>
            <a:picLocks noChangeAspect="1" noChangeArrowheads="1"/>
          </p:cNvPicPr>
          <p:nvPr/>
        </p:nvPicPr>
        <p:blipFill>
          <a:blip r:embed="rId3" cstate="print"/>
          <a:srcRect/>
          <a:stretch>
            <a:fillRect/>
          </a:stretch>
        </p:blipFill>
        <p:spPr bwMode="auto">
          <a:xfrm>
            <a:off x="1752600" y="990600"/>
            <a:ext cx="800100" cy="800100"/>
          </a:xfrm>
          <a:prstGeom prst="rect">
            <a:avLst/>
          </a:prstGeom>
          <a:noFill/>
          <a:ln w="9525">
            <a:noFill/>
            <a:miter lim="800000"/>
            <a:headEnd/>
            <a:tailEnd/>
          </a:ln>
          <a:effectLst/>
        </p:spPr>
      </p:pic>
      <p:sp>
        <p:nvSpPr>
          <p:cNvPr id="64519" name="AutoShape 7"/>
          <p:cNvSpPr>
            <a:spLocks noChangeArrowheads="1"/>
          </p:cNvSpPr>
          <p:nvPr/>
        </p:nvSpPr>
        <p:spPr bwMode="auto">
          <a:xfrm>
            <a:off x="533400" y="1295400"/>
            <a:ext cx="1219200" cy="152400"/>
          </a:xfrm>
          <a:prstGeom prst="rightArrow">
            <a:avLst>
              <a:gd name="adj1" fmla="val 50000"/>
              <a:gd name="adj2" fmla="val 200000"/>
            </a:avLst>
          </a:prstGeom>
          <a:solidFill>
            <a:schemeClr val="accent1"/>
          </a:solidFill>
          <a:ln w="9525">
            <a:solidFill>
              <a:schemeClr val="tx1"/>
            </a:solidFill>
            <a:miter lim="800000"/>
            <a:headEnd/>
            <a:tailEnd/>
          </a:ln>
          <a:effectLst/>
        </p:spPr>
        <p:txBody>
          <a:bodyPr wrap="none" anchor="ctr"/>
          <a:lstStyle/>
          <a:p>
            <a:endParaRPr lang="en-US"/>
          </a:p>
        </p:txBody>
      </p:sp>
      <p:sp>
        <p:nvSpPr>
          <p:cNvPr id="64520" name="AutoShape 8"/>
          <p:cNvSpPr>
            <a:spLocks noChangeArrowheads="1"/>
          </p:cNvSpPr>
          <p:nvPr/>
        </p:nvSpPr>
        <p:spPr bwMode="auto">
          <a:xfrm>
            <a:off x="2590800" y="1219200"/>
            <a:ext cx="1219200" cy="152400"/>
          </a:xfrm>
          <a:prstGeom prst="rightArrow">
            <a:avLst>
              <a:gd name="adj1" fmla="val 50000"/>
              <a:gd name="adj2" fmla="val 200000"/>
            </a:avLst>
          </a:prstGeom>
          <a:solidFill>
            <a:schemeClr val="accent1"/>
          </a:solidFill>
          <a:ln w="9525">
            <a:solidFill>
              <a:schemeClr val="tx1"/>
            </a:solidFill>
            <a:miter lim="800000"/>
            <a:headEnd/>
            <a:tailEnd/>
          </a:ln>
          <a:effectLst/>
        </p:spPr>
        <p:txBody>
          <a:bodyPr wrap="none" anchor="ctr"/>
          <a:lstStyle/>
          <a:p>
            <a:endParaRPr lang="en-US"/>
          </a:p>
        </p:txBody>
      </p:sp>
      <p:pic>
        <p:nvPicPr>
          <p:cNvPr id="64521" name="Picture 9"/>
          <p:cNvPicPr>
            <a:picLocks noChangeAspect="1" noChangeArrowheads="1"/>
          </p:cNvPicPr>
          <p:nvPr/>
        </p:nvPicPr>
        <p:blipFill>
          <a:blip r:embed="rId3" cstate="print"/>
          <a:srcRect/>
          <a:stretch>
            <a:fillRect/>
          </a:stretch>
        </p:blipFill>
        <p:spPr bwMode="auto">
          <a:xfrm>
            <a:off x="1828800" y="2133600"/>
            <a:ext cx="800100" cy="800100"/>
          </a:xfrm>
          <a:prstGeom prst="rect">
            <a:avLst/>
          </a:prstGeom>
          <a:noFill/>
          <a:ln w="9525">
            <a:noFill/>
            <a:miter lim="800000"/>
            <a:headEnd/>
            <a:tailEnd/>
          </a:ln>
          <a:effectLst/>
        </p:spPr>
      </p:pic>
      <p:sp>
        <p:nvSpPr>
          <p:cNvPr id="64522" name="AutoShape 10"/>
          <p:cNvSpPr>
            <a:spLocks noChangeArrowheads="1"/>
          </p:cNvSpPr>
          <p:nvPr/>
        </p:nvSpPr>
        <p:spPr bwMode="auto">
          <a:xfrm>
            <a:off x="609600" y="2438400"/>
            <a:ext cx="1219200" cy="152400"/>
          </a:xfrm>
          <a:prstGeom prst="rightArrow">
            <a:avLst>
              <a:gd name="adj1" fmla="val 50000"/>
              <a:gd name="adj2" fmla="val 200000"/>
            </a:avLst>
          </a:prstGeom>
          <a:solidFill>
            <a:schemeClr val="accent1"/>
          </a:solidFill>
          <a:ln w="9525">
            <a:solidFill>
              <a:schemeClr val="tx1"/>
            </a:solidFill>
            <a:miter lim="800000"/>
            <a:headEnd/>
            <a:tailEnd/>
          </a:ln>
          <a:effectLst/>
        </p:spPr>
        <p:txBody>
          <a:bodyPr wrap="none" anchor="ctr"/>
          <a:lstStyle/>
          <a:p>
            <a:endParaRPr lang="en-US"/>
          </a:p>
        </p:txBody>
      </p:sp>
      <p:sp>
        <p:nvSpPr>
          <p:cNvPr id="64523" name="AutoShape 11"/>
          <p:cNvSpPr>
            <a:spLocks noChangeArrowheads="1"/>
          </p:cNvSpPr>
          <p:nvPr/>
        </p:nvSpPr>
        <p:spPr bwMode="auto">
          <a:xfrm>
            <a:off x="2667000" y="2362200"/>
            <a:ext cx="1219200" cy="152400"/>
          </a:xfrm>
          <a:prstGeom prst="rightArrow">
            <a:avLst>
              <a:gd name="adj1" fmla="val 50000"/>
              <a:gd name="adj2" fmla="val 200000"/>
            </a:avLst>
          </a:prstGeom>
          <a:solidFill>
            <a:schemeClr val="accent1"/>
          </a:solidFill>
          <a:ln w="9525">
            <a:solidFill>
              <a:schemeClr val="tx1"/>
            </a:solidFill>
            <a:miter lim="800000"/>
            <a:headEnd/>
            <a:tailEnd/>
          </a:ln>
          <a:effectLst/>
        </p:spPr>
        <p:txBody>
          <a:bodyPr wrap="none" anchor="ctr"/>
          <a:lstStyle/>
          <a:p>
            <a:endParaRPr lang="en-US"/>
          </a:p>
        </p:txBody>
      </p:sp>
      <p:sp>
        <p:nvSpPr>
          <p:cNvPr id="64524" name="Text Box 12"/>
          <p:cNvSpPr txBox="1">
            <a:spLocks noChangeArrowheads="1"/>
          </p:cNvSpPr>
          <p:nvPr/>
        </p:nvSpPr>
        <p:spPr bwMode="auto">
          <a:xfrm>
            <a:off x="1981200" y="2286000"/>
            <a:ext cx="457200"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latin typeface="Arial" pitchFamily="34" charset="0"/>
              </a:rPr>
              <a:t>R</a:t>
            </a:r>
          </a:p>
        </p:txBody>
      </p:sp>
      <p:sp>
        <p:nvSpPr>
          <p:cNvPr id="64525" name="Text Box 13"/>
          <p:cNvSpPr txBox="1">
            <a:spLocks noChangeArrowheads="1"/>
          </p:cNvSpPr>
          <p:nvPr/>
        </p:nvSpPr>
        <p:spPr bwMode="auto">
          <a:xfrm>
            <a:off x="1981200" y="1143000"/>
            <a:ext cx="457200"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latin typeface="Arial" pitchFamily="34" charset="0"/>
              </a:rPr>
              <a:t>S</a:t>
            </a:r>
          </a:p>
        </p:txBody>
      </p:sp>
      <p:sp>
        <p:nvSpPr>
          <p:cNvPr id="64526" name="AutoShape 14"/>
          <p:cNvSpPr>
            <a:spLocks noChangeArrowheads="1"/>
          </p:cNvSpPr>
          <p:nvPr/>
        </p:nvSpPr>
        <p:spPr bwMode="auto">
          <a:xfrm>
            <a:off x="2133600" y="1752600"/>
            <a:ext cx="76200" cy="381000"/>
          </a:xfrm>
          <a:prstGeom prst="upDownArrow">
            <a:avLst>
              <a:gd name="adj1" fmla="val 50000"/>
              <a:gd name="adj2" fmla="val 100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64527" name="Text Box 15"/>
          <p:cNvSpPr txBox="1">
            <a:spLocks noChangeArrowheads="1"/>
          </p:cNvSpPr>
          <p:nvPr/>
        </p:nvSpPr>
        <p:spPr bwMode="auto">
          <a:xfrm>
            <a:off x="533400" y="3276600"/>
            <a:ext cx="3581400" cy="2682875"/>
          </a:xfrm>
          <a:prstGeom prst="rect">
            <a:avLst/>
          </a:prstGeom>
          <a:noFill/>
          <a:ln w="9525">
            <a:noFill/>
            <a:miter lim="800000"/>
            <a:headEnd/>
            <a:tailEnd/>
          </a:ln>
          <a:effectLst/>
        </p:spPr>
        <p:txBody>
          <a:bodyPr>
            <a:spAutoFit/>
          </a:bodyPr>
          <a:lstStyle/>
          <a:p>
            <a:pPr>
              <a:spcBef>
                <a:spcPct val="50000"/>
              </a:spcBef>
            </a:pPr>
            <a:r>
              <a:rPr lang="en-US" sz="2000"/>
              <a:t>Population dynamics of antibiotic-sensitive and –resistant bacteria</a:t>
            </a:r>
          </a:p>
          <a:p>
            <a:pPr>
              <a:spcBef>
                <a:spcPct val="50000"/>
              </a:spcBef>
            </a:pPr>
            <a:r>
              <a:rPr lang="en-US" sz="2000"/>
              <a:t>Linked to antibiotic exposure</a:t>
            </a:r>
          </a:p>
          <a:p>
            <a:pPr>
              <a:spcBef>
                <a:spcPct val="50000"/>
              </a:spcBef>
            </a:pPr>
            <a:r>
              <a:rPr lang="en-US" sz="2000"/>
              <a:t>Emergence of resistance during antibiotic treatment</a:t>
            </a:r>
          </a:p>
          <a:p>
            <a:pPr>
              <a:spcBef>
                <a:spcPct val="50000"/>
              </a:spcBef>
            </a:pPr>
            <a:endParaRPr lang="en-US" sz="2000"/>
          </a:p>
        </p:txBody>
      </p:sp>
      <p:sp>
        <p:nvSpPr>
          <p:cNvPr id="64528" name="Text Box 16"/>
          <p:cNvSpPr txBox="1">
            <a:spLocks noChangeArrowheads="1"/>
          </p:cNvSpPr>
          <p:nvPr/>
        </p:nvSpPr>
        <p:spPr bwMode="auto">
          <a:xfrm>
            <a:off x="609600" y="5638800"/>
            <a:ext cx="3124200" cy="701675"/>
          </a:xfrm>
          <a:prstGeom prst="rect">
            <a:avLst/>
          </a:prstGeom>
          <a:noFill/>
          <a:ln w="9525">
            <a:noFill/>
            <a:miter lim="800000"/>
            <a:headEnd/>
            <a:tailEnd/>
          </a:ln>
          <a:effectLst/>
        </p:spPr>
        <p:txBody>
          <a:bodyPr>
            <a:spAutoFit/>
          </a:bodyPr>
          <a:lstStyle/>
          <a:p>
            <a:pPr>
              <a:spcBef>
                <a:spcPct val="50000"/>
              </a:spcBef>
            </a:pPr>
            <a:r>
              <a:rPr lang="en-US" sz="2000"/>
              <a:t>Fitness cost linked to microbial growth</a:t>
            </a:r>
          </a:p>
        </p:txBody>
      </p:sp>
      <p:sp>
        <p:nvSpPr>
          <p:cNvPr id="64529" name="Rectangle 17"/>
          <p:cNvSpPr>
            <a:spLocks noChangeArrowheads="1"/>
          </p:cNvSpPr>
          <p:nvPr/>
        </p:nvSpPr>
        <p:spPr bwMode="auto">
          <a:xfrm>
            <a:off x="4724400" y="152400"/>
            <a:ext cx="4038600" cy="6400800"/>
          </a:xfrm>
          <a:prstGeom prst="rect">
            <a:avLst/>
          </a:prstGeom>
          <a:noFill/>
          <a:ln w="9525">
            <a:solidFill>
              <a:schemeClr val="tx1"/>
            </a:solidFill>
            <a:miter lim="800000"/>
            <a:headEnd/>
            <a:tailEnd/>
          </a:ln>
          <a:effectLst/>
        </p:spPr>
        <p:txBody>
          <a:bodyPr/>
          <a:lstStyle/>
          <a:p>
            <a:pPr marL="342900" indent="-342900" algn="ctr">
              <a:spcBef>
                <a:spcPct val="20000"/>
              </a:spcBef>
            </a:pPr>
            <a:r>
              <a:rPr lang="en-US" sz="2800" b="1">
                <a:latin typeface="Arial" pitchFamily="34" charset="0"/>
              </a:rPr>
              <a:t>BETWEEN HOSTS</a:t>
            </a:r>
          </a:p>
        </p:txBody>
      </p:sp>
      <p:sp>
        <p:nvSpPr>
          <p:cNvPr id="64530" name="Text Box 18"/>
          <p:cNvSpPr txBox="1">
            <a:spLocks noChangeArrowheads="1"/>
          </p:cNvSpPr>
          <p:nvPr/>
        </p:nvSpPr>
        <p:spPr bwMode="auto">
          <a:xfrm>
            <a:off x="4800600" y="4191000"/>
            <a:ext cx="3657600" cy="2246769"/>
          </a:xfrm>
          <a:prstGeom prst="rect">
            <a:avLst/>
          </a:prstGeom>
          <a:noFill/>
          <a:ln w="9525">
            <a:noFill/>
            <a:miter lim="800000"/>
            <a:headEnd/>
            <a:tailEnd/>
          </a:ln>
          <a:effectLst/>
        </p:spPr>
        <p:txBody>
          <a:bodyPr>
            <a:spAutoFit/>
          </a:bodyPr>
          <a:lstStyle/>
          <a:p>
            <a:pPr>
              <a:spcBef>
                <a:spcPct val="50000"/>
              </a:spcBef>
            </a:pPr>
            <a:r>
              <a:rPr lang="en-US" sz="2000" dirty="0"/>
              <a:t>Transmission of resistant clones</a:t>
            </a:r>
          </a:p>
          <a:p>
            <a:pPr>
              <a:spcBef>
                <a:spcPct val="50000"/>
              </a:spcBef>
            </a:pPr>
            <a:r>
              <a:rPr lang="en-US" sz="2000" dirty="0"/>
              <a:t>Individuals colonized with either susceptible or resistant strains</a:t>
            </a:r>
          </a:p>
          <a:p>
            <a:pPr>
              <a:spcBef>
                <a:spcPct val="50000"/>
              </a:spcBef>
            </a:pPr>
            <a:endParaRPr lang="en-US" sz="2000" dirty="0"/>
          </a:p>
        </p:txBody>
      </p:sp>
      <p:sp>
        <p:nvSpPr>
          <p:cNvPr id="64531" name="Text Box 19"/>
          <p:cNvSpPr txBox="1">
            <a:spLocks noChangeArrowheads="1"/>
          </p:cNvSpPr>
          <p:nvPr/>
        </p:nvSpPr>
        <p:spPr bwMode="auto">
          <a:xfrm>
            <a:off x="4800600" y="1905000"/>
            <a:ext cx="3810000" cy="2073275"/>
          </a:xfrm>
          <a:prstGeom prst="rect">
            <a:avLst/>
          </a:prstGeom>
          <a:noFill/>
          <a:ln w="9525">
            <a:noFill/>
            <a:miter lim="800000"/>
            <a:headEnd/>
            <a:tailEnd/>
          </a:ln>
          <a:effectLst/>
        </p:spPr>
        <p:txBody>
          <a:bodyPr>
            <a:spAutoFit/>
          </a:bodyPr>
          <a:lstStyle/>
          <a:p>
            <a:pPr>
              <a:spcBef>
                <a:spcPct val="50000"/>
              </a:spcBef>
            </a:pPr>
            <a:r>
              <a:rPr lang="en-US" sz="2000" dirty="0"/>
              <a:t>The host population is divided according its epidemiological status (e.g. susceptible, infectious)</a:t>
            </a:r>
          </a:p>
          <a:p>
            <a:pPr>
              <a:spcBef>
                <a:spcPct val="50000"/>
              </a:spcBef>
            </a:pPr>
            <a:r>
              <a:rPr lang="en-US" sz="2000" dirty="0"/>
              <a:t>“Binary response”: Animal carries the bacteria carrying the resistance or not</a:t>
            </a:r>
          </a:p>
        </p:txBody>
      </p:sp>
      <p:grpSp>
        <p:nvGrpSpPr>
          <p:cNvPr id="2" name="Group 20"/>
          <p:cNvGrpSpPr>
            <a:grpSpLocks/>
          </p:cNvGrpSpPr>
          <p:nvPr/>
        </p:nvGrpSpPr>
        <p:grpSpPr bwMode="auto">
          <a:xfrm>
            <a:off x="4800600" y="685800"/>
            <a:ext cx="3657600" cy="1219200"/>
            <a:chOff x="384" y="624"/>
            <a:chExt cx="2304" cy="768"/>
          </a:xfrm>
        </p:grpSpPr>
        <p:sp>
          <p:nvSpPr>
            <p:cNvPr id="64533" name="Rectangle 6"/>
            <p:cNvSpPr>
              <a:spLocks noChangeArrowheads="1"/>
            </p:cNvSpPr>
            <p:nvPr/>
          </p:nvSpPr>
          <p:spPr bwMode="auto">
            <a:xfrm>
              <a:off x="384" y="624"/>
              <a:ext cx="2304" cy="768"/>
            </a:xfrm>
            <a:prstGeom prst="rect">
              <a:avLst/>
            </a:prstGeom>
            <a:noFill/>
            <a:ln w="9525">
              <a:noFill/>
              <a:miter lim="800000"/>
              <a:headEnd/>
              <a:tailEnd/>
            </a:ln>
          </p:spPr>
          <p:txBody>
            <a:bodyPr wrap="none" anchor="ctr"/>
            <a:lstStyle/>
            <a:p>
              <a:endParaRPr lang="en-US">
                <a:latin typeface="Arial" pitchFamily="34" charset="0"/>
              </a:endParaRPr>
            </a:p>
          </p:txBody>
        </p:sp>
        <p:sp>
          <p:nvSpPr>
            <p:cNvPr id="64534" name="Text Box 10"/>
            <p:cNvSpPr txBox="1">
              <a:spLocks noChangeArrowheads="1"/>
            </p:cNvSpPr>
            <p:nvPr/>
          </p:nvSpPr>
          <p:spPr bwMode="auto">
            <a:xfrm>
              <a:off x="759" y="1144"/>
              <a:ext cx="218" cy="231"/>
            </a:xfrm>
            <a:prstGeom prst="rect">
              <a:avLst/>
            </a:prstGeom>
            <a:noFill/>
            <a:ln w="9525">
              <a:noFill/>
              <a:miter lim="800000"/>
              <a:headEnd/>
              <a:tailEnd/>
            </a:ln>
          </p:spPr>
          <p:txBody>
            <a:bodyPr wrap="none">
              <a:spAutoFit/>
            </a:bodyPr>
            <a:lstStyle/>
            <a:p>
              <a:pPr eaLnBrk="0" hangingPunct="0"/>
              <a:r>
                <a:rPr lang="en-US" b="1">
                  <a:latin typeface="Verdana" pitchFamily="34" charset="0"/>
                </a:rPr>
                <a:t>S</a:t>
              </a:r>
            </a:p>
          </p:txBody>
        </p:sp>
        <p:sp>
          <p:nvSpPr>
            <p:cNvPr id="64535" name="Text Box 11"/>
            <p:cNvSpPr txBox="1">
              <a:spLocks noChangeArrowheads="1"/>
            </p:cNvSpPr>
            <p:nvPr/>
          </p:nvSpPr>
          <p:spPr bwMode="auto">
            <a:xfrm>
              <a:off x="1533" y="1144"/>
              <a:ext cx="195" cy="231"/>
            </a:xfrm>
            <a:prstGeom prst="rect">
              <a:avLst/>
            </a:prstGeom>
            <a:noFill/>
            <a:ln w="9525">
              <a:noFill/>
              <a:miter lim="800000"/>
              <a:headEnd/>
              <a:tailEnd/>
            </a:ln>
          </p:spPr>
          <p:txBody>
            <a:bodyPr wrap="none">
              <a:spAutoFit/>
            </a:bodyPr>
            <a:lstStyle/>
            <a:p>
              <a:pPr eaLnBrk="0" hangingPunct="0"/>
              <a:r>
                <a:rPr lang="en-US" b="1">
                  <a:latin typeface="Verdana" pitchFamily="34" charset="0"/>
                </a:rPr>
                <a:t>I</a:t>
              </a:r>
            </a:p>
          </p:txBody>
        </p:sp>
        <p:pic>
          <p:nvPicPr>
            <p:cNvPr id="64536" name="Picture 13" descr="cow"/>
            <p:cNvPicPr>
              <a:picLocks noChangeAspect="1" noChangeArrowheads="1"/>
            </p:cNvPicPr>
            <p:nvPr/>
          </p:nvPicPr>
          <p:blipFill>
            <a:blip r:embed="rId4" cstate="print"/>
            <a:srcRect/>
            <a:stretch>
              <a:fillRect/>
            </a:stretch>
          </p:blipFill>
          <p:spPr bwMode="auto">
            <a:xfrm flipH="1">
              <a:off x="1405" y="816"/>
              <a:ext cx="374" cy="322"/>
            </a:xfrm>
            <a:prstGeom prst="rect">
              <a:avLst/>
            </a:prstGeom>
            <a:noFill/>
            <a:ln w="9525">
              <a:noFill/>
              <a:miter lim="800000"/>
              <a:headEnd/>
              <a:tailEnd/>
            </a:ln>
          </p:spPr>
        </p:pic>
        <p:pic>
          <p:nvPicPr>
            <p:cNvPr id="64537" name="Picture 14" descr="cow"/>
            <p:cNvPicPr>
              <a:picLocks noChangeAspect="1" noChangeArrowheads="1"/>
            </p:cNvPicPr>
            <p:nvPr/>
          </p:nvPicPr>
          <p:blipFill>
            <a:blip r:embed="rId4" cstate="print"/>
            <a:srcRect/>
            <a:stretch>
              <a:fillRect/>
            </a:stretch>
          </p:blipFill>
          <p:spPr bwMode="auto">
            <a:xfrm flipH="1">
              <a:off x="2152" y="816"/>
              <a:ext cx="374" cy="322"/>
            </a:xfrm>
            <a:prstGeom prst="rect">
              <a:avLst/>
            </a:prstGeom>
            <a:noFill/>
            <a:ln w="9525">
              <a:noFill/>
              <a:miter lim="800000"/>
              <a:headEnd/>
              <a:tailEnd/>
            </a:ln>
          </p:spPr>
        </p:pic>
        <p:pic>
          <p:nvPicPr>
            <p:cNvPr id="64538" name="Picture 15" descr="cow"/>
            <p:cNvPicPr>
              <a:picLocks noChangeAspect="1" noChangeArrowheads="1"/>
            </p:cNvPicPr>
            <p:nvPr/>
          </p:nvPicPr>
          <p:blipFill>
            <a:blip r:embed="rId4" cstate="print"/>
            <a:srcRect/>
            <a:stretch>
              <a:fillRect/>
            </a:stretch>
          </p:blipFill>
          <p:spPr bwMode="auto">
            <a:xfrm flipH="1">
              <a:off x="624" y="816"/>
              <a:ext cx="374" cy="322"/>
            </a:xfrm>
            <a:prstGeom prst="rect">
              <a:avLst/>
            </a:prstGeom>
            <a:noFill/>
            <a:ln w="9525">
              <a:noFill/>
              <a:miter lim="800000"/>
              <a:headEnd/>
              <a:tailEnd/>
            </a:ln>
          </p:spPr>
        </p:pic>
        <p:sp>
          <p:nvSpPr>
            <p:cNvPr id="64539" name="Text Box 16"/>
            <p:cNvSpPr txBox="1">
              <a:spLocks noChangeArrowheads="1"/>
            </p:cNvSpPr>
            <p:nvPr/>
          </p:nvSpPr>
          <p:spPr bwMode="auto">
            <a:xfrm>
              <a:off x="930" y="742"/>
              <a:ext cx="170" cy="327"/>
            </a:xfrm>
            <a:prstGeom prst="rect">
              <a:avLst/>
            </a:prstGeom>
            <a:noFill/>
            <a:ln w="9525">
              <a:noFill/>
              <a:miter lim="800000"/>
              <a:headEnd/>
              <a:tailEnd/>
            </a:ln>
          </p:spPr>
          <p:txBody>
            <a:bodyPr>
              <a:spAutoFit/>
            </a:bodyPr>
            <a:lstStyle/>
            <a:p>
              <a:pPr eaLnBrk="0" hangingPunct="0"/>
              <a:r>
                <a:rPr lang="en-US" sz="2800" b="1">
                  <a:solidFill>
                    <a:srgbClr val="000099"/>
                  </a:solidFill>
                  <a:latin typeface="Verdana" pitchFamily="34" charset="0"/>
                </a:rPr>
                <a:t>-</a:t>
              </a:r>
            </a:p>
          </p:txBody>
        </p:sp>
        <p:sp>
          <p:nvSpPr>
            <p:cNvPr id="64540" name="Text Box 17"/>
            <p:cNvSpPr txBox="1">
              <a:spLocks noChangeArrowheads="1"/>
            </p:cNvSpPr>
            <p:nvPr/>
          </p:nvSpPr>
          <p:spPr bwMode="auto">
            <a:xfrm>
              <a:off x="1677" y="742"/>
              <a:ext cx="283" cy="288"/>
            </a:xfrm>
            <a:prstGeom prst="rect">
              <a:avLst/>
            </a:prstGeom>
            <a:noFill/>
            <a:ln w="9525">
              <a:noFill/>
              <a:miter lim="800000"/>
              <a:headEnd/>
              <a:tailEnd/>
            </a:ln>
          </p:spPr>
          <p:txBody>
            <a:bodyPr wrap="none">
              <a:spAutoFit/>
            </a:bodyPr>
            <a:lstStyle/>
            <a:p>
              <a:pPr eaLnBrk="0" hangingPunct="0"/>
              <a:r>
                <a:rPr lang="en-US" sz="2400" b="1">
                  <a:solidFill>
                    <a:srgbClr val="FF0000"/>
                  </a:solidFill>
                  <a:latin typeface="Verdana" pitchFamily="34" charset="0"/>
                </a:rPr>
                <a:t>+</a:t>
              </a:r>
            </a:p>
          </p:txBody>
        </p:sp>
        <p:sp>
          <p:nvSpPr>
            <p:cNvPr id="64541" name="AutoShape 19"/>
            <p:cNvSpPr>
              <a:spLocks noChangeArrowheads="1"/>
            </p:cNvSpPr>
            <p:nvPr/>
          </p:nvSpPr>
          <p:spPr bwMode="auto">
            <a:xfrm>
              <a:off x="1056" y="1248"/>
              <a:ext cx="325" cy="73"/>
            </a:xfrm>
            <a:prstGeom prst="rightArrow">
              <a:avLst>
                <a:gd name="adj1" fmla="val 50000"/>
                <a:gd name="adj2" fmla="val 111301"/>
              </a:avLst>
            </a:prstGeom>
            <a:solidFill>
              <a:srgbClr val="CCECFF"/>
            </a:solidFill>
            <a:ln w="9525">
              <a:solidFill>
                <a:schemeClr val="tx1"/>
              </a:solidFill>
              <a:miter lim="800000"/>
              <a:headEnd/>
              <a:tailEnd/>
            </a:ln>
          </p:spPr>
          <p:txBody>
            <a:bodyPr wrap="none" anchor="ctr"/>
            <a:lstStyle/>
            <a:p>
              <a:endParaRPr lang="en-US">
                <a:latin typeface="Arial" pitchFamily="34" charset="0"/>
              </a:endParaRPr>
            </a:p>
          </p:txBody>
        </p:sp>
        <p:sp>
          <p:nvSpPr>
            <p:cNvPr id="64542" name="AutoShape 30"/>
            <p:cNvSpPr>
              <a:spLocks noChangeArrowheads="1"/>
            </p:cNvSpPr>
            <p:nvPr/>
          </p:nvSpPr>
          <p:spPr bwMode="auto">
            <a:xfrm>
              <a:off x="1056" y="1104"/>
              <a:ext cx="288" cy="96"/>
            </a:xfrm>
            <a:prstGeom prst="lef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64543" name="Rectangle 31"/>
            <p:cNvSpPr>
              <a:spLocks noChangeArrowheads="1"/>
            </p:cNvSpPr>
            <p:nvPr/>
          </p:nvSpPr>
          <p:spPr bwMode="auto">
            <a:xfrm>
              <a:off x="2064" y="672"/>
              <a:ext cx="576" cy="624"/>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04800" y="381000"/>
            <a:ext cx="8610600" cy="685800"/>
          </a:xfrm>
        </p:spPr>
        <p:txBody>
          <a:bodyPr/>
          <a:lstStyle/>
          <a:p>
            <a:pPr marL="762000" indent="-762000" algn="l"/>
            <a:r>
              <a:rPr lang="en-US" sz="4000" b="1" dirty="0" smtClean="0">
                <a:cs typeface="Times New Roman" pitchFamily="18" charset="0"/>
              </a:rPr>
              <a:t>Three  examples …</a:t>
            </a:r>
            <a:endParaRPr lang="en-US" sz="4000" b="1" dirty="0" smtClean="0"/>
          </a:p>
        </p:txBody>
      </p:sp>
      <p:sp>
        <p:nvSpPr>
          <p:cNvPr id="4" name="Subtitle 3"/>
          <p:cNvSpPr>
            <a:spLocks noGrp="1"/>
          </p:cNvSpPr>
          <p:nvPr>
            <p:ph type="subTitle" idx="1"/>
          </p:nvPr>
        </p:nvSpPr>
        <p:spPr>
          <a:xfrm>
            <a:off x="152400" y="1143000"/>
            <a:ext cx="8991600" cy="5486400"/>
          </a:xfrm>
        </p:spPr>
        <p:txBody>
          <a:bodyPr/>
          <a:lstStyle/>
          <a:p>
            <a:pPr marL="514350" indent="-514350" algn="l">
              <a:buAutoNum type="arabicPeriod"/>
            </a:pPr>
            <a:endParaRPr lang="en-US" b="1" dirty="0" smtClean="0">
              <a:solidFill>
                <a:schemeClr val="tx1"/>
              </a:solidFill>
              <a:cs typeface="Times New Roman" pitchFamily="18" charset="0"/>
            </a:endParaRPr>
          </a:p>
          <a:p>
            <a:pPr marL="514350" indent="-514350" algn="l">
              <a:buAutoNum type="arabicPeriod"/>
            </a:pPr>
            <a:r>
              <a:rPr lang="en-US" b="1" dirty="0" smtClean="0">
                <a:solidFill>
                  <a:schemeClr val="tx1"/>
                </a:solidFill>
                <a:cs typeface="Times New Roman" pitchFamily="18" charset="0"/>
              </a:rPr>
              <a:t>Modeling production and health:</a:t>
            </a:r>
          </a:p>
          <a:p>
            <a:pPr marL="514350" indent="-514350" algn="l"/>
            <a:r>
              <a:rPr lang="en-US" sz="2400" b="1" u="sng" dirty="0" smtClean="0">
                <a:solidFill>
                  <a:schemeClr val="tx1"/>
                </a:solidFill>
                <a:cs typeface="Times New Roman" pitchFamily="18" charset="0"/>
              </a:rPr>
              <a:t>Project 1.</a:t>
            </a:r>
            <a:r>
              <a:rPr lang="en-US" sz="2400" b="1" dirty="0" smtClean="0">
                <a:cs typeface="Times New Roman" pitchFamily="18" charset="0"/>
              </a:rPr>
              <a:t> </a:t>
            </a:r>
            <a:r>
              <a:rPr lang="en-US" sz="2400" b="1" dirty="0" smtClean="0">
                <a:solidFill>
                  <a:schemeClr val="tx1"/>
                </a:solidFill>
                <a:cs typeface="Times New Roman" pitchFamily="18" charset="0"/>
              </a:rPr>
              <a:t>“Optimal Clinical Mastitis Management in Dairy cows.”  Elva </a:t>
            </a:r>
            <a:r>
              <a:rPr lang="en-US" sz="2400" b="1" dirty="0" err="1" smtClean="0">
                <a:solidFill>
                  <a:schemeClr val="tx1"/>
                </a:solidFill>
                <a:cs typeface="Times New Roman" pitchFamily="18" charset="0"/>
              </a:rPr>
              <a:t>Cha’s</a:t>
            </a:r>
            <a:r>
              <a:rPr lang="en-US" sz="2400" b="1" dirty="0" smtClean="0">
                <a:solidFill>
                  <a:schemeClr val="tx1"/>
                </a:solidFill>
                <a:cs typeface="Times New Roman" pitchFamily="18" charset="0"/>
              </a:rPr>
              <a:t> PhD research</a:t>
            </a:r>
          </a:p>
          <a:p>
            <a:pPr marL="514350" lvl="0" indent="-514350" algn="l"/>
            <a:r>
              <a:rPr lang="en-US" sz="2400" b="1" u="sng" dirty="0" smtClean="0">
                <a:solidFill>
                  <a:schemeClr val="tx1"/>
                </a:solidFill>
                <a:cs typeface="Times New Roman" pitchFamily="18" charset="0"/>
              </a:rPr>
              <a:t>Project 2.</a:t>
            </a:r>
            <a:r>
              <a:rPr lang="en-US" sz="2400" b="1" dirty="0" smtClean="0">
                <a:solidFill>
                  <a:schemeClr val="tx1"/>
                </a:solidFill>
                <a:cs typeface="Times New Roman" pitchFamily="18" charset="0"/>
              </a:rPr>
              <a:t> “</a:t>
            </a:r>
            <a:r>
              <a:rPr lang="en-US" sz="2400" b="1" dirty="0" smtClean="0">
                <a:solidFill>
                  <a:schemeClr val="tx1"/>
                </a:solidFill>
              </a:rPr>
              <a:t>Cost Effective Control Strategies for The Reduction of </a:t>
            </a:r>
            <a:r>
              <a:rPr lang="en-US" sz="2400" b="1" dirty="0" err="1" smtClean="0">
                <a:solidFill>
                  <a:schemeClr val="tx1"/>
                </a:solidFill>
              </a:rPr>
              <a:t>Johne’s</a:t>
            </a:r>
            <a:r>
              <a:rPr lang="en-US" sz="2400" b="1" dirty="0" smtClean="0">
                <a:solidFill>
                  <a:schemeClr val="tx1"/>
                </a:solidFill>
              </a:rPr>
              <a:t> Disease on Dairy Farms.” Zhao Lu, Research Associate and Becky </a:t>
            </a:r>
            <a:r>
              <a:rPr lang="en-US" sz="2400" b="1" dirty="0" smtClean="0">
                <a:solidFill>
                  <a:schemeClr val="tx1"/>
                </a:solidFill>
              </a:rPr>
              <a:t>Smith’s PhD </a:t>
            </a:r>
            <a:r>
              <a:rPr lang="en-US" sz="2400" b="1" dirty="0" smtClean="0">
                <a:solidFill>
                  <a:schemeClr val="tx1"/>
                </a:solidFill>
              </a:rPr>
              <a:t>research</a:t>
            </a:r>
          </a:p>
          <a:p>
            <a:pPr marL="514350" indent="-514350" algn="l"/>
            <a:endParaRPr lang="en-US" sz="2800" b="1" dirty="0" smtClean="0">
              <a:solidFill>
                <a:schemeClr val="tx1"/>
              </a:solidFill>
              <a:cs typeface="Times New Roman" pitchFamily="18" charset="0"/>
            </a:endParaRPr>
          </a:p>
          <a:p>
            <a:pPr marL="514350" indent="-514350" algn="l"/>
            <a:r>
              <a:rPr lang="en-US" sz="2800" b="1" dirty="0" smtClean="0">
                <a:solidFill>
                  <a:schemeClr val="tx1"/>
                </a:solidFill>
                <a:cs typeface="Times New Roman" pitchFamily="18" charset="0"/>
              </a:rPr>
              <a:t>2. Modeling Food Safety:</a:t>
            </a:r>
          </a:p>
          <a:p>
            <a:pPr marL="514350" lvl="0" indent="-514350" algn="l"/>
            <a:r>
              <a:rPr lang="en-US" sz="2800" b="1" u="sng" dirty="0" smtClean="0">
                <a:solidFill>
                  <a:schemeClr val="tx1"/>
                </a:solidFill>
              </a:rPr>
              <a:t>Project 3.</a:t>
            </a:r>
            <a:r>
              <a:rPr lang="en-US" sz="2800" b="1" dirty="0" smtClean="0">
                <a:solidFill>
                  <a:schemeClr val="tx1"/>
                </a:solidFill>
              </a:rPr>
              <a:t> </a:t>
            </a:r>
            <a:r>
              <a:rPr lang="en-US" sz="2400" b="1" dirty="0" smtClean="0">
                <a:solidFill>
                  <a:schemeClr val="tx1"/>
                </a:solidFill>
              </a:rPr>
              <a:t>“Food Animal Systems-Based Mathematical Models of Antibiotic Resistance among </a:t>
            </a:r>
            <a:r>
              <a:rPr lang="en-US" sz="2400" b="1" dirty="0" err="1" smtClean="0">
                <a:solidFill>
                  <a:schemeClr val="tx1"/>
                </a:solidFill>
              </a:rPr>
              <a:t>Commensal</a:t>
            </a:r>
            <a:r>
              <a:rPr lang="en-US" sz="2400" b="1" dirty="0" smtClean="0">
                <a:solidFill>
                  <a:schemeClr val="tx1"/>
                </a:solidFill>
              </a:rPr>
              <a:t> Bacteria.” Cristina Lanzas, Research Associate</a:t>
            </a:r>
            <a:endParaRPr lang="en-US" sz="2400" dirty="0" smtClean="0">
              <a:solidFill>
                <a:schemeClr val="tx1"/>
              </a:solidFill>
            </a:endParaRPr>
          </a:p>
          <a:p>
            <a:pPr marL="514350" indent="-514350" algn="l"/>
            <a:r>
              <a:rPr lang="en-US" b="1" dirty="0" smtClean="0">
                <a:cs typeface="Times New Roman" pitchFamily="18" charset="0"/>
              </a:rPr>
              <a:t/>
            </a:r>
            <a:br>
              <a:rPr lang="en-US" b="1" dirty="0" smtClean="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0" y="0"/>
            <a:ext cx="9753600" cy="400110"/>
          </a:xfrm>
          <a:prstGeom prst="rect">
            <a:avLst/>
          </a:prstGeom>
          <a:noFill/>
          <a:ln w="9525">
            <a:noFill/>
            <a:miter lim="800000"/>
            <a:headEnd/>
            <a:tailEnd/>
          </a:ln>
          <a:effectLst/>
        </p:spPr>
        <p:txBody>
          <a:bodyPr>
            <a:spAutoFit/>
          </a:bodyPr>
          <a:lstStyle/>
          <a:p>
            <a:pPr>
              <a:spcBef>
                <a:spcPct val="50000"/>
              </a:spcBef>
            </a:pPr>
            <a:r>
              <a:rPr lang="en-GB" sz="2000" b="1" dirty="0"/>
              <a:t>Within host dynamics of antimicrobial resistance </a:t>
            </a:r>
            <a:r>
              <a:rPr lang="en-GB" sz="2000" b="1" dirty="0" smtClean="0"/>
              <a:t>dissemination</a:t>
            </a:r>
            <a:endParaRPr lang="en-US" sz="2000" dirty="0"/>
          </a:p>
        </p:txBody>
      </p:sp>
      <p:graphicFrame>
        <p:nvGraphicFramePr>
          <p:cNvPr id="48142" name="Object 14"/>
          <p:cNvGraphicFramePr>
            <a:graphicFrameLocks noChangeAspect="1"/>
          </p:cNvGraphicFramePr>
          <p:nvPr/>
        </p:nvGraphicFramePr>
        <p:xfrm>
          <a:off x="685800" y="3810000"/>
          <a:ext cx="2438400" cy="1212850"/>
        </p:xfrm>
        <a:graphic>
          <a:graphicData uri="http://schemas.openxmlformats.org/presentationml/2006/ole">
            <p:oleObj spid="_x0000_s67586" name="Equation" r:id="rId4" imgW="1841500" imgH="914400" progId="Equation.3">
              <p:embed/>
            </p:oleObj>
          </a:graphicData>
        </a:graphic>
      </p:graphicFrame>
      <p:sp>
        <p:nvSpPr>
          <p:cNvPr id="48143" name="Text Box 15"/>
          <p:cNvSpPr txBox="1">
            <a:spLocks noChangeArrowheads="1"/>
          </p:cNvSpPr>
          <p:nvPr/>
        </p:nvSpPr>
        <p:spPr bwMode="auto">
          <a:xfrm>
            <a:off x="0" y="457200"/>
            <a:ext cx="8686800" cy="707886"/>
          </a:xfrm>
          <a:prstGeom prst="rect">
            <a:avLst/>
          </a:prstGeom>
          <a:noFill/>
          <a:ln w="9525">
            <a:noFill/>
            <a:miter lim="800000"/>
            <a:headEnd/>
            <a:tailEnd/>
          </a:ln>
          <a:effectLst/>
        </p:spPr>
        <p:txBody>
          <a:bodyPr>
            <a:spAutoFit/>
          </a:bodyPr>
          <a:lstStyle/>
          <a:p>
            <a:pPr marL="342900" indent="-342900">
              <a:spcBef>
                <a:spcPct val="50000"/>
              </a:spcBef>
            </a:pPr>
            <a:r>
              <a:rPr lang="en-US" sz="2000" b="1" dirty="0"/>
              <a:t>Microbial growth for sensitive and resistant strains with horizontal gene transfer</a:t>
            </a:r>
          </a:p>
        </p:txBody>
      </p:sp>
      <p:graphicFrame>
        <p:nvGraphicFramePr>
          <p:cNvPr id="48145" name="Object 17"/>
          <p:cNvGraphicFramePr>
            <a:graphicFrameLocks noChangeAspect="1"/>
          </p:cNvGraphicFramePr>
          <p:nvPr/>
        </p:nvGraphicFramePr>
        <p:xfrm>
          <a:off x="685800" y="1371600"/>
          <a:ext cx="4573588" cy="593725"/>
        </p:xfrm>
        <a:graphic>
          <a:graphicData uri="http://schemas.openxmlformats.org/presentationml/2006/ole">
            <p:oleObj spid="_x0000_s67587" name="Equation" r:id="rId5" imgW="3111480" imgH="393480" progId="Equation.3">
              <p:embed/>
            </p:oleObj>
          </a:graphicData>
        </a:graphic>
      </p:graphicFrame>
      <p:graphicFrame>
        <p:nvGraphicFramePr>
          <p:cNvPr id="48146" name="Object 18"/>
          <p:cNvGraphicFramePr>
            <a:graphicFrameLocks noChangeAspect="1"/>
          </p:cNvGraphicFramePr>
          <p:nvPr/>
        </p:nvGraphicFramePr>
        <p:xfrm>
          <a:off x="290513" y="2200275"/>
          <a:ext cx="6926262" cy="585788"/>
        </p:xfrm>
        <a:graphic>
          <a:graphicData uri="http://schemas.openxmlformats.org/presentationml/2006/ole">
            <p:oleObj spid="_x0000_s67588" name="Equation" r:id="rId6" imgW="4775040" imgH="393480" progId="Equation.3">
              <p:embed/>
            </p:oleObj>
          </a:graphicData>
        </a:graphic>
      </p:graphicFrame>
      <p:sp>
        <p:nvSpPr>
          <p:cNvPr id="48147" name="Text Box 19"/>
          <p:cNvSpPr txBox="1">
            <a:spLocks noChangeArrowheads="1"/>
          </p:cNvSpPr>
          <p:nvPr/>
        </p:nvSpPr>
        <p:spPr bwMode="auto">
          <a:xfrm>
            <a:off x="1373188" y="3268663"/>
            <a:ext cx="2062162" cy="396875"/>
          </a:xfrm>
          <a:prstGeom prst="rect">
            <a:avLst/>
          </a:prstGeom>
          <a:noFill/>
          <a:ln w="9525">
            <a:noFill/>
            <a:miter lim="800000"/>
            <a:headEnd/>
            <a:tailEnd/>
          </a:ln>
          <a:effectLst/>
        </p:spPr>
        <p:txBody>
          <a:bodyPr>
            <a:spAutoFit/>
          </a:bodyPr>
          <a:lstStyle/>
          <a:p>
            <a:pPr>
              <a:spcBef>
                <a:spcPct val="50000"/>
              </a:spcBef>
            </a:pPr>
            <a:endParaRPr lang="en-US" sz="2000"/>
          </a:p>
        </p:txBody>
      </p:sp>
      <p:sp>
        <p:nvSpPr>
          <p:cNvPr id="48148" name="Text Box 20"/>
          <p:cNvSpPr txBox="1">
            <a:spLocks noChangeArrowheads="1"/>
          </p:cNvSpPr>
          <p:nvPr/>
        </p:nvSpPr>
        <p:spPr bwMode="auto">
          <a:xfrm>
            <a:off x="1258888" y="2913063"/>
            <a:ext cx="1431925" cy="701675"/>
          </a:xfrm>
          <a:prstGeom prst="rect">
            <a:avLst/>
          </a:prstGeom>
          <a:noFill/>
          <a:ln w="9525">
            <a:noFill/>
            <a:miter lim="800000"/>
            <a:headEnd/>
            <a:tailEnd/>
          </a:ln>
          <a:effectLst/>
        </p:spPr>
        <p:txBody>
          <a:bodyPr>
            <a:spAutoFit/>
          </a:bodyPr>
          <a:lstStyle/>
          <a:p>
            <a:pPr>
              <a:spcBef>
                <a:spcPct val="50000"/>
              </a:spcBef>
            </a:pPr>
            <a:r>
              <a:rPr lang="en-US" sz="2000">
                <a:solidFill>
                  <a:srgbClr val="FF3300"/>
                </a:solidFill>
              </a:rPr>
              <a:t>Logistic Growth</a:t>
            </a:r>
          </a:p>
        </p:txBody>
      </p:sp>
      <p:sp>
        <p:nvSpPr>
          <p:cNvPr id="48149" name="Rectangle 21"/>
          <p:cNvSpPr>
            <a:spLocks noChangeArrowheads="1"/>
          </p:cNvSpPr>
          <p:nvPr/>
        </p:nvSpPr>
        <p:spPr bwMode="auto">
          <a:xfrm>
            <a:off x="4924425" y="2200275"/>
            <a:ext cx="1031875" cy="593725"/>
          </a:xfrm>
          <a:prstGeom prst="rect">
            <a:avLst/>
          </a:prstGeom>
          <a:noFill/>
          <a:ln w="9525">
            <a:solidFill>
              <a:srgbClr val="993366"/>
            </a:solidFill>
            <a:miter lim="800000"/>
            <a:headEnd/>
            <a:tailEnd/>
          </a:ln>
          <a:effectLst/>
        </p:spPr>
        <p:txBody>
          <a:bodyPr wrap="none" anchor="ctr"/>
          <a:lstStyle/>
          <a:p>
            <a:endParaRPr lang="en-US"/>
          </a:p>
        </p:txBody>
      </p:sp>
      <p:sp>
        <p:nvSpPr>
          <p:cNvPr id="48150" name="Text Box 22"/>
          <p:cNvSpPr txBox="1">
            <a:spLocks noChangeArrowheads="1"/>
          </p:cNvSpPr>
          <p:nvPr/>
        </p:nvSpPr>
        <p:spPr bwMode="auto">
          <a:xfrm>
            <a:off x="4862513" y="2928938"/>
            <a:ext cx="1246187" cy="701675"/>
          </a:xfrm>
          <a:prstGeom prst="rect">
            <a:avLst/>
          </a:prstGeom>
          <a:noFill/>
          <a:ln w="9525">
            <a:noFill/>
            <a:miter lim="800000"/>
            <a:headEnd/>
            <a:tailEnd/>
          </a:ln>
          <a:effectLst/>
        </p:spPr>
        <p:txBody>
          <a:bodyPr>
            <a:spAutoFit/>
          </a:bodyPr>
          <a:lstStyle/>
          <a:p>
            <a:pPr>
              <a:spcBef>
                <a:spcPct val="50000"/>
              </a:spcBef>
            </a:pPr>
            <a:r>
              <a:rPr lang="en-US" sz="2000" dirty="0">
                <a:solidFill>
                  <a:srgbClr val="CC0066"/>
                </a:solidFill>
              </a:rPr>
              <a:t>Antibiotic effect</a:t>
            </a:r>
          </a:p>
        </p:txBody>
      </p:sp>
      <p:sp>
        <p:nvSpPr>
          <p:cNvPr id="48151" name="Rectangle 23"/>
          <p:cNvSpPr>
            <a:spLocks noChangeArrowheads="1"/>
          </p:cNvSpPr>
          <p:nvPr/>
        </p:nvSpPr>
        <p:spPr bwMode="auto">
          <a:xfrm>
            <a:off x="6070600" y="2082800"/>
            <a:ext cx="1146175" cy="1008063"/>
          </a:xfrm>
          <a:prstGeom prst="rect">
            <a:avLst/>
          </a:prstGeom>
          <a:noFill/>
          <a:ln w="9525">
            <a:solidFill>
              <a:srgbClr val="808080"/>
            </a:solidFill>
            <a:miter lim="800000"/>
            <a:headEnd/>
            <a:tailEnd/>
          </a:ln>
          <a:effectLst/>
        </p:spPr>
        <p:txBody>
          <a:bodyPr wrap="none" anchor="ctr"/>
          <a:lstStyle/>
          <a:p>
            <a:endParaRPr lang="en-US"/>
          </a:p>
        </p:txBody>
      </p:sp>
      <p:sp>
        <p:nvSpPr>
          <p:cNvPr id="48152" name="Text Box 24"/>
          <p:cNvSpPr txBox="1">
            <a:spLocks noChangeArrowheads="1"/>
          </p:cNvSpPr>
          <p:nvPr/>
        </p:nvSpPr>
        <p:spPr bwMode="auto">
          <a:xfrm>
            <a:off x="5613400" y="3563938"/>
            <a:ext cx="1258888" cy="396875"/>
          </a:xfrm>
          <a:prstGeom prst="rect">
            <a:avLst/>
          </a:prstGeom>
          <a:noFill/>
          <a:ln w="9525">
            <a:noFill/>
            <a:miter lim="800000"/>
            <a:headEnd/>
            <a:tailEnd/>
          </a:ln>
          <a:effectLst/>
        </p:spPr>
        <p:txBody>
          <a:bodyPr>
            <a:spAutoFit/>
          </a:bodyPr>
          <a:lstStyle/>
          <a:p>
            <a:pPr>
              <a:spcBef>
                <a:spcPct val="50000"/>
              </a:spcBef>
            </a:pPr>
            <a:endParaRPr lang="en-US" sz="2000"/>
          </a:p>
        </p:txBody>
      </p:sp>
      <p:sp>
        <p:nvSpPr>
          <p:cNvPr id="48153" name="Text Box 25"/>
          <p:cNvSpPr txBox="1">
            <a:spLocks noChangeArrowheads="1"/>
          </p:cNvSpPr>
          <p:nvPr/>
        </p:nvSpPr>
        <p:spPr bwMode="auto">
          <a:xfrm>
            <a:off x="6324601" y="3124201"/>
            <a:ext cx="1828800" cy="1015663"/>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2060"/>
                </a:solidFill>
              </a:rPr>
              <a:t>Plasmid loss during segregation</a:t>
            </a:r>
          </a:p>
        </p:txBody>
      </p:sp>
      <p:sp>
        <p:nvSpPr>
          <p:cNvPr id="48154" name="Rectangle 26"/>
          <p:cNvSpPr>
            <a:spLocks noChangeArrowheads="1"/>
          </p:cNvSpPr>
          <p:nvPr/>
        </p:nvSpPr>
        <p:spPr bwMode="auto">
          <a:xfrm>
            <a:off x="4294188" y="1371600"/>
            <a:ext cx="1031875" cy="592138"/>
          </a:xfrm>
          <a:prstGeom prst="rect">
            <a:avLst/>
          </a:prstGeom>
          <a:noFill/>
          <a:ln w="9525">
            <a:solidFill>
              <a:srgbClr val="993366"/>
            </a:solidFill>
            <a:miter lim="800000"/>
            <a:headEnd/>
            <a:tailEnd/>
          </a:ln>
          <a:effectLst/>
        </p:spPr>
        <p:txBody>
          <a:bodyPr wrap="none" anchor="ctr"/>
          <a:lstStyle/>
          <a:p>
            <a:endParaRPr lang="en-US"/>
          </a:p>
        </p:txBody>
      </p:sp>
      <p:sp>
        <p:nvSpPr>
          <p:cNvPr id="48155" name="Rectangle 27"/>
          <p:cNvSpPr>
            <a:spLocks noChangeArrowheads="1"/>
          </p:cNvSpPr>
          <p:nvPr/>
        </p:nvSpPr>
        <p:spPr bwMode="auto">
          <a:xfrm>
            <a:off x="3263900" y="1252538"/>
            <a:ext cx="858838" cy="711200"/>
          </a:xfrm>
          <a:prstGeom prst="rect">
            <a:avLst/>
          </a:prstGeom>
          <a:noFill/>
          <a:ln w="9525">
            <a:solidFill>
              <a:srgbClr val="0000FF"/>
            </a:solidFill>
            <a:miter lim="800000"/>
            <a:headEnd/>
            <a:tailEnd/>
          </a:ln>
          <a:effectLst/>
        </p:spPr>
        <p:txBody>
          <a:bodyPr wrap="none" anchor="ctr"/>
          <a:lstStyle/>
          <a:p>
            <a:endParaRPr lang="en-US"/>
          </a:p>
        </p:txBody>
      </p:sp>
      <p:sp>
        <p:nvSpPr>
          <p:cNvPr id="48156" name="Rectangle 28"/>
          <p:cNvSpPr>
            <a:spLocks noChangeArrowheads="1"/>
          </p:cNvSpPr>
          <p:nvPr/>
        </p:nvSpPr>
        <p:spPr bwMode="auto">
          <a:xfrm>
            <a:off x="4065588" y="2200275"/>
            <a:ext cx="858837" cy="712788"/>
          </a:xfrm>
          <a:prstGeom prst="rect">
            <a:avLst/>
          </a:prstGeom>
          <a:noFill/>
          <a:ln w="9525">
            <a:solidFill>
              <a:srgbClr val="0000FF"/>
            </a:solidFill>
            <a:miter lim="800000"/>
            <a:headEnd/>
            <a:tailEnd/>
          </a:ln>
          <a:effectLst/>
        </p:spPr>
        <p:txBody>
          <a:bodyPr wrap="none" anchor="ctr"/>
          <a:lstStyle/>
          <a:p>
            <a:endParaRPr lang="en-US"/>
          </a:p>
        </p:txBody>
      </p:sp>
      <p:sp>
        <p:nvSpPr>
          <p:cNvPr id="48157" name="Text Box 29"/>
          <p:cNvSpPr txBox="1">
            <a:spLocks noChangeArrowheads="1"/>
          </p:cNvSpPr>
          <p:nvPr/>
        </p:nvSpPr>
        <p:spPr bwMode="auto">
          <a:xfrm>
            <a:off x="3643313" y="3030538"/>
            <a:ext cx="1223962" cy="701675"/>
          </a:xfrm>
          <a:prstGeom prst="rect">
            <a:avLst/>
          </a:prstGeom>
          <a:noFill/>
          <a:ln w="9525">
            <a:noFill/>
            <a:miter lim="800000"/>
            <a:headEnd/>
            <a:tailEnd/>
          </a:ln>
          <a:effectLst/>
        </p:spPr>
        <p:txBody>
          <a:bodyPr>
            <a:spAutoFit/>
          </a:bodyPr>
          <a:lstStyle/>
          <a:p>
            <a:pPr>
              <a:spcBef>
                <a:spcPct val="50000"/>
              </a:spcBef>
            </a:pPr>
            <a:r>
              <a:rPr lang="en-US" sz="2000">
                <a:solidFill>
                  <a:srgbClr val="0000FF"/>
                </a:solidFill>
              </a:rPr>
              <a:t>Plasmid transfer</a:t>
            </a:r>
          </a:p>
        </p:txBody>
      </p:sp>
      <p:sp>
        <p:nvSpPr>
          <p:cNvPr id="48158" name="Rectangle 30"/>
          <p:cNvSpPr>
            <a:spLocks noChangeArrowheads="1"/>
          </p:cNvSpPr>
          <p:nvPr/>
        </p:nvSpPr>
        <p:spPr bwMode="auto">
          <a:xfrm>
            <a:off x="857250" y="2200275"/>
            <a:ext cx="3094038" cy="593725"/>
          </a:xfrm>
          <a:prstGeom prst="rect">
            <a:avLst/>
          </a:prstGeom>
          <a:noFill/>
          <a:ln w="9525">
            <a:solidFill>
              <a:srgbClr val="FF0000"/>
            </a:solidFill>
            <a:miter lim="800000"/>
            <a:headEnd/>
            <a:tailEnd/>
          </a:ln>
          <a:effectLst/>
        </p:spPr>
        <p:txBody>
          <a:bodyPr wrap="none" anchor="ctr"/>
          <a:lstStyle/>
          <a:p>
            <a:endParaRPr lang="en-US"/>
          </a:p>
        </p:txBody>
      </p:sp>
      <p:sp>
        <p:nvSpPr>
          <p:cNvPr id="48159" name="Rectangle 31"/>
          <p:cNvSpPr>
            <a:spLocks noChangeArrowheads="1"/>
          </p:cNvSpPr>
          <p:nvPr/>
        </p:nvSpPr>
        <p:spPr bwMode="auto">
          <a:xfrm>
            <a:off x="1316038" y="1371600"/>
            <a:ext cx="1890712" cy="592138"/>
          </a:xfrm>
          <a:prstGeom prst="rect">
            <a:avLst/>
          </a:prstGeom>
          <a:noFill/>
          <a:ln w="9525">
            <a:solidFill>
              <a:srgbClr val="FF0000"/>
            </a:solidFill>
            <a:miter lim="800000"/>
            <a:headEnd/>
            <a:tailEnd/>
          </a:ln>
          <a:effectLst/>
        </p:spPr>
        <p:txBody>
          <a:bodyPr wrap="none" anchor="ctr"/>
          <a:lstStyle/>
          <a:p>
            <a:endParaRPr lang="en-US"/>
          </a:p>
        </p:txBody>
      </p:sp>
      <p:pic>
        <p:nvPicPr>
          <p:cNvPr id="48160" name="Picture 32"/>
          <p:cNvPicPr>
            <a:picLocks noChangeAspect="1" noChangeArrowheads="1"/>
          </p:cNvPicPr>
          <p:nvPr/>
        </p:nvPicPr>
        <p:blipFill>
          <a:blip r:embed="rId7" cstate="print"/>
          <a:srcRect/>
          <a:stretch>
            <a:fillRect/>
          </a:stretch>
        </p:blipFill>
        <p:spPr bwMode="auto">
          <a:xfrm>
            <a:off x="4953000" y="3886200"/>
            <a:ext cx="3733800" cy="2800350"/>
          </a:xfrm>
          <a:prstGeom prst="rect">
            <a:avLst/>
          </a:prstGeom>
          <a:noFill/>
          <a:ln w="9525">
            <a:noFill/>
            <a:miter lim="800000"/>
            <a:headEnd/>
            <a:tailEnd/>
          </a:ln>
          <a:effectLst/>
        </p:spPr>
      </p:pic>
      <p:sp>
        <p:nvSpPr>
          <p:cNvPr id="48161" name="Text Box 33"/>
          <p:cNvSpPr txBox="1">
            <a:spLocks noChangeArrowheads="1"/>
          </p:cNvSpPr>
          <p:nvPr/>
        </p:nvSpPr>
        <p:spPr bwMode="auto">
          <a:xfrm>
            <a:off x="457200" y="5562600"/>
            <a:ext cx="4267200" cy="641350"/>
          </a:xfrm>
          <a:prstGeom prst="rect">
            <a:avLst/>
          </a:prstGeom>
          <a:noFill/>
          <a:ln w="9525">
            <a:noFill/>
            <a:miter lim="800000"/>
            <a:headEnd/>
            <a:tailEnd/>
          </a:ln>
          <a:effectLst/>
        </p:spPr>
        <p:txBody>
          <a:bodyPr>
            <a:spAutoFit/>
          </a:bodyPr>
          <a:lstStyle/>
          <a:p>
            <a:pPr>
              <a:spcBef>
                <a:spcPct val="50000"/>
              </a:spcBef>
            </a:pPr>
            <a:r>
              <a:rPr lang="en-US"/>
              <a:t>Percentage of resistant bacteria 24 h after the end of the antimicrobial treatment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7" name="Rectangle 33"/>
          <p:cNvSpPr>
            <a:spLocks noChangeArrowheads="1"/>
          </p:cNvSpPr>
          <p:nvPr/>
        </p:nvSpPr>
        <p:spPr bwMode="auto">
          <a:xfrm>
            <a:off x="3962400" y="1828800"/>
            <a:ext cx="4495800" cy="3200400"/>
          </a:xfrm>
          <a:prstGeom prst="rect">
            <a:avLst/>
          </a:prstGeom>
          <a:solidFill>
            <a:srgbClr val="C0C0C0"/>
          </a:solidFill>
          <a:ln w="9525">
            <a:noFill/>
            <a:miter lim="800000"/>
            <a:headEnd/>
            <a:tailEnd/>
          </a:ln>
          <a:effectLst/>
        </p:spPr>
        <p:txBody>
          <a:bodyPr wrap="none" anchor="ctr"/>
          <a:lstStyle/>
          <a:p>
            <a:endParaRPr lang="en-US"/>
          </a:p>
        </p:txBody>
      </p:sp>
      <p:sp>
        <p:nvSpPr>
          <p:cNvPr id="52241" name="Rectangle 17"/>
          <p:cNvSpPr>
            <a:spLocks noChangeArrowheads="1"/>
          </p:cNvSpPr>
          <p:nvPr/>
        </p:nvSpPr>
        <p:spPr bwMode="auto">
          <a:xfrm>
            <a:off x="228600" y="1828800"/>
            <a:ext cx="2895600" cy="3200400"/>
          </a:xfrm>
          <a:prstGeom prst="rect">
            <a:avLst/>
          </a:prstGeom>
          <a:solidFill>
            <a:srgbClr val="C0C0C0"/>
          </a:solidFill>
          <a:ln w="9525">
            <a:noFill/>
            <a:miter lim="800000"/>
            <a:headEnd/>
            <a:tailEnd/>
          </a:ln>
          <a:effectLst/>
        </p:spPr>
        <p:txBody>
          <a:bodyPr wrap="none" anchor="ctr"/>
          <a:lstStyle/>
          <a:p>
            <a:endParaRPr lang="en-US"/>
          </a:p>
        </p:txBody>
      </p:sp>
      <p:sp>
        <p:nvSpPr>
          <p:cNvPr id="52228" name="Text Box 4"/>
          <p:cNvSpPr txBox="1">
            <a:spLocks noChangeArrowheads="1"/>
          </p:cNvSpPr>
          <p:nvPr/>
        </p:nvSpPr>
        <p:spPr bwMode="auto">
          <a:xfrm>
            <a:off x="0" y="381000"/>
            <a:ext cx="9144000" cy="946150"/>
          </a:xfrm>
          <a:prstGeom prst="rect">
            <a:avLst/>
          </a:prstGeom>
          <a:noFill/>
          <a:ln w="9525">
            <a:noFill/>
            <a:miter lim="800000"/>
            <a:headEnd/>
            <a:tailEnd/>
          </a:ln>
          <a:effectLst/>
        </p:spPr>
        <p:txBody>
          <a:bodyPr wrap="square">
            <a:spAutoFit/>
          </a:bodyPr>
          <a:lstStyle/>
          <a:p>
            <a:pPr algn="ctr">
              <a:spcBef>
                <a:spcPct val="50000"/>
              </a:spcBef>
            </a:pPr>
            <a:r>
              <a:rPr lang="en-GB" sz="2800" b="1" dirty="0"/>
              <a:t>Between host dynamics of antimicrobial resistance dissemination</a:t>
            </a:r>
            <a:endParaRPr lang="en-US" sz="2800" dirty="0"/>
          </a:p>
        </p:txBody>
      </p:sp>
      <p:grpSp>
        <p:nvGrpSpPr>
          <p:cNvPr id="2" name="Group 16"/>
          <p:cNvGrpSpPr>
            <a:grpSpLocks/>
          </p:cNvGrpSpPr>
          <p:nvPr/>
        </p:nvGrpSpPr>
        <p:grpSpPr bwMode="auto">
          <a:xfrm>
            <a:off x="457200" y="1981200"/>
            <a:ext cx="2362200" cy="2646363"/>
            <a:chOff x="288" y="480"/>
            <a:chExt cx="1488" cy="1667"/>
          </a:xfrm>
        </p:grpSpPr>
        <p:sp>
          <p:nvSpPr>
            <p:cNvPr id="52230" name="Text Box 6"/>
            <p:cNvSpPr txBox="1">
              <a:spLocks noChangeArrowheads="1"/>
            </p:cNvSpPr>
            <p:nvPr/>
          </p:nvSpPr>
          <p:spPr bwMode="auto">
            <a:xfrm>
              <a:off x="768" y="480"/>
              <a:ext cx="480" cy="371"/>
            </a:xfrm>
            <a:prstGeom prst="rect">
              <a:avLst/>
            </a:prstGeom>
            <a:noFill/>
            <a:ln w="9525">
              <a:solidFill>
                <a:schemeClr val="tx1"/>
              </a:solidFill>
              <a:miter lim="800000"/>
              <a:headEnd/>
              <a:tailEnd/>
            </a:ln>
            <a:effectLst/>
          </p:spPr>
          <p:txBody>
            <a:bodyPr>
              <a:spAutoFit/>
            </a:bodyPr>
            <a:lstStyle/>
            <a:p>
              <a:pPr algn="ctr">
                <a:spcBef>
                  <a:spcPct val="50000"/>
                </a:spcBef>
              </a:pPr>
              <a:r>
                <a:rPr lang="en-US" sz="3200" b="1">
                  <a:latin typeface="Arial" pitchFamily="34" charset="0"/>
                </a:rPr>
                <a:t>S</a:t>
              </a:r>
            </a:p>
          </p:txBody>
        </p:sp>
        <p:sp>
          <p:nvSpPr>
            <p:cNvPr id="52231" name="Text Box 7"/>
            <p:cNvSpPr txBox="1">
              <a:spLocks noChangeArrowheads="1"/>
            </p:cNvSpPr>
            <p:nvPr/>
          </p:nvSpPr>
          <p:spPr bwMode="auto">
            <a:xfrm>
              <a:off x="288" y="1152"/>
              <a:ext cx="480" cy="371"/>
            </a:xfrm>
            <a:prstGeom prst="rect">
              <a:avLst/>
            </a:prstGeom>
            <a:noFill/>
            <a:ln w="9525">
              <a:solidFill>
                <a:schemeClr val="tx1"/>
              </a:solidFill>
              <a:miter lim="800000"/>
              <a:headEnd/>
              <a:tailEnd/>
            </a:ln>
            <a:effectLst/>
          </p:spPr>
          <p:txBody>
            <a:bodyPr>
              <a:spAutoFit/>
            </a:bodyPr>
            <a:lstStyle/>
            <a:p>
              <a:pPr algn="ctr">
                <a:spcBef>
                  <a:spcPct val="50000"/>
                </a:spcBef>
              </a:pPr>
              <a:r>
                <a:rPr lang="en-US" sz="3200" b="1">
                  <a:latin typeface="Arial" pitchFamily="34" charset="0"/>
                </a:rPr>
                <a:t>I</a:t>
              </a:r>
              <a:r>
                <a:rPr lang="en-US" sz="3200" b="1" baseline="-25000">
                  <a:latin typeface="Arial" pitchFamily="34" charset="0"/>
                </a:rPr>
                <a:t>S</a:t>
              </a:r>
              <a:endParaRPr lang="en-US" sz="3200" b="1">
                <a:latin typeface="Arial" pitchFamily="34" charset="0"/>
              </a:endParaRPr>
            </a:p>
          </p:txBody>
        </p:sp>
        <p:sp>
          <p:nvSpPr>
            <p:cNvPr id="52232" name="Text Box 8"/>
            <p:cNvSpPr txBox="1">
              <a:spLocks noChangeArrowheads="1"/>
            </p:cNvSpPr>
            <p:nvPr/>
          </p:nvSpPr>
          <p:spPr bwMode="auto">
            <a:xfrm>
              <a:off x="1296" y="1152"/>
              <a:ext cx="480" cy="371"/>
            </a:xfrm>
            <a:prstGeom prst="rect">
              <a:avLst/>
            </a:prstGeom>
            <a:noFill/>
            <a:ln w="9525">
              <a:solidFill>
                <a:schemeClr val="tx1"/>
              </a:solidFill>
              <a:miter lim="800000"/>
              <a:headEnd/>
              <a:tailEnd/>
            </a:ln>
            <a:effectLst/>
          </p:spPr>
          <p:txBody>
            <a:bodyPr>
              <a:spAutoFit/>
            </a:bodyPr>
            <a:lstStyle/>
            <a:p>
              <a:pPr algn="ctr">
                <a:spcBef>
                  <a:spcPct val="50000"/>
                </a:spcBef>
              </a:pPr>
              <a:r>
                <a:rPr lang="en-US" sz="3200" b="1">
                  <a:latin typeface="Arial" pitchFamily="34" charset="0"/>
                </a:rPr>
                <a:t>I</a:t>
              </a:r>
              <a:r>
                <a:rPr lang="en-US" sz="3200" b="1" baseline="-25000">
                  <a:latin typeface="Arial" pitchFamily="34" charset="0"/>
                </a:rPr>
                <a:t>R</a:t>
              </a:r>
              <a:endParaRPr lang="en-US" sz="3200" b="1">
                <a:latin typeface="Arial" pitchFamily="34" charset="0"/>
              </a:endParaRPr>
            </a:p>
          </p:txBody>
        </p:sp>
        <p:sp>
          <p:nvSpPr>
            <p:cNvPr id="52233" name="Text Box 9"/>
            <p:cNvSpPr txBox="1">
              <a:spLocks noChangeArrowheads="1"/>
            </p:cNvSpPr>
            <p:nvPr/>
          </p:nvSpPr>
          <p:spPr bwMode="auto">
            <a:xfrm>
              <a:off x="816" y="1776"/>
              <a:ext cx="480" cy="371"/>
            </a:xfrm>
            <a:prstGeom prst="rect">
              <a:avLst/>
            </a:prstGeom>
            <a:noFill/>
            <a:ln w="9525">
              <a:solidFill>
                <a:schemeClr val="tx1"/>
              </a:solidFill>
              <a:miter lim="800000"/>
              <a:headEnd/>
              <a:tailEnd/>
            </a:ln>
            <a:effectLst/>
          </p:spPr>
          <p:txBody>
            <a:bodyPr>
              <a:spAutoFit/>
            </a:bodyPr>
            <a:lstStyle/>
            <a:p>
              <a:pPr algn="ctr">
                <a:spcBef>
                  <a:spcPct val="50000"/>
                </a:spcBef>
              </a:pPr>
              <a:r>
                <a:rPr lang="en-US" sz="3200" b="1">
                  <a:latin typeface="Arial" pitchFamily="34" charset="0"/>
                </a:rPr>
                <a:t>I</a:t>
              </a:r>
              <a:r>
                <a:rPr lang="en-US" sz="3200" b="1" baseline="-25000">
                  <a:latin typeface="Arial" pitchFamily="34" charset="0"/>
                </a:rPr>
                <a:t>SR</a:t>
              </a:r>
              <a:endParaRPr lang="en-US" sz="3200" b="1">
                <a:latin typeface="Arial" pitchFamily="34" charset="0"/>
              </a:endParaRPr>
            </a:p>
          </p:txBody>
        </p:sp>
        <p:cxnSp>
          <p:nvCxnSpPr>
            <p:cNvPr id="52234" name="AutoShape 10"/>
            <p:cNvCxnSpPr>
              <a:cxnSpLocks noChangeShapeType="1"/>
              <a:stCxn id="52230" idx="2"/>
              <a:endCxn id="52231" idx="0"/>
            </p:cNvCxnSpPr>
            <p:nvPr/>
          </p:nvCxnSpPr>
          <p:spPr bwMode="auto">
            <a:xfrm flipH="1">
              <a:off x="528" y="851"/>
              <a:ext cx="480" cy="301"/>
            </a:xfrm>
            <a:prstGeom prst="straightConnector1">
              <a:avLst/>
            </a:prstGeom>
            <a:noFill/>
            <a:ln w="9525">
              <a:solidFill>
                <a:schemeClr val="tx1"/>
              </a:solidFill>
              <a:round/>
              <a:headEnd type="triangle" w="med" len="med"/>
              <a:tailEnd type="triangle" w="med" len="med"/>
            </a:ln>
            <a:effectLst/>
          </p:spPr>
        </p:cxnSp>
        <p:cxnSp>
          <p:nvCxnSpPr>
            <p:cNvPr id="52235" name="AutoShape 11"/>
            <p:cNvCxnSpPr>
              <a:cxnSpLocks noChangeShapeType="1"/>
              <a:stCxn id="52230" idx="2"/>
              <a:endCxn id="52232" idx="0"/>
            </p:cNvCxnSpPr>
            <p:nvPr/>
          </p:nvCxnSpPr>
          <p:spPr bwMode="auto">
            <a:xfrm>
              <a:off x="1008" y="851"/>
              <a:ext cx="528" cy="301"/>
            </a:xfrm>
            <a:prstGeom prst="straightConnector1">
              <a:avLst/>
            </a:prstGeom>
            <a:noFill/>
            <a:ln w="9525">
              <a:solidFill>
                <a:schemeClr val="tx1"/>
              </a:solidFill>
              <a:round/>
              <a:headEnd type="triangle" w="med" len="med"/>
              <a:tailEnd type="triangle" w="med" len="med"/>
            </a:ln>
            <a:effectLst/>
          </p:spPr>
        </p:cxnSp>
        <p:cxnSp>
          <p:nvCxnSpPr>
            <p:cNvPr id="52236" name="AutoShape 12"/>
            <p:cNvCxnSpPr>
              <a:cxnSpLocks noChangeShapeType="1"/>
              <a:stCxn id="52231" idx="2"/>
              <a:endCxn id="52233" idx="1"/>
            </p:cNvCxnSpPr>
            <p:nvPr/>
          </p:nvCxnSpPr>
          <p:spPr bwMode="auto">
            <a:xfrm>
              <a:off x="528" y="1523"/>
              <a:ext cx="288" cy="439"/>
            </a:xfrm>
            <a:prstGeom prst="straightConnector1">
              <a:avLst/>
            </a:prstGeom>
            <a:noFill/>
            <a:ln w="9525">
              <a:solidFill>
                <a:schemeClr val="tx1"/>
              </a:solidFill>
              <a:round/>
              <a:headEnd type="triangle" w="med" len="med"/>
              <a:tailEnd type="triangle" w="med" len="med"/>
            </a:ln>
            <a:effectLst/>
          </p:spPr>
        </p:cxnSp>
        <p:cxnSp>
          <p:nvCxnSpPr>
            <p:cNvPr id="52237" name="AutoShape 13"/>
            <p:cNvCxnSpPr>
              <a:cxnSpLocks noChangeShapeType="1"/>
              <a:stCxn id="52233" idx="3"/>
              <a:endCxn id="52232" idx="2"/>
            </p:cNvCxnSpPr>
            <p:nvPr/>
          </p:nvCxnSpPr>
          <p:spPr bwMode="auto">
            <a:xfrm flipV="1">
              <a:off x="1296" y="1523"/>
              <a:ext cx="240" cy="439"/>
            </a:xfrm>
            <a:prstGeom prst="straightConnector1">
              <a:avLst/>
            </a:prstGeom>
            <a:noFill/>
            <a:ln w="9525">
              <a:solidFill>
                <a:schemeClr val="tx1"/>
              </a:solidFill>
              <a:round/>
              <a:headEnd type="triangle" w="med" len="med"/>
              <a:tailEnd type="triangle" w="med" len="med"/>
            </a:ln>
            <a:effectLst/>
          </p:spPr>
        </p:cxnSp>
        <p:cxnSp>
          <p:nvCxnSpPr>
            <p:cNvPr id="52239" name="AutoShape 15"/>
            <p:cNvCxnSpPr>
              <a:cxnSpLocks noChangeShapeType="1"/>
            </p:cNvCxnSpPr>
            <p:nvPr/>
          </p:nvCxnSpPr>
          <p:spPr bwMode="auto">
            <a:xfrm flipV="1">
              <a:off x="1008" y="864"/>
              <a:ext cx="0" cy="912"/>
            </a:xfrm>
            <a:prstGeom prst="straightConnector1">
              <a:avLst/>
            </a:prstGeom>
            <a:noFill/>
            <a:ln w="9525">
              <a:solidFill>
                <a:schemeClr val="tx1"/>
              </a:solidFill>
              <a:round/>
              <a:headEnd/>
              <a:tailEnd type="triangle" w="med" len="med"/>
            </a:ln>
            <a:effectLst/>
          </p:spPr>
        </p:cxnSp>
      </p:grpSp>
      <p:grpSp>
        <p:nvGrpSpPr>
          <p:cNvPr id="3" name="Group 32"/>
          <p:cNvGrpSpPr>
            <a:grpSpLocks/>
          </p:cNvGrpSpPr>
          <p:nvPr/>
        </p:nvGrpSpPr>
        <p:grpSpPr bwMode="auto">
          <a:xfrm>
            <a:off x="4191000" y="1828800"/>
            <a:ext cx="3810000" cy="2952750"/>
            <a:chOff x="2640" y="384"/>
            <a:chExt cx="2400" cy="1860"/>
          </a:xfrm>
        </p:grpSpPr>
        <p:sp>
          <p:nvSpPr>
            <p:cNvPr id="52243" name="Text Box 19"/>
            <p:cNvSpPr txBox="1">
              <a:spLocks noChangeArrowheads="1"/>
            </p:cNvSpPr>
            <p:nvPr/>
          </p:nvSpPr>
          <p:spPr bwMode="auto">
            <a:xfrm>
              <a:off x="2640" y="542"/>
              <a:ext cx="863" cy="497"/>
            </a:xfrm>
            <a:prstGeom prst="rect">
              <a:avLst/>
            </a:prstGeom>
            <a:noFill/>
            <a:ln w="9525">
              <a:solidFill>
                <a:schemeClr val="tx1"/>
              </a:solidFill>
              <a:miter lim="800000"/>
              <a:headEnd/>
              <a:tailEnd/>
            </a:ln>
            <a:effectLst/>
          </p:spPr>
          <p:txBody>
            <a:bodyPr>
              <a:spAutoFit/>
            </a:bodyPr>
            <a:lstStyle/>
            <a:p>
              <a:pPr algn="ctr">
                <a:spcBef>
                  <a:spcPct val="50000"/>
                </a:spcBef>
              </a:pPr>
              <a:r>
                <a:rPr lang="en-US" b="1" i="1">
                  <a:latin typeface="Times New Roman" pitchFamily="18" charset="0"/>
                  <a:cs typeface="Times New Roman" pitchFamily="18" charset="0"/>
                </a:rPr>
                <a:t>S</a:t>
              </a:r>
              <a:endParaRPr lang="en-US" b="1">
                <a:latin typeface="Times New Roman" pitchFamily="18" charset="0"/>
                <a:cs typeface="Times New Roman" pitchFamily="18" charset="0"/>
              </a:endParaRPr>
            </a:p>
            <a:p>
              <a:pPr algn="ctr">
                <a:spcBef>
                  <a:spcPct val="50000"/>
                </a:spcBef>
              </a:pPr>
              <a:r>
                <a:rPr lang="en-US" b="1">
                  <a:latin typeface="Times New Roman" pitchFamily="18" charset="0"/>
                  <a:cs typeface="Times New Roman" pitchFamily="18" charset="0"/>
                </a:rPr>
                <a:t>susceptible</a:t>
              </a:r>
              <a:endParaRPr lang="en-US">
                <a:latin typeface="Times New Roman" pitchFamily="18" charset="0"/>
                <a:cs typeface="Times New Roman" pitchFamily="18" charset="0"/>
              </a:endParaRPr>
            </a:p>
          </p:txBody>
        </p:sp>
        <p:sp>
          <p:nvSpPr>
            <p:cNvPr id="52244" name="Text Box 20"/>
            <p:cNvSpPr txBox="1">
              <a:spLocks noChangeArrowheads="1"/>
            </p:cNvSpPr>
            <p:nvPr/>
          </p:nvSpPr>
          <p:spPr bwMode="auto">
            <a:xfrm>
              <a:off x="4170" y="542"/>
              <a:ext cx="802" cy="497"/>
            </a:xfrm>
            <a:prstGeom prst="rect">
              <a:avLst/>
            </a:prstGeom>
            <a:noFill/>
            <a:ln w="9525">
              <a:solidFill>
                <a:schemeClr val="tx1"/>
              </a:solidFill>
              <a:miter lim="800000"/>
              <a:headEnd/>
              <a:tailEnd/>
            </a:ln>
            <a:effectLst/>
          </p:spPr>
          <p:txBody>
            <a:bodyPr>
              <a:spAutoFit/>
            </a:bodyPr>
            <a:lstStyle/>
            <a:p>
              <a:pPr algn="ctr">
                <a:spcBef>
                  <a:spcPct val="50000"/>
                </a:spcBef>
              </a:pPr>
              <a:r>
                <a:rPr lang="en-US" b="1" i="1">
                  <a:latin typeface="Times New Roman" pitchFamily="18" charset="0"/>
                  <a:cs typeface="Times New Roman" pitchFamily="18" charset="0"/>
                </a:rPr>
                <a:t>I</a:t>
              </a:r>
              <a:endParaRPr lang="en-US" b="1" i="1" baseline="-25000">
                <a:latin typeface="Times New Roman" pitchFamily="18" charset="0"/>
                <a:cs typeface="Times New Roman" pitchFamily="18" charset="0"/>
              </a:endParaRPr>
            </a:p>
            <a:p>
              <a:pPr algn="ctr">
                <a:spcBef>
                  <a:spcPct val="50000"/>
                </a:spcBef>
              </a:pPr>
              <a:r>
                <a:rPr lang="en-US" b="1">
                  <a:latin typeface="Times New Roman" pitchFamily="18" charset="0"/>
                  <a:cs typeface="Times New Roman" pitchFamily="18" charset="0"/>
                </a:rPr>
                <a:t> infectious</a:t>
              </a:r>
              <a:r>
                <a:rPr lang="en-US">
                  <a:latin typeface="Arial" pitchFamily="34" charset="0"/>
                </a:rPr>
                <a:t> </a:t>
              </a:r>
            </a:p>
          </p:txBody>
        </p:sp>
        <p:sp>
          <p:nvSpPr>
            <p:cNvPr id="52245" name="Line 21"/>
            <p:cNvSpPr>
              <a:spLocks noChangeShapeType="1"/>
            </p:cNvSpPr>
            <p:nvPr/>
          </p:nvSpPr>
          <p:spPr bwMode="auto">
            <a:xfrm>
              <a:off x="3495" y="779"/>
              <a:ext cx="675" cy="0"/>
            </a:xfrm>
            <a:prstGeom prst="line">
              <a:avLst/>
            </a:prstGeom>
            <a:noFill/>
            <a:ln w="9525">
              <a:solidFill>
                <a:schemeClr val="tx1"/>
              </a:solidFill>
              <a:round/>
              <a:headEnd/>
              <a:tailEnd type="triangle" w="med" len="med"/>
            </a:ln>
            <a:effectLst/>
          </p:spPr>
          <p:txBody>
            <a:bodyPr/>
            <a:lstStyle/>
            <a:p>
              <a:endParaRPr lang="en-US"/>
            </a:p>
          </p:txBody>
        </p:sp>
        <p:sp>
          <p:nvSpPr>
            <p:cNvPr id="52246" name="Text Box 22"/>
            <p:cNvSpPr txBox="1">
              <a:spLocks noChangeArrowheads="1"/>
            </p:cNvSpPr>
            <p:nvPr/>
          </p:nvSpPr>
          <p:spPr bwMode="auto">
            <a:xfrm>
              <a:off x="4127" y="1450"/>
              <a:ext cx="913" cy="497"/>
            </a:xfrm>
            <a:prstGeom prst="rect">
              <a:avLst/>
            </a:prstGeom>
            <a:noFill/>
            <a:ln w="9525">
              <a:solidFill>
                <a:schemeClr val="tx1"/>
              </a:solidFill>
              <a:miter lim="800000"/>
              <a:headEnd/>
              <a:tailEnd/>
            </a:ln>
            <a:effectLst/>
          </p:spPr>
          <p:txBody>
            <a:bodyPr>
              <a:spAutoFit/>
            </a:bodyPr>
            <a:lstStyle/>
            <a:p>
              <a:pPr algn="ctr">
                <a:spcBef>
                  <a:spcPct val="50000"/>
                </a:spcBef>
              </a:pPr>
              <a:r>
                <a:rPr lang="en-US" b="1">
                  <a:latin typeface="Times New Roman" pitchFamily="18" charset="0"/>
                  <a:cs typeface="Times New Roman" pitchFamily="18" charset="0"/>
                </a:rPr>
                <a:t>W</a:t>
              </a:r>
            </a:p>
            <a:p>
              <a:pPr algn="ctr">
                <a:spcBef>
                  <a:spcPct val="50000"/>
                </a:spcBef>
              </a:pPr>
              <a:r>
                <a:rPr lang="en-US" b="1">
                  <a:latin typeface="Times New Roman" pitchFamily="18" charset="0"/>
                  <a:cs typeface="Times New Roman" pitchFamily="18" charset="0"/>
                </a:rPr>
                <a:t>environment</a:t>
              </a:r>
              <a:endParaRPr lang="en-US">
                <a:latin typeface="Times New Roman" pitchFamily="18" charset="0"/>
                <a:cs typeface="Times New Roman" pitchFamily="18" charset="0"/>
              </a:endParaRPr>
            </a:p>
          </p:txBody>
        </p:sp>
        <p:sp>
          <p:nvSpPr>
            <p:cNvPr id="52247" name="Line 23"/>
            <p:cNvSpPr>
              <a:spLocks noChangeShapeType="1"/>
            </p:cNvSpPr>
            <p:nvPr/>
          </p:nvSpPr>
          <p:spPr bwMode="auto">
            <a:xfrm flipH="1">
              <a:off x="4549" y="1056"/>
              <a:ext cx="11" cy="375"/>
            </a:xfrm>
            <a:prstGeom prst="line">
              <a:avLst/>
            </a:prstGeom>
            <a:noFill/>
            <a:ln w="9525">
              <a:solidFill>
                <a:schemeClr val="tx1"/>
              </a:solidFill>
              <a:prstDash val="dash"/>
              <a:round/>
              <a:headEnd/>
              <a:tailEnd type="triangle" w="med" len="med"/>
            </a:ln>
            <a:effectLst/>
          </p:spPr>
          <p:txBody>
            <a:bodyPr/>
            <a:lstStyle/>
            <a:p>
              <a:endParaRPr lang="en-US"/>
            </a:p>
          </p:txBody>
        </p:sp>
        <p:sp>
          <p:nvSpPr>
            <p:cNvPr id="52248" name="Line 24"/>
            <p:cNvSpPr>
              <a:spLocks noChangeShapeType="1"/>
            </p:cNvSpPr>
            <p:nvPr/>
          </p:nvSpPr>
          <p:spPr bwMode="auto">
            <a:xfrm flipH="1">
              <a:off x="3748" y="1686"/>
              <a:ext cx="378" cy="0"/>
            </a:xfrm>
            <a:prstGeom prst="line">
              <a:avLst/>
            </a:prstGeom>
            <a:noFill/>
            <a:ln w="9525">
              <a:solidFill>
                <a:schemeClr val="tx1"/>
              </a:solidFill>
              <a:prstDash val="dash"/>
              <a:round/>
              <a:headEnd/>
              <a:tailEnd/>
            </a:ln>
            <a:effectLst/>
          </p:spPr>
          <p:txBody>
            <a:bodyPr/>
            <a:lstStyle/>
            <a:p>
              <a:endParaRPr lang="en-US"/>
            </a:p>
          </p:txBody>
        </p:sp>
        <p:sp>
          <p:nvSpPr>
            <p:cNvPr id="52249" name="Line 25"/>
            <p:cNvSpPr>
              <a:spLocks noChangeShapeType="1"/>
            </p:cNvSpPr>
            <p:nvPr/>
          </p:nvSpPr>
          <p:spPr bwMode="auto">
            <a:xfrm flipH="1" flipV="1">
              <a:off x="3706" y="818"/>
              <a:ext cx="10" cy="874"/>
            </a:xfrm>
            <a:prstGeom prst="line">
              <a:avLst/>
            </a:prstGeom>
            <a:noFill/>
            <a:ln w="9525">
              <a:solidFill>
                <a:schemeClr val="tx1"/>
              </a:solidFill>
              <a:prstDash val="dash"/>
              <a:round/>
              <a:headEnd/>
              <a:tailEnd type="triangle" w="med" len="med"/>
            </a:ln>
            <a:effectLst/>
          </p:spPr>
          <p:txBody>
            <a:bodyPr/>
            <a:lstStyle/>
            <a:p>
              <a:endParaRPr lang="en-US"/>
            </a:p>
          </p:txBody>
        </p:sp>
        <p:sp>
          <p:nvSpPr>
            <p:cNvPr id="52250" name="Line 26"/>
            <p:cNvSpPr>
              <a:spLocks noChangeShapeType="1"/>
            </p:cNvSpPr>
            <p:nvPr/>
          </p:nvSpPr>
          <p:spPr bwMode="auto">
            <a:xfrm>
              <a:off x="3495" y="660"/>
              <a:ext cx="675" cy="0"/>
            </a:xfrm>
            <a:prstGeom prst="line">
              <a:avLst/>
            </a:prstGeom>
            <a:noFill/>
            <a:ln w="9525">
              <a:solidFill>
                <a:schemeClr val="tx1"/>
              </a:solidFill>
              <a:round/>
              <a:headEnd type="stealth" w="med" len="med"/>
              <a:tailEnd/>
            </a:ln>
            <a:effectLst/>
          </p:spPr>
          <p:txBody>
            <a:bodyPr/>
            <a:lstStyle/>
            <a:p>
              <a:endParaRPr lang="en-US"/>
            </a:p>
          </p:txBody>
        </p:sp>
        <p:sp>
          <p:nvSpPr>
            <p:cNvPr id="52251" name="Line 27"/>
            <p:cNvSpPr>
              <a:spLocks noChangeShapeType="1"/>
            </p:cNvSpPr>
            <p:nvPr/>
          </p:nvSpPr>
          <p:spPr bwMode="auto">
            <a:xfrm>
              <a:off x="4608" y="1968"/>
              <a:ext cx="0" cy="276"/>
            </a:xfrm>
            <a:prstGeom prst="line">
              <a:avLst/>
            </a:prstGeom>
            <a:noFill/>
            <a:ln w="9525">
              <a:solidFill>
                <a:schemeClr val="tx1"/>
              </a:solidFill>
              <a:round/>
              <a:headEnd/>
              <a:tailEnd type="triangle" w="med" len="med"/>
            </a:ln>
            <a:effectLst/>
          </p:spPr>
          <p:txBody>
            <a:bodyPr/>
            <a:lstStyle/>
            <a:p>
              <a:endParaRPr lang="en-US"/>
            </a:p>
          </p:txBody>
        </p:sp>
        <p:sp>
          <p:nvSpPr>
            <p:cNvPr id="52252" name="Text Box 28"/>
            <p:cNvSpPr txBox="1">
              <a:spLocks noChangeArrowheads="1"/>
            </p:cNvSpPr>
            <p:nvPr/>
          </p:nvSpPr>
          <p:spPr bwMode="auto">
            <a:xfrm>
              <a:off x="3706" y="384"/>
              <a:ext cx="211" cy="288"/>
            </a:xfrm>
            <a:prstGeom prst="rect">
              <a:avLst/>
            </a:prstGeom>
            <a:noFill/>
            <a:ln w="9525">
              <a:noFill/>
              <a:miter lim="800000"/>
              <a:headEnd/>
              <a:tailEnd/>
            </a:ln>
            <a:effectLst/>
          </p:spPr>
          <p:txBody>
            <a:bodyPr>
              <a:spAutoFit/>
            </a:bodyPr>
            <a:lstStyle/>
            <a:p>
              <a:pPr>
                <a:spcBef>
                  <a:spcPct val="50000"/>
                </a:spcBef>
              </a:pPr>
              <a:r>
                <a:rPr lang="el-GR" sz="2400">
                  <a:latin typeface="Times New Roman" pitchFamily="18" charset="0"/>
                  <a:cs typeface="Times New Roman" pitchFamily="18" charset="0"/>
                </a:rPr>
                <a:t>γ</a:t>
              </a:r>
            </a:p>
          </p:txBody>
        </p:sp>
        <p:sp>
          <p:nvSpPr>
            <p:cNvPr id="52253" name="Text Box 29"/>
            <p:cNvSpPr txBox="1">
              <a:spLocks noChangeArrowheads="1"/>
            </p:cNvSpPr>
            <p:nvPr/>
          </p:nvSpPr>
          <p:spPr bwMode="auto">
            <a:xfrm>
              <a:off x="3744" y="1008"/>
              <a:ext cx="338" cy="288"/>
            </a:xfrm>
            <a:prstGeom prst="rect">
              <a:avLst/>
            </a:prstGeom>
            <a:noFill/>
            <a:ln w="9525">
              <a:noFill/>
              <a:miter lim="800000"/>
              <a:headEnd/>
              <a:tailEnd/>
            </a:ln>
            <a:effectLst/>
          </p:spPr>
          <p:txBody>
            <a:bodyPr>
              <a:spAutoFit/>
            </a:bodyPr>
            <a:lstStyle/>
            <a:p>
              <a:pPr>
                <a:spcBef>
                  <a:spcPct val="50000"/>
                </a:spcBef>
              </a:pPr>
              <a:r>
                <a:rPr lang="el-GR" sz="2400">
                  <a:latin typeface="Times New Roman" pitchFamily="18" charset="0"/>
                  <a:cs typeface="Times New Roman" pitchFamily="18" charset="0"/>
                </a:rPr>
                <a:t>πη</a:t>
              </a:r>
            </a:p>
          </p:txBody>
        </p:sp>
        <p:graphicFrame>
          <p:nvGraphicFramePr>
            <p:cNvPr id="52254" name="Object 30"/>
            <p:cNvGraphicFramePr>
              <a:graphicFrameLocks noChangeAspect="1"/>
            </p:cNvGraphicFramePr>
            <p:nvPr/>
          </p:nvGraphicFramePr>
          <p:xfrm>
            <a:off x="4675" y="1923"/>
            <a:ext cx="159" cy="237"/>
          </p:xfrm>
          <a:graphic>
            <a:graphicData uri="http://schemas.openxmlformats.org/presentationml/2006/ole">
              <p:oleObj spid="_x0000_s68610" name="Equation" r:id="rId4" imgW="126720" imgH="203040" progId="Equation.3">
                <p:embed/>
              </p:oleObj>
            </a:graphicData>
          </a:graphic>
        </p:graphicFrame>
        <p:sp>
          <p:nvSpPr>
            <p:cNvPr id="52255" name="Text Box 31"/>
            <p:cNvSpPr txBox="1">
              <a:spLocks noChangeArrowheads="1"/>
            </p:cNvSpPr>
            <p:nvPr/>
          </p:nvSpPr>
          <p:spPr bwMode="auto">
            <a:xfrm>
              <a:off x="4633" y="1055"/>
              <a:ext cx="211" cy="288"/>
            </a:xfrm>
            <a:prstGeom prst="rect">
              <a:avLst/>
            </a:prstGeom>
            <a:noFill/>
            <a:ln w="9525">
              <a:noFill/>
              <a:miter lim="800000"/>
              <a:headEnd/>
              <a:tailEnd/>
            </a:ln>
            <a:effectLst/>
          </p:spPr>
          <p:txBody>
            <a:bodyPr>
              <a:spAutoFit/>
            </a:bodyPr>
            <a:lstStyle/>
            <a:p>
              <a:pPr>
                <a:spcBef>
                  <a:spcPct val="50000"/>
                </a:spcBef>
              </a:pPr>
              <a:r>
                <a:rPr lang="el-GR" sz="2400">
                  <a:latin typeface="Times New Roman" pitchFamily="18" charset="0"/>
                  <a:cs typeface="Times New Roman" pitchFamily="18" charset="0"/>
                </a:rPr>
                <a:t>λ</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04800" y="228600"/>
            <a:ext cx="8382000" cy="946150"/>
          </a:xfrm>
          <a:prstGeom prst="rect">
            <a:avLst/>
          </a:prstGeom>
          <a:noFill/>
          <a:ln w="9525">
            <a:noFill/>
            <a:miter lim="800000"/>
            <a:headEnd/>
            <a:tailEnd/>
          </a:ln>
          <a:effectLst/>
        </p:spPr>
        <p:txBody>
          <a:bodyPr>
            <a:spAutoFit/>
          </a:bodyPr>
          <a:lstStyle/>
          <a:p>
            <a:pPr algn="ctr">
              <a:spcBef>
                <a:spcPct val="50000"/>
              </a:spcBef>
            </a:pPr>
            <a:r>
              <a:rPr lang="en-US" sz="2800" b="1"/>
              <a:t>Integrating within and between host antimicrobial resistance dynamics</a:t>
            </a:r>
          </a:p>
        </p:txBody>
      </p:sp>
      <p:sp>
        <p:nvSpPr>
          <p:cNvPr id="68611" name="Text Box 3"/>
          <p:cNvSpPr txBox="1">
            <a:spLocks noChangeArrowheads="1"/>
          </p:cNvSpPr>
          <p:nvPr/>
        </p:nvSpPr>
        <p:spPr bwMode="auto">
          <a:xfrm>
            <a:off x="533400" y="1371600"/>
            <a:ext cx="8305800" cy="4206875"/>
          </a:xfrm>
          <a:prstGeom prst="rect">
            <a:avLst/>
          </a:prstGeom>
          <a:noFill/>
          <a:ln w="9525">
            <a:noFill/>
            <a:miter lim="800000"/>
            <a:headEnd/>
            <a:tailEnd/>
          </a:ln>
          <a:effectLst/>
        </p:spPr>
        <p:txBody>
          <a:bodyPr>
            <a:spAutoFit/>
          </a:bodyPr>
          <a:lstStyle/>
          <a:p>
            <a:pPr>
              <a:spcBef>
                <a:spcPct val="50000"/>
              </a:spcBef>
              <a:buFontTx/>
              <a:buChar char="•"/>
            </a:pPr>
            <a:r>
              <a:rPr lang="en-US" sz="2000"/>
              <a:t>  Interventions to minimize the dissemination of antimicrobial resistance can be applied at different organizational levels (e.g. within host/between hosts and environment):</a:t>
            </a:r>
          </a:p>
          <a:p>
            <a:pPr lvl="1">
              <a:spcBef>
                <a:spcPct val="50000"/>
              </a:spcBef>
              <a:buFontTx/>
              <a:buChar char="•"/>
            </a:pPr>
            <a:r>
              <a:rPr lang="en-US" sz="2000"/>
              <a:t>Optimize antimicrobial dosage regimes to mitigate the dissemination of antimicrobial resistance within enteric commensal bacteria.</a:t>
            </a:r>
          </a:p>
          <a:p>
            <a:pPr lvl="1">
              <a:spcBef>
                <a:spcPct val="50000"/>
              </a:spcBef>
              <a:buFontTx/>
              <a:buChar char="•"/>
            </a:pPr>
            <a:r>
              <a:rPr lang="en-US" sz="2000"/>
              <a:t>Reduce the exposure of animals to antimicrobial resistant bacteria.</a:t>
            </a:r>
          </a:p>
          <a:p>
            <a:pPr>
              <a:spcBef>
                <a:spcPct val="50000"/>
              </a:spcBef>
              <a:buFontTx/>
              <a:buChar char="•"/>
            </a:pPr>
            <a:r>
              <a:rPr lang="en-US" sz="2000"/>
              <a:t> Mathematical approaches that integrate within and between host dynamics are necessary to optimize mitigation strategies acting at different hierarchical scales:	</a:t>
            </a:r>
          </a:p>
          <a:p>
            <a:pPr lvl="1">
              <a:spcBef>
                <a:spcPct val="50000"/>
              </a:spcBef>
              <a:buFontTx/>
              <a:buChar char="•"/>
            </a:pPr>
            <a:r>
              <a:rPr lang="en-US" sz="2000"/>
              <a:t> Agent-based/Individual-based models</a:t>
            </a:r>
          </a:p>
          <a:p>
            <a:pPr lvl="1">
              <a:spcBef>
                <a:spcPct val="50000"/>
              </a:spcBef>
              <a:buFontTx/>
              <a:buChar char="•"/>
            </a:pPr>
            <a:r>
              <a:rPr lang="en-US" sz="2000"/>
              <a:t> Dynamic nested models</a:t>
            </a:r>
            <a:r>
              <a:rPr lang="en-US"/>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a:xfrm>
            <a:off x="0" y="381000"/>
            <a:ext cx="8763000" cy="685800"/>
          </a:xfrm>
        </p:spPr>
        <p:txBody>
          <a:bodyPr/>
          <a:lstStyle/>
          <a:p>
            <a:r>
              <a:rPr lang="en-US" sz="3200" b="1">
                <a:latin typeface="Calibri" pitchFamily="34" charset="0"/>
              </a:rPr>
              <a:t>Modeling On-farm </a:t>
            </a:r>
            <a:r>
              <a:rPr lang="en-US" sz="3200" b="1" i="1">
                <a:latin typeface="Calibri" pitchFamily="34" charset="0"/>
              </a:rPr>
              <a:t>Escherichia coli</a:t>
            </a:r>
            <a:r>
              <a:rPr lang="en-US" sz="3200" b="1">
                <a:latin typeface="Calibri" pitchFamily="34" charset="0"/>
              </a:rPr>
              <a:t> O157:H7 population dynamics</a:t>
            </a:r>
            <a:r>
              <a:rPr lang="en-US" sz="3200" b="1"/>
              <a:t/>
            </a:r>
            <a:br>
              <a:rPr lang="en-US" sz="3200" b="1"/>
            </a:br>
            <a:endParaRPr lang="en-US" sz="2400"/>
          </a:p>
        </p:txBody>
      </p:sp>
      <p:sp>
        <p:nvSpPr>
          <p:cNvPr id="58371" name="Text Box 3"/>
          <p:cNvSpPr txBox="1">
            <a:spLocks noChangeArrowheads="1"/>
          </p:cNvSpPr>
          <p:nvPr/>
        </p:nvSpPr>
        <p:spPr bwMode="auto">
          <a:xfrm>
            <a:off x="228600" y="1219200"/>
            <a:ext cx="8229600" cy="2300288"/>
          </a:xfrm>
          <a:prstGeom prst="rect">
            <a:avLst/>
          </a:prstGeom>
          <a:noFill/>
          <a:ln w="9525">
            <a:noFill/>
            <a:miter lim="800000"/>
            <a:headEnd/>
            <a:tailEnd/>
          </a:ln>
          <a:effectLst/>
        </p:spPr>
        <p:txBody>
          <a:bodyPr>
            <a:spAutoFit/>
          </a:bodyPr>
          <a:lstStyle/>
          <a:p>
            <a:pPr>
              <a:spcBef>
                <a:spcPct val="50000"/>
              </a:spcBef>
              <a:buFontTx/>
              <a:buChar char="•"/>
            </a:pPr>
            <a:r>
              <a:rPr lang="en-US" sz="2000"/>
              <a:t> </a:t>
            </a:r>
            <a:r>
              <a:rPr lang="en-US" sz="2400"/>
              <a:t> </a:t>
            </a:r>
            <a:r>
              <a:rPr lang="en-US" sz="2200"/>
              <a:t>Metapopulation models has allowed us to investigate the potential role of non-bovine habitats (i.e., water troughs, feedbunks, and the surrounding pen environment) on the persistence and loads of </a:t>
            </a:r>
            <a:r>
              <a:rPr lang="en-US" sz="2200" i="1"/>
              <a:t>E. coli</a:t>
            </a:r>
            <a:r>
              <a:rPr lang="en-US" sz="2200"/>
              <a:t> O157:H7 in feedlots.</a:t>
            </a:r>
          </a:p>
          <a:p>
            <a:pPr>
              <a:spcBef>
                <a:spcPct val="50000"/>
              </a:spcBef>
              <a:buFontTx/>
              <a:buChar char="•"/>
            </a:pPr>
            <a:r>
              <a:rPr lang="en-US" sz="2200"/>
              <a:t>O157:H7 survive and reproduce in water troughs, feed, slurry, pen floors.</a:t>
            </a:r>
          </a:p>
        </p:txBody>
      </p:sp>
      <p:pic>
        <p:nvPicPr>
          <p:cNvPr id="58372" name="Picture 4"/>
          <p:cNvPicPr>
            <a:picLocks noChangeAspect="1" noChangeArrowheads="1"/>
          </p:cNvPicPr>
          <p:nvPr/>
        </p:nvPicPr>
        <p:blipFill>
          <a:blip r:embed="rId4" cstate="print"/>
          <a:srcRect/>
          <a:stretch>
            <a:fillRect/>
          </a:stretch>
        </p:blipFill>
        <p:spPr bwMode="auto">
          <a:xfrm>
            <a:off x="0" y="3657600"/>
            <a:ext cx="4038600" cy="2508250"/>
          </a:xfrm>
          <a:prstGeom prst="rect">
            <a:avLst/>
          </a:prstGeom>
          <a:noFill/>
        </p:spPr>
      </p:pic>
      <p:sp>
        <p:nvSpPr>
          <p:cNvPr id="58373" name="Rectangle 5"/>
          <p:cNvSpPr>
            <a:spLocks noChangeArrowheads="1"/>
          </p:cNvSpPr>
          <p:nvPr/>
        </p:nvSpPr>
        <p:spPr bwMode="auto">
          <a:xfrm>
            <a:off x="0" y="2424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8374" name="Object 6"/>
          <p:cNvGraphicFramePr>
            <a:graphicFrameLocks noChangeAspect="1"/>
          </p:cNvGraphicFramePr>
          <p:nvPr/>
        </p:nvGraphicFramePr>
        <p:xfrm>
          <a:off x="4267200" y="3505200"/>
          <a:ext cx="4648200" cy="2560638"/>
        </p:xfrm>
        <a:graphic>
          <a:graphicData uri="http://schemas.openxmlformats.org/presentationml/2006/ole">
            <p:oleObj spid="_x0000_s69634" name="Equation" r:id="rId5" imgW="3644900" imgH="2006600" progId="Equation.3">
              <p:embed/>
            </p:oleObj>
          </a:graphicData>
        </a:graphic>
      </p:graphicFrame>
      <p:sp>
        <p:nvSpPr>
          <p:cNvPr id="58375" name="Text Box 7"/>
          <p:cNvSpPr txBox="1">
            <a:spLocks noChangeArrowheads="1"/>
          </p:cNvSpPr>
          <p:nvPr/>
        </p:nvSpPr>
        <p:spPr bwMode="auto">
          <a:xfrm>
            <a:off x="2895600" y="6400800"/>
            <a:ext cx="6019800" cy="369332"/>
          </a:xfrm>
          <a:prstGeom prst="rect">
            <a:avLst/>
          </a:prstGeom>
          <a:noFill/>
          <a:ln w="9525">
            <a:noFill/>
            <a:miter lim="800000"/>
            <a:headEnd/>
            <a:tailEnd/>
          </a:ln>
          <a:effectLst/>
        </p:spPr>
        <p:txBody>
          <a:bodyPr wrap="square">
            <a:spAutoFit/>
          </a:bodyPr>
          <a:lstStyle/>
          <a:p>
            <a:pPr>
              <a:spcBef>
                <a:spcPct val="50000"/>
              </a:spcBef>
            </a:pPr>
            <a:r>
              <a:rPr lang="en-US" dirty="0">
                <a:solidFill>
                  <a:schemeClr val="tx2"/>
                </a:solidFill>
              </a:rPr>
              <a:t>Ayscue et al., </a:t>
            </a:r>
            <a:r>
              <a:rPr lang="en-US" dirty="0" err="1">
                <a:solidFill>
                  <a:schemeClr val="tx2"/>
                </a:solidFill>
              </a:rPr>
              <a:t>Foodborne</a:t>
            </a:r>
            <a:r>
              <a:rPr lang="en-US" dirty="0">
                <a:solidFill>
                  <a:schemeClr val="tx2"/>
                </a:solidFill>
              </a:rPr>
              <a:t> </a:t>
            </a:r>
            <a:r>
              <a:rPr lang="en-US" dirty="0" err="1">
                <a:solidFill>
                  <a:schemeClr val="tx2"/>
                </a:solidFill>
              </a:rPr>
              <a:t>Pathog</a:t>
            </a:r>
            <a:r>
              <a:rPr lang="en-US" dirty="0">
                <a:solidFill>
                  <a:schemeClr val="tx2"/>
                </a:solidFill>
              </a:rPr>
              <a:t> </a:t>
            </a:r>
            <a:r>
              <a:rPr lang="en-US" dirty="0" err="1">
                <a:solidFill>
                  <a:schemeClr val="tx2"/>
                </a:solidFill>
              </a:rPr>
              <a:t>Dis</a:t>
            </a:r>
            <a:r>
              <a:rPr lang="en-US" dirty="0">
                <a:solidFill>
                  <a:schemeClr val="tx2"/>
                </a:solidFill>
              </a:rPr>
              <a:t>, 6:461-470 (2009)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0" y="13716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Monogastric</a:t>
            </a:r>
            <a:r>
              <a:rPr lang="en-US" dirty="0"/>
              <a:t> calf</a:t>
            </a:r>
          </a:p>
        </p:txBody>
      </p:sp>
      <p:sp>
        <p:nvSpPr>
          <p:cNvPr id="6" name="Rectangle 5"/>
          <p:cNvSpPr/>
          <p:nvPr/>
        </p:nvSpPr>
        <p:spPr>
          <a:xfrm>
            <a:off x="6477000" y="19050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Growing ruminant heifer</a:t>
            </a:r>
          </a:p>
        </p:txBody>
      </p:sp>
      <p:sp>
        <p:nvSpPr>
          <p:cNvPr id="7" name="Rectangle 6"/>
          <p:cNvSpPr/>
          <p:nvPr/>
        </p:nvSpPr>
        <p:spPr>
          <a:xfrm>
            <a:off x="6477000" y="33528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Lactating cow</a:t>
            </a:r>
          </a:p>
        </p:txBody>
      </p:sp>
      <p:sp>
        <p:nvSpPr>
          <p:cNvPr id="8" name="Rectangle 7"/>
          <p:cNvSpPr/>
          <p:nvPr/>
        </p:nvSpPr>
        <p:spPr>
          <a:xfrm>
            <a:off x="6477000" y="25908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Bred ruminant heifer</a:t>
            </a:r>
          </a:p>
        </p:txBody>
      </p:sp>
      <p:sp>
        <p:nvSpPr>
          <p:cNvPr id="9" name="Rectangle 8"/>
          <p:cNvSpPr/>
          <p:nvPr/>
        </p:nvSpPr>
        <p:spPr>
          <a:xfrm>
            <a:off x="6477000" y="39624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Dry cow</a:t>
            </a:r>
          </a:p>
        </p:txBody>
      </p:sp>
      <p:sp>
        <p:nvSpPr>
          <p:cNvPr id="10" name="Rectangle 9"/>
          <p:cNvSpPr/>
          <p:nvPr/>
        </p:nvSpPr>
        <p:spPr>
          <a:xfrm>
            <a:off x="6477000" y="47244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Cull cow</a:t>
            </a:r>
          </a:p>
        </p:txBody>
      </p:sp>
      <p:sp>
        <p:nvSpPr>
          <p:cNvPr id="11" name="Rectangle 10"/>
          <p:cNvSpPr/>
          <p:nvPr/>
        </p:nvSpPr>
        <p:spPr>
          <a:xfrm>
            <a:off x="6477000" y="54864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Dairy beef</a:t>
            </a:r>
          </a:p>
        </p:txBody>
      </p:sp>
      <p:cxnSp>
        <p:nvCxnSpPr>
          <p:cNvPr id="19" name="Elbow Connector 18"/>
          <p:cNvCxnSpPr>
            <a:stCxn id="5" idx="2"/>
            <a:endCxn id="6" idx="0"/>
          </p:cNvCxnSpPr>
          <p:nvPr/>
        </p:nvCxnSpPr>
        <p:spPr>
          <a:xfrm rot="5400000">
            <a:off x="7505701" y="1790700"/>
            <a:ext cx="228600" cy="317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2"/>
            <a:endCxn id="8" idx="0"/>
          </p:cNvCxnSpPr>
          <p:nvPr/>
        </p:nvCxnSpPr>
        <p:spPr>
          <a:xfrm rot="5400000">
            <a:off x="7505701" y="2476500"/>
            <a:ext cx="228600" cy="317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2"/>
            <a:endCxn id="13" idx="0"/>
          </p:cNvCxnSpPr>
          <p:nvPr/>
        </p:nvCxnSpPr>
        <p:spPr>
          <a:xfrm rot="16200000" flipH="1">
            <a:off x="7810500" y="2870200"/>
            <a:ext cx="228600" cy="6096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 idx="2"/>
            <a:endCxn id="10" idx="0"/>
          </p:cNvCxnSpPr>
          <p:nvPr/>
        </p:nvCxnSpPr>
        <p:spPr>
          <a:xfrm rot="5400000">
            <a:off x="7734300" y="4216400"/>
            <a:ext cx="381000" cy="6096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0" idx="2"/>
            <a:endCxn id="11" idx="0"/>
          </p:cNvCxnSpPr>
          <p:nvPr/>
        </p:nvCxnSpPr>
        <p:spPr>
          <a:xfrm rot="5400000">
            <a:off x="7391401" y="5257800"/>
            <a:ext cx="457200" cy="317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7" idx="2"/>
            <a:endCxn id="9" idx="0"/>
          </p:cNvCxnSpPr>
          <p:nvPr/>
        </p:nvCxnSpPr>
        <p:spPr>
          <a:xfrm rot="5400000">
            <a:off x="7467601" y="3810000"/>
            <a:ext cx="304800" cy="3175"/>
          </a:xfrm>
          <a:prstGeom prst="bentConnector3">
            <a:avLst>
              <a:gd name="adj1" fmla="val 5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1" idx="2"/>
            <a:endCxn id="42" idx="0"/>
          </p:cNvCxnSpPr>
          <p:nvPr/>
        </p:nvCxnSpPr>
        <p:spPr>
          <a:xfrm rot="5400000">
            <a:off x="7466013" y="5954712"/>
            <a:ext cx="304800" cy="317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433" name="Text Box 25"/>
          <p:cNvSpPr txBox="1">
            <a:spLocks noChangeArrowheads="1"/>
          </p:cNvSpPr>
          <p:nvPr/>
        </p:nvSpPr>
        <p:spPr bwMode="auto">
          <a:xfrm>
            <a:off x="990600" y="2057400"/>
            <a:ext cx="762000" cy="37623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S, R</a:t>
            </a:r>
          </a:p>
        </p:txBody>
      </p:sp>
      <p:sp>
        <p:nvSpPr>
          <p:cNvPr id="17434" name="Text Box 26"/>
          <p:cNvSpPr txBox="1">
            <a:spLocks noChangeArrowheads="1"/>
          </p:cNvSpPr>
          <p:nvPr/>
        </p:nvSpPr>
        <p:spPr bwMode="auto">
          <a:xfrm>
            <a:off x="1905000" y="2057400"/>
            <a:ext cx="762000" cy="37623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S, R</a:t>
            </a:r>
          </a:p>
        </p:txBody>
      </p:sp>
      <p:sp>
        <p:nvSpPr>
          <p:cNvPr id="17435" name="Text Box 27"/>
          <p:cNvSpPr txBox="1">
            <a:spLocks noChangeArrowheads="1"/>
          </p:cNvSpPr>
          <p:nvPr/>
        </p:nvSpPr>
        <p:spPr bwMode="auto">
          <a:xfrm>
            <a:off x="1066800" y="2667000"/>
            <a:ext cx="762000" cy="37623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S, R</a:t>
            </a:r>
          </a:p>
        </p:txBody>
      </p:sp>
      <p:sp>
        <p:nvSpPr>
          <p:cNvPr id="17436" name="Text Box 28"/>
          <p:cNvSpPr txBox="1">
            <a:spLocks noChangeArrowheads="1"/>
          </p:cNvSpPr>
          <p:nvPr/>
        </p:nvSpPr>
        <p:spPr bwMode="auto">
          <a:xfrm>
            <a:off x="1981200" y="2590800"/>
            <a:ext cx="762000" cy="37623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S, R</a:t>
            </a:r>
          </a:p>
        </p:txBody>
      </p:sp>
      <p:sp>
        <p:nvSpPr>
          <p:cNvPr id="17437" name="Rectangle 29"/>
          <p:cNvSpPr>
            <a:spLocks noChangeArrowheads="1"/>
          </p:cNvSpPr>
          <p:nvPr/>
        </p:nvSpPr>
        <p:spPr bwMode="auto">
          <a:xfrm>
            <a:off x="762000" y="1828800"/>
            <a:ext cx="2438400" cy="1524000"/>
          </a:xfrm>
          <a:prstGeom prst="rect">
            <a:avLst/>
          </a:prstGeom>
          <a:noFill/>
          <a:ln w="9525">
            <a:solidFill>
              <a:schemeClr val="tx1"/>
            </a:solidFill>
            <a:prstDash val="dashDot"/>
            <a:miter lim="800000"/>
            <a:headEnd/>
            <a:tailEnd/>
          </a:ln>
          <a:effectLst/>
        </p:spPr>
        <p:txBody>
          <a:bodyPr wrap="none" anchor="ctr"/>
          <a:lstStyle/>
          <a:p>
            <a:endParaRPr lang="en-US"/>
          </a:p>
        </p:txBody>
      </p:sp>
      <p:sp>
        <p:nvSpPr>
          <p:cNvPr id="17438" name="Text Box 30"/>
          <p:cNvSpPr txBox="1">
            <a:spLocks noChangeArrowheads="1"/>
          </p:cNvSpPr>
          <p:nvPr/>
        </p:nvSpPr>
        <p:spPr bwMode="auto">
          <a:xfrm>
            <a:off x="3276600" y="1905000"/>
            <a:ext cx="990600" cy="641350"/>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Animal patches</a:t>
            </a:r>
          </a:p>
        </p:txBody>
      </p:sp>
      <p:sp>
        <p:nvSpPr>
          <p:cNvPr id="17439" name="Line 31"/>
          <p:cNvSpPr>
            <a:spLocks noChangeShapeType="1"/>
          </p:cNvSpPr>
          <p:nvPr/>
        </p:nvSpPr>
        <p:spPr bwMode="auto">
          <a:xfrm flipH="1">
            <a:off x="3200400" y="28194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7440" name="Text Box 32"/>
          <p:cNvSpPr txBox="1">
            <a:spLocks noChangeArrowheads="1"/>
          </p:cNvSpPr>
          <p:nvPr/>
        </p:nvSpPr>
        <p:spPr bwMode="auto">
          <a:xfrm>
            <a:off x="4343400" y="2514600"/>
            <a:ext cx="1295400" cy="779463"/>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Selective</a:t>
            </a:r>
          </a:p>
          <a:p>
            <a:pPr>
              <a:spcBef>
                <a:spcPct val="50000"/>
              </a:spcBef>
            </a:pPr>
            <a:r>
              <a:rPr lang="en-US">
                <a:latin typeface="Arial" pitchFamily="34" charset="0"/>
              </a:rPr>
              <a:t>pressures</a:t>
            </a:r>
          </a:p>
        </p:txBody>
      </p:sp>
      <p:sp>
        <p:nvSpPr>
          <p:cNvPr id="17441" name="Text Box 33"/>
          <p:cNvSpPr txBox="1">
            <a:spLocks noChangeArrowheads="1"/>
          </p:cNvSpPr>
          <p:nvPr/>
        </p:nvSpPr>
        <p:spPr bwMode="auto">
          <a:xfrm>
            <a:off x="2590800" y="4343400"/>
            <a:ext cx="1524000" cy="78898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Environment</a:t>
            </a:r>
          </a:p>
          <a:p>
            <a:pPr>
              <a:spcBef>
                <a:spcPct val="50000"/>
              </a:spcBef>
            </a:pPr>
            <a:r>
              <a:rPr lang="en-US">
                <a:latin typeface="Arial" pitchFamily="34" charset="0"/>
              </a:rPr>
              <a:t>(S, R)</a:t>
            </a:r>
          </a:p>
        </p:txBody>
      </p:sp>
      <p:sp>
        <p:nvSpPr>
          <p:cNvPr id="17442" name="Text Box 34"/>
          <p:cNvSpPr txBox="1">
            <a:spLocks noChangeArrowheads="1"/>
          </p:cNvSpPr>
          <p:nvPr/>
        </p:nvSpPr>
        <p:spPr bwMode="auto">
          <a:xfrm>
            <a:off x="381000" y="4343400"/>
            <a:ext cx="1371600" cy="788988"/>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pitchFamily="34" charset="0"/>
              </a:rPr>
              <a:t>Water</a:t>
            </a:r>
          </a:p>
          <a:p>
            <a:pPr>
              <a:spcBef>
                <a:spcPct val="50000"/>
              </a:spcBef>
            </a:pPr>
            <a:r>
              <a:rPr lang="en-US">
                <a:latin typeface="Arial" pitchFamily="34" charset="0"/>
              </a:rPr>
              <a:t>(S,R)</a:t>
            </a:r>
          </a:p>
        </p:txBody>
      </p:sp>
      <p:cxnSp>
        <p:nvCxnSpPr>
          <p:cNvPr id="17443" name="AutoShape 35"/>
          <p:cNvCxnSpPr>
            <a:cxnSpLocks noChangeShapeType="1"/>
            <a:stCxn id="17442" idx="0"/>
            <a:endCxn id="17437" idx="2"/>
          </p:cNvCxnSpPr>
          <p:nvPr/>
        </p:nvCxnSpPr>
        <p:spPr bwMode="auto">
          <a:xfrm flipV="1">
            <a:off x="1066800" y="3352800"/>
            <a:ext cx="914400" cy="990600"/>
          </a:xfrm>
          <a:prstGeom prst="straightConnector1">
            <a:avLst/>
          </a:prstGeom>
          <a:noFill/>
          <a:ln w="9525">
            <a:solidFill>
              <a:schemeClr val="tx1"/>
            </a:solidFill>
            <a:round/>
            <a:headEnd type="triangle" w="med" len="med"/>
            <a:tailEnd type="triangle" w="med" len="med"/>
          </a:ln>
          <a:effectLst/>
        </p:spPr>
      </p:cxnSp>
      <p:cxnSp>
        <p:nvCxnSpPr>
          <p:cNvPr id="17444" name="AutoShape 36"/>
          <p:cNvCxnSpPr>
            <a:cxnSpLocks noChangeShapeType="1"/>
            <a:stCxn id="17441" idx="0"/>
            <a:endCxn id="17437" idx="2"/>
          </p:cNvCxnSpPr>
          <p:nvPr/>
        </p:nvCxnSpPr>
        <p:spPr bwMode="auto">
          <a:xfrm flipH="1" flipV="1">
            <a:off x="1981200" y="3352800"/>
            <a:ext cx="1371600" cy="990600"/>
          </a:xfrm>
          <a:prstGeom prst="straightConnector1">
            <a:avLst/>
          </a:prstGeom>
          <a:noFill/>
          <a:ln w="9525">
            <a:solidFill>
              <a:schemeClr val="tx1"/>
            </a:solidFill>
            <a:round/>
            <a:headEnd type="triangle" w="med" len="med"/>
            <a:tailEnd type="triangle" w="med" len="med"/>
          </a:ln>
          <a:effectLst/>
        </p:spPr>
      </p:cxnSp>
      <p:cxnSp>
        <p:nvCxnSpPr>
          <p:cNvPr id="17445" name="AutoShape 37"/>
          <p:cNvCxnSpPr>
            <a:cxnSpLocks noChangeShapeType="1"/>
            <a:stCxn id="17442" idx="3"/>
            <a:endCxn id="17441" idx="1"/>
          </p:cNvCxnSpPr>
          <p:nvPr/>
        </p:nvCxnSpPr>
        <p:spPr bwMode="auto">
          <a:xfrm>
            <a:off x="1752600" y="4738688"/>
            <a:ext cx="838200" cy="0"/>
          </a:xfrm>
          <a:prstGeom prst="straightConnector1">
            <a:avLst/>
          </a:prstGeom>
          <a:noFill/>
          <a:ln w="9525">
            <a:solidFill>
              <a:schemeClr val="tx1"/>
            </a:solidFill>
            <a:round/>
            <a:headEnd type="triangle" w="med" len="med"/>
            <a:tailEnd type="triangle" w="med" len="med"/>
          </a:ln>
          <a:effectLst/>
        </p:spPr>
      </p:cxnSp>
      <p:sp>
        <p:nvSpPr>
          <p:cNvPr id="17448" name="Rectangle 40"/>
          <p:cNvSpPr>
            <a:spLocks noChangeArrowheads="1"/>
          </p:cNvSpPr>
          <p:nvPr/>
        </p:nvSpPr>
        <p:spPr bwMode="auto">
          <a:xfrm>
            <a:off x="228600" y="1600200"/>
            <a:ext cx="5334000" cy="4038600"/>
          </a:xfrm>
          <a:prstGeom prst="rect">
            <a:avLst/>
          </a:prstGeom>
          <a:noFill/>
          <a:ln w="9525">
            <a:solidFill>
              <a:schemeClr val="tx1"/>
            </a:solidFill>
            <a:miter lim="800000"/>
            <a:headEnd/>
            <a:tailEnd/>
          </a:ln>
          <a:effectLst/>
        </p:spPr>
        <p:txBody>
          <a:bodyPr wrap="none" anchor="ctr"/>
          <a:lstStyle/>
          <a:p>
            <a:endParaRPr lang="en-US"/>
          </a:p>
        </p:txBody>
      </p:sp>
      <p:cxnSp>
        <p:nvCxnSpPr>
          <p:cNvPr id="17450" name="AutoShape 42"/>
          <p:cNvCxnSpPr>
            <a:cxnSpLocks noChangeShapeType="1"/>
            <a:stCxn id="17448" idx="3"/>
            <a:endCxn id="9" idx="1"/>
          </p:cNvCxnSpPr>
          <p:nvPr/>
        </p:nvCxnSpPr>
        <p:spPr bwMode="auto">
          <a:xfrm>
            <a:off x="5562600" y="3619500"/>
            <a:ext cx="901700" cy="495300"/>
          </a:xfrm>
          <a:prstGeom prst="straightConnector1">
            <a:avLst/>
          </a:prstGeom>
          <a:noFill/>
          <a:ln w="9525">
            <a:solidFill>
              <a:schemeClr val="tx1"/>
            </a:solidFill>
            <a:round/>
            <a:headEnd type="triangle" w="med" len="med"/>
            <a:tailEnd type="triangle" w="med" len="med"/>
          </a:ln>
          <a:effectLst/>
        </p:spPr>
      </p:cxnSp>
      <p:cxnSp>
        <p:nvCxnSpPr>
          <p:cNvPr id="17451" name="AutoShape 43"/>
          <p:cNvCxnSpPr>
            <a:cxnSpLocks noChangeShapeType="1"/>
            <a:stCxn id="17448" idx="3"/>
            <a:endCxn id="10" idx="1"/>
          </p:cNvCxnSpPr>
          <p:nvPr/>
        </p:nvCxnSpPr>
        <p:spPr bwMode="auto">
          <a:xfrm>
            <a:off x="5562600" y="3619500"/>
            <a:ext cx="901700" cy="1257300"/>
          </a:xfrm>
          <a:prstGeom prst="straightConnector1">
            <a:avLst/>
          </a:prstGeom>
          <a:noFill/>
          <a:ln w="9525">
            <a:solidFill>
              <a:schemeClr val="tx1"/>
            </a:solidFill>
            <a:round/>
            <a:headEnd type="triangle" w="med" len="med"/>
            <a:tailEnd type="triangle" w="med" len="med"/>
          </a:ln>
          <a:effectLst/>
        </p:spPr>
      </p:cxnSp>
      <p:cxnSp>
        <p:nvCxnSpPr>
          <p:cNvPr id="17452" name="AutoShape 44"/>
          <p:cNvCxnSpPr>
            <a:cxnSpLocks noChangeShapeType="1"/>
            <a:stCxn id="17448" idx="3"/>
            <a:endCxn id="8" idx="1"/>
          </p:cNvCxnSpPr>
          <p:nvPr/>
        </p:nvCxnSpPr>
        <p:spPr bwMode="auto">
          <a:xfrm flipV="1">
            <a:off x="5562600" y="2819400"/>
            <a:ext cx="901700" cy="800100"/>
          </a:xfrm>
          <a:prstGeom prst="straightConnector1">
            <a:avLst/>
          </a:prstGeom>
          <a:noFill/>
          <a:ln w="9525">
            <a:solidFill>
              <a:schemeClr val="tx1"/>
            </a:solidFill>
            <a:round/>
            <a:headEnd type="triangle" w="med" len="med"/>
            <a:tailEnd type="triangle" w="med" len="med"/>
          </a:ln>
          <a:effectLst/>
        </p:spPr>
      </p:cxnSp>
      <p:cxnSp>
        <p:nvCxnSpPr>
          <p:cNvPr id="17453" name="AutoShape 45"/>
          <p:cNvCxnSpPr>
            <a:cxnSpLocks noChangeShapeType="1"/>
            <a:stCxn id="17448" idx="3"/>
            <a:endCxn id="11" idx="1"/>
          </p:cNvCxnSpPr>
          <p:nvPr/>
        </p:nvCxnSpPr>
        <p:spPr bwMode="auto">
          <a:xfrm>
            <a:off x="5562600" y="3619500"/>
            <a:ext cx="901700" cy="2019300"/>
          </a:xfrm>
          <a:prstGeom prst="straightConnector1">
            <a:avLst/>
          </a:prstGeom>
          <a:noFill/>
          <a:ln w="9525">
            <a:solidFill>
              <a:schemeClr val="tx1"/>
            </a:solidFill>
            <a:round/>
            <a:headEnd type="triangle" w="med" len="med"/>
            <a:tailEnd type="triangle" w="med" len="med"/>
          </a:ln>
          <a:effectLst/>
        </p:spPr>
      </p:cxnSp>
      <p:cxnSp>
        <p:nvCxnSpPr>
          <p:cNvPr id="17454" name="AutoShape 46"/>
          <p:cNvCxnSpPr>
            <a:cxnSpLocks noChangeShapeType="1"/>
            <a:stCxn id="17448" idx="3"/>
            <a:endCxn id="6" idx="1"/>
          </p:cNvCxnSpPr>
          <p:nvPr/>
        </p:nvCxnSpPr>
        <p:spPr bwMode="auto">
          <a:xfrm flipV="1">
            <a:off x="5562600" y="2133600"/>
            <a:ext cx="901700" cy="1485900"/>
          </a:xfrm>
          <a:prstGeom prst="straightConnector1">
            <a:avLst/>
          </a:prstGeom>
          <a:noFill/>
          <a:ln w="9525">
            <a:solidFill>
              <a:schemeClr val="tx1"/>
            </a:solidFill>
            <a:round/>
            <a:headEnd type="triangle" w="med" len="med"/>
            <a:tailEnd type="triangle" w="med" len="med"/>
          </a:ln>
          <a:effectLst/>
        </p:spPr>
      </p:cxnSp>
      <p:cxnSp>
        <p:nvCxnSpPr>
          <p:cNvPr id="17455" name="AutoShape 47"/>
          <p:cNvCxnSpPr>
            <a:cxnSpLocks noChangeShapeType="1"/>
            <a:stCxn id="17448" idx="3"/>
            <a:endCxn id="5" idx="1"/>
          </p:cNvCxnSpPr>
          <p:nvPr/>
        </p:nvCxnSpPr>
        <p:spPr bwMode="auto">
          <a:xfrm flipV="1">
            <a:off x="5562600" y="1524000"/>
            <a:ext cx="901700" cy="2095500"/>
          </a:xfrm>
          <a:prstGeom prst="straightConnector1">
            <a:avLst/>
          </a:prstGeom>
          <a:noFill/>
          <a:ln w="9525">
            <a:solidFill>
              <a:schemeClr val="tx1"/>
            </a:solidFill>
            <a:round/>
            <a:headEnd type="triangle" w="med" len="med"/>
            <a:tailEnd type="triangle" w="med" len="med"/>
          </a:ln>
          <a:effectLst/>
        </p:spPr>
      </p:cxnSp>
      <p:cxnSp>
        <p:nvCxnSpPr>
          <p:cNvPr id="17456" name="AutoShape 48"/>
          <p:cNvCxnSpPr>
            <a:cxnSpLocks noChangeShapeType="1"/>
            <a:stCxn id="17448" idx="3"/>
            <a:endCxn id="7" idx="1"/>
          </p:cNvCxnSpPr>
          <p:nvPr/>
        </p:nvCxnSpPr>
        <p:spPr bwMode="auto">
          <a:xfrm flipV="1">
            <a:off x="5562600" y="3505200"/>
            <a:ext cx="901700" cy="114300"/>
          </a:xfrm>
          <a:prstGeom prst="straightConnector1">
            <a:avLst/>
          </a:prstGeom>
          <a:noFill/>
          <a:ln w="9525">
            <a:solidFill>
              <a:schemeClr val="tx1"/>
            </a:solidFill>
            <a:round/>
            <a:headEnd type="triangle" w="med" len="med"/>
            <a:tailEnd type="triangle" w="med" len="med"/>
          </a:ln>
          <a:effectLst/>
        </p:spPr>
      </p:cxnSp>
      <p:sp>
        <p:nvSpPr>
          <p:cNvPr id="17457" name="Text Box 49"/>
          <p:cNvSpPr txBox="1">
            <a:spLocks noChangeArrowheads="1"/>
          </p:cNvSpPr>
          <p:nvPr/>
        </p:nvSpPr>
        <p:spPr bwMode="auto">
          <a:xfrm>
            <a:off x="0" y="228600"/>
            <a:ext cx="9144000" cy="915988"/>
          </a:xfrm>
          <a:prstGeom prst="rect">
            <a:avLst/>
          </a:prstGeom>
          <a:noFill/>
          <a:ln w="9525">
            <a:noFill/>
            <a:miter lim="800000"/>
            <a:headEnd/>
            <a:tailEnd/>
          </a:ln>
          <a:effectLst/>
        </p:spPr>
        <p:txBody>
          <a:bodyPr>
            <a:spAutoFit/>
          </a:bodyPr>
          <a:lstStyle/>
          <a:p>
            <a:r>
              <a:rPr lang="en-US"/>
              <a:t>This metapopulation approach is suitable for modeling the dynamics of antimicrobial resistance dissemination. Pharmacokinetics and pharmacodynamics and biological fitness of antimicrobial resistance can be integrated.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0"/>
            <a:ext cx="8991600" cy="1006475"/>
          </a:xfrm>
          <a:prstGeom prst="rect">
            <a:avLst/>
          </a:prstGeom>
          <a:noFill/>
          <a:ln w="9525">
            <a:noFill/>
            <a:miter lim="800000"/>
            <a:headEnd/>
            <a:tailEnd/>
          </a:ln>
          <a:effectLst/>
        </p:spPr>
        <p:txBody>
          <a:bodyPr>
            <a:spAutoFit/>
          </a:bodyPr>
          <a:lstStyle/>
          <a:p>
            <a:pPr>
              <a:spcBef>
                <a:spcPct val="50000"/>
              </a:spcBef>
            </a:pPr>
            <a:r>
              <a:rPr lang="en-US" sz="2000"/>
              <a:t>Assuming three types of ecological patches (water, environment and </a:t>
            </a:r>
            <a:r>
              <a:rPr lang="en-US" sz="2000" i="1"/>
              <a:t>n</a:t>
            </a:r>
            <a:r>
              <a:rPr lang="en-US" sz="2000"/>
              <a:t> animals) and assuming indirect transmission (bacteria are transmitted to animals through water and environment):</a:t>
            </a:r>
          </a:p>
        </p:txBody>
      </p:sp>
      <p:graphicFrame>
        <p:nvGraphicFramePr>
          <p:cNvPr id="31749" name="Object 5"/>
          <p:cNvGraphicFramePr>
            <a:graphicFrameLocks noChangeAspect="1"/>
          </p:cNvGraphicFramePr>
          <p:nvPr/>
        </p:nvGraphicFramePr>
        <p:xfrm>
          <a:off x="0" y="1371600"/>
          <a:ext cx="8601075" cy="706438"/>
        </p:xfrm>
        <a:graphic>
          <a:graphicData uri="http://schemas.openxmlformats.org/presentationml/2006/ole">
            <p:oleObj spid="_x0000_s70658" name="Equation" r:id="rId4" imgW="5663880" imgH="469800" progId="Equation.3">
              <p:embed/>
            </p:oleObj>
          </a:graphicData>
        </a:graphic>
      </p:graphicFrame>
      <p:graphicFrame>
        <p:nvGraphicFramePr>
          <p:cNvPr id="31750" name="Object 6"/>
          <p:cNvGraphicFramePr>
            <a:graphicFrameLocks noChangeAspect="1"/>
          </p:cNvGraphicFramePr>
          <p:nvPr/>
        </p:nvGraphicFramePr>
        <p:xfrm>
          <a:off x="0" y="2057400"/>
          <a:ext cx="8451850" cy="1166813"/>
        </p:xfrm>
        <a:graphic>
          <a:graphicData uri="http://schemas.openxmlformats.org/presentationml/2006/ole">
            <p:oleObj spid="_x0000_s70659" name="Equation" r:id="rId5" imgW="5295600" imgH="736560" progId="Equation.3">
              <p:embed/>
            </p:oleObj>
          </a:graphicData>
        </a:graphic>
      </p:graphicFrame>
      <p:sp>
        <p:nvSpPr>
          <p:cNvPr id="31751" name="Text Box 7"/>
          <p:cNvSpPr txBox="1">
            <a:spLocks noChangeArrowheads="1"/>
          </p:cNvSpPr>
          <p:nvPr/>
        </p:nvSpPr>
        <p:spPr bwMode="auto">
          <a:xfrm>
            <a:off x="152400" y="914400"/>
            <a:ext cx="3962400" cy="396875"/>
          </a:xfrm>
          <a:prstGeom prst="rect">
            <a:avLst/>
          </a:prstGeom>
          <a:noFill/>
          <a:ln w="9525">
            <a:noFill/>
            <a:miter lim="800000"/>
            <a:headEnd/>
            <a:tailEnd/>
          </a:ln>
          <a:effectLst/>
        </p:spPr>
        <p:txBody>
          <a:bodyPr>
            <a:spAutoFit/>
          </a:bodyPr>
          <a:lstStyle/>
          <a:p>
            <a:pPr>
              <a:spcBef>
                <a:spcPct val="50000"/>
              </a:spcBef>
            </a:pPr>
            <a:r>
              <a:rPr lang="en-US" sz="2000"/>
              <a:t>For the</a:t>
            </a:r>
            <a:r>
              <a:rPr lang="en-US" sz="2000" i="1"/>
              <a:t> j </a:t>
            </a:r>
            <a:r>
              <a:rPr lang="en-US" sz="2000"/>
              <a:t>animal: </a:t>
            </a:r>
          </a:p>
        </p:txBody>
      </p:sp>
      <p:sp>
        <p:nvSpPr>
          <p:cNvPr id="31752" name="Text Box 8"/>
          <p:cNvSpPr txBox="1">
            <a:spLocks noChangeArrowheads="1"/>
          </p:cNvSpPr>
          <p:nvPr/>
        </p:nvSpPr>
        <p:spPr bwMode="auto">
          <a:xfrm>
            <a:off x="152400" y="3276600"/>
            <a:ext cx="3505200" cy="396875"/>
          </a:xfrm>
          <a:prstGeom prst="rect">
            <a:avLst/>
          </a:prstGeom>
          <a:noFill/>
          <a:ln w="9525">
            <a:noFill/>
            <a:miter lim="800000"/>
            <a:headEnd/>
            <a:tailEnd/>
          </a:ln>
          <a:effectLst/>
        </p:spPr>
        <p:txBody>
          <a:bodyPr>
            <a:spAutoFit/>
          </a:bodyPr>
          <a:lstStyle/>
          <a:p>
            <a:pPr>
              <a:spcBef>
                <a:spcPct val="50000"/>
              </a:spcBef>
            </a:pPr>
            <a:r>
              <a:rPr lang="en-US" sz="2000"/>
              <a:t>Water patch:</a:t>
            </a:r>
          </a:p>
        </p:txBody>
      </p:sp>
      <p:graphicFrame>
        <p:nvGraphicFramePr>
          <p:cNvPr id="31753" name="Object 9"/>
          <p:cNvGraphicFramePr>
            <a:graphicFrameLocks noChangeAspect="1"/>
          </p:cNvGraphicFramePr>
          <p:nvPr/>
        </p:nvGraphicFramePr>
        <p:xfrm>
          <a:off x="0" y="3657600"/>
          <a:ext cx="8458200" cy="679450"/>
        </p:xfrm>
        <a:graphic>
          <a:graphicData uri="http://schemas.openxmlformats.org/presentationml/2006/ole">
            <p:oleObj spid="_x0000_s70660" name="Equation" r:id="rId6" imgW="5638680" imgH="457200" progId="Equation.3">
              <p:embed/>
            </p:oleObj>
          </a:graphicData>
        </a:graphic>
      </p:graphicFrame>
      <p:graphicFrame>
        <p:nvGraphicFramePr>
          <p:cNvPr id="31754" name="Object 10"/>
          <p:cNvGraphicFramePr>
            <a:graphicFrameLocks noChangeAspect="1"/>
          </p:cNvGraphicFramePr>
          <p:nvPr/>
        </p:nvGraphicFramePr>
        <p:xfrm>
          <a:off x="0" y="4419600"/>
          <a:ext cx="9144000" cy="561975"/>
        </p:xfrm>
        <a:graphic>
          <a:graphicData uri="http://schemas.openxmlformats.org/presentationml/2006/ole">
            <p:oleObj spid="_x0000_s70661" name="Equation" r:id="rId7" imgW="7365960" imgH="457200" progId="Equation.3">
              <p:embed/>
            </p:oleObj>
          </a:graphicData>
        </a:graphic>
      </p:graphicFrame>
      <p:sp>
        <p:nvSpPr>
          <p:cNvPr id="31755" name="Text Box 11"/>
          <p:cNvSpPr txBox="1">
            <a:spLocks noChangeArrowheads="1"/>
          </p:cNvSpPr>
          <p:nvPr/>
        </p:nvSpPr>
        <p:spPr bwMode="auto">
          <a:xfrm>
            <a:off x="304800" y="5029200"/>
            <a:ext cx="4572000" cy="396875"/>
          </a:xfrm>
          <a:prstGeom prst="rect">
            <a:avLst/>
          </a:prstGeom>
          <a:noFill/>
          <a:ln w="9525">
            <a:noFill/>
            <a:miter lim="800000"/>
            <a:headEnd/>
            <a:tailEnd/>
          </a:ln>
          <a:effectLst/>
        </p:spPr>
        <p:txBody>
          <a:bodyPr>
            <a:spAutoFit/>
          </a:bodyPr>
          <a:lstStyle/>
          <a:p>
            <a:pPr>
              <a:spcBef>
                <a:spcPct val="50000"/>
              </a:spcBef>
            </a:pPr>
            <a:r>
              <a:rPr lang="en-US" sz="2000"/>
              <a:t>Environmental patch:</a:t>
            </a:r>
          </a:p>
        </p:txBody>
      </p:sp>
      <p:graphicFrame>
        <p:nvGraphicFramePr>
          <p:cNvPr id="31756" name="Object 12"/>
          <p:cNvGraphicFramePr>
            <a:graphicFrameLocks noChangeAspect="1"/>
          </p:cNvGraphicFramePr>
          <p:nvPr/>
        </p:nvGraphicFramePr>
        <p:xfrm>
          <a:off x="457200" y="5334000"/>
          <a:ext cx="8234363" cy="687388"/>
        </p:xfrm>
        <a:graphic>
          <a:graphicData uri="http://schemas.openxmlformats.org/presentationml/2006/ole">
            <p:oleObj spid="_x0000_s70662" name="Equation" r:id="rId8" imgW="5422680" imgH="457200" progId="Equation.3">
              <p:embed/>
            </p:oleObj>
          </a:graphicData>
        </a:graphic>
      </p:graphicFrame>
      <p:graphicFrame>
        <p:nvGraphicFramePr>
          <p:cNvPr id="31757" name="Object 13"/>
          <p:cNvGraphicFramePr>
            <a:graphicFrameLocks noChangeAspect="1"/>
          </p:cNvGraphicFramePr>
          <p:nvPr/>
        </p:nvGraphicFramePr>
        <p:xfrm>
          <a:off x="0" y="6096000"/>
          <a:ext cx="8915400" cy="565150"/>
        </p:xfrm>
        <a:graphic>
          <a:graphicData uri="http://schemas.openxmlformats.org/presentationml/2006/ole">
            <p:oleObj spid="_x0000_s70663" name="Equation" r:id="rId9" imgW="7137360" imgH="457200" progId="Equation.3">
              <p:embed/>
            </p:oleObj>
          </a:graphicData>
        </a:graphic>
      </p:graphicFrame>
      <p:sp>
        <p:nvSpPr>
          <p:cNvPr id="31758" name="Rectangle 14"/>
          <p:cNvSpPr>
            <a:spLocks noChangeArrowheads="1"/>
          </p:cNvSpPr>
          <p:nvPr/>
        </p:nvSpPr>
        <p:spPr bwMode="auto">
          <a:xfrm>
            <a:off x="762000" y="1371600"/>
            <a:ext cx="2362200" cy="685800"/>
          </a:xfrm>
          <a:prstGeom prst="rect">
            <a:avLst/>
          </a:prstGeom>
          <a:noFill/>
          <a:ln w="9525">
            <a:solidFill>
              <a:srgbClr val="FF0000"/>
            </a:solidFill>
            <a:miter lim="800000"/>
            <a:headEnd/>
            <a:tailEnd/>
          </a:ln>
          <a:effectLst/>
        </p:spPr>
        <p:txBody>
          <a:bodyPr wrap="none" anchor="ctr"/>
          <a:lstStyle/>
          <a:p>
            <a:endParaRPr lang="en-US"/>
          </a:p>
        </p:txBody>
      </p:sp>
      <p:sp>
        <p:nvSpPr>
          <p:cNvPr id="31759" name="Rectangle 15"/>
          <p:cNvSpPr>
            <a:spLocks noChangeArrowheads="1"/>
          </p:cNvSpPr>
          <p:nvPr/>
        </p:nvSpPr>
        <p:spPr bwMode="auto">
          <a:xfrm>
            <a:off x="762000" y="2133600"/>
            <a:ext cx="3733800" cy="685800"/>
          </a:xfrm>
          <a:prstGeom prst="rect">
            <a:avLst/>
          </a:prstGeom>
          <a:noFill/>
          <a:ln w="9525">
            <a:solidFill>
              <a:srgbClr val="FF0000"/>
            </a:solidFill>
            <a:miter lim="800000"/>
            <a:headEnd/>
            <a:tailEnd/>
          </a:ln>
          <a:effectLst/>
        </p:spPr>
        <p:txBody>
          <a:bodyPr wrap="none" anchor="ctr"/>
          <a:lstStyle/>
          <a:p>
            <a:endParaRPr lang="en-US"/>
          </a:p>
        </p:txBody>
      </p:sp>
      <p:sp>
        <p:nvSpPr>
          <p:cNvPr id="31760" name="Rectangle 16"/>
          <p:cNvSpPr>
            <a:spLocks noChangeArrowheads="1"/>
          </p:cNvSpPr>
          <p:nvPr/>
        </p:nvSpPr>
        <p:spPr bwMode="auto">
          <a:xfrm>
            <a:off x="685800" y="3657600"/>
            <a:ext cx="2286000" cy="685800"/>
          </a:xfrm>
          <a:prstGeom prst="rect">
            <a:avLst/>
          </a:prstGeom>
          <a:noFill/>
          <a:ln w="9525">
            <a:solidFill>
              <a:srgbClr val="FF0000"/>
            </a:solidFill>
            <a:miter lim="800000"/>
            <a:headEnd/>
            <a:tailEnd/>
          </a:ln>
          <a:effectLst/>
        </p:spPr>
        <p:txBody>
          <a:bodyPr wrap="none" anchor="ctr"/>
          <a:lstStyle/>
          <a:p>
            <a:endParaRPr lang="en-US"/>
          </a:p>
        </p:txBody>
      </p:sp>
      <p:sp>
        <p:nvSpPr>
          <p:cNvPr id="31762" name="Rectangle 18"/>
          <p:cNvSpPr>
            <a:spLocks noChangeArrowheads="1"/>
          </p:cNvSpPr>
          <p:nvPr/>
        </p:nvSpPr>
        <p:spPr bwMode="auto">
          <a:xfrm>
            <a:off x="609600" y="4419600"/>
            <a:ext cx="2819400" cy="533400"/>
          </a:xfrm>
          <a:prstGeom prst="rect">
            <a:avLst/>
          </a:prstGeom>
          <a:noFill/>
          <a:ln w="9525">
            <a:solidFill>
              <a:srgbClr val="FF0000"/>
            </a:solidFill>
            <a:miter lim="800000"/>
            <a:headEnd/>
            <a:tailEnd/>
          </a:ln>
          <a:effectLst/>
        </p:spPr>
        <p:txBody>
          <a:bodyPr wrap="none" anchor="ctr"/>
          <a:lstStyle/>
          <a:p>
            <a:endParaRPr lang="en-US"/>
          </a:p>
        </p:txBody>
      </p:sp>
      <p:sp>
        <p:nvSpPr>
          <p:cNvPr id="31763" name="Rectangle 19"/>
          <p:cNvSpPr>
            <a:spLocks noChangeArrowheads="1"/>
          </p:cNvSpPr>
          <p:nvPr/>
        </p:nvSpPr>
        <p:spPr bwMode="auto">
          <a:xfrm>
            <a:off x="1143000" y="5334000"/>
            <a:ext cx="2057400" cy="685800"/>
          </a:xfrm>
          <a:prstGeom prst="rect">
            <a:avLst/>
          </a:prstGeom>
          <a:noFill/>
          <a:ln w="9525">
            <a:solidFill>
              <a:srgbClr val="FF0000"/>
            </a:solidFill>
            <a:miter lim="800000"/>
            <a:headEnd/>
            <a:tailEnd/>
          </a:ln>
          <a:effectLst/>
        </p:spPr>
        <p:txBody>
          <a:bodyPr wrap="none" anchor="ctr"/>
          <a:lstStyle/>
          <a:p>
            <a:endParaRPr lang="en-US"/>
          </a:p>
        </p:txBody>
      </p:sp>
      <p:sp>
        <p:nvSpPr>
          <p:cNvPr id="31764" name="Rectangle 20"/>
          <p:cNvSpPr>
            <a:spLocks noChangeArrowheads="1"/>
          </p:cNvSpPr>
          <p:nvPr/>
        </p:nvSpPr>
        <p:spPr bwMode="auto">
          <a:xfrm>
            <a:off x="533400" y="6096000"/>
            <a:ext cx="2819400" cy="533400"/>
          </a:xfrm>
          <a:prstGeom prst="rect">
            <a:avLst/>
          </a:prstGeom>
          <a:noFill/>
          <a:ln w="9525">
            <a:solidFill>
              <a:srgbClr val="FF0000"/>
            </a:solidFill>
            <a:miter lim="800000"/>
            <a:headEnd/>
            <a:tailEnd/>
          </a:ln>
          <a:effectLst/>
        </p:spPr>
        <p:txBody>
          <a:bodyPr wrap="none" anchor="ctr"/>
          <a:lstStyle/>
          <a:p>
            <a:endParaRPr lang="en-US"/>
          </a:p>
        </p:txBody>
      </p:sp>
      <p:sp>
        <p:nvSpPr>
          <p:cNvPr id="31765" name="Rectangle 21"/>
          <p:cNvSpPr>
            <a:spLocks noChangeArrowheads="1"/>
          </p:cNvSpPr>
          <p:nvPr/>
        </p:nvSpPr>
        <p:spPr bwMode="auto">
          <a:xfrm>
            <a:off x="3352800" y="5334000"/>
            <a:ext cx="838200" cy="609600"/>
          </a:xfrm>
          <a:prstGeom prst="rect">
            <a:avLst/>
          </a:prstGeom>
          <a:noFill/>
          <a:ln w="9525">
            <a:solidFill>
              <a:srgbClr val="0000FF"/>
            </a:solidFill>
            <a:miter lim="800000"/>
            <a:headEnd/>
            <a:tailEnd/>
          </a:ln>
          <a:effectLst/>
        </p:spPr>
        <p:txBody>
          <a:bodyPr wrap="none" anchor="ctr"/>
          <a:lstStyle/>
          <a:p>
            <a:endParaRPr lang="en-US"/>
          </a:p>
        </p:txBody>
      </p:sp>
      <p:sp>
        <p:nvSpPr>
          <p:cNvPr id="31766" name="Rectangle 22"/>
          <p:cNvSpPr>
            <a:spLocks noChangeArrowheads="1"/>
          </p:cNvSpPr>
          <p:nvPr/>
        </p:nvSpPr>
        <p:spPr bwMode="auto">
          <a:xfrm>
            <a:off x="3276600" y="1371600"/>
            <a:ext cx="914400" cy="685800"/>
          </a:xfrm>
          <a:prstGeom prst="rect">
            <a:avLst/>
          </a:prstGeom>
          <a:noFill/>
          <a:ln w="9525">
            <a:solidFill>
              <a:srgbClr val="0000FF"/>
            </a:solidFill>
            <a:miter lim="800000"/>
            <a:headEnd/>
            <a:tailEnd/>
          </a:ln>
          <a:effectLst/>
        </p:spPr>
        <p:txBody>
          <a:bodyPr wrap="none" anchor="ctr"/>
          <a:lstStyle/>
          <a:p>
            <a:endParaRPr lang="en-US"/>
          </a:p>
        </p:txBody>
      </p:sp>
      <p:sp>
        <p:nvSpPr>
          <p:cNvPr id="31767" name="Rectangle 23"/>
          <p:cNvSpPr>
            <a:spLocks noChangeArrowheads="1"/>
          </p:cNvSpPr>
          <p:nvPr/>
        </p:nvSpPr>
        <p:spPr bwMode="auto">
          <a:xfrm>
            <a:off x="3505200" y="4419600"/>
            <a:ext cx="762000" cy="609600"/>
          </a:xfrm>
          <a:prstGeom prst="rect">
            <a:avLst/>
          </a:prstGeom>
          <a:noFill/>
          <a:ln w="9525">
            <a:solidFill>
              <a:srgbClr val="0000FF"/>
            </a:solidFill>
            <a:miter lim="800000"/>
            <a:headEnd/>
            <a:tailEnd/>
          </a:ln>
          <a:effectLst/>
        </p:spPr>
        <p:txBody>
          <a:bodyPr wrap="none" anchor="ctr"/>
          <a:lstStyle/>
          <a:p>
            <a:endParaRPr lang="en-US"/>
          </a:p>
        </p:txBody>
      </p:sp>
      <p:sp>
        <p:nvSpPr>
          <p:cNvPr id="31768" name="Rectangle 24"/>
          <p:cNvSpPr>
            <a:spLocks noChangeArrowheads="1"/>
          </p:cNvSpPr>
          <p:nvPr/>
        </p:nvSpPr>
        <p:spPr bwMode="auto">
          <a:xfrm>
            <a:off x="3048000" y="3505200"/>
            <a:ext cx="838200" cy="762000"/>
          </a:xfrm>
          <a:prstGeom prst="rect">
            <a:avLst/>
          </a:prstGeom>
          <a:noFill/>
          <a:ln w="9525">
            <a:solidFill>
              <a:srgbClr val="0000FF"/>
            </a:solidFill>
            <a:miter lim="800000"/>
            <a:headEnd/>
            <a:tailEnd/>
          </a:ln>
          <a:effectLst/>
        </p:spPr>
        <p:txBody>
          <a:bodyPr wrap="none" anchor="ctr"/>
          <a:lstStyle/>
          <a:p>
            <a:endParaRPr lang="en-US"/>
          </a:p>
        </p:txBody>
      </p:sp>
      <p:sp>
        <p:nvSpPr>
          <p:cNvPr id="31769" name="Rectangle 25"/>
          <p:cNvSpPr>
            <a:spLocks noChangeArrowheads="1"/>
          </p:cNvSpPr>
          <p:nvPr/>
        </p:nvSpPr>
        <p:spPr bwMode="auto">
          <a:xfrm>
            <a:off x="4648200" y="2133600"/>
            <a:ext cx="914400" cy="685800"/>
          </a:xfrm>
          <a:prstGeom prst="rect">
            <a:avLst/>
          </a:prstGeom>
          <a:noFill/>
          <a:ln w="9525">
            <a:solidFill>
              <a:srgbClr val="0000FF"/>
            </a:solidFill>
            <a:miter lim="800000"/>
            <a:headEnd/>
            <a:tailEnd/>
          </a:ln>
          <a:effectLst/>
        </p:spPr>
        <p:txBody>
          <a:bodyPr wrap="none" anchor="ctr"/>
          <a:lstStyle/>
          <a:p>
            <a:endParaRPr lang="en-US"/>
          </a:p>
        </p:txBody>
      </p:sp>
      <p:sp>
        <p:nvSpPr>
          <p:cNvPr id="31770" name="Rectangle 26"/>
          <p:cNvSpPr>
            <a:spLocks noChangeArrowheads="1"/>
          </p:cNvSpPr>
          <p:nvPr/>
        </p:nvSpPr>
        <p:spPr bwMode="auto">
          <a:xfrm>
            <a:off x="3352800" y="6096000"/>
            <a:ext cx="838200" cy="609600"/>
          </a:xfrm>
          <a:prstGeom prst="rect">
            <a:avLst/>
          </a:prstGeom>
          <a:noFill/>
          <a:ln w="9525">
            <a:solidFill>
              <a:srgbClr val="0000FF"/>
            </a:solidFill>
            <a:miter lim="800000"/>
            <a:headEnd/>
            <a:tailEnd/>
          </a:ln>
          <a:effectLst/>
        </p:spPr>
        <p:txBody>
          <a:bodyPr wrap="none" anchor="ctr"/>
          <a:lstStyle/>
          <a:p>
            <a:endParaRPr lang="en-US"/>
          </a:p>
        </p:txBody>
      </p:sp>
      <p:sp>
        <p:nvSpPr>
          <p:cNvPr id="31771" name="Rectangle 27"/>
          <p:cNvSpPr>
            <a:spLocks noChangeArrowheads="1"/>
          </p:cNvSpPr>
          <p:nvPr/>
        </p:nvSpPr>
        <p:spPr bwMode="auto">
          <a:xfrm>
            <a:off x="4343400" y="1371600"/>
            <a:ext cx="1219200" cy="609600"/>
          </a:xfrm>
          <a:prstGeom prst="rect">
            <a:avLst/>
          </a:prstGeom>
          <a:noFill/>
          <a:ln w="9525">
            <a:solidFill>
              <a:srgbClr val="993366"/>
            </a:solidFill>
            <a:miter lim="800000"/>
            <a:headEnd/>
            <a:tailEnd/>
          </a:ln>
          <a:effectLst/>
        </p:spPr>
        <p:txBody>
          <a:bodyPr wrap="none" anchor="ctr"/>
          <a:lstStyle/>
          <a:p>
            <a:endParaRPr lang="en-US"/>
          </a:p>
        </p:txBody>
      </p:sp>
      <p:sp>
        <p:nvSpPr>
          <p:cNvPr id="31772" name="Rectangle 28"/>
          <p:cNvSpPr>
            <a:spLocks noChangeArrowheads="1"/>
          </p:cNvSpPr>
          <p:nvPr/>
        </p:nvSpPr>
        <p:spPr bwMode="auto">
          <a:xfrm>
            <a:off x="5715000" y="2133600"/>
            <a:ext cx="1219200" cy="609600"/>
          </a:xfrm>
          <a:prstGeom prst="rect">
            <a:avLst/>
          </a:prstGeom>
          <a:noFill/>
          <a:ln w="9525">
            <a:solidFill>
              <a:srgbClr val="993366"/>
            </a:solidFill>
            <a:miter lim="800000"/>
            <a:headEnd/>
            <a:tailEnd/>
          </a:ln>
          <a:effectLst/>
        </p:spPr>
        <p:txBody>
          <a:bodyPr wrap="none" anchor="ctr"/>
          <a:lstStyle/>
          <a:p>
            <a:endParaRPr lang="en-US"/>
          </a:p>
        </p:txBody>
      </p:sp>
      <p:sp>
        <p:nvSpPr>
          <p:cNvPr id="31777" name="Rectangle 33"/>
          <p:cNvSpPr>
            <a:spLocks noChangeArrowheads="1"/>
          </p:cNvSpPr>
          <p:nvPr/>
        </p:nvSpPr>
        <p:spPr bwMode="auto">
          <a:xfrm>
            <a:off x="7086600" y="2133600"/>
            <a:ext cx="1295400" cy="609600"/>
          </a:xfrm>
          <a:prstGeom prst="rect">
            <a:avLst/>
          </a:prstGeom>
          <a:noFill/>
          <a:ln w="9525">
            <a:solidFill>
              <a:srgbClr val="808080"/>
            </a:solidFill>
            <a:miter lim="800000"/>
            <a:headEnd/>
            <a:tailEnd/>
          </a:ln>
          <a:effectLst/>
        </p:spPr>
        <p:txBody>
          <a:bodyPr wrap="none" anchor="ctr"/>
          <a:lstStyle/>
          <a:p>
            <a:endParaRPr lang="en-US"/>
          </a:p>
        </p:txBody>
      </p:sp>
      <p:sp>
        <p:nvSpPr>
          <p:cNvPr id="31778" name="Rectangle 34"/>
          <p:cNvSpPr>
            <a:spLocks noChangeArrowheads="1"/>
          </p:cNvSpPr>
          <p:nvPr/>
        </p:nvSpPr>
        <p:spPr bwMode="auto">
          <a:xfrm>
            <a:off x="7924800" y="6019800"/>
            <a:ext cx="990600" cy="609600"/>
          </a:xfrm>
          <a:prstGeom prst="rect">
            <a:avLst/>
          </a:prstGeom>
          <a:noFill/>
          <a:ln w="9525">
            <a:solidFill>
              <a:srgbClr val="808080"/>
            </a:solidFill>
            <a:miter lim="800000"/>
            <a:headEnd/>
            <a:tailEnd/>
          </a:ln>
          <a:effectLst/>
        </p:spPr>
        <p:txBody>
          <a:bodyPr wrap="none" anchor="ctr"/>
          <a:lstStyle/>
          <a:p>
            <a:endParaRPr lang="en-US"/>
          </a:p>
        </p:txBody>
      </p:sp>
      <p:sp>
        <p:nvSpPr>
          <p:cNvPr id="31779" name="Rectangle 35"/>
          <p:cNvSpPr>
            <a:spLocks noChangeArrowheads="1"/>
          </p:cNvSpPr>
          <p:nvPr/>
        </p:nvSpPr>
        <p:spPr bwMode="auto">
          <a:xfrm>
            <a:off x="8077200" y="4419600"/>
            <a:ext cx="1066800" cy="609600"/>
          </a:xfrm>
          <a:prstGeom prst="rect">
            <a:avLst/>
          </a:prstGeom>
          <a:noFill/>
          <a:ln w="9525">
            <a:solidFill>
              <a:srgbClr val="80808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 Box 6"/>
          <p:cNvSpPr txBox="1">
            <a:spLocks noChangeArrowheads="1"/>
          </p:cNvSpPr>
          <p:nvPr/>
        </p:nvSpPr>
        <p:spPr bwMode="auto">
          <a:xfrm>
            <a:off x="228600" y="304800"/>
            <a:ext cx="8686800" cy="519113"/>
          </a:xfrm>
          <a:prstGeom prst="rect">
            <a:avLst/>
          </a:prstGeom>
          <a:noFill/>
          <a:ln w="9525">
            <a:noFill/>
            <a:miter lim="800000"/>
            <a:headEnd/>
            <a:tailEnd/>
          </a:ln>
          <a:effectLst/>
        </p:spPr>
        <p:txBody>
          <a:bodyPr>
            <a:spAutoFit/>
          </a:bodyPr>
          <a:lstStyle/>
          <a:p>
            <a:pPr>
              <a:spcBef>
                <a:spcPct val="50000"/>
              </a:spcBef>
            </a:pPr>
            <a:r>
              <a:rPr lang="en-US" sz="2800" b="1"/>
              <a:t>Potential students projects</a:t>
            </a:r>
          </a:p>
        </p:txBody>
      </p:sp>
      <p:sp>
        <p:nvSpPr>
          <p:cNvPr id="56327" name="Text Box 7"/>
          <p:cNvSpPr txBox="1">
            <a:spLocks noChangeArrowheads="1"/>
          </p:cNvSpPr>
          <p:nvPr/>
        </p:nvSpPr>
        <p:spPr bwMode="auto">
          <a:xfrm>
            <a:off x="533400" y="1143000"/>
            <a:ext cx="8077200" cy="1879600"/>
          </a:xfrm>
          <a:prstGeom prst="rect">
            <a:avLst/>
          </a:prstGeom>
          <a:noFill/>
          <a:ln w="9525">
            <a:noFill/>
            <a:miter lim="800000"/>
            <a:headEnd/>
            <a:tailEnd/>
          </a:ln>
          <a:effectLst/>
        </p:spPr>
        <p:txBody>
          <a:bodyPr>
            <a:spAutoFit/>
          </a:bodyPr>
          <a:lstStyle/>
          <a:p>
            <a:pPr>
              <a:spcBef>
                <a:spcPct val="50000"/>
              </a:spcBef>
              <a:buFontTx/>
              <a:buChar char="•"/>
            </a:pPr>
            <a:r>
              <a:rPr lang="en-US"/>
              <a:t> Application of optimal control to evaluate strategies in metapopulation models</a:t>
            </a:r>
          </a:p>
          <a:p>
            <a:pPr>
              <a:spcBef>
                <a:spcPct val="50000"/>
              </a:spcBef>
              <a:buFontTx/>
              <a:buChar char="•"/>
            </a:pPr>
            <a:r>
              <a:rPr lang="en-US"/>
              <a:t> Development of agent based models to address antimicrobial resistance dissemination. </a:t>
            </a:r>
          </a:p>
          <a:p>
            <a:pPr>
              <a:spcBef>
                <a:spcPct val="50000"/>
              </a:spcBef>
              <a:buFontTx/>
              <a:buChar char="•"/>
            </a:pPr>
            <a:r>
              <a:rPr lang="en-US"/>
              <a:t> Optimization in agent based models</a:t>
            </a:r>
          </a:p>
          <a:p>
            <a:pPr>
              <a:spcBef>
                <a:spcPct val="50000"/>
              </a:spcBef>
              <a:buFontTx/>
              <a:buChar char="•"/>
            </a:pPr>
            <a:r>
              <a:rPr lang="en-US"/>
              <a:t> Optimization in hierarchical models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57200"/>
            <a:ext cx="9144000" cy="6172201"/>
          </a:xfrm>
        </p:spPr>
        <p:txBody>
          <a:bodyPr/>
          <a:lstStyle/>
          <a:p>
            <a:pPr marL="514350" indent="-514350" algn="l"/>
            <a:r>
              <a:rPr lang="en-US" sz="3600" b="1" dirty="0" smtClean="0">
                <a:cs typeface="Times New Roman" pitchFamily="18" charset="0"/>
              </a:rPr>
              <a:t>Let’s start with…</a:t>
            </a:r>
            <a:br>
              <a:rPr lang="en-US" sz="3600" b="1" dirty="0" smtClean="0">
                <a:cs typeface="Times New Roman" pitchFamily="18" charset="0"/>
              </a:rPr>
            </a:br>
            <a:r>
              <a:rPr lang="en-US" sz="3600" b="1" dirty="0" smtClean="0">
                <a:cs typeface="Times New Roman" pitchFamily="18" charset="0"/>
              </a:rPr>
              <a:t/>
            </a:r>
            <a:br>
              <a:rPr lang="en-US" sz="3600" b="1" dirty="0" smtClean="0">
                <a:cs typeface="Times New Roman" pitchFamily="18" charset="0"/>
              </a:rPr>
            </a:br>
            <a:r>
              <a:rPr lang="en-US" sz="3600" b="1" dirty="0" smtClean="0">
                <a:cs typeface="Times New Roman" pitchFamily="18" charset="0"/>
              </a:rPr>
              <a:t>1. Modeling production and health: </a:t>
            </a:r>
            <a:br>
              <a:rPr lang="en-US" sz="3600" b="1" dirty="0" smtClean="0">
                <a:cs typeface="Times New Roman" pitchFamily="18" charset="0"/>
              </a:rPr>
            </a:br>
            <a:r>
              <a:rPr lang="en-US" sz="4000" b="1" dirty="0" smtClean="0">
                <a:cs typeface="Times New Roman" pitchFamily="18" charset="0"/>
              </a:rPr>
              <a:t/>
            </a:r>
            <a:br>
              <a:rPr lang="en-US" sz="4000" b="1" dirty="0" smtClean="0">
                <a:cs typeface="Times New Roman" pitchFamily="18" charset="0"/>
              </a:rPr>
            </a:br>
            <a:r>
              <a:rPr lang="en-US" sz="3200" b="1" dirty="0" smtClean="0">
                <a:cs typeface="Times New Roman" pitchFamily="18" charset="0"/>
              </a:rPr>
              <a:t>Our overall goal is to develop a comprehensive economic model, dynamic model (DP), to assist farmers in making treatment and culling decisions. </a:t>
            </a:r>
            <a:br>
              <a:rPr lang="en-US" sz="3200" b="1" dirty="0" smtClean="0">
                <a:cs typeface="Times New Roman" pitchFamily="18" charset="0"/>
              </a:rPr>
            </a:br>
            <a:r>
              <a:rPr lang="en-US" sz="3200" b="1" dirty="0" smtClean="0">
                <a:cs typeface="Times New Roman" pitchFamily="18" charset="0"/>
              </a:rPr>
              <a:t/>
            </a:r>
            <a:br>
              <a:rPr lang="en-US" sz="3200" b="1" dirty="0" smtClean="0">
                <a:cs typeface="Times New Roman" pitchFamily="18" charset="0"/>
              </a:rPr>
            </a:br>
            <a:r>
              <a:rPr lang="en-US" sz="3200" b="1" u="sng" dirty="0" smtClean="0">
                <a:cs typeface="Times New Roman" pitchFamily="18" charset="0"/>
              </a:rPr>
              <a:t>Our 1</a:t>
            </a:r>
            <a:r>
              <a:rPr lang="en-US" sz="3200" b="1" u="sng" baseline="30000" dirty="0" smtClean="0">
                <a:cs typeface="Times New Roman" pitchFamily="18" charset="0"/>
              </a:rPr>
              <a:t>st</a:t>
            </a:r>
            <a:r>
              <a:rPr lang="en-US" sz="3200" b="1" u="sng" dirty="0" smtClean="0">
                <a:cs typeface="Times New Roman" pitchFamily="18" charset="0"/>
              </a:rPr>
              <a:t> example:</a:t>
            </a:r>
            <a:r>
              <a:rPr lang="en-US" sz="3200" b="1" dirty="0" smtClean="0">
                <a:cs typeface="Times New Roman" pitchFamily="18" charset="0"/>
              </a:rPr>
              <a:t> </a:t>
            </a:r>
            <a:br>
              <a:rPr lang="en-US" sz="3200" b="1" dirty="0" smtClean="0">
                <a:cs typeface="Times New Roman" pitchFamily="18" charset="0"/>
              </a:rPr>
            </a:br>
            <a:r>
              <a:rPr lang="en-US" sz="3200" b="1" dirty="0" smtClean="0">
                <a:cs typeface="Times New Roman" pitchFamily="18" charset="0"/>
              </a:rPr>
              <a:t>Elva </a:t>
            </a:r>
            <a:r>
              <a:rPr lang="en-US" sz="3200" b="1" dirty="0" err="1" smtClean="0">
                <a:cs typeface="Times New Roman" pitchFamily="18" charset="0"/>
              </a:rPr>
              <a:t>Cha’s</a:t>
            </a:r>
            <a:r>
              <a:rPr lang="en-US" sz="3200" b="1" dirty="0" smtClean="0">
                <a:cs typeface="Times New Roman" pitchFamily="18" charset="0"/>
              </a:rPr>
              <a:t> PhD research: “Optimal Clinical Mastitis Management in Dairy cows”</a:t>
            </a:r>
            <a:br>
              <a:rPr lang="en-US" sz="3200" b="1" dirty="0" smtClean="0">
                <a:cs typeface="Times New Roman" pitchFamily="18" charset="0"/>
              </a:rPr>
            </a:br>
            <a:r>
              <a:rPr lang="en-US" sz="3200" b="1" dirty="0" smtClean="0">
                <a:cs typeface="Times New Roman" pitchFamily="18" charset="0"/>
              </a:rPr>
              <a:t/>
            </a:r>
            <a:br>
              <a:rPr lang="en-US" sz="3200" b="1" dirty="0" smtClean="0">
                <a:cs typeface="Times New Roman" pitchFamily="18" charset="0"/>
              </a:rPr>
            </a:br>
            <a:endParaRPr lang="en-US" sz="3200" b="1" dirty="0" smtClean="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228600"/>
            <a:ext cx="8839200" cy="6324600"/>
          </a:xfrm>
        </p:spPr>
        <p:txBody>
          <a:bodyPr/>
          <a:lstStyle/>
          <a:p>
            <a:pPr algn="l"/>
            <a:r>
              <a:rPr lang="en-AU" sz="3600" dirty="0" smtClean="0"/>
              <a:t/>
            </a:r>
            <a:br>
              <a:rPr lang="en-AU" sz="3600" dirty="0" smtClean="0"/>
            </a:br>
            <a:r>
              <a:rPr lang="en-AU" sz="3600" dirty="0" smtClean="0"/>
              <a:t/>
            </a:r>
            <a:br>
              <a:rPr lang="en-AU" sz="3600" dirty="0" smtClean="0"/>
            </a:br>
            <a:r>
              <a:rPr lang="en-AU" sz="3600" b="1" dirty="0" smtClean="0"/>
              <a:t>Mastitis</a:t>
            </a:r>
            <a:r>
              <a:rPr lang="en-AU" sz="3600" dirty="0" smtClean="0"/>
              <a:t> (inflammation in mammary gland)</a:t>
            </a:r>
            <a:br>
              <a:rPr lang="en-AU" sz="3600" dirty="0" smtClean="0"/>
            </a:br>
            <a:r>
              <a:rPr lang="en-AU" sz="3600" dirty="0" smtClean="0"/>
              <a:t/>
            </a:r>
            <a:br>
              <a:rPr lang="en-AU" sz="3600" dirty="0" smtClean="0"/>
            </a:br>
            <a:r>
              <a:rPr lang="en-AU" sz="2800" b="1" dirty="0" smtClean="0"/>
              <a:t>Common, costly disease</a:t>
            </a:r>
            <a:r>
              <a:rPr lang="en-AU" sz="2800" dirty="0" smtClean="0"/>
              <a:t> (major losses: milk yield, conception rates, and culling). </a:t>
            </a:r>
            <a:br>
              <a:rPr lang="en-AU" sz="2800" dirty="0" smtClean="0"/>
            </a:br>
            <a:r>
              <a:rPr lang="en-AU" sz="2800" dirty="0" smtClean="0"/>
              <a:t/>
            </a:r>
            <a:br>
              <a:rPr lang="en-AU" sz="2800" dirty="0" smtClean="0"/>
            </a:br>
            <a:r>
              <a:rPr lang="en-AU" sz="2400" b="1" dirty="0" smtClean="0"/>
              <a:t>The question </a:t>
            </a:r>
            <a:r>
              <a:rPr lang="en-AU" sz="2400" dirty="0" smtClean="0"/>
              <a:t>we address is </a:t>
            </a:r>
            <a:r>
              <a:rPr lang="en-AU" sz="2400" b="1" dirty="0" smtClean="0"/>
              <a:t>whether it is better to treat animals at the time CM is first observed or whether it is worthwhile collecting more information related to the nature of the pathogen involved</a:t>
            </a:r>
            <a:r>
              <a:rPr lang="en-AU" sz="2400" dirty="0" smtClean="0"/>
              <a:t> (Gram-positive or Gram-negative, or even the actual pathogen), </a:t>
            </a:r>
            <a:r>
              <a:rPr lang="en-AU" sz="2400" b="1" dirty="0" smtClean="0"/>
              <a:t>and then make a treatment decision.</a:t>
            </a:r>
            <a:r>
              <a:rPr lang="en-AU" sz="2400" dirty="0" smtClean="0"/>
              <a:t> </a:t>
            </a:r>
            <a:br>
              <a:rPr lang="en-AU" sz="2400" dirty="0" smtClean="0"/>
            </a:br>
            <a:r>
              <a:rPr lang="en-AU" sz="2400" dirty="0" smtClean="0"/>
              <a:t/>
            </a:r>
            <a:br>
              <a:rPr lang="en-AU" sz="2400" dirty="0" smtClean="0"/>
            </a:br>
            <a:r>
              <a:rPr lang="en-AU" sz="2400" b="1" dirty="0" smtClean="0"/>
              <a:t>More information would seem to be of benefit</a:t>
            </a:r>
            <a:r>
              <a:rPr lang="en-AU" sz="2400" dirty="0" smtClean="0"/>
              <a:t> when deciding what to do with diseased cows, </a:t>
            </a:r>
            <a:r>
              <a:rPr lang="en-AU" sz="2400" b="1" dirty="0" smtClean="0"/>
              <a:t>but</a:t>
            </a:r>
            <a:r>
              <a:rPr lang="en-AU" sz="2400" dirty="0" smtClean="0"/>
              <a:t> unless the additional tests provide a different recommended outcome, </a:t>
            </a:r>
            <a:r>
              <a:rPr lang="en-AU" sz="2400" b="1" dirty="0" smtClean="0"/>
              <a:t>they are only an extra cost.</a:t>
            </a:r>
            <a:r>
              <a:rPr lang="en-AU" sz="2400" dirty="0" smtClean="0"/>
              <a:t> </a:t>
            </a:r>
            <a:r>
              <a:rPr lang="en-US" sz="2400" dirty="0" smtClean="0"/>
              <a:t/>
            </a:r>
            <a:br>
              <a:rPr lang="en-US" sz="2400" dirty="0" smtClean="0"/>
            </a:br>
            <a:r>
              <a:rPr lang="en-AU" sz="2400" dirty="0" smtClean="0"/>
              <a:t/>
            </a:r>
            <a:br>
              <a:rPr lang="en-AU" sz="2400" dirty="0" smtClean="0"/>
            </a:br>
            <a:r>
              <a:rPr lang="en-US" sz="2800" dirty="0" smtClean="0"/>
              <a:t/>
            </a:r>
            <a:br>
              <a:rPr lang="en-US" sz="2800" dirty="0" smtClean="0"/>
            </a:br>
            <a:r>
              <a:rPr lang="en-US" sz="2800" b="1" dirty="0" smtClean="0"/>
              <a:t/>
            </a:r>
            <a:br>
              <a:rPr lang="en-US" sz="2800" b="1" dirty="0" smtClean="0"/>
            </a:br>
            <a:r>
              <a:rPr lang="en-US" sz="2800" b="1" dirty="0" smtClean="0"/>
              <a:t/>
            </a:r>
            <a:br>
              <a:rPr lang="en-US" sz="2800" b="1" dirty="0" smtClean="0"/>
            </a:br>
            <a:endParaRPr lang="en-US" sz="2800" b="1"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algn="l" eaLnBrk="1" hangingPunct="1">
              <a:defRPr/>
            </a:pPr>
            <a:r>
              <a:rPr lang="en-US" sz="3600" b="1" u="sng" dirty="0" smtClean="0"/>
              <a:t>Objective:</a:t>
            </a:r>
          </a:p>
        </p:txBody>
      </p:sp>
      <p:sp>
        <p:nvSpPr>
          <p:cNvPr id="3075" name="Rectangle 3"/>
          <p:cNvSpPr>
            <a:spLocks noGrp="1" noChangeArrowheads="1"/>
          </p:cNvSpPr>
          <p:nvPr>
            <p:ph type="body" idx="1"/>
          </p:nvPr>
        </p:nvSpPr>
        <p:spPr>
          <a:xfrm>
            <a:off x="381000" y="3429000"/>
            <a:ext cx="8229600" cy="1524001"/>
          </a:xfrm>
        </p:spPr>
        <p:txBody>
          <a:bodyPr/>
          <a:lstStyle/>
          <a:p>
            <a:pPr eaLnBrk="1" hangingPunct="1">
              <a:defRPr/>
            </a:pPr>
            <a:r>
              <a:rPr lang="en-AU" sz="2800" dirty="0" smtClean="0"/>
              <a:t>We will build upon our existing Dynamic Programming model.  </a:t>
            </a:r>
          </a:p>
          <a:p>
            <a:pPr eaLnBrk="1" hangingPunct="1">
              <a:defRPr/>
            </a:pPr>
            <a:r>
              <a:rPr lang="en-AU" sz="2800" dirty="0" smtClean="0"/>
              <a:t>This work requires us to determine the risk and consequences of CM (milk loss, delayed conception, mortality) as functions of cow characteristics, including the disease history and disease prognosis of the cow.</a:t>
            </a:r>
            <a:endParaRPr lang="en-US" sz="2800" dirty="0" smtClean="0"/>
          </a:p>
          <a:p>
            <a:pPr eaLnBrk="1" hangingPunct="1">
              <a:buFont typeface="Wingdings" pitchFamily="2" charset="2"/>
              <a:buNone/>
              <a:defRPr/>
            </a:pPr>
            <a:endParaRPr lang="en-US" dirty="0" smtClean="0"/>
          </a:p>
        </p:txBody>
      </p:sp>
      <p:sp>
        <p:nvSpPr>
          <p:cNvPr id="4" name="Rectangle 2"/>
          <p:cNvSpPr txBox="1">
            <a:spLocks noChangeArrowheads="1"/>
          </p:cNvSpPr>
          <p:nvPr/>
        </p:nvSpPr>
        <p:spPr bwMode="auto">
          <a:xfrm>
            <a:off x="381000" y="2362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To do this</a:t>
            </a:r>
          </a:p>
        </p:txBody>
      </p:sp>
      <p:sp>
        <p:nvSpPr>
          <p:cNvPr id="5" name="Rectangle 3"/>
          <p:cNvSpPr txBox="1">
            <a:spLocks noChangeArrowheads="1"/>
          </p:cNvSpPr>
          <p:nvPr/>
        </p:nvSpPr>
        <p:spPr bwMode="auto">
          <a:xfrm>
            <a:off x="457200" y="990600"/>
            <a:ext cx="8229600" cy="1524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To determine the economically optimal amount of information needed to make mastitis treatment decisions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u="sng" dirty="0" smtClean="0"/>
              <a:t>How do we address our objective?</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dirty="0" smtClean="0"/>
              <a:t>We will compare 2 models</a:t>
            </a:r>
          </a:p>
          <a:p>
            <a:pPr lvl="1" eaLnBrk="1" hangingPunct="1">
              <a:lnSpc>
                <a:spcPct val="90000"/>
              </a:lnSpc>
              <a:defRPr/>
            </a:pPr>
            <a:r>
              <a:rPr lang="en-US" b="1" i="1" dirty="0" smtClean="0"/>
              <a:t>Model 1</a:t>
            </a:r>
            <a:r>
              <a:rPr lang="en-US" dirty="0" smtClean="0"/>
              <a:t> which will identify cows based on generic (non-specific) mastitis</a:t>
            </a:r>
          </a:p>
          <a:p>
            <a:pPr lvl="1" eaLnBrk="1" hangingPunct="1">
              <a:lnSpc>
                <a:spcPct val="90000"/>
              </a:lnSpc>
              <a:defRPr/>
            </a:pPr>
            <a:r>
              <a:rPr lang="en-US" dirty="0" smtClean="0"/>
              <a:t>And </a:t>
            </a:r>
            <a:r>
              <a:rPr lang="en-US" b="1" i="1" dirty="0" smtClean="0"/>
              <a:t>Model 2</a:t>
            </a:r>
            <a:r>
              <a:rPr lang="en-US" dirty="0" smtClean="0"/>
              <a:t>, whereby if a cow has mastitis, it will be specified as gram-positive, gram-negative or other types of mastitis</a:t>
            </a:r>
          </a:p>
          <a:p>
            <a:pPr lvl="1" eaLnBrk="1" hangingPunct="1">
              <a:lnSpc>
                <a:spcPct val="90000"/>
              </a:lnSpc>
              <a:defRPr/>
            </a:pPr>
            <a:r>
              <a:rPr lang="en-US" dirty="0" smtClean="0"/>
              <a:t>We will then compare the profit of each model</a:t>
            </a:r>
          </a:p>
          <a:p>
            <a:pPr eaLnBrk="1" hangingPunct="1">
              <a:lnSpc>
                <a:spcPct val="90000"/>
              </a:lnSpc>
              <a:buFont typeface="Wingdings" pitchFamily="2" charset="2"/>
              <a:buNone/>
              <a:defRPr/>
            </a:pPr>
            <a:r>
              <a:rPr lang="en-US" i="1" dirty="0" smtClean="0"/>
              <a:t>What is this model?</a:t>
            </a:r>
          </a:p>
          <a:p>
            <a:pPr lvl="1" eaLnBrk="1" hangingPunct="1">
              <a:lnSpc>
                <a:spcPct val="90000"/>
              </a:lnSpc>
              <a:buFontTx/>
              <a:buNone/>
              <a:defRPr/>
            </a:pPr>
            <a:endParaRPr lang="en-US"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1" u="sng" dirty="0" smtClean="0"/>
              <a:t>The models</a:t>
            </a:r>
          </a:p>
        </p:txBody>
      </p:sp>
      <p:sp>
        <p:nvSpPr>
          <p:cNvPr id="30723" name="Rectangle 3"/>
          <p:cNvSpPr>
            <a:spLocks noGrp="1" noChangeArrowheads="1"/>
          </p:cNvSpPr>
          <p:nvPr>
            <p:ph type="body" idx="1"/>
          </p:nvPr>
        </p:nvSpPr>
        <p:spPr/>
        <p:txBody>
          <a:bodyPr/>
          <a:lstStyle/>
          <a:p>
            <a:pPr eaLnBrk="1" hangingPunct="1">
              <a:defRPr/>
            </a:pPr>
            <a:r>
              <a:rPr lang="en-US" dirty="0" smtClean="0"/>
              <a:t>The </a:t>
            </a:r>
            <a:r>
              <a:rPr lang="en-US" b="1" dirty="0" smtClean="0"/>
              <a:t>models</a:t>
            </a:r>
            <a:r>
              <a:rPr lang="en-US" dirty="0" smtClean="0"/>
              <a:t> will calculate the </a:t>
            </a:r>
            <a:r>
              <a:rPr lang="en-US" b="1" dirty="0" smtClean="0"/>
              <a:t>optimal policy</a:t>
            </a:r>
            <a:r>
              <a:rPr lang="en-US" dirty="0" smtClean="0"/>
              <a:t> for each individual cow</a:t>
            </a:r>
          </a:p>
          <a:p>
            <a:pPr eaLnBrk="1" hangingPunct="1">
              <a:defRPr/>
            </a:pPr>
            <a:r>
              <a:rPr lang="en-US" dirty="0" smtClean="0"/>
              <a:t>This can be done by ‘</a:t>
            </a:r>
            <a:r>
              <a:rPr lang="en-US" b="1" dirty="0" smtClean="0"/>
              <a:t>dynamic programming</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2452</Words>
  <Application>Microsoft Office PowerPoint</Application>
  <PresentationFormat>On-screen Show (4:3)</PresentationFormat>
  <Paragraphs>416</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 Computational Sustainability  March 12, 2010 at 1:25PM – 2:40PM   1150 Snee Hall   Optimizing Intervention Strategies in Food Animal Systems: modeling production, health and food safety  </vt:lpstr>
      <vt:lpstr>Perhaps I should start with “ a disclaimer”…   If I understood correctly, your approach is to assume the model is 'correct', then optimize the system.   As veterinarians, our responsibility is to build a model based on subject matter representing reality.  Of course, our goal is to find the optimal way to control disease (not necessarily eradication). And sometimes we need to learn the economically optimal way to coexist with them. </vt:lpstr>
      <vt:lpstr>    Food Supply Veterinary Medicine ….all aspects of veterinary medicine's involvement in food supply systems, from traditional agricultural production to consumption.  Modeling production, health and food safety:   1. Optimizing health and management decisions   2. Mathematical modeling of zoonotic infectious diseases (such as L. monozytogenes, E. coli, MDR salmonella and paratuberculosis).    </vt:lpstr>
      <vt:lpstr>Three  examples …</vt:lpstr>
      <vt:lpstr>Let’s start with…  1. Modeling production and health:   Our overall goal is to develop a comprehensive economic model, dynamic model (DP), to assist farmers in making treatment and culling decisions.   Our 1st example:  Elva Cha’s PhD research: “Optimal Clinical Mastitis Management in Dairy cows”  </vt:lpstr>
      <vt:lpstr>  Mastitis (inflammation in mammary gland)  Common, costly disease (major losses: milk yield, conception rates, and culling).   The question we address is whether it is better to treat animals at the time CM is first observed or whether it is worthwhile collecting more information related to the nature of the pathogen involved (Gram-positive or Gram-negative, or even the actual pathogen), and then make a treatment decision.   More information would seem to be of benefit when deciding what to do with diseased cows, but unless the additional tests provide a different recommended outcome, they are only an extra cost.      </vt:lpstr>
      <vt:lpstr>Objective:</vt:lpstr>
      <vt:lpstr>How do we address our objective?</vt:lpstr>
      <vt:lpstr>The models</vt:lpstr>
      <vt:lpstr>Dynamic programming</vt:lpstr>
      <vt:lpstr>Dynamic programming </vt:lpstr>
      <vt:lpstr>Dynamic programming</vt:lpstr>
      <vt:lpstr>Structure of the hierarchic Markov process optimization model</vt:lpstr>
      <vt:lpstr>Parameters in our model</vt:lpstr>
      <vt:lpstr>Limitations</vt:lpstr>
      <vt:lpstr>Implications of a larger model</vt:lpstr>
      <vt:lpstr>The curse of dimensionality example: Houben et al. 1994</vt:lpstr>
      <vt:lpstr>The curse of dimensionality example: Gröhn et al. 2003</vt:lpstr>
      <vt:lpstr>Structure of the hierarchic Markov process optimization model:   First level: 5 milk yield levels Second level: 8 possible lactations and 2 carry-over mastitis states from previous   lactation (yes/no). Third level: 20 lactation stages (max calving interval of 20 months).     5 temporary milk yield levels (relative to permanent milk yield),   9 pregnancy status levels (0=open, 1-7 months pregnant, and 8=to be   dried off), one involuntary culled state   13 mastitis states:    0=no mastitis    1 = 1st occurrence of CM (observed at the end of the stage),   2, 3, 4 = 1, 2, 3 and more months after 1st CM,   5 = 2nd CM,    6, 7, 8 = 1, 2, 3 and more months after 2nd CM,   9 = 3rd CM,     10, 11, 12 = 1, 2, 3 and more months after 3rd CM,   CM events &gt; 3 assigned same penalties as if they were 3rd occurrence.   After deleting impossible stage-state combinations, the model described 560,725 stage-state combinations.</vt:lpstr>
      <vt:lpstr>Slide 20</vt:lpstr>
      <vt:lpstr>Project 2: “Cost Effective Control Strategies for The Reduction of Johne’s Disease on Dairy Farms”  Zhao Lu, PhD, Research Associate, and  Becky Smith, DVM, PhD student</vt:lpstr>
      <vt:lpstr>Johne’s disease (paratuberculosis)</vt:lpstr>
      <vt:lpstr>Issues of Johne’s disease</vt:lpstr>
      <vt:lpstr>Modeling of MAP transmission on a dairy herd</vt:lpstr>
      <vt:lpstr>Evaluation of effectiveness of test-based culling in Johne’s disease control</vt:lpstr>
      <vt:lpstr>A stochastic multi-group model (Evaluation of effectiveness of test-based culling)</vt:lpstr>
      <vt:lpstr>Optimal control of Johne’s disease: economic model</vt:lpstr>
      <vt:lpstr>What do we want? (Optimal control of test-based culling rates)</vt:lpstr>
      <vt:lpstr>Modeling the efficacy of an imperfect vaccine with multiple effects</vt:lpstr>
      <vt:lpstr>Modeling vaccine efficacy against JD</vt:lpstr>
      <vt:lpstr>Estimating vaccine efficacy against JD with field data</vt:lpstr>
      <vt:lpstr>Estimating vaccine efficacy with Markov Chain Monte Carlo models</vt:lpstr>
      <vt:lpstr>Validating MCMC models</vt:lpstr>
      <vt:lpstr>Optimal control of Johne’s disease using an  individual-based (agent-based) modeling approach</vt:lpstr>
      <vt:lpstr>Slide 35</vt:lpstr>
      <vt:lpstr>Slide 36</vt:lpstr>
      <vt:lpstr>Slide 37</vt:lpstr>
      <vt:lpstr>Slide 38</vt:lpstr>
      <vt:lpstr>Slide 39</vt:lpstr>
      <vt:lpstr>Slide 40</vt:lpstr>
      <vt:lpstr>Slide 41</vt:lpstr>
      <vt:lpstr>Slide 42</vt:lpstr>
      <vt:lpstr>Modeling On-farm Escherichia coli O157:H7 population dynamics </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3: Cost Effective Control Strategies for The Reduction of Johne’s Disease on Dairy Farms</dc:title>
  <dc:creator>Zhao</dc:creator>
  <cp:lastModifiedBy>ytg1</cp:lastModifiedBy>
  <cp:revision>61</cp:revision>
  <dcterms:created xsi:type="dcterms:W3CDTF">2010-02-22T15:24:14Z</dcterms:created>
  <dcterms:modified xsi:type="dcterms:W3CDTF">2010-03-12T16:27:48Z</dcterms:modified>
</cp:coreProperties>
</file>