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7" r:id="rId2"/>
    <p:sldId id="258" r:id="rId3"/>
    <p:sldId id="259" r:id="rId4"/>
    <p:sldId id="260" r:id="rId5"/>
    <p:sldId id="261" r:id="rId6"/>
    <p:sldId id="262" r:id="rId7"/>
    <p:sldId id="303" r:id="rId8"/>
    <p:sldId id="304" r:id="rId9"/>
    <p:sldId id="305" r:id="rId10"/>
    <p:sldId id="306" r:id="rId11"/>
    <p:sldId id="307" r:id="rId12"/>
    <p:sldId id="308" r:id="rId13"/>
    <p:sldId id="311" r:id="rId14"/>
    <p:sldId id="312" r:id="rId15"/>
    <p:sldId id="298" r:id="rId16"/>
    <p:sldId id="300" r:id="rId17"/>
    <p:sldId id="301" r:id="rId18"/>
    <p:sldId id="299" r:id="rId19"/>
    <p:sldId id="302" r:id="rId20"/>
    <p:sldId id="269" r:id="rId21"/>
    <p:sldId id="270" r:id="rId22"/>
    <p:sldId id="336" r:id="rId23"/>
    <p:sldId id="271" r:id="rId24"/>
    <p:sldId id="272" r:id="rId25"/>
    <p:sldId id="273" r:id="rId26"/>
    <p:sldId id="338" r:id="rId27"/>
    <p:sldId id="339" r:id="rId28"/>
    <p:sldId id="340" r:id="rId29"/>
    <p:sldId id="274" r:id="rId30"/>
    <p:sldId id="335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320" r:id="rId44"/>
    <p:sldId id="287" r:id="rId45"/>
    <p:sldId id="288" r:id="rId46"/>
    <p:sldId id="289" r:id="rId47"/>
    <p:sldId id="290" r:id="rId48"/>
    <p:sldId id="291" r:id="rId49"/>
    <p:sldId id="330" r:id="rId50"/>
    <p:sldId id="292" r:id="rId51"/>
    <p:sldId id="293" r:id="rId52"/>
    <p:sldId id="331" r:id="rId53"/>
    <p:sldId id="294" r:id="rId54"/>
    <p:sldId id="321" r:id="rId55"/>
    <p:sldId id="323" r:id="rId56"/>
    <p:sldId id="324" r:id="rId57"/>
    <p:sldId id="325" r:id="rId58"/>
    <p:sldId id="295" r:id="rId59"/>
    <p:sldId id="296" r:id="rId60"/>
    <p:sldId id="332" r:id="rId61"/>
    <p:sldId id="333" r:id="rId62"/>
    <p:sldId id="334" r:id="rId63"/>
    <p:sldId id="297" r:id="rId64"/>
    <p:sldId id="337" r:id="rId65"/>
    <p:sldId id="310" r:id="rId66"/>
    <p:sldId id="317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6"/>
    <p:restoredTop sz="94646"/>
  </p:normalViewPr>
  <p:slideViewPr>
    <p:cSldViewPr snapToGrid="0" snapToObjects="1">
      <p:cViewPr varScale="1">
        <p:scale>
          <a:sx n="114" d="100"/>
          <a:sy n="114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Macro-Enabled_Worksheet.xlsm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AP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R-CNN/10K/VGG</c:v>
                </c:pt>
                <c:pt idx="1">
                  <c:v>Fast R-CNN/10K/VGG</c:v>
                </c:pt>
                <c:pt idx="2">
                  <c:v>Fast R-CNN/20K/VGG</c:v>
                </c:pt>
                <c:pt idx="3">
                  <c:v>Faster R-CNN/20K/VGG</c:v>
                </c:pt>
                <c:pt idx="4">
                  <c:v>Faster R-CNN/20K/ResNet101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62.4</c:v>
                </c:pt>
                <c:pt idx="1">
                  <c:v>65.7</c:v>
                </c:pt>
                <c:pt idx="2">
                  <c:v>68.400000000000006</c:v>
                </c:pt>
                <c:pt idx="3">
                  <c:v>70.400000000000006</c:v>
                </c:pt>
                <c:pt idx="4">
                  <c:v>73.8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2C-3941-92D7-B4255891B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3122288"/>
        <c:axId val="1793749536"/>
      </c:lineChart>
      <c:catAx>
        <c:axId val="179312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749536"/>
        <c:crosses val="autoZero"/>
        <c:auto val="1"/>
        <c:lblAlgn val="ctr"/>
        <c:lblOffset val="100"/>
        <c:noMultiLvlLbl val="0"/>
      </c:catAx>
      <c:valAx>
        <c:axId val="179374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12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F337F-DC40-A649-8DD7-CD141F8218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23996-EFFC-EB43-A413-B6591A1E9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5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Here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a schematic of the system that we came up with.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Compared to previous state-of-the-art methods, R-CNN is relatively simple and does not rely on an ensemble of classifiers.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see how it works at test time.</a:t>
            </a:r>
          </a:p>
        </p:txBody>
      </p:sp>
    </p:spTree>
    <p:extLst>
      <p:ext uri="{BB962C8B-B14F-4D97-AF65-F5344CB8AC3E}">
        <p14:creationId xmlns:p14="http://schemas.microsoft.com/office/powerpoint/2010/main" val="119889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Then, we crop out the region of interest...</a:t>
            </a:r>
          </a:p>
        </p:txBody>
      </p:sp>
    </p:spTree>
    <p:extLst>
      <p:ext uri="{BB962C8B-B14F-4D97-AF65-F5344CB8AC3E}">
        <p14:creationId xmlns:p14="http://schemas.microsoft.com/office/powerpoint/2010/main" val="126387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...and scale it to a fixed size square so that it can be input into the CNN.</a:t>
            </a:r>
          </a:p>
        </p:txBody>
      </p:sp>
    </p:spTree>
    <p:extLst>
      <p:ext uri="{BB962C8B-B14F-4D97-AF65-F5344CB8AC3E}">
        <p14:creationId xmlns:p14="http://schemas.microsoft.com/office/powerpoint/2010/main" val="1803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We then forward propagate it through the network to produce a feature vector from the 7th layer, which we call fc7.</a:t>
            </a:r>
          </a:p>
        </p:txBody>
      </p:sp>
    </p:spTree>
    <p:extLst>
      <p:ext uri="{BB962C8B-B14F-4D97-AF65-F5344CB8AC3E}">
        <p14:creationId xmlns:p14="http://schemas.microsoft.com/office/powerpoint/2010/main" val="598399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In step 3, we classify the region using a linear classifier on the four-thousand dimensional fc7 feature vectors.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We have one classifier per class that was trained to discriminate between well-localized instances of that class and poorly-localized instances.</a:t>
            </a:r>
          </a:p>
        </p:txBody>
      </p:sp>
    </p:spTree>
    <p:extLst>
      <p:ext uri="{BB962C8B-B14F-4D97-AF65-F5344CB8AC3E}">
        <p14:creationId xmlns:p14="http://schemas.microsoft.com/office/powerpoint/2010/main" val="1721403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Finally, we refine the original object proposals with a simple regression step.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We use a linear regressor on the CNN features to predict a new bounding box relative to the proposal.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This regression step improves localization and allows non-maximum suppression to be more effective.</a:t>
            </a:r>
          </a:p>
        </p:txBody>
      </p:sp>
    </p:spTree>
    <p:extLst>
      <p:ext uri="{BB962C8B-B14F-4D97-AF65-F5344CB8AC3E}">
        <p14:creationId xmlns:p14="http://schemas.microsoft.com/office/powerpoint/2010/main" val="468647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Now, 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look at results on PASCAL in more detail.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First, here are reference systems including the most recently published top-performing methods.</a:t>
            </a:r>
          </a:p>
        </p:txBody>
      </p:sp>
    </p:spTree>
    <p:extLst>
      <p:ext uri="{BB962C8B-B14F-4D97-AF65-F5344CB8AC3E}">
        <p14:creationId xmlns:p14="http://schemas.microsoft.com/office/powerpoint/2010/main" val="1671228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Here are our results using R-CNN.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R-CNN improves over the previous state-of-the-art by more than 30% relative and is the most dramatic improvement in object detection performance since the early years of the PASCAL challenge.</a:t>
            </a:r>
          </a:p>
        </p:txBody>
      </p:sp>
    </p:spTree>
    <p:extLst>
      <p:ext uri="{BB962C8B-B14F-4D97-AF65-F5344CB8AC3E}">
        <p14:creationId xmlns:p14="http://schemas.microsoft.com/office/powerpoint/2010/main" val="2070928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Now 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talk about how R-CNN is trained.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Unlike image classification, detection training data is relatively scarce.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One key insight in this work is that when the target task has too little training data, we can use supervised pre-training on a data-rich auxiliary task and transfer the learned representation to detection.</a:t>
            </a:r>
          </a:p>
        </p:txBody>
      </p:sp>
    </p:spTree>
    <p:extLst>
      <p:ext uri="{BB962C8B-B14F-4D97-AF65-F5344CB8AC3E}">
        <p14:creationId xmlns:p14="http://schemas.microsoft.com/office/powerpoint/2010/main" val="1384449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2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4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3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4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8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6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6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5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EE914-4534-FF40-81DE-985A4B1A5696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vi.fnwi.uva.nl/isis/publications/bibtexbrowser.php?author=J.+R.+R.+Uijlings&amp;bib=all.bib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vi.fnwi.uva.nl/isis/publications/bibtexbrowser.php?author=A.+W.+M.+Smeulders&amp;bib=all.bib" TargetMode="External"/><Relationship Id="rId5" Type="http://schemas.openxmlformats.org/officeDocument/2006/relationships/hyperlink" Target="https://ivi.fnwi.uva.nl/isis/publications/bibtexbrowser.php?author=T.+Gevers&amp;bib=all.bib" TargetMode="External"/><Relationship Id="rId4" Type="http://schemas.openxmlformats.org/officeDocument/2006/relationships/hyperlink" Target="https://ivi.fnwi.uva.nl/isis/publications/bibtexbrowser.php?author=K.+E.+A.+van+de+Sande&amp;bib=all.bib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vi.fnwi.uva.nl/isis/publications/bibtexbrowser.php?author=J.+R.+R.+Uijlings&amp;bib=all.bib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vi.fnwi.uva.nl/isis/publications/bibtexbrowser.php?author=A.+W.+M.+Smeulders&amp;bib=all.bib" TargetMode="External"/><Relationship Id="rId5" Type="http://schemas.openxmlformats.org/officeDocument/2006/relationships/hyperlink" Target="https://ivi.fnwi.uva.nl/isis/publications/bibtexbrowser.php?author=T.+Gevers&amp;bib=all.bib" TargetMode="External"/><Relationship Id="rId4" Type="http://schemas.openxmlformats.org/officeDocument/2006/relationships/hyperlink" Target="https://ivi.fnwi.uva.nl/isis/publications/bibtexbrowser.php?author=K.+E.+A.+van+de+Sande&amp;bib=all.bib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82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Tradeoff between precision and recall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usually gives scores or probabilities, so threshold</a:t>
            </a:r>
          </a:p>
          <a:p>
            <a:r>
              <a:rPr lang="en-US" dirty="0"/>
              <a:t>Too low threshold </a:t>
            </a:r>
            <a:r>
              <a:rPr lang="en-US" dirty="0">
                <a:sym typeface="Wingdings"/>
              </a:rPr>
              <a:t> too many detections  low precision, high recall</a:t>
            </a:r>
          </a:p>
          <a:p>
            <a:r>
              <a:rPr lang="en-US" dirty="0">
                <a:sym typeface="Wingdings"/>
              </a:rPr>
              <a:t>Too high threshold  too few detections  high precision, low recall</a:t>
            </a:r>
          </a:p>
          <a:p>
            <a:r>
              <a:rPr lang="en-US" dirty="0">
                <a:sym typeface="Wingdings"/>
              </a:rPr>
              <a:t>Right tradeoff depends on application</a:t>
            </a:r>
          </a:p>
          <a:p>
            <a:pPr lvl="1"/>
            <a:r>
              <a:rPr lang="en-US" dirty="0">
                <a:sym typeface="Wingdings"/>
              </a:rPr>
              <a:t>Detecting cancer cells in tissue: need high recall</a:t>
            </a:r>
          </a:p>
          <a:p>
            <a:pPr lvl="1"/>
            <a:r>
              <a:rPr lang="en-US" dirty="0">
                <a:sym typeface="Wingdings"/>
              </a:rPr>
              <a:t>Detecting edible mushrooms in forest: need high precision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2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precision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641600" y="1879600"/>
            <a:ext cx="50800" cy="4047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641600" y="5926667"/>
            <a:ext cx="5046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2400" y="2353733"/>
            <a:ext cx="762000" cy="1354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54400" y="2489200"/>
            <a:ext cx="270933" cy="6630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25333" y="3145632"/>
            <a:ext cx="762000" cy="66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87333" y="3152245"/>
            <a:ext cx="863600" cy="14975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50933" y="3308613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0" y="3733800"/>
            <a:ext cx="457200" cy="7086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53200" y="4442490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98267" y="4867677"/>
            <a:ext cx="135466" cy="10589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1264735" y="4193363"/>
            <a:ext cx="237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Precision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64267" y="2048933"/>
            <a:ext cx="67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41599" y="5990055"/>
            <a:ext cx="206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Recall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742455" y="2167467"/>
            <a:ext cx="1084478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504455" y="2187365"/>
            <a:ext cx="356343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758083" y="2187365"/>
            <a:ext cx="864713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4520084" y="2187365"/>
            <a:ext cx="982130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417549" y="2195832"/>
            <a:ext cx="729252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146801" y="2741211"/>
            <a:ext cx="557680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604001" y="2820722"/>
            <a:ext cx="712318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315201" y="3017100"/>
            <a:ext cx="712318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658533" y="2336800"/>
            <a:ext cx="4775200" cy="3589867"/>
          </a:xfrm>
          <a:custGeom>
            <a:avLst/>
            <a:gdLst>
              <a:gd name="connsiteX0" fmla="*/ 33867 w 4775200"/>
              <a:gd name="connsiteY0" fmla="*/ 0 h 3589867"/>
              <a:gd name="connsiteX1" fmla="*/ 795867 w 4775200"/>
              <a:gd name="connsiteY1" fmla="*/ 152400 h 3589867"/>
              <a:gd name="connsiteX2" fmla="*/ 1066800 w 4775200"/>
              <a:gd name="connsiteY2" fmla="*/ 846667 h 3589867"/>
              <a:gd name="connsiteX3" fmla="*/ 1811867 w 4775200"/>
              <a:gd name="connsiteY3" fmla="*/ 812800 h 3589867"/>
              <a:gd name="connsiteX4" fmla="*/ 2709334 w 4775200"/>
              <a:gd name="connsiteY4" fmla="*/ 948267 h 3589867"/>
              <a:gd name="connsiteX5" fmla="*/ 3437467 w 4775200"/>
              <a:gd name="connsiteY5" fmla="*/ 1388533 h 3589867"/>
              <a:gd name="connsiteX6" fmla="*/ 3894667 w 4775200"/>
              <a:gd name="connsiteY6" fmla="*/ 2133600 h 3589867"/>
              <a:gd name="connsiteX7" fmla="*/ 4673600 w 4775200"/>
              <a:gd name="connsiteY7" fmla="*/ 2540000 h 3589867"/>
              <a:gd name="connsiteX8" fmla="*/ 4775200 w 4775200"/>
              <a:gd name="connsiteY8" fmla="*/ 3589867 h 3589867"/>
              <a:gd name="connsiteX9" fmla="*/ 0 w 4775200"/>
              <a:gd name="connsiteY9" fmla="*/ 3572933 h 3589867"/>
              <a:gd name="connsiteX10" fmla="*/ 33867 w 4775200"/>
              <a:gd name="connsiteY10" fmla="*/ 0 h 358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5200" h="3589867">
                <a:moveTo>
                  <a:pt x="33867" y="0"/>
                </a:moveTo>
                <a:lnTo>
                  <a:pt x="795867" y="152400"/>
                </a:lnTo>
                <a:lnTo>
                  <a:pt x="1066800" y="846667"/>
                </a:lnTo>
                <a:lnTo>
                  <a:pt x="1811867" y="812800"/>
                </a:lnTo>
                <a:lnTo>
                  <a:pt x="2709334" y="948267"/>
                </a:lnTo>
                <a:lnTo>
                  <a:pt x="3437467" y="1388533"/>
                </a:lnTo>
                <a:lnTo>
                  <a:pt x="3894667" y="2133600"/>
                </a:lnTo>
                <a:lnTo>
                  <a:pt x="4673600" y="2540000"/>
                </a:lnTo>
                <a:lnTo>
                  <a:pt x="4775200" y="3589867"/>
                </a:lnTo>
                <a:lnTo>
                  <a:pt x="0" y="3572933"/>
                </a:lnTo>
                <a:cubicBezTo>
                  <a:pt x="5645" y="2381955"/>
                  <a:pt x="11289" y="1190978"/>
                  <a:pt x="33867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precision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641600" y="1879600"/>
            <a:ext cx="50800" cy="4047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641600" y="5926667"/>
            <a:ext cx="5046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2400" y="2353733"/>
            <a:ext cx="762000" cy="1354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54400" y="2489200"/>
            <a:ext cx="270933" cy="6630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25333" y="3145632"/>
            <a:ext cx="762000" cy="66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87333" y="3152245"/>
            <a:ext cx="863600" cy="14975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50933" y="3308613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0" y="3733800"/>
            <a:ext cx="457200" cy="7086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53200" y="4442490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98267" y="4867677"/>
            <a:ext cx="135466" cy="10589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1264735" y="4193363"/>
            <a:ext cx="237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Precision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64267" y="2048933"/>
            <a:ext cx="67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59600" y="5966463"/>
            <a:ext cx="67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41599" y="5990055"/>
            <a:ext cx="206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10468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Average</a:t>
            </a:r>
            <a:r>
              <a:rPr lang="en-US" dirty="0"/>
              <a:t> average 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 marks detections with overlap &gt; 50% as correct</a:t>
            </a:r>
          </a:p>
          <a:p>
            <a:r>
              <a:rPr lang="en-US" dirty="0"/>
              <a:t>But may need better localization</a:t>
            </a:r>
          </a:p>
          <a:p>
            <a:r>
              <a:rPr lang="en-US" i="1" dirty="0"/>
              <a:t>Average </a:t>
            </a:r>
            <a:r>
              <a:rPr lang="en-US" dirty="0"/>
              <a:t>AP across multiple overlap thresholds</a:t>
            </a:r>
          </a:p>
          <a:p>
            <a:r>
              <a:rPr lang="en-US" dirty="0"/>
              <a:t>Confusingly, still called average precision</a:t>
            </a:r>
          </a:p>
          <a:p>
            <a:r>
              <a:rPr lang="en-US" dirty="0"/>
              <a:t>Introduced in COCO</a:t>
            </a:r>
          </a:p>
        </p:txBody>
      </p:sp>
    </p:spTree>
    <p:extLst>
      <p:ext uri="{BB962C8B-B14F-4D97-AF65-F5344CB8AC3E}">
        <p14:creationId xmlns:p14="http://schemas.microsoft.com/office/powerpoint/2010/main" val="48607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and category-wise 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category evaluated independently</a:t>
            </a:r>
          </a:p>
          <a:p>
            <a:r>
              <a:rPr lang="en-US" dirty="0"/>
              <a:t>Typically report mean AP averaged over all categories</a:t>
            </a:r>
          </a:p>
          <a:p>
            <a:r>
              <a:rPr lang="en-US" dirty="0"/>
              <a:t>Confusingly called “mean Average Precision”, or “</a:t>
            </a:r>
            <a:r>
              <a:rPr lang="en-US" dirty="0" err="1"/>
              <a:t>mAP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308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97072" cy="671915"/>
          </a:xfrm>
        </p:spPr>
        <p:txBody>
          <a:bodyPr/>
          <a:lstStyle/>
          <a:p>
            <a:r>
              <a:rPr lang="en-US"/>
              <a:t>Precise localization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80" y="3123704"/>
            <a:ext cx="4791806" cy="2335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7467" y="3632580"/>
            <a:ext cx="1679812" cy="177193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20137" y="3582535"/>
            <a:ext cx="753743" cy="81886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38357" y="3507475"/>
            <a:ext cx="4363446" cy="184244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23127" y="3123704"/>
            <a:ext cx="2070997" cy="233540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10159" y="3480179"/>
            <a:ext cx="3014474" cy="184244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6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85563"/>
          </a:xfrm>
        </p:spPr>
        <p:txBody>
          <a:bodyPr/>
          <a:lstStyle/>
          <a:p>
            <a:r>
              <a:rPr lang="en-US" dirty="0"/>
              <a:t>Much larger impact </a:t>
            </a:r>
            <a:r>
              <a:rPr lang="en-US"/>
              <a:t>of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259" y="2851202"/>
            <a:ext cx="3873373" cy="268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07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Occlusion makes localization difficult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190" y="2591407"/>
            <a:ext cx="5871491" cy="40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6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41525" cy="781097"/>
          </a:xfrm>
        </p:spPr>
        <p:txBody>
          <a:bodyPr/>
          <a:lstStyle/>
          <a:p>
            <a:r>
              <a:rPr lang="en-US"/>
              <a:t>Counting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63" y="3410308"/>
            <a:ext cx="3302759" cy="16096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4242" y="3808592"/>
            <a:ext cx="2166880" cy="1211394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636" y="3410308"/>
            <a:ext cx="3302759" cy="16096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16008" y="3808592"/>
            <a:ext cx="2166880" cy="118724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84532" y="3525990"/>
            <a:ext cx="2177299" cy="137355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79418" y="3597373"/>
            <a:ext cx="1077455" cy="1187240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725" y="3407928"/>
            <a:ext cx="3302759" cy="16096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01154" y="3712305"/>
            <a:ext cx="2166880" cy="118724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98894" y="3820669"/>
            <a:ext cx="2166880" cy="1187240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63109" y="3525990"/>
            <a:ext cx="2177299" cy="137355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31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85563"/>
          </a:xfrm>
        </p:spPr>
        <p:txBody>
          <a:bodyPr/>
          <a:lstStyle/>
          <a:p>
            <a:r>
              <a:rPr lang="en-US"/>
              <a:t>Small objects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984" y="2375089"/>
            <a:ext cx="5966915" cy="39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39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Task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852382" y="2049834"/>
            <a:ext cx="6796585" cy="4460148"/>
            <a:chOff x="1354667" y="1408581"/>
            <a:chExt cx="6333066" cy="4749799"/>
          </a:xfrm>
        </p:grpSpPr>
        <p:pic>
          <p:nvPicPr>
            <p:cNvPr id="5" name="Picture 4" descr="vis_0.png"/>
            <p:cNvPicPr>
              <a:picLocks noChangeAspect="1"/>
            </p:cNvPicPr>
            <p:nvPr/>
          </p:nvPicPr>
          <p:blipFill>
            <a:blip r:embed="rId2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183467" y="2269067"/>
              <a:ext cx="1016000" cy="3217333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45199" y="2607734"/>
              <a:ext cx="829733" cy="2099733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13467" y="3488267"/>
              <a:ext cx="4250266" cy="2624657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3467" y="3081867"/>
              <a:ext cx="1930400" cy="27432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91816" y="1850794"/>
              <a:ext cx="1623362" cy="35384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person 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84201" y="2269062"/>
              <a:ext cx="1599619" cy="3601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person 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3463" y="3186437"/>
              <a:ext cx="1390376" cy="29188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horse 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59137" y="5503334"/>
              <a:ext cx="1528596" cy="28355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horse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2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as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Run through every possible box and classify</a:t>
            </a:r>
          </a:p>
          <a:p>
            <a:pPr lvl="1"/>
            <a:r>
              <a:rPr lang="en-US" dirty="0"/>
              <a:t>Well-localized object of class k or not?</a:t>
            </a:r>
          </a:p>
          <a:p>
            <a:r>
              <a:rPr lang="en-US" dirty="0"/>
              <a:t>How many boxes?</a:t>
            </a:r>
          </a:p>
          <a:p>
            <a:pPr lvl="1"/>
            <a:r>
              <a:rPr lang="en-US" dirty="0"/>
              <a:t>Every pair of pixels = 1 box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             = O(N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300 x 500 image, N = 150K</a:t>
            </a:r>
          </a:p>
          <a:p>
            <a:pPr lvl="1"/>
            <a:r>
              <a:rPr lang="en-US" dirty="0"/>
              <a:t>2.25 x 10</a:t>
            </a:r>
            <a:r>
              <a:rPr lang="en-US" baseline="30000" dirty="0"/>
              <a:t>10</a:t>
            </a:r>
            <a:r>
              <a:rPr lang="en-US" dirty="0"/>
              <a:t> boxes!</a:t>
            </a:r>
          </a:p>
          <a:p>
            <a:r>
              <a:rPr lang="en-US" dirty="0"/>
              <a:t>Related challenge: almost all boxes are negative!</a:t>
            </a:r>
          </a:p>
        </p:txBody>
      </p:sp>
      <p:sp>
        <p:nvSpPr>
          <p:cNvPr id="4" name="Rectangle 3"/>
          <p:cNvSpPr/>
          <p:nvPr/>
        </p:nvSpPr>
        <p:spPr>
          <a:xfrm>
            <a:off x="7914402" y="2022259"/>
            <a:ext cx="3862317" cy="27704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897041" y="2554522"/>
            <a:ext cx="150125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677239" y="2993524"/>
            <a:ext cx="150125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51632" y="2595465"/>
            <a:ext cx="805218" cy="4776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70" y="3790599"/>
            <a:ext cx="883456" cy="71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26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D5C508-817B-6440-ACFB-821A6FACEF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989" y="2730501"/>
            <a:ext cx="3270709" cy="2180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scanning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16439" cy="4351338"/>
          </a:xfrm>
        </p:spPr>
        <p:txBody>
          <a:bodyPr/>
          <a:lstStyle/>
          <a:p>
            <a:r>
              <a:rPr lang="en-US" dirty="0"/>
              <a:t>Fix size</a:t>
            </a:r>
          </a:p>
          <a:p>
            <a:r>
              <a:rPr lang="en-US" dirty="0"/>
              <a:t>Fix stride</a:t>
            </a:r>
          </a:p>
          <a:p>
            <a:r>
              <a:rPr lang="en-US" dirty="0"/>
              <a:t>Crop boxes and classify</a:t>
            </a:r>
          </a:p>
          <a:p>
            <a:r>
              <a:rPr lang="en-US" dirty="0"/>
              <a:t>Alternatively</a:t>
            </a:r>
          </a:p>
          <a:p>
            <a:pPr lvl="1"/>
            <a:r>
              <a:rPr lang="en-US" dirty="0"/>
              <a:t>Compute collection of feature maps</a:t>
            </a:r>
          </a:p>
          <a:p>
            <a:pPr lvl="1"/>
            <a:r>
              <a:rPr lang="en-US" dirty="0"/>
              <a:t>Convolve with filter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98270"/>
              </p:ext>
            </p:extLst>
          </p:nvPr>
        </p:nvGraphicFramePr>
        <p:xfrm>
          <a:off x="5850989" y="2730500"/>
          <a:ext cx="3241480" cy="2196340"/>
        </p:xfrm>
        <a:graphic>
          <a:graphicData uri="http://schemas.openxmlformats.org/drawingml/2006/table">
            <a:tbl>
              <a:tblPr firstRow="1" bandRow="1"/>
              <a:tblGrid>
                <a:gridCol w="29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850989" y="2730500"/>
            <a:ext cx="590754" cy="1309237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4470B7-5A60-694A-B400-664E7AD1C59F}"/>
              </a:ext>
            </a:extLst>
          </p:cNvPr>
          <p:cNvSpPr/>
          <p:nvPr/>
        </p:nvSpPr>
        <p:spPr>
          <a:xfrm>
            <a:off x="6147339" y="2730499"/>
            <a:ext cx="590754" cy="1309237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898C8-4579-1B40-AD30-D944FF4BD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object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52476-4C5D-C948-B8DD-A2D9840C2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2543" cy="4351338"/>
          </a:xfrm>
        </p:spPr>
        <p:txBody>
          <a:bodyPr/>
          <a:lstStyle/>
          <a:p>
            <a:r>
              <a:rPr lang="en-US" dirty="0"/>
              <a:t>Objects can appear at any size</a:t>
            </a:r>
          </a:p>
          <a:p>
            <a:r>
              <a:rPr lang="en-US" i="1" dirty="0"/>
              <a:t>Discretize </a:t>
            </a:r>
            <a:r>
              <a:rPr lang="en-US" dirty="0"/>
              <a:t>set of sizes into a few different sizes</a:t>
            </a:r>
          </a:p>
          <a:p>
            <a:pPr lvl="1"/>
            <a:r>
              <a:rPr lang="en-US" dirty="0"/>
              <a:t>Sometimes called “anchors”</a:t>
            </a:r>
          </a:p>
          <a:p>
            <a:r>
              <a:rPr lang="en-US" dirty="0"/>
              <a:t>Train separate classifier for each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50202-D0DD-8D4A-A8B8-E13A1D2049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160" y="2570844"/>
            <a:ext cx="3270709" cy="218047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C03AAF-9C9D-0947-8C82-4309EEBB6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159002"/>
              </p:ext>
            </p:extLst>
          </p:nvPr>
        </p:nvGraphicFramePr>
        <p:xfrm>
          <a:off x="7549160" y="2570843"/>
          <a:ext cx="3241480" cy="2196340"/>
        </p:xfrm>
        <a:graphic>
          <a:graphicData uri="http://schemas.openxmlformats.org/drawingml/2006/table">
            <a:tbl>
              <a:tblPr firstRow="1" bandRow="1"/>
              <a:tblGrid>
                <a:gridCol w="29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3507F-1D62-2143-B89F-B38C84A879F9}"/>
              </a:ext>
            </a:extLst>
          </p:cNvPr>
          <p:cNvSpPr/>
          <p:nvPr/>
        </p:nvSpPr>
        <p:spPr>
          <a:xfrm>
            <a:off x="7549160" y="2570843"/>
            <a:ext cx="590754" cy="1309237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F60900-B393-8C4A-B2CB-9452023F0D6C}"/>
              </a:ext>
            </a:extLst>
          </p:cNvPr>
          <p:cNvSpPr/>
          <p:nvPr/>
        </p:nvSpPr>
        <p:spPr>
          <a:xfrm rot="5400000">
            <a:off x="8602101" y="2859212"/>
            <a:ext cx="853297" cy="1188441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33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large scale changes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76500" y="1989665"/>
            <a:ext cx="6565900" cy="43772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476500" y="1989666"/>
          <a:ext cx="6565902" cy="4377265"/>
        </p:xfrm>
        <a:graphic>
          <a:graphicData uri="http://schemas.openxmlformats.org/drawingml/2006/table">
            <a:tbl>
              <a:tblPr firstRow="1" bandRow="1"/>
              <a:tblGrid>
                <a:gridCol w="468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899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403165" y="2869061"/>
            <a:ext cx="1405901" cy="26004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88232" y="3766525"/>
            <a:ext cx="491502" cy="1702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89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large scale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F4A4A-5D20-0C46-BF3B-A7681A469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607629" cy="4351338"/>
          </a:xfrm>
        </p:spPr>
        <p:txBody>
          <a:bodyPr/>
          <a:lstStyle/>
          <a:p>
            <a:r>
              <a:rPr lang="en-US" dirty="0"/>
              <a:t>Use an image pyramid</a:t>
            </a:r>
          </a:p>
          <a:p>
            <a:r>
              <a:rPr lang="en-US" dirty="0"/>
              <a:t>Run same detector at multiple scales</a:t>
            </a:r>
          </a:p>
          <a:p>
            <a:r>
              <a:rPr lang="en-US" dirty="0"/>
              <a:t>Take union of results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682" y="3766525"/>
            <a:ext cx="4357810" cy="290520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279854"/>
              </p:ext>
            </p:extLst>
          </p:nvPr>
        </p:nvGraphicFramePr>
        <p:xfrm>
          <a:off x="7651682" y="3766525"/>
          <a:ext cx="4357808" cy="2905210"/>
        </p:xfrm>
        <a:graphic>
          <a:graphicData uri="http://schemas.openxmlformats.org/drawingml/2006/table">
            <a:tbl>
              <a:tblPr firstRow="1" bandRow="1"/>
              <a:tblGrid>
                <a:gridCol w="311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1127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03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03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101009" y="4625424"/>
            <a:ext cx="592666" cy="1187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061" y="1778125"/>
            <a:ext cx="2564017" cy="170934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3765"/>
              </p:ext>
            </p:extLst>
          </p:nvPr>
        </p:nvGraphicFramePr>
        <p:xfrm>
          <a:off x="8520061" y="1778248"/>
          <a:ext cx="2564019" cy="1709225"/>
        </p:xfrm>
        <a:graphic>
          <a:graphicData uri="http://schemas.openxmlformats.org/drawingml/2006/table">
            <a:tbl>
              <a:tblPr firstRow="1" bandRow="1"/>
              <a:tblGrid>
                <a:gridCol w="284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4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48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48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48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48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4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4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8806546" y="2134904"/>
            <a:ext cx="567266" cy="1031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2: Object proposals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segmentation to produce ~5K “candidates”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951"/>
            <a:ext cx="10549467" cy="3902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6667" y="5910896"/>
            <a:ext cx="7535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Selective Search for Object Recognition</a:t>
            </a:r>
            <a:br>
              <a:rPr lang="en-US" dirty="0"/>
            </a:br>
            <a:r>
              <a:rPr lang="en-US" dirty="0">
                <a:hlinkClick r:id="rId3"/>
              </a:rPr>
              <a:t>J. R. R. Uijlings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K. E. A. van de Sande</a:t>
            </a:r>
            <a:r>
              <a:rPr lang="en-US" dirty="0"/>
              <a:t>, </a:t>
            </a:r>
            <a:r>
              <a:rPr lang="en-US" dirty="0">
                <a:hlinkClick r:id="rId5"/>
              </a:rPr>
              <a:t>T. Gevers</a:t>
            </a:r>
            <a:r>
              <a:rPr lang="en-US" dirty="0"/>
              <a:t>, </a:t>
            </a:r>
            <a:r>
              <a:rPr lang="en-US" dirty="0">
                <a:hlinkClick r:id="rId6"/>
              </a:rPr>
              <a:t>A. W. M. Smeulders</a:t>
            </a:r>
            <a:br>
              <a:rPr lang="en-US" dirty="0"/>
            </a:br>
            <a:r>
              <a:rPr lang="en-US" dirty="0"/>
              <a:t>In International Journal of Computer Vision 2013.</a:t>
            </a:r>
          </a:p>
        </p:txBody>
      </p:sp>
    </p:spTree>
    <p:extLst>
      <p:ext uri="{BB962C8B-B14F-4D97-AF65-F5344CB8AC3E}">
        <p14:creationId xmlns:p14="http://schemas.microsoft.com/office/powerpoint/2010/main" val="1370859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06DFF-ECD7-254B-9BDB-1B16AF66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A1B8F-5948-4848-88D6-165502624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idea: use grouping cues to identify segments that are likely to be objects</a:t>
            </a:r>
          </a:p>
          <a:p>
            <a:r>
              <a:rPr lang="en-US" dirty="0"/>
              <a:t>Multiple versions</a:t>
            </a:r>
          </a:p>
          <a:p>
            <a:pPr lvl="1"/>
            <a:r>
              <a:rPr lang="en-US" dirty="0"/>
              <a:t>Do graph cuts with different seeds</a:t>
            </a:r>
          </a:p>
          <a:p>
            <a:pPr lvl="1"/>
            <a:r>
              <a:rPr lang="en-US" dirty="0" err="1"/>
              <a:t>Oversegment</a:t>
            </a:r>
            <a:r>
              <a:rPr lang="en-US" dirty="0"/>
              <a:t> and then </a:t>
            </a:r>
            <a:r>
              <a:rPr lang="en-US" dirty="0" err="1"/>
              <a:t>combinatorially</a:t>
            </a:r>
            <a:r>
              <a:rPr lang="en-US" dirty="0"/>
              <a:t> group nearby objects</a:t>
            </a:r>
          </a:p>
        </p:txBody>
      </p:sp>
    </p:spTree>
    <p:extLst>
      <p:ext uri="{BB962C8B-B14F-4D97-AF65-F5344CB8AC3E}">
        <p14:creationId xmlns:p14="http://schemas.microsoft.com/office/powerpoint/2010/main" val="1742558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40565-C930-A44D-95E9-AEA2E5B4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classes of object detection approaches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801FF-1D5D-8F41-895F-5CD540B35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Object proposal-based</a:t>
            </a:r>
          </a:p>
          <a:p>
            <a:r>
              <a:rPr lang="en-US" dirty="0"/>
              <a:t>Also called two-stage detectors</a:t>
            </a:r>
          </a:p>
          <a:p>
            <a:r>
              <a:rPr lang="en-US" dirty="0"/>
              <a:t>Canonical examples</a:t>
            </a:r>
          </a:p>
          <a:p>
            <a:pPr lvl="1"/>
            <a:r>
              <a:rPr lang="en-US" dirty="0"/>
              <a:t>R-CNN family</a:t>
            </a:r>
          </a:p>
          <a:p>
            <a:r>
              <a:rPr lang="en-US" dirty="0"/>
              <a:t>Pros:</a:t>
            </a:r>
          </a:p>
          <a:p>
            <a:pPr lvl="1"/>
            <a:r>
              <a:rPr lang="en-US" dirty="0"/>
              <a:t>Smaller number of candidates to classify</a:t>
            </a:r>
          </a:p>
          <a:p>
            <a:pPr lvl="1"/>
            <a:r>
              <a:rPr lang="en-US" dirty="0"/>
              <a:t>Less class imbalance</a:t>
            </a:r>
          </a:p>
          <a:p>
            <a:pPr lvl="1"/>
            <a:r>
              <a:rPr lang="en-US" dirty="0"/>
              <a:t>“Cascade” approach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More complex, slower</a:t>
            </a:r>
          </a:p>
          <a:p>
            <a:pPr lvl="1"/>
            <a:r>
              <a:rPr lang="en-US" dirty="0"/>
              <a:t>Can miss due to missed proposals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BB41CD-D741-3648-B3BB-70CB5DF86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50323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Scanning window-based</a:t>
            </a:r>
          </a:p>
          <a:p>
            <a:r>
              <a:rPr lang="en-US" dirty="0"/>
              <a:t>Also called single-stage detectors</a:t>
            </a:r>
          </a:p>
          <a:p>
            <a:r>
              <a:rPr lang="en-US" dirty="0"/>
              <a:t>Canonical examples</a:t>
            </a:r>
          </a:p>
          <a:p>
            <a:pPr lvl="1"/>
            <a:r>
              <a:rPr lang="en-US" dirty="0"/>
              <a:t>SSD family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Simpler</a:t>
            </a:r>
          </a:p>
          <a:p>
            <a:pPr lvl="1"/>
            <a:r>
              <a:rPr lang="en-US" dirty="0"/>
              <a:t>Faster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Larger number of candidates, more class imbalance</a:t>
            </a:r>
          </a:p>
          <a:p>
            <a:pPr lvl="1"/>
            <a:r>
              <a:rPr lang="en-US" dirty="0"/>
              <a:t>Can miss due to mismatched size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05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F1CA5-ECF6-CC40-ABAD-BCE74CE3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ConvNet</a:t>
            </a:r>
            <a:r>
              <a:rPr lang="en-US" dirty="0"/>
              <a:t>-based object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05D1D-300B-BA4A-B871-72B568E87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93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R-CNN: Regions with CNN features</a:t>
            </a:r>
          </a:p>
        </p:txBody>
      </p:sp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1582043" y="2241351"/>
            <a:ext cx="9026798" cy="1955602"/>
            <a:chOff x="0" y="0"/>
            <a:chExt cx="8087" cy="1751"/>
          </a:xfrm>
          <a:noFill/>
        </p:grpSpPr>
        <p:sp>
          <p:nvSpPr>
            <p:cNvPr id="31751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3175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5"/>
          <p:cNvSpPr>
            <a:spLocks/>
          </p:cNvSpPr>
          <p:nvPr/>
        </p:nvSpPr>
        <p:spPr bwMode="auto">
          <a:xfrm>
            <a:off x="2099965" y="4434948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1748" name="Rectangle 6"/>
          <p:cNvSpPr>
            <a:spLocks/>
          </p:cNvSpPr>
          <p:nvPr/>
        </p:nvSpPr>
        <p:spPr bwMode="auto">
          <a:xfrm>
            <a:off x="3138041" y="4434948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1749" name="Rectangle 7"/>
          <p:cNvSpPr>
            <a:spLocks/>
          </p:cNvSpPr>
          <p:nvPr/>
        </p:nvSpPr>
        <p:spPr bwMode="auto">
          <a:xfrm>
            <a:off x="6413004" y="4434948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1750" name="Rectangle 8"/>
          <p:cNvSpPr>
            <a:spLocks/>
          </p:cNvSpPr>
          <p:nvPr/>
        </p:nvSpPr>
        <p:spPr bwMode="auto">
          <a:xfrm>
            <a:off x="8764861" y="4434948"/>
            <a:ext cx="1682320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Classify regions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(linear SVM)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Rich Feature Hierarchies for Accurate Object Detection and Semantic Segmentation</a:t>
            </a:r>
            <a:br>
              <a:rPr lang="en-US" dirty="0"/>
            </a:br>
            <a:r>
              <a:rPr lang="en-US" b="1" dirty="0">
                <a:solidFill>
                  <a:srgbClr val="000000"/>
                </a:solidFill>
                <a:latin typeface="Lato" charset="0"/>
              </a:rPr>
              <a:t>R. </a:t>
            </a:r>
            <a:r>
              <a:rPr lang="en-US" b="1" dirty="0" err="1">
                <a:solidFill>
                  <a:srgbClr val="000000"/>
                </a:solidFill>
                <a:latin typeface="Lato" charset="0"/>
              </a:rPr>
              <a:t>Girshick</a:t>
            </a:r>
            <a:r>
              <a:rPr lang="en-US" dirty="0">
                <a:solidFill>
                  <a:srgbClr val="000000"/>
                </a:solidFill>
                <a:latin typeface="Lato" charset="0"/>
              </a:rPr>
              <a:t>, J. Donahue, T. Darrell, J. Malik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Lato" charset="0"/>
              </a:rPr>
              <a:t>IEEE Conference on Computer Vision and Pattern Recognition (CVPR),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7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89266" y="1825625"/>
            <a:ext cx="7064533" cy="4351338"/>
          </a:xfrm>
        </p:spPr>
        <p:txBody>
          <a:bodyPr/>
          <a:lstStyle/>
          <a:p>
            <a:r>
              <a:rPr lang="en-US" dirty="0"/>
              <a:t>Face detection</a:t>
            </a:r>
          </a:p>
          <a:p>
            <a:r>
              <a:rPr lang="en-US" dirty="0"/>
              <a:t>One category: face</a:t>
            </a:r>
          </a:p>
          <a:p>
            <a:r>
              <a:rPr lang="en-US" dirty="0"/>
              <a:t>Frontal faces</a:t>
            </a:r>
          </a:p>
          <a:p>
            <a:r>
              <a:rPr lang="en-US" dirty="0"/>
              <a:t>Fairly rigid, </a:t>
            </a:r>
            <a:r>
              <a:rPr lang="en-US" dirty="0" err="1"/>
              <a:t>unoccluded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32250"/>
            <a:ext cx="3205532" cy="2561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22547" y="6460047"/>
            <a:ext cx="736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Human Face Detection in Visual Scenes. H. Rowley, S. </a:t>
            </a:r>
            <a:r>
              <a:rPr lang="en-US" dirty="0" err="1"/>
              <a:t>Baluja</a:t>
            </a:r>
            <a:r>
              <a:rPr lang="en-US" dirty="0"/>
              <a:t>, T. </a:t>
            </a:r>
            <a:r>
              <a:rPr lang="en-US" dirty="0" err="1"/>
              <a:t>Kanade</a:t>
            </a:r>
            <a:r>
              <a:rPr lang="en-US" dirty="0"/>
              <a:t>. 1995.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986754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Object proposals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segmentation to produce ~5K candidates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951"/>
            <a:ext cx="10549467" cy="3902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6667" y="5910896"/>
            <a:ext cx="7535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Selective Search for Object Recognition</a:t>
            </a:r>
            <a:br>
              <a:rPr lang="en-US" dirty="0"/>
            </a:br>
            <a:r>
              <a:rPr lang="en-US" dirty="0">
                <a:hlinkClick r:id="rId3"/>
              </a:rPr>
              <a:t>J. R. R. Uijlings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K. E. A. van de Sande</a:t>
            </a:r>
            <a:r>
              <a:rPr lang="en-US" dirty="0"/>
              <a:t>, </a:t>
            </a:r>
            <a:r>
              <a:rPr lang="en-US" dirty="0">
                <a:hlinkClick r:id="rId5"/>
              </a:rPr>
              <a:t>T. Gevers</a:t>
            </a:r>
            <a:r>
              <a:rPr lang="en-US" dirty="0"/>
              <a:t>, </a:t>
            </a:r>
            <a:r>
              <a:rPr lang="en-US" dirty="0">
                <a:hlinkClick r:id="rId6"/>
              </a:rPr>
              <a:t>A. W. M. Smeulders</a:t>
            </a:r>
            <a:br>
              <a:rPr lang="en-US" dirty="0"/>
            </a:br>
            <a:r>
              <a:rPr lang="en-US" dirty="0"/>
              <a:t>In International Journal of Computer Vision 2013.</a:t>
            </a:r>
          </a:p>
        </p:txBody>
      </p:sp>
    </p:spTree>
    <p:extLst>
      <p:ext uri="{BB962C8B-B14F-4D97-AF65-F5344CB8AC3E}">
        <p14:creationId xmlns:p14="http://schemas.microsoft.com/office/powerpoint/2010/main" val="2970299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 at test time: Step 2</a:t>
            </a:r>
          </a:p>
        </p:txBody>
      </p:sp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39947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399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9" name="Rectangle 5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9940" name="Rectangle 6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9941" name="Rectangle 7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H="1">
            <a:off x="5889502" y="3393281"/>
            <a:ext cx="725537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3480" y="4196953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Rectangle 10"/>
          <p:cNvSpPr>
            <a:spLocks/>
          </p:cNvSpPr>
          <p:nvPr/>
        </p:nvSpPr>
        <p:spPr bwMode="auto">
          <a:xfrm>
            <a:off x="2283023" y="4196953"/>
            <a:ext cx="1116211" cy="183170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39945" name="Rectangle 11"/>
          <p:cNvSpPr>
            <a:spLocks/>
          </p:cNvSpPr>
          <p:nvPr/>
        </p:nvSpPr>
        <p:spPr bwMode="auto">
          <a:xfrm>
            <a:off x="4724177" y="6073908"/>
            <a:ext cx="934166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a. </a:t>
            </a:r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Crop</a:t>
            </a:r>
          </a:p>
        </p:txBody>
      </p:sp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601" y="4170164"/>
            <a:ext cx="1214438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20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 at test time: Step 2</a:t>
            </a:r>
          </a:p>
        </p:txBody>
      </p:sp>
      <p:grpSp>
        <p:nvGrpSpPr>
          <p:cNvPr id="41986" name="Group 4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41998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19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7" name="Rectangle 5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1988" name="Rectangle 6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1989" name="Rectangle 7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</a:t>
            </a:r>
            <a:r>
              <a:rPr lang="en-US" sz="2109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CNN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H="1">
            <a:off x="5889502" y="3393281"/>
            <a:ext cx="725537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pic>
        <p:nvPicPr>
          <p:cNvPr id="419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3480" y="4196953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Rectangle 10"/>
          <p:cNvSpPr>
            <a:spLocks/>
          </p:cNvSpPr>
          <p:nvPr/>
        </p:nvSpPr>
        <p:spPr bwMode="auto">
          <a:xfrm>
            <a:off x="2283023" y="4196953"/>
            <a:ext cx="1116211" cy="183170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41993" name="Rectangle 11"/>
          <p:cNvSpPr>
            <a:spLocks/>
          </p:cNvSpPr>
          <p:nvPr/>
        </p:nvSpPr>
        <p:spPr bwMode="auto">
          <a:xfrm>
            <a:off x="4724177" y="6073908"/>
            <a:ext cx="934166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a. Crop</a:t>
            </a:r>
          </a:p>
        </p:txBody>
      </p:sp>
      <p:sp>
        <p:nvSpPr>
          <p:cNvPr id="2" name="Rectangle 12"/>
          <p:cNvSpPr>
            <a:spLocks/>
          </p:cNvSpPr>
          <p:nvPr/>
        </p:nvSpPr>
        <p:spPr bwMode="auto">
          <a:xfrm>
            <a:off x="6109395" y="6073908"/>
            <a:ext cx="273818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b. Scale (anisotropic)</a:t>
            </a:r>
          </a:p>
        </p:txBody>
      </p:sp>
      <p:sp>
        <p:nvSpPr>
          <p:cNvPr id="41995" name="Rectangle 13"/>
          <p:cNvSpPr>
            <a:spLocks/>
          </p:cNvSpPr>
          <p:nvPr/>
        </p:nvSpPr>
        <p:spPr bwMode="auto">
          <a:xfrm>
            <a:off x="8585151" y="4960731"/>
            <a:ext cx="993862" cy="3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969">
                <a:ea typeface="ＭＳ Ｐゴシック" charset="0"/>
                <a:cs typeface="ＭＳ Ｐゴシック" charset="0"/>
              </a:rPr>
              <a:t>227 x 227</a:t>
            </a:r>
          </a:p>
        </p:txBody>
      </p: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601" y="4170164"/>
            <a:ext cx="1214438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906" y="4071938"/>
            <a:ext cx="2027039" cy="20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48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601" y="4170164"/>
            <a:ext cx="1214438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906" y="4071938"/>
            <a:ext cx="2027039" cy="20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90590" y="4232672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/>
          </p:cNvSpPr>
          <p:nvPr/>
        </p:nvSpPr>
        <p:spPr bwMode="auto">
          <a:xfrm>
            <a:off x="-2661047" y="4232672"/>
            <a:ext cx="1116211" cy="183170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44037" name="Rectangle 5"/>
          <p:cNvSpPr>
            <a:spLocks/>
          </p:cNvSpPr>
          <p:nvPr/>
        </p:nvSpPr>
        <p:spPr bwMode="auto">
          <a:xfrm>
            <a:off x="1307455" y="6109627"/>
            <a:ext cx="94378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1. Crop</a:t>
            </a: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2689325" y="6118557"/>
            <a:ext cx="273818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b. Scale (anisotropic)</a:t>
            </a:r>
          </a:p>
        </p:txBody>
      </p:sp>
      <p:grpSp>
        <p:nvGrpSpPr>
          <p:cNvPr id="44039" name="Group 9"/>
          <p:cNvGrpSpPr>
            <a:grpSpLocks/>
          </p:cNvGrpSpPr>
          <p:nvPr/>
        </p:nvGrpSpPr>
        <p:grpSpPr bwMode="auto">
          <a:xfrm>
            <a:off x="5134943" y="4607719"/>
            <a:ext cx="2627561" cy="946547"/>
            <a:chOff x="0" y="0"/>
            <a:chExt cx="2353" cy="848"/>
          </a:xfrm>
          <a:noFill/>
        </p:grpSpPr>
        <p:sp>
          <p:nvSpPr>
            <p:cNvPr id="44052" name="Rectangle 7"/>
            <p:cNvSpPr>
              <a:spLocks/>
            </p:cNvSpPr>
            <p:nvPr/>
          </p:nvSpPr>
          <p:spPr bwMode="auto">
            <a:xfrm>
              <a:off x="0" y="0"/>
              <a:ext cx="2352" cy="8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4053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4"/>
              <a:ext cx="1797" cy="78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 at test time: Step 2</a:t>
            </a:r>
          </a:p>
        </p:txBody>
      </p:sp>
      <p:grpSp>
        <p:nvGrpSpPr>
          <p:cNvPr id="44041" name="Group 13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44050" name="Rectangle 11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4051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4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4043" name="Rectangle 15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4044" name="Rectangle 16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4045" name="Line 17"/>
          <p:cNvSpPr>
            <a:spLocks noChangeShapeType="1"/>
          </p:cNvSpPr>
          <p:nvPr/>
        </p:nvSpPr>
        <p:spPr bwMode="auto">
          <a:xfrm flipH="1">
            <a:off x="5889502" y="3393281"/>
            <a:ext cx="725537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6" name="Rectangle 18"/>
          <p:cNvSpPr>
            <a:spLocks/>
          </p:cNvSpPr>
          <p:nvPr/>
        </p:nvSpPr>
        <p:spPr bwMode="auto">
          <a:xfrm>
            <a:off x="4533305" y="5072063"/>
            <a:ext cx="455414" cy="45541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7" name="Line 19"/>
          <p:cNvSpPr>
            <a:spLocks noChangeShapeType="1"/>
          </p:cNvSpPr>
          <p:nvPr/>
        </p:nvSpPr>
        <p:spPr bwMode="auto">
          <a:xfrm>
            <a:off x="4811242" y="5075412"/>
            <a:ext cx="1293688" cy="228823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8" name="Line 20"/>
          <p:cNvSpPr>
            <a:spLocks noChangeShapeType="1"/>
          </p:cNvSpPr>
          <p:nvPr/>
        </p:nvSpPr>
        <p:spPr bwMode="auto">
          <a:xfrm rot="10800000" flipH="1">
            <a:off x="4819055" y="5306467"/>
            <a:ext cx="1293689" cy="22101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9" name="Rectangle 21"/>
          <p:cNvSpPr>
            <a:spLocks/>
          </p:cNvSpPr>
          <p:nvPr/>
        </p:nvSpPr>
        <p:spPr bwMode="auto">
          <a:xfrm>
            <a:off x="5842621" y="5932754"/>
            <a:ext cx="2922980" cy="7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c. Forward propagate</a:t>
            </a:r>
          </a:p>
          <a:p>
            <a:pPr algn="l"/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Output: </a:t>
            </a:r>
            <a:r>
              <a:rPr lang="ja-JP" altLang="en-US" sz="253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531" dirty="0">
                <a:solidFill>
                  <a:srgbClr val="C00000"/>
                </a:solidFill>
                <a:cs typeface="Source Sans Pro Light" charset="0"/>
              </a:rPr>
              <a:t>fc</a:t>
            </a:r>
            <a:r>
              <a:rPr lang="en-US" altLang="ja-JP" sz="2531" baseline="-6000" dirty="0">
                <a:solidFill>
                  <a:srgbClr val="C00000"/>
                </a:solidFill>
                <a:cs typeface="Source Sans Pro Light" charset="0"/>
              </a:rPr>
              <a:t>7</a:t>
            </a:r>
            <a:r>
              <a:rPr lang="ja-JP" altLang="en-US" sz="253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531" dirty="0">
                <a:solidFill>
                  <a:srgbClr val="C00000"/>
                </a:solidFill>
                <a:cs typeface="Source Sans Pro Light" charset="0"/>
              </a:rPr>
              <a:t> features</a:t>
            </a:r>
            <a:endParaRPr lang="en-US" sz="2531" dirty="0">
              <a:solidFill>
                <a:srgbClr val="C00000"/>
              </a:solidFill>
              <a:cs typeface="Source Sans Pro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4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3"/>
          <p:cNvGrpSpPr>
            <a:grpSpLocks/>
          </p:cNvGrpSpPr>
          <p:nvPr/>
        </p:nvGrpSpPr>
        <p:grpSpPr bwMode="auto">
          <a:xfrm>
            <a:off x="2607841" y="4607719"/>
            <a:ext cx="2627561" cy="946547"/>
            <a:chOff x="0" y="0"/>
            <a:chExt cx="2353" cy="848"/>
          </a:xfrm>
          <a:noFill/>
        </p:grpSpPr>
        <p:sp>
          <p:nvSpPr>
            <p:cNvPr id="46106" name="Rectangle 1"/>
            <p:cNvSpPr>
              <a:spLocks/>
            </p:cNvSpPr>
            <p:nvPr/>
          </p:nvSpPr>
          <p:spPr bwMode="auto">
            <a:xfrm>
              <a:off x="0" y="0"/>
              <a:ext cx="2352" cy="8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610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4"/>
              <a:ext cx="1797" cy="78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 at test time: Step 3</a:t>
            </a:r>
          </a:p>
        </p:txBody>
      </p:sp>
      <p:grpSp>
        <p:nvGrpSpPr>
          <p:cNvPr id="46083" name="Group 7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46104" name="Rectangle 5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610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8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6085" name="Rectangle 9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6086" name="Rectangle 10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6087" name="Line 11"/>
          <p:cNvSpPr>
            <a:spLocks noChangeShapeType="1"/>
          </p:cNvSpPr>
          <p:nvPr/>
        </p:nvSpPr>
        <p:spPr bwMode="auto">
          <a:xfrm flipH="1">
            <a:off x="8462367" y="3393281"/>
            <a:ext cx="724421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grpSp>
        <p:nvGrpSpPr>
          <p:cNvPr id="46088" name="Group 14"/>
          <p:cNvGrpSpPr>
            <a:grpSpLocks/>
          </p:cNvGrpSpPr>
          <p:nvPr/>
        </p:nvGrpSpPr>
        <p:grpSpPr bwMode="auto">
          <a:xfrm>
            <a:off x="631031" y="4071938"/>
            <a:ext cx="2027039" cy="2027039"/>
            <a:chOff x="0" y="0"/>
            <a:chExt cx="1816" cy="1816"/>
          </a:xfrm>
        </p:grpSpPr>
        <p:sp>
          <p:nvSpPr>
            <p:cNvPr id="46102" name="Rectangle 12"/>
            <p:cNvSpPr>
              <a:spLocks/>
            </p:cNvSpPr>
            <p:nvPr/>
          </p:nvSpPr>
          <p:spPr bwMode="auto">
            <a:xfrm>
              <a:off x="0" y="0"/>
              <a:ext cx="1816" cy="179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6103" name="Picture 13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"/>
              <a:ext cx="181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9" name="Rectangle 15"/>
          <p:cNvSpPr>
            <a:spLocks/>
          </p:cNvSpPr>
          <p:nvPr/>
        </p:nvSpPr>
        <p:spPr bwMode="auto">
          <a:xfrm>
            <a:off x="488156" y="6136416"/>
            <a:ext cx="2269660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Warped proposal</a:t>
            </a:r>
          </a:p>
        </p:txBody>
      </p:sp>
      <p:sp>
        <p:nvSpPr>
          <p:cNvPr id="46090" name="Rectangle 16"/>
          <p:cNvSpPr>
            <a:spLocks/>
          </p:cNvSpPr>
          <p:nvPr/>
        </p:nvSpPr>
        <p:spPr bwMode="auto">
          <a:xfrm>
            <a:off x="2006203" y="5072063"/>
            <a:ext cx="455414" cy="45541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091" name="Line 17"/>
          <p:cNvSpPr>
            <a:spLocks noChangeShapeType="1"/>
          </p:cNvSpPr>
          <p:nvPr/>
        </p:nvSpPr>
        <p:spPr bwMode="auto">
          <a:xfrm>
            <a:off x="2284140" y="5075412"/>
            <a:ext cx="1293688" cy="228823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092" name="Line 18"/>
          <p:cNvSpPr>
            <a:spLocks noChangeShapeType="1"/>
          </p:cNvSpPr>
          <p:nvPr/>
        </p:nvSpPr>
        <p:spPr bwMode="auto">
          <a:xfrm rot="10800000" flipH="1">
            <a:off x="2291953" y="5306467"/>
            <a:ext cx="1293689" cy="22101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093" name="Rectangle 19"/>
          <p:cNvSpPr>
            <a:spLocks/>
          </p:cNvSpPr>
          <p:nvPr/>
        </p:nvSpPr>
        <p:spPr bwMode="auto">
          <a:xfrm>
            <a:off x="3029769" y="5950613"/>
            <a:ext cx="2366032" cy="7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4096-dimensional</a:t>
            </a:r>
          </a:p>
          <a:p>
            <a:r>
              <a:rPr lang="en-US" sz="2531">
                <a:ea typeface="ＭＳ Ｐゴシック" charset="0"/>
                <a:cs typeface="ＭＳ Ｐゴシック" charset="0"/>
              </a:rPr>
              <a:t>fc</a:t>
            </a:r>
            <a:r>
              <a:rPr lang="en-US" sz="2531" baseline="-6000">
                <a:ea typeface="ＭＳ Ｐゴシック" charset="0"/>
                <a:cs typeface="ＭＳ Ｐゴシック" charset="0"/>
              </a:rPr>
              <a:t>7</a:t>
            </a:r>
            <a:r>
              <a:rPr lang="en-US" sz="2531">
                <a:ea typeface="ＭＳ Ｐゴシック" charset="0"/>
                <a:cs typeface="ＭＳ Ｐゴシック" charset="0"/>
              </a:rPr>
              <a:t> feature vector</a:t>
            </a:r>
          </a:p>
        </p:txBody>
      </p:sp>
      <p:sp>
        <p:nvSpPr>
          <p:cNvPr id="46094" name="Rectangle 20"/>
          <p:cNvSpPr>
            <a:spLocks/>
          </p:cNvSpPr>
          <p:nvPr/>
        </p:nvSpPr>
        <p:spPr bwMode="auto">
          <a:xfrm>
            <a:off x="5819180" y="5950613"/>
            <a:ext cx="2297039" cy="7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linear classifiers</a:t>
            </a:r>
          </a:p>
          <a:p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(SVM or </a:t>
            </a:r>
            <a:r>
              <a:rPr lang="en-US" sz="2531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softmax</a:t>
            </a:r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46095" name="Rectangle 21"/>
          <p:cNvSpPr>
            <a:spLocks/>
          </p:cNvSpPr>
          <p:nvPr/>
        </p:nvSpPr>
        <p:spPr bwMode="auto">
          <a:xfrm>
            <a:off x="6354961" y="3955852"/>
            <a:ext cx="1526977" cy="4732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9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person?  1.6</a:t>
            </a:r>
          </a:p>
        </p:txBody>
      </p:sp>
      <p:sp>
        <p:nvSpPr>
          <p:cNvPr id="46096" name="Rectangle 22"/>
          <p:cNvSpPr>
            <a:spLocks/>
          </p:cNvSpPr>
          <p:nvPr/>
        </p:nvSpPr>
        <p:spPr bwMode="auto">
          <a:xfrm>
            <a:off x="6354961" y="4839891"/>
            <a:ext cx="1526977" cy="4732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9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horse?  -0.3</a:t>
            </a:r>
          </a:p>
        </p:txBody>
      </p:sp>
      <p:sp>
        <p:nvSpPr>
          <p:cNvPr id="46097" name="Rectangle 23"/>
          <p:cNvSpPr>
            <a:spLocks/>
          </p:cNvSpPr>
          <p:nvPr/>
        </p:nvSpPr>
        <p:spPr bwMode="auto">
          <a:xfrm>
            <a:off x="6954366" y="4403164"/>
            <a:ext cx="12503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46098" name="Rectangle 24"/>
          <p:cNvSpPr>
            <a:spLocks/>
          </p:cNvSpPr>
          <p:nvPr/>
        </p:nvSpPr>
        <p:spPr bwMode="auto">
          <a:xfrm>
            <a:off x="6953250" y="5349711"/>
            <a:ext cx="12503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46099" name="Line 25"/>
          <p:cNvSpPr>
            <a:spLocks noChangeShapeType="1"/>
          </p:cNvSpPr>
          <p:nvPr/>
        </p:nvSpPr>
        <p:spPr bwMode="auto">
          <a:xfrm flipH="1">
            <a:off x="5060157" y="4232672"/>
            <a:ext cx="1275829" cy="785813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100" name="Line 26"/>
          <p:cNvSpPr>
            <a:spLocks noChangeShapeType="1"/>
          </p:cNvSpPr>
          <p:nvPr/>
        </p:nvSpPr>
        <p:spPr bwMode="auto">
          <a:xfrm flipH="1">
            <a:off x="5054576" y="5025182"/>
            <a:ext cx="1295921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101" name="Rectangle 27"/>
          <p:cNvSpPr>
            <a:spLocks/>
          </p:cNvSpPr>
          <p:nvPr/>
        </p:nvSpPr>
        <p:spPr bwMode="auto">
          <a:xfrm>
            <a:off x="9403334" y="3104425"/>
            <a:ext cx="815416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Classify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regions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46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4726410" y="2294573"/>
            <a:ext cx="213366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ea typeface="ＭＳ Ｐゴシック" charset="0"/>
                <a:cs typeface="ＭＳ Ｐゴシック" charset="0"/>
              </a:rPr>
              <a:t>Linear regression</a:t>
            </a:r>
          </a:p>
          <a:p>
            <a:endParaRPr lang="en-US" sz="2400"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ea typeface="ＭＳ Ｐゴシック" charset="0"/>
                <a:cs typeface="ＭＳ Ｐゴシック" charset="0"/>
              </a:rPr>
              <a:t>on CNN features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Step 4:</a:t>
            </a:r>
            <a:r>
              <a:rPr lang="en-US" dirty="0">
                <a:solidFill>
                  <a:srgbClr val="FF8000"/>
                </a:solidFill>
              </a:rPr>
              <a:t> </a:t>
            </a:r>
            <a:r>
              <a:rPr lang="en-US" dirty="0"/>
              <a:t>Object proposal refinement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824" y="1687711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/>
          </p:cNvSpPr>
          <p:nvPr/>
        </p:nvSpPr>
        <p:spPr bwMode="auto">
          <a:xfrm>
            <a:off x="2827735" y="1812726"/>
            <a:ext cx="964406" cy="1580555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2400"/>
          </a:p>
        </p:txBody>
      </p:sp>
      <p:sp>
        <p:nvSpPr>
          <p:cNvPr id="48133" name="Rectangle 5"/>
          <p:cNvSpPr>
            <a:spLocks/>
          </p:cNvSpPr>
          <p:nvPr/>
        </p:nvSpPr>
        <p:spPr bwMode="auto">
          <a:xfrm>
            <a:off x="2553147" y="4211598"/>
            <a:ext cx="10883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Original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proposal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6555" y="1687711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7"/>
          <p:cNvSpPr>
            <a:spLocks/>
          </p:cNvSpPr>
          <p:nvPr/>
        </p:nvSpPr>
        <p:spPr bwMode="auto">
          <a:xfrm>
            <a:off x="8131969" y="1812727"/>
            <a:ext cx="1268016" cy="1884164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2400"/>
          </a:p>
        </p:txBody>
      </p:sp>
      <p:sp>
        <p:nvSpPr>
          <p:cNvPr id="48136" name="Rectangle 8"/>
          <p:cNvSpPr>
            <a:spLocks/>
          </p:cNvSpPr>
          <p:nvPr/>
        </p:nvSpPr>
        <p:spPr bwMode="auto">
          <a:xfrm>
            <a:off x="7676555" y="4211598"/>
            <a:ext cx="255897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Predicted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object bounding box</a:t>
            </a:r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>
            <a:off x="4552281" y="2847454"/>
            <a:ext cx="2999258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8138" name="Rectangle 10"/>
          <p:cNvSpPr>
            <a:spLocks/>
          </p:cNvSpPr>
          <p:nvPr/>
        </p:nvSpPr>
        <p:spPr bwMode="auto">
          <a:xfrm>
            <a:off x="4243617" y="5332016"/>
            <a:ext cx="3099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Bounding-box regression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29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Bounding-box regression</a:t>
            </a:r>
          </a:p>
        </p:txBody>
      </p:sp>
      <p:sp>
        <p:nvSpPr>
          <p:cNvPr id="50178" name="Rectangle 2"/>
          <p:cNvSpPr>
            <a:spLocks/>
          </p:cNvSpPr>
          <p:nvPr/>
        </p:nvSpPr>
        <p:spPr bwMode="auto">
          <a:xfrm>
            <a:off x="3283148" y="1830586"/>
            <a:ext cx="1857375" cy="28753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5399484" y="2286000"/>
            <a:ext cx="2482453" cy="3768328"/>
          </a:xfrm>
          <a:prstGeom prst="rect">
            <a:avLst/>
          </a:prstGeom>
          <a:noFill/>
          <a:ln w="50800">
            <a:solidFill>
              <a:srgbClr val="00B0F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rot="10800000">
            <a:off x="4181699" y="3289474"/>
            <a:ext cx="2419945" cy="878458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rot="10800000" flipH="1">
            <a:off x="8200058" y="2277070"/>
            <a:ext cx="0" cy="3782839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5390555" y="2000250"/>
            <a:ext cx="2496964" cy="0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2653606" y="4840719"/>
            <a:ext cx="492122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original</a:t>
            </a:r>
          </a:p>
        </p:txBody>
      </p:sp>
      <p:sp>
        <p:nvSpPr>
          <p:cNvPr id="50184" name="Rectangle 8"/>
          <p:cNvSpPr>
            <a:spLocks/>
          </p:cNvSpPr>
          <p:nvPr/>
        </p:nvSpPr>
        <p:spPr bwMode="auto">
          <a:xfrm>
            <a:off x="6647408" y="6189102"/>
            <a:ext cx="62786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 dirty="0">
                <a:solidFill>
                  <a:srgbClr val="6666FF"/>
                </a:solidFill>
                <a:ea typeface="ＭＳ Ｐゴシック" charset="0"/>
                <a:cs typeface="ＭＳ Ｐゴシック" charset="0"/>
              </a:rPr>
              <a:t>predicted</a:t>
            </a:r>
          </a:p>
        </p:txBody>
      </p:sp>
      <p:sp>
        <p:nvSpPr>
          <p:cNvPr id="50185" name="Rectangle 9"/>
          <p:cNvSpPr>
            <a:spLocks/>
          </p:cNvSpPr>
          <p:nvPr/>
        </p:nvSpPr>
        <p:spPr bwMode="auto">
          <a:xfrm>
            <a:off x="8294936" y="3997040"/>
            <a:ext cx="131606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Δh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</a:t>
            </a:r>
          </a:p>
        </p:txBody>
      </p:sp>
      <p:sp>
        <p:nvSpPr>
          <p:cNvPr id="50186" name="Rectangle 10"/>
          <p:cNvSpPr>
            <a:spLocks/>
          </p:cNvSpPr>
          <p:nvPr/>
        </p:nvSpPr>
        <p:spPr bwMode="auto">
          <a:xfrm>
            <a:off x="5949777" y="1554771"/>
            <a:ext cx="14795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Δw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w</a:t>
            </a:r>
          </a:p>
        </p:txBody>
      </p:sp>
      <p:sp>
        <p:nvSpPr>
          <p:cNvPr id="50187" name="Rectangle 11"/>
          <p:cNvSpPr>
            <a:spLocks/>
          </p:cNvSpPr>
          <p:nvPr/>
        </p:nvSpPr>
        <p:spPr bwMode="auto">
          <a:xfrm>
            <a:off x="5922988" y="3149725"/>
            <a:ext cx="154208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>
                <a:ea typeface="ＭＳ Ｐゴシック" charset="0"/>
                <a:cs typeface="ＭＳ Ｐゴシック" charset="0"/>
              </a:rPr>
              <a:t>(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Δx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x, </a:t>
            </a:r>
          </a:p>
          <a:p>
            <a:r>
              <a:rPr lang="en-US" sz="225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Δy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h)</a:t>
            </a:r>
          </a:p>
        </p:txBody>
      </p:sp>
      <p:sp>
        <p:nvSpPr>
          <p:cNvPr id="50188" name="Rectangle 12"/>
          <p:cNvSpPr>
            <a:spLocks/>
          </p:cNvSpPr>
          <p:nvPr/>
        </p:nvSpPr>
        <p:spPr bwMode="auto">
          <a:xfrm>
            <a:off x="4077891" y="1389571"/>
            <a:ext cx="20678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w</a:t>
            </a:r>
          </a:p>
        </p:txBody>
      </p:sp>
      <p:sp>
        <p:nvSpPr>
          <p:cNvPr id="50189" name="Rectangle 13"/>
          <p:cNvSpPr>
            <a:spLocks/>
          </p:cNvSpPr>
          <p:nvPr/>
        </p:nvSpPr>
        <p:spPr bwMode="auto">
          <a:xfrm>
            <a:off x="2898056" y="3104071"/>
            <a:ext cx="15228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50190" name="Rectangle 14"/>
          <p:cNvSpPr>
            <a:spLocks/>
          </p:cNvSpPr>
          <p:nvPr/>
        </p:nvSpPr>
        <p:spPr bwMode="auto">
          <a:xfrm>
            <a:off x="3921622" y="2822786"/>
            <a:ext cx="56906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(x, 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81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/>
          </p:cNvSpPr>
          <p:nvPr/>
        </p:nvSpPr>
        <p:spPr bwMode="auto">
          <a:xfrm>
            <a:off x="2934891" y="5730115"/>
            <a:ext cx="6408421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0178" name="Group 2"/>
          <p:cNvGraphicFramePr>
            <a:graphicFrameLocks noGrp="1"/>
          </p:cNvGraphicFramePr>
          <p:nvPr/>
        </p:nvGraphicFramePr>
        <p:xfrm>
          <a:off x="2528590" y="1166441"/>
          <a:ext cx="7134820" cy="4505644"/>
        </p:xfrm>
        <a:graphic>
          <a:graphicData uri="http://schemas.openxmlformats.org/drawingml/2006/table">
            <a:tbl>
              <a:tblPr/>
              <a:tblGrid>
                <a:gridCol w="3967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(Girshick et al. 2011)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(Uijlings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 (Wang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41.7%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40.4%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</a:t>
                      </a:r>
                    </a:p>
                  </a:txBody>
                  <a:tcPr marL="35719" marR="35719" marT="35717" marB="35717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EFE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 + bbox regression</a:t>
                      </a:r>
                    </a:p>
                  </a:txBody>
                  <a:tcPr marL="35719" marR="35719" marT="35717" marB="35717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1232" name="Rectangle 76"/>
          <p:cNvSpPr>
            <a:spLocks/>
          </p:cNvSpPr>
          <p:nvPr/>
        </p:nvSpPr>
        <p:spPr bwMode="auto">
          <a:xfrm>
            <a:off x="2416969" y="178594"/>
            <a:ext cx="7358063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937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R-CNN results on PASCAL</a:t>
            </a:r>
          </a:p>
        </p:txBody>
      </p:sp>
      <p:sp>
        <p:nvSpPr>
          <p:cNvPr id="51233" name="Rectangle 77"/>
          <p:cNvSpPr>
            <a:spLocks/>
          </p:cNvSpPr>
          <p:nvPr/>
        </p:nvSpPr>
        <p:spPr bwMode="auto">
          <a:xfrm>
            <a:off x="2470547" y="4313039"/>
            <a:ext cx="7268766" cy="13841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1234" name="Rectangle 78"/>
          <p:cNvSpPr>
            <a:spLocks/>
          </p:cNvSpPr>
          <p:nvPr/>
        </p:nvSpPr>
        <p:spPr bwMode="auto">
          <a:xfrm>
            <a:off x="4670599" y="4503420"/>
            <a:ext cx="2313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Reference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14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/>
          </p:cNvSpPr>
          <p:nvPr/>
        </p:nvSpPr>
        <p:spPr bwMode="auto">
          <a:xfrm>
            <a:off x="2934891" y="5730115"/>
            <a:ext cx="6408421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2226" name="Group 2"/>
          <p:cNvGraphicFramePr>
            <a:graphicFrameLocks noGrp="1"/>
          </p:cNvGraphicFramePr>
          <p:nvPr/>
        </p:nvGraphicFramePr>
        <p:xfrm>
          <a:off x="2528590" y="1166441"/>
          <a:ext cx="7134820" cy="4505644"/>
        </p:xfrm>
        <a:graphic>
          <a:graphicData uri="http://schemas.openxmlformats.org/drawingml/2006/table">
            <a:tbl>
              <a:tblPr/>
              <a:tblGrid>
                <a:gridCol w="3967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(Girshick et al. 2011)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(Uijlings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 (Wang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41.7%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40.4%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R-CNN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R-CNN + bbox regression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3280" name="Rectangle 76"/>
          <p:cNvSpPr>
            <a:spLocks/>
          </p:cNvSpPr>
          <p:nvPr/>
        </p:nvSpPr>
        <p:spPr bwMode="auto">
          <a:xfrm>
            <a:off x="2416969" y="178594"/>
            <a:ext cx="7358063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937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R-CNN results on PASCAL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34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Training R-CNN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convolutional network on ImageNet classification</a:t>
            </a:r>
          </a:p>
          <a:p>
            <a:r>
              <a:rPr lang="en-US" i="1" dirty="0" err="1"/>
              <a:t>Finetune</a:t>
            </a:r>
            <a:r>
              <a:rPr lang="en-US" i="1" dirty="0"/>
              <a:t> </a:t>
            </a:r>
            <a:r>
              <a:rPr lang="en-US" dirty="0"/>
              <a:t>on detection</a:t>
            </a:r>
          </a:p>
          <a:p>
            <a:pPr lvl="1"/>
            <a:r>
              <a:rPr lang="en-US" dirty="0"/>
              <a:t>Classification problem!</a:t>
            </a:r>
          </a:p>
          <a:p>
            <a:pPr lvl="1"/>
            <a:r>
              <a:rPr lang="en-US" dirty="0"/>
              <a:t>Proposals with </a:t>
            </a:r>
            <a:r>
              <a:rPr lang="en-US" dirty="0" err="1"/>
              <a:t>IoU</a:t>
            </a:r>
            <a:r>
              <a:rPr lang="en-US" dirty="0"/>
              <a:t> &gt; 50% are positives</a:t>
            </a:r>
          </a:p>
          <a:p>
            <a:pPr lvl="1"/>
            <a:r>
              <a:rPr lang="en-US" dirty="0"/>
              <a:t>Sample fixed proportion of positives in each batch because of imbalance</a:t>
            </a:r>
          </a:p>
        </p:txBody>
      </p:sp>
    </p:spTree>
    <p:extLst>
      <p:ext uri="{BB962C8B-B14F-4D97-AF65-F5344CB8AC3E}">
        <p14:creationId xmlns:p14="http://schemas.microsoft.com/office/powerpoint/2010/main" val="183452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660107" y="1825625"/>
            <a:ext cx="4693692" cy="4351338"/>
          </a:xfrm>
        </p:spPr>
        <p:txBody>
          <a:bodyPr/>
          <a:lstStyle/>
          <a:p>
            <a:r>
              <a:rPr lang="en-US" dirty="0"/>
              <a:t>One category: pedestrians</a:t>
            </a:r>
          </a:p>
          <a:p>
            <a:r>
              <a:rPr lang="en-US" dirty="0"/>
              <a:t>Slight pose variations and small distortions</a:t>
            </a:r>
          </a:p>
          <a:p>
            <a:r>
              <a:rPr lang="en-US" dirty="0"/>
              <a:t>Partial occlusions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0554" y="6497797"/>
            <a:ext cx="85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Histograms of Oriented Gradients for Human Detection. N. </a:t>
            </a:r>
            <a:r>
              <a:rPr lang="en-US" dirty="0" err="1"/>
              <a:t>Dalal</a:t>
            </a:r>
            <a:r>
              <a:rPr lang="en-US" dirty="0"/>
              <a:t> and B. </a:t>
            </a:r>
            <a:r>
              <a:rPr lang="en-US" dirty="0" err="1"/>
              <a:t>Triggs</a:t>
            </a:r>
            <a:r>
              <a:rPr lang="en-US" dirty="0"/>
              <a:t>. CVPR 2005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675" y="4851926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Faces</a:t>
            </a:r>
          </a:p>
        </p:txBody>
      </p:sp>
      <p:sp>
        <p:nvSpPr>
          <p:cNvPr id="10" name="Pentagon 9"/>
          <p:cNvSpPr/>
          <p:nvPr/>
        </p:nvSpPr>
        <p:spPr>
          <a:xfrm rot="16200000">
            <a:off x="3080221" y="555708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79781" y="6269504"/>
            <a:ext cx="82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2000’s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4739"/>
            <a:ext cx="6441743" cy="128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39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Speeding up R-CNN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F7667-9361-374C-86C5-D13A41EFC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4220" cy="4351338"/>
          </a:xfrm>
        </p:spPr>
        <p:txBody>
          <a:bodyPr/>
          <a:lstStyle/>
          <a:p>
            <a:r>
              <a:rPr lang="en-US" dirty="0"/>
              <a:t>Each box requires a </a:t>
            </a:r>
            <a:r>
              <a:rPr lang="en-US" dirty="0" err="1"/>
              <a:t>ConvNet</a:t>
            </a:r>
            <a:r>
              <a:rPr lang="en-US" dirty="0"/>
              <a:t> run</a:t>
            </a:r>
          </a:p>
          <a:p>
            <a:r>
              <a:rPr lang="en-US" dirty="0"/>
              <a:t>2k boxes </a:t>
            </a:r>
            <a:r>
              <a:rPr lang="en-US" dirty="0">
                <a:sym typeface="Wingdings" pitchFamily="2" charset="2"/>
              </a:rPr>
              <a:t> 2000 times slower than classification!</a:t>
            </a:r>
          </a:p>
          <a:p>
            <a:r>
              <a:rPr lang="en-US" dirty="0">
                <a:sym typeface="Wingdings" pitchFamily="2" charset="2"/>
              </a:rPr>
              <a:t>Can we share feature computation between the boxes?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757" y="4496816"/>
            <a:ext cx="3779520" cy="2615184"/>
          </a:xfrm>
          <a:prstGeom prst="rect">
            <a:avLst/>
          </a:prstGeom>
          <a:scene3d>
            <a:camera prst="orthographicFront">
              <a:rot lat="19061621" lon="3422929" rev="18840000"/>
            </a:camera>
            <a:lightRig rig="threePt" dir="t"/>
          </a:scene3d>
        </p:spPr>
      </p:pic>
      <p:sp>
        <p:nvSpPr>
          <p:cNvPr id="10" name="Cube 9"/>
          <p:cNvSpPr/>
          <p:nvPr/>
        </p:nvSpPr>
        <p:spPr>
          <a:xfrm>
            <a:off x="7794473" y="4200482"/>
            <a:ext cx="1659467" cy="592666"/>
          </a:xfrm>
          <a:prstGeom prst="cube">
            <a:avLst>
              <a:gd name="adj" fmla="val 97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9572473" y="4128010"/>
            <a:ext cx="1659467" cy="592666"/>
          </a:xfrm>
          <a:prstGeom prst="cube">
            <a:avLst>
              <a:gd name="adj" fmla="val 97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8469690" y="4944535"/>
            <a:ext cx="355600" cy="59266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141856" y="4944535"/>
            <a:ext cx="355600" cy="59266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7758490" y="2709333"/>
            <a:ext cx="1778000" cy="1787483"/>
          </a:xfrm>
          <a:prstGeom prst="cube">
            <a:avLst>
              <a:gd name="adj" fmla="val 32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15" name="Cube 14"/>
          <p:cNvSpPr/>
          <p:nvPr/>
        </p:nvSpPr>
        <p:spPr>
          <a:xfrm>
            <a:off x="9453940" y="2709332"/>
            <a:ext cx="1778000" cy="1787483"/>
          </a:xfrm>
          <a:prstGeom prst="cube">
            <a:avLst>
              <a:gd name="adj" fmla="val 32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CNN</a:t>
            </a:r>
          </a:p>
        </p:txBody>
      </p:sp>
    </p:spTree>
    <p:extLst>
      <p:ext uri="{BB962C8B-B14F-4D97-AF65-F5344CB8AC3E}">
        <p14:creationId xmlns:p14="http://schemas.microsoft.com/office/powerpoint/2010/main" val="464490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Speeding up R-CNN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99" y="4716672"/>
            <a:ext cx="3668309" cy="2542040"/>
          </a:xfrm>
          <a:prstGeom prst="rect">
            <a:avLst/>
          </a:prstGeom>
          <a:scene3d>
            <a:camera prst="orthographicFront">
              <a:rot lat="19062000" lon="3420000" rev="18840000"/>
            </a:camera>
            <a:lightRig rig="threePt" dir="t"/>
          </a:scene3d>
        </p:spPr>
      </p:pic>
      <p:sp>
        <p:nvSpPr>
          <p:cNvPr id="5" name="Cube 4"/>
          <p:cNvSpPr/>
          <p:nvPr/>
        </p:nvSpPr>
        <p:spPr>
          <a:xfrm>
            <a:off x="7070874" y="2201332"/>
            <a:ext cx="4131734" cy="3539068"/>
          </a:xfrm>
          <a:prstGeom prst="cube">
            <a:avLst>
              <a:gd name="adj" fmla="val 34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2877" y="2387257"/>
            <a:ext cx="677333" cy="112220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>
              <a:rot lat="19062000" lon="3420000" rev="188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84343" y="1998133"/>
            <a:ext cx="1016000" cy="1460869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>
              <a:rot lat="19062000" lon="3420000" rev="188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7578874" y="1521356"/>
            <a:ext cx="1320802" cy="442910"/>
          </a:xfrm>
          <a:prstGeom prst="cube">
            <a:avLst>
              <a:gd name="adj" fmla="val 7378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9136741" y="1521356"/>
            <a:ext cx="1320802" cy="442910"/>
          </a:xfrm>
          <a:prstGeom prst="cube">
            <a:avLst>
              <a:gd name="adj" fmla="val 7706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E85C3D-D465-FD41-9A30-5D893D06E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4220" cy="4351338"/>
          </a:xfrm>
        </p:spPr>
        <p:txBody>
          <a:bodyPr/>
          <a:lstStyle/>
          <a:p>
            <a:r>
              <a:rPr lang="en-US" dirty="0"/>
              <a:t>Each box requires a </a:t>
            </a:r>
            <a:r>
              <a:rPr lang="en-US" dirty="0" err="1"/>
              <a:t>ConvNet</a:t>
            </a:r>
            <a:r>
              <a:rPr lang="en-US" dirty="0"/>
              <a:t> run</a:t>
            </a:r>
          </a:p>
          <a:p>
            <a:r>
              <a:rPr lang="en-US" dirty="0"/>
              <a:t>2k boxes </a:t>
            </a:r>
            <a:r>
              <a:rPr lang="en-US" dirty="0">
                <a:sym typeface="Wingdings" pitchFamily="2" charset="2"/>
              </a:rPr>
              <a:t> 2000 times slower than classification!</a:t>
            </a:r>
          </a:p>
          <a:p>
            <a:r>
              <a:rPr lang="en-US" dirty="0">
                <a:sym typeface="Wingdings" pitchFamily="2" charset="2"/>
              </a:rPr>
              <a:t>Can we share feature computation between the boxes?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50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37708"/>
          </a:xfrm>
        </p:spPr>
        <p:txBody>
          <a:bodyPr/>
          <a:lstStyle/>
          <a:p>
            <a:r>
              <a:rPr lang="en-US" dirty="0"/>
              <a:t>How do we crop from a feature map?</a:t>
            </a:r>
          </a:p>
          <a:p>
            <a:r>
              <a:rPr lang="en-US" dirty="0"/>
              <a:t>Step 1: Resize boxes to account for subsampling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70933" y="3386667"/>
            <a:ext cx="3268134" cy="29633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4097867" y="3386666"/>
            <a:ext cx="1634067" cy="14816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6096000" y="3386666"/>
            <a:ext cx="817034" cy="74083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57867" y="4127499"/>
            <a:ext cx="880533" cy="144356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694766" y="3708928"/>
            <a:ext cx="440267" cy="72178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6394450" y="3576637"/>
            <a:ext cx="220134" cy="36089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14584" y="6350000"/>
            <a:ext cx="557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R-CNN. Ross </a:t>
            </a:r>
            <a:r>
              <a:rPr lang="en-US" dirty="0" err="1"/>
              <a:t>Girshick</a:t>
            </a:r>
            <a:r>
              <a:rPr lang="en-US" dirty="0"/>
              <a:t>. In ICCV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ACD1-24D3-5A4E-AA31-77B381E44671}"/>
              </a:ext>
            </a:extLst>
          </p:cNvPr>
          <p:cNvSpPr txBox="1"/>
          <p:nvPr/>
        </p:nvSpPr>
        <p:spPr>
          <a:xfrm>
            <a:off x="838200" y="6350000"/>
            <a:ext cx="209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Layer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6DAE5-67F4-2C4F-8D2B-C6BA99B5F810}"/>
              </a:ext>
            </a:extLst>
          </p:cNvPr>
          <p:cNvSpPr txBox="1"/>
          <p:nvPr/>
        </p:nvSpPr>
        <p:spPr>
          <a:xfrm>
            <a:off x="3868056" y="4826252"/>
            <a:ext cx="209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Layer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793E9-8E87-2746-8849-E46B5FB242A4}"/>
              </a:ext>
            </a:extLst>
          </p:cNvPr>
          <p:cNvSpPr txBox="1"/>
          <p:nvPr/>
        </p:nvSpPr>
        <p:spPr>
          <a:xfrm>
            <a:off x="5457674" y="4149700"/>
            <a:ext cx="209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Layer 3</a:t>
            </a:r>
          </a:p>
        </p:txBody>
      </p:sp>
    </p:spTree>
    <p:extLst>
      <p:ext uri="{BB962C8B-B14F-4D97-AF65-F5344CB8AC3E}">
        <p14:creationId xmlns:p14="http://schemas.microsoft.com/office/powerpoint/2010/main" val="1856473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4178"/>
          </a:xfrm>
        </p:spPr>
        <p:txBody>
          <a:bodyPr/>
          <a:lstStyle/>
          <a:p>
            <a:r>
              <a:rPr lang="en-US" dirty="0"/>
              <a:t>How do we crop from a feature map?</a:t>
            </a:r>
          </a:p>
          <a:p>
            <a:r>
              <a:rPr lang="en-US" dirty="0"/>
              <a:t>Step 2: Snap to feature map grid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0491" y="3386667"/>
            <a:ext cx="3268134" cy="29633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6681"/>
              </p:ext>
            </p:extLst>
          </p:nvPr>
        </p:nvGraphicFramePr>
        <p:xfrm>
          <a:off x="3000492" y="3386668"/>
          <a:ext cx="3268132" cy="2963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3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87425" y="4127499"/>
            <a:ext cx="880533" cy="144356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39826" y="4279899"/>
            <a:ext cx="855512" cy="117920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6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4690532" y="3031067"/>
            <a:ext cx="3149600" cy="2692400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5442"/>
          </a:xfrm>
        </p:spPr>
        <p:txBody>
          <a:bodyPr/>
          <a:lstStyle/>
          <a:p>
            <a:r>
              <a:rPr lang="en-US" dirty="0"/>
              <a:t>How do we crop from a feature map?</a:t>
            </a:r>
          </a:p>
          <a:p>
            <a:r>
              <a:rPr lang="en-US" dirty="0"/>
              <a:t>Step 3: Overlay a new grid of fixed size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31463"/>
              </p:ext>
            </p:extLst>
          </p:nvPr>
        </p:nvGraphicFramePr>
        <p:xfrm>
          <a:off x="5384801" y="3906836"/>
          <a:ext cx="880533" cy="1443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84799" y="3906836"/>
            <a:ext cx="880533" cy="14435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98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4690532" y="3031067"/>
            <a:ext cx="3149600" cy="2692400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5442"/>
          </a:xfrm>
        </p:spPr>
        <p:txBody>
          <a:bodyPr/>
          <a:lstStyle/>
          <a:p>
            <a:r>
              <a:rPr lang="en-US" dirty="0"/>
              <a:t>How do we crop from a feature map?</a:t>
            </a:r>
          </a:p>
          <a:p>
            <a:r>
              <a:rPr lang="en-US" dirty="0"/>
              <a:t>Step 4: Take max in each cell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753"/>
              </p:ext>
            </p:extLst>
          </p:nvPr>
        </p:nvGraphicFramePr>
        <p:xfrm>
          <a:off x="5384801" y="3906836"/>
          <a:ext cx="880533" cy="1443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84799" y="3906836"/>
            <a:ext cx="880533" cy="14435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10126133" y="2912534"/>
            <a:ext cx="1557866" cy="1490133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143066" y="3328460"/>
          <a:ext cx="116840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7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ight Arrow 9"/>
          <p:cNvSpPr/>
          <p:nvPr/>
        </p:nvSpPr>
        <p:spPr>
          <a:xfrm>
            <a:off x="8500533" y="3742267"/>
            <a:ext cx="1016000" cy="66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43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R-CNN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3"/>
          <a:ext cx="10515600" cy="35591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3196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Fast R-CNN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R-CNN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/>
                        <a:t>Train time (h)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9.5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/>
                        <a:t>Speedup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8.8x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/>
                        <a:t>Test time / image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0.32s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47.0s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/>
                        <a:t>Speedup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146x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/>
                        <a:t>mean 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66.9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66.0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153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Bottleneck remaining (not included in time):</a:t>
            </a:r>
          </a:p>
          <a:p>
            <a:pPr lvl="1"/>
            <a:r>
              <a:rPr lang="en-US" dirty="0"/>
              <a:t>Object proposal generation</a:t>
            </a:r>
          </a:p>
          <a:p>
            <a:pPr lvl="1"/>
            <a:endParaRPr lang="en-US" dirty="0"/>
          </a:p>
          <a:p>
            <a:r>
              <a:rPr lang="en-US" dirty="0"/>
              <a:t>Slow</a:t>
            </a:r>
          </a:p>
          <a:p>
            <a:pPr lvl="1"/>
            <a:r>
              <a:rPr lang="en-US" dirty="0"/>
              <a:t>Requires segmentation</a:t>
            </a:r>
          </a:p>
          <a:p>
            <a:pPr lvl="1"/>
            <a:r>
              <a:rPr lang="en-US" dirty="0"/>
              <a:t>O(1s) per image</a:t>
            </a:r>
          </a:p>
        </p:txBody>
      </p:sp>
    </p:spTree>
    <p:extLst>
      <p:ext uri="{BB962C8B-B14F-4D97-AF65-F5344CB8AC3E}">
        <p14:creationId xmlns:p14="http://schemas.microsoft.com/office/powerpoint/2010/main" val="331949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</a:t>
            </a:r>
            <a:r>
              <a:rPr lang="en-US" i="1" dirty="0"/>
              <a:t>er </a:t>
            </a:r>
            <a:r>
              <a:rPr lang="en-US" dirty="0"/>
              <a:t>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9491"/>
            <a:ext cx="10515600" cy="4351338"/>
          </a:xfrm>
        </p:spPr>
        <p:txBody>
          <a:bodyPr/>
          <a:lstStyle/>
          <a:p>
            <a:r>
              <a:rPr lang="en-US" dirty="0"/>
              <a:t>Can we produce </a:t>
            </a:r>
            <a:r>
              <a:rPr lang="en-US" i="1" dirty="0"/>
              <a:t>object proposals</a:t>
            </a:r>
            <a:r>
              <a:rPr lang="en-US" dirty="0"/>
              <a:t> from convolutional networks?</a:t>
            </a:r>
          </a:p>
          <a:p>
            <a:r>
              <a:rPr lang="en-US" dirty="0"/>
              <a:t>A change in intuition</a:t>
            </a:r>
          </a:p>
          <a:p>
            <a:pPr lvl="1"/>
            <a:r>
              <a:rPr lang="en-US" dirty="0"/>
              <a:t>Instead of using grouping</a:t>
            </a:r>
          </a:p>
          <a:p>
            <a:pPr lvl="1"/>
            <a:r>
              <a:rPr lang="en-US" dirty="0"/>
              <a:t>Recognize likely objects?</a:t>
            </a:r>
          </a:p>
          <a:p>
            <a:r>
              <a:rPr lang="en-US" dirty="0"/>
              <a:t>For every possible box, score if it is likely to correspond to an object</a:t>
            </a:r>
          </a:p>
          <a:p>
            <a:r>
              <a:rPr lang="en-US" i="1" dirty="0"/>
              <a:t>Cascade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Helvetica" charset="0"/>
              </a:rPr>
              <a:t>Faster R-CNN: Towards Real-Time Object Detection with Region Proposal Networks. S. Ren, K. He, R. </a:t>
            </a:r>
            <a:r>
              <a:rPr lang="en-US" dirty="0" err="1">
                <a:solidFill>
                  <a:srgbClr val="222222"/>
                </a:solidFill>
                <a:latin typeface="Helvetica" charset="0"/>
              </a:rPr>
              <a:t>Girshick</a:t>
            </a:r>
            <a:r>
              <a:rPr lang="en-US" dirty="0">
                <a:solidFill>
                  <a:srgbClr val="222222"/>
                </a:solidFill>
                <a:latin typeface="Helvetica" charset="0"/>
              </a:rPr>
              <a:t>, J. Sun. In </a:t>
            </a:r>
            <a:r>
              <a:rPr lang="en-US" i="1" dirty="0">
                <a:solidFill>
                  <a:srgbClr val="222222"/>
                </a:solidFill>
                <a:latin typeface="Helvetica" charset="0"/>
              </a:rPr>
              <a:t>NIPS</a:t>
            </a:r>
            <a:r>
              <a:rPr lang="en-US" dirty="0">
                <a:solidFill>
                  <a:srgbClr val="222222"/>
                </a:solidFill>
                <a:latin typeface="Helvetica" charset="0"/>
              </a:rPr>
              <a:t> 2015.</a:t>
            </a:r>
            <a:endParaRPr lang="en-US" i="0" dirty="0">
              <a:solidFill>
                <a:srgbClr val="222222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95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367" y="757102"/>
            <a:ext cx="5634566" cy="58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PASCAL VOC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5660" y="1785922"/>
            <a:ext cx="4693692" cy="4351338"/>
          </a:xfrm>
        </p:spPr>
        <p:txBody>
          <a:bodyPr/>
          <a:lstStyle/>
          <a:p>
            <a:r>
              <a:rPr lang="en-US" dirty="0"/>
              <a:t>20 categories</a:t>
            </a:r>
          </a:p>
          <a:p>
            <a:r>
              <a:rPr lang="en-US" dirty="0"/>
              <a:t>10K images</a:t>
            </a:r>
          </a:p>
          <a:p>
            <a:r>
              <a:rPr lang="en-US" dirty="0"/>
              <a:t>Large pose variations, heavy occlusions</a:t>
            </a:r>
          </a:p>
          <a:p>
            <a:r>
              <a:rPr lang="en-US" dirty="0"/>
              <a:t>Generic scenes</a:t>
            </a:r>
          </a:p>
          <a:p>
            <a:r>
              <a:rPr lang="en-US" dirty="0"/>
              <a:t>Cleaned up performance metric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675" y="4851926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Faces</a:t>
            </a:r>
          </a:p>
        </p:txBody>
      </p:sp>
      <p:sp>
        <p:nvSpPr>
          <p:cNvPr id="10" name="Pentagon 9"/>
          <p:cNvSpPr/>
          <p:nvPr/>
        </p:nvSpPr>
        <p:spPr>
          <a:xfrm rot="16200000">
            <a:off x="3261256" y="555708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60816" y="6269504"/>
            <a:ext cx="82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2000’s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1224979"/>
            <a:ext cx="2032000" cy="152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0" y="1922700"/>
            <a:ext cx="2032000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0" y="2725668"/>
            <a:ext cx="2032000" cy="15240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12232" y="6260709"/>
            <a:ext cx="13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2007 - 2012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361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each location, consider boxes of many different sizes and aspect ratios</a:t>
            </a:r>
          </a:p>
          <a:p>
            <a:r>
              <a:rPr lang="en-US" dirty="0"/>
              <a:t>If k such sizes, use simple convolutional layer to output k ”</a:t>
            </a:r>
            <a:r>
              <a:rPr lang="en-US" dirty="0" err="1"/>
              <a:t>objectness</a:t>
            </a:r>
            <a:r>
              <a:rPr lang="en-US" dirty="0"/>
              <a:t> scores”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945466" y="3213630"/>
            <a:ext cx="3268134" cy="2963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3467" y="3839631"/>
            <a:ext cx="2065866" cy="176530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75200" y="3839631"/>
            <a:ext cx="1405466" cy="176530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39266" y="3839631"/>
            <a:ext cx="635001" cy="176530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67866" y="4588933"/>
            <a:ext cx="169333" cy="16933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53467" y="4233333"/>
            <a:ext cx="2065866" cy="88053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3467" y="4445001"/>
            <a:ext cx="2065866" cy="4318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5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each location, consider boxes of many different sizes and aspect ratios</a:t>
            </a:r>
          </a:p>
          <a:p>
            <a:r>
              <a:rPr lang="en-US" dirty="0"/>
              <a:t>If k such sizes, use simple convolutional layer to output k ”</a:t>
            </a:r>
            <a:r>
              <a:rPr lang="en-US" dirty="0" err="1"/>
              <a:t>objectness</a:t>
            </a:r>
            <a:r>
              <a:rPr lang="en-US" dirty="0"/>
              <a:t> scores”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5466" y="3213630"/>
            <a:ext cx="3268134" cy="2963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39266" y="3839631"/>
            <a:ext cx="635001" cy="17653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67866" y="4588933"/>
            <a:ext cx="169333" cy="16933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58267" y="3539067"/>
            <a:ext cx="1422399" cy="238759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3467" y="3213631"/>
            <a:ext cx="2065866" cy="296333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66271"/>
          </a:xfrm>
        </p:spPr>
        <p:txBody>
          <a:bodyPr/>
          <a:lstStyle/>
          <a:p>
            <a:r>
              <a:rPr lang="en-US" dirty="0"/>
              <a:t>At each location, consider boxes of many different sizes and aspect ratios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150958"/>
            <a:ext cx="6189436" cy="370704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DD562B-4A48-DC4D-B3ED-94F99ECFF330}"/>
              </a:ext>
            </a:extLst>
          </p:cNvPr>
          <p:cNvSpPr txBox="1">
            <a:spLocks/>
          </p:cNvSpPr>
          <p:nvPr/>
        </p:nvSpPr>
        <p:spPr>
          <a:xfrm>
            <a:off x="838200" y="3060697"/>
            <a:ext cx="4953000" cy="3797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Produce scores for each box using a convolution</a:t>
            </a:r>
          </a:p>
          <a:p>
            <a:r>
              <a:rPr lang="en-US" dirty="0"/>
              <a:t>Also produce regressed coordinates using another convolution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409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scales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aspect ratios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𝑠𝑎</m:t>
                    </m:r>
                  </m:oMath>
                </a14:m>
                <a:r>
                  <a:rPr lang="en-US" dirty="0"/>
                  <a:t> anchor boxes</a:t>
                </a:r>
              </a:p>
              <a:p>
                <a:r>
                  <a:rPr lang="en-US" dirty="0"/>
                  <a:t>Use convolutional layer on top of filter map to produce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𝑠𝑎</m:t>
                    </m:r>
                  </m:oMath>
                </a14:m>
                <a:r>
                  <a:rPr lang="en-US" dirty="0"/>
                  <a:t> scores</a:t>
                </a:r>
              </a:p>
              <a:p>
                <a:r>
                  <a:rPr lang="en-US" dirty="0"/>
                  <a:t>Another convolution to produce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𝑠𝑎</m:t>
                    </m:r>
                  </m:oMath>
                </a14:m>
                <a:r>
                  <a:rPr lang="en-US" dirty="0"/>
                  <a:t> bounding box offsets</a:t>
                </a:r>
              </a:p>
              <a:p>
                <a:r>
                  <a:rPr lang="en-US" dirty="0"/>
                  <a:t>Pick top few boxes as proposals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180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32747"/>
              </p:ext>
            </p:extLst>
          </p:nvPr>
        </p:nvGraphicFramePr>
        <p:xfrm>
          <a:off x="838200" y="1825625"/>
          <a:ext cx="10515600" cy="3301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569">
                <a:tc>
                  <a:txBody>
                    <a:bodyPr/>
                    <a:lstStyle/>
                    <a:p>
                      <a:r>
                        <a:rPr lang="en-US" sz="36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mean AP (PASCAL VOC)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569">
                <a:tc>
                  <a:txBody>
                    <a:bodyPr/>
                    <a:lstStyle/>
                    <a:p>
                      <a:r>
                        <a:rPr lang="en-US" sz="3600" dirty="0"/>
                        <a:t>Fast R-CNN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65.7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6569">
                <a:tc>
                  <a:txBody>
                    <a:bodyPr/>
                    <a:lstStyle/>
                    <a:p>
                      <a:r>
                        <a:rPr lang="en-US" sz="3600" dirty="0"/>
                        <a:t>Faster R-CNN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67.0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468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Feature Extractors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600" cy="2470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3595">
                <a:tc>
                  <a:txBody>
                    <a:bodyPr/>
                    <a:lstStyle/>
                    <a:p>
                      <a:r>
                        <a:rPr lang="en-US" sz="3200" dirty="0" err="1"/>
                        <a:t>ConvNet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mean AP (PASCAL</a:t>
                      </a:r>
                      <a:r>
                        <a:rPr lang="en-US" sz="3200" baseline="0" dirty="0"/>
                        <a:t> VOC)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/>
                        <a:t>VGG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70.4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 err="1"/>
                        <a:t>ResNet</a:t>
                      </a:r>
                      <a:r>
                        <a:rPr lang="en-US" sz="3200" dirty="0"/>
                        <a:t> 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73.8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9903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Additional Data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600" cy="4847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595">
                <a:tc>
                  <a:txBody>
                    <a:bodyPr/>
                    <a:lstStyle/>
                    <a:p>
                      <a:r>
                        <a:rPr lang="en-US" sz="32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Training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mean AP (PASCAL</a:t>
                      </a:r>
                      <a:r>
                        <a:rPr lang="en-US" sz="3200" baseline="0" dirty="0"/>
                        <a:t> VOC 2012 Test)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/>
                        <a:t>Fast R-CNN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VOC 12 Train (10K)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65.7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/>
                        <a:t>Fast R-CNN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VOC07 </a:t>
                      </a:r>
                      <a:r>
                        <a:rPr lang="en-US" sz="3200" dirty="0" err="1"/>
                        <a:t>Trainval</a:t>
                      </a:r>
                      <a:r>
                        <a:rPr lang="en-US" sz="3200" dirty="0"/>
                        <a:t> + VOC</a:t>
                      </a:r>
                      <a:r>
                        <a:rPr lang="en-US" sz="3200" baseline="0" dirty="0"/>
                        <a:t> 12 Train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68.4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/>
                        <a:t>Faster R-CNN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VOC 12 Train (10K)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67.0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/>
                        <a:t>Faster R-CNN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VOC07 </a:t>
                      </a:r>
                      <a:r>
                        <a:rPr lang="en-US" sz="3200" dirty="0" err="1"/>
                        <a:t>Trainval</a:t>
                      </a:r>
                      <a:r>
                        <a:rPr lang="en-US" sz="3200" dirty="0"/>
                        <a:t> + VOC</a:t>
                      </a:r>
                      <a:r>
                        <a:rPr lang="en-US" sz="3200" baseline="0" dirty="0"/>
                        <a:t> 12 Train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70.4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3878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R-CNN family of detectors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945495"/>
              </p:ext>
            </p:extLst>
          </p:nvPr>
        </p:nvGraphicFramePr>
        <p:xfrm>
          <a:off x="838200" y="1825624"/>
          <a:ext cx="10515600" cy="503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21553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(Single Shot Detector)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go through separate proposals?</a:t>
            </a:r>
          </a:p>
          <a:p>
            <a:r>
              <a:rPr lang="en-US" dirty="0"/>
              <a:t>Directly produce class-specific scores at each location for every scale and aspect ratio</a:t>
            </a:r>
          </a:p>
          <a:p>
            <a:pPr lvl="1"/>
            <a:r>
              <a:rPr lang="en-US" dirty="0"/>
              <a:t>s scales * a aspects * c classes = sac scores per location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200" y="6176963"/>
            <a:ext cx="1198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SSD: Single Shot </a:t>
            </a:r>
            <a:r>
              <a:rPr lang="en-US" dirty="0" err="1"/>
              <a:t>MultiBox</a:t>
            </a:r>
            <a:r>
              <a:rPr lang="en-US" dirty="0"/>
              <a:t> Detector. Wei Liu , </a:t>
            </a:r>
            <a:r>
              <a:rPr lang="en-US" dirty="0" err="1"/>
              <a:t>Dragomir</a:t>
            </a:r>
            <a:r>
              <a:rPr lang="en-US" dirty="0"/>
              <a:t> </a:t>
            </a:r>
            <a:r>
              <a:rPr lang="en-US" dirty="0" err="1"/>
              <a:t>Anguelov</a:t>
            </a:r>
            <a:r>
              <a:rPr lang="en-US" dirty="0"/>
              <a:t> , </a:t>
            </a:r>
            <a:r>
              <a:rPr lang="en-US" dirty="0" err="1"/>
              <a:t>Dumitru</a:t>
            </a:r>
            <a:r>
              <a:rPr lang="en-US" dirty="0"/>
              <a:t> </a:t>
            </a:r>
            <a:r>
              <a:rPr lang="en-US" dirty="0" err="1"/>
              <a:t>Erhan</a:t>
            </a:r>
            <a:r>
              <a:rPr lang="en-US" dirty="0"/>
              <a:t> , Christian </a:t>
            </a:r>
            <a:r>
              <a:rPr lang="en-US" dirty="0" err="1"/>
              <a:t>Szegedy</a:t>
            </a:r>
            <a:r>
              <a:rPr lang="en-US" dirty="0"/>
              <a:t> , Scott Reed , Cheng-Yang Fu , Alexander C. Berg. In ECCV, 2016</a:t>
            </a:r>
          </a:p>
        </p:txBody>
      </p:sp>
    </p:spTree>
    <p:extLst>
      <p:ext uri="{BB962C8B-B14F-4D97-AF65-F5344CB8AC3E}">
        <p14:creationId xmlns:p14="http://schemas.microsoft.com/office/powerpoint/2010/main" val="16238625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comprehensive evaluation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58" y="1457891"/>
            <a:ext cx="7645400" cy="4432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" charset="0"/>
              </a:rPr>
              <a:t>Speed and accuracy trade-offs for modern convolutional object detectors</a:t>
            </a:r>
          </a:p>
          <a:p>
            <a:r>
              <a:rPr lang="en-US" dirty="0">
                <a:latin typeface="Roboto" charset="0"/>
              </a:rPr>
              <a:t>Alireza Fathi, Anoop Korattikara, Chen Sun, Ian Fischer, Jonathan Huang, Kevin Murphy, Menglong Zhu, Sergio Guadarrama, </a:t>
            </a:r>
            <a:r>
              <a:rPr lang="en-US" dirty="0" err="1">
                <a:latin typeface="Roboto" charset="0"/>
              </a:rPr>
              <a:t>Vivek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Rathod</a:t>
            </a:r>
            <a:r>
              <a:rPr lang="en-US" dirty="0">
                <a:latin typeface="Roboto" charset="0"/>
              </a:rPr>
              <a:t>, Yang Song, Zbigniew Wojna</a:t>
            </a:r>
          </a:p>
          <a:p>
            <a:r>
              <a:rPr lang="en-US" dirty="0">
                <a:latin typeface="Roboto" charset="0"/>
              </a:rPr>
              <a:t>CVPR 2017</a:t>
            </a:r>
            <a:endParaRPr lang="en-US" b="0" i="0" dirty="0">
              <a:effectLst/>
              <a:latin typeface="Roboto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A3ADCC1-7739-0347-874B-AA9B9E0ED48A}"/>
              </a:ext>
            </a:extLst>
          </p:cNvPr>
          <p:cNvSpPr/>
          <p:nvPr/>
        </p:nvSpPr>
        <p:spPr>
          <a:xfrm>
            <a:off x="2116587" y="2058933"/>
            <a:ext cx="4008640" cy="2628235"/>
          </a:xfrm>
          <a:custGeom>
            <a:avLst/>
            <a:gdLst>
              <a:gd name="connsiteX0" fmla="*/ 2499 w 4008640"/>
              <a:gd name="connsiteY0" fmla="*/ 2367924 h 2628235"/>
              <a:gd name="connsiteX1" fmla="*/ 191184 w 4008640"/>
              <a:gd name="connsiteY1" fmla="*/ 1250324 h 2628235"/>
              <a:gd name="connsiteX2" fmla="*/ 1207184 w 4008640"/>
              <a:gd name="connsiteY2" fmla="*/ 176267 h 2628235"/>
              <a:gd name="connsiteX3" fmla="*/ 4008442 w 4008640"/>
              <a:gd name="connsiteY3" fmla="*/ 45638 h 2628235"/>
              <a:gd name="connsiteX4" fmla="*/ 1062042 w 4008640"/>
              <a:gd name="connsiteY4" fmla="*/ 640724 h 2628235"/>
              <a:gd name="connsiteX5" fmla="*/ 234727 w 4008640"/>
              <a:gd name="connsiteY5" fmla="*/ 2484038 h 2628235"/>
              <a:gd name="connsiteX6" fmla="*/ 2499 w 4008640"/>
              <a:gd name="connsiteY6" fmla="*/ 2367924 h 262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8640" h="2628235">
                <a:moveTo>
                  <a:pt x="2499" y="2367924"/>
                </a:moveTo>
                <a:cubicBezTo>
                  <a:pt x="-4758" y="2162305"/>
                  <a:pt x="-9597" y="1615600"/>
                  <a:pt x="191184" y="1250324"/>
                </a:cubicBezTo>
                <a:cubicBezTo>
                  <a:pt x="391965" y="885048"/>
                  <a:pt x="570974" y="377048"/>
                  <a:pt x="1207184" y="176267"/>
                </a:cubicBezTo>
                <a:cubicBezTo>
                  <a:pt x="1843394" y="-24514"/>
                  <a:pt x="4032632" y="-31772"/>
                  <a:pt x="4008442" y="45638"/>
                </a:cubicBezTo>
                <a:cubicBezTo>
                  <a:pt x="3984252" y="123047"/>
                  <a:pt x="1690995" y="234324"/>
                  <a:pt x="1062042" y="640724"/>
                </a:cubicBezTo>
                <a:cubicBezTo>
                  <a:pt x="433090" y="1047124"/>
                  <a:pt x="408898" y="2196171"/>
                  <a:pt x="234727" y="2484038"/>
                </a:cubicBezTo>
                <a:cubicBezTo>
                  <a:pt x="60556" y="2771905"/>
                  <a:pt x="9756" y="2573543"/>
                  <a:pt x="2499" y="2367924"/>
                </a:cubicBezTo>
                <a:close/>
              </a:path>
            </a:pathLst>
          </a:custGeom>
          <a:solidFill>
            <a:srgbClr val="FF0000">
              <a:alpha val="1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9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Coco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5660" y="1785922"/>
            <a:ext cx="4693692" cy="4351338"/>
          </a:xfrm>
        </p:spPr>
        <p:txBody>
          <a:bodyPr/>
          <a:lstStyle/>
          <a:p>
            <a:r>
              <a:rPr lang="en-US" dirty="0"/>
              <a:t>80 diverse categories</a:t>
            </a:r>
          </a:p>
          <a:p>
            <a:r>
              <a:rPr lang="en-US" dirty="0"/>
              <a:t>100K images</a:t>
            </a:r>
          </a:p>
          <a:p>
            <a:r>
              <a:rPr lang="en-US" dirty="0"/>
              <a:t>Heavy occlusions, many objects per image, large scale variations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675" y="4851926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Faces</a:t>
            </a:r>
          </a:p>
        </p:txBody>
      </p:sp>
      <p:sp>
        <p:nvSpPr>
          <p:cNvPr id="10" name="Pentagon 9"/>
          <p:cNvSpPr/>
          <p:nvPr/>
        </p:nvSpPr>
        <p:spPr>
          <a:xfrm rot="16200000">
            <a:off x="3261256" y="555708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60816" y="6269504"/>
            <a:ext cx="82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2000’s</a:t>
            </a:r>
          </a:p>
        </p:txBody>
      </p:sp>
      <p:sp>
        <p:nvSpPr>
          <p:cNvPr id="16" name="Pentagon 15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12232" y="6260709"/>
            <a:ext cx="13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2007 - 2012</a:t>
            </a:r>
            <a:endParaRPr lang="en-US" dirty="0"/>
          </a:p>
        </p:txBody>
      </p:sp>
      <p:sp>
        <p:nvSpPr>
          <p:cNvPr id="18" name="Pentagon 17"/>
          <p:cNvSpPr/>
          <p:nvPr/>
        </p:nvSpPr>
        <p:spPr>
          <a:xfrm rot="16200000">
            <a:off x="8281809" y="554137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81252" y="6276042"/>
            <a:ext cx="13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2014 -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390" y="1961715"/>
            <a:ext cx="7186610" cy="21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6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960A8-D67A-A44C-B395-192902CF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small objects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F2BB7D-CB2B-FD45-9BB7-F7D1D18F2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5114" y="1825625"/>
            <a:ext cx="4548685" cy="4351338"/>
          </a:xfrm>
        </p:spPr>
        <p:txBody>
          <a:bodyPr/>
          <a:lstStyle/>
          <a:p>
            <a:r>
              <a:rPr lang="en-US" dirty="0"/>
              <a:t>Small objects get low resolution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CEDA5-3618-5A42-BBC0-C343695E3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0764"/>
            <a:ext cx="5966915" cy="39779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A1BC98-949C-CF4B-A2E3-1CC53EDEC4E6}"/>
              </a:ext>
            </a:extLst>
          </p:cNvPr>
          <p:cNvSpPr/>
          <p:nvPr/>
        </p:nvSpPr>
        <p:spPr>
          <a:xfrm>
            <a:off x="2000250" y="2714625"/>
            <a:ext cx="857250" cy="2600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8184E2-66F7-3545-9E84-91523105C8CE}"/>
              </a:ext>
            </a:extLst>
          </p:cNvPr>
          <p:cNvSpPr/>
          <p:nvPr/>
        </p:nvSpPr>
        <p:spPr>
          <a:xfrm>
            <a:off x="4402682" y="3951514"/>
            <a:ext cx="278175" cy="8164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466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393D25-3268-7E44-B6D0-3BDE939A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pyramid networks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CBA92E-4F64-0A4E-8BEC-FDDBB7A5DB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659" y="3976929"/>
            <a:ext cx="4796118" cy="2038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9E036-BE8F-8A4F-9F25-DE37C43040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37" y="4140983"/>
            <a:ext cx="3840732" cy="1604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452EF-1275-1D44-998E-51B0CBEF5B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688" y="1477962"/>
            <a:ext cx="3805237" cy="2129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A8C45F-C5AF-C74D-999A-3304A7B8E7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775" y="1395815"/>
            <a:ext cx="3192572" cy="22117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5E5EC-DAC1-D04E-9212-E8B8C26692E3}"/>
              </a:ext>
            </a:extLst>
          </p:cNvPr>
          <p:cNvSpPr txBox="1"/>
          <p:nvPr/>
        </p:nvSpPr>
        <p:spPr>
          <a:xfrm>
            <a:off x="1100138" y="3607597"/>
            <a:ext cx="275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Standard detection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40E51-30D9-8042-9207-3451D6F5CE5A}"/>
              </a:ext>
            </a:extLst>
          </p:cNvPr>
          <p:cNvSpPr txBox="1"/>
          <p:nvPr/>
        </p:nvSpPr>
        <p:spPr>
          <a:xfrm>
            <a:off x="838200" y="5745946"/>
            <a:ext cx="293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Detection on image pyramid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7D8642-B362-6243-A19A-007698456F5B}"/>
              </a:ext>
            </a:extLst>
          </p:cNvPr>
          <p:cNvSpPr txBox="1"/>
          <p:nvPr/>
        </p:nvSpPr>
        <p:spPr>
          <a:xfrm>
            <a:off x="7130142" y="3607597"/>
            <a:ext cx="293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Detection using multiple layers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CF2F4E-E39D-AC4A-B9BF-AE8161B83890}"/>
              </a:ext>
            </a:extLst>
          </p:cNvPr>
          <p:cNvSpPr txBox="1"/>
          <p:nvPr/>
        </p:nvSpPr>
        <p:spPr>
          <a:xfrm>
            <a:off x="7009520" y="5913570"/>
            <a:ext cx="434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Detection using feature pyramid layers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9B5115-561E-1D42-AC71-B3BBEDEB4CE0}"/>
              </a:ext>
            </a:extLst>
          </p:cNvPr>
          <p:cNvSpPr/>
          <p:nvPr/>
        </p:nvSpPr>
        <p:spPr>
          <a:xfrm>
            <a:off x="0" y="643791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Lin,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Tsung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-Yi, et al. "Feature Pyramid Networks for Object Detection."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CVPR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Vol. 1. No. 2. 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3801-5169-5648-A97F-3D979156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pyramid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465B7-536A-8941-8C22-6A38F3B1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7" y="2205038"/>
            <a:ext cx="11841046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CA6143-BDDA-CE4F-ABEA-4BDD82B9B234}"/>
              </a:ext>
            </a:extLst>
          </p:cNvPr>
          <p:cNvSpPr/>
          <p:nvPr/>
        </p:nvSpPr>
        <p:spPr>
          <a:xfrm>
            <a:off x="0" y="643791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Lin,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Tsung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-Yi, et al. "Feature Pyramid Networks for Object Detection."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CVPR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Vol. 1. No. 2. 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483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details - Non-max suppression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970" y="2807426"/>
            <a:ext cx="5608765" cy="2733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6090" y="3111804"/>
            <a:ext cx="3270195" cy="2156232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43272" y="3248167"/>
            <a:ext cx="3308155" cy="2207361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2442" y="2721963"/>
            <a:ext cx="53226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0.9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5919" y="2876009"/>
            <a:ext cx="53226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0.8</a:t>
            </a:r>
          </a:p>
        </p:txBody>
      </p:sp>
    </p:spTree>
    <p:extLst>
      <p:ext uri="{BB962C8B-B14F-4D97-AF65-F5344CB8AC3E}">
        <p14:creationId xmlns:p14="http://schemas.microsoft.com/office/powerpoint/2010/main" val="616006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3A399B-2305-C449-80F9-C7141A30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Non-max suppression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C4A39-CF52-5347-A9F6-A789715FB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9686" cy="4351338"/>
          </a:xfrm>
        </p:spPr>
        <p:txBody>
          <a:bodyPr/>
          <a:lstStyle/>
          <a:p>
            <a:r>
              <a:rPr lang="en-US" dirty="0"/>
              <a:t>Might find the same object with different sized-boxes and different scales</a:t>
            </a:r>
          </a:p>
          <a:p>
            <a:r>
              <a:rPr lang="en-US" dirty="0"/>
              <a:t>But must fire exactly once on each object</a:t>
            </a:r>
          </a:p>
          <a:p>
            <a:r>
              <a:rPr lang="en-US" dirty="0"/>
              <a:t>Idea: if two detections overlap significantly (&gt;50% </a:t>
            </a:r>
            <a:r>
              <a:rPr lang="en-US" dirty="0" err="1"/>
              <a:t>IoU</a:t>
            </a:r>
            <a:r>
              <a:rPr lang="en-US" dirty="0"/>
              <a:t>), drop lower scoring 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DBA7C-D056-7947-B48E-C821041BF4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886" y="1999853"/>
            <a:ext cx="5102396" cy="34015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6651B7-FCD6-E349-BEBE-AFB45EBB8DD0}"/>
              </a:ext>
            </a:extLst>
          </p:cNvPr>
          <p:cNvSpPr/>
          <p:nvPr/>
        </p:nvSpPr>
        <p:spPr>
          <a:xfrm>
            <a:off x="7315200" y="2525486"/>
            <a:ext cx="827314" cy="2394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5FA9FE-AF61-0E42-8521-822BE8836D03}"/>
              </a:ext>
            </a:extLst>
          </p:cNvPr>
          <p:cNvSpPr/>
          <p:nvPr/>
        </p:nvSpPr>
        <p:spPr>
          <a:xfrm>
            <a:off x="7384456" y="2634344"/>
            <a:ext cx="827314" cy="209731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183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details - Non-max suppression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down the list of detections starting from highest scoring</a:t>
            </a:r>
          </a:p>
          <a:p>
            <a:r>
              <a:rPr lang="en-US" dirty="0"/>
              <a:t>Eliminate any detection that overlaps highly with a higher scoring detection</a:t>
            </a:r>
          </a:p>
          <a:p>
            <a:r>
              <a:rPr lang="en-US" dirty="0"/>
              <a:t>Separate, heuristic step </a:t>
            </a:r>
          </a:p>
        </p:txBody>
      </p:sp>
    </p:spTree>
    <p:extLst>
      <p:ext uri="{BB962C8B-B14F-4D97-AF65-F5344CB8AC3E}">
        <p14:creationId xmlns:p14="http://schemas.microsoft.com/office/powerpoint/2010/main" val="16651569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details - ROI Align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Snapping box to grid introduces quantization artifacts</a:t>
            </a:r>
          </a:p>
          <a:p>
            <a:r>
              <a:rPr lang="en-US" dirty="0"/>
              <a:t>Instead, use bilinear interpolation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321290" y="3098802"/>
            <a:ext cx="3268134" cy="29633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040421"/>
              </p:ext>
            </p:extLst>
          </p:nvPr>
        </p:nvGraphicFramePr>
        <p:xfrm>
          <a:off x="4321291" y="3098803"/>
          <a:ext cx="3268132" cy="2963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3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608224" y="3839634"/>
            <a:ext cx="880533" cy="144356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57333" y="4080933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77465" y="4080936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97597" y="4080939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57335" y="4504265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77467" y="4504268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97599" y="4504271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57337" y="4927598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977469" y="4927601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97601" y="4927604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64675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Mask R-CNN. K. He, G. </a:t>
            </a:r>
            <a:r>
              <a:rPr lang="en-US" dirty="0" err="1"/>
              <a:t>Gkioxari</a:t>
            </a:r>
            <a:r>
              <a:rPr lang="en-US" dirty="0"/>
              <a:t>, P. Dollar, R. </a:t>
            </a:r>
            <a:r>
              <a:rPr lang="en-US" dirty="0" err="1"/>
              <a:t>Girshick</a:t>
            </a:r>
            <a:r>
              <a:rPr lang="en-US" dirty="0"/>
              <a:t>. In </a:t>
            </a:r>
            <a:r>
              <a:rPr lang="en-US" i="1" dirty="0"/>
              <a:t>ICCV </a:t>
            </a:r>
            <a:r>
              <a:rPr lang="en-US" dirty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89004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96" y="4434342"/>
            <a:ext cx="2933952" cy="2033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8616" y="1690688"/>
            <a:ext cx="2756847" cy="1721252"/>
            <a:chOff x="1354667" y="1408581"/>
            <a:chExt cx="6333066" cy="4749799"/>
          </a:xfrm>
        </p:grpSpPr>
        <p:pic>
          <p:nvPicPr>
            <p:cNvPr id="5" name="Picture 4" descr="vis_0.png"/>
            <p:cNvPicPr>
              <a:picLocks noChangeAspect="1"/>
            </p:cNvPicPr>
            <p:nvPr/>
          </p:nvPicPr>
          <p:blipFill>
            <a:blip r:embed="rId3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13467" y="3488267"/>
              <a:ext cx="4250266" cy="2624657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3467" y="3081867"/>
              <a:ext cx="1930400" cy="27432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579" y="1690688"/>
            <a:ext cx="2906974" cy="1416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96" y="1634805"/>
            <a:ext cx="2933952" cy="2033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16344" y="1893363"/>
            <a:ext cx="1929865" cy="112288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32768" y="1989870"/>
            <a:ext cx="2064384" cy="112288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362364" y="1905280"/>
            <a:ext cx="900752" cy="1385872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888162" y="2620369"/>
            <a:ext cx="900752" cy="820249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18616" y="4436163"/>
            <a:ext cx="2756847" cy="1721252"/>
            <a:chOff x="1354667" y="1408581"/>
            <a:chExt cx="6333066" cy="4749799"/>
          </a:xfrm>
        </p:grpSpPr>
        <p:pic>
          <p:nvPicPr>
            <p:cNvPr id="22" name="Picture 21" descr="vis_0.png"/>
            <p:cNvPicPr>
              <a:picLocks noChangeAspect="1"/>
            </p:cNvPicPr>
            <p:nvPr/>
          </p:nvPicPr>
          <p:blipFill>
            <a:blip r:embed="rId3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13469" y="3488263"/>
              <a:ext cx="3172066" cy="267011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23466" y="2240129"/>
              <a:ext cx="999065" cy="35849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1743483" y="4547174"/>
            <a:ext cx="513505" cy="53162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579" y="4547174"/>
            <a:ext cx="2906974" cy="141678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632822" y="4737503"/>
            <a:ext cx="1385841" cy="10355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978951" y="4779039"/>
            <a:ext cx="1385841" cy="10355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600607" y="5189807"/>
            <a:ext cx="1385841" cy="10355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84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507133" y="3818499"/>
            <a:ext cx="364067" cy="546100"/>
          </a:xfrm>
          <a:prstGeom prst="rect">
            <a:avLst/>
          </a:prstGeom>
          <a:solidFill>
            <a:srgbClr val="C0000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67334" y="3836371"/>
            <a:ext cx="508000" cy="546100"/>
          </a:xfrm>
          <a:prstGeom prst="rect">
            <a:avLst/>
          </a:prstGeom>
          <a:solidFill>
            <a:srgbClr val="00B0F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567333" y="3132667"/>
            <a:ext cx="1303867" cy="679273"/>
          </a:xfrm>
          <a:prstGeom prst="rect">
            <a:avLst/>
          </a:prstGeom>
          <a:solidFill>
            <a:srgbClr val="F65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51107" y="2404327"/>
            <a:ext cx="2280451" cy="1771887"/>
          </a:xfrm>
          <a:prstGeom prst="rect">
            <a:avLst/>
          </a:prstGeom>
          <a:solidFill>
            <a:srgbClr val="00B0F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detections to ground truth</a:t>
            </a:r>
          </a:p>
        </p:txBody>
      </p:sp>
      <p:sp>
        <p:nvSpPr>
          <p:cNvPr id="5" name="Rectangle 4"/>
          <p:cNvSpPr/>
          <p:nvPr/>
        </p:nvSpPr>
        <p:spPr>
          <a:xfrm>
            <a:off x="4251637" y="2990019"/>
            <a:ext cx="1835264" cy="2059653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51637" y="2990019"/>
            <a:ext cx="879921" cy="1186195"/>
          </a:xfrm>
          <a:prstGeom prst="rect">
            <a:avLst/>
          </a:prstGeom>
          <a:solidFill>
            <a:srgbClr val="F65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733" y="3290270"/>
            <a:ext cx="42164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12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detections to ground truth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 detection to most similar ground truth</a:t>
            </a:r>
          </a:p>
          <a:p>
            <a:pPr lvl="1"/>
            <a:r>
              <a:rPr lang="en-US" dirty="0"/>
              <a:t>highest </a:t>
            </a:r>
            <a:r>
              <a:rPr lang="en-US" dirty="0" err="1"/>
              <a:t>IoU</a:t>
            </a:r>
            <a:endParaRPr lang="en-US" dirty="0"/>
          </a:p>
          <a:p>
            <a:r>
              <a:rPr lang="en-US" dirty="0"/>
              <a:t>If </a:t>
            </a:r>
            <a:r>
              <a:rPr lang="en-US" dirty="0" err="1"/>
              <a:t>IoU</a:t>
            </a:r>
            <a:r>
              <a:rPr lang="en-US" dirty="0"/>
              <a:t> &gt; 50%, mark as correct</a:t>
            </a:r>
          </a:p>
          <a:p>
            <a:r>
              <a:rPr lang="en-US" dirty="0"/>
              <a:t>If multiple detections map to same ground truth, mark only one as correct</a:t>
            </a:r>
          </a:p>
          <a:p>
            <a:r>
              <a:rPr lang="en-US" b="1" dirty="0"/>
              <a:t>Precision</a:t>
            </a:r>
            <a:r>
              <a:rPr lang="en-US" dirty="0"/>
              <a:t> = #correct detections / total detections </a:t>
            </a:r>
          </a:p>
          <a:p>
            <a:r>
              <a:rPr lang="en-US" b="1" dirty="0"/>
              <a:t>Recall </a:t>
            </a:r>
            <a:r>
              <a:rPr lang="en-US" dirty="0"/>
              <a:t>= #ground truth with matched detections / total ground truth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52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10638</TotalTime>
  <Words>2181</Words>
  <Application>Microsoft Macintosh PowerPoint</Application>
  <PresentationFormat>Widescreen</PresentationFormat>
  <Paragraphs>440</Paragraphs>
  <Slides>66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Arial</vt:lpstr>
      <vt:lpstr>Calibri</vt:lpstr>
      <vt:lpstr>Calibri Light</vt:lpstr>
      <vt:lpstr>Cambria Math</vt:lpstr>
      <vt:lpstr>Gill Sans</vt:lpstr>
      <vt:lpstr>Helvetica</vt:lpstr>
      <vt:lpstr>Lato</vt:lpstr>
      <vt:lpstr>Lucida Grande</vt:lpstr>
      <vt:lpstr>Roboto</vt:lpstr>
      <vt:lpstr>Source Sans Pro</vt:lpstr>
      <vt:lpstr>Source Sans Pro Bold</vt:lpstr>
      <vt:lpstr>Source Sans Pro Light</vt:lpstr>
      <vt:lpstr>Office Theme</vt:lpstr>
      <vt:lpstr>Object detection</vt:lpstr>
      <vt:lpstr>The Task</vt:lpstr>
      <vt:lpstr>Datasets</vt:lpstr>
      <vt:lpstr>Pedestrians</vt:lpstr>
      <vt:lpstr>PASCAL VOC</vt:lpstr>
      <vt:lpstr>Coco</vt:lpstr>
      <vt:lpstr>Evaluation metric</vt:lpstr>
      <vt:lpstr>Matching detections to ground truth</vt:lpstr>
      <vt:lpstr>Matching detections to ground truth</vt:lpstr>
      <vt:lpstr>Tradeoff between precision and recall</vt:lpstr>
      <vt:lpstr>Average precision</vt:lpstr>
      <vt:lpstr>Average precision</vt:lpstr>
      <vt:lpstr>Average average precision</vt:lpstr>
      <vt:lpstr>Mean and category-wise AP</vt:lpstr>
      <vt:lpstr>Why is detection hard(er)?</vt:lpstr>
      <vt:lpstr>Why is detection hard(er)?</vt:lpstr>
      <vt:lpstr>Why is detection hard(er)?</vt:lpstr>
      <vt:lpstr>Why is detection hard(er)?</vt:lpstr>
      <vt:lpstr>Why is detection hard(er)?</vt:lpstr>
      <vt:lpstr>Detection as classification</vt:lpstr>
      <vt:lpstr>Idea 1: scanning window</vt:lpstr>
      <vt:lpstr>Multiple object sizes</vt:lpstr>
      <vt:lpstr>Dealing with large scale changes</vt:lpstr>
      <vt:lpstr>Dealing with large scale changes</vt:lpstr>
      <vt:lpstr>Idea 2: Object proposals</vt:lpstr>
      <vt:lpstr>Object proposals</vt:lpstr>
      <vt:lpstr>Two classes of object detection approaches</vt:lpstr>
      <vt:lpstr>ConvNet-based object detection</vt:lpstr>
      <vt:lpstr>R-CNN: Regions with CNN features</vt:lpstr>
      <vt:lpstr>Step 1: Object proposals</vt:lpstr>
      <vt:lpstr>R-CNN at test time: Step 2</vt:lpstr>
      <vt:lpstr>R-CNN at test time: Step 2</vt:lpstr>
      <vt:lpstr>R-CNN at test time: Step 2</vt:lpstr>
      <vt:lpstr>R-CNN at test time: Step 3</vt:lpstr>
      <vt:lpstr>Step 4: Object proposal refinement</vt:lpstr>
      <vt:lpstr>Bounding-box regression</vt:lpstr>
      <vt:lpstr>PowerPoint Presentation</vt:lpstr>
      <vt:lpstr>PowerPoint Presentation</vt:lpstr>
      <vt:lpstr>Training R-CNN</vt:lpstr>
      <vt:lpstr>Speeding up R-CNN</vt:lpstr>
      <vt:lpstr>Speeding up R-CNN</vt:lpstr>
      <vt:lpstr>ROI Pooling</vt:lpstr>
      <vt:lpstr>ROI Pooling</vt:lpstr>
      <vt:lpstr>ROI Pooling</vt:lpstr>
      <vt:lpstr>ROI Pooling</vt:lpstr>
      <vt:lpstr>Fast R-CNN</vt:lpstr>
      <vt:lpstr>Fast R-CNN</vt:lpstr>
      <vt:lpstr>Faster R-CNN</vt:lpstr>
      <vt:lpstr>Faster R-CNN</vt:lpstr>
      <vt:lpstr>Faster R-CNN</vt:lpstr>
      <vt:lpstr>Faster R-CNN</vt:lpstr>
      <vt:lpstr>Faster R-CNN</vt:lpstr>
      <vt:lpstr>Faster R-CNN</vt:lpstr>
      <vt:lpstr>Faster R-CNN</vt:lpstr>
      <vt:lpstr>Impact of Feature Extractors</vt:lpstr>
      <vt:lpstr>Impact of Additional Data</vt:lpstr>
      <vt:lpstr>The R-CNN family of detectors</vt:lpstr>
      <vt:lpstr>SSD (Single Shot Detector)</vt:lpstr>
      <vt:lpstr>A comprehensive evaluation</vt:lpstr>
      <vt:lpstr>Detecting small objects</vt:lpstr>
      <vt:lpstr>Feature pyramid networks</vt:lpstr>
      <vt:lpstr>Feature pyramid networks</vt:lpstr>
      <vt:lpstr>Other details - Non-max suppression</vt:lpstr>
      <vt:lpstr>Non-max suppression</vt:lpstr>
      <vt:lpstr>Other details - Non-max suppression</vt:lpstr>
      <vt:lpstr>Other details - ROI Align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detection</dc:title>
  <dc:subject/>
  <dc:creator>Bharath Hariharan</dc:creator>
  <cp:keywords/>
  <dc:description/>
  <cp:lastModifiedBy>Bharath Hariharan</cp:lastModifiedBy>
  <cp:revision>32</cp:revision>
  <dcterms:created xsi:type="dcterms:W3CDTF">2017-10-01T22:47:41Z</dcterms:created>
  <dcterms:modified xsi:type="dcterms:W3CDTF">2019-10-29T17:00:16Z</dcterms:modified>
  <cp:category/>
</cp:coreProperties>
</file>