
<file path=[Content_Types].xml><?xml version="1.0" encoding="utf-8"?>
<Types xmlns="http://schemas.openxmlformats.org/package/2006/content-types">
  <Default Extension="png" ContentType="image/png"/>
  <Default Extension="xlsm" ContentType="application/vnd.ms-excel.sheet.macroEnabled.12"/>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56" r:id="rId2"/>
    <p:sldId id="349" r:id="rId3"/>
    <p:sldId id="350" r:id="rId4"/>
    <p:sldId id="351" r:id="rId5"/>
    <p:sldId id="330" r:id="rId6"/>
    <p:sldId id="292" r:id="rId7"/>
    <p:sldId id="293" r:id="rId8"/>
    <p:sldId id="331" r:id="rId9"/>
    <p:sldId id="294" r:id="rId10"/>
    <p:sldId id="321" r:id="rId11"/>
    <p:sldId id="323" r:id="rId12"/>
    <p:sldId id="324" r:id="rId13"/>
    <p:sldId id="325" r:id="rId14"/>
    <p:sldId id="295" r:id="rId15"/>
    <p:sldId id="322" r:id="rId16"/>
    <p:sldId id="296" r:id="rId17"/>
    <p:sldId id="332" r:id="rId18"/>
    <p:sldId id="333" r:id="rId19"/>
    <p:sldId id="334" r:id="rId20"/>
    <p:sldId id="297" r:id="rId21"/>
    <p:sldId id="310" r:id="rId22"/>
    <p:sldId id="341" r:id="rId23"/>
    <p:sldId id="337" r:id="rId24"/>
    <p:sldId id="339" r:id="rId25"/>
    <p:sldId id="338" r:id="rId26"/>
    <p:sldId id="317" r:id="rId27"/>
    <p:sldId id="335" r:id="rId28"/>
    <p:sldId id="258" r:id="rId29"/>
    <p:sldId id="259" r:id="rId30"/>
    <p:sldId id="260" r:id="rId31"/>
    <p:sldId id="261" r:id="rId32"/>
    <p:sldId id="263" r:id="rId33"/>
    <p:sldId id="264" r:id="rId34"/>
    <p:sldId id="257" r:id="rId35"/>
    <p:sldId id="313" r:id="rId36"/>
    <p:sldId id="314" r:id="rId37"/>
    <p:sldId id="265" r:id="rId38"/>
    <p:sldId id="266" r:id="rId39"/>
    <p:sldId id="267" r:id="rId40"/>
    <p:sldId id="278" r:id="rId41"/>
    <p:sldId id="269" r:id="rId42"/>
    <p:sldId id="275" r:id="rId43"/>
    <p:sldId id="336" r:id="rId44"/>
    <p:sldId id="274" r:id="rId45"/>
    <p:sldId id="342" r:id="rId46"/>
    <p:sldId id="276" r:id="rId47"/>
    <p:sldId id="270" r:id="rId48"/>
    <p:sldId id="271" r:id="rId49"/>
    <p:sldId id="340" r:id="rId50"/>
    <p:sldId id="343" r:id="rId51"/>
    <p:sldId id="279" r:id="rId52"/>
    <p:sldId id="280" r:id="rId53"/>
    <p:sldId id="281" r:id="rId54"/>
    <p:sldId id="289" r:id="rId55"/>
    <p:sldId id="287" r:id="rId56"/>
    <p:sldId id="286" r:id="rId57"/>
    <p:sldId id="290" r:id="rId58"/>
    <p:sldId id="291" r:id="rId59"/>
    <p:sldId id="282" r:id="rId60"/>
    <p:sldId id="345" r:id="rId61"/>
    <p:sldId id="346" r:id="rId62"/>
    <p:sldId id="347" r:id="rId63"/>
    <p:sldId id="348" r:id="rId64"/>
    <p:sldId id="34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24"/>
  </p:normalViewPr>
  <p:slideViewPr>
    <p:cSldViewPr snapToGrid="0" snapToObjects="1" showGuides="1">
      <p:cViewPr varScale="1">
        <p:scale>
          <a:sx n="107" d="100"/>
          <a:sy n="107" d="100"/>
        </p:scale>
        <p:origin x="640"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Mean AP</c:v>
                </c:pt>
              </c:strCache>
            </c:strRef>
          </c:tx>
          <c:spPr>
            <a:ln w="28575" cap="rnd">
              <a:solidFill>
                <a:schemeClr val="accent1"/>
              </a:solidFill>
              <a:round/>
            </a:ln>
            <a:effectLst/>
          </c:spPr>
          <c:marker>
            <c:symbol val="square"/>
            <c:size val="10"/>
            <c:spPr>
              <a:solidFill>
                <a:schemeClr val="accent1"/>
              </a:solidFill>
              <a:ln w="9525">
                <a:noFill/>
              </a:ln>
              <a:effectLst/>
            </c:spPr>
          </c:marker>
          <c:cat>
            <c:strRef>
              <c:f>Sheet1!$A$2:$A$6</c:f>
              <c:strCache>
                <c:ptCount val="5"/>
                <c:pt idx="0">
                  <c:v>R-CNN/10K/VGG</c:v>
                </c:pt>
                <c:pt idx="1">
                  <c:v>Fast R-CNN/10K/VGG</c:v>
                </c:pt>
                <c:pt idx="2">
                  <c:v>Fast R-CNN/20K/VGG</c:v>
                </c:pt>
                <c:pt idx="3">
                  <c:v>Faster R-CNN/20K/VGG</c:v>
                </c:pt>
                <c:pt idx="4">
                  <c:v>Faster R-CNN/20K/ResNet101</c:v>
                </c:pt>
              </c:strCache>
            </c:strRef>
          </c:cat>
          <c:val>
            <c:numRef>
              <c:f>Sheet1!$B$2:$B$6</c:f>
              <c:numCache>
                <c:formatCode>General</c:formatCode>
                <c:ptCount val="5"/>
                <c:pt idx="0">
                  <c:v>62.4</c:v>
                </c:pt>
                <c:pt idx="1">
                  <c:v>65.7</c:v>
                </c:pt>
                <c:pt idx="2">
                  <c:v>68.400000000000006</c:v>
                </c:pt>
                <c:pt idx="3">
                  <c:v>70.400000000000006</c:v>
                </c:pt>
                <c:pt idx="4">
                  <c:v>73.8</c:v>
                </c:pt>
              </c:numCache>
            </c:numRef>
          </c:val>
          <c:smooth val="0"/>
          <c:extLst>
            <c:ext xmlns:c16="http://schemas.microsoft.com/office/drawing/2014/chart" uri="{C3380CC4-5D6E-409C-BE32-E72D297353CC}">
              <c16:uniqueId val="{00000000-CD2C-3941-92D7-B4255891B926}"/>
            </c:ext>
          </c:extLst>
        </c:ser>
        <c:dLbls>
          <c:showLegendKey val="0"/>
          <c:showVal val="0"/>
          <c:showCatName val="0"/>
          <c:showSerName val="0"/>
          <c:showPercent val="0"/>
          <c:showBubbleSize val="0"/>
        </c:dLbls>
        <c:marker val="1"/>
        <c:smooth val="0"/>
        <c:axId val="1793122288"/>
        <c:axId val="1793749536"/>
      </c:lineChart>
      <c:catAx>
        <c:axId val="179312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93749536"/>
        <c:crosses val="autoZero"/>
        <c:auto val="1"/>
        <c:lblAlgn val="ctr"/>
        <c:lblOffset val="100"/>
        <c:noMultiLvlLbl val="0"/>
      </c:catAx>
      <c:valAx>
        <c:axId val="1793749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93122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3E4040-E3A8-D744-8A27-D5B92B66DCB7}" type="datetimeFigureOut">
              <a:rPr lang="en-US" smtClean="0"/>
              <a:t>10/31/18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D6357D-3758-1E46-8312-3E68CDF6440B}" type="slidenum">
              <a:rPr lang="en-US" smtClean="0"/>
              <a:t>‹#›</a:t>
            </a:fld>
            <a:endParaRPr lang="en-US"/>
          </a:p>
        </p:txBody>
      </p:sp>
    </p:spTree>
    <p:extLst>
      <p:ext uri="{BB962C8B-B14F-4D97-AF65-F5344CB8AC3E}">
        <p14:creationId xmlns:p14="http://schemas.microsoft.com/office/powerpoint/2010/main" val="550492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Rot="1" noChangeAspect="1" noChangeArrowheads="1"/>
          </p:cNvSpPr>
          <p:nvPr>
            <p:ph type="sldImg"/>
          </p:nvPr>
        </p:nvSpPr>
        <p:spPr>
          <a:solidFill>
            <a:srgbClr val="FFFFFF"/>
          </a:solidFill>
          <a:ln/>
        </p:spPr>
      </p:sp>
      <p:sp>
        <p:nvSpPr>
          <p:cNvPr id="32770" name="Rectangle 2"/>
          <p:cNvSpPr>
            <a:spLocks noGrp="1" noChangeArrowheads="1"/>
          </p:cNvSpPr>
          <p:nvPr>
            <p:ph type="body" idx="1"/>
          </p:nvPr>
        </p:nvSpPr>
        <p:spPr>
          <a:ln/>
        </p:spPr>
        <p:txBody>
          <a:bodyPr/>
          <a:lstStyle/>
          <a:p>
            <a:pPr eaLnBrk="1" hangingPunct="1">
              <a:defRPr/>
            </a:pPr>
            <a:r>
              <a:rPr lang="en-US" sz="2200">
                <a:latin typeface="Lucida Grande" charset="0"/>
                <a:cs typeface="Lucida Grande" charset="0"/>
                <a:sym typeface="Lucida Grande" charset="0"/>
              </a:rPr>
              <a:t>Here</a:t>
            </a:r>
            <a:r>
              <a:rPr lang="ja-JP" altLang="en-US" sz="2200">
                <a:latin typeface="Arial"/>
                <a:cs typeface="Lucida Grande" charset="0"/>
                <a:sym typeface="Lucida Grande" charset="0"/>
              </a:rPr>
              <a:t>’</a:t>
            </a:r>
            <a:r>
              <a:rPr lang="en-US" sz="2200">
                <a:latin typeface="Lucida Grande" charset="0"/>
                <a:cs typeface="Lucida Grande" charset="0"/>
                <a:sym typeface="Lucida Grande" charset="0"/>
              </a:rPr>
              <a:t>s a schematic of the system that we came up with.</a:t>
            </a:r>
          </a:p>
          <a:p>
            <a:pPr eaLnBrk="1" hangingPunct="1">
              <a:defRPr/>
            </a:pPr>
            <a:r>
              <a:rPr lang="en-US" sz="2200">
                <a:latin typeface="Lucida Grande" charset="0"/>
                <a:cs typeface="Lucida Grande" charset="0"/>
                <a:sym typeface="Lucida Grande" charset="0"/>
              </a:rPr>
              <a:t>Compared to previous state-of-the-art methods, R-CNN is relatively simple and does not rely on an ensemble of classifiers.</a:t>
            </a:r>
          </a:p>
          <a:p>
            <a:pPr eaLnBrk="1" hangingPunct="1">
              <a:defRPr/>
            </a:pPr>
            <a:r>
              <a:rPr lang="en-US" sz="2200">
                <a:latin typeface="Lucida Grande" charset="0"/>
                <a:cs typeface="Lucida Grande" charset="0"/>
                <a:sym typeface="Lucida Grande" charset="0"/>
              </a:rPr>
              <a:t>Let</a:t>
            </a:r>
            <a:r>
              <a:rPr lang="ja-JP" altLang="en-US" sz="2200">
                <a:latin typeface="Arial"/>
                <a:cs typeface="Lucida Grande" charset="0"/>
                <a:sym typeface="Lucida Grande" charset="0"/>
              </a:rPr>
              <a:t>’</a:t>
            </a:r>
            <a:r>
              <a:rPr lang="en-US" sz="2200">
                <a:latin typeface="Lucida Grande" charset="0"/>
                <a:cs typeface="Lucida Grande" charset="0"/>
                <a:sym typeface="Lucida Grande" charset="0"/>
              </a:rPr>
              <a:t>s see how it works at test time.</a:t>
            </a:r>
          </a:p>
        </p:txBody>
      </p:sp>
    </p:spTree>
    <p:extLst>
      <p:ext uri="{BB962C8B-B14F-4D97-AF65-F5344CB8AC3E}">
        <p14:creationId xmlns:p14="http://schemas.microsoft.com/office/powerpoint/2010/main" val="4093278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Traditionally,</a:t>
            </a:r>
            <a:r>
              <a:rPr lang="en-US" baseline="0" dirty="0"/>
              <a:t> “recognition” has been subdivided into a few different buckets. The first bucket is obviously image classification, where you want to assign labels to each image.</a:t>
            </a:r>
          </a:p>
          <a:p>
            <a:r>
              <a:rPr lang="en-US" baseline="0" dirty="0"/>
              <a:t>But we’ve also seen work on object detection. Given an image, an object detection system will detect each instance of a particular kind of object, and roughly localize it with a bounding box. </a:t>
            </a:r>
          </a:p>
          <a:p>
            <a:endParaRPr lang="en-US" baseline="0" dirty="0"/>
          </a:p>
          <a:p>
            <a:r>
              <a:rPr lang="en-US" baseline="0" dirty="0"/>
              <a:t>A bounding box is a very coarse output if you want to interact with a world. If you are trying to grasp an object you will need the precise boundaries of the object. </a:t>
            </a:r>
          </a:p>
          <a:p>
            <a:endParaRPr lang="en-US" baseline="0" dirty="0"/>
          </a:p>
          <a:p>
            <a:r>
              <a:rPr lang="en-US" baseline="0" dirty="0"/>
              <a:t>Alternatively a semantic segmentation system assigns category labels to pixels. This gives precise boundaries, but fails to resolve individual instances. This is again problematic because usually you want to interact with individual object instances, and a mass of “</a:t>
            </a:r>
            <a:r>
              <a:rPr lang="en-US" baseline="0" dirty="0" err="1"/>
              <a:t>horseness</a:t>
            </a:r>
            <a:r>
              <a:rPr lang="en-US" baseline="0" dirty="0"/>
              <a:t>” doesn’t help.</a:t>
            </a:r>
          </a:p>
        </p:txBody>
      </p:sp>
      <p:sp>
        <p:nvSpPr>
          <p:cNvPr id="4" name="Slide Number Placeholder 3"/>
          <p:cNvSpPr>
            <a:spLocks noGrp="1"/>
          </p:cNvSpPr>
          <p:nvPr>
            <p:ph type="sldNum" sz="quarter" idx="10"/>
          </p:nvPr>
        </p:nvSpPr>
        <p:spPr/>
        <p:txBody>
          <a:bodyPr/>
          <a:lstStyle/>
          <a:p>
            <a:fld id="{FBB6C228-F7BE-8C40-8CDA-F98A99B708A6}" type="slidenum">
              <a:rPr lang="en-US" smtClean="0"/>
              <a:t>28</a:t>
            </a:fld>
            <a:endParaRPr lang="en-US"/>
          </a:p>
        </p:txBody>
      </p:sp>
    </p:spTree>
    <p:extLst>
      <p:ext uri="{BB962C8B-B14F-4D97-AF65-F5344CB8AC3E}">
        <p14:creationId xmlns:p14="http://schemas.microsoft.com/office/powerpoint/2010/main" val="3862280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motivation</a:t>
            </a:r>
            <a:r>
              <a:rPr lang="en-US" baseline="0" dirty="0"/>
              <a:t> led us to propose the task of instance segmentation. An instance segmentation system detects every instance of a given object category and also segments them out. For instance, it will tell you that these are the boundaries of horse 1, these are the boundaries of horse 2, and so on.</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29</a:t>
            </a:fld>
            <a:endParaRPr lang="en-US"/>
          </a:p>
        </p:txBody>
      </p:sp>
    </p:spTree>
    <p:extLst>
      <p:ext uri="{BB962C8B-B14F-4D97-AF65-F5344CB8AC3E}">
        <p14:creationId xmlns:p14="http://schemas.microsoft.com/office/powerpoint/2010/main" val="1515426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will also assume that we have a held out test set annotated by humans with individual segmented instances and corresponding category labels. We will take each instance predicted by the model, and match it to the closest human annotation of that category based on the overlap of the two segments. The formula for this overlap is given here. If the overlap is greater than a threshold, we will consider the prediction a correct one, with the caveat that if a higher scoring prediction has already been matched to this annotation, we will consider the prediction a duplicate and thus incorrect.</a:t>
            </a:r>
            <a:endParaRPr lang="en-US" dirty="0"/>
          </a:p>
        </p:txBody>
      </p:sp>
      <p:sp>
        <p:nvSpPr>
          <p:cNvPr id="4" name="Slide Number Placeholder 3"/>
          <p:cNvSpPr>
            <a:spLocks noGrp="1"/>
          </p:cNvSpPr>
          <p:nvPr>
            <p:ph type="sldNum" sz="quarter" idx="10"/>
          </p:nvPr>
        </p:nvSpPr>
        <p:spPr/>
        <p:txBody>
          <a:bodyPr/>
          <a:lstStyle/>
          <a:p>
            <a:fld id="{C33852CC-32CB-BE4A-8568-EE7F769AAD82}" type="slidenum">
              <a:rPr lang="en-US" smtClean="0"/>
              <a:t>30</a:t>
            </a:fld>
            <a:endParaRPr lang="en-US"/>
          </a:p>
        </p:txBody>
      </p:sp>
    </p:spTree>
    <p:extLst>
      <p:ext uri="{BB962C8B-B14F-4D97-AF65-F5344CB8AC3E}">
        <p14:creationId xmlns:p14="http://schemas.microsoft.com/office/powerpoint/2010/main" val="488204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therefore get a label for each prediction of the model. </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31</a:t>
            </a:fld>
            <a:endParaRPr lang="en-US"/>
          </a:p>
        </p:txBody>
      </p:sp>
    </p:spTree>
    <p:extLst>
      <p:ext uri="{BB962C8B-B14F-4D97-AF65-F5344CB8AC3E}">
        <p14:creationId xmlns:p14="http://schemas.microsoft.com/office/powerpoint/2010/main" val="2662015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task of instance segmentation gained a lot of traction in the community, and many people agreed that we need systems that can do this task. The COCO benchmark, which is not the definitive benchmark for all things object recognition, made this task front and center, and used our proposed evaluation protocol as part of their benchmark. </a:t>
            </a:r>
          </a:p>
          <a:p>
            <a:r>
              <a:rPr lang="en-US" baseline="0" dirty="0"/>
              <a:t>Instance segmentation is now an active area of research.</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33</a:t>
            </a:fld>
            <a:endParaRPr lang="en-US"/>
          </a:p>
        </p:txBody>
      </p:sp>
    </p:spTree>
    <p:extLst>
      <p:ext uri="{BB962C8B-B14F-4D97-AF65-F5344CB8AC3E}">
        <p14:creationId xmlns:p14="http://schemas.microsoft.com/office/powerpoint/2010/main" val="3399459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Rot="1" noChangeAspect="1" noChangeArrowheads="1"/>
          </p:cNvSpPr>
          <p:nvPr>
            <p:ph type="sldImg"/>
          </p:nvPr>
        </p:nvSpPr>
        <p:spPr>
          <a:solidFill>
            <a:srgbClr val="FFFFFF"/>
          </a:solidFill>
          <a:ln/>
        </p:spPr>
      </p:sp>
      <p:sp>
        <p:nvSpPr>
          <p:cNvPr id="32770" name="Rectangle 2"/>
          <p:cNvSpPr>
            <a:spLocks noGrp="1" noChangeArrowheads="1"/>
          </p:cNvSpPr>
          <p:nvPr>
            <p:ph type="body" idx="1"/>
          </p:nvPr>
        </p:nvSpPr>
        <p:spPr>
          <a:ln/>
        </p:spPr>
        <p:txBody>
          <a:bodyPr/>
          <a:lstStyle/>
          <a:p>
            <a:pPr eaLnBrk="1" hangingPunct="1">
              <a:defRPr/>
            </a:pPr>
            <a:r>
              <a:rPr lang="en-US" sz="2200">
                <a:latin typeface="Lucida Grande" charset="0"/>
                <a:cs typeface="Lucida Grande" charset="0"/>
                <a:sym typeface="Lucida Grande" charset="0"/>
              </a:rPr>
              <a:t>Here</a:t>
            </a:r>
            <a:r>
              <a:rPr lang="ja-JP" altLang="en-US" sz="2200">
                <a:latin typeface="Arial"/>
                <a:cs typeface="Lucida Grande" charset="0"/>
                <a:sym typeface="Lucida Grande" charset="0"/>
              </a:rPr>
              <a:t>’</a:t>
            </a:r>
            <a:r>
              <a:rPr lang="en-US" sz="2200">
                <a:latin typeface="Lucida Grande" charset="0"/>
                <a:cs typeface="Lucida Grande" charset="0"/>
                <a:sym typeface="Lucida Grande" charset="0"/>
              </a:rPr>
              <a:t>s a schematic of the system that we came up with.</a:t>
            </a:r>
          </a:p>
          <a:p>
            <a:pPr eaLnBrk="1" hangingPunct="1">
              <a:defRPr/>
            </a:pPr>
            <a:r>
              <a:rPr lang="en-US" sz="2200">
                <a:latin typeface="Lucida Grande" charset="0"/>
                <a:cs typeface="Lucida Grande" charset="0"/>
                <a:sym typeface="Lucida Grande" charset="0"/>
              </a:rPr>
              <a:t>Compared to previous state-of-the-art methods, R-CNN is relatively simple and does not rely on an ensemble of classifiers.</a:t>
            </a:r>
          </a:p>
          <a:p>
            <a:pPr eaLnBrk="1" hangingPunct="1">
              <a:defRPr/>
            </a:pPr>
            <a:r>
              <a:rPr lang="en-US" sz="2200">
                <a:latin typeface="Lucida Grande" charset="0"/>
                <a:cs typeface="Lucida Grande" charset="0"/>
                <a:sym typeface="Lucida Grande" charset="0"/>
              </a:rPr>
              <a:t>Let</a:t>
            </a:r>
            <a:r>
              <a:rPr lang="ja-JP" altLang="en-US" sz="2200">
                <a:latin typeface="Arial"/>
                <a:cs typeface="Lucida Grande" charset="0"/>
                <a:sym typeface="Lucida Grande" charset="0"/>
              </a:rPr>
              <a:t>’</a:t>
            </a:r>
            <a:r>
              <a:rPr lang="en-US" sz="2200">
                <a:latin typeface="Lucida Grande" charset="0"/>
                <a:cs typeface="Lucida Grande" charset="0"/>
                <a:sym typeface="Lucida Grande" charset="0"/>
              </a:rPr>
              <a:t>s see how it works at test time.</a:t>
            </a:r>
          </a:p>
        </p:txBody>
      </p:sp>
    </p:spTree>
    <p:extLst>
      <p:ext uri="{BB962C8B-B14F-4D97-AF65-F5344CB8AC3E}">
        <p14:creationId xmlns:p14="http://schemas.microsoft.com/office/powerpoint/2010/main" val="605187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14347-33BF-BC45-BAB5-B661B1DC82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2BE541-A12F-F243-8DF3-97210A211C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2F8BBF-8655-EB49-8F5A-EE3B62532D3F}"/>
              </a:ext>
            </a:extLst>
          </p:cNvPr>
          <p:cNvSpPr>
            <a:spLocks noGrp="1"/>
          </p:cNvSpPr>
          <p:nvPr>
            <p:ph type="dt" sz="half" idx="10"/>
          </p:nvPr>
        </p:nvSpPr>
        <p:spPr/>
        <p:txBody>
          <a:bodyPr/>
          <a:lstStyle/>
          <a:p>
            <a:fld id="{D2C90899-BED0-F346-B6C0-B0C7C4120C7E}" type="datetimeFigureOut">
              <a:rPr lang="en-US" smtClean="0"/>
              <a:t>10/31/18</a:t>
            </a:fld>
            <a:endParaRPr lang="en-US"/>
          </a:p>
        </p:txBody>
      </p:sp>
      <p:sp>
        <p:nvSpPr>
          <p:cNvPr id="5" name="Footer Placeholder 4">
            <a:extLst>
              <a:ext uri="{FF2B5EF4-FFF2-40B4-BE49-F238E27FC236}">
                <a16:creationId xmlns:a16="http://schemas.microsoft.com/office/drawing/2014/main" id="{4362FC80-3F04-B44F-9771-CABA617D1D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3653AE-74C2-D24E-B54A-B68E468C3FD1}"/>
              </a:ext>
            </a:extLst>
          </p:cNvPr>
          <p:cNvSpPr>
            <a:spLocks noGrp="1"/>
          </p:cNvSpPr>
          <p:nvPr>
            <p:ph type="sldNum" sz="quarter" idx="12"/>
          </p:nvPr>
        </p:nvSpPr>
        <p:spPr/>
        <p:txBody>
          <a:bodyPr/>
          <a:lstStyle/>
          <a:p>
            <a:fld id="{2527A632-5289-E04A-BD54-9631DAB72E00}" type="slidenum">
              <a:rPr lang="en-US" smtClean="0"/>
              <a:t>‹#›</a:t>
            </a:fld>
            <a:endParaRPr lang="en-US"/>
          </a:p>
        </p:txBody>
      </p:sp>
    </p:spTree>
    <p:extLst>
      <p:ext uri="{BB962C8B-B14F-4D97-AF65-F5344CB8AC3E}">
        <p14:creationId xmlns:p14="http://schemas.microsoft.com/office/powerpoint/2010/main" val="267106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2F09C-DA33-C94E-A4B6-2D95019D19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9954FC-D063-EB41-A873-37EEF124F61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EF115-32EC-9044-A11F-0EB732409894}"/>
              </a:ext>
            </a:extLst>
          </p:cNvPr>
          <p:cNvSpPr>
            <a:spLocks noGrp="1"/>
          </p:cNvSpPr>
          <p:nvPr>
            <p:ph type="dt" sz="half" idx="10"/>
          </p:nvPr>
        </p:nvSpPr>
        <p:spPr/>
        <p:txBody>
          <a:bodyPr/>
          <a:lstStyle/>
          <a:p>
            <a:fld id="{D2C90899-BED0-F346-B6C0-B0C7C4120C7E}" type="datetimeFigureOut">
              <a:rPr lang="en-US" smtClean="0"/>
              <a:t>10/31/18</a:t>
            </a:fld>
            <a:endParaRPr lang="en-US"/>
          </a:p>
        </p:txBody>
      </p:sp>
      <p:sp>
        <p:nvSpPr>
          <p:cNvPr id="5" name="Footer Placeholder 4">
            <a:extLst>
              <a:ext uri="{FF2B5EF4-FFF2-40B4-BE49-F238E27FC236}">
                <a16:creationId xmlns:a16="http://schemas.microsoft.com/office/drawing/2014/main" id="{5CA92D32-62D4-574E-9C7B-4859CF907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F16656-38FD-BF40-89D3-1B77A568D06F}"/>
              </a:ext>
            </a:extLst>
          </p:cNvPr>
          <p:cNvSpPr>
            <a:spLocks noGrp="1"/>
          </p:cNvSpPr>
          <p:nvPr>
            <p:ph type="sldNum" sz="quarter" idx="12"/>
          </p:nvPr>
        </p:nvSpPr>
        <p:spPr/>
        <p:txBody>
          <a:bodyPr/>
          <a:lstStyle/>
          <a:p>
            <a:fld id="{2527A632-5289-E04A-BD54-9631DAB72E00}" type="slidenum">
              <a:rPr lang="en-US" smtClean="0"/>
              <a:t>‹#›</a:t>
            </a:fld>
            <a:endParaRPr lang="en-US"/>
          </a:p>
        </p:txBody>
      </p:sp>
    </p:spTree>
    <p:extLst>
      <p:ext uri="{BB962C8B-B14F-4D97-AF65-F5344CB8AC3E}">
        <p14:creationId xmlns:p14="http://schemas.microsoft.com/office/powerpoint/2010/main" val="4286868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CC0E01-3633-9F45-91B3-0EBBD004FF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72730A-1F67-B846-BD5E-810BF7B06DB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6460F3-5B44-7748-A3E1-92FD106AEDBB}"/>
              </a:ext>
            </a:extLst>
          </p:cNvPr>
          <p:cNvSpPr>
            <a:spLocks noGrp="1"/>
          </p:cNvSpPr>
          <p:nvPr>
            <p:ph type="dt" sz="half" idx="10"/>
          </p:nvPr>
        </p:nvSpPr>
        <p:spPr/>
        <p:txBody>
          <a:bodyPr/>
          <a:lstStyle/>
          <a:p>
            <a:fld id="{D2C90899-BED0-F346-B6C0-B0C7C4120C7E}" type="datetimeFigureOut">
              <a:rPr lang="en-US" smtClean="0"/>
              <a:t>10/31/18</a:t>
            </a:fld>
            <a:endParaRPr lang="en-US"/>
          </a:p>
        </p:txBody>
      </p:sp>
      <p:sp>
        <p:nvSpPr>
          <p:cNvPr id="5" name="Footer Placeholder 4">
            <a:extLst>
              <a:ext uri="{FF2B5EF4-FFF2-40B4-BE49-F238E27FC236}">
                <a16:creationId xmlns:a16="http://schemas.microsoft.com/office/drawing/2014/main" id="{7800F5AD-B58B-A84D-BC5A-C22D537C1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E768B0-CE81-7A4E-BF29-7B82F764B56E}"/>
              </a:ext>
            </a:extLst>
          </p:cNvPr>
          <p:cNvSpPr>
            <a:spLocks noGrp="1"/>
          </p:cNvSpPr>
          <p:nvPr>
            <p:ph type="sldNum" sz="quarter" idx="12"/>
          </p:nvPr>
        </p:nvSpPr>
        <p:spPr/>
        <p:txBody>
          <a:bodyPr/>
          <a:lstStyle/>
          <a:p>
            <a:fld id="{2527A632-5289-E04A-BD54-9631DAB72E00}" type="slidenum">
              <a:rPr lang="en-US" smtClean="0"/>
              <a:t>‹#›</a:t>
            </a:fld>
            <a:endParaRPr lang="en-US"/>
          </a:p>
        </p:txBody>
      </p:sp>
    </p:spTree>
    <p:extLst>
      <p:ext uri="{BB962C8B-B14F-4D97-AF65-F5344CB8AC3E}">
        <p14:creationId xmlns:p14="http://schemas.microsoft.com/office/powerpoint/2010/main" val="3933777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73752-316E-D340-B6E6-D78C5CC6B1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0E342A-5083-A041-B02B-B60A2B4204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F5F56-7FFA-5146-9D8D-D80260A9861E}"/>
              </a:ext>
            </a:extLst>
          </p:cNvPr>
          <p:cNvSpPr>
            <a:spLocks noGrp="1"/>
          </p:cNvSpPr>
          <p:nvPr>
            <p:ph type="dt" sz="half" idx="10"/>
          </p:nvPr>
        </p:nvSpPr>
        <p:spPr/>
        <p:txBody>
          <a:bodyPr/>
          <a:lstStyle/>
          <a:p>
            <a:fld id="{D2C90899-BED0-F346-B6C0-B0C7C4120C7E}" type="datetimeFigureOut">
              <a:rPr lang="en-US" smtClean="0"/>
              <a:t>10/31/18</a:t>
            </a:fld>
            <a:endParaRPr lang="en-US"/>
          </a:p>
        </p:txBody>
      </p:sp>
      <p:sp>
        <p:nvSpPr>
          <p:cNvPr id="5" name="Footer Placeholder 4">
            <a:extLst>
              <a:ext uri="{FF2B5EF4-FFF2-40B4-BE49-F238E27FC236}">
                <a16:creationId xmlns:a16="http://schemas.microsoft.com/office/drawing/2014/main" id="{22C5AB4E-EDBA-0140-8C60-7B20186E5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142120-0248-2744-A991-0DD52FD20CFE}"/>
              </a:ext>
            </a:extLst>
          </p:cNvPr>
          <p:cNvSpPr>
            <a:spLocks noGrp="1"/>
          </p:cNvSpPr>
          <p:nvPr>
            <p:ph type="sldNum" sz="quarter" idx="12"/>
          </p:nvPr>
        </p:nvSpPr>
        <p:spPr/>
        <p:txBody>
          <a:bodyPr/>
          <a:lstStyle/>
          <a:p>
            <a:fld id="{2527A632-5289-E04A-BD54-9631DAB72E00}" type="slidenum">
              <a:rPr lang="en-US" smtClean="0"/>
              <a:t>‹#›</a:t>
            </a:fld>
            <a:endParaRPr lang="en-US"/>
          </a:p>
        </p:txBody>
      </p:sp>
    </p:spTree>
    <p:extLst>
      <p:ext uri="{BB962C8B-B14F-4D97-AF65-F5344CB8AC3E}">
        <p14:creationId xmlns:p14="http://schemas.microsoft.com/office/powerpoint/2010/main" val="1968840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C84D4-C8F8-634A-9C68-66EAD7C40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71169F-BD81-CC40-8625-3D081AB7E3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9BF0711-95C8-0C41-80DE-D6AF9C06CCB3}"/>
              </a:ext>
            </a:extLst>
          </p:cNvPr>
          <p:cNvSpPr>
            <a:spLocks noGrp="1"/>
          </p:cNvSpPr>
          <p:nvPr>
            <p:ph type="dt" sz="half" idx="10"/>
          </p:nvPr>
        </p:nvSpPr>
        <p:spPr/>
        <p:txBody>
          <a:bodyPr/>
          <a:lstStyle/>
          <a:p>
            <a:fld id="{D2C90899-BED0-F346-B6C0-B0C7C4120C7E}" type="datetimeFigureOut">
              <a:rPr lang="en-US" smtClean="0"/>
              <a:t>10/31/18</a:t>
            </a:fld>
            <a:endParaRPr lang="en-US"/>
          </a:p>
        </p:txBody>
      </p:sp>
      <p:sp>
        <p:nvSpPr>
          <p:cNvPr id="5" name="Footer Placeholder 4">
            <a:extLst>
              <a:ext uri="{FF2B5EF4-FFF2-40B4-BE49-F238E27FC236}">
                <a16:creationId xmlns:a16="http://schemas.microsoft.com/office/drawing/2014/main" id="{73751AF4-FAA3-C743-BC99-5DE0A30CB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C83FA-6714-D746-95FE-6EDD1F92BCBB}"/>
              </a:ext>
            </a:extLst>
          </p:cNvPr>
          <p:cNvSpPr>
            <a:spLocks noGrp="1"/>
          </p:cNvSpPr>
          <p:nvPr>
            <p:ph type="sldNum" sz="quarter" idx="12"/>
          </p:nvPr>
        </p:nvSpPr>
        <p:spPr/>
        <p:txBody>
          <a:bodyPr/>
          <a:lstStyle/>
          <a:p>
            <a:fld id="{2527A632-5289-E04A-BD54-9631DAB72E00}" type="slidenum">
              <a:rPr lang="en-US" smtClean="0"/>
              <a:t>‹#›</a:t>
            </a:fld>
            <a:endParaRPr lang="en-US"/>
          </a:p>
        </p:txBody>
      </p:sp>
    </p:spTree>
    <p:extLst>
      <p:ext uri="{BB962C8B-B14F-4D97-AF65-F5344CB8AC3E}">
        <p14:creationId xmlns:p14="http://schemas.microsoft.com/office/powerpoint/2010/main" val="3018242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9987B-27BD-E848-B951-9DDFA3FBD8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C49B8A-71AA-D54F-B178-49E9E85ECD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D3336F-3408-0041-AB84-BAF1385C6EC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D2BCF9-CEDB-BE40-90AF-615311C9B0C3}"/>
              </a:ext>
            </a:extLst>
          </p:cNvPr>
          <p:cNvSpPr>
            <a:spLocks noGrp="1"/>
          </p:cNvSpPr>
          <p:nvPr>
            <p:ph type="dt" sz="half" idx="10"/>
          </p:nvPr>
        </p:nvSpPr>
        <p:spPr/>
        <p:txBody>
          <a:bodyPr/>
          <a:lstStyle/>
          <a:p>
            <a:fld id="{D2C90899-BED0-F346-B6C0-B0C7C4120C7E}" type="datetimeFigureOut">
              <a:rPr lang="en-US" smtClean="0"/>
              <a:t>10/31/18</a:t>
            </a:fld>
            <a:endParaRPr lang="en-US"/>
          </a:p>
        </p:txBody>
      </p:sp>
      <p:sp>
        <p:nvSpPr>
          <p:cNvPr id="6" name="Footer Placeholder 5">
            <a:extLst>
              <a:ext uri="{FF2B5EF4-FFF2-40B4-BE49-F238E27FC236}">
                <a16:creationId xmlns:a16="http://schemas.microsoft.com/office/drawing/2014/main" id="{CC9A15CC-5B68-F344-AFA6-969A4E50E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52B692-8F2D-E14B-B6F5-B4ECDBE1D5A4}"/>
              </a:ext>
            </a:extLst>
          </p:cNvPr>
          <p:cNvSpPr>
            <a:spLocks noGrp="1"/>
          </p:cNvSpPr>
          <p:nvPr>
            <p:ph type="sldNum" sz="quarter" idx="12"/>
          </p:nvPr>
        </p:nvSpPr>
        <p:spPr/>
        <p:txBody>
          <a:bodyPr/>
          <a:lstStyle/>
          <a:p>
            <a:fld id="{2527A632-5289-E04A-BD54-9631DAB72E00}" type="slidenum">
              <a:rPr lang="en-US" smtClean="0"/>
              <a:t>‹#›</a:t>
            </a:fld>
            <a:endParaRPr lang="en-US"/>
          </a:p>
        </p:txBody>
      </p:sp>
    </p:spTree>
    <p:extLst>
      <p:ext uri="{BB962C8B-B14F-4D97-AF65-F5344CB8AC3E}">
        <p14:creationId xmlns:p14="http://schemas.microsoft.com/office/powerpoint/2010/main" val="764104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139CA-649F-DE45-82E7-C78E50FB1A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56ABF1-2F94-1E4A-8ED7-2D8EBACC6D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9A4F6FA-CF6C-C444-88CC-8F31151CC47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9BCB7B-3860-5749-83B7-CEDBCA3CD6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9E11999-410C-D24C-899A-F24C90838EB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D45A6-674D-2D44-AAB4-DDCC7CA611DC}"/>
              </a:ext>
            </a:extLst>
          </p:cNvPr>
          <p:cNvSpPr>
            <a:spLocks noGrp="1"/>
          </p:cNvSpPr>
          <p:nvPr>
            <p:ph type="dt" sz="half" idx="10"/>
          </p:nvPr>
        </p:nvSpPr>
        <p:spPr/>
        <p:txBody>
          <a:bodyPr/>
          <a:lstStyle/>
          <a:p>
            <a:fld id="{D2C90899-BED0-F346-B6C0-B0C7C4120C7E}" type="datetimeFigureOut">
              <a:rPr lang="en-US" smtClean="0"/>
              <a:t>10/31/18</a:t>
            </a:fld>
            <a:endParaRPr lang="en-US"/>
          </a:p>
        </p:txBody>
      </p:sp>
      <p:sp>
        <p:nvSpPr>
          <p:cNvPr id="8" name="Footer Placeholder 7">
            <a:extLst>
              <a:ext uri="{FF2B5EF4-FFF2-40B4-BE49-F238E27FC236}">
                <a16:creationId xmlns:a16="http://schemas.microsoft.com/office/drawing/2014/main" id="{AAB72A00-6EE1-E54C-BAC9-E0FC36ED6A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9032E8-4A6C-AC49-8AB9-87C747962DBA}"/>
              </a:ext>
            </a:extLst>
          </p:cNvPr>
          <p:cNvSpPr>
            <a:spLocks noGrp="1"/>
          </p:cNvSpPr>
          <p:nvPr>
            <p:ph type="sldNum" sz="quarter" idx="12"/>
          </p:nvPr>
        </p:nvSpPr>
        <p:spPr/>
        <p:txBody>
          <a:bodyPr/>
          <a:lstStyle/>
          <a:p>
            <a:fld id="{2527A632-5289-E04A-BD54-9631DAB72E00}" type="slidenum">
              <a:rPr lang="en-US" smtClean="0"/>
              <a:t>‹#›</a:t>
            </a:fld>
            <a:endParaRPr lang="en-US"/>
          </a:p>
        </p:txBody>
      </p:sp>
    </p:spTree>
    <p:extLst>
      <p:ext uri="{BB962C8B-B14F-4D97-AF65-F5344CB8AC3E}">
        <p14:creationId xmlns:p14="http://schemas.microsoft.com/office/powerpoint/2010/main" val="1446860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2DEA1-833D-0C42-8C0C-64231BC4B6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7EAB7A-3516-F249-8A23-219389520E91}"/>
              </a:ext>
            </a:extLst>
          </p:cNvPr>
          <p:cNvSpPr>
            <a:spLocks noGrp="1"/>
          </p:cNvSpPr>
          <p:nvPr>
            <p:ph type="dt" sz="half" idx="10"/>
          </p:nvPr>
        </p:nvSpPr>
        <p:spPr/>
        <p:txBody>
          <a:bodyPr/>
          <a:lstStyle/>
          <a:p>
            <a:fld id="{D2C90899-BED0-F346-B6C0-B0C7C4120C7E}" type="datetimeFigureOut">
              <a:rPr lang="en-US" smtClean="0"/>
              <a:t>10/31/18</a:t>
            </a:fld>
            <a:endParaRPr lang="en-US"/>
          </a:p>
        </p:txBody>
      </p:sp>
      <p:sp>
        <p:nvSpPr>
          <p:cNvPr id="4" name="Footer Placeholder 3">
            <a:extLst>
              <a:ext uri="{FF2B5EF4-FFF2-40B4-BE49-F238E27FC236}">
                <a16:creationId xmlns:a16="http://schemas.microsoft.com/office/drawing/2014/main" id="{B37BE5F3-8609-F645-BB2C-A12A960448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22DB12-25E3-B54F-8B94-79B7B98B1565}"/>
              </a:ext>
            </a:extLst>
          </p:cNvPr>
          <p:cNvSpPr>
            <a:spLocks noGrp="1"/>
          </p:cNvSpPr>
          <p:nvPr>
            <p:ph type="sldNum" sz="quarter" idx="12"/>
          </p:nvPr>
        </p:nvSpPr>
        <p:spPr/>
        <p:txBody>
          <a:bodyPr/>
          <a:lstStyle/>
          <a:p>
            <a:fld id="{2527A632-5289-E04A-BD54-9631DAB72E00}" type="slidenum">
              <a:rPr lang="en-US" smtClean="0"/>
              <a:t>‹#›</a:t>
            </a:fld>
            <a:endParaRPr lang="en-US"/>
          </a:p>
        </p:txBody>
      </p:sp>
    </p:spTree>
    <p:extLst>
      <p:ext uri="{BB962C8B-B14F-4D97-AF65-F5344CB8AC3E}">
        <p14:creationId xmlns:p14="http://schemas.microsoft.com/office/powerpoint/2010/main" val="810738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C7F524-5C2A-1941-A04B-BB57A65CCA0B}"/>
              </a:ext>
            </a:extLst>
          </p:cNvPr>
          <p:cNvSpPr>
            <a:spLocks noGrp="1"/>
          </p:cNvSpPr>
          <p:nvPr>
            <p:ph type="dt" sz="half" idx="10"/>
          </p:nvPr>
        </p:nvSpPr>
        <p:spPr/>
        <p:txBody>
          <a:bodyPr/>
          <a:lstStyle/>
          <a:p>
            <a:fld id="{D2C90899-BED0-F346-B6C0-B0C7C4120C7E}" type="datetimeFigureOut">
              <a:rPr lang="en-US" smtClean="0"/>
              <a:t>10/31/18</a:t>
            </a:fld>
            <a:endParaRPr lang="en-US"/>
          </a:p>
        </p:txBody>
      </p:sp>
      <p:sp>
        <p:nvSpPr>
          <p:cNvPr id="3" name="Footer Placeholder 2">
            <a:extLst>
              <a:ext uri="{FF2B5EF4-FFF2-40B4-BE49-F238E27FC236}">
                <a16:creationId xmlns:a16="http://schemas.microsoft.com/office/drawing/2014/main" id="{D686AE00-7A57-E845-B295-5A5FF183A3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DD6C5E-A5CB-174E-98D1-7BBE34718B96}"/>
              </a:ext>
            </a:extLst>
          </p:cNvPr>
          <p:cNvSpPr>
            <a:spLocks noGrp="1"/>
          </p:cNvSpPr>
          <p:nvPr>
            <p:ph type="sldNum" sz="quarter" idx="12"/>
          </p:nvPr>
        </p:nvSpPr>
        <p:spPr/>
        <p:txBody>
          <a:bodyPr/>
          <a:lstStyle/>
          <a:p>
            <a:fld id="{2527A632-5289-E04A-BD54-9631DAB72E00}" type="slidenum">
              <a:rPr lang="en-US" smtClean="0"/>
              <a:t>‹#›</a:t>
            </a:fld>
            <a:endParaRPr lang="en-US"/>
          </a:p>
        </p:txBody>
      </p:sp>
    </p:spTree>
    <p:extLst>
      <p:ext uri="{BB962C8B-B14F-4D97-AF65-F5344CB8AC3E}">
        <p14:creationId xmlns:p14="http://schemas.microsoft.com/office/powerpoint/2010/main" val="3672468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CB057-FDC5-6449-A3D9-7E5079F373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D92170-12C8-E44D-99FD-466A477B61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644B9A-E5EA-2A4F-8F56-351FF71328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DB7A6A-59AA-394A-B33B-ED864D8AA663}"/>
              </a:ext>
            </a:extLst>
          </p:cNvPr>
          <p:cNvSpPr>
            <a:spLocks noGrp="1"/>
          </p:cNvSpPr>
          <p:nvPr>
            <p:ph type="dt" sz="half" idx="10"/>
          </p:nvPr>
        </p:nvSpPr>
        <p:spPr/>
        <p:txBody>
          <a:bodyPr/>
          <a:lstStyle/>
          <a:p>
            <a:fld id="{D2C90899-BED0-F346-B6C0-B0C7C4120C7E}" type="datetimeFigureOut">
              <a:rPr lang="en-US" smtClean="0"/>
              <a:t>10/31/18</a:t>
            </a:fld>
            <a:endParaRPr lang="en-US"/>
          </a:p>
        </p:txBody>
      </p:sp>
      <p:sp>
        <p:nvSpPr>
          <p:cNvPr id="6" name="Footer Placeholder 5">
            <a:extLst>
              <a:ext uri="{FF2B5EF4-FFF2-40B4-BE49-F238E27FC236}">
                <a16:creationId xmlns:a16="http://schemas.microsoft.com/office/drawing/2014/main" id="{795E7C6A-FFFC-704A-BD62-459980CCF5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5FE06A-74E2-E748-BF96-195595113579}"/>
              </a:ext>
            </a:extLst>
          </p:cNvPr>
          <p:cNvSpPr>
            <a:spLocks noGrp="1"/>
          </p:cNvSpPr>
          <p:nvPr>
            <p:ph type="sldNum" sz="quarter" idx="12"/>
          </p:nvPr>
        </p:nvSpPr>
        <p:spPr/>
        <p:txBody>
          <a:bodyPr/>
          <a:lstStyle/>
          <a:p>
            <a:fld id="{2527A632-5289-E04A-BD54-9631DAB72E00}" type="slidenum">
              <a:rPr lang="en-US" smtClean="0"/>
              <a:t>‹#›</a:t>
            </a:fld>
            <a:endParaRPr lang="en-US"/>
          </a:p>
        </p:txBody>
      </p:sp>
    </p:spTree>
    <p:extLst>
      <p:ext uri="{BB962C8B-B14F-4D97-AF65-F5344CB8AC3E}">
        <p14:creationId xmlns:p14="http://schemas.microsoft.com/office/powerpoint/2010/main" val="3618125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B17B4-940C-B84B-9DE3-0EB008CBA5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3758C9-42A7-BF42-84C5-BDB624F796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26F9AF-927E-0B49-B715-4EC038DBAF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D798C67-6F73-2844-9F70-61A5DFCB6266}"/>
              </a:ext>
            </a:extLst>
          </p:cNvPr>
          <p:cNvSpPr>
            <a:spLocks noGrp="1"/>
          </p:cNvSpPr>
          <p:nvPr>
            <p:ph type="dt" sz="half" idx="10"/>
          </p:nvPr>
        </p:nvSpPr>
        <p:spPr/>
        <p:txBody>
          <a:bodyPr/>
          <a:lstStyle/>
          <a:p>
            <a:fld id="{D2C90899-BED0-F346-B6C0-B0C7C4120C7E}" type="datetimeFigureOut">
              <a:rPr lang="en-US" smtClean="0"/>
              <a:t>10/31/18</a:t>
            </a:fld>
            <a:endParaRPr lang="en-US"/>
          </a:p>
        </p:txBody>
      </p:sp>
      <p:sp>
        <p:nvSpPr>
          <p:cNvPr id="6" name="Footer Placeholder 5">
            <a:extLst>
              <a:ext uri="{FF2B5EF4-FFF2-40B4-BE49-F238E27FC236}">
                <a16:creationId xmlns:a16="http://schemas.microsoft.com/office/drawing/2014/main" id="{DD5C20D5-182F-CF4B-9E3A-413C675DB1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6F2E0-77F8-B54E-98F8-E8200496DA00}"/>
              </a:ext>
            </a:extLst>
          </p:cNvPr>
          <p:cNvSpPr>
            <a:spLocks noGrp="1"/>
          </p:cNvSpPr>
          <p:nvPr>
            <p:ph type="sldNum" sz="quarter" idx="12"/>
          </p:nvPr>
        </p:nvSpPr>
        <p:spPr/>
        <p:txBody>
          <a:bodyPr/>
          <a:lstStyle/>
          <a:p>
            <a:fld id="{2527A632-5289-E04A-BD54-9631DAB72E00}" type="slidenum">
              <a:rPr lang="en-US" smtClean="0"/>
              <a:t>‹#›</a:t>
            </a:fld>
            <a:endParaRPr lang="en-US"/>
          </a:p>
        </p:txBody>
      </p:sp>
    </p:spTree>
    <p:extLst>
      <p:ext uri="{BB962C8B-B14F-4D97-AF65-F5344CB8AC3E}">
        <p14:creationId xmlns:p14="http://schemas.microsoft.com/office/powerpoint/2010/main" val="1890743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3FF67-CB10-5344-9B41-6AD308D662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D9B7D-5C60-0343-95BE-815F2649D8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A96004-142D-634D-B6E6-AE6A19A294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C90899-BED0-F346-B6C0-B0C7C4120C7E}" type="datetimeFigureOut">
              <a:rPr lang="en-US" smtClean="0"/>
              <a:t>10/31/18</a:t>
            </a:fld>
            <a:endParaRPr lang="en-US"/>
          </a:p>
        </p:txBody>
      </p:sp>
      <p:sp>
        <p:nvSpPr>
          <p:cNvPr id="5" name="Footer Placeholder 4">
            <a:extLst>
              <a:ext uri="{FF2B5EF4-FFF2-40B4-BE49-F238E27FC236}">
                <a16:creationId xmlns:a16="http://schemas.microsoft.com/office/drawing/2014/main" id="{D522B60E-EBCC-F245-88BA-9C6E116331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205617-841A-B943-B860-B3DCEB1343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27A632-5289-E04A-BD54-9631DAB72E00}" type="slidenum">
              <a:rPr lang="en-US" smtClean="0"/>
              <a:t>‹#›</a:t>
            </a:fld>
            <a:endParaRPr lang="en-US"/>
          </a:p>
        </p:txBody>
      </p:sp>
    </p:spTree>
    <p:extLst>
      <p:ext uri="{BB962C8B-B14F-4D97-AF65-F5344CB8AC3E}">
        <p14:creationId xmlns:p14="http://schemas.microsoft.com/office/powerpoint/2010/main" val="816918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hyperlink" Target="https://ivi.fnwi.uva.nl/isis/publications/bibtexbrowser.php?author=J.+R.+R.+Uijlings&amp;bib=all.bib" TargetMode="External"/><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hyperlink" Target="https://ivi.fnwi.uva.nl/isis/publications/bibtexbrowser.php?author=A.+W.+M.+Smeulders&amp;bib=all.bib" TargetMode="External"/><Relationship Id="rId5" Type="http://schemas.openxmlformats.org/officeDocument/2006/relationships/hyperlink" Target="https://ivi.fnwi.uva.nl/isis/publications/bibtexbrowser.php?author=T.+Gevers&amp;bib=all.bib" TargetMode="External"/><Relationship Id="rId4" Type="http://schemas.openxmlformats.org/officeDocument/2006/relationships/hyperlink" Target="https://ivi.fnwi.uva.nl/isis/publications/bibtexbrowser.php?author=K.+E.+A.+van+de+Sande&amp;bib=all.bib"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22.tiff"/><Relationship Id="rId7"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tiff"/></Relationships>
</file>

<file path=ppt/slides/_rels/slide3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ivi.fnwi.uva.nl/isis/publications/bibtexbrowser.php?author=J.+R.+R.+Uijlings&amp;bib=all.bib" TargetMode="External"/><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hyperlink" Target="https://ivi.fnwi.uva.nl/isis/publications/bibtexbrowser.php?author=A.+W.+M.+Smeulders&amp;bib=all.bib" TargetMode="External"/><Relationship Id="rId5" Type="http://schemas.openxmlformats.org/officeDocument/2006/relationships/hyperlink" Target="https://ivi.fnwi.uva.nl/isis/publications/bibtexbrowser.php?author=T.+Gevers&amp;bib=all.bib" TargetMode="External"/><Relationship Id="rId4" Type="http://schemas.openxmlformats.org/officeDocument/2006/relationships/hyperlink" Target="https://ivi.fnwi.uva.nl/isis/publications/bibtexbrowser.php?author=K.+E.+A.+van+de+Sande&amp;bib=all.bib"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A68A-9D1D-234F-A55A-3336C7E806C5}"/>
              </a:ext>
            </a:extLst>
          </p:cNvPr>
          <p:cNvSpPr>
            <a:spLocks noGrp="1"/>
          </p:cNvSpPr>
          <p:nvPr>
            <p:ph type="ctrTitle"/>
          </p:nvPr>
        </p:nvSpPr>
        <p:spPr/>
        <p:txBody>
          <a:bodyPr/>
          <a:lstStyle/>
          <a:p>
            <a:r>
              <a:rPr lang="en-US" dirty="0"/>
              <a:t>Object detection</a:t>
            </a:r>
          </a:p>
        </p:txBody>
      </p:sp>
      <p:sp>
        <p:nvSpPr>
          <p:cNvPr id="3" name="Subtitle 2">
            <a:extLst>
              <a:ext uri="{FF2B5EF4-FFF2-40B4-BE49-F238E27FC236}">
                <a16:creationId xmlns:a16="http://schemas.microsoft.com/office/drawing/2014/main" id="{2AF98713-134D-2F43-8FF6-5A380BD17AF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83225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R-CNN</a:t>
            </a:r>
          </a:p>
        </p:txBody>
      </p:sp>
      <p:graphicFrame>
        <p:nvGraphicFramePr>
          <p:cNvPr id="4" name="Content Placeholder 3"/>
          <p:cNvGraphicFramePr>
            <a:graphicFrameLocks noGrp="1"/>
          </p:cNvGraphicFramePr>
          <p:nvPr>
            <p:ph idx="1"/>
            <p:extLst/>
          </p:nvPr>
        </p:nvGraphicFramePr>
        <p:xfrm>
          <a:off x="838200" y="1825625"/>
          <a:ext cx="10515600" cy="3301858"/>
        </p:xfrm>
        <a:graphic>
          <a:graphicData uri="http://schemas.openxmlformats.org/drawingml/2006/table">
            <a:tbl>
              <a:tblPr firstRow="1" bandRow="1">
                <a:tableStyleId>{5C22544A-7EE6-4342-B048-85BDC9FD1C3A}</a:tableStyleId>
              </a:tblPr>
              <a:tblGrid>
                <a:gridCol w="6883400">
                  <a:extLst>
                    <a:ext uri="{9D8B030D-6E8A-4147-A177-3AD203B41FA5}">
                      <a16:colId xmlns:a16="http://schemas.microsoft.com/office/drawing/2014/main" val="20000"/>
                    </a:ext>
                  </a:extLst>
                </a:gridCol>
                <a:gridCol w="3632200">
                  <a:extLst>
                    <a:ext uri="{9D8B030D-6E8A-4147-A177-3AD203B41FA5}">
                      <a16:colId xmlns:a16="http://schemas.microsoft.com/office/drawing/2014/main" val="20001"/>
                    </a:ext>
                  </a:extLst>
                </a:gridCol>
              </a:tblGrid>
              <a:tr h="1056569">
                <a:tc>
                  <a:txBody>
                    <a:bodyPr/>
                    <a:lstStyle/>
                    <a:p>
                      <a:r>
                        <a:rPr lang="en-US" sz="3600" dirty="0"/>
                        <a:t>Method</a:t>
                      </a:r>
                    </a:p>
                  </a:txBody>
                  <a:tcPr/>
                </a:tc>
                <a:tc>
                  <a:txBody>
                    <a:bodyPr/>
                    <a:lstStyle/>
                    <a:p>
                      <a:r>
                        <a:rPr lang="en-US" sz="3600" dirty="0"/>
                        <a:t>mean AP (PASCAL VOC)</a:t>
                      </a:r>
                    </a:p>
                  </a:txBody>
                  <a:tcPr/>
                </a:tc>
                <a:extLst>
                  <a:ext uri="{0D108BD9-81ED-4DB2-BD59-A6C34878D82A}">
                    <a16:rowId xmlns:a16="http://schemas.microsoft.com/office/drawing/2014/main" val="10000"/>
                  </a:ext>
                </a:extLst>
              </a:tr>
              <a:tr h="1056569">
                <a:tc>
                  <a:txBody>
                    <a:bodyPr/>
                    <a:lstStyle/>
                    <a:p>
                      <a:r>
                        <a:rPr lang="en-US" sz="3600" dirty="0"/>
                        <a:t>Fast R-CNN</a:t>
                      </a:r>
                    </a:p>
                  </a:txBody>
                  <a:tcPr/>
                </a:tc>
                <a:tc>
                  <a:txBody>
                    <a:bodyPr/>
                    <a:lstStyle/>
                    <a:p>
                      <a:r>
                        <a:rPr lang="en-US" sz="3600" dirty="0"/>
                        <a:t>65.7</a:t>
                      </a:r>
                    </a:p>
                  </a:txBody>
                  <a:tcPr/>
                </a:tc>
                <a:extLst>
                  <a:ext uri="{0D108BD9-81ED-4DB2-BD59-A6C34878D82A}">
                    <a16:rowId xmlns:a16="http://schemas.microsoft.com/office/drawing/2014/main" val="10001"/>
                  </a:ext>
                </a:extLst>
              </a:tr>
              <a:tr h="1056569">
                <a:tc>
                  <a:txBody>
                    <a:bodyPr/>
                    <a:lstStyle/>
                    <a:p>
                      <a:r>
                        <a:rPr lang="en-US" sz="3600" dirty="0"/>
                        <a:t>Faster R-CNN</a:t>
                      </a:r>
                    </a:p>
                  </a:txBody>
                  <a:tcPr/>
                </a:tc>
                <a:tc>
                  <a:txBody>
                    <a:bodyPr/>
                    <a:lstStyle/>
                    <a:p>
                      <a:r>
                        <a:rPr lang="en-US" sz="3600" dirty="0"/>
                        <a:t>67.0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866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Feature Extractors</a:t>
            </a:r>
          </a:p>
        </p:txBody>
      </p:sp>
      <p:graphicFrame>
        <p:nvGraphicFramePr>
          <p:cNvPr id="4" name="Content Placeholder 3"/>
          <p:cNvGraphicFramePr>
            <a:graphicFrameLocks noGrp="1"/>
          </p:cNvGraphicFramePr>
          <p:nvPr>
            <p:ph idx="1"/>
          </p:nvPr>
        </p:nvGraphicFramePr>
        <p:xfrm>
          <a:off x="838200" y="1825624"/>
          <a:ext cx="10515600" cy="2470785"/>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823595">
                <a:tc>
                  <a:txBody>
                    <a:bodyPr/>
                    <a:lstStyle/>
                    <a:p>
                      <a:r>
                        <a:rPr lang="en-US" sz="3200" dirty="0" err="1"/>
                        <a:t>ConvNet</a:t>
                      </a:r>
                      <a:endParaRPr lang="en-US" sz="3200" dirty="0"/>
                    </a:p>
                  </a:txBody>
                  <a:tcPr/>
                </a:tc>
                <a:tc>
                  <a:txBody>
                    <a:bodyPr/>
                    <a:lstStyle/>
                    <a:p>
                      <a:r>
                        <a:rPr lang="en-US" sz="3200" dirty="0"/>
                        <a:t>mean AP (PASCAL</a:t>
                      </a:r>
                      <a:r>
                        <a:rPr lang="en-US" sz="3200" baseline="0" dirty="0"/>
                        <a:t> VOC)</a:t>
                      </a:r>
                      <a:endParaRPr lang="en-US" sz="3200" dirty="0"/>
                    </a:p>
                  </a:txBody>
                  <a:tcPr/>
                </a:tc>
                <a:extLst>
                  <a:ext uri="{0D108BD9-81ED-4DB2-BD59-A6C34878D82A}">
                    <a16:rowId xmlns:a16="http://schemas.microsoft.com/office/drawing/2014/main" val="10000"/>
                  </a:ext>
                </a:extLst>
              </a:tr>
              <a:tr h="823595">
                <a:tc>
                  <a:txBody>
                    <a:bodyPr/>
                    <a:lstStyle/>
                    <a:p>
                      <a:r>
                        <a:rPr lang="en-US" sz="3200" dirty="0"/>
                        <a:t>VGG</a:t>
                      </a:r>
                    </a:p>
                  </a:txBody>
                  <a:tcPr/>
                </a:tc>
                <a:tc>
                  <a:txBody>
                    <a:bodyPr/>
                    <a:lstStyle/>
                    <a:p>
                      <a:r>
                        <a:rPr lang="en-US" sz="3200" dirty="0"/>
                        <a:t>70.4</a:t>
                      </a:r>
                    </a:p>
                  </a:txBody>
                  <a:tcPr/>
                </a:tc>
                <a:extLst>
                  <a:ext uri="{0D108BD9-81ED-4DB2-BD59-A6C34878D82A}">
                    <a16:rowId xmlns:a16="http://schemas.microsoft.com/office/drawing/2014/main" val="10001"/>
                  </a:ext>
                </a:extLst>
              </a:tr>
              <a:tr h="823595">
                <a:tc>
                  <a:txBody>
                    <a:bodyPr/>
                    <a:lstStyle/>
                    <a:p>
                      <a:r>
                        <a:rPr lang="en-US" sz="3200" dirty="0" err="1"/>
                        <a:t>ResNet</a:t>
                      </a:r>
                      <a:r>
                        <a:rPr lang="en-US" sz="3200" dirty="0"/>
                        <a:t> 101</a:t>
                      </a:r>
                    </a:p>
                  </a:txBody>
                  <a:tcPr/>
                </a:tc>
                <a:tc>
                  <a:txBody>
                    <a:bodyPr/>
                    <a:lstStyle/>
                    <a:p>
                      <a:r>
                        <a:rPr lang="en-US" sz="3200" dirty="0"/>
                        <a:t>73.8</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65757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Additional Data</a:t>
            </a:r>
          </a:p>
        </p:txBody>
      </p:sp>
      <p:graphicFrame>
        <p:nvGraphicFramePr>
          <p:cNvPr id="4" name="Content Placeholder 3"/>
          <p:cNvGraphicFramePr>
            <a:graphicFrameLocks noGrp="1"/>
          </p:cNvGraphicFramePr>
          <p:nvPr>
            <p:ph idx="1"/>
          </p:nvPr>
        </p:nvGraphicFramePr>
        <p:xfrm>
          <a:off x="838200" y="1825624"/>
          <a:ext cx="10515600" cy="484759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823595">
                <a:tc>
                  <a:txBody>
                    <a:bodyPr/>
                    <a:lstStyle/>
                    <a:p>
                      <a:r>
                        <a:rPr lang="en-US" sz="3200" dirty="0"/>
                        <a:t>Method</a:t>
                      </a:r>
                    </a:p>
                  </a:txBody>
                  <a:tcPr/>
                </a:tc>
                <a:tc>
                  <a:txBody>
                    <a:bodyPr/>
                    <a:lstStyle/>
                    <a:p>
                      <a:r>
                        <a:rPr lang="en-US" sz="3200" dirty="0"/>
                        <a:t>Training data</a:t>
                      </a:r>
                    </a:p>
                  </a:txBody>
                  <a:tcPr/>
                </a:tc>
                <a:tc>
                  <a:txBody>
                    <a:bodyPr/>
                    <a:lstStyle/>
                    <a:p>
                      <a:r>
                        <a:rPr lang="en-US" sz="3200" dirty="0"/>
                        <a:t>mean AP (PASCAL</a:t>
                      </a:r>
                      <a:r>
                        <a:rPr lang="en-US" sz="3200" baseline="0" dirty="0"/>
                        <a:t> VOC 2012 Test)</a:t>
                      </a:r>
                      <a:endParaRPr lang="en-US" sz="3200" dirty="0"/>
                    </a:p>
                  </a:txBody>
                  <a:tcPr/>
                </a:tc>
                <a:extLst>
                  <a:ext uri="{0D108BD9-81ED-4DB2-BD59-A6C34878D82A}">
                    <a16:rowId xmlns:a16="http://schemas.microsoft.com/office/drawing/2014/main" val="10000"/>
                  </a:ext>
                </a:extLst>
              </a:tr>
              <a:tr h="823595">
                <a:tc>
                  <a:txBody>
                    <a:bodyPr/>
                    <a:lstStyle/>
                    <a:p>
                      <a:r>
                        <a:rPr lang="en-US" sz="3200" dirty="0"/>
                        <a:t>Fast R-CNN</a:t>
                      </a:r>
                    </a:p>
                  </a:txBody>
                  <a:tcPr/>
                </a:tc>
                <a:tc>
                  <a:txBody>
                    <a:bodyPr/>
                    <a:lstStyle/>
                    <a:p>
                      <a:r>
                        <a:rPr lang="en-US" sz="3200" dirty="0"/>
                        <a:t>VOC 12 Train (10K)</a:t>
                      </a:r>
                    </a:p>
                  </a:txBody>
                  <a:tcPr/>
                </a:tc>
                <a:tc>
                  <a:txBody>
                    <a:bodyPr/>
                    <a:lstStyle/>
                    <a:p>
                      <a:r>
                        <a:rPr lang="en-US" sz="3200" dirty="0"/>
                        <a:t>65.7</a:t>
                      </a:r>
                    </a:p>
                  </a:txBody>
                  <a:tcPr/>
                </a:tc>
                <a:extLst>
                  <a:ext uri="{0D108BD9-81ED-4DB2-BD59-A6C34878D82A}">
                    <a16:rowId xmlns:a16="http://schemas.microsoft.com/office/drawing/2014/main" val="10001"/>
                  </a:ext>
                </a:extLst>
              </a:tr>
              <a:tr h="823595">
                <a:tc>
                  <a:txBody>
                    <a:bodyPr/>
                    <a:lstStyle/>
                    <a:p>
                      <a:r>
                        <a:rPr lang="en-US" sz="3200" dirty="0"/>
                        <a:t>Fast R-CNN</a:t>
                      </a:r>
                    </a:p>
                  </a:txBody>
                  <a:tcPr/>
                </a:tc>
                <a:tc>
                  <a:txBody>
                    <a:bodyPr/>
                    <a:lstStyle/>
                    <a:p>
                      <a:r>
                        <a:rPr lang="en-US" sz="3200" dirty="0"/>
                        <a:t>VOC07 </a:t>
                      </a:r>
                      <a:r>
                        <a:rPr lang="en-US" sz="3200" dirty="0" err="1"/>
                        <a:t>Trainval</a:t>
                      </a:r>
                      <a:r>
                        <a:rPr lang="en-US" sz="3200" dirty="0"/>
                        <a:t> + VOC</a:t>
                      </a:r>
                      <a:r>
                        <a:rPr lang="en-US" sz="3200" baseline="0" dirty="0"/>
                        <a:t> 12 Train</a:t>
                      </a:r>
                      <a:endParaRPr lang="en-US" sz="3200" dirty="0"/>
                    </a:p>
                  </a:txBody>
                  <a:tcPr/>
                </a:tc>
                <a:tc>
                  <a:txBody>
                    <a:bodyPr/>
                    <a:lstStyle/>
                    <a:p>
                      <a:r>
                        <a:rPr lang="en-US" sz="3200" dirty="0"/>
                        <a:t>68.4</a:t>
                      </a:r>
                    </a:p>
                  </a:txBody>
                  <a:tcPr/>
                </a:tc>
                <a:extLst>
                  <a:ext uri="{0D108BD9-81ED-4DB2-BD59-A6C34878D82A}">
                    <a16:rowId xmlns:a16="http://schemas.microsoft.com/office/drawing/2014/main" val="10002"/>
                  </a:ext>
                </a:extLst>
              </a:tr>
              <a:tr h="823595">
                <a:tc>
                  <a:txBody>
                    <a:bodyPr/>
                    <a:lstStyle/>
                    <a:p>
                      <a:r>
                        <a:rPr lang="en-US" sz="3200" dirty="0"/>
                        <a:t>Faster R-CNN</a:t>
                      </a:r>
                    </a:p>
                  </a:txBody>
                  <a:tcPr/>
                </a:tc>
                <a:tc>
                  <a:txBody>
                    <a:bodyPr/>
                    <a:lstStyle/>
                    <a:p>
                      <a:r>
                        <a:rPr lang="en-US" sz="3200" dirty="0"/>
                        <a:t>VOC 12 Train (10K)</a:t>
                      </a:r>
                    </a:p>
                  </a:txBody>
                  <a:tcPr/>
                </a:tc>
                <a:tc>
                  <a:txBody>
                    <a:bodyPr/>
                    <a:lstStyle/>
                    <a:p>
                      <a:r>
                        <a:rPr lang="en-US" sz="3200" dirty="0"/>
                        <a:t>67.0</a:t>
                      </a:r>
                    </a:p>
                  </a:txBody>
                  <a:tcPr/>
                </a:tc>
                <a:extLst>
                  <a:ext uri="{0D108BD9-81ED-4DB2-BD59-A6C34878D82A}">
                    <a16:rowId xmlns:a16="http://schemas.microsoft.com/office/drawing/2014/main" val="10003"/>
                  </a:ext>
                </a:extLst>
              </a:tr>
              <a:tr h="823595">
                <a:tc>
                  <a:txBody>
                    <a:bodyPr/>
                    <a:lstStyle/>
                    <a:p>
                      <a:r>
                        <a:rPr lang="en-US" sz="3200" dirty="0"/>
                        <a:t>Faster R-CNN</a:t>
                      </a:r>
                    </a:p>
                  </a:txBody>
                  <a:tcPr/>
                </a:tc>
                <a:tc>
                  <a:txBody>
                    <a:bodyPr/>
                    <a:lstStyle/>
                    <a:p>
                      <a:r>
                        <a:rPr lang="en-US" sz="3200" dirty="0"/>
                        <a:t>VOC07 </a:t>
                      </a:r>
                      <a:r>
                        <a:rPr lang="en-US" sz="3200" dirty="0" err="1"/>
                        <a:t>Trainval</a:t>
                      </a:r>
                      <a:r>
                        <a:rPr lang="en-US" sz="3200" dirty="0"/>
                        <a:t> + VOC</a:t>
                      </a:r>
                      <a:r>
                        <a:rPr lang="en-US" sz="3200" baseline="0" dirty="0"/>
                        <a:t> 12 Train</a:t>
                      </a:r>
                      <a:endParaRPr lang="en-US" sz="3200" dirty="0"/>
                    </a:p>
                  </a:txBody>
                  <a:tcPr/>
                </a:tc>
                <a:tc>
                  <a:txBody>
                    <a:bodyPr/>
                    <a:lstStyle/>
                    <a:p>
                      <a:r>
                        <a:rPr lang="en-US" sz="3200" dirty="0"/>
                        <a:t>70.4</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22494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R-CNN family of detectors</a:t>
            </a:r>
          </a:p>
        </p:txBody>
      </p:sp>
      <p:graphicFrame>
        <p:nvGraphicFramePr>
          <p:cNvPr id="4" name="Content Placeholder 3"/>
          <p:cNvGraphicFramePr>
            <a:graphicFrameLocks noGrp="1"/>
          </p:cNvGraphicFramePr>
          <p:nvPr>
            <p:ph idx="1"/>
            <p:extLst/>
          </p:nvPr>
        </p:nvGraphicFramePr>
        <p:xfrm>
          <a:off x="838200" y="1825624"/>
          <a:ext cx="10515600" cy="5032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20476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SSD (Single Shot Detector)</a:t>
            </a:r>
          </a:p>
        </p:txBody>
      </p:sp>
      <p:sp>
        <p:nvSpPr>
          <p:cNvPr id="3" name="Content Placeholder 2"/>
          <p:cNvSpPr>
            <a:spLocks noGrp="1"/>
          </p:cNvSpPr>
          <p:nvPr>
            <p:ph idx="1"/>
          </p:nvPr>
        </p:nvSpPr>
        <p:spPr/>
        <p:txBody>
          <a:bodyPr/>
          <a:lstStyle/>
          <a:p>
            <a:r>
              <a:rPr lang="en-US" dirty="0"/>
              <a:t>Why go through separate proposals?</a:t>
            </a:r>
          </a:p>
          <a:p>
            <a:r>
              <a:rPr lang="en-US" dirty="0"/>
              <a:t>Directly produce class-specific scores at each location for every scale and aspect ratio</a:t>
            </a:r>
          </a:p>
          <a:p>
            <a:pPr lvl="1"/>
            <a:r>
              <a:rPr lang="en-US" dirty="0"/>
              <a:t>s scales * a aspects * c classes = sac scores per location</a:t>
            </a:r>
          </a:p>
        </p:txBody>
      </p:sp>
      <p:sp>
        <p:nvSpPr>
          <p:cNvPr id="4" name="Rectangle 3"/>
          <p:cNvSpPr/>
          <p:nvPr/>
        </p:nvSpPr>
        <p:spPr>
          <a:xfrm>
            <a:off x="203200" y="6176963"/>
            <a:ext cx="11988800" cy="646331"/>
          </a:xfrm>
          <a:prstGeom prst="rect">
            <a:avLst/>
          </a:prstGeom>
        </p:spPr>
        <p:txBody>
          <a:bodyPr wrap="square">
            <a:spAutoFit/>
          </a:bodyPr>
          <a:lstStyle/>
          <a:p>
            <a:r>
              <a:rPr lang="en-US" dirty="0"/>
              <a:t>SSD: Single Shot </a:t>
            </a:r>
            <a:r>
              <a:rPr lang="en-US" dirty="0" err="1"/>
              <a:t>MultiBox</a:t>
            </a:r>
            <a:r>
              <a:rPr lang="en-US" dirty="0"/>
              <a:t> Detector. Wei Liu , </a:t>
            </a:r>
            <a:r>
              <a:rPr lang="en-US" dirty="0" err="1"/>
              <a:t>Dragomir</a:t>
            </a:r>
            <a:r>
              <a:rPr lang="en-US" dirty="0"/>
              <a:t> </a:t>
            </a:r>
            <a:r>
              <a:rPr lang="en-US" dirty="0" err="1"/>
              <a:t>Anguelov</a:t>
            </a:r>
            <a:r>
              <a:rPr lang="en-US" dirty="0"/>
              <a:t> , </a:t>
            </a:r>
            <a:r>
              <a:rPr lang="en-US" dirty="0" err="1"/>
              <a:t>Dumitru</a:t>
            </a:r>
            <a:r>
              <a:rPr lang="en-US" dirty="0"/>
              <a:t> </a:t>
            </a:r>
            <a:r>
              <a:rPr lang="en-US" dirty="0" err="1"/>
              <a:t>Erhan</a:t>
            </a:r>
            <a:r>
              <a:rPr lang="en-US" dirty="0"/>
              <a:t> , Christian </a:t>
            </a:r>
            <a:r>
              <a:rPr lang="en-US" dirty="0" err="1"/>
              <a:t>Szegedy</a:t>
            </a:r>
            <a:r>
              <a:rPr lang="en-US" dirty="0"/>
              <a:t> , Scott Reed , Cheng-Yang Fu , Alexander C. Berg. In ECCV, 2016</a:t>
            </a:r>
          </a:p>
        </p:txBody>
      </p:sp>
    </p:spTree>
    <p:extLst>
      <p:ext uri="{BB962C8B-B14F-4D97-AF65-F5344CB8AC3E}">
        <p14:creationId xmlns:p14="http://schemas.microsoft.com/office/powerpoint/2010/main" val="3767149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SSD</a:t>
            </a:r>
          </a:p>
        </p:txBody>
      </p:sp>
      <p:graphicFrame>
        <p:nvGraphicFramePr>
          <p:cNvPr id="4" name="Content Placeholder 3"/>
          <p:cNvGraphicFramePr>
            <a:graphicFrameLocks noGrp="1"/>
          </p:cNvGraphicFramePr>
          <p:nvPr>
            <p:ph idx="1"/>
            <p:extLst/>
          </p:nvPr>
        </p:nvGraphicFramePr>
        <p:xfrm>
          <a:off x="838200" y="1825625"/>
          <a:ext cx="10515600" cy="3694641"/>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1231547">
                <a:tc>
                  <a:txBody>
                    <a:bodyPr/>
                    <a:lstStyle/>
                    <a:p>
                      <a:r>
                        <a:rPr lang="en-US" sz="3200" dirty="0"/>
                        <a:t>Method</a:t>
                      </a:r>
                    </a:p>
                  </a:txBody>
                  <a:tcPr/>
                </a:tc>
                <a:tc>
                  <a:txBody>
                    <a:bodyPr/>
                    <a:lstStyle/>
                    <a:p>
                      <a:r>
                        <a:rPr lang="en-US" sz="3200" dirty="0"/>
                        <a:t>mean</a:t>
                      </a:r>
                      <a:r>
                        <a:rPr lang="en-US" sz="3200" baseline="0" dirty="0"/>
                        <a:t> AP (PASCAL VOC)</a:t>
                      </a:r>
                      <a:endParaRPr lang="en-US" sz="3200" dirty="0"/>
                    </a:p>
                  </a:txBody>
                  <a:tcPr/>
                </a:tc>
                <a:extLst>
                  <a:ext uri="{0D108BD9-81ED-4DB2-BD59-A6C34878D82A}">
                    <a16:rowId xmlns:a16="http://schemas.microsoft.com/office/drawing/2014/main" val="10000"/>
                  </a:ext>
                </a:extLst>
              </a:tr>
              <a:tr h="1231547">
                <a:tc>
                  <a:txBody>
                    <a:bodyPr/>
                    <a:lstStyle/>
                    <a:p>
                      <a:r>
                        <a:rPr lang="en-US" sz="3200" dirty="0"/>
                        <a:t>Faster R-CNN</a:t>
                      </a:r>
                    </a:p>
                  </a:txBody>
                  <a:tcPr/>
                </a:tc>
                <a:tc>
                  <a:txBody>
                    <a:bodyPr/>
                    <a:lstStyle/>
                    <a:p>
                      <a:r>
                        <a:rPr lang="en-US" sz="3200" dirty="0"/>
                        <a:t>70.4</a:t>
                      </a:r>
                    </a:p>
                  </a:txBody>
                  <a:tcPr/>
                </a:tc>
                <a:extLst>
                  <a:ext uri="{0D108BD9-81ED-4DB2-BD59-A6C34878D82A}">
                    <a16:rowId xmlns:a16="http://schemas.microsoft.com/office/drawing/2014/main" val="10001"/>
                  </a:ext>
                </a:extLst>
              </a:tr>
              <a:tr h="1231547">
                <a:tc>
                  <a:txBody>
                    <a:bodyPr/>
                    <a:lstStyle/>
                    <a:p>
                      <a:r>
                        <a:rPr lang="en-US" sz="3200" dirty="0"/>
                        <a:t>SSD</a:t>
                      </a:r>
                    </a:p>
                  </a:txBody>
                  <a:tcPr/>
                </a:tc>
                <a:tc>
                  <a:txBody>
                    <a:bodyPr/>
                    <a:lstStyle/>
                    <a:p>
                      <a:r>
                        <a:rPr lang="en-US" sz="3200" dirty="0"/>
                        <a:t>74.9</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11344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comprehensive evaluation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86937"/>
            <a:ext cx="7645400" cy="4432578"/>
          </a:xfrm>
          <a:prstGeom prst="rect">
            <a:avLst/>
          </a:prstGeom>
        </p:spPr>
      </p:pic>
      <p:sp>
        <p:nvSpPr>
          <p:cNvPr id="6" name="Rectangle 5"/>
          <p:cNvSpPr/>
          <p:nvPr/>
        </p:nvSpPr>
        <p:spPr>
          <a:xfrm>
            <a:off x="0" y="5657671"/>
            <a:ext cx="12192000" cy="1200329"/>
          </a:xfrm>
          <a:prstGeom prst="rect">
            <a:avLst/>
          </a:prstGeom>
        </p:spPr>
        <p:txBody>
          <a:bodyPr wrap="square">
            <a:spAutoFit/>
          </a:bodyPr>
          <a:lstStyle/>
          <a:p>
            <a:r>
              <a:rPr lang="en-US" dirty="0">
                <a:latin typeface="Roboto" charset="0"/>
              </a:rPr>
              <a:t>Speed and accuracy trade-offs for modern convolutional object detectors</a:t>
            </a:r>
          </a:p>
          <a:p>
            <a:r>
              <a:rPr lang="en-US" dirty="0">
                <a:latin typeface="Roboto" charset="0"/>
              </a:rPr>
              <a:t>Alireza Fathi, Anoop Korattikara, Chen Sun, Ian Fischer, Jonathan Huang, Kevin Murphy, Menglong Zhu, Sergio Guadarrama, </a:t>
            </a:r>
            <a:r>
              <a:rPr lang="en-US" dirty="0" err="1">
                <a:latin typeface="Roboto" charset="0"/>
              </a:rPr>
              <a:t>Vivek</a:t>
            </a:r>
            <a:r>
              <a:rPr lang="en-US" dirty="0">
                <a:latin typeface="Roboto" charset="0"/>
              </a:rPr>
              <a:t> </a:t>
            </a:r>
            <a:r>
              <a:rPr lang="en-US" dirty="0" err="1">
                <a:latin typeface="Roboto" charset="0"/>
              </a:rPr>
              <a:t>Rathod</a:t>
            </a:r>
            <a:r>
              <a:rPr lang="en-US" dirty="0">
                <a:latin typeface="Roboto" charset="0"/>
              </a:rPr>
              <a:t>, Yang Song, Zbigniew Wojna</a:t>
            </a:r>
          </a:p>
          <a:p>
            <a:r>
              <a:rPr lang="en-US" dirty="0">
                <a:latin typeface="Roboto" charset="0"/>
              </a:rPr>
              <a:t>CVPR 2017</a:t>
            </a:r>
            <a:endParaRPr lang="en-US" b="0" i="0" dirty="0">
              <a:effectLst/>
              <a:latin typeface="Roboto" charset="0"/>
            </a:endParaRPr>
          </a:p>
        </p:txBody>
      </p:sp>
    </p:spTree>
    <p:extLst>
      <p:ext uri="{BB962C8B-B14F-4D97-AF65-F5344CB8AC3E}">
        <p14:creationId xmlns:p14="http://schemas.microsoft.com/office/powerpoint/2010/main" val="568709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960A8-D67A-A44C-B395-192902CF3719}"/>
              </a:ext>
            </a:extLst>
          </p:cNvPr>
          <p:cNvSpPr>
            <a:spLocks noGrp="1"/>
          </p:cNvSpPr>
          <p:nvPr>
            <p:ph type="title"/>
          </p:nvPr>
        </p:nvSpPr>
        <p:spPr/>
        <p:txBody>
          <a:bodyPr/>
          <a:lstStyle/>
          <a:p>
            <a:r>
              <a:rPr lang="en-US" dirty="0"/>
              <a:t>Detecting small objects</a:t>
            </a:r>
          </a:p>
        </p:txBody>
      </p:sp>
      <p:sp>
        <p:nvSpPr>
          <p:cNvPr id="8" name="Content Placeholder 7">
            <a:extLst>
              <a:ext uri="{FF2B5EF4-FFF2-40B4-BE49-F238E27FC236}">
                <a16:creationId xmlns:a16="http://schemas.microsoft.com/office/drawing/2014/main" id="{C3F2BB7D-CB2B-FD45-9BB7-F7D1D18F2AAC}"/>
              </a:ext>
            </a:extLst>
          </p:cNvPr>
          <p:cNvSpPr>
            <a:spLocks noGrp="1"/>
          </p:cNvSpPr>
          <p:nvPr>
            <p:ph sz="half" idx="2"/>
          </p:nvPr>
        </p:nvSpPr>
        <p:spPr>
          <a:xfrm>
            <a:off x="6805114" y="1825625"/>
            <a:ext cx="4548685" cy="4351338"/>
          </a:xfrm>
        </p:spPr>
        <p:txBody>
          <a:bodyPr/>
          <a:lstStyle/>
          <a:p>
            <a:r>
              <a:rPr lang="en-US" dirty="0"/>
              <a:t>Small objects get low resolution features</a:t>
            </a:r>
          </a:p>
        </p:txBody>
      </p:sp>
      <p:pic>
        <p:nvPicPr>
          <p:cNvPr id="4" name="Picture 3">
            <a:extLst>
              <a:ext uri="{FF2B5EF4-FFF2-40B4-BE49-F238E27FC236}">
                <a16:creationId xmlns:a16="http://schemas.microsoft.com/office/drawing/2014/main" id="{782CEDA5-3618-5A42-BBC0-C343695E343A}"/>
              </a:ext>
            </a:extLst>
          </p:cNvPr>
          <p:cNvPicPr>
            <a:picLocks noChangeAspect="1"/>
          </p:cNvPicPr>
          <p:nvPr/>
        </p:nvPicPr>
        <p:blipFill>
          <a:blip r:embed="rId2"/>
          <a:stretch>
            <a:fillRect/>
          </a:stretch>
        </p:blipFill>
        <p:spPr>
          <a:xfrm>
            <a:off x="838200" y="2060764"/>
            <a:ext cx="5966915" cy="3977943"/>
          </a:xfrm>
          <a:prstGeom prst="rect">
            <a:avLst/>
          </a:prstGeom>
        </p:spPr>
      </p:pic>
      <p:sp>
        <p:nvSpPr>
          <p:cNvPr id="5" name="Rectangle 4">
            <a:extLst>
              <a:ext uri="{FF2B5EF4-FFF2-40B4-BE49-F238E27FC236}">
                <a16:creationId xmlns:a16="http://schemas.microsoft.com/office/drawing/2014/main" id="{AAA1BC98-949C-CF4B-A2E3-1CC53EDEC4E6}"/>
              </a:ext>
            </a:extLst>
          </p:cNvPr>
          <p:cNvSpPr/>
          <p:nvPr/>
        </p:nvSpPr>
        <p:spPr>
          <a:xfrm>
            <a:off x="2000250" y="2714625"/>
            <a:ext cx="857250" cy="26003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8184E2-66F7-3545-9E84-91523105C8CE}"/>
              </a:ext>
            </a:extLst>
          </p:cNvPr>
          <p:cNvSpPr/>
          <p:nvPr/>
        </p:nvSpPr>
        <p:spPr>
          <a:xfrm>
            <a:off x="4402682" y="3951514"/>
            <a:ext cx="278175" cy="8164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254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393D25-3268-7E44-B6D0-3BDE939A78C5}"/>
              </a:ext>
            </a:extLst>
          </p:cNvPr>
          <p:cNvSpPr>
            <a:spLocks noGrp="1"/>
          </p:cNvSpPr>
          <p:nvPr>
            <p:ph type="title"/>
          </p:nvPr>
        </p:nvSpPr>
        <p:spPr/>
        <p:txBody>
          <a:bodyPr/>
          <a:lstStyle/>
          <a:p>
            <a:r>
              <a:rPr lang="en-US" dirty="0"/>
              <a:t>Feature pyramid networks</a:t>
            </a:r>
          </a:p>
        </p:txBody>
      </p:sp>
      <p:pic>
        <p:nvPicPr>
          <p:cNvPr id="8" name="Picture 7">
            <a:extLst>
              <a:ext uri="{FF2B5EF4-FFF2-40B4-BE49-F238E27FC236}">
                <a16:creationId xmlns:a16="http://schemas.microsoft.com/office/drawing/2014/main" id="{A0CBA92E-4F64-0A4E-8BEC-FDDBB7A5DB08}"/>
              </a:ext>
            </a:extLst>
          </p:cNvPr>
          <p:cNvPicPr>
            <a:picLocks noChangeAspect="1"/>
          </p:cNvPicPr>
          <p:nvPr/>
        </p:nvPicPr>
        <p:blipFill>
          <a:blip r:embed="rId2"/>
          <a:stretch>
            <a:fillRect/>
          </a:stretch>
        </p:blipFill>
        <p:spPr>
          <a:xfrm>
            <a:off x="6360659" y="3976929"/>
            <a:ext cx="4796118" cy="2038350"/>
          </a:xfrm>
          <a:prstGeom prst="rect">
            <a:avLst/>
          </a:prstGeom>
        </p:spPr>
      </p:pic>
      <p:pic>
        <p:nvPicPr>
          <p:cNvPr id="10" name="Picture 9">
            <a:extLst>
              <a:ext uri="{FF2B5EF4-FFF2-40B4-BE49-F238E27FC236}">
                <a16:creationId xmlns:a16="http://schemas.microsoft.com/office/drawing/2014/main" id="{8259E036-BE8F-8A4F-9F25-DE37C4304090}"/>
              </a:ext>
            </a:extLst>
          </p:cNvPr>
          <p:cNvPicPr>
            <a:picLocks noChangeAspect="1"/>
          </p:cNvPicPr>
          <p:nvPr/>
        </p:nvPicPr>
        <p:blipFill>
          <a:blip r:embed="rId3"/>
          <a:stretch>
            <a:fillRect/>
          </a:stretch>
        </p:blipFill>
        <p:spPr>
          <a:xfrm>
            <a:off x="427037" y="4140983"/>
            <a:ext cx="3840732" cy="1604963"/>
          </a:xfrm>
          <a:prstGeom prst="rect">
            <a:avLst/>
          </a:prstGeom>
        </p:spPr>
      </p:pic>
      <p:pic>
        <p:nvPicPr>
          <p:cNvPr id="12" name="Picture 11">
            <a:extLst>
              <a:ext uri="{FF2B5EF4-FFF2-40B4-BE49-F238E27FC236}">
                <a16:creationId xmlns:a16="http://schemas.microsoft.com/office/drawing/2014/main" id="{524452EF-1275-1D44-998E-51B0CBEF5B95}"/>
              </a:ext>
            </a:extLst>
          </p:cNvPr>
          <p:cNvPicPr>
            <a:picLocks noChangeAspect="1"/>
          </p:cNvPicPr>
          <p:nvPr/>
        </p:nvPicPr>
        <p:blipFill>
          <a:blip r:embed="rId4"/>
          <a:stretch>
            <a:fillRect/>
          </a:stretch>
        </p:blipFill>
        <p:spPr>
          <a:xfrm>
            <a:off x="7024688" y="1477962"/>
            <a:ext cx="3805237" cy="2129635"/>
          </a:xfrm>
          <a:prstGeom prst="rect">
            <a:avLst/>
          </a:prstGeom>
        </p:spPr>
      </p:pic>
      <p:pic>
        <p:nvPicPr>
          <p:cNvPr id="14" name="Picture 13">
            <a:extLst>
              <a:ext uri="{FF2B5EF4-FFF2-40B4-BE49-F238E27FC236}">
                <a16:creationId xmlns:a16="http://schemas.microsoft.com/office/drawing/2014/main" id="{3AA8C45F-C5AF-C74D-999A-3304A7B8E7D1}"/>
              </a:ext>
            </a:extLst>
          </p:cNvPr>
          <p:cNvPicPr>
            <a:picLocks noChangeAspect="1"/>
          </p:cNvPicPr>
          <p:nvPr/>
        </p:nvPicPr>
        <p:blipFill>
          <a:blip r:embed="rId5"/>
          <a:stretch>
            <a:fillRect/>
          </a:stretch>
        </p:blipFill>
        <p:spPr>
          <a:xfrm>
            <a:off x="1247775" y="1395815"/>
            <a:ext cx="3192572" cy="2211782"/>
          </a:xfrm>
          <a:prstGeom prst="rect">
            <a:avLst/>
          </a:prstGeom>
        </p:spPr>
      </p:pic>
      <p:sp>
        <p:nvSpPr>
          <p:cNvPr id="15" name="TextBox 14">
            <a:extLst>
              <a:ext uri="{FF2B5EF4-FFF2-40B4-BE49-F238E27FC236}">
                <a16:creationId xmlns:a16="http://schemas.microsoft.com/office/drawing/2014/main" id="{D345E5EC-DAC1-D04E-9212-E8B8C26692E3}"/>
              </a:ext>
            </a:extLst>
          </p:cNvPr>
          <p:cNvSpPr txBox="1"/>
          <p:nvPr/>
        </p:nvSpPr>
        <p:spPr>
          <a:xfrm>
            <a:off x="1100138" y="3607597"/>
            <a:ext cx="2757487" cy="369332"/>
          </a:xfrm>
          <a:prstGeom prst="rect">
            <a:avLst/>
          </a:prstGeom>
          <a:noFill/>
        </p:spPr>
        <p:txBody>
          <a:bodyPr wrap="square" rtlCol="0">
            <a:spAutoFit/>
          </a:bodyPr>
          <a:lstStyle/>
          <a:p>
            <a:pPr algn="ctr"/>
            <a:r>
              <a:rPr lang="en-US" dirty="0"/>
              <a:t>Standard detection</a:t>
            </a:r>
          </a:p>
        </p:txBody>
      </p:sp>
      <p:sp>
        <p:nvSpPr>
          <p:cNvPr id="16" name="TextBox 15">
            <a:extLst>
              <a:ext uri="{FF2B5EF4-FFF2-40B4-BE49-F238E27FC236}">
                <a16:creationId xmlns:a16="http://schemas.microsoft.com/office/drawing/2014/main" id="{C7340E51-30D9-8042-9207-3451D6F5CE5A}"/>
              </a:ext>
            </a:extLst>
          </p:cNvPr>
          <p:cNvSpPr txBox="1"/>
          <p:nvPr/>
        </p:nvSpPr>
        <p:spPr>
          <a:xfrm>
            <a:off x="838200" y="5745946"/>
            <a:ext cx="2939143" cy="369332"/>
          </a:xfrm>
          <a:prstGeom prst="rect">
            <a:avLst/>
          </a:prstGeom>
          <a:noFill/>
        </p:spPr>
        <p:txBody>
          <a:bodyPr wrap="square" rtlCol="0">
            <a:spAutoFit/>
          </a:bodyPr>
          <a:lstStyle/>
          <a:p>
            <a:pPr algn="ctr"/>
            <a:r>
              <a:rPr lang="en-US" dirty="0"/>
              <a:t>Detection on image pyramid</a:t>
            </a:r>
          </a:p>
        </p:txBody>
      </p:sp>
      <p:sp>
        <p:nvSpPr>
          <p:cNvPr id="17" name="TextBox 16">
            <a:extLst>
              <a:ext uri="{FF2B5EF4-FFF2-40B4-BE49-F238E27FC236}">
                <a16:creationId xmlns:a16="http://schemas.microsoft.com/office/drawing/2014/main" id="{CC7D8642-B362-6243-A19A-007698456F5B}"/>
              </a:ext>
            </a:extLst>
          </p:cNvPr>
          <p:cNvSpPr txBox="1"/>
          <p:nvPr/>
        </p:nvSpPr>
        <p:spPr>
          <a:xfrm>
            <a:off x="7130142" y="3607597"/>
            <a:ext cx="2939143" cy="646331"/>
          </a:xfrm>
          <a:prstGeom prst="rect">
            <a:avLst/>
          </a:prstGeom>
          <a:noFill/>
        </p:spPr>
        <p:txBody>
          <a:bodyPr wrap="square" rtlCol="0">
            <a:spAutoFit/>
          </a:bodyPr>
          <a:lstStyle/>
          <a:p>
            <a:pPr algn="ctr"/>
            <a:r>
              <a:rPr lang="en-US" dirty="0"/>
              <a:t>Detection using multiple layers</a:t>
            </a:r>
          </a:p>
        </p:txBody>
      </p:sp>
      <p:sp>
        <p:nvSpPr>
          <p:cNvPr id="18" name="TextBox 17">
            <a:extLst>
              <a:ext uri="{FF2B5EF4-FFF2-40B4-BE49-F238E27FC236}">
                <a16:creationId xmlns:a16="http://schemas.microsoft.com/office/drawing/2014/main" id="{92CF2F4E-E39D-AC4A-B9BF-AE8161B83890}"/>
              </a:ext>
            </a:extLst>
          </p:cNvPr>
          <p:cNvSpPr txBox="1"/>
          <p:nvPr/>
        </p:nvSpPr>
        <p:spPr>
          <a:xfrm>
            <a:off x="7009520" y="5913570"/>
            <a:ext cx="4344280" cy="369332"/>
          </a:xfrm>
          <a:prstGeom prst="rect">
            <a:avLst/>
          </a:prstGeom>
          <a:noFill/>
        </p:spPr>
        <p:txBody>
          <a:bodyPr wrap="square" rtlCol="0">
            <a:spAutoFit/>
          </a:bodyPr>
          <a:lstStyle/>
          <a:p>
            <a:pPr algn="ctr"/>
            <a:r>
              <a:rPr lang="en-US" dirty="0"/>
              <a:t>Detection using feature pyramid layers</a:t>
            </a:r>
          </a:p>
        </p:txBody>
      </p:sp>
      <p:sp>
        <p:nvSpPr>
          <p:cNvPr id="19" name="Rectangle 18">
            <a:extLst>
              <a:ext uri="{FF2B5EF4-FFF2-40B4-BE49-F238E27FC236}">
                <a16:creationId xmlns:a16="http://schemas.microsoft.com/office/drawing/2014/main" id="{C89B5115-561E-1D42-AC71-B3BBEDEB4CE0}"/>
              </a:ext>
            </a:extLst>
          </p:cNvPr>
          <p:cNvSpPr/>
          <p:nvPr/>
        </p:nvSpPr>
        <p:spPr>
          <a:xfrm>
            <a:off x="0" y="6437913"/>
            <a:ext cx="12192000" cy="369332"/>
          </a:xfrm>
          <a:prstGeom prst="rect">
            <a:avLst/>
          </a:prstGeom>
        </p:spPr>
        <p:txBody>
          <a:bodyPr wrap="square">
            <a:spAutoFit/>
          </a:bodyPr>
          <a:lstStyle/>
          <a:p>
            <a:r>
              <a:rPr lang="en-US" dirty="0">
                <a:solidFill>
                  <a:srgbClr val="222222"/>
                </a:solidFill>
                <a:latin typeface="Arial" panose="020B0604020202020204" pitchFamily="34" charset="0"/>
              </a:rPr>
              <a:t>Lin, </a:t>
            </a:r>
            <a:r>
              <a:rPr lang="en-US" dirty="0" err="1">
                <a:solidFill>
                  <a:srgbClr val="222222"/>
                </a:solidFill>
                <a:latin typeface="Arial" panose="020B0604020202020204" pitchFamily="34" charset="0"/>
              </a:rPr>
              <a:t>Tsung</a:t>
            </a:r>
            <a:r>
              <a:rPr lang="en-US" dirty="0">
                <a:solidFill>
                  <a:srgbClr val="222222"/>
                </a:solidFill>
                <a:latin typeface="Arial" panose="020B0604020202020204" pitchFamily="34" charset="0"/>
              </a:rPr>
              <a:t>-Yi, et al. "Feature Pyramid Networks for Object Detection." </a:t>
            </a:r>
            <a:r>
              <a:rPr lang="en-US" i="1" dirty="0">
                <a:solidFill>
                  <a:srgbClr val="222222"/>
                </a:solidFill>
                <a:latin typeface="Arial" panose="020B0604020202020204" pitchFamily="34" charset="0"/>
              </a:rPr>
              <a:t>CVPR</a:t>
            </a:r>
            <a:r>
              <a:rPr lang="en-US" dirty="0">
                <a:solidFill>
                  <a:srgbClr val="222222"/>
                </a:solidFill>
                <a:latin typeface="Arial" panose="020B0604020202020204" pitchFamily="34" charset="0"/>
              </a:rPr>
              <a:t>. Vol. 1. No. 2. 2017.</a:t>
            </a:r>
            <a:endParaRPr lang="en-US" dirty="0"/>
          </a:p>
        </p:txBody>
      </p:sp>
    </p:spTree>
    <p:extLst>
      <p:ext uri="{BB962C8B-B14F-4D97-AF65-F5344CB8AC3E}">
        <p14:creationId xmlns:p14="http://schemas.microsoft.com/office/powerpoint/2010/main" val="390113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93801-5169-5648-A97F-3D97915619E6}"/>
              </a:ext>
            </a:extLst>
          </p:cNvPr>
          <p:cNvSpPr>
            <a:spLocks noGrp="1"/>
          </p:cNvSpPr>
          <p:nvPr>
            <p:ph type="title"/>
          </p:nvPr>
        </p:nvSpPr>
        <p:spPr/>
        <p:txBody>
          <a:bodyPr/>
          <a:lstStyle/>
          <a:p>
            <a:r>
              <a:rPr lang="en-US" dirty="0"/>
              <a:t>Feature pyramid networks</a:t>
            </a:r>
          </a:p>
        </p:txBody>
      </p:sp>
      <p:pic>
        <p:nvPicPr>
          <p:cNvPr id="5" name="Picture 4">
            <a:extLst>
              <a:ext uri="{FF2B5EF4-FFF2-40B4-BE49-F238E27FC236}">
                <a16:creationId xmlns:a16="http://schemas.microsoft.com/office/drawing/2014/main" id="{661465B7-536A-8941-8C22-6A38F3B12495}"/>
              </a:ext>
            </a:extLst>
          </p:cNvPr>
          <p:cNvPicPr>
            <a:picLocks noChangeAspect="1"/>
          </p:cNvPicPr>
          <p:nvPr/>
        </p:nvPicPr>
        <p:blipFill>
          <a:blip r:embed="rId2"/>
          <a:stretch>
            <a:fillRect/>
          </a:stretch>
        </p:blipFill>
        <p:spPr>
          <a:xfrm>
            <a:off x="175477" y="2205038"/>
            <a:ext cx="11841046" cy="1638300"/>
          </a:xfrm>
          <a:prstGeom prst="rect">
            <a:avLst/>
          </a:prstGeom>
        </p:spPr>
      </p:pic>
      <p:sp>
        <p:nvSpPr>
          <p:cNvPr id="6" name="Rectangle 5">
            <a:extLst>
              <a:ext uri="{FF2B5EF4-FFF2-40B4-BE49-F238E27FC236}">
                <a16:creationId xmlns:a16="http://schemas.microsoft.com/office/drawing/2014/main" id="{6BCA6143-BDDA-CE4F-ABEA-4BDD82B9B234}"/>
              </a:ext>
            </a:extLst>
          </p:cNvPr>
          <p:cNvSpPr/>
          <p:nvPr/>
        </p:nvSpPr>
        <p:spPr>
          <a:xfrm>
            <a:off x="0" y="6437913"/>
            <a:ext cx="12192000" cy="369332"/>
          </a:xfrm>
          <a:prstGeom prst="rect">
            <a:avLst/>
          </a:prstGeom>
        </p:spPr>
        <p:txBody>
          <a:bodyPr wrap="square">
            <a:spAutoFit/>
          </a:bodyPr>
          <a:lstStyle/>
          <a:p>
            <a:r>
              <a:rPr lang="en-US" dirty="0">
                <a:solidFill>
                  <a:srgbClr val="222222"/>
                </a:solidFill>
                <a:latin typeface="Arial" panose="020B0604020202020204" pitchFamily="34" charset="0"/>
              </a:rPr>
              <a:t>Lin, </a:t>
            </a:r>
            <a:r>
              <a:rPr lang="en-US" dirty="0" err="1">
                <a:solidFill>
                  <a:srgbClr val="222222"/>
                </a:solidFill>
                <a:latin typeface="Arial" panose="020B0604020202020204" pitchFamily="34" charset="0"/>
              </a:rPr>
              <a:t>Tsung</a:t>
            </a:r>
            <a:r>
              <a:rPr lang="en-US" dirty="0">
                <a:solidFill>
                  <a:srgbClr val="222222"/>
                </a:solidFill>
                <a:latin typeface="Arial" panose="020B0604020202020204" pitchFamily="34" charset="0"/>
              </a:rPr>
              <a:t>-Yi, et al. "Feature Pyramid Networks for Object Detection." </a:t>
            </a:r>
            <a:r>
              <a:rPr lang="en-US" i="1" dirty="0">
                <a:solidFill>
                  <a:srgbClr val="222222"/>
                </a:solidFill>
                <a:latin typeface="Arial" panose="020B0604020202020204" pitchFamily="34" charset="0"/>
              </a:rPr>
              <a:t>CVPR</a:t>
            </a:r>
            <a:r>
              <a:rPr lang="en-US" dirty="0">
                <a:solidFill>
                  <a:srgbClr val="222222"/>
                </a:solidFill>
                <a:latin typeface="Arial" panose="020B0604020202020204" pitchFamily="34" charset="0"/>
              </a:rPr>
              <a:t>. Vol. 1. No. 2. 2017.</a:t>
            </a:r>
            <a:endParaRPr lang="en-US" dirty="0"/>
          </a:p>
        </p:txBody>
      </p:sp>
    </p:spTree>
    <p:extLst>
      <p:ext uri="{BB962C8B-B14F-4D97-AF65-F5344CB8AC3E}">
        <p14:creationId xmlns:p14="http://schemas.microsoft.com/office/powerpoint/2010/main" val="828710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Task</a:t>
            </a:r>
          </a:p>
        </p:txBody>
      </p:sp>
      <p:grpSp>
        <p:nvGrpSpPr>
          <p:cNvPr id="4" name="Group 3"/>
          <p:cNvGrpSpPr/>
          <p:nvPr/>
        </p:nvGrpSpPr>
        <p:grpSpPr>
          <a:xfrm>
            <a:off x="2852382" y="2049834"/>
            <a:ext cx="6796585" cy="4460148"/>
            <a:chOff x="1354667" y="1408581"/>
            <a:chExt cx="6333066" cy="4749799"/>
          </a:xfrm>
        </p:grpSpPr>
        <p:pic>
          <p:nvPicPr>
            <p:cNvPr id="5" name="Picture 4" descr="vis_0.png"/>
            <p:cNvPicPr>
              <a:picLocks noChangeAspect="1"/>
            </p:cNvPicPr>
            <p:nvPr/>
          </p:nvPicPr>
          <p:blipFill>
            <a:blip r:embed="rId2">
              <a:grayscl/>
              <a:alphaModFix amt="60000"/>
              <a:extLst>
                <a:ext uri="{28A0092B-C50C-407E-A947-70E740481C1C}">
                  <a14:useLocalDpi xmlns:a14="http://schemas.microsoft.com/office/drawing/2010/main"/>
                </a:ext>
              </a:extLst>
            </a:blip>
            <a:stretch>
              <a:fillRect/>
            </a:stretch>
          </p:blipFill>
          <p:spPr>
            <a:xfrm>
              <a:off x="1354667" y="1408581"/>
              <a:ext cx="6333066" cy="4749799"/>
            </a:xfrm>
            <a:prstGeom prst="rect">
              <a:avLst/>
            </a:prstGeom>
          </p:spPr>
        </p:pic>
        <p:sp>
          <p:nvSpPr>
            <p:cNvPr id="6" name="Rectangle 5"/>
            <p:cNvSpPr/>
            <p:nvPr/>
          </p:nvSpPr>
          <p:spPr>
            <a:xfrm>
              <a:off x="3183467" y="2269067"/>
              <a:ext cx="1016000" cy="3217333"/>
            </a:xfrm>
            <a:prstGeom prst="rect">
              <a:avLst/>
            </a:prstGeom>
            <a:no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045199" y="2607734"/>
              <a:ext cx="829733" cy="2099733"/>
            </a:xfrm>
            <a:prstGeom prst="rect">
              <a:avLst/>
            </a:prstGeom>
            <a:no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913467" y="3488267"/>
              <a:ext cx="4250266" cy="2624657"/>
            </a:xfrm>
            <a:prstGeom prst="rect">
              <a:avLst/>
            </a:prstGeom>
            <a:no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723467" y="3081867"/>
              <a:ext cx="1930400" cy="2743200"/>
            </a:xfrm>
            <a:prstGeom prst="rect">
              <a:avLst/>
            </a:prstGeom>
            <a:no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891816" y="1850794"/>
              <a:ext cx="1623362" cy="35384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person 1</a:t>
              </a:r>
            </a:p>
          </p:txBody>
        </p:sp>
        <p:sp>
          <p:nvSpPr>
            <p:cNvPr id="11" name="Rectangle 10"/>
            <p:cNvSpPr/>
            <p:nvPr/>
          </p:nvSpPr>
          <p:spPr>
            <a:xfrm>
              <a:off x="5784201" y="2269062"/>
              <a:ext cx="1599619" cy="36013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person 2</a:t>
              </a:r>
            </a:p>
          </p:txBody>
        </p:sp>
        <p:sp>
          <p:nvSpPr>
            <p:cNvPr id="12" name="Rectangle 11"/>
            <p:cNvSpPr/>
            <p:nvPr/>
          </p:nvSpPr>
          <p:spPr>
            <a:xfrm>
              <a:off x="1913463" y="3186437"/>
              <a:ext cx="1390376" cy="29188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horse 1</a:t>
              </a:r>
            </a:p>
          </p:txBody>
        </p:sp>
        <p:sp>
          <p:nvSpPr>
            <p:cNvPr id="13" name="Rectangle 12"/>
            <p:cNvSpPr/>
            <p:nvPr/>
          </p:nvSpPr>
          <p:spPr>
            <a:xfrm>
              <a:off x="6159137" y="5503334"/>
              <a:ext cx="1528596" cy="28355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horse 2</a:t>
              </a:r>
            </a:p>
          </p:txBody>
        </p:sp>
      </p:grpSp>
    </p:spTree>
    <p:extLst>
      <p:ext uri="{BB962C8B-B14F-4D97-AF65-F5344CB8AC3E}">
        <p14:creationId xmlns:p14="http://schemas.microsoft.com/office/powerpoint/2010/main" val="133447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details - Non-max suppression</a:t>
            </a:r>
          </a:p>
        </p:txBody>
      </p:sp>
      <p:pic>
        <p:nvPicPr>
          <p:cNvPr id="4" name="Picture 3"/>
          <p:cNvPicPr>
            <a:picLocks noChangeAspect="1"/>
          </p:cNvPicPr>
          <p:nvPr/>
        </p:nvPicPr>
        <p:blipFill>
          <a:blip r:embed="rId2">
            <a:alphaModFix amt="50000"/>
          </a:blip>
          <a:stretch>
            <a:fillRect/>
          </a:stretch>
        </p:blipFill>
        <p:spPr>
          <a:xfrm>
            <a:off x="1801970" y="2807426"/>
            <a:ext cx="5608765" cy="2733565"/>
          </a:xfrm>
          <a:prstGeom prst="rect">
            <a:avLst/>
          </a:prstGeom>
        </p:spPr>
      </p:pic>
      <p:sp>
        <p:nvSpPr>
          <p:cNvPr id="5" name="Rectangle 4"/>
          <p:cNvSpPr/>
          <p:nvPr/>
        </p:nvSpPr>
        <p:spPr>
          <a:xfrm>
            <a:off x="4026090" y="3111804"/>
            <a:ext cx="3270195" cy="2156232"/>
          </a:xfrm>
          <a:prstGeom prst="rect">
            <a:avLst/>
          </a:prstGeom>
          <a:noFill/>
          <a:ln w="762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843272" y="3248167"/>
            <a:ext cx="3308155" cy="2207361"/>
          </a:xfrm>
          <a:prstGeom prst="rect">
            <a:avLst/>
          </a:prstGeom>
          <a:noFill/>
          <a:ln w="762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012442" y="2721963"/>
            <a:ext cx="532262" cy="369332"/>
          </a:xfrm>
          <a:prstGeom prst="rect">
            <a:avLst/>
          </a:prstGeom>
          <a:solidFill>
            <a:srgbClr val="00B0F0"/>
          </a:solidFill>
        </p:spPr>
        <p:txBody>
          <a:bodyPr wrap="square" rtlCol="0">
            <a:spAutoFit/>
          </a:bodyPr>
          <a:lstStyle/>
          <a:p>
            <a:r>
              <a:rPr lang="en-US">
                <a:solidFill>
                  <a:schemeClr val="bg1"/>
                </a:solidFill>
              </a:rPr>
              <a:t>0.9</a:t>
            </a:r>
          </a:p>
        </p:txBody>
      </p:sp>
      <p:sp>
        <p:nvSpPr>
          <p:cNvPr id="9" name="TextBox 8"/>
          <p:cNvSpPr txBox="1"/>
          <p:nvPr/>
        </p:nvSpPr>
        <p:spPr>
          <a:xfrm>
            <a:off x="6655919" y="2876009"/>
            <a:ext cx="532262" cy="369332"/>
          </a:xfrm>
          <a:prstGeom prst="rect">
            <a:avLst/>
          </a:prstGeom>
          <a:solidFill>
            <a:srgbClr val="7030A0"/>
          </a:solidFill>
        </p:spPr>
        <p:txBody>
          <a:bodyPr wrap="square" rtlCol="0">
            <a:spAutoFit/>
          </a:bodyPr>
          <a:lstStyle/>
          <a:p>
            <a:r>
              <a:rPr lang="en-US" dirty="0">
                <a:solidFill>
                  <a:schemeClr val="bg1"/>
                </a:solidFill>
              </a:rPr>
              <a:t>0.8</a:t>
            </a:r>
          </a:p>
        </p:txBody>
      </p:sp>
    </p:spTree>
    <p:extLst>
      <p:ext uri="{BB962C8B-B14F-4D97-AF65-F5344CB8AC3E}">
        <p14:creationId xmlns:p14="http://schemas.microsoft.com/office/powerpoint/2010/main" val="3273583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details - Non-max suppression</a:t>
            </a:r>
          </a:p>
        </p:txBody>
      </p:sp>
      <p:sp>
        <p:nvSpPr>
          <p:cNvPr id="3" name="Content Placeholder 2"/>
          <p:cNvSpPr>
            <a:spLocks noGrp="1"/>
          </p:cNvSpPr>
          <p:nvPr>
            <p:ph idx="1"/>
          </p:nvPr>
        </p:nvSpPr>
        <p:spPr/>
        <p:txBody>
          <a:bodyPr/>
          <a:lstStyle/>
          <a:p>
            <a:r>
              <a:rPr lang="en-US" dirty="0"/>
              <a:t>Go down the list of detections starting from highest scoring</a:t>
            </a:r>
          </a:p>
          <a:p>
            <a:r>
              <a:rPr lang="en-US" dirty="0"/>
              <a:t>Eliminate any detection that overlaps highly with a higher scoring detection</a:t>
            </a:r>
          </a:p>
          <a:p>
            <a:r>
              <a:rPr lang="en-US" dirty="0"/>
              <a:t>Separate, heuristic step </a:t>
            </a:r>
          </a:p>
        </p:txBody>
      </p:sp>
    </p:spTree>
    <p:extLst>
      <p:ext uri="{BB962C8B-B14F-4D97-AF65-F5344CB8AC3E}">
        <p14:creationId xmlns:p14="http://schemas.microsoft.com/office/powerpoint/2010/main" val="3485288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comprehensive evaluation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86937"/>
            <a:ext cx="7645400" cy="4432578"/>
          </a:xfrm>
          <a:prstGeom prst="rect">
            <a:avLst/>
          </a:prstGeom>
        </p:spPr>
      </p:pic>
      <p:sp>
        <p:nvSpPr>
          <p:cNvPr id="6" name="Rectangle 5"/>
          <p:cNvSpPr/>
          <p:nvPr/>
        </p:nvSpPr>
        <p:spPr>
          <a:xfrm>
            <a:off x="0" y="5657671"/>
            <a:ext cx="12192000" cy="1200329"/>
          </a:xfrm>
          <a:prstGeom prst="rect">
            <a:avLst/>
          </a:prstGeom>
        </p:spPr>
        <p:txBody>
          <a:bodyPr wrap="square">
            <a:spAutoFit/>
          </a:bodyPr>
          <a:lstStyle/>
          <a:p>
            <a:r>
              <a:rPr lang="en-US" dirty="0">
                <a:latin typeface="Roboto" charset="0"/>
              </a:rPr>
              <a:t>Speed and accuracy trade-offs for modern convolutional object detectors</a:t>
            </a:r>
          </a:p>
          <a:p>
            <a:r>
              <a:rPr lang="en-US" dirty="0">
                <a:latin typeface="Roboto" charset="0"/>
              </a:rPr>
              <a:t>Alireza Fathi, Anoop Korattikara, Chen Sun, Ian Fischer, Jonathan Huang, Kevin Murphy, Menglong Zhu, Sergio Guadarrama, </a:t>
            </a:r>
            <a:r>
              <a:rPr lang="en-US" dirty="0" err="1">
                <a:latin typeface="Roboto" charset="0"/>
              </a:rPr>
              <a:t>Vivek</a:t>
            </a:r>
            <a:r>
              <a:rPr lang="en-US" dirty="0">
                <a:latin typeface="Roboto" charset="0"/>
              </a:rPr>
              <a:t> </a:t>
            </a:r>
            <a:r>
              <a:rPr lang="en-US" dirty="0" err="1">
                <a:latin typeface="Roboto" charset="0"/>
              </a:rPr>
              <a:t>Rathod</a:t>
            </a:r>
            <a:r>
              <a:rPr lang="en-US" dirty="0">
                <a:latin typeface="Roboto" charset="0"/>
              </a:rPr>
              <a:t>, Yang Song, Zbigniew Wojna</a:t>
            </a:r>
          </a:p>
          <a:p>
            <a:r>
              <a:rPr lang="en-US" dirty="0">
                <a:latin typeface="Roboto" charset="0"/>
              </a:rPr>
              <a:t>CVPR 2017</a:t>
            </a:r>
            <a:endParaRPr lang="en-US" b="0" i="0" dirty="0">
              <a:effectLst/>
              <a:latin typeface="Roboto" charset="0"/>
            </a:endParaRPr>
          </a:p>
        </p:txBody>
      </p:sp>
    </p:spTree>
    <p:extLst>
      <p:ext uri="{BB962C8B-B14F-4D97-AF65-F5344CB8AC3E}">
        <p14:creationId xmlns:p14="http://schemas.microsoft.com/office/powerpoint/2010/main" val="2027858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498AA-2C61-B140-B089-5B73DCCF780F}"/>
              </a:ext>
            </a:extLst>
          </p:cNvPr>
          <p:cNvSpPr>
            <a:spLocks noGrp="1"/>
          </p:cNvSpPr>
          <p:nvPr>
            <p:ph type="title"/>
          </p:nvPr>
        </p:nvSpPr>
        <p:spPr/>
        <p:txBody>
          <a:bodyPr/>
          <a:lstStyle/>
          <a:p>
            <a:r>
              <a:rPr lang="en-US" dirty="0"/>
              <a:t>Challenges with </a:t>
            </a:r>
            <a:r>
              <a:rPr lang="en-US" dirty="0" err="1"/>
              <a:t>RoI</a:t>
            </a:r>
            <a:r>
              <a:rPr lang="en-US" dirty="0"/>
              <a:t> pooling</a:t>
            </a:r>
          </a:p>
        </p:txBody>
      </p:sp>
      <p:sp>
        <p:nvSpPr>
          <p:cNvPr id="3" name="Content Placeholder 2">
            <a:extLst>
              <a:ext uri="{FF2B5EF4-FFF2-40B4-BE49-F238E27FC236}">
                <a16:creationId xmlns:a16="http://schemas.microsoft.com/office/drawing/2014/main" id="{3F03D728-AA77-2843-B7AD-AED8203DD8E8}"/>
              </a:ext>
            </a:extLst>
          </p:cNvPr>
          <p:cNvSpPr>
            <a:spLocks noGrp="1"/>
          </p:cNvSpPr>
          <p:nvPr>
            <p:ph idx="1"/>
          </p:nvPr>
        </p:nvSpPr>
        <p:spPr/>
        <p:txBody>
          <a:bodyPr/>
          <a:lstStyle/>
          <a:p>
            <a:r>
              <a:rPr lang="en-US" dirty="0"/>
              <a:t>Still scales with the number of bounding boxes</a:t>
            </a:r>
          </a:p>
        </p:txBody>
      </p:sp>
      <p:pic>
        <p:nvPicPr>
          <p:cNvPr id="4" name="Picture 3">
            <a:extLst>
              <a:ext uri="{FF2B5EF4-FFF2-40B4-BE49-F238E27FC236}">
                <a16:creationId xmlns:a16="http://schemas.microsoft.com/office/drawing/2014/main" id="{7379CE5B-0D79-D04A-BD9F-64AC0D798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9339" y="2221524"/>
            <a:ext cx="4202490" cy="4382597"/>
          </a:xfrm>
          <a:prstGeom prst="rect">
            <a:avLst/>
          </a:prstGeom>
        </p:spPr>
      </p:pic>
      <p:sp>
        <p:nvSpPr>
          <p:cNvPr id="5" name="Right Arrow Callout 4">
            <a:extLst>
              <a:ext uri="{FF2B5EF4-FFF2-40B4-BE49-F238E27FC236}">
                <a16:creationId xmlns:a16="http://schemas.microsoft.com/office/drawing/2014/main" id="{209D638F-6A63-234D-B815-6B0380A4B2D1}"/>
              </a:ext>
            </a:extLst>
          </p:cNvPr>
          <p:cNvSpPr/>
          <p:nvPr/>
        </p:nvSpPr>
        <p:spPr>
          <a:xfrm>
            <a:off x="5805714" y="2612571"/>
            <a:ext cx="2685143" cy="1001486"/>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 </a:t>
            </a:r>
            <a:r>
              <a:rPr lang="en-US" dirty="0" err="1"/>
              <a:t>bboxes</a:t>
            </a:r>
            <a:r>
              <a:rPr lang="en-US" dirty="0"/>
              <a:t>)</a:t>
            </a:r>
          </a:p>
        </p:txBody>
      </p:sp>
    </p:spTree>
    <p:extLst>
      <p:ext uri="{BB962C8B-B14F-4D97-AF65-F5344CB8AC3E}">
        <p14:creationId xmlns:p14="http://schemas.microsoft.com/office/powerpoint/2010/main" val="1236746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2D0FA-1C48-244F-A73A-FE42A4C0459E}"/>
              </a:ext>
            </a:extLst>
          </p:cNvPr>
          <p:cNvSpPr>
            <a:spLocks noGrp="1"/>
          </p:cNvSpPr>
          <p:nvPr>
            <p:ph type="title"/>
          </p:nvPr>
        </p:nvSpPr>
        <p:spPr/>
        <p:txBody>
          <a:bodyPr/>
          <a:lstStyle/>
          <a:p>
            <a:r>
              <a:rPr lang="en-US" dirty="0" err="1"/>
              <a:t>RoI</a:t>
            </a:r>
            <a:r>
              <a:rPr lang="en-US" dirty="0"/>
              <a:t> pooling (Faster R-CNN) vs convolution (SSD)</a:t>
            </a:r>
          </a:p>
        </p:txBody>
      </p:sp>
      <p:sp>
        <p:nvSpPr>
          <p:cNvPr id="3" name="Content Placeholder 2">
            <a:extLst>
              <a:ext uri="{FF2B5EF4-FFF2-40B4-BE49-F238E27FC236}">
                <a16:creationId xmlns:a16="http://schemas.microsoft.com/office/drawing/2014/main" id="{0931EBA7-B5A6-1B4A-9FBD-4416C5081ACE}"/>
              </a:ext>
            </a:extLst>
          </p:cNvPr>
          <p:cNvSpPr>
            <a:spLocks noGrp="1"/>
          </p:cNvSpPr>
          <p:nvPr>
            <p:ph idx="1"/>
          </p:nvPr>
        </p:nvSpPr>
        <p:spPr/>
        <p:txBody>
          <a:bodyPr/>
          <a:lstStyle/>
          <a:p>
            <a:r>
              <a:rPr lang="en-US" dirty="0"/>
              <a:t>Why does Faster R-CNN tend to be more accurate?</a:t>
            </a:r>
          </a:p>
          <a:p>
            <a:r>
              <a:rPr lang="en-US" dirty="0" err="1"/>
              <a:t>RoI</a:t>
            </a:r>
            <a:r>
              <a:rPr lang="en-US" dirty="0"/>
              <a:t> pooling takes information from the precise box</a:t>
            </a:r>
          </a:p>
          <a:p>
            <a:r>
              <a:rPr lang="en-US" dirty="0"/>
              <a:t>Convolution takes information from just the kernel window</a:t>
            </a:r>
          </a:p>
        </p:txBody>
      </p:sp>
      <p:sp>
        <p:nvSpPr>
          <p:cNvPr id="4" name="Rectangle 3">
            <a:extLst>
              <a:ext uri="{FF2B5EF4-FFF2-40B4-BE49-F238E27FC236}">
                <a16:creationId xmlns:a16="http://schemas.microsoft.com/office/drawing/2014/main" id="{5A9A0424-E3D5-D14B-A860-2B86CEB34DFC}"/>
              </a:ext>
            </a:extLst>
          </p:cNvPr>
          <p:cNvSpPr/>
          <p:nvPr/>
        </p:nvSpPr>
        <p:spPr>
          <a:xfrm>
            <a:off x="2125684" y="3895105"/>
            <a:ext cx="2945080" cy="26244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06CA081-1EED-054D-9657-EB716BED8F6D}"/>
              </a:ext>
            </a:extLst>
          </p:cNvPr>
          <p:cNvSpPr/>
          <p:nvPr/>
        </p:nvSpPr>
        <p:spPr>
          <a:xfrm>
            <a:off x="7301346" y="3895105"/>
            <a:ext cx="2945080" cy="26244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C9F0CC-A45C-F149-AF83-70763776A290}"/>
              </a:ext>
            </a:extLst>
          </p:cNvPr>
          <p:cNvSpPr/>
          <p:nvPr/>
        </p:nvSpPr>
        <p:spPr>
          <a:xfrm>
            <a:off x="3610100" y="4583873"/>
            <a:ext cx="807522" cy="124690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0A832BE-AE9B-764D-9356-06604E6880CB}"/>
              </a:ext>
            </a:extLst>
          </p:cNvPr>
          <p:cNvSpPr/>
          <p:nvPr/>
        </p:nvSpPr>
        <p:spPr>
          <a:xfrm>
            <a:off x="8857014" y="4577932"/>
            <a:ext cx="807522" cy="124690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7C3D0BBC-10B4-BC44-A34A-B32116755C2E}"/>
              </a:ext>
            </a:extLst>
          </p:cNvPr>
          <p:cNvGrpSpPr/>
          <p:nvPr/>
        </p:nvGrpSpPr>
        <p:grpSpPr>
          <a:xfrm>
            <a:off x="3598224" y="4577931"/>
            <a:ext cx="819398" cy="1246910"/>
            <a:chOff x="3598224" y="4577931"/>
            <a:chExt cx="819398" cy="1246910"/>
          </a:xfrm>
        </p:grpSpPr>
        <p:sp>
          <p:nvSpPr>
            <p:cNvPr id="8" name="Rectangle 7">
              <a:extLst>
                <a:ext uri="{FF2B5EF4-FFF2-40B4-BE49-F238E27FC236}">
                  <a16:creationId xmlns:a16="http://schemas.microsoft.com/office/drawing/2014/main" id="{A0345FF0-DB90-7449-865E-B7B291F6EEED}"/>
                </a:ext>
              </a:extLst>
            </p:cNvPr>
            <p:cNvSpPr/>
            <p:nvPr/>
          </p:nvSpPr>
          <p:spPr>
            <a:xfrm>
              <a:off x="3610100" y="4577932"/>
              <a:ext cx="807522" cy="12469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870074B3-5AAC-9147-9197-A29401727854}"/>
                </a:ext>
              </a:extLst>
            </p:cNvPr>
            <p:cNvCxnSpPr/>
            <p:nvPr/>
          </p:nvCxnSpPr>
          <p:spPr>
            <a:xfrm>
              <a:off x="3871356" y="4577932"/>
              <a:ext cx="0" cy="12469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C6CA7D-A11A-BA45-A5B2-C4DD2361EE1A}"/>
                </a:ext>
              </a:extLst>
            </p:cNvPr>
            <p:cNvCxnSpPr/>
            <p:nvPr/>
          </p:nvCxnSpPr>
          <p:spPr>
            <a:xfrm>
              <a:off x="4130634" y="4577931"/>
              <a:ext cx="0" cy="12469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C6DB63E-9DC3-AD48-AA12-57EED8BC2552}"/>
                </a:ext>
              </a:extLst>
            </p:cNvPr>
            <p:cNvCxnSpPr>
              <a:cxnSpLocks/>
            </p:cNvCxnSpPr>
            <p:nvPr/>
          </p:nvCxnSpPr>
          <p:spPr>
            <a:xfrm>
              <a:off x="3598224" y="4963886"/>
              <a:ext cx="7976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C6636C-0E71-D840-85B4-48F80F76F7DA}"/>
                </a:ext>
              </a:extLst>
            </p:cNvPr>
            <p:cNvCxnSpPr>
              <a:cxnSpLocks/>
            </p:cNvCxnSpPr>
            <p:nvPr/>
          </p:nvCxnSpPr>
          <p:spPr>
            <a:xfrm>
              <a:off x="3610100" y="5365668"/>
              <a:ext cx="7976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F0FA2726-633D-AE4F-9952-7C2637267997}"/>
              </a:ext>
            </a:extLst>
          </p:cNvPr>
          <p:cNvCxnSpPr>
            <a:cxnSpLocks/>
          </p:cNvCxnSpPr>
          <p:nvPr/>
        </p:nvCxnSpPr>
        <p:spPr>
          <a:xfrm>
            <a:off x="8797639" y="5371607"/>
            <a:ext cx="9322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A80904F-B195-254A-AC4A-E500B54A3CB8}"/>
              </a:ext>
            </a:extLst>
          </p:cNvPr>
          <p:cNvSpPr/>
          <p:nvPr/>
        </p:nvSpPr>
        <p:spPr>
          <a:xfrm>
            <a:off x="8799122" y="4741151"/>
            <a:ext cx="923305" cy="920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D733246F-9B77-484F-8583-485544A120DE}"/>
              </a:ext>
            </a:extLst>
          </p:cNvPr>
          <p:cNvCxnSpPr>
            <a:cxnSpLocks/>
          </p:cNvCxnSpPr>
          <p:nvPr/>
        </p:nvCxnSpPr>
        <p:spPr>
          <a:xfrm>
            <a:off x="8783785" y="5048994"/>
            <a:ext cx="9322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37FCA5F-1495-1142-B652-921AC565CBFD}"/>
              </a:ext>
            </a:extLst>
          </p:cNvPr>
          <p:cNvCxnSpPr>
            <a:cxnSpLocks/>
          </p:cNvCxnSpPr>
          <p:nvPr/>
        </p:nvCxnSpPr>
        <p:spPr>
          <a:xfrm>
            <a:off x="9108371" y="4741151"/>
            <a:ext cx="0" cy="9204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4474BBE-D57A-0E4C-82E5-DE45431A11A4}"/>
              </a:ext>
            </a:extLst>
          </p:cNvPr>
          <p:cNvCxnSpPr>
            <a:cxnSpLocks/>
          </p:cNvCxnSpPr>
          <p:nvPr/>
        </p:nvCxnSpPr>
        <p:spPr>
          <a:xfrm>
            <a:off x="9403274" y="4774801"/>
            <a:ext cx="0" cy="9204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8C93AD2A-18BD-E145-B40F-E159582A4311}"/>
              </a:ext>
            </a:extLst>
          </p:cNvPr>
          <p:cNvSpPr/>
          <p:nvPr/>
        </p:nvSpPr>
        <p:spPr>
          <a:xfrm>
            <a:off x="2360221" y="4963886"/>
            <a:ext cx="403761" cy="79363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1D3B168F-EB1D-A44B-8831-7439533F2486}"/>
              </a:ext>
            </a:extLst>
          </p:cNvPr>
          <p:cNvGrpSpPr/>
          <p:nvPr/>
        </p:nvGrpSpPr>
        <p:grpSpPr>
          <a:xfrm>
            <a:off x="2360220" y="4963886"/>
            <a:ext cx="403761" cy="793632"/>
            <a:chOff x="3598224" y="4577931"/>
            <a:chExt cx="819398" cy="1246910"/>
          </a:xfrm>
        </p:grpSpPr>
        <p:sp>
          <p:nvSpPr>
            <p:cNvPr id="30" name="Rectangle 29">
              <a:extLst>
                <a:ext uri="{FF2B5EF4-FFF2-40B4-BE49-F238E27FC236}">
                  <a16:creationId xmlns:a16="http://schemas.microsoft.com/office/drawing/2014/main" id="{6FB89A7C-1270-3942-BDC1-85A9C52B522D}"/>
                </a:ext>
              </a:extLst>
            </p:cNvPr>
            <p:cNvSpPr/>
            <p:nvPr/>
          </p:nvSpPr>
          <p:spPr>
            <a:xfrm>
              <a:off x="3610100" y="4577932"/>
              <a:ext cx="807522" cy="12469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64D51BB4-C293-D84D-AC15-E32B00040266}"/>
                </a:ext>
              </a:extLst>
            </p:cNvPr>
            <p:cNvCxnSpPr/>
            <p:nvPr/>
          </p:nvCxnSpPr>
          <p:spPr>
            <a:xfrm>
              <a:off x="3871356" y="4577932"/>
              <a:ext cx="0" cy="12469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9CC6BE4-9927-0740-8229-49F1B3D3C17D}"/>
                </a:ext>
              </a:extLst>
            </p:cNvPr>
            <p:cNvCxnSpPr/>
            <p:nvPr/>
          </p:nvCxnSpPr>
          <p:spPr>
            <a:xfrm>
              <a:off x="4130634" y="4577931"/>
              <a:ext cx="0" cy="12469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C4AEDD7-512A-124A-93AC-59B16D1A0DB8}"/>
                </a:ext>
              </a:extLst>
            </p:cNvPr>
            <p:cNvCxnSpPr>
              <a:cxnSpLocks/>
            </p:cNvCxnSpPr>
            <p:nvPr/>
          </p:nvCxnSpPr>
          <p:spPr>
            <a:xfrm>
              <a:off x="3598224" y="4963886"/>
              <a:ext cx="7976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4D16154-EE2C-AE4B-8B6F-1A0BB4FFE7A1}"/>
                </a:ext>
              </a:extLst>
            </p:cNvPr>
            <p:cNvCxnSpPr>
              <a:cxnSpLocks/>
            </p:cNvCxnSpPr>
            <p:nvPr/>
          </p:nvCxnSpPr>
          <p:spPr>
            <a:xfrm>
              <a:off x="3610100" y="5365668"/>
              <a:ext cx="7976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6AEB668E-4487-EB40-8026-FCC4F2E37309}"/>
              </a:ext>
            </a:extLst>
          </p:cNvPr>
          <p:cNvSpPr/>
          <p:nvPr/>
        </p:nvSpPr>
        <p:spPr>
          <a:xfrm>
            <a:off x="7547759" y="4974791"/>
            <a:ext cx="403761" cy="79363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825E6AA8-6C49-8043-8571-8844520B71AA}"/>
              </a:ext>
            </a:extLst>
          </p:cNvPr>
          <p:cNvCxnSpPr>
            <a:cxnSpLocks/>
          </p:cNvCxnSpPr>
          <p:nvPr/>
        </p:nvCxnSpPr>
        <p:spPr>
          <a:xfrm>
            <a:off x="7323123" y="5582330"/>
            <a:ext cx="9322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2A1CA593-1CDB-1D49-B750-114DEC1B3B7F}"/>
              </a:ext>
            </a:extLst>
          </p:cNvPr>
          <p:cNvSpPr/>
          <p:nvPr/>
        </p:nvSpPr>
        <p:spPr>
          <a:xfrm>
            <a:off x="7324606" y="4951874"/>
            <a:ext cx="923305" cy="920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5BB2B5DE-60DF-A348-B6D4-4209EFB266E3}"/>
              </a:ext>
            </a:extLst>
          </p:cNvPr>
          <p:cNvCxnSpPr>
            <a:cxnSpLocks/>
          </p:cNvCxnSpPr>
          <p:nvPr/>
        </p:nvCxnSpPr>
        <p:spPr>
          <a:xfrm>
            <a:off x="7309269" y="5259717"/>
            <a:ext cx="9322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B100CA6-A21C-9045-8ECA-C24B4D91A7AE}"/>
              </a:ext>
            </a:extLst>
          </p:cNvPr>
          <p:cNvCxnSpPr>
            <a:cxnSpLocks/>
          </p:cNvCxnSpPr>
          <p:nvPr/>
        </p:nvCxnSpPr>
        <p:spPr>
          <a:xfrm>
            <a:off x="7633855" y="4951874"/>
            <a:ext cx="0" cy="9204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15E9FF3-45A0-E540-93FC-AFE97EAA2422}"/>
              </a:ext>
            </a:extLst>
          </p:cNvPr>
          <p:cNvCxnSpPr>
            <a:cxnSpLocks/>
          </p:cNvCxnSpPr>
          <p:nvPr/>
        </p:nvCxnSpPr>
        <p:spPr>
          <a:xfrm>
            <a:off x="7928758" y="4985524"/>
            <a:ext cx="0" cy="9204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700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AA7D5-658C-6044-94F3-F50C864BC404}"/>
              </a:ext>
            </a:extLst>
          </p:cNvPr>
          <p:cNvSpPr>
            <a:spLocks noGrp="1"/>
          </p:cNvSpPr>
          <p:nvPr>
            <p:ph type="title"/>
          </p:nvPr>
        </p:nvSpPr>
        <p:spPr/>
        <p:txBody>
          <a:bodyPr/>
          <a:lstStyle/>
          <a:p>
            <a:r>
              <a:rPr lang="en-US" dirty="0"/>
              <a:t>R-FCN</a:t>
            </a:r>
          </a:p>
        </p:txBody>
      </p:sp>
      <p:sp>
        <p:nvSpPr>
          <p:cNvPr id="3" name="Content Placeholder 2">
            <a:extLst>
              <a:ext uri="{FF2B5EF4-FFF2-40B4-BE49-F238E27FC236}">
                <a16:creationId xmlns:a16="http://schemas.microsoft.com/office/drawing/2014/main" id="{DBD657AF-98BF-6544-B99E-529F7C13BBAD}"/>
              </a:ext>
            </a:extLst>
          </p:cNvPr>
          <p:cNvSpPr>
            <a:spLocks noGrp="1"/>
          </p:cNvSpPr>
          <p:nvPr>
            <p:ph idx="1"/>
          </p:nvPr>
        </p:nvSpPr>
        <p:spPr/>
        <p:txBody>
          <a:bodyPr/>
          <a:lstStyle/>
          <a:p>
            <a:r>
              <a:rPr lang="en-US" dirty="0"/>
              <a:t>Can we get benefits of </a:t>
            </a:r>
            <a:r>
              <a:rPr lang="en-US" dirty="0" err="1"/>
              <a:t>RoI</a:t>
            </a:r>
            <a:r>
              <a:rPr lang="en-US" dirty="0"/>
              <a:t> pooling in linear time? </a:t>
            </a:r>
          </a:p>
        </p:txBody>
      </p:sp>
      <p:pic>
        <p:nvPicPr>
          <p:cNvPr id="7" name="Picture 6">
            <a:extLst>
              <a:ext uri="{FF2B5EF4-FFF2-40B4-BE49-F238E27FC236}">
                <a16:creationId xmlns:a16="http://schemas.microsoft.com/office/drawing/2014/main" id="{5D0B440B-D261-D24C-A8BC-FFC3C171A8CF}"/>
              </a:ext>
            </a:extLst>
          </p:cNvPr>
          <p:cNvPicPr>
            <a:picLocks noChangeAspect="1"/>
          </p:cNvPicPr>
          <p:nvPr/>
        </p:nvPicPr>
        <p:blipFill>
          <a:blip r:embed="rId2"/>
          <a:stretch>
            <a:fillRect/>
          </a:stretch>
        </p:blipFill>
        <p:spPr>
          <a:xfrm>
            <a:off x="2299606" y="2211212"/>
            <a:ext cx="8600621" cy="3965751"/>
          </a:xfrm>
          <a:prstGeom prst="rect">
            <a:avLst/>
          </a:prstGeom>
        </p:spPr>
      </p:pic>
      <p:sp>
        <p:nvSpPr>
          <p:cNvPr id="8" name="Rectangle 7">
            <a:extLst>
              <a:ext uri="{FF2B5EF4-FFF2-40B4-BE49-F238E27FC236}">
                <a16:creationId xmlns:a16="http://schemas.microsoft.com/office/drawing/2014/main" id="{94052733-6E73-6D47-86FA-F831C390DF53}"/>
              </a:ext>
            </a:extLst>
          </p:cNvPr>
          <p:cNvSpPr/>
          <p:nvPr/>
        </p:nvSpPr>
        <p:spPr>
          <a:xfrm>
            <a:off x="0" y="6211669"/>
            <a:ext cx="12192000" cy="646331"/>
          </a:xfrm>
          <a:prstGeom prst="rect">
            <a:avLst/>
          </a:prstGeom>
        </p:spPr>
        <p:txBody>
          <a:bodyPr wrap="square">
            <a:spAutoFit/>
          </a:bodyPr>
          <a:lstStyle/>
          <a:p>
            <a:r>
              <a:rPr lang="en-US" b="0" i="0" dirty="0">
                <a:solidFill>
                  <a:srgbClr val="222222"/>
                </a:solidFill>
                <a:effectLst/>
                <a:latin typeface="Arial" panose="020B0604020202020204" pitchFamily="34" charset="0"/>
              </a:rPr>
              <a:t>Dai, </a:t>
            </a:r>
            <a:r>
              <a:rPr lang="en-US" b="0" i="0" dirty="0" err="1">
                <a:solidFill>
                  <a:srgbClr val="222222"/>
                </a:solidFill>
                <a:effectLst/>
                <a:latin typeface="Arial" panose="020B0604020202020204" pitchFamily="34" charset="0"/>
              </a:rPr>
              <a:t>Jifeng</a:t>
            </a:r>
            <a:r>
              <a:rPr lang="en-US" b="0" i="0" dirty="0">
                <a:solidFill>
                  <a:srgbClr val="222222"/>
                </a:solidFill>
                <a:effectLst/>
                <a:latin typeface="Arial" panose="020B0604020202020204" pitchFamily="34" charset="0"/>
              </a:rPr>
              <a:t>, et al. "R-</a:t>
            </a:r>
            <a:r>
              <a:rPr lang="en-US" b="0" i="0" dirty="0" err="1">
                <a:solidFill>
                  <a:srgbClr val="222222"/>
                </a:solidFill>
                <a:effectLst/>
                <a:latin typeface="Arial" panose="020B0604020202020204" pitchFamily="34" charset="0"/>
              </a:rPr>
              <a:t>fcn</a:t>
            </a:r>
            <a:r>
              <a:rPr lang="en-US" b="0" i="0" dirty="0">
                <a:solidFill>
                  <a:srgbClr val="222222"/>
                </a:solidFill>
                <a:effectLst/>
                <a:latin typeface="Arial" panose="020B0604020202020204" pitchFamily="34" charset="0"/>
              </a:rPr>
              <a:t>: Object detection via region-based fully convolutional networks." </a:t>
            </a:r>
            <a:r>
              <a:rPr lang="en-US" b="0" i="1" dirty="0">
                <a:solidFill>
                  <a:srgbClr val="222222"/>
                </a:solidFill>
                <a:effectLst/>
                <a:latin typeface="Arial" panose="020B0604020202020204" pitchFamily="34" charset="0"/>
              </a:rPr>
              <a:t>Advances in neural information processing systems</a:t>
            </a:r>
            <a:r>
              <a:rPr lang="en-US" b="0" i="0" dirty="0">
                <a:solidFill>
                  <a:srgbClr val="222222"/>
                </a:solidFill>
                <a:effectLst/>
                <a:latin typeface="Arial" panose="020B0604020202020204" pitchFamily="34" charset="0"/>
              </a:rPr>
              <a:t>. 2016.</a:t>
            </a:r>
            <a:endParaRPr lang="en-US" dirty="0"/>
          </a:p>
        </p:txBody>
      </p:sp>
    </p:spTree>
    <p:extLst>
      <p:ext uri="{BB962C8B-B14F-4D97-AF65-F5344CB8AC3E}">
        <p14:creationId xmlns:p14="http://schemas.microsoft.com/office/powerpoint/2010/main" val="2254693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details - ROI Align</a:t>
            </a:r>
          </a:p>
        </p:txBody>
      </p:sp>
      <p:sp>
        <p:nvSpPr>
          <p:cNvPr id="3" name="Content Placeholder 2"/>
          <p:cNvSpPr>
            <a:spLocks noGrp="1"/>
          </p:cNvSpPr>
          <p:nvPr>
            <p:ph idx="1"/>
          </p:nvPr>
        </p:nvSpPr>
        <p:spPr/>
        <p:txBody>
          <a:bodyPr/>
          <a:lstStyle/>
          <a:p>
            <a:r>
              <a:rPr lang="en-US" dirty="0"/>
              <a:t>Snapping box to grid introduces quantization artifacts</a:t>
            </a:r>
          </a:p>
          <a:p>
            <a:r>
              <a:rPr lang="en-US" dirty="0"/>
              <a:t>Instead, use bilinear interpolation</a:t>
            </a:r>
          </a:p>
        </p:txBody>
      </p:sp>
      <p:sp>
        <p:nvSpPr>
          <p:cNvPr id="4" name="Rectangle 3"/>
          <p:cNvSpPr/>
          <p:nvPr/>
        </p:nvSpPr>
        <p:spPr>
          <a:xfrm>
            <a:off x="4321290" y="3098802"/>
            <a:ext cx="3268134" cy="296333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nvPr>
        </p:nvGraphicFramePr>
        <p:xfrm>
          <a:off x="4321291" y="3098803"/>
          <a:ext cx="3268132" cy="2963331"/>
        </p:xfrm>
        <a:graphic>
          <a:graphicData uri="http://schemas.openxmlformats.org/drawingml/2006/table">
            <a:tbl>
              <a:tblPr firstRow="1" bandRow="1">
                <a:tableStyleId>{5940675A-B579-460E-94D1-54222C63F5DA}</a:tableStyleId>
              </a:tblPr>
              <a:tblGrid>
                <a:gridCol w="466876">
                  <a:extLst>
                    <a:ext uri="{9D8B030D-6E8A-4147-A177-3AD203B41FA5}">
                      <a16:colId xmlns:a16="http://schemas.microsoft.com/office/drawing/2014/main" val="20000"/>
                    </a:ext>
                  </a:extLst>
                </a:gridCol>
                <a:gridCol w="466876">
                  <a:extLst>
                    <a:ext uri="{9D8B030D-6E8A-4147-A177-3AD203B41FA5}">
                      <a16:colId xmlns:a16="http://schemas.microsoft.com/office/drawing/2014/main" val="20001"/>
                    </a:ext>
                  </a:extLst>
                </a:gridCol>
                <a:gridCol w="466876">
                  <a:extLst>
                    <a:ext uri="{9D8B030D-6E8A-4147-A177-3AD203B41FA5}">
                      <a16:colId xmlns:a16="http://schemas.microsoft.com/office/drawing/2014/main" val="20002"/>
                    </a:ext>
                  </a:extLst>
                </a:gridCol>
                <a:gridCol w="466876">
                  <a:extLst>
                    <a:ext uri="{9D8B030D-6E8A-4147-A177-3AD203B41FA5}">
                      <a16:colId xmlns:a16="http://schemas.microsoft.com/office/drawing/2014/main" val="20003"/>
                    </a:ext>
                  </a:extLst>
                </a:gridCol>
                <a:gridCol w="466876">
                  <a:extLst>
                    <a:ext uri="{9D8B030D-6E8A-4147-A177-3AD203B41FA5}">
                      <a16:colId xmlns:a16="http://schemas.microsoft.com/office/drawing/2014/main" val="20004"/>
                    </a:ext>
                  </a:extLst>
                </a:gridCol>
                <a:gridCol w="466876">
                  <a:extLst>
                    <a:ext uri="{9D8B030D-6E8A-4147-A177-3AD203B41FA5}">
                      <a16:colId xmlns:a16="http://schemas.microsoft.com/office/drawing/2014/main" val="20005"/>
                    </a:ext>
                  </a:extLst>
                </a:gridCol>
                <a:gridCol w="466876">
                  <a:extLst>
                    <a:ext uri="{9D8B030D-6E8A-4147-A177-3AD203B41FA5}">
                      <a16:colId xmlns:a16="http://schemas.microsoft.com/office/drawing/2014/main" val="20006"/>
                    </a:ext>
                  </a:extLst>
                </a:gridCol>
              </a:tblGrid>
              <a:tr h="423333">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42333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42333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42333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42333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42333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42333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
        <p:nvSpPr>
          <p:cNvPr id="6" name="Rectangle 5"/>
          <p:cNvSpPr/>
          <p:nvPr/>
        </p:nvSpPr>
        <p:spPr>
          <a:xfrm>
            <a:off x="5608224" y="3839634"/>
            <a:ext cx="880533" cy="144356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757333" y="4080933"/>
            <a:ext cx="118872" cy="118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977465" y="4080936"/>
            <a:ext cx="118872" cy="118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197597" y="4080939"/>
            <a:ext cx="118872" cy="118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757335" y="4504265"/>
            <a:ext cx="118872" cy="118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977467" y="4504268"/>
            <a:ext cx="118872" cy="118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197599" y="4504271"/>
            <a:ext cx="118872" cy="118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757337" y="4927598"/>
            <a:ext cx="118872" cy="118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977469" y="4927601"/>
            <a:ext cx="118872" cy="118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197601" y="4927604"/>
            <a:ext cx="118872" cy="118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6467500"/>
            <a:ext cx="12192000" cy="369332"/>
          </a:xfrm>
          <a:prstGeom prst="rect">
            <a:avLst/>
          </a:prstGeom>
          <a:noFill/>
        </p:spPr>
        <p:txBody>
          <a:bodyPr wrap="square" rtlCol="0">
            <a:spAutoFit/>
          </a:bodyPr>
          <a:lstStyle/>
          <a:p>
            <a:r>
              <a:rPr lang="en-US" dirty="0"/>
              <a:t>Mask R-CNN. K. He, G. </a:t>
            </a:r>
            <a:r>
              <a:rPr lang="en-US" dirty="0" err="1"/>
              <a:t>Gkioxari</a:t>
            </a:r>
            <a:r>
              <a:rPr lang="en-US" dirty="0"/>
              <a:t>, P. Dollar, R. </a:t>
            </a:r>
            <a:r>
              <a:rPr lang="en-US" dirty="0" err="1"/>
              <a:t>Girshick</a:t>
            </a:r>
            <a:r>
              <a:rPr lang="en-US" dirty="0"/>
              <a:t>. In </a:t>
            </a:r>
            <a:r>
              <a:rPr lang="en-US" i="1" dirty="0"/>
              <a:t>ICCV </a:t>
            </a:r>
            <a:r>
              <a:rPr lang="en-US" dirty="0"/>
              <a:t>2017.</a:t>
            </a:r>
          </a:p>
        </p:txBody>
      </p:sp>
    </p:spTree>
    <p:extLst>
      <p:ext uri="{BB962C8B-B14F-4D97-AF65-F5344CB8AC3E}">
        <p14:creationId xmlns:p14="http://schemas.microsoft.com/office/powerpoint/2010/main" val="3309951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Instance segmentation</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9209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Till now</a:t>
            </a:r>
          </a:p>
        </p:txBody>
      </p:sp>
      <p:pic>
        <p:nvPicPr>
          <p:cNvPr id="4" name="Picture 3" descr="vis_0.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35145" y="2893505"/>
            <a:ext cx="2766527" cy="2074894"/>
          </a:xfrm>
          <a:prstGeom prst="rect">
            <a:avLst/>
          </a:prstGeom>
        </p:spPr>
      </p:pic>
      <p:grpSp>
        <p:nvGrpSpPr>
          <p:cNvPr id="5" name="Group 4"/>
          <p:cNvGrpSpPr/>
          <p:nvPr/>
        </p:nvGrpSpPr>
        <p:grpSpPr>
          <a:xfrm>
            <a:off x="6505581" y="1203673"/>
            <a:ext cx="2952739" cy="2407023"/>
            <a:chOff x="1354667" y="1408581"/>
            <a:chExt cx="6333066" cy="4749799"/>
          </a:xfrm>
        </p:grpSpPr>
        <p:pic>
          <p:nvPicPr>
            <p:cNvPr id="6" name="Picture 5" descr="vis_0.png"/>
            <p:cNvPicPr>
              <a:picLocks noChangeAspect="1"/>
            </p:cNvPicPr>
            <p:nvPr/>
          </p:nvPicPr>
          <p:blipFill>
            <a:blip r:embed="rId3">
              <a:grayscl/>
              <a:alphaModFix amt="60000"/>
              <a:extLst>
                <a:ext uri="{28A0092B-C50C-407E-A947-70E740481C1C}">
                  <a14:useLocalDpi xmlns:a14="http://schemas.microsoft.com/office/drawing/2010/main"/>
                </a:ext>
              </a:extLst>
            </a:blip>
            <a:stretch>
              <a:fillRect/>
            </a:stretch>
          </p:blipFill>
          <p:spPr>
            <a:xfrm>
              <a:off x="1354667" y="1408581"/>
              <a:ext cx="6333066" cy="4749799"/>
            </a:xfrm>
            <a:prstGeom prst="rect">
              <a:avLst/>
            </a:prstGeom>
          </p:spPr>
        </p:pic>
        <p:sp>
          <p:nvSpPr>
            <p:cNvPr id="7" name="Rectangle 6"/>
            <p:cNvSpPr/>
            <p:nvPr/>
          </p:nvSpPr>
          <p:spPr>
            <a:xfrm>
              <a:off x="3183467" y="2269067"/>
              <a:ext cx="1016000" cy="3217333"/>
            </a:xfrm>
            <a:prstGeom prst="rect">
              <a:avLst/>
            </a:prstGeom>
            <a:no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045199" y="2607734"/>
              <a:ext cx="829733" cy="2099733"/>
            </a:xfrm>
            <a:prstGeom prst="rect">
              <a:avLst/>
            </a:prstGeom>
            <a:no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913467" y="3488267"/>
              <a:ext cx="4250266" cy="2624657"/>
            </a:xfrm>
            <a:prstGeom prst="rect">
              <a:avLst/>
            </a:prstGeom>
            <a:no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723467" y="3081867"/>
              <a:ext cx="1930400" cy="2743200"/>
            </a:xfrm>
            <a:prstGeom prst="rect">
              <a:avLst/>
            </a:prstGeom>
            <a:no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891816" y="1850794"/>
              <a:ext cx="1623362" cy="35384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person 1</a:t>
              </a:r>
            </a:p>
          </p:txBody>
        </p:sp>
        <p:sp>
          <p:nvSpPr>
            <p:cNvPr id="12" name="Rectangle 11"/>
            <p:cNvSpPr/>
            <p:nvPr/>
          </p:nvSpPr>
          <p:spPr>
            <a:xfrm>
              <a:off x="5784201" y="2269062"/>
              <a:ext cx="1599619" cy="36013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person 2</a:t>
              </a:r>
            </a:p>
          </p:txBody>
        </p:sp>
        <p:sp>
          <p:nvSpPr>
            <p:cNvPr id="13" name="Rectangle 12"/>
            <p:cNvSpPr/>
            <p:nvPr/>
          </p:nvSpPr>
          <p:spPr>
            <a:xfrm>
              <a:off x="1913463" y="3186437"/>
              <a:ext cx="1390376" cy="29188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horse 1</a:t>
              </a:r>
            </a:p>
          </p:txBody>
        </p:sp>
        <p:sp>
          <p:nvSpPr>
            <p:cNvPr id="14" name="Rectangle 13"/>
            <p:cNvSpPr/>
            <p:nvPr/>
          </p:nvSpPr>
          <p:spPr>
            <a:xfrm>
              <a:off x="6159137" y="5503334"/>
              <a:ext cx="1528596" cy="28355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horse 2</a:t>
              </a:r>
            </a:p>
          </p:txBody>
        </p:sp>
      </p:grpSp>
      <p:sp>
        <p:nvSpPr>
          <p:cNvPr id="15" name="TextBox 14"/>
          <p:cNvSpPr txBox="1"/>
          <p:nvPr/>
        </p:nvSpPr>
        <p:spPr>
          <a:xfrm>
            <a:off x="5756850" y="3627687"/>
            <a:ext cx="4444584" cy="369332"/>
          </a:xfrm>
          <a:prstGeom prst="rect">
            <a:avLst/>
          </a:prstGeom>
          <a:noFill/>
        </p:spPr>
        <p:txBody>
          <a:bodyPr wrap="square" rtlCol="0">
            <a:spAutoFit/>
          </a:bodyPr>
          <a:lstStyle/>
          <a:p>
            <a:pPr algn="ctr"/>
            <a:r>
              <a:rPr lang="en-US" dirty="0"/>
              <a:t>Object Detection</a:t>
            </a:r>
          </a:p>
        </p:txBody>
      </p:sp>
      <p:sp>
        <p:nvSpPr>
          <p:cNvPr id="3" name="TextBox 2"/>
          <p:cNvSpPr txBox="1"/>
          <p:nvPr/>
        </p:nvSpPr>
        <p:spPr>
          <a:xfrm>
            <a:off x="1550739" y="2520690"/>
            <a:ext cx="2766527" cy="369332"/>
          </a:xfrm>
          <a:prstGeom prst="rect">
            <a:avLst/>
          </a:prstGeom>
          <a:noFill/>
        </p:spPr>
        <p:txBody>
          <a:bodyPr wrap="square" rtlCol="0">
            <a:spAutoFit/>
          </a:bodyPr>
          <a:lstStyle/>
          <a:p>
            <a:r>
              <a:rPr lang="en-US" dirty="0"/>
              <a:t>horse</a:t>
            </a:r>
            <a:r>
              <a:rPr lang="en-US"/>
              <a:t>, person</a:t>
            </a:r>
          </a:p>
        </p:txBody>
      </p:sp>
      <p:sp>
        <p:nvSpPr>
          <p:cNvPr id="23" name="TextBox 22"/>
          <p:cNvSpPr txBox="1"/>
          <p:nvPr/>
        </p:nvSpPr>
        <p:spPr>
          <a:xfrm>
            <a:off x="1635145" y="4965553"/>
            <a:ext cx="2766527" cy="369332"/>
          </a:xfrm>
          <a:prstGeom prst="rect">
            <a:avLst/>
          </a:prstGeom>
          <a:noFill/>
        </p:spPr>
        <p:txBody>
          <a:bodyPr wrap="square" rtlCol="0">
            <a:spAutoFit/>
          </a:bodyPr>
          <a:lstStyle/>
          <a:p>
            <a:r>
              <a:rPr lang="en-US" dirty="0"/>
              <a:t>Image Classification</a:t>
            </a:r>
          </a:p>
        </p:txBody>
      </p:sp>
      <p:grpSp>
        <p:nvGrpSpPr>
          <p:cNvPr id="24" name="Group 23"/>
          <p:cNvGrpSpPr/>
          <p:nvPr/>
        </p:nvGrpSpPr>
        <p:grpSpPr>
          <a:xfrm>
            <a:off x="6425167" y="4177587"/>
            <a:ext cx="3825937" cy="2232211"/>
            <a:chOff x="1337734" y="1066808"/>
            <a:chExt cx="7868910" cy="4588933"/>
          </a:xfrm>
        </p:grpSpPr>
        <p:pic>
          <p:nvPicPr>
            <p:cNvPr id="25" name="Picture 24" descr="2008_003461_cl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37734" y="1066808"/>
              <a:ext cx="6118577" cy="4588933"/>
            </a:xfrm>
            <a:prstGeom prst="rect">
              <a:avLst/>
            </a:prstGeom>
          </p:spPr>
        </p:pic>
        <p:sp>
          <p:nvSpPr>
            <p:cNvPr id="26" name="Rectangle 25"/>
            <p:cNvSpPr/>
            <p:nvPr/>
          </p:nvSpPr>
          <p:spPr>
            <a:xfrm>
              <a:off x="7586133" y="1371600"/>
              <a:ext cx="321734" cy="355600"/>
            </a:xfrm>
            <a:prstGeom prst="rect">
              <a:avLst/>
            </a:prstGeom>
            <a:solidFill>
              <a:srgbClr val="90286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586133" y="1879600"/>
              <a:ext cx="321734" cy="355600"/>
            </a:xfrm>
            <a:prstGeom prst="rect">
              <a:avLst/>
            </a:prstGeom>
            <a:solidFill>
              <a:srgbClr val="DEB0A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880209" y="1205733"/>
              <a:ext cx="1326435" cy="632722"/>
            </a:xfrm>
            <a:prstGeom prst="rect">
              <a:avLst/>
            </a:prstGeom>
            <a:noFill/>
          </p:spPr>
          <p:txBody>
            <a:bodyPr wrap="square" rtlCol="0">
              <a:spAutoFit/>
            </a:bodyPr>
            <a:lstStyle/>
            <a:p>
              <a:r>
                <a:rPr lang="en-US" sz="1400" dirty="0"/>
                <a:t>horse</a:t>
              </a:r>
            </a:p>
          </p:txBody>
        </p:sp>
      </p:grpSp>
      <p:sp>
        <p:nvSpPr>
          <p:cNvPr id="29" name="TextBox 28"/>
          <p:cNvSpPr txBox="1"/>
          <p:nvPr/>
        </p:nvSpPr>
        <p:spPr>
          <a:xfrm>
            <a:off x="9565177" y="4519875"/>
            <a:ext cx="734572" cy="307777"/>
          </a:xfrm>
          <a:prstGeom prst="rect">
            <a:avLst/>
          </a:prstGeom>
          <a:noFill/>
        </p:spPr>
        <p:txBody>
          <a:bodyPr wrap="square" rtlCol="0">
            <a:spAutoFit/>
          </a:bodyPr>
          <a:lstStyle/>
          <a:p>
            <a:r>
              <a:rPr lang="en-US" sz="1400" dirty="0"/>
              <a:t>person</a:t>
            </a:r>
          </a:p>
        </p:txBody>
      </p:sp>
      <p:sp>
        <p:nvSpPr>
          <p:cNvPr id="30" name="TextBox 29"/>
          <p:cNvSpPr txBox="1"/>
          <p:nvPr/>
        </p:nvSpPr>
        <p:spPr>
          <a:xfrm>
            <a:off x="5750225" y="6423898"/>
            <a:ext cx="4444584" cy="369332"/>
          </a:xfrm>
          <a:prstGeom prst="rect">
            <a:avLst/>
          </a:prstGeom>
          <a:noFill/>
        </p:spPr>
        <p:txBody>
          <a:bodyPr wrap="square" rtlCol="0">
            <a:spAutoFit/>
          </a:bodyPr>
          <a:lstStyle/>
          <a:p>
            <a:pPr algn="ctr"/>
            <a:r>
              <a:rPr lang="en-US" dirty="0"/>
              <a:t>Semantic Segmentation</a:t>
            </a:r>
          </a:p>
        </p:txBody>
      </p:sp>
    </p:spTree>
    <p:extLst>
      <p:ext uri="{BB962C8B-B14F-4D97-AF65-F5344CB8AC3E}">
        <p14:creationId xmlns:p14="http://schemas.microsoft.com/office/powerpoint/2010/main" val="216359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9"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Fine-grained Localization</a:t>
            </a:r>
          </a:p>
        </p:txBody>
      </p:sp>
      <p:grpSp>
        <p:nvGrpSpPr>
          <p:cNvPr id="4" name="Group 3"/>
          <p:cNvGrpSpPr>
            <a:grpSpLocks noChangeAspect="1"/>
          </p:cNvGrpSpPr>
          <p:nvPr/>
        </p:nvGrpSpPr>
        <p:grpSpPr>
          <a:xfrm>
            <a:off x="2523055" y="1295605"/>
            <a:ext cx="7147561" cy="5025389"/>
            <a:chOff x="643461" y="850908"/>
            <a:chExt cx="7941735" cy="5583766"/>
          </a:xfrm>
        </p:grpSpPr>
        <p:pic>
          <p:nvPicPr>
            <p:cNvPr id="5" name="Picture 4" descr="2008_003461_inst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3461" y="850908"/>
              <a:ext cx="3420534" cy="2565401"/>
            </a:xfrm>
            <a:prstGeom prst="rect">
              <a:avLst/>
            </a:prstGeom>
          </p:spPr>
        </p:pic>
        <p:pic>
          <p:nvPicPr>
            <p:cNvPr id="6" name="Picture 5" descr="2008_003461_inst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64661" y="850908"/>
              <a:ext cx="3420535" cy="2565401"/>
            </a:xfrm>
            <a:prstGeom prst="rect">
              <a:avLst/>
            </a:prstGeom>
          </p:spPr>
        </p:pic>
        <p:pic>
          <p:nvPicPr>
            <p:cNvPr id="7" name="Picture 6" descr="2008_003461_inst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3461" y="3869273"/>
              <a:ext cx="3420534" cy="2565401"/>
            </a:xfrm>
            <a:prstGeom prst="rect">
              <a:avLst/>
            </a:prstGeom>
          </p:spPr>
        </p:pic>
        <p:pic>
          <p:nvPicPr>
            <p:cNvPr id="8" name="Picture 7" descr="2008_003461_inst4.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64661" y="3869273"/>
              <a:ext cx="3420535" cy="2565401"/>
            </a:xfrm>
            <a:prstGeom prst="rect">
              <a:avLst/>
            </a:prstGeom>
          </p:spPr>
        </p:pic>
        <p:sp>
          <p:nvSpPr>
            <p:cNvPr id="9" name="Rectangle 8"/>
            <p:cNvSpPr/>
            <p:nvPr/>
          </p:nvSpPr>
          <p:spPr>
            <a:xfrm>
              <a:off x="643461" y="850908"/>
              <a:ext cx="1016000" cy="3048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horse 1</a:t>
              </a:r>
            </a:p>
          </p:txBody>
        </p:sp>
        <p:sp>
          <p:nvSpPr>
            <p:cNvPr id="10" name="Rectangle 9"/>
            <p:cNvSpPr/>
            <p:nvPr/>
          </p:nvSpPr>
          <p:spPr>
            <a:xfrm>
              <a:off x="5164661" y="850908"/>
              <a:ext cx="1016000" cy="3048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horse 2</a:t>
              </a:r>
            </a:p>
          </p:txBody>
        </p:sp>
        <p:sp>
          <p:nvSpPr>
            <p:cNvPr id="11" name="Rectangle 10"/>
            <p:cNvSpPr/>
            <p:nvPr/>
          </p:nvSpPr>
          <p:spPr>
            <a:xfrm>
              <a:off x="643461" y="3869273"/>
              <a:ext cx="1185340" cy="3048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person 1</a:t>
              </a:r>
            </a:p>
          </p:txBody>
        </p:sp>
        <p:sp>
          <p:nvSpPr>
            <p:cNvPr id="12" name="Rectangle 11"/>
            <p:cNvSpPr/>
            <p:nvPr/>
          </p:nvSpPr>
          <p:spPr>
            <a:xfrm>
              <a:off x="5164661" y="3877746"/>
              <a:ext cx="1179696" cy="3048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person 2</a:t>
              </a:r>
            </a:p>
          </p:txBody>
        </p:sp>
      </p:grpSp>
      <p:sp>
        <p:nvSpPr>
          <p:cNvPr id="13" name="TextBox 12"/>
          <p:cNvSpPr txBox="1"/>
          <p:nvPr/>
        </p:nvSpPr>
        <p:spPr>
          <a:xfrm>
            <a:off x="3873708" y="6320993"/>
            <a:ext cx="4444584" cy="369332"/>
          </a:xfrm>
          <a:prstGeom prst="rect">
            <a:avLst/>
          </a:prstGeom>
          <a:noFill/>
        </p:spPr>
        <p:txBody>
          <a:bodyPr wrap="square" rtlCol="0">
            <a:spAutoFit/>
          </a:bodyPr>
          <a:lstStyle/>
          <a:p>
            <a:pPr algn="ctr"/>
            <a:r>
              <a:rPr lang="en-US" dirty="0"/>
              <a:t>Instance Segmentation</a:t>
            </a:r>
          </a:p>
        </p:txBody>
      </p:sp>
    </p:spTree>
    <p:extLst>
      <p:ext uri="{BB962C8B-B14F-4D97-AF65-F5344CB8AC3E}">
        <p14:creationId xmlns:p14="http://schemas.microsoft.com/office/powerpoint/2010/main" val="3288799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Object proposals</a:t>
            </a:r>
          </a:p>
        </p:txBody>
      </p:sp>
      <p:sp>
        <p:nvSpPr>
          <p:cNvPr id="3" name="Content Placeholder 2"/>
          <p:cNvSpPr>
            <a:spLocks noGrp="1"/>
          </p:cNvSpPr>
          <p:nvPr>
            <p:ph idx="1"/>
          </p:nvPr>
        </p:nvSpPr>
        <p:spPr/>
        <p:txBody>
          <a:bodyPr/>
          <a:lstStyle/>
          <a:p>
            <a:r>
              <a:rPr lang="en-US" dirty="0"/>
              <a:t>Use segmentation to produce ~5K candidates</a:t>
            </a:r>
          </a:p>
        </p:txBody>
      </p:sp>
      <p:pic>
        <p:nvPicPr>
          <p:cNvPr id="4" name="Picture 3"/>
          <p:cNvPicPr>
            <a:picLocks noChangeAspect="1"/>
          </p:cNvPicPr>
          <p:nvPr/>
        </p:nvPicPr>
        <p:blipFill>
          <a:blip r:embed="rId2"/>
          <a:stretch>
            <a:fillRect/>
          </a:stretch>
        </p:blipFill>
        <p:spPr>
          <a:xfrm>
            <a:off x="0" y="2347951"/>
            <a:ext cx="10549467" cy="3902445"/>
          </a:xfrm>
          <a:prstGeom prst="rect">
            <a:avLst/>
          </a:prstGeom>
        </p:spPr>
      </p:pic>
      <p:sp>
        <p:nvSpPr>
          <p:cNvPr id="5" name="TextBox 4"/>
          <p:cNvSpPr txBox="1"/>
          <p:nvPr/>
        </p:nvSpPr>
        <p:spPr>
          <a:xfrm>
            <a:off x="4656667" y="5910896"/>
            <a:ext cx="7535333" cy="923330"/>
          </a:xfrm>
          <a:prstGeom prst="rect">
            <a:avLst/>
          </a:prstGeom>
          <a:noFill/>
        </p:spPr>
        <p:txBody>
          <a:bodyPr wrap="square" rtlCol="0">
            <a:spAutoFit/>
          </a:bodyPr>
          <a:lstStyle/>
          <a:p>
            <a:r>
              <a:rPr lang="en-US" b="1" dirty="0"/>
              <a:t>Selective Search for Object Recognition</a:t>
            </a:r>
            <a:br>
              <a:rPr lang="en-US" dirty="0"/>
            </a:br>
            <a:r>
              <a:rPr lang="en-US" dirty="0">
                <a:hlinkClick r:id="rId3"/>
              </a:rPr>
              <a:t>J. R. R. Uijlings</a:t>
            </a:r>
            <a:r>
              <a:rPr lang="en-US" dirty="0"/>
              <a:t>, </a:t>
            </a:r>
            <a:r>
              <a:rPr lang="en-US" dirty="0">
                <a:hlinkClick r:id="rId4"/>
              </a:rPr>
              <a:t>K. E. A. van de Sande</a:t>
            </a:r>
            <a:r>
              <a:rPr lang="en-US" dirty="0"/>
              <a:t>, </a:t>
            </a:r>
            <a:r>
              <a:rPr lang="en-US" dirty="0">
                <a:hlinkClick r:id="rId5"/>
              </a:rPr>
              <a:t>T. Gevers</a:t>
            </a:r>
            <a:r>
              <a:rPr lang="en-US" dirty="0"/>
              <a:t>, </a:t>
            </a:r>
            <a:r>
              <a:rPr lang="en-US" dirty="0">
                <a:hlinkClick r:id="rId6"/>
              </a:rPr>
              <a:t>A. W. M. Smeulders</a:t>
            </a:r>
            <a:br>
              <a:rPr lang="en-US" dirty="0"/>
            </a:br>
            <a:r>
              <a:rPr lang="en-US" dirty="0"/>
              <a:t>In International Journal of Computer Vision 2013.</a:t>
            </a:r>
          </a:p>
        </p:txBody>
      </p:sp>
    </p:spTree>
    <p:extLst>
      <p:ext uri="{BB962C8B-B14F-4D97-AF65-F5344CB8AC3E}">
        <p14:creationId xmlns:p14="http://schemas.microsoft.com/office/powerpoint/2010/main" val="3474601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Protocol</a:t>
            </a:r>
          </a:p>
        </p:txBody>
      </p:sp>
      <p:sp>
        <p:nvSpPr>
          <p:cNvPr id="3" name="Content Placeholder 2"/>
          <p:cNvSpPr>
            <a:spLocks noGrp="1"/>
          </p:cNvSpPr>
          <p:nvPr>
            <p:ph idx="1"/>
          </p:nvPr>
        </p:nvSpPr>
        <p:spPr>
          <a:xfrm>
            <a:off x="1699101" y="1872320"/>
            <a:ext cx="5068048" cy="4849156"/>
          </a:xfrm>
        </p:spPr>
        <p:txBody>
          <a:bodyPr>
            <a:normAutofit/>
          </a:bodyPr>
          <a:lstStyle/>
          <a:p>
            <a:r>
              <a:rPr lang="en-US" dirty="0"/>
              <a:t>Sort predicted instances by confidence</a:t>
            </a:r>
          </a:p>
          <a:p>
            <a:r>
              <a:rPr lang="en-US" dirty="0"/>
              <a:t>Match </a:t>
            </a:r>
            <a:r>
              <a:rPr lang="en-US" dirty="0">
                <a:solidFill>
                  <a:srgbClr val="FF0000"/>
                </a:solidFill>
              </a:rPr>
              <a:t>prediction</a:t>
            </a:r>
            <a:r>
              <a:rPr lang="en-US" dirty="0"/>
              <a:t> to closest </a:t>
            </a:r>
            <a:r>
              <a:rPr lang="en-US" dirty="0">
                <a:solidFill>
                  <a:schemeClr val="accent5">
                    <a:lumMod val="75000"/>
                  </a:schemeClr>
                </a:solidFill>
              </a:rPr>
              <a:t>annotation</a:t>
            </a:r>
            <a:r>
              <a:rPr lang="en-US" dirty="0"/>
              <a:t> based on </a:t>
            </a:r>
            <a:r>
              <a:rPr lang="en-US" i="1" dirty="0"/>
              <a:t>segment overlap</a:t>
            </a:r>
          </a:p>
          <a:p>
            <a:pPr lvl="1"/>
            <a:r>
              <a:rPr lang="en-US" dirty="0"/>
              <a:t>If segment overlap &gt; threshold, correct</a:t>
            </a:r>
          </a:p>
        </p:txBody>
      </p:sp>
      <p:grpSp>
        <p:nvGrpSpPr>
          <p:cNvPr id="8" name="Group 7"/>
          <p:cNvGrpSpPr/>
          <p:nvPr/>
        </p:nvGrpSpPr>
        <p:grpSpPr>
          <a:xfrm>
            <a:off x="6739467" y="4371430"/>
            <a:ext cx="3420514" cy="1642744"/>
            <a:chOff x="5215467" y="4371430"/>
            <a:chExt cx="3420514" cy="1642744"/>
          </a:xfrm>
        </p:grpSpPr>
        <p:grpSp>
          <p:nvGrpSpPr>
            <p:cNvPr id="9" name="Group 8"/>
            <p:cNvGrpSpPr/>
            <p:nvPr/>
          </p:nvGrpSpPr>
          <p:grpSpPr>
            <a:xfrm>
              <a:off x="6603981" y="4371430"/>
              <a:ext cx="2032000" cy="1642744"/>
              <a:chOff x="5638800" y="3778775"/>
              <a:chExt cx="2032000" cy="1642744"/>
            </a:xfrm>
          </p:grpSpPr>
          <p:pic>
            <p:nvPicPr>
              <p:cNvPr id="11" name="Picture 10" descr="2229.g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16133" y="3778775"/>
                <a:ext cx="606946" cy="606946"/>
              </a:xfrm>
              <a:prstGeom prst="rect">
                <a:avLst/>
              </a:prstGeom>
            </p:spPr>
          </p:pic>
          <p:sp>
            <p:nvSpPr>
              <p:cNvPr id="12" name="Rectangle 11"/>
              <p:cNvSpPr/>
              <p:nvPr/>
            </p:nvSpPr>
            <p:spPr>
              <a:xfrm>
                <a:off x="5892800" y="4013200"/>
                <a:ext cx="423333" cy="423333"/>
              </a:xfrm>
              <a:prstGeom prst="rect">
                <a:avLst/>
              </a:prstGeom>
              <a:solidFill>
                <a:srgbClr val="FF0000">
                  <a:alpha val="67000"/>
                </a:srgbClr>
              </a:solidFill>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942666" y="4013200"/>
                <a:ext cx="423333" cy="423333"/>
              </a:xfrm>
              <a:prstGeom prst="rect">
                <a:avLst/>
              </a:prstGeom>
              <a:solidFill>
                <a:srgbClr val="3366FF">
                  <a:alpha val="67000"/>
                </a:srgbClr>
              </a:solidFill>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926669" y="4910652"/>
                <a:ext cx="423333" cy="423333"/>
              </a:xfrm>
              <a:prstGeom prst="rect">
                <a:avLst/>
              </a:prstGeom>
              <a:solidFill>
                <a:srgbClr val="FF0000">
                  <a:alpha val="67000"/>
                </a:srgbClr>
              </a:solidFill>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942669" y="4910652"/>
                <a:ext cx="423333" cy="423333"/>
              </a:xfrm>
              <a:prstGeom prst="rect">
                <a:avLst/>
              </a:prstGeom>
              <a:solidFill>
                <a:srgbClr val="3366FF">
                  <a:alpha val="67000"/>
                </a:srgbClr>
              </a:solidFill>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5638800" y="4639733"/>
                <a:ext cx="2032000"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316134" y="4775188"/>
                <a:ext cx="626536" cy="646331"/>
              </a:xfrm>
              <a:prstGeom prst="rect">
                <a:avLst/>
              </a:prstGeom>
              <a:noFill/>
            </p:spPr>
            <p:txBody>
              <a:bodyPr wrap="square" rtlCol="0">
                <a:spAutoFit/>
              </a:bodyPr>
              <a:lstStyle/>
              <a:p>
                <a:pPr algn="ctr"/>
                <a:r>
                  <a:rPr lang="en-US" sz="3600" dirty="0"/>
                  <a:t>U</a:t>
                </a:r>
              </a:p>
            </p:txBody>
          </p:sp>
        </p:grpSp>
        <p:sp>
          <p:nvSpPr>
            <p:cNvPr id="10" name="TextBox 9"/>
            <p:cNvSpPr txBox="1"/>
            <p:nvPr/>
          </p:nvSpPr>
          <p:spPr>
            <a:xfrm>
              <a:off x="5215467" y="4978376"/>
              <a:ext cx="1721249" cy="830997"/>
            </a:xfrm>
            <a:prstGeom prst="rect">
              <a:avLst/>
            </a:prstGeom>
            <a:noFill/>
          </p:spPr>
          <p:txBody>
            <a:bodyPr wrap="square" rtlCol="0">
              <a:spAutoFit/>
            </a:bodyPr>
            <a:lstStyle/>
            <a:p>
              <a:r>
                <a:rPr lang="en-US" sz="2400" dirty="0"/>
                <a:t>segment = overlap</a:t>
              </a:r>
            </a:p>
          </p:txBody>
        </p:sp>
      </p:grpSp>
      <p:grpSp>
        <p:nvGrpSpPr>
          <p:cNvPr id="5" name="Group 4"/>
          <p:cNvGrpSpPr/>
          <p:nvPr/>
        </p:nvGrpSpPr>
        <p:grpSpPr>
          <a:xfrm>
            <a:off x="7251062" y="1881265"/>
            <a:ext cx="2555004" cy="1776335"/>
            <a:chOff x="4505364" y="5329003"/>
            <a:chExt cx="1785639" cy="1199214"/>
          </a:xfrm>
        </p:grpSpPr>
        <p:pic>
          <p:nvPicPr>
            <p:cNvPr id="19" name="Picture 18" descr="2010_001412.jpg"/>
            <p:cNvPicPr>
              <a:picLocks noChangeAspect="1"/>
            </p:cNvPicPr>
            <p:nvPr/>
          </p:nvPicPr>
          <p:blipFill>
            <a:blip r:embed="rId4">
              <a:alphaModFix amt="53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4505364" y="5338981"/>
              <a:ext cx="1785639" cy="1189236"/>
            </a:xfrm>
            <a:prstGeom prst="rect">
              <a:avLst/>
            </a:prstGeom>
          </p:spPr>
        </p:pic>
        <p:sp>
          <p:nvSpPr>
            <p:cNvPr id="20" name="Freeform 19"/>
            <p:cNvSpPr/>
            <p:nvPr/>
          </p:nvSpPr>
          <p:spPr>
            <a:xfrm>
              <a:off x="5336498" y="5329003"/>
              <a:ext cx="697043" cy="404735"/>
            </a:xfrm>
            <a:custGeom>
              <a:avLst/>
              <a:gdLst>
                <a:gd name="connsiteX0" fmla="*/ 0 w 697043"/>
                <a:gd name="connsiteY0" fmla="*/ 97436 h 404735"/>
                <a:gd name="connsiteX1" fmla="*/ 149902 w 697043"/>
                <a:gd name="connsiteY1" fmla="*/ 74951 h 404735"/>
                <a:gd name="connsiteX2" fmla="*/ 149902 w 697043"/>
                <a:gd name="connsiteY2" fmla="*/ 74951 h 404735"/>
                <a:gd name="connsiteX3" fmla="*/ 179882 w 697043"/>
                <a:gd name="connsiteY3" fmla="*/ 0 h 404735"/>
                <a:gd name="connsiteX4" fmla="*/ 209863 w 697043"/>
                <a:gd name="connsiteY4" fmla="*/ 104931 h 404735"/>
                <a:gd name="connsiteX5" fmla="*/ 292309 w 697043"/>
                <a:gd name="connsiteY5" fmla="*/ 202367 h 404735"/>
                <a:gd name="connsiteX6" fmla="*/ 689548 w 697043"/>
                <a:gd name="connsiteY6" fmla="*/ 202367 h 404735"/>
                <a:gd name="connsiteX7" fmla="*/ 697043 w 697043"/>
                <a:gd name="connsiteY7" fmla="*/ 307299 h 404735"/>
                <a:gd name="connsiteX8" fmla="*/ 592112 w 697043"/>
                <a:gd name="connsiteY8" fmla="*/ 299804 h 404735"/>
                <a:gd name="connsiteX9" fmla="*/ 97436 w 697043"/>
                <a:gd name="connsiteY9" fmla="*/ 404735 h 404735"/>
                <a:gd name="connsiteX10" fmla="*/ 67456 w 697043"/>
                <a:gd name="connsiteY10" fmla="*/ 179882 h 404735"/>
                <a:gd name="connsiteX11" fmla="*/ 0 w 697043"/>
                <a:gd name="connsiteY11" fmla="*/ 97436 h 40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7043" h="404735">
                  <a:moveTo>
                    <a:pt x="0" y="97436"/>
                  </a:moveTo>
                  <a:lnTo>
                    <a:pt x="149902" y="74951"/>
                  </a:lnTo>
                  <a:lnTo>
                    <a:pt x="149902" y="74951"/>
                  </a:lnTo>
                  <a:lnTo>
                    <a:pt x="179882" y="0"/>
                  </a:lnTo>
                  <a:lnTo>
                    <a:pt x="209863" y="104931"/>
                  </a:lnTo>
                  <a:lnTo>
                    <a:pt x="292309" y="202367"/>
                  </a:lnTo>
                  <a:lnTo>
                    <a:pt x="689548" y="202367"/>
                  </a:lnTo>
                  <a:lnTo>
                    <a:pt x="697043" y="307299"/>
                  </a:lnTo>
                  <a:lnTo>
                    <a:pt x="592112" y="299804"/>
                  </a:lnTo>
                  <a:lnTo>
                    <a:pt x="97436" y="404735"/>
                  </a:lnTo>
                  <a:lnTo>
                    <a:pt x="67456" y="179882"/>
                  </a:lnTo>
                  <a:lnTo>
                    <a:pt x="0" y="97436"/>
                  </a:lnTo>
                  <a:close/>
                </a:path>
              </a:pathLst>
            </a:custGeom>
            <a:solidFill>
              <a:srgbClr val="FF0000">
                <a:alpha val="77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5"/>
          <p:cNvSpPr/>
          <p:nvPr/>
        </p:nvSpPr>
        <p:spPr>
          <a:xfrm>
            <a:off x="8426970" y="1881266"/>
            <a:ext cx="1274164" cy="1191718"/>
          </a:xfrm>
          <a:custGeom>
            <a:avLst/>
            <a:gdLst>
              <a:gd name="connsiteX0" fmla="*/ 209863 w 1274164"/>
              <a:gd name="connsiteY0" fmla="*/ 112426 h 1191718"/>
              <a:gd name="connsiteX1" fmla="*/ 0 w 1274164"/>
              <a:gd name="connsiteY1" fmla="*/ 149901 h 1191718"/>
              <a:gd name="connsiteX2" fmla="*/ 0 w 1274164"/>
              <a:gd name="connsiteY2" fmla="*/ 149901 h 1191718"/>
              <a:gd name="connsiteX3" fmla="*/ 119922 w 1274164"/>
              <a:gd name="connsiteY3" fmla="*/ 232347 h 1191718"/>
              <a:gd name="connsiteX4" fmla="*/ 164892 w 1274164"/>
              <a:gd name="connsiteY4" fmla="*/ 554636 h 1191718"/>
              <a:gd name="connsiteX5" fmla="*/ 239843 w 1274164"/>
              <a:gd name="connsiteY5" fmla="*/ 719527 h 1191718"/>
              <a:gd name="connsiteX6" fmla="*/ 232348 w 1274164"/>
              <a:gd name="connsiteY6" fmla="*/ 936885 h 1191718"/>
              <a:gd name="connsiteX7" fmla="*/ 404735 w 1274164"/>
              <a:gd name="connsiteY7" fmla="*/ 1191718 h 1191718"/>
              <a:gd name="connsiteX8" fmla="*/ 352269 w 1274164"/>
              <a:gd name="connsiteY8" fmla="*/ 1019331 h 1191718"/>
              <a:gd name="connsiteX9" fmla="*/ 427220 w 1274164"/>
              <a:gd name="connsiteY9" fmla="*/ 1004341 h 1191718"/>
              <a:gd name="connsiteX10" fmla="*/ 322289 w 1274164"/>
              <a:gd name="connsiteY10" fmla="*/ 959370 h 1191718"/>
              <a:gd name="connsiteX11" fmla="*/ 292309 w 1274164"/>
              <a:gd name="connsiteY11" fmla="*/ 906904 h 1191718"/>
              <a:gd name="connsiteX12" fmla="*/ 337279 w 1274164"/>
              <a:gd name="connsiteY12" fmla="*/ 697042 h 1191718"/>
              <a:gd name="connsiteX13" fmla="*/ 457200 w 1274164"/>
              <a:gd name="connsiteY13" fmla="*/ 749508 h 1191718"/>
              <a:gd name="connsiteX14" fmla="*/ 614597 w 1274164"/>
              <a:gd name="connsiteY14" fmla="*/ 697042 h 1191718"/>
              <a:gd name="connsiteX15" fmla="*/ 757004 w 1274164"/>
              <a:gd name="connsiteY15" fmla="*/ 809468 h 1191718"/>
              <a:gd name="connsiteX16" fmla="*/ 757004 w 1274164"/>
              <a:gd name="connsiteY16" fmla="*/ 899409 h 1191718"/>
              <a:gd name="connsiteX17" fmla="*/ 614597 w 1274164"/>
              <a:gd name="connsiteY17" fmla="*/ 1109272 h 1191718"/>
              <a:gd name="connsiteX18" fmla="*/ 689548 w 1274164"/>
              <a:gd name="connsiteY18" fmla="*/ 1116767 h 1191718"/>
              <a:gd name="connsiteX19" fmla="*/ 794479 w 1274164"/>
              <a:gd name="connsiteY19" fmla="*/ 929390 h 1191718"/>
              <a:gd name="connsiteX20" fmla="*/ 809469 w 1274164"/>
              <a:gd name="connsiteY20" fmla="*/ 824459 h 1191718"/>
              <a:gd name="connsiteX21" fmla="*/ 861935 w 1274164"/>
              <a:gd name="connsiteY21" fmla="*/ 861934 h 1191718"/>
              <a:gd name="connsiteX22" fmla="*/ 786984 w 1274164"/>
              <a:gd name="connsiteY22" fmla="*/ 974360 h 1191718"/>
              <a:gd name="connsiteX23" fmla="*/ 959371 w 1274164"/>
              <a:gd name="connsiteY23" fmla="*/ 839449 h 1191718"/>
              <a:gd name="connsiteX24" fmla="*/ 824460 w 1274164"/>
              <a:gd name="connsiteY24" fmla="*/ 757003 h 1191718"/>
              <a:gd name="connsiteX25" fmla="*/ 951876 w 1274164"/>
              <a:gd name="connsiteY25" fmla="*/ 712032 h 1191718"/>
              <a:gd name="connsiteX26" fmla="*/ 966866 w 1274164"/>
              <a:gd name="connsiteY26" fmla="*/ 622091 h 1191718"/>
              <a:gd name="connsiteX27" fmla="*/ 1041817 w 1274164"/>
              <a:gd name="connsiteY27" fmla="*/ 584616 h 1191718"/>
              <a:gd name="connsiteX28" fmla="*/ 1214204 w 1274164"/>
              <a:gd name="connsiteY28" fmla="*/ 831954 h 1191718"/>
              <a:gd name="connsiteX29" fmla="*/ 1274164 w 1274164"/>
              <a:gd name="connsiteY29" fmla="*/ 719527 h 1191718"/>
              <a:gd name="connsiteX30" fmla="*/ 1139253 w 1274164"/>
              <a:gd name="connsiteY30" fmla="*/ 419724 h 1191718"/>
              <a:gd name="connsiteX31" fmla="*/ 936886 w 1274164"/>
              <a:gd name="connsiteY31" fmla="*/ 494675 h 1191718"/>
              <a:gd name="connsiteX32" fmla="*/ 824460 w 1274164"/>
              <a:gd name="connsiteY32" fmla="*/ 419724 h 1191718"/>
              <a:gd name="connsiteX33" fmla="*/ 502171 w 1274164"/>
              <a:gd name="connsiteY33" fmla="*/ 404734 h 1191718"/>
              <a:gd name="connsiteX34" fmla="*/ 299804 w 1274164"/>
              <a:gd name="connsiteY34" fmla="*/ 157396 h 1191718"/>
              <a:gd name="connsiteX35" fmla="*/ 262328 w 1274164"/>
              <a:gd name="connsiteY35" fmla="*/ 0 h 1191718"/>
              <a:gd name="connsiteX36" fmla="*/ 209863 w 1274164"/>
              <a:gd name="connsiteY36" fmla="*/ 112426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74164" h="1191718">
                <a:moveTo>
                  <a:pt x="209863" y="112426"/>
                </a:moveTo>
                <a:lnTo>
                  <a:pt x="0" y="149901"/>
                </a:lnTo>
                <a:lnTo>
                  <a:pt x="0" y="149901"/>
                </a:lnTo>
                <a:lnTo>
                  <a:pt x="119922" y="232347"/>
                </a:lnTo>
                <a:lnTo>
                  <a:pt x="164892" y="554636"/>
                </a:lnTo>
                <a:lnTo>
                  <a:pt x="239843" y="719527"/>
                </a:lnTo>
                <a:lnTo>
                  <a:pt x="232348" y="936885"/>
                </a:lnTo>
                <a:lnTo>
                  <a:pt x="404735" y="1191718"/>
                </a:lnTo>
                <a:lnTo>
                  <a:pt x="352269" y="1019331"/>
                </a:lnTo>
                <a:lnTo>
                  <a:pt x="427220" y="1004341"/>
                </a:lnTo>
                <a:lnTo>
                  <a:pt x="322289" y="959370"/>
                </a:lnTo>
                <a:lnTo>
                  <a:pt x="292309" y="906904"/>
                </a:lnTo>
                <a:lnTo>
                  <a:pt x="337279" y="697042"/>
                </a:lnTo>
                <a:lnTo>
                  <a:pt x="457200" y="749508"/>
                </a:lnTo>
                <a:lnTo>
                  <a:pt x="614597" y="697042"/>
                </a:lnTo>
                <a:lnTo>
                  <a:pt x="757004" y="809468"/>
                </a:lnTo>
                <a:lnTo>
                  <a:pt x="757004" y="899409"/>
                </a:lnTo>
                <a:lnTo>
                  <a:pt x="614597" y="1109272"/>
                </a:lnTo>
                <a:lnTo>
                  <a:pt x="689548" y="1116767"/>
                </a:lnTo>
                <a:lnTo>
                  <a:pt x="794479" y="929390"/>
                </a:lnTo>
                <a:lnTo>
                  <a:pt x="809469" y="824459"/>
                </a:lnTo>
                <a:lnTo>
                  <a:pt x="861935" y="861934"/>
                </a:lnTo>
                <a:lnTo>
                  <a:pt x="786984" y="974360"/>
                </a:lnTo>
                <a:lnTo>
                  <a:pt x="959371" y="839449"/>
                </a:lnTo>
                <a:lnTo>
                  <a:pt x="824460" y="757003"/>
                </a:lnTo>
                <a:lnTo>
                  <a:pt x="951876" y="712032"/>
                </a:lnTo>
                <a:lnTo>
                  <a:pt x="966866" y="622091"/>
                </a:lnTo>
                <a:lnTo>
                  <a:pt x="1041817" y="584616"/>
                </a:lnTo>
                <a:lnTo>
                  <a:pt x="1214204" y="831954"/>
                </a:lnTo>
                <a:lnTo>
                  <a:pt x="1274164" y="719527"/>
                </a:lnTo>
                <a:lnTo>
                  <a:pt x="1139253" y="419724"/>
                </a:lnTo>
                <a:lnTo>
                  <a:pt x="936886" y="494675"/>
                </a:lnTo>
                <a:lnTo>
                  <a:pt x="824460" y="419724"/>
                </a:lnTo>
                <a:lnTo>
                  <a:pt x="502171" y="404734"/>
                </a:lnTo>
                <a:lnTo>
                  <a:pt x="299804" y="157396"/>
                </a:lnTo>
                <a:lnTo>
                  <a:pt x="262328" y="0"/>
                </a:lnTo>
                <a:lnTo>
                  <a:pt x="209863" y="112426"/>
                </a:lnTo>
                <a:close/>
              </a:path>
            </a:pathLst>
          </a:cu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58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Protocol</a:t>
            </a:r>
          </a:p>
        </p:txBody>
      </p:sp>
      <p:sp>
        <p:nvSpPr>
          <p:cNvPr id="4" name="TextBox 3"/>
          <p:cNvSpPr txBox="1"/>
          <p:nvPr/>
        </p:nvSpPr>
        <p:spPr>
          <a:xfrm>
            <a:off x="2970547" y="1690689"/>
            <a:ext cx="8514413" cy="369332"/>
          </a:xfrm>
          <a:prstGeom prst="rect">
            <a:avLst/>
          </a:prstGeom>
          <a:noFill/>
        </p:spPr>
        <p:txBody>
          <a:bodyPr wrap="square" rtlCol="0">
            <a:spAutoFit/>
          </a:bodyPr>
          <a:lstStyle/>
          <a:p>
            <a:r>
              <a:rPr lang="en-US" dirty="0"/>
              <a:t>Labels    =       [                                                                        </a:t>
            </a:r>
            <a:r>
              <a:rPr lang="mr-IN" dirty="0"/>
              <a:t>…</a:t>
            </a:r>
            <a:r>
              <a:rPr lang="en-US" dirty="0"/>
              <a:t>.        ]</a:t>
            </a:r>
          </a:p>
        </p:txBody>
      </p:sp>
      <p:sp>
        <p:nvSpPr>
          <p:cNvPr id="5" name="TextBox 4"/>
          <p:cNvSpPr txBox="1"/>
          <p:nvPr/>
        </p:nvSpPr>
        <p:spPr>
          <a:xfrm>
            <a:off x="2970547" y="2135110"/>
            <a:ext cx="8514413" cy="369332"/>
          </a:xfrm>
          <a:prstGeom prst="rect">
            <a:avLst/>
          </a:prstGeom>
          <a:noFill/>
        </p:spPr>
        <p:txBody>
          <a:bodyPr wrap="square" rtlCol="0">
            <a:spAutoFit/>
          </a:bodyPr>
          <a:lstStyle/>
          <a:p>
            <a:r>
              <a:rPr lang="en-US" dirty="0"/>
              <a:t>Scores    =       [    0.90  0.87  0.82  0.78  0.70  0.69  0.60 </a:t>
            </a:r>
            <a:r>
              <a:rPr lang="mr-IN" dirty="0"/>
              <a:t>…</a:t>
            </a:r>
            <a:r>
              <a:rPr lang="en-US" dirty="0"/>
              <a:t>.        ]</a:t>
            </a:r>
          </a:p>
        </p:txBody>
      </p:sp>
      <p:pic>
        <p:nvPicPr>
          <p:cNvPr id="14" name="Picture 1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73730" y="1776335"/>
            <a:ext cx="244172" cy="239842"/>
          </a:xfrm>
          <a:prstGeom prst="rect">
            <a:avLst/>
          </a:prstGeom>
        </p:spPr>
      </p:pic>
      <p:pic>
        <p:nvPicPr>
          <p:cNvPr id="15" name="Picture 1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5688351" y="1768841"/>
            <a:ext cx="332699" cy="332699"/>
          </a:xfrm>
          <a:prstGeom prst="rect">
            <a:avLst/>
          </a:prstGeom>
        </p:spPr>
      </p:pic>
      <p:pic>
        <p:nvPicPr>
          <p:cNvPr id="16" name="Picture 1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30865" y="1778833"/>
            <a:ext cx="244172" cy="239842"/>
          </a:xfrm>
          <a:prstGeom prst="rect">
            <a:avLst/>
          </a:prstGeom>
        </p:spPr>
      </p:pic>
      <p:pic>
        <p:nvPicPr>
          <p:cNvPr id="17" name="Picture 1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22714" y="1811312"/>
            <a:ext cx="244172" cy="239842"/>
          </a:xfrm>
          <a:prstGeom prst="rect">
            <a:avLst/>
          </a:prstGeom>
        </p:spPr>
      </p:pic>
      <p:pic>
        <p:nvPicPr>
          <p:cNvPr id="18" name="Picture 1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6710181" y="1771339"/>
            <a:ext cx="332699" cy="332699"/>
          </a:xfrm>
          <a:prstGeom prst="rect">
            <a:avLst/>
          </a:prstGeom>
        </p:spPr>
      </p:pic>
      <p:pic>
        <p:nvPicPr>
          <p:cNvPr id="19" name="Picture 1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7197361" y="1778834"/>
            <a:ext cx="332699" cy="332699"/>
          </a:xfrm>
          <a:prstGeom prst="rect">
            <a:avLst/>
          </a:prstGeom>
        </p:spPr>
      </p:pic>
      <p:pic>
        <p:nvPicPr>
          <p:cNvPr id="21" name="Picture 20"/>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791685" y="1828800"/>
            <a:ext cx="244172" cy="239842"/>
          </a:xfrm>
          <a:prstGeom prst="rect">
            <a:avLst/>
          </a:prstGeom>
        </p:spPr>
      </p:pic>
      <p:cxnSp>
        <p:nvCxnSpPr>
          <p:cNvPr id="9" name="Straight Arrow Connector 8"/>
          <p:cNvCxnSpPr>
            <a:endCxn id="23" idx="0"/>
          </p:cNvCxnSpPr>
          <p:nvPr/>
        </p:nvCxnSpPr>
        <p:spPr>
          <a:xfrm flipH="1">
            <a:off x="3002119" y="2504443"/>
            <a:ext cx="1776070" cy="10122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83838" y="4549819"/>
            <a:ext cx="2588616" cy="1941463"/>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94934" y="3516704"/>
            <a:ext cx="2414370" cy="1714203"/>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574741" y="3265629"/>
            <a:ext cx="1725950" cy="2568378"/>
          </a:xfrm>
          <a:prstGeom prst="rect">
            <a:avLst/>
          </a:prstGeom>
        </p:spPr>
      </p:pic>
      <p:cxnSp>
        <p:nvCxnSpPr>
          <p:cNvPr id="29" name="Straight Arrow Connector 28"/>
          <p:cNvCxnSpPr>
            <a:endCxn id="10" idx="0"/>
          </p:cNvCxnSpPr>
          <p:nvPr/>
        </p:nvCxnSpPr>
        <p:spPr>
          <a:xfrm>
            <a:off x="5867400" y="2504442"/>
            <a:ext cx="410746" cy="20453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24" idx="0"/>
          </p:cNvCxnSpPr>
          <p:nvPr/>
        </p:nvCxnSpPr>
        <p:spPr>
          <a:xfrm>
            <a:off x="7367358" y="2504443"/>
            <a:ext cx="2070359" cy="7611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305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protocol</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195108" y="1825625"/>
            <a:ext cx="5801784" cy="4351338"/>
          </a:xfrm>
          <a:prstGeom prst="rect">
            <a:avLst/>
          </a:prstGeom>
        </p:spPr>
      </p:pic>
      <p:sp>
        <p:nvSpPr>
          <p:cNvPr id="8" name="Freeform 7"/>
          <p:cNvSpPr/>
          <p:nvPr/>
        </p:nvSpPr>
        <p:spPr>
          <a:xfrm>
            <a:off x="3898233" y="2021305"/>
            <a:ext cx="2390273" cy="3577390"/>
          </a:xfrm>
          <a:custGeom>
            <a:avLst/>
            <a:gdLst>
              <a:gd name="connsiteX0" fmla="*/ 32084 w 2390273"/>
              <a:gd name="connsiteY0" fmla="*/ 0 h 3577390"/>
              <a:gd name="connsiteX1" fmla="*/ 80210 w 2390273"/>
              <a:gd name="connsiteY1" fmla="*/ 48127 h 3577390"/>
              <a:gd name="connsiteX2" fmla="*/ 80210 w 2390273"/>
              <a:gd name="connsiteY2" fmla="*/ 48127 h 3577390"/>
              <a:gd name="connsiteX3" fmla="*/ 128336 w 2390273"/>
              <a:gd name="connsiteY3" fmla="*/ 192506 h 3577390"/>
              <a:gd name="connsiteX4" fmla="*/ 128336 w 2390273"/>
              <a:gd name="connsiteY4" fmla="*/ 192506 h 3577390"/>
              <a:gd name="connsiteX5" fmla="*/ 481263 w 2390273"/>
              <a:gd name="connsiteY5" fmla="*/ 192506 h 3577390"/>
              <a:gd name="connsiteX6" fmla="*/ 481263 w 2390273"/>
              <a:gd name="connsiteY6" fmla="*/ 192506 h 3577390"/>
              <a:gd name="connsiteX7" fmla="*/ 657726 w 2390273"/>
              <a:gd name="connsiteY7" fmla="*/ 272716 h 3577390"/>
              <a:gd name="connsiteX8" fmla="*/ 850231 w 2390273"/>
              <a:gd name="connsiteY8" fmla="*/ 336884 h 3577390"/>
              <a:gd name="connsiteX9" fmla="*/ 850231 w 2390273"/>
              <a:gd name="connsiteY9" fmla="*/ 336884 h 3577390"/>
              <a:gd name="connsiteX10" fmla="*/ 850231 w 2390273"/>
              <a:gd name="connsiteY10" fmla="*/ 336884 h 3577390"/>
              <a:gd name="connsiteX11" fmla="*/ 850231 w 2390273"/>
              <a:gd name="connsiteY11" fmla="*/ 336884 h 3577390"/>
              <a:gd name="connsiteX12" fmla="*/ 946484 w 2390273"/>
              <a:gd name="connsiteY12" fmla="*/ 465221 h 3577390"/>
              <a:gd name="connsiteX13" fmla="*/ 1171073 w 2390273"/>
              <a:gd name="connsiteY13" fmla="*/ 481263 h 3577390"/>
              <a:gd name="connsiteX14" fmla="*/ 1411705 w 2390273"/>
              <a:gd name="connsiteY14" fmla="*/ 641684 h 3577390"/>
              <a:gd name="connsiteX15" fmla="*/ 1716505 w 2390273"/>
              <a:gd name="connsiteY15" fmla="*/ 818148 h 3577390"/>
              <a:gd name="connsiteX16" fmla="*/ 1973179 w 2390273"/>
              <a:gd name="connsiteY16" fmla="*/ 1058779 h 3577390"/>
              <a:gd name="connsiteX17" fmla="*/ 2277979 w 2390273"/>
              <a:gd name="connsiteY17" fmla="*/ 1267327 h 3577390"/>
              <a:gd name="connsiteX18" fmla="*/ 2374231 w 2390273"/>
              <a:gd name="connsiteY18" fmla="*/ 1700463 h 3577390"/>
              <a:gd name="connsiteX19" fmla="*/ 2374231 w 2390273"/>
              <a:gd name="connsiteY19" fmla="*/ 1700463 h 3577390"/>
              <a:gd name="connsiteX20" fmla="*/ 2390273 w 2390273"/>
              <a:gd name="connsiteY20" fmla="*/ 3577390 h 3577390"/>
              <a:gd name="connsiteX21" fmla="*/ 0 w 2390273"/>
              <a:gd name="connsiteY21" fmla="*/ 3545306 h 3577390"/>
              <a:gd name="connsiteX22" fmla="*/ 32084 w 2390273"/>
              <a:gd name="connsiteY22" fmla="*/ 0 h 3577390"/>
              <a:gd name="connsiteX0" fmla="*/ 32084 w 2390273"/>
              <a:gd name="connsiteY0" fmla="*/ 0 h 3577390"/>
              <a:gd name="connsiteX1" fmla="*/ 80210 w 2390273"/>
              <a:gd name="connsiteY1" fmla="*/ 48127 h 3577390"/>
              <a:gd name="connsiteX2" fmla="*/ 80210 w 2390273"/>
              <a:gd name="connsiteY2" fmla="*/ 48127 h 3577390"/>
              <a:gd name="connsiteX3" fmla="*/ 128336 w 2390273"/>
              <a:gd name="connsiteY3" fmla="*/ 192506 h 3577390"/>
              <a:gd name="connsiteX4" fmla="*/ 128336 w 2390273"/>
              <a:gd name="connsiteY4" fmla="*/ 192506 h 3577390"/>
              <a:gd name="connsiteX5" fmla="*/ 481263 w 2390273"/>
              <a:gd name="connsiteY5" fmla="*/ 192506 h 3577390"/>
              <a:gd name="connsiteX6" fmla="*/ 481263 w 2390273"/>
              <a:gd name="connsiteY6" fmla="*/ 192506 h 3577390"/>
              <a:gd name="connsiteX7" fmla="*/ 657726 w 2390273"/>
              <a:gd name="connsiteY7" fmla="*/ 272716 h 3577390"/>
              <a:gd name="connsiteX8" fmla="*/ 850231 w 2390273"/>
              <a:gd name="connsiteY8" fmla="*/ 336884 h 3577390"/>
              <a:gd name="connsiteX9" fmla="*/ 850231 w 2390273"/>
              <a:gd name="connsiteY9" fmla="*/ 336884 h 3577390"/>
              <a:gd name="connsiteX10" fmla="*/ 850231 w 2390273"/>
              <a:gd name="connsiteY10" fmla="*/ 336884 h 3577390"/>
              <a:gd name="connsiteX11" fmla="*/ 850231 w 2390273"/>
              <a:gd name="connsiteY11" fmla="*/ 336884 h 3577390"/>
              <a:gd name="connsiteX12" fmla="*/ 946484 w 2390273"/>
              <a:gd name="connsiteY12" fmla="*/ 465221 h 3577390"/>
              <a:gd name="connsiteX13" fmla="*/ 1171073 w 2390273"/>
              <a:gd name="connsiteY13" fmla="*/ 481263 h 3577390"/>
              <a:gd name="connsiteX14" fmla="*/ 1411705 w 2390273"/>
              <a:gd name="connsiteY14" fmla="*/ 641684 h 3577390"/>
              <a:gd name="connsiteX15" fmla="*/ 1716505 w 2390273"/>
              <a:gd name="connsiteY15" fmla="*/ 818148 h 3577390"/>
              <a:gd name="connsiteX16" fmla="*/ 2005264 w 2390273"/>
              <a:gd name="connsiteY16" fmla="*/ 1026695 h 3577390"/>
              <a:gd name="connsiteX17" fmla="*/ 2277979 w 2390273"/>
              <a:gd name="connsiteY17" fmla="*/ 1267327 h 3577390"/>
              <a:gd name="connsiteX18" fmla="*/ 2374231 w 2390273"/>
              <a:gd name="connsiteY18" fmla="*/ 1700463 h 3577390"/>
              <a:gd name="connsiteX19" fmla="*/ 2374231 w 2390273"/>
              <a:gd name="connsiteY19" fmla="*/ 1700463 h 3577390"/>
              <a:gd name="connsiteX20" fmla="*/ 2390273 w 2390273"/>
              <a:gd name="connsiteY20" fmla="*/ 3577390 h 3577390"/>
              <a:gd name="connsiteX21" fmla="*/ 0 w 2390273"/>
              <a:gd name="connsiteY21" fmla="*/ 3545306 h 3577390"/>
              <a:gd name="connsiteX22" fmla="*/ 32084 w 2390273"/>
              <a:gd name="connsiteY22" fmla="*/ 0 h 357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90273" h="3577390">
                <a:moveTo>
                  <a:pt x="32084" y="0"/>
                </a:moveTo>
                <a:lnTo>
                  <a:pt x="80210" y="48127"/>
                </a:lnTo>
                <a:lnTo>
                  <a:pt x="80210" y="48127"/>
                </a:lnTo>
                <a:lnTo>
                  <a:pt x="128336" y="192506"/>
                </a:lnTo>
                <a:lnTo>
                  <a:pt x="128336" y="192506"/>
                </a:lnTo>
                <a:lnTo>
                  <a:pt x="481263" y="192506"/>
                </a:lnTo>
                <a:lnTo>
                  <a:pt x="481263" y="192506"/>
                </a:lnTo>
                <a:lnTo>
                  <a:pt x="657726" y="272716"/>
                </a:lnTo>
                <a:lnTo>
                  <a:pt x="850231" y="336884"/>
                </a:lnTo>
                <a:lnTo>
                  <a:pt x="850231" y="336884"/>
                </a:lnTo>
                <a:lnTo>
                  <a:pt x="850231" y="336884"/>
                </a:lnTo>
                <a:lnTo>
                  <a:pt x="850231" y="336884"/>
                </a:lnTo>
                <a:lnTo>
                  <a:pt x="946484" y="465221"/>
                </a:lnTo>
                <a:lnTo>
                  <a:pt x="1171073" y="481263"/>
                </a:lnTo>
                <a:lnTo>
                  <a:pt x="1411705" y="641684"/>
                </a:lnTo>
                <a:lnTo>
                  <a:pt x="1716505" y="818148"/>
                </a:lnTo>
                <a:lnTo>
                  <a:pt x="2005264" y="1026695"/>
                </a:lnTo>
                <a:lnTo>
                  <a:pt x="2277979" y="1267327"/>
                </a:lnTo>
                <a:lnTo>
                  <a:pt x="2374231" y="1700463"/>
                </a:lnTo>
                <a:lnTo>
                  <a:pt x="2374231" y="1700463"/>
                </a:lnTo>
                <a:lnTo>
                  <a:pt x="2390273" y="3577390"/>
                </a:lnTo>
                <a:lnTo>
                  <a:pt x="0" y="3545306"/>
                </a:lnTo>
                <a:lnTo>
                  <a:pt x="32084" y="0"/>
                </a:lnTo>
                <a:close/>
              </a:path>
            </a:pathLst>
          </a:custGeom>
          <a:solidFill>
            <a:schemeClr val="accent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Average Precision (AP)</a:t>
            </a:r>
          </a:p>
        </p:txBody>
      </p:sp>
    </p:spTree>
    <p:extLst>
      <p:ext uri="{BB962C8B-B14F-4D97-AF65-F5344CB8AC3E}">
        <p14:creationId xmlns:p14="http://schemas.microsoft.com/office/powerpoint/2010/main" val="1855117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COCO Challenge</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74924" y="2743751"/>
            <a:ext cx="4642153" cy="2464353"/>
          </a:xfrm>
          <a:prstGeom prst="rect">
            <a:avLst/>
          </a:prstGeom>
        </p:spPr>
      </p:pic>
      <p:sp>
        <p:nvSpPr>
          <p:cNvPr id="5" name="TextBox 4"/>
          <p:cNvSpPr txBox="1"/>
          <p:nvPr/>
        </p:nvSpPr>
        <p:spPr>
          <a:xfrm>
            <a:off x="1524001" y="5605671"/>
            <a:ext cx="9144000" cy="800219"/>
          </a:xfrm>
          <a:prstGeom prst="rect">
            <a:avLst/>
          </a:prstGeom>
          <a:noFill/>
        </p:spPr>
        <p:txBody>
          <a:bodyPr wrap="square" rtlCol="0">
            <a:spAutoFit/>
          </a:bodyPr>
          <a:lstStyle/>
          <a:p>
            <a:pPr algn="ctr"/>
            <a:r>
              <a:rPr lang="en-US" sz="2800" dirty="0" err="1"/>
              <a:t>mscoco.org</a:t>
            </a:r>
            <a:endParaRPr lang="en-US" sz="2800" dirty="0"/>
          </a:p>
          <a:p>
            <a:pPr algn="ctr"/>
            <a:r>
              <a:rPr lang="en-US" dirty="0"/>
              <a:t>T. Y. Lin et al. </a:t>
            </a:r>
            <a:r>
              <a:rPr lang="en-US" b="1" dirty="0"/>
              <a:t>Microsoft COCO: Common Objects in Context</a:t>
            </a:r>
            <a:r>
              <a:rPr lang="en-US" dirty="0"/>
              <a:t>. In ECCV, 2014</a:t>
            </a:r>
            <a:endParaRPr lang="en-US" b="1" dirty="0"/>
          </a:p>
        </p:txBody>
      </p:sp>
    </p:spTree>
    <p:extLst>
      <p:ext uri="{BB962C8B-B14F-4D97-AF65-F5344CB8AC3E}">
        <p14:creationId xmlns:p14="http://schemas.microsoft.com/office/powerpoint/2010/main" val="778292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strategies</a:t>
            </a:r>
          </a:p>
        </p:txBody>
      </p:sp>
      <p:sp>
        <p:nvSpPr>
          <p:cNvPr id="4" name="Content Placeholder 3"/>
          <p:cNvSpPr>
            <a:spLocks noGrp="1"/>
          </p:cNvSpPr>
          <p:nvPr>
            <p:ph idx="1"/>
          </p:nvPr>
        </p:nvSpPr>
        <p:spPr/>
        <p:txBody>
          <a:bodyPr/>
          <a:lstStyle/>
          <a:p>
            <a:r>
              <a:rPr lang="en-US" dirty="0"/>
              <a:t>Segment then classify</a:t>
            </a:r>
          </a:p>
          <a:p>
            <a:pPr lvl="1"/>
            <a:r>
              <a:rPr lang="en-US" dirty="0"/>
              <a:t>Use bottom-up techniques to come up with </a:t>
            </a:r>
            <a:r>
              <a:rPr lang="en-US" i="1" dirty="0"/>
              <a:t>segment </a:t>
            </a:r>
            <a:r>
              <a:rPr lang="en-US" dirty="0"/>
              <a:t>proposals</a:t>
            </a:r>
          </a:p>
          <a:p>
            <a:pPr lvl="1"/>
            <a:r>
              <a:rPr lang="en-US" dirty="0"/>
              <a:t>Classify segment proposals with </a:t>
            </a:r>
            <a:r>
              <a:rPr lang="en-US" dirty="0" err="1"/>
              <a:t>convnets</a:t>
            </a:r>
            <a:endParaRPr lang="en-US" dirty="0"/>
          </a:p>
          <a:p>
            <a:pPr lvl="1"/>
            <a:r>
              <a:rPr lang="en-US" dirty="0"/>
              <a:t>Segmentation is category agnostic</a:t>
            </a:r>
          </a:p>
          <a:p>
            <a:pPr lvl="1"/>
            <a:r>
              <a:rPr lang="en-US" dirty="0"/>
              <a:t>Modification: use </a:t>
            </a:r>
            <a:r>
              <a:rPr lang="en-US" dirty="0" err="1"/>
              <a:t>convnets</a:t>
            </a:r>
            <a:r>
              <a:rPr lang="en-US" dirty="0"/>
              <a:t> to produce segmentation proposals</a:t>
            </a:r>
          </a:p>
          <a:p>
            <a:r>
              <a:rPr lang="en-US" dirty="0"/>
              <a:t>Detect then segment</a:t>
            </a:r>
          </a:p>
          <a:p>
            <a:pPr lvl="1"/>
            <a:r>
              <a:rPr lang="en-US" dirty="0"/>
              <a:t>Use standard object detection to produce boxes</a:t>
            </a:r>
          </a:p>
          <a:p>
            <a:pPr lvl="1"/>
            <a:r>
              <a:rPr lang="en-US" dirty="0"/>
              <a:t>Segment boxes </a:t>
            </a:r>
          </a:p>
          <a:p>
            <a:pPr lvl="1"/>
            <a:r>
              <a:rPr lang="en-US" dirty="0"/>
              <a:t>Segmentation is </a:t>
            </a:r>
            <a:r>
              <a:rPr lang="en-US" i="1" dirty="0"/>
              <a:t>category specific</a:t>
            </a:r>
            <a:endParaRPr lang="en-US" dirty="0"/>
          </a:p>
        </p:txBody>
      </p:sp>
    </p:spTree>
    <p:extLst>
      <p:ext uri="{BB962C8B-B14F-4D97-AF65-F5344CB8AC3E}">
        <p14:creationId xmlns:p14="http://schemas.microsoft.com/office/powerpoint/2010/main" val="216289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Box </a:t>
            </a:r>
            <a:r>
              <a:rPr lang="en-US" dirty="0"/>
              <a:t>proposals</a:t>
            </a:r>
          </a:p>
        </p:txBody>
      </p:sp>
      <p:sp>
        <p:nvSpPr>
          <p:cNvPr id="3" name="Content Placeholder 2"/>
          <p:cNvSpPr>
            <a:spLocks noGrp="1"/>
          </p:cNvSpPr>
          <p:nvPr>
            <p:ph idx="1"/>
          </p:nvPr>
        </p:nvSpPr>
        <p:spPr/>
        <p:txBody>
          <a:bodyPr/>
          <a:lstStyle/>
          <a:p>
            <a:r>
              <a:rPr lang="en-US" dirty="0"/>
              <a:t>Use segmentation to produce ~5K candidates</a:t>
            </a:r>
          </a:p>
        </p:txBody>
      </p:sp>
      <p:pic>
        <p:nvPicPr>
          <p:cNvPr id="4" name="Picture 3"/>
          <p:cNvPicPr>
            <a:picLocks noChangeAspect="1"/>
          </p:cNvPicPr>
          <p:nvPr/>
        </p:nvPicPr>
        <p:blipFill>
          <a:blip r:embed="rId2"/>
          <a:stretch>
            <a:fillRect/>
          </a:stretch>
        </p:blipFill>
        <p:spPr>
          <a:xfrm>
            <a:off x="0" y="2347951"/>
            <a:ext cx="10549467" cy="3902445"/>
          </a:xfrm>
          <a:prstGeom prst="rect">
            <a:avLst/>
          </a:prstGeom>
        </p:spPr>
      </p:pic>
      <p:sp>
        <p:nvSpPr>
          <p:cNvPr id="5" name="TextBox 4"/>
          <p:cNvSpPr txBox="1"/>
          <p:nvPr/>
        </p:nvSpPr>
        <p:spPr>
          <a:xfrm>
            <a:off x="4656667" y="5910896"/>
            <a:ext cx="7535333" cy="923330"/>
          </a:xfrm>
          <a:prstGeom prst="rect">
            <a:avLst/>
          </a:prstGeom>
          <a:noFill/>
        </p:spPr>
        <p:txBody>
          <a:bodyPr wrap="square" rtlCol="0">
            <a:spAutoFit/>
          </a:bodyPr>
          <a:lstStyle/>
          <a:p>
            <a:r>
              <a:rPr lang="en-US" b="1" dirty="0"/>
              <a:t>Selective Search for Object Recognition</a:t>
            </a:r>
            <a:br>
              <a:rPr lang="en-US" dirty="0"/>
            </a:br>
            <a:r>
              <a:rPr lang="en-US" dirty="0">
                <a:hlinkClick r:id="rId3"/>
              </a:rPr>
              <a:t>J. R. R. Uijlings</a:t>
            </a:r>
            <a:r>
              <a:rPr lang="en-US" dirty="0"/>
              <a:t>, </a:t>
            </a:r>
            <a:r>
              <a:rPr lang="en-US" dirty="0">
                <a:hlinkClick r:id="rId4"/>
              </a:rPr>
              <a:t>K. E. A. van de Sande</a:t>
            </a:r>
            <a:r>
              <a:rPr lang="en-US" dirty="0"/>
              <a:t>, </a:t>
            </a:r>
            <a:r>
              <a:rPr lang="en-US" dirty="0">
                <a:hlinkClick r:id="rId5"/>
              </a:rPr>
              <a:t>T. Gevers</a:t>
            </a:r>
            <a:r>
              <a:rPr lang="en-US" dirty="0"/>
              <a:t>, </a:t>
            </a:r>
            <a:r>
              <a:rPr lang="en-US" dirty="0">
                <a:hlinkClick r:id="rId6"/>
              </a:rPr>
              <a:t>A. W. M. Smeulders</a:t>
            </a:r>
            <a:br>
              <a:rPr lang="en-US" dirty="0"/>
            </a:br>
            <a:r>
              <a:rPr lang="en-US" dirty="0"/>
              <a:t>In International Journal of Computer Vision 2013.</a:t>
            </a:r>
          </a:p>
        </p:txBody>
      </p:sp>
    </p:spTree>
    <p:extLst>
      <p:ext uri="{BB962C8B-B14F-4D97-AF65-F5344CB8AC3E}">
        <p14:creationId xmlns:p14="http://schemas.microsoft.com/office/powerpoint/2010/main" val="2457150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Segment </a:t>
            </a:r>
            <a:r>
              <a:rPr lang="en-US" dirty="0"/>
              <a:t>proposals</a:t>
            </a:r>
            <a:endParaRPr lang="en-US" i="1" dirty="0"/>
          </a:p>
        </p:txBody>
      </p:sp>
      <p:pic>
        <p:nvPicPr>
          <p:cNvPr id="4" name="Picture 3"/>
          <p:cNvPicPr>
            <a:picLocks noChangeAspect="1"/>
          </p:cNvPicPr>
          <p:nvPr/>
        </p:nvPicPr>
        <p:blipFill>
          <a:blip r:embed="rId2"/>
          <a:stretch>
            <a:fillRect/>
          </a:stretch>
        </p:blipFill>
        <p:spPr>
          <a:xfrm>
            <a:off x="2259853" y="1242060"/>
            <a:ext cx="7455647" cy="5069840"/>
          </a:xfrm>
          <a:prstGeom prst="rect">
            <a:avLst/>
          </a:prstGeom>
        </p:spPr>
      </p:pic>
      <p:sp>
        <p:nvSpPr>
          <p:cNvPr id="5" name="TextBox 4"/>
          <p:cNvSpPr txBox="1"/>
          <p:nvPr/>
        </p:nvSpPr>
        <p:spPr>
          <a:xfrm>
            <a:off x="0" y="6311900"/>
            <a:ext cx="12192000" cy="646331"/>
          </a:xfrm>
          <a:prstGeom prst="rect">
            <a:avLst/>
          </a:prstGeom>
          <a:noFill/>
        </p:spPr>
        <p:txBody>
          <a:bodyPr wrap="square" rtlCol="0">
            <a:spAutoFit/>
          </a:bodyPr>
          <a:lstStyle/>
          <a:p>
            <a:r>
              <a:rPr lang="en-US" dirty="0"/>
              <a:t>Multi-scale combinatorial grouping. Pablo </a:t>
            </a:r>
            <a:r>
              <a:rPr lang="en-US" dirty="0" err="1"/>
              <a:t>Arbelaez</a:t>
            </a:r>
            <a:r>
              <a:rPr lang="en-US" dirty="0"/>
              <a:t>, Jordi Pont-</a:t>
            </a:r>
            <a:r>
              <a:rPr lang="en-US" dirty="0" err="1"/>
              <a:t>Tuset</a:t>
            </a:r>
            <a:r>
              <a:rPr lang="en-US" dirty="0"/>
              <a:t>, Jonathan Barron, </a:t>
            </a:r>
            <a:r>
              <a:rPr lang="en-US" dirty="0" err="1"/>
              <a:t>Ferran</a:t>
            </a:r>
            <a:r>
              <a:rPr lang="en-US" dirty="0"/>
              <a:t> Marques, </a:t>
            </a:r>
            <a:r>
              <a:rPr lang="en-US" dirty="0" err="1"/>
              <a:t>Jitendra</a:t>
            </a:r>
            <a:r>
              <a:rPr lang="en-US" dirty="0"/>
              <a:t> Malik. In </a:t>
            </a:r>
            <a:r>
              <a:rPr lang="en-US" i="1" dirty="0"/>
              <a:t>CVPR, </a:t>
            </a:r>
            <a:r>
              <a:rPr lang="en-US" dirty="0"/>
              <a:t>2014. </a:t>
            </a:r>
          </a:p>
        </p:txBody>
      </p:sp>
    </p:spTree>
    <p:extLst>
      <p:ext uri="{BB962C8B-B14F-4D97-AF65-F5344CB8AC3E}">
        <p14:creationId xmlns:p14="http://schemas.microsoft.com/office/powerpoint/2010/main" val="3727659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R-CNN for instance segmentation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345709"/>
            <a:ext cx="10058400" cy="3203405"/>
          </a:xfrm>
          <a:prstGeom prst="rect">
            <a:avLst/>
          </a:prstGeom>
        </p:spPr>
      </p:pic>
      <p:sp>
        <p:nvSpPr>
          <p:cNvPr id="5" name="TextBox 4"/>
          <p:cNvSpPr txBox="1"/>
          <p:nvPr/>
        </p:nvSpPr>
        <p:spPr>
          <a:xfrm>
            <a:off x="0" y="6488668"/>
            <a:ext cx="12192000" cy="369332"/>
          </a:xfrm>
          <a:prstGeom prst="rect">
            <a:avLst/>
          </a:prstGeom>
          <a:noFill/>
        </p:spPr>
        <p:txBody>
          <a:bodyPr wrap="square" rtlCol="0">
            <a:spAutoFit/>
          </a:bodyPr>
          <a:lstStyle/>
          <a:p>
            <a:r>
              <a:rPr lang="en-US" dirty="0"/>
              <a:t>Simultaneous Detection and Segmentation Bharath Hariharan , Pablo </a:t>
            </a:r>
            <a:r>
              <a:rPr lang="en-US" dirty="0" err="1"/>
              <a:t>Arbelaez</a:t>
            </a:r>
            <a:r>
              <a:rPr lang="en-US" dirty="0"/>
              <a:t> , Ross </a:t>
            </a:r>
            <a:r>
              <a:rPr lang="en-US" dirty="0" err="1"/>
              <a:t>Girshick</a:t>
            </a:r>
            <a:r>
              <a:rPr lang="en-US" dirty="0"/>
              <a:t>, </a:t>
            </a:r>
            <a:r>
              <a:rPr lang="en-US" dirty="0" err="1"/>
              <a:t>Jitendra</a:t>
            </a:r>
            <a:r>
              <a:rPr lang="en-US" dirty="0"/>
              <a:t> Malik. In </a:t>
            </a:r>
            <a:r>
              <a:rPr lang="en-US" i="1" dirty="0"/>
              <a:t>ECCV </a:t>
            </a:r>
            <a:r>
              <a:rPr lang="en-US" dirty="0"/>
              <a:t>2014</a:t>
            </a:r>
          </a:p>
        </p:txBody>
      </p:sp>
    </p:spTree>
    <p:extLst>
      <p:ext uri="{BB962C8B-B14F-4D97-AF65-F5344CB8AC3E}">
        <p14:creationId xmlns:p14="http://schemas.microsoft.com/office/powerpoint/2010/main" val="1913752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 for instance segmentation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4411" y="1396052"/>
            <a:ext cx="4513428" cy="4690425"/>
          </a:xfrm>
          <a:prstGeom prst="rect">
            <a:avLst/>
          </a:prstGeom>
        </p:spPr>
      </p:pic>
      <p:sp>
        <p:nvSpPr>
          <p:cNvPr id="6" name="TextBox 5"/>
          <p:cNvSpPr txBox="1"/>
          <p:nvPr/>
        </p:nvSpPr>
        <p:spPr>
          <a:xfrm>
            <a:off x="0" y="6291618"/>
            <a:ext cx="12192000" cy="369332"/>
          </a:xfrm>
          <a:prstGeom prst="rect">
            <a:avLst/>
          </a:prstGeom>
          <a:noFill/>
        </p:spPr>
        <p:txBody>
          <a:bodyPr wrap="square" rtlCol="0">
            <a:spAutoFit/>
          </a:bodyPr>
          <a:lstStyle/>
          <a:p>
            <a:r>
              <a:rPr lang="en-US" dirty="0"/>
              <a:t>Convolutional Feature Masking for Joint Object and Stuff Segmentation. </a:t>
            </a:r>
            <a:r>
              <a:rPr lang="en-US" dirty="0" err="1"/>
              <a:t>Jifeng</a:t>
            </a:r>
            <a:r>
              <a:rPr lang="en-US" dirty="0"/>
              <a:t> Dai, </a:t>
            </a:r>
            <a:r>
              <a:rPr lang="en-US" dirty="0" err="1"/>
              <a:t>Kaiming</a:t>
            </a:r>
            <a:r>
              <a:rPr lang="en-US" dirty="0"/>
              <a:t> He, Jian Sun. In </a:t>
            </a:r>
            <a:r>
              <a:rPr lang="en-US" i="1" dirty="0"/>
              <a:t>CVPR </a:t>
            </a:r>
            <a:r>
              <a:rPr lang="en-US" dirty="0"/>
              <a:t>2015</a:t>
            </a:r>
          </a:p>
        </p:txBody>
      </p:sp>
    </p:spTree>
    <p:extLst>
      <p:ext uri="{BB962C8B-B14F-4D97-AF65-F5344CB8AC3E}">
        <p14:creationId xmlns:p14="http://schemas.microsoft.com/office/powerpoint/2010/main" val="1963574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 for instance segmentation</a:t>
            </a:r>
          </a:p>
        </p:txBody>
      </p:sp>
      <p:sp>
        <p:nvSpPr>
          <p:cNvPr id="4" name="Rectangle 3"/>
          <p:cNvSpPr/>
          <p:nvPr/>
        </p:nvSpPr>
        <p:spPr>
          <a:xfrm>
            <a:off x="211666" y="3712191"/>
            <a:ext cx="1536510" cy="1583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602883" y="3712189"/>
            <a:ext cx="1561783" cy="15831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92839" y="3712189"/>
            <a:ext cx="1548894" cy="158314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169906" y="3712188"/>
            <a:ext cx="1548894" cy="158314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7804" y="1527792"/>
            <a:ext cx="1536510" cy="15831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75737" y="1845733"/>
            <a:ext cx="778934" cy="846667"/>
          </a:xfrm>
          <a:custGeom>
            <a:avLst/>
            <a:gdLst>
              <a:gd name="connsiteX0" fmla="*/ 338667 w 778934"/>
              <a:gd name="connsiteY0" fmla="*/ 0 h 846667"/>
              <a:gd name="connsiteX1" fmla="*/ 338667 w 778934"/>
              <a:gd name="connsiteY1" fmla="*/ 0 h 846667"/>
              <a:gd name="connsiteX2" fmla="*/ 203200 w 778934"/>
              <a:gd name="connsiteY2" fmla="*/ 203200 h 846667"/>
              <a:gd name="connsiteX3" fmla="*/ 0 w 778934"/>
              <a:gd name="connsiteY3" fmla="*/ 440267 h 846667"/>
              <a:gd name="connsiteX4" fmla="*/ 203200 w 778934"/>
              <a:gd name="connsiteY4" fmla="*/ 812800 h 846667"/>
              <a:gd name="connsiteX5" fmla="*/ 778934 w 778934"/>
              <a:gd name="connsiteY5" fmla="*/ 846667 h 846667"/>
              <a:gd name="connsiteX6" fmla="*/ 745067 w 778934"/>
              <a:gd name="connsiteY6" fmla="*/ 169334 h 846667"/>
              <a:gd name="connsiteX7" fmla="*/ 270934 w 778934"/>
              <a:gd name="connsiteY7" fmla="*/ 338667 h 846667"/>
              <a:gd name="connsiteX8" fmla="*/ 338667 w 778934"/>
              <a:gd name="connsiteY8" fmla="*/ 0 h 8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934" h="846667">
                <a:moveTo>
                  <a:pt x="338667" y="0"/>
                </a:moveTo>
                <a:lnTo>
                  <a:pt x="338667" y="0"/>
                </a:lnTo>
                <a:cubicBezTo>
                  <a:pt x="197770" y="253614"/>
                  <a:pt x="313471" y="78226"/>
                  <a:pt x="203200" y="203200"/>
                </a:cubicBezTo>
                <a:cubicBezTo>
                  <a:pt x="134339" y="281242"/>
                  <a:pt x="0" y="440267"/>
                  <a:pt x="0" y="440267"/>
                </a:cubicBezTo>
                <a:lnTo>
                  <a:pt x="203200" y="812800"/>
                </a:lnTo>
                <a:lnTo>
                  <a:pt x="778934" y="846667"/>
                </a:lnTo>
                <a:lnTo>
                  <a:pt x="745067" y="169334"/>
                </a:lnTo>
                <a:lnTo>
                  <a:pt x="270934" y="338667"/>
                </a:lnTo>
                <a:lnTo>
                  <a:pt x="338667"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5737" y="1845733"/>
            <a:ext cx="778934" cy="84666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rot="5400000">
            <a:off x="2127597" y="4082826"/>
            <a:ext cx="880534" cy="841866"/>
          </a:xfrm>
          <a:prstGeom prst="trapezoi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3"/>
            <a:endCxn id="11" idx="2"/>
          </p:cNvCxnSpPr>
          <p:nvPr/>
        </p:nvCxnSpPr>
        <p:spPr>
          <a:xfrm flipV="1">
            <a:off x="1748176" y="4503759"/>
            <a:ext cx="398755" cy="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5" idx="1"/>
          </p:cNvCxnSpPr>
          <p:nvPr/>
        </p:nvCxnSpPr>
        <p:spPr>
          <a:xfrm>
            <a:off x="3040480" y="4503759"/>
            <a:ext cx="562403" cy="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6719059" y="4046051"/>
            <a:ext cx="778934" cy="846667"/>
          </a:xfrm>
          <a:custGeom>
            <a:avLst/>
            <a:gdLst>
              <a:gd name="connsiteX0" fmla="*/ 338667 w 778934"/>
              <a:gd name="connsiteY0" fmla="*/ 0 h 846667"/>
              <a:gd name="connsiteX1" fmla="*/ 338667 w 778934"/>
              <a:gd name="connsiteY1" fmla="*/ 0 h 846667"/>
              <a:gd name="connsiteX2" fmla="*/ 203200 w 778934"/>
              <a:gd name="connsiteY2" fmla="*/ 203200 h 846667"/>
              <a:gd name="connsiteX3" fmla="*/ 0 w 778934"/>
              <a:gd name="connsiteY3" fmla="*/ 440267 h 846667"/>
              <a:gd name="connsiteX4" fmla="*/ 203200 w 778934"/>
              <a:gd name="connsiteY4" fmla="*/ 812800 h 846667"/>
              <a:gd name="connsiteX5" fmla="*/ 778934 w 778934"/>
              <a:gd name="connsiteY5" fmla="*/ 846667 h 846667"/>
              <a:gd name="connsiteX6" fmla="*/ 745067 w 778934"/>
              <a:gd name="connsiteY6" fmla="*/ 169334 h 846667"/>
              <a:gd name="connsiteX7" fmla="*/ 270934 w 778934"/>
              <a:gd name="connsiteY7" fmla="*/ 338667 h 846667"/>
              <a:gd name="connsiteX8" fmla="*/ 338667 w 778934"/>
              <a:gd name="connsiteY8" fmla="*/ 0 h 8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934" h="846667">
                <a:moveTo>
                  <a:pt x="338667" y="0"/>
                </a:moveTo>
                <a:lnTo>
                  <a:pt x="338667" y="0"/>
                </a:lnTo>
                <a:cubicBezTo>
                  <a:pt x="197770" y="253614"/>
                  <a:pt x="313471" y="78226"/>
                  <a:pt x="203200" y="203200"/>
                </a:cubicBezTo>
                <a:cubicBezTo>
                  <a:pt x="134339" y="281242"/>
                  <a:pt x="0" y="440267"/>
                  <a:pt x="0" y="440267"/>
                </a:cubicBezTo>
                <a:lnTo>
                  <a:pt x="203200" y="812800"/>
                </a:lnTo>
                <a:lnTo>
                  <a:pt x="778934" y="846667"/>
                </a:lnTo>
                <a:lnTo>
                  <a:pt x="745067" y="169334"/>
                </a:lnTo>
                <a:lnTo>
                  <a:pt x="270934" y="338667"/>
                </a:lnTo>
                <a:lnTo>
                  <a:pt x="338667" y="0"/>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9554886" y="4009276"/>
            <a:ext cx="778934" cy="846667"/>
          </a:xfrm>
          <a:custGeom>
            <a:avLst/>
            <a:gdLst>
              <a:gd name="connsiteX0" fmla="*/ 338667 w 778934"/>
              <a:gd name="connsiteY0" fmla="*/ 0 h 846667"/>
              <a:gd name="connsiteX1" fmla="*/ 338667 w 778934"/>
              <a:gd name="connsiteY1" fmla="*/ 0 h 846667"/>
              <a:gd name="connsiteX2" fmla="*/ 203200 w 778934"/>
              <a:gd name="connsiteY2" fmla="*/ 203200 h 846667"/>
              <a:gd name="connsiteX3" fmla="*/ 0 w 778934"/>
              <a:gd name="connsiteY3" fmla="*/ 440267 h 846667"/>
              <a:gd name="connsiteX4" fmla="*/ 203200 w 778934"/>
              <a:gd name="connsiteY4" fmla="*/ 812800 h 846667"/>
              <a:gd name="connsiteX5" fmla="*/ 778934 w 778934"/>
              <a:gd name="connsiteY5" fmla="*/ 846667 h 846667"/>
              <a:gd name="connsiteX6" fmla="*/ 745067 w 778934"/>
              <a:gd name="connsiteY6" fmla="*/ 169334 h 846667"/>
              <a:gd name="connsiteX7" fmla="*/ 270934 w 778934"/>
              <a:gd name="connsiteY7" fmla="*/ 338667 h 846667"/>
              <a:gd name="connsiteX8" fmla="*/ 338667 w 778934"/>
              <a:gd name="connsiteY8" fmla="*/ 0 h 8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934" h="846667">
                <a:moveTo>
                  <a:pt x="338667" y="0"/>
                </a:moveTo>
                <a:lnTo>
                  <a:pt x="338667" y="0"/>
                </a:lnTo>
                <a:cubicBezTo>
                  <a:pt x="197770" y="253614"/>
                  <a:pt x="313471" y="78226"/>
                  <a:pt x="203200" y="203200"/>
                </a:cubicBezTo>
                <a:cubicBezTo>
                  <a:pt x="134339" y="281242"/>
                  <a:pt x="0" y="440267"/>
                  <a:pt x="0" y="440267"/>
                </a:cubicBezTo>
                <a:lnTo>
                  <a:pt x="203200" y="812800"/>
                </a:lnTo>
                <a:lnTo>
                  <a:pt x="778934" y="846667"/>
                </a:lnTo>
                <a:lnTo>
                  <a:pt x="745067" y="169334"/>
                </a:lnTo>
                <a:lnTo>
                  <a:pt x="270934" y="338667"/>
                </a:lnTo>
                <a:lnTo>
                  <a:pt x="338667" y="0"/>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17"/>
          <p:cNvGraphicFramePr>
            <a:graphicFrameLocks noGrp="1"/>
          </p:cNvGraphicFramePr>
          <p:nvPr>
            <p:extLst/>
          </p:nvPr>
        </p:nvGraphicFramePr>
        <p:xfrm>
          <a:off x="9568662" y="4080426"/>
          <a:ext cx="778932" cy="846666"/>
        </p:xfrm>
        <a:graphic>
          <a:graphicData uri="http://schemas.openxmlformats.org/drawingml/2006/table">
            <a:tbl>
              <a:tblPr firstRow="1" bandRow="1">
                <a:tableStyleId>{5940675A-B579-460E-94D1-54222C63F5DA}</a:tableStyleId>
              </a:tblPr>
              <a:tblGrid>
                <a:gridCol w="259644">
                  <a:extLst>
                    <a:ext uri="{9D8B030D-6E8A-4147-A177-3AD203B41FA5}">
                      <a16:colId xmlns:a16="http://schemas.microsoft.com/office/drawing/2014/main" val="20000"/>
                    </a:ext>
                  </a:extLst>
                </a:gridCol>
                <a:gridCol w="259644">
                  <a:extLst>
                    <a:ext uri="{9D8B030D-6E8A-4147-A177-3AD203B41FA5}">
                      <a16:colId xmlns:a16="http://schemas.microsoft.com/office/drawing/2014/main" val="20001"/>
                    </a:ext>
                  </a:extLst>
                </a:gridCol>
                <a:gridCol w="259644">
                  <a:extLst>
                    <a:ext uri="{9D8B030D-6E8A-4147-A177-3AD203B41FA5}">
                      <a16:colId xmlns:a16="http://schemas.microsoft.com/office/drawing/2014/main" val="20002"/>
                    </a:ext>
                  </a:extLst>
                </a:gridCol>
              </a:tblGrid>
              <a:tr h="282222">
                <a:tc>
                  <a:txBody>
                    <a:bodyPr/>
                    <a:lstStyle/>
                    <a:p>
                      <a:endParaRPr lang="en-US" sz="1000" dirty="0"/>
                    </a:p>
                  </a:txBody>
                  <a:tcPr/>
                </a:tc>
                <a:tc>
                  <a:txBody>
                    <a:bodyPr/>
                    <a:lstStyle/>
                    <a:p>
                      <a:endParaRPr lang="en-US" sz="1000" dirty="0"/>
                    </a:p>
                  </a:txBody>
                  <a:tcPr/>
                </a:tc>
                <a:tc>
                  <a:txBody>
                    <a:bodyPr/>
                    <a:lstStyle/>
                    <a:p>
                      <a:endParaRPr lang="en-US" sz="1000"/>
                    </a:p>
                  </a:txBody>
                  <a:tcPr/>
                </a:tc>
                <a:extLst>
                  <a:ext uri="{0D108BD9-81ED-4DB2-BD59-A6C34878D82A}">
                    <a16:rowId xmlns:a16="http://schemas.microsoft.com/office/drawing/2014/main" val="10000"/>
                  </a:ext>
                </a:extLst>
              </a:tr>
              <a:tr h="282222">
                <a:tc>
                  <a:txBody>
                    <a:bodyPr/>
                    <a:lstStyle/>
                    <a:p>
                      <a:endParaRPr lang="en-US" sz="1000"/>
                    </a:p>
                  </a:txBody>
                  <a:tcPr/>
                </a:tc>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10001"/>
                  </a:ext>
                </a:extLst>
              </a:tr>
              <a:tr h="282222">
                <a:tc>
                  <a:txBody>
                    <a:bodyPr/>
                    <a:lstStyle/>
                    <a:p>
                      <a:endParaRPr lang="en-US" sz="1000" dirty="0"/>
                    </a:p>
                  </a:txBody>
                  <a:tcPr/>
                </a:tc>
                <a:tc>
                  <a:txBody>
                    <a:bodyPr/>
                    <a:lstStyle/>
                    <a:p>
                      <a:endParaRPr lang="en-US" sz="1000"/>
                    </a:p>
                  </a:txBody>
                  <a:tcPr/>
                </a:tc>
                <a:tc>
                  <a:txBody>
                    <a:bodyPr/>
                    <a:lstStyle/>
                    <a:p>
                      <a:endParaRPr lang="en-US" sz="1000" dirty="0"/>
                    </a:p>
                  </a:txBody>
                  <a:tcPr/>
                </a:tc>
                <a:extLst>
                  <a:ext uri="{0D108BD9-81ED-4DB2-BD59-A6C34878D82A}">
                    <a16:rowId xmlns:a16="http://schemas.microsoft.com/office/drawing/2014/main" val="10002"/>
                  </a:ext>
                </a:extLst>
              </a:tr>
            </a:tbl>
          </a:graphicData>
        </a:graphic>
      </p:graphicFrame>
      <p:sp>
        <p:nvSpPr>
          <p:cNvPr id="20" name="Rectangle 19"/>
          <p:cNvSpPr/>
          <p:nvPr/>
        </p:nvSpPr>
        <p:spPr>
          <a:xfrm>
            <a:off x="9568661" y="4080425"/>
            <a:ext cx="778934" cy="84666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a:stCxn id="5" idx="3"/>
            <a:endCxn id="6" idx="1"/>
          </p:cNvCxnSpPr>
          <p:nvPr/>
        </p:nvCxnSpPr>
        <p:spPr>
          <a:xfrm>
            <a:off x="5164666" y="4503761"/>
            <a:ext cx="122817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6" idx="3"/>
            <a:endCxn id="7" idx="1"/>
          </p:cNvCxnSpPr>
          <p:nvPr/>
        </p:nvCxnSpPr>
        <p:spPr>
          <a:xfrm flipV="1">
            <a:off x="7941733" y="4503760"/>
            <a:ext cx="1228173"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3"/>
            <a:endCxn id="6" idx="0"/>
          </p:cNvCxnSpPr>
          <p:nvPr/>
        </p:nvCxnSpPr>
        <p:spPr>
          <a:xfrm>
            <a:off x="1714314" y="2319362"/>
            <a:ext cx="5452972" cy="139282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8" idx="3"/>
            <a:endCxn id="7" idx="0"/>
          </p:cNvCxnSpPr>
          <p:nvPr/>
        </p:nvCxnSpPr>
        <p:spPr>
          <a:xfrm>
            <a:off x="1714314" y="2319362"/>
            <a:ext cx="8230039" cy="1392826"/>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619702" y="2770665"/>
            <a:ext cx="1548894" cy="369332"/>
          </a:xfrm>
          <a:prstGeom prst="rect">
            <a:avLst/>
          </a:prstGeom>
          <a:noFill/>
        </p:spPr>
        <p:txBody>
          <a:bodyPr wrap="square" rtlCol="0">
            <a:spAutoFit/>
          </a:bodyPr>
          <a:lstStyle/>
          <a:p>
            <a:r>
              <a:rPr lang="en-US"/>
              <a:t>CFM</a:t>
            </a:r>
          </a:p>
        </p:txBody>
      </p:sp>
      <p:sp>
        <p:nvSpPr>
          <p:cNvPr id="36" name="TextBox 35"/>
          <p:cNvSpPr txBox="1"/>
          <p:nvPr/>
        </p:nvSpPr>
        <p:spPr>
          <a:xfrm>
            <a:off x="9944353" y="2735198"/>
            <a:ext cx="1548894" cy="369332"/>
          </a:xfrm>
          <a:prstGeom prst="rect">
            <a:avLst/>
          </a:prstGeom>
          <a:noFill/>
        </p:spPr>
        <p:txBody>
          <a:bodyPr wrap="square" rtlCol="0">
            <a:spAutoFit/>
          </a:bodyPr>
          <a:lstStyle/>
          <a:p>
            <a:r>
              <a:rPr lang="en-US"/>
              <a:t>ROI Pool</a:t>
            </a:r>
            <a:endParaRPr lang="en-US" dirty="0"/>
          </a:p>
        </p:txBody>
      </p:sp>
      <p:sp>
        <p:nvSpPr>
          <p:cNvPr id="37" name="TextBox 36"/>
          <p:cNvSpPr txBox="1"/>
          <p:nvPr/>
        </p:nvSpPr>
        <p:spPr>
          <a:xfrm>
            <a:off x="0" y="6291618"/>
            <a:ext cx="12192000" cy="369332"/>
          </a:xfrm>
          <a:prstGeom prst="rect">
            <a:avLst/>
          </a:prstGeom>
          <a:noFill/>
        </p:spPr>
        <p:txBody>
          <a:bodyPr wrap="square" rtlCol="0">
            <a:spAutoFit/>
          </a:bodyPr>
          <a:lstStyle/>
          <a:p>
            <a:r>
              <a:rPr lang="en-US" dirty="0"/>
              <a:t>Convolutional Feature Masking for Joint Object and Stuff Segmentation. </a:t>
            </a:r>
            <a:r>
              <a:rPr lang="en-US" dirty="0" err="1"/>
              <a:t>Jifeng</a:t>
            </a:r>
            <a:r>
              <a:rPr lang="en-US" dirty="0"/>
              <a:t> Dai, </a:t>
            </a:r>
            <a:r>
              <a:rPr lang="en-US" dirty="0" err="1"/>
              <a:t>Kaiming</a:t>
            </a:r>
            <a:r>
              <a:rPr lang="en-US" dirty="0"/>
              <a:t> He, Jian Sun. In </a:t>
            </a:r>
            <a:r>
              <a:rPr lang="en-US" i="1" dirty="0"/>
              <a:t>CVPR </a:t>
            </a:r>
            <a:r>
              <a:rPr lang="en-US" dirty="0"/>
              <a:t>2015</a:t>
            </a:r>
          </a:p>
        </p:txBody>
      </p:sp>
    </p:spTree>
    <p:extLst>
      <p:ext uri="{BB962C8B-B14F-4D97-AF65-F5344CB8AC3E}">
        <p14:creationId xmlns:p14="http://schemas.microsoft.com/office/powerpoint/2010/main" val="919981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p:txBody>
          <a:bodyPr/>
          <a:lstStyle/>
          <a:p>
            <a:pPr eaLnBrk="1" hangingPunct="1">
              <a:defRPr/>
            </a:pPr>
            <a:r>
              <a:rPr lang="en-US" dirty="0"/>
              <a:t>R-CNN: Regions with CNN features</a:t>
            </a:r>
          </a:p>
        </p:txBody>
      </p:sp>
      <p:grpSp>
        <p:nvGrpSpPr>
          <p:cNvPr id="31746" name="Group 4"/>
          <p:cNvGrpSpPr>
            <a:grpSpLocks/>
          </p:cNvGrpSpPr>
          <p:nvPr/>
        </p:nvGrpSpPr>
        <p:grpSpPr bwMode="auto">
          <a:xfrm>
            <a:off x="1582043" y="2241351"/>
            <a:ext cx="9026798" cy="1955602"/>
            <a:chOff x="0" y="0"/>
            <a:chExt cx="8087" cy="1751"/>
          </a:xfrm>
          <a:noFill/>
        </p:grpSpPr>
        <p:sp>
          <p:nvSpPr>
            <p:cNvPr id="31751" name="Rectangle 2"/>
            <p:cNvSpPr>
              <a:spLocks/>
            </p:cNvSpPr>
            <p:nvPr/>
          </p:nvSpPr>
          <p:spPr bwMode="auto">
            <a:xfrm>
              <a:off x="0" y="0"/>
              <a:ext cx="8087" cy="1751"/>
            </a:xfrm>
            <a:prstGeom prst="rect">
              <a:avLst/>
            </a:prstGeom>
            <a:grp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endParaRPr lang="en-US" sz="1266"/>
            </a:p>
          </p:txBody>
        </p:sp>
        <p:pic>
          <p:nvPicPr>
            <p:cNvPr id="3175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6" y="144"/>
              <a:ext cx="7776" cy="1512"/>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1747" name="Rectangle 5"/>
          <p:cNvSpPr>
            <a:spLocks/>
          </p:cNvSpPr>
          <p:nvPr/>
        </p:nvSpPr>
        <p:spPr bwMode="auto">
          <a:xfrm>
            <a:off x="2099965" y="4434948"/>
            <a:ext cx="667875" cy="649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109">
                <a:ea typeface="ＭＳ Ｐゴシック" charset="0"/>
                <a:cs typeface="ＭＳ Ｐゴシック" charset="0"/>
              </a:rPr>
              <a:t>Input</a:t>
            </a:r>
          </a:p>
          <a:p>
            <a:r>
              <a:rPr lang="en-US" sz="2109">
                <a:ea typeface="ＭＳ Ｐゴシック" charset="0"/>
                <a:cs typeface="ＭＳ Ｐゴシック" charset="0"/>
              </a:rPr>
              <a:t>image</a:t>
            </a:r>
          </a:p>
        </p:txBody>
      </p:sp>
      <p:sp>
        <p:nvSpPr>
          <p:cNvPr id="31748" name="Rectangle 6"/>
          <p:cNvSpPr>
            <a:spLocks/>
          </p:cNvSpPr>
          <p:nvPr/>
        </p:nvSpPr>
        <p:spPr bwMode="auto">
          <a:xfrm>
            <a:off x="3138041" y="4434948"/>
            <a:ext cx="2579168" cy="649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109">
                <a:ea typeface="ＭＳ Ｐゴシック" charset="0"/>
                <a:cs typeface="ＭＳ Ｐゴシック" charset="0"/>
              </a:rPr>
              <a:t>Extract region</a:t>
            </a:r>
          </a:p>
          <a:p>
            <a:r>
              <a:rPr lang="en-US" sz="2109">
                <a:ea typeface="ＭＳ Ｐゴシック" charset="0"/>
                <a:cs typeface="ＭＳ Ｐゴシック" charset="0"/>
              </a:rPr>
              <a:t>proposals (~2k / image)</a:t>
            </a:r>
          </a:p>
        </p:txBody>
      </p:sp>
      <p:sp>
        <p:nvSpPr>
          <p:cNvPr id="31749" name="Rectangle 7"/>
          <p:cNvSpPr>
            <a:spLocks/>
          </p:cNvSpPr>
          <p:nvPr/>
        </p:nvSpPr>
        <p:spPr bwMode="auto">
          <a:xfrm>
            <a:off x="6413004" y="4434948"/>
            <a:ext cx="1566647" cy="649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109">
                <a:ea typeface="ＭＳ Ｐゴシック" charset="0"/>
                <a:cs typeface="ＭＳ Ｐゴシック" charset="0"/>
              </a:rPr>
              <a:t>Compute CNN</a:t>
            </a:r>
          </a:p>
          <a:p>
            <a:r>
              <a:rPr lang="en-US" sz="2109">
                <a:ea typeface="ＭＳ Ｐゴシック" charset="0"/>
                <a:cs typeface="ＭＳ Ｐゴシック" charset="0"/>
              </a:rPr>
              <a:t>features</a:t>
            </a:r>
          </a:p>
        </p:txBody>
      </p:sp>
      <p:sp>
        <p:nvSpPr>
          <p:cNvPr id="31750" name="Rectangle 8"/>
          <p:cNvSpPr>
            <a:spLocks/>
          </p:cNvSpPr>
          <p:nvPr/>
        </p:nvSpPr>
        <p:spPr bwMode="auto">
          <a:xfrm>
            <a:off x="8764861" y="4434948"/>
            <a:ext cx="1682320" cy="649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109">
                <a:ea typeface="ＭＳ Ｐゴシック" charset="0"/>
                <a:cs typeface="ＭＳ Ｐゴシック" charset="0"/>
              </a:rPr>
              <a:t>Classify regions</a:t>
            </a:r>
          </a:p>
          <a:p>
            <a:r>
              <a:rPr lang="en-US" sz="2109">
                <a:ea typeface="ＭＳ Ｐゴシック" charset="0"/>
                <a:cs typeface="ＭＳ Ｐゴシック" charset="0"/>
              </a:rPr>
              <a:t>(linear SVM)</a:t>
            </a:r>
          </a:p>
        </p:txBody>
      </p:sp>
      <p:sp>
        <p:nvSpPr>
          <p:cNvPr id="2" name="Rectangle 1"/>
          <p:cNvSpPr/>
          <p:nvPr/>
        </p:nvSpPr>
        <p:spPr>
          <a:xfrm>
            <a:off x="0" y="5934670"/>
            <a:ext cx="12192000" cy="923330"/>
          </a:xfrm>
          <a:prstGeom prst="rect">
            <a:avLst/>
          </a:prstGeom>
        </p:spPr>
        <p:txBody>
          <a:bodyPr wrap="square">
            <a:spAutoFit/>
          </a:bodyPr>
          <a:lstStyle/>
          <a:p>
            <a:r>
              <a:rPr lang="en-US" dirty="0"/>
              <a:t>Rich Feature Hierarchies for Accurate Object Detection and Semantic Segmentation</a:t>
            </a:r>
            <a:br>
              <a:rPr lang="en-US" dirty="0"/>
            </a:br>
            <a:r>
              <a:rPr lang="en-US" b="1" dirty="0">
                <a:solidFill>
                  <a:srgbClr val="000000"/>
                </a:solidFill>
                <a:latin typeface="Lato" charset="0"/>
              </a:rPr>
              <a:t>R. </a:t>
            </a:r>
            <a:r>
              <a:rPr lang="en-US" b="1" dirty="0" err="1">
                <a:solidFill>
                  <a:srgbClr val="000000"/>
                </a:solidFill>
                <a:latin typeface="Lato" charset="0"/>
              </a:rPr>
              <a:t>Girshick</a:t>
            </a:r>
            <a:r>
              <a:rPr lang="en-US" dirty="0">
                <a:solidFill>
                  <a:srgbClr val="000000"/>
                </a:solidFill>
                <a:latin typeface="Lato" charset="0"/>
              </a:rPr>
              <a:t>, J. Donahue, T. Darrell, J. Malik</a:t>
            </a:r>
            <a:br>
              <a:rPr lang="en-US" dirty="0"/>
            </a:br>
            <a:r>
              <a:rPr lang="en-US" dirty="0">
                <a:solidFill>
                  <a:srgbClr val="000000"/>
                </a:solidFill>
                <a:latin typeface="Lato" charset="0"/>
              </a:rPr>
              <a:t>IEEE Conference on Computer Vision and Pattern Recognition (CVPR), 2014</a:t>
            </a:r>
            <a:endParaRPr lang="en-US" dirty="0"/>
          </a:p>
        </p:txBody>
      </p:sp>
      <p:sp>
        <p:nvSpPr>
          <p:cNvPr id="11" name="TextBox 10"/>
          <p:cNvSpPr txBox="1"/>
          <p:nvPr/>
        </p:nvSpPr>
        <p:spPr>
          <a:xfrm>
            <a:off x="9855200" y="6210697"/>
            <a:ext cx="2336800" cy="646331"/>
          </a:xfrm>
          <a:prstGeom prst="rect">
            <a:avLst/>
          </a:prstGeom>
          <a:noFill/>
        </p:spPr>
        <p:txBody>
          <a:bodyPr wrap="square" rtlCol="0">
            <a:spAutoFit/>
          </a:bodyPr>
          <a:lstStyle/>
          <a:p>
            <a:r>
              <a:rPr lang="en-US" dirty="0"/>
              <a:t>Slide credit : Ross </a:t>
            </a:r>
            <a:r>
              <a:rPr lang="en-US" dirty="0" err="1"/>
              <a:t>Girshick</a:t>
            </a:r>
            <a:endParaRPr lang="en-US" dirty="0"/>
          </a:p>
        </p:txBody>
      </p:sp>
    </p:spTree>
    <p:extLst>
      <p:ext uri="{BB962C8B-B14F-4D97-AF65-F5344CB8AC3E}">
        <p14:creationId xmlns:p14="http://schemas.microsoft.com/office/powerpoint/2010/main" val="141906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strategies</a:t>
            </a:r>
          </a:p>
        </p:txBody>
      </p:sp>
      <p:sp>
        <p:nvSpPr>
          <p:cNvPr id="4" name="Content Placeholder 3"/>
          <p:cNvSpPr>
            <a:spLocks noGrp="1"/>
          </p:cNvSpPr>
          <p:nvPr>
            <p:ph idx="1"/>
          </p:nvPr>
        </p:nvSpPr>
        <p:spPr/>
        <p:txBody>
          <a:bodyPr/>
          <a:lstStyle/>
          <a:p>
            <a:r>
              <a:rPr lang="en-US" dirty="0"/>
              <a:t>Segment then classify</a:t>
            </a:r>
          </a:p>
          <a:p>
            <a:pPr lvl="1"/>
            <a:r>
              <a:rPr lang="en-US" dirty="0"/>
              <a:t>Use bottom-up techniques to come up with </a:t>
            </a:r>
            <a:r>
              <a:rPr lang="en-US" i="1" dirty="0"/>
              <a:t>segment </a:t>
            </a:r>
            <a:r>
              <a:rPr lang="en-US" dirty="0"/>
              <a:t>proposals</a:t>
            </a:r>
          </a:p>
          <a:p>
            <a:pPr lvl="1"/>
            <a:r>
              <a:rPr lang="en-US" dirty="0"/>
              <a:t>Classify segment proposals with </a:t>
            </a:r>
            <a:r>
              <a:rPr lang="en-US" dirty="0" err="1"/>
              <a:t>convnets</a:t>
            </a:r>
            <a:endParaRPr lang="en-US" dirty="0"/>
          </a:p>
          <a:p>
            <a:pPr lvl="1"/>
            <a:r>
              <a:rPr lang="en-US" dirty="0"/>
              <a:t>Segmentation is category agnostic</a:t>
            </a:r>
          </a:p>
          <a:p>
            <a:pPr lvl="1"/>
            <a:r>
              <a:rPr lang="en-US" dirty="0"/>
              <a:t>Modification: use </a:t>
            </a:r>
            <a:r>
              <a:rPr lang="en-US" dirty="0" err="1"/>
              <a:t>convnets</a:t>
            </a:r>
            <a:r>
              <a:rPr lang="en-US" dirty="0"/>
              <a:t> to produce segmentation proposals</a:t>
            </a:r>
          </a:p>
          <a:p>
            <a:r>
              <a:rPr lang="en-US" dirty="0"/>
              <a:t>Detect then segment</a:t>
            </a:r>
          </a:p>
          <a:p>
            <a:pPr lvl="1"/>
            <a:r>
              <a:rPr lang="en-US" dirty="0"/>
              <a:t>Use standard object detection to produce boxes</a:t>
            </a:r>
          </a:p>
          <a:p>
            <a:pPr lvl="1"/>
            <a:r>
              <a:rPr lang="en-US" dirty="0"/>
              <a:t>Segment boxes </a:t>
            </a:r>
          </a:p>
          <a:p>
            <a:pPr lvl="1"/>
            <a:r>
              <a:rPr lang="en-US" dirty="0"/>
              <a:t>Segmentation is </a:t>
            </a:r>
            <a:r>
              <a:rPr lang="en-US" i="1" dirty="0"/>
              <a:t>category specific</a:t>
            </a:r>
            <a:endParaRPr lang="en-US" dirty="0"/>
          </a:p>
        </p:txBody>
      </p:sp>
    </p:spTree>
    <p:extLst>
      <p:ext uri="{BB962C8B-B14F-4D97-AF65-F5344CB8AC3E}">
        <p14:creationId xmlns:p14="http://schemas.microsoft.com/office/powerpoint/2010/main" val="278972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4">
                                            <p:txEl>
                                              <p:pRg st="5" end="5"/>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4">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767033" y="2802871"/>
            <a:ext cx="4721904" cy="2192146"/>
            <a:chOff x="149899" y="2450899"/>
            <a:chExt cx="4721904" cy="2192146"/>
          </a:xfrm>
        </p:grpSpPr>
        <p:sp>
          <p:nvSpPr>
            <p:cNvPr id="11" name="Cube 10"/>
            <p:cNvSpPr/>
            <p:nvPr/>
          </p:nvSpPr>
          <p:spPr>
            <a:xfrm>
              <a:off x="2241030" y="2450899"/>
              <a:ext cx="891914" cy="2023671"/>
            </a:xfrm>
            <a:prstGeom prst="cube">
              <a:avLst>
                <a:gd name="adj" fmla="val 80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2768184" y="2765684"/>
              <a:ext cx="732020" cy="1476531"/>
            </a:xfrm>
            <a:prstGeom prst="cube">
              <a:avLst>
                <a:gd name="adj" fmla="val 65905"/>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3305333" y="2975555"/>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a:off x="3750041" y="2993044"/>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p:cNvSpPr/>
            <p:nvPr/>
          </p:nvSpPr>
          <p:spPr>
            <a:xfrm>
              <a:off x="4204739" y="3172925"/>
              <a:ext cx="667064" cy="739507"/>
            </a:xfrm>
            <a:prstGeom prst="cube">
              <a:avLst>
                <a:gd name="adj" fmla="val 37162"/>
              </a:avLst>
            </a:prstGeom>
            <a:solidFill>
              <a:srgbClr val="B653C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1828800" y="3477718"/>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mp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9899" y="2480870"/>
              <a:ext cx="2162175" cy="2162175"/>
            </a:xfrm>
            <a:prstGeom prst="rect">
              <a:avLst/>
            </a:prstGeom>
            <a:noFill/>
            <a:scene3d>
              <a:camera prst="isometricRightUp">
                <a:rot lat="2100000" lon="18000000" rev="0"/>
              </a:camera>
              <a:lightRig rig="threePt" dir="t"/>
            </a:scene3d>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lstStyle/>
          <a:p>
            <a:r>
              <a:rPr lang="en-US" dirty="0"/>
              <a:t>Predicting segmentation for bounding boxes</a:t>
            </a:r>
          </a:p>
        </p:txBody>
      </p:sp>
      <p:sp>
        <p:nvSpPr>
          <p:cNvPr id="18" name="Content Placeholder 2"/>
          <p:cNvSpPr>
            <a:spLocks noGrp="1"/>
          </p:cNvSpPr>
          <p:nvPr>
            <p:ph idx="1"/>
          </p:nvPr>
        </p:nvSpPr>
        <p:spPr>
          <a:xfrm>
            <a:off x="838200" y="1552176"/>
            <a:ext cx="10515600" cy="618626"/>
          </a:xfrm>
        </p:spPr>
        <p:txBody>
          <a:bodyPr/>
          <a:lstStyle/>
          <a:p>
            <a:r>
              <a:rPr lang="en-US" dirty="0"/>
              <a:t>Given a detection, predict segmentation</a:t>
            </a:r>
          </a:p>
          <a:p>
            <a:endParaRPr lang="en-US" dirty="0"/>
          </a:p>
          <a:p>
            <a:endParaRPr lang="en-US" dirty="0"/>
          </a:p>
          <a:p>
            <a:endParaRPr lang="en-US" dirty="0"/>
          </a:p>
        </p:txBody>
      </p:sp>
      <p:sp>
        <p:nvSpPr>
          <p:cNvPr id="19" name="Cube 18"/>
          <p:cNvSpPr/>
          <p:nvPr/>
        </p:nvSpPr>
        <p:spPr>
          <a:xfrm>
            <a:off x="6339607" y="3752199"/>
            <a:ext cx="1471293" cy="364844"/>
          </a:xfrm>
          <a:prstGeom prst="cube">
            <a:avLst>
              <a:gd name="adj" fmla="val 37162"/>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6841209" y="2664367"/>
            <a:ext cx="2162175" cy="2162175"/>
            <a:chOff x="6625689" y="2522598"/>
            <a:chExt cx="2162175" cy="2162175"/>
          </a:xfrm>
          <a:scene3d>
            <a:camera prst="orthographicFront">
              <a:rot lat="2100000" lon="18000000" rev="0"/>
            </a:camera>
            <a:lightRig rig="threePt" dir="t"/>
          </a:scene3d>
        </p:grpSpPr>
        <p:sp>
          <p:nvSpPr>
            <p:cNvPr id="6" name="Rectangle 5"/>
            <p:cNvSpPr/>
            <p:nvPr/>
          </p:nvSpPr>
          <p:spPr>
            <a:xfrm>
              <a:off x="6625689" y="2522598"/>
              <a:ext cx="2162175" cy="2162175"/>
            </a:xfrm>
            <a:prstGeom prst="rect">
              <a:avLst/>
            </a:prstGeom>
            <a:solidFill>
              <a:schemeClr val="tx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6792686" y="2596243"/>
              <a:ext cx="1861457" cy="2041071"/>
            </a:xfrm>
            <a:custGeom>
              <a:avLst/>
              <a:gdLst>
                <a:gd name="connsiteX0" fmla="*/ 114300 w 1861457"/>
                <a:gd name="connsiteY0" fmla="*/ 0 h 2041071"/>
                <a:gd name="connsiteX1" fmla="*/ 163285 w 1861457"/>
                <a:gd name="connsiteY1" fmla="*/ 130628 h 2041071"/>
                <a:gd name="connsiteX2" fmla="*/ 65314 w 1861457"/>
                <a:gd name="connsiteY2" fmla="*/ 244928 h 2041071"/>
                <a:gd name="connsiteX3" fmla="*/ 0 w 1861457"/>
                <a:gd name="connsiteY3" fmla="*/ 489857 h 2041071"/>
                <a:gd name="connsiteX4" fmla="*/ 65314 w 1861457"/>
                <a:gd name="connsiteY4" fmla="*/ 653143 h 2041071"/>
                <a:gd name="connsiteX5" fmla="*/ 65314 w 1861457"/>
                <a:gd name="connsiteY5" fmla="*/ 653143 h 2041071"/>
                <a:gd name="connsiteX6" fmla="*/ 277585 w 1861457"/>
                <a:gd name="connsiteY6" fmla="*/ 506186 h 2041071"/>
                <a:gd name="connsiteX7" fmla="*/ 293914 w 1861457"/>
                <a:gd name="connsiteY7" fmla="*/ 979714 h 2041071"/>
                <a:gd name="connsiteX8" fmla="*/ 522514 w 1861457"/>
                <a:gd name="connsiteY8" fmla="*/ 1600200 h 2041071"/>
                <a:gd name="connsiteX9" fmla="*/ 783771 w 1861457"/>
                <a:gd name="connsiteY9" fmla="*/ 1959428 h 2041071"/>
                <a:gd name="connsiteX10" fmla="*/ 914400 w 1861457"/>
                <a:gd name="connsiteY10" fmla="*/ 1698171 h 2041071"/>
                <a:gd name="connsiteX11" fmla="*/ 914400 w 1861457"/>
                <a:gd name="connsiteY11" fmla="*/ 1698171 h 2041071"/>
                <a:gd name="connsiteX12" fmla="*/ 702128 w 1861457"/>
                <a:gd name="connsiteY12" fmla="*/ 1632857 h 2041071"/>
                <a:gd name="connsiteX13" fmla="*/ 702128 w 1861457"/>
                <a:gd name="connsiteY13" fmla="*/ 1632857 h 2041071"/>
                <a:gd name="connsiteX14" fmla="*/ 849085 w 1861457"/>
                <a:gd name="connsiteY14" fmla="*/ 1143000 h 2041071"/>
                <a:gd name="connsiteX15" fmla="*/ 1126671 w 1861457"/>
                <a:gd name="connsiteY15" fmla="*/ 1387928 h 2041071"/>
                <a:gd name="connsiteX16" fmla="*/ 1045028 w 1861457"/>
                <a:gd name="connsiteY16" fmla="*/ 1877786 h 2041071"/>
                <a:gd name="connsiteX17" fmla="*/ 1175657 w 1861457"/>
                <a:gd name="connsiteY17" fmla="*/ 2041071 h 2041071"/>
                <a:gd name="connsiteX18" fmla="*/ 1273628 w 1861457"/>
                <a:gd name="connsiteY18" fmla="*/ 1894114 h 2041071"/>
                <a:gd name="connsiteX19" fmla="*/ 1273628 w 1861457"/>
                <a:gd name="connsiteY19" fmla="*/ 1894114 h 2041071"/>
                <a:gd name="connsiteX20" fmla="*/ 1453243 w 1861457"/>
                <a:gd name="connsiteY20" fmla="*/ 1387928 h 2041071"/>
                <a:gd name="connsiteX21" fmla="*/ 1404257 w 1861457"/>
                <a:gd name="connsiteY21" fmla="*/ 1094014 h 2041071"/>
                <a:gd name="connsiteX22" fmla="*/ 1502228 w 1861457"/>
                <a:gd name="connsiteY22" fmla="*/ 783771 h 2041071"/>
                <a:gd name="connsiteX23" fmla="*/ 1616528 w 1861457"/>
                <a:gd name="connsiteY23" fmla="*/ 979714 h 2041071"/>
                <a:gd name="connsiteX24" fmla="*/ 1861457 w 1861457"/>
                <a:gd name="connsiteY24" fmla="*/ 685800 h 2041071"/>
                <a:gd name="connsiteX25" fmla="*/ 1730828 w 1861457"/>
                <a:gd name="connsiteY25" fmla="*/ 555171 h 2041071"/>
                <a:gd name="connsiteX26" fmla="*/ 1436914 w 1861457"/>
                <a:gd name="connsiteY26" fmla="*/ 555171 h 2041071"/>
                <a:gd name="connsiteX27" fmla="*/ 1240971 w 1861457"/>
                <a:gd name="connsiteY27" fmla="*/ 391886 h 2041071"/>
                <a:gd name="connsiteX28" fmla="*/ 849085 w 1861457"/>
                <a:gd name="connsiteY28" fmla="*/ 506186 h 2041071"/>
                <a:gd name="connsiteX29" fmla="*/ 636814 w 1861457"/>
                <a:gd name="connsiteY29" fmla="*/ 359228 h 2041071"/>
                <a:gd name="connsiteX30" fmla="*/ 571500 w 1861457"/>
                <a:gd name="connsiteY30" fmla="*/ 195943 h 2041071"/>
                <a:gd name="connsiteX31" fmla="*/ 424543 w 1861457"/>
                <a:gd name="connsiteY31" fmla="*/ 81643 h 2041071"/>
                <a:gd name="connsiteX32" fmla="*/ 424543 w 1861457"/>
                <a:gd name="connsiteY32" fmla="*/ 81643 h 2041071"/>
                <a:gd name="connsiteX33" fmla="*/ 424543 w 1861457"/>
                <a:gd name="connsiteY33" fmla="*/ 81643 h 2041071"/>
                <a:gd name="connsiteX34" fmla="*/ 114300 w 1861457"/>
                <a:gd name="connsiteY34" fmla="*/ 0 h 204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61457" h="2041071">
                  <a:moveTo>
                    <a:pt x="114300" y="0"/>
                  </a:moveTo>
                  <a:lnTo>
                    <a:pt x="163285" y="130628"/>
                  </a:lnTo>
                  <a:lnTo>
                    <a:pt x="65314" y="244928"/>
                  </a:lnTo>
                  <a:lnTo>
                    <a:pt x="0" y="489857"/>
                  </a:lnTo>
                  <a:lnTo>
                    <a:pt x="65314" y="653143"/>
                  </a:lnTo>
                  <a:lnTo>
                    <a:pt x="65314" y="653143"/>
                  </a:lnTo>
                  <a:lnTo>
                    <a:pt x="277585" y="506186"/>
                  </a:lnTo>
                  <a:lnTo>
                    <a:pt x="293914" y="979714"/>
                  </a:lnTo>
                  <a:lnTo>
                    <a:pt x="522514" y="1600200"/>
                  </a:lnTo>
                  <a:lnTo>
                    <a:pt x="783771" y="1959428"/>
                  </a:lnTo>
                  <a:lnTo>
                    <a:pt x="914400" y="1698171"/>
                  </a:lnTo>
                  <a:lnTo>
                    <a:pt x="914400" y="1698171"/>
                  </a:lnTo>
                  <a:lnTo>
                    <a:pt x="702128" y="1632857"/>
                  </a:lnTo>
                  <a:lnTo>
                    <a:pt x="702128" y="1632857"/>
                  </a:lnTo>
                  <a:lnTo>
                    <a:pt x="849085" y="1143000"/>
                  </a:lnTo>
                  <a:lnTo>
                    <a:pt x="1126671" y="1387928"/>
                  </a:lnTo>
                  <a:lnTo>
                    <a:pt x="1045028" y="1877786"/>
                  </a:lnTo>
                  <a:lnTo>
                    <a:pt x="1175657" y="2041071"/>
                  </a:lnTo>
                  <a:lnTo>
                    <a:pt x="1273628" y="1894114"/>
                  </a:lnTo>
                  <a:lnTo>
                    <a:pt x="1273628" y="1894114"/>
                  </a:lnTo>
                  <a:lnTo>
                    <a:pt x="1453243" y="1387928"/>
                  </a:lnTo>
                  <a:lnTo>
                    <a:pt x="1404257" y="1094014"/>
                  </a:lnTo>
                  <a:lnTo>
                    <a:pt x="1502228" y="783771"/>
                  </a:lnTo>
                  <a:lnTo>
                    <a:pt x="1616528" y="979714"/>
                  </a:lnTo>
                  <a:lnTo>
                    <a:pt x="1861457" y="685800"/>
                  </a:lnTo>
                  <a:lnTo>
                    <a:pt x="1730828" y="555171"/>
                  </a:lnTo>
                  <a:lnTo>
                    <a:pt x="1436914" y="555171"/>
                  </a:lnTo>
                  <a:lnTo>
                    <a:pt x="1240971" y="391886"/>
                  </a:lnTo>
                  <a:lnTo>
                    <a:pt x="849085" y="506186"/>
                  </a:lnTo>
                  <a:lnTo>
                    <a:pt x="636814" y="359228"/>
                  </a:lnTo>
                  <a:lnTo>
                    <a:pt x="571500" y="195943"/>
                  </a:lnTo>
                  <a:lnTo>
                    <a:pt x="424543" y="81643"/>
                  </a:lnTo>
                  <a:lnTo>
                    <a:pt x="424543" y="81643"/>
                  </a:lnTo>
                  <a:lnTo>
                    <a:pt x="424543" y="81643"/>
                  </a:lnTo>
                  <a:lnTo>
                    <a:pt x="114300" y="0"/>
                  </a:lnTo>
                  <a:close/>
                </a:path>
              </a:pathLst>
            </a:custGeom>
            <a:solidFill>
              <a:schemeClr val="bg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78245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Predicting segmentation for bounding boxes</a:t>
            </a:r>
          </a:p>
        </p:txBody>
      </p:sp>
      <p:pic>
        <p:nvPicPr>
          <p:cNvPr id="4" name="Picture 3"/>
          <p:cNvPicPr>
            <a:picLocks noChangeAspect="1"/>
          </p:cNvPicPr>
          <p:nvPr/>
        </p:nvPicPr>
        <p:blipFill>
          <a:blip r:embed="rId2"/>
          <a:stretch>
            <a:fillRect/>
          </a:stretch>
        </p:blipFill>
        <p:spPr>
          <a:xfrm>
            <a:off x="297081" y="2793999"/>
            <a:ext cx="4341425" cy="2115897"/>
          </a:xfrm>
          <a:prstGeom prst="rect">
            <a:avLst/>
          </a:prstGeom>
          <a:scene3d>
            <a:camera prst="orthographicFront">
              <a:rot lat="2100000" lon="18000000" rev="0"/>
            </a:camera>
            <a:lightRig rig="threePt" dir="t"/>
          </a:scene3d>
        </p:spPr>
      </p:pic>
      <p:sp>
        <p:nvSpPr>
          <p:cNvPr id="5" name="Rectangle 4"/>
          <p:cNvSpPr/>
          <p:nvPr/>
        </p:nvSpPr>
        <p:spPr>
          <a:xfrm>
            <a:off x="1083733" y="2743206"/>
            <a:ext cx="3335866" cy="1895762"/>
          </a:xfrm>
          <a:prstGeom prst="rect">
            <a:avLst/>
          </a:prstGeom>
          <a:noFill/>
          <a:ln w="76200">
            <a:solidFill>
              <a:srgbClr val="FF0000"/>
            </a:solidFill>
          </a:ln>
          <a:scene3d>
            <a:camera prst="orthographicFront">
              <a:rot lat="21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03480" y="3302771"/>
            <a:ext cx="3021852" cy="1607125"/>
          </a:xfrm>
          <a:prstGeom prst="rect">
            <a:avLst/>
          </a:prstGeom>
          <a:noFill/>
          <a:ln w="76200">
            <a:solidFill>
              <a:srgbClr val="00B0F0"/>
            </a:solidFill>
          </a:ln>
          <a:scene3d>
            <a:camera prst="orthographicFront">
              <a:rot lat="21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grpSp>
        <p:nvGrpSpPr>
          <p:cNvPr id="7" name="Group 6"/>
          <p:cNvGrpSpPr/>
          <p:nvPr/>
        </p:nvGrpSpPr>
        <p:grpSpPr>
          <a:xfrm>
            <a:off x="3445934" y="2802871"/>
            <a:ext cx="2573313" cy="2023671"/>
            <a:chOff x="1828800" y="2450899"/>
            <a:chExt cx="2573313" cy="2023671"/>
          </a:xfrm>
        </p:grpSpPr>
        <p:sp>
          <p:nvSpPr>
            <p:cNvPr id="8" name="Cube 7"/>
            <p:cNvSpPr/>
            <p:nvPr/>
          </p:nvSpPr>
          <p:spPr>
            <a:xfrm>
              <a:off x="2241030" y="2450899"/>
              <a:ext cx="891914" cy="2023671"/>
            </a:xfrm>
            <a:prstGeom prst="cube">
              <a:avLst>
                <a:gd name="adj" fmla="val 80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2768184" y="2765684"/>
              <a:ext cx="732020" cy="1476531"/>
            </a:xfrm>
            <a:prstGeom prst="cube">
              <a:avLst>
                <a:gd name="adj" fmla="val 65905"/>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3305333" y="2975555"/>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3750041" y="2993044"/>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1828800" y="3477718"/>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5592975" y="3657600"/>
            <a:ext cx="494004" cy="575731"/>
          </a:xfrm>
          <a:prstGeom prst="rect">
            <a:avLst/>
          </a:prstGeom>
          <a:noFill/>
          <a:ln w="76200">
            <a:solidFill>
              <a:srgbClr val="00B0F0"/>
            </a:solidFill>
          </a:ln>
          <a:scene3d>
            <a:camera prst="orthographicFront">
              <a:rot lat="21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660710" y="3640670"/>
            <a:ext cx="494004" cy="575731"/>
          </a:xfrm>
          <a:prstGeom prst="rect">
            <a:avLst/>
          </a:prstGeom>
          <a:noFill/>
          <a:ln w="76200">
            <a:solidFill>
              <a:srgbClr val="FF0000"/>
            </a:solidFill>
          </a:ln>
          <a:scene3d>
            <a:camera prst="orthographicFront">
              <a:rot lat="21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p:cNvSpPr/>
          <p:nvPr/>
        </p:nvSpPr>
        <p:spPr>
          <a:xfrm rot="18959958">
            <a:off x="5858933" y="3302771"/>
            <a:ext cx="931334" cy="354829"/>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788948">
            <a:off x="5894724" y="3949177"/>
            <a:ext cx="931334" cy="35482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782812" y="4369644"/>
            <a:ext cx="2310387" cy="1338394"/>
          </a:xfrm>
          <a:custGeom>
            <a:avLst/>
            <a:gdLst>
              <a:gd name="connsiteX0" fmla="*/ 592667 w 3251200"/>
              <a:gd name="connsiteY0" fmla="*/ 558800 h 1744133"/>
              <a:gd name="connsiteX1" fmla="*/ 0 w 3251200"/>
              <a:gd name="connsiteY1" fmla="*/ 1625600 h 1744133"/>
              <a:gd name="connsiteX2" fmla="*/ 643467 w 3251200"/>
              <a:gd name="connsiteY2" fmla="*/ 897466 h 1744133"/>
              <a:gd name="connsiteX3" fmla="*/ 795867 w 3251200"/>
              <a:gd name="connsiteY3" fmla="*/ 1117600 h 1744133"/>
              <a:gd name="connsiteX4" fmla="*/ 677333 w 3251200"/>
              <a:gd name="connsiteY4" fmla="*/ 1286933 h 1744133"/>
              <a:gd name="connsiteX5" fmla="*/ 795867 w 3251200"/>
              <a:gd name="connsiteY5" fmla="*/ 1659466 h 1744133"/>
              <a:gd name="connsiteX6" fmla="*/ 1032933 w 3251200"/>
              <a:gd name="connsiteY6" fmla="*/ 1659466 h 1744133"/>
              <a:gd name="connsiteX7" fmla="*/ 914400 w 3251200"/>
              <a:gd name="connsiteY7" fmla="*/ 1490133 h 1744133"/>
              <a:gd name="connsiteX8" fmla="*/ 1168400 w 3251200"/>
              <a:gd name="connsiteY8" fmla="*/ 1083733 h 1744133"/>
              <a:gd name="connsiteX9" fmla="*/ 1540933 w 3251200"/>
              <a:gd name="connsiteY9" fmla="*/ 1303866 h 1744133"/>
              <a:gd name="connsiteX10" fmla="*/ 2201333 w 3251200"/>
              <a:gd name="connsiteY10" fmla="*/ 1270000 h 1744133"/>
              <a:gd name="connsiteX11" fmla="*/ 2201333 w 3251200"/>
              <a:gd name="connsiteY11" fmla="*/ 1744133 h 1744133"/>
              <a:gd name="connsiteX12" fmla="*/ 2506133 w 3251200"/>
              <a:gd name="connsiteY12" fmla="*/ 1710266 h 1744133"/>
              <a:gd name="connsiteX13" fmla="*/ 2641600 w 3251200"/>
              <a:gd name="connsiteY13" fmla="*/ 1422400 h 1744133"/>
              <a:gd name="connsiteX14" fmla="*/ 2387600 w 3251200"/>
              <a:gd name="connsiteY14" fmla="*/ 1219200 h 1744133"/>
              <a:gd name="connsiteX15" fmla="*/ 2624667 w 3251200"/>
              <a:gd name="connsiteY15" fmla="*/ 914400 h 1744133"/>
              <a:gd name="connsiteX16" fmla="*/ 2794000 w 3251200"/>
              <a:gd name="connsiteY16" fmla="*/ 321733 h 1744133"/>
              <a:gd name="connsiteX17" fmla="*/ 3166533 w 3251200"/>
              <a:gd name="connsiteY17" fmla="*/ 609600 h 1744133"/>
              <a:gd name="connsiteX18" fmla="*/ 3251200 w 3251200"/>
              <a:gd name="connsiteY18" fmla="*/ 491066 h 1744133"/>
              <a:gd name="connsiteX19" fmla="*/ 2963333 w 3251200"/>
              <a:gd name="connsiteY19" fmla="*/ 16933 h 1744133"/>
              <a:gd name="connsiteX20" fmla="*/ 2963333 w 3251200"/>
              <a:gd name="connsiteY20" fmla="*/ 16933 h 1744133"/>
              <a:gd name="connsiteX21" fmla="*/ 2675467 w 3251200"/>
              <a:gd name="connsiteY21" fmla="*/ 0 h 1744133"/>
              <a:gd name="connsiteX22" fmla="*/ 2032000 w 3251200"/>
              <a:gd name="connsiteY22" fmla="*/ 372533 h 1744133"/>
              <a:gd name="connsiteX23" fmla="*/ 1811867 w 3251200"/>
              <a:gd name="connsiteY23" fmla="*/ 491066 h 1744133"/>
              <a:gd name="connsiteX24" fmla="*/ 1151467 w 3251200"/>
              <a:gd name="connsiteY24" fmla="*/ 372533 h 1744133"/>
              <a:gd name="connsiteX25" fmla="*/ 626533 w 3251200"/>
              <a:gd name="connsiteY25" fmla="*/ 491066 h 1744133"/>
              <a:gd name="connsiteX26" fmla="*/ 592667 w 3251200"/>
              <a:gd name="connsiteY26" fmla="*/ 558800 h 174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51200" h="1744133">
                <a:moveTo>
                  <a:pt x="592667" y="558800"/>
                </a:moveTo>
                <a:lnTo>
                  <a:pt x="0" y="1625600"/>
                </a:lnTo>
                <a:lnTo>
                  <a:pt x="643467" y="897466"/>
                </a:lnTo>
                <a:lnTo>
                  <a:pt x="795867" y="1117600"/>
                </a:lnTo>
                <a:lnTo>
                  <a:pt x="677333" y="1286933"/>
                </a:lnTo>
                <a:lnTo>
                  <a:pt x="795867" y="1659466"/>
                </a:lnTo>
                <a:lnTo>
                  <a:pt x="1032933" y="1659466"/>
                </a:lnTo>
                <a:lnTo>
                  <a:pt x="914400" y="1490133"/>
                </a:lnTo>
                <a:lnTo>
                  <a:pt x="1168400" y="1083733"/>
                </a:lnTo>
                <a:lnTo>
                  <a:pt x="1540933" y="1303866"/>
                </a:lnTo>
                <a:lnTo>
                  <a:pt x="2201333" y="1270000"/>
                </a:lnTo>
                <a:lnTo>
                  <a:pt x="2201333" y="1744133"/>
                </a:lnTo>
                <a:lnTo>
                  <a:pt x="2506133" y="1710266"/>
                </a:lnTo>
                <a:lnTo>
                  <a:pt x="2641600" y="1422400"/>
                </a:lnTo>
                <a:lnTo>
                  <a:pt x="2387600" y="1219200"/>
                </a:lnTo>
                <a:lnTo>
                  <a:pt x="2624667" y="914400"/>
                </a:lnTo>
                <a:lnTo>
                  <a:pt x="2794000" y="321733"/>
                </a:lnTo>
                <a:lnTo>
                  <a:pt x="3166533" y="609600"/>
                </a:lnTo>
                <a:lnTo>
                  <a:pt x="3251200" y="491066"/>
                </a:lnTo>
                <a:lnTo>
                  <a:pt x="2963333" y="16933"/>
                </a:lnTo>
                <a:lnTo>
                  <a:pt x="2963333" y="16933"/>
                </a:lnTo>
                <a:lnTo>
                  <a:pt x="2675467" y="0"/>
                </a:lnTo>
                <a:lnTo>
                  <a:pt x="2032000" y="372533"/>
                </a:lnTo>
                <a:lnTo>
                  <a:pt x="1811867" y="491066"/>
                </a:lnTo>
                <a:lnTo>
                  <a:pt x="1151467" y="372533"/>
                </a:lnTo>
                <a:lnTo>
                  <a:pt x="626533" y="491066"/>
                </a:lnTo>
                <a:lnTo>
                  <a:pt x="592667" y="558800"/>
                </a:ln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6836028" y="2174185"/>
            <a:ext cx="2138639" cy="1551552"/>
          </a:xfrm>
          <a:custGeom>
            <a:avLst/>
            <a:gdLst>
              <a:gd name="connsiteX0" fmla="*/ 2658533 w 2895600"/>
              <a:gd name="connsiteY0" fmla="*/ 0 h 1845733"/>
              <a:gd name="connsiteX1" fmla="*/ 2658533 w 2895600"/>
              <a:gd name="connsiteY1" fmla="*/ 0 h 1845733"/>
              <a:gd name="connsiteX2" fmla="*/ 2895600 w 2895600"/>
              <a:gd name="connsiteY2" fmla="*/ 491066 h 1845733"/>
              <a:gd name="connsiteX3" fmla="*/ 2810933 w 2895600"/>
              <a:gd name="connsiteY3" fmla="*/ 609600 h 1845733"/>
              <a:gd name="connsiteX4" fmla="*/ 2472267 w 2895600"/>
              <a:gd name="connsiteY4" fmla="*/ 474133 h 1845733"/>
              <a:gd name="connsiteX5" fmla="*/ 2336800 w 2895600"/>
              <a:gd name="connsiteY5" fmla="*/ 558800 h 1845733"/>
              <a:gd name="connsiteX6" fmla="*/ 1947333 w 2895600"/>
              <a:gd name="connsiteY6" fmla="*/ 508000 h 1845733"/>
              <a:gd name="connsiteX7" fmla="*/ 1439333 w 2895600"/>
              <a:gd name="connsiteY7" fmla="*/ 745066 h 1845733"/>
              <a:gd name="connsiteX8" fmla="*/ 1185333 w 2895600"/>
              <a:gd name="connsiteY8" fmla="*/ 1117600 h 1845733"/>
              <a:gd name="connsiteX9" fmla="*/ 914400 w 2895600"/>
              <a:gd name="connsiteY9" fmla="*/ 1016000 h 1845733"/>
              <a:gd name="connsiteX10" fmla="*/ 745067 w 2895600"/>
              <a:gd name="connsiteY10" fmla="*/ 1439333 h 1845733"/>
              <a:gd name="connsiteX11" fmla="*/ 965200 w 2895600"/>
              <a:gd name="connsiteY11" fmla="*/ 1761066 h 1845733"/>
              <a:gd name="connsiteX12" fmla="*/ 965200 w 2895600"/>
              <a:gd name="connsiteY12" fmla="*/ 1761066 h 1845733"/>
              <a:gd name="connsiteX13" fmla="*/ 846667 w 2895600"/>
              <a:gd name="connsiteY13" fmla="*/ 1794933 h 1845733"/>
              <a:gd name="connsiteX14" fmla="*/ 846667 w 2895600"/>
              <a:gd name="connsiteY14" fmla="*/ 1794933 h 1845733"/>
              <a:gd name="connsiteX15" fmla="*/ 575733 w 2895600"/>
              <a:gd name="connsiteY15" fmla="*/ 1371600 h 1845733"/>
              <a:gd name="connsiteX16" fmla="*/ 609600 w 2895600"/>
              <a:gd name="connsiteY16" fmla="*/ 1744133 h 1845733"/>
              <a:gd name="connsiteX17" fmla="*/ 609600 w 2895600"/>
              <a:gd name="connsiteY17" fmla="*/ 1744133 h 1845733"/>
              <a:gd name="connsiteX18" fmla="*/ 423333 w 2895600"/>
              <a:gd name="connsiteY18" fmla="*/ 1845733 h 1845733"/>
              <a:gd name="connsiteX19" fmla="*/ 423333 w 2895600"/>
              <a:gd name="connsiteY19" fmla="*/ 1845733 h 1845733"/>
              <a:gd name="connsiteX20" fmla="*/ 440267 w 2895600"/>
              <a:gd name="connsiteY20" fmla="*/ 1270000 h 1845733"/>
              <a:gd name="connsiteX21" fmla="*/ 592667 w 2895600"/>
              <a:gd name="connsiteY21" fmla="*/ 1066800 h 1845733"/>
              <a:gd name="connsiteX22" fmla="*/ 406400 w 2895600"/>
              <a:gd name="connsiteY22" fmla="*/ 812800 h 1845733"/>
              <a:gd name="connsiteX23" fmla="*/ 0 w 2895600"/>
              <a:gd name="connsiteY23" fmla="*/ 1236133 h 1845733"/>
              <a:gd name="connsiteX24" fmla="*/ 118533 w 2895600"/>
              <a:gd name="connsiteY24" fmla="*/ 643466 h 1845733"/>
              <a:gd name="connsiteX25" fmla="*/ 541867 w 2895600"/>
              <a:gd name="connsiteY25" fmla="*/ 338666 h 1845733"/>
              <a:gd name="connsiteX26" fmla="*/ 846667 w 2895600"/>
              <a:gd name="connsiteY26" fmla="*/ 321733 h 1845733"/>
              <a:gd name="connsiteX27" fmla="*/ 1473200 w 2895600"/>
              <a:gd name="connsiteY27" fmla="*/ 440266 h 1845733"/>
              <a:gd name="connsiteX28" fmla="*/ 2235200 w 2895600"/>
              <a:gd name="connsiteY28" fmla="*/ 169333 h 1845733"/>
              <a:gd name="connsiteX29" fmla="*/ 2658533 w 2895600"/>
              <a:gd name="connsiteY29" fmla="*/ 0 h 184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95600" h="1845733">
                <a:moveTo>
                  <a:pt x="2658533" y="0"/>
                </a:moveTo>
                <a:lnTo>
                  <a:pt x="2658533" y="0"/>
                </a:lnTo>
                <a:lnTo>
                  <a:pt x="2895600" y="491066"/>
                </a:lnTo>
                <a:lnTo>
                  <a:pt x="2810933" y="609600"/>
                </a:lnTo>
                <a:lnTo>
                  <a:pt x="2472267" y="474133"/>
                </a:lnTo>
                <a:lnTo>
                  <a:pt x="2336800" y="558800"/>
                </a:lnTo>
                <a:lnTo>
                  <a:pt x="1947333" y="508000"/>
                </a:lnTo>
                <a:lnTo>
                  <a:pt x="1439333" y="745066"/>
                </a:lnTo>
                <a:lnTo>
                  <a:pt x="1185333" y="1117600"/>
                </a:lnTo>
                <a:lnTo>
                  <a:pt x="914400" y="1016000"/>
                </a:lnTo>
                <a:lnTo>
                  <a:pt x="745067" y="1439333"/>
                </a:lnTo>
                <a:lnTo>
                  <a:pt x="965200" y="1761066"/>
                </a:lnTo>
                <a:lnTo>
                  <a:pt x="965200" y="1761066"/>
                </a:lnTo>
                <a:lnTo>
                  <a:pt x="846667" y="1794933"/>
                </a:lnTo>
                <a:lnTo>
                  <a:pt x="846667" y="1794933"/>
                </a:lnTo>
                <a:lnTo>
                  <a:pt x="575733" y="1371600"/>
                </a:lnTo>
                <a:lnTo>
                  <a:pt x="609600" y="1744133"/>
                </a:lnTo>
                <a:lnTo>
                  <a:pt x="609600" y="1744133"/>
                </a:lnTo>
                <a:lnTo>
                  <a:pt x="423333" y="1845733"/>
                </a:lnTo>
                <a:lnTo>
                  <a:pt x="423333" y="1845733"/>
                </a:lnTo>
                <a:lnTo>
                  <a:pt x="440267" y="1270000"/>
                </a:lnTo>
                <a:lnTo>
                  <a:pt x="592667" y="1066800"/>
                </a:lnTo>
                <a:lnTo>
                  <a:pt x="406400" y="812800"/>
                </a:lnTo>
                <a:lnTo>
                  <a:pt x="0" y="1236133"/>
                </a:lnTo>
                <a:lnTo>
                  <a:pt x="118533" y="643466"/>
                </a:lnTo>
                <a:lnTo>
                  <a:pt x="541867" y="338666"/>
                </a:lnTo>
                <a:lnTo>
                  <a:pt x="846667" y="321733"/>
                </a:lnTo>
                <a:lnTo>
                  <a:pt x="1473200" y="440266"/>
                </a:lnTo>
                <a:lnTo>
                  <a:pt x="2235200" y="169333"/>
                </a:lnTo>
                <a:lnTo>
                  <a:pt x="2658533" y="0"/>
                </a:lnTo>
                <a:close/>
              </a:path>
            </a:pathLst>
          </a:cu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836028" y="1981200"/>
            <a:ext cx="2138639" cy="1676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782813" y="4369643"/>
            <a:ext cx="2310387" cy="13383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03906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A9550-8C59-7246-8184-1629676694CB}"/>
              </a:ext>
            </a:extLst>
          </p:cNvPr>
          <p:cNvSpPr>
            <a:spLocks noGrp="1"/>
          </p:cNvSpPr>
          <p:nvPr>
            <p:ph type="title"/>
          </p:nvPr>
        </p:nvSpPr>
        <p:spPr/>
        <p:txBody>
          <a:bodyPr/>
          <a:lstStyle/>
          <a:p>
            <a:r>
              <a:rPr lang="en-US" dirty="0"/>
              <a:t>Mask R-CNN</a:t>
            </a:r>
          </a:p>
        </p:txBody>
      </p:sp>
      <p:pic>
        <p:nvPicPr>
          <p:cNvPr id="5" name="Picture 4">
            <a:extLst>
              <a:ext uri="{FF2B5EF4-FFF2-40B4-BE49-F238E27FC236}">
                <a16:creationId xmlns:a16="http://schemas.microsoft.com/office/drawing/2014/main" id="{21C87505-6822-694F-9381-B1247D4DE7D8}"/>
              </a:ext>
            </a:extLst>
          </p:cNvPr>
          <p:cNvPicPr>
            <a:picLocks noChangeAspect="1"/>
          </p:cNvPicPr>
          <p:nvPr/>
        </p:nvPicPr>
        <p:blipFill>
          <a:blip r:embed="rId2"/>
          <a:stretch>
            <a:fillRect/>
          </a:stretch>
        </p:blipFill>
        <p:spPr>
          <a:xfrm>
            <a:off x="1838777" y="1345292"/>
            <a:ext cx="8582479" cy="3982937"/>
          </a:xfrm>
          <a:prstGeom prst="rect">
            <a:avLst/>
          </a:prstGeom>
        </p:spPr>
      </p:pic>
      <p:sp>
        <p:nvSpPr>
          <p:cNvPr id="6" name="Rectangle 5">
            <a:extLst>
              <a:ext uri="{FF2B5EF4-FFF2-40B4-BE49-F238E27FC236}">
                <a16:creationId xmlns:a16="http://schemas.microsoft.com/office/drawing/2014/main" id="{CD478AE6-0C39-C24B-9E4B-CD7C45153BC0}"/>
              </a:ext>
            </a:extLst>
          </p:cNvPr>
          <p:cNvSpPr/>
          <p:nvPr/>
        </p:nvSpPr>
        <p:spPr>
          <a:xfrm>
            <a:off x="0" y="6308396"/>
            <a:ext cx="12192000" cy="369332"/>
          </a:xfrm>
          <a:prstGeom prst="rect">
            <a:avLst/>
          </a:prstGeom>
        </p:spPr>
        <p:txBody>
          <a:bodyPr wrap="square">
            <a:spAutoFit/>
          </a:bodyPr>
          <a:lstStyle/>
          <a:p>
            <a:r>
              <a:rPr lang="en-US" b="0" i="0" dirty="0">
                <a:solidFill>
                  <a:srgbClr val="222222"/>
                </a:solidFill>
                <a:effectLst/>
                <a:latin typeface="Arial" panose="020B0604020202020204" pitchFamily="34" charset="0"/>
              </a:rPr>
              <a:t>He, </a:t>
            </a:r>
            <a:r>
              <a:rPr lang="en-US" b="0" i="0" dirty="0" err="1">
                <a:solidFill>
                  <a:srgbClr val="222222"/>
                </a:solidFill>
                <a:effectLst/>
                <a:latin typeface="Arial" panose="020B0604020202020204" pitchFamily="34" charset="0"/>
              </a:rPr>
              <a:t>Kaiming</a:t>
            </a:r>
            <a:r>
              <a:rPr lang="en-US" b="0" i="0" dirty="0">
                <a:solidFill>
                  <a:srgbClr val="222222"/>
                </a:solidFill>
                <a:effectLst/>
                <a:latin typeface="Arial" panose="020B0604020202020204" pitchFamily="34" charset="0"/>
              </a:rPr>
              <a:t>, et al. "Mask r-</a:t>
            </a:r>
            <a:r>
              <a:rPr lang="en-US" b="0" i="0" dirty="0" err="1">
                <a:solidFill>
                  <a:srgbClr val="222222"/>
                </a:solidFill>
                <a:effectLst/>
                <a:latin typeface="Arial" panose="020B0604020202020204" pitchFamily="34" charset="0"/>
              </a:rPr>
              <a:t>cnn</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Computer Vision (ICCV), 2017 IEEE International Conference on</a:t>
            </a:r>
            <a:r>
              <a:rPr lang="en-US" b="0" i="0" dirty="0">
                <a:solidFill>
                  <a:srgbClr val="222222"/>
                </a:solidFill>
                <a:effectLst/>
                <a:latin typeface="Arial" panose="020B0604020202020204" pitchFamily="34" charset="0"/>
              </a:rPr>
              <a:t>. IEEE, 2017.</a:t>
            </a:r>
            <a:endParaRPr lang="en-US" dirty="0"/>
          </a:p>
        </p:txBody>
      </p:sp>
    </p:spTree>
    <p:extLst>
      <p:ext uri="{BB962C8B-B14F-4D97-AF65-F5344CB8AC3E}">
        <p14:creationId xmlns:p14="http://schemas.microsoft.com/office/powerpoint/2010/main" val="2436533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resolution issue: </a:t>
            </a:r>
            <a:r>
              <a:rPr lang="en-US" dirty="0"/>
              <a:t>Skip connections</a:t>
            </a:r>
          </a:p>
        </p:txBody>
      </p:sp>
      <p:grpSp>
        <p:nvGrpSpPr>
          <p:cNvPr id="4" name="Group 3"/>
          <p:cNvGrpSpPr/>
          <p:nvPr/>
        </p:nvGrpSpPr>
        <p:grpSpPr>
          <a:xfrm>
            <a:off x="1182832" y="1333299"/>
            <a:ext cx="4721904" cy="2192146"/>
            <a:chOff x="149899" y="2450899"/>
            <a:chExt cx="4721904" cy="2192146"/>
          </a:xfrm>
        </p:grpSpPr>
        <p:sp>
          <p:nvSpPr>
            <p:cNvPr id="5" name="Cube 4"/>
            <p:cNvSpPr/>
            <p:nvPr/>
          </p:nvSpPr>
          <p:spPr>
            <a:xfrm>
              <a:off x="2241030" y="2450899"/>
              <a:ext cx="891914" cy="2023671"/>
            </a:xfrm>
            <a:prstGeom prst="cube">
              <a:avLst>
                <a:gd name="adj" fmla="val 80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p:cNvSpPr/>
            <p:nvPr/>
          </p:nvSpPr>
          <p:spPr>
            <a:xfrm>
              <a:off x="2768184" y="2765684"/>
              <a:ext cx="732020" cy="1476531"/>
            </a:xfrm>
            <a:prstGeom prst="cube">
              <a:avLst>
                <a:gd name="adj" fmla="val 65905"/>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3305333" y="2975555"/>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3750041" y="2993044"/>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4204739" y="3172925"/>
              <a:ext cx="667064" cy="739507"/>
            </a:xfrm>
            <a:prstGeom prst="cube">
              <a:avLst>
                <a:gd name="adj" fmla="val 37162"/>
              </a:avLst>
            </a:prstGeom>
            <a:solidFill>
              <a:srgbClr val="B653C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828800" y="3477718"/>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mp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9899" y="2480870"/>
              <a:ext cx="2162175" cy="2162175"/>
            </a:xfrm>
            <a:prstGeom prst="rect">
              <a:avLst/>
            </a:prstGeom>
            <a:noFill/>
            <a:scene3d>
              <a:camera prst="isometricRightUp">
                <a:rot lat="2100000" lon="18000000" rev="0"/>
              </a:camera>
              <a:lightRig rig="threePt" dir="t"/>
            </a:scene3d>
            <a:extLst>
              <a:ext uri="{909E8E84-426E-40DD-AFC4-6F175D3DCCD1}">
                <a14:hiddenFill xmlns:a14="http://schemas.microsoft.com/office/drawing/2010/main">
                  <a:solidFill>
                    <a:srgbClr val="FFFFFF"/>
                  </a:solidFill>
                </a14:hiddenFill>
              </a:ext>
            </a:extLst>
          </p:spPr>
        </p:pic>
      </p:grpSp>
      <p:sp>
        <p:nvSpPr>
          <p:cNvPr id="15" name="Right Arrow 14"/>
          <p:cNvSpPr/>
          <p:nvPr/>
        </p:nvSpPr>
        <p:spPr>
          <a:xfrm>
            <a:off x="6045200" y="2269066"/>
            <a:ext cx="541867" cy="25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756400" y="2116667"/>
            <a:ext cx="575733" cy="59266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4775201" y="3217333"/>
            <a:ext cx="215137" cy="3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469846" y="3606799"/>
            <a:ext cx="965200" cy="965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2160125">
            <a:off x="3325067" y="3201060"/>
            <a:ext cx="229492" cy="11345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591134" y="5096930"/>
            <a:ext cx="1422401" cy="1439333"/>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307666" y="5105403"/>
            <a:ext cx="1473200" cy="143086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6891866" y="2932779"/>
            <a:ext cx="321734" cy="1994822"/>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235001" y="5096931"/>
            <a:ext cx="1434890" cy="1439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a:off x="4775201" y="4746071"/>
            <a:ext cx="215137" cy="308112"/>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ross 27"/>
          <p:cNvSpPr/>
          <p:nvPr/>
        </p:nvSpPr>
        <p:spPr>
          <a:xfrm>
            <a:off x="3439813" y="5537196"/>
            <a:ext cx="541866" cy="558800"/>
          </a:xfrm>
          <a:prstGeom prst="plus">
            <a:avLst>
              <a:gd name="adj"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ross 28"/>
          <p:cNvSpPr/>
          <p:nvPr/>
        </p:nvSpPr>
        <p:spPr>
          <a:xfrm>
            <a:off x="5711385" y="5537196"/>
            <a:ext cx="541866" cy="558800"/>
          </a:xfrm>
          <a:prstGeom prst="plus">
            <a:avLst>
              <a:gd name="adj"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eft Arrow 2"/>
          <p:cNvSpPr/>
          <p:nvPr/>
        </p:nvSpPr>
        <p:spPr>
          <a:xfrm>
            <a:off x="6769099" y="5638796"/>
            <a:ext cx="2023534" cy="457200"/>
          </a:xfrm>
          <a:prstGeom prst="leftArrow">
            <a:avLst/>
          </a:prstGeom>
          <a:solidFill>
            <a:srgbClr val="C00000"/>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 Arrow 29"/>
          <p:cNvSpPr/>
          <p:nvPr/>
        </p:nvSpPr>
        <p:spPr>
          <a:xfrm>
            <a:off x="4775201" y="5630331"/>
            <a:ext cx="2023534" cy="457200"/>
          </a:xfrm>
          <a:prstGeom prst="leftArrow">
            <a:avLst/>
          </a:prstGeom>
          <a:solidFill>
            <a:srgbClr val="C00000"/>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eft Arrow 30"/>
          <p:cNvSpPr/>
          <p:nvPr/>
        </p:nvSpPr>
        <p:spPr>
          <a:xfrm>
            <a:off x="2541968" y="5598944"/>
            <a:ext cx="2023534" cy="457200"/>
          </a:xfrm>
          <a:prstGeom prst="leftArrow">
            <a:avLst/>
          </a:prstGeom>
          <a:solidFill>
            <a:srgbClr val="C00000"/>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eft Arrow 31"/>
          <p:cNvSpPr/>
          <p:nvPr/>
        </p:nvSpPr>
        <p:spPr>
          <a:xfrm rot="7926721">
            <a:off x="2121856" y="4099894"/>
            <a:ext cx="2023534" cy="457200"/>
          </a:xfrm>
          <a:prstGeom prst="leftArrow">
            <a:avLst/>
          </a:prstGeom>
          <a:solidFill>
            <a:srgbClr val="C00000"/>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eft Arrow 32"/>
          <p:cNvSpPr/>
          <p:nvPr/>
        </p:nvSpPr>
        <p:spPr>
          <a:xfrm rot="5400000">
            <a:off x="3926482" y="4352323"/>
            <a:ext cx="2023534" cy="457200"/>
          </a:xfrm>
          <a:prstGeom prst="leftArrow">
            <a:avLst/>
          </a:prstGeom>
          <a:solidFill>
            <a:srgbClr val="C00000"/>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eft Arrow 33"/>
          <p:cNvSpPr/>
          <p:nvPr/>
        </p:nvSpPr>
        <p:spPr>
          <a:xfrm rot="5400000">
            <a:off x="6015568" y="4308612"/>
            <a:ext cx="2023534" cy="457200"/>
          </a:xfrm>
          <a:prstGeom prst="leftArrow">
            <a:avLst/>
          </a:prstGeom>
          <a:solidFill>
            <a:srgbClr val="C00000"/>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eft Arrow 34"/>
          <p:cNvSpPr/>
          <p:nvPr/>
        </p:nvSpPr>
        <p:spPr>
          <a:xfrm>
            <a:off x="5093890" y="2278200"/>
            <a:ext cx="2023534" cy="457200"/>
          </a:xfrm>
          <a:prstGeom prst="leftArrow">
            <a:avLst/>
          </a:prstGeom>
          <a:solidFill>
            <a:srgbClr val="C00000"/>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793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700"/>
                                  </p:stCondLst>
                                  <p:childTnLst>
                                    <p:set>
                                      <p:cBhvr>
                                        <p:cTn id="12" dur="1" fill="hold">
                                          <p:stCondLst>
                                            <p:cond delay="0"/>
                                          </p:stCondLst>
                                        </p:cTn>
                                        <p:tgtEl>
                                          <p:spTgt spid="30"/>
                                        </p:tgtEl>
                                        <p:attrNameLst>
                                          <p:attrName>style.visibility</p:attrName>
                                        </p:attrNameLst>
                                      </p:cBhvr>
                                      <p:to>
                                        <p:strVal val="visible"/>
                                      </p:to>
                                    </p:set>
                                  </p:childTnLst>
                                </p:cTn>
                              </p:par>
                            </p:childTnLst>
                          </p:cTn>
                        </p:par>
                        <p:par>
                          <p:cTn id="13" fill="hold">
                            <p:stCondLst>
                              <p:cond delay="1200"/>
                            </p:stCondLst>
                            <p:childTnLst>
                              <p:par>
                                <p:cTn id="14" presetID="1" presetClass="entr" presetSubtype="0" fill="hold" grpId="0" nodeType="afterEffect">
                                  <p:stCondLst>
                                    <p:cond delay="1000"/>
                                  </p:stCondLst>
                                  <p:childTnLst>
                                    <p:set>
                                      <p:cBhvr>
                                        <p:cTn id="15" dur="1" fill="hold">
                                          <p:stCondLst>
                                            <p:cond delay="0"/>
                                          </p:stCondLst>
                                        </p:cTn>
                                        <p:tgtEl>
                                          <p:spTgt spid="35"/>
                                        </p:tgtEl>
                                        <p:attrNameLst>
                                          <p:attrName>style.visibility</p:attrName>
                                        </p:attrNameLst>
                                      </p:cBhvr>
                                      <p:to>
                                        <p:strVal val="visible"/>
                                      </p:to>
                                    </p:set>
                                  </p:childTnLst>
                                </p:cTn>
                              </p:par>
                            </p:childTnLst>
                          </p:cTn>
                        </p:par>
                        <p:par>
                          <p:cTn id="16" fill="hold">
                            <p:stCondLst>
                              <p:cond delay="2200"/>
                            </p:stCondLst>
                            <p:childTnLst>
                              <p:par>
                                <p:cTn id="17" presetID="1" presetClass="entr" presetSubtype="0" fill="hold" grpId="0" nodeType="afterEffect">
                                  <p:stCondLst>
                                    <p:cond delay="1000"/>
                                  </p:stCondLst>
                                  <p:childTnLst>
                                    <p:set>
                                      <p:cBhvr>
                                        <p:cTn id="18" dur="1" fill="hold">
                                          <p:stCondLst>
                                            <p:cond delay="0"/>
                                          </p:stCondLst>
                                        </p:cTn>
                                        <p:tgtEl>
                                          <p:spTgt spid="33"/>
                                        </p:tgtEl>
                                        <p:attrNameLst>
                                          <p:attrName>style.visibility</p:attrName>
                                        </p:attrNameLst>
                                      </p:cBhvr>
                                      <p:to>
                                        <p:strVal val="visible"/>
                                      </p:to>
                                    </p:set>
                                  </p:childTnLst>
                                </p:cTn>
                              </p:par>
                            </p:childTnLst>
                          </p:cTn>
                        </p:par>
                        <p:par>
                          <p:cTn id="19" fill="hold">
                            <p:stCondLst>
                              <p:cond delay="3200"/>
                            </p:stCondLst>
                            <p:childTnLst>
                              <p:par>
                                <p:cTn id="20" presetID="1" presetClass="entr" presetSubtype="0" fill="hold" grpId="0" nodeType="afterEffect">
                                  <p:stCondLst>
                                    <p:cond delay="1200"/>
                                  </p:stCondLst>
                                  <p:childTnLst>
                                    <p:set>
                                      <p:cBhvr>
                                        <p:cTn id="21" dur="1" fill="hold">
                                          <p:stCondLst>
                                            <p:cond delay="0"/>
                                          </p:stCondLst>
                                        </p:cTn>
                                        <p:tgtEl>
                                          <p:spTgt spid="31"/>
                                        </p:tgtEl>
                                        <p:attrNameLst>
                                          <p:attrName>style.visibility</p:attrName>
                                        </p:attrNameLst>
                                      </p:cBhvr>
                                      <p:to>
                                        <p:strVal val="visible"/>
                                      </p:to>
                                    </p:set>
                                  </p:childTnLst>
                                </p:cTn>
                              </p:par>
                            </p:childTnLst>
                          </p:cTn>
                        </p:par>
                        <p:par>
                          <p:cTn id="22" fill="hold">
                            <p:stCondLst>
                              <p:cond delay="4400"/>
                            </p:stCondLst>
                            <p:childTnLst>
                              <p:par>
                                <p:cTn id="23" presetID="1" presetClass="entr" presetSubtype="0" fill="hold" grpId="0" nodeType="afterEffect">
                                  <p:stCondLst>
                                    <p:cond delay="150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P spid="31" grpId="0" animBg="1"/>
      <p:bldP spid="32" grpId="0" animBg="1"/>
      <p:bldP spid="33" grpId="0" animBg="1"/>
      <p:bldP spid="34" grpId="0" animBg="1"/>
      <p:bldP spid="3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85134-C7E8-364D-B38E-FA48FDB88DDF}"/>
              </a:ext>
            </a:extLst>
          </p:cNvPr>
          <p:cNvSpPr>
            <a:spLocks noGrp="1"/>
          </p:cNvSpPr>
          <p:nvPr>
            <p:ph type="title"/>
          </p:nvPr>
        </p:nvSpPr>
        <p:spPr/>
        <p:txBody>
          <a:bodyPr/>
          <a:lstStyle/>
          <a:p>
            <a:r>
              <a:rPr lang="en-US" dirty="0"/>
              <a:t>Skip connections with </a:t>
            </a:r>
            <a:r>
              <a:rPr lang="en-US" dirty="0" err="1"/>
              <a:t>RoI</a:t>
            </a:r>
            <a:r>
              <a:rPr lang="en-US" dirty="0"/>
              <a:t> pooling</a:t>
            </a:r>
          </a:p>
        </p:txBody>
      </p:sp>
      <p:pic>
        <p:nvPicPr>
          <p:cNvPr id="5" name="Picture 4">
            <a:extLst>
              <a:ext uri="{FF2B5EF4-FFF2-40B4-BE49-F238E27FC236}">
                <a16:creationId xmlns:a16="http://schemas.microsoft.com/office/drawing/2014/main" id="{49064C64-78C5-BF48-862E-1727951E6BDE}"/>
              </a:ext>
            </a:extLst>
          </p:cNvPr>
          <p:cNvPicPr>
            <a:picLocks noChangeAspect="1"/>
          </p:cNvPicPr>
          <p:nvPr/>
        </p:nvPicPr>
        <p:blipFill>
          <a:blip r:embed="rId2"/>
          <a:stretch>
            <a:fillRect/>
          </a:stretch>
        </p:blipFill>
        <p:spPr>
          <a:xfrm>
            <a:off x="2190296" y="1384948"/>
            <a:ext cx="7811407" cy="4977752"/>
          </a:xfrm>
          <a:prstGeom prst="rect">
            <a:avLst/>
          </a:prstGeom>
        </p:spPr>
      </p:pic>
      <p:sp>
        <p:nvSpPr>
          <p:cNvPr id="6" name="TextBox 5">
            <a:extLst>
              <a:ext uri="{FF2B5EF4-FFF2-40B4-BE49-F238E27FC236}">
                <a16:creationId xmlns:a16="http://schemas.microsoft.com/office/drawing/2014/main" id="{A9BA1FB0-1414-6947-8DA6-56BF0CC34578}"/>
              </a:ext>
            </a:extLst>
          </p:cNvPr>
          <p:cNvSpPr txBox="1"/>
          <p:nvPr/>
        </p:nvSpPr>
        <p:spPr>
          <a:xfrm>
            <a:off x="7279575" y="2905780"/>
            <a:ext cx="570016" cy="830997"/>
          </a:xfrm>
          <a:prstGeom prst="rect">
            <a:avLst/>
          </a:prstGeom>
          <a:solidFill>
            <a:schemeClr val="tx1"/>
          </a:solidFill>
        </p:spPr>
        <p:txBody>
          <a:bodyPr wrap="square" rtlCol="0">
            <a:spAutoFit/>
          </a:bodyPr>
          <a:lstStyle/>
          <a:p>
            <a:r>
              <a:rPr lang="en-US" sz="1600" dirty="0" err="1">
                <a:solidFill>
                  <a:schemeClr val="bg1"/>
                </a:solidFill>
              </a:rPr>
              <a:t>RoI</a:t>
            </a:r>
            <a:r>
              <a:rPr lang="en-US" sz="1600" dirty="0">
                <a:solidFill>
                  <a:schemeClr val="bg1"/>
                </a:solidFill>
              </a:rPr>
              <a:t>  Pool</a:t>
            </a:r>
          </a:p>
          <a:p>
            <a:endParaRPr lang="en-US" sz="1600" dirty="0">
              <a:solidFill>
                <a:schemeClr val="bg1"/>
              </a:solidFill>
            </a:endParaRPr>
          </a:p>
        </p:txBody>
      </p:sp>
      <p:sp>
        <p:nvSpPr>
          <p:cNvPr id="7" name="Rectangle 6">
            <a:extLst>
              <a:ext uri="{FF2B5EF4-FFF2-40B4-BE49-F238E27FC236}">
                <a16:creationId xmlns:a16="http://schemas.microsoft.com/office/drawing/2014/main" id="{0C442ED5-5318-4E48-9543-0DC4589E151D}"/>
              </a:ext>
            </a:extLst>
          </p:cNvPr>
          <p:cNvSpPr/>
          <p:nvPr/>
        </p:nvSpPr>
        <p:spPr>
          <a:xfrm>
            <a:off x="0" y="6211669"/>
            <a:ext cx="12192001" cy="646331"/>
          </a:xfrm>
          <a:prstGeom prst="rect">
            <a:avLst/>
          </a:prstGeom>
        </p:spPr>
        <p:txBody>
          <a:bodyPr wrap="square">
            <a:spAutoFit/>
          </a:bodyPr>
          <a:lstStyle/>
          <a:p>
            <a:r>
              <a:rPr lang="en-US" b="0" i="0" dirty="0">
                <a:solidFill>
                  <a:srgbClr val="222222"/>
                </a:solidFill>
                <a:effectLst/>
                <a:latin typeface="Arial" panose="020B0604020202020204" pitchFamily="34" charset="0"/>
              </a:rPr>
              <a:t>Hariharan, Bharath, et al. "Object instance segmentation and fine-grained localization using </a:t>
            </a:r>
            <a:r>
              <a:rPr lang="en-US" b="0" i="0" dirty="0" err="1">
                <a:solidFill>
                  <a:srgbClr val="222222"/>
                </a:solidFill>
                <a:effectLst/>
                <a:latin typeface="Arial" panose="020B0604020202020204" pitchFamily="34" charset="0"/>
              </a:rPr>
              <a:t>hypercolumns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IEEE Transactions on Pattern Analysis &amp; Machine Intelligence</a:t>
            </a:r>
            <a:r>
              <a:rPr lang="en-US" b="0" i="0" dirty="0">
                <a:solidFill>
                  <a:srgbClr val="222222"/>
                </a:solidFill>
                <a:effectLst/>
                <a:latin typeface="Arial" panose="020B0604020202020204" pitchFamily="34" charset="0"/>
              </a:rPr>
              <a:t> 4 (2017): 627-639.</a:t>
            </a:r>
            <a:endParaRPr lang="en-US" dirty="0"/>
          </a:p>
        </p:txBody>
      </p:sp>
    </p:spTree>
    <p:extLst>
      <p:ext uri="{BB962C8B-B14F-4D97-AF65-F5344CB8AC3E}">
        <p14:creationId xmlns:p14="http://schemas.microsoft.com/office/powerpoint/2010/main" val="2221363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resolution issue: Skip connections</a:t>
            </a:r>
          </a:p>
        </p:txBody>
      </p:sp>
      <p:pic>
        <p:nvPicPr>
          <p:cNvPr id="4" name="Picture 3" descr="2008_003055_27_2757.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1200" y="1417638"/>
            <a:ext cx="2924659" cy="2193494"/>
          </a:xfrm>
          <a:prstGeom prst="rect">
            <a:avLst/>
          </a:prstGeom>
        </p:spPr>
      </p:pic>
      <p:pic>
        <p:nvPicPr>
          <p:cNvPr id="5" name="Picture 4" descr="2008_003379_26_304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58560" y="1605848"/>
            <a:ext cx="2717244" cy="1809685"/>
          </a:xfrm>
          <a:prstGeom prst="rect">
            <a:avLst/>
          </a:prstGeom>
        </p:spPr>
      </p:pic>
      <p:pic>
        <p:nvPicPr>
          <p:cNvPr id="6" name="Picture 5" descr="2008_007955_31_7426.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19252" y="1716941"/>
            <a:ext cx="2422024" cy="160338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76064" y="3672590"/>
            <a:ext cx="2927662" cy="219574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61474" y="3792231"/>
            <a:ext cx="2732790" cy="182003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141602" y="3913757"/>
            <a:ext cx="2420912" cy="1602643"/>
          </a:xfrm>
          <a:prstGeom prst="rect">
            <a:avLst/>
          </a:prstGeom>
        </p:spPr>
      </p:pic>
      <p:sp>
        <p:nvSpPr>
          <p:cNvPr id="10" name="TextBox 9"/>
          <p:cNvSpPr txBox="1"/>
          <p:nvPr/>
        </p:nvSpPr>
        <p:spPr>
          <a:xfrm>
            <a:off x="0" y="6187206"/>
            <a:ext cx="12192000" cy="646331"/>
          </a:xfrm>
          <a:prstGeom prst="rect">
            <a:avLst/>
          </a:prstGeom>
          <a:noFill/>
        </p:spPr>
        <p:txBody>
          <a:bodyPr wrap="square" rtlCol="0">
            <a:spAutoFit/>
          </a:bodyPr>
          <a:lstStyle/>
          <a:p>
            <a:r>
              <a:rPr lang="en-US" dirty="0" err="1"/>
              <a:t>Hypercolumns</a:t>
            </a:r>
            <a:r>
              <a:rPr lang="en-US" dirty="0"/>
              <a:t> for Object Segmentation and Fine-grained Localization. Bharath Hariharan, Pablo </a:t>
            </a:r>
            <a:r>
              <a:rPr lang="en-US" dirty="0" err="1"/>
              <a:t>Arbeláez</a:t>
            </a:r>
            <a:r>
              <a:rPr lang="en-US" dirty="0"/>
              <a:t>, Ross </a:t>
            </a:r>
            <a:r>
              <a:rPr lang="en-US" dirty="0" err="1"/>
              <a:t>Girshick</a:t>
            </a:r>
            <a:r>
              <a:rPr lang="en-US" dirty="0"/>
              <a:t>, </a:t>
            </a:r>
            <a:r>
              <a:rPr lang="en-US" dirty="0" err="1"/>
              <a:t>Jitendra</a:t>
            </a:r>
            <a:r>
              <a:rPr lang="en-US" dirty="0"/>
              <a:t> Malik. CVPR, 2015</a:t>
            </a:r>
          </a:p>
        </p:txBody>
      </p:sp>
    </p:spTree>
    <p:extLst>
      <p:ext uri="{BB962C8B-B14F-4D97-AF65-F5344CB8AC3E}">
        <p14:creationId xmlns:p14="http://schemas.microsoft.com/office/powerpoint/2010/main" val="18422222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Fully convolutional or not?</a:t>
            </a:r>
          </a:p>
        </p:txBody>
      </p:sp>
      <p:sp>
        <p:nvSpPr>
          <p:cNvPr id="7" name="Content Placeholder 6"/>
          <p:cNvSpPr>
            <a:spLocks noGrp="1"/>
          </p:cNvSpPr>
          <p:nvPr>
            <p:ph idx="1"/>
          </p:nvPr>
        </p:nvSpPr>
        <p:spPr>
          <a:xfrm>
            <a:off x="838200" y="1825625"/>
            <a:ext cx="5630332" cy="4351338"/>
          </a:xfrm>
        </p:spPr>
        <p:txBody>
          <a:bodyPr/>
          <a:lstStyle/>
          <a:p>
            <a:r>
              <a:rPr lang="en-US" dirty="0"/>
              <a:t>Convolution is </a:t>
            </a:r>
            <a:r>
              <a:rPr lang="en-US" i="1" dirty="0"/>
              <a:t>location invariant</a:t>
            </a:r>
          </a:p>
          <a:p>
            <a:r>
              <a:rPr lang="en-US" dirty="0"/>
              <a:t>Semantic segmentation is </a:t>
            </a:r>
            <a:r>
              <a:rPr lang="en-US" i="1" dirty="0"/>
              <a:t>location invariant</a:t>
            </a:r>
          </a:p>
          <a:p>
            <a:r>
              <a:rPr lang="en-US" dirty="0"/>
              <a:t>Figure-ground segmentation of a detected bounding box is </a:t>
            </a:r>
            <a:r>
              <a:rPr lang="en-US" i="1" dirty="0"/>
              <a:t>not location invariant</a:t>
            </a:r>
            <a:endParaRPr lang="en-US" dirty="0"/>
          </a:p>
          <a:p>
            <a:endParaRPr lang="en-US" dirty="0"/>
          </a:p>
        </p:txBody>
      </p:sp>
      <p:pic>
        <p:nvPicPr>
          <p:cNvPr id="4" name="Picture 3" descr="car_1_im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68532" y="1825625"/>
            <a:ext cx="5401734" cy="4062104"/>
          </a:xfrm>
          <a:prstGeom prst="rect">
            <a:avLst/>
          </a:prstGeom>
        </p:spPr>
      </p:pic>
      <p:pic>
        <p:nvPicPr>
          <p:cNvPr id="5" name="Picture 4" descr="car_wheel_PNG1078.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92266" y="2760133"/>
            <a:ext cx="948267" cy="948267"/>
          </a:xfrm>
          <a:prstGeom prst="rect">
            <a:avLst/>
          </a:prstGeom>
        </p:spPr>
      </p:pic>
    </p:spTree>
    <p:extLst>
      <p:ext uri="{BB962C8B-B14F-4D97-AF65-F5344CB8AC3E}">
        <p14:creationId xmlns:p14="http://schemas.microsoft.com/office/powerpoint/2010/main" val="393842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Fully convolutional or not?</a:t>
            </a:r>
          </a:p>
        </p:txBody>
      </p:sp>
      <p:sp>
        <p:nvSpPr>
          <p:cNvPr id="3" name="Content Placeholder 2"/>
          <p:cNvSpPr>
            <a:spLocks noGrp="1"/>
          </p:cNvSpPr>
          <p:nvPr>
            <p:ph idx="1"/>
          </p:nvPr>
        </p:nvSpPr>
        <p:spPr/>
        <p:txBody>
          <a:bodyPr/>
          <a:lstStyle/>
          <a:p>
            <a:r>
              <a:rPr lang="en-US" dirty="0"/>
              <a:t>Convolution is cheaper</a:t>
            </a:r>
          </a:p>
          <a:p>
            <a:r>
              <a:rPr lang="en-US" dirty="0"/>
              <a:t>Local connections without parameter sharing?</a:t>
            </a:r>
          </a:p>
          <a:p>
            <a:pPr lvl="1"/>
            <a:r>
              <a:rPr lang="en-US" dirty="0"/>
              <a:t>Too many parameters?</a:t>
            </a:r>
          </a:p>
          <a:p>
            <a:pPr lvl="1"/>
            <a:r>
              <a:rPr lang="en-US" dirty="0"/>
              <a:t>Predicting 50x50 segmentation: 2500 times more parameters</a:t>
            </a:r>
          </a:p>
          <a:p>
            <a:r>
              <a:rPr lang="en-US" dirty="0"/>
              <a:t>Predict lower resolution, then </a:t>
            </a:r>
            <a:r>
              <a:rPr lang="en-US" dirty="0" err="1"/>
              <a:t>upsample</a:t>
            </a:r>
            <a:endParaRPr lang="en-US" dirty="0"/>
          </a:p>
        </p:txBody>
      </p:sp>
      <p:sp>
        <p:nvSpPr>
          <p:cNvPr id="4" name="TextBox 3"/>
          <p:cNvSpPr txBox="1"/>
          <p:nvPr/>
        </p:nvSpPr>
        <p:spPr>
          <a:xfrm>
            <a:off x="0" y="5181600"/>
            <a:ext cx="12192000" cy="1477328"/>
          </a:xfrm>
          <a:prstGeom prst="rect">
            <a:avLst/>
          </a:prstGeom>
          <a:noFill/>
        </p:spPr>
        <p:txBody>
          <a:bodyPr wrap="square" rtlCol="0">
            <a:spAutoFit/>
          </a:bodyPr>
          <a:lstStyle/>
          <a:p>
            <a:r>
              <a:rPr lang="en-US" dirty="0"/>
              <a:t>Fully convolutional:</a:t>
            </a:r>
            <a:br>
              <a:rPr lang="en-US" dirty="0"/>
            </a:br>
            <a:r>
              <a:rPr lang="en-US" dirty="0"/>
              <a:t>Mask R-CNN. </a:t>
            </a:r>
            <a:r>
              <a:rPr lang="en-US" dirty="0" err="1"/>
              <a:t>Kaiming</a:t>
            </a:r>
            <a:r>
              <a:rPr lang="en-US" dirty="0"/>
              <a:t> He, Georgia </a:t>
            </a:r>
            <a:r>
              <a:rPr lang="en-US" dirty="0" err="1"/>
              <a:t>Gkioxari</a:t>
            </a:r>
            <a:r>
              <a:rPr lang="en-US" dirty="0"/>
              <a:t>, Piotr Dollar, Ross </a:t>
            </a:r>
            <a:r>
              <a:rPr lang="en-US" dirty="0" err="1"/>
              <a:t>Girshick</a:t>
            </a:r>
            <a:r>
              <a:rPr lang="en-US" dirty="0"/>
              <a:t>. In </a:t>
            </a:r>
            <a:r>
              <a:rPr lang="en-US" i="1" dirty="0"/>
              <a:t>ICCV, </a:t>
            </a:r>
            <a:r>
              <a:rPr lang="en-US" dirty="0"/>
              <a:t>2017.</a:t>
            </a:r>
          </a:p>
          <a:p>
            <a:r>
              <a:rPr lang="en-US" dirty="0"/>
              <a:t>Non-fully convolutional:</a:t>
            </a:r>
          </a:p>
          <a:p>
            <a:r>
              <a:rPr lang="en-US" dirty="0"/>
              <a:t>Learning to Segment Object Candidates. Pedro O. </a:t>
            </a:r>
            <a:r>
              <a:rPr lang="en-US" dirty="0" err="1"/>
              <a:t>Pinheiro</a:t>
            </a:r>
            <a:r>
              <a:rPr lang="en-US" dirty="0"/>
              <a:t>, Ronan </a:t>
            </a:r>
            <a:r>
              <a:rPr lang="en-US" dirty="0" err="1"/>
              <a:t>Collobert</a:t>
            </a:r>
            <a:r>
              <a:rPr lang="en-US" dirty="0"/>
              <a:t>, Piotr Dollar. In </a:t>
            </a:r>
            <a:r>
              <a:rPr lang="en-US" i="1" dirty="0"/>
              <a:t>ICCV, </a:t>
            </a:r>
            <a:r>
              <a:rPr lang="en-US" dirty="0"/>
              <a:t>2015.</a:t>
            </a:r>
          </a:p>
          <a:p>
            <a:endParaRPr lang="en-US" dirty="0"/>
          </a:p>
        </p:txBody>
      </p:sp>
    </p:spTree>
    <p:extLst>
      <p:ext uri="{BB962C8B-B14F-4D97-AF65-F5344CB8AC3E}">
        <p14:creationId xmlns:p14="http://schemas.microsoft.com/office/powerpoint/2010/main" val="35221946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02165-F38C-BC41-816F-4DCE30AC8686}"/>
              </a:ext>
            </a:extLst>
          </p:cNvPr>
          <p:cNvSpPr>
            <a:spLocks noGrp="1"/>
          </p:cNvSpPr>
          <p:nvPr>
            <p:ph type="title"/>
          </p:nvPr>
        </p:nvSpPr>
        <p:spPr/>
        <p:txBody>
          <a:bodyPr/>
          <a:lstStyle/>
          <a:p>
            <a:r>
              <a:rPr lang="en-US" dirty="0"/>
              <a:t>Instance fully-convolutional networks</a:t>
            </a:r>
          </a:p>
        </p:txBody>
      </p:sp>
      <p:pic>
        <p:nvPicPr>
          <p:cNvPr id="5" name="Content Placeholder 4">
            <a:extLst>
              <a:ext uri="{FF2B5EF4-FFF2-40B4-BE49-F238E27FC236}">
                <a16:creationId xmlns:a16="http://schemas.microsoft.com/office/drawing/2014/main" id="{E948B429-3C63-6244-9720-96165195D1CC}"/>
              </a:ext>
            </a:extLst>
          </p:cNvPr>
          <p:cNvPicPr>
            <a:picLocks noGrp="1" noChangeAspect="1"/>
          </p:cNvPicPr>
          <p:nvPr>
            <p:ph idx="1"/>
          </p:nvPr>
        </p:nvPicPr>
        <p:blipFill>
          <a:blip r:embed="rId2"/>
          <a:stretch>
            <a:fillRect/>
          </a:stretch>
        </p:blipFill>
        <p:spPr>
          <a:xfrm>
            <a:off x="838200" y="1986604"/>
            <a:ext cx="10515600" cy="2577952"/>
          </a:xfrm>
        </p:spPr>
      </p:pic>
      <p:sp>
        <p:nvSpPr>
          <p:cNvPr id="6" name="Rectangle 5">
            <a:extLst>
              <a:ext uri="{FF2B5EF4-FFF2-40B4-BE49-F238E27FC236}">
                <a16:creationId xmlns:a16="http://schemas.microsoft.com/office/drawing/2014/main" id="{577F604F-7231-EC4B-9D4B-2D0D6A1D1FC6}"/>
              </a:ext>
            </a:extLst>
          </p:cNvPr>
          <p:cNvSpPr/>
          <p:nvPr/>
        </p:nvSpPr>
        <p:spPr>
          <a:xfrm>
            <a:off x="0" y="6488668"/>
            <a:ext cx="12192000" cy="369332"/>
          </a:xfrm>
          <a:prstGeom prst="rect">
            <a:avLst/>
          </a:prstGeom>
        </p:spPr>
        <p:txBody>
          <a:bodyPr wrap="square">
            <a:spAutoFit/>
          </a:bodyPr>
          <a:lstStyle/>
          <a:p>
            <a:r>
              <a:rPr lang="en-US" b="0" i="0" dirty="0">
                <a:solidFill>
                  <a:srgbClr val="222222"/>
                </a:solidFill>
                <a:effectLst/>
                <a:latin typeface="Arial" panose="020B0604020202020204" pitchFamily="34" charset="0"/>
              </a:rPr>
              <a:t>Li, Yi, et al. "Fully convolutional instance-aware semantic segmentation." </a:t>
            </a:r>
            <a:r>
              <a:rPr lang="en-US" b="0" i="1" dirty="0" err="1">
                <a:solidFill>
                  <a:srgbClr val="222222"/>
                </a:solidFill>
                <a:effectLst/>
                <a:latin typeface="Arial" panose="020B0604020202020204" pitchFamily="34" charset="0"/>
              </a:rPr>
              <a:t>arXiv</a:t>
            </a:r>
            <a:r>
              <a:rPr lang="en-US" b="0" i="1" dirty="0">
                <a:solidFill>
                  <a:srgbClr val="222222"/>
                </a:solidFill>
                <a:effectLst/>
                <a:latin typeface="Arial" panose="020B0604020202020204" pitchFamily="34" charset="0"/>
              </a:rPr>
              <a:t> preprint arXiv:1611.07709</a:t>
            </a:r>
            <a:r>
              <a:rPr lang="en-US" b="0" i="0" dirty="0">
                <a:solidFill>
                  <a:srgbClr val="222222"/>
                </a:solidFill>
                <a:effectLst/>
                <a:latin typeface="Arial" panose="020B0604020202020204" pitchFamily="34" charset="0"/>
              </a:rPr>
              <a:t> (2016).</a:t>
            </a:r>
            <a:endParaRPr lang="en-US" dirty="0"/>
          </a:p>
        </p:txBody>
      </p:sp>
    </p:spTree>
    <p:extLst>
      <p:ext uri="{BB962C8B-B14F-4D97-AF65-F5344CB8AC3E}">
        <p14:creationId xmlns:p14="http://schemas.microsoft.com/office/powerpoint/2010/main" val="1007441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R-CNN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8367" y="757102"/>
            <a:ext cx="5634566" cy="5876048"/>
          </a:xfrm>
          <a:prstGeom prst="rect">
            <a:avLst/>
          </a:prstGeom>
        </p:spPr>
      </p:pic>
    </p:spTree>
    <p:extLst>
      <p:ext uri="{BB962C8B-B14F-4D97-AF65-F5344CB8AC3E}">
        <p14:creationId xmlns:p14="http://schemas.microsoft.com/office/powerpoint/2010/main" val="4023070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AEA83-3D57-804A-B314-E9E0C867DDEA}"/>
              </a:ext>
            </a:extLst>
          </p:cNvPr>
          <p:cNvSpPr>
            <a:spLocks noGrp="1"/>
          </p:cNvSpPr>
          <p:nvPr>
            <p:ph type="title"/>
          </p:nvPr>
        </p:nvSpPr>
        <p:spPr/>
        <p:txBody>
          <a:bodyPr/>
          <a:lstStyle/>
          <a:p>
            <a:r>
              <a:rPr lang="en-US" dirty="0"/>
              <a:t>Final results - what works?</a:t>
            </a:r>
          </a:p>
        </p:txBody>
      </p:sp>
      <p:sp>
        <p:nvSpPr>
          <p:cNvPr id="3" name="Content Placeholder 2">
            <a:extLst>
              <a:ext uri="{FF2B5EF4-FFF2-40B4-BE49-F238E27FC236}">
                <a16:creationId xmlns:a16="http://schemas.microsoft.com/office/drawing/2014/main" id="{151239EB-5D16-6746-A77F-25285F10AE8D}"/>
              </a:ext>
            </a:extLst>
          </p:cNvPr>
          <p:cNvSpPr>
            <a:spLocks noGrp="1"/>
          </p:cNvSpPr>
          <p:nvPr>
            <p:ph idx="1"/>
          </p:nvPr>
        </p:nvSpPr>
        <p:spPr/>
        <p:txBody>
          <a:bodyPr/>
          <a:lstStyle/>
          <a:p>
            <a:r>
              <a:rPr lang="en-US" dirty="0"/>
              <a:t>First detect, then segment</a:t>
            </a:r>
          </a:p>
          <a:p>
            <a:r>
              <a:rPr lang="en-US" dirty="0"/>
              <a:t>Big problem for instance segmentation is object detection</a:t>
            </a:r>
          </a:p>
          <a:p>
            <a:r>
              <a:rPr lang="en-US" dirty="0"/>
              <a:t>Mask R-CNN (Faster R-CNN + convolution on </a:t>
            </a:r>
            <a:r>
              <a:rPr lang="en-US" dirty="0" err="1"/>
              <a:t>RoI</a:t>
            </a:r>
            <a:r>
              <a:rPr lang="en-US" dirty="0"/>
              <a:t> Pooled feature to get masks) is good starting point</a:t>
            </a:r>
          </a:p>
          <a:p>
            <a:endParaRPr lang="en-US" dirty="0"/>
          </a:p>
        </p:txBody>
      </p:sp>
    </p:spTree>
    <p:extLst>
      <p:ext uri="{BB962C8B-B14F-4D97-AF65-F5344CB8AC3E}">
        <p14:creationId xmlns:p14="http://schemas.microsoft.com/office/powerpoint/2010/main" val="30012530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Human pose estimation</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342571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task</a:t>
            </a:r>
          </a:p>
        </p:txBody>
      </p:sp>
      <p:sp>
        <p:nvSpPr>
          <p:cNvPr id="3" name="Content Placeholder 2"/>
          <p:cNvSpPr>
            <a:spLocks noGrp="1"/>
          </p:cNvSpPr>
          <p:nvPr>
            <p:ph idx="1"/>
          </p:nvPr>
        </p:nvSpPr>
        <p:spPr>
          <a:xfrm>
            <a:off x="838200" y="1825625"/>
            <a:ext cx="4868333" cy="4351338"/>
          </a:xfrm>
        </p:spPr>
        <p:txBody>
          <a:bodyPr/>
          <a:lstStyle/>
          <a:p>
            <a:r>
              <a:rPr lang="en-US" dirty="0"/>
              <a:t>Mark joint locations for person</a:t>
            </a:r>
          </a:p>
          <a:p>
            <a:r>
              <a:rPr lang="en-US" dirty="0"/>
              <a:t>Nose</a:t>
            </a:r>
          </a:p>
          <a:p>
            <a:r>
              <a:rPr lang="en-US" dirty="0"/>
              <a:t>Right/left shoulder</a:t>
            </a:r>
          </a:p>
          <a:p>
            <a:r>
              <a:rPr lang="en-US" dirty="0"/>
              <a:t>Right/left elbow</a:t>
            </a:r>
          </a:p>
          <a:p>
            <a:r>
              <a:rPr lang="en-US" dirty="0"/>
              <a:t>Right/left hip</a:t>
            </a:r>
          </a:p>
          <a:p>
            <a:r>
              <a:rPr lang="mr-IN" dirty="0"/>
              <a:t>…</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0" y="1473200"/>
            <a:ext cx="5181600" cy="4013200"/>
          </a:xfrm>
          <a:prstGeom prst="rect">
            <a:avLst/>
          </a:prstGeom>
        </p:spPr>
      </p:pic>
    </p:spTree>
    <p:extLst>
      <p:ext uri="{BB962C8B-B14F-4D97-AF65-F5344CB8AC3E}">
        <p14:creationId xmlns:p14="http://schemas.microsoft.com/office/powerpoint/2010/main" val="41936778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versions of task</a:t>
            </a:r>
          </a:p>
        </p:txBody>
      </p:sp>
      <p:sp>
        <p:nvSpPr>
          <p:cNvPr id="4" name="Content Placeholder 3"/>
          <p:cNvSpPr>
            <a:spLocks noGrp="1"/>
          </p:cNvSpPr>
          <p:nvPr>
            <p:ph sz="half" idx="1"/>
          </p:nvPr>
        </p:nvSpPr>
        <p:spPr/>
        <p:txBody>
          <a:bodyPr/>
          <a:lstStyle/>
          <a:p>
            <a:r>
              <a:rPr lang="en-US" dirty="0"/>
              <a:t>Assume people have been detected</a:t>
            </a:r>
          </a:p>
          <a:p>
            <a:r>
              <a:rPr lang="en-US" dirty="0"/>
              <a:t>Rough bounding box given</a:t>
            </a:r>
          </a:p>
          <a:p>
            <a:r>
              <a:rPr lang="en-US" dirty="0"/>
              <a:t>Key info available:</a:t>
            </a:r>
          </a:p>
          <a:p>
            <a:pPr lvl="1"/>
            <a:r>
              <a:rPr lang="en-US" dirty="0"/>
              <a:t>scale</a:t>
            </a:r>
          </a:p>
          <a:p>
            <a:pPr lvl="1"/>
            <a:r>
              <a:rPr lang="en-US" dirty="0"/>
              <a:t>only 1 location per joint</a:t>
            </a:r>
          </a:p>
          <a:p>
            <a:r>
              <a:rPr lang="en-US" dirty="0"/>
              <a:t>Pros: disentangles detection and pose estimation</a:t>
            </a:r>
          </a:p>
          <a:p>
            <a:r>
              <a:rPr lang="en-US" dirty="0"/>
              <a:t>Cons: unrealistic</a:t>
            </a:r>
          </a:p>
        </p:txBody>
      </p:sp>
      <p:sp>
        <p:nvSpPr>
          <p:cNvPr id="5" name="Content Placeholder 4"/>
          <p:cNvSpPr>
            <a:spLocks noGrp="1"/>
          </p:cNvSpPr>
          <p:nvPr>
            <p:ph sz="half" idx="2"/>
          </p:nvPr>
        </p:nvSpPr>
        <p:spPr/>
        <p:txBody>
          <a:bodyPr/>
          <a:lstStyle/>
          <a:p>
            <a:r>
              <a:rPr lang="en-US" dirty="0"/>
              <a:t>Tabula rasa without detections</a:t>
            </a:r>
          </a:p>
          <a:p>
            <a:r>
              <a:rPr lang="en-US" dirty="0"/>
              <a:t>Challenge: no idea of scale or number</a:t>
            </a:r>
          </a:p>
          <a:p>
            <a:r>
              <a:rPr lang="en-US" dirty="0"/>
              <a:t>Possible opportunity: use </a:t>
            </a:r>
            <a:r>
              <a:rPr lang="en-US" dirty="0" err="1"/>
              <a:t>keypoint</a:t>
            </a:r>
            <a:r>
              <a:rPr lang="en-US" dirty="0"/>
              <a:t> estimates to improve detections</a:t>
            </a:r>
          </a:p>
          <a:p>
            <a:r>
              <a:rPr lang="en-US" dirty="0"/>
              <a:t>Pros: realistic</a:t>
            </a:r>
          </a:p>
          <a:p>
            <a:r>
              <a:rPr lang="en-US" dirty="0"/>
              <a:t>Cons: conflates detection and pose estimation</a:t>
            </a:r>
          </a:p>
        </p:txBody>
      </p:sp>
    </p:spTree>
    <p:extLst>
      <p:ext uri="{BB962C8B-B14F-4D97-AF65-F5344CB8AC3E}">
        <p14:creationId xmlns:p14="http://schemas.microsoft.com/office/powerpoint/2010/main" val="1507107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Pose estimation given detection</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03189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metric - given detection</a:t>
            </a:r>
          </a:p>
        </p:txBody>
      </p:sp>
      <p:sp>
        <p:nvSpPr>
          <p:cNvPr id="3" name="Content Placeholder 2"/>
          <p:cNvSpPr>
            <a:spLocks noGrp="1"/>
          </p:cNvSpPr>
          <p:nvPr>
            <p:ph idx="1"/>
          </p:nvPr>
        </p:nvSpPr>
        <p:spPr/>
        <p:txBody>
          <a:bodyPr/>
          <a:lstStyle/>
          <a:p>
            <a:r>
              <a:rPr lang="en-US" dirty="0"/>
              <a:t>Evaluate every </a:t>
            </a:r>
            <a:r>
              <a:rPr lang="en-US" dirty="0" err="1"/>
              <a:t>keypoint</a:t>
            </a:r>
            <a:r>
              <a:rPr lang="en-US" dirty="0"/>
              <a:t> separately</a:t>
            </a:r>
          </a:p>
          <a:p>
            <a:r>
              <a:rPr lang="en-US" dirty="0"/>
              <a:t>For each person, check if </a:t>
            </a:r>
            <a:r>
              <a:rPr lang="en-US" dirty="0" err="1"/>
              <a:t>keypoint</a:t>
            </a:r>
            <a:r>
              <a:rPr lang="en-US" dirty="0"/>
              <a:t> is correct</a:t>
            </a:r>
          </a:p>
          <a:p>
            <a:r>
              <a:rPr lang="en-US" dirty="0" err="1"/>
              <a:t>Compure</a:t>
            </a:r>
            <a:r>
              <a:rPr lang="en-US" dirty="0"/>
              <a:t> fraction of people for which </a:t>
            </a:r>
            <a:r>
              <a:rPr lang="en-US" dirty="0" err="1"/>
              <a:t>keypoint</a:t>
            </a:r>
            <a:r>
              <a:rPr lang="en-US" dirty="0"/>
              <a:t> is correct: PCK (</a:t>
            </a:r>
            <a:r>
              <a:rPr lang="en-US" i="1" dirty="0"/>
              <a:t>Probability of Correct </a:t>
            </a:r>
            <a:r>
              <a:rPr lang="en-US" i="1" dirty="0" err="1"/>
              <a:t>Keypoint</a:t>
            </a:r>
            <a:r>
              <a:rPr lang="en-US" dirty="0"/>
              <a:t>)</a:t>
            </a:r>
          </a:p>
        </p:txBody>
      </p:sp>
    </p:spTree>
    <p:extLst>
      <p:ext uri="{BB962C8B-B14F-4D97-AF65-F5344CB8AC3E}">
        <p14:creationId xmlns:p14="http://schemas.microsoft.com/office/powerpoint/2010/main" val="19185808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Evaluation metric - given detection</a:t>
            </a:r>
          </a:p>
        </p:txBody>
      </p:sp>
      <p:pic>
        <p:nvPicPr>
          <p:cNvPr id="7" name="Picture 6"/>
          <p:cNvPicPr>
            <a:picLocks noChangeAspect="1"/>
          </p:cNvPicPr>
          <p:nvPr/>
        </p:nvPicPr>
        <p:blipFill>
          <a:blip r:embed="rId2">
            <a:alphaModFix amt="59000"/>
          </a:blip>
          <a:stretch>
            <a:fillRect/>
          </a:stretch>
        </p:blipFill>
        <p:spPr>
          <a:xfrm>
            <a:off x="2520888" y="1690688"/>
            <a:ext cx="7150224" cy="4988403"/>
          </a:xfrm>
          <a:prstGeom prst="rect">
            <a:avLst/>
          </a:prstGeom>
        </p:spPr>
      </p:pic>
      <p:sp>
        <p:nvSpPr>
          <p:cNvPr id="8" name="Oval 7"/>
          <p:cNvSpPr/>
          <p:nvPr/>
        </p:nvSpPr>
        <p:spPr>
          <a:xfrm>
            <a:off x="6333067" y="3539067"/>
            <a:ext cx="152400" cy="155448"/>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295362" y="3136295"/>
            <a:ext cx="152400" cy="15544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8" idx="6"/>
            <a:endCxn id="9" idx="2"/>
          </p:cNvCxnSpPr>
          <p:nvPr/>
        </p:nvCxnSpPr>
        <p:spPr>
          <a:xfrm flipV="1">
            <a:off x="6485467" y="3214019"/>
            <a:ext cx="809895" cy="40277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760918" y="3354401"/>
            <a:ext cx="407096" cy="584775"/>
          </a:xfrm>
          <a:prstGeom prst="rect">
            <a:avLst/>
          </a:prstGeom>
          <a:noFill/>
        </p:spPr>
        <p:txBody>
          <a:bodyPr wrap="square" rtlCol="0">
            <a:spAutoFit/>
          </a:bodyPr>
          <a:lstStyle/>
          <a:p>
            <a:r>
              <a:rPr lang="en-US" sz="3200" dirty="0"/>
              <a:t>d</a:t>
            </a:r>
          </a:p>
        </p:txBody>
      </p:sp>
      <p:cxnSp>
        <p:nvCxnSpPr>
          <p:cNvPr id="16" name="Straight Arrow Connector 15"/>
          <p:cNvCxnSpPr/>
          <p:nvPr/>
        </p:nvCxnSpPr>
        <p:spPr>
          <a:xfrm flipH="1">
            <a:off x="3925879" y="1924050"/>
            <a:ext cx="0" cy="452437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400425" y="1924050"/>
            <a:ext cx="34399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450295" y="6448425"/>
            <a:ext cx="34399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50295" y="4415380"/>
            <a:ext cx="557212" cy="584775"/>
          </a:xfrm>
          <a:prstGeom prst="rect">
            <a:avLst/>
          </a:prstGeom>
          <a:noFill/>
        </p:spPr>
        <p:txBody>
          <a:bodyPr wrap="square" rtlCol="0">
            <a:spAutoFit/>
          </a:bodyPr>
          <a:lstStyle/>
          <a:p>
            <a:r>
              <a:rPr lang="en-US" sz="3200" dirty="0"/>
              <a:t>h</a:t>
            </a:r>
          </a:p>
        </p:txBody>
      </p:sp>
      <mc:AlternateContent xmlns:mc="http://schemas.openxmlformats.org/markup-compatibility/2006" xmlns:a14="http://schemas.microsoft.com/office/drawing/2010/main">
        <mc:Choice Requires="a14">
          <p:sp>
            <p:nvSpPr>
              <p:cNvPr id="25" name="TextBox 24"/>
              <p:cNvSpPr txBox="1"/>
              <p:nvPr/>
            </p:nvSpPr>
            <p:spPr>
              <a:xfrm>
                <a:off x="9823512" y="3600114"/>
                <a:ext cx="2057400" cy="584775"/>
              </a:xfrm>
              <a:prstGeom prst="rect">
                <a:avLst/>
              </a:prstGeom>
              <a:noFill/>
            </p:spPr>
            <p:txBody>
              <a:bodyPr wrap="square" rtlCol="0">
                <a:spAutoFit/>
              </a:bodyPr>
              <a:lstStyle/>
              <a:p>
                <a:r>
                  <a:rPr lang="en-US" sz="3200" dirty="0"/>
                  <a:t>d/h &lt; </a:t>
                </a:r>
                <a14:m>
                  <m:oMath xmlns:m="http://schemas.openxmlformats.org/officeDocument/2006/math">
                    <m:r>
                      <a:rPr lang="en-US" sz="3200" b="0" i="1" smtClean="0">
                        <a:latin typeface="Cambria Math" charset="0"/>
                      </a:rPr>
                      <m:t>𝛼</m:t>
                    </m:r>
                    <m:r>
                      <a:rPr lang="en-US" sz="3200" b="0" i="1" smtClean="0">
                        <a:latin typeface="Cambria Math" charset="0"/>
                      </a:rPr>
                      <m:t> ?</m:t>
                    </m:r>
                  </m:oMath>
                </a14:m>
                <a:endParaRPr lang="en-US" sz="3200" dirty="0"/>
              </a:p>
            </p:txBody>
          </p:sp>
        </mc:Choice>
        <mc:Fallback xmlns="">
          <p:sp>
            <p:nvSpPr>
              <p:cNvPr id="25" name="TextBox 24"/>
              <p:cNvSpPr txBox="1">
                <a:spLocks noRot="1" noChangeAspect="1" noMove="1" noResize="1" noEditPoints="1" noAdjustHandles="1" noChangeArrowheads="1" noChangeShapeType="1" noTextEdit="1"/>
              </p:cNvSpPr>
              <p:nvPr/>
            </p:nvSpPr>
            <p:spPr>
              <a:xfrm>
                <a:off x="9823512" y="3600114"/>
                <a:ext cx="2057400" cy="584775"/>
              </a:xfrm>
              <a:prstGeom prst="rect">
                <a:avLst/>
              </a:prstGeom>
              <a:blipFill rotWithShape="0">
                <a:blip r:embed="rId3"/>
                <a:stretch>
                  <a:fillRect l="-7396" t="-12632" b="-35789"/>
                </a:stretch>
              </a:blipFill>
            </p:spPr>
            <p:txBody>
              <a:bodyPr/>
              <a:lstStyle/>
              <a:p>
                <a:r>
                  <a:rPr lang="en-US">
                    <a:noFill/>
                  </a:rPr>
                  <a:t> </a:t>
                </a:r>
              </a:p>
            </p:txBody>
          </p:sp>
        </mc:Fallback>
      </mc:AlternateContent>
    </p:spTree>
    <p:extLst>
      <p:ext uri="{BB962C8B-B14F-4D97-AF65-F5344CB8AC3E}">
        <p14:creationId xmlns:p14="http://schemas.microsoft.com/office/powerpoint/2010/main" val="3478856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p:txBody>
          <a:bodyPr/>
          <a:lstStyle/>
          <a:p>
            <a:pPr eaLnBrk="1" hangingPunct="1">
              <a:defRPr/>
            </a:pPr>
            <a:r>
              <a:rPr lang="en-US" dirty="0"/>
              <a:t>R-CNN: Regions with CNN features</a:t>
            </a:r>
          </a:p>
        </p:txBody>
      </p:sp>
      <p:grpSp>
        <p:nvGrpSpPr>
          <p:cNvPr id="31746" name="Group 4"/>
          <p:cNvGrpSpPr>
            <a:grpSpLocks/>
          </p:cNvGrpSpPr>
          <p:nvPr/>
        </p:nvGrpSpPr>
        <p:grpSpPr bwMode="auto">
          <a:xfrm>
            <a:off x="1582043" y="2241351"/>
            <a:ext cx="9026798" cy="1955602"/>
            <a:chOff x="0" y="0"/>
            <a:chExt cx="8087" cy="1751"/>
          </a:xfrm>
          <a:noFill/>
        </p:grpSpPr>
        <p:sp>
          <p:nvSpPr>
            <p:cNvPr id="31751" name="Rectangle 2"/>
            <p:cNvSpPr>
              <a:spLocks/>
            </p:cNvSpPr>
            <p:nvPr/>
          </p:nvSpPr>
          <p:spPr bwMode="auto">
            <a:xfrm>
              <a:off x="0" y="0"/>
              <a:ext cx="8087" cy="1751"/>
            </a:xfrm>
            <a:prstGeom prst="rect">
              <a:avLst/>
            </a:prstGeom>
            <a:grp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endParaRPr lang="en-US" sz="1266"/>
            </a:p>
          </p:txBody>
        </p:sp>
        <p:pic>
          <p:nvPicPr>
            <p:cNvPr id="317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 y="144"/>
              <a:ext cx="7776" cy="1512"/>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1747" name="Rectangle 5"/>
          <p:cNvSpPr>
            <a:spLocks/>
          </p:cNvSpPr>
          <p:nvPr/>
        </p:nvSpPr>
        <p:spPr bwMode="auto">
          <a:xfrm>
            <a:off x="2099965" y="4434948"/>
            <a:ext cx="667875" cy="649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109">
                <a:ea typeface="ＭＳ Ｐゴシック" charset="0"/>
                <a:cs typeface="ＭＳ Ｐゴシック" charset="0"/>
              </a:rPr>
              <a:t>Input</a:t>
            </a:r>
          </a:p>
          <a:p>
            <a:r>
              <a:rPr lang="en-US" sz="2109">
                <a:ea typeface="ＭＳ Ｐゴシック" charset="0"/>
                <a:cs typeface="ＭＳ Ｐゴシック" charset="0"/>
              </a:rPr>
              <a:t>image</a:t>
            </a:r>
          </a:p>
        </p:txBody>
      </p:sp>
      <p:sp>
        <p:nvSpPr>
          <p:cNvPr id="31748" name="Rectangle 6"/>
          <p:cNvSpPr>
            <a:spLocks/>
          </p:cNvSpPr>
          <p:nvPr/>
        </p:nvSpPr>
        <p:spPr bwMode="auto">
          <a:xfrm>
            <a:off x="3138041" y="4434948"/>
            <a:ext cx="2579168" cy="649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109">
                <a:ea typeface="ＭＳ Ｐゴシック" charset="0"/>
                <a:cs typeface="ＭＳ Ｐゴシック" charset="0"/>
              </a:rPr>
              <a:t>Extract region</a:t>
            </a:r>
          </a:p>
          <a:p>
            <a:r>
              <a:rPr lang="en-US" sz="2109">
                <a:ea typeface="ＭＳ Ｐゴシック" charset="0"/>
                <a:cs typeface="ＭＳ Ｐゴシック" charset="0"/>
              </a:rPr>
              <a:t>proposals (~2k / image)</a:t>
            </a:r>
          </a:p>
        </p:txBody>
      </p:sp>
      <p:sp>
        <p:nvSpPr>
          <p:cNvPr id="31749" name="Rectangle 7"/>
          <p:cNvSpPr>
            <a:spLocks/>
          </p:cNvSpPr>
          <p:nvPr/>
        </p:nvSpPr>
        <p:spPr bwMode="auto">
          <a:xfrm>
            <a:off x="6413004" y="4434948"/>
            <a:ext cx="1566647" cy="649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109">
                <a:ea typeface="ＭＳ Ｐゴシック" charset="0"/>
                <a:cs typeface="ＭＳ Ｐゴシック" charset="0"/>
              </a:rPr>
              <a:t>Compute CNN</a:t>
            </a:r>
          </a:p>
          <a:p>
            <a:r>
              <a:rPr lang="en-US" sz="2109">
                <a:ea typeface="ＭＳ Ｐゴシック" charset="0"/>
                <a:cs typeface="ＭＳ Ｐゴシック" charset="0"/>
              </a:rPr>
              <a:t>features</a:t>
            </a:r>
          </a:p>
        </p:txBody>
      </p:sp>
      <p:sp>
        <p:nvSpPr>
          <p:cNvPr id="31750" name="Rectangle 8"/>
          <p:cNvSpPr>
            <a:spLocks/>
          </p:cNvSpPr>
          <p:nvPr/>
        </p:nvSpPr>
        <p:spPr bwMode="auto">
          <a:xfrm>
            <a:off x="8764861" y="4434948"/>
            <a:ext cx="1682320" cy="649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109">
                <a:ea typeface="ＭＳ Ｐゴシック" charset="0"/>
                <a:cs typeface="ＭＳ Ｐゴシック" charset="0"/>
              </a:rPr>
              <a:t>Classify regions</a:t>
            </a:r>
          </a:p>
          <a:p>
            <a:r>
              <a:rPr lang="en-US" sz="2109">
                <a:ea typeface="ＭＳ Ｐゴシック" charset="0"/>
                <a:cs typeface="ＭＳ Ｐゴシック" charset="0"/>
              </a:rPr>
              <a:t>(linear SVM)</a:t>
            </a:r>
          </a:p>
        </p:txBody>
      </p:sp>
      <p:sp>
        <p:nvSpPr>
          <p:cNvPr id="2" name="Rectangle 1"/>
          <p:cNvSpPr/>
          <p:nvPr/>
        </p:nvSpPr>
        <p:spPr>
          <a:xfrm>
            <a:off x="0" y="5934670"/>
            <a:ext cx="12192000" cy="923330"/>
          </a:xfrm>
          <a:prstGeom prst="rect">
            <a:avLst/>
          </a:prstGeom>
        </p:spPr>
        <p:txBody>
          <a:bodyPr wrap="square">
            <a:spAutoFit/>
          </a:bodyPr>
          <a:lstStyle/>
          <a:p>
            <a:r>
              <a:rPr lang="en-US" dirty="0"/>
              <a:t>Rich Feature Hierarchies for Accurate Object Detection and Semantic Segmentation</a:t>
            </a:r>
            <a:br>
              <a:rPr lang="en-US" dirty="0"/>
            </a:br>
            <a:r>
              <a:rPr lang="en-US" b="1" dirty="0">
                <a:solidFill>
                  <a:srgbClr val="000000"/>
                </a:solidFill>
                <a:latin typeface="Lato" charset="0"/>
              </a:rPr>
              <a:t>R. </a:t>
            </a:r>
            <a:r>
              <a:rPr lang="en-US" b="1" dirty="0" err="1">
                <a:solidFill>
                  <a:srgbClr val="000000"/>
                </a:solidFill>
                <a:latin typeface="Lato" charset="0"/>
              </a:rPr>
              <a:t>Girshick</a:t>
            </a:r>
            <a:r>
              <a:rPr lang="en-US" dirty="0">
                <a:solidFill>
                  <a:srgbClr val="000000"/>
                </a:solidFill>
                <a:latin typeface="Lato" charset="0"/>
              </a:rPr>
              <a:t>, J. Donahue, T. Darrell, J. Malik</a:t>
            </a:r>
            <a:br>
              <a:rPr lang="en-US" dirty="0"/>
            </a:br>
            <a:r>
              <a:rPr lang="en-US" dirty="0">
                <a:solidFill>
                  <a:srgbClr val="000000"/>
                </a:solidFill>
                <a:latin typeface="Lato" charset="0"/>
              </a:rPr>
              <a:t>IEEE Conference on Computer Vision and Pattern Recognition (CVPR), 2014</a:t>
            </a:r>
            <a:endParaRPr lang="en-US" dirty="0"/>
          </a:p>
        </p:txBody>
      </p:sp>
      <p:sp>
        <p:nvSpPr>
          <p:cNvPr id="11" name="TextBox 10"/>
          <p:cNvSpPr txBox="1"/>
          <p:nvPr/>
        </p:nvSpPr>
        <p:spPr>
          <a:xfrm>
            <a:off x="9855200" y="6210697"/>
            <a:ext cx="2336800" cy="646331"/>
          </a:xfrm>
          <a:prstGeom prst="rect">
            <a:avLst/>
          </a:prstGeom>
          <a:noFill/>
        </p:spPr>
        <p:txBody>
          <a:bodyPr wrap="square" rtlCol="0">
            <a:spAutoFit/>
          </a:bodyPr>
          <a:lstStyle/>
          <a:p>
            <a:r>
              <a:rPr lang="en-US" dirty="0"/>
              <a:t>Slide credit : Ross </a:t>
            </a:r>
            <a:r>
              <a:rPr lang="en-US" dirty="0" err="1"/>
              <a:t>Girshick</a:t>
            </a:r>
            <a:endParaRPr lang="en-US" dirty="0"/>
          </a:p>
        </p:txBody>
      </p:sp>
    </p:spTree>
    <p:extLst>
      <p:ext uri="{BB962C8B-B14F-4D97-AF65-F5344CB8AC3E}">
        <p14:creationId xmlns:p14="http://schemas.microsoft.com/office/powerpoint/2010/main" val="20684086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
          <p:cNvSpPr>
            <a:spLocks noGrp="1" noChangeArrowheads="1"/>
          </p:cNvSpPr>
          <p:nvPr>
            <p:ph type="title"/>
          </p:nvPr>
        </p:nvSpPr>
        <p:spPr/>
        <p:txBody>
          <a:bodyPr/>
          <a:lstStyle/>
          <a:p>
            <a:pPr eaLnBrk="1" hangingPunct="1">
              <a:defRPr/>
            </a:pPr>
            <a:r>
              <a:rPr lang="en-US"/>
              <a:t>Bounding-box regression</a:t>
            </a:r>
          </a:p>
        </p:txBody>
      </p:sp>
      <p:sp>
        <p:nvSpPr>
          <p:cNvPr id="50178" name="Rectangle 2"/>
          <p:cNvSpPr>
            <a:spLocks/>
          </p:cNvSpPr>
          <p:nvPr/>
        </p:nvSpPr>
        <p:spPr bwMode="auto">
          <a:xfrm>
            <a:off x="3283148" y="1830586"/>
            <a:ext cx="1857375" cy="2875359"/>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sz="1266"/>
          </a:p>
        </p:txBody>
      </p:sp>
      <p:sp>
        <p:nvSpPr>
          <p:cNvPr id="50179" name="Rectangle 3"/>
          <p:cNvSpPr>
            <a:spLocks/>
          </p:cNvSpPr>
          <p:nvPr/>
        </p:nvSpPr>
        <p:spPr bwMode="auto">
          <a:xfrm>
            <a:off x="5399484" y="2286000"/>
            <a:ext cx="2482453" cy="3768328"/>
          </a:xfrm>
          <a:prstGeom prst="rect">
            <a:avLst/>
          </a:prstGeom>
          <a:noFill/>
          <a:ln w="50800">
            <a:solidFill>
              <a:srgbClr val="00B0F0"/>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sz="1266"/>
          </a:p>
        </p:txBody>
      </p:sp>
      <p:sp>
        <p:nvSpPr>
          <p:cNvPr id="50180" name="Line 4"/>
          <p:cNvSpPr>
            <a:spLocks noChangeShapeType="1"/>
          </p:cNvSpPr>
          <p:nvPr/>
        </p:nvSpPr>
        <p:spPr bwMode="auto">
          <a:xfrm rot="10800000">
            <a:off x="4181699" y="3289474"/>
            <a:ext cx="2419945" cy="878458"/>
          </a:xfrm>
          <a:prstGeom prst="line">
            <a:avLst/>
          </a:prstGeom>
          <a:noFill/>
          <a:ln w="50800">
            <a:solidFill>
              <a:srgbClr val="C00000"/>
            </a:solidFill>
            <a:miter lim="800000"/>
            <a:headEnd type="stealth" w="med" len="med"/>
            <a:tailEnd type="oval" w="med" len="med"/>
          </a:ln>
          <a:extLst>
            <a:ext uri="{909E8E84-426E-40dd-AFC4-6F175D3DCCD1}">
              <a14:hiddenFill xmlns="" xmlns:a14="http://schemas.microsoft.com/office/drawing/2010/main">
                <a:noFill/>
              </a14:hiddenFill>
            </a:ext>
          </a:extLst>
        </p:spPr>
        <p:txBody>
          <a:bodyPr lIns="0" tIns="0" rIns="0" bIns="0"/>
          <a:lstStyle/>
          <a:p>
            <a:endParaRPr lang="en-US" sz="1266"/>
          </a:p>
        </p:txBody>
      </p:sp>
      <p:sp>
        <p:nvSpPr>
          <p:cNvPr id="50181" name="Line 5"/>
          <p:cNvSpPr>
            <a:spLocks noChangeShapeType="1"/>
          </p:cNvSpPr>
          <p:nvPr/>
        </p:nvSpPr>
        <p:spPr bwMode="auto">
          <a:xfrm rot="10800000" flipH="1">
            <a:off x="8200058" y="2277070"/>
            <a:ext cx="0" cy="3782839"/>
          </a:xfrm>
          <a:prstGeom prst="line">
            <a:avLst/>
          </a:prstGeom>
          <a:noFill/>
          <a:ln w="50800">
            <a:solidFill>
              <a:srgbClr val="C00000"/>
            </a:solidFill>
            <a:miter lim="800000"/>
            <a:headEnd type="stealth" w="med" len="med"/>
            <a:tailEnd type="triangle" w="med" len="med"/>
          </a:ln>
          <a:extLst>
            <a:ext uri="{909E8E84-426E-40dd-AFC4-6F175D3DCCD1}">
              <a14:hiddenFill xmlns="" xmlns:a14="http://schemas.microsoft.com/office/drawing/2010/main">
                <a:noFill/>
              </a14:hiddenFill>
            </a:ext>
          </a:extLst>
        </p:spPr>
        <p:txBody>
          <a:bodyPr lIns="0" tIns="0" rIns="0" bIns="0"/>
          <a:lstStyle/>
          <a:p>
            <a:endParaRPr lang="en-US" sz="1266"/>
          </a:p>
        </p:txBody>
      </p:sp>
      <p:sp>
        <p:nvSpPr>
          <p:cNvPr id="50182" name="Line 6"/>
          <p:cNvSpPr>
            <a:spLocks noChangeShapeType="1"/>
          </p:cNvSpPr>
          <p:nvPr/>
        </p:nvSpPr>
        <p:spPr bwMode="auto">
          <a:xfrm flipH="1">
            <a:off x="5390555" y="2000250"/>
            <a:ext cx="2496964" cy="0"/>
          </a:xfrm>
          <a:prstGeom prst="line">
            <a:avLst/>
          </a:prstGeom>
          <a:noFill/>
          <a:ln w="50800">
            <a:solidFill>
              <a:srgbClr val="C00000"/>
            </a:solidFill>
            <a:miter lim="800000"/>
            <a:headEnd type="stealth" w="med" len="med"/>
            <a:tailEnd type="triangle" w="med" len="med"/>
          </a:ln>
          <a:extLst>
            <a:ext uri="{909E8E84-426E-40dd-AFC4-6F175D3DCCD1}">
              <a14:hiddenFill xmlns="" xmlns:a14="http://schemas.microsoft.com/office/drawing/2010/main">
                <a:noFill/>
              </a14:hiddenFill>
            </a:ext>
          </a:extLst>
        </p:spPr>
        <p:txBody>
          <a:bodyPr lIns="0" tIns="0" rIns="0" bIns="0"/>
          <a:lstStyle/>
          <a:p>
            <a:endParaRPr lang="en-US" sz="1266"/>
          </a:p>
        </p:txBody>
      </p:sp>
      <p:sp>
        <p:nvSpPr>
          <p:cNvPr id="50183" name="Rectangle 7"/>
          <p:cNvSpPr>
            <a:spLocks/>
          </p:cNvSpPr>
          <p:nvPr/>
        </p:nvSpPr>
        <p:spPr bwMode="auto">
          <a:xfrm>
            <a:off x="2653606" y="4840719"/>
            <a:ext cx="492122" cy="19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266">
                <a:ea typeface="ＭＳ Ｐゴシック" charset="0"/>
                <a:cs typeface="ＭＳ Ｐゴシック" charset="0"/>
              </a:rPr>
              <a:t>original</a:t>
            </a:r>
          </a:p>
        </p:txBody>
      </p:sp>
      <p:sp>
        <p:nvSpPr>
          <p:cNvPr id="50184" name="Rectangle 8"/>
          <p:cNvSpPr>
            <a:spLocks/>
          </p:cNvSpPr>
          <p:nvPr/>
        </p:nvSpPr>
        <p:spPr bwMode="auto">
          <a:xfrm>
            <a:off x="6647408" y="6189102"/>
            <a:ext cx="627864" cy="19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266" dirty="0">
                <a:solidFill>
                  <a:srgbClr val="6666FF"/>
                </a:solidFill>
                <a:ea typeface="ＭＳ Ｐゴシック" charset="0"/>
                <a:cs typeface="ＭＳ Ｐゴシック" charset="0"/>
              </a:rPr>
              <a:t>predicted</a:t>
            </a:r>
          </a:p>
        </p:txBody>
      </p:sp>
      <p:sp>
        <p:nvSpPr>
          <p:cNvPr id="50185" name="Rectangle 9"/>
          <p:cNvSpPr>
            <a:spLocks/>
          </p:cNvSpPr>
          <p:nvPr/>
        </p:nvSpPr>
        <p:spPr bwMode="auto">
          <a:xfrm>
            <a:off x="8294936" y="3997040"/>
            <a:ext cx="1316066" cy="346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250" dirty="0" err="1">
                <a:solidFill>
                  <a:srgbClr val="C00000"/>
                </a:solidFill>
                <a:ea typeface="ＭＳ Ｐゴシック" charset="0"/>
                <a:cs typeface="ＭＳ Ｐゴシック" charset="0"/>
              </a:rPr>
              <a:t>Δh</a:t>
            </a:r>
            <a:r>
              <a:rPr lang="en-US" sz="2250" dirty="0">
                <a:ea typeface="ＭＳ Ｐゴシック" charset="0"/>
                <a:cs typeface="ＭＳ Ｐゴシック" charset="0"/>
              </a:rPr>
              <a:t> × h + h</a:t>
            </a:r>
          </a:p>
        </p:txBody>
      </p:sp>
      <p:sp>
        <p:nvSpPr>
          <p:cNvPr id="50186" name="Rectangle 10"/>
          <p:cNvSpPr>
            <a:spLocks/>
          </p:cNvSpPr>
          <p:nvPr/>
        </p:nvSpPr>
        <p:spPr bwMode="auto">
          <a:xfrm>
            <a:off x="5949777" y="1554771"/>
            <a:ext cx="1479572" cy="346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250" dirty="0" err="1">
                <a:solidFill>
                  <a:srgbClr val="C00000"/>
                </a:solidFill>
                <a:ea typeface="ＭＳ Ｐゴシック" charset="0"/>
                <a:cs typeface="ＭＳ Ｐゴシック" charset="0"/>
              </a:rPr>
              <a:t>Δw</a:t>
            </a:r>
            <a:r>
              <a:rPr lang="en-US" sz="2250" dirty="0">
                <a:ea typeface="ＭＳ Ｐゴシック" charset="0"/>
                <a:cs typeface="ＭＳ Ｐゴシック" charset="0"/>
              </a:rPr>
              <a:t> × w + w</a:t>
            </a:r>
          </a:p>
        </p:txBody>
      </p:sp>
      <p:sp>
        <p:nvSpPr>
          <p:cNvPr id="50187" name="Rectangle 11"/>
          <p:cNvSpPr>
            <a:spLocks/>
          </p:cNvSpPr>
          <p:nvPr/>
        </p:nvSpPr>
        <p:spPr bwMode="auto">
          <a:xfrm>
            <a:off x="5922988" y="3149725"/>
            <a:ext cx="1542089" cy="692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250" dirty="0">
                <a:ea typeface="ＭＳ Ｐゴシック" charset="0"/>
                <a:cs typeface="ＭＳ Ｐゴシック" charset="0"/>
              </a:rPr>
              <a:t>(</a:t>
            </a:r>
            <a:r>
              <a:rPr lang="en-US" sz="2250" dirty="0" err="1">
                <a:solidFill>
                  <a:srgbClr val="C00000"/>
                </a:solidFill>
                <a:ea typeface="ＭＳ Ｐゴシック" charset="0"/>
                <a:cs typeface="ＭＳ Ｐゴシック" charset="0"/>
              </a:rPr>
              <a:t>Δx</a:t>
            </a:r>
            <a:r>
              <a:rPr lang="en-US" sz="2250" dirty="0">
                <a:ea typeface="ＭＳ Ｐゴシック" charset="0"/>
                <a:cs typeface="ＭＳ Ｐゴシック" charset="0"/>
              </a:rPr>
              <a:t> × w + x, </a:t>
            </a:r>
          </a:p>
          <a:p>
            <a:r>
              <a:rPr lang="en-US" sz="2250" dirty="0">
                <a:ea typeface="ＭＳ Ｐゴシック" charset="0"/>
                <a:cs typeface="ＭＳ Ｐゴシック" charset="0"/>
              </a:rPr>
              <a:t>  </a:t>
            </a:r>
            <a:r>
              <a:rPr lang="en-US" sz="2250" dirty="0" err="1">
                <a:solidFill>
                  <a:srgbClr val="C00000"/>
                </a:solidFill>
                <a:ea typeface="ＭＳ Ｐゴシック" charset="0"/>
                <a:cs typeface="ＭＳ Ｐゴシック" charset="0"/>
              </a:rPr>
              <a:t>Δy</a:t>
            </a:r>
            <a:r>
              <a:rPr lang="en-US" sz="2250" dirty="0">
                <a:ea typeface="ＭＳ Ｐゴシック" charset="0"/>
                <a:cs typeface="ＭＳ Ｐゴシック" charset="0"/>
              </a:rPr>
              <a:t> × h + h)</a:t>
            </a:r>
          </a:p>
        </p:txBody>
      </p:sp>
      <p:sp>
        <p:nvSpPr>
          <p:cNvPr id="50188" name="Rectangle 12"/>
          <p:cNvSpPr>
            <a:spLocks/>
          </p:cNvSpPr>
          <p:nvPr/>
        </p:nvSpPr>
        <p:spPr bwMode="auto">
          <a:xfrm>
            <a:off x="4077891" y="1389571"/>
            <a:ext cx="206788" cy="346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250">
                <a:ea typeface="ＭＳ Ｐゴシック" charset="0"/>
                <a:cs typeface="ＭＳ Ｐゴシック" charset="0"/>
              </a:rPr>
              <a:t>w</a:t>
            </a:r>
          </a:p>
        </p:txBody>
      </p:sp>
      <p:sp>
        <p:nvSpPr>
          <p:cNvPr id="50189" name="Rectangle 13"/>
          <p:cNvSpPr>
            <a:spLocks/>
          </p:cNvSpPr>
          <p:nvPr/>
        </p:nvSpPr>
        <p:spPr bwMode="auto">
          <a:xfrm>
            <a:off x="2898056" y="3104071"/>
            <a:ext cx="152286" cy="346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250">
                <a:ea typeface="ＭＳ Ｐゴシック" charset="0"/>
                <a:cs typeface="ＭＳ Ｐゴシック" charset="0"/>
              </a:rPr>
              <a:t>h</a:t>
            </a:r>
          </a:p>
        </p:txBody>
      </p:sp>
      <p:sp>
        <p:nvSpPr>
          <p:cNvPr id="50190" name="Rectangle 14"/>
          <p:cNvSpPr>
            <a:spLocks/>
          </p:cNvSpPr>
          <p:nvPr/>
        </p:nvSpPr>
        <p:spPr bwMode="auto">
          <a:xfrm>
            <a:off x="3921622" y="2822786"/>
            <a:ext cx="569067" cy="346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250">
                <a:ea typeface="ＭＳ Ｐゴシック" charset="0"/>
                <a:cs typeface="ＭＳ Ｐゴシック" charset="0"/>
              </a:rPr>
              <a:t>(x, y)</a:t>
            </a:r>
          </a:p>
        </p:txBody>
      </p:sp>
      <p:sp>
        <p:nvSpPr>
          <p:cNvPr id="16" name="TextBox 15"/>
          <p:cNvSpPr txBox="1"/>
          <p:nvPr/>
        </p:nvSpPr>
        <p:spPr>
          <a:xfrm>
            <a:off x="9855200" y="6210697"/>
            <a:ext cx="2336800" cy="646331"/>
          </a:xfrm>
          <a:prstGeom prst="rect">
            <a:avLst/>
          </a:prstGeom>
          <a:noFill/>
        </p:spPr>
        <p:txBody>
          <a:bodyPr wrap="square" rtlCol="0">
            <a:spAutoFit/>
          </a:bodyPr>
          <a:lstStyle/>
          <a:p>
            <a:r>
              <a:rPr lang="en-US" dirty="0"/>
              <a:t>Slide credit : Ross </a:t>
            </a:r>
            <a:r>
              <a:rPr lang="en-US" dirty="0" err="1"/>
              <a:t>Girshick</a:t>
            </a:r>
            <a:endParaRPr lang="en-US" dirty="0"/>
          </a:p>
        </p:txBody>
      </p:sp>
    </p:spTree>
    <p:extLst>
      <p:ext uri="{BB962C8B-B14F-4D97-AF65-F5344CB8AC3E}">
        <p14:creationId xmlns:p14="http://schemas.microsoft.com/office/powerpoint/2010/main" val="39568467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 1: Regression</a:t>
            </a:r>
          </a:p>
        </p:txBody>
      </p:sp>
      <p:pic>
        <p:nvPicPr>
          <p:cNvPr id="7" name="Picture 6"/>
          <p:cNvPicPr>
            <a:picLocks noChangeAspect="1"/>
          </p:cNvPicPr>
          <p:nvPr/>
        </p:nvPicPr>
        <p:blipFill rotWithShape="1">
          <a:blip r:embed="rId2">
            <a:alphaModFix/>
          </a:blip>
          <a:srcRect l="15897" r="39343"/>
          <a:stretch/>
        </p:blipFill>
        <p:spPr>
          <a:xfrm>
            <a:off x="142876" y="1690688"/>
            <a:ext cx="1984324" cy="3092928"/>
          </a:xfrm>
          <a:prstGeom prst="rect">
            <a:avLst/>
          </a:prstGeom>
        </p:spPr>
      </p:pic>
      <p:sp>
        <p:nvSpPr>
          <p:cNvPr id="8" name="Trapezoid 7"/>
          <p:cNvSpPr/>
          <p:nvPr/>
        </p:nvSpPr>
        <p:spPr>
          <a:xfrm rot="5400000">
            <a:off x="3371851" y="2329894"/>
            <a:ext cx="2085975" cy="1814513"/>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300788" y="2636987"/>
            <a:ext cx="1985962" cy="1200329"/>
          </a:xfrm>
          <a:prstGeom prst="rect">
            <a:avLst/>
          </a:prstGeom>
          <a:noFill/>
          <a:ln>
            <a:solidFill>
              <a:schemeClr val="tx1"/>
            </a:solidFill>
          </a:ln>
        </p:spPr>
        <p:txBody>
          <a:bodyPr wrap="square" rtlCol="0">
            <a:spAutoFit/>
          </a:bodyPr>
          <a:lstStyle/>
          <a:p>
            <a:r>
              <a:rPr lang="en-US" dirty="0"/>
              <a:t>Right elbow x: 0.45</a:t>
            </a:r>
          </a:p>
          <a:p>
            <a:r>
              <a:rPr lang="en-US" dirty="0"/>
              <a:t>Right elbow y: 0.12</a:t>
            </a:r>
          </a:p>
          <a:p>
            <a:r>
              <a:rPr lang="en-US" dirty="0"/>
              <a:t>Left elbow x: 0.98</a:t>
            </a:r>
          </a:p>
          <a:p>
            <a:r>
              <a:rPr lang="mr-IN" dirty="0"/>
              <a:t>…</a:t>
            </a:r>
            <a:endParaRPr lang="en-US" dirty="0"/>
          </a:p>
        </p:txBody>
      </p:sp>
      <p:cxnSp>
        <p:nvCxnSpPr>
          <p:cNvPr id="11" name="Straight Arrow Connector 10"/>
          <p:cNvCxnSpPr>
            <a:stCxn id="7" idx="3"/>
            <a:endCxn id="8" idx="2"/>
          </p:cNvCxnSpPr>
          <p:nvPr/>
        </p:nvCxnSpPr>
        <p:spPr>
          <a:xfrm flipV="1">
            <a:off x="2127200" y="3237151"/>
            <a:ext cx="1380382"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0"/>
            <a:endCxn id="9" idx="1"/>
          </p:cNvCxnSpPr>
          <p:nvPr/>
        </p:nvCxnSpPr>
        <p:spPr>
          <a:xfrm>
            <a:off x="5322095" y="3237151"/>
            <a:ext cx="978693"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Left Arrow Callout 13"/>
          <p:cNvSpPr/>
          <p:nvPr/>
        </p:nvSpPr>
        <p:spPr>
          <a:xfrm>
            <a:off x="8286749" y="2079863"/>
            <a:ext cx="2714625" cy="2200275"/>
          </a:xfrm>
          <a:prstGeom prst="leftArrowCallout">
            <a:avLst>
              <a:gd name="adj1" fmla="val 9741"/>
              <a:gd name="adj2" fmla="val 8117"/>
              <a:gd name="adj3" fmla="val 25000"/>
              <a:gd name="adj4" fmla="val 64977"/>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Regression targets relative to bounding box</a:t>
            </a:r>
          </a:p>
        </p:txBody>
      </p:sp>
      <p:sp>
        <p:nvSpPr>
          <p:cNvPr id="15" name="Rectangle 14"/>
          <p:cNvSpPr/>
          <p:nvPr/>
        </p:nvSpPr>
        <p:spPr>
          <a:xfrm>
            <a:off x="0" y="6343258"/>
            <a:ext cx="12192000" cy="369332"/>
          </a:xfrm>
          <a:prstGeom prst="rect">
            <a:avLst/>
          </a:prstGeom>
        </p:spPr>
        <p:txBody>
          <a:bodyPr wrap="square">
            <a:spAutoFit/>
          </a:bodyPr>
          <a:lstStyle/>
          <a:p>
            <a:r>
              <a:rPr lang="en-US" dirty="0" err="1"/>
              <a:t>DeepPose</a:t>
            </a:r>
            <a:r>
              <a:rPr lang="en-US" dirty="0"/>
              <a:t>: Human Pose Estimation via Deep Neural Networks. Alexander </a:t>
            </a:r>
            <a:r>
              <a:rPr lang="en-US" dirty="0" err="1"/>
              <a:t>Toshev</a:t>
            </a:r>
            <a:r>
              <a:rPr lang="en-US" dirty="0"/>
              <a:t> and Christian </a:t>
            </a:r>
            <a:r>
              <a:rPr lang="en-US" dirty="0" err="1"/>
              <a:t>Szegedy</a:t>
            </a:r>
            <a:r>
              <a:rPr lang="en-US" dirty="0"/>
              <a:t>. In </a:t>
            </a:r>
            <a:r>
              <a:rPr lang="en-US" i="1" dirty="0"/>
              <a:t>CVPR, </a:t>
            </a:r>
            <a:r>
              <a:rPr lang="en-US" dirty="0"/>
              <a:t>2014.</a:t>
            </a:r>
          </a:p>
        </p:txBody>
      </p:sp>
    </p:spTree>
    <p:extLst>
      <p:ext uri="{BB962C8B-B14F-4D97-AF65-F5344CB8AC3E}">
        <p14:creationId xmlns:p14="http://schemas.microsoft.com/office/powerpoint/2010/main" val="2282909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R-CNN</a:t>
            </a:r>
          </a:p>
        </p:txBody>
      </p:sp>
      <p:sp>
        <p:nvSpPr>
          <p:cNvPr id="3" name="Content Placeholder 2"/>
          <p:cNvSpPr>
            <a:spLocks noGrp="1"/>
          </p:cNvSpPr>
          <p:nvPr>
            <p:ph idx="1"/>
          </p:nvPr>
        </p:nvSpPr>
        <p:spPr/>
        <p:txBody>
          <a:bodyPr/>
          <a:lstStyle/>
          <a:p>
            <a:r>
              <a:rPr lang="en-US" dirty="0"/>
              <a:t>At each location, consider boxes of many different sizes and aspect ratios</a:t>
            </a:r>
          </a:p>
        </p:txBody>
      </p:sp>
      <p:sp>
        <p:nvSpPr>
          <p:cNvPr id="4" name="Rectangle 3"/>
          <p:cNvSpPr/>
          <p:nvPr/>
        </p:nvSpPr>
        <p:spPr>
          <a:xfrm>
            <a:off x="3945466" y="3213630"/>
            <a:ext cx="3268134" cy="296333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53467" y="3839631"/>
            <a:ext cx="2065866" cy="1765301"/>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75200" y="3839631"/>
            <a:ext cx="1405466" cy="1765301"/>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39266" y="3839631"/>
            <a:ext cx="635001" cy="1765301"/>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367866" y="4588933"/>
            <a:ext cx="169333" cy="16933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53467" y="4233333"/>
            <a:ext cx="2065866" cy="880533"/>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53467" y="4445001"/>
            <a:ext cx="2065866" cy="4318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60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5" grpId="0" animBg="1"/>
      <p:bldP spid="9"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Strategy 1: Regression</a:t>
            </a:r>
          </a:p>
        </p:txBody>
      </p:sp>
      <p:sp>
        <p:nvSpPr>
          <p:cNvPr id="6" name="Content Placeholder 5"/>
          <p:cNvSpPr>
            <a:spLocks noGrp="1"/>
          </p:cNvSpPr>
          <p:nvPr>
            <p:ph idx="1"/>
          </p:nvPr>
        </p:nvSpPr>
        <p:spPr/>
        <p:txBody>
          <a:bodyPr/>
          <a:lstStyle/>
          <a:p>
            <a:r>
              <a:rPr lang="en-US" dirty="0"/>
              <a:t>Assumes global object features has enough information for accurate localization</a:t>
            </a:r>
          </a:p>
          <a:p>
            <a:pPr lvl="1"/>
            <a:r>
              <a:rPr lang="en-US" dirty="0"/>
              <a:t>Localization info missing due to subsampling?</a:t>
            </a:r>
          </a:p>
          <a:p>
            <a:r>
              <a:rPr lang="en-US" dirty="0"/>
              <a:t>Solution: Refinement!</a:t>
            </a:r>
          </a:p>
        </p:txBody>
      </p:sp>
      <p:sp>
        <p:nvSpPr>
          <p:cNvPr id="7" name="Rectangle 6"/>
          <p:cNvSpPr/>
          <p:nvPr/>
        </p:nvSpPr>
        <p:spPr>
          <a:xfrm>
            <a:off x="0" y="6488668"/>
            <a:ext cx="12192000" cy="369332"/>
          </a:xfrm>
          <a:prstGeom prst="rect">
            <a:avLst/>
          </a:prstGeom>
        </p:spPr>
        <p:txBody>
          <a:bodyPr wrap="square">
            <a:spAutoFit/>
          </a:bodyPr>
          <a:lstStyle/>
          <a:p>
            <a:r>
              <a:rPr lang="en-US" dirty="0" err="1"/>
              <a:t>DeepPose</a:t>
            </a:r>
            <a:r>
              <a:rPr lang="en-US" dirty="0"/>
              <a:t>: Human Pose Estimation via Deep Neural Networks. Alexander </a:t>
            </a:r>
            <a:r>
              <a:rPr lang="en-US" dirty="0" err="1"/>
              <a:t>Toshev</a:t>
            </a:r>
            <a:r>
              <a:rPr lang="en-US" dirty="0"/>
              <a:t> and Christian </a:t>
            </a:r>
            <a:r>
              <a:rPr lang="en-US" dirty="0" err="1"/>
              <a:t>Szegedy</a:t>
            </a:r>
            <a:r>
              <a:rPr lang="en-US" dirty="0"/>
              <a:t>. In </a:t>
            </a:r>
            <a:r>
              <a:rPr lang="en-US" i="1" dirty="0"/>
              <a:t>CVPR, </a:t>
            </a:r>
            <a:r>
              <a:rPr lang="en-US" dirty="0"/>
              <a:t>2014.</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769359"/>
            <a:ext cx="10515600" cy="2455649"/>
          </a:xfrm>
          <a:prstGeom prst="rect">
            <a:avLst/>
          </a:prstGeom>
        </p:spPr>
      </p:pic>
    </p:spTree>
    <p:extLst>
      <p:ext uri="{BB962C8B-B14F-4D97-AF65-F5344CB8AC3E}">
        <p14:creationId xmlns:p14="http://schemas.microsoft.com/office/powerpoint/2010/main" val="19935694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 1: Regression</a:t>
            </a:r>
          </a:p>
        </p:txBody>
      </p:sp>
      <p:sp>
        <p:nvSpPr>
          <p:cNvPr id="3" name="Content Placeholder 2"/>
          <p:cNvSpPr>
            <a:spLocks noGrp="1"/>
          </p:cNvSpPr>
          <p:nvPr>
            <p:ph idx="1"/>
          </p:nvPr>
        </p:nvSpPr>
        <p:spPr/>
        <p:txBody>
          <a:bodyPr/>
          <a:lstStyle/>
          <a:p>
            <a:r>
              <a:rPr lang="en-US" dirty="0"/>
              <a:t>Multimodal distributions?</a:t>
            </a:r>
          </a:p>
        </p:txBody>
      </p:sp>
      <p:grpSp>
        <p:nvGrpSpPr>
          <p:cNvPr id="8" name="Group 7"/>
          <p:cNvGrpSpPr/>
          <p:nvPr/>
        </p:nvGrpSpPr>
        <p:grpSpPr>
          <a:xfrm>
            <a:off x="546827" y="2927618"/>
            <a:ext cx="4935129" cy="3288030"/>
            <a:chOff x="2395311" y="2521871"/>
            <a:chExt cx="4935129" cy="3288030"/>
          </a:xfrm>
        </p:grpSpPr>
        <p:pic>
          <p:nvPicPr>
            <p:cNvPr id="5" name="Picture 4"/>
            <p:cNvPicPr>
              <a:picLocks noChangeAspect="1"/>
            </p:cNvPicPr>
            <p:nvPr/>
          </p:nvPicPr>
          <p:blipFill>
            <a:blip r:embed="rId2"/>
            <a:stretch>
              <a:fillRect/>
            </a:stretch>
          </p:blipFill>
          <p:spPr>
            <a:xfrm>
              <a:off x="2395311" y="2521871"/>
              <a:ext cx="4935129" cy="3288030"/>
            </a:xfrm>
            <a:prstGeom prst="rect">
              <a:avLst/>
            </a:prstGeom>
          </p:spPr>
        </p:pic>
        <p:sp>
          <p:nvSpPr>
            <p:cNvPr id="6" name="Oval 5"/>
            <p:cNvSpPr/>
            <p:nvPr/>
          </p:nvSpPr>
          <p:spPr>
            <a:xfrm>
              <a:off x="4307840" y="4165886"/>
              <a:ext cx="162560" cy="16459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273040" y="5427647"/>
              <a:ext cx="162560" cy="16459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p:cNvCxnSpPr/>
          <p:nvPr/>
        </p:nvCxnSpPr>
        <p:spPr>
          <a:xfrm>
            <a:off x="6421120" y="2888933"/>
            <a:ext cx="0" cy="32880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421120" y="6176963"/>
            <a:ext cx="442100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6421120" y="3154450"/>
            <a:ext cx="5222240" cy="2921587"/>
          </a:xfrm>
          <a:custGeom>
            <a:avLst/>
            <a:gdLst>
              <a:gd name="connsiteX0" fmla="*/ 0 w 5222240"/>
              <a:gd name="connsiteY0" fmla="*/ 2759027 h 2921587"/>
              <a:gd name="connsiteX1" fmla="*/ 386080 w 5222240"/>
              <a:gd name="connsiteY1" fmla="*/ 2718387 h 2921587"/>
              <a:gd name="connsiteX2" fmla="*/ 711200 w 5222240"/>
              <a:gd name="connsiteY2" fmla="*/ 2515187 h 2921587"/>
              <a:gd name="connsiteX3" fmla="*/ 833120 w 5222240"/>
              <a:gd name="connsiteY3" fmla="*/ 2311987 h 2921587"/>
              <a:gd name="connsiteX4" fmla="*/ 914400 w 5222240"/>
              <a:gd name="connsiteY4" fmla="*/ 1946227 h 2921587"/>
              <a:gd name="connsiteX5" fmla="*/ 1076960 w 5222240"/>
              <a:gd name="connsiteY5" fmla="*/ 930227 h 2921587"/>
              <a:gd name="connsiteX6" fmla="*/ 1239520 w 5222240"/>
              <a:gd name="connsiteY6" fmla="*/ 198707 h 2921587"/>
              <a:gd name="connsiteX7" fmla="*/ 1442720 w 5222240"/>
              <a:gd name="connsiteY7" fmla="*/ 56467 h 2921587"/>
              <a:gd name="connsiteX8" fmla="*/ 1645920 w 5222240"/>
              <a:gd name="connsiteY8" fmla="*/ 239347 h 2921587"/>
              <a:gd name="connsiteX9" fmla="*/ 1767840 w 5222240"/>
              <a:gd name="connsiteY9" fmla="*/ 767667 h 2921587"/>
              <a:gd name="connsiteX10" fmla="*/ 1991360 w 5222240"/>
              <a:gd name="connsiteY10" fmla="*/ 1925907 h 2921587"/>
              <a:gd name="connsiteX11" fmla="*/ 2214880 w 5222240"/>
              <a:gd name="connsiteY11" fmla="*/ 2535507 h 2921587"/>
              <a:gd name="connsiteX12" fmla="*/ 2397760 w 5222240"/>
              <a:gd name="connsiteY12" fmla="*/ 2657427 h 2921587"/>
              <a:gd name="connsiteX13" fmla="*/ 2600960 w 5222240"/>
              <a:gd name="connsiteY13" fmla="*/ 2596467 h 2921587"/>
              <a:gd name="connsiteX14" fmla="*/ 2682240 w 5222240"/>
              <a:gd name="connsiteY14" fmla="*/ 2454227 h 2921587"/>
              <a:gd name="connsiteX15" fmla="*/ 2743200 w 5222240"/>
              <a:gd name="connsiteY15" fmla="*/ 2149427 h 2921587"/>
              <a:gd name="connsiteX16" fmla="*/ 3048000 w 5222240"/>
              <a:gd name="connsiteY16" fmla="*/ 137747 h 2921587"/>
              <a:gd name="connsiteX17" fmla="*/ 3434080 w 5222240"/>
              <a:gd name="connsiteY17" fmla="*/ 381587 h 2921587"/>
              <a:gd name="connsiteX18" fmla="*/ 3799840 w 5222240"/>
              <a:gd name="connsiteY18" fmla="*/ 2027507 h 2921587"/>
              <a:gd name="connsiteX19" fmla="*/ 4124960 w 5222240"/>
              <a:gd name="connsiteY19" fmla="*/ 2535507 h 2921587"/>
              <a:gd name="connsiteX20" fmla="*/ 5222240 w 5222240"/>
              <a:gd name="connsiteY20" fmla="*/ 2921587 h 292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22240" h="2921587">
                <a:moveTo>
                  <a:pt x="0" y="2759027"/>
                </a:moveTo>
                <a:cubicBezTo>
                  <a:pt x="133773" y="2759027"/>
                  <a:pt x="267547" y="2759027"/>
                  <a:pt x="386080" y="2718387"/>
                </a:cubicBezTo>
                <a:cubicBezTo>
                  <a:pt x="504613" y="2677747"/>
                  <a:pt x="636693" y="2582920"/>
                  <a:pt x="711200" y="2515187"/>
                </a:cubicBezTo>
                <a:cubicBezTo>
                  <a:pt x="785707" y="2447454"/>
                  <a:pt x="799253" y="2406814"/>
                  <a:pt x="833120" y="2311987"/>
                </a:cubicBezTo>
                <a:cubicBezTo>
                  <a:pt x="866987" y="2217160"/>
                  <a:pt x="873760" y="2176520"/>
                  <a:pt x="914400" y="1946227"/>
                </a:cubicBezTo>
                <a:cubicBezTo>
                  <a:pt x="955040" y="1715934"/>
                  <a:pt x="1022773" y="1221480"/>
                  <a:pt x="1076960" y="930227"/>
                </a:cubicBezTo>
                <a:cubicBezTo>
                  <a:pt x="1131147" y="638974"/>
                  <a:pt x="1178560" y="344334"/>
                  <a:pt x="1239520" y="198707"/>
                </a:cubicBezTo>
                <a:cubicBezTo>
                  <a:pt x="1300480" y="53080"/>
                  <a:pt x="1374987" y="49694"/>
                  <a:pt x="1442720" y="56467"/>
                </a:cubicBezTo>
                <a:cubicBezTo>
                  <a:pt x="1510453" y="63240"/>
                  <a:pt x="1591733" y="120814"/>
                  <a:pt x="1645920" y="239347"/>
                </a:cubicBezTo>
                <a:cubicBezTo>
                  <a:pt x="1700107" y="357880"/>
                  <a:pt x="1710267" y="486574"/>
                  <a:pt x="1767840" y="767667"/>
                </a:cubicBezTo>
                <a:cubicBezTo>
                  <a:pt x="1825413" y="1048760"/>
                  <a:pt x="1916853" y="1631267"/>
                  <a:pt x="1991360" y="1925907"/>
                </a:cubicBezTo>
                <a:cubicBezTo>
                  <a:pt x="2065867" y="2220547"/>
                  <a:pt x="2147147" y="2413587"/>
                  <a:pt x="2214880" y="2535507"/>
                </a:cubicBezTo>
                <a:cubicBezTo>
                  <a:pt x="2282613" y="2657427"/>
                  <a:pt x="2333413" y="2647267"/>
                  <a:pt x="2397760" y="2657427"/>
                </a:cubicBezTo>
                <a:cubicBezTo>
                  <a:pt x="2462107" y="2667587"/>
                  <a:pt x="2553547" y="2630334"/>
                  <a:pt x="2600960" y="2596467"/>
                </a:cubicBezTo>
                <a:cubicBezTo>
                  <a:pt x="2648373" y="2562600"/>
                  <a:pt x="2658533" y="2528734"/>
                  <a:pt x="2682240" y="2454227"/>
                </a:cubicBezTo>
                <a:cubicBezTo>
                  <a:pt x="2705947" y="2379720"/>
                  <a:pt x="2682240" y="2535507"/>
                  <a:pt x="2743200" y="2149427"/>
                </a:cubicBezTo>
                <a:cubicBezTo>
                  <a:pt x="2804160" y="1763347"/>
                  <a:pt x="2932853" y="432387"/>
                  <a:pt x="3048000" y="137747"/>
                </a:cubicBezTo>
                <a:cubicBezTo>
                  <a:pt x="3163147" y="-156893"/>
                  <a:pt x="3308773" y="66627"/>
                  <a:pt x="3434080" y="381587"/>
                </a:cubicBezTo>
                <a:cubicBezTo>
                  <a:pt x="3559387" y="696547"/>
                  <a:pt x="3684693" y="1668520"/>
                  <a:pt x="3799840" y="2027507"/>
                </a:cubicBezTo>
                <a:cubicBezTo>
                  <a:pt x="3914987" y="2386494"/>
                  <a:pt x="3887893" y="2386494"/>
                  <a:pt x="4124960" y="2535507"/>
                </a:cubicBezTo>
                <a:cubicBezTo>
                  <a:pt x="4362027" y="2684520"/>
                  <a:pt x="5222240" y="2921587"/>
                  <a:pt x="5222240" y="2921587"/>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600996" y="6176963"/>
            <a:ext cx="1788160" cy="584775"/>
          </a:xfrm>
          <a:prstGeom prst="rect">
            <a:avLst/>
          </a:prstGeom>
          <a:noFill/>
        </p:spPr>
        <p:txBody>
          <a:bodyPr wrap="square" rtlCol="0">
            <a:spAutoFit/>
          </a:bodyPr>
          <a:lstStyle/>
          <a:p>
            <a:pPr algn="ctr"/>
            <a:r>
              <a:rPr lang="en-US" sz="3200" dirty="0"/>
              <a:t>x</a:t>
            </a:r>
          </a:p>
        </p:txBody>
      </p:sp>
      <p:sp>
        <p:nvSpPr>
          <p:cNvPr id="16" name="TextBox 15"/>
          <p:cNvSpPr txBox="1"/>
          <p:nvPr/>
        </p:nvSpPr>
        <p:spPr>
          <a:xfrm>
            <a:off x="5123816" y="4151450"/>
            <a:ext cx="1788160" cy="584775"/>
          </a:xfrm>
          <a:prstGeom prst="rect">
            <a:avLst/>
          </a:prstGeom>
          <a:noFill/>
        </p:spPr>
        <p:txBody>
          <a:bodyPr wrap="square" rtlCol="0">
            <a:spAutoFit/>
          </a:bodyPr>
          <a:lstStyle/>
          <a:p>
            <a:pPr algn="ctr"/>
            <a:r>
              <a:rPr lang="en-US" sz="3200"/>
              <a:t>p(x)</a:t>
            </a:r>
            <a:endParaRPr lang="en-US" sz="3200" dirty="0"/>
          </a:p>
        </p:txBody>
      </p:sp>
      <p:sp>
        <p:nvSpPr>
          <p:cNvPr id="17" name="Down Arrow Callout 16"/>
          <p:cNvSpPr/>
          <p:nvPr/>
        </p:nvSpPr>
        <p:spPr>
          <a:xfrm>
            <a:off x="6842761" y="1524000"/>
            <a:ext cx="3938406" cy="4286222"/>
          </a:xfrm>
          <a:prstGeom prst="downArrowCallout">
            <a:avLst>
              <a:gd name="adj1" fmla="val 3307"/>
              <a:gd name="adj2" fmla="val 5591"/>
              <a:gd name="adj3" fmla="val 10817"/>
              <a:gd name="adj4" fmla="val 3765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Minimizer of</a:t>
            </a:r>
          </a:p>
          <a:p>
            <a:pPr algn="ctr"/>
            <a:endParaRPr lang="en-US" sz="3200" dirty="0">
              <a:solidFill>
                <a:schemeClr val="tx1"/>
              </a:solidFill>
            </a:endParaRPr>
          </a:p>
          <a:p>
            <a:pPr algn="ctr"/>
            <a:endParaRPr lang="en-US" sz="3200" dirty="0">
              <a:solidFill>
                <a:schemeClr val="tx1"/>
              </a:solidFill>
            </a:endParaRPr>
          </a:p>
        </p:txBody>
      </p:sp>
      <p:pic>
        <p:nvPicPr>
          <p:cNvPr id="18" name="Picture 17"/>
          <p:cNvPicPr>
            <a:picLocks noChangeAspect="1"/>
          </p:cNvPicPr>
          <p:nvPr/>
        </p:nvPicPr>
        <p:blipFill>
          <a:blip r:embed="rId3"/>
          <a:stretch>
            <a:fillRect/>
          </a:stretch>
        </p:blipFill>
        <p:spPr>
          <a:xfrm>
            <a:off x="7400290" y="2305087"/>
            <a:ext cx="3263900" cy="546100"/>
          </a:xfrm>
          <a:prstGeom prst="rect">
            <a:avLst/>
          </a:prstGeom>
        </p:spPr>
      </p:pic>
    </p:spTree>
    <p:extLst>
      <p:ext uri="{BB962C8B-B14F-4D97-AF65-F5344CB8AC3E}">
        <p14:creationId xmlns:p14="http://schemas.microsoft.com/office/powerpoint/2010/main" val="253151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be 14"/>
          <p:cNvSpPr/>
          <p:nvPr/>
        </p:nvSpPr>
        <p:spPr>
          <a:xfrm>
            <a:off x="6871189" y="1991360"/>
            <a:ext cx="1545671" cy="3637280"/>
          </a:xfrm>
          <a:prstGeom prst="cube">
            <a:avLst>
              <a:gd name="adj" fmla="val 628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Strategy 2: </a:t>
            </a:r>
            <a:r>
              <a:rPr lang="en-US" dirty="0" err="1"/>
              <a:t>Heatmaps</a:t>
            </a:r>
            <a:endParaRPr lang="en-US" dirty="0"/>
          </a:p>
        </p:txBody>
      </p:sp>
      <p:grpSp>
        <p:nvGrpSpPr>
          <p:cNvPr id="4" name="Group 3"/>
          <p:cNvGrpSpPr/>
          <p:nvPr/>
        </p:nvGrpSpPr>
        <p:grpSpPr>
          <a:xfrm>
            <a:off x="3445934" y="2802871"/>
            <a:ext cx="2573313" cy="2023671"/>
            <a:chOff x="1828800" y="2450899"/>
            <a:chExt cx="2573313" cy="2023671"/>
          </a:xfrm>
        </p:grpSpPr>
        <p:sp>
          <p:nvSpPr>
            <p:cNvPr id="5" name="Cube 4"/>
            <p:cNvSpPr/>
            <p:nvPr/>
          </p:nvSpPr>
          <p:spPr>
            <a:xfrm>
              <a:off x="2241030" y="2450899"/>
              <a:ext cx="891914" cy="2023671"/>
            </a:xfrm>
            <a:prstGeom prst="cube">
              <a:avLst>
                <a:gd name="adj" fmla="val 80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p:cNvSpPr/>
            <p:nvPr/>
          </p:nvSpPr>
          <p:spPr>
            <a:xfrm>
              <a:off x="2768184" y="2765684"/>
              <a:ext cx="732020" cy="1476531"/>
            </a:xfrm>
            <a:prstGeom prst="cube">
              <a:avLst>
                <a:gd name="adj" fmla="val 65905"/>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3305333" y="2975555"/>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3750041" y="2993044"/>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828800" y="3477718"/>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p:nvPicPr>
        <p:blipFill rotWithShape="1">
          <a:blip r:embed="rId2">
            <a:alphaModFix/>
          </a:blip>
          <a:srcRect l="15897" r="39343"/>
          <a:stretch/>
        </p:blipFill>
        <p:spPr>
          <a:xfrm>
            <a:off x="1692083" y="2335691"/>
            <a:ext cx="1984324" cy="3092928"/>
          </a:xfrm>
          <a:prstGeom prst="rect">
            <a:avLst/>
          </a:prstGeom>
          <a:scene3d>
            <a:camera prst="orthographicFront">
              <a:rot lat="2100000" lon="18000000" rev="0"/>
            </a:camera>
            <a:lightRig rig="threePt" dir="t"/>
          </a:scene3d>
        </p:spPr>
      </p:pic>
      <p:grpSp>
        <p:nvGrpSpPr>
          <p:cNvPr id="13" name="Group 12"/>
          <p:cNvGrpSpPr/>
          <p:nvPr/>
        </p:nvGrpSpPr>
        <p:grpSpPr>
          <a:xfrm>
            <a:off x="7008658" y="2268242"/>
            <a:ext cx="1972998" cy="3092928"/>
            <a:chOff x="851698" y="1798552"/>
            <a:chExt cx="1972998" cy="3092928"/>
          </a:xfrm>
          <a:scene3d>
            <a:camera prst="orthographicFront">
              <a:rot lat="2100000" lon="18000000" rev="0"/>
            </a:camera>
            <a:lightRig rig="threePt" dir="t"/>
          </a:scene3d>
        </p:grpSpPr>
        <p:sp>
          <p:nvSpPr>
            <p:cNvPr id="12" name="Rectangle 11"/>
            <p:cNvSpPr/>
            <p:nvPr/>
          </p:nvSpPr>
          <p:spPr>
            <a:xfrm>
              <a:off x="851698" y="1798552"/>
              <a:ext cx="1972998" cy="3092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259901" y="2602249"/>
              <a:ext cx="467360" cy="742767"/>
            </a:xfrm>
            <a:prstGeom prst="ellipse">
              <a:avLst/>
            </a:prstGeom>
            <a:gradFill flip="none" rotWithShape="1">
              <a:gsLst>
                <a:gs pos="0">
                  <a:srgbClr val="FF0000"/>
                </a:gs>
                <a:gs pos="33000">
                  <a:srgbClr val="FFFF00"/>
                </a:gs>
                <a:gs pos="62000">
                  <a:srgbClr val="0070C0"/>
                </a:gs>
              </a:gsLst>
              <a:path path="circle">
                <a:fillToRect l="50000" t="50000" r="50000" b="50000"/>
              </a:path>
              <a:tileRect/>
            </a:gradFill>
            <a:ln>
              <a:noFill/>
            </a:ln>
            <a:effectLst>
              <a:glow>
                <a:schemeClr val="accent4">
                  <a:satMod val="17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ight Arrow 13"/>
          <p:cNvSpPr/>
          <p:nvPr/>
        </p:nvSpPr>
        <p:spPr>
          <a:xfrm>
            <a:off x="6269084" y="3817206"/>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2">
            <a:duotone>
              <a:schemeClr val="bg2">
                <a:shade val="45000"/>
                <a:satMod val="135000"/>
              </a:schemeClr>
              <a:prstClr val="white"/>
            </a:duotone>
            <a:alphaModFix amt="50000"/>
          </a:blip>
          <a:srcRect l="15897" r="39343"/>
          <a:stretch/>
        </p:blipFill>
        <p:spPr>
          <a:xfrm>
            <a:off x="6997332" y="2263536"/>
            <a:ext cx="1984324" cy="3092928"/>
          </a:xfrm>
          <a:prstGeom prst="rect">
            <a:avLst/>
          </a:prstGeom>
          <a:scene3d>
            <a:camera prst="orthographicFront">
              <a:rot lat="2100000" lon="18000000" rev="0"/>
            </a:camera>
            <a:lightRig rig="threePt" dir="t"/>
          </a:scene3d>
        </p:spPr>
      </p:pic>
    </p:spTree>
    <p:extLst>
      <p:ext uri="{BB962C8B-B14F-4D97-AF65-F5344CB8AC3E}">
        <p14:creationId xmlns:p14="http://schemas.microsoft.com/office/powerpoint/2010/main" val="21884397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 2: </a:t>
            </a:r>
            <a:r>
              <a:rPr lang="en-US" dirty="0" err="1"/>
              <a:t>Heatmaps</a:t>
            </a:r>
            <a:endParaRPr lang="en-US" dirty="0"/>
          </a:p>
        </p:txBody>
      </p:sp>
      <p:sp>
        <p:nvSpPr>
          <p:cNvPr id="3" name="Content Placeholder 2"/>
          <p:cNvSpPr>
            <a:spLocks noGrp="1"/>
          </p:cNvSpPr>
          <p:nvPr>
            <p:ph idx="1"/>
          </p:nvPr>
        </p:nvSpPr>
        <p:spPr/>
        <p:txBody>
          <a:bodyPr/>
          <a:lstStyle/>
          <a:p>
            <a:r>
              <a:rPr lang="en-US" dirty="0"/>
              <a:t>Still have the resolution issue</a:t>
            </a:r>
          </a:p>
          <a:p>
            <a:r>
              <a:rPr lang="en-US" dirty="0"/>
              <a:t>Same solutions</a:t>
            </a:r>
          </a:p>
          <a:p>
            <a:pPr lvl="1"/>
            <a:r>
              <a:rPr lang="en-US" dirty="0"/>
              <a:t>Dilation?</a:t>
            </a:r>
          </a:p>
          <a:p>
            <a:pPr lvl="1"/>
            <a:r>
              <a:rPr lang="en-US" dirty="0"/>
              <a:t>Multiple layers?</a:t>
            </a:r>
          </a:p>
          <a:p>
            <a:pPr lvl="1"/>
            <a:r>
              <a:rPr lang="en-US" dirty="0"/>
              <a:t>Multiple image scales?</a:t>
            </a:r>
          </a:p>
          <a:p>
            <a:pPr lvl="1"/>
            <a:endParaRPr lang="en-US" dirty="0"/>
          </a:p>
        </p:txBody>
      </p:sp>
    </p:spTree>
    <p:extLst>
      <p:ext uri="{BB962C8B-B14F-4D97-AF65-F5344CB8AC3E}">
        <p14:creationId xmlns:p14="http://schemas.microsoft.com/office/powerpoint/2010/main" val="2127350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E4F65-E1E2-3B47-8783-C92D05B59A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244954-128A-5043-9766-FE209F359E3F}"/>
              </a:ext>
            </a:extLst>
          </p:cNvPr>
          <p:cNvSpPr>
            <a:spLocks noGrp="1"/>
          </p:cNvSpPr>
          <p:nvPr>
            <p:ph idx="1"/>
          </p:nvPr>
        </p:nvSpPr>
        <p:spPr/>
        <p:txBody>
          <a:bodyPr>
            <a:normAutofit/>
          </a:bodyPr>
          <a:lstStyle/>
          <a:p>
            <a:r>
              <a:rPr lang="en-US" sz="1200" dirty="0" err="1"/>
              <a:t>abc</a:t>
            </a:r>
            <a:endParaRPr lang="en-US" sz="1200" dirty="0"/>
          </a:p>
        </p:txBody>
      </p:sp>
    </p:spTree>
    <p:extLst>
      <p:ext uri="{BB962C8B-B14F-4D97-AF65-F5344CB8AC3E}">
        <p14:creationId xmlns:p14="http://schemas.microsoft.com/office/powerpoint/2010/main" val="1668374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R-CNN</a:t>
            </a:r>
          </a:p>
        </p:txBody>
      </p:sp>
      <p:sp>
        <p:nvSpPr>
          <p:cNvPr id="3" name="Content Placeholder 2"/>
          <p:cNvSpPr>
            <a:spLocks noGrp="1"/>
          </p:cNvSpPr>
          <p:nvPr>
            <p:ph idx="1"/>
          </p:nvPr>
        </p:nvSpPr>
        <p:spPr/>
        <p:txBody>
          <a:bodyPr/>
          <a:lstStyle/>
          <a:p>
            <a:r>
              <a:rPr lang="en-US" dirty="0"/>
              <a:t>At each location, consider boxes of many different sizes and aspect ratios</a:t>
            </a:r>
          </a:p>
        </p:txBody>
      </p:sp>
      <p:sp>
        <p:nvSpPr>
          <p:cNvPr id="4" name="Rectangle 3"/>
          <p:cNvSpPr/>
          <p:nvPr/>
        </p:nvSpPr>
        <p:spPr>
          <a:xfrm>
            <a:off x="3945466" y="3213630"/>
            <a:ext cx="3268134" cy="296333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39266" y="3839631"/>
            <a:ext cx="635001" cy="1765301"/>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367866" y="4588933"/>
            <a:ext cx="169333" cy="16933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58267" y="3539067"/>
            <a:ext cx="1422399" cy="2387599"/>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53467" y="3213631"/>
            <a:ext cx="2065866" cy="296333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466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R-CNN</a:t>
            </a:r>
          </a:p>
        </p:txBody>
      </p:sp>
      <p:sp>
        <p:nvSpPr>
          <p:cNvPr id="3" name="Content Placeholder 2"/>
          <p:cNvSpPr>
            <a:spLocks noGrp="1"/>
          </p:cNvSpPr>
          <p:nvPr>
            <p:ph idx="1"/>
          </p:nvPr>
        </p:nvSpPr>
        <p:spPr>
          <a:xfrm>
            <a:off x="838200" y="1825625"/>
            <a:ext cx="10515600" cy="1066271"/>
          </a:xfrm>
        </p:spPr>
        <p:txBody>
          <a:bodyPr/>
          <a:lstStyle/>
          <a:p>
            <a:r>
              <a:rPr lang="en-US" dirty="0"/>
              <a:t>At each location, consider boxes of many different sizes and aspect ratios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650" y="2371989"/>
            <a:ext cx="7124700" cy="4267200"/>
          </a:xfrm>
          <a:prstGeom prst="rect">
            <a:avLst/>
          </a:prstGeom>
        </p:spPr>
      </p:pic>
    </p:spTree>
    <p:extLst>
      <p:ext uri="{BB962C8B-B14F-4D97-AF65-F5344CB8AC3E}">
        <p14:creationId xmlns:p14="http://schemas.microsoft.com/office/powerpoint/2010/main" val="1074409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R-CNN</a:t>
            </a:r>
          </a:p>
        </p:txBody>
      </p:sp>
      <p:sp>
        <p:nvSpPr>
          <p:cNvPr id="3" name="Content Placeholder 2"/>
          <p:cNvSpPr>
            <a:spLocks noGrp="1"/>
          </p:cNvSpPr>
          <p:nvPr>
            <p:ph idx="1"/>
          </p:nvPr>
        </p:nvSpPr>
        <p:spPr/>
        <p:txBody>
          <a:bodyPr/>
          <a:lstStyle/>
          <a:p>
            <a:r>
              <a:rPr lang="en-US" dirty="0"/>
              <a:t>s scales * a aspect ratios = </a:t>
            </a:r>
            <a:r>
              <a:rPr lang="en-US" dirty="0" err="1"/>
              <a:t>sa</a:t>
            </a:r>
            <a:r>
              <a:rPr lang="en-US" dirty="0"/>
              <a:t> anchor boxes</a:t>
            </a:r>
          </a:p>
          <a:p>
            <a:r>
              <a:rPr lang="en-US" dirty="0"/>
              <a:t>Use convolutional layer on top of filter map to produce </a:t>
            </a:r>
            <a:r>
              <a:rPr lang="en-US" dirty="0" err="1"/>
              <a:t>sa</a:t>
            </a:r>
            <a:r>
              <a:rPr lang="en-US" dirty="0"/>
              <a:t> scores</a:t>
            </a:r>
          </a:p>
          <a:p>
            <a:r>
              <a:rPr lang="en-US" dirty="0"/>
              <a:t>Pick top few boxes as proposals</a:t>
            </a:r>
          </a:p>
        </p:txBody>
      </p:sp>
    </p:spTree>
    <p:extLst>
      <p:ext uri="{BB962C8B-B14F-4D97-AF65-F5344CB8AC3E}">
        <p14:creationId xmlns:p14="http://schemas.microsoft.com/office/powerpoint/2010/main" val="19223369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9506</TotalTime>
  <Words>1956</Words>
  <Application>Microsoft Macintosh PowerPoint</Application>
  <PresentationFormat>Widescreen</PresentationFormat>
  <Paragraphs>310</Paragraphs>
  <Slides>64</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64</vt:i4>
      </vt:variant>
    </vt:vector>
  </HeadingPairs>
  <TitlesOfParts>
    <vt:vector size="75" baseType="lpstr">
      <vt:lpstr>ＭＳ Ｐゴシック</vt:lpstr>
      <vt:lpstr>游ゴシック</vt:lpstr>
      <vt:lpstr>Arial</vt:lpstr>
      <vt:lpstr>Calibri</vt:lpstr>
      <vt:lpstr>Calibri Light</vt:lpstr>
      <vt:lpstr>Cambria Math</vt:lpstr>
      <vt:lpstr>Lato</vt:lpstr>
      <vt:lpstr>Lucida Grande</vt:lpstr>
      <vt:lpstr>Mangal</vt:lpstr>
      <vt:lpstr>Roboto</vt:lpstr>
      <vt:lpstr>Office Theme</vt:lpstr>
      <vt:lpstr>Object detection</vt:lpstr>
      <vt:lpstr>The Task</vt:lpstr>
      <vt:lpstr>Step 1: Object proposals</vt:lpstr>
      <vt:lpstr>R-CNN: Regions with CNN features</vt:lpstr>
      <vt:lpstr>Faster R-CNN</vt:lpstr>
      <vt:lpstr>Faster R-CNN</vt:lpstr>
      <vt:lpstr>Faster R-CNN</vt:lpstr>
      <vt:lpstr>Faster R-CNN</vt:lpstr>
      <vt:lpstr>Faster R-CNN</vt:lpstr>
      <vt:lpstr>Faster R-CNN</vt:lpstr>
      <vt:lpstr>Impact of Feature Extractors</vt:lpstr>
      <vt:lpstr>Impact of Additional Data</vt:lpstr>
      <vt:lpstr>The R-CNN family of detectors</vt:lpstr>
      <vt:lpstr>SSD (Single Shot Detector)</vt:lpstr>
      <vt:lpstr>SSD</vt:lpstr>
      <vt:lpstr>A comprehensive evaluation</vt:lpstr>
      <vt:lpstr>Detecting small objects</vt:lpstr>
      <vt:lpstr>Feature pyramid networks</vt:lpstr>
      <vt:lpstr>Feature pyramid networks</vt:lpstr>
      <vt:lpstr>Other details - Non-max suppression</vt:lpstr>
      <vt:lpstr>Other details - Non-max suppression</vt:lpstr>
      <vt:lpstr>A comprehensive evaluation</vt:lpstr>
      <vt:lpstr>Challenges with RoI pooling</vt:lpstr>
      <vt:lpstr>RoI pooling (Faster R-CNN) vs convolution (SSD)</vt:lpstr>
      <vt:lpstr>R-FCN</vt:lpstr>
      <vt:lpstr>Other details - ROI Align</vt:lpstr>
      <vt:lpstr>Instance segmentation</vt:lpstr>
      <vt:lpstr>Till now</vt:lpstr>
      <vt:lpstr>Fine-grained Localization</vt:lpstr>
      <vt:lpstr>Evaluation Protocol</vt:lpstr>
      <vt:lpstr>Evaluation Protocol</vt:lpstr>
      <vt:lpstr>Evaluation protocol</vt:lpstr>
      <vt:lpstr>The COCO Challenge</vt:lpstr>
      <vt:lpstr>Two strategies</vt:lpstr>
      <vt:lpstr>Box proposals</vt:lpstr>
      <vt:lpstr>Segment proposals</vt:lpstr>
      <vt:lpstr>R-CNN for instance segmentation</vt:lpstr>
      <vt:lpstr>Fast R-CNN for instance segmentation</vt:lpstr>
      <vt:lpstr>Fast R-CNN for instance segmentation</vt:lpstr>
      <vt:lpstr>Two strategies</vt:lpstr>
      <vt:lpstr>Predicting segmentation for bounding boxes</vt:lpstr>
      <vt:lpstr>Predicting segmentation for bounding boxes</vt:lpstr>
      <vt:lpstr>Mask R-CNN</vt:lpstr>
      <vt:lpstr>The resolution issue: Skip connections</vt:lpstr>
      <vt:lpstr>Skip connections with RoI pooling</vt:lpstr>
      <vt:lpstr>The resolution issue: Skip connections</vt:lpstr>
      <vt:lpstr>Fully convolutional or not?</vt:lpstr>
      <vt:lpstr>Fully convolutional or not?</vt:lpstr>
      <vt:lpstr>Instance fully-convolutional networks</vt:lpstr>
      <vt:lpstr>Final results - what works?</vt:lpstr>
      <vt:lpstr>Human pose estimation</vt:lpstr>
      <vt:lpstr>The task</vt:lpstr>
      <vt:lpstr>Two versions of task</vt:lpstr>
      <vt:lpstr>Pose estimation given detection</vt:lpstr>
      <vt:lpstr>Evaluation metric - given detection</vt:lpstr>
      <vt:lpstr>Evaluation metric - given detection</vt:lpstr>
      <vt:lpstr>R-CNN: Regions with CNN features</vt:lpstr>
      <vt:lpstr>Bounding-box regression</vt:lpstr>
      <vt:lpstr>Strategy 1: Regression</vt:lpstr>
      <vt:lpstr>Strategy 1: Regression</vt:lpstr>
      <vt:lpstr>Strategy 1: Regression</vt:lpstr>
      <vt:lpstr>Strategy 2: Heatmaps</vt:lpstr>
      <vt:lpstr>Strategy 2: Heatmaps</vt:lpstr>
      <vt:lpstr>PowerPoint Presentation</vt:lpstr>
    </vt:vector>
  </TitlesOfParts>
  <Manager/>
  <Company/>
  <LinksUpToDate>false</LinksUpToDate>
  <SharedDoc>false</SharedDoc>
  <HyperlinkBase/>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dc:title>
  <dc:subject/>
  <dc:creator>Bharath Hariharan</dc:creator>
  <cp:keywords/>
  <dc:description/>
  <cp:lastModifiedBy>Bharath Hariharan</cp:lastModifiedBy>
  <cp:revision>12</cp:revision>
  <dcterms:created xsi:type="dcterms:W3CDTF">2018-11-01T02:59:13Z</dcterms:created>
  <dcterms:modified xsi:type="dcterms:W3CDTF">2018-11-07T17:25:56Z</dcterms:modified>
  <cp:category/>
</cp:coreProperties>
</file>