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293" r:id="rId3"/>
    <p:sldId id="409" r:id="rId4"/>
    <p:sldId id="304" r:id="rId5"/>
    <p:sldId id="1961" r:id="rId6"/>
    <p:sldId id="1955" r:id="rId7"/>
    <p:sldId id="1956" r:id="rId8"/>
    <p:sldId id="1962" r:id="rId9"/>
    <p:sldId id="1957" r:id="rId10"/>
    <p:sldId id="1982" r:id="rId11"/>
    <p:sldId id="1958" r:id="rId12"/>
    <p:sldId id="1880" r:id="rId13"/>
    <p:sldId id="1943" r:id="rId14"/>
    <p:sldId id="1944" r:id="rId15"/>
    <p:sldId id="1945" r:id="rId16"/>
    <p:sldId id="257" r:id="rId17"/>
    <p:sldId id="1983" r:id="rId18"/>
    <p:sldId id="258" r:id="rId19"/>
    <p:sldId id="1986" r:id="rId20"/>
    <p:sldId id="351" r:id="rId21"/>
    <p:sldId id="352" r:id="rId22"/>
    <p:sldId id="354" r:id="rId23"/>
    <p:sldId id="353" r:id="rId24"/>
    <p:sldId id="260" r:id="rId25"/>
    <p:sldId id="268" r:id="rId26"/>
    <p:sldId id="310" r:id="rId27"/>
    <p:sldId id="269" r:id="rId28"/>
    <p:sldId id="270" r:id="rId29"/>
    <p:sldId id="272" r:id="rId30"/>
    <p:sldId id="266" r:id="rId31"/>
    <p:sldId id="303" r:id="rId32"/>
    <p:sldId id="262" r:id="rId33"/>
    <p:sldId id="263" r:id="rId34"/>
    <p:sldId id="273" r:id="rId35"/>
    <p:sldId id="275" r:id="rId36"/>
    <p:sldId id="276" r:id="rId37"/>
    <p:sldId id="282" r:id="rId38"/>
    <p:sldId id="283" r:id="rId39"/>
    <p:sldId id="284" r:id="rId40"/>
    <p:sldId id="285" r:id="rId41"/>
    <p:sldId id="286" r:id="rId42"/>
    <p:sldId id="288" r:id="rId43"/>
    <p:sldId id="289" r:id="rId44"/>
    <p:sldId id="290" r:id="rId45"/>
    <p:sldId id="291" r:id="rId46"/>
    <p:sldId id="287" r:id="rId47"/>
    <p:sldId id="292" r:id="rId48"/>
    <p:sldId id="1984" r:id="rId49"/>
    <p:sldId id="294" r:id="rId50"/>
    <p:sldId id="295" r:id="rId51"/>
    <p:sldId id="1987" r:id="rId52"/>
    <p:sldId id="1988" r:id="rId53"/>
    <p:sldId id="1989" r:id="rId54"/>
    <p:sldId id="1990" r:id="rId55"/>
    <p:sldId id="1991" r:id="rId56"/>
    <p:sldId id="296" r:id="rId57"/>
    <p:sldId id="1985" r:id="rId58"/>
    <p:sldId id="298" r:id="rId59"/>
    <p:sldId id="299" r:id="rId60"/>
    <p:sldId id="311" r:id="rId61"/>
    <p:sldId id="300" r:id="rId62"/>
    <p:sldId id="297" r:id="rId63"/>
    <p:sldId id="305" r:id="rId64"/>
    <p:sldId id="306" r:id="rId65"/>
    <p:sldId id="307" r:id="rId66"/>
    <p:sldId id="302" r:id="rId67"/>
    <p:sldId id="30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24"/>
  </p:normalViewPr>
  <p:slideViewPr>
    <p:cSldViewPr snapToGrid="0" snapToObjects="1">
      <p:cViewPr>
        <p:scale>
          <a:sx n="114" d="100"/>
          <a:sy n="114" d="100"/>
        </p:scale>
        <p:origin x="-1520"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383C0-EECA-8C44-BD8E-922EF736E61D}" type="datetimeFigureOut">
              <a:rPr lang="en-US" smtClean="0"/>
              <a:t>10/1/18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54CF1-5CDE-C040-8588-E9EE616E95EB}" type="slidenum">
              <a:rPr lang="en-US" smtClean="0"/>
              <a:t>‹#›</a:t>
            </a:fld>
            <a:endParaRPr lang="en-US"/>
          </a:p>
        </p:txBody>
      </p:sp>
    </p:spTree>
    <p:extLst>
      <p:ext uri="{BB962C8B-B14F-4D97-AF65-F5344CB8AC3E}">
        <p14:creationId xmlns:p14="http://schemas.microsoft.com/office/powerpoint/2010/main" val="385274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scale-space invariant feature detection using </a:t>
            </a:r>
            <a:r>
              <a:rPr lang="en-US" dirty="0" err="1"/>
              <a:t>DoG</a:t>
            </a:r>
            <a:r>
              <a:rPr lang="en-US" dirty="0"/>
              <a:t>. </a:t>
            </a:r>
          </a:p>
        </p:txBody>
      </p:sp>
      <p:sp>
        <p:nvSpPr>
          <p:cNvPr id="4" name="Slide Number Placeholder 3"/>
          <p:cNvSpPr>
            <a:spLocks noGrp="1"/>
          </p:cNvSpPr>
          <p:nvPr>
            <p:ph type="sldNum" sz="quarter" idx="10"/>
          </p:nvPr>
        </p:nvSpPr>
        <p:spPr/>
        <p:txBody>
          <a:bodyPr/>
          <a:lstStyle/>
          <a:p>
            <a:fld id="{2A8A4206-02EB-4F55-B83C-8E908C558B6E}" type="slidenum">
              <a:rPr lang="en-US" smtClean="0"/>
              <a:pPr/>
              <a:t>12</a:t>
            </a:fld>
            <a:endParaRPr lang="en-US"/>
          </a:p>
        </p:txBody>
      </p:sp>
    </p:spTree>
    <p:extLst>
      <p:ext uri="{BB962C8B-B14F-4D97-AF65-F5344CB8AC3E}">
        <p14:creationId xmlns:p14="http://schemas.microsoft.com/office/powerpoint/2010/main" val="135228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evidence from human psychology that this is a really important</a:t>
            </a:r>
            <a:r>
              <a:rPr lang="en-US" baseline="0" dirty="0"/>
              <a:t> cue. For example, if you show really young infants this static display on the left, then they cannot distinguish between the two options on the right. In other words, they are unable to decide if the two halves of the rod form a single unified object, or whether they are indeed two rods.</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42</a:t>
            </a:fld>
            <a:endParaRPr lang="en-US"/>
          </a:p>
        </p:txBody>
      </p:sp>
    </p:spTree>
    <p:extLst>
      <p:ext uri="{BB962C8B-B14F-4D97-AF65-F5344CB8AC3E}">
        <p14:creationId xmlns:p14="http://schemas.microsoft.com/office/powerpoint/2010/main" val="292360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you show infants</a:t>
            </a:r>
            <a:r>
              <a:rPr lang="en-US" baseline="0" dirty="0"/>
              <a:t> this moving display</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43</a:t>
            </a:fld>
            <a:endParaRPr lang="en-US"/>
          </a:p>
        </p:txBody>
      </p:sp>
    </p:spTree>
    <p:extLst>
      <p:ext uri="{BB962C8B-B14F-4D97-AF65-F5344CB8AC3E}">
        <p14:creationId xmlns:p14="http://schemas.microsoft.com/office/powerpoint/2010/main" val="337458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they do perceive the rod as connected. This suggests that very young infants are unable to perceive any sort of depth ordering in the static image, but when objects move, they actually use the fact that things that move together form part of a single object.</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44</a:t>
            </a:fld>
            <a:endParaRPr lang="en-US"/>
          </a:p>
        </p:txBody>
      </p:sp>
    </p:spTree>
    <p:extLst>
      <p:ext uri="{BB962C8B-B14F-4D97-AF65-F5344CB8AC3E}">
        <p14:creationId xmlns:p14="http://schemas.microsoft.com/office/powerpoint/2010/main" val="3398902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led to a fairly straightforward approach to learning representations in an unsupervised manner: we collected a large number of </a:t>
            </a:r>
            <a:r>
              <a:rPr lang="en-US" baseline="0" dirty="0" err="1"/>
              <a:t>uncurated</a:t>
            </a:r>
            <a:r>
              <a:rPr lang="en-US" baseline="0" dirty="0"/>
              <a:t> videos, we used motion grouping to segment out the foreground in each frame, and then we trained a </a:t>
            </a:r>
            <a:r>
              <a:rPr lang="en-US" baseline="0" dirty="0" err="1"/>
              <a:t>ConvNet</a:t>
            </a:r>
            <a:r>
              <a:rPr lang="en-US" baseline="0" dirty="0"/>
              <a:t> to predict this foreground segmentation </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45</a:t>
            </a:fld>
            <a:endParaRPr lang="en-US"/>
          </a:p>
        </p:txBody>
      </p:sp>
    </p:spTree>
    <p:extLst>
      <p:ext uri="{BB962C8B-B14F-4D97-AF65-F5344CB8AC3E}">
        <p14:creationId xmlns:p14="http://schemas.microsoft.com/office/powerpoint/2010/main" val="376897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0E54-8735-1548-A983-AEB79E1B93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2B932-9624-9B45-AABA-A162D74A9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4AC36-088B-EA49-AA81-2B990998B0E8}"/>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5" name="Footer Placeholder 4">
            <a:extLst>
              <a:ext uri="{FF2B5EF4-FFF2-40B4-BE49-F238E27FC236}">
                <a16:creationId xmlns:a16="http://schemas.microsoft.com/office/drawing/2014/main" id="{ABAB84DB-F593-2443-8620-15B541FEF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D06BA-12F5-CE49-BD69-034B28E7FD35}"/>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36373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89A2-6879-954A-B114-65EAE7B781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D639D5-1B9D-F147-A10C-E97CE7BADF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610B5-A735-DD4A-B2C2-A1DDF92EA3F1}"/>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5" name="Footer Placeholder 4">
            <a:extLst>
              <a:ext uri="{FF2B5EF4-FFF2-40B4-BE49-F238E27FC236}">
                <a16:creationId xmlns:a16="http://schemas.microsoft.com/office/drawing/2014/main" id="{600AC527-F37C-B84F-B005-41449399B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E5118-B1C3-8143-A6C4-811D99EDB27B}"/>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47654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F6E5BA-5553-5848-B408-D166736274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ADE04-ADD0-654B-A2FC-DBCC4AD1E0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BFF6B-2FA7-4046-A40E-65843AA339AB}"/>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5" name="Footer Placeholder 4">
            <a:extLst>
              <a:ext uri="{FF2B5EF4-FFF2-40B4-BE49-F238E27FC236}">
                <a16:creationId xmlns:a16="http://schemas.microsoft.com/office/drawing/2014/main" id="{2C31768D-D243-A44B-BAA2-CDEB3B7E8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07F1B-AC1C-2143-BC9F-B478DA1FC461}"/>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325280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ACFF-92B9-F044-B66F-1AD7DE549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05D83-66B5-BF44-8D7B-14B73F8650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A72DF-64BF-8343-8C88-FAD6F73A9598}"/>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5" name="Footer Placeholder 4">
            <a:extLst>
              <a:ext uri="{FF2B5EF4-FFF2-40B4-BE49-F238E27FC236}">
                <a16:creationId xmlns:a16="http://schemas.microsoft.com/office/drawing/2014/main" id="{7FD75E6B-C8A6-6E47-86CC-0DA79B7EC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D4FA4-3B4E-B145-9B7F-BFDA4C3B4943}"/>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281309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33D7-0D2D-5242-A9ED-A11FD9100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EF858A-F75C-D04A-8999-FD73F4567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565A43-E272-BB49-86F6-12D102677274}"/>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5" name="Footer Placeholder 4">
            <a:extLst>
              <a:ext uri="{FF2B5EF4-FFF2-40B4-BE49-F238E27FC236}">
                <a16:creationId xmlns:a16="http://schemas.microsoft.com/office/drawing/2014/main" id="{CD9E9F69-4924-5A4D-AC54-D335C430E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473E7-02D2-1B42-A67A-EB83A537C950}"/>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244235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F1F-B451-0A44-9AE9-653E870A8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7A1EE-AA0F-764B-BB5E-8E902E1432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630C85-2D6F-8A46-B211-9397A95C4F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5ABB7-52EA-ED45-8F2E-48444DBD01C2}"/>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6" name="Footer Placeholder 5">
            <a:extLst>
              <a:ext uri="{FF2B5EF4-FFF2-40B4-BE49-F238E27FC236}">
                <a16:creationId xmlns:a16="http://schemas.microsoft.com/office/drawing/2014/main" id="{D30656D8-A186-5B46-9C91-984E1DFEC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6949F-B85E-3847-9FB4-7C31EE71DCAE}"/>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68500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CB67-D14D-AD4A-9416-975719D841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A970C6-583E-654F-BC8C-C41A005FB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D02153-EE54-884D-B988-072D24269EC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F4B626-7C10-AA4C-BF81-340AEE28E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37D35C-586F-6C45-8246-6919B3C374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8B43EE-7EEA-AE45-86A1-5ADAB85BE211}"/>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8" name="Footer Placeholder 7">
            <a:extLst>
              <a:ext uri="{FF2B5EF4-FFF2-40B4-BE49-F238E27FC236}">
                <a16:creationId xmlns:a16="http://schemas.microsoft.com/office/drawing/2014/main" id="{CA753A9A-36BA-874A-A4F1-B456D791C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5A8477-16FB-234A-ACE9-EBA2B83F43B0}"/>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98255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3644-A141-574A-976B-9B1A9C63A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5E708-F6A7-2F44-9140-55C4B596BD4A}"/>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4" name="Footer Placeholder 3">
            <a:extLst>
              <a:ext uri="{FF2B5EF4-FFF2-40B4-BE49-F238E27FC236}">
                <a16:creationId xmlns:a16="http://schemas.microsoft.com/office/drawing/2014/main" id="{5A400ECD-DFDD-5047-8C7F-86FA42ED7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020659-1086-0A4E-9884-847E11F59AEF}"/>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269129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B21B6-0B9B-9544-85DB-80D0D46BE1AB}"/>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3" name="Footer Placeholder 2">
            <a:extLst>
              <a:ext uri="{FF2B5EF4-FFF2-40B4-BE49-F238E27FC236}">
                <a16:creationId xmlns:a16="http://schemas.microsoft.com/office/drawing/2014/main" id="{6C47A7E7-F9EC-A54A-8CD4-659DE34A3C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DEC8C-462F-0F47-8815-1652298E6323}"/>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380978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EF8E-255D-F046-9FA7-B7DD90501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8252DC-CB62-4141-8877-EB4195648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D5311D-998A-174E-A7ED-7F61981D2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CCFFD4-A790-BA4B-B724-32FB40F94F75}"/>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6" name="Footer Placeholder 5">
            <a:extLst>
              <a:ext uri="{FF2B5EF4-FFF2-40B4-BE49-F238E27FC236}">
                <a16:creationId xmlns:a16="http://schemas.microsoft.com/office/drawing/2014/main" id="{8BBD18F3-7133-1047-BBC5-1BEE51202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C62F1-F4B8-6B4E-98F5-E91F35736BC2}"/>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51183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1C96-6B57-4648-B1EC-8D5ABDEDE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234B0B-9B83-894C-B646-C66ED382A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E37F40-7FCD-D948-911C-7D3FBAB38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381342-8A0A-DF4A-9322-0B9BD32D012A}"/>
              </a:ext>
            </a:extLst>
          </p:cNvPr>
          <p:cNvSpPr>
            <a:spLocks noGrp="1"/>
          </p:cNvSpPr>
          <p:nvPr>
            <p:ph type="dt" sz="half" idx="10"/>
          </p:nvPr>
        </p:nvSpPr>
        <p:spPr/>
        <p:txBody>
          <a:bodyPr/>
          <a:lstStyle/>
          <a:p>
            <a:fld id="{95B66DEF-258E-6343-93F8-81347F40834D}" type="datetimeFigureOut">
              <a:rPr lang="en-US" smtClean="0"/>
              <a:t>10/1/18</a:t>
            </a:fld>
            <a:endParaRPr lang="en-US"/>
          </a:p>
        </p:txBody>
      </p:sp>
      <p:sp>
        <p:nvSpPr>
          <p:cNvPr id="6" name="Footer Placeholder 5">
            <a:extLst>
              <a:ext uri="{FF2B5EF4-FFF2-40B4-BE49-F238E27FC236}">
                <a16:creationId xmlns:a16="http://schemas.microsoft.com/office/drawing/2014/main" id="{3DD2C550-D875-7C4B-B6DE-301E28491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0202C-FD82-7347-BF48-407D9A676FE3}"/>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583527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E939E3-475F-5647-96AB-19EB2D921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34AED8-C20C-2E4B-B414-A32003A97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7FBF0-4A64-5D40-AD77-75A73D84C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66DEF-258E-6343-93F8-81347F40834D}" type="datetimeFigureOut">
              <a:rPr lang="en-US" smtClean="0"/>
              <a:t>10/1/18</a:t>
            </a:fld>
            <a:endParaRPr lang="en-US"/>
          </a:p>
        </p:txBody>
      </p:sp>
      <p:sp>
        <p:nvSpPr>
          <p:cNvPr id="5" name="Footer Placeholder 4">
            <a:extLst>
              <a:ext uri="{FF2B5EF4-FFF2-40B4-BE49-F238E27FC236}">
                <a16:creationId xmlns:a16="http://schemas.microsoft.com/office/drawing/2014/main" id="{38B6734C-C930-434B-9B81-EB65D1A98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C16E10-0BFF-BF4D-A267-B64AA1E6A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27AEA-95C8-2249-B56E-5A08AE823ABE}" type="slidenum">
              <a:rPr lang="en-US" smtClean="0"/>
              <a:t>‹#›</a:t>
            </a:fld>
            <a:endParaRPr lang="en-US"/>
          </a:p>
        </p:txBody>
      </p:sp>
    </p:spTree>
    <p:extLst>
      <p:ext uri="{BB962C8B-B14F-4D97-AF65-F5344CB8AC3E}">
        <p14:creationId xmlns:p14="http://schemas.microsoft.com/office/powerpoint/2010/main" val="155541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0.emf"/><Relationship Id="rId4" Type="http://schemas.openxmlformats.org/officeDocument/2006/relationships/image" Target="../media/image5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gi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67.tiff"/></Relationships>
</file>

<file path=ppt/slides/_rels/slide6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8.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69.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C8BB-44C1-A74D-A018-8245FAF9FECA}"/>
              </a:ext>
            </a:extLst>
          </p:cNvPr>
          <p:cNvSpPr>
            <a:spLocks noGrp="1"/>
          </p:cNvSpPr>
          <p:nvPr>
            <p:ph type="ctrTitle"/>
          </p:nvPr>
        </p:nvSpPr>
        <p:spPr/>
        <p:txBody>
          <a:bodyPr/>
          <a:lstStyle/>
          <a:p>
            <a:r>
              <a:rPr lang="en-US" dirty="0"/>
              <a:t>Correspondence</a:t>
            </a:r>
          </a:p>
        </p:txBody>
      </p:sp>
      <p:sp>
        <p:nvSpPr>
          <p:cNvPr id="3" name="Subtitle 2">
            <a:extLst>
              <a:ext uri="{FF2B5EF4-FFF2-40B4-BE49-F238E27FC236}">
                <a16:creationId xmlns:a16="http://schemas.microsoft.com/office/drawing/2014/main" id="{6A05D96B-5E31-E34D-9391-1CB1D27CDC0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4939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p:txBody>
          <a:bodyPr/>
          <a:lstStyle/>
          <a:p>
            <a:pPr>
              <a:defRPr/>
            </a:pPr>
            <a:r>
              <a:rPr lang="en-US"/>
              <a:t>T. Tuytelaars, B. Leibe</a:t>
            </a:r>
          </a:p>
        </p:txBody>
      </p:sp>
      <p:grpSp>
        <p:nvGrpSpPr>
          <p:cNvPr id="2" name="Group 2"/>
          <p:cNvGrpSpPr>
            <a:grpSpLocks/>
          </p:cNvGrpSpPr>
          <p:nvPr/>
        </p:nvGrpSpPr>
        <p:grpSpPr bwMode="auto">
          <a:xfrm>
            <a:off x="4278314" y="4054476"/>
            <a:ext cx="2306637" cy="2327275"/>
            <a:chOff x="1735" y="2568"/>
            <a:chExt cx="1453" cy="1466"/>
          </a:xfrm>
        </p:grpSpPr>
        <p:sp>
          <p:nvSpPr>
            <p:cNvPr id="53319" name="Freeform 3"/>
            <p:cNvSpPr>
              <a:spLocks/>
            </p:cNvSpPr>
            <p:nvPr/>
          </p:nvSpPr>
          <p:spPr bwMode="auto">
            <a:xfrm>
              <a:off x="1742" y="2575"/>
              <a:ext cx="1438" cy="1451"/>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1 h 9641"/>
                <a:gd name="T28" fmla="*/ 1 w 8629"/>
                <a:gd name="T29" fmla="*/ 1 h 9641"/>
                <a:gd name="T30" fmla="*/ 1 w 8629"/>
                <a:gd name="T31" fmla="*/ 1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1 h 9641"/>
                <a:gd name="T54" fmla="*/ 0 w 8629"/>
                <a:gd name="T55" fmla="*/ 1 h 9641"/>
                <a:gd name="T56" fmla="*/ 0 w 8629"/>
                <a:gd name="T57" fmla="*/ 1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320" name="Freeform 4"/>
            <p:cNvSpPr>
              <a:spLocks/>
            </p:cNvSpPr>
            <p:nvPr/>
          </p:nvSpPr>
          <p:spPr bwMode="auto">
            <a:xfrm>
              <a:off x="2461" y="2568"/>
              <a:ext cx="727" cy="733"/>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321" name="Freeform 5"/>
            <p:cNvSpPr>
              <a:spLocks/>
            </p:cNvSpPr>
            <p:nvPr/>
          </p:nvSpPr>
          <p:spPr bwMode="auto">
            <a:xfrm>
              <a:off x="2461" y="3301"/>
              <a:ext cx="727" cy="733"/>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322" name="Freeform 6"/>
            <p:cNvSpPr>
              <a:spLocks/>
            </p:cNvSpPr>
            <p:nvPr/>
          </p:nvSpPr>
          <p:spPr bwMode="auto">
            <a:xfrm>
              <a:off x="1735" y="3301"/>
              <a:ext cx="726" cy="733"/>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323" name="Freeform 7"/>
            <p:cNvSpPr>
              <a:spLocks/>
            </p:cNvSpPr>
            <p:nvPr/>
          </p:nvSpPr>
          <p:spPr bwMode="auto">
            <a:xfrm>
              <a:off x="1735" y="2568"/>
              <a:ext cx="726" cy="733"/>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324" name="Freeform 8"/>
            <p:cNvSpPr>
              <a:spLocks/>
            </p:cNvSpPr>
            <p:nvPr/>
          </p:nvSpPr>
          <p:spPr bwMode="auto">
            <a:xfrm>
              <a:off x="1971" y="2827"/>
              <a:ext cx="485" cy="513"/>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325" name="Freeform 9"/>
            <p:cNvSpPr>
              <a:spLocks/>
            </p:cNvSpPr>
            <p:nvPr/>
          </p:nvSpPr>
          <p:spPr bwMode="auto">
            <a:xfrm>
              <a:off x="1973" y="3332"/>
              <a:ext cx="133" cy="351"/>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326" name="Freeform 10"/>
            <p:cNvSpPr>
              <a:spLocks/>
            </p:cNvSpPr>
            <p:nvPr/>
          </p:nvSpPr>
          <p:spPr bwMode="auto">
            <a:xfrm>
              <a:off x="2096" y="3323"/>
              <a:ext cx="663" cy="356"/>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327" name="Freeform 11"/>
            <p:cNvSpPr>
              <a:spLocks/>
            </p:cNvSpPr>
            <p:nvPr/>
          </p:nvSpPr>
          <p:spPr bwMode="auto">
            <a:xfrm>
              <a:off x="2401" y="3425"/>
              <a:ext cx="528" cy="322"/>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328" name="Freeform 12"/>
            <p:cNvSpPr>
              <a:spLocks/>
            </p:cNvSpPr>
            <p:nvPr/>
          </p:nvSpPr>
          <p:spPr bwMode="auto">
            <a:xfrm>
              <a:off x="2677" y="2901"/>
              <a:ext cx="356" cy="227"/>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329" name="Freeform 13"/>
            <p:cNvSpPr>
              <a:spLocks/>
            </p:cNvSpPr>
            <p:nvPr/>
          </p:nvSpPr>
          <p:spPr bwMode="auto">
            <a:xfrm>
              <a:off x="2679" y="2913"/>
              <a:ext cx="75" cy="410"/>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grpSp>
      <p:sp>
        <p:nvSpPr>
          <p:cNvPr id="3546126" name="Freeform 14"/>
          <p:cNvSpPr>
            <a:spLocks/>
          </p:cNvSpPr>
          <p:nvPr/>
        </p:nvSpPr>
        <p:spPr bwMode="auto">
          <a:xfrm>
            <a:off x="6456363" y="4292600"/>
            <a:ext cx="360362" cy="298450"/>
          </a:xfrm>
          <a:custGeom>
            <a:avLst/>
            <a:gdLst>
              <a:gd name="T0" fmla="*/ 2147483647 w 1361"/>
              <a:gd name="T1" fmla="*/ 2147483647 h 1317"/>
              <a:gd name="T2" fmla="*/ 2147483647 w 1361"/>
              <a:gd name="T3" fmla="*/ 2147483647 h 1317"/>
              <a:gd name="T4" fmla="*/ 2147483647 w 1361"/>
              <a:gd name="T5" fmla="*/ 2147483647 h 1317"/>
              <a:gd name="T6" fmla="*/ 2147483647 w 1361"/>
              <a:gd name="T7" fmla="*/ 2147483647 h 1317"/>
              <a:gd name="T8" fmla="*/ 2147483647 w 1361"/>
              <a:gd name="T9" fmla="*/ 2147483647 h 1317"/>
              <a:gd name="T10" fmla="*/ 2147483647 w 1361"/>
              <a:gd name="T11" fmla="*/ 2147483647 h 1317"/>
              <a:gd name="T12" fmla="*/ 2147483647 w 1361"/>
              <a:gd name="T13" fmla="*/ 2147483647 h 1317"/>
              <a:gd name="T14" fmla="*/ 2147483647 w 1361"/>
              <a:gd name="T15" fmla="*/ 2147483647 h 1317"/>
              <a:gd name="T16" fmla="*/ 2147483647 w 1361"/>
              <a:gd name="T17" fmla="*/ 2147483647 h 1317"/>
              <a:gd name="T18" fmla="*/ 2147483647 w 1361"/>
              <a:gd name="T19" fmla="*/ 2147483647 h 1317"/>
              <a:gd name="T20" fmla="*/ 2147483647 w 1361"/>
              <a:gd name="T21" fmla="*/ 2147483647 h 1317"/>
              <a:gd name="T22" fmla="*/ 2147483647 w 1361"/>
              <a:gd name="T23" fmla="*/ 2147483647 h 1317"/>
              <a:gd name="T24" fmla="*/ 2147483647 w 1361"/>
              <a:gd name="T25" fmla="*/ 2147483647 h 1317"/>
              <a:gd name="T26" fmla="*/ 2147483647 w 1361"/>
              <a:gd name="T27" fmla="*/ 2147483647 h 1317"/>
              <a:gd name="T28" fmla="*/ 2147483647 w 1361"/>
              <a:gd name="T29" fmla="*/ 2147483647 h 1317"/>
              <a:gd name="T30" fmla="*/ 2147483647 w 1361"/>
              <a:gd name="T31" fmla="*/ 2147483647 h 1317"/>
              <a:gd name="T32" fmla="*/ 2147483647 w 1361"/>
              <a:gd name="T33" fmla="*/ 2147483647 h 1317"/>
              <a:gd name="T34" fmla="*/ 2147483647 w 1361"/>
              <a:gd name="T35" fmla="*/ 2147483647 h 1317"/>
              <a:gd name="T36" fmla="*/ 2147483647 w 1361"/>
              <a:gd name="T37" fmla="*/ 2147483647 h 1317"/>
              <a:gd name="T38" fmla="*/ 2147483647 w 1361"/>
              <a:gd name="T39" fmla="*/ 2147483647 h 1317"/>
              <a:gd name="T40" fmla="*/ 2147483647 w 1361"/>
              <a:gd name="T41" fmla="*/ 2147483647 h 1317"/>
              <a:gd name="T42" fmla="*/ 2147483647 w 1361"/>
              <a:gd name="T43" fmla="*/ 2147483647 h 1317"/>
              <a:gd name="T44" fmla="*/ 2147483647 w 1361"/>
              <a:gd name="T45" fmla="*/ 2147483647 h 1317"/>
              <a:gd name="T46" fmla="*/ 2147483647 w 1361"/>
              <a:gd name="T47" fmla="*/ 2147483647 h 1317"/>
              <a:gd name="T48" fmla="*/ 2147483647 w 1361"/>
              <a:gd name="T49" fmla="*/ 2147483647 h 1317"/>
              <a:gd name="T50" fmla="*/ 2147483647 w 1361"/>
              <a:gd name="T51" fmla="*/ 2147483647 h 1317"/>
              <a:gd name="T52" fmla="*/ 2147483647 w 1361"/>
              <a:gd name="T53" fmla="*/ 2147483647 h 1317"/>
              <a:gd name="T54" fmla="*/ 2147483647 w 1361"/>
              <a:gd name="T55" fmla="*/ 2147483647 h 1317"/>
              <a:gd name="T56" fmla="*/ 2147483647 w 1361"/>
              <a:gd name="T57" fmla="*/ 2147483647 h 1317"/>
              <a:gd name="T58" fmla="*/ 2147483647 w 1361"/>
              <a:gd name="T59" fmla="*/ 2147483647 h 1317"/>
              <a:gd name="T60" fmla="*/ 2147483647 w 1361"/>
              <a:gd name="T61" fmla="*/ 2147483647 h 1317"/>
              <a:gd name="T62" fmla="*/ 2147483647 w 1361"/>
              <a:gd name="T63" fmla="*/ 2147483647 h 1317"/>
              <a:gd name="T64" fmla="*/ 2147483647 w 1361"/>
              <a:gd name="T65" fmla="*/ 2147483647 h 1317"/>
              <a:gd name="T66" fmla="*/ 2147483647 w 1361"/>
              <a:gd name="T67" fmla="*/ 2147483647 h 1317"/>
              <a:gd name="T68" fmla="*/ 2147483647 w 1361"/>
              <a:gd name="T69" fmla="*/ 2147483647 h 1317"/>
              <a:gd name="T70" fmla="*/ 2147483647 w 1361"/>
              <a:gd name="T71" fmla="*/ 2147483647 h 1317"/>
              <a:gd name="T72" fmla="*/ 2147483647 w 1361"/>
              <a:gd name="T73" fmla="*/ 2147483647 h 1317"/>
              <a:gd name="T74" fmla="*/ 2147483647 w 1361"/>
              <a:gd name="T75" fmla="*/ 2147483647 h 1317"/>
              <a:gd name="T76" fmla="*/ 2147483647 w 1361"/>
              <a:gd name="T77" fmla="*/ 2147483647 h 1317"/>
              <a:gd name="T78" fmla="*/ 2147483647 w 1361"/>
              <a:gd name="T79" fmla="*/ 2147483647 h 1317"/>
              <a:gd name="T80" fmla="*/ 2147483647 w 1361"/>
              <a:gd name="T81" fmla="*/ 2147483647 h 1317"/>
              <a:gd name="T82" fmla="*/ 2147483647 w 1361"/>
              <a:gd name="T83" fmla="*/ 2147483647 h 1317"/>
              <a:gd name="T84" fmla="*/ 2147483647 w 1361"/>
              <a:gd name="T85" fmla="*/ 2147483647 h 1317"/>
              <a:gd name="T86" fmla="*/ 2147483647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3546127" name="Freeform 15"/>
          <p:cNvSpPr>
            <a:spLocks/>
          </p:cNvSpPr>
          <p:nvPr/>
        </p:nvSpPr>
        <p:spPr bwMode="auto">
          <a:xfrm>
            <a:off x="5394325" y="4384675"/>
            <a:ext cx="1257300" cy="901700"/>
          </a:xfrm>
          <a:custGeom>
            <a:avLst/>
            <a:gdLst>
              <a:gd name="T0" fmla="*/ 2147483647 w 4749"/>
              <a:gd name="T1" fmla="*/ 2147483647 h 3780"/>
              <a:gd name="T2" fmla="*/ 2147483647 w 4749"/>
              <a:gd name="T3" fmla="*/ 2147483647 h 3780"/>
              <a:gd name="T4" fmla="*/ 2147483647 w 4749"/>
              <a:gd name="T5" fmla="*/ 2147483647 h 3780"/>
              <a:gd name="T6" fmla="*/ 2147483647 w 4749"/>
              <a:gd name="T7" fmla="*/ 0 h 3780"/>
              <a:gd name="T8" fmla="*/ 0 w 4749"/>
              <a:gd name="T9" fmla="*/ 2147483647 h 3780"/>
              <a:gd name="T10" fmla="*/ 2147483647 w 4749"/>
              <a:gd name="T11" fmla="*/ 2147483647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sp useBgFill="1">
        <p:nvSpPr>
          <p:cNvPr id="3546128" name="Rectangle 16"/>
          <p:cNvSpPr>
            <a:spLocks noChangeArrowheads="1"/>
          </p:cNvSpPr>
          <p:nvPr/>
        </p:nvSpPr>
        <p:spPr bwMode="auto">
          <a:xfrm>
            <a:off x="3287713" y="3429001"/>
            <a:ext cx="3816350" cy="3313113"/>
          </a:xfrm>
          <a:prstGeom prst="rect">
            <a:avLst/>
          </a:prstGeom>
          <a:ln w="9525">
            <a:noFill/>
            <a:miter lim="800000"/>
            <a:headEnd/>
            <a:tailEnd/>
          </a:ln>
        </p:spPr>
        <p:txBody>
          <a:bodyPr wrap="none" anchor="ctr"/>
          <a:lstStyle/>
          <a:p>
            <a:pPr eaLnBrk="0" hangingPunct="0"/>
            <a:endParaRPr lang="de-CH"/>
          </a:p>
        </p:txBody>
      </p:sp>
      <p:sp>
        <p:nvSpPr>
          <p:cNvPr id="53255" name="Rectangle 17"/>
          <p:cNvSpPr>
            <a:spLocks noGrp="1" noRot="1" noChangeArrowheads="1"/>
          </p:cNvSpPr>
          <p:nvPr>
            <p:ph type="title"/>
          </p:nvPr>
        </p:nvSpPr>
        <p:spPr/>
        <p:txBody>
          <a:bodyPr>
            <a:normAutofit/>
          </a:bodyPr>
          <a:lstStyle/>
          <a:p>
            <a:pPr eaLnBrk="1" hangingPunct="1"/>
            <a:r>
              <a:rPr lang="en-US" dirty="0"/>
              <a:t>Rotation Invariance by Orientation Normalization</a:t>
            </a:r>
          </a:p>
        </p:txBody>
      </p:sp>
      <p:sp>
        <p:nvSpPr>
          <p:cNvPr id="3546130" name="Rectangle 18"/>
          <p:cNvSpPr>
            <a:spLocks noGrp="1" noRot="1" noChangeArrowheads="1"/>
          </p:cNvSpPr>
          <p:nvPr>
            <p:ph type="body" idx="1"/>
          </p:nvPr>
        </p:nvSpPr>
        <p:spPr/>
        <p:txBody>
          <a:bodyPr/>
          <a:lstStyle/>
          <a:p>
            <a:pPr eaLnBrk="1" hangingPunct="1"/>
            <a:r>
              <a:rPr lang="en-US"/>
              <a:t>Compute orientation histogram</a:t>
            </a:r>
          </a:p>
          <a:p>
            <a:pPr eaLnBrk="1" hangingPunct="1"/>
            <a:r>
              <a:rPr lang="en-US"/>
              <a:t>Select dominant orientation</a:t>
            </a:r>
          </a:p>
          <a:p>
            <a:pPr eaLnBrk="1" hangingPunct="1"/>
            <a:r>
              <a:rPr lang="en-US"/>
              <a:t>Normalize: rotate to fixed orientation </a:t>
            </a:r>
          </a:p>
        </p:txBody>
      </p:sp>
      <p:grpSp>
        <p:nvGrpSpPr>
          <p:cNvPr id="3" name="Group 19"/>
          <p:cNvGrpSpPr>
            <a:grpSpLocks/>
          </p:cNvGrpSpPr>
          <p:nvPr/>
        </p:nvGrpSpPr>
        <p:grpSpPr bwMode="auto">
          <a:xfrm>
            <a:off x="7608888" y="4652963"/>
            <a:ext cx="2609849" cy="1693862"/>
            <a:chOff x="3787" y="2931"/>
            <a:chExt cx="1644" cy="1067"/>
          </a:xfrm>
        </p:grpSpPr>
        <p:sp>
          <p:nvSpPr>
            <p:cNvPr id="53277" name="Freeform 20"/>
            <p:cNvSpPr>
              <a:spLocks/>
            </p:cNvSpPr>
            <p:nvPr/>
          </p:nvSpPr>
          <p:spPr bwMode="auto">
            <a:xfrm>
              <a:off x="3860" y="2931"/>
              <a:ext cx="1446" cy="15"/>
            </a:xfrm>
            <a:custGeom>
              <a:avLst/>
              <a:gdLst>
                <a:gd name="T0" fmla="*/ 1 w 8674"/>
                <a:gd name="T1" fmla="*/ 0 h 103"/>
                <a:gd name="T2" fmla="*/ 1 w 8674"/>
                <a:gd name="T3" fmla="*/ 0 h 103"/>
                <a:gd name="T4" fmla="*/ 0 w 8674"/>
                <a:gd name="T5" fmla="*/ 0 h 103"/>
                <a:gd name="T6" fmla="*/ 0 w 8674"/>
                <a:gd name="T7" fmla="*/ 0 h 103"/>
                <a:gd name="T8" fmla="*/ 1 w 8674"/>
                <a:gd name="T9" fmla="*/ 0 h 103"/>
                <a:gd name="T10" fmla="*/ 1 w 8674"/>
                <a:gd name="T11" fmla="*/ 0 h 103"/>
                <a:gd name="T12" fmla="*/ 1 w 8674"/>
                <a:gd name="T13" fmla="*/ 0 h 103"/>
                <a:gd name="T14" fmla="*/ 1 w 8674"/>
                <a:gd name="T15" fmla="*/ 0 h 103"/>
                <a:gd name="T16" fmla="*/ 1 w 8674"/>
                <a:gd name="T17" fmla="*/ 0 h 103"/>
                <a:gd name="T18" fmla="*/ 1 w 8674"/>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3"/>
                <a:gd name="T32" fmla="*/ 8674 w 867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3">
                  <a:moveTo>
                    <a:pt x="8674" y="52"/>
                  </a:moveTo>
                  <a:lnTo>
                    <a:pt x="8629" y="0"/>
                  </a:lnTo>
                  <a:lnTo>
                    <a:pt x="0" y="0"/>
                  </a:lnTo>
                  <a:lnTo>
                    <a:pt x="0" y="103"/>
                  </a:lnTo>
                  <a:lnTo>
                    <a:pt x="8629" y="103"/>
                  </a:lnTo>
                  <a:lnTo>
                    <a:pt x="8582" y="52"/>
                  </a:lnTo>
                  <a:lnTo>
                    <a:pt x="8674" y="52"/>
                  </a:lnTo>
                  <a:lnTo>
                    <a:pt x="8674" y="0"/>
                  </a:lnTo>
                  <a:lnTo>
                    <a:pt x="8629" y="0"/>
                  </a:lnTo>
                  <a:lnTo>
                    <a:pt x="8674" y="52"/>
                  </a:lnTo>
                  <a:close/>
                </a:path>
              </a:pathLst>
            </a:custGeom>
            <a:solidFill>
              <a:srgbClr val="1F1A17"/>
            </a:solidFill>
            <a:ln w="9525">
              <a:noFill/>
              <a:round/>
              <a:headEnd/>
              <a:tailEnd/>
            </a:ln>
          </p:spPr>
          <p:txBody>
            <a:bodyPr/>
            <a:lstStyle/>
            <a:p>
              <a:endParaRPr lang="en-US"/>
            </a:p>
          </p:txBody>
        </p:sp>
        <p:sp>
          <p:nvSpPr>
            <p:cNvPr id="53278" name="Freeform 21"/>
            <p:cNvSpPr>
              <a:spLocks/>
            </p:cNvSpPr>
            <p:nvPr/>
          </p:nvSpPr>
          <p:spPr bwMode="auto">
            <a:xfrm>
              <a:off x="5291" y="2939"/>
              <a:ext cx="15" cy="794"/>
            </a:xfrm>
            <a:custGeom>
              <a:avLst/>
              <a:gdLst>
                <a:gd name="T0" fmla="*/ 0 w 92"/>
                <a:gd name="T1" fmla="*/ 0 h 5560"/>
                <a:gd name="T2" fmla="*/ 0 w 92"/>
                <a:gd name="T3" fmla="*/ 0 h 5560"/>
                <a:gd name="T4" fmla="*/ 0 w 92"/>
                <a:gd name="T5" fmla="*/ 0 h 5560"/>
                <a:gd name="T6" fmla="*/ 0 w 92"/>
                <a:gd name="T7" fmla="*/ 0 h 5560"/>
                <a:gd name="T8" fmla="*/ 0 w 92"/>
                <a:gd name="T9" fmla="*/ 0 h 5560"/>
                <a:gd name="T10" fmla="*/ 0 w 92"/>
                <a:gd name="T11" fmla="*/ 0 h 5560"/>
                <a:gd name="T12" fmla="*/ 0 w 92"/>
                <a:gd name="T13" fmla="*/ 0 h 5560"/>
                <a:gd name="T14" fmla="*/ 0 w 92"/>
                <a:gd name="T15" fmla="*/ 0 h 5560"/>
                <a:gd name="T16" fmla="*/ 0 w 92"/>
                <a:gd name="T17" fmla="*/ 0 h 5560"/>
                <a:gd name="T18" fmla="*/ 0 w 92"/>
                <a:gd name="T19" fmla="*/ 0 h 5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560"/>
                <a:gd name="T32" fmla="*/ 92 w 92"/>
                <a:gd name="T33" fmla="*/ 5560 h 5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560">
                  <a:moveTo>
                    <a:pt x="47" y="5560"/>
                  </a:moveTo>
                  <a:lnTo>
                    <a:pt x="92" y="5509"/>
                  </a:lnTo>
                  <a:lnTo>
                    <a:pt x="92" y="0"/>
                  </a:lnTo>
                  <a:lnTo>
                    <a:pt x="0" y="0"/>
                  </a:lnTo>
                  <a:lnTo>
                    <a:pt x="0" y="5509"/>
                  </a:lnTo>
                  <a:lnTo>
                    <a:pt x="47" y="5458"/>
                  </a:lnTo>
                  <a:lnTo>
                    <a:pt x="47" y="5560"/>
                  </a:lnTo>
                  <a:lnTo>
                    <a:pt x="92" y="5560"/>
                  </a:lnTo>
                  <a:lnTo>
                    <a:pt x="92" y="5509"/>
                  </a:lnTo>
                  <a:lnTo>
                    <a:pt x="47" y="5560"/>
                  </a:lnTo>
                  <a:close/>
                </a:path>
              </a:pathLst>
            </a:custGeom>
            <a:solidFill>
              <a:srgbClr val="1F1A17"/>
            </a:solidFill>
            <a:ln w="9525">
              <a:noFill/>
              <a:round/>
              <a:headEnd/>
              <a:tailEnd/>
            </a:ln>
          </p:spPr>
          <p:txBody>
            <a:bodyPr/>
            <a:lstStyle/>
            <a:p>
              <a:endParaRPr lang="en-US"/>
            </a:p>
          </p:txBody>
        </p:sp>
        <p:sp>
          <p:nvSpPr>
            <p:cNvPr id="53279" name="Freeform 22"/>
            <p:cNvSpPr>
              <a:spLocks/>
            </p:cNvSpPr>
            <p:nvPr/>
          </p:nvSpPr>
          <p:spPr bwMode="auto">
            <a:xfrm>
              <a:off x="3853" y="3718"/>
              <a:ext cx="1445" cy="15"/>
            </a:xfrm>
            <a:custGeom>
              <a:avLst/>
              <a:gdLst>
                <a:gd name="T0" fmla="*/ 0 w 8674"/>
                <a:gd name="T1" fmla="*/ 0 h 102"/>
                <a:gd name="T2" fmla="*/ 0 w 8674"/>
                <a:gd name="T3" fmla="*/ 0 h 102"/>
                <a:gd name="T4" fmla="*/ 1 w 8674"/>
                <a:gd name="T5" fmla="*/ 0 h 102"/>
                <a:gd name="T6" fmla="*/ 1 w 8674"/>
                <a:gd name="T7" fmla="*/ 0 h 102"/>
                <a:gd name="T8" fmla="*/ 0 w 8674"/>
                <a:gd name="T9" fmla="*/ 0 h 102"/>
                <a:gd name="T10" fmla="*/ 0 w 8674"/>
                <a:gd name="T11" fmla="*/ 0 h 102"/>
                <a:gd name="T12" fmla="*/ 0 w 8674"/>
                <a:gd name="T13" fmla="*/ 0 h 102"/>
                <a:gd name="T14" fmla="*/ 0 w 8674"/>
                <a:gd name="T15" fmla="*/ 0 h 102"/>
                <a:gd name="T16" fmla="*/ 0 w 8674"/>
                <a:gd name="T17" fmla="*/ 0 h 102"/>
                <a:gd name="T18" fmla="*/ 0 w 867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2"/>
                <a:gd name="T32" fmla="*/ 8674 w 867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2">
                  <a:moveTo>
                    <a:pt x="0" y="51"/>
                  </a:moveTo>
                  <a:lnTo>
                    <a:pt x="45" y="102"/>
                  </a:lnTo>
                  <a:lnTo>
                    <a:pt x="8674" y="102"/>
                  </a:lnTo>
                  <a:lnTo>
                    <a:pt x="8674"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0" name="Freeform 23"/>
            <p:cNvSpPr>
              <a:spLocks/>
            </p:cNvSpPr>
            <p:nvPr/>
          </p:nvSpPr>
          <p:spPr bwMode="auto">
            <a:xfrm>
              <a:off x="3853" y="2931"/>
              <a:ext cx="15" cy="795"/>
            </a:xfrm>
            <a:custGeom>
              <a:avLst/>
              <a:gdLst>
                <a:gd name="T0" fmla="*/ 0 w 91"/>
                <a:gd name="T1" fmla="*/ 0 h 5561"/>
                <a:gd name="T2" fmla="*/ 0 w 91"/>
                <a:gd name="T3" fmla="*/ 0 h 5561"/>
                <a:gd name="T4" fmla="*/ 0 w 91"/>
                <a:gd name="T5" fmla="*/ 0 h 5561"/>
                <a:gd name="T6" fmla="*/ 0 w 91"/>
                <a:gd name="T7" fmla="*/ 0 h 5561"/>
                <a:gd name="T8" fmla="*/ 0 w 91"/>
                <a:gd name="T9" fmla="*/ 0 h 5561"/>
                <a:gd name="T10" fmla="*/ 0 w 91"/>
                <a:gd name="T11" fmla="*/ 0 h 5561"/>
                <a:gd name="T12" fmla="*/ 0 w 91"/>
                <a:gd name="T13" fmla="*/ 0 h 5561"/>
                <a:gd name="T14" fmla="*/ 0 w 91"/>
                <a:gd name="T15" fmla="*/ 0 h 5561"/>
                <a:gd name="T16" fmla="*/ 0 w 91"/>
                <a:gd name="T17" fmla="*/ 0 h 5561"/>
                <a:gd name="T18" fmla="*/ 0 w 91"/>
                <a:gd name="T19" fmla="*/ 0 h 55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561"/>
                <a:gd name="T32" fmla="*/ 91 w 91"/>
                <a:gd name="T33" fmla="*/ 5561 h 55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561">
                  <a:moveTo>
                    <a:pt x="45" y="0"/>
                  </a:moveTo>
                  <a:lnTo>
                    <a:pt x="0" y="52"/>
                  </a:lnTo>
                  <a:lnTo>
                    <a:pt x="0" y="5561"/>
                  </a:lnTo>
                  <a:lnTo>
                    <a:pt x="91" y="5561"/>
                  </a:lnTo>
                  <a:lnTo>
                    <a:pt x="91" y="52"/>
                  </a:lnTo>
                  <a:lnTo>
                    <a:pt x="45" y="103"/>
                  </a:lnTo>
                  <a:lnTo>
                    <a:pt x="45" y="0"/>
                  </a:lnTo>
                  <a:lnTo>
                    <a:pt x="0" y="0"/>
                  </a:lnTo>
                  <a:lnTo>
                    <a:pt x="0" y="52"/>
                  </a:lnTo>
                  <a:lnTo>
                    <a:pt x="45" y="0"/>
                  </a:lnTo>
                  <a:close/>
                </a:path>
              </a:pathLst>
            </a:custGeom>
            <a:solidFill>
              <a:srgbClr val="1F1A17"/>
            </a:solidFill>
            <a:ln w="9525">
              <a:noFill/>
              <a:round/>
              <a:headEnd/>
              <a:tailEnd/>
            </a:ln>
          </p:spPr>
          <p:txBody>
            <a:bodyPr/>
            <a:lstStyle/>
            <a:p>
              <a:endParaRPr lang="en-US"/>
            </a:p>
          </p:txBody>
        </p:sp>
        <p:sp>
          <p:nvSpPr>
            <p:cNvPr id="53281" name="Rectangle 24"/>
            <p:cNvSpPr>
              <a:spLocks noChangeArrowheads="1"/>
            </p:cNvSpPr>
            <p:nvPr/>
          </p:nvSpPr>
          <p:spPr bwMode="auto">
            <a:xfrm>
              <a:off x="3860"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282" name="Freeform 25"/>
            <p:cNvSpPr>
              <a:spLocks/>
            </p:cNvSpPr>
            <p:nvPr/>
          </p:nvSpPr>
          <p:spPr bwMode="auto">
            <a:xfrm>
              <a:off x="3860"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283" name="Freeform 26"/>
            <p:cNvSpPr>
              <a:spLocks/>
            </p:cNvSpPr>
            <p:nvPr/>
          </p:nvSpPr>
          <p:spPr bwMode="auto">
            <a:xfrm>
              <a:off x="4058"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284" name="Freeform 27"/>
            <p:cNvSpPr>
              <a:spLocks/>
            </p:cNvSpPr>
            <p:nvPr/>
          </p:nvSpPr>
          <p:spPr bwMode="auto">
            <a:xfrm>
              <a:off x="3853"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5" name="Freeform 28"/>
            <p:cNvSpPr>
              <a:spLocks/>
            </p:cNvSpPr>
            <p:nvPr/>
          </p:nvSpPr>
          <p:spPr bwMode="auto">
            <a:xfrm>
              <a:off x="3853" y="3522"/>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86" name="Rectangle 29"/>
            <p:cNvSpPr>
              <a:spLocks noChangeArrowheads="1"/>
            </p:cNvSpPr>
            <p:nvPr/>
          </p:nvSpPr>
          <p:spPr bwMode="auto">
            <a:xfrm>
              <a:off x="4066" y="3135"/>
              <a:ext cx="205" cy="591"/>
            </a:xfrm>
            <a:prstGeom prst="rect">
              <a:avLst/>
            </a:prstGeom>
            <a:solidFill>
              <a:srgbClr val="DC2B19"/>
            </a:solidFill>
            <a:ln w="9525">
              <a:noFill/>
              <a:miter lim="800000"/>
              <a:headEnd/>
              <a:tailEnd/>
            </a:ln>
          </p:spPr>
          <p:txBody>
            <a:bodyPr/>
            <a:lstStyle/>
            <a:p>
              <a:pPr eaLnBrk="0" hangingPunct="0"/>
              <a:endParaRPr lang="de-CH"/>
            </a:p>
          </p:txBody>
        </p:sp>
        <p:sp>
          <p:nvSpPr>
            <p:cNvPr id="53287" name="Freeform 30"/>
            <p:cNvSpPr>
              <a:spLocks/>
            </p:cNvSpPr>
            <p:nvPr/>
          </p:nvSpPr>
          <p:spPr bwMode="auto">
            <a:xfrm>
              <a:off x="4066" y="312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1278" y="51"/>
                  </a:moveTo>
                  <a:lnTo>
                    <a:pt x="1233" y="0"/>
                  </a:lnTo>
                  <a:lnTo>
                    <a:pt x="0" y="0"/>
                  </a:lnTo>
                  <a:lnTo>
                    <a:pt x="0" y="102"/>
                  </a:lnTo>
                  <a:lnTo>
                    <a:pt x="1233" y="102"/>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288" name="Freeform 31"/>
            <p:cNvSpPr>
              <a:spLocks/>
            </p:cNvSpPr>
            <p:nvPr/>
          </p:nvSpPr>
          <p:spPr bwMode="auto">
            <a:xfrm>
              <a:off x="4264" y="3135"/>
              <a:ext cx="15" cy="598"/>
            </a:xfrm>
            <a:custGeom>
              <a:avLst/>
              <a:gdLst>
                <a:gd name="T0" fmla="*/ 0 w 92"/>
                <a:gd name="T1" fmla="*/ 0 h 4184"/>
                <a:gd name="T2" fmla="*/ 0 w 92"/>
                <a:gd name="T3" fmla="*/ 0 h 4184"/>
                <a:gd name="T4" fmla="*/ 0 w 92"/>
                <a:gd name="T5" fmla="*/ 0 h 4184"/>
                <a:gd name="T6" fmla="*/ 0 w 92"/>
                <a:gd name="T7" fmla="*/ 0 h 4184"/>
                <a:gd name="T8" fmla="*/ 0 w 92"/>
                <a:gd name="T9" fmla="*/ 0 h 4184"/>
                <a:gd name="T10" fmla="*/ 0 w 92"/>
                <a:gd name="T11" fmla="*/ 0 h 4184"/>
                <a:gd name="T12" fmla="*/ 0 w 92"/>
                <a:gd name="T13" fmla="*/ 0 h 4184"/>
                <a:gd name="T14" fmla="*/ 0 w 92"/>
                <a:gd name="T15" fmla="*/ 0 h 4184"/>
                <a:gd name="T16" fmla="*/ 0 w 92"/>
                <a:gd name="T17" fmla="*/ 0 h 4184"/>
                <a:gd name="T18" fmla="*/ 0 w 92"/>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84"/>
                <a:gd name="T32" fmla="*/ 92 w 92"/>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84">
                  <a:moveTo>
                    <a:pt x="47" y="4184"/>
                  </a:moveTo>
                  <a:lnTo>
                    <a:pt x="92" y="4133"/>
                  </a:lnTo>
                  <a:lnTo>
                    <a:pt x="92" y="0"/>
                  </a:lnTo>
                  <a:lnTo>
                    <a:pt x="0" y="0"/>
                  </a:lnTo>
                  <a:lnTo>
                    <a:pt x="0" y="4133"/>
                  </a:lnTo>
                  <a:lnTo>
                    <a:pt x="47" y="4082"/>
                  </a:lnTo>
                  <a:lnTo>
                    <a:pt x="47" y="4184"/>
                  </a:lnTo>
                  <a:lnTo>
                    <a:pt x="92" y="4184"/>
                  </a:lnTo>
                  <a:lnTo>
                    <a:pt x="92" y="4133"/>
                  </a:lnTo>
                  <a:lnTo>
                    <a:pt x="47" y="4184"/>
                  </a:lnTo>
                  <a:close/>
                </a:path>
              </a:pathLst>
            </a:custGeom>
            <a:solidFill>
              <a:srgbClr val="1F1A17"/>
            </a:solidFill>
            <a:ln w="9525">
              <a:noFill/>
              <a:round/>
              <a:headEnd/>
              <a:tailEnd/>
            </a:ln>
          </p:spPr>
          <p:txBody>
            <a:bodyPr/>
            <a:lstStyle/>
            <a:p>
              <a:endParaRPr lang="en-US"/>
            </a:p>
          </p:txBody>
        </p:sp>
        <p:sp>
          <p:nvSpPr>
            <p:cNvPr id="53289" name="Freeform 32"/>
            <p:cNvSpPr>
              <a:spLocks/>
            </p:cNvSpPr>
            <p:nvPr/>
          </p:nvSpPr>
          <p:spPr bwMode="auto">
            <a:xfrm>
              <a:off x="4058"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90" name="Freeform 33"/>
            <p:cNvSpPr>
              <a:spLocks/>
            </p:cNvSpPr>
            <p:nvPr/>
          </p:nvSpPr>
          <p:spPr bwMode="auto">
            <a:xfrm>
              <a:off x="4058" y="3128"/>
              <a:ext cx="15" cy="598"/>
            </a:xfrm>
            <a:custGeom>
              <a:avLst/>
              <a:gdLst>
                <a:gd name="T0" fmla="*/ 0 w 91"/>
                <a:gd name="T1" fmla="*/ 0 h 4184"/>
                <a:gd name="T2" fmla="*/ 0 w 91"/>
                <a:gd name="T3" fmla="*/ 0 h 4184"/>
                <a:gd name="T4" fmla="*/ 0 w 91"/>
                <a:gd name="T5" fmla="*/ 0 h 4184"/>
                <a:gd name="T6" fmla="*/ 0 w 91"/>
                <a:gd name="T7" fmla="*/ 0 h 4184"/>
                <a:gd name="T8" fmla="*/ 0 w 91"/>
                <a:gd name="T9" fmla="*/ 0 h 4184"/>
                <a:gd name="T10" fmla="*/ 0 w 91"/>
                <a:gd name="T11" fmla="*/ 0 h 4184"/>
                <a:gd name="T12" fmla="*/ 0 w 91"/>
                <a:gd name="T13" fmla="*/ 0 h 4184"/>
                <a:gd name="T14" fmla="*/ 0 w 91"/>
                <a:gd name="T15" fmla="*/ 0 h 4184"/>
                <a:gd name="T16" fmla="*/ 0 w 91"/>
                <a:gd name="T17" fmla="*/ 0 h 4184"/>
                <a:gd name="T18" fmla="*/ 0 w 91"/>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184"/>
                <a:gd name="T32" fmla="*/ 91 w 91"/>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184">
                  <a:moveTo>
                    <a:pt x="45" y="0"/>
                  </a:moveTo>
                  <a:lnTo>
                    <a:pt x="0" y="51"/>
                  </a:lnTo>
                  <a:lnTo>
                    <a:pt x="0" y="4184"/>
                  </a:lnTo>
                  <a:lnTo>
                    <a:pt x="91" y="4184"/>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91" name="Rectangle 34"/>
            <p:cNvSpPr>
              <a:spLocks noChangeArrowheads="1"/>
            </p:cNvSpPr>
            <p:nvPr/>
          </p:nvSpPr>
          <p:spPr bwMode="auto">
            <a:xfrm>
              <a:off x="4271" y="3332"/>
              <a:ext cx="206" cy="394"/>
            </a:xfrm>
            <a:prstGeom prst="rect">
              <a:avLst/>
            </a:prstGeom>
            <a:solidFill>
              <a:srgbClr val="DC2B19"/>
            </a:solidFill>
            <a:ln w="9525">
              <a:noFill/>
              <a:miter lim="800000"/>
              <a:headEnd/>
              <a:tailEnd/>
            </a:ln>
          </p:spPr>
          <p:txBody>
            <a:bodyPr/>
            <a:lstStyle/>
            <a:p>
              <a:pPr eaLnBrk="0" hangingPunct="0"/>
              <a:endParaRPr lang="de-CH"/>
            </a:p>
          </p:txBody>
        </p:sp>
        <p:sp>
          <p:nvSpPr>
            <p:cNvPr id="53292" name="Freeform 35"/>
            <p:cNvSpPr>
              <a:spLocks/>
            </p:cNvSpPr>
            <p:nvPr/>
          </p:nvSpPr>
          <p:spPr bwMode="auto">
            <a:xfrm>
              <a:off x="4264" y="3325"/>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92" y="51"/>
                  </a:moveTo>
                  <a:lnTo>
                    <a:pt x="47" y="102"/>
                  </a:lnTo>
                  <a:lnTo>
                    <a:pt x="1279" y="102"/>
                  </a:lnTo>
                  <a:lnTo>
                    <a:pt x="1279" y="0"/>
                  </a:lnTo>
                  <a:lnTo>
                    <a:pt x="47" y="0"/>
                  </a:lnTo>
                  <a:lnTo>
                    <a:pt x="0" y="51"/>
                  </a:lnTo>
                  <a:lnTo>
                    <a:pt x="47" y="0"/>
                  </a:lnTo>
                  <a:lnTo>
                    <a:pt x="0" y="0"/>
                  </a:lnTo>
                  <a:lnTo>
                    <a:pt x="0" y="51"/>
                  </a:lnTo>
                  <a:lnTo>
                    <a:pt x="92" y="51"/>
                  </a:lnTo>
                  <a:close/>
                </a:path>
              </a:pathLst>
            </a:custGeom>
            <a:solidFill>
              <a:srgbClr val="1F1A17"/>
            </a:solidFill>
            <a:ln w="9525">
              <a:noFill/>
              <a:round/>
              <a:headEnd/>
              <a:tailEnd/>
            </a:ln>
          </p:spPr>
          <p:txBody>
            <a:bodyPr/>
            <a:lstStyle/>
            <a:p>
              <a:endParaRPr lang="en-US"/>
            </a:p>
          </p:txBody>
        </p:sp>
        <p:sp>
          <p:nvSpPr>
            <p:cNvPr id="53293" name="Freeform 36"/>
            <p:cNvSpPr>
              <a:spLocks/>
            </p:cNvSpPr>
            <p:nvPr/>
          </p:nvSpPr>
          <p:spPr bwMode="auto">
            <a:xfrm>
              <a:off x="4264" y="3332"/>
              <a:ext cx="15" cy="401"/>
            </a:xfrm>
            <a:custGeom>
              <a:avLst/>
              <a:gdLst>
                <a:gd name="T0" fmla="*/ 0 w 92"/>
                <a:gd name="T1" fmla="*/ 0 h 2806"/>
                <a:gd name="T2" fmla="*/ 0 w 92"/>
                <a:gd name="T3" fmla="*/ 0 h 2806"/>
                <a:gd name="T4" fmla="*/ 0 w 92"/>
                <a:gd name="T5" fmla="*/ 0 h 2806"/>
                <a:gd name="T6" fmla="*/ 0 w 92"/>
                <a:gd name="T7" fmla="*/ 0 h 2806"/>
                <a:gd name="T8" fmla="*/ 0 w 92"/>
                <a:gd name="T9" fmla="*/ 0 h 2806"/>
                <a:gd name="T10" fmla="*/ 0 w 92"/>
                <a:gd name="T11" fmla="*/ 0 h 2806"/>
                <a:gd name="T12" fmla="*/ 0 w 92"/>
                <a:gd name="T13" fmla="*/ 0 h 2806"/>
                <a:gd name="T14" fmla="*/ 0 w 92"/>
                <a:gd name="T15" fmla="*/ 0 h 2806"/>
                <a:gd name="T16" fmla="*/ 0 w 92"/>
                <a:gd name="T17" fmla="*/ 0 h 2806"/>
                <a:gd name="T18" fmla="*/ 0 w 92"/>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806"/>
                <a:gd name="T32" fmla="*/ 92 w 92"/>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806">
                  <a:moveTo>
                    <a:pt x="47" y="2704"/>
                  </a:moveTo>
                  <a:lnTo>
                    <a:pt x="92" y="2755"/>
                  </a:lnTo>
                  <a:lnTo>
                    <a:pt x="92" y="0"/>
                  </a:lnTo>
                  <a:lnTo>
                    <a:pt x="0" y="0"/>
                  </a:lnTo>
                  <a:lnTo>
                    <a:pt x="0" y="2755"/>
                  </a:lnTo>
                  <a:lnTo>
                    <a:pt x="47" y="2806"/>
                  </a:lnTo>
                  <a:lnTo>
                    <a:pt x="0" y="2755"/>
                  </a:lnTo>
                  <a:lnTo>
                    <a:pt x="0" y="2806"/>
                  </a:lnTo>
                  <a:lnTo>
                    <a:pt x="47" y="2806"/>
                  </a:lnTo>
                  <a:lnTo>
                    <a:pt x="47" y="2704"/>
                  </a:lnTo>
                  <a:close/>
                </a:path>
              </a:pathLst>
            </a:custGeom>
            <a:solidFill>
              <a:srgbClr val="1F1A17"/>
            </a:solidFill>
            <a:ln w="9525">
              <a:noFill/>
              <a:round/>
              <a:headEnd/>
              <a:tailEnd/>
            </a:ln>
          </p:spPr>
          <p:txBody>
            <a:bodyPr/>
            <a:lstStyle/>
            <a:p>
              <a:endParaRPr lang="en-US"/>
            </a:p>
          </p:txBody>
        </p:sp>
        <p:sp>
          <p:nvSpPr>
            <p:cNvPr id="53294" name="Freeform 37"/>
            <p:cNvSpPr>
              <a:spLocks/>
            </p:cNvSpPr>
            <p:nvPr/>
          </p:nvSpPr>
          <p:spPr bwMode="auto">
            <a:xfrm>
              <a:off x="4271" y="3718"/>
              <a:ext cx="213" cy="15"/>
            </a:xfrm>
            <a:custGeom>
              <a:avLst/>
              <a:gdLst>
                <a:gd name="T0" fmla="*/ 0 w 1277"/>
                <a:gd name="T1" fmla="*/ 0 h 102"/>
                <a:gd name="T2" fmla="*/ 0 w 1277"/>
                <a:gd name="T3" fmla="*/ 0 h 102"/>
                <a:gd name="T4" fmla="*/ 0 w 1277"/>
                <a:gd name="T5" fmla="*/ 0 h 102"/>
                <a:gd name="T6" fmla="*/ 0 w 1277"/>
                <a:gd name="T7" fmla="*/ 0 h 102"/>
                <a:gd name="T8" fmla="*/ 0 w 1277"/>
                <a:gd name="T9" fmla="*/ 0 h 102"/>
                <a:gd name="T10" fmla="*/ 0 w 1277"/>
                <a:gd name="T11" fmla="*/ 0 h 102"/>
                <a:gd name="T12" fmla="*/ 0 w 1277"/>
                <a:gd name="T13" fmla="*/ 0 h 102"/>
                <a:gd name="T14" fmla="*/ 0 w 1277"/>
                <a:gd name="T15" fmla="*/ 0 h 102"/>
                <a:gd name="T16" fmla="*/ 0 w 1277"/>
                <a:gd name="T17" fmla="*/ 0 h 102"/>
                <a:gd name="T18" fmla="*/ 0 w 1277"/>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7"/>
                <a:gd name="T31" fmla="*/ 0 h 102"/>
                <a:gd name="T32" fmla="*/ 1277 w 1277"/>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7" h="102">
                  <a:moveTo>
                    <a:pt x="1186" y="51"/>
                  </a:moveTo>
                  <a:lnTo>
                    <a:pt x="1232" y="0"/>
                  </a:lnTo>
                  <a:lnTo>
                    <a:pt x="0" y="0"/>
                  </a:lnTo>
                  <a:lnTo>
                    <a:pt x="0" y="102"/>
                  </a:lnTo>
                  <a:lnTo>
                    <a:pt x="1232" y="102"/>
                  </a:lnTo>
                  <a:lnTo>
                    <a:pt x="1277" y="51"/>
                  </a:lnTo>
                  <a:lnTo>
                    <a:pt x="1232" y="102"/>
                  </a:lnTo>
                  <a:lnTo>
                    <a:pt x="1277" y="102"/>
                  </a:lnTo>
                  <a:lnTo>
                    <a:pt x="1277" y="51"/>
                  </a:lnTo>
                  <a:lnTo>
                    <a:pt x="1186" y="51"/>
                  </a:lnTo>
                  <a:close/>
                </a:path>
              </a:pathLst>
            </a:custGeom>
            <a:solidFill>
              <a:srgbClr val="1F1A17"/>
            </a:solidFill>
            <a:ln w="9525">
              <a:noFill/>
              <a:round/>
              <a:headEnd/>
              <a:tailEnd/>
            </a:ln>
          </p:spPr>
          <p:txBody>
            <a:bodyPr/>
            <a:lstStyle/>
            <a:p>
              <a:endParaRPr lang="en-US"/>
            </a:p>
          </p:txBody>
        </p:sp>
        <p:sp>
          <p:nvSpPr>
            <p:cNvPr id="53295" name="Freeform 38"/>
            <p:cNvSpPr>
              <a:spLocks/>
            </p:cNvSpPr>
            <p:nvPr/>
          </p:nvSpPr>
          <p:spPr bwMode="auto">
            <a:xfrm>
              <a:off x="4469" y="3325"/>
              <a:ext cx="15" cy="401"/>
            </a:xfrm>
            <a:custGeom>
              <a:avLst/>
              <a:gdLst>
                <a:gd name="T0" fmla="*/ 0 w 91"/>
                <a:gd name="T1" fmla="*/ 0 h 2806"/>
                <a:gd name="T2" fmla="*/ 0 w 91"/>
                <a:gd name="T3" fmla="*/ 0 h 2806"/>
                <a:gd name="T4" fmla="*/ 0 w 91"/>
                <a:gd name="T5" fmla="*/ 0 h 2806"/>
                <a:gd name="T6" fmla="*/ 0 w 91"/>
                <a:gd name="T7" fmla="*/ 0 h 2806"/>
                <a:gd name="T8" fmla="*/ 0 w 91"/>
                <a:gd name="T9" fmla="*/ 0 h 2806"/>
                <a:gd name="T10" fmla="*/ 0 w 91"/>
                <a:gd name="T11" fmla="*/ 0 h 2806"/>
                <a:gd name="T12" fmla="*/ 0 w 91"/>
                <a:gd name="T13" fmla="*/ 0 h 2806"/>
                <a:gd name="T14" fmla="*/ 0 w 91"/>
                <a:gd name="T15" fmla="*/ 0 h 2806"/>
                <a:gd name="T16" fmla="*/ 0 w 91"/>
                <a:gd name="T17" fmla="*/ 0 h 2806"/>
                <a:gd name="T18" fmla="*/ 0 w 91"/>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806"/>
                <a:gd name="T32" fmla="*/ 91 w 91"/>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806">
                  <a:moveTo>
                    <a:pt x="46" y="102"/>
                  </a:moveTo>
                  <a:lnTo>
                    <a:pt x="0" y="51"/>
                  </a:lnTo>
                  <a:lnTo>
                    <a:pt x="0" y="2806"/>
                  </a:lnTo>
                  <a:lnTo>
                    <a:pt x="91" y="2806"/>
                  </a:lnTo>
                  <a:lnTo>
                    <a:pt x="91" y="51"/>
                  </a:lnTo>
                  <a:lnTo>
                    <a:pt x="46" y="0"/>
                  </a:lnTo>
                  <a:lnTo>
                    <a:pt x="91" y="51"/>
                  </a:lnTo>
                  <a:lnTo>
                    <a:pt x="91" y="0"/>
                  </a:lnTo>
                  <a:lnTo>
                    <a:pt x="46" y="0"/>
                  </a:lnTo>
                  <a:lnTo>
                    <a:pt x="46" y="102"/>
                  </a:lnTo>
                  <a:close/>
                </a:path>
              </a:pathLst>
            </a:custGeom>
            <a:solidFill>
              <a:srgbClr val="1F1A17"/>
            </a:solidFill>
            <a:ln w="9525">
              <a:noFill/>
              <a:round/>
              <a:headEnd/>
              <a:tailEnd/>
            </a:ln>
          </p:spPr>
          <p:txBody>
            <a:bodyPr/>
            <a:lstStyle/>
            <a:p>
              <a:endParaRPr lang="en-US"/>
            </a:p>
          </p:txBody>
        </p:sp>
        <p:sp>
          <p:nvSpPr>
            <p:cNvPr id="53296" name="Rectangle 39"/>
            <p:cNvSpPr>
              <a:spLocks noChangeArrowheads="1"/>
            </p:cNvSpPr>
            <p:nvPr/>
          </p:nvSpPr>
          <p:spPr bwMode="auto">
            <a:xfrm>
              <a:off x="4477"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297" name="Freeform 40"/>
            <p:cNvSpPr>
              <a:spLocks/>
            </p:cNvSpPr>
            <p:nvPr/>
          </p:nvSpPr>
          <p:spPr bwMode="auto">
            <a:xfrm>
              <a:off x="4477"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2" y="0"/>
                  </a:lnTo>
                  <a:lnTo>
                    <a:pt x="0" y="0"/>
                  </a:lnTo>
                  <a:lnTo>
                    <a:pt x="0" y="101"/>
                  </a:lnTo>
                  <a:lnTo>
                    <a:pt x="1232" y="101"/>
                  </a:lnTo>
                  <a:lnTo>
                    <a:pt x="1187" y="51"/>
                  </a:lnTo>
                  <a:lnTo>
                    <a:pt x="1278" y="51"/>
                  </a:lnTo>
                  <a:lnTo>
                    <a:pt x="1278" y="0"/>
                  </a:lnTo>
                  <a:lnTo>
                    <a:pt x="1232" y="0"/>
                  </a:lnTo>
                  <a:lnTo>
                    <a:pt x="1278" y="51"/>
                  </a:lnTo>
                  <a:close/>
                </a:path>
              </a:pathLst>
            </a:custGeom>
            <a:solidFill>
              <a:srgbClr val="1F1A17"/>
            </a:solidFill>
            <a:ln w="9525">
              <a:noFill/>
              <a:round/>
              <a:headEnd/>
              <a:tailEnd/>
            </a:ln>
          </p:spPr>
          <p:txBody>
            <a:bodyPr/>
            <a:lstStyle/>
            <a:p>
              <a:endParaRPr lang="en-US"/>
            </a:p>
          </p:txBody>
        </p:sp>
        <p:sp>
          <p:nvSpPr>
            <p:cNvPr id="53298" name="Freeform 41"/>
            <p:cNvSpPr>
              <a:spLocks/>
            </p:cNvSpPr>
            <p:nvPr/>
          </p:nvSpPr>
          <p:spPr bwMode="auto">
            <a:xfrm>
              <a:off x="4674" y="3595"/>
              <a:ext cx="16" cy="138"/>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5" y="969"/>
                  </a:moveTo>
                  <a:lnTo>
                    <a:pt x="91" y="918"/>
                  </a:lnTo>
                  <a:lnTo>
                    <a:pt x="91" y="0"/>
                  </a:lnTo>
                  <a:lnTo>
                    <a:pt x="0" y="0"/>
                  </a:lnTo>
                  <a:lnTo>
                    <a:pt x="0" y="918"/>
                  </a:lnTo>
                  <a:lnTo>
                    <a:pt x="45" y="867"/>
                  </a:lnTo>
                  <a:lnTo>
                    <a:pt x="45" y="969"/>
                  </a:lnTo>
                  <a:lnTo>
                    <a:pt x="91" y="969"/>
                  </a:lnTo>
                  <a:lnTo>
                    <a:pt x="91" y="918"/>
                  </a:lnTo>
                  <a:lnTo>
                    <a:pt x="45" y="969"/>
                  </a:lnTo>
                  <a:close/>
                </a:path>
              </a:pathLst>
            </a:custGeom>
            <a:solidFill>
              <a:srgbClr val="1F1A17"/>
            </a:solidFill>
            <a:ln w="9525">
              <a:noFill/>
              <a:round/>
              <a:headEnd/>
              <a:tailEnd/>
            </a:ln>
          </p:spPr>
          <p:txBody>
            <a:bodyPr/>
            <a:lstStyle/>
            <a:p>
              <a:endParaRPr lang="en-US"/>
            </a:p>
          </p:txBody>
        </p:sp>
        <p:sp>
          <p:nvSpPr>
            <p:cNvPr id="53299" name="Freeform 42"/>
            <p:cNvSpPr>
              <a:spLocks/>
            </p:cNvSpPr>
            <p:nvPr/>
          </p:nvSpPr>
          <p:spPr bwMode="auto">
            <a:xfrm>
              <a:off x="4469"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6" y="102"/>
                  </a:lnTo>
                  <a:lnTo>
                    <a:pt x="1278" y="102"/>
                  </a:lnTo>
                  <a:lnTo>
                    <a:pt x="1278" y="0"/>
                  </a:lnTo>
                  <a:lnTo>
                    <a:pt x="46" y="0"/>
                  </a:lnTo>
                  <a:lnTo>
                    <a:pt x="91"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00" name="Freeform 43"/>
            <p:cNvSpPr>
              <a:spLocks/>
            </p:cNvSpPr>
            <p:nvPr/>
          </p:nvSpPr>
          <p:spPr bwMode="auto">
            <a:xfrm>
              <a:off x="4469" y="3587"/>
              <a:ext cx="15" cy="139"/>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6" y="0"/>
                  </a:moveTo>
                  <a:lnTo>
                    <a:pt x="0" y="51"/>
                  </a:lnTo>
                  <a:lnTo>
                    <a:pt x="0" y="969"/>
                  </a:lnTo>
                  <a:lnTo>
                    <a:pt x="91" y="969"/>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01" name="Rectangle 44"/>
            <p:cNvSpPr>
              <a:spLocks noChangeArrowheads="1"/>
            </p:cNvSpPr>
            <p:nvPr/>
          </p:nvSpPr>
          <p:spPr bwMode="auto">
            <a:xfrm>
              <a:off x="4682"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302" name="Freeform 45"/>
            <p:cNvSpPr>
              <a:spLocks/>
            </p:cNvSpPr>
            <p:nvPr/>
          </p:nvSpPr>
          <p:spPr bwMode="auto">
            <a:xfrm>
              <a:off x="4682"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303" name="Freeform 46"/>
            <p:cNvSpPr>
              <a:spLocks/>
            </p:cNvSpPr>
            <p:nvPr/>
          </p:nvSpPr>
          <p:spPr bwMode="auto">
            <a:xfrm>
              <a:off x="4880"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304" name="Freeform 47"/>
            <p:cNvSpPr>
              <a:spLocks/>
            </p:cNvSpPr>
            <p:nvPr/>
          </p:nvSpPr>
          <p:spPr bwMode="auto">
            <a:xfrm>
              <a:off x="4674" y="3718"/>
              <a:ext cx="214"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305" name="Freeform 48"/>
            <p:cNvSpPr>
              <a:spLocks/>
            </p:cNvSpPr>
            <p:nvPr/>
          </p:nvSpPr>
          <p:spPr bwMode="auto">
            <a:xfrm>
              <a:off x="4674" y="3522"/>
              <a:ext cx="16"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306" name="Rectangle 49"/>
            <p:cNvSpPr>
              <a:spLocks noChangeArrowheads="1"/>
            </p:cNvSpPr>
            <p:nvPr/>
          </p:nvSpPr>
          <p:spPr bwMode="auto">
            <a:xfrm>
              <a:off x="4888" y="3660"/>
              <a:ext cx="205" cy="66"/>
            </a:xfrm>
            <a:prstGeom prst="rect">
              <a:avLst/>
            </a:prstGeom>
            <a:solidFill>
              <a:srgbClr val="DC2B19"/>
            </a:solidFill>
            <a:ln w="9525">
              <a:noFill/>
              <a:miter lim="800000"/>
              <a:headEnd/>
              <a:tailEnd/>
            </a:ln>
          </p:spPr>
          <p:txBody>
            <a:bodyPr/>
            <a:lstStyle/>
            <a:p>
              <a:pPr eaLnBrk="0" hangingPunct="0"/>
              <a:endParaRPr lang="de-CH"/>
            </a:p>
          </p:txBody>
        </p:sp>
        <p:sp>
          <p:nvSpPr>
            <p:cNvPr id="53307" name="Freeform 50"/>
            <p:cNvSpPr>
              <a:spLocks/>
            </p:cNvSpPr>
            <p:nvPr/>
          </p:nvSpPr>
          <p:spPr bwMode="auto">
            <a:xfrm>
              <a:off x="4880" y="3653"/>
              <a:ext cx="213" cy="14"/>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91" y="51"/>
                  </a:moveTo>
                  <a:lnTo>
                    <a:pt x="45" y="102"/>
                  </a:lnTo>
                  <a:lnTo>
                    <a:pt x="1278" y="102"/>
                  </a:lnTo>
                  <a:lnTo>
                    <a:pt x="1278" y="0"/>
                  </a:lnTo>
                  <a:lnTo>
                    <a:pt x="45" y="0"/>
                  </a:lnTo>
                  <a:lnTo>
                    <a:pt x="0" y="51"/>
                  </a:lnTo>
                  <a:lnTo>
                    <a:pt x="45" y="0"/>
                  </a:lnTo>
                  <a:lnTo>
                    <a:pt x="0" y="0"/>
                  </a:lnTo>
                  <a:lnTo>
                    <a:pt x="0" y="51"/>
                  </a:lnTo>
                  <a:lnTo>
                    <a:pt x="91" y="51"/>
                  </a:lnTo>
                  <a:close/>
                </a:path>
              </a:pathLst>
            </a:custGeom>
            <a:solidFill>
              <a:srgbClr val="1F1A17"/>
            </a:solidFill>
            <a:ln w="9525">
              <a:noFill/>
              <a:round/>
              <a:headEnd/>
              <a:tailEnd/>
            </a:ln>
          </p:spPr>
          <p:txBody>
            <a:bodyPr/>
            <a:lstStyle/>
            <a:p>
              <a:endParaRPr lang="en-US"/>
            </a:p>
          </p:txBody>
        </p:sp>
        <p:sp>
          <p:nvSpPr>
            <p:cNvPr id="53308" name="Freeform 51"/>
            <p:cNvSpPr>
              <a:spLocks/>
            </p:cNvSpPr>
            <p:nvPr/>
          </p:nvSpPr>
          <p:spPr bwMode="auto">
            <a:xfrm>
              <a:off x="4880" y="3660"/>
              <a:ext cx="15" cy="73"/>
            </a:xfrm>
            <a:custGeom>
              <a:avLst/>
              <a:gdLst>
                <a:gd name="T0" fmla="*/ 0 w 91"/>
                <a:gd name="T1" fmla="*/ 0 h 510"/>
                <a:gd name="T2" fmla="*/ 0 w 91"/>
                <a:gd name="T3" fmla="*/ 0 h 510"/>
                <a:gd name="T4" fmla="*/ 0 w 91"/>
                <a:gd name="T5" fmla="*/ 0 h 510"/>
                <a:gd name="T6" fmla="*/ 0 w 91"/>
                <a:gd name="T7" fmla="*/ 0 h 510"/>
                <a:gd name="T8" fmla="*/ 0 w 91"/>
                <a:gd name="T9" fmla="*/ 0 h 510"/>
                <a:gd name="T10" fmla="*/ 0 w 91"/>
                <a:gd name="T11" fmla="*/ 0 h 510"/>
                <a:gd name="T12" fmla="*/ 0 w 91"/>
                <a:gd name="T13" fmla="*/ 0 h 510"/>
                <a:gd name="T14" fmla="*/ 0 w 91"/>
                <a:gd name="T15" fmla="*/ 0 h 510"/>
                <a:gd name="T16" fmla="*/ 0 w 91"/>
                <a:gd name="T17" fmla="*/ 0 h 510"/>
                <a:gd name="T18" fmla="*/ 0 w 91"/>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10"/>
                <a:gd name="T32" fmla="*/ 91 w 91"/>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10">
                  <a:moveTo>
                    <a:pt x="45" y="408"/>
                  </a:moveTo>
                  <a:lnTo>
                    <a:pt x="91" y="459"/>
                  </a:lnTo>
                  <a:lnTo>
                    <a:pt x="91" y="0"/>
                  </a:lnTo>
                  <a:lnTo>
                    <a:pt x="0" y="0"/>
                  </a:lnTo>
                  <a:lnTo>
                    <a:pt x="0" y="459"/>
                  </a:lnTo>
                  <a:lnTo>
                    <a:pt x="45" y="510"/>
                  </a:lnTo>
                  <a:lnTo>
                    <a:pt x="0" y="459"/>
                  </a:lnTo>
                  <a:lnTo>
                    <a:pt x="0" y="510"/>
                  </a:lnTo>
                  <a:lnTo>
                    <a:pt x="45" y="510"/>
                  </a:lnTo>
                  <a:lnTo>
                    <a:pt x="45" y="408"/>
                  </a:lnTo>
                  <a:close/>
                </a:path>
              </a:pathLst>
            </a:custGeom>
            <a:solidFill>
              <a:srgbClr val="1F1A17"/>
            </a:solidFill>
            <a:ln w="9525">
              <a:noFill/>
              <a:round/>
              <a:headEnd/>
              <a:tailEnd/>
            </a:ln>
          </p:spPr>
          <p:txBody>
            <a:bodyPr/>
            <a:lstStyle/>
            <a:p>
              <a:endParaRPr lang="en-US"/>
            </a:p>
          </p:txBody>
        </p:sp>
        <p:sp>
          <p:nvSpPr>
            <p:cNvPr id="53309" name="Freeform 52"/>
            <p:cNvSpPr>
              <a:spLocks/>
            </p:cNvSpPr>
            <p:nvPr/>
          </p:nvSpPr>
          <p:spPr bwMode="auto">
            <a:xfrm>
              <a:off x="4888"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187" y="51"/>
                  </a:moveTo>
                  <a:lnTo>
                    <a:pt x="1233" y="0"/>
                  </a:lnTo>
                  <a:lnTo>
                    <a:pt x="0" y="0"/>
                  </a:lnTo>
                  <a:lnTo>
                    <a:pt x="0" y="102"/>
                  </a:lnTo>
                  <a:lnTo>
                    <a:pt x="1233" y="102"/>
                  </a:lnTo>
                  <a:lnTo>
                    <a:pt x="1279" y="51"/>
                  </a:lnTo>
                  <a:lnTo>
                    <a:pt x="1233" y="102"/>
                  </a:lnTo>
                  <a:lnTo>
                    <a:pt x="1279" y="102"/>
                  </a:lnTo>
                  <a:lnTo>
                    <a:pt x="1279" y="51"/>
                  </a:lnTo>
                  <a:lnTo>
                    <a:pt x="1187" y="51"/>
                  </a:lnTo>
                  <a:close/>
                </a:path>
              </a:pathLst>
            </a:custGeom>
            <a:solidFill>
              <a:srgbClr val="1F1A17"/>
            </a:solidFill>
            <a:ln w="9525">
              <a:noFill/>
              <a:round/>
              <a:headEnd/>
              <a:tailEnd/>
            </a:ln>
          </p:spPr>
          <p:txBody>
            <a:bodyPr/>
            <a:lstStyle/>
            <a:p>
              <a:endParaRPr lang="en-US"/>
            </a:p>
          </p:txBody>
        </p:sp>
        <p:sp>
          <p:nvSpPr>
            <p:cNvPr id="53310" name="Freeform 53"/>
            <p:cNvSpPr>
              <a:spLocks/>
            </p:cNvSpPr>
            <p:nvPr/>
          </p:nvSpPr>
          <p:spPr bwMode="auto">
            <a:xfrm>
              <a:off x="5085" y="3653"/>
              <a:ext cx="16" cy="73"/>
            </a:xfrm>
            <a:custGeom>
              <a:avLst/>
              <a:gdLst>
                <a:gd name="T0" fmla="*/ 0 w 92"/>
                <a:gd name="T1" fmla="*/ 0 h 510"/>
                <a:gd name="T2" fmla="*/ 0 w 92"/>
                <a:gd name="T3" fmla="*/ 0 h 510"/>
                <a:gd name="T4" fmla="*/ 0 w 92"/>
                <a:gd name="T5" fmla="*/ 0 h 510"/>
                <a:gd name="T6" fmla="*/ 0 w 92"/>
                <a:gd name="T7" fmla="*/ 0 h 510"/>
                <a:gd name="T8" fmla="*/ 0 w 92"/>
                <a:gd name="T9" fmla="*/ 0 h 510"/>
                <a:gd name="T10" fmla="*/ 0 w 92"/>
                <a:gd name="T11" fmla="*/ 0 h 510"/>
                <a:gd name="T12" fmla="*/ 0 w 92"/>
                <a:gd name="T13" fmla="*/ 0 h 510"/>
                <a:gd name="T14" fmla="*/ 0 w 92"/>
                <a:gd name="T15" fmla="*/ 0 h 510"/>
                <a:gd name="T16" fmla="*/ 0 w 92"/>
                <a:gd name="T17" fmla="*/ 0 h 510"/>
                <a:gd name="T18" fmla="*/ 0 w 92"/>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10"/>
                <a:gd name="T32" fmla="*/ 92 w 92"/>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10">
                  <a:moveTo>
                    <a:pt x="46" y="102"/>
                  </a:moveTo>
                  <a:lnTo>
                    <a:pt x="0" y="51"/>
                  </a:lnTo>
                  <a:lnTo>
                    <a:pt x="0" y="510"/>
                  </a:lnTo>
                  <a:lnTo>
                    <a:pt x="92" y="510"/>
                  </a:lnTo>
                  <a:lnTo>
                    <a:pt x="92" y="51"/>
                  </a:lnTo>
                  <a:lnTo>
                    <a:pt x="46" y="0"/>
                  </a:lnTo>
                  <a:lnTo>
                    <a:pt x="92" y="51"/>
                  </a:lnTo>
                  <a:lnTo>
                    <a:pt x="92" y="0"/>
                  </a:lnTo>
                  <a:lnTo>
                    <a:pt x="46" y="0"/>
                  </a:lnTo>
                  <a:lnTo>
                    <a:pt x="46" y="102"/>
                  </a:lnTo>
                  <a:close/>
                </a:path>
              </a:pathLst>
            </a:custGeom>
            <a:solidFill>
              <a:srgbClr val="1F1A17"/>
            </a:solidFill>
            <a:ln w="9525">
              <a:noFill/>
              <a:round/>
              <a:headEnd/>
              <a:tailEnd/>
            </a:ln>
          </p:spPr>
          <p:txBody>
            <a:bodyPr/>
            <a:lstStyle/>
            <a:p>
              <a:endParaRPr lang="en-US"/>
            </a:p>
          </p:txBody>
        </p:sp>
        <p:sp>
          <p:nvSpPr>
            <p:cNvPr id="53311" name="Rectangle 54"/>
            <p:cNvSpPr>
              <a:spLocks noChangeArrowheads="1"/>
            </p:cNvSpPr>
            <p:nvPr/>
          </p:nvSpPr>
          <p:spPr bwMode="auto">
            <a:xfrm>
              <a:off x="5093"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312" name="Freeform 55"/>
            <p:cNvSpPr>
              <a:spLocks/>
            </p:cNvSpPr>
            <p:nvPr/>
          </p:nvSpPr>
          <p:spPr bwMode="auto">
            <a:xfrm>
              <a:off x="5093"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3" y="0"/>
                  </a:lnTo>
                  <a:lnTo>
                    <a:pt x="0" y="0"/>
                  </a:lnTo>
                  <a:lnTo>
                    <a:pt x="0" y="101"/>
                  </a:lnTo>
                  <a:lnTo>
                    <a:pt x="1233" y="101"/>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313" name="Freeform 56"/>
            <p:cNvSpPr>
              <a:spLocks/>
            </p:cNvSpPr>
            <p:nvPr/>
          </p:nvSpPr>
          <p:spPr bwMode="auto">
            <a:xfrm>
              <a:off x="5291" y="3595"/>
              <a:ext cx="15" cy="138"/>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7" y="969"/>
                  </a:moveTo>
                  <a:lnTo>
                    <a:pt x="92" y="918"/>
                  </a:lnTo>
                  <a:lnTo>
                    <a:pt x="92" y="0"/>
                  </a:lnTo>
                  <a:lnTo>
                    <a:pt x="0" y="0"/>
                  </a:lnTo>
                  <a:lnTo>
                    <a:pt x="0" y="918"/>
                  </a:lnTo>
                  <a:lnTo>
                    <a:pt x="47" y="867"/>
                  </a:lnTo>
                  <a:lnTo>
                    <a:pt x="47" y="969"/>
                  </a:lnTo>
                  <a:lnTo>
                    <a:pt x="92" y="969"/>
                  </a:lnTo>
                  <a:lnTo>
                    <a:pt x="92" y="918"/>
                  </a:lnTo>
                  <a:lnTo>
                    <a:pt x="47" y="969"/>
                  </a:lnTo>
                  <a:close/>
                </a:path>
              </a:pathLst>
            </a:custGeom>
            <a:solidFill>
              <a:srgbClr val="1F1A17"/>
            </a:solidFill>
            <a:ln w="9525">
              <a:noFill/>
              <a:round/>
              <a:headEnd/>
              <a:tailEnd/>
            </a:ln>
          </p:spPr>
          <p:txBody>
            <a:bodyPr/>
            <a:lstStyle/>
            <a:p>
              <a:endParaRPr lang="en-US"/>
            </a:p>
          </p:txBody>
        </p:sp>
        <p:sp>
          <p:nvSpPr>
            <p:cNvPr id="53314" name="Freeform 57"/>
            <p:cNvSpPr>
              <a:spLocks/>
            </p:cNvSpPr>
            <p:nvPr/>
          </p:nvSpPr>
          <p:spPr bwMode="auto">
            <a:xfrm>
              <a:off x="5085"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0" y="51"/>
                  </a:moveTo>
                  <a:lnTo>
                    <a:pt x="46" y="102"/>
                  </a:lnTo>
                  <a:lnTo>
                    <a:pt x="1279" y="102"/>
                  </a:lnTo>
                  <a:lnTo>
                    <a:pt x="1279" y="0"/>
                  </a:lnTo>
                  <a:lnTo>
                    <a:pt x="46" y="0"/>
                  </a:lnTo>
                  <a:lnTo>
                    <a:pt x="92"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15" name="Freeform 58"/>
            <p:cNvSpPr>
              <a:spLocks/>
            </p:cNvSpPr>
            <p:nvPr/>
          </p:nvSpPr>
          <p:spPr bwMode="auto">
            <a:xfrm>
              <a:off x="5085" y="3587"/>
              <a:ext cx="16" cy="139"/>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6" y="0"/>
                  </a:moveTo>
                  <a:lnTo>
                    <a:pt x="0" y="51"/>
                  </a:lnTo>
                  <a:lnTo>
                    <a:pt x="0" y="969"/>
                  </a:lnTo>
                  <a:lnTo>
                    <a:pt x="92" y="969"/>
                  </a:lnTo>
                  <a:lnTo>
                    <a:pt x="92"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16" name="Rectangle 59"/>
            <p:cNvSpPr>
              <a:spLocks noChangeArrowheads="1"/>
            </p:cNvSpPr>
            <p:nvPr/>
          </p:nvSpPr>
          <p:spPr bwMode="auto">
            <a:xfrm>
              <a:off x="3787" y="3785"/>
              <a:ext cx="90" cy="213"/>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0</a:t>
              </a:r>
              <a:endParaRPr lang="en-US">
                <a:latin typeface="Tahoma" pitchFamily="34" charset="0"/>
              </a:endParaRPr>
            </a:p>
          </p:txBody>
        </p:sp>
        <p:sp>
          <p:nvSpPr>
            <p:cNvPr id="53317" name="Rectangle 60"/>
            <p:cNvSpPr>
              <a:spLocks noChangeArrowheads="1"/>
            </p:cNvSpPr>
            <p:nvPr/>
          </p:nvSpPr>
          <p:spPr bwMode="auto">
            <a:xfrm>
              <a:off x="5230" y="3764"/>
              <a:ext cx="90" cy="213"/>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2</a:t>
              </a:r>
              <a:endParaRPr lang="en-US">
                <a:latin typeface="Tahoma" pitchFamily="34" charset="0"/>
              </a:endParaRPr>
            </a:p>
          </p:txBody>
        </p:sp>
        <p:sp>
          <p:nvSpPr>
            <p:cNvPr id="53318" name="Rectangle 61"/>
            <p:cNvSpPr>
              <a:spLocks noChangeArrowheads="1"/>
            </p:cNvSpPr>
            <p:nvPr/>
          </p:nvSpPr>
          <p:spPr bwMode="auto">
            <a:xfrm>
              <a:off x="5333" y="3746"/>
              <a:ext cx="98" cy="213"/>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Symbol" pitchFamily="18" charset="2"/>
                </a:rPr>
                <a:t>p</a:t>
              </a:r>
              <a:endParaRPr lang="en-US">
                <a:latin typeface="Tahoma" pitchFamily="34" charset="0"/>
              </a:endParaRPr>
            </a:p>
          </p:txBody>
        </p:sp>
      </p:grpSp>
      <p:sp>
        <p:nvSpPr>
          <p:cNvPr id="3546174" name="Freeform 62"/>
          <p:cNvSpPr>
            <a:spLocks/>
          </p:cNvSpPr>
          <p:nvPr/>
        </p:nvSpPr>
        <p:spPr bwMode="auto">
          <a:xfrm>
            <a:off x="8132763" y="5991225"/>
            <a:ext cx="125412" cy="109538"/>
          </a:xfrm>
          <a:custGeom>
            <a:avLst/>
            <a:gdLst>
              <a:gd name="T0" fmla="*/ 2147483647 w 477"/>
              <a:gd name="T1" fmla="*/ 2147483647 h 485"/>
              <a:gd name="T2" fmla="*/ 2147483647 w 477"/>
              <a:gd name="T3" fmla="*/ 0 h 485"/>
              <a:gd name="T4" fmla="*/ 0 w 477"/>
              <a:gd name="T5" fmla="*/ 2147483647 h 485"/>
              <a:gd name="T6" fmla="*/ 2147483647 w 477"/>
              <a:gd name="T7" fmla="*/ 2147483647 h 485"/>
              <a:gd name="T8" fmla="*/ 2147483647 w 477"/>
              <a:gd name="T9" fmla="*/ 0 h 485"/>
              <a:gd name="T10" fmla="*/ 2147483647 w 477"/>
              <a:gd name="T11" fmla="*/ 2147483647 h 485"/>
              <a:gd name="T12" fmla="*/ 0 60000 65536"/>
              <a:gd name="T13" fmla="*/ 0 60000 65536"/>
              <a:gd name="T14" fmla="*/ 0 60000 65536"/>
              <a:gd name="T15" fmla="*/ 0 60000 65536"/>
              <a:gd name="T16" fmla="*/ 0 60000 65536"/>
              <a:gd name="T17" fmla="*/ 0 60000 65536"/>
              <a:gd name="T18" fmla="*/ 0 w 477"/>
              <a:gd name="T19" fmla="*/ 0 h 485"/>
              <a:gd name="T20" fmla="*/ 477 w 477"/>
              <a:gd name="T21" fmla="*/ 485 h 485"/>
            </a:gdLst>
            <a:ahLst/>
            <a:cxnLst>
              <a:cxn ang="T12">
                <a:pos x="T0" y="T1"/>
              </a:cxn>
              <a:cxn ang="T13">
                <a:pos x="T2" y="T3"/>
              </a:cxn>
              <a:cxn ang="T14">
                <a:pos x="T4" y="T5"/>
              </a:cxn>
              <a:cxn ang="T15">
                <a:pos x="T6" y="T7"/>
              </a:cxn>
              <a:cxn ang="T16">
                <a:pos x="T8" y="T9"/>
              </a:cxn>
              <a:cxn ang="T17">
                <a:pos x="T10" y="T11"/>
              </a:cxn>
            </a:cxnLst>
            <a:rect l="T18" t="T19" r="T20" b="T21"/>
            <a:pathLst>
              <a:path w="477" h="485">
                <a:moveTo>
                  <a:pt x="477" y="485"/>
                </a:moveTo>
                <a:lnTo>
                  <a:pt x="239" y="0"/>
                </a:lnTo>
                <a:lnTo>
                  <a:pt x="0" y="485"/>
                </a:lnTo>
                <a:lnTo>
                  <a:pt x="477" y="485"/>
                </a:lnTo>
                <a:lnTo>
                  <a:pt x="239" y="0"/>
                </a:lnTo>
                <a:lnTo>
                  <a:pt x="477" y="485"/>
                </a:lnTo>
                <a:close/>
              </a:path>
            </a:pathLst>
          </a:custGeom>
          <a:solidFill>
            <a:srgbClr val="1F1A17"/>
          </a:solidFill>
          <a:ln w="9525">
            <a:noFill/>
            <a:round/>
            <a:headEnd/>
            <a:tailEnd/>
          </a:ln>
        </p:spPr>
        <p:txBody>
          <a:bodyPr/>
          <a:lstStyle/>
          <a:p>
            <a:endParaRPr lang="en-US"/>
          </a:p>
        </p:txBody>
      </p:sp>
      <p:sp>
        <p:nvSpPr>
          <p:cNvPr id="3546175" name="Freeform 63"/>
          <p:cNvSpPr>
            <a:spLocks/>
          </p:cNvSpPr>
          <p:nvPr/>
        </p:nvSpPr>
        <p:spPr bwMode="auto">
          <a:xfrm>
            <a:off x="8183563" y="6091238"/>
            <a:ext cx="23812" cy="176212"/>
          </a:xfrm>
          <a:custGeom>
            <a:avLst/>
            <a:gdLst>
              <a:gd name="T0" fmla="*/ 2147483647 w 92"/>
              <a:gd name="T1" fmla="*/ 2147483647 h 775"/>
              <a:gd name="T2" fmla="*/ 2147483647 w 92"/>
              <a:gd name="T3" fmla="*/ 2147483647 h 775"/>
              <a:gd name="T4" fmla="*/ 2147483647 w 92"/>
              <a:gd name="T5" fmla="*/ 0 h 775"/>
              <a:gd name="T6" fmla="*/ 0 w 92"/>
              <a:gd name="T7" fmla="*/ 0 h 775"/>
              <a:gd name="T8" fmla="*/ 0 w 92"/>
              <a:gd name="T9" fmla="*/ 2147483647 h 775"/>
              <a:gd name="T10" fmla="*/ 2147483647 w 92"/>
              <a:gd name="T11" fmla="*/ 2147483647 h 775"/>
              <a:gd name="T12" fmla="*/ 0 60000 65536"/>
              <a:gd name="T13" fmla="*/ 0 60000 65536"/>
              <a:gd name="T14" fmla="*/ 0 60000 65536"/>
              <a:gd name="T15" fmla="*/ 0 60000 65536"/>
              <a:gd name="T16" fmla="*/ 0 60000 65536"/>
              <a:gd name="T17" fmla="*/ 0 60000 65536"/>
              <a:gd name="T18" fmla="*/ 0 w 92"/>
              <a:gd name="T19" fmla="*/ 0 h 775"/>
              <a:gd name="T20" fmla="*/ 92 w 92"/>
              <a:gd name="T21" fmla="*/ 775 h 775"/>
            </a:gdLst>
            <a:ahLst/>
            <a:cxnLst>
              <a:cxn ang="T12">
                <a:pos x="T0" y="T1"/>
              </a:cxn>
              <a:cxn ang="T13">
                <a:pos x="T2" y="T3"/>
              </a:cxn>
              <a:cxn ang="T14">
                <a:pos x="T4" y="T5"/>
              </a:cxn>
              <a:cxn ang="T15">
                <a:pos x="T6" y="T7"/>
              </a:cxn>
              <a:cxn ang="T16">
                <a:pos x="T8" y="T9"/>
              </a:cxn>
              <a:cxn ang="T17">
                <a:pos x="T10" y="T11"/>
              </a:cxn>
            </a:cxnLst>
            <a:rect l="T18" t="T19" r="T20" b="T21"/>
            <a:pathLst>
              <a:path w="92" h="775">
                <a:moveTo>
                  <a:pt x="47" y="775"/>
                </a:moveTo>
                <a:lnTo>
                  <a:pt x="92" y="775"/>
                </a:lnTo>
                <a:lnTo>
                  <a:pt x="92" y="0"/>
                </a:lnTo>
                <a:lnTo>
                  <a:pt x="0" y="0"/>
                </a:lnTo>
                <a:lnTo>
                  <a:pt x="0" y="775"/>
                </a:lnTo>
                <a:lnTo>
                  <a:pt x="47" y="775"/>
                </a:lnTo>
                <a:close/>
              </a:path>
            </a:pathLst>
          </a:custGeom>
          <a:solidFill>
            <a:srgbClr val="1F1A17"/>
          </a:solidFill>
          <a:ln w="9525">
            <a:noFill/>
            <a:round/>
            <a:headEnd/>
            <a:tailEnd/>
          </a:ln>
        </p:spPr>
        <p:txBody>
          <a:bodyPr/>
          <a:lstStyle/>
          <a:p>
            <a:endParaRPr lang="en-US"/>
          </a:p>
        </p:txBody>
      </p:sp>
      <p:grpSp>
        <p:nvGrpSpPr>
          <p:cNvPr id="4" name="Group 64"/>
          <p:cNvGrpSpPr>
            <a:grpSpLocks/>
          </p:cNvGrpSpPr>
          <p:nvPr/>
        </p:nvGrpSpPr>
        <p:grpSpPr bwMode="auto">
          <a:xfrm rot="-3389670">
            <a:off x="4961732" y="3626645"/>
            <a:ext cx="2625725" cy="4246562"/>
            <a:chOff x="3948" y="1525"/>
            <a:chExt cx="1654" cy="2585"/>
          </a:xfrm>
        </p:grpSpPr>
        <p:sp>
          <p:nvSpPr>
            <p:cNvPr id="53263" name="AutoShape 65"/>
            <p:cNvSpPr>
              <a:spLocks noChangeAspect="1" noChangeArrowheads="1" noTextEdit="1"/>
            </p:cNvSpPr>
            <p:nvPr/>
          </p:nvSpPr>
          <p:spPr bwMode="auto">
            <a:xfrm>
              <a:off x="3948" y="1525"/>
              <a:ext cx="1654" cy="2585"/>
            </a:xfrm>
            <a:prstGeom prst="rect">
              <a:avLst/>
            </a:prstGeom>
            <a:noFill/>
            <a:ln w="9525">
              <a:noFill/>
              <a:miter lim="800000"/>
              <a:headEnd/>
              <a:tailEnd/>
            </a:ln>
          </p:spPr>
          <p:txBody>
            <a:bodyPr/>
            <a:lstStyle/>
            <a:p>
              <a:endParaRPr lang="en-US"/>
            </a:p>
          </p:txBody>
        </p:sp>
        <p:sp>
          <p:nvSpPr>
            <p:cNvPr id="53264" name="Freeform 66"/>
            <p:cNvSpPr>
              <a:spLocks/>
            </p:cNvSpPr>
            <p:nvPr/>
          </p:nvSpPr>
          <p:spPr bwMode="auto">
            <a:xfrm>
              <a:off x="4035" y="1532"/>
              <a:ext cx="1438" cy="1378"/>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0 h 9641"/>
                <a:gd name="T28" fmla="*/ 1 w 8629"/>
                <a:gd name="T29" fmla="*/ 0 h 9641"/>
                <a:gd name="T30" fmla="*/ 1 w 8629"/>
                <a:gd name="T31" fmla="*/ 0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0 h 9641"/>
                <a:gd name="T54" fmla="*/ 0 w 8629"/>
                <a:gd name="T55" fmla="*/ 0 h 9641"/>
                <a:gd name="T56" fmla="*/ 0 w 8629"/>
                <a:gd name="T57" fmla="*/ 0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265" name="Freeform 67"/>
            <p:cNvSpPr>
              <a:spLocks/>
            </p:cNvSpPr>
            <p:nvPr/>
          </p:nvSpPr>
          <p:spPr bwMode="auto">
            <a:xfrm>
              <a:off x="4754" y="1525"/>
              <a:ext cx="727" cy="696"/>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266" name="Freeform 68"/>
            <p:cNvSpPr>
              <a:spLocks/>
            </p:cNvSpPr>
            <p:nvPr/>
          </p:nvSpPr>
          <p:spPr bwMode="auto">
            <a:xfrm>
              <a:off x="4754" y="2221"/>
              <a:ext cx="727" cy="696"/>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267" name="Freeform 69"/>
            <p:cNvSpPr>
              <a:spLocks/>
            </p:cNvSpPr>
            <p:nvPr/>
          </p:nvSpPr>
          <p:spPr bwMode="auto">
            <a:xfrm>
              <a:off x="4028" y="2221"/>
              <a:ext cx="726" cy="696"/>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268" name="Freeform 70"/>
            <p:cNvSpPr>
              <a:spLocks/>
            </p:cNvSpPr>
            <p:nvPr/>
          </p:nvSpPr>
          <p:spPr bwMode="auto">
            <a:xfrm>
              <a:off x="4028" y="1525"/>
              <a:ext cx="726" cy="696"/>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269" name="Freeform 71"/>
            <p:cNvSpPr>
              <a:spLocks/>
            </p:cNvSpPr>
            <p:nvPr/>
          </p:nvSpPr>
          <p:spPr bwMode="auto">
            <a:xfrm>
              <a:off x="4264" y="1771"/>
              <a:ext cx="485" cy="487"/>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270" name="Freeform 72"/>
            <p:cNvSpPr>
              <a:spLocks/>
            </p:cNvSpPr>
            <p:nvPr/>
          </p:nvSpPr>
          <p:spPr bwMode="auto">
            <a:xfrm>
              <a:off x="4266" y="2251"/>
              <a:ext cx="133" cy="333"/>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271" name="Freeform 73"/>
            <p:cNvSpPr>
              <a:spLocks/>
            </p:cNvSpPr>
            <p:nvPr/>
          </p:nvSpPr>
          <p:spPr bwMode="auto">
            <a:xfrm>
              <a:off x="4389" y="2242"/>
              <a:ext cx="663" cy="338"/>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272" name="Freeform 74"/>
            <p:cNvSpPr>
              <a:spLocks/>
            </p:cNvSpPr>
            <p:nvPr/>
          </p:nvSpPr>
          <p:spPr bwMode="auto">
            <a:xfrm>
              <a:off x="4694" y="2339"/>
              <a:ext cx="528" cy="306"/>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273" name="Freeform 75"/>
            <p:cNvSpPr>
              <a:spLocks/>
            </p:cNvSpPr>
            <p:nvPr/>
          </p:nvSpPr>
          <p:spPr bwMode="auto">
            <a:xfrm>
              <a:off x="4970" y="1841"/>
              <a:ext cx="356" cy="216"/>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274" name="Freeform 76"/>
            <p:cNvSpPr>
              <a:spLocks/>
            </p:cNvSpPr>
            <p:nvPr/>
          </p:nvSpPr>
          <p:spPr bwMode="auto">
            <a:xfrm>
              <a:off x="4972" y="1853"/>
              <a:ext cx="75" cy="389"/>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sp>
          <p:nvSpPr>
            <p:cNvPr id="53275" name="Freeform 77"/>
            <p:cNvSpPr>
              <a:spLocks/>
            </p:cNvSpPr>
            <p:nvPr/>
          </p:nvSpPr>
          <p:spPr bwMode="auto">
            <a:xfrm>
              <a:off x="5375" y="1663"/>
              <a:ext cx="227" cy="188"/>
            </a:xfrm>
            <a:custGeom>
              <a:avLst/>
              <a:gdLst>
                <a:gd name="T0" fmla="*/ 0 w 1361"/>
                <a:gd name="T1" fmla="*/ 0 h 1317"/>
                <a:gd name="T2" fmla="*/ 0 w 1361"/>
                <a:gd name="T3" fmla="*/ 0 h 1317"/>
                <a:gd name="T4" fmla="*/ 0 w 1361"/>
                <a:gd name="T5" fmla="*/ 0 h 1317"/>
                <a:gd name="T6" fmla="*/ 0 w 1361"/>
                <a:gd name="T7" fmla="*/ 0 h 1317"/>
                <a:gd name="T8" fmla="*/ 0 w 1361"/>
                <a:gd name="T9" fmla="*/ 0 h 1317"/>
                <a:gd name="T10" fmla="*/ 0 w 1361"/>
                <a:gd name="T11" fmla="*/ 0 h 1317"/>
                <a:gd name="T12" fmla="*/ 0 w 1361"/>
                <a:gd name="T13" fmla="*/ 0 h 1317"/>
                <a:gd name="T14" fmla="*/ 0 w 1361"/>
                <a:gd name="T15" fmla="*/ 0 h 1317"/>
                <a:gd name="T16" fmla="*/ 0 w 1361"/>
                <a:gd name="T17" fmla="*/ 0 h 1317"/>
                <a:gd name="T18" fmla="*/ 0 w 1361"/>
                <a:gd name="T19" fmla="*/ 0 h 1317"/>
                <a:gd name="T20" fmla="*/ 0 w 1361"/>
                <a:gd name="T21" fmla="*/ 0 h 1317"/>
                <a:gd name="T22" fmla="*/ 0 w 1361"/>
                <a:gd name="T23" fmla="*/ 0 h 1317"/>
                <a:gd name="T24" fmla="*/ 0 w 1361"/>
                <a:gd name="T25" fmla="*/ 0 h 1317"/>
                <a:gd name="T26" fmla="*/ 0 w 1361"/>
                <a:gd name="T27" fmla="*/ 0 h 1317"/>
                <a:gd name="T28" fmla="*/ 0 w 1361"/>
                <a:gd name="T29" fmla="*/ 0 h 1317"/>
                <a:gd name="T30" fmla="*/ 0 w 1361"/>
                <a:gd name="T31" fmla="*/ 0 h 1317"/>
                <a:gd name="T32" fmla="*/ 0 w 1361"/>
                <a:gd name="T33" fmla="*/ 0 h 1317"/>
                <a:gd name="T34" fmla="*/ 0 w 1361"/>
                <a:gd name="T35" fmla="*/ 0 h 1317"/>
                <a:gd name="T36" fmla="*/ 0 w 1361"/>
                <a:gd name="T37" fmla="*/ 0 h 1317"/>
                <a:gd name="T38" fmla="*/ 0 w 1361"/>
                <a:gd name="T39" fmla="*/ 0 h 1317"/>
                <a:gd name="T40" fmla="*/ 0 w 1361"/>
                <a:gd name="T41" fmla="*/ 0 h 1317"/>
                <a:gd name="T42" fmla="*/ 0 w 1361"/>
                <a:gd name="T43" fmla="*/ 0 h 1317"/>
                <a:gd name="T44" fmla="*/ 0 w 1361"/>
                <a:gd name="T45" fmla="*/ 0 h 1317"/>
                <a:gd name="T46" fmla="*/ 0 w 1361"/>
                <a:gd name="T47" fmla="*/ 0 h 1317"/>
                <a:gd name="T48" fmla="*/ 0 w 1361"/>
                <a:gd name="T49" fmla="*/ 0 h 1317"/>
                <a:gd name="T50" fmla="*/ 0 w 1361"/>
                <a:gd name="T51" fmla="*/ 0 h 1317"/>
                <a:gd name="T52" fmla="*/ 0 w 1361"/>
                <a:gd name="T53" fmla="*/ 0 h 1317"/>
                <a:gd name="T54" fmla="*/ 0 w 1361"/>
                <a:gd name="T55" fmla="*/ 0 h 1317"/>
                <a:gd name="T56" fmla="*/ 0 w 1361"/>
                <a:gd name="T57" fmla="*/ 0 h 1317"/>
                <a:gd name="T58" fmla="*/ 0 w 1361"/>
                <a:gd name="T59" fmla="*/ 0 h 1317"/>
                <a:gd name="T60" fmla="*/ 0 w 1361"/>
                <a:gd name="T61" fmla="*/ 0 h 1317"/>
                <a:gd name="T62" fmla="*/ 0 w 1361"/>
                <a:gd name="T63" fmla="*/ 0 h 1317"/>
                <a:gd name="T64" fmla="*/ 0 w 1361"/>
                <a:gd name="T65" fmla="*/ 0 h 1317"/>
                <a:gd name="T66" fmla="*/ 0 w 1361"/>
                <a:gd name="T67" fmla="*/ 0 h 1317"/>
                <a:gd name="T68" fmla="*/ 0 w 1361"/>
                <a:gd name="T69" fmla="*/ 0 h 1317"/>
                <a:gd name="T70" fmla="*/ 0 w 1361"/>
                <a:gd name="T71" fmla="*/ 0 h 1317"/>
                <a:gd name="T72" fmla="*/ 0 w 1361"/>
                <a:gd name="T73" fmla="*/ 0 h 1317"/>
                <a:gd name="T74" fmla="*/ 0 w 1361"/>
                <a:gd name="T75" fmla="*/ 0 h 1317"/>
                <a:gd name="T76" fmla="*/ 0 w 1361"/>
                <a:gd name="T77" fmla="*/ 0 h 1317"/>
                <a:gd name="T78" fmla="*/ 0 w 1361"/>
                <a:gd name="T79" fmla="*/ 0 h 1317"/>
                <a:gd name="T80" fmla="*/ 0 w 1361"/>
                <a:gd name="T81" fmla="*/ 0 h 1317"/>
                <a:gd name="T82" fmla="*/ 0 w 1361"/>
                <a:gd name="T83" fmla="*/ 0 h 1317"/>
                <a:gd name="T84" fmla="*/ 0 w 1361"/>
                <a:gd name="T85" fmla="*/ 0 h 1317"/>
                <a:gd name="T86" fmla="*/ 0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53276" name="Freeform 78"/>
            <p:cNvSpPr>
              <a:spLocks/>
            </p:cNvSpPr>
            <p:nvPr/>
          </p:nvSpPr>
          <p:spPr bwMode="auto">
            <a:xfrm>
              <a:off x="4731" y="1709"/>
              <a:ext cx="792" cy="540"/>
            </a:xfrm>
            <a:custGeom>
              <a:avLst/>
              <a:gdLst>
                <a:gd name="T0" fmla="*/ 0 w 4749"/>
                <a:gd name="T1" fmla="*/ 0 h 3780"/>
                <a:gd name="T2" fmla="*/ 0 w 4749"/>
                <a:gd name="T3" fmla="*/ 0 h 3780"/>
                <a:gd name="T4" fmla="*/ 1 w 4749"/>
                <a:gd name="T5" fmla="*/ 0 h 3780"/>
                <a:gd name="T6" fmla="*/ 1 w 4749"/>
                <a:gd name="T7" fmla="*/ 0 h 3780"/>
                <a:gd name="T8" fmla="*/ 0 w 4749"/>
                <a:gd name="T9" fmla="*/ 0 h 3780"/>
                <a:gd name="T10" fmla="*/ 0 w 4749"/>
                <a:gd name="T11" fmla="*/ 0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grpSp>
      <p:sp>
        <p:nvSpPr>
          <p:cNvPr id="53261" name="AutoShape 79"/>
          <p:cNvSpPr>
            <a:spLocks noChangeAspect="1" noChangeArrowheads="1" noTextEdit="1"/>
          </p:cNvSpPr>
          <p:nvPr/>
        </p:nvSpPr>
        <p:spPr bwMode="auto">
          <a:xfrm>
            <a:off x="4117976" y="4076701"/>
            <a:ext cx="2625725" cy="4321175"/>
          </a:xfrm>
          <a:prstGeom prst="rect">
            <a:avLst/>
          </a:prstGeom>
          <a:noFill/>
          <a:ln w="9525">
            <a:noFill/>
            <a:miter lim="800000"/>
            <a:headEnd/>
            <a:tailEnd/>
          </a:ln>
        </p:spPr>
        <p:txBody>
          <a:bodyPr/>
          <a:lstStyle/>
          <a:p>
            <a:endParaRPr lang="en-US"/>
          </a:p>
        </p:txBody>
      </p:sp>
      <p:sp>
        <p:nvSpPr>
          <p:cNvPr id="3546192" name="Text Box 80"/>
          <p:cNvSpPr txBox="1">
            <a:spLocks noChangeArrowheads="1"/>
          </p:cNvSpPr>
          <p:nvPr/>
        </p:nvSpPr>
        <p:spPr bwMode="auto">
          <a:xfrm>
            <a:off x="8478839" y="1233489"/>
            <a:ext cx="1870075" cy="369887"/>
          </a:xfrm>
          <a:prstGeom prst="rect">
            <a:avLst/>
          </a:prstGeom>
          <a:noFill/>
          <a:ln w="9525">
            <a:noFill/>
            <a:miter lim="800000"/>
            <a:headEnd/>
            <a:tailEnd/>
          </a:ln>
          <a:effectLst/>
        </p:spPr>
        <p:txBody>
          <a:bodyPr wrap="none">
            <a:spAutoFit/>
          </a:bodyPr>
          <a:lstStyle/>
          <a:p>
            <a:pPr eaLnBrk="0" hangingPunct="0">
              <a:defRPr/>
            </a:pPr>
            <a:r>
              <a:rPr lang="en-US" dirty="0">
                <a:latin typeface="+mj-lt"/>
              </a:rPr>
              <a:t>[Lowe, SIFT, 1999]</a:t>
            </a:r>
          </a:p>
        </p:txBody>
      </p:sp>
    </p:spTree>
    <p:extLst>
      <p:ext uri="{BB962C8B-B14F-4D97-AF65-F5344CB8AC3E}">
        <p14:creationId xmlns:p14="http://schemas.microsoft.com/office/powerpoint/2010/main" val="1065963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46130">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4613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5461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461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461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54617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46130">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46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6126" grpId="0" animBg="1"/>
      <p:bldP spid="3546127" grpId="0" animBg="1"/>
      <p:bldP spid="3546128" grpId="0" animBg="1"/>
      <p:bldP spid="3546130" grpId="0" build="p"/>
      <p:bldP spid="3546174" grpId="0" animBg="1"/>
      <p:bldP spid="354617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SIFT descriptor</a:t>
            </a:r>
          </a:p>
        </p:txBody>
      </p:sp>
      <p:sp>
        <p:nvSpPr>
          <p:cNvPr id="3" name="Content Placeholder 2"/>
          <p:cNvSpPr>
            <a:spLocks noGrp="1"/>
          </p:cNvSpPr>
          <p:nvPr>
            <p:ph idx="1"/>
          </p:nvPr>
        </p:nvSpPr>
        <p:spPr/>
        <p:txBody>
          <a:bodyPr/>
          <a:lstStyle/>
          <a:p>
            <a:r>
              <a:rPr lang="en-US" dirty="0"/>
              <a:t>Compute edge magnitudes + orientations</a:t>
            </a:r>
          </a:p>
          <a:p>
            <a:r>
              <a:rPr lang="en-US" dirty="0"/>
              <a:t>Quantize orientations </a:t>
            </a:r>
            <a:r>
              <a:rPr lang="en-US" i="1" dirty="0"/>
              <a:t>(invariance to </a:t>
            </a:r>
            <a:r>
              <a:rPr lang="en-US" i="1" dirty="0" err="1"/>
              <a:t>def</a:t>
            </a:r>
            <a:r>
              <a:rPr lang="en-US" i="1" dirty="0"/>
              <a:t>)</a:t>
            </a:r>
          </a:p>
          <a:p>
            <a:r>
              <a:rPr lang="en-US" dirty="0"/>
              <a:t>Divide into spatial cells</a:t>
            </a:r>
          </a:p>
          <a:p>
            <a:r>
              <a:rPr lang="en-US" dirty="0"/>
              <a:t>Compute orientation histogram in each cell </a:t>
            </a:r>
            <a:r>
              <a:rPr lang="en-US" i="1" dirty="0"/>
              <a:t>(spatial invariance)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6163" y="4433844"/>
            <a:ext cx="5019675" cy="2124075"/>
          </a:xfrm>
          <a:prstGeom prst="rect">
            <a:avLst/>
          </a:prstGeom>
        </p:spPr>
      </p:pic>
      <p:sp>
        <p:nvSpPr>
          <p:cNvPr id="5" name="Rectangle 4"/>
          <p:cNvSpPr/>
          <p:nvPr/>
        </p:nvSpPr>
        <p:spPr>
          <a:xfrm>
            <a:off x="1524000" y="6557918"/>
            <a:ext cx="5606856" cy="300082"/>
          </a:xfrm>
          <a:prstGeom prst="rect">
            <a:avLst/>
          </a:prstGeom>
        </p:spPr>
        <p:txBody>
          <a:bodyPr wrap="none">
            <a:spAutoFit/>
          </a:bodyPr>
          <a:lstStyle/>
          <a:p>
            <a:r>
              <a:rPr lang="en-US" sz="1350" dirty="0"/>
              <a:t>Distinctive Image Features from Scale-Invariant </a:t>
            </a:r>
            <a:r>
              <a:rPr lang="en-US" sz="1350" dirty="0" err="1"/>
              <a:t>Keypoints</a:t>
            </a:r>
            <a:r>
              <a:rPr lang="en-US" sz="1350" dirty="0"/>
              <a:t>. Lowe. In IJCV 2004</a:t>
            </a:r>
          </a:p>
        </p:txBody>
      </p:sp>
    </p:spTree>
    <p:extLst>
      <p:ext uri="{BB962C8B-B14F-4D97-AF65-F5344CB8AC3E}">
        <p14:creationId xmlns:p14="http://schemas.microsoft.com/office/powerpoint/2010/main" val="186267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1" y="2895601"/>
            <a:ext cx="5305425" cy="243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p:txBody>
          <a:bodyPr>
            <a:normAutofit/>
          </a:bodyPr>
          <a:lstStyle/>
          <a:p>
            <a:pPr eaLnBrk="1" hangingPunct="1">
              <a:defRPr/>
            </a:pPr>
            <a:r>
              <a:rPr lang="en-US" dirty="0"/>
              <a:t>The SIFT descriptor</a:t>
            </a:r>
          </a:p>
        </p:txBody>
      </p:sp>
      <p:sp>
        <p:nvSpPr>
          <p:cNvPr id="63493" name="TextBox 5"/>
          <p:cNvSpPr txBox="1">
            <a:spLocks noChangeArrowheads="1"/>
          </p:cNvSpPr>
          <p:nvPr/>
        </p:nvSpPr>
        <p:spPr bwMode="auto">
          <a:xfrm>
            <a:off x="4543426" y="5257800"/>
            <a:ext cx="24669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a:solidFill>
                  <a:prstClr val="black"/>
                </a:solidFill>
                <a:latin typeface="Calibri" pitchFamily="34" charset="0"/>
              </a:rPr>
              <a:t>SIFT – Lowe IJCV 2004</a:t>
            </a:r>
          </a:p>
        </p:txBody>
      </p:sp>
      <p:pic>
        <p:nvPicPr>
          <p:cNvPr id="6349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000" y="3124200"/>
            <a:ext cx="2590800"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3626203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Feature matching</a:t>
            </a:r>
          </a:p>
        </p:txBody>
      </p:sp>
      <p:sp>
        <p:nvSpPr>
          <p:cNvPr id="70659" name="Content Placeholder 2"/>
          <p:cNvSpPr>
            <a:spLocks noGrp="1"/>
          </p:cNvSpPr>
          <p:nvPr>
            <p:ph idx="1"/>
          </p:nvPr>
        </p:nvSpPr>
        <p:spPr/>
        <p:txBody>
          <a:bodyPr/>
          <a:lstStyle/>
          <a:p>
            <a:pPr>
              <a:buFontTx/>
              <a:buNone/>
            </a:pPr>
            <a:r>
              <a:rPr lang="en-US" dirty="0"/>
              <a:t>Given a feature in I</a:t>
            </a:r>
            <a:r>
              <a:rPr lang="en-US" baseline="-25000" dirty="0"/>
              <a:t>1</a:t>
            </a:r>
            <a:r>
              <a:rPr lang="en-US" dirty="0"/>
              <a:t>, how to find the best match in I</a:t>
            </a:r>
            <a:r>
              <a:rPr lang="en-US" baseline="-25000" dirty="0"/>
              <a:t>2</a:t>
            </a:r>
            <a:r>
              <a:rPr lang="en-US" dirty="0"/>
              <a:t>?</a:t>
            </a:r>
          </a:p>
          <a:p>
            <a:pPr marL="914400" lvl="1" indent="-457200">
              <a:buFontTx/>
              <a:buAutoNum type="arabicPeriod"/>
            </a:pPr>
            <a:r>
              <a:rPr lang="en-US" dirty="0"/>
              <a:t>Define distance function that compares two descriptors</a:t>
            </a:r>
          </a:p>
          <a:p>
            <a:pPr marL="914400" lvl="1" indent="-457200">
              <a:buFontTx/>
              <a:buAutoNum type="arabicPeriod"/>
            </a:pPr>
            <a:r>
              <a:rPr lang="en-US" dirty="0"/>
              <a:t>Test all the features in I</a:t>
            </a:r>
            <a:r>
              <a:rPr lang="en-US" baseline="-25000" dirty="0"/>
              <a:t>2</a:t>
            </a:r>
            <a:r>
              <a:rPr lang="en-US" dirty="0"/>
              <a:t>, find the one with min distance</a:t>
            </a:r>
          </a:p>
        </p:txBody>
      </p:sp>
    </p:spTree>
    <p:extLst>
      <p:ext uri="{BB962C8B-B14F-4D97-AF65-F5344CB8AC3E}">
        <p14:creationId xmlns:p14="http://schemas.microsoft.com/office/powerpoint/2010/main" val="218786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animEffect transition="in" filter="fade">
                                      <p:cBhvr>
                                        <p:cTn id="7" dur="500"/>
                                        <p:tgtEl>
                                          <p:spTgt spid="706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659">
                                            <p:txEl>
                                              <p:pRg st="2" end="2"/>
                                            </p:txEl>
                                          </p:spTgt>
                                        </p:tgtEl>
                                        <p:attrNameLst>
                                          <p:attrName>style.visibility</p:attrName>
                                        </p:attrNameLst>
                                      </p:cBhvr>
                                      <p:to>
                                        <p:strVal val="visible"/>
                                      </p:to>
                                    </p:set>
                                    <p:animEffect transition="in" filter="fade">
                                      <p:cBhvr>
                                        <p:cTn id="12" dur="500"/>
                                        <p:tgtEl>
                                          <p:spTgt spid="70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981200" y="152400"/>
            <a:ext cx="8229600" cy="1143000"/>
          </a:xfrm>
        </p:spPr>
        <p:txBody>
          <a:bodyPr/>
          <a:lstStyle/>
          <a:p>
            <a:r>
              <a:rPr lang="en-US"/>
              <a:t>Feature distance</a:t>
            </a:r>
          </a:p>
        </p:txBody>
      </p:sp>
      <p:sp>
        <p:nvSpPr>
          <p:cNvPr id="71683" name="Content Placeholder 2"/>
          <p:cNvSpPr>
            <a:spLocks noGrp="1"/>
          </p:cNvSpPr>
          <p:nvPr>
            <p:ph idx="1"/>
          </p:nvPr>
        </p:nvSpPr>
        <p:spPr>
          <a:xfrm>
            <a:off x="1905000" y="1295400"/>
            <a:ext cx="8686800" cy="5257800"/>
          </a:xfrm>
        </p:spPr>
        <p:txBody>
          <a:bodyPr>
            <a:normAutofit/>
          </a:bodyPr>
          <a:lstStyle/>
          <a:p>
            <a:pPr>
              <a:buFontTx/>
              <a:buNone/>
            </a:pPr>
            <a:r>
              <a:rPr lang="en-US" dirty="0"/>
              <a:t>How to define the difference between two features </a:t>
            </a:r>
            <a:r>
              <a:rPr lang="en-US" i="1" dirty="0"/>
              <a:t>f</a:t>
            </a:r>
            <a:r>
              <a:rPr lang="en-US" baseline="-25000" dirty="0"/>
              <a:t>1</a:t>
            </a:r>
            <a:r>
              <a:rPr lang="en-US" dirty="0"/>
              <a:t>, </a:t>
            </a:r>
            <a:r>
              <a:rPr lang="en-US" i="1" dirty="0"/>
              <a:t>f</a:t>
            </a:r>
            <a:r>
              <a:rPr lang="en-US" baseline="-25000" dirty="0"/>
              <a:t>2</a:t>
            </a:r>
            <a:r>
              <a:rPr lang="en-US" dirty="0"/>
              <a:t>?</a:t>
            </a:r>
          </a:p>
          <a:p>
            <a:pPr marL="914400" lvl="1" indent="-457200"/>
            <a:r>
              <a:rPr lang="en-US" dirty="0"/>
              <a:t>Simple approach: L</a:t>
            </a:r>
            <a:r>
              <a:rPr lang="en-US" baseline="-25000" dirty="0"/>
              <a:t>2</a:t>
            </a:r>
            <a:r>
              <a:rPr lang="en-US" dirty="0"/>
              <a:t> distance, ||f</a:t>
            </a:r>
            <a:r>
              <a:rPr lang="en-US" baseline="-25000" dirty="0"/>
              <a:t>1</a:t>
            </a:r>
            <a:r>
              <a:rPr lang="en-US" dirty="0"/>
              <a:t> - f</a:t>
            </a:r>
            <a:r>
              <a:rPr lang="en-US" baseline="-25000" dirty="0"/>
              <a:t>2</a:t>
            </a:r>
            <a:r>
              <a:rPr lang="en-US" dirty="0"/>
              <a:t> || </a:t>
            </a:r>
            <a:endParaRPr lang="en-US" sz="1600" dirty="0"/>
          </a:p>
          <a:p>
            <a:pPr marL="914400" lvl="1" indent="-457200"/>
            <a:r>
              <a:rPr lang="en-US" dirty="0"/>
              <a:t>can give good scores to ambiguous (incorrect) matches </a:t>
            </a:r>
          </a:p>
        </p:txBody>
      </p:sp>
      <p:pic>
        <p:nvPicPr>
          <p:cNvPr id="71684" name="Picture 2" descr="http://www.canyonstatevinyl.com/images/Picket%20Fence.jpg"/>
          <p:cNvPicPr>
            <a:picLocks noChangeAspect="1" noChangeArrowheads="1"/>
          </p:cNvPicPr>
          <p:nvPr/>
        </p:nvPicPr>
        <p:blipFill>
          <a:blip r:embed="rId2" cstate="print"/>
          <a:srcRect/>
          <a:stretch>
            <a:fillRect/>
          </a:stretch>
        </p:blipFill>
        <p:spPr bwMode="auto">
          <a:xfrm>
            <a:off x="1628776" y="3162300"/>
            <a:ext cx="4314825" cy="3238500"/>
          </a:xfrm>
          <a:prstGeom prst="rect">
            <a:avLst/>
          </a:prstGeom>
          <a:noFill/>
          <a:ln w="9525">
            <a:noFill/>
            <a:miter lim="800000"/>
            <a:headEnd/>
            <a:tailEnd/>
          </a:ln>
        </p:spPr>
      </p:pic>
      <p:sp>
        <p:nvSpPr>
          <p:cNvPr id="71685" name="Rectangle 4"/>
          <p:cNvSpPr>
            <a:spLocks noChangeArrowheads="1"/>
          </p:cNvSpPr>
          <p:nvPr/>
        </p:nvSpPr>
        <p:spPr bwMode="auto">
          <a:xfrm>
            <a:off x="2743200" y="4267200"/>
            <a:ext cx="304800" cy="304800"/>
          </a:xfrm>
          <a:prstGeom prst="rect">
            <a:avLst/>
          </a:prstGeom>
          <a:solidFill>
            <a:srgbClr val="00CC99">
              <a:alpha val="18039"/>
            </a:srgbClr>
          </a:solidFill>
          <a:ln w="28575">
            <a:solidFill>
              <a:srgbClr val="FFFF00"/>
            </a:solidFill>
            <a:round/>
            <a:headEnd/>
            <a:tailEnd/>
          </a:ln>
        </p:spPr>
        <p:txBody>
          <a:bodyPr/>
          <a:lstStyle/>
          <a:p>
            <a:endParaRPr lang="en-US"/>
          </a:p>
        </p:txBody>
      </p:sp>
      <p:pic>
        <p:nvPicPr>
          <p:cNvPr id="71686" name="Picture 6" descr="http://www.canyonstatevinyl.com/images/Picket%20Fence.jpg"/>
          <p:cNvPicPr>
            <a:picLocks noChangeAspect="1" noChangeArrowheads="1"/>
          </p:cNvPicPr>
          <p:nvPr/>
        </p:nvPicPr>
        <p:blipFill>
          <a:blip r:embed="rId2" cstate="print"/>
          <a:srcRect/>
          <a:stretch>
            <a:fillRect/>
          </a:stretch>
        </p:blipFill>
        <p:spPr bwMode="auto">
          <a:xfrm>
            <a:off x="6324601" y="3162300"/>
            <a:ext cx="4314825" cy="3238500"/>
          </a:xfrm>
          <a:prstGeom prst="rect">
            <a:avLst/>
          </a:prstGeom>
          <a:noFill/>
          <a:ln w="9525">
            <a:noFill/>
            <a:miter lim="800000"/>
            <a:headEnd/>
            <a:tailEnd/>
          </a:ln>
        </p:spPr>
      </p:pic>
      <p:sp>
        <p:nvSpPr>
          <p:cNvPr id="71687" name="Rectangle 14"/>
          <p:cNvSpPr>
            <a:spLocks noChangeArrowheads="1"/>
          </p:cNvSpPr>
          <p:nvPr/>
        </p:nvSpPr>
        <p:spPr bwMode="auto">
          <a:xfrm>
            <a:off x="3763437" y="6400800"/>
            <a:ext cx="349776" cy="400110"/>
          </a:xfrm>
          <a:prstGeom prst="rect">
            <a:avLst/>
          </a:prstGeom>
          <a:noFill/>
          <a:ln w="9525">
            <a:noFill/>
            <a:miter lim="800000"/>
            <a:headEnd/>
            <a:tailEnd/>
          </a:ln>
        </p:spPr>
        <p:txBody>
          <a:bodyPr wrap="none">
            <a:spAutoFit/>
          </a:bodyPr>
          <a:lstStyle/>
          <a:p>
            <a:r>
              <a:rPr lang="en-US" sz="2000" i="1" dirty="0">
                <a:latin typeface="Arial" charset="0"/>
              </a:rPr>
              <a:t>I</a:t>
            </a:r>
            <a:r>
              <a:rPr lang="en-US" sz="2000" baseline="-25000" dirty="0">
                <a:latin typeface="Arial" charset="0"/>
              </a:rPr>
              <a:t>1</a:t>
            </a:r>
          </a:p>
        </p:txBody>
      </p:sp>
      <p:sp>
        <p:nvSpPr>
          <p:cNvPr id="71688" name="Rectangle 8"/>
          <p:cNvSpPr>
            <a:spLocks noChangeArrowheads="1"/>
          </p:cNvSpPr>
          <p:nvPr/>
        </p:nvSpPr>
        <p:spPr bwMode="auto">
          <a:xfrm>
            <a:off x="8260824" y="6400800"/>
            <a:ext cx="349776" cy="400110"/>
          </a:xfrm>
          <a:prstGeom prst="rect">
            <a:avLst/>
          </a:prstGeom>
          <a:noFill/>
          <a:ln w="9525">
            <a:noFill/>
            <a:miter lim="800000"/>
            <a:headEnd/>
            <a:tailEnd/>
          </a:ln>
        </p:spPr>
        <p:txBody>
          <a:bodyPr wrap="none">
            <a:spAutoFit/>
          </a:bodyPr>
          <a:lstStyle/>
          <a:p>
            <a:r>
              <a:rPr lang="en-US" sz="2000" i="1" dirty="0">
                <a:latin typeface="Arial" charset="0"/>
              </a:rPr>
              <a:t>I</a:t>
            </a:r>
            <a:r>
              <a:rPr lang="en-US" sz="2000" baseline="-25000" dirty="0">
                <a:latin typeface="Arial" charset="0"/>
              </a:rPr>
              <a:t>2</a:t>
            </a:r>
          </a:p>
        </p:txBody>
      </p:sp>
      <p:sp>
        <p:nvSpPr>
          <p:cNvPr id="71689" name="Rectangle 9"/>
          <p:cNvSpPr>
            <a:spLocks noChangeArrowheads="1"/>
          </p:cNvSpPr>
          <p:nvPr/>
        </p:nvSpPr>
        <p:spPr bwMode="auto">
          <a:xfrm>
            <a:off x="2743200" y="3543300"/>
            <a:ext cx="450850" cy="584200"/>
          </a:xfrm>
          <a:prstGeom prst="rect">
            <a:avLst/>
          </a:prstGeom>
          <a:noFill/>
          <a:ln w="9525">
            <a:noFill/>
            <a:miter lim="800000"/>
            <a:headEnd/>
            <a:tailEnd/>
          </a:ln>
        </p:spPr>
        <p:txBody>
          <a:bodyPr wrap="none">
            <a:spAutoFit/>
          </a:bodyPr>
          <a:lstStyle/>
          <a:p>
            <a:r>
              <a:rPr lang="en-US" sz="3200">
                <a:solidFill>
                  <a:srgbClr val="FFFF00"/>
                </a:solidFill>
                <a:latin typeface="Arial" charset="0"/>
              </a:rPr>
              <a:t>f</a:t>
            </a:r>
            <a:r>
              <a:rPr lang="en-US" sz="3200" baseline="-25000">
                <a:solidFill>
                  <a:srgbClr val="FFFF00"/>
                </a:solidFill>
                <a:latin typeface="Arial" charset="0"/>
              </a:rPr>
              <a:t>1</a:t>
            </a:r>
          </a:p>
        </p:txBody>
      </p:sp>
      <p:sp>
        <p:nvSpPr>
          <p:cNvPr id="71690" name="Rectangle 10"/>
          <p:cNvSpPr>
            <a:spLocks noChangeArrowheads="1"/>
          </p:cNvSpPr>
          <p:nvPr/>
        </p:nvSpPr>
        <p:spPr bwMode="auto">
          <a:xfrm>
            <a:off x="9539288" y="4267200"/>
            <a:ext cx="304800" cy="304800"/>
          </a:xfrm>
          <a:prstGeom prst="rect">
            <a:avLst/>
          </a:prstGeom>
          <a:solidFill>
            <a:srgbClr val="00CC99">
              <a:alpha val="18039"/>
            </a:srgbClr>
          </a:solidFill>
          <a:ln w="28575">
            <a:solidFill>
              <a:srgbClr val="FFFF00"/>
            </a:solidFill>
            <a:round/>
            <a:headEnd/>
            <a:tailEnd/>
          </a:ln>
        </p:spPr>
        <p:txBody>
          <a:bodyPr/>
          <a:lstStyle/>
          <a:p>
            <a:endParaRPr lang="en-US"/>
          </a:p>
        </p:txBody>
      </p:sp>
      <p:sp>
        <p:nvSpPr>
          <p:cNvPr id="71691" name="Rectangle 11"/>
          <p:cNvSpPr>
            <a:spLocks noChangeArrowheads="1"/>
          </p:cNvSpPr>
          <p:nvPr/>
        </p:nvSpPr>
        <p:spPr bwMode="auto">
          <a:xfrm>
            <a:off x="9539288" y="3543300"/>
            <a:ext cx="450850" cy="584200"/>
          </a:xfrm>
          <a:prstGeom prst="rect">
            <a:avLst/>
          </a:prstGeom>
          <a:noFill/>
          <a:ln w="9525">
            <a:noFill/>
            <a:miter lim="800000"/>
            <a:headEnd/>
            <a:tailEnd/>
          </a:ln>
        </p:spPr>
        <p:txBody>
          <a:bodyPr wrap="none">
            <a:spAutoFit/>
          </a:bodyPr>
          <a:lstStyle/>
          <a:p>
            <a:r>
              <a:rPr lang="en-US" sz="3200">
                <a:solidFill>
                  <a:srgbClr val="FFFF00"/>
                </a:solidFill>
                <a:latin typeface="Arial" charset="0"/>
              </a:rPr>
              <a:t>f</a:t>
            </a:r>
            <a:r>
              <a:rPr lang="en-US" sz="3200" baseline="-25000">
                <a:solidFill>
                  <a:srgbClr val="FFFF00"/>
                </a:solidFill>
                <a:latin typeface="Arial" charset="0"/>
              </a:rPr>
              <a:t>2</a:t>
            </a:r>
          </a:p>
        </p:txBody>
      </p:sp>
    </p:spTree>
    <p:extLst>
      <p:ext uri="{BB962C8B-B14F-4D97-AF65-F5344CB8AC3E}">
        <p14:creationId xmlns:p14="http://schemas.microsoft.com/office/powerpoint/2010/main" val="137477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3">
                                            <p:txEl>
                                              <p:pRg st="2" end="2"/>
                                            </p:txEl>
                                          </p:spTgt>
                                        </p:tgtEl>
                                        <p:attrNameLst>
                                          <p:attrName>style.visibility</p:attrName>
                                        </p:attrNameLst>
                                      </p:cBhvr>
                                      <p:to>
                                        <p:strVal val="visible"/>
                                      </p:to>
                                    </p:set>
                                    <p:animEffect transition="in" filter="fade">
                                      <p:cBhvr>
                                        <p:cTn id="7" dur="500"/>
                                        <p:tgtEl>
                                          <p:spTgt spid="716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90"/>
                                        </p:tgtEl>
                                        <p:attrNameLst>
                                          <p:attrName>style.visibility</p:attrName>
                                        </p:attrNameLst>
                                      </p:cBhvr>
                                      <p:to>
                                        <p:strVal val="visible"/>
                                      </p:to>
                                    </p:set>
                                    <p:animEffect transition="in" filter="fade">
                                      <p:cBhvr>
                                        <p:cTn id="12" dur="500"/>
                                        <p:tgtEl>
                                          <p:spTgt spid="7169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691"/>
                                        </p:tgtEl>
                                        <p:attrNameLst>
                                          <p:attrName>style.visibility</p:attrName>
                                        </p:attrNameLst>
                                      </p:cBhvr>
                                      <p:to>
                                        <p:strVal val="visible"/>
                                      </p:to>
                                    </p:set>
                                    <p:animEffect transition="in" filter="fade">
                                      <p:cBhvr>
                                        <p:cTn id="15" dur="500"/>
                                        <p:tgtEl>
                                          <p:spTgt spid="716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685"/>
                                        </p:tgtEl>
                                        <p:attrNameLst>
                                          <p:attrName>style.visibility</p:attrName>
                                        </p:attrNameLst>
                                      </p:cBhvr>
                                      <p:to>
                                        <p:strVal val="visible"/>
                                      </p:to>
                                    </p:set>
                                    <p:animEffect transition="in" filter="fade">
                                      <p:cBhvr>
                                        <p:cTn id="18" dur="500"/>
                                        <p:tgtEl>
                                          <p:spTgt spid="7168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689"/>
                                        </p:tgtEl>
                                        <p:attrNameLst>
                                          <p:attrName>style.visibility</p:attrName>
                                        </p:attrNameLst>
                                      </p:cBhvr>
                                      <p:to>
                                        <p:strVal val="visible"/>
                                      </p:to>
                                    </p:set>
                                    <p:animEffect transition="in" filter="fade">
                                      <p:cBhvr>
                                        <p:cTn id="21" dur="5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P spid="71689" grpId="0"/>
      <p:bldP spid="71690" grpId="0" animBg="1"/>
      <p:bldP spid="716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2" descr="http://www.canyonstatevinyl.com/images/Picket%20Fence.jpg"/>
          <p:cNvPicPr>
            <a:picLocks noChangeAspect="1" noChangeArrowheads="1"/>
          </p:cNvPicPr>
          <p:nvPr/>
        </p:nvPicPr>
        <p:blipFill>
          <a:blip r:embed="rId2" cstate="print"/>
          <a:srcRect/>
          <a:stretch>
            <a:fillRect/>
          </a:stretch>
        </p:blipFill>
        <p:spPr bwMode="auto">
          <a:xfrm>
            <a:off x="1628776" y="3162300"/>
            <a:ext cx="4314825" cy="3238500"/>
          </a:xfrm>
          <a:prstGeom prst="rect">
            <a:avLst/>
          </a:prstGeom>
          <a:noFill/>
          <a:ln w="9525">
            <a:noFill/>
            <a:miter lim="800000"/>
            <a:headEnd/>
            <a:tailEnd/>
          </a:ln>
        </p:spPr>
      </p:pic>
      <p:sp>
        <p:nvSpPr>
          <p:cNvPr id="72709" name="Rectangle 6"/>
          <p:cNvSpPr>
            <a:spLocks noChangeArrowheads="1"/>
          </p:cNvSpPr>
          <p:nvPr/>
        </p:nvSpPr>
        <p:spPr bwMode="auto">
          <a:xfrm>
            <a:off x="2743200" y="4267200"/>
            <a:ext cx="304800" cy="304800"/>
          </a:xfrm>
          <a:prstGeom prst="rect">
            <a:avLst/>
          </a:prstGeom>
          <a:solidFill>
            <a:srgbClr val="00CC99">
              <a:alpha val="18039"/>
            </a:srgbClr>
          </a:solidFill>
          <a:ln w="28575">
            <a:solidFill>
              <a:srgbClr val="FFFF00"/>
            </a:solidFill>
            <a:round/>
            <a:headEnd/>
            <a:tailEnd/>
          </a:ln>
        </p:spPr>
        <p:txBody>
          <a:bodyPr/>
          <a:lstStyle/>
          <a:p>
            <a:endParaRPr lang="en-US"/>
          </a:p>
        </p:txBody>
      </p:sp>
      <p:pic>
        <p:nvPicPr>
          <p:cNvPr id="72710" name="Picture 6" descr="http://www.canyonstatevinyl.com/images/Picket%20Fence.jpg"/>
          <p:cNvPicPr>
            <a:picLocks noChangeAspect="1" noChangeArrowheads="1"/>
          </p:cNvPicPr>
          <p:nvPr/>
        </p:nvPicPr>
        <p:blipFill>
          <a:blip r:embed="rId2" cstate="print"/>
          <a:srcRect/>
          <a:stretch>
            <a:fillRect/>
          </a:stretch>
        </p:blipFill>
        <p:spPr bwMode="auto">
          <a:xfrm>
            <a:off x="6324601" y="3162300"/>
            <a:ext cx="4314825" cy="3238500"/>
          </a:xfrm>
          <a:prstGeom prst="rect">
            <a:avLst/>
          </a:prstGeom>
          <a:noFill/>
          <a:ln w="9525">
            <a:noFill/>
            <a:miter lim="800000"/>
            <a:headEnd/>
            <a:tailEnd/>
          </a:ln>
        </p:spPr>
      </p:pic>
      <p:sp>
        <p:nvSpPr>
          <p:cNvPr id="72713" name="Rectangle 9"/>
          <p:cNvSpPr>
            <a:spLocks noChangeArrowheads="1"/>
          </p:cNvSpPr>
          <p:nvPr/>
        </p:nvSpPr>
        <p:spPr bwMode="auto">
          <a:xfrm>
            <a:off x="2743200" y="3543300"/>
            <a:ext cx="450850" cy="584200"/>
          </a:xfrm>
          <a:prstGeom prst="rect">
            <a:avLst/>
          </a:prstGeom>
          <a:noFill/>
          <a:ln w="9525">
            <a:noFill/>
            <a:miter lim="800000"/>
            <a:headEnd/>
            <a:tailEnd/>
          </a:ln>
        </p:spPr>
        <p:txBody>
          <a:bodyPr wrap="none">
            <a:spAutoFit/>
          </a:bodyPr>
          <a:lstStyle/>
          <a:p>
            <a:r>
              <a:rPr lang="en-US" sz="3200">
                <a:solidFill>
                  <a:srgbClr val="FFFF00"/>
                </a:solidFill>
                <a:latin typeface="Arial" charset="0"/>
              </a:rPr>
              <a:t>f</a:t>
            </a:r>
            <a:r>
              <a:rPr lang="en-US" sz="3200" baseline="-25000">
                <a:solidFill>
                  <a:srgbClr val="FFFF00"/>
                </a:solidFill>
                <a:latin typeface="Arial" charset="0"/>
              </a:rPr>
              <a:t>1</a:t>
            </a:r>
          </a:p>
        </p:txBody>
      </p:sp>
      <p:sp>
        <p:nvSpPr>
          <p:cNvPr id="72714" name="Rectangle 11"/>
          <p:cNvSpPr>
            <a:spLocks noChangeArrowheads="1"/>
          </p:cNvSpPr>
          <p:nvPr/>
        </p:nvSpPr>
        <p:spPr bwMode="auto">
          <a:xfrm>
            <a:off x="9539288" y="4267200"/>
            <a:ext cx="304800" cy="304800"/>
          </a:xfrm>
          <a:prstGeom prst="rect">
            <a:avLst/>
          </a:prstGeom>
          <a:solidFill>
            <a:srgbClr val="00CC99">
              <a:alpha val="18039"/>
            </a:srgbClr>
          </a:solidFill>
          <a:ln w="28575">
            <a:solidFill>
              <a:srgbClr val="FFFF00"/>
            </a:solidFill>
            <a:round/>
            <a:headEnd/>
            <a:tailEnd/>
          </a:ln>
        </p:spPr>
        <p:txBody>
          <a:bodyPr/>
          <a:lstStyle/>
          <a:p>
            <a:endParaRPr lang="en-US"/>
          </a:p>
        </p:txBody>
      </p:sp>
      <p:sp>
        <p:nvSpPr>
          <p:cNvPr id="72715" name="Rectangle 11"/>
          <p:cNvSpPr>
            <a:spLocks noChangeArrowheads="1"/>
          </p:cNvSpPr>
          <p:nvPr/>
        </p:nvSpPr>
        <p:spPr bwMode="auto">
          <a:xfrm>
            <a:off x="9539288" y="3543300"/>
            <a:ext cx="450850" cy="584200"/>
          </a:xfrm>
          <a:prstGeom prst="rect">
            <a:avLst/>
          </a:prstGeom>
          <a:noFill/>
          <a:ln w="9525">
            <a:noFill/>
            <a:miter lim="800000"/>
            <a:headEnd/>
            <a:tailEnd/>
          </a:ln>
        </p:spPr>
        <p:txBody>
          <a:bodyPr wrap="none">
            <a:spAutoFit/>
          </a:bodyPr>
          <a:lstStyle/>
          <a:p>
            <a:r>
              <a:rPr lang="en-US" sz="3200">
                <a:solidFill>
                  <a:srgbClr val="FFFF00"/>
                </a:solidFill>
                <a:latin typeface="Arial" charset="0"/>
              </a:rPr>
              <a:t>f</a:t>
            </a:r>
            <a:r>
              <a:rPr lang="en-US" sz="3200" baseline="-25000">
                <a:solidFill>
                  <a:srgbClr val="FFFF00"/>
                </a:solidFill>
                <a:latin typeface="Arial" charset="0"/>
              </a:rPr>
              <a:t>2</a:t>
            </a:r>
          </a:p>
        </p:txBody>
      </p:sp>
      <p:sp>
        <p:nvSpPr>
          <p:cNvPr id="72716" name="Rectangle 13"/>
          <p:cNvSpPr>
            <a:spLocks noChangeArrowheads="1"/>
          </p:cNvSpPr>
          <p:nvPr/>
        </p:nvSpPr>
        <p:spPr bwMode="auto">
          <a:xfrm>
            <a:off x="8740775" y="4267200"/>
            <a:ext cx="304800" cy="304800"/>
          </a:xfrm>
          <a:prstGeom prst="rect">
            <a:avLst/>
          </a:prstGeom>
          <a:solidFill>
            <a:srgbClr val="00CC99">
              <a:alpha val="18039"/>
            </a:srgbClr>
          </a:solidFill>
          <a:ln w="28575">
            <a:solidFill>
              <a:srgbClr val="FFFF00"/>
            </a:solidFill>
            <a:round/>
            <a:headEnd/>
            <a:tailEnd/>
          </a:ln>
        </p:spPr>
        <p:txBody>
          <a:bodyPr/>
          <a:lstStyle/>
          <a:p>
            <a:endParaRPr lang="en-US"/>
          </a:p>
        </p:txBody>
      </p:sp>
      <p:sp>
        <p:nvSpPr>
          <p:cNvPr id="72717" name="Rectangle 13"/>
          <p:cNvSpPr>
            <a:spLocks noChangeArrowheads="1"/>
          </p:cNvSpPr>
          <p:nvPr/>
        </p:nvSpPr>
        <p:spPr bwMode="auto">
          <a:xfrm>
            <a:off x="8740776" y="3543300"/>
            <a:ext cx="798513" cy="584200"/>
          </a:xfrm>
          <a:prstGeom prst="rect">
            <a:avLst/>
          </a:prstGeom>
          <a:noFill/>
          <a:ln w="9525">
            <a:noFill/>
            <a:miter lim="800000"/>
            <a:headEnd/>
            <a:tailEnd/>
          </a:ln>
        </p:spPr>
        <p:txBody>
          <a:bodyPr>
            <a:spAutoFit/>
          </a:bodyPr>
          <a:lstStyle/>
          <a:p>
            <a:r>
              <a:rPr lang="en-US" sz="3200">
                <a:solidFill>
                  <a:srgbClr val="FFFF00"/>
                </a:solidFill>
                <a:latin typeface="Arial" charset="0"/>
              </a:rPr>
              <a:t>f</a:t>
            </a:r>
            <a:r>
              <a:rPr lang="en-US" sz="3200" baseline="-25000">
                <a:solidFill>
                  <a:srgbClr val="FFFF00"/>
                </a:solidFill>
                <a:latin typeface="Arial" charset="0"/>
              </a:rPr>
              <a:t>2</a:t>
            </a:r>
            <a:r>
              <a:rPr lang="en-US" sz="3200" baseline="30000">
                <a:solidFill>
                  <a:srgbClr val="FFFF00"/>
                </a:solidFill>
                <a:latin typeface="Arial" charset="0"/>
              </a:rPr>
              <a:t>'</a:t>
            </a:r>
          </a:p>
        </p:txBody>
      </p:sp>
      <p:sp>
        <p:nvSpPr>
          <p:cNvPr id="15" name="Title 1"/>
          <p:cNvSpPr txBox="1">
            <a:spLocks/>
          </p:cNvSpPr>
          <p:nvPr/>
        </p:nvSpPr>
        <p:spPr>
          <a:xfrm>
            <a:off x="1981200" y="152400"/>
            <a:ext cx="8229600" cy="1143000"/>
          </a:xfrm>
          <a:prstGeom prst="rect">
            <a:avLst/>
          </a:prstGeom>
        </p:spPr>
        <p:txBody>
          <a:bodyPr vert="horz" lIns="91440" tIns="45720" rIns="91440" bIns="45720" rtlCol="0" anchor="ctr">
            <a:normAutofit/>
          </a:bodyPr>
          <a:lstStyle/>
          <a:p>
            <a:pPr algn="ctr">
              <a:spcBef>
                <a:spcPct val="0"/>
              </a:spcBef>
              <a:defRPr/>
            </a:pPr>
            <a:r>
              <a:rPr lang="en-US" sz="4400">
                <a:latin typeface="+mj-lt"/>
                <a:ea typeface="+mj-ea"/>
                <a:cs typeface="+mj-cs"/>
              </a:rPr>
              <a:t>Feature distance</a:t>
            </a:r>
          </a:p>
        </p:txBody>
      </p:sp>
      <p:sp>
        <p:nvSpPr>
          <p:cNvPr id="16" name="Content Placeholder 2"/>
          <p:cNvSpPr txBox="1">
            <a:spLocks/>
          </p:cNvSpPr>
          <p:nvPr/>
        </p:nvSpPr>
        <p:spPr>
          <a:xfrm>
            <a:off x="1905000" y="1295400"/>
            <a:ext cx="8686800" cy="5257800"/>
          </a:xfrm>
          <a:prstGeom prst="rect">
            <a:avLst/>
          </a:prstGeom>
        </p:spPr>
        <p:txBody>
          <a:bodyPr vert="horz" lIns="91440" tIns="45720" rIns="91440" bIns="45720" rtlCol="0">
            <a:normAutofit/>
          </a:bodyPr>
          <a:lstStyle/>
          <a:p>
            <a:pPr marL="342900" indent="-342900">
              <a:spcBef>
                <a:spcPct val="20000"/>
              </a:spcBef>
              <a:defRPr/>
            </a:pPr>
            <a:r>
              <a:rPr lang="en-US" sz="2800" dirty="0"/>
              <a:t>How to define the difference between two features </a:t>
            </a:r>
            <a:r>
              <a:rPr lang="en-US" sz="2800" i="1" dirty="0"/>
              <a:t>f</a:t>
            </a:r>
            <a:r>
              <a:rPr lang="en-US" sz="2800" baseline="-25000" dirty="0"/>
              <a:t>1</a:t>
            </a:r>
            <a:r>
              <a:rPr lang="en-US" sz="2800" dirty="0"/>
              <a:t>, </a:t>
            </a:r>
            <a:r>
              <a:rPr lang="en-US" sz="2800" i="1" dirty="0"/>
              <a:t>f</a:t>
            </a:r>
            <a:r>
              <a:rPr lang="en-US" sz="2800" baseline="-25000" dirty="0"/>
              <a:t>2</a:t>
            </a:r>
            <a:r>
              <a:rPr lang="en-US" sz="2800" dirty="0"/>
              <a:t>?</a:t>
            </a:r>
          </a:p>
          <a:p>
            <a:pPr marL="800100" lvl="1" indent="-342900">
              <a:spcBef>
                <a:spcPct val="20000"/>
              </a:spcBef>
              <a:buFont typeface="Arial" pitchFamily="34" charset="0"/>
              <a:buChar char="•"/>
            </a:pPr>
            <a:r>
              <a:rPr lang="en-US" sz="2000" dirty="0"/>
              <a:t>Better approach:  ratio distance = ||f</a:t>
            </a:r>
            <a:r>
              <a:rPr lang="en-US" sz="2000" baseline="-25000" dirty="0"/>
              <a:t>1</a:t>
            </a:r>
            <a:r>
              <a:rPr lang="en-US" sz="2000" dirty="0"/>
              <a:t> - f</a:t>
            </a:r>
            <a:r>
              <a:rPr lang="en-US" sz="2000" baseline="-25000" dirty="0"/>
              <a:t>2</a:t>
            </a:r>
            <a:r>
              <a:rPr lang="en-US" sz="2000" dirty="0"/>
              <a:t> || / || f</a:t>
            </a:r>
            <a:r>
              <a:rPr lang="en-US" sz="2000" baseline="-25000" dirty="0"/>
              <a:t>1</a:t>
            </a:r>
            <a:r>
              <a:rPr lang="en-US" sz="2000" dirty="0"/>
              <a:t> - f</a:t>
            </a:r>
            <a:r>
              <a:rPr lang="en-US" sz="2000" baseline="-25000" dirty="0"/>
              <a:t>2</a:t>
            </a:r>
            <a:r>
              <a:rPr lang="en-US" sz="2000" dirty="0"/>
              <a:t>’ || </a:t>
            </a:r>
          </a:p>
          <a:p>
            <a:pPr marL="1257300" lvl="2" indent="-342900">
              <a:buFont typeface="Arial" pitchFamily="34" charset="0"/>
              <a:buChar char="•"/>
            </a:pPr>
            <a:r>
              <a:rPr lang="en-US" sz="2000" dirty="0"/>
              <a:t>f</a:t>
            </a:r>
            <a:r>
              <a:rPr lang="en-US" sz="2000" baseline="-25000" dirty="0"/>
              <a:t>2</a:t>
            </a:r>
            <a:r>
              <a:rPr lang="en-US" sz="2000" dirty="0"/>
              <a:t> is best SSD match to f</a:t>
            </a:r>
            <a:r>
              <a:rPr lang="en-US" sz="2000" baseline="-25000" dirty="0"/>
              <a:t>1</a:t>
            </a:r>
            <a:r>
              <a:rPr lang="en-US" sz="2000" dirty="0"/>
              <a:t> in I</a:t>
            </a:r>
            <a:r>
              <a:rPr lang="en-US" sz="2000" baseline="-25000" dirty="0"/>
              <a:t>2</a:t>
            </a:r>
            <a:endParaRPr lang="en-US" sz="2000" dirty="0"/>
          </a:p>
          <a:p>
            <a:pPr marL="1257300" lvl="2" indent="-342900">
              <a:buFont typeface="Arial" pitchFamily="34" charset="0"/>
              <a:buChar char="•"/>
            </a:pPr>
            <a:r>
              <a:rPr lang="en-US" sz="2000" dirty="0"/>
              <a:t>f</a:t>
            </a:r>
            <a:r>
              <a:rPr lang="en-US" sz="2000" baseline="-25000" dirty="0"/>
              <a:t>2</a:t>
            </a:r>
            <a:r>
              <a:rPr lang="en-US" sz="2000" dirty="0"/>
              <a:t>’  is  2</a:t>
            </a:r>
            <a:r>
              <a:rPr lang="en-US" sz="2000" baseline="30000" dirty="0"/>
              <a:t>nd</a:t>
            </a:r>
            <a:r>
              <a:rPr lang="en-US" sz="2000" dirty="0"/>
              <a:t> best SSD match to f</a:t>
            </a:r>
            <a:r>
              <a:rPr lang="en-US" sz="2000" baseline="-25000" dirty="0"/>
              <a:t>1</a:t>
            </a:r>
            <a:r>
              <a:rPr lang="en-US" sz="2000" dirty="0"/>
              <a:t> in I</a:t>
            </a:r>
            <a:r>
              <a:rPr lang="en-US" sz="2000" baseline="-25000" dirty="0"/>
              <a:t>2</a:t>
            </a:r>
          </a:p>
          <a:p>
            <a:pPr marL="1257300" lvl="2" indent="-342900">
              <a:buFont typeface="Arial" pitchFamily="34" charset="0"/>
              <a:buChar char="•"/>
            </a:pPr>
            <a:r>
              <a:rPr lang="en-US" sz="2000"/>
              <a:t>gives large </a:t>
            </a:r>
            <a:r>
              <a:rPr lang="en-US" sz="2000" dirty="0"/>
              <a:t>values for ambiguous matches</a:t>
            </a:r>
            <a:endParaRPr lang="en-US" sz="2000" baseline="30000" dirty="0"/>
          </a:p>
        </p:txBody>
      </p:sp>
      <p:sp>
        <p:nvSpPr>
          <p:cNvPr id="18" name="Rectangle 14"/>
          <p:cNvSpPr>
            <a:spLocks noChangeArrowheads="1"/>
          </p:cNvSpPr>
          <p:nvPr/>
        </p:nvSpPr>
        <p:spPr bwMode="auto">
          <a:xfrm>
            <a:off x="3763437" y="6400800"/>
            <a:ext cx="349776" cy="400110"/>
          </a:xfrm>
          <a:prstGeom prst="rect">
            <a:avLst/>
          </a:prstGeom>
          <a:noFill/>
          <a:ln w="9525">
            <a:noFill/>
            <a:miter lim="800000"/>
            <a:headEnd/>
            <a:tailEnd/>
          </a:ln>
        </p:spPr>
        <p:txBody>
          <a:bodyPr wrap="none">
            <a:spAutoFit/>
          </a:bodyPr>
          <a:lstStyle/>
          <a:p>
            <a:r>
              <a:rPr lang="en-US" sz="2000" i="1" dirty="0">
                <a:latin typeface="Arial" charset="0"/>
              </a:rPr>
              <a:t>I</a:t>
            </a:r>
            <a:r>
              <a:rPr lang="en-US" sz="2000" baseline="-25000" dirty="0">
                <a:latin typeface="Arial" charset="0"/>
              </a:rPr>
              <a:t>1</a:t>
            </a:r>
          </a:p>
        </p:txBody>
      </p:sp>
      <p:sp>
        <p:nvSpPr>
          <p:cNvPr id="19" name="Rectangle 8"/>
          <p:cNvSpPr>
            <a:spLocks noChangeArrowheads="1"/>
          </p:cNvSpPr>
          <p:nvPr/>
        </p:nvSpPr>
        <p:spPr bwMode="auto">
          <a:xfrm>
            <a:off x="8260824" y="6400800"/>
            <a:ext cx="349776" cy="400110"/>
          </a:xfrm>
          <a:prstGeom prst="rect">
            <a:avLst/>
          </a:prstGeom>
          <a:noFill/>
          <a:ln w="9525">
            <a:noFill/>
            <a:miter lim="800000"/>
            <a:headEnd/>
            <a:tailEnd/>
          </a:ln>
        </p:spPr>
        <p:txBody>
          <a:bodyPr wrap="none">
            <a:spAutoFit/>
          </a:bodyPr>
          <a:lstStyle/>
          <a:p>
            <a:r>
              <a:rPr lang="en-US" sz="2000" i="1" dirty="0">
                <a:latin typeface="Arial" charset="0"/>
              </a:rPr>
              <a:t>I</a:t>
            </a:r>
            <a:r>
              <a:rPr lang="en-US" sz="2000" baseline="-25000" dirty="0">
                <a:latin typeface="Arial" charset="0"/>
              </a:rPr>
              <a:t>2</a:t>
            </a:r>
          </a:p>
        </p:txBody>
      </p:sp>
    </p:spTree>
    <p:extLst>
      <p:ext uri="{BB962C8B-B14F-4D97-AF65-F5344CB8AC3E}">
        <p14:creationId xmlns:p14="http://schemas.microsoft.com/office/powerpoint/2010/main" val="71595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8FB20-EF42-F146-BA62-BCEB95AD997B}"/>
              </a:ext>
            </a:extLst>
          </p:cNvPr>
          <p:cNvSpPr>
            <a:spLocks noGrp="1"/>
          </p:cNvSpPr>
          <p:nvPr>
            <p:ph type="title"/>
          </p:nvPr>
        </p:nvSpPr>
        <p:spPr/>
        <p:txBody>
          <a:bodyPr/>
          <a:lstStyle/>
          <a:p>
            <a:r>
              <a:rPr lang="en-US" dirty="0"/>
              <a:t>Structure from motion</a:t>
            </a:r>
          </a:p>
        </p:txBody>
      </p:sp>
      <p:sp>
        <p:nvSpPr>
          <p:cNvPr id="9" name="Content Placeholder 8">
            <a:extLst>
              <a:ext uri="{FF2B5EF4-FFF2-40B4-BE49-F238E27FC236}">
                <a16:creationId xmlns:a16="http://schemas.microsoft.com/office/drawing/2014/main" id="{C4FC548E-4751-BE42-BC58-73B381EBE6AE}"/>
              </a:ext>
            </a:extLst>
          </p:cNvPr>
          <p:cNvSpPr>
            <a:spLocks noGrp="1"/>
          </p:cNvSpPr>
          <p:nvPr>
            <p:ph idx="1"/>
          </p:nvPr>
        </p:nvSpPr>
        <p:spPr/>
        <p:txBody>
          <a:bodyPr/>
          <a:lstStyle/>
          <a:p>
            <a:r>
              <a:rPr lang="en-US" dirty="0"/>
              <a:t>Given a bunch of images</a:t>
            </a:r>
          </a:p>
          <a:p>
            <a:r>
              <a:rPr lang="en-US" dirty="0"/>
              <a:t>Get correspondences</a:t>
            </a:r>
          </a:p>
          <a:p>
            <a:pPr lvl="1"/>
            <a:r>
              <a:rPr lang="en-US" dirty="0"/>
              <a:t>Run interest point detector</a:t>
            </a:r>
          </a:p>
          <a:p>
            <a:pPr lvl="1"/>
            <a:r>
              <a:rPr lang="en-US" dirty="0"/>
              <a:t>Get SIFT descriptors</a:t>
            </a:r>
          </a:p>
          <a:p>
            <a:pPr lvl="1"/>
            <a:r>
              <a:rPr lang="en-US" dirty="0"/>
              <a:t>Match to get correspondences</a:t>
            </a:r>
          </a:p>
          <a:p>
            <a:r>
              <a:rPr lang="en-US" dirty="0"/>
              <a:t>Use correspondences for</a:t>
            </a:r>
          </a:p>
          <a:p>
            <a:pPr lvl="1"/>
            <a:r>
              <a:rPr lang="en-US" dirty="0"/>
              <a:t>Estimating F/E, R, t</a:t>
            </a:r>
          </a:p>
          <a:p>
            <a:pPr lvl="1"/>
            <a:r>
              <a:rPr lang="en-US" dirty="0"/>
              <a:t>Estimating 3D structure of the world</a:t>
            </a:r>
          </a:p>
        </p:txBody>
      </p:sp>
    </p:spTree>
    <p:extLst>
      <p:ext uri="{BB962C8B-B14F-4D97-AF65-F5344CB8AC3E}">
        <p14:creationId xmlns:p14="http://schemas.microsoft.com/office/powerpoint/2010/main" val="141949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a:t>
            </a:r>
          </a:p>
        </p:txBody>
      </p:sp>
      <p:sp>
        <p:nvSpPr>
          <p:cNvPr id="3" name="Content Placeholder 2"/>
          <p:cNvSpPr>
            <a:spLocks noGrp="1"/>
          </p:cNvSpPr>
          <p:nvPr>
            <p:ph idx="1"/>
          </p:nvPr>
        </p:nvSpPr>
        <p:spPr/>
        <p:txBody>
          <a:bodyPr/>
          <a:lstStyle/>
          <a:p>
            <a:r>
              <a:rPr lang="en-US" dirty="0"/>
              <a:t>What if we need depth for every pixel?</a:t>
            </a:r>
          </a:p>
          <a:p>
            <a:r>
              <a:rPr lang="en-US" dirty="0"/>
              <a:t>Setup: assume rectified images</a:t>
            </a:r>
          </a:p>
          <a:p>
            <a:pPr lvl="1"/>
            <a:r>
              <a:rPr lang="en-US" dirty="0"/>
              <a:t>Correspondence only along scan-lines</a:t>
            </a:r>
          </a:p>
          <a:p>
            <a:pPr lvl="1"/>
            <a:r>
              <a:rPr lang="en-US" dirty="0"/>
              <a:t>Can be represented using disparity</a:t>
            </a:r>
          </a:p>
        </p:txBody>
      </p:sp>
    </p:spTree>
    <p:extLst>
      <p:ext uri="{BB962C8B-B14F-4D97-AF65-F5344CB8AC3E}">
        <p14:creationId xmlns:p14="http://schemas.microsoft.com/office/powerpoint/2010/main" val="1080347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a:t>
            </a:r>
          </a:p>
        </p:txBody>
      </p:sp>
      <p:pic>
        <p:nvPicPr>
          <p:cNvPr id="4" name="Picture 3"/>
          <p:cNvPicPr>
            <a:picLocks noChangeAspect="1"/>
          </p:cNvPicPr>
          <p:nvPr/>
        </p:nvPicPr>
        <p:blipFill>
          <a:blip r:embed="rId2"/>
          <a:stretch>
            <a:fillRect/>
          </a:stretch>
        </p:blipFill>
        <p:spPr>
          <a:xfrm>
            <a:off x="3657600" y="1600200"/>
            <a:ext cx="4876800" cy="3657600"/>
          </a:xfrm>
          <a:prstGeom prst="rect">
            <a:avLst/>
          </a:prstGeom>
        </p:spPr>
      </p:pic>
      <p:sp>
        <p:nvSpPr>
          <p:cNvPr id="3" name="Oval 2">
            <a:extLst>
              <a:ext uri="{FF2B5EF4-FFF2-40B4-BE49-F238E27FC236}">
                <a16:creationId xmlns:a16="http://schemas.microsoft.com/office/drawing/2014/main" id="{868EEFFB-DF09-1145-8249-71885B2CEF98}"/>
              </a:ext>
            </a:extLst>
          </p:cNvPr>
          <p:cNvSpPr/>
          <p:nvPr/>
        </p:nvSpPr>
        <p:spPr>
          <a:xfrm>
            <a:off x="6526530" y="3554730"/>
            <a:ext cx="137160" cy="16002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a:t>
            </a:r>
          </a:p>
        </p:txBody>
      </p:sp>
      <p:sp>
        <p:nvSpPr>
          <p:cNvPr id="3" name="Content Placeholder 2"/>
          <p:cNvSpPr>
            <a:spLocks noGrp="1"/>
          </p:cNvSpPr>
          <p:nvPr>
            <p:ph idx="1"/>
          </p:nvPr>
        </p:nvSpPr>
        <p:spPr/>
        <p:txBody>
          <a:bodyPr>
            <a:normAutofit/>
          </a:bodyPr>
          <a:lstStyle/>
          <a:p>
            <a:r>
              <a:rPr lang="en-US" dirty="0"/>
              <a:t>Goal: Assign disparity value to each pixel</a:t>
            </a:r>
          </a:p>
          <a:p>
            <a:r>
              <a:rPr lang="en-US" dirty="0"/>
              <a:t>Problem: most pixels will be ambiguous</a:t>
            </a:r>
          </a:p>
          <a:p>
            <a:r>
              <a:rPr lang="en-US" dirty="0"/>
              <a:t>Solution: propagate from unambiguous to ambiguous pixels</a:t>
            </a:r>
          </a:p>
          <a:p>
            <a:r>
              <a:rPr lang="en-US" dirty="0"/>
              <a:t>Basic idea: nearby pixels likely to have same disparity (</a:t>
            </a:r>
            <a:r>
              <a:rPr lang="en-US" i="1" dirty="0"/>
              <a:t>smoothness</a:t>
            </a:r>
            <a:r>
              <a:rPr lang="en-US" dirty="0"/>
              <a:t>)</a:t>
            </a:r>
          </a:p>
        </p:txBody>
      </p:sp>
    </p:spTree>
    <p:extLst>
      <p:ext uri="{BB962C8B-B14F-4D97-AF65-F5344CB8AC3E}">
        <p14:creationId xmlns:p14="http://schemas.microsoft.com/office/powerpoint/2010/main" val="39268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200" y="0"/>
            <a:ext cx="8229600" cy="1143000"/>
          </a:xfrm>
        </p:spPr>
        <p:txBody>
          <a:bodyPr/>
          <a:lstStyle/>
          <a:p>
            <a:r>
              <a:rPr lang="en-US" dirty="0"/>
              <a:t>Matching feature points</a:t>
            </a:r>
          </a:p>
        </p:txBody>
      </p:sp>
      <p:sp>
        <p:nvSpPr>
          <p:cNvPr id="59395" name="Rectangle 3"/>
          <p:cNvSpPr>
            <a:spLocks noGrp="1" noChangeArrowheads="1"/>
          </p:cNvSpPr>
          <p:nvPr>
            <p:ph type="body" idx="1"/>
          </p:nvPr>
        </p:nvSpPr>
        <p:spPr>
          <a:xfrm>
            <a:off x="2209800" y="1066800"/>
            <a:ext cx="7772400" cy="5638800"/>
          </a:xfrm>
        </p:spPr>
        <p:txBody>
          <a:bodyPr>
            <a:normAutofit/>
          </a:bodyPr>
          <a:lstStyle/>
          <a:p>
            <a:pPr>
              <a:spcBef>
                <a:spcPct val="0"/>
              </a:spcBef>
              <a:buFontTx/>
              <a:buNone/>
            </a:pPr>
            <a:r>
              <a:rPr lang="en-US" dirty="0"/>
              <a:t>We know how to detect good points</a:t>
            </a:r>
          </a:p>
          <a:p>
            <a:pPr>
              <a:spcBef>
                <a:spcPct val="0"/>
              </a:spcBef>
              <a:buFontTx/>
              <a:buNone/>
            </a:pPr>
            <a:r>
              <a:rPr lang="en-US" dirty="0"/>
              <a:t>Next question: </a:t>
            </a:r>
            <a:r>
              <a:rPr lang="en-US" b="1" dirty="0">
                <a:solidFill>
                  <a:srgbClr val="FF0000"/>
                </a:solidFill>
              </a:rPr>
              <a:t>How to match them?</a:t>
            </a:r>
          </a:p>
          <a:p>
            <a:pPr>
              <a:buFontTx/>
              <a:buNone/>
            </a:pPr>
            <a:endParaRPr lang="en-US" dirty="0"/>
          </a:p>
          <a:p>
            <a:pPr>
              <a:buFontTx/>
              <a:buNone/>
            </a:pPr>
            <a:endParaRPr lang="en-US" dirty="0"/>
          </a:p>
          <a:p>
            <a:pPr>
              <a:buFontTx/>
              <a:buNone/>
            </a:pPr>
            <a:endParaRPr lang="en-US" dirty="0"/>
          </a:p>
          <a:p>
            <a:pPr>
              <a:buFontTx/>
              <a:buNone/>
            </a:pPr>
            <a:endParaRPr lang="en-US" sz="2400" dirty="0"/>
          </a:p>
          <a:p>
            <a:pPr>
              <a:buFontTx/>
              <a:buNone/>
            </a:pPr>
            <a:endParaRPr lang="en-US" sz="2400" dirty="0"/>
          </a:p>
          <a:p>
            <a:pPr>
              <a:buFontTx/>
              <a:buNone/>
            </a:pPr>
            <a:endParaRPr lang="en-US" sz="2400" dirty="0"/>
          </a:p>
          <a:p>
            <a:pPr>
              <a:spcBef>
                <a:spcPct val="0"/>
              </a:spcBef>
              <a:buFontTx/>
              <a:buNone/>
            </a:pPr>
            <a:r>
              <a:rPr lang="en-US" dirty="0"/>
              <a:t>Two interrelated questions:</a:t>
            </a:r>
          </a:p>
          <a:p>
            <a:pPr marL="514350" indent="-514350">
              <a:spcBef>
                <a:spcPct val="0"/>
              </a:spcBef>
              <a:buFont typeface="+mj-lt"/>
              <a:buAutoNum type="arabicPeriod"/>
            </a:pPr>
            <a:r>
              <a:rPr lang="en-US" dirty="0"/>
              <a:t>How do we </a:t>
            </a:r>
            <a:r>
              <a:rPr lang="en-US" i="1" dirty="0"/>
              <a:t>describe </a:t>
            </a:r>
            <a:r>
              <a:rPr lang="en-US" dirty="0"/>
              <a:t>each feature point?</a:t>
            </a:r>
          </a:p>
          <a:p>
            <a:pPr marL="514350" indent="-514350">
              <a:spcBef>
                <a:spcPct val="0"/>
              </a:spcBef>
              <a:buFont typeface="+mj-lt"/>
              <a:buAutoNum type="arabicPeriod"/>
            </a:pPr>
            <a:r>
              <a:rPr lang="en-US" dirty="0"/>
              <a:t>How do we </a:t>
            </a:r>
            <a:r>
              <a:rPr lang="en-US" i="1" dirty="0"/>
              <a:t>match </a:t>
            </a:r>
            <a:r>
              <a:rPr lang="en-US" dirty="0"/>
              <a:t>descriptions?</a:t>
            </a:r>
          </a:p>
          <a:p>
            <a:pPr>
              <a:spcBef>
                <a:spcPct val="0"/>
              </a:spcBef>
              <a:buFontTx/>
              <a:buNone/>
            </a:pPr>
            <a:endParaRPr lang="en-US" b="1" dirty="0">
              <a:solidFill>
                <a:srgbClr val="FF0000"/>
              </a:solidFill>
            </a:endParaRPr>
          </a:p>
          <a:p>
            <a:pPr>
              <a:spcBef>
                <a:spcPct val="0"/>
              </a:spcBef>
              <a:buFontTx/>
              <a:buNone/>
            </a:pPr>
            <a:endParaRPr lang="en-US" b="1" dirty="0">
              <a:solidFill>
                <a:srgbClr val="FF0000"/>
              </a:solidFill>
            </a:endParaRPr>
          </a:p>
          <a:p>
            <a:pPr>
              <a:spcBef>
                <a:spcPct val="0"/>
              </a:spcBef>
              <a:buFontTx/>
              <a:buNone/>
            </a:pPr>
            <a:endParaRPr lang="en-US" b="1" dirty="0">
              <a:solidFill>
                <a:srgbClr val="FF0000"/>
              </a:solidFill>
            </a:endParaRPr>
          </a:p>
          <a:p>
            <a:pPr>
              <a:spcBef>
                <a:spcPct val="0"/>
              </a:spcBef>
              <a:buFontTx/>
              <a:buNone/>
            </a:pPr>
            <a:endParaRPr lang="en-US" b="1" dirty="0">
              <a:solidFill>
                <a:srgbClr val="FF0000"/>
              </a:solidFill>
            </a:endParaRPr>
          </a:p>
          <a:p>
            <a:pPr>
              <a:spcBef>
                <a:spcPct val="0"/>
              </a:spcBef>
              <a:buFontTx/>
              <a:buNone/>
            </a:pPr>
            <a:endParaRPr lang="en-US" b="1" dirty="0">
              <a:solidFill>
                <a:srgbClr val="FF0000"/>
              </a:solidFill>
            </a:endParaRPr>
          </a:p>
          <a:p>
            <a:pPr>
              <a:spcBef>
                <a:spcPct val="0"/>
              </a:spcBef>
              <a:buFontTx/>
              <a:buNone/>
            </a:pPr>
            <a:endParaRPr lang="en-US" b="1" dirty="0">
              <a:solidFill>
                <a:srgbClr val="FF0000"/>
              </a:solidFill>
            </a:endParaRPr>
          </a:p>
          <a:p>
            <a:pPr>
              <a:spcBef>
                <a:spcPct val="0"/>
              </a:spcBef>
              <a:buFontTx/>
              <a:buNone/>
            </a:pPr>
            <a:endParaRPr lang="en-US" b="1" dirty="0">
              <a:solidFill>
                <a:srgbClr val="FF0000"/>
              </a:solidFill>
            </a:endParaRPr>
          </a:p>
          <a:p>
            <a:pPr>
              <a:spcBef>
                <a:spcPct val="0"/>
              </a:spcBef>
              <a:buFontTx/>
              <a:buNone/>
            </a:pPr>
            <a:endParaRPr lang="en-US" b="1" dirty="0">
              <a:solidFill>
                <a:srgbClr val="FF0000"/>
              </a:solidFill>
            </a:endParaRPr>
          </a:p>
          <a:p>
            <a:pPr>
              <a:spcBef>
                <a:spcPct val="0"/>
              </a:spcBef>
              <a:buFontTx/>
              <a:buNone/>
            </a:pPr>
            <a:endParaRPr lang="ru-RU" b="1" dirty="0">
              <a:solidFill>
                <a:srgbClr val="FF0000"/>
              </a:solidFill>
            </a:endParaRPr>
          </a:p>
        </p:txBody>
      </p:sp>
      <p:pic>
        <p:nvPicPr>
          <p:cNvPr id="59396" name="Picture 4" descr="SIFT2"/>
          <p:cNvPicPr>
            <a:picLocks noChangeArrowheads="1"/>
          </p:cNvPicPr>
          <p:nvPr/>
        </p:nvPicPr>
        <p:blipFill>
          <a:blip r:embed="rId2" cstate="print"/>
          <a:srcRect/>
          <a:stretch>
            <a:fillRect/>
          </a:stretch>
        </p:blipFill>
        <p:spPr bwMode="auto">
          <a:xfrm>
            <a:off x="6184901" y="2133600"/>
            <a:ext cx="3675063" cy="2660650"/>
          </a:xfrm>
          <a:prstGeom prst="rect">
            <a:avLst/>
          </a:prstGeom>
          <a:noFill/>
          <a:ln w="9525">
            <a:noFill/>
            <a:miter lim="800000"/>
            <a:headEnd/>
            <a:tailEnd/>
          </a:ln>
        </p:spPr>
      </p:pic>
      <p:pic>
        <p:nvPicPr>
          <p:cNvPr id="59397" name="Picture 5" descr="SIFT1"/>
          <p:cNvPicPr>
            <a:picLocks noChangeAspect="1" noChangeArrowheads="1"/>
          </p:cNvPicPr>
          <p:nvPr/>
        </p:nvPicPr>
        <p:blipFill>
          <a:blip r:embed="rId3" cstate="print"/>
          <a:srcRect/>
          <a:stretch>
            <a:fillRect/>
          </a:stretch>
        </p:blipFill>
        <p:spPr bwMode="auto">
          <a:xfrm>
            <a:off x="2374901" y="2133601"/>
            <a:ext cx="3675063" cy="2663825"/>
          </a:xfrm>
          <a:prstGeom prst="rect">
            <a:avLst/>
          </a:prstGeom>
          <a:noFill/>
          <a:ln w="9525">
            <a:noFill/>
            <a:miter lim="800000"/>
            <a:headEnd/>
            <a:tailEnd/>
          </a:ln>
        </p:spPr>
      </p:pic>
      <p:sp>
        <p:nvSpPr>
          <p:cNvPr id="59398" name="Line 6"/>
          <p:cNvSpPr>
            <a:spLocks noChangeShapeType="1"/>
          </p:cNvSpPr>
          <p:nvPr/>
        </p:nvSpPr>
        <p:spPr bwMode="auto">
          <a:xfrm flipV="1">
            <a:off x="4813300" y="2933700"/>
            <a:ext cx="1905000" cy="152400"/>
          </a:xfrm>
          <a:prstGeom prst="line">
            <a:avLst/>
          </a:prstGeom>
          <a:noFill/>
          <a:ln w="28575">
            <a:solidFill>
              <a:srgbClr val="FF0000"/>
            </a:solidFill>
            <a:round/>
            <a:headEnd type="triangle" w="med" len="med"/>
            <a:tailEnd type="triangle" w="med" len="med"/>
          </a:ln>
        </p:spPr>
        <p:txBody>
          <a:bodyPr/>
          <a:lstStyle/>
          <a:p>
            <a:endParaRPr lang="en-US"/>
          </a:p>
        </p:txBody>
      </p:sp>
      <p:sp>
        <p:nvSpPr>
          <p:cNvPr id="59399" name="Line 7"/>
          <p:cNvSpPr>
            <a:spLocks noChangeShapeType="1"/>
          </p:cNvSpPr>
          <p:nvPr/>
        </p:nvSpPr>
        <p:spPr bwMode="auto">
          <a:xfrm>
            <a:off x="5756275" y="3203575"/>
            <a:ext cx="1816100" cy="14288"/>
          </a:xfrm>
          <a:prstGeom prst="line">
            <a:avLst/>
          </a:prstGeom>
          <a:noFill/>
          <a:ln w="28575">
            <a:solidFill>
              <a:srgbClr val="FF0000"/>
            </a:solidFill>
            <a:round/>
            <a:headEnd type="triangle" w="med" len="med"/>
            <a:tailEnd type="triangle" w="med" len="med"/>
          </a:ln>
        </p:spPr>
        <p:txBody>
          <a:bodyPr/>
          <a:lstStyle/>
          <a:p>
            <a:endParaRPr lang="en-US"/>
          </a:p>
        </p:txBody>
      </p:sp>
      <p:sp>
        <p:nvSpPr>
          <p:cNvPr id="59400" name="Line 8"/>
          <p:cNvSpPr>
            <a:spLocks noChangeShapeType="1"/>
          </p:cNvSpPr>
          <p:nvPr/>
        </p:nvSpPr>
        <p:spPr bwMode="auto">
          <a:xfrm flipV="1">
            <a:off x="5248276" y="4305301"/>
            <a:ext cx="1698625" cy="142875"/>
          </a:xfrm>
          <a:prstGeom prst="line">
            <a:avLst/>
          </a:prstGeom>
          <a:noFill/>
          <a:ln w="28575">
            <a:solidFill>
              <a:srgbClr val="FF0000"/>
            </a:solidFill>
            <a:round/>
            <a:headEnd type="triangle" w="med" len="med"/>
            <a:tailEnd type="triangle" w="med" len="med"/>
          </a:ln>
        </p:spPr>
        <p:txBody>
          <a:bodyPr/>
          <a:lstStyle/>
          <a:p>
            <a:endParaRPr lang="en-US"/>
          </a:p>
        </p:txBody>
      </p:sp>
      <p:sp>
        <p:nvSpPr>
          <p:cNvPr id="59401" name="Line 9"/>
          <p:cNvSpPr>
            <a:spLocks noChangeShapeType="1"/>
          </p:cNvSpPr>
          <p:nvPr/>
        </p:nvSpPr>
        <p:spPr bwMode="auto">
          <a:xfrm flipV="1">
            <a:off x="5705476" y="3848101"/>
            <a:ext cx="1736725" cy="41275"/>
          </a:xfrm>
          <a:prstGeom prst="line">
            <a:avLst/>
          </a:prstGeom>
          <a:noFill/>
          <a:ln w="28575">
            <a:solidFill>
              <a:srgbClr val="FF0000"/>
            </a:solidFill>
            <a:round/>
            <a:headEnd type="triangle" w="med" len="med"/>
            <a:tailEnd type="triangle" w="med" len="med"/>
          </a:ln>
        </p:spPr>
        <p:txBody>
          <a:bodyPr/>
          <a:lstStyle/>
          <a:p>
            <a:endParaRPr lang="en-US"/>
          </a:p>
        </p:txBody>
      </p:sp>
      <p:sp>
        <p:nvSpPr>
          <p:cNvPr id="59402" name="Line 10"/>
          <p:cNvSpPr>
            <a:spLocks noChangeShapeType="1"/>
          </p:cNvSpPr>
          <p:nvPr/>
        </p:nvSpPr>
        <p:spPr bwMode="auto">
          <a:xfrm flipV="1">
            <a:off x="4968876" y="3429001"/>
            <a:ext cx="1825625" cy="130175"/>
          </a:xfrm>
          <a:prstGeom prst="line">
            <a:avLst/>
          </a:prstGeom>
          <a:noFill/>
          <a:ln w="28575">
            <a:solidFill>
              <a:srgbClr val="FF0000"/>
            </a:solidFill>
            <a:round/>
            <a:headEnd type="triangle" w="med" len="med"/>
            <a:tailEnd type="triangle" w="med" len="med"/>
          </a:ln>
        </p:spPr>
        <p:txBody>
          <a:bodyPr/>
          <a:lstStyle/>
          <a:p>
            <a:endParaRPr lang="en-US"/>
          </a:p>
        </p:txBody>
      </p:sp>
      <p:sp>
        <p:nvSpPr>
          <p:cNvPr id="12" name="Text Box 11"/>
          <p:cNvSpPr txBox="1">
            <a:spLocks noChangeArrowheads="1"/>
          </p:cNvSpPr>
          <p:nvPr/>
        </p:nvSpPr>
        <p:spPr bwMode="auto">
          <a:xfrm>
            <a:off x="5748496" y="2232025"/>
            <a:ext cx="755335" cy="1569660"/>
          </a:xfrm>
          <a:prstGeom prst="rect">
            <a:avLst/>
          </a:prstGeom>
          <a:noFill/>
          <a:ln w="9525">
            <a:noFill/>
            <a:miter lim="800000"/>
            <a:headEnd/>
            <a:tailEnd/>
          </a:ln>
          <a:effectLst>
            <a:outerShdw blurRad="139700" algn="ctr" rotWithShape="0">
              <a:prstClr val="black">
                <a:alpha val="88000"/>
              </a:prstClr>
            </a:outerShdw>
          </a:effectLst>
        </p:spPr>
        <p:txBody>
          <a:bodyPr wrap="none">
            <a:spAutoFit/>
          </a:bodyPr>
          <a:lstStyle/>
          <a:p>
            <a:pPr algn="ctr" eaLnBrk="1" hangingPunct="1"/>
            <a:r>
              <a:rPr lang="en-US" sz="9600" dirty="0">
                <a:solidFill>
                  <a:srgbClr val="FF0000"/>
                </a:solidFill>
                <a:cs typeface="Times New Roman" pitchFamily="18" charset="0"/>
              </a:rPr>
              <a:t>?</a:t>
            </a:r>
            <a:endParaRPr lang="ru-RU" sz="9600" dirty="0">
              <a:solidFill>
                <a:srgbClr val="FF0000"/>
              </a:solidFill>
              <a:cs typeface="Times New Roman" pitchFamily="18" charset="0"/>
            </a:endParaRPr>
          </a:p>
        </p:txBody>
      </p:sp>
    </p:spTree>
    <p:extLst>
      <p:ext uri="{BB962C8B-B14F-4D97-AF65-F5344CB8AC3E}">
        <p14:creationId xmlns:p14="http://schemas.microsoft.com/office/powerpoint/2010/main" val="2533340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a:t>
            </a:r>
          </a:p>
        </p:txBody>
      </p:sp>
      <p:sp>
        <p:nvSpPr>
          <p:cNvPr id="3" name="Content Placeholder 2"/>
          <p:cNvSpPr>
            <a:spLocks noGrp="1"/>
          </p:cNvSpPr>
          <p:nvPr>
            <p:ph idx="1"/>
          </p:nvPr>
        </p:nvSpPr>
        <p:spPr/>
        <p:txBody>
          <a:bodyPr/>
          <a:lstStyle/>
          <a:p>
            <a:r>
              <a:rPr lang="en-US" dirty="0"/>
              <a:t>Goal:</a:t>
            </a:r>
          </a:p>
          <a:p>
            <a:pPr lvl="1"/>
            <a:r>
              <a:rPr lang="en-US" dirty="0"/>
              <a:t>Assign disparity value to each pixel</a:t>
            </a:r>
          </a:p>
          <a:p>
            <a:r>
              <a:rPr lang="en-US" dirty="0"/>
              <a:t>Basic idea:</a:t>
            </a:r>
          </a:p>
          <a:p>
            <a:pPr lvl="1"/>
            <a:r>
              <a:rPr lang="en-US" dirty="0"/>
              <a:t>Disparity image should be </a:t>
            </a:r>
            <a:r>
              <a:rPr lang="en-US" i="1" dirty="0"/>
              <a:t>smooth</a:t>
            </a:r>
            <a:endParaRPr lang="en-US" dirty="0"/>
          </a:p>
          <a:p>
            <a:r>
              <a:rPr lang="en-US" dirty="0"/>
              <a:t>Energy minimization</a:t>
            </a:r>
          </a:p>
          <a:p>
            <a:pPr lvl="1"/>
            <a:r>
              <a:rPr lang="en-US" dirty="0"/>
              <a:t>min E(d), where d is disparity image</a:t>
            </a:r>
          </a:p>
          <a:p>
            <a:pPr lvl="1"/>
            <a:r>
              <a:rPr lang="en-US" dirty="0"/>
              <a:t>E(d) = </a:t>
            </a:r>
            <a:r>
              <a:rPr lang="en-US" dirty="0" err="1"/>
              <a:t>E</a:t>
            </a:r>
            <a:r>
              <a:rPr lang="en-US" baseline="-25000" dirty="0" err="1"/>
              <a:t>data</a:t>
            </a:r>
            <a:r>
              <a:rPr lang="en-US" dirty="0"/>
              <a:t>(d) + </a:t>
            </a:r>
            <a:r>
              <a:rPr lang="en-US" dirty="0" err="1"/>
              <a:t>E</a:t>
            </a:r>
            <a:r>
              <a:rPr lang="en-US" baseline="-25000" dirty="0" err="1"/>
              <a:t>smoothness</a:t>
            </a:r>
            <a:r>
              <a:rPr lang="en-US" dirty="0"/>
              <a:t>(d)</a:t>
            </a:r>
          </a:p>
          <a:p>
            <a:r>
              <a:rPr lang="en-US" dirty="0" err="1"/>
              <a:t>E</a:t>
            </a:r>
            <a:r>
              <a:rPr lang="en-US" baseline="-25000" dirty="0" err="1"/>
              <a:t>data</a:t>
            </a:r>
            <a:r>
              <a:rPr lang="en-US" dirty="0"/>
              <a:t>(d) : scores based on NCC (for example)</a:t>
            </a:r>
          </a:p>
          <a:p>
            <a:r>
              <a:rPr lang="en-US" dirty="0" err="1"/>
              <a:t>E</a:t>
            </a:r>
            <a:r>
              <a:rPr lang="en-US" baseline="-25000" dirty="0" err="1"/>
              <a:t>smoothness</a:t>
            </a:r>
            <a:r>
              <a:rPr lang="en-US" dirty="0"/>
              <a:t>(d) = </a:t>
            </a:r>
          </a:p>
        </p:txBody>
      </p:sp>
      <p:pic>
        <p:nvPicPr>
          <p:cNvPr id="4" name="Picture 3"/>
          <p:cNvPicPr>
            <a:picLocks noChangeAspect="1"/>
          </p:cNvPicPr>
          <p:nvPr/>
        </p:nvPicPr>
        <p:blipFill>
          <a:blip r:embed="rId2"/>
          <a:stretch>
            <a:fillRect/>
          </a:stretch>
        </p:blipFill>
        <p:spPr>
          <a:xfrm>
            <a:off x="3200399" y="5424841"/>
            <a:ext cx="7044267" cy="752122"/>
          </a:xfrm>
          <a:prstGeom prst="rect">
            <a:avLst/>
          </a:prstGeom>
        </p:spPr>
      </p:pic>
    </p:spTree>
    <p:extLst>
      <p:ext uri="{BB962C8B-B14F-4D97-AF65-F5344CB8AC3E}">
        <p14:creationId xmlns:p14="http://schemas.microsoft.com/office/powerpoint/2010/main" val="2853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Markov Random Fields</a:t>
            </a:r>
          </a:p>
        </p:txBody>
      </p:sp>
      <p:sp>
        <p:nvSpPr>
          <p:cNvPr id="3" name="Content Placeholder 2"/>
          <p:cNvSpPr>
            <a:spLocks noGrp="1"/>
          </p:cNvSpPr>
          <p:nvPr>
            <p:ph idx="1"/>
          </p:nvPr>
        </p:nvSpPr>
        <p:spPr/>
        <p:txBody>
          <a:bodyPr/>
          <a:lstStyle/>
          <a:p>
            <a:r>
              <a:rPr lang="en-US" dirty="0"/>
              <a:t>Probabilistic model</a:t>
            </a:r>
          </a:p>
          <a:p>
            <a:r>
              <a:rPr lang="en-US" dirty="0"/>
              <a:t>Undirected graphical model</a:t>
            </a:r>
          </a:p>
          <a:p>
            <a:endParaRPr lang="en-US" dirty="0"/>
          </a:p>
          <a:p>
            <a:endParaRPr lang="en-US" dirty="0"/>
          </a:p>
          <a:p>
            <a:r>
              <a:rPr lang="en-US" dirty="0"/>
              <a:t>Undirected graph with nodes and edges</a:t>
            </a:r>
          </a:p>
          <a:p>
            <a:r>
              <a:rPr lang="en-US" dirty="0"/>
              <a:t>Unary potential on nodes = </a:t>
            </a:r>
            <a:r>
              <a:rPr lang="en-US" i="1" dirty="0"/>
              <a:t>data term</a:t>
            </a:r>
          </a:p>
          <a:p>
            <a:r>
              <a:rPr lang="en-US" dirty="0"/>
              <a:t>Binary potential on edges = </a:t>
            </a:r>
            <a:r>
              <a:rPr lang="en-US" i="1" dirty="0"/>
              <a:t>smoothness term</a:t>
            </a:r>
          </a:p>
          <a:p>
            <a:endParaRPr lang="en-US" dirty="0"/>
          </a:p>
          <a:p>
            <a:endParaRPr lang="en-US" dirty="0"/>
          </a:p>
        </p:txBody>
      </p:sp>
      <p:pic>
        <p:nvPicPr>
          <p:cNvPr id="4" name="Picture 3"/>
          <p:cNvPicPr>
            <a:picLocks noChangeAspect="1"/>
          </p:cNvPicPr>
          <p:nvPr/>
        </p:nvPicPr>
        <p:blipFill>
          <a:blip r:embed="rId2"/>
          <a:stretch>
            <a:fillRect/>
          </a:stretch>
        </p:blipFill>
        <p:spPr>
          <a:xfrm>
            <a:off x="3153834" y="3155950"/>
            <a:ext cx="2768600" cy="546100"/>
          </a:xfrm>
          <a:prstGeom prst="rect">
            <a:avLst/>
          </a:prstGeom>
        </p:spPr>
      </p:pic>
      <p:pic>
        <p:nvPicPr>
          <p:cNvPr id="5" name="Picture 4"/>
          <p:cNvPicPr>
            <a:picLocks noChangeAspect="1"/>
          </p:cNvPicPr>
          <p:nvPr/>
        </p:nvPicPr>
        <p:blipFill>
          <a:blip r:embed="rId3"/>
          <a:stretch>
            <a:fillRect/>
          </a:stretch>
        </p:blipFill>
        <p:spPr>
          <a:xfrm>
            <a:off x="683683" y="5507567"/>
            <a:ext cx="11061700" cy="1092200"/>
          </a:xfrm>
          <a:prstGeom prst="rect">
            <a:avLst/>
          </a:prstGeom>
        </p:spPr>
      </p:pic>
      <p:pic>
        <p:nvPicPr>
          <p:cNvPr id="6" name="Picture 5"/>
          <p:cNvPicPr>
            <a:picLocks noChangeAspect="1"/>
          </p:cNvPicPr>
          <p:nvPr/>
        </p:nvPicPr>
        <p:blipFill>
          <a:blip r:embed="rId4"/>
          <a:stretch>
            <a:fillRect/>
          </a:stretch>
        </p:blipFill>
        <p:spPr>
          <a:xfrm>
            <a:off x="7726892" y="1880394"/>
            <a:ext cx="3822700" cy="2120900"/>
          </a:xfrm>
          <a:prstGeom prst="rect">
            <a:avLst/>
          </a:prstGeom>
        </p:spPr>
      </p:pic>
    </p:spTree>
    <p:extLst>
      <p:ext uri="{BB962C8B-B14F-4D97-AF65-F5344CB8AC3E}">
        <p14:creationId xmlns:p14="http://schemas.microsoft.com/office/powerpoint/2010/main" val="424168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MRFs</a:t>
            </a:r>
          </a:p>
        </p:txBody>
      </p:sp>
      <p:sp>
        <p:nvSpPr>
          <p:cNvPr id="3" name="Content Placeholder 2"/>
          <p:cNvSpPr>
            <a:spLocks noGrp="1"/>
          </p:cNvSpPr>
          <p:nvPr>
            <p:ph idx="1"/>
          </p:nvPr>
        </p:nvSpPr>
        <p:spPr/>
        <p:txBody>
          <a:bodyPr/>
          <a:lstStyle/>
          <a:p>
            <a:r>
              <a:rPr lang="en-US" dirty="0"/>
              <a:t>NP-Hard</a:t>
            </a:r>
          </a:p>
          <a:p>
            <a:r>
              <a:rPr lang="en-US" dirty="0"/>
              <a:t>Approximate solutions</a:t>
            </a:r>
          </a:p>
          <a:p>
            <a:pPr lvl="1"/>
            <a:r>
              <a:rPr lang="en-US" dirty="0"/>
              <a:t>Message passing </a:t>
            </a:r>
          </a:p>
          <a:p>
            <a:pPr lvl="1"/>
            <a:r>
              <a:rPr lang="en-US" dirty="0"/>
              <a:t>Graph cut-based solutions</a:t>
            </a:r>
          </a:p>
          <a:p>
            <a:pPr lvl="1"/>
            <a:endParaRPr lang="en-US" dirty="0"/>
          </a:p>
        </p:txBody>
      </p:sp>
      <p:pic>
        <p:nvPicPr>
          <p:cNvPr id="4" name="Picture 3"/>
          <p:cNvPicPr>
            <a:picLocks noChangeAspect="1"/>
          </p:cNvPicPr>
          <p:nvPr/>
        </p:nvPicPr>
        <p:blipFill>
          <a:blip r:embed="rId2"/>
          <a:stretch>
            <a:fillRect/>
          </a:stretch>
        </p:blipFill>
        <p:spPr>
          <a:xfrm>
            <a:off x="7726892" y="1880394"/>
            <a:ext cx="3822700" cy="2120900"/>
          </a:xfrm>
          <a:prstGeom prst="rect">
            <a:avLst/>
          </a:prstGeom>
        </p:spPr>
      </p:pic>
    </p:spTree>
    <p:extLst>
      <p:ext uri="{BB962C8B-B14F-4D97-AF65-F5344CB8AC3E}">
        <p14:creationId xmlns:p14="http://schemas.microsoft.com/office/powerpoint/2010/main" val="12911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 with MRFs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11033" y="2510365"/>
            <a:ext cx="4906433" cy="3663022"/>
          </a:xfrm>
          <a:prstGeom prst="rect">
            <a:avLst/>
          </a:prstGeom>
        </p:spPr>
      </p:pic>
    </p:spTree>
    <p:extLst>
      <p:ext uri="{BB962C8B-B14F-4D97-AF65-F5344CB8AC3E}">
        <p14:creationId xmlns:p14="http://schemas.microsoft.com/office/powerpoint/2010/main" val="3589022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a:t>
            </a:r>
          </a:p>
        </p:txBody>
      </p:sp>
      <p:sp>
        <p:nvSpPr>
          <p:cNvPr id="3" name="Content Placeholder 2"/>
          <p:cNvSpPr>
            <a:spLocks noGrp="1"/>
          </p:cNvSpPr>
          <p:nvPr>
            <p:ph idx="1"/>
          </p:nvPr>
        </p:nvSpPr>
        <p:spPr/>
        <p:txBody>
          <a:bodyPr>
            <a:normAutofit/>
          </a:bodyPr>
          <a:lstStyle/>
          <a:p>
            <a:r>
              <a:rPr lang="en-US" dirty="0"/>
              <a:t>Goal: Assign disparity value to each pixel</a:t>
            </a:r>
          </a:p>
          <a:p>
            <a:r>
              <a:rPr lang="en-US" dirty="0"/>
              <a:t>Problem: most pixels will be ambiguous</a:t>
            </a:r>
          </a:p>
          <a:p>
            <a:r>
              <a:rPr lang="en-US" dirty="0"/>
              <a:t>Solution: propagate from unambiguous to ambiguous pixels</a:t>
            </a:r>
          </a:p>
          <a:p>
            <a:r>
              <a:rPr lang="en-US" dirty="0"/>
              <a:t>Basic idea: nearby pixels likely to have same disparity (</a:t>
            </a:r>
            <a:r>
              <a:rPr lang="en-US" i="1" dirty="0"/>
              <a:t>smoothness</a:t>
            </a:r>
            <a:r>
              <a:rPr lang="en-US" dirty="0"/>
              <a:t>)</a:t>
            </a:r>
          </a:p>
        </p:txBody>
      </p:sp>
    </p:spTree>
    <p:extLst>
      <p:ext uri="{BB962C8B-B14F-4D97-AF65-F5344CB8AC3E}">
        <p14:creationId xmlns:p14="http://schemas.microsoft.com/office/powerpoint/2010/main" val="402411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a:t>
            </a:r>
          </a:p>
        </p:txBody>
      </p:sp>
      <p:sp>
        <p:nvSpPr>
          <p:cNvPr id="3" name="Content Placeholder 2"/>
          <p:cNvSpPr>
            <a:spLocks noGrp="1"/>
          </p:cNvSpPr>
          <p:nvPr>
            <p:ph idx="1"/>
          </p:nvPr>
        </p:nvSpPr>
        <p:spPr/>
        <p:txBody>
          <a:bodyPr>
            <a:normAutofit/>
          </a:bodyPr>
          <a:lstStyle/>
          <a:p>
            <a:r>
              <a:rPr lang="en-US" dirty="0"/>
              <a:t>Obtain disparity through optimization</a:t>
            </a:r>
          </a:p>
          <a:p>
            <a:endParaRPr lang="en-US" dirty="0"/>
          </a:p>
          <a:p>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838200" y="3558387"/>
            <a:ext cx="10701867" cy="885814"/>
          </a:xfrm>
          <a:prstGeom prst="rect">
            <a:avLst/>
          </a:prstGeom>
        </p:spPr>
      </p:pic>
      <p:sp>
        <p:nvSpPr>
          <p:cNvPr id="4" name="Up Arrow Callout 3"/>
          <p:cNvSpPr/>
          <p:nvPr/>
        </p:nvSpPr>
        <p:spPr>
          <a:xfrm>
            <a:off x="33866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Based on </a:t>
            </a:r>
            <a:r>
              <a:rPr lang="en-US" sz="2400" dirty="0" err="1"/>
              <a:t>e.g</a:t>
            </a:r>
            <a:r>
              <a:rPr lang="en-US" sz="2400" dirty="0"/>
              <a:t> NCC distance</a:t>
            </a:r>
          </a:p>
        </p:txBody>
      </p:sp>
      <p:sp>
        <p:nvSpPr>
          <p:cNvPr id="7" name="Up Arrow Callout 6"/>
          <p:cNvSpPr/>
          <p:nvPr/>
        </p:nvSpPr>
        <p:spPr>
          <a:xfrm>
            <a:off x="78062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
            </a:r>
            <a:r>
              <a:rPr lang="en-US" sz="2400" dirty="0" err="1"/>
              <a:t>i,j</a:t>
            </a:r>
            <a:r>
              <a:rPr lang="en-US" sz="2400" dirty="0"/>
              <a:t>) </a:t>
            </a:r>
            <a:r>
              <a:rPr lang="mr-IN" sz="2400" dirty="0"/>
              <a:t>–</a:t>
            </a:r>
            <a:r>
              <a:rPr lang="en-US" sz="2400" dirty="0"/>
              <a:t> d(</a:t>
            </a:r>
            <a:r>
              <a:rPr lang="en-US" sz="2400" dirty="0" err="1"/>
              <a:t>k,l</a:t>
            </a:r>
            <a:r>
              <a:rPr lang="en-US" sz="2400" dirty="0"/>
              <a:t>))</a:t>
            </a:r>
            <a:r>
              <a:rPr lang="en-US" sz="2400" baseline="30000" dirty="0"/>
              <a:t>2</a:t>
            </a:r>
          </a:p>
        </p:txBody>
      </p:sp>
    </p:spTree>
    <p:extLst>
      <p:ext uri="{BB962C8B-B14F-4D97-AF65-F5344CB8AC3E}">
        <p14:creationId xmlns:p14="http://schemas.microsoft.com/office/powerpoint/2010/main" val="68760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Detour: Graphical models</a:t>
            </a:r>
          </a:p>
        </p:txBody>
      </p:sp>
      <p:sp>
        <p:nvSpPr>
          <p:cNvPr id="3" name="Content Placeholder 2"/>
          <p:cNvSpPr>
            <a:spLocks noGrp="1"/>
          </p:cNvSpPr>
          <p:nvPr>
            <p:ph idx="1"/>
          </p:nvPr>
        </p:nvSpPr>
        <p:spPr>
          <a:xfrm>
            <a:off x="838200" y="1825625"/>
            <a:ext cx="10515600" cy="1583238"/>
          </a:xfrm>
        </p:spPr>
        <p:txBody>
          <a:bodyPr>
            <a:normAutofit fontScale="92500" lnSpcReduction="20000"/>
          </a:bodyPr>
          <a:lstStyle/>
          <a:p>
            <a:r>
              <a:rPr lang="en-US" dirty="0"/>
              <a:t>Probabilistic models with graphs</a:t>
            </a:r>
          </a:p>
          <a:p>
            <a:r>
              <a:rPr lang="en-US" dirty="0"/>
              <a:t>Nodes are variables</a:t>
            </a:r>
          </a:p>
          <a:p>
            <a:r>
              <a:rPr lang="en-US" dirty="0"/>
              <a:t>Edges determine dependency structure</a:t>
            </a:r>
          </a:p>
          <a:p>
            <a:r>
              <a:rPr lang="en-US" i="1" dirty="0"/>
              <a:t>        independent of          given all</a:t>
            </a:r>
            <a:endParaRPr lang="en-US" dirty="0"/>
          </a:p>
          <a:p>
            <a:endParaRPr lang="en-US" dirty="0"/>
          </a:p>
        </p:txBody>
      </p:sp>
      <p:sp>
        <p:nvSpPr>
          <p:cNvPr id="4" name="Oval 3"/>
          <p:cNvSpPr/>
          <p:nvPr/>
        </p:nvSpPr>
        <p:spPr>
          <a:xfrm>
            <a:off x="3183467" y="3611640"/>
            <a:ext cx="660400" cy="6265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183467" y="5474307"/>
            <a:ext cx="660400" cy="6265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59867" y="4576840"/>
            <a:ext cx="660400" cy="626533"/>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39467" y="4576839"/>
            <a:ext cx="660400" cy="6265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4" idx="5"/>
            <a:endCxn id="6" idx="1"/>
          </p:cNvCxnSpPr>
          <p:nvPr/>
        </p:nvCxnSpPr>
        <p:spPr>
          <a:xfrm>
            <a:off x="3747154" y="4146419"/>
            <a:ext cx="1209426" cy="522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7"/>
            <a:endCxn id="6" idx="3"/>
          </p:cNvCxnSpPr>
          <p:nvPr/>
        </p:nvCxnSpPr>
        <p:spPr>
          <a:xfrm flipV="1">
            <a:off x="3747154" y="5111619"/>
            <a:ext cx="1209426" cy="454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20267" y="4884398"/>
            <a:ext cx="1219200" cy="5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303867" y="5477851"/>
            <a:ext cx="660400" cy="6265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5" idx="6"/>
            <a:endCxn id="5" idx="2"/>
          </p:cNvCxnSpPr>
          <p:nvPr/>
        </p:nvCxnSpPr>
        <p:spPr>
          <a:xfrm flipV="1">
            <a:off x="1964267" y="5787574"/>
            <a:ext cx="1219200" cy="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472488" y="4699732"/>
            <a:ext cx="1710266" cy="369332"/>
          </a:xfrm>
          <a:prstGeom prst="rect">
            <a:avLst/>
          </a:prstGeom>
          <a:noFill/>
        </p:spPr>
        <p:txBody>
          <a:bodyPr wrap="square" rtlCol="0">
            <a:spAutoFit/>
          </a:bodyPr>
          <a:lstStyle/>
          <a:p>
            <a:r>
              <a:rPr lang="en-US" dirty="0"/>
              <a:t>I wake up</a:t>
            </a:r>
          </a:p>
        </p:txBody>
      </p:sp>
      <p:sp>
        <p:nvSpPr>
          <p:cNvPr id="20" name="TextBox 19"/>
          <p:cNvSpPr txBox="1"/>
          <p:nvPr/>
        </p:nvSpPr>
        <p:spPr>
          <a:xfrm>
            <a:off x="5065511" y="4176621"/>
            <a:ext cx="1710266" cy="369332"/>
          </a:xfrm>
          <a:prstGeom prst="rect">
            <a:avLst/>
          </a:prstGeom>
          <a:noFill/>
        </p:spPr>
        <p:txBody>
          <a:bodyPr wrap="square" rtlCol="0">
            <a:spAutoFit/>
          </a:bodyPr>
          <a:lstStyle/>
          <a:p>
            <a:r>
              <a:rPr lang="en-US"/>
              <a:t>Alarm rings</a:t>
            </a:r>
            <a:endParaRPr lang="en-US" dirty="0"/>
          </a:p>
        </p:txBody>
      </p:sp>
      <p:sp>
        <p:nvSpPr>
          <p:cNvPr id="21" name="TextBox 20"/>
          <p:cNvSpPr txBox="1"/>
          <p:nvPr/>
        </p:nvSpPr>
        <p:spPr>
          <a:xfrm>
            <a:off x="3657603" y="3328354"/>
            <a:ext cx="1710266" cy="369332"/>
          </a:xfrm>
          <a:prstGeom prst="rect">
            <a:avLst/>
          </a:prstGeom>
          <a:noFill/>
        </p:spPr>
        <p:txBody>
          <a:bodyPr wrap="square" rtlCol="0">
            <a:spAutoFit/>
          </a:bodyPr>
          <a:lstStyle/>
          <a:p>
            <a:r>
              <a:rPr lang="en-US"/>
              <a:t>It is 8 am</a:t>
            </a:r>
            <a:endParaRPr lang="en-US" dirty="0"/>
          </a:p>
        </p:txBody>
      </p:sp>
      <p:sp>
        <p:nvSpPr>
          <p:cNvPr id="22" name="TextBox 21"/>
          <p:cNvSpPr txBox="1"/>
          <p:nvPr/>
        </p:nvSpPr>
        <p:spPr>
          <a:xfrm>
            <a:off x="3843867" y="5731508"/>
            <a:ext cx="1710266" cy="646331"/>
          </a:xfrm>
          <a:prstGeom prst="rect">
            <a:avLst/>
          </a:prstGeom>
          <a:noFill/>
        </p:spPr>
        <p:txBody>
          <a:bodyPr wrap="square" rtlCol="0">
            <a:spAutoFit/>
          </a:bodyPr>
          <a:lstStyle/>
          <a:p>
            <a:r>
              <a:rPr lang="en-US" dirty="0"/>
              <a:t>Roommate sets </a:t>
            </a:r>
            <a:r>
              <a:rPr lang="en-US"/>
              <a:t>up prank</a:t>
            </a:r>
            <a:endParaRPr lang="en-US" dirty="0"/>
          </a:p>
        </p:txBody>
      </p:sp>
      <p:sp>
        <p:nvSpPr>
          <p:cNvPr id="23" name="TextBox 22"/>
          <p:cNvSpPr txBox="1"/>
          <p:nvPr/>
        </p:nvSpPr>
        <p:spPr>
          <a:xfrm>
            <a:off x="581758" y="4856241"/>
            <a:ext cx="1710266" cy="646331"/>
          </a:xfrm>
          <a:prstGeom prst="rect">
            <a:avLst/>
          </a:prstGeom>
          <a:noFill/>
        </p:spPr>
        <p:txBody>
          <a:bodyPr wrap="square" rtlCol="0">
            <a:spAutoFit/>
          </a:bodyPr>
          <a:lstStyle/>
          <a:p>
            <a:r>
              <a:rPr lang="en-US" dirty="0"/>
              <a:t>Naughty roommate</a:t>
            </a:r>
          </a:p>
        </p:txBody>
      </p:sp>
      <p:sp>
        <p:nvSpPr>
          <p:cNvPr id="18" name="Oval 17">
            <a:extLst>
              <a:ext uri="{FF2B5EF4-FFF2-40B4-BE49-F238E27FC236}">
                <a16:creationId xmlns:a16="http://schemas.microsoft.com/office/drawing/2014/main" id="{80B2EBB1-215A-C345-A948-0D5254B3DC6A}"/>
              </a:ext>
            </a:extLst>
          </p:cNvPr>
          <p:cNvSpPr/>
          <p:nvPr/>
        </p:nvSpPr>
        <p:spPr>
          <a:xfrm>
            <a:off x="1303259" y="2972085"/>
            <a:ext cx="423334" cy="4183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EE0B725-AC93-0F4D-A79D-437B75B8D331}"/>
              </a:ext>
            </a:extLst>
          </p:cNvPr>
          <p:cNvSpPr/>
          <p:nvPr/>
        </p:nvSpPr>
        <p:spPr>
          <a:xfrm>
            <a:off x="3820505" y="2972085"/>
            <a:ext cx="423334" cy="4183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858F99-A4E2-1D4E-A759-428BA7F553C6}"/>
              </a:ext>
            </a:extLst>
          </p:cNvPr>
          <p:cNvSpPr/>
          <p:nvPr/>
        </p:nvSpPr>
        <p:spPr>
          <a:xfrm>
            <a:off x="5662004" y="2972085"/>
            <a:ext cx="423334" cy="418306"/>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5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9" grpId="0"/>
      <p:bldP spid="20" grpId="0"/>
      <p:bldP spid="21" grpId="0"/>
      <p:bldP spid="22" grpId="0"/>
      <p:bldP spid="23" grpId="0"/>
      <p:bldP spid="18"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Markov Random Fields (MRFs)</a:t>
            </a:r>
          </a:p>
        </p:txBody>
      </p:sp>
      <p:sp>
        <p:nvSpPr>
          <p:cNvPr id="5" name="Content Placeholder 4"/>
          <p:cNvSpPr>
            <a:spLocks noGrp="1"/>
          </p:cNvSpPr>
          <p:nvPr>
            <p:ph idx="1"/>
          </p:nvPr>
        </p:nvSpPr>
        <p:spPr/>
        <p:txBody>
          <a:bodyPr/>
          <a:lstStyle/>
          <a:p>
            <a:r>
              <a:rPr lang="en-US" dirty="0"/>
              <a:t>Probabilistic model</a:t>
            </a:r>
          </a:p>
          <a:p>
            <a:r>
              <a:rPr lang="en-US" dirty="0"/>
              <a:t>Represented by graph</a:t>
            </a:r>
          </a:p>
          <a:p>
            <a:r>
              <a:rPr lang="en-US" dirty="0"/>
              <a:t>Each node is random variable</a:t>
            </a:r>
          </a:p>
          <a:p>
            <a:r>
              <a:rPr lang="en-US" dirty="0"/>
              <a:t>Edges represent </a:t>
            </a:r>
            <a:r>
              <a:rPr lang="en-US" i="1" dirty="0"/>
              <a:t>dependence structure</a:t>
            </a:r>
          </a:p>
          <a:p>
            <a:pPr lvl="1"/>
            <a:r>
              <a:rPr lang="en-US" i="1" dirty="0"/>
              <a:t>       independent of          given all  </a:t>
            </a:r>
            <a:endParaRPr lang="en-US" dirty="0"/>
          </a:p>
        </p:txBody>
      </p:sp>
      <p:pic>
        <p:nvPicPr>
          <p:cNvPr id="4" name="Picture 3"/>
          <p:cNvPicPr>
            <a:picLocks noChangeAspect="1"/>
          </p:cNvPicPr>
          <p:nvPr/>
        </p:nvPicPr>
        <p:blipFill>
          <a:blip r:embed="rId2"/>
          <a:stretch>
            <a:fillRect/>
          </a:stretch>
        </p:blipFill>
        <p:spPr>
          <a:xfrm>
            <a:off x="7726892" y="1880394"/>
            <a:ext cx="3822700" cy="2120900"/>
          </a:xfrm>
          <a:prstGeom prst="rect">
            <a:avLst/>
          </a:prstGeom>
        </p:spPr>
      </p:pic>
      <p:sp>
        <p:nvSpPr>
          <p:cNvPr id="6" name="Oval 5"/>
          <p:cNvSpPr/>
          <p:nvPr/>
        </p:nvSpPr>
        <p:spPr>
          <a:xfrm>
            <a:off x="1553633" y="3842941"/>
            <a:ext cx="423334" cy="4183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70879" y="3842941"/>
            <a:ext cx="423334" cy="4183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12378" y="3842941"/>
            <a:ext cx="423334" cy="418306"/>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091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Markov Random Fields (MRFs)</a:t>
            </a:r>
          </a:p>
        </p:txBody>
      </p:sp>
      <p:sp>
        <p:nvSpPr>
          <p:cNvPr id="5" name="Content Placeholder 4"/>
          <p:cNvSpPr>
            <a:spLocks noGrp="1"/>
          </p:cNvSpPr>
          <p:nvPr>
            <p:ph idx="1"/>
          </p:nvPr>
        </p:nvSpPr>
        <p:spPr/>
        <p:txBody>
          <a:bodyPr/>
          <a:lstStyle/>
          <a:p>
            <a:r>
              <a:rPr lang="en-US" dirty="0"/>
              <a:t>Hammersley-</a:t>
            </a:r>
            <a:r>
              <a:rPr lang="en-US" dirty="0" err="1"/>
              <a:t>clifford</a:t>
            </a:r>
            <a:r>
              <a:rPr lang="en-US" dirty="0"/>
              <a:t> theorem</a:t>
            </a:r>
          </a:p>
          <a:p>
            <a:endParaRPr lang="en-US" dirty="0"/>
          </a:p>
        </p:txBody>
      </p:sp>
      <p:pic>
        <p:nvPicPr>
          <p:cNvPr id="4" name="Picture 3"/>
          <p:cNvPicPr>
            <a:picLocks noChangeAspect="1"/>
          </p:cNvPicPr>
          <p:nvPr/>
        </p:nvPicPr>
        <p:blipFill>
          <a:blip r:embed="rId2"/>
          <a:stretch>
            <a:fillRect/>
          </a:stretch>
        </p:blipFill>
        <p:spPr>
          <a:xfrm>
            <a:off x="8184092" y="446088"/>
            <a:ext cx="3822700" cy="2120900"/>
          </a:xfrm>
          <a:prstGeom prst="rect">
            <a:avLst/>
          </a:prstGeom>
        </p:spPr>
      </p:pic>
      <p:pic>
        <p:nvPicPr>
          <p:cNvPr id="3" name="Picture 2"/>
          <p:cNvPicPr>
            <a:picLocks noChangeAspect="1"/>
          </p:cNvPicPr>
          <p:nvPr/>
        </p:nvPicPr>
        <p:blipFill>
          <a:blip r:embed="rId3"/>
          <a:stretch>
            <a:fillRect/>
          </a:stretch>
        </p:blipFill>
        <p:spPr>
          <a:xfrm>
            <a:off x="1947334" y="2331377"/>
            <a:ext cx="3860800" cy="546100"/>
          </a:xfrm>
          <a:prstGeom prst="rect">
            <a:avLst/>
          </a:prstGeom>
        </p:spPr>
      </p:pic>
      <p:pic>
        <p:nvPicPr>
          <p:cNvPr id="9" name="Picture 8"/>
          <p:cNvPicPr>
            <a:picLocks noChangeAspect="1"/>
          </p:cNvPicPr>
          <p:nvPr/>
        </p:nvPicPr>
        <p:blipFill>
          <a:blip r:embed="rId4"/>
          <a:stretch>
            <a:fillRect/>
          </a:stretch>
        </p:blipFill>
        <p:spPr>
          <a:xfrm>
            <a:off x="1828800" y="3098800"/>
            <a:ext cx="7302500" cy="1092200"/>
          </a:xfrm>
          <a:prstGeom prst="rect">
            <a:avLst/>
          </a:prstGeom>
        </p:spPr>
      </p:pic>
      <p:pic>
        <p:nvPicPr>
          <p:cNvPr id="10" name="Picture 9"/>
          <p:cNvPicPr>
            <a:picLocks noChangeAspect="1"/>
          </p:cNvPicPr>
          <p:nvPr/>
        </p:nvPicPr>
        <p:blipFill>
          <a:blip r:embed="rId5"/>
          <a:stretch>
            <a:fillRect/>
          </a:stretch>
        </p:blipFill>
        <p:spPr>
          <a:xfrm>
            <a:off x="1674284" y="5689600"/>
            <a:ext cx="7848600" cy="622300"/>
          </a:xfrm>
          <a:prstGeom prst="rect">
            <a:avLst/>
          </a:prstGeom>
        </p:spPr>
      </p:pic>
      <p:sp>
        <p:nvSpPr>
          <p:cNvPr id="11" name="Up Arrow Callout 10"/>
          <p:cNvSpPr/>
          <p:nvPr/>
        </p:nvSpPr>
        <p:spPr>
          <a:xfrm>
            <a:off x="3278718" y="3869927"/>
            <a:ext cx="2319866" cy="1323314"/>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Unary potential</a:t>
            </a:r>
          </a:p>
        </p:txBody>
      </p:sp>
      <p:sp>
        <p:nvSpPr>
          <p:cNvPr id="12" name="Up Arrow Callout 11"/>
          <p:cNvSpPr/>
          <p:nvPr/>
        </p:nvSpPr>
        <p:spPr>
          <a:xfrm>
            <a:off x="6616701" y="3840494"/>
            <a:ext cx="2319866" cy="1323314"/>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Binary potential</a:t>
            </a:r>
          </a:p>
        </p:txBody>
      </p:sp>
    </p:spTree>
    <p:extLst>
      <p:ext uri="{BB962C8B-B14F-4D97-AF65-F5344CB8AC3E}">
        <p14:creationId xmlns:p14="http://schemas.microsoft.com/office/powerpoint/2010/main" val="23854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 as MRFs</a:t>
            </a:r>
          </a:p>
        </p:txBody>
      </p:sp>
      <p:sp>
        <p:nvSpPr>
          <p:cNvPr id="3" name="Content Placeholder 2"/>
          <p:cNvSpPr>
            <a:spLocks noGrp="1"/>
          </p:cNvSpPr>
          <p:nvPr>
            <p:ph idx="1"/>
          </p:nvPr>
        </p:nvSpPr>
        <p:spPr/>
        <p:txBody>
          <a:bodyPr>
            <a:normAutofit/>
          </a:bodyPr>
          <a:lstStyle/>
          <a:p>
            <a:r>
              <a:rPr lang="en-US" dirty="0"/>
              <a:t>Obtain disparity through optimization</a:t>
            </a:r>
          </a:p>
          <a:p>
            <a:r>
              <a:rPr lang="en-US" dirty="0"/>
              <a:t>Random variable: disparity</a:t>
            </a:r>
          </a:p>
          <a:p>
            <a:r>
              <a:rPr lang="en-US" dirty="0"/>
              <a:t>Find </a:t>
            </a:r>
            <a:r>
              <a:rPr lang="en-US" i="1" dirty="0"/>
              <a:t>most likely disparity</a:t>
            </a:r>
            <a:endParaRPr lang="en-US" dirty="0"/>
          </a:p>
          <a:p>
            <a:endParaRPr lang="en-US" dirty="0"/>
          </a:p>
          <a:p>
            <a:endParaRPr 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838200" y="3558387"/>
            <a:ext cx="10701867" cy="885814"/>
          </a:xfrm>
          <a:prstGeom prst="rect">
            <a:avLst/>
          </a:prstGeom>
        </p:spPr>
      </p:pic>
      <p:sp>
        <p:nvSpPr>
          <p:cNvPr id="4" name="Up Arrow Callout 3"/>
          <p:cNvSpPr/>
          <p:nvPr/>
        </p:nvSpPr>
        <p:spPr>
          <a:xfrm>
            <a:off x="33866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Based on </a:t>
            </a:r>
            <a:r>
              <a:rPr lang="en-US" sz="2400" dirty="0" err="1"/>
              <a:t>e.g</a:t>
            </a:r>
            <a:r>
              <a:rPr lang="en-US" sz="2400" dirty="0"/>
              <a:t> NCC distance</a:t>
            </a:r>
          </a:p>
        </p:txBody>
      </p:sp>
      <p:sp>
        <p:nvSpPr>
          <p:cNvPr id="7" name="Up Arrow Callout 6"/>
          <p:cNvSpPr/>
          <p:nvPr/>
        </p:nvSpPr>
        <p:spPr>
          <a:xfrm>
            <a:off x="7806267" y="4233334"/>
            <a:ext cx="2319866" cy="2286000"/>
          </a:xfrm>
          <a:prstGeom prst="upArrowCallout">
            <a:avLst>
              <a:gd name="adj1" fmla="val 11667"/>
              <a:gd name="adj2" fmla="val 13889"/>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
            </a:r>
            <a:r>
              <a:rPr lang="en-US" sz="2400" dirty="0" err="1"/>
              <a:t>i,j</a:t>
            </a:r>
            <a:r>
              <a:rPr lang="en-US" sz="2400" dirty="0"/>
              <a:t>) </a:t>
            </a:r>
            <a:r>
              <a:rPr lang="mr-IN" sz="2400" dirty="0"/>
              <a:t>–</a:t>
            </a:r>
            <a:r>
              <a:rPr lang="en-US" sz="2400" dirty="0"/>
              <a:t> d(</a:t>
            </a:r>
            <a:r>
              <a:rPr lang="en-US" sz="2400" dirty="0" err="1"/>
              <a:t>k,l</a:t>
            </a:r>
            <a:r>
              <a:rPr lang="en-US" sz="2400" dirty="0"/>
              <a:t>))</a:t>
            </a:r>
            <a:r>
              <a:rPr lang="en-US" sz="2400" baseline="30000" dirty="0"/>
              <a:t>2</a:t>
            </a:r>
          </a:p>
        </p:txBody>
      </p:sp>
    </p:spTree>
    <p:extLst>
      <p:ext uri="{BB962C8B-B14F-4D97-AF65-F5344CB8AC3E}">
        <p14:creationId xmlns:p14="http://schemas.microsoft.com/office/powerpoint/2010/main" val="3107258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descriptor</a:t>
            </a:r>
          </a:p>
        </p:txBody>
      </p:sp>
      <p:pic>
        <p:nvPicPr>
          <p:cNvPr id="6" name="Picture 2" descr="http://farm1.static.flickr.com/47/136915456_c6f719ea3f.jpg?v=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1107" y="1503182"/>
            <a:ext cx="2781119" cy="2085839"/>
          </a:xfrm>
          <a:prstGeom prst="rect">
            <a:avLst/>
          </a:prstGeom>
          <a:noFill/>
          <a:ln w="9525">
            <a:noFill/>
            <a:miter lim="800000"/>
            <a:headEnd/>
            <a:tailEnd/>
          </a:ln>
        </p:spPr>
      </p:pic>
      <p:pic>
        <p:nvPicPr>
          <p:cNvPr id="7" name="Picture 4" descr="http://farm1.static.flickr.com/133/328570837_37b6289916.jpg?v=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8950" y="1503181"/>
            <a:ext cx="2978876" cy="2091334"/>
          </a:xfrm>
          <a:prstGeom prst="rect">
            <a:avLst/>
          </a:prstGeom>
          <a:noFill/>
          <a:ln w="9525">
            <a:noFill/>
            <a:miter lim="800000"/>
            <a:headEnd/>
            <a:tailEnd/>
          </a:ln>
        </p:spPr>
      </p:pic>
      <p:sp>
        <p:nvSpPr>
          <p:cNvPr id="8" name="Oval 7"/>
          <p:cNvSpPr/>
          <p:nvPr/>
        </p:nvSpPr>
        <p:spPr>
          <a:xfrm>
            <a:off x="3093086" y="2045970"/>
            <a:ext cx="88265" cy="1028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353946" y="2049780"/>
            <a:ext cx="88265"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09816" y="1824990"/>
            <a:ext cx="88265" cy="10287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206106" y="2026920"/>
            <a:ext cx="88265" cy="1028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nvPr>
        </p:nvGraphicFramePr>
        <p:xfrm>
          <a:off x="2246471" y="3783330"/>
          <a:ext cx="303213" cy="2491744"/>
        </p:xfrm>
        <a:graphic>
          <a:graphicData uri="http://schemas.openxmlformats.org/drawingml/2006/table">
            <a:tbl>
              <a:tblPr>
                <a:tableStyleId>{5C22544A-7EE6-4342-B048-85BDC9FD1C3A}</a:tableStyleId>
              </a:tblPr>
              <a:tblGrid>
                <a:gridCol w="303213">
                  <a:extLst>
                    <a:ext uri="{9D8B030D-6E8A-4147-A177-3AD203B41FA5}">
                      <a16:colId xmlns:a16="http://schemas.microsoft.com/office/drawing/2014/main" val="20000"/>
                    </a:ext>
                  </a:extLst>
                </a:gridCol>
              </a:tblGrid>
              <a:tr h="311468">
                <a:tc>
                  <a:txBody>
                    <a:bodyPr/>
                    <a:lstStyle/>
                    <a:p>
                      <a:endParaRPr lang="en-US" sz="1000" dirty="0"/>
                    </a:p>
                  </a:txBody>
                  <a:tcPr>
                    <a:solidFill>
                      <a:srgbClr val="92D050"/>
                    </a:solidFill>
                  </a:tcPr>
                </a:tc>
                <a:extLst>
                  <a:ext uri="{0D108BD9-81ED-4DB2-BD59-A6C34878D82A}">
                    <a16:rowId xmlns:a16="http://schemas.microsoft.com/office/drawing/2014/main" val="10000"/>
                  </a:ext>
                </a:extLst>
              </a:tr>
              <a:tr h="311468">
                <a:tc>
                  <a:txBody>
                    <a:bodyPr/>
                    <a:lstStyle/>
                    <a:p>
                      <a:endParaRPr lang="en-US" sz="1000" dirty="0"/>
                    </a:p>
                  </a:txBody>
                  <a:tcPr>
                    <a:solidFill>
                      <a:srgbClr val="C00000"/>
                    </a:solidFill>
                  </a:tcPr>
                </a:tc>
                <a:extLst>
                  <a:ext uri="{0D108BD9-81ED-4DB2-BD59-A6C34878D82A}">
                    <a16:rowId xmlns:a16="http://schemas.microsoft.com/office/drawing/2014/main" val="10001"/>
                  </a:ext>
                </a:extLst>
              </a:tr>
              <a:tr h="311468">
                <a:tc>
                  <a:txBody>
                    <a:bodyPr/>
                    <a:lstStyle/>
                    <a:p>
                      <a:endParaRPr lang="en-US" sz="1000" dirty="0"/>
                    </a:p>
                  </a:txBody>
                  <a:tcPr>
                    <a:solidFill>
                      <a:srgbClr val="7030A0"/>
                    </a:solidFill>
                  </a:tcPr>
                </a:tc>
                <a:extLst>
                  <a:ext uri="{0D108BD9-81ED-4DB2-BD59-A6C34878D82A}">
                    <a16:rowId xmlns:a16="http://schemas.microsoft.com/office/drawing/2014/main" val="10002"/>
                  </a:ext>
                </a:extLst>
              </a:tr>
              <a:tr h="311468">
                <a:tc>
                  <a:txBody>
                    <a:bodyPr/>
                    <a:lstStyle/>
                    <a:p>
                      <a:endParaRPr lang="en-US" sz="1000" dirty="0"/>
                    </a:p>
                  </a:txBody>
                  <a:tcPr>
                    <a:solidFill>
                      <a:schemeClr val="accent2">
                        <a:lumMod val="75000"/>
                      </a:schemeClr>
                    </a:solidFill>
                  </a:tcPr>
                </a:tc>
                <a:extLst>
                  <a:ext uri="{0D108BD9-81ED-4DB2-BD59-A6C34878D82A}">
                    <a16:rowId xmlns:a16="http://schemas.microsoft.com/office/drawing/2014/main" val="10003"/>
                  </a:ext>
                </a:extLst>
              </a:tr>
              <a:tr h="311468">
                <a:tc>
                  <a:txBody>
                    <a:bodyPr/>
                    <a:lstStyle/>
                    <a:p>
                      <a:endParaRPr lang="en-US" sz="1000" dirty="0"/>
                    </a:p>
                  </a:txBody>
                  <a:tcPr>
                    <a:solidFill>
                      <a:srgbClr val="FFC000"/>
                    </a:solidFill>
                  </a:tcPr>
                </a:tc>
                <a:extLst>
                  <a:ext uri="{0D108BD9-81ED-4DB2-BD59-A6C34878D82A}">
                    <a16:rowId xmlns:a16="http://schemas.microsoft.com/office/drawing/2014/main" val="10004"/>
                  </a:ext>
                </a:extLst>
              </a:tr>
              <a:tr h="311468">
                <a:tc>
                  <a:txBody>
                    <a:bodyPr/>
                    <a:lstStyle/>
                    <a:p>
                      <a:endParaRPr lang="en-US" sz="1000" dirty="0"/>
                    </a:p>
                  </a:txBody>
                  <a:tcPr/>
                </a:tc>
                <a:extLst>
                  <a:ext uri="{0D108BD9-81ED-4DB2-BD59-A6C34878D82A}">
                    <a16:rowId xmlns:a16="http://schemas.microsoft.com/office/drawing/2014/main" val="10005"/>
                  </a:ext>
                </a:extLst>
              </a:tr>
              <a:tr h="311468">
                <a:tc>
                  <a:txBody>
                    <a:bodyPr/>
                    <a:lstStyle/>
                    <a:p>
                      <a:endParaRPr lang="en-US" sz="1000" dirty="0"/>
                    </a:p>
                  </a:txBody>
                  <a:tcPr>
                    <a:solidFill>
                      <a:schemeClr val="tx2">
                        <a:lumMod val="75000"/>
                      </a:schemeClr>
                    </a:solidFill>
                  </a:tcPr>
                </a:tc>
                <a:extLst>
                  <a:ext uri="{0D108BD9-81ED-4DB2-BD59-A6C34878D82A}">
                    <a16:rowId xmlns:a16="http://schemas.microsoft.com/office/drawing/2014/main" val="10006"/>
                  </a:ext>
                </a:extLst>
              </a:tr>
              <a:tr h="311468">
                <a:tc>
                  <a:txBody>
                    <a:bodyPr/>
                    <a:lstStyle/>
                    <a:p>
                      <a:endParaRPr lang="en-US" sz="1000" dirty="0"/>
                    </a:p>
                  </a:txBody>
                  <a:tcPr>
                    <a:solidFill>
                      <a:srgbClr val="7030A0"/>
                    </a:solidFill>
                  </a:tcPr>
                </a:tc>
                <a:extLst>
                  <a:ext uri="{0D108BD9-81ED-4DB2-BD59-A6C34878D82A}">
                    <a16:rowId xmlns:a16="http://schemas.microsoft.com/office/drawing/2014/main" val="10007"/>
                  </a:ext>
                </a:extLst>
              </a:tr>
            </a:tbl>
          </a:graphicData>
        </a:graphic>
      </p:graphicFrame>
      <p:graphicFrame>
        <p:nvGraphicFramePr>
          <p:cNvPr id="13" name="Table 12"/>
          <p:cNvGraphicFramePr>
            <a:graphicFrameLocks noGrp="1"/>
          </p:cNvGraphicFramePr>
          <p:nvPr>
            <p:extLst/>
          </p:nvPr>
        </p:nvGraphicFramePr>
        <p:xfrm>
          <a:off x="2987516" y="3783330"/>
          <a:ext cx="299403" cy="2491744"/>
        </p:xfrm>
        <a:graphic>
          <a:graphicData uri="http://schemas.openxmlformats.org/drawingml/2006/table">
            <a:tbl>
              <a:tblPr>
                <a:tableStyleId>{5C22544A-7EE6-4342-B048-85BDC9FD1C3A}</a:tableStyleId>
              </a:tblPr>
              <a:tblGrid>
                <a:gridCol w="299403">
                  <a:extLst>
                    <a:ext uri="{9D8B030D-6E8A-4147-A177-3AD203B41FA5}">
                      <a16:colId xmlns:a16="http://schemas.microsoft.com/office/drawing/2014/main" val="20000"/>
                    </a:ext>
                  </a:extLst>
                </a:gridCol>
              </a:tblGrid>
              <a:tr h="311468">
                <a:tc>
                  <a:txBody>
                    <a:bodyPr/>
                    <a:lstStyle/>
                    <a:p>
                      <a:endParaRPr lang="en-US" sz="1000" dirty="0"/>
                    </a:p>
                  </a:txBody>
                  <a:tcPr>
                    <a:solidFill>
                      <a:schemeClr val="accent6">
                        <a:lumMod val="60000"/>
                        <a:lumOff val="40000"/>
                      </a:schemeClr>
                    </a:solidFill>
                  </a:tcPr>
                </a:tc>
                <a:extLst>
                  <a:ext uri="{0D108BD9-81ED-4DB2-BD59-A6C34878D82A}">
                    <a16:rowId xmlns:a16="http://schemas.microsoft.com/office/drawing/2014/main" val="10000"/>
                  </a:ext>
                </a:extLst>
              </a:tr>
              <a:tr h="311468">
                <a:tc>
                  <a:txBody>
                    <a:bodyPr/>
                    <a:lstStyle/>
                    <a:p>
                      <a:endParaRPr lang="en-US" sz="1000" dirty="0"/>
                    </a:p>
                  </a:txBody>
                  <a:tcPr>
                    <a:solidFill>
                      <a:srgbClr val="00B050"/>
                    </a:solidFill>
                  </a:tcPr>
                </a:tc>
                <a:extLst>
                  <a:ext uri="{0D108BD9-81ED-4DB2-BD59-A6C34878D82A}">
                    <a16:rowId xmlns:a16="http://schemas.microsoft.com/office/drawing/2014/main" val="10001"/>
                  </a:ext>
                </a:extLst>
              </a:tr>
              <a:tr h="311468">
                <a:tc>
                  <a:txBody>
                    <a:bodyPr/>
                    <a:lstStyle/>
                    <a:p>
                      <a:endParaRPr lang="en-US" sz="1000" dirty="0"/>
                    </a:p>
                  </a:txBody>
                  <a:tcPr>
                    <a:solidFill>
                      <a:srgbClr val="00B0F0"/>
                    </a:solidFill>
                  </a:tcPr>
                </a:tc>
                <a:extLst>
                  <a:ext uri="{0D108BD9-81ED-4DB2-BD59-A6C34878D82A}">
                    <a16:rowId xmlns:a16="http://schemas.microsoft.com/office/drawing/2014/main" val="10002"/>
                  </a:ext>
                </a:extLst>
              </a:tr>
              <a:tr h="311468">
                <a:tc>
                  <a:txBody>
                    <a:bodyPr/>
                    <a:lstStyle/>
                    <a:p>
                      <a:endParaRPr lang="en-US" sz="1000" dirty="0"/>
                    </a:p>
                  </a:txBody>
                  <a:tcPr>
                    <a:solidFill>
                      <a:schemeClr val="bg2">
                        <a:lumMod val="50000"/>
                      </a:schemeClr>
                    </a:solidFill>
                  </a:tcPr>
                </a:tc>
                <a:extLst>
                  <a:ext uri="{0D108BD9-81ED-4DB2-BD59-A6C34878D82A}">
                    <a16:rowId xmlns:a16="http://schemas.microsoft.com/office/drawing/2014/main" val="10003"/>
                  </a:ext>
                </a:extLst>
              </a:tr>
              <a:tr h="311468">
                <a:tc>
                  <a:txBody>
                    <a:bodyPr/>
                    <a:lstStyle/>
                    <a:p>
                      <a:endParaRPr lang="en-US" sz="1000" dirty="0"/>
                    </a:p>
                  </a:txBody>
                  <a:tcPr>
                    <a:solidFill>
                      <a:srgbClr val="FF0000"/>
                    </a:solidFill>
                  </a:tcPr>
                </a:tc>
                <a:extLst>
                  <a:ext uri="{0D108BD9-81ED-4DB2-BD59-A6C34878D82A}">
                    <a16:rowId xmlns:a16="http://schemas.microsoft.com/office/drawing/2014/main" val="10004"/>
                  </a:ext>
                </a:extLst>
              </a:tr>
              <a:tr h="311468">
                <a:tc>
                  <a:txBody>
                    <a:bodyPr/>
                    <a:lstStyle/>
                    <a:p>
                      <a:endParaRPr lang="en-US" sz="1000" dirty="0"/>
                    </a:p>
                  </a:txBody>
                  <a:tcPr>
                    <a:solidFill>
                      <a:schemeClr val="accent5">
                        <a:lumMod val="75000"/>
                      </a:schemeClr>
                    </a:solidFill>
                  </a:tcPr>
                </a:tc>
                <a:extLst>
                  <a:ext uri="{0D108BD9-81ED-4DB2-BD59-A6C34878D82A}">
                    <a16:rowId xmlns:a16="http://schemas.microsoft.com/office/drawing/2014/main" val="10005"/>
                  </a:ext>
                </a:extLst>
              </a:tr>
              <a:tr h="311468">
                <a:tc>
                  <a:txBody>
                    <a:bodyPr/>
                    <a:lstStyle/>
                    <a:p>
                      <a:endParaRPr lang="en-US" sz="1000" dirty="0"/>
                    </a:p>
                  </a:txBody>
                  <a:tcPr>
                    <a:solidFill>
                      <a:schemeClr val="accent2">
                        <a:lumMod val="75000"/>
                      </a:schemeClr>
                    </a:solidFill>
                  </a:tcPr>
                </a:tc>
                <a:extLst>
                  <a:ext uri="{0D108BD9-81ED-4DB2-BD59-A6C34878D82A}">
                    <a16:rowId xmlns:a16="http://schemas.microsoft.com/office/drawing/2014/main" val="10006"/>
                  </a:ext>
                </a:extLst>
              </a:tr>
              <a:tr h="311468">
                <a:tc>
                  <a:txBody>
                    <a:bodyPr/>
                    <a:lstStyle/>
                    <a:p>
                      <a:endParaRPr lang="en-US" sz="1000" dirty="0"/>
                    </a:p>
                  </a:txBody>
                  <a:tcPr>
                    <a:solidFill>
                      <a:schemeClr val="tx1"/>
                    </a:solidFill>
                  </a:tcPr>
                </a:tc>
                <a:extLst>
                  <a:ext uri="{0D108BD9-81ED-4DB2-BD59-A6C34878D82A}">
                    <a16:rowId xmlns:a16="http://schemas.microsoft.com/office/drawing/2014/main" val="10007"/>
                  </a:ext>
                </a:extLst>
              </a:tr>
            </a:tbl>
          </a:graphicData>
        </a:graphic>
      </p:graphicFrame>
      <p:graphicFrame>
        <p:nvGraphicFramePr>
          <p:cNvPr id="14" name="Table 13"/>
          <p:cNvGraphicFramePr>
            <a:graphicFrameLocks noGrp="1"/>
          </p:cNvGraphicFramePr>
          <p:nvPr>
            <p:extLst/>
          </p:nvPr>
        </p:nvGraphicFramePr>
        <p:xfrm>
          <a:off x="7304246" y="3783330"/>
          <a:ext cx="299403" cy="2491744"/>
        </p:xfrm>
        <a:graphic>
          <a:graphicData uri="http://schemas.openxmlformats.org/drawingml/2006/table">
            <a:tbl>
              <a:tblPr>
                <a:tableStyleId>{5C22544A-7EE6-4342-B048-85BDC9FD1C3A}</a:tableStyleId>
              </a:tblPr>
              <a:tblGrid>
                <a:gridCol w="299403">
                  <a:extLst>
                    <a:ext uri="{9D8B030D-6E8A-4147-A177-3AD203B41FA5}">
                      <a16:colId xmlns:a16="http://schemas.microsoft.com/office/drawing/2014/main" val="20000"/>
                    </a:ext>
                  </a:extLst>
                </a:gridCol>
              </a:tblGrid>
              <a:tr h="311468">
                <a:tc>
                  <a:txBody>
                    <a:bodyPr/>
                    <a:lstStyle/>
                    <a:p>
                      <a:endParaRPr lang="en-US" sz="1000" dirty="0"/>
                    </a:p>
                  </a:txBody>
                  <a:tcPr>
                    <a:solidFill>
                      <a:schemeClr val="tx1"/>
                    </a:solidFill>
                  </a:tcPr>
                </a:tc>
                <a:extLst>
                  <a:ext uri="{0D108BD9-81ED-4DB2-BD59-A6C34878D82A}">
                    <a16:rowId xmlns:a16="http://schemas.microsoft.com/office/drawing/2014/main" val="10000"/>
                  </a:ext>
                </a:extLst>
              </a:tr>
              <a:tr h="311468">
                <a:tc>
                  <a:txBody>
                    <a:bodyPr/>
                    <a:lstStyle/>
                    <a:p>
                      <a:endParaRPr lang="en-US" sz="1000" dirty="0"/>
                    </a:p>
                  </a:txBody>
                  <a:tcPr>
                    <a:solidFill>
                      <a:srgbClr val="FF0000"/>
                    </a:solidFill>
                  </a:tcPr>
                </a:tc>
                <a:extLst>
                  <a:ext uri="{0D108BD9-81ED-4DB2-BD59-A6C34878D82A}">
                    <a16:rowId xmlns:a16="http://schemas.microsoft.com/office/drawing/2014/main" val="10001"/>
                  </a:ext>
                </a:extLst>
              </a:tr>
              <a:tr h="311468">
                <a:tc>
                  <a:txBody>
                    <a:bodyPr/>
                    <a:lstStyle/>
                    <a:p>
                      <a:endParaRPr lang="en-US" sz="1000" dirty="0"/>
                    </a:p>
                  </a:txBody>
                  <a:tcPr>
                    <a:solidFill>
                      <a:srgbClr val="0070C0"/>
                    </a:solidFill>
                  </a:tcPr>
                </a:tc>
                <a:extLst>
                  <a:ext uri="{0D108BD9-81ED-4DB2-BD59-A6C34878D82A}">
                    <a16:rowId xmlns:a16="http://schemas.microsoft.com/office/drawing/2014/main" val="10002"/>
                  </a:ext>
                </a:extLst>
              </a:tr>
              <a:tr h="311468">
                <a:tc>
                  <a:txBody>
                    <a:bodyPr/>
                    <a:lstStyle/>
                    <a:p>
                      <a:endParaRPr lang="en-US" sz="1000" dirty="0"/>
                    </a:p>
                  </a:txBody>
                  <a:tcPr>
                    <a:solidFill>
                      <a:schemeClr val="accent4">
                        <a:lumMod val="60000"/>
                        <a:lumOff val="40000"/>
                      </a:schemeClr>
                    </a:solidFill>
                  </a:tcPr>
                </a:tc>
                <a:extLst>
                  <a:ext uri="{0D108BD9-81ED-4DB2-BD59-A6C34878D82A}">
                    <a16:rowId xmlns:a16="http://schemas.microsoft.com/office/drawing/2014/main" val="10003"/>
                  </a:ext>
                </a:extLst>
              </a:tr>
              <a:tr h="311468">
                <a:tc>
                  <a:txBody>
                    <a:bodyPr/>
                    <a:lstStyle/>
                    <a:p>
                      <a:endParaRPr lang="en-US" sz="1000" dirty="0"/>
                    </a:p>
                  </a:txBody>
                  <a:tcPr>
                    <a:solidFill>
                      <a:srgbClr val="7030A0"/>
                    </a:solidFill>
                  </a:tcPr>
                </a:tc>
                <a:extLst>
                  <a:ext uri="{0D108BD9-81ED-4DB2-BD59-A6C34878D82A}">
                    <a16:rowId xmlns:a16="http://schemas.microsoft.com/office/drawing/2014/main" val="10004"/>
                  </a:ext>
                </a:extLst>
              </a:tr>
              <a:tr h="311468">
                <a:tc>
                  <a:txBody>
                    <a:bodyPr/>
                    <a:lstStyle/>
                    <a:p>
                      <a:endParaRPr lang="en-US" sz="1000" dirty="0"/>
                    </a:p>
                  </a:txBody>
                  <a:tcPr>
                    <a:solidFill>
                      <a:schemeClr val="accent2">
                        <a:lumMod val="60000"/>
                        <a:lumOff val="40000"/>
                      </a:schemeClr>
                    </a:solidFill>
                  </a:tcPr>
                </a:tc>
                <a:extLst>
                  <a:ext uri="{0D108BD9-81ED-4DB2-BD59-A6C34878D82A}">
                    <a16:rowId xmlns:a16="http://schemas.microsoft.com/office/drawing/2014/main" val="10005"/>
                  </a:ext>
                </a:extLst>
              </a:tr>
              <a:tr h="311468">
                <a:tc>
                  <a:txBody>
                    <a:bodyPr/>
                    <a:lstStyle/>
                    <a:p>
                      <a:endParaRPr lang="en-US" sz="1000" dirty="0"/>
                    </a:p>
                  </a:txBody>
                  <a:tcPr>
                    <a:solidFill>
                      <a:schemeClr val="accent6">
                        <a:lumMod val="75000"/>
                      </a:schemeClr>
                    </a:solidFill>
                  </a:tcPr>
                </a:tc>
                <a:extLst>
                  <a:ext uri="{0D108BD9-81ED-4DB2-BD59-A6C34878D82A}">
                    <a16:rowId xmlns:a16="http://schemas.microsoft.com/office/drawing/2014/main" val="10006"/>
                  </a:ext>
                </a:extLst>
              </a:tr>
              <a:tr h="311468">
                <a:tc>
                  <a:txBody>
                    <a:bodyPr/>
                    <a:lstStyle/>
                    <a:p>
                      <a:endParaRPr lang="en-US" sz="1000" dirty="0"/>
                    </a:p>
                  </a:txBody>
                  <a:tcPr>
                    <a:solidFill>
                      <a:srgbClr val="92D050"/>
                    </a:solidFill>
                  </a:tcPr>
                </a:tc>
                <a:extLst>
                  <a:ext uri="{0D108BD9-81ED-4DB2-BD59-A6C34878D82A}">
                    <a16:rowId xmlns:a16="http://schemas.microsoft.com/office/drawing/2014/main" val="10007"/>
                  </a:ext>
                </a:extLst>
              </a:tr>
            </a:tbl>
          </a:graphicData>
        </a:graphic>
      </p:graphicFrame>
      <p:graphicFrame>
        <p:nvGraphicFramePr>
          <p:cNvPr id="15" name="Table 14"/>
          <p:cNvGraphicFramePr>
            <a:graphicFrameLocks noGrp="1"/>
          </p:cNvGraphicFramePr>
          <p:nvPr>
            <p:extLst/>
          </p:nvPr>
        </p:nvGraphicFramePr>
        <p:xfrm>
          <a:off x="8100536" y="3783330"/>
          <a:ext cx="299403" cy="2491744"/>
        </p:xfrm>
        <a:graphic>
          <a:graphicData uri="http://schemas.openxmlformats.org/drawingml/2006/table">
            <a:tbl>
              <a:tblPr>
                <a:tableStyleId>{5C22544A-7EE6-4342-B048-85BDC9FD1C3A}</a:tableStyleId>
              </a:tblPr>
              <a:tblGrid>
                <a:gridCol w="299403">
                  <a:extLst>
                    <a:ext uri="{9D8B030D-6E8A-4147-A177-3AD203B41FA5}">
                      <a16:colId xmlns:a16="http://schemas.microsoft.com/office/drawing/2014/main" val="20000"/>
                    </a:ext>
                  </a:extLst>
                </a:gridCol>
              </a:tblGrid>
              <a:tr h="311468">
                <a:tc>
                  <a:txBody>
                    <a:bodyPr/>
                    <a:lstStyle/>
                    <a:p>
                      <a:endParaRPr lang="en-US" sz="1000" dirty="0"/>
                    </a:p>
                  </a:txBody>
                  <a:tcPr>
                    <a:solidFill>
                      <a:schemeClr val="accent1">
                        <a:lumMod val="40000"/>
                        <a:lumOff val="60000"/>
                      </a:schemeClr>
                    </a:solidFill>
                  </a:tcPr>
                </a:tc>
                <a:extLst>
                  <a:ext uri="{0D108BD9-81ED-4DB2-BD59-A6C34878D82A}">
                    <a16:rowId xmlns:a16="http://schemas.microsoft.com/office/drawing/2014/main" val="10000"/>
                  </a:ext>
                </a:extLst>
              </a:tr>
              <a:tr h="311468">
                <a:tc>
                  <a:txBody>
                    <a:bodyPr/>
                    <a:lstStyle/>
                    <a:p>
                      <a:endParaRPr lang="en-US" sz="1000" dirty="0"/>
                    </a:p>
                  </a:txBody>
                  <a:tcPr>
                    <a:solidFill>
                      <a:schemeClr val="accent2">
                        <a:lumMod val="60000"/>
                        <a:lumOff val="40000"/>
                      </a:schemeClr>
                    </a:solidFill>
                  </a:tcPr>
                </a:tc>
                <a:extLst>
                  <a:ext uri="{0D108BD9-81ED-4DB2-BD59-A6C34878D82A}">
                    <a16:rowId xmlns:a16="http://schemas.microsoft.com/office/drawing/2014/main" val="10001"/>
                  </a:ext>
                </a:extLst>
              </a:tr>
              <a:tr h="311468">
                <a:tc>
                  <a:txBody>
                    <a:bodyPr/>
                    <a:lstStyle/>
                    <a:p>
                      <a:endParaRPr lang="en-US" sz="1000" dirty="0"/>
                    </a:p>
                  </a:txBody>
                  <a:tcPr>
                    <a:solidFill>
                      <a:srgbClr val="7030A0"/>
                    </a:solidFill>
                  </a:tcPr>
                </a:tc>
                <a:extLst>
                  <a:ext uri="{0D108BD9-81ED-4DB2-BD59-A6C34878D82A}">
                    <a16:rowId xmlns:a16="http://schemas.microsoft.com/office/drawing/2014/main" val="10002"/>
                  </a:ext>
                </a:extLst>
              </a:tr>
              <a:tr h="311468">
                <a:tc>
                  <a:txBody>
                    <a:bodyPr/>
                    <a:lstStyle/>
                    <a:p>
                      <a:endParaRPr lang="en-US" sz="1000" dirty="0"/>
                    </a:p>
                  </a:txBody>
                  <a:tcPr>
                    <a:solidFill>
                      <a:schemeClr val="accent4">
                        <a:lumMod val="20000"/>
                        <a:lumOff val="80000"/>
                      </a:schemeClr>
                    </a:solidFill>
                  </a:tcPr>
                </a:tc>
                <a:extLst>
                  <a:ext uri="{0D108BD9-81ED-4DB2-BD59-A6C34878D82A}">
                    <a16:rowId xmlns:a16="http://schemas.microsoft.com/office/drawing/2014/main" val="10003"/>
                  </a:ext>
                </a:extLst>
              </a:tr>
              <a:tr h="311468">
                <a:tc>
                  <a:txBody>
                    <a:bodyPr/>
                    <a:lstStyle/>
                    <a:p>
                      <a:endParaRPr lang="en-US" sz="1000" dirty="0"/>
                    </a:p>
                  </a:txBody>
                  <a:tcPr>
                    <a:solidFill>
                      <a:srgbClr val="00B050"/>
                    </a:solidFill>
                  </a:tcPr>
                </a:tc>
                <a:extLst>
                  <a:ext uri="{0D108BD9-81ED-4DB2-BD59-A6C34878D82A}">
                    <a16:rowId xmlns:a16="http://schemas.microsoft.com/office/drawing/2014/main" val="10004"/>
                  </a:ext>
                </a:extLst>
              </a:tr>
              <a:tr h="311468">
                <a:tc>
                  <a:txBody>
                    <a:bodyPr/>
                    <a:lstStyle/>
                    <a:p>
                      <a:endParaRPr lang="en-US" sz="1000" dirty="0"/>
                    </a:p>
                  </a:txBody>
                  <a:tcPr>
                    <a:solidFill>
                      <a:schemeClr val="accent6">
                        <a:lumMod val="50000"/>
                      </a:schemeClr>
                    </a:solidFill>
                  </a:tcPr>
                </a:tc>
                <a:extLst>
                  <a:ext uri="{0D108BD9-81ED-4DB2-BD59-A6C34878D82A}">
                    <a16:rowId xmlns:a16="http://schemas.microsoft.com/office/drawing/2014/main" val="10005"/>
                  </a:ext>
                </a:extLst>
              </a:tr>
              <a:tr h="311468">
                <a:tc>
                  <a:txBody>
                    <a:bodyPr/>
                    <a:lstStyle/>
                    <a:p>
                      <a:endParaRPr lang="en-US" sz="1000" dirty="0"/>
                    </a:p>
                  </a:txBody>
                  <a:tcPr>
                    <a:solidFill>
                      <a:schemeClr val="accent1"/>
                    </a:solidFill>
                  </a:tcPr>
                </a:tc>
                <a:extLst>
                  <a:ext uri="{0D108BD9-81ED-4DB2-BD59-A6C34878D82A}">
                    <a16:rowId xmlns:a16="http://schemas.microsoft.com/office/drawing/2014/main" val="10006"/>
                  </a:ext>
                </a:extLst>
              </a:tr>
              <a:tr h="311468">
                <a:tc>
                  <a:txBody>
                    <a:bodyPr/>
                    <a:lstStyle/>
                    <a:p>
                      <a:endParaRPr lang="en-US" sz="1000" dirty="0"/>
                    </a:p>
                  </a:txBody>
                  <a:tcPr>
                    <a:solidFill>
                      <a:srgbClr val="C00000"/>
                    </a:solidFill>
                  </a:tcPr>
                </a:tc>
                <a:extLst>
                  <a:ext uri="{0D108BD9-81ED-4DB2-BD59-A6C34878D82A}">
                    <a16:rowId xmlns:a16="http://schemas.microsoft.com/office/drawing/2014/main" val="10007"/>
                  </a:ext>
                </a:extLst>
              </a:tr>
            </a:tbl>
          </a:graphicData>
        </a:graphic>
      </p:graphicFrame>
      <p:cxnSp>
        <p:nvCxnSpPr>
          <p:cNvPr id="17" name="Straight Arrow Connector 16"/>
          <p:cNvCxnSpPr>
            <a:stCxn id="9" idx="4"/>
            <a:endCxn id="12" idx="0"/>
          </p:cNvCxnSpPr>
          <p:nvPr/>
        </p:nvCxnSpPr>
        <p:spPr>
          <a:xfrm flipH="1">
            <a:off x="2398076" y="2152650"/>
            <a:ext cx="2" cy="16306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4"/>
            <a:endCxn id="13" idx="0"/>
          </p:cNvCxnSpPr>
          <p:nvPr/>
        </p:nvCxnSpPr>
        <p:spPr>
          <a:xfrm flipH="1">
            <a:off x="3137216" y="2148840"/>
            <a:ext cx="2" cy="16344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4"/>
            <a:endCxn id="14" idx="0"/>
          </p:cNvCxnSpPr>
          <p:nvPr/>
        </p:nvCxnSpPr>
        <p:spPr>
          <a:xfrm flipH="1">
            <a:off x="7453946" y="1927860"/>
            <a:ext cx="2" cy="18554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4"/>
            <a:endCxn id="15" idx="0"/>
          </p:cNvCxnSpPr>
          <p:nvPr/>
        </p:nvCxnSpPr>
        <p:spPr>
          <a:xfrm flipH="1">
            <a:off x="8250236" y="2129790"/>
            <a:ext cx="2" cy="16535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2246471" y="6275074"/>
                <a:ext cx="3032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1</m:t>
                          </m:r>
                        </m:sub>
                      </m:sSub>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2246471" y="6275074"/>
                <a:ext cx="303213" cy="369332"/>
              </a:xfrm>
              <a:prstGeom prst="rect">
                <a:avLst/>
              </a:prstGeom>
              <a:blipFill>
                <a:blip r:embed="rId4"/>
                <a:stretch>
                  <a:fillRect r="-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983706" y="6275074"/>
                <a:ext cx="3032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2</m:t>
                          </m:r>
                        </m:sub>
                      </m:sSub>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2983706" y="6275074"/>
                <a:ext cx="303213" cy="369332"/>
              </a:xfrm>
              <a:prstGeom prst="rect">
                <a:avLst/>
              </a:prstGeom>
              <a:blipFill>
                <a:blip r:embed="rId5"/>
                <a:stretch>
                  <a:fillRect r="-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7300436" y="6275074"/>
                <a:ext cx="3032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𝑦</m:t>
                          </m:r>
                        </m:e>
                        <m:sub>
                          <m:r>
                            <a:rPr lang="en-US" i="1">
                              <a:latin typeface="Cambria Math" charset="0"/>
                            </a:rPr>
                            <m:t>1</m:t>
                          </m:r>
                        </m:sub>
                      </m:sSub>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300436" y="6275074"/>
                <a:ext cx="303213" cy="369332"/>
              </a:xfrm>
              <a:prstGeom prst="rect">
                <a:avLst/>
              </a:prstGeom>
              <a:blipFill>
                <a:blip r:embed="rId6"/>
                <a:stretch>
                  <a:fillRect r="-12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8100536" y="6250887"/>
                <a:ext cx="3032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𝑦</m:t>
                          </m:r>
                        </m:e>
                        <m:sub>
                          <m:r>
                            <a:rPr lang="en-US" i="1">
                              <a:latin typeface="Cambria Math" charset="0"/>
                            </a:rPr>
                            <m:t>2</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8100536" y="6250887"/>
                <a:ext cx="303213" cy="369332"/>
              </a:xfrm>
              <a:prstGeom prst="rect">
                <a:avLst/>
              </a:prstGeom>
              <a:blipFill>
                <a:blip r:embed="rId7"/>
                <a:stretch>
                  <a:fillRect r="-16000" b="-6897"/>
                </a:stretch>
              </a:blipFill>
            </p:spPr>
            <p:txBody>
              <a:bodyPr/>
              <a:lstStyle/>
              <a:p>
                <a:r>
                  <a:rPr lang="en-US">
                    <a:noFill/>
                  </a:rPr>
                  <a:t> </a:t>
                </a:r>
              </a:p>
            </p:txBody>
          </p:sp>
        </mc:Fallback>
      </mc:AlternateContent>
    </p:spTree>
    <p:extLst>
      <p:ext uri="{BB962C8B-B14F-4D97-AF65-F5344CB8AC3E}">
        <p14:creationId xmlns:p14="http://schemas.microsoft.com/office/powerpoint/2010/main" val="414859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Aligning depth boundaries to image boundaries</a:t>
            </a:r>
          </a:p>
        </p:txBody>
      </p:sp>
      <p:sp>
        <p:nvSpPr>
          <p:cNvPr id="9" name="Content Placeholder 8"/>
          <p:cNvSpPr>
            <a:spLocks noGrp="1"/>
          </p:cNvSpPr>
          <p:nvPr>
            <p:ph sz="half" idx="1"/>
          </p:nvPr>
        </p:nvSpPr>
        <p:spPr/>
        <p:txBody>
          <a:bodyPr/>
          <a:lstStyle/>
          <a:p>
            <a:r>
              <a:rPr lang="en-US" dirty="0"/>
              <a:t>Some pairs more likely to have same disparity</a:t>
            </a:r>
          </a:p>
          <a:p>
            <a:r>
              <a:rPr lang="en-US" dirty="0"/>
              <a:t>w(</a:t>
            </a:r>
            <a:r>
              <a:rPr lang="en-US" dirty="0" err="1"/>
              <a:t>i,j</a:t>
            </a:r>
            <a:r>
              <a:rPr lang="en-US" dirty="0"/>
              <a:t>) (d(</a:t>
            </a:r>
            <a:r>
              <a:rPr lang="en-US" dirty="0" err="1"/>
              <a:t>i,j</a:t>
            </a:r>
            <a:r>
              <a:rPr lang="en-US" dirty="0"/>
              <a:t>) </a:t>
            </a:r>
            <a:r>
              <a:rPr lang="mr-IN" dirty="0"/>
              <a:t>–</a:t>
            </a:r>
            <a:r>
              <a:rPr lang="en-US" dirty="0"/>
              <a:t> d(</a:t>
            </a:r>
            <a:r>
              <a:rPr lang="en-US" dirty="0" err="1"/>
              <a:t>k,l</a:t>
            </a:r>
            <a:r>
              <a:rPr lang="en-US" dirty="0"/>
              <a:t>))</a:t>
            </a:r>
            <a:r>
              <a:rPr lang="en-US" baseline="30000" dirty="0"/>
              <a:t>2</a:t>
            </a:r>
          </a:p>
          <a:p>
            <a:r>
              <a:rPr lang="en-US" dirty="0"/>
              <a:t>w(</a:t>
            </a:r>
            <a:r>
              <a:rPr lang="en-US" dirty="0" err="1"/>
              <a:t>i,j</a:t>
            </a:r>
            <a:r>
              <a:rPr lang="en-US" dirty="0"/>
              <a:t>) = 0 for edges</a:t>
            </a:r>
          </a:p>
          <a:p>
            <a:r>
              <a:rPr lang="en-US" i="1" dirty="0"/>
              <a:t>Conditional </a:t>
            </a:r>
            <a:r>
              <a:rPr lang="en-US" dirty="0"/>
              <a:t>Random Field (CRF)</a:t>
            </a:r>
            <a:endParaRPr lang="en-US" i="1" dirty="0"/>
          </a:p>
        </p:txBody>
      </p:sp>
      <p:pic>
        <p:nvPicPr>
          <p:cNvPr id="5" name="Picture 4"/>
          <p:cNvPicPr>
            <a:picLocks noChangeAspect="1"/>
          </p:cNvPicPr>
          <p:nvPr/>
        </p:nvPicPr>
        <p:blipFill>
          <a:blip r:embed="rId2"/>
          <a:stretch>
            <a:fillRect/>
          </a:stretch>
        </p:blipFill>
        <p:spPr>
          <a:xfrm>
            <a:off x="6096000" y="2142067"/>
            <a:ext cx="4876800" cy="3657600"/>
          </a:xfrm>
          <a:prstGeom prst="rect">
            <a:avLst/>
          </a:prstGeom>
        </p:spPr>
      </p:pic>
      <p:sp>
        <p:nvSpPr>
          <p:cNvPr id="6" name="Oval 5"/>
          <p:cNvSpPr>
            <a:spLocks noChangeAspect="1"/>
          </p:cNvSpPr>
          <p:nvPr/>
        </p:nvSpPr>
        <p:spPr>
          <a:xfrm>
            <a:off x="8906933" y="3589867"/>
            <a:ext cx="91440" cy="91440"/>
          </a:xfrm>
          <a:prstGeom prst="ellipse">
            <a:avLst/>
          </a:prstGeom>
          <a:solidFill>
            <a:srgbClr val="FFFF00"/>
          </a:solidFill>
          <a:ln>
            <a:no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9059333" y="3742267"/>
            <a:ext cx="91440" cy="91440"/>
          </a:xfrm>
          <a:prstGeom prst="ellipse">
            <a:avLst/>
          </a:prstGeom>
          <a:solidFill>
            <a:srgbClr val="FFFF00"/>
          </a:solidFill>
          <a:ln>
            <a:no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8602134" y="3522131"/>
            <a:ext cx="91440" cy="91440"/>
          </a:xfrm>
          <a:prstGeom prst="ellipse">
            <a:avLst/>
          </a:prstGeom>
          <a:solidFill>
            <a:srgbClr val="FF0000"/>
          </a:solidFill>
          <a:ln>
            <a:no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9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Other applications of MRFs / CRFs</a:t>
            </a:r>
          </a:p>
        </p:txBody>
      </p:sp>
      <p:pic>
        <p:nvPicPr>
          <p:cNvPr id="7" name="Picture 6"/>
          <p:cNvPicPr>
            <a:picLocks noChangeAspect="1"/>
          </p:cNvPicPr>
          <p:nvPr/>
        </p:nvPicPr>
        <p:blipFill>
          <a:blip r:embed="rId2"/>
          <a:stretch>
            <a:fillRect/>
          </a:stretch>
        </p:blipFill>
        <p:spPr>
          <a:xfrm>
            <a:off x="1231900" y="1430866"/>
            <a:ext cx="9728200" cy="4470400"/>
          </a:xfrm>
          <a:prstGeom prst="rect">
            <a:avLst/>
          </a:prstGeom>
        </p:spPr>
      </p:pic>
      <p:sp>
        <p:nvSpPr>
          <p:cNvPr id="8" name="TextBox 7"/>
          <p:cNvSpPr txBox="1"/>
          <p:nvPr/>
        </p:nvSpPr>
        <p:spPr>
          <a:xfrm>
            <a:off x="135467" y="6096000"/>
            <a:ext cx="12056533" cy="923330"/>
          </a:xfrm>
          <a:prstGeom prst="rect">
            <a:avLst/>
          </a:prstGeom>
          <a:noFill/>
        </p:spPr>
        <p:txBody>
          <a:bodyPr wrap="square" rtlCol="0">
            <a:spAutoFit/>
          </a:bodyPr>
          <a:lstStyle/>
          <a:p>
            <a:r>
              <a:rPr lang="en-US" dirty="0"/>
              <a:t>Semantic Image Segmentation with Deep Convolutional Nets and Fully Connected CRFs.</a:t>
            </a:r>
          </a:p>
          <a:p>
            <a:r>
              <a:rPr lang="en-US" dirty="0"/>
              <a:t>Liang-</a:t>
            </a:r>
            <a:r>
              <a:rPr lang="en-US" dirty="0" err="1"/>
              <a:t>Chieh</a:t>
            </a:r>
            <a:r>
              <a:rPr lang="en-US" dirty="0"/>
              <a:t> Chen*, George Papandreou*, </a:t>
            </a:r>
            <a:r>
              <a:rPr lang="en-US" dirty="0" err="1"/>
              <a:t>Iasonas</a:t>
            </a:r>
            <a:r>
              <a:rPr lang="en-US" dirty="0"/>
              <a:t> Kokkinos, Kevin Murphy, and Alan L. </a:t>
            </a:r>
            <a:r>
              <a:rPr lang="en-US" dirty="0" err="1"/>
              <a:t>Yuille</a:t>
            </a:r>
            <a:r>
              <a:rPr lang="en-US" dirty="0"/>
              <a:t>. In </a:t>
            </a:r>
            <a:r>
              <a:rPr lang="en-US" i="1" dirty="0"/>
              <a:t>ICLR</a:t>
            </a:r>
            <a:r>
              <a:rPr lang="en-US" dirty="0"/>
              <a:t>, 2015</a:t>
            </a:r>
          </a:p>
          <a:p>
            <a:endParaRPr lang="en-US" dirty="0"/>
          </a:p>
        </p:txBody>
      </p:sp>
      <p:sp>
        <p:nvSpPr>
          <p:cNvPr id="9" name="Donut 8"/>
          <p:cNvSpPr/>
          <p:nvPr/>
        </p:nvSpPr>
        <p:spPr>
          <a:xfrm>
            <a:off x="4470400" y="3369733"/>
            <a:ext cx="3471333" cy="2726267"/>
          </a:xfrm>
          <a:prstGeom prst="donut">
            <a:avLst>
              <a:gd name="adj" fmla="val 49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0657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MRFs</a:t>
            </a:r>
          </a:p>
        </p:txBody>
      </p:sp>
      <p:sp>
        <p:nvSpPr>
          <p:cNvPr id="3" name="Content Placeholder 2"/>
          <p:cNvSpPr>
            <a:spLocks noGrp="1"/>
          </p:cNvSpPr>
          <p:nvPr>
            <p:ph idx="1"/>
          </p:nvPr>
        </p:nvSpPr>
        <p:spPr/>
        <p:txBody>
          <a:bodyPr/>
          <a:lstStyle/>
          <a:p>
            <a:r>
              <a:rPr lang="en-US" dirty="0"/>
              <a:t>NP-Hard</a:t>
            </a:r>
          </a:p>
          <a:p>
            <a:r>
              <a:rPr lang="en-US" dirty="0"/>
              <a:t>Approximate solutions</a:t>
            </a:r>
          </a:p>
          <a:p>
            <a:pPr lvl="1"/>
            <a:r>
              <a:rPr lang="en-US" dirty="0"/>
              <a:t>Message passing </a:t>
            </a:r>
          </a:p>
          <a:p>
            <a:pPr lvl="1"/>
            <a:r>
              <a:rPr lang="en-US" dirty="0"/>
              <a:t>Mean field-based inference</a:t>
            </a:r>
          </a:p>
          <a:p>
            <a:pPr lvl="1"/>
            <a:r>
              <a:rPr lang="en-US" dirty="0"/>
              <a:t>Graph cut-based solutions</a:t>
            </a:r>
          </a:p>
          <a:p>
            <a:pPr lvl="1"/>
            <a:endParaRPr lang="en-US" dirty="0"/>
          </a:p>
        </p:txBody>
      </p:sp>
      <p:pic>
        <p:nvPicPr>
          <p:cNvPr id="4" name="Picture 3"/>
          <p:cNvPicPr>
            <a:picLocks noChangeAspect="1"/>
          </p:cNvPicPr>
          <p:nvPr/>
        </p:nvPicPr>
        <p:blipFill>
          <a:blip r:embed="rId2"/>
          <a:stretch>
            <a:fillRect/>
          </a:stretch>
        </p:blipFill>
        <p:spPr>
          <a:xfrm>
            <a:off x="7726892" y="1880394"/>
            <a:ext cx="3822700" cy="2120900"/>
          </a:xfrm>
          <a:prstGeom prst="rect">
            <a:avLst/>
          </a:prstGeom>
        </p:spPr>
      </p:pic>
      <p:sp>
        <p:nvSpPr>
          <p:cNvPr id="5" name="Rectangle 4"/>
          <p:cNvSpPr/>
          <p:nvPr/>
        </p:nvSpPr>
        <p:spPr>
          <a:xfrm>
            <a:off x="169333" y="5770067"/>
            <a:ext cx="12022667" cy="923330"/>
          </a:xfrm>
          <a:prstGeom prst="rect">
            <a:avLst/>
          </a:prstGeom>
        </p:spPr>
        <p:txBody>
          <a:bodyPr wrap="square">
            <a:spAutoFit/>
          </a:bodyPr>
          <a:lstStyle/>
          <a:p>
            <a:r>
              <a:rPr lang="en-US" b="0" i="0" dirty="0">
                <a:solidFill>
                  <a:srgbClr val="222222"/>
                </a:solidFill>
                <a:effectLst/>
                <a:latin typeface="Arial" charset="0"/>
              </a:rPr>
              <a:t>A comparative study of energy minimization methods for </a:t>
            </a:r>
            <a:r>
              <a:rPr lang="en-US" b="0" i="0" dirty="0" err="1">
                <a:solidFill>
                  <a:srgbClr val="222222"/>
                </a:solidFill>
                <a:effectLst/>
                <a:latin typeface="Arial" charset="0"/>
              </a:rPr>
              <a:t>markov</a:t>
            </a:r>
            <a:r>
              <a:rPr lang="en-US" b="0" i="0" dirty="0">
                <a:solidFill>
                  <a:srgbClr val="222222"/>
                </a:solidFill>
                <a:effectLst/>
                <a:latin typeface="Arial" charset="0"/>
              </a:rPr>
              <a:t> random fields with smoothness-based priors. </a:t>
            </a:r>
            <a:r>
              <a:rPr lang="en-US" b="0" i="0" dirty="0" err="1">
                <a:solidFill>
                  <a:srgbClr val="222222"/>
                </a:solidFill>
                <a:effectLst/>
                <a:latin typeface="Arial" charset="0"/>
              </a:rPr>
              <a:t>Szeliski</a:t>
            </a:r>
            <a:r>
              <a:rPr lang="en-US" b="0" i="0" dirty="0">
                <a:solidFill>
                  <a:srgbClr val="222222"/>
                </a:solidFill>
                <a:effectLst/>
                <a:latin typeface="Arial" charset="0"/>
              </a:rPr>
              <a:t>, R., </a:t>
            </a:r>
            <a:r>
              <a:rPr lang="en-US" b="0" i="0" dirty="0" err="1">
                <a:solidFill>
                  <a:srgbClr val="222222"/>
                </a:solidFill>
                <a:effectLst/>
                <a:latin typeface="Arial" charset="0"/>
              </a:rPr>
              <a:t>Zabih</a:t>
            </a:r>
            <a:r>
              <a:rPr lang="en-US" b="0" i="0" dirty="0">
                <a:solidFill>
                  <a:srgbClr val="222222"/>
                </a:solidFill>
                <a:effectLst/>
                <a:latin typeface="Arial" charset="0"/>
              </a:rPr>
              <a:t>, R., </a:t>
            </a:r>
            <a:r>
              <a:rPr lang="en-US" b="0" i="0" dirty="0" err="1">
                <a:solidFill>
                  <a:srgbClr val="222222"/>
                </a:solidFill>
                <a:effectLst/>
                <a:latin typeface="Arial" charset="0"/>
              </a:rPr>
              <a:t>Scharstein</a:t>
            </a:r>
            <a:r>
              <a:rPr lang="en-US" b="0" i="0" dirty="0">
                <a:solidFill>
                  <a:srgbClr val="222222"/>
                </a:solidFill>
                <a:effectLst/>
                <a:latin typeface="Arial" charset="0"/>
              </a:rPr>
              <a:t>, D., </a:t>
            </a:r>
            <a:r>
              <a:rPr lang="en-US" b="0" i="0" dirty="0" err="1">
                <a:solidFill>
                  <a:srgbClr val="222222"/>
                </a:solidFill>
                <a:effectLst/>
                <a:latin typeface="Arial" charset="0"/>
              </a:rPr>
              <a:t>Veksler</a:t>
            </a:r>
            <a:r>
              <a:rPr lang="en-US" b="0" i="0" dirty="0">
                <a:solidFill>
                  <a:srgbClr val="222222"/>
                </a:solidFill>
                <a:effectLst/>
                <a:latin typeface="Arial" charset="0"/>
              </a:rPr>
              <a:t>, O., Kolmogorov, V., </a:t>
            </a:r>
            <a:r>
              <a:rPr lang="en-US" b="0" i="0" dirty="0" err="1">
                <a:solidFill>
                  <a:srgbClr val="222222"/>
                </a:solidFill>
                <a:effectLst/>
                <a:latin typeface="Arial" charset="0"/>
              </a:rPr>
              <a:t>Agarwala</a:t>
            </a:r>
            <a:r>
              <a:rPr lang="en-US" b="0" i="0" dirty="0">
                <a:solidFill>
                  <a:srgbClr val="222222"/>
                </a:solidFill>
                <a:effectLst/>
                <a:latin typeface="Arial" charset="0"/>
              </a:rPr>
              <a:t>, A., </a:t>
            </a:r>
            <a:r>
              <a:rPr lang="en-US" b="0" i="0" dirty="0" err="1">
                <a:solidFill>
                  <a:srgbClr val="222222"/>
                </a:solidFill>
                <a:effectLst/>
                <a:latin typeface="Arial" charset="0"/>
              </a:rPr>
              <a:t>Tappen</a:t>
            </a:r>
            <a:r>
              <a:rPr lang="en-US" b="0" i="0" dirty="0">
                <a:solidFill>
                  <a:srgbClr val="222222"/>
                </a:solidFill>
                <a:effectLst/>
                <a:latin typeface="Arial" charset="0"/>
              </a:rPr>
              <a:t>, M. and </a:t>
            </a:r>
            <a:r>
              <a:rPr lang="en-US" b="0" i="0" dirty="0" err="1">
                <a:solidFill>
                  <a:srgbClr val="222222"/>
                </a:solidFill>
                <a:effectLst/>
                <a:latin typeface="Arial" charset="0"/>
              </a:rPr>
              <a:t>Rother</a:t>
            </a:r>
            <a:r>
              <a:rPr lang="en-US" b="0" i="0" dirty="0">
                <a:solidFill>
                  <a:srgbClr val="222222"/>
                </a:solidFill>
                <a:effectLst/>
                <a:latin typeface="Arial" charset="0"/>
              </a:rPr>
              <a:t>, C.  </a:t>
            </a:r>
            <a:r>
              <a:rPr lang="en-US" dirty="0">
                <a:solidFill>
                  <a:srgbClr val="222222"/>
                </a:solidFill>
                <a:latin typeface="Arial" charset="0"/>
              </a:rPr>
              <a:t>In </a:t>
            </a:r>
            <a:r>
              <a:rPr lang="en-US" i="1" dirty="0">
                <a:solidFill>
                  <a:srgbClr val="222222"/>
                </a:solidFill>
                <a:latin typeface="Arial" charset="0"/>
              </a:rPr>
              <a:t>TPAMI, </a:t>
            </a:r>
            <a:r>
              <a:rPr lang="en-US" dirty="0">
                <a:solidFill>
                  <a:srgbClr val="222222"/>
                </a:solidFill>
                <a:latin typeface="Arial" charset="0"/>
              </a:rPr>
              <a:t>2008.</a:t>
            </a:r>
            <a:endParaRPr lang="en-US" dirty="0"/>
          </a:p>
        </p:txBody>
      </p:sp>
    </p:spTree>
    <p:extLst>
      <p:ext uri="{BB962C8B-B14F-4D97-AF65-F5344CB8AC3E}">
        <p14:creationId xmlns:p14="http://schemas.microsoft.com/office/powerpoint/2010/main" val="1082647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Dense correspondence with MRFs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11033" y="2510365"/>
            <a:ext cx="4906433" cy="3663022"/>
          </a:xfrm>
          <a:prstGeom prst="rect">
            <a:avLst/>
          </a:prstGeom>
        </p:spPr>
      </p:pic>
    </p:spTree>
    <p:extLst>
      <p:ext uri="{BB962C8B-B14F-4D97-AF65-F5344CB8AC3E}">
        <p14:creationId xmlns:p14="http://schemas.microsoft.com/office/powerpoint/2010/main" val="373783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Optical flow</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21730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ibson-foe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0867" y="182034"/>
            <a:ext cx="8923867"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929466" y="5723467"/>
            <a:ext cx="6333067" cy="584775"/>
          </a:xfrm>
          <a:prstGeom prst="rect">
            <a:avLst/>
          </a:prstGeom>
          <a:noFill/>
        </p:spPr>
        <p:txBody>
          <a:bodyPr wrap="square" rtlCol="0">
            <a:spAutoFit/>
          </a:bodyPr>
          <a:lstStyle/>
          <a:p>
            <a:pPr algn="ctr"/>
            <a:r>
              <a:rPr lang="en-US" sz="3200" dirty="0"/>
              <a:t>J. J. Gibson</a:t>
            </a:r>
          </a:p>
        </p:txBody>
      </p:sp>
      <p:grpSp>
        <p:nvGrpSpPr>
          <p:cNvPr id="4" name="Group 3">
            <a:extLst>
              <a:ext uri="{FF2B5EF4-FFF2-40B4-BE49-F238E27FC236}">
                <a16:creationId xmlns:a16="http://schemas.microsoft.com/office/drawing/2014/main" id="{D11FFA8D-CBB5-814D-92D2-F77080140ADD}"/>
              </a:ext>
            </a:extLst>
          </p:cNvPr>
          <p:cNvGrpSpPr/>
          <p:nvPr/>
        </p:nvGrpSpPr>
        <p:grpSpPr>
          <a:xfrm>
            <a:off x="5170860" y="1756317"/>
            <a:ext cx="1354667" cy="1286933"/>
            <a:chOff x="5181600" y="1422400"/>
            <a:chExt cx="1354667" cy="1286933"/>
          </a:xfrm>
        </p:grpSpPr>
        <p:sp>
          <p:nvSpPr>
            <p:cNvPr id="5" name="Oval 4">
              <a:extLst>
                <a:ext uri="{FF2B5EF4-FFF2-40B4-BE49-F238E27FC236}">
                  <a16:creationId xmlns:a16="http://schemas.microsoft.com/office/drawing/2014/main" id="{2C93E43A-36C1-F442-9295-9EB23D2734E4}"/>
                </a:ext>
              </a:extLst>
            </p:cNvPr>
            <p:cNvSpPr/>
            <p:nvPr/>
          </p:nvSpPr>
          <p:spPr>
            <a:xfrm>
              <a:off x="5740400" y="2523067"/>
              <a:ext cx="203200" cy="18626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Callout 5">
              <a:extLst>
                <a:ext uri="{FF2B5EF4-FFF2-40B4-BE49-F238E27FC236}">
                  <a16:creationId xmlns:a16="http://schemas.microsoft.com/office/drawing/2014/main" id="{08102F04-168D-7043-AC29-84032F8667AD}"/>
                </a:ext>
              </a:extLst>
            </p:cNvPr>
            <p:cNvSpPr/>
            <p:nvPr/>
          </p:nvSpPr>
          <p:spPr>
            <a:xfrm>
              <a:off x="5181600" y="1422400"/>
              <a:ext cx="1354667" cy="11006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Focus of expansion</a:t>
              </a:r>
            </a:p>
          </p:txBody>
        </p:sp>
      </p:grpSp>
    </p:spTree>
    <p:extLst>
      <p:ext uri="{BB962C8B-B14F-4D97-AF65-F5344CB8AC3E}">
        <p14:creationId xmlns:p14="http://schemas.microsoft.com/office/powerpoint/2010/main" val="16195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bson-fo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11866" y="1210733"/>
            <a:ext cx="8593138"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5416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due to camera motion</a:t>
            </a:r>
          </a:p>
        </p:txBody>
      </p:sp>
      <p:sp>
        <p:nvSpPr>
          <p:cNvPr id="3" name="Content Placeholder 2"/>
          <p:cNvSpPr>
            <a:spLocks noGrp="1"/>
          </p:cNvSpPr>
          <p:nvPr>
            <p:ph idx="1"/>
          </p:nvPr>
        </p:nvSpPr>
        <p:spPr>
          <a:xfrm>
            <a:off x="838200" y="1825625"/>
            <a:ext cx="10515600" cy="511175"/>
          </a:xfrm>
        </p:spPr>
        <p:txBody>
          <a:bodyPr/>
          <a:lstStyle/>
          <a:p>
            <a:r>
              <a:rPr lang="en-US" dirty="0"/>
              <a:t>Consider camera translating </a:t>
            </a:r>
            <a:r>
              <a:rPr lang="en-US"/>
              <a:t>and rotating</a:t>
            </a:r>
            <a:endParaRPr lang="en-US" dirty="0"/>
          </a:p>
        </p:txBody>
      </p:sp>
      <p:pic>
        <p:nvPicPr>
          <p:cNvPr id="4" name="Picture 3"/>
          <p:cNvPicPr>
            <a:picLocks noChangeAspect="1"/>
          </p:cNvPicPr>
          <p:nvPr/>
        </p:nvPicPr>
        <p:blipFill>
          <a:blip r:embed="rId2"/>
          <a:stretch>
            <a:fillRect/>
          </a:stretch>
        </p:blipFill>
        <p:spPr>
          <a:xfrm>
            <a:off x="4597400" y="2488670"/>
            <a:ext cx="2997200" cy="520700"/>
          </a:xfrm>
          <a:prstGeom prst="rect">
            <a:avLst/>
          </a:prstGeom>
        </p:spPr>
      </p:pic>
      <p:pic>
        <p:nvPicPr>
          <p:cNvPr id="5" name="Picture 4"/>
          <p:cNvPicPr>
            <a:picLocks noChangeAspect="1"/>
          </p:cNvPicPr>
          <p:nvPr/>
        </p:nvPicPr>
        <p:blipFill>
          <a:blip r:embed="rId3"/>
          <a:stretch>
            <a:fillRect/>
          </a:stretch>
        </p:blipFill>
        <p:spPr>
          <a:xfrm>
            <a:off x="4320117" y="3351212"/>
            <a:ext cx="1333500" cy="939800"/>
          </a:xfrm>
          <a:prstGeom prst="rect">
            <a:avLst/>
          </a:prstGeom>
        </p:spPr>
      </p:pic>
      <p:pic>
        <p:nvPicPr>
          <p:cNvPr id="6" name="Picture 5"/>
          <p:cNvPicPr>
            <a:picLocks noChangeAspect="1"/>
          </p:cNvPicPr>
          <p:nvPr/>
        </p:nvPicPr>
        <p:blipFill>
          <a:blip r:embed="rId4"/>
          <a:stretch>
            <a:fillRect/>
          </a:stretch>
        </p:blipFill>
        <p:spPr>
          <a:xfrm>
            <a:off x="6480175" y="3351212"/>
            <a:ext cx="1270000" cy="939800"/>
          </a:xfrm>
          <a:prstGeom prst="rect">
            <a:avLst/>
          </a:prstGeom>
        </p:spPr>
      </p:pic>
      <p:pic>
        <p:nvPicPr>
          <p:cNvPr id="8" name="Picture 7"/>
          <p:cNvPicPr>
            <a:picLocks noChangeAspect="1"/>
          </p:cNvPicPr>
          <p:nvPr/>
        </p:nvPicPr>
        <p:blipFill>
          <a:blip r:embed="rId5"/>
          <a:stretch>
            <a:fillRect/>
          </a:stretch>
        </p:blipFill>
        <p:spPr>
          <a:xfrm>
            <a:off x="4486275" y="4632854"/>
            <a:ext cx="3263900" cy="431800"/>
          </a:xfrm>
          <a:prstGeom prst="rect">
            <a:avLst/>
          </a:prstGeom>
        </p:spPr>
      </p:pic>
    </p:spTree>
    <p:extLst>
      <p:ext uri="{BB962C8B-B14F-4D97-AF65-F5344CB8AC3E}">
        <p14:creationId xmlns:p14="http://schemas.microsoft.com/office/powerpoint/2010/main" val="140157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due to camera motion</a:t>
            </a:r>
          </a:p>
        </p:txBody>
      </p:sp>
      <p:pic>
        <p:nvPicPr>
          <p:cNvPr id="4" name="Content Placeholder 2" descr="Screen Shot 2015-02-02 at 9.20.10 A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4894" r="-3828"/>
          <a:stretch/>
        </p:blipFill>
        <p:spPr>
          <a:xfrm>
            <a:off x="838200" y="2638955"/>
            <a:ext cx="10879667" cy="1221845"/>
          </a:xfrm>
        </p:spPr>
      </p:pic>
    </p:spTree>
    <p:extLst>
      <p:ext uri="{BB962C8B-B14F-4D97-AF65-F5344CB8AC3E}">
        <p14:creationId xmlns:p14="http://schemas.microsoft.com/office/powerpoint/2010/main" val="3190817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1240368"/>
            <a:ext cx="7298267" cy="5473700"/>
          </a:xfrm>
          <a:prstGeom prst="rect">
            <a:avLst/>
          </a:prstGeom>
        </p:spPr>
      </p:pic>
    </p:spTree>
    <p:extLst>
      <p:ext uri="{BB962C8B-B14F-4D97-AF65-F5344CB8AC3E}">
        <p14:creationId xmlns:p14="http://schemas.microsoft.com/office/powerpoint/2010/main" val="1647567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matching</a:t>
            </a:r>
          </a:p>
        </p:txBody>
      </p:sp>
      <p:sp>
        <p:nvSpPr>
          <p:cNvPr id="6" name="Content Placeholder 5"/>
          <p:cNvSpPr>
            <a:spLocks noGrp="1"/>
          </p:cNvSpPr>
          <p:nvPr>
            <p:ph idx="1"/>
          </p:nvPr>
        </p:nvSpPr>
        <p:spPr/>
        <p:txBody>
          <a:bodyPr/>
          <a:lstStyle/>
          <a:p>
            <a:r>
              <a:rPr lang="en-US" dirty="0"/>
              <a:t>Measure the distance between (or similarity between) every pair of descriptors</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3048000" y="2717800"/>
              <a:ext cx="4602480" cy="2514600"/>
            </p:xfrm>
            <a:graphic>
              <a:graphicData uri="http://schemas.openxmlformats.org/drawingml/2006/table">
                <a:tbl>
                  <a:tblPr firstRow="1" firstCol="1">
                    <a:tableStyleId>{5C22544A-7EE6-4342-B048-85BDC9FD1C3A}</a:tableStyleId>
                  </a:tblPr>
                  <a:tblGrid>
                    <a:gridCol w="1096924">
                      <a:extLst>
                        <a:ext uri="{9D8B030D-6E8A-4147-A177-3AD203B41FA5}">
                          <a16:colId xmlns:a16="http://schemas.microsoft.com/office/drawing/2014/main" val="20000"/>
                        </a:ext>
                      </a:extLst>
                    </a:gridCol>
                    <a:gridCol w="1788516">
                      <a:extLst>
                        <a:ext uri="{9D8B030D-6E8A-4147-A177-3AD203B41FA5}">
                          <a16:colId xmlns:a16="http://schemas.microsoft.com/office/drawing/2014/main" val="20001"/>
                        </a:ext>
                      </a:extLst>
                    </a:gridCol>
                    <a:gridCol w="1717040">
                      <a:extLst>
                        <a:ext uri="{9D8B030D-6E8A-4147-A177-3AD203B41FA5}">
                          <a16:colId xmlns:a16="http://schemas.microsoft.com/office/drawing/2014/main" val="20002"/>
                        </a:ext>
                      </a:extLst>
                    </a:gridCol>
                  </a:tblGrid>
                  <a:tr h="838200">
                    <a:tc>
                      <a:txBody>
                        <a:bodyPr/>
                        <a:lstStyle/>
                        <a:p>
                          <a:pPr algn="ctr"/>
                          <a:endParaRPr lang="en-US" dirty="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charset="0"/>
                                      </a:rPr>
                                      <m:t>𝒚</m:t>
                                    </m:r>
                                  </m:e>
                                  <m:sub>
                                    <m:r>
                                      <a:rPr lang="en-US" b="1" i="1" smtClean="0">
                                        <a:latin typeface="Cambria Math" charset="0"/>
                                      </a:rPr>
                                      <m:t>𝟏</m:t>
                                    </m:r>
                                  </m:sub>
                                </m:sSub>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charset="0"/>
                                      </a:rPr>
                                      <m:t>𝒚</m:t>
                                    </m:r>
                                  </m:e>
                                  <m:sub>
                                    <m:r>
                                      <a:rPr lang="en-US" b="1" i="1" smtClean="0">
                                        <a:latin typeface="Cambria Math" charset="0"/>
                                      </a:rPr>
                                      <m:t>𝟐</m:t>
                                    </m:r>
                                  </m:sub>
                                </m:sSub>
                              </m:oMath>
                            </m:oMathPara>
                          </a14:m>
                          <a:endParaRPr lang="en-US" dirty="0"/>
                        </a:p>
                      </a:txBody>
                      <a:tcPr anchor="ctr"/>
                    </a:tc>
                    <a:extLst>
                      <a:ext uri="{0D108BD9-81ED-4DB2-BD59-A6C34878D82A}">
                        <a16:rowId xmlns:a16="http://schemas.microsoft.com/office/drawing/2014/main" val="10000"/>
                      </a:ext>
                    </a:extLst>
                  </a:tr>
                  <a:tr h="838200">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charset="0"/>
                                      </a:rPr>
                                      <m:t>𝒙</m:t>
                                    </m:r>
                                  </m:e>
                                  <m:sub>
                                    <m:r>
                                      <a:rPr lang="en-US" b="1" i="1" smtClean="0">
                                        <a:latin typeface="Cambria Math" charset="0"/>
                                      </a:rPr>
                                      <m:t>𝟏</m:t>
                                    </m:r>
                                  </m:sub>
                                </m:sSub>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charset="0"/>
                                  </a:rPr>
                                  <m:t>𝑑</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1</m:t>
                                    </m:r>
                                  </m:sub>
                                </m:sSub>
                                <m:r>
                                  <a:rPr lang="en-US" b="0" i="1" smtClean="0">
                                    <a:latin typeface="Cambria Math" charset="0"/>
                                  </a:rPr>
                                  <m:t>)</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charset="0"/>
                                  </a:rPr>
                                  <m:t>𝑑</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2</m:t>
                                    </m:r>
                                  </m:sub>
                                </m:sSub>
                                <m:r>
                                  <a:rPr lang="en-US" b="0" i="1" smtClean="0">
                                    <a:latin typeface="Cambria Math" charset="0"/>
                                  </a:rPr>
                                  <m:t>)</m:t>
                                </m:r>
                              </m:oMath>
                            </m:oMathPara>
                          </a14:m>
                          <a:endParaRPr lang="en-US" dirty="0"/>
                        </a:p>
                      </a:txBody>
                      <a:tcPr anchor="ctr"/>
                    </a:tc>
                    <a:extLst>
                      <a:ext uri="{0D108BD9-81ED-4DB2-BD59-A6C34878D82A}">
                        <a16:rowId xmlns:a16="http://schemas.microsoft.com/office/drawing/2014/main" val="10001"/>
                      </a:ext>
                    </a:extLst>
                  </a:tr>
                  <a:tr h="838200">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charset="0"/>
                                      </a:rPr>
                                      <m:t>𝒙</m:t>
                                    </m:r>
                                  </m:e>
                                  <m:sub>
                                    <m:r>
                                      <a:rPr lang="en-US" b="1" i="1" smtClean="0">
                                        <a:latin typeface="Cambria Math" charset="0"/>
                                      </a:rPr>
                                      <m:t>𝟐</m:t>
                                    </m:r>
                                  </m:sub>
                                </m:sSub>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charset="0"/>
                                  </a:rPr>
                                  <m:t>𝑑</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2</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1</m:t>
                                    </m:r>
                                  </m:sub>
                                </m:sSub>
                                <m:r>
                                  <a:rPr lang="en-US" b="0" i="1" smtClean="0">
                                    <a:latin typeface="Cambria Math" charset="0"/>
                                  </a:rPr>
                                  <m:t>)</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charset="0"/>
                                  </a:rPr>
                                  <m:t>𝑑</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2</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2</m:t>
                                    </m:r>
                                  </m:sub>
                                </m:sSub>
                                <m:r>
                                  <a:rPr lang="en-US" b="0" i="1" smtClean="0">
                                    <a:latin typeface="Cambria Math" charset="0"/>
                                  </a:rPr>
                                  <m:t>)</m:t>
                                </m:r>
                              </m:oMath>
                            </m:oMathPara>
                          </a14:m>
                          <a:endParaRPr lang="en-US" dirty="0"/>
                        </a:p>
                      </a:txBody>
                      <a:tcPr anchor="ctr"/>
                    </a:tc>
                    <a:extLst>
                      <a:ext uri="{0D108BD9-81ED-4DB2-BD59-A6C34878D82A}">
                        <a16:rowId xmlns:a16="http://schemas.microsoft.com/office/drawing/2014/main" val="10002"/>
                      </a:ext>
                    </a:extLst>
                  </a:tr>
                </a:tbl>
              </a:graphicData>
            </a:graphic>
          </p:graphicFrame>
        </mc:Choice>
        <mc:Fallback xmlns="">
          <p:graphicFrame>
            <p:nvGraphicFramePr>
              <p:cNvPr id="5" name="Table 4"/>
              <p:cNvGraphicFramePr>
                <a:graphicFrameLocks noGrp="1"/>
              </p:cNvGraphicFramePr>
              <p:nvPr>
                <p:extLst/>
              </p:nvPr>
            </p:nvGraphicFramePr>
            <p:xfrm>
              <a:off x="3048000" y="2717800"/>
              <a:ext cx="4602480" cy="2514600"/>
            </p:xfrm>
            <a:graphic>
              <a:graphicData uri="http://schemas.openxmlformats.org/drawingml/2006/table">
                <a:tbl>
                  <a:tblPr firstRow="1" firstCol="1">
                    <a:tableStyleId>{5C22544A-7EE6-4342-B048-85BDC9FD1C3A}</a:tableStyleId>
                  </a:tblPr>
                  <a:tblGrid>
                    <a:gridCol w="1096924">
                      <a:extLst>
                        <a:ext uri="{9D8B030D-6E8A-4147-A177-3AD203B41FA5}">
                          <a16:colId xmlns:a16="http://schemas.microsoft.com/office/drawing/2014/main" val="20000"/>
                        </a:ext>
                      </a:extLst>
                    </a:gridCol>
                    <a:gridCol w="1788516">
                      <a:extLst>
                        <a:ext uri="{9D8B030D-6E8A-4147-A177-3AD203B41FA5}">
                          <a16:colId xmlns:a16="http://schemas.microsoft.com/office/drawing/2014/main" val="20001"/>
                        </a:ext>
                      </a:extLst>
                    </a:gridCol>
                    <a:gridCol w="1717040">
                      <a:extLst>
                        <a:ext uri="{9D8B030D-6E8A-4147-A177-3AD203B41FA5}">
                          <a16:colId xmlns:a16="http://schemas.microsoft.com/office/drawing/2014/main" val="20002"/>
                        </a:ext>
                      </a:extLst>
                    </a:gridCol>
                  </a:tblGrid>
                  <a:tr h="838200">
                    <a:tc>
                      <a:txBody>
                        <a:bodyPr/>
                        <a:lstStyle/>
                        <a:p>
                          <a:pPr algn="ctr"/>
                          <a:endParaRPr lang="en-US" dirty="0"/>
                        </a:p>
                      </a:txBody>
                      <a:tcPr anchor="ctr">
                        <a:solidFill>
                          <a:schemeClr val="bg1"/>
                        </a:solidFill>
                      </a:tcPr>
                    </a:tc>
                    <a:tc>
                      <a:txBody>
                        <a:bodyPr/>
                        <a:lstStyle/>
                        <a:p>
                          <a:endParaRPr lang="en-US"/>
                        </a:p>
                      </a:txBody>
                      <a:tcPr anchor="ctr">
                        <a:blipFill>
                          <a:blip r:embed="rId2"/>
                          <a:stretch>
                            <a:fillRect l="-62411" t="-1515" r="-96454" b="-201515"/>
                          </a:stretch>
                        </a:blipFill>
                      </a:tcPr>
                    </a:tc>
                    <a:tc>
                      <a:txBody>
                        <a:bodyPr/>
                        <a:lstStyle/>
                        <a:p>
                          <a:endParaRPr lang="en-US"/>
                        </a:p>
                      </a:txBody>
                      <a:tcPr anchor="ctr">
                        <a:blipFill>
                          <a:blip r:embed="rId2"/>
                          <a:stretch>
                            <a:fillRect l="-169630" t="-1515" r="-741" b="-201515"/>
                          </a:stretch>
                        </a:blipFill>
                      </a:tcPr>
                    </a:tc>
                    <a:extLst>
                      <a:ext uri="{0D108BD9-81ED-4DB2-BD59-A6C34878D82A}">
                        <a16:rowId xmlns:a16="http://schemas.microsoft.com/office/drawing/2014/main" val="10000"/>
                      </a:ext>
                    </a:extLst>
                  </a:tr>
                  <a:tr h="838200">
                    <a:tc>
                      <a:txBody>
                        <a:bodyPr/>
                        <a:lstStyle/>
                        <a:p>
                          <a:endParaRPr lang="en-US"/>
                        </a:p>
                      </a:txBody>
                      <a:tcPr anchor="ctr">
                        <a:blipFill>
                          <a:blip r:embed="rId2"/>
                          <a:stretch>
                            <a:fillRect l="-1149" t="-101515" r="-318391" b="-101515"/>
                          </a:stretch>
                        </a:blipFill>
                      </a:tcPr>
                    </a:tc>
                    <a:tc>
                      <a:txBody>
                        <a:bodyPr/>
                        <a:lstStyle/>
                        <a:p>
                          <a:endParaRPr lang="en-US"/>
                        </a:p>
                      </a:txBody>
                      <a:tcPr anchor="ctr">
                        <a:blipFill>
                          <a:blip r:embed="rId2"/>
                          <a:stretch>
                            <a:fillRect l="-62411" t="-101515" r="-96454" b="-101515"/>
                          </a:stretch>
                        </a:blipFill>
                      </a:tcPr>
                    </a:tc>
                    <a:tc>
                      <a:txBody>
                        <a:bodyPr/>
                        <a:lstStyle/>
                        <a:p>
                          <a:endParaRPr lang="en-US"/>
                        </a:p>
                      </a:txBody>
                      <a:tcPr anchor="ctr">
                        <a:blipFill>
                          <a:blip r:embed="rId2"/>
                          <a:stretch>
                            <a:fillRect l="-169630" t="-101515" r="-741" b="-101515"/>
                          </a:stretch>
                        </a:blipFill>
                      </a:tcPr>
                    </a:tc>
                    <a:extLst>
                      <a:ext uri="{0D108BD9-81ED-4DB2-BD59-A6C34878D82A}">
                        <a16:rowId xmlns:a16="http://schemas.microsoft.com/office/drawing/2014/main" val="10001"/>
                      </a:ext>
                    </a:extLst>
                  </a:tr>
                  <a:tr h="838200">
                    <a:tc>
                      <a:txBody>
                        <a:bodyPr/>
                        <a:lstStyle/>
                        <a:p>
                          <a:endParaRPr lang="en-US"/>
                        </a:p>
                      </a:txBody>
                      <a:tcPr anchor="ctr">
                        <a:blipFill>
                          <a:blip r:embed="rId2"/>
                          <a:stretch>
                            <a:fillRect l="-1149" t="-201515" r="-318391" b="-1515"/>
                          </a:stretch>
                        </a:blipFill>
                      </a:tcPr>
                    </a:tc>
                    <a:tc>
                      <a:txBody>
                        <a:bodyPr/>
                        <a:lstStyle/>
                        <a:p>
                          <a:endParaRPr lang="en-US"/>
                        </a:p>
                      </a:txBody>
                      <a:tcPr anchor="ctr">
                        <a:blipFill>
                          <a:blip r:embed="rId2"/>
                          <a:stretch>
                            <a:fillRect l="-62411" t="-201515" r="-96454" b="-1515"/>
                          </a:stretch>
                        </a:blipFill>
                      </a:tcPr>
                    </a:tc>
                    <a:tc>
                      <a:txBody>
                        <a:bodyPr/>
                        <a:lstStyle/>
                        <a:p>
                          <a:endParaRPr lang="en-US"/>
                        </a:p>
                      </a:txBody>
                      <a:tcPr anchor="ctr">
                        <a:blipFill>
                          <a:blip r:embed="rId2"/>
                          <a:stretch>
                            <a:fillRect l="-169630" t="-201515" r="-741" b="-1515"/>
                          </a:stretch>
                        </a:blipFill>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2249136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pic>
        <p:nvPicPr>
          <p:cNvPr id="4" name="Picture 3"/>
          <p:cNvPicPr>
            <a:picLocks noChangeAspect="1"/>
          </p:cNvPicPr>
          <p:nvPr/>
        </p:nvPicPr>
        <p:blipFill>
          <a:blip r:embed="rId2"/>
          <a:stretch>
            <a:fillRect/>
          </a:stretch>
        </p:blipFill>
        <p:spPr>
          <a:xfrm>
            <a:off x="2523067" y="1557867"/>
            <a:ext cx="6536267" cy="49022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V="1">
            <a:off x="9440334" y="2027768"/>
            <a:ext cx="2125133" cy="2065866"/>
          </a:xfrm>
          <a:prstGeom prst="rect">
            <a:avLst/>
          </a:prstGeom>
        </p:spPr>
      </p:pic>
    </p:spTree>
    <p:extLst>
      <p:ext uri="{BB962C8B-B14F-4D97-AF65-F5344CB8AC3E}">
        <p14:creationId xmlns:p14="http://schemas.microsoft.com/office/powerpoint/2010/main" val="4170080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sp>
        <p:nvSpPr>
          <p:cNvPr id="3" name="Content Placeholder 2"/>
          <p:cNvSpPr>
            <a:spLocks noGrp="1"/>
          </p:cNvSpPr>
          <p:nvPr>
            <p:ph idx="1"/>
          </p:nvPr>
        </p:nvSpPr>
        <p:spPr/>
        <p:txBody>
          <a:bodyPr/>
          <a:lstStyle/>
          <a:p>
            <a:r>
              <a:rPr lang="en-US" dirty="0"/>
              <a:t>Optical flow helps </a:t>
            </a:r>
            <a:r>
              <a:rPr lang="en-US" i="1" dirty="0"/>
              <a:t>grouping</a:t>
            </a:r>
          </a:p>
          <a:p>
            <a:r>
              <a:rPr lang="en-US" i="1" dirty="0"/>
              <a:t>Gestalt principle of common fate</a:t>
            </a:r>
          </a:p>
          <a:p>
            <a:pPr lvl="1"/>
            <a:r>
              <a:rPr lang="en-US" i="1" dirty="0"/>
              <a:t>Things that move together belong together</a:t>
            </a:r>
          </a:p>
          <a:p>
            <a:endParaRPr lang="en-US" i="1" dirty="0"/>
          </a:p>
        </p:txBody>
      </p:sp>
    </p:spTree>
    <p:extLst>
      <p:ext uri="{BB962C8B-B14F-4D97-AF65-F5344CB8AC3E}">
        <p14:creationId xmlns:p14="http://schemas.microsoft.com/office/powerpoint/2010/main" val="314396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Motion segmentation </a:t>
            </a:r>
            <a:r>
              <a:rPr lang="en-US"/>
              <a:t>in humans</a:t>
            </a:r>
            <a:endParaRPr lang="en-US" dirty="0"/>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p>
        </p:txBody>
      </p:sp>
    </p:spTree>
    <p:extLst>
      <p:ext uri="{BB962C8B-B14F-4D97-AF65-F5344CB8AC3E}">
        <p14:creationId xmlns:p14="http://schemas.microsoft.com/office/powerpoint/2010/main" val="110687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p>
        </p:txBody>
      </p:sp>
      <p:sp>
        <p:nvSpPr>
          <p:cNvPr id="15" name="Title 1"/>
          <p:cNvSpPr>
            <a:spLocks noGrp="1"/>
          </p:cNvSpPr>
          <p:nvPr>
            <p:ph type="title"/>
          </p:nvPr>
        </p:nvSpPr>
        <p:spPr/>
        <p:txBody>
          <a:bodyPr/>
          <a:lstStyle/>
          <a:p>
            <a:r>
              <a:rPr lang="en-US" dirty="0"/>
              <a:t>Motion segmentation </a:t>
            </a:r>
            <a:r>
              <a:rPr lang="en-US"/>
              <a:t>in humans</a:t>
            </a:r>
            <a:endParaRPr lang="en-US" dirty="0"/>
          </a:p>
        </p:txBody>
      </p:sp>
    </p:spTree>
    <p:extLst>
      <p:ext uri="{BB962C8B-B14F-4D97-AF65-F5344CB8AC3E}">
        <p14:creationId xmlns:p14="http://schemas.microsoft.com/office/powerpoint/2010/main" val="235904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11111E-6 -3.7037E-6 L 0.14774 -3.7037E-6 L -0.13229 -0.00301 L 0.15017 -3.7037E-6 L -0.13038 -0.00301 L 0.15243 -3.7037E-6 C 0.05955 -0.00115 0.09288 0.00371 0.00017 0.00278 " pathEditMode="relative" rAng="0" ptsTypes="AAAAAAA">
                                      <p:cBhvr>
                                        <p:cTn id="6" dur="3000" fill="hold"/>
                                        <p:tgtEl>
                                          <p:spTgt spid="4"/>
                                        </p:tgtEl>
                                        <p:attrNameLst>
                                          <p:attrName>ppt_x</p:attrName>
                                          <p:attrName>ppt_y</p:attrName>
                                        </p:attrNameLst>
                                      </p:cBhvr>
                                      <p:rCtr x="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p>
        </p:txBody>
      </p:sp>
      <p:sp>
        <p:nvSpPr>
          <p:cNvPr id="11" name="Title 1"/>
          <p:cNvSpPr>
            <a:spLocks noGrp="1"/>
          </p:cNvSpPr>
          <p:nvPr>
            <p:ph type="title"/>
          </p:nvPr>
        </p:nvSpPr>
        <p:spPr/>
        <p:txBody>
          <a:bodyPr/>
          <a:lstStyle/>
          <a:p>
            <a:r>
              <a:rPr lang="en-US" dirty="0"/>
              <a:t>Motion segmentation </a:t>
            </a:r>
            <a:r>
              <a:rPr lang="en-US"/>
              <a:t>in humans</a:t>
            </a:r>
            <a:endParaRPr lang="en-US" dirty="0"/>
          </a:p>
        </p:txBody>
      </p:sp>
    </p:spTree>
    <p:extLst>
      <p:ext uri="{BB962C8B-B14F-4D97-AF65-F5344CB8AC3E}">
        <p14:creationId xmlns:p14="http://schemas.microsoft.com/office/powerpoint/2010/main" val="3731705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7812" y="466675"/>
            <a:ext cx="2413612" cy="5283141"/>
            <a:chOff x="23812" y="1245605"/>
            <a:chExt cx="2413612" cy="5283141"/>
          </a:xfrm>
        </p:grpSpPr>
        <p:sp>
          <p:nvSpPr>
            <p:cNvPr id="28" name="TextBox 27"/>
            <p:cNvSpPr txBox="1"/>
            <p:nvPr/>
          </p:nvSpPr>
          <p:spPr>
            <a:xfrm>
              <a:off x="23812"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1. Collect videos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384" y="2628203"/>
              <a:ext cx="1748453" cy="131134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374" y="1245605"/>
              <a:ext cx="1747462" cy="1310018"/>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123" y="4376605"/>
              <a:ext cx="1746714" cy="1084480"/>
            </a:xfrm>
            <a:prstGeom prst="rect">
              <a:avLst/>
            </a:prstGeom>
          </p:spPr>
        </p:pic>
        <p:grpSp>
          <p:nvGrpSpPr>
            <p:cNvPr id="10" name="Group 9"/>
            <p:cNvGrpSpPr/>
            <p:nvPr/>
          </p:nvGrpSpPr>
          <p:grpSpPr>
            <a:xfrm>
              <a:off x="1230618" y="3994132"/>
              <a:ext cx="55984" cy="311584"/>
              <a:chOff x="2233965" y="5953410"/>
              <a:chExt cx="91440" cy="508920"/>
            </a:xfrm>
          </p:grpSpPr>
          <p:sp>
            <p:nvSpPr>
              <p:cNvPr id="6" name="Oval 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3" name="Oval 202"/>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4" name="Oval 203"/>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grpSp>
      </p:grpSp>
      <p:grpSp>
        <p:nvGrpSpPr>
          <p:cNvPr id="7" name="Group 6"/>
          <p:cNvGrpSpPr/>
          <p:nvPr/>
        </p:nvGrpSpPr>
        <p:grpSpPr>
          <a:xfrm>
            <a:off x="4702858" y="478841"/>
            <a:ext cx="2413612" cy="5270974"/>
            <a:chOff x="3178858" y="1257772"/>
            <a:chExt cx="2413612" cy="5270974"/>
          </a:xfrm>
        </p:grpSpPr>
        <p:sp>
          <p:nvSpPr>
            <p:cNvPr id="29" name="TextBox 28"/>
            <p:cNvSpPr txBox="1"/>
            <p:nvPr/>
          </p:nvSpPr>
          <p:spPr>
            <a:xfrm>
              <a:off x="3178858"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2. Segment using motion</a:t>
              </a:r>
            </a:p>
          </p:txBody>
        </p:sp>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2332" y="2640370"/>
              <a:ext cx="1746691" cy="1310017"/>
            </a:xfrm>
            <a:prstGeom prst="rect">
              <a:avLst/>
            </a:prstGeom>
          </p:spPr>
        </p:pic>
        <p:pic>
          <p:nvPicPr>
            <p:cNvPr id="40" name="Picture 3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12332" y="1257772"/>
              <a:ext cx="1746691" cy="1310018"/>
            </a:xfrm>
            <a:prstGeom prst="rect">
              <a:avLst/>
            </a:prstGeom>
          </p:spPr>
        </p:pic>
        <p:pic>
          <p:nvPicPr>
            <p:cNvPr id="41" name="Picture 4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12308" y="4388772"/>
              <a:ext cx="1746714" cy="1084480"/>
            </a:xfrm>
            <a:prstGeom prst="rect">
              <a:avLst/>
            </a:prstGeom>
          </p:spPr>
        </p:pic>
        <p:grpSp>
          <p:nvGrpSpPr>
            <p:cNvPr id="205" name="Group 204"/>
            <p:cNvGrpSpPr/>
            <p:nvPr/>
          </p:nvGrpSpPr>
          <p:grpSpPr>
            <a:xfrm>
              <a:off x="4329681" y="4006298"/>
              <a:ext cx="55984" cy="311584"/>
              <a:chOff x="2233965" y="5953410"/>
              <a:chExt cx="91440" cy="508920"/>
            </a:xfrm>
          </p:grpSpPr>
          <p:sp>
            <p:nvSpPr>
              <p:cNvPr id="206" name="Oval 20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7" name="Oval 206"/>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8" name="Oval 207"/>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grpSp>
      </p:grpSp>
      <p:grpSp>
        <p:nvGrpSpPr>
          <p:cNvPr id="12" name="Group 11"/>
          <p:cNvGrpSpPr/>
          <p:nvPr/>
        </p:nvGrpSpPr>
        <p:grpSpPr>
          <a:xfrm>
            <a:off x="7874670" y="478842"/>
            <a:ext cx="2545731" cy="5281443"/>
            <a:chOff x="6350669" y="1257772"/>
            <a:chExt cx="2545731" cy="5281443"/>
          </a:xfrm>
        </p:grpSpPr>
        <p:pic>
          <p:nvPicPr>
            <p:cNvPr id="43" name="Picture 42"/>
            <p:cNvPicPr>
              <a:picLocks/>
            </p:cNvPicPr>
            <p:nvPr/>
          </p:nvPicPr>
          <p:blipFill>
            <a:blip r:embed="rId9" cstate="screen">
              <a:extLst>
                <a:ext uri="{28A0092B-C50C-407E-A947-70E740481C1C}">
                  <a14:useLocalDpi xmlns:a14="http://schemas.microsoft.com/office/drawing/2010/main"/>
                </a:ext>
              </a:extLst>
            </a:blip>
            <a:stretch>
              <a:fillRect/>
            </a:stretch>
          </p:blipFill>
          <p:spPr>
            <a:xfrm>
              <a:off x="6554706" y="1257772"/>
              <a:ext cx="1270829" cy="951722"/>
            </a:xfrm>
            <a:prstGeom prst="rect">
              <a:avLst/>
            </a:prstGeom>
            <a:ln w="47625">
              <a:solidFill>
                <a:schemeClr val="accent4"/>
              </a:solidFill>
            </a:ln>
          </p:spPr>
        </p:pic>
        <p:pic>
          <p:nvPicPr>
            <p:cNvPr id="42" name="Picture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50670" y="1703398"/>
              <a:ext cx="1268196" cy="951147"/>
            </a:xfrm>
            <a:prstGeom prst="rect">
              <a:avLst/>
            </a:prstGeom>
            <a:ln w="47625">
              <a:solidFill>
                <a:schemeClr val="accent4"/>
              </a:solidFill>
            </a:ln>
          </p:spPr>
        </p:pic>
        <p:sp>
          <p:nvSpPr>
            <p:cNvPr id="24" name="Down Arrow 23"/>
            <p:cNvSpPr/>
            <p:nvPr/>
          </p:nvSpPr>
          <p:spPr>
            <a:xfrm>
              <a:off x="7827539" y="3711906"/>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30" name="TextBox 29"/>
            <p:cNvSpPr txBox="1"/>
            <p:nvPr/>
          </p:nvSpPr>
          <p:spPr>
            <a:xfrm>
              <a:off x="6350669" y="5461997"/>
              <a:ext cx="2545731" cy="1077218"/>
            </a:xfrm>
            <a:prstGeom prst="rect">
              <a:avLst/>
            </a:prstGeom>
            <a:noFill/>
          </p:spPr>
          <p:txBody>
            <a:bodyPr wrap="square" rtlCol="0">
              <a:spAutoFit/>
            </a:bodyPr>
            <a:lstStyle/>
            <a:p>
              <a:pPr algn="ctr"/>
              <a:r>
                <a:rPr lang="en-US" sz="3200" dirty="0">
                  <a:ea typeface="Times New Roman" charset="0"/>
                  <a:cs typeface="Times New Roman" charset="0"/>
                </a:rPr>
                <a:t>3. Train </a:t>
              </a:r>
              <a:r>
                <a:rPr lang="en-US" sz="3200" dirty="0" err="1">
                  <a:ea typeface="Times New Roman" charset="0"/>
                  <a:cs typeface="Times New Roman" charset="0"/>
                </a:rPr>
                <a:t>ConvNet</a:t>
              </a:r>
              <a:endParaRPr lang="en-US" sz="3200" dirty="0">
                <a:ea typeface="Times New Roman" charset="0"/>
                <a:cs typeface="Times New Roman" charset="0"/>
              </a:endParaRPr>
            </a:p>
          </p:txBody>
        </p:sp>
        <p:pic>
          <p:nvPicPr>
            <p:cNvPr id="44" name="Picture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4661" y="1578700"/>
              <a:ext cx="1270829" cy="953122"/>
            </a:xfrm>
            <a:prstGeom prst="rect">
              <a:avLst/>
            </a:prstGeom>
            <a:ln w="47625">
              <a:solidFill>
                <a:schemeClr val="accent4"/>
              </a:solidFill>
            </a:ln>
          </p:spPr>
        </p:pic>
        <p:sp>
          <p:nvSpPr>
            <p:cNvPr id="2" name="Cube 1"/>
            <p:cNvSpPr/>
            <p:nvPr/>
          </p:nvSpPr>
          <p:spPr>
            <a:xfrm>
              <a:off x="6805233" y="2765061"/>
              <a:ext cx="384888" cy="1125772"/>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1" name="Cube 30"/>
            <p:cNvSpPr/>
            <p:nvPr/>
          </p:nvSpPr>
          <p:spPr>
            <a:xfrm>
              <a:off x="6916498" y="2946667"/>
              <a:ext cx="413257" cy="799041"/>
            </a:xfrm>
            <a:prstGeom prst="cube">
              <a:avLst>
                <a:gd name="adj" fmla="val 582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2" name="Cube 31"/>
            <p:cNvSpPr/>
            <p:nvPr/>
          </p:nvSpPr>
          <p:spPr>
            <a:xfrm>
              <a:off x="7190121" y="3104404"/>
              <a:ext cx="376464" cy="483566"/>
            </a:xfrm>
            <a:prstGeom prst="cube">
              <a:avLst>
                <a:gd name="adj" fmla="val 307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4" name="Cube 33"/>
            <p:cNvSpPr/>
            <p:nvPr/>
          </p:nvSpPr>
          <p:spPr>
            <a:xfrm>
              <a:off x="7512747" y="3302911"/>
              <a:ext cx="301217" cy="90650"/>
            </a:xfrm>
            <a:prstGeom prst="cube">
              <a:avLst>
                <a:gd name="adj" fmla="val 981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5" name="Cube 34"/>
            <p:cNvSpPr/>
            <p:nvPr/>
          </p:nvSpPr>
          <p:spPr>
            <a:xfrm>
              <a:off x="7841236" y="2979994"/>
              <a:ext cx="227772" cy="666217"/>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6" name="Down Arrow 35"/>
            <p:cNvSpPr/>
            <p:nvPr/>
          </p:nvSpPr>
          <p:spPr>
            <a:xfrm>
              <a:off x="6890357" y="2721684"/>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pic>
          <p:nvPicPr>
            <p:cNvPr id="38" name="Picture 37"/>
            <p:cNvPicPr>
              <a:picLocks/>
            </p:cNvPicPr>
            <p:nvPr/>
          </p:nvPicPr>
          <p:blipFill>
            <a:blip r:embed="rId12" cstate="screen">
              <a:extLst>
                <a:ext uri="{28A0092B-C50C-407E-A947-70E740481C1C}">
                  <a14:useLocalDpi xmlns:a14="http://schemas.microsoft.com/office/drawing/2010/main"/>
                </a:ext>
              </a:extLst>
            </a:blip>
            <a:stretch>
              <a:fillRect/>
            </a:stretch>
          </p:blipFill>
          <p:spPr>
            <a:xfrm>
              <a:off x="6554706" y="3995311"/>
              <a:ext cx="1234493" cy="1000045"/>
            </a:xfrm>
            <a:prstGeom prst="rect">
              <a:avLst/>
            </a:prstGeom>
            <a:ln w="47625">
              <a:solidFill>
                <a:schemeClr val="accent4"/>
              </a:solidFill>
            </a:ln>
          </p:spPr>
        </p:pic>
        <p:pic>
          <p:nvPicPr>
            <p:cNvPr id="39" name="Picture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50669" y="4443271"/>
              <a:ext cx="1268197" cy="951148"/>
            </a:xfrm>
            <a:prstGeom prst="rect">
              <a:avLst/>
            </a:prstGeom>
            <a:ln w="47625">
              <a:solidFill>
                <a:schemeClr val="accent4"/>
              </a:solidFill>
            </a:ln>
          </p:spPr>
        </p:pic>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4661" y="4261011"/>
              <a:ext cx="1270829" cy="953122"/>
            </a:xfrm>
            <a:prstGeom prst="rect">
              <a:avLst/>
            </a:prstGeom>
            <a:ln w="47625">
              <a:solidFill>
                <a:schemeClr val="accent4"/>
              </a:solidFill>
            </a:ln>
          </p:spPr>
        </p:pic>
      </p:grpSp>
      <p:sp>
        <p:nvSpPr>
          <p:cNvPr id="8" name="Rectangle 7"/>
          <p:cNvSpPr/>
          <p:nvPr/>
        </p:nvSpPr>
        <p:spPr>
          <a:xfrm>
            <a:off x="0" y="6455406"/>
            <a:ext cx="12192000" cy="369332"/>
          </a:xfrm>
          <a:prstGeom prst="rect">
            <a:avLst/>
          </a:prstGeom>
        </p:spPr>
        <p:txBody>
          <a:bodyPr wrap="square">
            <a:spAutoFit/>
          </a:bodyPr>
          <a:lstStyle/>
          <a:p>
            <a:r>
              <a:rPr lang="en-US" b="1" dirty="0"/>
              <a:t>Learning Features by Watching Objects Move</a:t>
            </a:r>
            <a:r>
              <a:rPr lang="en-US" dirty="0"/>
              <a:t>. D. Pathak, R. </a:t>
            </a:r>
            <a:r>
              <a:rPr lang="en-US" dirty="0" err="1"/>
              <a:t>Girshick</a:t>
            </a:r>
            <a:r>
              <a:rPr lang="en-US" dirty="0"/>
              <a:t>, P. Dollar, T. Darrell, </a:t>
            </a:r>
            <a:r>
              <a:rPr lang="en-US" u="sng" dirty="0"/>
              <a:t>B. Hariharan. </a:t>
            </a:r>
            <a:r>
              <a:rPr lang="en-US" b="1" dirty="0"/>
              <a:t> </a:t>
            </a:r>
            <a:r>
              <a:rPr lang="en-US" i="1" dirty="0"/>
              <a:t>CVPR, </a:t>
            </a:r>
            <a:r>
              <a:rPr lang="en-US" dirty="0"/>
              <a:t>2017. </a:t>
            </a:r>
          </a:p>
        </p:txBody>
      </p:sp>
    </p:spTree>
    <p:extLst>
      <p:ext uri="{BB962C8B-B14F-4D97-AF65-F5344CB8AC3E}">
        <p14:creationId xmlns:p14="http://schemas.microsoft.com/office/powerpoint/2010/main" val="346684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sp>
        <p:nvSpPr>
          <p:cNvPr id="3" name="Content Placeholder 2"/>
          <p:cNvSpPr>
            <a:spLocks noGrp="1"/>
          </p:cNvSpPr>
          <p:nvPr>
            <p:ph idx="1"/>
          </p:nvPr>
        </p:nvSpPr>
        <p:spPr>
          <a:xfrm>
            <a:off x="838200" y="1825625"/>
            <a:ext cx="10515600" cy="1086908"/>
          </a:xfrm>
        </p:spPr>
        <p:txBody>
          <a:bodyPr/>
          <a:lstStyle/>
          <a:p>
            <a:r>
              <a:rPr lang="en-US" dirty="0"/>
              <a:t>Motion is cue for recognition</a:t>
            </a:r>
          </a:p>
          <a:p>
            <a:pPr lvl="1"/>
            <a:r>
              <a:rPr lang="en-US" dirty="0"/>
              <a:t>Gestures, actions, </a:t>
            </a:r>
            <a:r>
              <a:rPr lang="mr-IN" dirty="0"/>
              <a:t>…</a:t>
            </a:r>
            <a:endParaRPr lang="en-US" dirty="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2616200"/>
            <a:ext cx="9906000" cy="3644900"/>
          </a:xfrm>
          <a:prstGeom prst="rect">
            <a:avLst/>
          </a:prstGeom>
        </p:spPr>
      </p:pic>
      <p:sp>
        <p:nvSpPr>
          <p:cNvPr id="5" name="TextBox 4"/>
          <p:cNvSpPr txBox="1"/>
          <p:nvPr/>
        </p:nvSpPr>
        <p:spPr>
          <a:xfrm>
            <a:off x="0" y="6488668"/>
            <a:ext cx="12192000" cy="369332"/>
          </a:xfrm>
          <a:prstGeom prst="rect">
            <a:avLst/>
          </a:prstGeom>
          <a:noFill/>
        </p:spPr>
        <p:txBody>
          <a:bodyPr wrap="square" rtlCol="0">
            <a:spAutoFit/>
          </a:bodyPr>
          <a:lstStyle/>
          <a:p>
            <a:r>
              <a:rPr lang="en-US" dirty="0"/>
              <a:t>Two-Stream Convolutional Networks for Action Recognition in Videos. </a:t>
            </a:r>
            <a:r>
              <a:rPr lang="en-US" dirty="0" err="1"/>
              <a:t>Simonyan</a:t>
            </a:r>
            <a:r>
              <a:rPr lang="en-US" dirty="0"/>
              <a:t> and Zisserman. In </a:t>
            </a:r>
            <a:r>
              <a:rPr lang="en-US" i="1" dirty="0"/>
              <a:t>NIPS 2014.</a:t>
            </a:r>
            <a:endParaRPr lang="en-US" dirty="0"/>
          </a:p>
        </p:txBody>
      </p:sp>
    </p:spTree>
    <p:extLst>
      <p:ext uri="{BB962C8B-B14F-4D97-AF65-F5344CB8AC3E}">
        <p14:creationId xmlns:p14="http://schemas.microsoft.com/office/powerpoint/2010/main" val="2369702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sp>
        <p:nvSpPr>
          <p:cNvPr id="3" name="Content Placeholder 2"/>
          <p:cNvSpPr>
            <a:spLocks noGrp="1"/>
          </p:cNvSpPr>
          <p:nvPr>
            <p:ph idx="1"/>
          </p:nvPr>
        </p:nvSpPr>
        <p:spPr>
          <a:xfrm>
            <a:off x="838200" y="1825625"/>
            <a:ext cx="10515600" cy="1086908"/>
          </a:xfrm>
        </p:spPr>
        <p:txBody>
          <a:bodyPr/>
          <a:lstStyle/>
          <a:p>
            <a:r>
              <a:rPr lang="en-US" dirty="0"/>
              <a:t>Motion is cue for recognition</a:t>
            </a:r>
          </a:p>
          <a:p>
            <a:pPr lvl="1"/>
            <a:r>
              <a:rPr lang="en-US" dirty="0"/>
              <a:t>Gestures, actions, </a:t>
            </a:r>
            <a:r>
              <a:rPr lang="mr-IN" dirty="0"/>
              <a:t>…</a:t>
            </a:r>
            <a:endParaRPr lang="en-US" dirty="0"/>
          </a:p>
          <a:p>
            <a:pPr lvl="1"/>
            <a:endParaRPr lang="en-US" dirty="0"/>
          </a:p>
        </p:txBody>
      </p:sp>
      <p:sp>
        <p:nvSpPr>
          <p:cNvPr id="5" name="TextBox 4"/>
          <p:cNvSpPr txBox="1"/>
          <p:nvPr/>
        </p:nvSpPr>
        <p:spPr>
          <a:xfrm>
            <a:off x="0" y="6488668"/>
            <a:ext cx="12192000" cy="369332"/>
          </a:xfrm>
          <a:prstGeom prst="rect">
            <a:avLst/>
          </a:prstGeom>
          <a:noFill/>
        </p:spPr>
        <p:txBody>
          <a:bodyPr wrap="square" rtlCol="0">
            <a:spAutoFit/>
          </a:bodyPr>
          <a:lstStyle/>
          <a:p>
            <a:r>
              <a:rPr lang="en-US" dirty="0"/>
              <a:t>Two-Stream Convolutional Networks for Action Recognition in Videos. </a:t>
            </a:r>
            <a:r>
              <a:rPr lang="en-US" dirty="0" err="1"/>
              <a:t>Simonyan</a:t>
            </a:r>
            <a:r>
              <a:rPr lang="en-US" dirty="0"/>
              <a:t> and Zisserman. In </a:t>
            </a:r>
            <a:r>
              <a:rPr lang="en-US" i="1" dirty="0"/>
              <a:t>NIPS 2014.</a:t>
            </a:r>
            <a:endParaRPr lang="en-US" dirty="0"/>
          </a:p>
        </p:txBody>
      </p:sp>
      <p:graphicFrame>
        <p:nvGraphicFramePr>
          <p:cNvPr id="6" name="Table 5"/>
          <p:cNvGraphicFramePr>
            <a:graphicFrameLocks noGrp="1"/>
          </p:cNvGraphicFramePr>
          <p:nvPr>
            <p:extLst/>
          </p:nvPr>
        </p:nvGraphicFramePr>
        <p:xfrm>
          <a:off x="2032000" y="3378199"/>
          <a:ext cx="8636000" cy="1769535"/>
        </p:xfrm>
        <a:graphic>
          <a:graphicData uri="http://schemas.openxmlformats.org/drawingml/2006/table">
            <a:tbl>
              <a:tblPr firstRow="1" bandRow="1">
                <a:tableStyleId>{5C22544A-7EE6-4342-B048-85BDC9FD1C3A}</a:tableStyleId>
              </a:tblPr>
              <a:tblGrid>
                <a:gridCol w="4318000">
                  <a:extLst>
                    <a:ext uri="{9D8B030D-6E8A-4147-A177-3AD203B41FA5}">
                      <a16:colId xmlns:a16="http://schemas.microsoft.com/office/drawing/2014/main" val="20000"/>
                    </a:ext>
                  </a:extLst>
                </a:gridCol>
                <a:gridCol w="4318000">
                  <a:extLst>
                    <a:ext uri="{9D8B030D-6E8A-4147-A177-3AD203B41FA5}">
                      <a16:colId xmlns:a16="http://schemas.microsoft.com/office/drawing/2014/main" val="20001"/>
                    </a:ext>
                  </a:extLst>
                </a:gridCol>
              </a:tblGrid>
              <a:tr h="589845">
                <a:tc>
                  <a:txBody>
                    <a:bodyPr/>
                    <a:lstStyle/>
                    <a:p>
                      <a:r>
                        <a:rPr lang="en-US" sz="2800" dirty="0"/>
                        <a:t>Model</a:t>
                      </a:r>
                    </a:p>
                  </a:txBody>
                  <a:tcPr/>
                </a:tc>
                <a:tc>
                  <a:txBody>
                    <a:bodyPr/>
                    <a:lstStyle/>
                    <a:p>
                      <a:r>
                        <a:rPr lang="en-US" sz="2800" dirty="0"/>
                        <a:t>Accuracy</a:t>
                      </a:r>
                    </a:p>
                  </a:txBody>
                  <a:tcPr/>
                </a:tc>
                <a:extLst>
                  <a:ext uri="{0D108BD9-81ED-4DB2-BD59-A6C34878D82A}">
                    <a16:rowId xmlns:a16="http://schemas.microsoft.com/office/drawing/2014/main" val="10000"/>
                  </a:ext>
                </a:extLst>
              </a:tr>
              <a:tr h="589845">
                <a:tc>
                  <a:txBody>
                    <a:bodyPr/>
                    <a:lstStyle/>
                    <a:p>
                      <a:r>
                        <a:rPr lang="en-US" sz="2800" dirty="0"/>
                        <a:t>Without optical flow</a:t>
                      </a:r>
                    </a:p>
                  </a:txBody>
                  <a:tcPr/>
                </a:tc>
                <a:tc>
                  <a:txBody>
                    <a:bodyPr/>
                    <a:lstStyle/>
                    <a:p>
                      <a:r>
                        <a:rPr lang="en-US" sz="2800" dirty="0"/>
                        <a:t>73.0%</a:t>
                      </a:r>
                    </a:p>
                  </a:txBody>
                  <a:tcPr/>
                </a:tc>
                <a:extLst>
                  <a:ext uri="{0D108BD9-81ED-4DB2-BD59-A6C34878D82A}">
                    <a16:rowId xmlns:a16="http://schemas.microsoft.com/office/drawing/2014/main" val="10001"/>
                  </a:ext>
                </a:extLst>
              </a:tr>
              <a:tr h="589845">
                <a:tc>
                  <a:txBody>
                    <a:bodyPr/>
                    <a:lstStyle/>
                    <a:p>
                      <a:r>
                        <a:rPr lang="en-US" sz="2800" dirty="0"/>
                        <a:t>With optical flow</a:t>
                      </a:r>
                    </a:p>
                  </a:txBody>
                  <a:tcPr/>
                </a:tc>
                <a:tc>
                  <a:txBody>
                    <a:bodyPr/>
                    <a:lstStyle/>
                    <a:p>
                      <a:r>
                        <a:rPr lang="en-US" sz="2800" b="1" dirty="0"/>
                        <a:t>88.0%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42664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optical flow</a:t>
            </a:r>
          </a:p>
        </p:txBody>
      </p:sp>
      <p:sp>
        <p:nvSpPr>
          <p:cNvPr id="3" name="Content Placeholder 2"/>
          <p:cNvSpPr>
            <a:spLocks noGrp="1"/>
          </p:cNvSpPr>
          <p:nvPr>
            <p:ph idx="1"/>
          </p:nvPr>
        </p:nvSpPr>
        <p:spPr/>
        <p:txBody>
          <a:bodyPr/>
          <a:lstStyle/>
          <a:p>
            <a:r>
              <a:rPr lang="en-US" dirty="0"/>
              <a:t>Yet another correspondence problem!</a:t>
            </a:r>
          </a:p>
          <a:p>
            <a:r>
              <a:rPr lang="en-US" dirty="0"/>
              <a:t>But:</a:t>
            </a:r>
          </a:p>
          <a:p>
            <a:pPr lvl="1"/>
            <a:r>
              <a:rPr lang="en-US" dirty="0"/>
              <a:t>Bad: scene can move</a:t>
            </a:r>
          </a:p>
          <a:p>
            <a:pPr lvl="1"/>
            <a:r>
              <a:rPr lang="en-US" dirty="0"/>
              <a:t>Good: changes are usually small (classic optical flow problem: &lt;1 pixel)</a:t>
            </a:r>
          </a:p>
          <a:p>
            <a:endParaRPr lang="en-US" dirty="0"/>
          </a:p>
        </p:txBody>
      </p:sp>
    </p:spTree>
    <p:extLst>
      <p:ext uri="{BB962C8B-B14F-4D97-AF65-F5344CB8AC3E}">
        <p14:creationId xmlns:p14="http://schemas.microsoft.com/office/powerpoint/2010/main" val="191557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747" y="4859453"/>
            <a:ext cx="4944533" cy="8974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Optical flow constraint equation</a:t>
            </a:r>
          </a:p>
        </p:txBody>
      </p:sp>
      <p:sp>
        <p:nvSpPr>
          <p:cNvPr id="3" name="Content Placeholder 2"/>
          <p:cNvSpPr>
            <a:spLocks noGrp="1"/>
          </p:cNvSpPr>
          <p:nvPr>
            <p:ph idx="1"/>
          </p:nvPr>
        </p:nvSpPr>
        <p:spPr>
          <a:xfrm>
            <a:off x="838200" y="1825625"/>
            <a:ext cx="10515600" cy="4943165"/>
          </a:xfrm>
        </p:spPr>
        <p:txBody>
          <a:bodyPr/>
          <a:lstStyle/>
          <a:p>
            <a:r>
              <a:rPr lang="en-US" dirty="0"/>
              <a:t>Image intensity </a:t>
            </a:r>
            <a:r>
              <a:rPr lang="en-US" i="1" dirty="0"/>
              <a:t>continuous </a:t>
            </a:r>
            <a:r>
              <a:rPr lang="en-US" dirty="0"/>
              <a:t>function of x, y, t</a:t>
            </a:r>
          </a:p>
          <a:p>
            <a:r>
              <a:rPr lang="en-US" dirty="0"/>
              <a:t>In time </a:t>
            </a:r>
            <a:r>
              <a:rPr lang="en-US" dirty="0" err="1"/>
              <a:t>dt</a:t>
            </a:r>
            <a:r>
              <a:rPr lang="en-US" dirty="0"/>
              <a:t>, pixel (</a:t>
            </a:r>
            <a:r>
              <a:rPr lang="en-US" dirty="0" err="1"/>
              <a:t>x,y,t</a:t>
            </a:r>
            <a:r>
              <a:rPr lang="en-US" dirty="0"/>
              <a:t>) moves to (x + u </a:t>
            </a:r>
            <a:r>
              <a:rPr lang="en-US" dirty="0" err="1"/>
              <a:t>dt</a:t>
            </a:r>
            <a:r>
              <a:rPr lang="en-US" dirty="0"/>
              <a:t>, y + v </a:t>
            </a:r>
            <a:r>
              <a:rPr lang="en-US" dirty="0" err="1"/>
              <a:t>dt</a:t>
            </a:r>
            <a:r>
              <a:rPr lang="en-US" dirty="0"/>
              <a:t>, t + </a:t>
            </a:r>
            <a:r>
              <a:rPr lang="en-US" dirty="0" err="1"/>
              <a:t>dt</a:t>
            </a:r>
            <a:r>
              <a:rPr lang="en-US" dirty="0"/>
              <a:t>)</a:t>
            </a:r>
          </a:p>
          <a:p>
            <a:endParaRPr lang="en-US" dirty="0"/>
          </a:p>
          <a:p>
            <a:endParaRPr lang="en-US" dirty="0"/>
          </a:p>
          <a:p>
            <a:endParaRPr lang="en-US" dirty="0"/>
          </a:p>
          <a:p>
            <a:endParaRPr lang="en-US" dirty="0"/>
          </a:p>
          <a:p>
            <a:endParaRPr lang="en-US" dirty="0"/>
          </a:p>
          <a:p>
            <a:endParaRPr lang="en-US" dirty="0"/>
          </a:p>
          <a:p>
            <a:r>
              <a:rPr lang="en-US" dirty="0"/>
              <a:t>Optical flow constraint equation: One equation, two variables</a:t>
            </a:r>
          </a:p>
          <a:p>
            <a:endParaRPr lang="en-US" baseline="30000" dirty="0"/>
          </a:p>
        </p:txBody>
      </p:sp>
      <p:pic>
        <p:nvPicPr>
          <p:cNvPr id="4" name="Picture 3"/>
          <p:cNvPicPr>
            <a:picLocks noChangeAspect="1"/>
          </p:cNvPicPr>
          <p:nvPr/>
        </p:nvPicPr>
        <p:blipFill>
          <a:blip r:embed="rId2"/>
          <a:stretch>
            <a:fillRect/>
          </a:stretch>
        </p:blipFill>
        <p:spPr>
          <a:xfrm>
            <a:off x="2417647" y="5113453"/>
            <a:ext cx="3632200" cy="457200"/>
          </a:xfrm>
          <a:prstGeom prst="rect">
            <a:avLst/>
          </a:prstGeom>
          <a:ln>
            <a:noFill/>
          </a:ln>
        </p:spPr>
      </p:pic>
      <p:pic>
        <p:nvPicPr>
          <p:cNvPr id="8" name="Picture 7">
            <a:extLst>
              <a:ext uri="{FF2B5EF4-FFF2-40B4-BE49-F238E27FC236}">
                <a16:creationId xmlns:a16="http://schemas.microsoft.com/office/drawing/2014/main" id="{EFA1DA98-A872-E746-AD98-C4C672153A36}"/>
              </a:ext>
            </a:extLst>
          </p:cNvPr>
          <p:cNvPicPr>
            <a:picLocks noChangeAspect="1"/>
          </p:cNvPicPr>
          <p:nvPr/>
        </p:nvPicPr>
        <p:blipFill>
          <a:blip r:embed="rId3"/>
          <a:stretch>
            <a:fillRect/>
          </a:stretch>
        </p:blipFill>
        <p:spPr>
          <a:xfrm>
            <a:off x="1887034" y="2988371"/>
            <a:ext cx="5822044" cy="479657"/>
          </a:xfrm>
          <a:prstGeom prst="rect">
            <a:avLst/>
          </a:prstGeom>
        </p:spPr>
      </p:pic>
      <p:pic>
        <p:nvPicPr>
          <p:cNvPr id="10" name="Picture 9">
            <a:extLst>
              <a:ext uri="{FF2B5EF4-FFF2-40B4-BE49-F238E27FC236}">
                <a16:creationId xmlns:a16="http://schemas.microsoft.com/office/drawing/2014/main" id="{08BB5105-D9CF-3049-8CF6-3F9D578E2A08}"/>
              </a:ext>
            </a:extLst>
          </p:cNvPr>
          <p:cNvPicPr>
            <a:picLocks noChangeAspect="1"/>
          </p:cNvPicPr>
          <p:nvPr/>
        </p:nvPicPr>
        <p:blipFill>
          <a:blip r:embed="rId4"/>
          <a:stretch>
            <a:fillRect/>
          </a:stretch>
        </p:blipFill>
        <p:spPr>
          <a:xfrm>
            <a:off x="1887034" y="3795439"/>
            <a:ext cx="6371228" cy="442023"/>
          </a:xfrm>
          <a:prstGeom prst="rect">
            <a:avLst/>
          </a:prstGeom>
        </p:spPr>
      </p:pic>
      <p:pic>
        <p:nvPicPr>
          <p:cNvPr id="11" name="Picture 10">
            <a:extLst>
              <a:ext uri="{FF2B5EF4-FFF2-40B4-BE49-F238E27FC236}">
                <a16:creationId xmlns:a16="http://schemas.microsoft.com/office/drawing/2014/main" id="{FA719D8C-DF50-6043-A7A7-4C959A2C3E5C}"/>
              </a:ext>
            </a:extLst>
          </p:cNvPr>
          <p:cNvPicPr>
            <a:picLocks noChangeAspect="1"/>
          </p:cNvPicPr>
          <p:nvPr/>
        </p:nvPicPr>
        <p:blipFill>
          <a:blip r:embed="rId5"/>
          <a:stretch>
            <a:fillRect/>
          </a:stretch>
        </p:blipFill>
        <p:spPr>
          <a:xfrm>
            <a:off x="1887034" y="4304885"/>
            <a:ext cx="4666020" cy="554568"/>
          </a:xfrm>
          <a:prstGeom prst="rect">
            <a:avLst/>
          </a:prstGeom>
        </p:spPr>
      </p:pic>
    </p:spTree>
    <p:extLst>
      <p:ext uri="{BB962C8B-B14F-4D97-AF65-F5344CB8AC3E}">
        <p14:creationId xmlns:p14="http://schemas.microsoft.com/office/powerpoint/2010/main" val="211062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26807" y="1022350"/>
            <a:ext cx="5102895" cy="4800600"/>
            <a:chOff x="3203741" y="220133"/>
            <a:chExt cx="6803860" cy="640080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3741" y="1338083"/>
              <a:ext cx="6803860" cy="5282850"/>
            </a:xfrm>
            <a:prstGeom prst="rect">
              <a:avLst/>
            </a:prstGeom>
          </p:spPr>
        </p:pic>
        <p:cxnSp>
          <p:nvCxnSpPr>
            <p:cNvPr id="5" name="Straight Connector 4"/>
            <p:cNvCxnSpPr/>
            <p:nvPr/>
          </p:nvCxnSpPr>
          <p:spPr>
            <a:xfrm flipV="1">
              <a:off x="7501467" y="1913467"/>
              <a:ext cx="0" cy="13885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977467" y="3843868"/>
              <a:ext cx="491066" cy="524932"/>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687733" y="4233335"/>
              <a:ext cx="948266" cy="321732"/>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8669867" y="1524000"/>
              <a:ext cx="489154" cy="762000"/>
            </a:xfrm>
            <a:custGeom>
              <a:avLst/>
              <a:gdLst>
                <a:gd name="connsiteX0" fmla="*/ 101600 w 489154"/>
                <a:gd name="connsiteY0" fmla="*/ 0 h 762000"/>
                <a:gd name="connsiteX1" fmla="*/ 440266 w 489154"/>
                <a:gd name="connsiteY1" fmla="*/ 220133 h 762000"/>
                <a:gd name="connsiteX2" fmla="*/ 440266 w 489154"/>
                <a:gd name="connsiteY2" fmla="*/ 541867 h 762000"/>
                <a:gd name="connsiteX3" fmla="*/ 0 w 489154"/>
                <a:gd name="connsiteY3" fmla="*/ 762000 h 762000"/>
                <a:gd name="connsiteX4" fmla="*/ 0 w 489154"/>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54" h="762000">
                  <a:moveTo>
                    <a:pt x="101600" y="0"/>
                  </a:moveTo>
                  <a:cubicBezTo>
                    <a:pt x="242711" y="64911"/>
                    <a:pt x="383822" y="129822"/>
                    <a:pt x="440266" y="220133"/>
                  </a:cubicBezTo>
                  <a:cubicBezTo>
                    <a:pt x="496710" y="310444"/>
                    <a:pt x="513644" y="451556"/>
                    <a:pt x="440266" y="541867"/>
                  </a:cubicBezTo>
                  <a:cubicBezTo>
                    <a:pt x="366888" y="632178"/>
                    <a:pt x="0" y="762000"/>
                    <a:pt x="0" y="762000"/>
                  </a:cubicBezTo>
                  <a:lnTo>
                    <a:pt x="0" y="76200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ight Arrow Callout 15"/>
            <p:cNvSpPr/>
            <p:nvPr/>
          </p:nvSpPr>
          <p:spPr>
            <a:xfrm>
              <a:off x="5012267" y="1690688"/>
              <a:ext cx="2489200" cy="1052512"/>
            </a:xfrm>
            <a:prstGeom prst="rightArrowCallout">
              <a:avLst>
                <a:gd name="adj1" fmla="val 18565"/>
                <a:gd name="adj2" fmla="val 18565"/>
                <a:gd name="adj3" fmla="val 37871"/>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Depth Discontinuity</a:t>
              </a:r>
            </a:p>
          </p:txBody>
        </p:sp>
        <p:sp>
          <p:nvSpPr>
            <p:cNvPr id="17" name="Down Arrow Callout 16"/>
            <p:cNvSpPr/>
            <p:nvPr/>
          </p:nvSpPr>
          <p:spPr>
            <a:xfrm>
              <a:off x="8297334" y="220133"/>
              <a:ext cx="1439334" cy="1470555"/>
            </a:xfrm>
            <a:prstGeom prst="downArrowCallout">
              <a:avLst>
                <a:gd name="adj1" fmla="val 11301"/>
                <a:gd name="adj2" fmla="val 16781"/>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Normal discontinuity</a:t>
              </a:r>
            </a:p>
          </p:txBody>
        </p:sp>
        <p:sp>
          <p:nvSpPr>
            <p:cNvPr id="18" name="Right Arrow Callout 17"/>
            <p:cNvSpPr/>
            <p:nvPr/>
          </p:nvSpPr>
          <p:spPr>
            <a:xfrm>
              <a:off x="3733800" y="3502555"/>
              <a:ext cx="2489200" cy="1052512"/>
            </a:xfrm>
            <a:prstGeom prst="rightArrowCallout">
              <a:avLst>
                <a:gd name="adj1" fmla="val 18565"/>
                <a:gd name="adj2" fmla="val 18565"/>
                <a:gd name="adj3" fmla="val 37871"/>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Albedo Edge</a:t>
              </a:r>
              <a:endParaRPr lang="en-US" sz="1350" dirty="0"/>
            </a:p>
          </p:txBody>
        </p:sp>
        <p:sp>
          <p:nvSpPr>
            <p:cNvPr id="20" name="Up Arrow Callout 19"/>
            <p:cNvSpPr/>
            <p:nvPr/>
          </p:nvSpPr>
          <p:spPr>
            <a:xfrm>
              <a:off x="7442199" y="4394201"/>
              <a:ext cx="1574802" cy="1253067"/>
            </a:xfrm>
            <a:prstGeom prst="upArrowCallout">
              <a:avLst>
                <a:gd name="adj1" fmla="val 11005"/>
                <a:gd name="adj2" fmla="val 17003"/>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Shadow</a:t>
              </a:r>
            </a:p>
          </p:txBody>
        </p:sp>
      </p:grpSp>
      <p:sp>
        <p:nvSpPr>
          <p:cNvPr id="2" name="Title 1"/>
          <p:cNvSpPr>
            <a:spLocks noGrp="1"/>
          </p:cNvSpPr>
          <p:nvPr>
            <p:ph type="title"/>
          </p:nvPr>
        </p:nvSpPr>
        <p:spPr>
          <a:xfrm>
            <a:off x="1971675" y="386157"/>
            <a:ext cx="4705350" cy="994172"/>
          </a:xfrm>
        </p:spPr>
        <p:txBody>
          <a:bodyPr>
            <a:normAutofit fontScale="90000"/>
          </a:bodyPr>
          <a:lstStyle/>
          <a:p>
            <a:r>
              <a:rPr lang="en-US" dirty="0"/>
              <a:t>Better representation </a:t>
            </a:r>
            <a:r>
              <a:rPr lang="en-US"/>
              <a:t>than color: Edges</a:t>
            </a:r>
            <a:endParaRPr lang="en-US" dirty="0"/>
          </a:p>
        </p:txBody>
      </p:sp>
    </p:spTree>
    <p:extLst>
      <p:ext uri="{BB962C8B-B14F-4D97-AF65-F5344CB8AC3E}">
        <p14:creationId xmlns:p14="http://schemas.microsoft.com/office/powerpoint/2010/main" val="3717757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Lucas-</a:t>
            </a:r>
            <a:r>
              <a:rPr lang="en-US" dirty="0" err="1"/>
              <a:t>Kanade</a:t>
            </a:r>
            <a:endParaRPr lang="en-US" dirty="0"/>
          </a:p>
        </p:txBody>
      </p:sp>
      <p:sp>
        <p:nvSpPr>
          <p:cNvPr id="3" name="Content Placeholder 2"/>
          <p:cNvSpPr>
            <a:spLocks noGrp="1"/>
          </p:cNvSpPr>
          <p:nvPr>
            <p:ph idx="1"/>
          </p:nvPr>
        </p:nvSpPr>
        <p:spPr>
          <a:xfrm>
            <a:off x="838200" y="1825625"/>
            <a:ext cx="10515600" cy="985308"/>
          </a:xfrm>
        </p:spPr>
        <p:txBody>
          <a:bodyPr>
            <a:normAutofit lnSpcReduction="10000"/>
          </a:bodyPr>
          <a:lstStyle/>
          <a:p>
            <a:r>
              <a:rPr lang="en-US" dirty="0"/>
              <a:t>Assume all pixels in patch have the same flow</a:t>
            </a:r>
          </a:p>
          <a:p>
            <a:r>
              <a:rPr lang="en-US" dirty="0"/>
              <a:t>When will this produce a unique solution?</a:t>
            </a:r>
          </a:p>
          <a:p>
            <a:endParaRPr lang="en-US" dirty="0"/>
          </a:p>
        </p:txBody>
      </p:sp>
      <p:pic>
        <p:nvPicPr>
          <p:cNvPr id="4" name="Picture 3"/>
          <p:cNvPicPr>
            <a:picLocks noChangeAspect="1"/>
          </p:cNvPicPr>
          <p:nvPr/>
        </p:nvPicPr>
        <p:blipFill>
          <a:blip r:embed="rId2"/>
          <a:stretch>
            <a:fillRect/>
          </a:stretch>
        </p:blipFill>
        <p:spPr>
          <a:xfrm>
            <a:off x="1555750" y="3395133"/>
            <a:ext cx="9080500" cy="1930400"/>
          </a:xfrm>
          <a:prstGeom prst="rect">
            <a:avLst/>
          </a:prstGeom>
        </p:spPr>
      </p:pic>
    </p:spTree>
    <p:extLst>
      <p:ext uri="{BB962C8B-B14F-4D97-AF65-F5344CB8AC3E}">
        <p14:creationId xmlns:p14="http://schemas.microsoft.com/office/powerpoint/2010/main" val="3991963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256D-60FB-2648-A3F9-78A870D5B0B6}"/>
              </a:ext>
            </a:extLst>
          </p:cNvPr>
          <p:cNvSpPr>
            <a:spLocks noGrp="1"/>
          </p:cNvSpPr>
          <p:nvPr>
            <p:ph type="title"/>
          </p:nvPr>
        </p:nvSpPr>
        <p:spPr/>
        <p:txBody>
          <a:bodyPr/>
          <a:lstStyle/>
          <a:p>
            <a:r>
              <a:rPr lang="en-US" dirty="0"/>
              <a:t>Aperture problem</a:t>
            </a:r>
          </a:p>
        </p:txBody>
      </p:sp>
      <p:sp>
        <p:nvSpPr>
          <p:cNvPr id="4" name="Rectangle 3">
            <a:extLst>
              <a:ext uri="{FF2B5EF4-FFF2-40B4-BE49-F238E27FC236}">
                <a16:creationId xmlns:a16="http://schemas.microsoft.com/office/drawing/2014/main" id="{641F5B6B-5EEC-714A-8DD8-C099A485F62F}"/>
              </a:ext>
            </a:extLst>
          </p:cNvPr>
          <p:cNvSpPr/>
          <p:nvPr/>
        </p:nvSpPr>
        <p:spPr>
          <a:xfrm rot="2705077">
            <a:off x="3071813" y="2743200"/>
            <a:ext cx="1785938" cy="17287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a:extLst>
              <a:ext uri="{FF2B5EF4-FFF2-40B4-BE49-F238E27FC236}">
                <a16:creationId xmlns:a16="http://schemas.microsoft.com/office/drawing/2014/main" id="{3C8CE285-BC34-4B40-9D1F-8FF478CC09E3}"/>
              </a:ext>
            </a:extLst>
          </p:cNvPr>
          <p:cNvSpPr/>
          <p:nvPr/>
        </p:nvSpPr>
        <p:spPr>
          <a:xfrm>
            <a:off x="4527398" y="2782403"/>
            <a:ext cx="847492" cy="825190"/>
          </a:xfrm>
          <a:prstGeom prst="frame">
            <a:avLst>
              <a:gd name="adj1" fmla="val 246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13C5003E-CF35-1446-BE18-06684D80F434}"/>
              </a:ext>
            </a:extLst>
          </p:cNvPr>
          <p:cNvSpPr/>
          <p:nvPr/>
        </p:nvSpPr>
        <p:spPr>
          <a:xfrm>
            <a:off x="2263697" y="2196789"/>
            <a:ext cx="2263701" cy="284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35079E-67C3-CF47-A56B-B8AA2012DFA1}"/>
              </a:ext>
            </a:extLst>
          </p:cNvPr>
          <p:cNvSpPr/>
          <p:nvPr/>
        </p:nvSpPr>
        <p:spPr>
          <a:xfrm>
            <a:off x="4527398" y="3607593"/>
            <a:ext cx="2375208" cy="1432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645BA3-9C46-E245-B84D-B6FC8C74C96C}"/>
              </a:ext>
            </a:extLst>
          </p:cNvPr>
          <p:cNvSpPr/>
          <p:nvPr/>
        </p:nvSpPr>
        <p:spPr>
          <a:xfrm>
            <a:off x="5369314" y="2782402"/>
            <a:ext cx="1538868" cy="825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286E7D-DF16-024C-BA1B-48CA5E8355BA}"/>
              </a:ext>
            </a:extLst>
          </p:cNvPr>
          <p:cNvSpPr/>
          <p:nvPr/>
        </p:nvSpPr>
        <p:spPr>
          <a:xfrm>
            <a:off x="4516132" y="2196789"/>
            <a:ext cx="2386474" cy="58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9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638 0.00185 C 0.06406 0.00185 0 0 0 0 Z " pathEditMode="relative" ptsTypes="A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256D-60FB-2648-A3F9-78A870D5B0B6}"/>
              </a:ext>
            </a:extLst>
          </p:cNvPr>
          <p:cNvSpPr>
            <a:spLocks noGrp="1"/>
          </p:cNvSpPr>
          <p:nvPr>
            <p:ph type="title"/>
          </p:nvPr>
        </p:nvSpPr>
        <p:spPr/>
        <p:txBody>
          <a:bodyPr/>
          <a:lstStyle/>
          <a:p>
            <a:r>
              <a:rPr lang="en-US" dirty="0"/>
              <a:t>Aperture problem</a:t>
            </a:r>
          </a:p>
        </p:txBody>
      </p:sp>
      <p:sp>
        <p:nvSpPr>
          <p:cNvPr id="4" name="Rectangle 3">
            <a:extLst>
              <a:ext uri="{FF2B5EF4-FFF2-40B4-BE49-F238E27FC236}">
                <a16:creationId xmlns:a16="http://schemas.microsoft.com/office/drawing/2014/main" id="{641F5B6B-5EEC-714A-8DD8-C099A485F62F}"/>
              </a:ext>
            </a:extLst>
          </p:cNvPr>
          <p:cNvSpPr/>
          <p:nvPr/>
        </p:nvSpPr>
        <p:spPr>
          <a:xfrm rot="2705077">
            <a:off x="3071813" y="2743200"/>
            <a:ext cx="1785938" cy="17287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9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638 0.00185 C 0.06406 0.00185 0 0 0 0 Z " pathEditMode="relative" ptsTypes="A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CF31-BCFD-4945-96FB-666784D26C86}"/>
              </a:ext>
            </a:extLst>
          </p:cNvPr>
          <p:cNvSpPr>
            <a:spLocks noGrp="1"/>
          </p:cNvSpPr>
          <p:nvPr>
            <p:ph type="title"/>
          </p:nvPr>
        </p:nvSpPr>
        <p:spPr/>
        <p:txBody>
          <a:bodyPr/>
          <a:lstStyle/>
          <a:p>
            <a:r>
              <a:rPr lang="en-US" dirty="0"/>
              <a:t>Lucas-</a:t>
            </a:r>
            <a:r>
              <a:rPr lang="en-US" dirty="0" err="1"/>
              <a:t>Kanade</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20269D3-BF58-7D48-812B-558A9A832A55}"/>
                  </a:ext>
                </a:extLst>
              </p:cNvPr>
              <p:cNvSpPr>
                <a:spLocks noGrp="1"/>
              </p:cNvSpPr>
              <p:nvPr>
                <p:ph idx="1"/>
              </p:nvPr>
            </p:nvSpPr>
            <p:spPr>
              <a:xfrm>
                <a:off x="838200" y="4828477"/>
                <a:ext cx="10515600" cy="1348485"/>
              </a:xfrm>
            </p:spPr>
            <p:txBody>
              <a:bodyPr>
                <a:normAutofit fontScale="92500" lnSpcReduction="10000"/>
              </a:bodyPr>
              <a:lstStyle/>
              <a:p>
                <a:r>
                  <a:rPr lang="en-US" dirty="0"/>
                  <a:t>Equation of the form Ax = b</a:t>
                </a:r>
              </a:p>
              <a:p>
                <a:r>
                  <a:rPr lang="en-US" dirty="0"/>
                  <a:t>Solve using Normal equations: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𝑇</m:t>
                                </m:r>
                              </m:sup>
                            </m:sSup>
                            <m:r>
                              <a:rPr lang="en-US" b="0" i="1" smtClean="0">
                                <a:latin typeface="Cambria Math" panose="02040503050406030204" pitchFamily="18" charset="0"/>
                              </a:rPr>
                              <m:t>𝐴</m:t>
                            </m:r>
                          </m:e>
                        </m:d>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𝑇</m:t>
                        </m:r>
                      </m:sup>
                    </m:sSup>
                    <m:r>
                      <a:rPr lang="en-US" b="0" i="1" smtClean="0">
                        <a:latin typeface="Cambria Math" panose="02040503050406030204" pitchFamily="18" charset="0"/>
                      </a:rPr>
                      <m:t>𝑏</m:t>
                    </m:r>
                  </m:oMath>
                </a14:m>
                <a:endParaRPr lang="en-US" dirty="0"/>
              </a:p>
              <a:p>
                <a:r>
                  <a:rPr lang="en-US" dirty="0"/>
                  <a:t>Need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𝑇</m:t>
                        </m:r>
                      </m:sup>
                    </m:sSup>
                    <m:r>
                      <a:rPr lang="en-US" b="0" i="1" smtClean="0">
                        <a:latin typeface="Cambria Math" panose="02040503050406030204" pitchFamily="18" charset="0"/>
                      </a:rPr>
                      <m:t>𝐴</m:t>
                    </m:r>
                  </m:oMath>
                </a14:m>
                <a:r>
                  <a:rPr lang="en-US" dirty="0"/>
                  <a:t> to be invertible - corners!</a:t>
                </a:r>
              </a:p>
            </p:txBody>
          </p:sp>
        </mc:Choice>
        <mc:Fallback>
          <p:sp>
            <p:nvSpPr>
              <p:cNvPr id="3" name="Content Placeholder 2">
                <a:extLst>
                  <a:ext uri="{FF2B5EF4-FFF2-40B4-BE49-F238E27FC236}">
                    <a16:creationId xmlns:a16="http://schemas.microsoft.com/office/drawing/2014/main" id="{820269D3-BF58-7D48-812B-558A9A832A55}"/>
                  </a:ext>
                </a:extLst>
              </p:cNvPr>
              <p:cNvSpPr>
                <a:spLocks noGrp="1" noRot="1" noChangeAspect="1" noMove="1" noResize="1" noEditPoints="1" noAdjustHandles="1" noChangeArrowheads="1" noChangeShapeType="1" noTextEdit="1"/>
              </p:cNvSpPr>
              <p:nvPr>
                <p:ph idx="1"/>
              </p:nvPr>
            </p:nvSpPr>
            <p:spPr>
              <a:xfrm>
                <a:off x="838200" y="4828477"/>
                <a:ext cx="10515600" cy="1348485"/>
              </a:xfrm>
              <a:blipFill>
                <a:blip r:embed="rId2"/>
                <a:stretch>
                  <a:fillRect l="-844" t="-7477" b="-841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368C3DF-3861-0640-8943-13FBF9F95B9F}"/>
              </a:ext>
            </a:extLst>
          </p:cNvPr>
          <p:cNvPicPr>
            <a:picLocks noChangeAspect="1"/>
          </p:cNvPicPr>
          <p:nvPr/>
        </p:nvPicPr>
        <p:blipFill>
          <a:blip r:embed="rId3"/>
          <a:stretch>
            <a:fillRect/>
          </a:stretch>
        </p:blipFill>
        <p:spPr>
          <a:xfrm>
            <a:off x="838200" y="1856265"/>
            <a:ext cx="9080500" cy="1930400"/>
          </a:xfrm>
          <a:prstGeom prst="rect">
            <a:avLst/>
          </a:prstGeom>
        </p:spPr>
      </p:pic>
    </p:spTree>
    <p:extLst>
      <p:ext uri="{BB962C8B-B14F-4D97-AF65-F5344CB8AC3E}">
        <p14:creationId xmlns:p14="http://schemas.microsoft.com/office/powerpoint/2010/main" val="1284115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4A10-F691-A742-BD3E-905D7A709811}"/>
              </a:ext>
            </a:extLst>
          </p:cNvPr>
          <p:cNvSpPr>
            <a:spLocks noGrp="1"/>
          </p:cNvSpPr>
          <p:nvPr>
            <p:ph type="title"/>
          </p:nvPr>
        </p:nvSpPr>
        <p:spPr/>
        <p:txBody>
          <a:bodyPr/>
          <a:lstStyle/>
          <a:p>
            <a:r>
              <a:rPr lang="en-US" dirty="0"/>
              <a:t>Lucas-</a:t>
            </a:r>
            <a:r>
              <a:rPr lang="en-US" dirty="0" err="1"/>
              <a:t>Kanade</a:t>
            </a:r>
            <a:endParaRPr lang="en-US" dirty="0"/>
          </a:p>
        </p:txBody>
      </p:sp>
      <p:sp>
        <p:nvSpPr>
          <p:cNvPr id="3" name="Content Placeholder 2">
            <a:extLst>
              <a:ext uri="{FF2B5EF4-FFF2-40B4-BE49-F238E27FC236}">
                <a16:creationId xmlns:a16="http://schemas.microsoft.com/office/drawing/2014/main" id="{B6EA2B8E-ABA4-854B-A663-964A006DE11F}"/>
              </a:ext>
            </a:extLst>
          </p:cNvPr>
          <p:cNvSpPr>
            <a:spLocks noGrp="1"/>
          </p:cNvSpPr>
          <p:nvPr>
            <p:ph idx="1"/>
          </p:nvPr>
        </p:nvSpPr>
        <p:spPr/>
        <p:txBody>
          <a:bodyPr/>
          <a:lstStyle/>
          <a:p>
            <a:r>
              <a:rPr lang="en-US" dirty="0"/>
              <a:t>What if we consider the whole image as one patch?</a:t>
            </a:r>
          </a:p>
          <a:p>
            <a:pPr lvl="1"/>
            <a:r>
              <a:rPr lang="en-US" dirty="0"/>
              <a:t>Constant optical flow for the entire image?</a:t>
            </a:r>
          </a:p>
          <a:p>
            <a:r>
              <a:rPr lang="en-US" dirty="0"/>
              <a:t>Better: what if we consider flow as a </a:t>
            </a:r>
            <a:r>
              <a:rPr lang="en-US" i="1" dirty="0"/>
              <a:t>parametric function </a:t>
            </a:r>
            <a:r>
              <a:rPr lang="en-US" dirty="0"/>
              <a:t>of pixel location?</a:t>
            </a:r>
          </a:p>
          <a:p>
            <a:pPr lvl="1"/>
            <a:r>
              <a:rPr lang="en-US" dirty="0"/>
              <a:t>e.g. affine</a:t>
            </a:r>
          </a:p>
          <a:p>
            <a:pPr lvl="1"/>
            <a:endParaRPr lang="en-US" dirty="0"/>
          </a:p>
          <a:p>
            <a:pPr lvl="1"/>
            <a:r>
              <a:rPr lang="en-US" dirty="0"/>
              <a:t>More generally:</a:t>
            </a:r>
          </a:p>
          <a:p>
            <a:pPr lvl="1"/>
            <a:endParaRPr lang="en-US" dirty="0"/>
          </a:p>
          <a:p>
            <a:pPr lvl="1"/>
            <a:endParaRPr lang="en-US" dirty="0"/>
          </a:p>
          <a:p>
            <a:pPr lvl="1"/>
            <a:r>
              <a:rPr lang="en-US" dirty="0"/>
              <a:t>“Motion models” </a:t>
            </a:r>
          </a:p>
        </p:txBody>
      </p:sp>
      <p:pic>
        <p:nvPicPr>
          <p:cNvPr id="4" name="Picture 3">
            <a:extLst>
              <a:ext uri="{FF2B5EF4-FFF2-40B4-BE49-F238E27FC236}">
                <a16:creationId xmlns:a16="http://schemas.microsoft.com/office/drawing/2014/main" id="{BF94AFFC-0A7F-1A47-9266-524ED879AD97}"/>
              </a:ext>
            </a:extLst>
          </p:cNvPr>
          <p:cNvPicPr>
            <a:picLocks noChangeAspect="1"/>
          </p:cNvPicPr>
          <p:nvPr/>
        </p:nvPicPr>
        <p:blipFill>
          <a:blip r:embed="rId2"/>
          <a:stretch>
            <a:fillRect/>
          </a:stretch>
        </p:blipFill>
        <p:spPr>
          <a:xfrm>
            <a:off x="3061939" y="3310228"/>
            <a:ext cx="2120134" cy="893782"/>
          </a:xfrm>
          <a:prstGeom prst="rect">
            <a:avLst/>
          </a:prstGeom>
        </p:spPr>
      </p:pic>
      <p:pic>
        <p:nvPicPr>
          <p:cNvPr id="5" name="Picture 4">
            <a:extLst>
              <a:ext uri="{FF2B5EF4-FFF2-40B4-BE49-F238E27FC236}">
                <a16:creationId xmlns:a16="http://schemas.microsoft.com/office/drawing/2014/main" id="{385F7845-AE04-8C43-ABE7-7B08651533CF}"/>
              </a:ext>
            </a:extLst>
          </p:cNvPr>
          <p:cNvPicPr>
            <a:picLocks noChangeAspect="1"/>
          </p:cNvPicPr>
          <p:nvPr/>
        </p:nvPicPr>
        <p:blipFill>
          <a:blip r:embed="rId3"/>
          <a:stretch>
            <a:fillRect/>
          </a:stretch>
        </p:blipFill>
        <p:spPr>
          <a:xfrm>
            <a:off x="3852600" y="4204010"/>
            <a:ext cx="1970912" cy="847492"/>
          </a:xfrm>
          <a:prstGeom prst="rect">
            <a:avLst/>
          </a:prstGeom>
        </p:spPr>
      </p:pic>
    </p:spTree>
    <p:extLst>
      <p:ext uri="{BB962C8B-B14F-4D97-AF65-F5344CB8AC3E}">
        <p14:creationId xmlns:p14="http://schemas.microsoft.com/office/powerpoint/2010/main" val="2528890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C28D-E36A-7C43-AD6E-A5D8823FE90C}"/>
              </a:ext>
            </a:extLst>
          </p:cNvPr>
          <p:cNvSpPr>
            <a:spLocks noGrp="1"/>
          </p:cNvSpPr>
          <p:nvPr>
            <p:ph type="title"/>
          </p:nvPr>
        </p:nvSpPr>
        <p:spPr/>
        <p:txBody>
          <a:bodyPr/>
          <a:lstStyle/>
          <a:p>
            <a:r>
              <a:rPr lang="en-US" dirty="0"/>
              <a:t>Lucas-</a:t>
            </a:r>
            <a:r>
              <a:rPr lang="en-US" dirty="0" err="1"/>
              <a:t>Kanade</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C5BEAF3-FDB0-5D46-AB1E-9F06C466A2DB}"/>
                  </a:ext>
                </a:extLst>
              </p:cNvPr>
              <p:cNvSpPr>
                <a:spLocks noGrp="1"/>
              </p:cNvSpPr>
              <p:nvPr>
                <p:ph idx="1"/>
              </p:nvPr>
            </p:nvSpPr>
            <p:spPr/>
            <p:txBody>
              <a:bodyPr/>
              <a:lstStyle/>
              <a:p>
                <a:endParaRPr lang="en-US" dirty="0"/>
              </a:p>
              <a:p>
                <a:endParaRPr lang="en-US" dirty="0"/>
              </a:p>
              <a:p>
                <a:endParaRPr lang="en-US" dirty="0"/>
              </a:p>
              <a:p>
                <a:r>
                  <a:rPr lang="en-US" dirty="0"/>
                  <a:t>Solve by iterating on </a:t>
                </a:r>
                <a14:m>
                  <m:oMath xmlns:m="http://schemas.openxmlformats.org/officeDocument/2006/math">
                    <m:r>
                      <a:rPr lang="en-US" b="0" i="1" smtClean="0">
                        <a:latin typeface="Cambria Math" panose="02040503050406030204" pitchFamily="18" charset="0"/>
                      </a:rPr>
                      <m:t>𝜃</m:t>
                    </m:r>
                  </m:oMath>
                </a14:m>
                <a:endParaRPr lang="en-US" dirty="0"/>
              </a:p>
              <a:p>
                <a:r>
                  <a:rPr lang="en-US" dirty="0"/>
                  <a:t>Newton iteration</a:t>
                </a:r>
              </a:p>
              <a:p>
                <a:r>
                  <a:rPr lang="en-US" dirty="0"/>
                  <a:t>Can we remove the parametric assumption?</a:t>
                </a:r>
              </a:p>
            </p:txBody>
          </p:sp>
        </mc:Choice>
        <mc:Fallback>
          <p:sp>
            <p:nvSpPr>
              <p:cNvPr id="3" name="Content Placeholder 2">
                <a:extLst>
                  <a:ext uri="{FF2B5EF4-FFF2-40B4-BE49-F238E27FC236}">
                    <a16:creationId xmlns:a16="http://schemas.microsoft.com/office/drawing/2014/main" id="{6C5BEAF3-FDB0-5D46-AB1E-9F06C466A2DB}"/>
                  </a:ext>
                </a:extLst>
              </p:cNvPr>
              <p:cNvSpPr>
                <a:spLocks noGrp="1" noRot="1" noChangeAspect="1" noMove="1" noResize="1" noEditPoints="1" noAdjustHandles="1" noChangeArrowheads="1" noChangeShapeType="1" noTextEdit="1"/>
              </p:cNvSpPr>
              <p:nvPr>
                <p:ph idx="1"/>
              </p:nvPr>
            </p:nvSpPr>
            <p:spPr>
              <a:blipFill>
                <a:blip r:embed="rId2"/>
                <a:stretch>
                  <a:fillRect l="-96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C7C3383-772B-2E4D-8AF5-994971115256}"/>
              </a:ext>
            </a:extLst>
          </p:cNvPr>
          <p:cNvPicPr>
            <a:picLocks noChangeAspect="1"/>
          </p:cNvPicPr>
          <p:nvPr/>
        </p:nvPicPr>
        <p:blipFill>
          <a:blip r:embed="rId3"/>
          <a:stretch>
            <a:fillRect/>
          </a:stretch>
        </p:blipFill>
        <p:spPr>
          <a:xfrm>
            <a:off x="2096738" y="2362511"/>
            <a:ext cx="6135886" cy="715226"/>
          </a:xfrm>
          <a:prstGeom prst="rect">
            <a:avLst/>
          </a:prstGeom>
        </p:spPr>
      </p:pic>
      <p:sp>
        <p:nvSpPr>
          <p:cNvPr id="6" name="Rectangle 5">
            <a:extLst>
              <a:ext uri="{FF2B5EF4-FFF2-40B4-BE49-F238E27FC236}">
                <a16:creationId xmlns:a16="http://schemas.microsoft.com/office/drawing/2014/main" id="{27E389B2-C04E-6C47-B820-93CFA6B732BA}"/>
              </a:ext>
            </a:extLst>
          </p:cNvPr>
          <p:cNvSpPr/>
          <p:nvPr/>
        </p:nvSpPr>
        <p:spPr>
          <a:xfrm>
            <a:off x="434896" y="6211669"/>
            <a:ext cx="9757317" cy="646331"/>
          </a:xfrm>
          <a:prstGeom prst="rect">
            <a:avLst/>
          </a:prstGeom>
        </p:spPr>
        <p:txBody>
          <a:bodyPr wrap="square">
            <a:spAutoFit/>
          </a:bodyPr>
          <a:lstStyle/>
          <a:p>
            <a:r>
              <a:rPr lang="en-US" dirty="0">
                <a:solidFill>
                  <a:srgbClr val="222222"/>
                </a:solidFill>
                <a:latin typeface="Arial" panose="020B0604020202020204" pitchFamily="34" charset="0"/>
              </a:rPr>
              <a:t>Baker, Simon, and Iain Matthews. "Lucas-</a:t>
            </a:r>
            <a:r>
              <a:rPr lang="en-US" dirty="0" err="1">
                <a:solidFill>
                  <a:srgbClr val="222222"/>
                </a:solidFill>
                <a:latin typeface="Arial" panose="020B0604020202020204" pitchFamily="34" charset="0"/>
              </a:rPr>
              <a:t>kanade</a:t>
            </a:r>
            <a:r>
              <a:rPr lang="en-US" dirty="0">
                <a:solidFill>
                  <a:srgbClr val="222222"/>
                </a:solidFill>
                <a:latin typeface="Arial" panose="020B0604020202020204" pitchFamily="34" charset="0"/>
              </a:rPr>
              <a:t> 20 years on: A unifying framework." </a:t>
            </a:r>
            <a:r>
              <a:rPr lang="en-US" i="1" dirty="0">
                <a:solidFill>
                  <a:srgbClr val="222222"/>
                </a:solidFill>
                <a:latin typeface="Arial" panose="020B0604020202020204" pitchFamily="34" charset="0"/>
              </a:rPr>
              <a:t>International journal of computer vision</a:t>
            </a:r>
            <a:r>
              <a:rPr lang="en-US" dirty="0">
                <a:solidFill>
                  <a:srgbClr val="222222"/>
                </a:solidFill>
                <a:latin typeface="Arial" panose="020B0604020202020204" pitchFamily="34" charset="0"/>
              </a:rPr>
              <a:t> 56.3 (2004): 221-255.</a:t>
            </a:r>
            <a:endParaRPr lang="en-US" dirty="0"/>
          </a:p>
        </p:txBody>
      </p:sp>
    </p:spTree>
    <p:extLst>
      <p:ext uri="{BB962C8B-B14F-4D97-AF65-F5344CB8AC3E}">
        <p14:creationId xmlns:p14="http://schemas.microsoft.com/office/powerpoint/2010/main" val="750993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Horn-</a:t>
            </a:r>
            <a:r>
              <a:rPr lang="en-US" dirty="0" err="1"/>
              <a:t>Schunk</a:t>
            </a:r>
            <a:endParaRPr lang="en-US" dirty="0"/>
          </a:p>
        </p:txBody>
      </p:sp>
      <p:pic>
        <p:nvPicPr>
          <p:cNvPr id="4" name="Picture 3"/>
          <p:cNvPicPr>
            <a:picLocks noChangeAspect="1"/>
          </p:cNvPicPr>
          <p:nvPr/>
        </p:nvPicPr>
        <p:blipFill>
          <a:blip r:embed="rId2"/>
          <a:stretch>
            <a:fillRect/>
          </a:stretch>
        </p:blipFill>
        <p:spPr>
          <a:xfrm>
            <a:off x="1968500" y="2076450"/>
            <a:ext cx="8255000" cy="469900"/>
          </a:xfrm>
          <a:prstGeom prst="rect">
            <a:avLst/>
          </a:prstGeom>
        </p:spPr>
      </p:pic>
      <p:pic>
        <p:nvPicPr>
          <p:cNvPr id="10" name="Picture 9"/>
          <p:cNvPicPr>
            <a:picLocks noChangeAspect="1"/>
          </p:cNvPicPr>
          <p:nvPr/>
        </p:nvPicPr>
        <p:blipFill>
          <a:blip r:embed="rId3"/>
          <a:stretch>
            <a:fillRect/>
          </a:stretch>
        </p:blipFill>
        <p:spPr>
          <a:xfrm>
            <a:off x="118533" y="3322562"/>
            <a:ext cx="9849559" cy="1266372"/>
          </a:xfrm>
          <a:prstGeom prst="rect">
            <a:avLst/>
          </a:prstGeom>
        </p:spPr>
      </p:pic>
      <p:sp>
        <p:nvSpPr>
          <p:cNvPr id="11" name="Left Arrow Callout 10"/>
          <p:cNvSpPr/>
          <p:nvPr/>
        </p:nvSpPr>
        <p:spPr>
          <a:xfrm>
            <a:off x="10113433" y="3275391"/>
            <a:ext cx="1731433" cy="77530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12" name="Left Arrow Callout 11"/>
          <p:cNvSpPr/>
          <p:nvPr/>
        </p:nvSpPr>
        <p:spPr>
          <a:xfrm>
            <a:off x="5740400" y="4050696"/>
            <a:ext cx="2048933" cy="775305"/>
          </a:xfrm>
          <a:prstGeom prst="leftArrowCallout">
            <a:avLst>
              <a:gd name="adj1" fmla="val 25000"/>
              <a:gd name="adj2" fmla="val 25000"/>
              <a:gd name="adj3" fmla="val 25000"/>
              <a:gd name="adj4" fmla="val 69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Smoothness</a:t>
            </a:r>
            <a:endParaRPr lang="en-US" dirty="0"/>
          </a:p>
        </p:txBody>
      </p:sp>
    </p:spTree>
    <p:extLst>
      <p:ext uri="{BB962C8B-B14F-4D97-AF65-F5344CB8AC3E}">
        <p14:creationId xmlns:p14="http://schemas.microsoft.com/office/powerpoint/2010/main" val="6116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Horn-</a:t>
            </a:r>
            <a:r>
              <a:rPr lang="en-US" dirty="0" err="1"/>
              <a:t>Schunk</a:t>
            </a:r>
            <a:endParaRPr lang="en-US" dirty="0"/>
          </a:p>
        </p:txBody>
      </p:sp>
      <p:pic>
        <p:nvPicPr>
          <p:cNvPr id="4" name="Picture 3"/>
          <p:cNvPicPr>
            <a:picLocks noChangeAspect="1"/>
          </p:cNvPicPr>
          <p:nvPr/>
        </p:nvPicPr>
        <p:blipFill>
          <a:blip r:embed="rId2"/>
          <a:stretch>
            <a:fillRect/>
          </a:stretch>
        </p:blipFill>
        <p:spPr>
          <a:xfrm>
            <a:off x="1968500" y="2076450"/>
            <a:ext cx="8255000" cy="469900"/>
          </a:xfrm>
          <a:prstGeom prst="rect">
            <a:avLst/>
          </a:prstGeom>
        </p:spPr>
      </p:pic>
      <p:sp>
        <p:nvSpPr>
          <p:cNvPr id="6" name="Up Arrow Callout 5"/>
          <p:cNvSpPr/>
          <p:nvPr/>
        </p:nvSpPr>
        <p:spPr>
          <a:xfrm>
            <a:off x="3149600" y="4080933"/>
            <a:ext cx="1964267" cy="108637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8" name="Up Arrow Callout 7"/>
          <p:cNvSpPr/>
          <p:nvPr/>
        </p:nvSpPr>
        <p:spPr>
          <a:xfrm>
            <a:off x="7603067" y="4080933"/>
            <a:ext cx="1964267" cy="108637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Smoothness</a:t>
            </a:r>
          </a:p>
        </p:txBody>
      </p:sp>
      <p:pic>
        <p:nvPicPr>
          <p:cNvPr id="9" name="Picture 8"/>
          <p:cNvPicPr>
            <a:picLocks noChangeAspect="1"/>
          </p:cNvPicPr>
          <p:nvPr/>
        </p:nvPicPr>
        <p:blipFill>
          <a:blip r:embed="rId3"/>
          <a:stretch>
            <a:fillRect/>
          </a:stretch>
        </p:blipFill>
        <p:spPr>
          <a:xfrm>
            <a:off x="215900" y="2921000"/>
            <a:ext cx="11760200" cy="1016000"/>
          </a:xfrm>
          <a:prstGeom prst="rect">
            <a:avLst/>
          </a:prstGeom>
        </p:spPr>
      </p:pic>
    </p:spTree>
    <p:extLst>
      <p:ext uri="{BB962C8B-B14F-4D97-AF65-F5344CB8AC3E}">
        <p14:creationId xmlns:p14="http://schemas.microsoft.com/office/powerpoint/2010/main" val="12883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Variational</a:t>
            </a:r>
            <a:r>
              <a:rPr lang="en-US" dirty="0"/>
              <a:t> minimization</a:t>
            </a:r>
          </a:p>
        </p:txBody>
      </p:sp>
      <p:sp>
        <p:nvSpPr>
          <p:cNvPr id="3" name="Content Placeholder 2"/>
          <p:cNvSpPr>
            <a:spLocks noGrp="1"/>
          </p:cNvSpPr>
          <p:nvPr>
            <p:ph idx="1"/>
          </p:nvPr>
        </p:nvSpPr>
        <p:spPr/>
        <p:txBody>
          <a:bodyPr/>
          <a:lstStyle/>
          <a:p>
            <a:r>
              <a:rPr lang="en-US" dirty="0"/>
              <a:t>u and v are </a:t>
            </a:r>
            <a:r>
              <a:rPr lang="en-US" i="1" dirty="0"/>
              <a:t>functions</a:t>
            </a:r>
          </a:p>
          <a:p>
            <a:r>
              <a:rPr lang="en-US" dirty="0"/>
              <a:t>Euler-</a:t>
            </a:r>
            <a:r>
              <a:rPr lang="en-US" dirty="0" err="1"/>
              <a:t>lagrange</a:t>
            </a:r>
            <a:r>
              <a:rPr lang="en-US" dirty="0"/>
              <a:t> equations</a:t>
            </a:r>
          </a:p>
          <a:p>
            <a:pPr lvl="1"/>
            <a:r>
              <a:rPr lang="en-US" dirty="0"/>
              <a:t>Similar to “gradient=0”</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pic>
        <p:nvPicPr>
          <p:cNvPr id="5" name="Picture 4"/>
          <p:cNvPicPr>
            <a:picLocks noChangeAspect="1"/>
          </p:cNvPicPr>
          <p:nvPr/>
        </p:nvPicPr>
        <p:blipFill>
          <a:blip r:embed="rId2"/>
          <a:stretch>
            <a:fillRect/>
          </a:stretch>
        </p:blipFill>
        <p:spPr>
          <a:xfrm>
            <a:off x="1883833" y="3276600"/>
            <a:ext cx="3171825" cy="685800"/>
          </a:xfrm>
          <a:prstGeom prst="rect">
            <a:avLst/>
          </a:prstGeom>
        </p:spPr>
      </p:pic>
      <p:pic>
        <p:nvPicPr>
          <p:cNvPr id="6" name="Picture 5"/>
          <p:cNvPicPr>
            <a:picLocks noChangeAspect="1"/>
          </p:cNvPicPr>
          <p:nvPr/>
        </p:nvPicPr>
        <p:blipFill>
          <a:blip r:embed="rId3"/>
          <a:stretch>
            <a:fillRect/>
          </a:stretch>
        </p:blipFill>
        <p:spPr>
          <a:xfrm>
            <a:off x="1883833" y="4359275"/>
            <a:ext cx="2400300" cy="787450"/>
          </a:xfrm>
          <a:prstGeom prst="rect">
            <a:avLst/>
          </a:prstGeom>
        </p:spPr>
      </p:pic>
    </p:spTree>
    <p:extLst>
      <p:ext uri="{BB962C8B-B14F-4D97-AF65-F5344CB8AC3E}">
        <p14:creationId xmlns:p14="http://schemas.microsoft.com/office/powerpoint/2010/main" val="141438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Variational</a:t>
            </a:r>
            <a:r>
              <a:rPr lang="en-US" dirty="0"/>
              <a:t> minimization</a:t>
            </a:r>
          </a:p>
        </p:txBody>
      </p:sp>
      <p:pic>
        <p:nvPicPr>
          <p:cNvPr id="4" name="Picture 3"/>
          <p:cNvPicPr>
            <a:picLocks noChangeAspect="1"/>
          </p:cNvPicPr>
          <p:nvPr/>
        </p:nvPicPr>
        <p:blipFill>
          <a:blip r:embed="rId2"/>
          <a:stretch>
            <a:fillRect/>
          </a:stretch>
        </p:blipFill>
        <p:spPr>
          <a:xfrm>
            <a:off x="5573182" y="2006600"/>
            <a:ext cx="5780618" cy="758114"/>
          </a:xfrm>
          <a:prstGeom prst="rect">
            <a:avLst/>
          </a:prstGeom>
        </p:spPr>
      </p:pic>
      <p:pic>
        <p:nvPicPr>
          <p:cNvPr id="5" name="Picture 4"/>
          <p:cNvPicPr>
            <a:picLocks noChangeAspect="1"/>
          </p:cNvPicPr>
          <p:nvPr/>
        </p:nvPicPr>
        <p:blipFill>
          <a:blip r:embed="rId3"/>
          <a:stretch>
            <a:fillRect/>
          </a:stretch>
        </p:blipFill>
        <p:spPr>
          <a:xfrm>
            <a:off x="6214533" y="3010136"/>
            <a:ext cx="4356102" cy="871221"/>
          </a:xfrm>
          <a:prstGeom prst="rect">
            <a:avLst/>
          </a:prstGeom>
        </p:spPr>
      </p:pic>
      <p:pic>
        <p:nvPicPr>
          <p:cNvPr id="6" name="Picture 5"/>
          <p:cNvPicPr>
            <a:picLocks noChangeAspect="1"/>
          </p:cNvPicPr>
          <p:nvPr/>
        </p:nvPicPr>
        <p:blipFill>
          <a:blip r:embed="rId4"/>
          <a:stretch>
            <a:fillRect/>
          </a:stretch>
        </p:blipFill>
        <p:spPr>
          <a:xfrm>
            <a:off x="376769" y="2006600"/>
            <a:ext cx="3171825" cy="685800"/>
          </a:xfrm>
          <a:prstGeom prst="rect">
            <a:avLst/>
          </a:prstGeom>
        </p:spPr>
      </p:pic>
      <p:pic>
        <p:nvPicPr>
          <p:cNvPr id="7" name="Picture 6"/>
          <p:cNvPicPr>
            <a:picLocks noChangeAspect="1"/>
          </p:cNvPicPr>
          <p:nvPr/>
        </p:nvPicPr>
        <p:blipFill>
          <a:blip r:embed="rId5"/>
          <a:stretch>
            <a:fillRect/>
          </a:stretch>
        </p:blipFill>
        <p:spPr>
          <a:xfrm>
            <a:off x="376769" y="3089275"/>
            <a:ext cx="2400300" cy="787450"/>
          </a:xfrm>
          <a:prstGeom prst="rect">
            <a:avLst/>
          </a:prstGeom>
        </p:spPr>
      </p:pic>
      <p:pic>
        <p:nvPicPr>
          <p:cNvPr id="9" name="Picture 8"/>
          <p:cNvPicPr>
            <a:picLocks noChangeAspect="1"/>
          </p:cNvPicPr>
          <p:nvPr/>
        </p:nvPicPr>
        <p:blipFill>
          <a:blip r:embed="rId6"/>
          <a:stretch>
            <a:fillRect/>
          </a:stretch>
        </p:blipFill>
        <p:spPr>
          <a:xfrm>
            <a:off x="6214533" y="4126779"/>
            <a:ext cx="4356102" cy="885638"/>
          </a:xfrm>
          <a:prstGeom prst="rect">
            <a:avLst/>
          </a:prstGeom>
        </p:spPr>
      </p:pic>
    </p:spTree>
    <p:extLst>
      <p:ext uri="{BB962C8B-B14F-4D97-AF65-F5344CB8AC3E}">
        <p14:creationId xmlns:p14="http://schemas.microsoft.com/office/powerpoint/2010/main" val="308184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Towards a better feature descriptor</a:t>
            </a:r>
          </a:p>
        </p:txBody>
      </p:sp>
      <p:sp>
        <p:nvSpPr>
          <p:cNvPr id="3" name="Content Placeholder 2"/>
          <p:cNvSpPr>
            <a:spLocks noGrp="1"/>
          </p:cNvSpPr>
          <p:nvPr>
            <p:ph idx="1"/>
          </p:nvPr>
        </p:nvSpPr>
        <p:spPr/>
        <p:txBody>
          <a:bodyPr/>
          <a:lstStyle/>
          <a:p>
            <a:r>
              <a:rPr lang="en-US" dirty="0"/>
              <a:t>Match </a:t>
            </a:r>
            <a:r>
              <a:rPr lang="en-US" i="1" dirty="0"/>
              <a:t>pattern of edges</a:t>
            </a:r>
          </a:p>
          <a:p>
            <a:pPr lvl="1"/>
            <a:r>
              <a:rPr lang="en-US" dirty="0"/>
              <a:t>Edge orientation </a:t>
            </a:r>
            <a:r>
              <a:rPr lang="mr-IN" dirty="0"/>
              <a:t>–</a:t>
            </a:r>
            <a:r>
              <a:rPr lang="en-US" dirty="0"/>
              <a:t> clue to shape</a:t>
            </a:r>
          </a:p>
          <a:p>
            <a:pPr lvl="1"/>
            <a:endParaRPr lang="en-US" i="1" dirty="0"/>
          </a:p>
          <a:p>
            <a:r>
              <a:rPr lang="en-US" dirty="0"/>
              <a:t>Be resilient to </a:t>
            </a:r>
            <a:r>
              <a:rPr lang="en-US" i="1" dirty="0"/>
              <a:t>small deformations</a:t>
            </a:r>
          </a:p>
          <a:p>
            <a:pPr lvl="1"/>
            <a:r>
              <a:rPr lang="en-US" dirty="0"/>
              <a:t>Deformations might move pixels around, but slightly</a:t>
            </a:r>
          </a:p>
          <a:p>
            <a:pPr lvl="1"/>
            <a:r>
              <a:rPr lang="en-US" dirty="0"/>
              <a:t>Deformations might change edge orientations, but slightly</a:t>
            </a:r>
          </a:p>
        </p:txBody>
      </p:sp>
    </p:spTree>
    <p:extLst>
      <p:ext uri="{BB962C8B-B14F-4D97-AF65-F5344CB8AC3E}">
        <p14:creationId xmlns:p14="http://schemas.microsoft.com/office/powerpoint/2010/main" val="3446156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MPI-Sintel</a:t>
            </a:r>
          </a:p>
        </p:txBody>
      </p:sp>
      <p:sp>
        <p:nvSpPr>
          <p:cNvPr id="4" name="Content Placeholder 3"/>
          <p:cNvSpPr>
            <a:spLocks noGrp="1"/>
          </p:cNvSpPr>
          <p:nvPr>
            <p:ph sz="half" idx="1"/>
          </p:nvPr>
        </p:nvSpPr>
        <p:spPr/>
        <p:txBody>
          <a:bodyPr/>
          <a:lstStyle/>
          <a:p>
            <a:r>
              <a:rPr lang="en-US" dirty="0"/>
              <a:t>Open-source animated movie “Sintel”</a:t>
            </a:r>
          </a:p>
          <a:p>
            <a:r>
              <a:rPr lang="en-US" dirty="0"/>
              <a:t>“Naturalistic” video</a:t>
            </a:r>
          </a:p>
          <a:p>
            <a:r>
              <a:rPr lang="en-US" dirty="0"/>
              <a:t>Ground truth optical flow</a:t>
            </a:r>
          </a:p>
          <a:p>
            <a:r>
              <a:rPr lang="en-US" dirty="0"/>
              <a:t>Large motions</a:t>
            </a:r>
          </a:p>
          <a:p>
            <a:r>
              <a:rPr lang="en-US" dirty="0"/>
              <a:t>Complex scenes</a:t>
            </a:r>
          </a:p>
        </p:txBody>
      </p:sp>
      <p:pic>
        <p:nvPicPr>
          <p:cNvPr id="6" name="Picture 5"/>
          <p:cNvPicPr>
            <a:picLocks noChangeAspect="1"/>
          </p:cNvPicPr>
          <p:nvPr/>
        </p:nvPicPr>
        <p:blipFill>
          <a:blip r:embed="rId2"/>
          <a:stretch>
            <a:fillRect/>
          </a:stretch>
        </p:blipFill>
        <p:spPr>
          <a:xfrm>
            <a:off x="5317065" y="1422400"/>
            <a:ext cx="6256867" cy="4052375"/>
          </a:xfrm>
          <a:prstGeom prst="rect">
            <a:avLst/>
          </a:prstGeom>
        </p:spPr>
      </p:pic>
    </p:spTree>
    <p:extLst>
      <p:ext uri="{BB962C8B-B14F-4D97-AF65-F5344CB8AC3E}">
        <p14:creationId xmlns:p14="http://schemas.microsoft.com/office/powerpoint/2010/main" val="2655654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MPI-Sintel results</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3733" y="1883833"/>
            <a:ext cx="4563609" cy="1943099"/>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70" y="4229761"/>
            <a:ext cx="5249333" cy="223506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867" y="2630519"/>
            <a:ext cx="5619847" cy="2392825"/>
          </a:xfrm>
          <a:prstGeom prst="rect">
            <a:avLst/>
          </a:prstGeom>
        </p:spPr>
      </p:pic>
      <p:pic>
        <p:nvPicPr>
          <p:cNvPr id="6" name="Picture 5">
            <a:extLst>
              <a:ext uri="{FF2B5EF4-FFF2-40B4-BE49-F238E27FC236}">
                <a16:creationId xmlns:a16="http://schemas.microsoft.com/office/drawing/2014/main" id="{51D98933-5DC7-D941-B271-B5C7FDA185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8268759" y="365125"/>
            <a:ext cx="2125133" cy="2065866"/>
          </a:xfrm>
          <a:prstGeom prst="rect">
            <a:avLst/>
          </a:prstGeom>
        </p:spPr>
      </p:pic>
    </p:spTree>
    <p:extLst>
      <p:ext uri="{BB962C8B-B14F-4D97-AF65-F5344CB8AC3E}">
        <p14:creationId xmlns:p14="http://schemas.microsoft.com/office/powerpoint/2010/main" val="2888329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with large displacements</a:t>
            </a:r>
          </a:p>
        </p:txBody>
      </p:sp>
      <p:sp>
        <p:nvSpPr>
          <p:cNvPr id="3" name="Content Placeholder 2"/>
          <p:cNvSpPr>
            <a:spLocks noGrp="1"/>
          </p:cNvSpPr>
          <p:nvPr>
            <p:ph idx="1"/>
          </p:nvPr>
        </p:nvSpPr>
        <p:spPr>
          <a:xfrm>
            <a:off x="838200" y="1825624"/>
            <a:ext cx="10515600" cy="2339975"/>
          </a:xfrm>
        </p:spPr>
        <p:txBody>
          <a:bodyPr>
            <a:normAutofit lnSpcReduction="10000"/>
          </a:bodyPr>
          <a:lstStyle/>
          <a:p>
            <a:r>
              <a:rPr lang="en-US" dirty="0"/>
              <a:t>Optical flow constraint equation assumes differential optical flow</a:t>
            </a:r>
          </a:p>
          <a:p>
            <a:r>
              <a:rPr lang="en-US" dirty="0"/>
              <a:t>“Large displacement”?</a:t>
            </a:r>
          </a:p>
          <a:p>
            <a:r>
              <a:rPr lang="en-US" dirty="0"/>
              <a:t>Key idea: reducing resolution reduces displacement</a:t>
            </a:r>
          </a:p>
          <a:p>
            <a:r>
              <a:rPr lang="en-US" dirty="0"/>
              <a:t>Reduce resolution, then </a:t>
            </a:r>
            <a:r>
              <a:rPr lang="en-US" dirty="0" err="1"/>
              <a:t>upsample</a:t>
            </a:r>
            <a:r>
              <a:rPr lang="en-US" dirty="0"/>
              <a:t>?</a:t>
            </a:r>
          </a:p>
          <a:p>
            <a:pPr lvl="1"/>
            <a:r>
              <a:rPr lang="en-US" dirty="0"/>
              <a:t>will lose fine details</a:t>
            </a:r>
          </a:p>
          <a:p>
            <a:endParaRPr lang="en-US" dirty="0"/>
          </a:p>
        </p:txBody>
      </p:sp>
      <p:grpSp>
        <p:nvGrpSpPr>
          <p:cNvPr id="27" name="Group 26"/>
          <p:cNvGrpSpPr/>
          <p:nvPr/>
        </p:nvGrpSpPr>
        <p:grpSpPr>
          <a:xfrm>
            <a:off x="54995" y="4452935"/>
            <a:ext cx="11137938" cy="2312431"/>
            <a:chOff x="54995" y="4452935"/>
            <a:chExt cx="11137938" cy="2312431"/>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995" y="4452935"/>
              <a:ext cx="4563609" cy="19430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1334" y="4452936"/>
              <a:ext cx="2963334" cy="1261732"/>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27398" y="4452935"/>
              <a:ext cx="1988502" cy="846667"/>
            </a:xfrm>
            <a:prstGeom prst="rect">
              <a:avLst/>
            </a:prstGeom>
          </p:spPr>
        </p:pic>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9211" y="4452935"/>
              <a:ext cx="1273722" cy="542327"/>
            </a:xfrm>
            <a:prstGeom prst="rect">
              <a:avLst/>
            </a:prstGeom>
          </p:spPr>
        </p:pic>
        <p:cxnSp>
          <p:nvCxnSpPr>
            <p:cNvPr id="9" name="Straight Arrow Connector 8"/>
            <p:cNvCxnSpPr/>
            <p:nvPr/>
          </p:nvCxnSpPr>
          <p:spPr>
            <a:xfrm flipV="1">
              <a:off x="1371600" y="5960532"/>
              <a:ext cx="16933" cy="435502"/>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571067" y="5424484"/>
              <a:ext cx="16933" cy="290184"/>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398934" y="5083802"/>
              <a:ext cx="0" cy="164592"/>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0261600" y="4876268"/>
              <a:ext cx="1" cy="91440"/>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58471" y="6396034"/>
              <a:ext cx="427529" cy="369332"/>
            </a:xfrm>
            <a:prstGeom prst="rect">
              <a:avLst/>
            </a:prstGeom>
            <a:noFill/>
          </p:spPr>
          <p:txBody>
            <a:bodyPr wrap="square" rtlCol="0">
              <a:spAutoFit/>
            </a:bodyPr>
            <a:lstStyle/>
            <a:p>
              <a:r>
                <a:rPr lang="en-US" dirty="0"/>
                <a:t>27</a:t>
              </a:r>
            </a:p>
          </p:txBody>
        </p:sp>
        <p:sp>
          <p:nvSpPr>
            <p:cNvPr id="21" name="TextBox 20"/>
            <p:cNvSpPr txBox="1"/>
            <p:nvPr/>
          </p:nvSpPr>
          <p:spPr>
            <a:xfrm>
              <a:off x="5935210" y="5714668"/>
              <a:ext cx="421396" cy="369332"/>
            </a:xfrm>
            <a:prstGeom prst="rect">
              <a:avLst/>
            </a:prstGeom>
            <a:noFill/>
          </p:spPr>
          <p:txBody>
            <a:bodyPr wrap="square" rtlCol="0">
              <a:spAutoFit/>
            </a:bodyPr>
            <a:lstStyle/>
            <a:p>
              <a:r>
                <a:rPr lang="en-US" dirty="0"/>
                <a:t>13</a:t>
              </a:r>
            </a:p>
          </p:txBody>
        </p:sp>
        <p:sp>
          <p:nvSpPr>
            <p:cNvPr id="22" name="TextBox 21"/>
            <p:cNvSpPr txBox="1"/>
            <p:nvPr/>
          </p:nvSpPr>
          <p:spPr>
            <a:xfrm>
              <a:off x="8593744" y="5291873"/>
              <a:ext cx="363989" cy="369332"/>
            </a:xfrm>
            <a:prstGeom prst="rect">
              <a:avLst/>
            </a:prstGeom>
            <a:noFill/>
          </p:spPr>
          <p:txBody>
            <a:bodyPr wrap="square" rtlCol="0">
              <a:spAutoFit/>
            </a:bodyPr>
            <a:lstStyle/>
            <a:p>
              <a:r>
                <a:rPr lang="en-US" dirty="0"/>
                <a:t>6</a:t>
              </a:r>
            </a:p>
          </p:txBody>
        </p:sp>
        <p:sp>
          <p:nvSpPr>
            <p:cNvPr id="23" name="TextBox 22"/>
            <p:cNvSpPr txBox="1"/>
            <p:nvPr/>
          </p:nvSpPr>
          <p:spPr>
            <a:xfrm>
              <a:off x="10445935" y="4957016"/>
              <a:ext cx="259042" cy="369332"/>
            </a:xfrm>
            <a:prstGeom prst="rect">
              <a:avLst/>
            </a:prstGeom>
            <a:noFill/>
          </p:spPr>
          <p:txBody>
            <a:bodyPr wrap="square" rtlCol="0">
              <a:spAutoFit/>
            </a:bodyPr>
            <a:lstStyle/>
            <a:p>
              <a:r>
                <a:rPr lang="en-US" dirty="0"/>
                <a:t>3</a:t>
              </a:r>
            </a:p>
          </p:txBody>
        </p:sp>
      </p:grpSp>
      <p:sp>
        <p:nvSpPr>
          <p:cNvPr id="24" name="TextBox 23"/>
          <p:cNvSpPr txBox="1"/>
          <p:nvPr/>
        </p:nvSpPr>
        <p:spPr>
          <a:xfrm>
            <a:off x="10401739" y="6211368"/>
            <a:ext cx="435593" cy="369332"/>
          </a:xfrm>
          <a:prstGeom prst="rect">
            <a:avLst/>
          </a:prstGeom>
          <a:noFill/>
        </p:spPr>
        <p:txBody>
          <a:bodyPr wrap="square" rtlCol="0">
            <a:spAutoFit/>
          </a:bodyPr>
          <a:lstStyle/>
          <a:p>
            <a:r>
              <a:rPr lang="en-US" dirty="0"/>
              <a:t>24</a:t>
            </a:r>
          </a:p>
        </p:txBody>
      </p:sp>
      <p:cxnSp>
        <p:nvCxnSpPr>
          <p:cNvPr id="26" name="Straight Arrow Connector 25"/>
          <p:cNvCxnSpPr/>
          <p:nvPr/>
        </p:nvCxnSpPr>
        <p:spPr>
          <a:xfrm>
            <a:off x="10556072" y="5299602"/>
            <a:ext cx="0" cy="91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9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with large displacements</a:t>
            </a:r>
          </a:p>
        </p:txBody>
      </p:sp>
      <p:sp>
        <p:nvSpPr>
          <p:cNvPr id="3" name="Content Placeholder 2"/>
          <p:cNvSpPr>
            <a:spLocks noGrp="1"/>
          </p:cNvSpPr>
          <p:nvPr>
            <p:ph idx="1"/>
          </p:nvPr>
        </p:nvSpPr>
        <p:spPr/>
        <p:txBody>
          <a:bodyPr/>
          <a:lstStyle/>
          <a:p>
            <a:r>
              <a:rPr lang="en-US" dirty="0"/>
              <a:t>Key idea 2: Use </a:t>
            </a:r>
            <a:r>
              <a:rPr lang="en-US" dirty="0" err="1"/>
              <a:t>upsampled</a:t>
            </a:r>
            <a:r>
              <a:rPr lang="en-US" dirty="0"/>
              <a:t> flow as </a:t>
            </a:r>
            <a:r>
              <a:rPr lang="en-US" i="1" dirty="0"/>
              <a:t>initialization</a:t>
            </a:r>
          </a:p>
          <a:p>
            <a:r>
              <a:rPr lang="en-US" i="1" dirty="0"/>
              <a:t>Changes to initialization will be infinitesimal</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6944" y="2945867"/>
            <a:ext cx="1273722" cy="542327"/>
          </a:xfrm>
          <a:prstGeom prst="rect">
            <a:avLst/>
          </a:prstGeom>
        </p:spPr>
      </p:pic>
      <p:sp>
        <p:nvSpPr>
          <p:cNvPr id="5" name="Right Arrow 4"/>
          <p:cNvSpPr/>
          <p:nvPr/>
        </p:nvSpPr>
        <p:spPr>
          <a:xfrm>
            <a:off x="2523066" y="3081448"/>
            <a:ext cx="592667"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68133" y="29458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flow</a:t>
            </a:r>
          </a:p>
        </p:txBody>
      </p:sp>
      <p:sp>
        <p:nvSpPr>
          <p:cNvPr id="7" name="Down Arrow 6"/>
          <p:cNvSpPr/>
          <p:nvPr/>
        </p:nvSpPr>
        <p:spPr>
          <a:xfrm>
            <a:off x="3708400" y="3623732"/>
            <a:ext cx="304800" cy="474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68133" y="43682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as </a:t>
            </a:r>
            <a:r>
              <a:rPr lang="en-US" dirty="0" err="1"/>
              <a:t>init</a:t>
            </a:r>
            <a:endParaRPr lang="en-US" dirty="0"/>
          </a:p>
        </p:txBody>
      </p:sp>
      <p:sp>
        <p:nvSpPr>
          <p:cNvPr id="9" name="Rounded Rectangle 8"/>
          <p:cNvSpPr/>
          <p:nvPr/>
        </p:nvSpPr>
        <p:spPr>
          <a:xfrm>
            <a:off x="5934515" y="43682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flow</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58331" y="5655200"/>
            <a:ext cx="1988502" cy="846667"/>
          </a:xfrm>
          <a:prstGeom prst="rect">
            <a:avLst/>
          </a:prstGeom>
        </p:spPr>
      </p:pic>
      <p:sp>
        <p:nvSpPr>
          <p:cNvPr id="11" name="Right Arrow 10"/>
          <p:cNvSpPr/>
          <p:nvPr/>
        </p:nvSpPr>
        <p:spPr>
          <a:xfrm>
            <a:off x="4842933" y="4503848"/>
            <a:ext cx="715398"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6552582" y="5121822"/>
            <a:ext cx="203200" cy="3221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552266" y="4503848"/>
            <a:ext cx="715398"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83600" y="4368267"/>
            <a:ext cx="1998133" cy="646331"/>
          </a:xfrm>
          <a:prstGeom prst="rect">
            <a:avLst/>
          </a:prstGeom>
          <a:noFill/>
        </p:spPr>
        <p:txBody>
          <a:bodyPr wrap="square" rtlCol="0">
            <a:spAutoFit/>
          </a:bodyPr>
          <a:lstStyle/>
          <a:p>
            <a:r>
              <a:rPr lang="mr-IN" sz="3600" dirty="0"/>
              <a:t>…</a:t>
            </a:r>
            <a:endParaRPr lang="en-US" sz="3600" dirty="0"/>
          </a:p>
        </p:txBody>
      </p:sp>
      <p:sp>
        <p:nvSpPr>
          <p:cNvPr id="15" name="TextBox 14"/>
          <p:cNvSpPr txBox="1"/>
          <p:nvPr/>
        </p:nvSpPr>
        <p:spPr>
          <a:xfrm>
            <a:off x="0" y="6450723"/>
            <a:ext cx="12192000" cy="369332"/>
          </a:xfrm>
          <a:prstGeom prst="rect">
            <a:avLst/>
          </a:prstGeom>
          <a:noFill/>
        </p:spPr>
        <p:txBody>
          <a:bodyPr wrap="square" rtlCol="0">
            <a:spAutoFit/>
          </a:bodyPr>
          <a:lstStyle/>
          <a:p>
            <a:r>
              <a:rPr lang="en-US" dirty="0" err="1"/>
              <a:t>Brox</a:t>
            </a:r>
            <a:r>
              <a:rPr lang="en-US" dirty="0"/>
              <a:t>, Thomas, et al. "High accuracy optical flow estimation based on a theory for warping." </a:t>
            </a:r>
            <a:r>
              <a:rPr lang="en-US" i="1" dirty="0"/>
              <a:t>Computer Vision-ECCV 2004</a:t>
            </a:r>
            <a:r>
              <a:rPr lang="en-US" dirty="0"/>
              <a:t> (2004)</a:t>
            </a:r>
          </a:p>
        </p:txBody>
      </p:sp>
    </p:spTree>
    <p:extLst>
      <p:ext uri="{BB962C8B-B14F-4D97-AF65-F5344CB8AC3E}">
        <p14:creationId xmlns:p14="http://schemas.microsoft.com/office/powerpoint/2010/main" val="3820633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large displacements</a:t>
            </a:r>
          </a:p>
        </p:txBody>
      </p:sp>
      <p:sp>
        <p:nvSpPr>
          <p:cNvPr id="3" name="Content Placeholder 2"/>
          <p:cNvSpPr>
            <a:spLocks noGrp="1"/>
          </p:cNvSpPr>
          <p:nvPr>
            <p:ph idx="1"/>
          </p:nvPr>
        </p:nvSpPr>
        <p:spPr>
          <a:xfrm>
            <a:off x="838200" y="1825625"/>
            <a:ext cx="10515600" cy="1747308"/>
          </a:xfrm>
        </p:spPr>
        <p:txBody>
          <a:bodyPr/>
          <a:lstStyle/>
          <a:p>
            <a:r>
              <a:rPr lang="en-US" dirty="0"/>
              <a:t>Horn-</a:t>
            </a:r>
            <a:r>
              <a:rPr lang="en-US" dirty="0" err="1"/>
              <a:t>schunk</a:t>
            </a:r>
            <a:r>
              <a:rPr lang="en-US" dirty="0"/>
              <a:t> variants match using color - Bad!</a:t>
            </a:r>
          </a:p>
          <a:p>
            <a:r>
              <a:rPr lang="en-US" dirty="0"/>
              <a:t>Use descriptor matching (e.g. SIFT) on sparse points</a:t>
            </a:r>
          </a:p>
          <a:p>
            <a:r>
              <a:rPr lang="en-US" dirty="0"/>
              <a:t>Use smoothness to propagate</a:t>
            </a:r>
          </a:p>
        </p:txBody>
      </p:sp>
      <p:sp>
        <p:nvSpPr>
          <p:cNvPr id="4" name="Rectangle 3"/>
          <p:cNvSpPr/>
          <p:nvPr/>
        </p:nvSpPr>
        <p:spPr>
          <a:xfrm>
            <a:off x="0" y="6488668"/>
            <a:ext cx="12192000" cy="369332"/>
          </a:xfrm>
          <a:prstGeom prst="rect">
            <a:avLst/>
          </a:prstGeom>
        </p:spPr>
        <p:txBody>
          <a:bodyPr wrap="square">
            <a:spAutoFit/>
          </a:bodyPr>
          <a:lstStyle/>
          <a:p>
            <a:r>
              <a:rPr lang="en-US" b="0" i="0" dirty="0" err="1">
                <a:solidFill>
                  <a:srgbClr val="222222"/>
                </a:solidFill>
                <a:effectLst/>
                <a:latin typeface="Arial" charset="0"/>
              </a:rPr>
              <a:t>Brox</a:t>
            </a:r>
            <a:r>
              <a:rPr lang="en-US" b="0" i="0" dirty="0">
                <a:solidFill>
                  <a:srgbClr val="222222"/>
                </a:solidFill>
                <a:effectLst/>
                <a:latin typeface="Arial" charset="0"/>
              </a:rPr>
              <a:t>, Thomas, Christoph </a:t>
            </a:r>
            <a:r>
              <a:rPr lang="en-US" b="0" i="0" dirty="0" err="1">
                <a:solidFill>
                  <a:srgbClr val="222222"/>
                </a:solidFill>
                <a:effectLst/>
                <a:latin typeface="Arial" charset="0"/>
              </a:rPr>
              <a:t>Bregler</a:t>
            </a:r>
            <a:r>
              <a:rPr lang="en-US" b="0" i="0" dirty="0">
                <a:solidFill>
                  <a:srgbClr val="222222"/>
                </a:solidFill>
                <a:effectLst/>
                <a:latin typeface="Arial" charset="0"/>
              </a:rPr>
              <a:t>, and </a:t>
            </a:r>
            <a:r>
              <a:rPr lang="en-US" b="0" i="0" dirty="0" err="1">
                <a:solidFill>
                  <a:srgbClr val="222222"/>
                </a:solidFill>
                <a:effectLst/>
                <a:latin typeface="Arial" charset="0"/>
              </a:rPr>
              <a:t>Jitendra</a:t>
            </a:r>
            <a:r>
              <a:rPr lang="en-US" b="0" i="0" dirty="0">
                <a:solidFill>
                  <a:srgbClr val="222222"/>
                </a:solidFill>
                <a:effectLst/>
                <a:latin typeface="Arial" charset="0"/>
              </a:rPr>
              <a:t> Malik. "Large displacement optical flow." </a:t>
            </a:r>
            <a:r>
              <a:rPr lang="en-US" b="0" i="1" dirty="0">
                <a:solidFill>
                  <a:srgbClr val="222222"/>
                </a:solidFill>
                <a:effectLst/>
                <a:latin typeface="Arial" charset="0"/>
              </a:rPr>
              <a:t>CVPR, </a:t>
            </a:r>
            <a:r>
              <a:rPr lang="en-US" b="0" dirty="0">
                <a:solidFill>
                  <a:srgbClr val="222222"/>
                </a:solidFill>
                <a:effectLst/>
                <a:latin typeface="Arial" charset="0"/>
              </a:rPr>
              <a:t>2009</a:t>
            </a:r>
            <a:r>
              <a:rPr lang="en-US" b="0" i="0" dirty="0">
                <a:solidFill>
                  <a:srgbClr val="222222"/>
                </a:solidFill>
                <a:effectLst/>
                <a:latin typeface="Arial" charset="0"/>
              </a:rPr>
              <a:t>.</a:t>
            </a:r>
            <a:endParaRPr lang="en-US" dirty="0"/>
          </a:p>
        </p:txBody>
      </p:sp>
    </p:spTree>
    <p:extLst>
      <p:ext uri="{BB962C8B-B14F-4D97-AF65-F5344CB8AC3E}">
        <p14:creationId xmlns:p14="http://schemas.microsoft.com/office/powerpoint/2010/main" val="3446183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displacement optical flow (LDOF)</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9334" y="4362318"/>
            <a:ext cx="4927599" cy="20980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4266" y="1392172"/>
            <a:ext cx="4563609" cy="194309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392172"/>
            <a:ext cx="5008070" cy="2132343"/>
          </a:xfrm>
          <a:prstGeom prst="rect">
            <a:avLst/>
          </a:prstGeom>
        </p:spPr>
      </p:pic>
      <p:pic>
        <p:nvPicPr>
          <p:cNvPr id="7" name="Picture 6">
            <a:extLst>
              <a:ext uri="{FF2B5EF4-FFF2-40B4-BE49-F238E27FC236}">
                <a16:creationId xmlns:a16="http://schemas.microsoft.com/office/drawing/2014/main" id="{46FBEDAB-99CE-B145-8AFF-1EC695CF06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9468909" y="4299281"/>
            <a:ext cx="2125133" cy="2065866"/>
          </a:xfrm>
          <a:prstGeom prst="rect">
            <a:avLst/>
          </a:prstGeom>
        </p:spPr>
      </p:pic>
    </p:spTree>
    <p:extLst>
      <p:ext uri="{BB962C8B-B14F-4D97-AF65-F5344CB8AC3E}">
        <p14:creationId xmlns:p14="http://schemas.microsoft.com/office/powerpoint/2010/main" val="2390433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Coarse-to-fine processing</a:t>
            </a:r>
          </a:p>
        </p:txBody>
      </p:sp>
      <p:sp>
        <p:nvSpPr>
          <p:cNvPr id="3" name="Content Placeholder 2"/>
          <p:cNvSpPr>
            <a:spLocks noGrp="1"/>
          </p:cNvSpPr>
          <p:nvPr>
            <p:ph idx="1"/>
          </p:nvPr>
        </p:nvSpPr>
        <p:spPr/>
        <p:txBody>
          <a:bodyPr/>
          <a:lstStyle/>
          <a:p>
            <a:r>
              <a:rPr lang="en-US" dirty="0"/>
              <a:t>A specific instance of a general idea</a:t>
            </a:r>
          </a:p>
          <a:p>
            <a:r>
              <a:rPr lang="en-US" dirty="0"/>
              <a:t>Coarse scales:</a:t>
            </a:r>
          </a:p>
          <a:p>
            <a:pPr lvl="1"/>
            <a:r>
              <a:rPr lang="en-US" dirty="0"/>
              <a:t>Global / large structures</a:t>
            </a:r>
          </a:p>
          <a:p>
            <a:pPr lvl="1"/>
            <a:r>
              <a:rPr lang="en-US" dirty="0"/>
              <a:t>Long-range relationships</a:t>
            </a:r>
          </a:p>
          <a:p>
            <a:pPr lvl="1"/>
            <a:r>
              <a:rPr lang="en-US" dirty="0"/>
              <a:t>But: imprecise localization</a:t>
            </a:r>
          </a:p>
          <a:p>
            <a:r>
              <a:rPr lang="en-US" dirty="0"/>
              <a:t>Fine scales:</a:t>
            </a:r>
          </a:p>
          <a:p>
            <a:pPr lvl="1"/>
            <a:r>
              <a:rPr lang="en-US" dirty="0"/>
              <a:t>Precise localization</a:t>
            </a:r>
          </a:p>
          <a:p>
            <a:pPr lvl="1"/>
            <a:r>
              <a:rPr lang="en-US" dirty="0"/>
              <a:t>But: aperture problem</a:t>
            </a:r>
          </a:p>
          <a:p>
            <a:r>
              <a:rPr lang="en-US" dirty="0"/>
              <a:t>Idea: start from coarse scales, add fine scale detail</a:t>
            </a:r>
          </a:p>
        </p:txBody>
      </p:sp>
    </p:spTree>
    <p:extLst>
      <p:ext uri="{BB962C8B-B14F-4D97-AF65-F5344CB8AC3E}">
        <p14:creationId xmlns:p14="http://schemas.microsoft.com/office/powerpoint/2010/main" val="1904771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Coarse-to-fine processing</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5434" y="1274234"/>
            <a:ext cx="7632700" cy="4953000"/>
          </a:xfrm>
          <a:prstGeom prst="rect">
            <a:avLst/>
          </a:prstGeom>
        </p:spPr>
      </p:pic>
      <p:sp>
        <p:nvSpPr>
          <p:cNvPr id="5" name="TextBox 4"/>
          <p:cNvSpPr txBox="1"/>
          <p:nvPr/>
        </p:nvSpPr>
        <p:spPr>
          <a:xfrm>
            <a:off x="0" y="6227234"/>
            <a:ext cx="12192000" cy="646331"/>
          </a:xfrm>
          <a:prstGeom prst="rect">
            <a:avLst/>
          </a:prstGeom>
          <a:noFill/>
        </p:spPr>
        <p:txBody>
          <a:bodyPr wrap="square" rtlCol="0">
            <a:spAutoFit/>
          </a:bodyPr>
          <a:lstStyle/>
          <a:p>
            <a:r>
              <a:rPr lang="en-US" dirty="0"/>
              <a:t>U-Net: Convolutional Networks for Biomedical Image Segmentation. Olaf </a:t>
            </a:r>
            <a:r>
              <a:rPr lang="en-US" dirty="0" err="1"/>
              <a:t>Ronneberger</a:t>
            </a:r>
            <a:r>
              <a:rPr lang="en-US" dirty="0"/>
              <a:t>, Philipp Fischer, and Thomas </a:t>
            </a:r>
            <a:r>
              <a:rPr lang="en-US" dirty="0" err="1"/>
              <a:t>Brox</a:t>
            </a:r>
            <a:r>
              <a:rPr lang="en-US" dirty="0"/>
              <a:t>. In </a:t>
            </a:r>
            <a:r>
              <a:rPr lang="en-US" i="1" dirty="0"/>
              <a:t>MICCAI, </a:t>
            </a:r>
            <a:r>
              <a:rPr lang="en-US" dirty="0"/>
              <a:t>2015.</a:t>
            </a:r>
          </a:p>
        </p:txBody>
      </p:sp>
    </p:spTree>
    <p:extLst>
      <p:ext uri="{BB962C8B-B14F-4D97-AF65-F5344CB8AC3E}">
        <p14:creationId xmlns:p14="http://schemas.microsoft.com/office/powerpoint/2010/main" val="1404347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Invariance to deformation by quantization</a:t>
            </a:r>
          </a:p>
        </p:txBody>
      </p:sp>
      <p:cxnSp>
        <p:nvCxnSpPr>
          <p:cNvPr id="5" name="Straight Connector 4"/>
          <p:cNvCxnSpPr/>
          <p:nvPr/>
        </p:nvCxnSpPr>
        <p:spPr>
          <a:xfrm>
            <a:off x="3213100" y="3498851"/>
            <a:ext cx="1447800" cy="12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213100" y="2813051"/>
            <a:ext cx="1130300" cy="698500"/>
          </a:xfrm>
          <a:prstGeom prst="line">
            <a:avLst/>
          </a:prstGeom>
        </p:spPr>
        <p:style>
          <a:lnRef idx="1">
            <a:schemeClr val="accent1"/>
          </a:lnRef>
          <a:fillRef idx="0">
            <a:schemeClr val="accent1"/>
          </a:fillRef>
          <a:effectRef idx="0">
            <a:schemeClr val="accent1"/>
          </a:effectRef>
          <a:fontRef idx="minor">
            <a:schemeClr val="tx1"/>
          </a:fontRef>
        </p:style>
      </p:cxnSp>
      <p:sp>
        <p:nvSpPr>
          <p:cNvPr id="8" name="Arc 7"/>
          <p:cNvSpPr/>
          <p:nvPr/>
        </p:nvSpPr>
        <p:spPr>
          <a:xfrm rot="2590523">
            <a:off x="3328869" y="3149602"/>
            <a:ext cx="565151" cy="34925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TextBox 8"/>
          <p:cNvSpPr txBox="1"/>
          <p:nvPr/>
        </p:nvSpPr>
        <p:spPr>
          <a:xfrm>
            <a:off x="3835400" y="3185726"/>
            <a:ext cx="609600" cy="300082"/>
          </a:xfrm>
          <a:prstGeom prst="rect">
            <a:avLst/>
          </a:prstGeom>
          <a:noFill/>
        </p:spPr>
        <p:txBody>
          <a:bodyPr wrap="square" rtlCol="0">
            <a:spAutoFit/>
          </a:bodyPr>
          <a:lstStyle/>
          <a:p>
            <a:r>
              <a:rPr lang="en-US" sz="1350"/>
              <a:t>37</a:t>
            </a:r>
          </a:p>
        </p:txBody>
      </p:sp>
      <p:cxnSp>
        <p:nvCxnSpPr>
          <p:cNvPr id="10" name="Straight Connector 9"/>
          <p:cNvCxnSpPr/>
          <p:nvPr/>
        </p:nvCxnSpPr>
        <p:spPr>
          <a:xfrm>
            <a:off x="6286496" y="3498851"/>
            <a:ext cx="1447800" cy="12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86496" y="2813052"/>
            <a:ext cx="1130300" cy="6985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2590523">
            <a:off x="6402265" y="3149602"/>
            <a:ext cx="565151" cy="34925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TextBox 12"/>
          <p:cNvSpPr txBox="1"/>
          <p:nvPr/>
        </p:nvSpPr>
        <p:spPr>
          <a:xfrm>
            <a:off x="6908796" y="3185727"/>
            <a:ext cx="609600" cy="300082"/>
          </a:xfrm>
          <a:prstGeom prst="rect">
            <a:avLst/>
          </a:prstGeom>
          <a:noFill/>
        </p:spPr>
        <p:txBody>
          <a:bodyPr wrap="square" rtlCol="0">
            <a:spAutoFit/>
          </a:bodyPr>
          <a:lstStyle/>
          <a:p>
            <a:r>
              <a:rPr lang="en-US" sz="1350" dirty="0"/>
              <a:t>42</a:t>
            </a:r>
          </a:p>
        </p:txBody>
      </p:sp>
      <p:sp>
        <p:nvSpPr>
          <p:cNvPr id="14" name="TextBox 13"/>
          <p:cNvSpPr txBox="1"/>
          <p:nvPr/>
        </p:nvSpPr>
        <p:spPr>
          <a:xfrm>
            <a:off x="3937000" y="4578352"/>
            <a:ext cx="3073396" cy="461665"/>
          </a:xfrm>
          <a:prstGeom prst="rect">
            <a:avLst/>
          </a:prstGeom>
          <a:noFill/>
        </p:spPr>
        <p:txBody>
          <a:bodyPr wrap="square" rtlCol="0">
            <a:spAutoFit/>
          </a:bodyPr>
          <a:lstStyle/>
          <a:p>
            <a:pPr algn="ctr"/>
            <a:r>
              <a:rPr lang="en-US" sz="2400" dirty="0"/>
              <a:t>Between 30 and 45</a:t>
            </a:r>
          </a:p>
        </p:txBody>
      </p:sp>
      <p:cxnSp>
        <p:nvCxnSpPr>
          <p:cNvPr id="16" name="Straight Arrow Connector 15"/>
          <p:cNvCxnSpPr>
            <a:endCxn id="14" idx="0"/>
          </p:cNvCxnSpPr>
          <p:nvPr/>
        </p:nvCxnSpPr>
        <p:spPr>
          <a:xfrm>
            <a:off x="3937000" y="3644921"/>
            <a:ext cx="1536698" cy="933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0"/>
          </p:cNvCxnSpPr>
          <p:nvPr/>
        </p:nvCxnSpPr>
        <p:spPr>
          <a:xfrm flipH="1">
            <a:off x="5473698" y="3578237"/>
            <a:ext cx="1377948" cy="1000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229600" y="1417638"/>
            <a:ext cx="1981200" cy="176808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686800" y="20574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229600" y="3578236"/>
            <a:ext cx="1981200" cy="176808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686800" y="4328726"/>
            <a:ext cx="609600" cy="395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14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Invariance to deformation by quantization</a:t>
            </a:r>
          </a:p>
        </p:txBody>
      </p:sp>
      <p:pic>
        <p:nvPicPr>
          <p:cNvPr id="4" name="Picture 3"/>
          <p:cNvPicPr>
            <a:picLocks noChangeAspect="1"/>
          </p:cNvPicPr>
          <p:nvPr/>
        </p:nvPicPr>
        <p:blipFill>
          <a:blip r:embed="rId2"/>
          <a:stretch>
            <a:fillRect/>
          </a:stretch>
        </p:blipFill>
        <p:spPr>
          <a:xfrm>
            <a:off x="2120900" y="2057400"/>
            <a:ext cx="7950200" cy="2743200"/>
          </a:xfrm>
          <a:prstGeom prst="rect">
            <a:avLst/>
          </a:prstGeom>
        </p:spPr>
      </p:pic>
    </p:spTree>
    <p:extLst>
      <p:ext uri="{BB962C8B-B14F-4D97-AF65-F5344CB8AC3E}">
        <p14:creationId xmlns:p14="http://schemas.microsoft.com/office/powerpoint/2010/main" val="329390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Spatial invariance by histograms</a:t>
            </a:r>
          </a:p>
        </p:txBody>
      </p:sp>
      <p:sp>
        <p:nvSpPr>
          <p:cNvPr id="5" name="Oval 4"/>
          <p:cNvSpPr/>
          <p:nvPr/>
        </p:nvSpPr>
        <p:spPr>
          <a:xfrm>
            <a:off x="2895599" y="2209800"/>
            <a:ext cx="4826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2895599" y="2783283"/>
            <a:ext cx="4826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3606800" y="2349500"/>
            <a:ext cx="673100" cy="5461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7315201" y="2057400"/>
            <a:ext cx="4826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8813800" y="2540000"/>
            <a:ext cx="4826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880351" y="2520949"/>
            <a:ext cx="673100" cy="5461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4165600" y="4140201"/>
            <a:ext cx="3937000" cy="461665"/>
          </a:xfrm>
          <a:prstGeom prst="rect">
            <a:avLst/>
          </a:prstGeom>
          <a:noFill/>
        </p:spPr>
        <p:txBody>
          <a:bodyPr wrap="square" rtlCol="0">
            <a:spAutoFit/>
          </a:bodyPr>
          <a:lstStyle/>
          <a:p>
            <a:pPr algn="ctr"/>
            <a:r>
              <a:rPr lang="en-US" sz="2400" dirty="0"/>
              <a:t>2 blue balls, one red box</a:t>
            </a:r>
          </a:p>
        </p:txBody>
      </p:sp>
      <p:cxnSp>
        <p:nvCxnSpPr>
          <p:cNvPr id="13" name="Straight Arrow Connector 12"/>
          <p:cNvCxnSpPr>
            <a:endCxn id="11" idx="0"/>
          </p:cNvCxnSpPr>
          <p:nvPr/>
        </p:nvCxnSpPr>
        <p:spPr>
          <a:xfrm flipH="1">
            <a:off x="6134100" y="3240484"/>
            <a:ext cx="1549400" cy="899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0"/>
          </p:cNvCxnSpPr>
          <p:nvPr/>
        </p:nvCxnSpPr>
        <p:spPr>
          <a:xfrm>
            <a:off x="4165602" y="3062684"/>
            <a:ext cx="1968499" cy="1077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495801" y="6400800"/>
            <a:ext cx="28194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95800" y="5105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79900" y="5867400"/>
            <a:ext cx="215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67200" y="5334000"/>
            <a:ext cx="215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270500" y="5334000"/>
            <a:ext cx="228600" cy="1066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24601" y="5858933"/>
            <a:ext cx="220133" cy="5418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61531" y="6400799"/>
            <a:ext cx="684639" cy="369332"/>
          </a:xfrm>
          <a:prstGeom prst="rect">
            <a:avLst/>
          </a:prstGeom>
          <a:noFill/>
        </p:spPr>
        <p:txBody>
          <a:bodyPr wrap="square" rtlCol="0">
            <a:spAutoFit/>
          </a:bodyPr>
          <a:lstStyle/>
          <a:p>
            <a:r>
              <a:rPr lang="en-US"/>
              <a:t>balls</a:t>
            </a:r>
          </a:p>
        </p:txBody>
      </p:sp>
      <p:sp>
        <p:nvSpPr>
          <p:cNvPr id="24" name="TextBox 23"/>
          <p:cNvSpPr txBox="1"/>
          <p:nvPr/>
        </p:nvSpPr>
        <p:spPr>
          <a:xfrm>
            <a:off x="6107164" y="6400798"/>
            <a:ext cx="902074" cy="369332"/>
          </a:xfrm>
          <a:prstGeom prst="rect">
            <a:avLst/>
          </a:prstGeom>
          <a:noFill/>
        </p:spPr>
        <p:txBody>
          <a:bodyPr wrap="square" rtlCol="0">
            <a:spAutoFit/>
          </a:bodyPr>
          <a:lstStyle/>
          <a:p>
            <a:r>
              <a:rPr lang="en-US"/>
              <a:t>boxes</a:t>
            </a:r>
            <a:endParaRPr lang="en-US" dirty="0"/>
          </a:p>
        </p:txBody>
      </p:sp>
      <p:sp>
        <p:nvSpPr>
          <p:cNvPr id="25" name="TextBox 24"/>
          <p:cNvSpPr txBox="1"/>
          <p:nvPr/>
        </p:nvSpPr>
        <p:spPr>
          <a:xfrm>
            <a:off x="4038600" y="5152996"/>
            <a:ext cx="470274" cy="369332"/>
          </a:xfrm>
          <a:prstGeom prst="rect">
            <a:avLst/>
          </a:prstGeom>
          <a:noFill/>
        </p:spPr>
        <p:txBody>
          <a:bodyPr wrap="square" rtlCol="0">
            <a:spAutoFit/>
          </a:bodyPr>
          <a:lstStyle/>
          <a:p>
            <a:r>
              <a:rPr lang="en-US"/>
              <a:t>2</a:t>
            </a:r>
            <a:endParaRPr lang="en-US" dirty="0"/>
          </a:p>
        </p:txBody>
      </p:sp>
      <p:sp>
        <p:nvSpPr>
          <p:cNvPr id="26" name="TextBox 25"/>
          <p:cNvSpPr txBox="1"/>
          <p:nvPr/>
        </p:nvSpPr>
        <p:spPr>
          <a:xfrm>
            <a:off x="4052462" y="5661799"/>
            <a:ext cx="470274"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40206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TotalTime>
  <Words>1820</Words>
  <Application>Microsoft Macintosh PowerPoint</Application>
  <PresentationFormat>Widescreen</PresentationFormat>
  <Paragraphs>347</Paragraphs>
  <Slides>67</Slides>
  <Notes>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Arial</vt:lpstr>
      <vt:lpstr>AvantGarde Bk BT</vt:lpstr>
      <vt:lpstr>Calibri</vt:lpstr>
      <vt:lpstr>Calibri Light</vt:lpstr>
      <vt:lpstr>Cambria Math</vt:lpstr>
      <vt:lpstr>Mangal</vt:lpstr>
      <vt:lpstr>Symbol</vt:lpstr>
      <vt:lpstr>Tahoma</vt:lpstr>
      <vt:lpstr>Times New Roman</vt:lpstr>
      <vt:lpstr>Office Theme</vt:lpstr>
      <vt:lpstr>Correspondence</vt:lpstr>
      <vt:lpstr>Matching feature points</vt:lpstr>
      <vt:lpstr>Feature descriptor</vt:lpstr>
      <vt:lpstr>Feature matching</vt:lpstr>
      <vt:lpstr>Better representation than color: Edges</vt:lpstr>
      <vt:lpstr>Towards a better feature descriptor</vt:lpstr>
      <vt:lpstr>Invariance to deformation by quantization</vt:lpstr>
      <vt:lpstr>Invariance to deformation by quantization</vt:lpstr>
      <vt:lpstr>Spatial invariance by histograms</vt:lpstr>
      <vt:lpstr>Rotation Invariance by Orientation Normalization</vt:lpstr>
      <vt:lpstr>The SIFT descriptor</vt:lpstr>
      <vt:lpstr>The SIFT descriptor</vt:lpstr>
      <vt:lpstr>Feature matching</vt:lpstr>
      <vt:lpstr>Feature distance</vt:lpstr>
      <vt:lpstr>PowerPoint Presentation</vt:lpstr>
      <vt:lpstr>Structure from motion</vt:lpstr>
      <vt:lpstr>Dense correspondence</vt:lpstr>
      <vt:lpstr>Dense correspondence</vt:lpstr>
      <vt:lpstr>Dense correspondence</vt:lpstr>
      <vt:lpstr>Dense correspondence</vt:lpstr>
      <vt:lpstr>Markov Random Fields</vt:lpstr>
      <vt:lpstr>Optimizing MRFs</vt:lpstr>
      <vt:lpstr>Dense correspondence with MRFs</vt:lpstr>
      <vt:lpstr>Dense correspondence</vt:lpstr>
      <vt:lpstr>Dense correspondence</vt:lpstr>
      <vt:lpstr>Detour: Graphical models</vt:lpstr>
      <vt:lpstr>Markov Random Fields (MRFs)</vt:lpstr>
      <vt:lpstr>Markov Random Fields (MRFs)</vt:lpstr>
      <vt:lpstr>Dense correspondence as MRFs</vt:lpstr>
      <vt:lpstr>Aligning depth boundaries to image boundaries</vt:lpstr>
      <vt:lpstr>Other applications of MRFs / CRFs</vt:lpstr>
      <vt:lpstr>Optimizing MRFs</vt:lpstr>
      <vt:lpstr>Dense correspondence with MRFs</vt:lpstr>
      <vt:lpstr>Optical flow</vt:lpstr>
      <vt:lpstr>PowerPoint Presentation</vt:lpstr>
      <vt:lpstr>PowerPoint Presentation</vt:lpstr>
      <vt:lpstr>Optical flow due to camera motion</vt:lpstr>
      <vt:lpstr>Optical flow due to camera motion</vt:lpstr>
      <vt:lpstr>Optical flow for moving scenes</vt:lpstr>
      <vt:lpstr>Optical flow for moving scenes</vt:lpstr>
      <vt:lpstr>Optical flow for moving scenes</vt:lpstr>
      <vt:lpstr>Motion segmentation in humans</vt:lpstr>
      <vt:lpstr>Motion segmentation in humans</vt:lpstr>
      <vt:lpstr>Motion segmentation in humans</vt:lpstr>
      <vt:lpstr>PowerPoint Presentation</vt:lpstr>
      <vt:lpstr>Optical flow for moving scenes</vt:lpstr>
      <vt:lpstr>Optical flow for moving scenes</vt:lpstr>
      <vt:lpstr>Estimating optical flow</vt:lpstr>
      <vt:lpstr>Optical flow constraint equation</vt:lpstr>
      <vt:lpstr>Lucas-Kanade</vt:lpstr>
      <vt:lpstr>Aperture problem</vt:lpstr>
      <vt:lpstr>Aperture problem</vt:lpstr>
      <vt:lpstr>Lucas-Kanade</vt:lpstr>
      <vt:lpstr>Lucas-Kanade</vt:lpstr>
      <vt:lpstr>Lucas-Kanade</vt:lpstr>
      <vt:lpstr>Horn-Schunk</vt:lpstr>
      <vt:lpstr>Horn-Schunk</vt:lpstr>
      <vt:lpstr>Variational minimization</vt:lpstr>
      <vt:lpstr>Variational minimization</vt:lpstr>
      <vt:lpstr>MPI-Sintel</vt:lpstr>
      <vt:lpstr>MPI-Sintel results</vt:lpstr>
      <vt:lpstr>Optical flow with large displacements</vt:lpstr>
      <vt:lpstr>Optical flow with large displacements</vt:lpstr>
      <vt:lpstr>Optical flow for large displacements</vt:lpstr>
      <vt:lpstr>Large displacement optical flow (LDOF)</vt:lpstr>
      <vt:lpstr>Coarse-to-fine processing</vt:lpstr>
      <vt:lpstr>Coarse-to-fine processing</vt:lpstr>
    </vt:vector>
  </TitlesOfParts>
  <Manager/>
  <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Correspondence</dc:title>
  <dc:subject/>
  <dc:creator>Bharath Hariharan</dc:creator>
  <cp:keywords/>
  <dc:description/>
  <cp:lastModifiedBy>Bharath Hariharan</cp:lastModifiedBy>
  <cp:revision>11</cp:revision>
  <dcterms:created xsi:type="dcterms:W3CDTF">2018-09-29T17:51:40Z</dcterms:created>
  <dcterms:modified xsi:type="dcterms:W3CDTF">2018-10-02T16:08:02Z</dcterms:modified>
  <cp:category/>
</cp:coreProperties>
</file>