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5" r:id="rId9"/>
    <p:sldId id="276" r:id="rId10"/>
    <p:sldId id="266" r:id="rId11"/>
    <p:sldId id="271" r:id="rId12"/>
    <p:sldId id="267" r:id="rId13"/>
    <p:sldId id="268" r:id="rId14"/>
    <p:sldId id="270" r:id="rId15"/>
    <p:sldId id="272" r:id="rId16"/>
    <p:sldId id="263" r:id="rId17"/>
    <p:sldId id="278" r:id="rId18"/>
    <p:sldId id="279" r:id="rId19"/>
    <p:sldId id="277" r:id="rId20"/>
    <p:sldId id="280" r:id="rId21"/>
    <p:sldId id="281" r:id="rId22"/>
    <p:sldId id="283" r:id="rId23"/>
    <p:sldId id="282" r:id="rId24"/>
    <p:sldId id="284" r:id="rId25"/>
    <p:sldId id="285" r:id="rId26"/>
    <p:sldId id="286" r:id="rId27"/>
    <p:sldId id="287" r:id="rId28"/>
    <p:sldId id="291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4" r:id="rId40"/>
    <p:sldId id="301" r:id="rId41"/>
    <p:sldId id="329" r:id="rId42"/>
    <p:sldId id="302" r:id="rId43"/>
    <p:sldId id="303" r:id="rId44"/>
    <p:sldId id="305" r:id="rId45"/>
    <p:sldId id="307" r:id="rId46"/>
    <p:sldId id="330" r:id="rId47"/>
    <p:sldId id="306" r:id="rId48"/>
    <p:sldId id="326" r:id="rId49"/>
    <p:sldId id="308" r:id="rId50"/>
    <p:sldId id="310" r:id="rId51"/>
    <p:sldId id="309" r:id="rId52"/>
    <p:sldId id="311" r:id="rId53"/>
    <p:sldId id="312" r:id="rId54"/>
    <p:sldId id="313" r:id="rId55"/>
    <p:sldId id="314" r:id="rId56"/>
    <p:sldId id="315" r:id="rId57"/>
    <p:sldId id="316" r:id="rId58"/>
    <p:sldId id="319" r:id="rId59"/>
    <p:sldId id="317" r:id="rId60"/>
    <p:sldId id="318" r:id="rId61"/>
    <p:sldId id="320" r:id="rId62"/>
    <p:sldId id="321" r:id="rId63"/>
    <p:sldId id="322" r:id="rId64"/>
    <p:sldId id="323" r:id="rId65"/>
    <p:sldId id="327" r:id="rId66"/>
    <p:sldId id="328" r:id="rId67"/>
    <p:sldId id="324" r:id="rId68"/>
    <p:sldId id="32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D9F9"/>
    <a:srgbClr val="F936E5"/>
    <a:srgbClr val="9E4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DFC32-8FDF-434E-A7B7-828CF808D48B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D0077-54F2-6947-8A87-4904A167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2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0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50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21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83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1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0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766B5-44C0-9E49-831D-5A5AEC615BD9}" type="datetimeFigureOut">
              <a:rPr lang="en-US" smtClean="0"/>
              <a:t>9/17/17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49D1-94A9-BA4C-B00F-F5D4B7533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1.tif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5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4" Type="http://schemas.openxmlformats.org/officeDocument/2006/relationships/image" Target="../media/image63.tiff"/><Relationship Id="rId5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Relationship Id="rId3" Type="http://schemas.openxmlformats.org/officeDocument/2006/relationships/image" Target="../media/image66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Relationship Id="rId3" Type="http://schemas.openxmlformats.org/officeDocument/2006/relationships/image" Target="../media/image67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Recognition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4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" y="23368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266" y="2336799"/>
            <a:ext cx="3115733" cy="22848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Pose variation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742" y="2343985"/>
            <a:ext cx="3028325" cy="22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8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Lighting variation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3368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11636" y="1959520"/>
            <a:ext cx="281703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66" y="2336800"/>
            <a:ext cx="3048000" cy="228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Scale variation</a:t>
            </a:r>
            <a:endParaRPr lang="en-US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892" y="1959520"/>
            <a:ext cx="266328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8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Clutter and occlusion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36800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336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9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Intrinsic </a:t>
            </a:r>
            <a:r>
              <a:rPr lang="en-US" sz="4400" dirty="0"/>
              <a:t>i</a:t>
            </a:r>
            <a:r>
              <a:rPr lang="en-US" sz="4400" dirty="0" smtClean="0"/>
              <a:t>ntra-class variation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336800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266" y="23368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8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recognition hard?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2280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Inter-class similarity</a:t>
            </a:r>
            <a:endParaRPr lang="en-US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2082800"/>
            <a:ext cx="3492500" cy="25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84" y="2082800"/>
            <a:ext cx="34925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95842"/>
          </a:xfrm>
        </p:spPr>
        <p:txBody>
          <a:bodyPr/>
          <a:lstStyle/>
          <a:p>
            <a:r>
              <a:rPr lang="en-US" dirty="0" smtClean="0"/>
              <a:t>Key idea: teach computer visual concepts by </a:t>
            </a:r>
            <a:r>
              <a:rPr lang="en-US" i="1" smtClean="0"/>
              <a:t>providing examples</a:t>
            </a:r>
            <a:endParaRPr lang="en-US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150" y="2552700"/>
            <a:ext cx="4057650" cy="129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417" y="4497917"/>
            <a:ext cx="1136650" cy="393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2" y="4497917"/>
            <a:ext cx="1183217" cy="433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5577389"/>
            <a:ext cx="6121400" cy="469900"/>
          </a:xfrm>
          <a:prstGeom prst="rect">
            <a:avLst/>
          </a:prstGeom>
        </p:spPr>
      </p:pic>
      <p:sp>
        <p:nvSpPr>
          <p:cNvPr id="9" name="Right Arrow Callout 8"/>
          <p:cNvSpPr/>
          <p:nvPr/>
        </p:nvSpPr>
        <p:spPr>
          <a:xfrm>
            <a:off x="508000" y="5099754"/>
            <a:ext cx="2218267" cy="142516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Training Set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732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 classifier “Dog” or ”not Dog”</a:t>
            </a:r>
          </a:p>
          <a:p>
            <a:r>
              <a:rPr lang="en-US" dirty="0" smtClean="0"/>
              <a:t>Labels: {0, 1}</a:t>
            </a:r>
          </a:p>
          <a:p>
            <a:r>
              <a:rPr lang="en-US" dirty="0" smtClean="0"/>
              <a:t>Training set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3" y="4165599"/>
            <a:ext cx="2077155" cy="155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94" y="4163480"/>
            <a:ext cx="2079980" cy="1559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740" y="4120955"/>
            <a:ext cx="2203451" cy="1602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0558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, 1),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231474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, 1),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883781" y="4568267"/>
            <a:ext cx="187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, 0) , </a:t>
            </a:r>
            <a:r>
              <a:rPr lang="mr-IN" sz="4000" dirty="0" smtClean="0"/>
              <a:t>…</a:t>
            </a:r>
            <a:r>
              <a:rPr lang="en-US" sz="4000" dirty="0" smtClean="0"/>
              <a:t> }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-465664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{(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52427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mtClean="0"/>
              <a:t>(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66447" y="4568267"/>
            <a:ext cx="99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smtClean="0"/>
              <a:t>(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469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model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9308"/>
          </a:xfrm>
        </p:spPr>
        <p:txBody>
          <a:bodyPr/>
          <a:lstStyle/>
          <a:p>
            <a:r>
              <a:rPr lang="en-US" dirty="0" smtClean="0"/>
              <a:t>Will try and find P(y = 1 | x)</a:t>
            </a:r>
          </a:p>
          <a:p>
            <a:r>
              <a:rPr lang="en-US" dirty="0" smtClean="0"/>
              <a:t>P(y=0 | x) = 1 - P(y=1 | x)</a:t>
            </a:r>
          </a:p>
          <a:p>
            <a:r>
              <a:rPr lang="en-US" dirty="0" smtClean="0"/>
              <a:t>Need to find</a:t>
            </a:r>
          </a:p>
          <a:p>
            <a:r>
              <a:rPr lang="en-US" dirty="0" smtClean="0"/>
              <a:t>But: </a:t>
            </a:r>
            <a:r>
              <a:rPr lang="en-US" i="1" dirty="0" smtClean="0"/>
              <a:t>enormous number of possible mappings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2838450"/>
            <a:ext cx="2590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a model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Assume h is a </a:t>
            </a:r>
            <a:r>
              <a:rPr lang="en-US" dirty="0" smtClean="0">
                <a:solidFill>
                  <a:srgbClr val="C00000"/>
                </a:solidFill>
              </a:rPr>
              <a:t>linear classifier</a:t>
            </a:r>
            <a:r>
              <a:rPr lang="en-US" dirty="0" smtClean="0"/>
              <a:t> in </a:t>
            </a:r>
            <a:r>
              <a:rPr lang="en-US" dirty="0" smtClean="0">
                <a:solidFill>
                  <a:srgbClr val="00B0F0"/>
                </a:solidFill>
              </a:rPr>
              <a:t>feature space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Feature space?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Linear classifier?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933" y="1825625"/>
            <a:ext cx="25908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 an image, produce a label</a:t>
            </a:r>
          </a:p>
          <a:p>
            <a:r>
              <a:rPr lang="en-US" dirty="0" smtClean="0"/>
              <a:t>Label can be:</a:t>
            </a:r>
          </a:p>
          <a:p>
            <a:pPr lvl="1"/>
            <a:r>
              <a:rPr lang="en-US" dirty="0" smtClean="0"/>
              <a:t>0/1 or yes/no: </a:t>
            </a:r>
            <a:r>
              <a:rPr lang="en-US" i="1" dirty="0" smtClean="0"/>
              <a:t>Binary classification</a:t>
            </a:r>
          </a:p>
          <a:p>
            <a:pPr lvl="1"/>
            <a:r>
              <a:rPr lang="en-US" dirty="0" smtClean="0"/>
              <a:t>one-of-k: </a:t>
            </a:r>
            <a:r>
              <a:rPr lang="en-US" i="1" dirty="0" smtClean="0"/>
              <a:t>Multiclass classification</a:t>
            </a:r>
          </a:p>
          <a:p>
            <a:pPr lvl="1"/>
            <a:r>
              <a:rPr lang="en-US" dirty="0" smtClean="0"/>
              <a:t>0/1 for each of k concepts: </a:t>
            </a:r>
            <a:r>
              <a:rPr lang="en-US" i="1" dirty="0" err="1" smtClean="0"/>
              <a:t>Multilabel</a:t>
            </a:r>
            <a:r>
              <a:rPr lang="en-US" i="1" dirty="0" smtClean="0"/>
              <a:t> classification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8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space: representing images as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 smtClean="0"/>
              <a:t>Find a way to project images </a:t>
            </a:r>
            <a:r>
              <a:rPr lang="en-US" smtClean="0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4" y="3301998"/>
            <a:ext cx="2077155" cy="1557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824132" y="3471331"/>
            <a:ext cx="1205091" cy="121920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420078" y="3860796"/>
            <a:ext cx="829734" cy="440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2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space: representing images as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 smtClean="0"/>
              <a:t>Find a way to project images </a:t>
            </a:r>
            <a:r>
              <a:rPr lang="en-US" smtClean="0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012267" y="4267200"/>
            <a:ext cx="12700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573337"/>
            <a:ext cx="4055533" cy="40446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4" y="4165600"/>
            <a:ext cx="53530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space: representing images as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12775"/>
          </a:xfrm>
        </p:spPr>
        <p:txBody>
          <a:bodyPr/>
          <a:lstStyle/>
          <a:p>
            <a:r>
              <a:rPr lang="en-US" dirty="0" smtClean="0"/>
              <a:t>Find a way to project images </a:t>
            </a:r>
            <a:r>
              <a:rPr lang="en-US" smtClean="0"/>
              <a:t>onto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4554"/>
            <a:ext cx="508000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4" y="4165600"/>
            <a:ext cx="5353091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366" y="3685751"/>
            <a:ext cx="2077155" cy="155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052569"/>
            <a:ext cx="499534" cy="824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8533" y="4030133"/>
            <a:ext cx="702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(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4168425" y="4052569"/>
            <a:ext cx="230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)    =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1673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99" y="2517351"/>
            <a:ext cx="2077155" cy="155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13" y="1690688"/>
            <a:ext cx="5501390" cy="41260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2667" y="1439333"/>
            <a:ext cx="0" cy="4377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02667" y="5808395"/>
            <a:ext cx="5858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3"/>
          </p:cNvCxnSpPr>
          <p:nvPr/>
        </p:nvCxnSpPr>
        <p:spPr>
          <a:xfrm>
            <a:off x="2597854" y="3296284"/>
            <a:ext cx="4073879" cy="1605596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13" y="1690688"/>
            <a:ext cx="5501390" cy="412604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402667" y="1439333"/>
            <a:ext cx="0" cy="4377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02667" y="5808395"/>
            <a:ext cx="58589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046373" y="1264509"/>
            <a:ext cx="5635470" cy="49784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402666" y="1260342"/>
            <a:ext cx="5212137" cy="4548053"/>
          </a:xfrm>
          <a:prstGeom prst="rect">
            <a:avLst/>
          </a:prstGeom>
          <a:gradFill>
            <a:gsLst>
              <a:gs pos="50500">
                <a:schemeClr val="bg2">
                  <a:lumMod val="90000"/>
                  <a:alpha val="59000"/>
                </a:schemeClr>
              </a:gs>
              <a:gs pos="1000">
                <a:srgbClr val="0070C0">
                  <a:alpha val="62000"/>
                </a:srgbClr>
              </a:gs>
              <a:gs pos="100000">
                <a:srgbClr val="FF0000">
                  <a:alpha val="5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 in feature space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16" y="4204230"/>
            <a:ext cx="29845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53" y="1866900"/>
            <a:ext cx="5036847" cy="3780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16" y="3236383"/>
            <a:ext cx="46990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916" y="5717117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5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 in feature space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0533" y="2211388"/>
            <a:ext cx="10515600" cy="4351338"/>
          </a:xfrm>
        </p:spPr>
        <p:txBody>
          <a:bodyPr/>
          <a:lstStyle/>
          <a:p>
            <a:r>
              <a:rPr lang="en-US" i="1" dirty="0" smtClean="0"/>
              <a:t>Family </a:t>
            </a:r>
            <a:r>
              <a:rPr lang="en-US" dirty="0" smtClean="0"/>
              <a:t>of functions</a:t>
            </a:r>
          </a:p>
          <a:p>
            <a:r>
              <a:rPr lang="en-US" dirty="0" smtClean="0"/>
              <a:t>Each function is called a </a:t>
            </a:r>
            <a:r>
              <a:rPr lang="en-US" i="1" dirty="0" smtClean="0"/>
              <a:t>hypothesis</a:t>
            </a:r>
          </a:p>
          <a:p>
            <a:r>
              <a:rPr lang="en-US" dirty="0" smtClean="0"/>
              <a:t>Family is called a </a:t>
            </a:r>
            <a:r>
              <a:rPr lang="en-US" i="1" dirty="0" smtClean="0"/>
              <a:t>hypothesis class</a:t>
            </a:r>
          </a:p>
          <a:p>
            <a:r>
              <a:rPr lang="en-US" dirty="0" smtClean="0"/>
              <a:t>Hypotheses indexed by </a:t>
            </a:r>
            <a:r>
              <a:rPr lang="en-US" b="1" dirty="0" smtClean="0"/>
              <a:t>w</a:t>
            </a:r>
          </a:p>
          <a:p>
            <a:r>
              <a:rPr lang="en-US" dirty="0" smtClean="0"/>
              <a:t>Need to find the best hypothesis = need to find best </a:t>
            </a:r>
            <a:r>
              <a:rPr lang="en-US" b="1" dirty="0" smtClean="0"/>
              <a:t>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634" y="1690688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training set to find </a:t>
            </a:r>
            <a:r>
              <a:rPr lang="en-US" i="1" dirty="0" smtClean="0"/>
              <a:t>best-fitting </a:t>
            </a:r>
            <a:r>
              <a:rPr lang="en-US" dirty="0" smtClean="0"/>
              <a:t>hypothesis</a:t>
            </a:r>
          </a:p>
          <a:p>
            <a:r>
              <a:rPr lang="en-US" dirty="0" smtClean="0"/>
              <a:t>Question: how do we define fit?</a:t>
            </a:r>
          </a:p>
          <a:p>
            <a:r>
              <a:rPr lang="en-US" dirty="0" smtClean="0"/>
              <a:t>Given (</a:t>
            </a:r>
            <a:r>
              <a:rPr lang="en-US" dirty="0" err="1" smtClean="0"/>
              <a:t>x,y</a:t>
            </a:r>
            <a:r>
              <a:rPr lang="en-US" dirty="0" smtClean="0"/>
              <a:t>), and candidate hypothesis </a:t>
            </a:r>
            <a:r>
              <a:rPr lang="en-US" dirty="0" err="1" smtClean="0"/>
              <a:t>h</a:t>
            </a:r>
            <a:r>
              <a:rPr lang="en-US" b="1" baseline="-25000" dirty="0" err="1" smtClean="0"/>
              <a:t>w</a:t>
            </a:r>
            <a:endParaRPr lang="en-US" b="1" baseline="-25000" dirty="0"/>
          </a:p>
          <a:p>
            <a:pPr lvl="1"/>
            <a:r>
              <a:rPr lang="en-US" dirty="0" err="1" smtClean="0"/>
              <a:t>h</a:t>
            </a:r>
            <a:r>
              <a:rPr lang="en-US" b="1" baseline="-25000" dirty="0" err="1" smtClean="0"/>
              <a:t>w</a:t>
            </a:r>
            <a:r>
              <a:rPr lang="en-US" dirty="0" smtClean="0"/>
              <a:t>(x) is estimated probability label is 1</a:t>
            </a:r>
          </a:p>
          <a:p>
            <a:pPr lvl="1"/>
            <a:r>
              <a:rPr lang="en-US" dirty="0" smtClean="0"/>
              <a:t>Idea: compute estimated probability for true label y</a:t>
            </a:r>
          </a:p>
          <a:p>
            <a:pPr lvl="1"/>
            <a:r>
              <a:rPr lang="en-US" dirty="0" smtClean="0"/>
              <a:t>Want this probability to be high</a:t>
            </a:r>
          </a:p>
          <a:p>
            <a:pPr lvl="1"/>
            <a:r>
              <a:rPr lang="en-US" i="1" dirty="0" smtClean="0"/>
              <a:t>Likelihood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5072063"/>
            <a:ext cx="73914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766" y="2210329"/>
            <a:ext cx="7391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4421716"/>
            <a:ext cx="73025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Likelihood of a single data point</a:t>
            </a:r>
          </a:p>
          <a:p>
            <a:r>
              <a:rPr lang="en-US" dirty="0" smtClean="0"/>
              <a:t>Fit = </a:t>
            </a:r>
            <a:r>
              <a:rPr lang="en-US" i="1" dirty="0" smtClean="0"/>
              <a:t>total likelihood of entire training dataset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16" y="1825625"/>
            <a:ext cx="7302500" cy="52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430838"/>
            <a:ext cx="83947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300" y="4684713"/>
            <a:ext cx="6121400" cy="469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133" y="5430838"/>
            <a:ext cx="3048000" cy="142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2746668"/>
            <a:ext cx="39714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Is this a dog? </a:t>
            </a:r>
            <a:r>
              <a:rPr lang="en-US" sz="4400" dirty="0" smtClean="0">
                <a:solidFill>
                  <a:srgbClr val="C00000"/>
                </a:solidFill>
              </a:rPr>
              <a:t>Yes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log likelihood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i="1" dirty="0" smtClean="0"/>
              <a:t>Maximize </a:t>
            </a:r>
            <a:r>
              <a:rPr lang="en-US" dirty="0" smtClean="0"/>
              <a:t>log likelihood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7174"/>
            <a:ext cx="114300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716" y="4309534"/>
            <a:ext cx="9309100" cy="125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272243"/>
            <a:ext cx="3048000" cy="1427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Maximizing log likelihood = </a:t>
            </a:r>
            <a:r>
              <a:rPr lang="en-US" i="1" dirty="0" smtClean="0"/>
              <a:t>Minimizing negative log likelihood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83" y="2379134"/>
            <a:ext cx="93091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83" y="3771371"/>
            <a:ext cx="9918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Training: Choosing the best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Negative log likelihood is a </a:t>
            </a:r>
            <a:r>
              <a:rPr lang="en-US" i="1" dirty="0" smtClean="0"/>
              <a:t>loss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2566988"/>
            <a:ext cx="106934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33" y="3171825"/>
            <a:ext cx="41148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=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minimize an objective</a:t>
            </a:r>
          </a:p>
          <a:p>
            <a:r>
              <a:rPr lang="en-US" dirty="0" smtClean="0"/>
              <a:t>Simple solution: </a:t>
            </a:r>
            <a:r>
              <a:rPr lang="en-US" i="1" dirty="0" smtClean="0"/>
              <a:t>gradient descent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300" y="3117850"/>
            <a:ext cx="18034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0" y="4290483"/>
            <a:ext cx="5702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1690688"/>
            <a:ext cx="4993217" cy="1091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3200400"/>
            <a:ext cx="6769100" cy="116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50" y="4787358"/>
            <a:ext cx="64135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658" y="5726616"/>
            <a:ext cx="426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Randomly sample small subset of examples</a:t>
            </a:r>
          </a:p>
          <a:p>
            <a:r>
              <a:rPr lang="en-US" dirty="0" smtClean="0"/>
              <a:t>Compute gradient on small subset</a:t>
            </a:r>
          </a:p>
          <a:p>
            <a:pPr lvl="1"/>
            <a:r>
              <a:rPr lang="en-US" i="1" dirty="0" smtClean="0"/>
              <a:t>Unbiased estimate of true gradient</a:t>
            </a:r>
          </a:p>
          <a:p>
            <a:r>
              <a:rPr lang="en-US" dirty="0" smtClean="0"/>
              <a:t>Take step along estimated 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0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250" y="789516"/>
            <a:ext cx="2984500" cy="9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16" y="2194455"/>
            <a:ext cx="10693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33" y="3171825"/>
            <a:ext cx="4114800" cy="1257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23067" y="5300133"/>
            <a:ext cx="6679683" cy="138853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Logistic Regression!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516" y="1018116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5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recipe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Fix </a:t>
            </a:r>
            <a:r>
              <a:rPr lang="en-US" dirty="0" smtClean="0">
                <a:solidFill>
                  <a:srgbClr val="C00000"/>
                </a:solidFill>
              </a:rPr>
              <a:t>hypothesis class</a:t>
            </a:r>
          </a:p>
          <a:p>
            <a:endParaRPr lang="en-US" dirty="0"/>
          </a:p>
          <a:p>
            <a:r>
              <a:rPr lang="en-US" dirty="0" smtClean="0"/>
              <a:t>Define </a:t>
            </a:r>
            <a:r>
              <a:rPr lang="en-US" dirty="0" smtClean="0">
                <a:solidFill>
                  <a:srgbClr val="C00000"/>
                </a:solidFill>
              </a:rPr>
              <a:t>loss function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Minimize total loss </a:t>
            </a:r>
            <a:r>
              <a:rPr lang="en-US" dirty="0" smtClean="0"/>
              <a:t>on the training set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Why should this work?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449" y="3264428"/>
            <a:ext cx="106934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66" y="4379117"/>
            <a:ext cx="41148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449" y="2258879"/>
            <a:ext cx="3937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Given:</a:t>
            </a:r>
          </a:p>
          <a:p>
            <a:pPr lvl="1"/>
            <a:r>
              <a:rPr lang="en-US" dirty="0" smtClean="0"/>
              <a:t>Distribution</a:t>
            </a:r>
          </a:p>
          <a:p>
            <a:pPr lvl="1"/>
            <a:r>
              <a:rPr lang="en-US" dirty="0" smtClean="0"/>
              <a:t>A hypothesis</a:t>
            </a:r>
          </a:p>
          <a:p>
            <a:pPr lvl="1"/>
            <a:r>
              <a:rPr lang="en-US" dirty="0" smtClean="0"/>
              <a:t>Loss function L</a:t>
            </a:r>
          </a:p>
          <a:p>
            <a:r>
              <a:rPr lang="en-US" dirty="0" smtClean="0"/>
              <a:t>We are interested in </a:t>
            </a:r>
            <a:r>
              <a:rPr lang="en-US" dirty="0" smtClean="0">
                <a:solidFill>
                  <a:srgbClr val="C00000"/>
                </a:solidFill>
              </a:rPr>
              <a:t>Expected Risk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Given training set S, and a particular hypothesis h, </a:t>
            </a:r>
            <a:r>
              <a:rPr lang="en-US" dirty="0" smtClean="0">
                <a:solidFill>
                  <a:srgbClr val="C00000"/>
                </a:solidFill>
              </a:rPr>
              <a:t>Empirical Risk: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84" y="2355849"/>
            <a:ext cx="253746" cy="23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9" y="2725736"/>
            <a:ext cx="967316" cy="285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030" y="4347733"/>
            <a:ext cx="4923367" cy="492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0" y="5515484"/>
            <a:ext cx="60833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smtClean="0"/>
              <a:t>By central limit theorem,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Variance proportional to 1/n</a:t>
            </a:r>
          </a:p>
          <a:p>
            <a:endParaRPr lang="en-US" dirty="0" smtClean="0"/>
          </a:p>
          <a:p>
            <a:r>
              <a:rPr lang="en-US" dirty="0" smtClean="0"/>
              <a:t>For randomly chosen h, empirical risk is an </a:t>
            </a:r>
            <a:r>
              <a:rPr lang="en-US" i="1" dirty="0" smtClean="0"/>
              <a:t>unbiased estimator </a:t>
            </a:r>
            <a:r>
              <a:rPr lang="en-US" dirty="0" smtClean="0"/>
              <a:t>of expected risk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64" y="1690688"/>
            <a:ext cx="4923367" cy="492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17" y="1427426"/>
            <a:ext cx="60833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967" y="3016251"/>
            <a:ext cx="43561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2408114"/>
            <a:ext cx="5444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Which of these is it: dog, cat or zebra? </a:t>
            </a:r>
          </a:p>
          <a:p>
            <a:r>
              <a:rPr lang="en-US" sz="4400" dirty="0" smtClean="0">
                <a:solidFill>
                  <a:srgbClr val="C00000"/>
                </a:solidFill>
              </a:rPr>
              <a:t>Dog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2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05842"/>
          </a:xfrm>
        </p:spPr>
        <p:txBody>
          <a:bodyPr/>
          <a:lstStyle/>
          <a:p>
            <a:r>
              <a:rPr lang="en-US" dirty="0" smtClean="0"/>
              <a:t>Empirical risk unbiased estimate of expected risk</a:t>
            </a:r>
          </a:p>
          <a:p>
            <a:r>
              <a:rPr lang="en-US" dirty="0" smtClean="0"/>
              <a:t>Want to minimize expected risk</a:t>
            </a:r>
          </a:p>
          <a:p>
            <a:r>
              <a:rPr lang="en-US" dirty="0" smtClean="0"/>
              <a:t>Idea: Minimize </a:t>
            </a:r>
            <a:r>
              <a:rPr lang="en-US" i="1" dirty="0" smtClean="0"/>
              <a:t>empirical risk </a:t>
            </a:r>
            <a:r>
              <a:rPr lang="en-US" dirty="0" smtClean="0"/>
              <a:t>instead</a:t>
            </a:r>
          </a:p>
          <a:p>
            <a:r>
              <a:rPr lang="en-US" dirty="0" smtClean="0"/>
              <a:t>This is the </a:t>
            </a:r>
            <a:r>
              <a:rPr lang="en-US" b="1" dirty="0" smtClean="0">
                <a:solidFill>
                  <a:srgbClr val="FF0000"/>
                </a:solidFill>
              </a:rPr>
              <a:t>Empirical Risk Minimization Principle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34" y="5308733"/>
            <a:ext cx="4038600" cy="76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9" y="4153640"/>
            <a:ext cx="4923367" cy="49233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77999"/>
            <a:ext cx="6083300" cy="127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2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760133" y="2082800"/>
            <a:ext cx="0" cy="31326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77067" y="5164667"/>
            <a:ext cx="409786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2743200" y="2082800"/>
            <a:ext cx="3793067" cy="3067681"/>
          </a:xfrm>
          <a:custGeom>
            <a:avLst/>
            <a:gdLst>
              <a:gd name="connsiteX0" fmla="*/ 0 w 3793067"/>
              <a:gd name="connsiteY0" fmla="*/ 3066760 h 3066760"/>
              <a:gd name="connsiteX1" fmla="*/ 626533 w 3793067"/>
              <a:gd name="connsiteY1" fmla="*/ 2999027 h 3066760"/>
              <a:gd name="connsiteX2" fmla="*/ 745067 w 3793067"/>
              <a:gd name="connsiteY2" fmla="*/ 2965160 h 3066760"/>
              <a:gd name="connsiteX3" fmla="*/ 880533 w 3793067"/>
              <a:gd name="connsiteY3" fmla="*/ 2914360 h 3066760"/>
              <a:gd name="connsiteX4" fmla="*/ 999067 w 3793067"/>
              <a:gd name="connsiteY4" fmla="*/ 2812760 h 3066760"/>
              <a:gd name="connsiteX5" fmla="*/ 1185333 w 3793067"/>
              <a:gd name="connsiteY5" fmla="*/ 2372494 h 3066760"/>
              <a:gd name="connsiteX6" fmla="*/ 1405467 w 3793067"/>
              <a:gd name="connsiteY6" fmla="*/ 1390360 h 3066760"/>
              <a:gd name="connsiteX7" fmla="*/ 1591733 w 3793067"/>
              <a:gd name="connsiteY7" fmla="*/ 442094 h 3066760"/>
              <a:gd name="connsiteX8" fmla="*/ 1744133 w 3793067"/>
              <a:gd name="connsiteY8" fmla="*/ 86494 h 3066760"/>
              <a:gd name="connsiteX9" fmla="*/ 1947333 w 3793067"/>
              <a:gd name="connsiteY9" fmla="*/ 1827 h 3066760"/>
              <a:gd name="connsiteX10" fmla="*/ 2150533 w 3793067"/>
              <a:gd name="connsiteY10" fmla="*/ 137294 h 3066760"/>
              <a:gd name="connsiteX11" fmla="*/ 2167467 w 3793067"/>
              <a:gd name="connsiteY11" fmla="*/ 238894 h 3066760"/>
              <a:gd name="connsiteX12" fmla="*/ 2370667 w 3793067"/>
              <a:gd name="connsiteY12" fmla="*/ 797694 h 3066760"/>
              <a:gd name="connsiteX13" fmla="*/ 2573867 w 3793067"/>
              <a:gd name="connsiteY13" fmla="*/ 1644360 h 3066760"/>
              <a:gd name="connsiteX14" fmla="*/ 2878667 w 3793067"/>
              <a:gd name="connsiteY14" fmla="*/ 2423294 h 3066760"/>
              <a:gd name="connsiteX15" fmla="*/ 3149600 w 3793067"/>
              <a:gd name="connsiteY15" fmla="*/ 2880494 h 3066760"/>
              <a:gd name="connsiteX16" fmla="*/ 3793067 w 3793067"/>
              <a:gd name="connsiteY16" fmla="*/ 3066760 h 3066760"/>
              <a:gd name="connsiteX17" fmla="*/ 3793067 w 3793067"/>
              <a:gd name="connsiteY17" fmla="*/ 3066760 h 3066760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167467 w 3793067"/>
              <a:gd name="connsiteY11" fmla="*/ 2398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116667 w 3793067"/>
              <a:gd name="connsiteY11" fmla="*/ 1890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387600 w 3793067"/>
              <a:gd name="connsiteY11" fmla="*/ 4938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269067 w 3793067"/>
              <a:gd name="connsiteY11" fmla="*/ 459948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93067" h="3067681">
                <a:moveTo>
                  <a:pt x="0" y="3067681"/>
                </a:moveTo>
                <a:lnTo>
                  <a:pt x="626533" y="2999948"/>
                </a:lnTo>
                <a:cubicBezTo>
                  <a:pt x="750711" y="2983015"/>
                  <a:pt x="702734" y="2980192"/>
                  <a:pt x="745067" y="2966081"/>
                </a:cubicBezTo>
                <a:cubicBezTo>
                  <a:pt x="787400" y="2951970"/>
                  <a:pt x="838200" y="2940681"/>
                  <a:pt x="880533" y="2915281"/>
                </a:cubicBezTo>
                <a:cubicBezTo>
                  <a:pt x="922866" y="2889881"/>
                  <a:pt x="948267" y="2903992"/>
                  <a:pt x="999067" y="2813681"/>
                </a:cubicBezTo>
                <a:cubicBezTo>
                  <a:pt x="1049867" y="2723370"/>
                  <a:pt x="1117600" y="2610482"/>
                  <a:pt x="1185333" y="2373415"/>
                </a:cubicBezTo>
                <a:cubicBezTo>
                  <a:pt x="1253066" y="2136348"/>
                  <a:pt x="1337734" y="1713014"/>
                  <a:pt x="1405467" y="1391281"/>
                </a:cubicBezTo>
                <a:cubicBezTo>
                  <a:pt x="1473200" y="1069548"/>
                  <a:pt x="1535289" y="660326"/>
                  <a:pt x="1591733" y="443015"/>
                </a:cubicBezTo>
                <a:cubicBezTo>
                  <a:pt x="1648177" y="225704"/>
                  <a:pt x="1684866" y="160793"/>
                  <a:pt x="1744133" y="87415"/>
                </a:cubicBezTo>
                <a:cubicBezTo>
                  <a:pt x="1803400" y="14037"/>
                  <a:pt x="1882422" y="-8541"/>
                  <a:pt x="1947333" y="2748"/>
                </a:cubicBezTo>
                <a:cubicBezTo>
                  <a:pt x="2012244" y="14037"/>
                  <a:pt x="2079978" y="78949"/>
                  <a:pt x="2133600" y="155149"/>
                </a:cubicBezTo>
                <a:cubicBezTo>
                  <a:pt x="2187222" y="231349"/>
                  <a:pt x="2229556" y="352704"/>
                  <a:pt x="2269067" y="459948"/>
                </a:cubicBezTo>
                <a:cubicBezTo>
                  <a:pt x="2308578" y="567192"/>
                  <a:pt x="2319867" y="601060"/>
                  <a:pt x="2370667" y="798615"/>
                </a:cubicBezTo>
                <a:cubicBezTo>
                  <a:pt x="2421467" y="996171"/>
                  <a:pt x="2489200" y="1374348"/>
                  <a:pt x="2573867" y="1645281"/>
                </a:cubicBezTo>
                <a:cubicBezTo>
                  <a:pt x="2658534" y="1916214"/>
                  <a:pt x="2782712" y="2218193"/>
                  <a:pt x="2878667" y="2424215"/>
                </a:cubicBezTo>
                <a:cubicBezTo>
                  <a:pt x="2974622" y="2630237"/>
                  <a:pt x="2997200" y="2774171"/>
                  <a:pt x="3149600" y="2881415"/>
                </a:cubicBezTo>
                <a:cubicBezTo>
                  <a:pt x="3302000" y="2988659"/>
                  <a:pt x="3793067" y="3067681"/>
                  <a:pt x="3793067" y="3067681"/>
                </a:cubicBezTo>
                <a:lnTo>
                  <a:pt x="3793067" y="3067681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623733" y="2017815"/>
            <a:ext cx="3793067" cy="3067681"/>
          </a:xfrm>
          <a:custGeom>
            <a:avLst/>
            <a:gdLst>
              <a:gd name="connsiteX0" fmla="*/ 0 w 3793067"/>
              <a:gd name="connsiteY0" fmla="*/ 3066760 h 3066760"/>
              <a:gd name="connsiteX1" fmla="*/ 626533 w 3793067"/>
              <a:gd name="connsiteY1" fmla="*/ 2999027 h 3066760"/>
              <a:gd name="connsiteX2" fmla="*/ 745067 w 3793067"/>
              <a:gd name="connsiteY2" fmla="*/ 2965160 h 3066760"/>
              <a:gd name="connsiteX3" fmla="*/ 880533 w 3793067"/>
              <a:gd name="connsiteY3" fmla="*/ 2914360 h 3066760"/>
              <a:gd name="connsiteX4" fmla="*/ 999067 w 3793067"/>
              <a:gd name="connsiteY4" fmla="*/ 2812760 h 3066760"/>
              <a:gd name="connsiteX5" fmla="*/ 1185333 w 3793067"/>
              <a:gd name="connsiteY5" fmla="*/ 2372494 h 3066760"/>
              <a:gd name="connsiteX6" fmla="*/ 1405467 w 3793067"/>
              <a:gd name="connsiteY6" fmla="*/ 1390360 h 3066760"/>
              <a:gd name="connsiteX7" fmla="*/ 1591733 w 3793067"/>
              <a:gd name="connsiteY7" fmla="*/ 442094 h 3066760"/>
              <a:gd name="connsiteX8" fmla="*/ 1744133 w 3793067"/>
              <a:gd name="connsiteY8" fmla="*/ 86494 h 3066760"/>
              <a:gd name="connsiteX9" fmla="*/ 1947333 w 3793067"/>
              <a:gd name="connsiteY9" fmla="*/ 1827 h 3066760"/>
              <a:gd name="connsiteX10" fmla="*/ 2150533 w 3793067"/>
              <a:gd name="connsiteY10" fmla="*/ 137294 h 3066760"/>
              <a:gd name="connsiteX11" fmla="*/ 2167467 w 3793067"/>
              <a:gd name="connsiteY11" fmla="*/ 238894 h 3066760"/>
              <a:gd name="connsiteX12" fmla="*/ 2370667 w 3793067"/>
              <a:gd name="connsiteY12" fmla="*/ 797694 h 3066760"/>
              <a:gd name="connsiteX13" fmla="*/ 2573867 w 3793067"/>
              <a:gd name="connsiteY13" fmla="*/ 1644360 h 3066760"/>
              <a:gd name="connsiteX14" fmla="*/ 2878667 w 3793067"/>
              <a:gd name="connsiteY14" fmla="*/ 2423294 h 3066760"/>
              <a:gd name="connsiteX15" fmla="*/ 3149600 w 3793067"/>
              <a:gd name="connsiteY15" fmla="*/ 2880494 h 3066760"/>
              <a:gd name="connsiteX16" fmla="*/ 3793067 w 3793067"/>
              <a:gd name="connsiteY16" fmla="*/ 3066760 h 3066760"/>
              <a:gd name="connsiteX17" fmla="*/ 3793067 w 3793067"/>
              <a:gd name="connsiteY17" fmla="*/ 3066760 h 3066760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167467 w 3793067"/>
              <a:gd name="connsiteY11" fmla="*/ 2398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116667 w 3793067"/>
              <a:gd name="connsiteY11" fmla="*/ 1890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387600 w 3793067"/>
              <a:gd name="connsiteY11" fmla="*/ 493815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  <a:gd name="connsiteX0" fmla="*/ 0 w 3793067"/>
              <a:gd name="connsiteY0" fmla="*/ 3067681 h 3067681"/>
              <a:gd name="connsiteX1" fmla="*/ 626533 w 3793067"/>
              <a:gd name="connsiteY1" fmla="*/ 2999948 h 3067681"/>
              <a:gd name="connsiteX2" fmla="*/ 745067 w 3793067"/>
              <a:gd name="connsiteY2" fmla="*/ 2966081 h 3067681"/>
              <a:gd name="connsiteX3" fmla="*/ 880533 w 3793067"/>
              <a:gd name="connsiteY3" fmla="*/ 2915281 h 3067681"/>
              <a:gd name="connsiteX4" fmla="*/ 999067 w 3793067"/>
              <a:gd name="connsiteY4" fmla="*/ 2813681 h 3067681"/>
              <a:gd name="connsiteX5" fmla="*/ 1185333 w 3793067"/>
              <a:gd name="connsiteY5" fmla="*/ 2373415 h 3067681"/>
              <a:gd name="connsiteX6" fmla="*/ 1405467 w 3793067"/>
              <a:gd name="connsiteY6" fmla="*/ 1391281 h 3067681"/>
              <a:gd name="connsiteX7" fmla="*/ 1591733 w 3793067"/>
              <a:gd name="connsiteY7" fmla="*/ 443015 h 3067681"/>
              <a:gd name="connsiteX8" fmla="*/ 1744133 w 3793067"/>
              <a:gd name="connsiteY8" fmla="*/ 87415 h 3067681"/>
              <a:gd name="connsiteX9" fmla="*/ 1947333 w 3793067"/>
              <a:gd name="connsiteY9" fmla="*/ 2748 h 3067681"/>
              <a:gd name="connsiteX10" fmla="*/ 2133600 w 3793067"/>
              <a:gd name="connsiteY10" fmla="*/ 155149 h 3067681"/>
              <a:gd name="connsiteX11" fmla="*/ 2269067 w 3793067"/>
              <a:gd name="connsiteY11" fmla="*/ 459948 h 3067681"/>
              <a:gd name="connsiteX12" fmla="*/ 2370667 w 3793067"/>
              <a:gd name="connsiteY12" fmla="*/ 798615 h 3067681"/>
              <a:gd name="connsiteX13" fmla="*/ 2573867 w 3793067"/>
              <a:gd name="connsiteY13" fmla="*/ 1645281 h 3067681"/>
              <a:gd name="connsiteX14" fmla="*/ 2878667 w 3793067"/>
              <a:gd name="connsiteY14" fmla="*/ 2424215 h 3067681"/>
              <a:gd name="connsiteX15" fmla="*/ 3149600 w 3793067"/>
              <a:gd name="connsiteY15" fmla="*/ 2881415 h 3067681"/>
              <a:gd name="connsiteX16" fmla="*/ 3793067 w 3793067"/>
              <a:gd name="connsiteY16" fmla="*/ 3067681 h 3067681"/>
              <a:gd name="connsiteX17" fmla="*/ 3793067 w 3793067"/>
              <a:gd name="connsiteY17" fmla="*/ 3067681 h 30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793067" h="3067681">
                <a:moveTo>
                  <a:pt x="0" y="3067681"/>
                </a:moveTo>
                <a:lnTo>
                  <a:pt x="626533" y="2999948"/>
                </a:lnTo>
                <a:cubicBezTo>
                  <a:pt x="750711" y="2983015"/>
                  <a:pt x="702734" y="2980192"/>
                  <a:pt x="745067" y="2966081"/>
                </a:cubicBezTo>
                <a:cubicBezTo>
                  <a:pt x="787400" y="2951970"/>
                  <a:pt x="838200" y="2940681"/>
                  <a:pt x="880533" y="2915281"/>
                </a:cubicBezTo>
                <a:cubicBezTo>
                  <a:pt x="922866" y="2889881"/>
                  <a:pt x="948267" y="2903992"/>
                  <a:pt x="999067" y="2813681"/>
                </a:cubicBezTo>
                <a:cubicBezTo>
                  <a:pt x="1049867" y="2723370"/>
                  <a:pt x="1117600" y="2610482"/>
                  <a:pt x="1185333" y="2373415"/>
                </a:cubicBezTo>
                <a:cubicBezTo>
                  <a:pt x="1253066" y="2136348"/>
                  <a:pt x="1337734" y="1713014"/>
                  <a:pt x="1405467" y="1391281"/>
                </a:cubicBezTo>
                <a:cubicBezTo>
                  <a:pt x="1473200" y="1069548"/>
                  <a:pt x="1535289" y="660326"/>
                  <a:pt x="1591733" y="443015"/>
                </a:cubicBezTo>
                <a:cubicBezTo>
                  <a:pt x="1648177" y="225704"/>
                  <a:pt x="1684866" y="160793"/>
                  <a:pt x="1744133" y="87415"/>
                </a:cubicBezTo>
                <a:cubicBezTo>
                  <a:pt x="1803400" y="14037"/>
                  <a:pt x="1882422" y="-8541"/>
                  <a:pt x="1947333" y="2748"/>
                </a:cubicBezTo>
                <a:cubicBezTo>
                  <a:pt x="2012244" y="14037"/>
                  <a:pt x="2079978" y="78949"/>
                  <a:pt x="2133600" y="155149"/>
                </a:cubicBezTo>
                <a:cubicBezTo>
                  <a:pt x="2187222" y="231349"/>
                  <a:pt x="2229556" y="352704"/>
                  <a:pt x="2269067" y="459948"/>
                </a:cubicBezTo>
                <a:cubicBezTo>
                  <a:pt x="2308578" y="567192"/>
                  <a:pt x="2319867" y="601060"/>
                  <a:pt x="2370667" y="798615"/>
                </a:cubicBezTo>
                <a:cubicBezTo>
                  <a:pt x="2421467" y="996171"/>
                  <a:pt x="2489200" y="1374348"/>
                  <a:pt x="2573867" y="1645281"/>
                </a:cubicBezTo>
                <a:cubicBezTo>
                  <a:pt x="2658534" y="1916214"/>
                  <a:pt x="2782712" y="2218193"/>
                  <a:pt x="2878667" y="2424215"/>
                </a:cubicBezTo>
                <a:cubicBezTo>
                  <a:pt x="2974622" y="2630237"/>
                  <a:pt x="2997200" y="2774171"/>
                  <a:pt x="3149600" y="2881415"/>
                </a:cubicBezTo>
                <a:cubicBezTo>
                  <a:pt x="3302000" y="2988659"/>
                  <a:pt x="3793067" y="3067681"/>
                  <a:pt x="3793067" y="3067681"/>
                </a:cubicBezTo>
                <a:lnTo>
                  <a:pt x="3793067" y="3067681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9" idx="9"/>
          </p:cNvCxnSpPr>
          <p:nvPr/>
        </p:nvCxnSpPr>
        <p:spPr>
          <a:xfrm flipH="1">
            <a:off x="4639733" y="2085548"/>
            <a:ext cx="0" cy="3064933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486399" y="2053055"/>
            <a:ext cx="0" cy="3064933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96932" y="5229652"/>
            <a:ext cx="1151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R(red)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0799" y="5213251"/>
            <a:ext cx="123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</a:rPr>
              <a:t>R(blue)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181602" y="3505199"/>
            <a:ext cx="270932" cy="2878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90534" y="4165599"/>
            <a:ext cx="270932" cy="2878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8" idx="7"/>
          </p:cNvCxnSpPr>
          <p:nvPr/>
        </p:nvCxnSpPr>
        <p:spPr>
          <a:xfrm flipV="1">
            <a:off x="5412857" y="2370667"/>
            <a:ext cx="1800743" cy="117668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7128932" y="2007028"/>
                <a:ext cx="1422401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400" dirty="0" smtClean="0">
                    <a:solidFill>
                      <a:srgbClr val="0070C0"/>
                    </a:solidFill>
                  </a:rPr>
                  <a:t>(</a:t>
                </a:r>
                <a:r>
                  <a:rPr lang="en-US" sz="2400" dirty="0" err="1" smtClean="0">
                    <a:solidFill>
                      <a:srgbClr val="0070C0"/>
                    </a:solidFill>
                  </a:rPr>
                  <a:t>S,blue</a:t>
                </a:r>
                <a:r>
                  <a:rPr lang="en-US" sz="2400" dirty="0" smtClean="0">
                    <a:solidFill>
                      <a:srgbClr val="0070C0"/>
                    </a:solidFill>
                  </a:rPr>
                  <a:t>)</a:t>
                </a:r>
                <a:endParaRPr 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932" y="2007028"/>
                <a:ext cx="1422401" cy="471539"/>
              </a:xfrm>
              <a:prstGeom prst="rect">
                <a:avLst/>
              </a:prstGeom>
              <a:blipFill rotWithShape="0">
                <a:blip r:embed="rId2"/>
                <a:stretch>
                  <a:fillRect t="-8974" r="-2564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2929465" y="2109547"/>
                <a:ext cx="1422401" cy="471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(S,red)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9465" y="2109547"/>
                <a:ext cx="1422401" cy="471539"/>
              </a:xfrm>
              <a:prstGeom prst="rect">
                <a:avLst/>
              </a:prstGeom>
              <a:blipFill rotWithShape="0">
                <a:blip r:embed="rId3"/>
                <a:stretch>
                  <a:fillRect t="-9091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>
            <a:endCxn id="23" idx="2"/>
          </p:cNvCxnSpPr>
          <p:nvPr/>
        </p:nvCxnSpPr>
        <p:spPr>
          <a:xfrm flipH="1" flipV="1">
            <a:off x="3640666" y="2581086"/>
            <a:ext cx="1111791" cy="162806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/>
          <p:cNvSpPr/>
          <p:nvPr/>
        </p:nvSpPr>
        <p:spPr>
          <a:xfrm>
            <a:off x="6214534" y="3505199"/>
            <a:ext cx="3310466" cy="1659467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/>
          <p:cNvSpPr/>
          <p:nvPr/>
        </p:nvSpPr>
        <p:spPr>
          <a:xfrm>
            <a:off x="4216400" y="3505200"/>
            <a:ext cx="1557867" cy="1659467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674533"/>
            <a:ext cx="6858000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2400" y="5164666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Training error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508750" y="5164666"/>
            <a:ext cx="27220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Generalization error</a:t>
            </a: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29" y="1850710"/>
            <a:ext cx="4923367" cy="49233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5069"/>
            <a:ext cx="6083300" cy="127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72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minimizing training error</a:t>
            </a:r>
          </a:p>
          <a:p>
            <a:r>
              <a:rPr lang="en-US" dirty="0" smtClean="0"/>
              <a:t>Empirical risk of chosen hypothesis </a:t>
            </a:r>
            <a:r>
              <a:rPr lang="en-US" i="1" dirty="0" smtClean="0"/>
              <a:t>no longer </a:t>
            </a:r>
            <a:r>
              <a:rPr lang="en-US" dirty="0" smtClean="0"/>
              <a:t>unbiased estimate:</a:t>
            </a:r>
          </a:p>
          <a:p>
            <a:pPr lvl="1"/>
            <a:r>
              <a:rPr lang="en-US" dirty="0" smtClean="0"/>
              <a:t>We chose hypothesis based on S</a:t>
            </a:r>
          </a:p>
          <a:p>
            <a:pPr lvl="1"/>
            <a:r>
              <a:rPr lang="en-US" dirty="0" smtClean="0"/>
              <a:t>Might have chosen h for which S is a special case</a:t>
            </a:r>
          </a:p>
          <a:p>
            <a:r>
              <a:rPr lang="en-US" dirty="0" smtClean="0"/>
              <a:t>Overfitting:</a:t>
            </a:r>
          </a:p>
          <a:p>
            <a:pPr lvl="1"/>
            <a:r>
              <a:rPr lang="en-US" dirty="0" smtClean="0"/>
              <a:t>Minimize training error, but generalization error </a:t>
            </a:r>
            <a:r>
              <a:rPr lang="en-US" i="1" dirty="0" smtClean="0"/>
              <a:t>increases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generalization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Variance of empirical risk inversely proportional to size of S</a:t>
            </a:r>
          </a:p>
          <a:p>
            <a:pPr lvl="1"/>
            <a:r>
              <a:rPr lang="en-US" dirty="0" smtClean="0"/>
              <a:t>Choose very large S!</a:t>
            </a:r>
          </a:p>
          <a:p>
            <a:pPr lvl="1"/>
            <a:endParaRPr lang="en-US" dirty="0"/>
          </a:p>
          <a:p>
            <a:r>
              <a:rPr lang="en-US" i="1" dirty="0" smtClean="0"/>
              <a:t>Larger</a:t>
            </a:r>
            <a:r>
              <a:rPr lang="en-US" dirty="0" smtClean="0"/>
              <a:t> the hypothesis class H, </a:t>
            </a:r>
            <a:r>
              <a:rPr lang="en-US" i="1" dirty="0" smtClean="0"/>
              <a:t>Higher </a:t>
            </a:r>
            <a:r>
              <a:rPr lang="en-US" dirty="0" smtClean="0"/>
              <a:t>the chance of hitting bad hypotheses with low training error and high generalization error</a:t>
            </a:r>
          </a:p>
          <a:p>
            <a:pPr lvl="1"/>
            <a:r>
              <a:rPr lang="en-US" dirty="0" smtClean="0"/>
              <a:t>Choose small H!</a:t>
            </a:r>
          </a:p>
          <a:p>
            <a:pPr lvl="1"/>
            <a:endParaRPr lang="en-US" dirty="0"/>
          </a:p>
          <a:p>
            <a:r>
              <a:rPr lang="en-US" dirty="0" smtClean="0"/>
              <a:t>For many models, can </a:t>
            </a:r>
            <a:r>
              <a:rPr lang="en-US" i="1" dirty="0" smtClean="0"/>
              <a:t>bound </a:t>
            </a:r>
            <a:r>
              <a:rPr lang="en-US" dirty="0" smtClean="0"/>
              <a:t>generalization error using some property of parameters</a:t>
            </a:r>
          </a:p>
          <a:p>
            <a:pPr lvl="1"/>
            <a:r>
              <a:rPr lang="en-US" dirty="0" smtClean="0"/>
              <a:t>Regularize during optimization!</a:t>
            </a:r>
          </a:p>
          <a:p>
            <a:pPr lvl="1"/>
            <a:r>
              <a:rPr lang="en-US" dirty="0" err="1" smtClean="0"/>
              <a:t>Eg</a:t>
            </a:r>
            <a:r>
              <a:rPr lang="en-US" dirty="0" smtClean="0"/>
              <a:t>. L2 regularization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Controlling generalization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know we are overfitting?</a:t>
            </a:r>
          </a:p>
          <a:p>
            <a:pPr lvl="1"/>
            <a:r>
              <a:rPr lang="en-US" dirty="0" smtClean="0"/>
              <a:t>Use a </a:t>
            </a:r>
            <a:r>
              <a:rPr lang="en-US" i="1" dirty="0" smtClean="0"/>
              <a:t>held-out </a:t>
            </a:r>
            <a:r>
              <a:rPr lang="en-US" dirty="0" smtClean="0"/>
              <a:t>“validation set”</a:t>
            </a:r>
          </a:p>
          <a:p>
            <a:pPr lvl="1"/>
            <a:r>
              <a:rPr lang="en-US" dirty="0" smtClean="0"/>
              <a:t>To be an unbiased sample, must be completely </a:t>
            </a:r>
            <a:r>
              <a:rPr lang="en-US" i="1" dirty="0" smtClean="0"/>
              <a:t>unseen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0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model with least expected risk = expected loss</a:t>
            </a:r>
          </a:p>
          <a:p>
            <a:r>
              <a:rPr lang="en-US" dirty="0" smtClean="0"/>
              <a:t>But expected risk hard to evaluate</a:t>
            </a:r>
          </a:p>
          <a:p>
            <a:r>
              <a:rPr lang="en-US" dirty="0" smtClean="0"/>
              <a:t>Empirical Risk Minimization: minimize empirical risk in training set</a:t>
            </a:r>
          </a:p>
          <a:p>
            <a:r>
              <a:rPr lang="en-US" dirty="0" smtClean="0"/>
              <a:t>Might end up picking special case: overfitting</a:t>
            </a:r>
          </a:p>
          <a:p>
            <a:r>
              <a:rPr lang="en-US" dirty="0" smtClean="0"/>
              <a:t>Avoid overfitting by:</a:t>
            </a:r>
          </a:p>
          <a:p>
            <a:pPr lvl="1"/>
            <a:r>
              <a:rPr lang="en-US" dirty="0" smtClean="0"/>
              <a:t>Constructing large training sets</a:t>
            </a:r>
          </a:p>
          <a:p>
            <a:pPr lvl="1"/>
            <a:r>
              <a:rPr lang="en-US" dirty="0" smtClean="0"/>
              <a:t>Reducing size of model class</a:t>
            </a:r>
          </a:p>
          <a:p>
            <a:pPr lvl="1"/>
            <a:r>
              <a:rPr lang="en-US" dirty="0" smtClean="0"/>
              <a:t>Regularization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12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Collect training set and validation set</a:t>
            </a:r>
          </a:p>
          <a:p>
            <a:r>
              <a:rPr lang="en-US" dirty="0" smtClean="0"/>
              <a:t>Pick hypothesis class</a:t>
            </a:r>
          </a:p>
          <a:p>
            <a:r>
              <a:rPr lang="en-US" dirty="0" smtClean="0"/>
              <a:t>Pick loss function</a:t>
            </a:r>
          </a:p>
          <a:p>
            <a:r>
              <a:rPr lang="en-US" dirty="0" smtClean="0"/>
              <a:t>Minimize empirical risk (+ regularization)</a:t>
            </a:r>
          </a:p>
          <a:p>
            <a:r>
              <a:rPr lang="en-US" dirty="0" smtClean="0"/>
              <a:t>Measure performance on held-out validation set</a:t>
            </a:r>
          </a:p>
          <a:p>
            <a:r>
              <a:rPr lang="en-US" dirty="0" smtClean="0"/>
              <a:t>Profit!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1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functions and hypothesis classes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2336800"/>
            <a:ext cx="11765105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 on pixels are bad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4707467"/>
            <a:ext cx="10515600" cy="1469496"/>
          </a:xfrm>
        </p:spPr>
        <p:txBody>
          <a:bodyPr/>
          <a:lstStyle/>
          <a:p>
            <a:r>
              <a:rPr lang="en-US" dirty="0" smtClean="0"/>
              <a:t>Better feature vectors</a:t>
            </a:r>
          </a:p>
          <a:p>
            <a:r>
              <a:rPr lang="en-US" dirty="0" smtClean="0"/>
              <a:t>Non-linear classifiers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84311"/>
              </p:ext>
            </p:extLst>
          </p:nvPr>
        </p:nvGraphicFramePr>
        <p:xfrm>
          <a:off x="245534" y="1549400"/>
          <a:ext cx="3276600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9150"/>
                <a:gridCol w="819150"/>
                <a:gridCol w="819150"/>
                <a:gridCol w="819150"/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84139"/>
              </p:ext>
            </p:extLst>
          </p:nvPr>
        </p:nvGraphicFramePr>
        <p:xfrm>
          <a:off x="4351869" y="1549400"/>
          <a:ext cx="3420532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5133"/>
                <a:gridCol w="855133"/>
                <a:gridCol w="855133"/>
                <a:gridCol w="855133"/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45463"/>
              </p:ext>
            </p:extLst>
          </p:nvPr>
        </p:nvGraphicFramePr>
        <p:xfrm>
          <a:off x="8669866" y="1549400"/>
          <a:ext cx="3276600" cy="2734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9150"/>
                <a:gridCol w="819150"/>
                <a:gridCol w="819150"/>
                <a:gridCol w="819150"/>
              </a:tblGrid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368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4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classification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20593"/>
            <a:ext cx="3543300" cy="2298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499" y="2408114"/>
            <a:ext cx="57451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Is this a dog? </a:t>
            </a:r>
            <a:r>
              <a:rPr lang="en-US" sz="4400" dirty="0" smtClean="0">
                <a:solidFill>
                  <a:srgbClr val="C00000"/>
                </a:solidFill>
              </a:rPr>
              <a:t>Yes</a:t>
            </a:r>
          </a:p>
          <a:p>
            <a:r>
              <a:rPr lang="en-US" sz="4400" dirty="0" smtClean="0"/>
              <a:t>Is this furry? </a:t>
            </a:r>
            <a:r>
              <a:rPr lang="en-US" sz="4400" dirty="0" smtClean="0">
                <a:solidFill>
                  <a:srgbClr val="C00000"/>
                </a:solidFill>
              </a:rPr>
              <a:t>Yes</a:t>
            </a:r>
          </a:p>
          <a:p>
            <a:r>
              <a:rPr lang="en-US" sz="4400" dirty="0" smtClean="0"/>
              <a:t>Is this sitting down? </a:t>
            </a:r>
            <a:r>
              <a:rPr lang="en-US" sz="4400" dirty="0" smtClean="0">
                <a:solidFill>
                  <a:srgbClr val="C00000"/>
                </a:solidFill>
              </a:rPr>
              <a:t>Yes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7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before </a:t>
            </a:r>
            <a:r>
              <a:rPr lang="en-US" dirty="0" err="1" smtClean="0"/>
              <a:t>convnets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feature vectors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67175"/>
          </a:xfrm>
        </p:spPr>
        <p:txBody>
          <a:bodyPr/>
          <a:lstStyle/>
          <a:p>
            <a:r>
              <a:rPr lang="en-US" dirty="0" smtClean="0"/>
              <a:t>Need to be </a:t>
            </a:r>
            <a:r>
              <a:rPr lang="en-US" dirty="0" smtClean="0">
                <a:solidFill>
                  <a:srgbClr val="FF0000"/>
                </a:solidFill>
              </a:rPr>
              <a:t>invariant</a:t>
            </a:r>
            <a:r>
              <a:rPr lang="en-US" dirty="0" smtClean="0"/>
              <a:t> to:</a:t>
            </a:r>
          </a:p>
          <a:p>
            <a:pPr lvl="1"/>
            <a:r>
              <a:rPr lang="en-US" i="1" dirty="0" smtClean="0"/>
              <a:t>Small deformations</a:t>
            </a:r>
          </a:p>
          <a:p>
            <a:pPr lvl="1"/>
            <a:r>
              <a:rPr lang="en-US" i="1" dirty="0" smtClean="0"/>
              <a:t>Small orientation changes</a:t>
            </a:r>
          </a:p>
          <a:p>
            <a:pPr lvl="1"/>
            <a:r>
              <a:rPr lang="en-US" i="1" dirty="0" smtClean="0"/>
              <a:t>Color / lightness variation</a:t>
            </a:r>
          </a:p>
          <a:p>
            <a:pPr lvl="1"/>
            <a:endParaRPr lang="en-US" i="1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362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Rotational invariance by quantization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252133" y="3522133"/>
            <a:ext cx="1930400" cy="16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2252133" y="2607734"/>
            <a:ext cx="1507067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 rot="2590523">
            <a:off x="2406491" y="3056468"/>
            <a:ext cx="753534" cy="4656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1867" y="3104635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37</a:t>
            </a:r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6349994" y="3522134"/>
            <a:ext cx="1930400" cy="16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49994" y="2607735"/>
            <a:ext cx="1507067" cy="931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 rot="2590523">
            <a:off x="6504352" y="3056469"/>
            <a:ext cx="753534" cy="46566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179728" y="3104636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17333" y="4961467"/>
            <a:ext cx="4097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Between 30 and 45</a:t>
            </a:r>
            <a:endParaRPr lang="en-US" sz="3200" dirty="0"/>
          </a:p>
        </p:txBody>
      </p:sp>
      <p:cxnSp>
        <p:nvCxnSpPr>
          <p:cNvPr id="16" name="Straight Arrow Connector 15"/>
          <p:cNvCxnSpPr>
            <a:endCxn id="14" idx="0"/>
          </p:cNvCxnSpPr>
          <p:nvPr/>
        </p:nvCxnSpPr>
        <p:spPr>
          <a:xfrm>
            <a:off x="3217333" y="3716895"/>
            <a:ext cx="2048931" cy="1244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4" idx="0"/>
          </p:cNvCxnSpPr>
          <p:nvPr/>
        </p:nvCxnSpPr>
        <p:spPr>
          <a:xfrm flipH="1">
            <a:off x="5266264" y="3627981"/>
            <a:ext cx="1837264" cy="1333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3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invariance by </a:t>
            </a:r>
            <a:r>
              <a:rPr lang="en-US" dirty="0" err="1" smtClean="0"/>
              <a:t>histogramming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51465" y="2624666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51464" y="3389311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99732" y="2810933"/>
            <a:ext cx="897467" cy="72813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044267" y="2421466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042399" y="3064933"/>
            <a:ext cx="643467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97800" y="3039532"/>
            <a:ext cx="897467" cy="728133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4800" y="5198533"/>
            <a:ext cx="524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 blue balls, one red box</a:t>
            </a:r>
            <a:endParaRPr lang="en-US" sz="3200" dirty="0"/>
          </a:p>
        </p:txBody>
      </p:sp>
      <p:cxnSp>
        <p:nvCxnSpPr>
          <p:cNvPr id="13" name="Straight Arrow Connector 12"/>
          <p:cNvCxnSpPr>
            <a:endCxn id="11" idx="0"/>
          </p:cNvCxnSpPr>
          <p:nvPr/>
        </p:nvCxnSpPr>
        <p:spPr>
          <a:xfrm flipH="1">
            <a:off x="5469467" y="3998911"/>
            <a:ext cx="2065866" cy="1199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11" idx="0"/>
          </p:cNvCxnSpPr>
          <p:nvPr/>
        </p:nvCxnSpPr>
        <p:spPr>
          <a:xfrm>
            <a:off x="2844800" y="3761844"/>
            <a:ext cx="2624667" cy="14366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4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SIFT descriptor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 edge magnitudes + orientations</a:t>
            </a:r>
          </a:p>
          <a:p>
            <a:r>
              <a:rPr lang="en-US" dirty="0" smtClean="0"/>
              <a:t>Quantize orientations </a:t>
            </a:r>
            <a:r>
              <a:rPr lang="en-US" i="1" dirty="0" smtClean="0"/>
              <a:t>(rotational invariance)</a:t>
            </a:r>
          </a:p>
          <a:p>
            <a:r>
              <a:rPr lang="en-US" dirty="0" smtClean="0"/>
              <a:t>Divide into spatial cells</a:t>
            </a:r>
          </a:p>
          <a:p>
            <a:r>
              <a:rPr lang="en-US" dirty="0" smtClean="0"/>
              <a:t>Compute orientation histogram in each cell </a:t>
            </a:r>
            <a:r>
              <a:rPr lang="en-US" i="1" dirty="0" smtClean="0"/>
              <a:t>(spatial invariance)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3767666"/>
            <a:ext cx="6692900" cy="2832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7419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Distinctive Image Features from Scale-Invariant </a:t>
            </a:r>
            <a:r>
              <a:rPr lang="en-US" dirty="0" err="1" smtClean="0"/>
              <a:t>Keypoints</a:t>
            </a:r>
            <a:r>
              <a:rPr lang="en-US" dirty="0" smtClean="0"/>
              <a:t>. Lowe. In IJCV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but different: HOG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65" y="1690688"/>
            <a:ext cx="4042833" cy="3889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581" y="5580549"/>
            <a:ext cx="1132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Histogram of oriented gradients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671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to large deformations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66" y="23368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33" y="2337929"/>
            <a:ext cx="3115733" cy="22848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625" y="1959520"/>
            <a:ext cx="2663280" cy="26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Invariance to large deformations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Issue: object / object part may occur at any image location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Idea: want to represent the image as a “bag of object parts”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641600"/>
            <a:ext cx="30480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958" y="2641600"/>
            <a:ext cx="2286000" cy="2286000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2302933" y="2963334"/>
            <a:ext cx="440267" cy="508000"/>
          </a:xfrm>
          <a:prstGeom prst="donut">
            <a:avLst>
              <a:gd name="adj" fmla="val 2531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539998" y="2777069"/>
            <a:ext cx="440267" cy="508000"/>
          </a:xfrm>
          <a:prstGeom prst="donut">
            <a:avLst>
              <a:gd name="adj" fmla="val 253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499091" y="2963334"/>
            <a:ext cx="832109" cy="948264"/>
          </a:xfrm>
          <a:prstGeom prst="donut">
            <a:avLst>
              <a:gd name="adj" fmla="val 253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6096000" y="3852332"/>
            <a:ext cx="1219200" cy="1277937"/>
          </a:xfrm>
          <a:prstGeom prst="donut">
            <a:avLst>
              <a:gd name="adj" fmla="val 1975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Bags of words</a:t>
            </a:r>
            <a:endParaRPr lang="en-US" dirty="0"/>
          </a:p>
        </p:txBody>
      </p:sp>
      <p:sp>
        <p:nvSpPr>
          <p:cNvPr id="4" name="Document 3"/>
          <p:cNvSpPr/>
          <p:nvPr/>
        </p:nvSpPr>
        <p:spPr>
          <a:xfrm>
            <a:off x="838200" y="2286000"/>
            <a:ext cx="4546600" cy="4334934"/>
          </a:xfrm>
          <a:prstGeom prst="flowChartDocumen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Last night I dreamt I went to </a:t>
            </a:r>
            <a:r>
              <a:rPr lang="en-US" dirty="0" err="1" smtClean="0">
                <a:solidFill>
                  <a:schemeClr val="tx1"/>
                </a:solidFill>
              </a:rPr>
              <a:t>Manderley</a:t>
            </a:r>
            <a:r>
              <a:rPr lang="en-US" dirty="0" smtClean="0">
                <a:solidFill>
                  <a:schemeClr val="tx1"/>
                </a:solidFill>
              </a:rPr>
              <a:t> again. It seemed to me I stood by the iron gate leading to the drive, and for a while I could not enter, for the way was barred to me. There was a padlock and a chain upon the gate. I called in my dream to the lodge-keeper, and had no answer, and peering closer through the rusted spokes of the gate I saw that the lodge was uninhabited</a:t>
            </a:r>
            <a:r>
              <a:rPr lang="mr-IN" dirty="0" smtClean="0">
                <a:solidFill>
                  <a:schemeClr val="tx1"/>
                </a:solidFill>
              </a:rPr>
              <a:t>…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757333" y="3776133"/>
            <a:ext cx="1490134" cy="6265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794638" y="2467832"/>
            <a:ext cx="2364429" cy="3289501"/>
            <a:chOff x="7812504" y="2450899"/>
            <a:chExt cx="1673535" cy="2205385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54887" y="4150772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gate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754887" y="4381652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lodge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766218" y="3077035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drive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7754887" y="2857406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night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7775042" y="2671391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dream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7775042" y="3652094"/>
            <a:ext cx="105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locked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247467" y="5243058"/>
            <a:ext cx="15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uninhabited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6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Bags of visual words</a:t>
            </a:r>
            <a:endParaRPr lang="en-US" dirty="0"/>
          </a:p>
        </p:txBody>
      </p:sp>
      <p:pic>
        <p:nvPicPr>
          <p:cNvPr id="4" name="Shape 3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02559" y="2495276"/>
            <a:ext cx="6325549" cy="4362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1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MNIST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152964" y="1825625"/>
            <a:ext cx="7200836" cy="3628298"/>
          </a:xfrm>
        </p:spPr>
        <p:txBody>
          <a:bodyPr/>
          <a:lstStyle/>
          <a:p>
            <a:r>
              <a:rPr lang="en-US" dirty="0" smtClean="0"/>
              <a:t>2D</a:t>
            </a:r>
          </a:p>
          <a:p>
            <a:r>
              <a:rPr lang="en-US" dirty="0" smtClean="0"/>
              <a:t>10 classes</a:t>
            </a:r>
          </a:p>
          <a:p>
            <a:r>
              <a:rPr lang="en-US" dirty="0" smtClean="0"/>
              <a:t>6000 examples per class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89" y="2279555"/>
            <a:ext cx="2844800" cy="284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1990’s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3073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be visual 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visual word is a cluster of image patches that mean the same thing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Object parts</a:t>
            </a:r>
          </a:p>
          <a:p>
            <a:pPr lvl="1"/>
            <a:r>
              <a:rPr lang="en-US" dirty="0" smtClean="0"/>
              <a:t>Texture patterns</a:t>
            </a:r>
          </a:p>
          <a:p>
            <a:r>
              <a:rPr lang="en-US" dirty="0" smtClean="0"/>
              <a:t>Idea: collect patches from many different images</a:t>
            </a:r>
          </a:p>
          <a:p>
            <a:r>
              <a:rPr lang="en-US" dirty="0" smtClean="0"/>
              <a:t>Cluster using k-means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16" y="2607733"/>
            <a:ext cx="128864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462" t="22456" r="10512"/>
          <a:stretch/>
        </p:blipFill>
        <p:spPr>
          <a:xfrm>
            <a:off x="3045472" y="2607733"/>
            <a:ext cx="1255595" cy="123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962" y="2607734"/>
            <a:ext cx="921572" cy="125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59" y="2680709"/>
            <a:ext cx="1780117" cy="1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be visual 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 in what space?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Need invariance to color, small deformations, orientation changes</a:t>
            </a:r>
          </a:p>
          <a:p>
            <a:r>
              <a:rPr lang="en-US" dirty="0" smtClean="0"/>
              <a:t>Cluster in SIFT space!</a:t>
            </a:r>
          </a:p>
          <a:p>
            <a:r>
              <a:rPr lang="en-US" dirty="0" smtClean="0"/>
              <a:t>Each cluster = </a:t>
            </a:r>
            <a:r>
              <a:rPr lang="en-US" i="1" dirty="0" smtClean="0"/>
              <a:t>visual word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16" y="2607733"/>
            <a:ext cx="1288640" cy="120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462" t="22456" r="10512"/>
          <a:stretch/>
        </p:blipFill>
        <p:spPr>
          <a:xfrm>
            <a:off x="3045472" y="2607733"/>
            <a:ext cx="1255595" cy="123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962" y="2607734"/>
            <a:ext cx="921572" cy="1257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59" y="2680709"/>
            <a:ext cx="1780117" cy="11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Encoding images as bag of 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85975"/>
          </a:xfrm>
        </p:spPr>
        <p:txBody>
          <a:bodyPr/>
          <a:lstStyle/>
          <a:p>
            <a:r>
              <a:rPr lang="en-US" dirty="0" smtClean="0"/>
              <a:t>Densely extract image patches from image</a:t>
            </a:r>
          </a:p>
          <a:p>
            <a:r>
              <a:rPr lang="en-US" dirty="0" smtClean="0"/>
              <a:t>Compute SIFT vector for each patch</a:t>
            </a:r>
          </a:p>
          <a:p>
            <a:r>
              <a:rPr lang="en-US" dirty="0" smtClean="0"/>
              <a:t>Assign each patch to a visual word</a:t>
            </a:r>
          </a:p>
          <a:p>
            <a:r>
              <a:rPr lang="en-US" dirty="0" smtClean="0"/>
              <a:t>Compute histogram of occurrence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84133"/>
            <a:ext cx="3048000" cy="2286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027333" y="6045200"/>
            <a:ext cx="345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196667" y="5672667"/>
            <a:ext cx="135466" cy="372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332133" y="5249333"/>
            <a:ext cx="186267" cy="795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58667" y="5503333"/>
            <a:ext cx="169334" cy="5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85199" y="4284133"/>
            <a:ext cx="152401" cy="1761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04399" y="5503333"/>
            <a:ext cx="152401" cy="541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8334" t="14444" r="61944" b="70741"/>
          <a:stretch/>
        </p:blipFill>
        <p:spPr>
          <a:xfrm>
            <a:off x="7802034" y="6141959"/>
            <a:ext cx="482600" cy="551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0347" t="77936" r="27986" b="3333"/>
          <a:stretch/>
        </p:blipFill>
        <p:spPr>
          <a:xfrm>
            <a:off x="8483598" y="6141958"/>
            <a:ext cx="474135" cy="570899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940300" y="5164666"/>
            <a:ext cx="982133" cy="440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 much invariance?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Object parts appear in somewhat fixed relationships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15" y="2870199"/>
            <a:ext cx="5500059" cy="3090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2743200"/>
            <a:ext cx="4203178" cy="2912689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1270000" y="3518694"/>
            <a:ext cx="914400" cy="965200"/>
          </a:xfrm>
          <a:prstGeom prst="donut">
            <a:avLst>
              <a:gd name="adj" fmla="val 1384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2048933" y="4649789"/>
            <a:ext cx="914400" cy="965200"/>
          </a:xfrm>
          <a:prstGeom prst="donut">
            <a:avLst>
              <a:gd name="adj" fmla="val 1384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8610978" y="4415366"/>
            <a:ext cx="914400" cy="965200"/>
          </a:xfrm>
          <a:prstGeom prst="donut">
            <a:avLst>
              <a:gd name="adj" fmla="val 1384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9214867" y="3266702"/>
            <a:ext cx="894333" cy="1000498"/>
          </a:xfrm>
          <a:prstGeom prst="donut">
            <a:avLst>
              <a:gd name="adj" fmla="val 1384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Idea: Spatial pyramids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49" y="2277532"/>
            <a:ext cx="5500059" cy="3090334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4" idx="0"/>
            <a:endCxn id="4" idx="2"/>
          </p:cNvCxnSpPr>
          <p:nvPr/>
        </p:nvCxnSpPr>
        <p:spPr>
          <a:xfrm>
            <a:off x="5880579" y="2277532"/>
            <a:ext cx="0" cy="3090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3"/>
            <a:endCxn id="4" idx="1"/>
          </p:cNvCxnSpPr>
          <p:nvPr/>
        </p:nvCxnSpPr>
        <p:spPr>
          <a:xfrm flipH="1">
            <a:off x="3130549" y="3822699"/>
            <a:ext cx="550005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214" y="1326751"/>
            <a:ext cx="2374586" cy="1901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052" y="4829438"/>
            <a:ext cx="2374586" cy="1901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53" y="4829438"/>
            <a:ext cx="2374586" cy="1901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19" y="1358501"/>
            <a:ext cx="2374586" cy="1901561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8983661">
            <a:off x="7804435" y="2477162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221832">
            <a:off x="7779181" y="4620957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8389280">
            <a:off x="2953232" y="4820581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203973">
            <a:off x="2953661" y="2519120"/>
            <a:ext cx="1189881" cy="432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classifiers: part-based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11" y="1865724"/>
            <a:ext cx="8407308" cy="472383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7656931">
            <a:off x="4429583" y="3274968"/>
            <a:ext cx="423333" cy="1227344"/>
          </a:xfrm>
          <a:custGeom>
            <a:avLst/>
            <a:gdLst>
              <a:gd name="connsiteX0" fmla="*/ 0 w 751853"/>
              <a:gd name="connsiteY0" fmla="*/ 0 h 1320800"/>
              <a:gd name="connsiteX1" fmla="*/ 609600 w 751853"/>
              <a:gd name="connsiteY1" fmla="*/ 152400 h 1320800"/>
              <a:gd name="connsiteX2" fmla="*/ 254000 w 751853"/>
              <a:gd name="connsiteY2" fmla="*/ 355600 h 1320800"/>
              <a:gd name="connsiteX3" fmla="*/ 50800 w 751853"/>
              <a:gd name="connsiteY3" fmla="*/ 338666 h 1320800"/>
              <a:gd name="connsiteX4" fmla="*/ 16934 w 751853"/>
              <a:gd name="connsiteY4" fmla="*/ 254000 h 1320800"/>
              <a:gd name="connsiteX5" fmla="*/ 152400 w 751853"/>
              <a:gd name="connsiteY5" fmla="*/ 203200 h 1320800"/>
              <a:gd name="connsiteX6" fmla="*/ 558800 w 751853"/>
              <a:gd name="connsiteY6" fmla="*/ 304800 h 1320800"/>
              <a:gd name="connsiteX7" fmla="*/ 643467 w 751853"/>
              <a:gd name="connsiteY7" fmla="*/ 389466 h 1320800"/>
              <a:gd name="connsiteX8" fmla="*/ 321734 w 751853"/>
              <a:gd name="connsiteY8" fmla="*/ 558800 h 1320800"/>
              <a:gd name="connsiteX9" fmla="*/ 84667 w 751853"/>
              <a:gd name="connsiteY9" fmla="*/ 558800 h 1320800"/>
              <a:gd name="connsiteX10" fmla="*/ 67734 w 751853"/>
              <a:gd name="connsiteY10" fmla="*/ 457200 h 1320800"/>
              <a:gd name="connsiteX11" fmla="*/ 220134 w 751853"/>
              <a:gd name="connsiteY11" fmla="*/ 457200 h 1320800"/>
              <a:gd name="connsiteX12" fmla="*/ 270934 w 751853"/>
              <a:gd name="connsiteY12" fmla="*/ 474133 h 1320800"/>
              <a:gd name="connsiteX13" fmla="*/ 677334 w 751853"/>
              <a:gd name="connsiteY13" fmla="*/ 592666 h 1320800"/>
              <a:gd name="connsiteX14" fmla="*/ 355600 w 751853"/>
              <a:gd name="connsiteY14" fmla="*/ 812800 h 1320800"/>
              <a:gd name="connsiteX15" fmla="*/ 203200 w 751853"/>
              <a:gd name="connsiteY15" fmla="*/ 829733 h 1320800"/>
              <a:gd name="connsiteX16" fmla="*/ 101600 w 751853"/>
              <a:gd name="connsiteY16" fmla="*/ 795866 h 1320800"/>
              <a:gd name="connsiteX17" fmla="*/ 101600 w 751853"/>
              <a:gd name="connsiteY17" fmla="*/ 745066 h 1320800"/>
              <a:gd name="connsiteX18" fmla="*/ 203200 w 751853"/>
              <a:gd name="connsiteY18" fmla="*/ 711200 h 1320800"/>
              <a:gd name="connsiteX19" fmla="*/ 372534 w 751853"/>
              <a:gd name="connsiteY19" fmla="*/ 694266 h 1320800"/>
              <a:gd name="connsiteX20" fmla="*/ 711200 w 751853"/>
              <a:gd name="connsiteY20" fmla="*/ 846666 h 1320800"/>
              <a:gd name="connsiteX21" fmla="*/ 372534 w 751853"/>
              <a:gd name="connsiteY21" fmla="*/ 1049866 h 1320800"/>
              <a:gd name="connsiteX22" fmla="*/ 254000 w 751853"/>
              <a:gd name="connsiteY22" fmla="*/ 1066800 h 1320800"/>
              <a:gd name="connsiteX23" fmla="*/ 152400 w 751853"/>
              <a:gd name="connsiteY23" fmla="*/ 1016000 h 1320800"/>
              <a:gd name="connsiteX24" fmla="*/ 321734 w 751853"/>
              <a:gd name="connsiteY24" fmla="*/ 965200 h 1320800"/>
              <a:gd name="connsiteX25" fmla="*/ 440267 w 751853"/>
              <a:gd name="connsiteY25" fmla="*/ 965200 h 1320800"/>
              <a:gd name="connsiteX26" fmla="*/ 609600 w 751853"/>
              <a:gd name="connsiteY26" fmla="*/ 1049866 h 1320800"/>
              <a:gd name="connsiteX27" fmla="*/ 728134 w 751853"/>
              <a:gd name="connsiteY27" fmla="*/ 1134533 h 1320800"/>
              <a:gd name="connsiteX28" fmla="*/ 118534 w 751853"/>
              <a:gd name="connsiteY2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853" h="1320800">
                <a:moveTo>
                  <a:pt x="0" y="0"/>
                </a:moveTo>
                <a:cubicBezTo>
                  <a:pt x="283633" y="46566"/>
                  <a:pt x="567267" y="93133"/>
                  <a:pt x="609600" y="152400"/>
                </a:cubicBezTo>
                <a:cubicBezTo>
                  <a:pt x="651933" y="211667"/>
                  <a:pt x="347133" y="324556"/>
                  <a:pt x="254000" y="355600"/>
                </a:cubicBezTo>
                <a:cubicBezTo>
                  <a:pt x="160867" y="386644"/>
                  <a:pt x="90311" y="355599"/>
                  <a:pt x="50800" y="338666"/>
                </a:cubicBezTo>
                <a:cubicBezTo>
                  <a:pt x="11289" y="321733"/>
                  <a:pt x="1" y="276578"/>
                  <a:pt x="16934" y="254000"/>
                </a:cubicBezTo>
                <a:cubicBezTo>
                  <a:pt x="33867" y="231422"/>
                  <a:pt x="62089" y="194733"/>
                  <a:pt x="152400" y="203200"/>
                </a:cubicBezTo>
                <a:cubicBezTo>
                  <a:pt x="242711" y="211667"/>
                  <a:pt x="476956" y="273756"/>
                  <a:pt x="558800" y="304800"/>
                </a:cubicBezTo>
                <a:cubicBezTo>
                  <a:pt x="640644" y="335844"/>
                  <a:pt x="682978" y="347133"/>
                  <a:pt x="643467" y="389466"/>
                </a:cubicBezTo>
                <a:cubicBezTo>
                  <a:pt x="603956" y="431799"/>
                  <a:pt x="414867" y="530578"/>
                  <a:pt x="321734" y="558800"/>
                </a:cubicBezTo>
                <a:cubicBezTo>
                  <a:pt x="228601" y="587022"/>
                  <a:pt x="127000" y="575733"/>
                  <a:pt x="84667" y="558800"/>
                </a:cubicBezTo>
                <a:cubicBezTo>
                  <a:pt x="42334" y="541867"/>
                  <a:pt x="45156" y="474133"/>
                  <a:pt x="67734" y="457200"/>
                </a:cubicBezTo>
                <a:cubicBezTo>
                  <a:pt x="90312" y="440267"/>
                  <a:pt x="186267" y="454378"/>
                  <a:pt x="220134" y="457200"/>
                </a:cubicBezTo>
                <a:cubicBezTo>
                  <a:pt x="254001" y="460022"/>
                  <a:pt x="270934" y="474133"/>
                  <a:pt x="270934" y="474133"/>
                </a:cubicBezTo>
                <a:cubicBezTo>
                  <a:pt x="347134" y="496711"/>
                  <a:pt x="663223" y="536222"/>
                  <a:pt x="677334" y="592666"/>
                </a:cubicBezTo>
                <a:cubicBezTo>
                  <a:pt x="691445" y="649110"/>
                  <a:pt x="434622" y="773289"/>
                  <a:pt x="355600" y="812800"/>
                </a:cubicBezTo>
                <a:cubicBezTo>
                  <a:pt x="276578" y="852311"/>
                  <a:pt x="245533" y="832555"/>
                  <a:pt x="203200" y="829733"/>
                </a:cubicBezTo>
                <a:cubicBezTo>
                  <a:pt x="160867" y="826911"/>
                  <a:pt x="118533" y="809977"/>
                  <a:pt x="101600" y="795866"/>
                </a:cubicBezTo>
                <a:cubicBezTo>
                  <a:pt x="84667" y="781755"/>
                  <a:pt x="84667" y="759177"/>
                  <a:pt x="101600" y="745066"/>
                </a:cubicBezTo>
                <a:cubicBezTo>
                  <a:pt x="118533" y="730955"/>
                  <a:pt x="158044" y="719667"/>
                  <a:pt x="203200" y="711200"/>
                </a:cubicBezTo>
                <a:cubicBezTo>
                  <a:pt x="248356" y="702733"/>
                  <a:pt x="287867" y="671688"/>
                  <a:pt x="372534" y="694266"/>
                </a:cubicBezTo>
                <a:cubicBezTo>
                  <a:pt x="457201" y="716844"/>
                  <a:pt x="711200" y="787399"/>
                  <a:pt x="711200" y="846666"/>
                </a:cubicBezTo>
                <a:cubicBezTo>
                  <a:pt x="711200" y="905933"/>
                  <a:pt x="448734" y="1013177"/>
                  <a:pt x="372534" y="1049866"/>
                </a:cubicBezTo>
                <a:cubicBezTo>
                  <a:pt x="296334" y="1086555"/>
                  <a:pt x="290689" y="1072444"/>
                  <a:pt x="254000" y="1066800"/>
                </a:cubicBezTo>
                <a:cubicBezTo>
                  <a:pt x="217311" y="1061156"/>
                  <a:pt x="141111" y="1032933"/>
                  <a:pt x="152400" y="1016000"/>
                </a:cubicBezTo>
                <a:cubicBezTo>
                  <a:pt x="163689" y="999067"/>
                  <a:pt x="273756" y="973667"/>
                  <a:pt x="321734" y="965200"/>
                </a:cubicBezTo>
                <a:cubicBezTo>
                  <a:pt x="369712" y="956733"/>
                  <a:pt x="392289" y="951089"/>
                  <a:pt x="440267" y="965200"/>
                </a:cubicBezTo>
                <a:cubicBezTo>
                  <a:pt x="488245" y="979311"/>
                  <a:pt x="561622" y="1021644"/>
                  <a:pt x="609600" y="1049866"/>
                </a:cubicBezTo>
                <a:cubicBezTo>
                  <a:pt x="657578" y="1078088"/>
                  <a:pt x="809978" y="1089377"/>
                  <a:pt x="728134" y="1134533"/>
                </a:cubicBezTo>
                <a:cubicBezTo>
                  <a:pt x="646290" y="1179689"/>
                  <a:pt x="118534" y="1320800"/>
                  <a:pt x="118534" y="1320800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12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13944341">
            <a:off x="4925501" y="4300633"/>
            <a:ext cx="423333" cy="1107501"/>
          </a:xfrm>
          <a:custGeom>
            <a:avLst/>
            <a:gdLst>
              <a:gd name="connsiteX0" fmla="*/ 0 w 751853"/>
              <a:gd name="connsiteY0" fmla="*/ 0 h 1320800"/>
              <a:gd name="connsiteX1" fmla="*/ 609600 w 751853"/>
              <a:gd name="connsiteY1" fmla="*/ 152400 h 1320800"/>
              <a:gd name="connsiteX2" fmla="*/ 254000 w 751853"/>
              <a:gd name="connsiteY2" fmla="*/ 355600 h 1320800"/>
              <a:gd name="connsiteX3" fmla="*/ 50800 w 751853"/>
              <a:gd name="connsiteY3" fmla="*/ 338666 h 1320800"/>
              <a:gd name="connsiteX4" fmla="*/ 16934 w 751853"/>
              <a:gd name="connsiteY4" fmla="*/ 254000 h 1320800"/>
              <a:gd name="connsiteX5" fmla="*/ 152400 w 751853"/>
              <a:gd name="connsiteY5" fmla="*/ 203200 h 1320800"/>
              <a:gd name="connsiteX6" fmla="*/ 558800 w 751853"/>
              <a:gd name="connsiteY6" fmla="*/ 304800 h 1320800"/>
              <a:gd name="connsiteX7" fmla="*/ 643467 w 751853"/>
              <a:gd name="connsiteY7" fmla="*/ 389466 h 1320800"/>
              <a:gd name="connsiteX8" fmla="*/ 321734 w 751853"/>
              <a:gd name="connsiteY8" fmla="*/ 558800 h 1320800"/>
              <a:gd name="connsiteX9" fmla="*/ 84667 w 751853"/>
              <a:gd name="connsiteY9" fmla="*/ 558800 h 1320800"/>
              <a:gd name="connsiteX10" fmla="*/ 67734 w 751853"/>
              <a:gd name="connsiteY10" fmla="*/ 457200 h 1320800"/>
              <a:gd name="connsiteX11" fmla="*/ 220134 w 751853"/>
              <a:gd name="connsiteY11" fmla="*/ 457200 h 1320800"/>
              <a:gd name="connsiteX12" fmla="*/ 270934 w 751853"/>
              <a:gd name="connsiteY12" fmla="*/ 474133 h 1320800"/>
              <a:gd name="connsiteX13" fmla="*/ 677334 w 751853"/>
              <a:gd name="connsiteY13" fmla="*/ 592666 h 1320800"/>
              <a:gd name="connsiteX14" fmla="*/ 355600 w 751853"/>
              <a:gd name="connsiteY14" fmla="*/ 812800 h 1320800"/>
              <a:gd name="connsiteX15" fmla="*/ 203200 w 751853"/>
              <a:gd name="connsiteY15" fmla="*/ 829733 h 1320800"/>
              <a:gd name="connsiteX16" fmla="*/ 101600 w 751853"/>
              <a:gd name="connsiteY16" fmla="*/ 795866 h 1320800"/>
              <a:gd name="connsiteX17" fmla="*/ 101600 w 751853"/>
              <a:gd name="connsiteY17" fmla="*/ 745066 h 1320800"/>
              <a:gd name="connsiteX18" fmla="*/ 203200 w 751853"/>
              <a:gd name="connsiteY18" fmla="*/ 711200 h 1320800"/>
              <a:gd name="connsiteX19" fmla="*/ 372534 w 751853"/>
              <a:gd name="connsiteY19" fmla="*/ 694266 h 1320800"/>
              <a:gd name="connsiteX20" fmla="*/ 711200 w 751853"/>
              <a:gd name="connsiteY20" fmla="*/ 846666 h 1320800"/>
              <a:gd name="connsiteX21" fmla="*/ 372534 w 751853"/>
              <a:gd name="connsiteY21" fmla="*/ 1049866 h 1320800"/>
              <a:gd name="connsiteX22" fmla="*/ 254000 w 751853"/>
              <a:gd name="connsiteY22" fmla="*/ 1066800 h 1320800"/>
              <a:gd name="connsiteX23" fmla="*/ 152400 w 751853"/>
              <a:gd name="connsiteY23" fmla="*/ 1016000 h 1320800"/>
              <a:gd name="connsiteX24" fmla="*/ 321734 w 751853"/>
              <a:gd name="connsiteY24" fmla="*/ 965200 h 1320800"/>
              <a:gd name="connsiteX25" fmla="*/ 440267 w 751853"/>
              <a:gd name="connsiteY25" fmla="*/ 965200 h 1320800"/>
              <a:gd name="connsiteX26" fmla="*/ 609600 w 751853"/>
              <a:gd name="connsiteY26" fmla="*/ 1049866 h 1320800"/>
              <a:gd name="connsiteX27" fmla="*/ 728134 w 751853"/>
              <a:gd name="connsiteY27" fmla="*/ 1134533 h 1320800"/>
              <a:gd name="connsiteX28" fmla="*/ 118534 w 751853"/>
              <a:gd name="connsiteY2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853" h="1320800">
                <a:moveTo>
                  <a:pt x="0" y="0"/>
                </a:moveTo>
                <a:cubicBezTo>
                  <a:pt x="283633" y="46566"/>
                  <a:pt x="567267" y="93133"/>
                  <a:pt x="609600" y="152400"/>
                </a:cubicBezTo>
                <a:cubicBezTo>
                  <a:pt x="651933" y="211667"/>
                  <a:pt x="347133" y="324556"/>
                  <a:pt x="254000" y="355600"/>
                </a:cubicBezTo>
                <a:cubicBezTo>
                  <a:pt x="160867" y="386644"/>
                  <a:pt x="90311" y="355599"/>
                  <a:pt x="50800" y="338666"/>
                </a:cubicBezTo>
                <a:cubicBezTo>
                  <a:pt x="11289" y="321733"/>
                  <a:pt x="1" y="276578"/>
                  <a:pt x="16934" y="254000"/>
                </a:cubicBezTo>
                <a:cubicBezTo>
                  <a:pt x="33867" y="231422"/>
                  <a:pt x="62089" y="194733"/>
                  <a:pt x="152400" y="203200"/>
                </a:cubicBezTo>
                <a:cubicBezTo>
                  <a:pt x="242711" y="211667"/>
                  <a:pt x="476956" y="273756"/>
                  <a:pt x="558800" y="304800"/>
                </a:cubicBezTo>
                <a:cubicBezTo>
                  <a:pt x="640644" y="335844"/>
                  <a:pt x="682978" y="347133"/>
                  <a:pt x="643467" y="389466"/>
                </a:cubicBezTo>
                <a:cubicBezTo>
                  <a:pt x="603956" y="431799"/>
                  <a:pt x="414867" y="530578"/>
                  <a:pt x="321734" y="558800"/>
                </a:cubicBezTo>
                <a:cubicBezTo>
                  <a:pt x="228601" y="587022"/>
                  <a:pt x="127000" y="575733"/>
                  <a:pt x="84667" y="558800"/>
                </a:cubicBezTo>
                <a:cubicBezTo>
                  <a:pt x="42334" y="541867"/>
                  <a:pt x="45156" y="474133"/>
                  <a:pt x="67734" y="457200"/>
                </a:cubicBezTo>
                <a:cubicBezTo>
                  <a:pt x="90312" y="440267"/>
                  <a:pt x="186267" y="454378"/>
                  <a:pt x="220134" y="457200"/>
                </a:cubicBezTo>
                <a:cubicBezTo>
                  <a:pt x="254001" y="460022"/>
                  <a:pt x="270934" y="474133"/>
                  <a:pt x="270934" y="474133"/>
                </a:cubicBezTo>
                <a:cubicBezTo>
                  <a:pt x="347134" y="496711"/>
                  <a:pt x="663223" y="536222"/>
                  <a:pt x="677334" y="592666"/>
                </a:cubicBezTo>
                <a:cubicBezTo>
                  <a:pt x="691445" y="649110"/>
                  <a:pt x="434622" y="773289"/>
                  <a:pt x="355600" y="812800"/>
                </a:cubicBezTo>
                <a:cubicBezTo>
                  <a:pt x="276578" y="852311"/>
                  <a:pt x="245533" y="832555"/>
                  <a:pt x="203200" y="829733"/>
                </a:cubicBezTo>
                <a:cubicBezTo>
                  <a:pt x="160867" y="826911"/>
                  <a:pt x="118533" y="809977"/>
                  <a:pt x="101600" y="795866"/>
                </a:cubicBezTo>
                <a:cubicBezTo>
                  <a:pt x="84667" y="781755"/>
                  <a:pt x="84667" y="759177"/>
                  <a:pt x="101600" y="745066"/>
                </a:cubicBezTo>
                <a:cubicBezTo>
                  <a:pt x="118533" y="730955"/>
                  <a:pt x="158044" y="719667"/>
                  <a:pt x="203200" y="711200"/>
                </a:cubicBezTo>
                <a:cubicBezTo>
                  <a:pt x="248356" y="702733"/>
                  <a:pt x="287867" y="671688"/>
                  <a:pt x="372534" y="694266"/>
                </a:cubicBezTo>
                <a:cubicBezTo>
                  <a:pt x="457201" y="716844"/>
                  <a:pt x="711200" y="787399"/>
                  <a:pt x="711200" y="846666"/>
                </a:cubicBezTo>
                <a:cubicBezTo>
                  <a:pt x="711200" y="905933"/>
                  <a:pt x="448734" y="1013177"/>
                  <a:pt x="372534" y="1049866"/>
                </a:cubicBezTo>
                <a:cubicBezTo>
                  <a:pt x="296334" y="1086555"/>
                  <a:pt x="290689" y="1072444"/>
                  <a:pt x="254000" y="1066800"/>
                </a:cubicBezTo>
                <a:cubicBezTo>
                  <a:pt x="217311" y="1061156"/>
                  <a:pt x="141111" y="1032933"/>
                  <a:pt x="152400" y="1016000"/>
                </a:cubicBezTo>
                <a:cubicBezTo>
                  <a:pt x="163689" y="999067"/>
                  <a:pt x="273756" y="973667"/>
                  <a:pt x="321734" y="965200"/>
                </a:cubicBezTo>
                <a:cubicBezTo>
                  <a:pt x="369712" y="956733"/>
                  <a:pt x="392289" y="951089"/>
                  <a:pt x="440267" y="965200"/>
                </a:cubicBezTo>
                <a:cubicBezTo>
                  <a:pt x="488245" y="979311"/>
                  <a:pt x="561622" y="1021644"/>
                  <a:pt x="609600" y="1049866"/>
                </a:cubicBezTo>
                <a:cubicBezTo>
                  <a:pt x="657578" y="1078088"/>
                  <a:pt x="809978" y="1089377"/>
                  <a:pt x="728134" y="1134533"/>
                </a:cubicBezTo>
                <a:cubicBezTo>
                  <a:pt x="646290" y="1179689"/>
                  <a:pt x="118534" y="1320800"/>
                  <a:pt x="118534" y="1320800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12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6786616">
            <a:off x="5920635" y="3838881"/>
            <a:ext cx="423333" cy="828674"/>
          </a:xfrm>
          <a:custGeom>
            <a:avLst/>
            <a:gdLst>
              <a:gd name="connsiteX0" fmla="*/ 0 w 751853"/>
              <a:gd name="connsiteY0" fmla="*/ 0 h 1320800"/>
              <a:gd name="connsiteX1" fmla="*/ 609600 w 751853"/>
              <a:gd name="connsiteY1" fmla="*/ 152400 h 1320800"/>
              <a:gd name="connsiteX2" fmla="*/ 254000 w 751853"/>
              <a:gd name="connsiteY2" fmla="*/ 355600 h 1320800"/>
              <a:gd name="connsiteX3" fmla="*/ 50800 w 751853"/>
              <a:gd name="connsiteY3" fmla="*/ 338666 h 1320800"/>
              <a:gd name="connsiteX4" fmla="*/ 16934 w 751853"/>
              <a:gd name="connsiteY4" fmla="*/ 254000 h 1320800"/>
              <a:gd name="connsiteX5" fmla="*/ 152400 w 751853"/>
              <a:gd name="connsiteY5" fmla="*/ 203200 h 1320800"/>
              <a:gd name="connsiteX6" fmla="*/ 558800 w 751853"/>
              <a:gd name="connsiteY6" fmla="*/ 304800 h 1320800"/>
              <a:gd name="connsiteX7" fmla="*/ 643467 w 751853"/>
              <a:gd name="connsiteY7" fmla="*/ 389466 h 1320800"/>
              <a:gd name="connsiteX8" fmla="*/ 321734 w 751853"/>
              <a:gd name="connsiteY8" fmla="*/ 558800 h 1320800"/>
              <a:gd name="connsiteX9" fmla="*/ 84667 w 751853"/>
              <a:gd name="connsiteY9" fmla="*/ 558800 h 1320800"/>
              <a:gd name="connsiteX10" fmla="*/ 67734 w 751853"/>
              <a:gd name="connsiteY10" fmla="*/ 457200 h 1320800"/>
              <a:gd name="connsiteX11" fmla="*/ 220134 w 751853"/>
              <a:gd name="connsiteY11" fmla="*/ 457200 h 1320800"/>
              <a:gd name="connsiteX12" fmla="*/ 270934 w 751853"/>
              <a:gd name="connsiteY12" fmla="*/ 474133 h 1320800"/>
              <a:gd name="connsiteX13" fmla="*/ 677334 w 751853"/>
              <a:gd name="connsiteY13" fmla="*/ 592666 h 1320800"/>
              <a:gd name="connsiteX14" fmla="*/ 355600 w 751853"/>
              <a:gd name="connsiteY14" fmla="*/ 812800 h 1320800"/>
              <a:gd name="connsiteX15" fmla="*/ 203200 w 751853"/>
              <a:gd name="connsiteY15" fmla="*/ 829733 h 1320800"/>
              <a:gd name="connsiteX16" fmla="*/ 101600 w 751853"/>
              <a:gd name="connsiteY16" fmla="*/ 795866 h 1320800"/>
              <a:gd name="connsiteX17" fmla="*/ 101600 w 751853"/>
              <a:gd name="connsiteY17" fmla="*/ 745066 h 1320800"/>
              <a:gd name="connsiteX18" fmla="*/ 203200 w 751853"/>
              <a:gd name="connsiteY18" fmla="*/ 711200 h 1320800"/>
              <a:gd name="connsiteX19" fmla="*/ 372534 w 751853"/>
              <a:gd name="connsiteY19" fmla="*/ 694266 h 1320800"/>
              <a:gd name="connsiteX20" fmla="*/ 711200 w 751853"/>
              <a:gd name="connsiteY20" fmla="*/ 846666 h 1320800"/>
              <a:gd name="connsiteX21" fmla="*/ 372534 w 751853"/>
              <a:gd name="connsiteY21" fmla="*/ 1049866 h 1320800"/>
              <a:gd name="connsiteX22" fmla="*/ 254000 w 751853"/>
              <a:gd name="connsiteY22" fmla="*/ 1066800 h 1320800"/>
              <a:gd name="connsiteX23" fmla="*/ 152400 w 751853"/>
              <a:gd name="connsiteY23" fmla="*/ 1016000 h 1320800"/>
              <a:gd name="connsiteX24" fmla="*/ 321734 w 751853"/>
              <a:gd name="connsiteY24" fmla="*/ 965200 h 1320800"/>
              <a:gd name="connsiteX25" fmla="*/ 440267 w 751853"/>
              <a:gd name="connsiteY25" fmla="*/ 965200 h 1320800"/>
              <a:gd name="connsiteX26" fmla="*/ 609600 w 751853"/>
              <a:gd name="connsiteY26" fmla="*/ 1049866 h 1320800"/>
              <a:gd name="connsiteX27" fmla="*/ 728134 w 751853"/>
              <a:gd name="connsiteY27" fmla="*/ 1134533 h 1320800"/>
              <a:gd name="connsiteX28" fmla="*/ 118534 w 751853"/>
              <a:gd name="connsiteY28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1853" h="1320800">
                <a:moveTo>
                  <a:pt x="0" y="0"/>
                </a:moveTo>
                <a:cubicBezTo>
                  <a:pt x="283633" y="46566"/>
                  <a:pt x="567267" y="93133"/>
                  <a:pt x="609600" y="152400"/>
                </a:cubicBezTo>
                <a:cubicBezTo>
                  <a:pt x="651933" y="211667"/>
                  <a:pt x="347133" y="324556"/>
                  <a:pt x="254000" y="355600"/>
                </a:cubicBezTo>
                <a:cubicBezTo>
                  <a:pt x="160867" y="386644"/>
                  <a:pt x="90311" y="355599"/>
                  <a:pt x="50800" y="338666"/>
                </a:cubicBezTo>
                <a:cubicBezTo>
                  <a:pt x="11289" y="321733"/>
                  <a:pt x="1" y="276578"/>
                  <a:pt x="16934" y="254000"/>
                </a:cubicBezTo>
                <a:cubicBezTo>
                  <a:pt x="33867" y="231422"/>
                  <a:pt x="62089" y="194733"/>
                  <a:pt x="152400" y="203200"/>
                </a:cubicBezTo>
                <a:cubicBezTo>
                  <a:pt x="242711" y="211667"/>
                  <a:pt x="476956" y="273756"/>
                  <a:pt x="558800" y="304800"/>
                </a:cubicBezTo>
                <a:cubicBezTo>
                  <a:pt x="640644" y="335844"/>
                  <a:pt x="682978" y="347133"/>
                  <a:pt x="643467" y="389466"/>
                </a:cubicBezTo>
                <a:cubicBezTo>
                  <a:pt x="603956" y="431799"/>
                  <a:pt x="414867" y="530578"/>
                  <a:pt x="321734" y="558800"/>
                </a:cubicBezTo>
                <a:cubicBezTo>
                  <a:pt x="228601" y="587022"/>
                  <a:pt x="127000" y="575733"/>
                  <a:pt x="84667" y="558800"/>
                </a:cubicBezTo>
                <a:cubicBezTo>
                  <a:pt x="42334" y="541867"/>
                  <a:pt x="45156" y="474133"/>
                  <a:pt x="67734" y="457200"/>
                </a:cubicBezTo>
                <a:cubicBezTo>
                  <a:pt x="90312" y="440267"/>
                  <a:pt x="186267" y="454378"/>
                  <a:pt x="220134" y="457200"/>
                </a:cubicBezTo>
                <a:cubicBezTo>
                  <a:pt x="254001" y="460022"/>
                  <a:pt x="270934" y="474133"/>
                  <a:pt x="270934" y="474133"/>
                </a:cubicBezTo>
                <a:cubicBezTo>
                  <a:pt x="347134" y="496711"/>
                  <a:pt x="663223" y="536222"/>
                  <a:pt x="677334" y="592666"/>
                </a:cubicBezTo>
                <a:cubicBezTo>
                  <a:pt x="691445" y="649110"/>
                  <a:pt x="434622" y="773289"/>
                  <a:pt x="355600" y="812800"/>
                </a:cubicBezTo>
                <a:cubicBezTo>
                  <a:pt x="276578" y="852311"/>
                  <a:pt x="245533" y="832555"/>
                  <a:pt x="203200" y="829733"/>
                </a:cubicBezTo>
                <a:cubicBezTo>
                  <a:pt x="160867" y="826911"/>
                  <a:pt x="118533" y="809977"/>
                  <a:pt x="101600" y="795866"/>
                </a:cubicBezTo>
                <a:cubicBezTo>
                  <a:pt x="84667" y="781755"/>
                  <a:pt x="84667" y="759177"/>
                  <a:pt x="101600" y="745066"/>
                </a:cubicBezTo>
                <a:cubicBezTo>
                  <a:pt x="118533" y="730955"/>
                  <a:pt x="158044" y="719667"/>
                  <a:pt x="203200" y="711200"/>
                </a:cubicBezTo>
                <a:cubicBezTo>
                  <a:pt x="248356" y="702733"/>
                  <a:pt x="287867" y="671688"/>
                  <a:pt x="372534" y="694266"/>
                </a:cubicBezTo>
                <a:cubicBezTo>
                  <a:pt x="457201" y="716844"/>
                  <a:pt x="711200" y="787399"/>
                  <a:pt x="711200" y="846666"/>
                </a:cubicBezTo>
                <a:cubicBezTo>
                  <a:pt x="711200" y="905933"/>
                  <a:pt x="448734" y="1013177"/>
                  <a:pt x="372534" y="1049866"/>
                </a:cubicBezTo>
                <a:cubicBezTo>
                  <a:pt x="296334" y="1086555"/>
                  <a:pt x="290689" y="1072444"/>
                  <a:pt x="254000" y="1066800"/>
                </a:cubicBezTo>
                <a:cubicBezTo>
                  <a:pt x="217311" y="1061156"/>
                  <a:pt x="141111" y="1032933"/>
                  <a:pt x="152400" y="1016000"/>
                </a:cubicBezTo>
                <a:cubicBezTo>
                  <a:pt x="163689" y="999067"/>
                  <a:pt x="273756" y="973667"/>
                  <a:pt x="321734" y="965200"/>
                </a:cubicBezTo>
                <a:cubicBezTo>
                  <a:pt x="369712" y="956733"/>
                  <a:pt x="392289" y="951089"/>
                  <a:pt x="440267" y="965200"/>
                </a:cubicBezTo>
                <a:cubicBezTo>
                  <a:pt x="488245" y="979311"/>
                  <a:pt x="561622" y="1021644"/>
                  <a:pt x="609600" y="1049866"/>
                </a:cubicBezTo>
                <a:cubicBezTo>
                  <a:pt x="657578" y="1078088"/>
                  <a:pt x="809978" y="1089377"/>
                  <a:pt x="728134" y="1134533"/>
                </a:cubicBezTo>
                <a:cubicBezTo>
                  <a:pt x="646290" y="1179689"/>
                  <a:pt x="118534" y="1320800"/>
                  <a:pt x="118534" y="1320800"/>
                </a:cubicBezTo>
              </a:path>
            </a:pathLst>
          </a:custGeom>
          <a:noFill/>
          <a:ln w="38100">
            <a:solidFill>
              <a:schemeClr val="tx1"/>
            </a:solidFill>
          </a:ln>
          <a:effectLst>
            <a:glow rad="12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92869" y="3274010"/>
            <a:ext cx="783392" cy="733636"/>
          </a:xfrm>
          <a:prstGeom prst="rect">
            <a:avLst/>
          </a:prstGeom>
          <a:solidFill>
            <a:srgbClr val="FF00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31371" y="5226986"/>
            <a:ext cx="854460" cy="716614"/>
          </a:xfrm>
          <a:prstGeom prst="rect">
            <a:avLst/>
          </a:prstGeom>
          <a:solidFill>
            <a:schemeClr val="accent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49801" y="3949863"/>
            <a:ext cx="767818" cy="775787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81910" y="3949863"/>
            <a:ext cx="875151" cy="776859"/>
          </a:xfrm>
          <a:prstGeom prst="rect">
            <a:avLst/>
          </a:prstGeom>
          <a:solidFill>
            <a:srgbClr val="7030A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classifiers: part-based models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0" y="2747439"/>
            <a:ext cx="5461000" cy="990600"/>
          </a:xfrm>
          <a:prstGeom prst="rect">
            <a:avLst/>
          </a:prstGeom>
        </p:spPr>
      </p:pic>
      <p:sp>
        <p:nvSpPr>
          <p:cNvPr id="5" name="Up Arrow Callout 4"/>
          <p:cNvSpPr/>
          <p:nvPr/>
        </p:nvSpPr>
        <p:spPr>
          <a:xfrm>
            <a:off x="7501466" y="2146623"/>
            <a:ext cx="1456266" cy="1644017"/>
          </a:xfrm>
          <a:prstGeom prst="upArrowCallout">
            <a:avLst/>
          </a:prstGeom>
          <a:solidFill>
            <a:schemeClr val="accent1">
              <a:alpha val="39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24133" y="1415742"/>
            <a:ext cx="2810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HOG descriptor</a:t>
            </a:r>
          </a:p>
          <a:p>
            <a:pPr algn="ctr"/>
            <a:r>
              <a:rPr lang="en-US" sz="2400" dirty="0" smtClean="0"/>
              <a:t> of patch at </a:t>
            </a:r>
            <a:r>
              <a:rPr lang="en-US" sz="2400" i="1" dirty="0" smtClean="0"/>
              <a:t>l</a:t>
            </a:r>
            <a:r>
              <a:rPr lang="en-US" sz="2400" i="1" baseline="-25000" dirty="0" smtClean="0"/>
              <a:t>i</a:t>
            </a:r>
            <a:endParaRPr lang="en-US" sz="2400" i="1" baseline="-25000" dirty="0"/>
          </a:p>
        </p:txBody>
      </p:sp>
      <p:sp>
        <p:nvSpPr>
          <p:cNvPr id="7" name="Down Arrow Callout 6"/>
          <p:cNvSpPr/>
          <p:nvPr/>
        </p:nvSpPr>
        <p:spPr>
          <a:xfrm>
            <a:off x="6824133" y="2747439"/>
            <a:ext cx="677334" cy="1622851"/>
          </a:xfrm>
          <a:prstGeom prst="downArrowCallout">
            <a:avLst/>
          </a:prstGeom>
          <a:solidFill>
            <a:schemeClr val="accent4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26666" y="4343623"/>
            <a:ext cx="247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Linear </a:t>
            </a:r>
          </a:p>
          <a:p>
            <a:pPr algn="ctr"/>
            <a:r>
              <a:rPr lang="en-US" sz="2400" dirty="0" smtClean="0"/>
              <a:t>classifier </a:t>
            </a:r>
          </a:p>
          <a:p>
            <a:pPr algn="ctr"/>
            <a:r>
              <a:rPr lang="en-US" sz="2400" dirty="0" smtClean="0"/>
              <a:t>for part </a:t>
            </a:r>
            <a:r>
              <a:rPr lang="en-US" sz="2400" dirty="0" err="1" smtClean="0"/>
              <a:t>i</a:t>
            </a:r>
            <a:endParaRPr lang="en-US" sz="2400" dirty="0"/>
          </a:p>
        </p:txBody>
      </p:sp>
      <p:sp>
        <p:nvSpPr>
          <p:cNvPr id="9" name="Up Arrow Callout 8"/>
          <p:cNvSpPr/>
          <p:nvPr/>
        </p:nvSpPr>
        <p:spPr>
          <a:xfrm>
            <a:off x="6011333" y="2167790"/>
            <a:ext cx="812800" cy="1622850"/>
          </a:xfrm>
          <a:prstGeom prst="upArrowCallout">
            <a:avLst/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30332" y="1415742"/>
            <a:ext cx="157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sum over </a:t>
            </a:r>
          </a:p>
          <a:p>
            <a:pPr algn="ctr"/>
            <a:r>
              <a:rPr lang="en-US" sz="2400" dirty="0" smtClean="0"/>
              <a:t>parts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5164667" y="2747438"/>
            <a:ext cx="846666" cy="1622851"/>
          </a:xfrm>
          <a:prstGeom prst="downArrowCallout">
            <a:avLst/>
          </a:prstGeom>
          <a:solidFill>
            <a:srgbClr val="7030A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27599" y="4323107"/>
            <a:ext cx="132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max over locations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35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Non-linear classifiers: Kernel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1088"/>
            <a:ext cx="10515600" cy="5032375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err="1" smtClean="0"/>
              <a:t>Representer</a:t>
            </a:r>
            <a:r>
              <a:rPr lang="en-US" dirty="0" smtClean="0"/>
              <a:t> theorem: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Key idea: replace standard dot product by sophisticated dot product k(x</a:t>
            </a:r>
            <a:r>
              <a:rPr lang="en-US" baseline="-25000" dirty="0" smtClean="0"/>
              <a:t>i</a:t>
            </a:r>
            <a:r>
              <a:rPr lang="en-US" dirty="0" smtClean="0"/>
              <a:t>, x)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715" y="1825625"/>
            <a:ext cx="46990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215" y="3010694"/>
            <a:ext cx="31623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0" y="3981451"/>
            <a:ext cx="71120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RBF kernel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2182283"/>
            <a:ext cx="4254500" cy="80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0" y="3295121"/>
            <a:ext cx="49149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01200" y="621453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Vedaldi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5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Caltech 101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99200" y="1825625"/>
            <a:ext cx="5054600" cy="3628298"/>
          </a:xfrm>
        </p:spPr>
        <p:txBody>
          <a:bodyPr/>
          <a:lstStyle/>
          <a:p>
            <a:r>
              <a:rPr lang="en-US" dirty="0" smtClean="0"/>
              <a:t>101 classes</a:t>
            </a:r>
          </a:p>
          <a:p>
            <a:r>
              <a:rPr lang="en-US" dirty="0" smtClean="0"/>
              <a:t>10 classes</a:t>
            </a:r>
          </a:p>
          <a:p>
            <a:r>
              <a:rPr lang="en-US" dirty="0" smtClean="0"/>
              <a:t>30 examples per class</a:t>
            </a:r>
          </a:p>
          <a:p>
            <a:r>
              <a:rPr lang="en-US" dirty="0" smtClean="0"/>
              <a:t>Strong category-specific biases</a:t>
            </a:r>
          </a:p>
          <a:p>
            <a:r>
              <a:rPr lang="en-US" dirty="0" smtClean="0"/>
              <a:t>Clean images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1990’s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MNIST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213" y="1356596"/>
            <a:ext cx="1529256" cy="12183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718" y="1366314"/>
            <a:ext cx="1337733" cy="13377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63" y="2299670"/>
            <a:ext cx="1378678" cy="2568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14" y="2682159"/>
            <a:ext cx="1686131" cy="1107226"/>
          </a:xfrm>
          <a:prstGeom prst="rect">
            <a:avLst/>
          </a:prstGeom>
        </p:spPr>
      </p:pic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2004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504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 VOC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0700" y="1793823"/>
            <a:ext cx="5054600" cy="3628298"/>
          </a:xfrm>
        </p:spPr>
        <p:txBody>
          <a:bodyPr/>
          <a:lstStyle/>
          <a:p>
            <a:r>
              <a:rPr lang="en-US" dirty="0" smtClean="0"/>
              <a:t>20 classes</a:t>
            </a:r>
          </a:p>
          <a:p>
            <a:r>
              <a:rPr lang="en-US" dirty="0" smtClean="0"/>
              <a:t>~500 examples per class</a:t>
            </a:r>
          </a:p>
          <a:p>
            <a:r>
              <a:rPr lang="en-US" dirty="0" smtClean="0"/>
              <a:t>Clutter, occlusion, natural scenes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1990’s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MNIST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2004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865880" y="4756498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Caltech 101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1224979"/>
            <a:ext cx="2032000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0" y="1922700"/>
            <a:ext cx="2032000" cy="152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750" y="2725668"/>
            <a:ext cx="2032000" cy="1524000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44041" y="6212887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2007-2012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40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ImageNet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0700" y="1793823"/>
            <a:ext cx="5054600" cy="3628298"/>
          </a:xfrm>
        </p:spPr>
        <p:txBody>
          <a:bodyPr/>
          <a:lstStyle/>
          <a:p>
            <a:r>
              <a:rPr lang="en-US" dirty="0" smtClean="0"/>
              <a:t>1000 classes</a:t>
            </a:r>
          </a:p>
          <a:p>
            <a:r>
              <a:rPr lang="en-US" dirty="0" smtClean="0"/>
              <a:t>~1000 examples per class</a:t>
            </a:r>
          </a:p>
          <a:p>
            <a:r>
              <a:rPr lang="en-US" dirty="0" smtClean="0"/>
              <a:t>Mix of cluttered and clean images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5660" y="5718412"/>
            <a:ext cx="11750722" cy="286603"/>
          </a:xfrm>
          <a:prstGeom prst="rect">
            <a:avLst/>
          </a:prstGeom>
          <a:gradFill flip="none" rotWithShape="1">
            <a:gsLst>
              <a:gs pos="0">
                <a:srgbClr val="7030A0"/>
              </a:gs>
              <a:gs pos="7000">
                <a:schemeClr val="accent1">
                  <a:lumMod val="50000"/>
                </a:schemeClr>
              </a:gs>
              <a:gs pos="39000">
                <a:srgbClr val="92D050"/>
              </a:gs>
              <a:gs pos="81000">
                <a:srgbClr val="FFC000"/>
              </a:gs>
              <a:gs pos="58000">
                <a:srgbClr val="FFFF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 rot="16200000">
            <a:off x="711202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5913" y="6301222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1990’s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95913" y="475826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MNIST</a:t>
            </a:r>
            <a:endParaRPr lang="en-US" dirty="0"/>
          </a:p>
        </p:txBody>
      </p:sp>
      <p:sp>
        <p:nvSpPr>
          <p:cNvPr id="13" name="Pentagon 12"/>
          <p:cNvSpPr/>
          <p:nvPr/>
        </p:nvSpPr>
        <p:spPr>
          <a:xfrm rot="16200000">
            <a:off x="318116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65880" y="6212888"/>
            <a:ext cx="173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2004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865880" y="4756498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Caltech 101</a:t>
            </a:r>
            <a:endParaRPr lang="en-US" dirty="0"/>
          </a:p>
        </p:txBody>
      </p:sp>
      <p:sp>
        <p:nvSpPr>
          <p:cNvPr id="18" name="Pentagon 17"/>
          <p:cNvSpPr/>
          <p:nvPr/>
        </p:nvSpPr>
        <p:spPr>
          <a:xfrm rot="16200000">
            <a:off x="5712789" y="5541370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244041" y="6212887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2007-2013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017" y="2418612"/>
            <a:ext cx="5801783" cy="21783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397499" y="4747937"/>
            <a:ext cx="17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PASCAL VOC</a:t>
            </a:r>
            <a:endParaRPr lang="en-US" dirty="0"/>
          </a:p>
        </p:txBody>
      </p:sp>
      <p:sp>
        <p:nvSpPr>
          <p:cNvPr id="21" name="Pentagon 20"/>
          <p:cNvSpPr/>
          <p:nvPr/>
        </p:nvSpPr>
        <p:spPr>
          <a:xfrm rot="16200000">
            <a:off x="8668319" y="5573088"/>
            <a:ext cx="1100667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99571" y="6262203"/>
            <a:ext cx="2038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2013-2017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02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</TotalTime>
  <Words>1289</Words>
  <Application>Microsoft Macintosh PowerPoint</Application>
  <PresentationFormat>Widescreen</PresentationFormat>
  <Paragraphs>305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Calibri</vt:lpstr>
      <vt:lpstr>Calibri Light</vt:lpstr>
      <vt:lpstr>Cambria Math</vt:lpstr>
      <vt:lpstr>Mangal</vt:lpstr>
      <vt:lpstr>Arial</vt:lpstr>
      <vt:lpstr>Office Theme</vt:lpstr>
      <vt:lpstr>Recognition</vt:lpstr>
      <vt:lpstr>Image classification</vt:lpstr>
      <vt:lpstr>Image classification</vt:lpstr>
      <vt:lpstr>Image classification</vt:lpstr>
      <vt:lpstr>Image classification</vt:lpstr>
      <vt:lpstr>MNIST</vt:lpstr>
      <vt:lpstr>Caltech 101</vt:lpstr>
      <vt:lpstr>PASCAL VOC</vt:lpstr>
      <vt:lpstr>ImageNet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Why is recognition hard?</vt:lpstr>
      <vt:lpstr>Learning</vt:lpstr>
      <vt:lpstr>Example</vt:lpstr>
      <vt:lpstr>Choosing a model class</vt:lpstr>
      <vt:lpstr>Choosing a model class</vt:lpstr>
      <vt:lpstr>Feature space: representing images as vectors</vt:lpstr>
      <vt:lpstr>Feature space: representing images as vectors</vt:lpstr>
      <vt:lpstr>Feature space: representing images as vectors</vt:lpstr>
      <vt:lpstr>Linear classifiers</vt:lpstr>
      <vt:lpstr>Linear classifiers</vt:lpstr>
      <vt:lpstr>Linear classifiers in feature space</vt:lpstr>
      <vt:lpstr>Linear classifiers in feature space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Training: Choosing the best hypothesis</vt:lpstr>
      <vt:lpstr>Training = Optimization</vt:lpstr>
      <vt:lpstr>Stochastic gradient descent</vt:lpstr>
      <vt:lpstr>Stochastic gradient descent</vt:lpstr>
      <vt:lpstr>PowerPoint Presentation</vt:lpstr>
      <vt:lpstr>General recipe</vt:lpstr>
      <vt:lpstr>Risk</vt:lpstr>
      <vt:lpstr>Risk</vt:lpstr>
      <vt:lpstr>Risk</vt:lpstr>
      <vt:lpstr>Generalization</vt:lpstr>
      <vt:lpstr>Generalization</vt:lpstr>
      <vt:lpstr>Overfitting</vt:lpstr>
      <vt:lpstr>Controlling generalization error</vt:lpstr>
      <vt:lpstr>Controlling generalization error</vt:lpstr>
      <vt:lpstr>Putting it all together</vt:lpstr>
      <vt:lpstr>Putting it all together</vt:lpstr>
      <vt:lpstr>Loss functions and hypothesis classes</vt:lpstr>
      <vt:lpstr>Linear classifiers on pixels are bad</vt:lpstr>
      <vt:lpstr>Recognition before convnets</vt:lpstr>
      <vt:lpstr>Better feature vectors</vt:lpstr>
      <vt:lpstr>Rotational invariance by quantization</vt:lpstr>
      <vt:lpstr>Spatial invariance by histogramming</vt:lpstr>
      <vt:lpstr>The SIFT descriptor</vt:lpstr>
      <vt:lpstr>Same but different: HOG</vt:lpstr>
      <vt:lpstr>Invariance to large deformations</vt:lpstr>
      <vt:lpstr>Invariance to large deformations</vt:lpstr>
      <vt:lpstr>Bags of words</vt:lpstr>
      <vt:lpstr>Bags of visual words</vt:lpstr>
      <vt:lpstr>What should be visual words?</vt:lpstr>
      <vt:lpstr>What should be visual words?</vt:lpstr>
      <vt:lpstr>Encoding images as bag of words</vt:lpstr>
      <vt:lpstr>Too much invariance?</vt:lpstr>
      <vt:lpstr>Idea: Spatial pyramids</vt:lpstr>
      <vt:lpstr>Non-linear classifiers: part-based models</vt:lpstr>
      <vt:lpstr>Non-linear classifiers: part-based models</vt:lpstr>
      <vt:lpstr>Non-linear classifiers: Kernel machines</vt:lpstr>
      <vt:lpstr>Example kernels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45</cp:revision>
  <dcterms:created xsi:type="dcterms:W3CDTF">2017-09-17T14:24:17Z</dcterms:created>
  <dcterms:modified xsi:type="dcterms:W3CDTF">2017-09-18T18:45:23Z</dcterms:modified>
</cp:coreProperties>
</file>