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327" r:id="rId22"/>
    <p:sldId id="324" r:id="rId23"/>
    <p:sldId id="328" r:id="rId24"/>
    <p:sldId id="329" r:id="rId25"/>
    <p:sldId id="330" r:id="rId26"/>
    <p:sldId id="331" r:id="rId27"/>
    <p:sldId id="332" r:id="rId28"/>
    <p:sldId id="345" r:id="rId29"/>
    <p:sldId id="346" r:id="rId30"/>
    <p:sldId id="347" r:id="rId31"/>
    <p:sldId id="348" r:id="rId32"/>
    <p:sldId id="271" r:id="rId33"/>
    <p:sldId id="333" r:id="rId34"/>
    <p:sldId id="334" r:id="rId35"/>
    <p:sldId id="335" r:id="rId36"/>
    <p:sldId id="336" r:id="rId37"/>
    <p:sldId id="337" r:id="rId38"/>
    <p:sldId id="338" r:id="rId39"/>
    <p:sldId id="278" r:id="rId40"/>
    <p:sldId id="279" r:id="rId41"/>
    <p:sldId id="280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339" r:id="rId56"/>
    <p:sldId id="295" r:id="rId57"/>
    <p:sldId id="296" r:id="rId58"/>
    <p:sldId id="344" r:id="rId5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A91D7-D4B0-9546-A9D8-B7E4155C765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A5E60-B4E0-D944-8282-C67EA4BD0B66}">
      <dgm:prSet custT="1"/>
      <dgm:spPr/>
      <dgm:t>
        <a:bodyPr/>
        <a:lstStyle/>
        <a:p>
          <a:pPr rtl="0"/>
          <a:r>
            <a:rPr lang="en-US" sz="4400" dirty="0"/>
            <a:t>Regular</a:t>
          </a:r>
          <a:endParaRPr lang="en-US" sz="4800" dirty="0"/>
        </a:p>
      </dgm:t>
    </dgm:pt>
    <dgm:pt modelId="{8E90A06F-6FF6-094D-9629-EE4396DB35EE}" type="parTrans" cxnId="{77201A53-6844-2443-85D5-7E1BC3C76627}">
      <dgm:prSet/>
      <dgm:spPr/>
      <dgm:t>
        <a:bodyPr/>
        <a:lstStyle/>
        <a:p>
          <a:endParaRPr lang="en-US"/>
        </a:p>
      </dgm:t>
    </dgm:pt>
    <dgm:pt modelId="{623C39C7-381D-AE46-AAF3-FB728B5A96C5}" type="sibTrans" cxnId="{77201A53-6844-2443-85D5-7E1BC3C76627}">
      <dgm:prSet/>
      <dgm:spPr/>
      <dgm:t>
        <a:bodyPr/>
        <a:lstStyle/>
        <a:p>
          <a:endParaRPr lang="en-US"/>
        </a:p>
      </dgm:t>
    </dgm:pt>
    <dgm:pt modelId="{E214CD52-C963-2D44-BD25-01B8976E42F7}">
      <dgm:prSet/>
      <dgm:spPr/>
      <dgm:t>
        <a:bodyPr/>
        <a:lstStyle/>
        <a:p>
          <a:pPr rtl="0"/>
          <a:r>
            <a:rPr lang="en-US" dirty="0"/>
            <a:t>Clients create and delete explicitly </a:t>
          </a:r>
        </a:p>
      </dgm:t>
    </dgm:pt>
    <dgm:pt modelId="{E8001AD8-87B1-0644-BAA7-34A0C958FAD5}" type="parTrans" cxnId="{FECBDB35-A7D4-C648-81D6-5E2FD05ED5ED}">
      <dgm:prSet/>
      <dgm:spPr/>
      <dgm:t>
        <a:bodyPr/>
        <a:lstStyle/>
        <a:p>
          <a:endParaRPr lang="en-US"/>
        </a:p>
      </dgm:t>
    </dgm:pt>
    <dgm:pt modelId="{1F66D5E7-9F41-354B-A73F-A9581515DBAD}" type="sibTrans" cxnId="{FECBDB35-A7D4-C648-81D6-5E2FD05ED5ED}">
      <dgm:prSet/>
      <dgm:spPr/>
      <dgm:t>
        <a:bodyPr/>
        <a:lstStyle/>
        <a:p>
          <a:endParaRPr lang="en-US"/>
        </a:p>
      </dgm:t>
    </dgm:pt>
    <dgm:pt modelId="{1AB8295B-CAE3-A244-B467-4FF225F2BE5C}">
      <dgm:prSet custT="1"/>
      <dgm:spPr/>
      <dgm:t>
        <a:bodyPr/>
        <a:lstStyle/>
        <a:p>
          <a:pPr rtl="0"/>
          <a:r>
            <a:rPr lang="en-US" sz="4000" dirty="0"/>
            <a:t>Ephemeral</a:t>
          </a:r>
          <a:endParaRPr lang="en-US" sz="4400" dirty="0"/>
        </a:p>
      </dgm:t>
    </dgm:pt>
    <dgm:pt modelId="{A1AB9B12-4FF8-B943-8253-23690E566B34}" type="parTrans" cxnId="{D029DDC9-909C-FC4E-8409-A9E89F4A7BA1}">
      <dgm:prSet/>
      <dgm:spPr/>
      <dgm:t>
        <a:bodyPr/>
        <a:lstStyle/>
        <a:p>
          <a:endParaRPr lang="en-US"/>
        </a:p>
      </dgm:t>
    </dgm:pt>
    <dgm:pt modelId="{C1FA6D03-8E1D-2C4F-A4EB-0C4B710B71AF}" type="sibTrans" cxnId="{D029DDC9-909C-FC4E-8409-A9E89F4A7BA1}">
      <dgm:prSet/>
      <dgm:spPr/>
      <dgm:t>
        <a:bodyPr/>
        <a:lstStyle/>
        <a:p>
          <a:endParaRPr lang="en-US"/>
        </a:p>
      </dgm:t>
    </dgm:pt>
    <dgm:pt modelId="{ABD95AFC-1AA2-0749-9036-9654FD101D33}">
      <dgm:prSet/>
      <dgm:spPr/>
      <dgm:t>
        <a:bodyPr/>
        <a:lstStyle/>
        <a:p>
          <a:pPr rtl="0"/>
          <a:r>
            <a:rPr lang="en-US"/>
            <a:t>Like regular znodes associated with sessions</a:t>
          </a:r>
        </a:p>
      </dgm:t>
    </dgm:pt>
    <dgm:pt modelId="{938991CF-4931-D14E-8FF5-B4FB8E2AA29C}" type="parTrans" cxnId="{6023204E-6E4B-A043-8068-9FD948E6CF2A}">
      <dgm:prSet/>
      <dgm:spPr/>
      <dgm:t>
        <a:bodyPr/>
        <a:lstStyle/>
        <a:p>
          <a:endParaRPr lang="en-US"/>
        </a:p>
      </dgm:t>
    </dgm:pt>
    <dgm:pt modelId="{FBA38A88-E7EB-BB45-AD23-5D54FCFDCE74}" type="sibTrans" cxnId="{6023204E-6E4B-A043-8068-9FD948E6CF2A}">
      <dgm:prSet/>
      <dgm:spPr/>
      <dgm:t>
        <a:bodyPr/>
        <a:lstStyle/>
        <a:p>
          <a:endParaRPr lang="en-US"/>
        </a:p>
      </dgm:t>
    </dgm:pt>
    <dgm:pt modelId="{18B36F1A-FF07-C54C-8BD0-A0E347242FBB}">
      <dgm:prSet/>
      <dgm:spPr/>
      <dgm:t>
        <a:bodyPr/>
        <a:lstStyle/>
        <a:p>
          <a:pPr rtl="0"/>
          <a:r>
            <a:rPr lang="en-US"/>
            <a:t>Deleted when session expires</a:t>
          </a:r>
        </a:p>
      </dgm:t>
    </dgm:pt>
    <dgm:pt modelId="{DFC13BF9-8AEF-284D-96AA-4D5A2F149E8A}" type="parTrans" cxnId="{E373F7F9-08E4-5940-916C-BABD91B5D674}">
      <dgm:prSet/>
      <dgm:spPr/>
      <dgm:t>
        <a:bodyPr/>
        <a:lstStyle/>
        <a:p>
          <a:endParaRPr lang="en-US"/>
        </a:p>
      </dgm:t>
    </dgm:pt>
    <dgm:pt modelId="{E43E8DED-ADE1-FA47-97F3-A2F9D00B8BDF}" type="sibTrans" cxnId="{E373F7F9-08E4-5940-916C-BABD91B5D674}">
      <dgm:prSet/>
      <dgm:spPr/>
      <dgm:t>
        <a:bodyPr/>
        <a:lstStyle/>
        <a:p>
          <a:endParaRPr lang="en-US"/>
        </a:p>
      </dgm:t>
    </dgm:pt>
    <dgm:pt modelId="{3D174599-3333-C542-84B3-CBEBB4B5C3D1}">
      <dgm:prSet custT="1"/>
      <dgm:spPr/>
      <dgm:t>
        <a:bodyPr/>
        <a:lstStyle/>
        <a:p>
          <a:pPr rtl="0"/>
          <a:r>
            <a:rPr lang="en-US" sz="4400" dirty="0"/>
            <a:t>Sequential</a:t>
          </a:r>
          <a:endParaRPr lang="en-US" sz="5400" dirty="0"/>
        </a:p>
      </dgm:t>
    </dgm:pt>
    <dgm:pt modelId="{377D053F-18A8-274E-B0E0-444E39D5C8EB}" type="parTrans" cxnId="{D7F50C15-7577-D94D-AED3-3AA2DA50F9AA}">
      <dgm:prSet/>
      <dgm:spPr/>
      <dgm:t>
        <a:bodyPr/>
        <a:lstStyle/>
        <a:p>
          <a:endParaRPr lang="en-US"/>
        </a:p>
      </dgm:t>
    </dgm:pt>
    <dgm:pt modelId="{CF63C80C-59BC-864B-A6A1-2B09A985FCD8}" type="sibTrans" cxnId="{D7F50C15-7577-D94D-AED3-3AA2DA50F9AA}">
      <dgm:prSet/>
      <dgm:spPr/>
      <dgm:t>
        <a:bodyPr/>
        <a:lstStyle/>
        <a:p>
          <a:endParaRPr lang="en-US"/>
        </a:p>
      </dgm:t>
    </dgm:pt>
    <dgm:pt modelId="{C5D8721D-721D-264C-8AC3-7EE77E56859C}">
      <dgm:prSet/>
      <dgm:spPr/>
      <dgm:t>
        <a:bodyPr/>
        <a:lstStyle/>
        <a:p>
          <a:pPr rtl="0"/>
          <a:r>
            <a:rPr lang="en-US" dirty="0"/>
            <a:t>Property of regular and ephemeral </a:t>
          </a:r>
          <a:r>
            <a:rPr lang="en-US" dirty="0" err="1"/>
            <a:t>znodes</a:t>
          </a:r>
          <a:endParaRPr lang="en-US" dirty="0"/>
        </a:p>
      </dgm:t>
    </dgm:pt>
    <dgm:pt modelId="{EDF41AEB-E39B-A24A-B40F-147E4E0FEAC1}" type="parTrans" cxnId="{8E6A7F0B-E132-E445-BBB6-3A0927AA44E2}">
      <dgm:prSet/>
      <dgm:spPr/>
      <dgm:t>
        <a:bodyPr/>
        <a:lstStyle/>
        <a:p>
          <a:endParaRPr lang="en-US"/>
        </a:p>
      </dgm:t>
    </dgm:pt>
    <dgm:pt modelId="{4BE52455-9025-EB42-87A3-D8AE126BE688}" type="sibTrans" cxnId="{8E6A7F0B-E132-E445-BBB6-3A0927AA44E2}">
      <dgm:prSet/>
      <dgm:spPr/>
      <dgm:t>
        <a:bodyPr/>
        <a:lstStyle/>
        <a:p>
          <a:endParaRPr lang="en-US"/>
        </a:p>
      </dgm:t>
    </dgm:pt>
    <dgm:pt modelId="{A5FE6B7E-98AC-F342-9D5F-0A4C167BB766}">
      <dgm:prSet/>
      <dgm:spPr/>
      <dgm:t>
        <a:bodyPr/>
        <a:lstStyle/>
        <a:p>
          <a:pPr rtl="0"/>
          <a:r>
            <a:rPr lang="en-US"/>
            <a:t>Has a universal, monotonically increasing counter appended to the name</a:t>
          </a:r>
        </a:p>
      </dgm:t>
    </dgm:pt>
    <dgm:pt modelId="{AA7FFAA5-42CA-744C-B29C-2E32742F2727}" type="parTrans" cxnId="{A5861921-5969-8245-8EBA-33CEEA56AAA0}">
      <dgm:prSet/>
      <dgm:spPr/>
      <dgm:t>
        <a:bodyPr/>
        <a:lstStyle/>
        <a:p>
          <a:endParaRPr lang="en-US"/>
        </a:p>
      </dgm:t>
    </dgm:pt>
    <dgm:pt modelId="{68C966D7-4A3D-5D46-B4FD-FD6F20C5D837}" type="sibTrans" cxnId="{A5861921-5969-8245-8EBA-33CEEA56AAA0}">
      <dgm:prSet/>
      <dgm:spPr/>
      <dgm:t>
        <a:bodyPr/>
        <a:lstStyle/>
        <a:p>
          <a:endParaRPr lang="en-US"/>
        </a:p>
      </dgm:t>
    </dgm:pt>
    <dgm:pt modelId="{674D60E9-2E33-724D-A5A9-5236AD5319B1}" type="pres">
      <dgm:prSet presAssocID="{C1EA91D7-D4B0-9546-A9D8-B7E4155C7652}" presName="Name0" presStyleCnt="0">
        <dgm:presLayoutVars>
          <dgm:dir/>
          <dgm:animLvl val="lvl"/>
          <dgm:resizeHandles val="exact"/>
        </dgm:presLayoutVars>
      </dgm:prSet>
      <dgm:spPr/>
    </dgm:pt>
    <dgm:pt modelId="{EAF07F11-1381-074F-A4F0-0B393142973D}" type="pres">
      <dgm:prSet presAssocID="{8D7A5E60-B4E0-D944-8282-C67EA4BD0B66}" presName="linNode" presStyleCnt="0"/>
      <dgm:spPr/>
    </dgm:pt>
    <dgm:pt modelId="{72C4EF06-CB8C-E449-8446-9178D349F2E2}" type="pres">
      <dgm:prSet presAssocID="{8D7A5E60-B4E0-D944-8282-C67EA4BD0B6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EA03DA1-6928-854B-AE32-1F3EC75A6B81}" type="pres">
      <dgm:prSet presAssocID="{8D7A5E60-B4E0-D944-8282-C67EA4BD0B66}" presName="descendantText" presStyleLbl="alignAccFollowNode1" presStyleIdx="0" presStyleCnt="3">
        <dgm:presLayoutVars>
          <dgm:bulletEnabled val="1"/>
        </dgm:presLayoutVars>
      </dgm:prSet>
      <dgm:spPr/>
    </dgm:pt>
    <dgm:pt modelId="{CDBED61D-AD3A-AD4C-BEBA-90777E6C312B}" type="pres">
      <dgm:prSet presAssocID="{623C39C7-381D-AE46-AAF3-FB728B5A96C5}" presName="sp" presStyleCnt="0"/>
      <dgm:spPr/>
    </dgm:pt>
    <dgm:pt modelId="{2F72E386-4930-844A-B8E0-4E5923B1DCED}" type="pres">
      <dgm:prSet presAssocID="{1AB8295B-CAE3-A244-B467-4FF225F2BE5C}" presName="linNode" presStyleCnt="0"/>
      <dgm:spPr/>
    </dgm:pt>
    <dgm:pt modelId="{A0A01039-B30F-FF47-8A52-368F32D9D999}" type="pres">
      <dgm:prSet presAssocID="{1AB8295B-CAE3-A244-B467-4FF225F2BE5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ECBD04E-CA4C-FF46-B39C-6527D6CC9757}" type="pres">
      <dgm:prSet presAssocID="{1AB8295B-CAE3-A244-B467-4FF225F2BE5C}" presName="descendantText" presStyleLbl="alignAccFollowNode1" presStyleIdx="1" presStyleCnt="3">
        <dgm:presLayoutVars>
          <dgm:bulletEnabled val="1"/>
        </dgm:presLayoutVars>
      </dgm:prSet>
      <dgm:spPr/>
    </dgm:pt>
    <dgm:pt modelId="{7A82B4C0-8A8D-874B-8F90-2C78AEA61C59}" type="pres">
      <dgm:prSet presAssocID="{C1FA6D03-8E1D-2C4F-A4EB-0C4B710B71AF}" presName="sp" presStyleCnt="0"/>
      <dgm:spPr/>
    </dgm:pt>
    <dgm:pt modelId="{82AAE58A-40B5-3144-A85F-703B79E4EE2B}" type="pres">
      <dgm:prSet presAssocID="{3D174599-3333-C542-84B3-CBEBB4B5C3D1}" presName="linNode" presStyleCnt="0"/>
      <dgm:spPr/>
    </dgm:pt>
    <dgm:pt modelId="{5FA5E807-9415-E441-A5CA-9DAD3DB6AB8C}" type="pres">
      <dgm:prSet presAssocID="{3D174599-3333-C542-84B3-CBEBB4B5C3D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724C77B-30CF-8E43-984E-D7133D0401B7}" type="pres">
      <dgm:prSet presAssocID="{3D174599-3333-C542-84B3-CBEBB4B5C3D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817E207-B4B1-1F43-8BE6-A1D91956490B}" type="presOf" srcId="{E214CD52-C963-2D44-BD25-01B8976E42F7}" destId="{7EA03DA1-6928-854B-AE32-1F3EC75A6B81}" srcOrd="0" destOrd="0" presId="urn:microsoft.com/office/officeart/2005/8/layout/vList5"/>
    <dgm:cxn modelId="{8E6A7F0B-E132-E445-BBB6-3A0927AA44E2}" srcId="{3D174599-3333-C542-84B3-CBEBB4B5C3D1}" destId="{C5D8721D-721D-264C-8AC3-7EE77E56859C}" srcOrd="0" destOrd="0" parTransId="{EDF41AEB-E39B-A24A-B40F-147E4E0FEAC1}" sibTransId="{4BE52455-9025-EB42-87A3-D8AE126BE688}"/>
    <dgm:cxn modelId="{D7F50C15-7577-D94D-AED3-3AA2DA50F9AA}" srcId="{C1EA91D7-D4B0-9546-A9D8-B7E4155C7652}" destId="{3D174599-3333-C542-84B3-CBEBB4B5C3D1}" srcOrd="2" destOrd="0" parTransId="{377D053F-18A8-274E-B0E0-444E39D5C8EB}" sibTransId="{CF63C80C-59BC-864B-A6A1-2B09A985FCD8}"/>
    <dgm:cxn modelId="{A5861921-5969-8245-8EBA-33CEEA56AAA0}" srcId="{3D174599-3333-C542-84B3-CBEBB4B5C3D1}" destId="{A5FE6B7E-98AC-F342-9D5F-0A4C167BB766}" srcOrd="1" destOrd="0" parTransId="{AA7FFAA5-42CA-744C-B29C-2E32742F2727}" sibTransId="{68C966D7-4A3D-5D46-B4FD-FD6F20C5D837}"/>
    <dgm:cxn modelId="{FECBDB35-A7D4-C648-81D6-5E2FD05ED5ED}" srcId="{8D7A5E60-B4E0-D944-8282-C67EA4BD0B66}" destId="{E214CD52-C963-2D44-BD25-01B8976E42F7}" srcOrd="0" destOrd="0" parTransId="{E8001AD8-87B1-0644-BAA7-34A0C958FAD5}" sibTransId="{1F66D5E7-9F41-354B-A73F-A9581515DBAD}"/>
    <dgm:cxn modelId="{4532B55F-068D-4B40-B222-C75C8ED3AF5C}" type="presOf" srcId="{C1EA91D7-D4B0-9546-A9D8-B7E4155C7652}" destId="{674D60E9-2E33-724D-A5A9-5236AD5319B1}" srcOrd="0" destOrd="0" presId="urn:microsoft.com/office/officeart/2005/8/layout/vList5"/>
    <dgm:cxn modelId="{16E42163-DFC2-C34A-836F-F85D0BA7E3DE}" type="presOf" srcId="{1AB8295B-CAE3-A244-B467-4FF225F2BE5C}" destId="{A0A01039-B30F-FF47-8A52-368F32D9D999}" srcOrd="0" destOrd="0" presId="urn:microsoft.com/office/officeart/2005/8/layout/vList5"/>
    <dgm:cxn modelId="{6023204E-6E4B-A043-8068-9FD948E6CF2A}" srcId="{1AB8295B-CAE3-A244-B467-4FF225F2BE5C}" destId="{ABD95AFC-1AA2-0749-9036-9654FD101D33}" srcOrd="0" destOrd="0" parTransId="{938991CF-4931-D14E-8FF5-B4FB8E2AA29C}" sibTransId="{FBA38A88-E7EB-BB45-AD23-5D54FCFDCE74}"/>
    <dgm:cxn modelId="{77201A53-6844-2443-85D5-7E1BC3C76627}" srcId="{C1EA91D7-D4B0-9546-A9D8-B7E4155C7652}" destId="{8D7A5E60-B4E0-D944-8282-C67EA4BD0B66}" srcOrd="0" destOrd="0" parTransId="{8E90A06F-6FF6-094D-9629-EE4396DB35EE}" sibTransId="{623C39C7-381D-AE46-AAF3-FB728B5A96C5}"/>
    <dgm:cxn modelId="{0406BA53-FDB5-7E46-BC24-DB0D3006FFF0}" type="presOf" srcId="{18B36F1A-FF07-C54C-8BD0-A0E347242FBB}" destId="{9ECBD04E-CA4C-FF46-B39C-6527D6CC9757}" srcOrd="0" destOrd="1" presId="urn:microsoft.com/office/officeart/2005/8/layout/vList5"/>
    <dgm:cxn modelId="{012F20A3-17AB-E948-A540-45A779DED341}" type="presOf" srcId="{8D7A5E60-B4E0-D944-8282-C67EA4BD0B66}" destId="{72C4EF06-CB8C-E449-8446-9178D349F2E2}" srcOrd="0" destOrd="0" presId="urn:microsoft.com/office/officeart/2005/8/layout/vList5"/>
    <dgm:cxn modelId="{D029DDC9-909C-FC4E-8409-A9E89F4A7BA1}" srcId="{C1EA91D7-D4B0-9546-A9D8-B7E4155C7652}" destId="{1AB8295B-CAE3-A244-B467-4FF225F2BE5C}" srcOrd="1" destOrd="0" parTransId="{A1AB9B12-4FF8-B943-8253-23690E566B34}" sibTransId="{C1FA6D03-8E1D-2C4F-A4EB-0C4B710B71AF}"/>
    <dgm:cxn modelId="{2B50B7D5-18AF-3D48-8E20-D6179F2B16CC}" type="presOf" srcId="{C5D8721D-721D-264C-8AC3-7EE77E56859C}" destId="{C724C77B-30CF-8E43-984E-D7133D0401B7}" srcOrd="0" destOrd="0" presId="urn:microsoft.com/office/officeart/2005/8/layout/vList5"/>
    <dgm:cxn modelId="{BCED5FD9-E550-4F4A-B42E-A4A3167D19F3}" type="presOf" srcId="{A5FE6B7E-98AC-F342-9D5F-0A4C167BB766}" destId="{C724C77B-30CF-8E43-984E-D7133D0401B7}" srcOrd="0" destOrd="1" presId="urn:microsoft.com/office/officeart/2005/8/layout/vList5"/>
    <dgm:cxn modelId="{58C450DB-4381-5140-A185-A2EDCEE7C831}" type="presOf" srcId="{3D174599-3333-C542-84B3-CBEBB4B5C3D1}" destId="{5FA5E807-9415-E441-A5CA-9DAD3DB6AB8C}" srcOrd="0" destOrd="0" presId="urn:microsoft.com/office/officeart/2005/8/layout/vList5"/>
    <dgm:cxn modelId="{B947AEE9-F722-2642-B718-651DF87C5397}" type="presOf" srcId="{ABD95AFC-1AA2-0749-9036-9654FD101D33}" destId="{9ECBD04E-CA4C-FF46-B39C-6527D6CC9757}" srcOrd="0" destOrd="0" presId="urn:microsoft.com/office/officeart/2005/8/layout/vList5"/>
    <dgm:cxn modelId="{E373F7F9-08E4-5940-916C-BABD91B5D674}" srcId="{1AB8295B-CAE3-A244-B467-4FF225F2BE5C}" destId="{18B36F1A-FF07-C54C-8BD0-A0E347242FBB}" srcOrd="1" destOrd="0" parTransId="{DFC13BF9-8AEF-284D-96AA-4D5A2F149E8A}" sibTransId="{E43E8DED-ADE1-FA47-97F3-A2F9D00B8BDF}"/>
    <dgm:cxn modelId="{2DD31604-92B8-ED43-BDF9-BCD4941489AB}" type="presParOf" srcId="{674D60E9-2E33-724D-A5A9-5236AD5319B1}" destId="{EAF07F11-1381-074F-A4F0-0B393142973D}" srcOrd="0" destOrd="0" presId="urn:microsoft.com/office/officeart/2005/8/layout/vList5"/>
    <dgm:cxn modelId="{4A63A637-91C1-8C4A-A6E7-656F5E41B143}" type="presParOf" srcId="{EAF07F11-1381-074F-A4F0-0B393142973D}" destId="{72C4EF06-CB8C-E449-8446-9178D349F2E2}" srcOrd="0" destOrd="0" presId="urn:microsoft.com/office/officeart/2005/8/layout/vList5"/>
    <dgm:cxn modelId="{5F50F1D4-60DF-3045-9BCA-E0AA8C48EDC2}" type="presParOf" srcId="{EAF07F11-1381-074F-A4F0-0B393142973D}" destId="{7EA03DA1-6928-854B-AE32-1F3EC75A6B81}" srcOrd="1" destOrd="0" presId="urn:microsoft.com/office/officeart/2005/8/layout/vList5"/>
    <dgm:cxn modelId="{6C6BE47C-E0F4-184D-926F-EE81043FCB47}" type="presParOf" srcId="{674D60E9-2E33-724D-A5A9-5236AD5319B1}" destId="{CDBED61D-AD3A-AD4C-BEBA-90777E6C312B}" srcOrd="1" destOrd="0" presId="urn:microsoft.com/office/officeart/2005/8/layout/vList5"/>
    <dgm:cxn modelId="{AB4EBFB1-EB2D-4643-A731-696C7D4B626C}" type="presParOf" srcId="{674D60E9-2E33-724D-A5A9-5236AD5319B1}" destId="{2F72E386-4930-844A-B8E0-4E5923B1DCED}" srcOrd="2" destOrd="0" presId="urn:microsoft.com/office/officeart/2005/8/layout/vList5"/>
    <dgm:cxn modelId="{639ECC7F-F9A6-3C42-B440-0C9BAFAB7137}" type="presParOf" srcId="{2F72E386-4930-844A-B8E0-4E5923B1DCED}" destId="{A0A01039-B30F-FF47-8A52-368F32D9D999}" srcOrd="0" destOrd="0" presId="urn:microsoft.com/office/officeart/2005/8/layout/vList5"/>
    <dgm:cxn modelId="{6364F521-174C-E944-BF6F-9D1C8F1155FE}" type="presParOf" srcId="{2F72E386-4930-844A-B8E0-4E5923B1DCED}" destId="{9ECBD04E-CA4C-FF46-B39C-6527D6CC9757}" srcOrd="1" destOrd="0" presId="urn:microsoft.com/office/officeart/2005/8/layout/vList5"/>
    <dgm:cxn modelId="{291E49F5-6FDE-4448-B6F8-9CFE4DBFD122}" type="presParOf" srcId="{674D60E9-2E33-724D-A5A9-5236AD5319B1}" destId="{7A82B4C0-8A8D-874B-8F90-2C78AEA61C59}" srcOrd="3" destOrd="0" presId="urn:microsoft.com/office/officeart/2005/8/layout/vList5"/>
    <dgm:cxn modelId="{8B67E241-8C8D-4A4D-B1ED-375BE65443B3}" type="presParOf" srcId="{674D60E9-2E33-724D-A5A9-5236AD5319B1}" destId="{82AAE58A-40B5-3144-A85F-703B79E4EE2B}" srcOrd="4" destOrd="0" presId="urn:microsoft.com/office/officeart/2005/8/layout/vList5"/>
    <dgm:cxn modelId="{5AFE353A-9AA2-F340-A99B-4B88E56C71FB}" type="presParOf" srcId="{82AAE58A-40B5-3144-A85F-703B79E4EE2B}" destId="{5FA5E807-9415-E441-A5CA-9DAD3DB6AB8C}" srcOrd="0" destOrd="0" presId="urn:microsoft.com/office/officeart/2005/8/layout/vList5"/>
    <dgm:cxn modelId="{B57AD624-E08C-B440-97CB-D270625096E2}" type="presParOf" srcId="{82AAE58A-40B5-3144-A85F-703B79E4EE2B}" destId="{C724C77B-30CF-8E43-984E-D7133D040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3DA1-6928-854B-AE32-1F3EC75A6B81}">
      <dsp:nvSpPr>
        <dsp:cNvPr id="0" name=""/>
        <dsp:cNvSpPr/>
      </dsp:nvSpPr>
      <dsp:spPr>
        <a:xfrm rot="5400000">
          <a:off x="4942269" y="-19962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Clients create and delete explicitly </a:t>
          </a:r>
        </a:p>
      </dsp:txBody>
      <dsp:txXfrm rot="-5400000">
        <a:off x="2839211" y="147838"/>
        <a:ext cx="5006416" cy="759228"/>
      </dsp:txXfrm>
    </dsp:sp>
    <dsp:sp modelId="{72C4EF06-CB8C-E449-8446-9178D349F2E2}">
      <dsp:nvSpPr>
        <dsp:cNvPr id="0" name=""/>
        <dsp:cNvSpPr/>
      </dsp:nvSpPr>
      <dsp:spPr>
        <a:xfrm>
          <a:off x="0" y="1593"/>
          <a:ext cx="2839212" cy="1051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Regular</a:t>
          </a:r>
          <a:endParaRPr lang="en-US" sz="4800" kern="1200" dirty="0"/>
        </a:p>
      </dsp:txBody>
      <dsp:txXfrm>
        <a:off x="51340" y="52933"/>
        <a:ext cx="2736532" cy="949035"/>
      </dsp:txXfrm>
    </dsp:sp>
    <dsp:sp modelId="{9ECBD04E-CA4C-FF46-B39C-6527D6CC9757}">
      <dsp:nvSpPr>
        <dsp:cNvPr id="0" name=""/>
        <dsp:cNvSpPr/>
      </dsp:nvSpPr>
      <dsp:spPr>
        <a:xfrm rot="5400000">
          <a:off x="4942269" y="-8919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Like regular znodes associated with sessions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Deleted when session expires</a:t>
          </a:r>
        </a:p>
      </dsp:txBody>
      <dsp:txXfrm rot="-5400000">
        <a:off x="2839211" y="1252138"/>
        <a:ext cx="5006416" cy="759228"/>
      </dsp:txXfrm>
    </dsp:sp>
    <dsp:sp modelId="{A0A01039-B30F-FF47-8A52-368F32D9D999}">
      <dsp:nvSpPr>
        <dsp:cNvPr id="0" name=""/>
        <dsp:cNvSpPr/>
      </dsp:nvSpPr>
      <dsp:spPr>
        <a:xfrm>
          <a:off x="0" y="1105894"/>
          <a:ext cx="2839212" cy="1051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Ephemeral</a:t>
          </a:r>
          <a:endParaRPr lang="en-US" sz="4400" kern="1200" dirty="0"/>
        </a:p>
      </dsp:txBody>
      <dsp:txXfrm>
        <a:off x="51340" y="1157234"/>
        <a:ext cx="2736532" cy="949035"/>
      </dsp:txXfrm>
    </dsp:sp>
    <dsp:sp modelId="{C724C77B-30CF-8E43-984E-D7133D0401B7}">
      <dsp:nvSpPr>
        <dsp:cNvPr id="0" name=""/>
        <dsp:cNvSpPr/>
      </dsp:nvSpPr>
      <dsp:spPr>
        <a:xfrm rot="5400000">
          <a:off x="4942269" y="212308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Property of regular and ephemeral </a:t>
          </a:r>
          <a:r>
            <a:rPr lang="en-US" sz="1500" kern="1200" dirty="0" err="1"/>
            <a:t>znodes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Has a universal, monotonically increasing counter appended to the name</a:t>
          </a:r>
        </a:p>
      </dsp:txBody>
      <dsp:txXfrm rot="-5400000">
        <a:off x="2839211" y="2356438"/>
        <a:ext cx="5006416" cy="759228"/>
      </dsp:txXfrm>
    </dsp:sp>
    <dsp:sp modelId="{5FA5E807-9415-E441-A5CA-9DAD3DB6AB8C}">
      <dsp:nvSpPr>
        <dsp:cNvPr id="0" name=""/>
        <dsp:cNvSpPr/>
      </dsp:nvSpPr>
      <dsp:spPr>
        <a:xfrm>
          <a:off x="0" y="2210195"/>
          <a:ext cx="2839212" cy="1051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Sequential</a:t>
          </a:r>
          <a:endParaRPr lang="en-US" sz="5400" kern="1200" dirty="0"/>
        </a:p>
      </dsp:txBody>
      <dsp:txXfrm>
        <a:off x="51340" y="2261535"/>
        <a:ext cx="2736532" cy="94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50A0-2AC9-4B72-8DCD-D43BED9031F9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24296-34E7-49F0-9B5F-1061A7507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38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8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08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24296-34E7-49F0-9B5F-1061A75075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42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59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85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86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1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25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2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78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91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2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D44B-758E-4AB5-88C3-3EC88CCA8F43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8A7-FDC4-4781-8EFB-5ED931CC31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7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ZooKeeper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Wait-free coordination for Internet-scale systems</a:t>
            </a:r>
            <a:endParaRPr lang="zh-TW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2E25C-6503-44B3-9060-1867A02BEECA}"/>
              </a:ext>
            </a:extLst>
          </p:cNvPr>
          <p:cNvSpPr txBox="1"/>
          <p:nvPr/>
        </p:nvSpPr>
        <p:spPr>
          <a:xfrm>
            <a:off x="251520" y="63813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source slides shared by purplebleed@gmail.com</a:t>
            </a:r>
          </a:p>
        </p:txBody>
      </p:sp>
    </p:spTree>
    <p:extLst>
      <p:ext uri="{BB962C8B-B14F-4D97-AF65-F5344CB8AC3E}">
        <p14:creationId xmlns:p14="http://schemas.microsoft.com/office/powerpoint/2010/main" val="276786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Rendezvous</a:t>
            </a:r>
          </a:p>
          <a:p>
            <a:pPr lvl="1"/>
            <a:r>
              <a:rPr lang="en-US" altLang="zh-TW" dirty="0"/>
              <a:t>Configuration of the system may not be sure at the beginning</a:t>
            </a:r>
          </a:p>
          <a:p>
            <a:pPr lvl="1"/>
            <a:r>
              <a:rPr lang="en-US" altLang="zh-TW" dirty="0"/>
              <a:t>Create a </a:t>
            </a:r>
            <a:r>
              <a:rPr lang="en-US" altLang="zh-TW" dirty="0" err="1"/>
              <a:t>znode</a:t>
            </a:r>
            <a:r>
              <a:rPr lang="en-US" altLang="zh-TW" dirty="0"/>
              <a:t> r to solve this problem</a:t>
            </a:r>
          </a:p>
          <a:p>
            <a:pPr lvl="1"/>
            <a:r>
              <a:rPr lang="en-US" altLang="zh-TW" dirty="0"/>
              <a:t>When master starts, it creates configuration r</a:t>
            </a:r>
          </a:p>
          <a:p>
            <a:pPr lvl="1"/>
            <a:r>
              <a:rPr lang="en-US" altLang="zh-TW" dirty="0"/>
              <a:t>Workers see (1) who the master is, and (2) what </a:t>
            </a:r>
            <a:br>
              <a:rPr lang="en-US" altLang="zh-TW" dirty="0"/>
            </a:br>
            <a:r>
              <a:rPr lang="en-US" altLang="zh-TW" dirty="0"/>
              <a:t>configuration the master published.  (3) Subsequently, they watch node r</a:t>
            </a:r>
          </a:p>
          <a:p>
            <a:pPr lvl="1"/>
            <a:r>
              <a:rPr lang="en-US" altLang="zh-TW" dirty="0"/>
              <a:t>Set to ephemeral node: r is “in memory only”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510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Group Membership</a:t>
            </a:r>
          </a:p>
          <a:p>
            <a:pPr lvl="1"/>
            <a:r>
              <a:rPr lang="en-US" altLang="zh-TW" dirty="0"/>
              <a:t>Create a </a:t>
            </a:r>
            <a:r>
              <a:rPr lang="en-US" altLang="zh-TW" dirty="0" err="1"/>
              <a:t>znode</a:t>
            </a:r>
            <a:r>
              <a:rPr lang="en-US" altLang="zh-TW" dirty="0"/>
              <a:t> g</a:t>
            </a:r>
          </a:p>
          <a:p>
            <a:pPr lvl="1"/>
            <a:r>
              <a:rPr lang="en-US" altLang="zh-TW" dirty="0"/>
              <a:t>Each process create a </a:t>
            </a:r>
            <a:r>
              <a:rPr lang="en-US" altLang="zh-TW" dirty="0" err="1"/>
              <a:t>znode</a:t>
            </a:r>
            <a:r>
              <a:rPr lang="en-US" altLang="zh-TW" dirty="0"/>
              <a:t> under g in ephemeral mode.  g will have a list of members!</a:t>
            </a:r>
          </a:p>
          <a:p>
            <a:pPr lvl="1"/>
            <a:r>
              <a:rPr lang="en-US" altLang="zh-TW" dirty="0"/>
              <a:t>Just watch g for group information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510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/>
              <a:t>Simple Lock</a:t>
            </a:r>
          </a:p>
          <a:p>
            <a:pPr lvl="1"/>
            <a:r>
              <a:rPr lang="en-US" altLang="zh-TW" dirty="0"/>
              <a:t>Create a </a:t>
            </a:r>
            <a:r>
              <a:rPr lang="en-US" altLang="zh-TW" dirty="0" err="1"/>
              <a:t>znode</a:t>
            </a:r>
            <a:r>
              <a:rPr lang="en-US" altLang="zh-TW" dirty="0"/>
              <a:t> l for locking</a:t>
            </a:r>
          </a:p>
          <a:p>
            <a:pPr lvl="1"/>
            <a:r>
              <a:rPr lang="en-US" altLang="zh-TW" dirty="0"/>
              <a:t>If a process is successful in creating l, it holds lock</a:t>
            </a:r>
          </a:p>
          <a:p>
            <a:pPr lvl="1"/>
            <a:r>
              <a:rPr lang="en-US" altLang="zh-TW" dirty="0"/>
              <a:t>Other processes fail to create l, switch to watching l</a:t>
            </a:r>
          </a:p>
          <a:p>
            <a:pPr lvl="1"/>
            <a:r>
              <a:rPr lang="en-US" altLang="zh-TW" dirty="0"/>
              <a:t>Problems: herd effect: when l is freed they all notice simultaneously!</a:t>
            </a:r>
          </a:p>
        </p:txBody>
      </p:sp>
    </p:spTree>
    <p:extLst>
      <p:ext uri="{BB962C8B-B14F-4D97-AF65-F5344CB8AC3E}">
        <p14:creationId xmlns:p14="http://schemas.microsoft.com/office/powerpoint/2010/main" val="187510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Simple Lock without herd effect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45026"/>
            <a:ext cx="647539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8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Read/Write Lock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5262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8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Double Barrier</a:t>
            </a:r>
          </a:p>
          <a:p>
            <a:pPr lvl="1"/>
            <a:r>
              <a:rPr lang="en-US" altLang="zh-TW" dirty="0"/>
              <a:t>To synchronize the beginning and the end of some computation</a:t>
            </a:r>
          </a:p>
          <a:p>
            <a:pPr lvl="1"/>
            <a:r>
              <a:rPr lang="en-US" altLang="zh-TW" dirty="0"/>
              <a:t>Create a </a:t>
            </a:r>
            <a:r>
              <a:rPr lang="en-US" altLang="zh-TW" dirty="0" err="1"/>
              <a:t>znode</a:t>
            </a:r>
            <a:r>
              <a:rPr lang="en-US" altLang="zh-TW" dirty="0"/>
              <a:t> b.  Have every process register by adding a </a:t>
            </a:r>
            <a:r>
              <a:rPr lang="en-US" altLang="zh-TW" dirty="0" err="1"/>
              <a:t>znode</a:t>
            </a:r>
            <a:r>
              <a:rPr lang="en-US" altLang="zh-TW" dirty="0"/>
              <a:t> under b</a:t>
            </a:r>
          </a:p>
          <a:p>
            <a:pPr lvl="1"/>
            <a:r>
              <a:rPr lang="en-US" altLang="zh-TW" dirty="0"/>
              <a:t>Set a threshold: when the count reaches this number, we start the process</a:t>
            </a:r>
          </a:p>
        </p:txBody>
      </p:sp>
    </p:spTree>
    <p:extLst>
      <p:ext uri="{BB962C8B-B14F-4D97-AF65-F5344CB8AC3E}">
        <p14:creationId xmlns:p14="http://schemas.microsoft.com/office/powerpoint/2010/main" val="357376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Fetching Service</a:t>
            </a:r>
          </a:p>
          <a:p>
            <a:pPr lvl="1"/>
            <a:r>
              <a:rPr lang="en-US" altLang="zh-TW" dirty="0"/>
              <a:t>Using </a:t>
            </a:r>
            <a:r>
              <a:rPr lang="en-US" altLang="zh-TW" dirty="0" err="1"/>
              <a:t>ZooKeeper</a:t>
            </a:r>
            <a:r>
              <a:rPr lang="en-US" altLang="zh-TW" dirty="0"/>
              <a:t> for recovering from failure of masters</a:t>
            </a:r>
          </a:p>
          <a:p>
            <a:pPr lvl="1"/>
            <a:r>
              <a:rPr lang="en-US" altLang="zh-TW" dirty="0"/>
              <a:t>Configuration metadata and leader election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42105"/>
            <a:ext cx="4032448" cy="26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Yahoo Message Broker</a:t>
            </a:r>
          </a:p>
          <a:p>
            <a:pPr lvl="1"/>
            <a:r>
              <a:rPr lang="en-US" altLang="zh-TW" dirty="0"/>
              <a:t>A distributed publish-subscribe system</a:t>
            </a:r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69355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E94D-27DA-4B4B-BDCA-D1A9A691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Zookeeper’s “versioning”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16230-8D7E-43E4-9995-B210E307E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Versioning is used when several processes compete to update some Zookeeper file.</a:t>
            </a:r>
          </a:p>
          <a:p>
            <a:r>
              <a:rPr lang="en-US" dirty="0"/>
              <a:t>Suppose that f contains something important, like “the amount of gasoline remaining.”</a:t>
            </a:r>
          </a:p>
          <a:p>
            <a:r>
              <a:rPr lang="en-US" dirty="0"/>
              <a:t>Processes p and q want to update f – each reads f, computes f-</a:t>
            </a:r>
            <a:r>
              <a:rPr lang="en-US" dirty="0" err="1"/>
              <a:t>delta</a:t>
            </a:r>
            <a:r>
              <a:rPr lang="en-US" baseline="-25000" dirty="0" err="1"/>
              <a:t>x</a:t>
            </a:r>
            <a:r>
              <a:rPr lang="en-US" dirty="0"/>
              <a:t> for their respective updates, and each wants to save f back.</a:t>
            </a:r>
          </a:p>
          <a:p>
            <a:r>
              <a:rPr lang="en-US" dirty="0"/>
              <a:t>Without a lock, they could clash.</a:t>
            </a:r>
          </a:p>
        </p:txBody>
      </p:sp>
    </p:spTree>
    <p:extLst>
      <p:ext uri="{BB962C8B-B14F-4D97-AF65-F5344CB8AC3E}">
        <p14:creationId xmlns:p14="http://schemas.microsoft.com/office/powerpoint/2010/main" val="99005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5148-8E93-4E5B-BE9A-1EEA0FEC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Zookeeper’s “versioning”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44CCA-387C-4797-9AA6-B7387052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versioning, when you read a file, you learn the version number.  So p and q both read, perhaps, version 18.</a:t>
            </a:r>
          </a:p>
          <a:p>
            <a:r>
              <a:rPr lang="en-US" dirty="0"/>
              <a:t>When you write a versioned file, you specify which version you are creating.  </a:t>
            </a:r>
            <a:r>
              <a:rPr lang="en-US" i="1" dirty="0"/>
              <a:t>The create will fail if that version already exists!</a:t>
            </a:r>
          </a:p>
          <a:p>
            <a:r>
              <a:rPr lang="en-US" dirty="0"/>
              <a:t>Effect?  If p creates 19, q will fail, can reread the file (now reading version 19), retry update</a:t>
            </a:r>
          </a:p>
        </p:txBody>
      </p:sp>
    </p:spTree>
    <p:extLst>
      <p:ext uri="{BB962C8B-B14F-4D97-AF65-F5344CB8AC3E}">
        <p14:creationId xmlns:p14="http://schemas.microsoft.com/office/powerpoint/2010/main" val="49939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ZooKeeper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Aims to provide a simple and high performance kernel for building more complex client</a:t>
            </a:r>
          </a:p>
          <a:p>
            <a:r>
              <a:rPr lang="en-US" altLang="zh-TW" dirty="0"/>
              <a:t>Wait free</a:t>
            </a:r>
          </a:p>
          <a:p>
            <a:r>
              <a:rPr lang="en-US" altLang="zh-TW" dirty="0"/>
              <a:t>FIFO</a:t>
            </a:r>
          </a:p>
          <a:p>
            <a:r>
              <a:rPr lang="en-US" altLang="zh-TW" dirty="0"/>
              <a:t>No lock</a:t>
            </a:r>
          </a:p>
          <a:p>
            <a:r>
              <a:rPr lang="en-US" altLang="zh-TW" dirty="0"/>
              <a:t>Pipeline architecture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05066"/>
            <a:ext cx="5073894" cy="18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Details on Zookeeper (this is their slide set and repeats some parts of mine)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768096" y="2848708"/>
            <a:ext cx="8090154" cy="2740562"/>
          </a:xfrm>
        </p:spPr>
        <p:txBody>
          <a:bodyPr>
            <a:normAutofit/>
          </a:bodyPr>
          <a:lstStyle/>
          <a:p>
            <a:r>
              <a:rPr lang="en-US" sz="2100" i="1" dirty="0"/>
              <a:t>Hunt, P., </a:t>
            </a:r>
            <a:r>
              <a:rPr lang="en-US" sz="2100" i="1" dirty="0" err="1"/>
              <a:t>Konar</a:t>
            </a:r>
            <a:r>
              <a:rPr lang="en-US" sz="2100" i="1" dirty="0"/>
              <a:t>, M., </a:t>
            </a:r>
            <a:r>
              <a:rPr lang="en-US" sz="2100" i="1" dirty="0" err="1"/>
              <a:t>Junqueira</a:t>
            </a:r>
            <a:r>
              <a:rPr lang="en-US" sz="2100" i="1" dirty="0"/>
              <a:t>, F.P. and Reed, B., 2010, June. </a:t>
            </a:r>
            <a:r>
              <a:rPr lang="en-US" sz="2100" i="1" dirty="0" err="1"/>
              <a:t>ZooKeeper</a:t>
            </a:r>
            <a:r>
              <a:rPr lang="en-US" sz="2100" i="1" dirty="0"/>
              <a:t>: Wait-free Coordination for Internet-scale Systems. In USENIX Annual Technical Conference (Vol. 8, p. 9).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727120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Several other papers can be found on http://scholar.google.com.  </a:t>
            </a:r>
          </a:p>
        </p:txBody>
      </p:sp>
    </p:spTree>
    <p:extLst>
      <p:ext uri="{BB962C8B-B14F-4D97-AF65-F5344CB8AC3E}">
        <p14:creationId xmlns:p14="http://schemas.microsoft.com/office/powerpoint/2010/main" val="247492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Zookeeper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 open-source platform created to behave like a simple file system</a:t>
            </a:r>
          </a:p>
          <a:p>
            <a:r>
              <a:rPr lang="en-US" dirty="0"/>
              <a:t>Easy to use, fault-tolerant.  A bit slow, but not to a point of being an issue.</a:t>
            </a:r>
          </a:p>
          <a:p>
            <a:endParaRPr lang="en-US" dirty="0"/>
          </a:p>
          <a:p>
            <a:r>
              <a:rPr lang="en-US" dirty="0"/>
              <a:t>Unlike standard cloud computing file systems, provides strong guarantees.</a:t>
            </a:r>
          </a:p>
          <a:p>
            <a:endParaRPr lang="en-US" dirty="0"/>
          </a:p>
          <a:p>
            <a:r>
              <a:rPr lang="en-US" dirty="0"/>
              <a:t>Employed in many cloud computing platforms as a quick and standard way to manage configuration data fault-tolerantly.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is Zookeeper used today?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idx="1"/>
          </p:nvPr>
        </p:nvSpPr>
        <p:spPr>
          <a:xfrm>
            <a:off x="327991" y="2571750"/>
            <a:ext cx="8669407" cy="324512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Naming service − Identifying the nodes in a cluster by name. It is similar to DNS, but for nodes</a:t>
            </a:r>
          </a:p>
          <a:p>
            <a:pPr lvl="0"/>
            <a:r>
              <a:rPr lang="en-US" dirty="0"/>
              <a:t>Configuration management − Latest and up-to-date configuration information of the system for a joining node</a:t>
            </a:r>
          </a:p>
          <a:p>
            <a:pPr lvl="0"/>
            <a:r>
              <a:rPr lang="en-US" dirty="0"/>
              <a:t>Cluster management − Joining / leaving of a node in a cluster and node status at real time</a:t>
            </a:r>
          </a:p>
          <a:p>
            <a:pPr lvl="0"/>
            <a:r>
              <a:rPr lang="en-US" dirty="0"/>
              <a:t>Leader election − Electing a node as leader for coordination purpose</a:t>
            </a:r>
          </a:p>
          <a:p>
            <a:pPr lvl="0"/>
            <a:r>
              <a:rPr lang="en-US" dirty="0"/>
              <a:t>Locking and synchronization service − Locking the data while modifying it. This mechanism helps you in automatic fail recovery while connecting other distributed applications like Apache </a:t>
            </a:r>
            <a:r>
              <a:rPr lang="en-US" dirty="0" err="1"/>
              <a:t>HBase</a:t>
            </a:r>
            <a:endParaRPr lang="en-US" dirty="0"/>
          </a:p>
          <a:p>
            <a:pPr lvl="0"/>
            <a:r>
              <a:rPr lang="en-US" dirty="0"/>
              <a:t>Highly reliable data registry − Availability of data even when one or a few nodes are down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8385" y="1057916"/>
            <a:ext cx="3294700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Browser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385" y="1997162"/>
            <a:ext cx="3294700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Web Interface Server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8385" y="3694186"/>
            <a:ext cx="3294700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Server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8385" y="3392430"/>
            <a:ext cx="3294700" cy="301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Server SDK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8385" y="2402193"/>
            <a:ext cx="3294700" cy="292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Client SDK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0780" y="5045696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Billing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8385" y="4086006"/>
            <a:ext cx="3294700" cy="301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Resource Plugins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4028" y="5045696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Packing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7276" y="5032792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Shipment Planner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0524" y="5029205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Mailing Labels</a:t>
            </a:r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715735" y="1462947"/>
            <a:ext cx="0" cy="5342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4715735" y="2694772"/>
            <a:ext cx="0" cy="697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9" idx="0"/>
          </p:cNvCxnSpPr>
          <p:nvPr/>
        </p:nvCxnSpPr>
        <p:spPr>
          <a:xfrm flipH="1">
            <a:off x="2961148" y="4387762"/>
            <a:ext cx="1754588" cy="6579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4224395" y="4387762"/>
            <a:ext cx="491340" cy="6579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3" idx="0"/>
          </p:cNvCxnSpPr>
          <p:nvPr/>
        </p:nvCxnSpPr>
        <p:spPr>
          <a:xfrm>
            <a:off x="4715736" y="4387762"/>
            <a:ext cx="771908" cy="645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4" idx="0"/>
          </p:cNvCxnSpPr>
          <p:nvPr/>
        </p:nvCxnSpPr>
        <p:spPr>
          <a:xfrm>
            <a:off x="4715735" y="4387762"/>
            <a:ext cx="2035157" cy="641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32856" y="1573813"/>
            <a:ext cx="6342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2857" y="2910703"/>
            <a:ext cx="1238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 or TCP/IP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739" y="996732"/>
            <a:ext cx="2353916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Recall the Amazon</a:t>
            </a:r>
          </a:p>
          <a:p>
            <a:r>
              <a:rPr lang="en-US" sz="2100" dirty="0">
                <a:sym typeface="Symbol" panose="05050102010706020507" pitchFamily="18" charset="2"/>
              </a:rPr>
              <a:t>-Services example</a:t>
            </a:r>
            <a:endParaRPr lang="en-US" sz="2100" dirty="0"/>
          </a:p>
        </p:txBody>
      </p:sp>
      <p:sp>
        <p:nvSpPr>
          <p:cNvPr id="32" name="Right Arrow Callout 31"/>
          <p:cNvSpPr/>
          <p:nvPr/>
        </p:nvSpPr>
        <p:spPr>
          <a:xfrm>
            <a:off x="209791" y="3434333"/>
            <a:ext cx="2482947" cy="953429"/>
          </a:xfrm>
          <a:prstGeom prst="rightArrowCallout">
            <a:avLst>
              <a:gd name="adj1" fmla="val 25000"/>
              <a:gd name="adj2" fmla="val 24123"/>
              <a:gd name="adj3" fmla="val 25000"/>
              <a:gd name="adj4" fmla="val 821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Kafka or SQS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6438355" y="1850812"/>
            <a:ext cx="387806" cy="26696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6884022" y="2669683"/>
            <a:ext cx="2122695" cy="1708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In </a:t>
            </a:r>
            <a:r>
              <a:rPr lang="en-US" sz="2100" dirty="0">
                <a:sym typeface="Symbol" panose="05050102010706020507" pitchFamily="18" charset="2"/>
              </a:rPr>
              <a:t>-Services</a:t>
            </a:r>
            <a:r>
              <a:rPr lang="en-US" sz="2100" dirty="0"/>
              <a:t>, these need resource management and scheduling </a:t>
            </a:r>
          </a:p>
        </p:txBody>
      </p:sp>
    </p:spTree>
    <p:extLst>
      <p:ext uri="{BB962C8B-B14F-4D97-AF65-F5344CB8AC3E}">
        <p14:creationId xmlns:p14="http://schemas.microsoft.com/office/powerpoint/2010/main" val="50093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4" y="1131094"/>
            <a:ext cx="6234761" cy="9941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Simple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-</a:t>
            </a:r>
            <a:r>
              <a:rPr lang="en-US" dirty="0">
                <a:solidFill>
                  <a:schemeClr val="bg1"/>
                </a:solidFill>
              </a:rPr>
              <a:t>service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9167" y="2749395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API Gateway &amp; Router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2470" y="2749395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UI Server</a:t>
            </a:r>
          </a:p>
        </p:txBody>
      </p:sp>
      <p:cxnSp>
        <p:nvCxnSpPr>
          <p:cNvPr id="8" name="Straight Arrow Connector 7"/>
          <p:cNvCxnSpPr>
            <a:stCxn id="12" idx="3"/>
            <a:endCxn id="11" idx="1"/>
          </p:cNvCxnSpPr>
          <p:nvPr/>
        </p:nvCxnSpPr>
        <p:spPr>
          <a:xfrm>
            <a:off x="3080595" y="3253417"/>
            <a:ext cx="1108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1797" y="2976418"/>
            <a:ext cx="639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Jobs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0821" y="1200148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820" y="2749395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0820" y="4298641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3</a:t>
            </a:r>
          </a:p>
        </p:txBody>
      </p:sp>
      <p:cxnSp>
        <p:nvCxnSpPr>
          <p:cNvPr id="13" name="Straight Arrow Connector 12"/>
          <p:cNvCxnSpPr>
            <a:stCxn id="11" idx="3"/>
            <a:endCxn id="16" idx="1"/>
          </p:cNvCxnSpPr>
          <p:nvPr/>
        </p:nvCxnSpPr>
        <p:spPr>
          <a:xfrm flipV="1">
            <a:off x="5577292" y="1704170"/>
            <a:ext cx="1243529" cy="154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7" idx="1"/>
          </p:cNvCxnSpPr>
          <p:nvPr/>
        </p:nvCxnSpPr>
        <p:spPr>
          <a:xfrm>
            <a:off x="5577292" y="3253417"/>
            <a:ext cx="12435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8" idx="1"/>
          </p:cNvCxnSpPr>
          <p:nvPr/>
        </p:nvCxnSpPr>
        <p:spPr>
          <a:xfrm>
            <a:off x="5577292" y="3253417"/>
            <a:ext cx="1243528" cy="154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35121" y="1314448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9421" y="1428748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5120" y="2863695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49420" y="2977995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5120" y="4412941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9420" y="4527241"/>
            <a:ext cx="1388125" cy="100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Microservice</a:t>
            </a:r>
            <a:r>
              <a:rPr lang="en-US" sz="1350" dirty="0"/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976" y="3871739"/>
            <a:ext cx="50233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Some questions that might arise: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Is Replica 2 of </a:t>
            </a:r>
            <a:r>
              <a:rPr lang="en-US" dirty="0" err="1"/>
              <a:t>microservice</a:t>
            </a:r>
            <a:r>
              <a:rPr lang="en-US" dirty="0"/>
              <a:t> 3 up and running?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Do I have at least one service running?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 err="1"/>
              <a:t>Microservice</a:t>
            </a:r>
            <a:r>
              <a:rPr lang="en-US" dirty="0"/>
              <a:t> 3 uses Master-Worker, and the Master just failed. What do I do?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Replica 2 needs to find configuration information. How can it do that?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44398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Zookeeper and </a:t>
            </a:r>
            <a:r>
              <a:rPr lang="en-US" sz="4050" dirty="0">
                <a:sym typeface="Symbol" panose="05050102010706020507" pitchFamily="18" charset="2"/>
              </a:rPr>
              <a:t>-</a:t>
            </a:r>
            <a:r>
              <a:rPr lang="en-US" dirty="0"/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3948859" cy="32635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Zookeeper can manage information in your system</a:t>
            </a:r>
          </a:p>
          <a:p>
            <a:r>
              <a:rPr lang="en-US" dirty="0"/>
              <a:t>IP addresses, version numbers, and other configuration information of your </a:t>
            </a:r>
            <a:r>
              <a:rPr lang="en-US" dirty="0" err="1"/>
              <a:t>microservices</a:t>
            </a:r>
            <a:r>
              <a:rPr lang="en-US" dirty="0"/>
              <a:t>.</a:t>
            </a:r>
          </a:p>
          <a:p>
            <a:r>
              <a:rPr lang="en-US" dirty="0"/>
              <a:t>The health of the </a:t>
            </a:r>
            <a:r>
              <a:rPr lang="en-US" dirty="0" err="1"/>
              <a:t>microservices</a:t>
            </a:r>
            <a:r>
              <a:rPr lang="en-US" dirty="0"/>
              <a:t>.</a:t>
            </a:r>
          </a:p>
          <a:p>
            <a:r>
              <a:rPr lang="en-US" dirty="0"/>
              <a:t>The state of a particular calculation.</a:t>
            </a:r>
          </a:p>
          <a:p>
            <a:r>
              <a:rPr lang="en-US" dirty="0"/>
              <a:t>Group membership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35" y="2178927"/>
            <a:ext cx="3837215" cy="34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0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Zookeeper Is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system for solving </a:t>
            </a:r>
            <a:r>
              <a:rPr lang="en-US" b="1" dirty="0"/>
              <a:t>distributed coordination problems</a:t>
            </a:r>
            <a:r>
              <a:rPr lang="en-US" dirty="0"/>
              <a:t> for multiple cooperating clients.</a:t>
            </a:r>
          </a:p>
          <a:p>
            <a:r>
              <a:rPr lang="en-US" dirty="0"/>
              <a:t>A lot like a distributed file system...</a:t>
            </a:r>
          </a:p>
          <a:p>
            <a:pPr lvl="1"/>
            <a:r>
              <a:rPr lang="en-US" dirty="0"/>
              <a:t> As long as the files are tiny.</a:t>
            </a:r>
          </a:p>
          <a:p>
            <a:pPr lvl="1"/>
            <a:r>
              <a:rPr lang="en-US" dirty="0"/>
              <a:t> You could get notified when the file changes</a:t>
            </a:r>
          </a:p>
          <a:p>
            <a:pPr lvl="1"/>
            <a:r>
              <a:rPr lang="en-US" dirty="0"/>
              <a:t> The full file pathname is meaningful to applications</a:t>
            </a:r>
          </a:p>
          <a:p>
            <a:r>
              <a:rPr lang="en-US" dirty="0"/>
              <a:t>A way to solve </a:t>
            </a:r>
            <a:r>
              <a:rPr lang="en-US" dirty="0">
                <a:sym typeface="Symbol" panose="05050102010706020507" pitchFamily="18" charset="2"/>
              </a:rPr>
              <a:t>-</a:t>
            </a:r>
            <a:r>
              <a:rPr lang="en-US" dirty="0"/>
              <a:t>service management problems.</a:t>
            </a:r>
          </a:p>
        </p:txBody>
      </p:sp>
    </p:spTree>
    <p:extLst>
      <p:ext uri="{BB962C8B-B14F-4D97-AF65-F5344CB8AC3E}">
        <p14:creationId xmlns:p14="http://schemas.microsoft.com/office/powerpoint/2010/main" val="37358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1065778"/>
            <a:ext cx="7886700" cy="994172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" dirty="0"/>
              <a:t>The </a:t>
            </a:r>
            <a:r>
              <a:rPr lang="en" dirty="0" err="1"/>
              <a:t>ZooKeeper</a:t>
            </a:r>
            <a:r>
              <a:rPr lang="en" dirty="0"/>
              <a:t> Service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889947"/>
            <a:ext cx="7886700" cy="1726087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419100">
              <a:buClr>
                <a:srgbClr val="000000"/>
              </a:buClr>
              <a:buSzPct val="100000"/>
            </a:pPr>
            <a:r>
              <a:rPr lang="en" dirty="0" err="1"/>
              <a:t>ZooKeeper</a:t>
            </a:r>
            <a:r>
              <a:rPr lang="en" dirty="0"/>
              <a:t> Service is replicated over a set of machines</a:t>
            </a:r>
          </a:p>
          <a:p>
            <a:pPr marL="419100">
              <a:buClr>
                <a:srgbClr val="000000"/>
              </a:buClr>
              <a:buSzPct val="100000"/>
            </a:pPr>
            <a:r>
              <a:rPr lang="en" dirty="0"/>
              <a:t>All machines store a copy of the data </a:t>
            </a:r>
            <a:r>
              <a:rPr lang="en" b="1" dirty="0"/>
              <a:t>in memory</a:t>
            </a:r>
            <a:r>
              <a:rPr lang="en-US" b="1" dirty="0"/>
              <a:t> </a:t>
            </a:r>
            <a:r>
              <a:rPr lang="en-US" dirty="0"/>
              <a:t>(!).  </a:t>
            </a:r>
            <a:r>
              <a:rPr lang="en-US" dirty="0" err="1"/>
              <a:t>Checkpointed</a:t>
            </a:r>
            <a:r>
              <a:rPr lang="en-US" dirty="0"/>
              <a:t> to disk if you wish.</a:t>
            </a:r>
            <a:endParaRPr lang="en" dirty="0"/>
          </a:p>
          <a:p>
            <a:pPr marL="419100">
              <a:buClr>
                <a:srgbClr val="000000"/>
              </a:buClr>
              <a:buSzPct val="100000"/>
            </a:pPr>
            <a:r>
              <a:rPr lang="en" dirty="0"/>
              <a:t>A leader is elected on service startup</a:t>
            </a:r>
          </a:p>
          <a:p>
            <a:pPr marL="419100">
              <a:buClr>
                <a:srgbClr val="000000"/>
              </a:buClr>
              <a:buSzPct val="100000"/>
            </a:pPr>
            <a:r>
              <a:rPr lang="en" dirty="0"/>
              <a:t>Clients only connect to a single ZooKeeper server &amp; maintains a TCP connection.</a:t>
            </a:r>
          </a:p>
          <a:p>
            <a:pPr marL="419100">
              <a:buClr>
                <a:srgbClr val="000000"/>
              </a:buClr>
              <a:buSzPct val="100000"/>
            </a:pPr>
            <a:r>
              <a:rPr lang="en" dirty="0"/>
              <a:t>Client can read from any Zookeeper server</a:t>
            </a:r>
            <a:r>
              <a:rPr lang="en-US" dirty="0"/>
              <a:t>.</a:t>
            </a:r>
          </a:p>
          <a:p>
            <a:pPr marL="419100">
              <a:buClr>
                <a:srgbClr val="000000"/>
              </a:buClr>
              <a:buSzPct val="100000"/>
            </a:pPr>
            <a:r>
              <a:rPr lang="en-US" dirty="0"/>
              <a:t>W</a:t>
            </a:r>
            <a:r>
              <a:rPr lang="en" dirty="0"/>
              <a:t>rites go through the leader &amp; need majority consensus.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213" y="2215493"/>
            <a:ext cx="4759575" cy="14411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71625" y="5616034"/>
            <a:ext cx="600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https://cwiki.apache.org/confluence/display/ZOOKEEPER/ProjectDescription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504" y="3208435"/>
            <a:ext cx="1298122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These are your </a:t>
            </a:r>
            <a:r>
              <a:rPr lang="en-US" sz="1350" dirty="0" err="1"/>
              <a:t>microservices</a:t>
            </a:r>
            <a:endParaRPr lang="en-US" sz="135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96119" y="3450809"/>
            <a:ext cx="559253" cy="6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5585" y="2299781"/>
            <a:ext cx="1698173" cy="715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Zookeeper is itself an interesting </a:t>
            </a:r>
            <a:r>
              <a:rPr lang="en-US" sz="1350"/>
              <a:t>distributed system</a:t>
            </a:r>
            <a:endParaRPr lang="en-US" sz="1350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6515101" y="2657572"/>
            <a:ext cx="620484" cy="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8714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ZAB Protocol	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/>
            <a:r>
              <a:rPr lang="en-GB" sz="2000" dirty="0"/>
              <a:t>Zookeeper Atomic Broadcast ensures that all see the state change and in the same sequence.</a:t>
            </a:r>
          </a:p>
          <a:p>
            <a:pPr marL="457200" indent="-228600"/>
            <a:r>
              <a:rPr lang="en-GB" sz="2000" dirty="0"/>
              <a:t>Any update must be </a:t>
            </a:r>
            <a:r>
              <a:rPr lang="en-GB" sz="2000" dirty="0" err="1"/>
              <a:t>acked</a:t>
            </a:r>
            <a:r>
              <a:rPr lang="en-GB" sz="2000" dirty="0"/>
              <a:t> by a majority of the servers</a:t>
            </a:r>
          </a:p>
          <a:p>
            <a:pPr marL="457200" indent="-228600"/>
            <a:endParaRPr sz="2000" dirty="0"/>
          </a:p>
          <a:p>
            <a:pPr>
              <a:buNone/>
            </a:pPr>
            <a:endParaRPr sz="2000" dirty="0"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92" y="3988480"/>
            <a:ext cx="3291400" cy="143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ECE1F380-6C53-481E-B82A-062FB2DE7B41}"/>
              </a:ext>
            </a:extLst>
          </p:cNvPr>
          <p:cNvSpPr/>
          <p:nvPr/>
        </p:nvSpPr>
        <p:spPr>
          <a:xfrm>
            <a:off x="4044145" y="3824982"/>
            <a:ext cx="515488" cy="2156001"/>
          </a:xfrm>
          <a:prstGeom prst="rightBrace">
            <a:avLst>
              <a:gd name="adj1" fmla="val 8333"/>
              <a:gd name="adj2" fmla="val 50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B52D6-E7E6-4081-914A-31C3C0EF947A}"/>
              </a:ext>
            </a:extLst>
          </p:cNvPr>
          <p:cNvSpPr txBox="1"/>
          <p:nvPr/>
        </p:nvSpPr>
        <p:spPr>
          <a:xfrm>
            <a:off x="4661728" y="4579816"/>
            <a:ext cx="40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virtually-synchronous 2-phase commit!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ADC1-B28D-4FBD-B571-FD3DE373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ZAB failure handling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A39BB-BCAA-4396-9146-230D9C4FC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1) Failure causes the 2-PC protocol to pause</a:t>
            </a:r>
          </a:p>
          <a:p>
            <a:pPr marL="0" indent="0">
              <a:buNone/>
            </a:pPr>
            <a:r>
              <a:rPr lang="en-US" dirty="0"/>
              <a:t>2) A Zookeeper election selects a new leader.  Then: </a:t>
            </a:r>
          </a:p>
          <a:p>
            <a:pPr marL="0" indent="0">
              <a:buNone/>
            </a:pPr>
            <a:r>
              <a:rPr lang="en-US" dirty="0"/>
              <a:t>   2a) The new leader polls servers to learn of 2PCs</a:t>
            </a:r>
            <a:br>
              <a:rPr lang="en-US" dirty="0"/>
            </a:br>
            <a:r>
              <a:rPr lang="en-US" dirty="0"/>
              <a:t>          underway at the time of the crash</a:t>
            </a:r>
          </a:p>
          <a:p>
            <a:pPr marL="0" indent="0">
              <a:buNone/>
            </a:pPr>
            <a:r>
              <a:rPr lang="en-US" dirty="0"/>
              <a:t>   2b) It finishes them, updating its own state.</a:t>
            </a:r>
          </a:p>
          <a:p>
            <a:pPr marL="0" indent="0">
              <a:buNone/>
            </a:pPr>
            <a:r>
              <a:rPr lang="en-US" dirty="0"/>
              <a:t>   2c) It copies its state to the servers, so all are in</a:t>
            </a:r>
            <a:br>
              <a:rPr lang="en-US" dirty="0"/>
            </a:br>
            <a:r>
              <a:rPr lang="en-US" dirty="0"/>
              <a:t>          the same state when the new epoch begins.</a:t>
            </a:r>
          </a:p>
          <a:p>
            <a:pPr marL="0" indent="0">
              <a:buNone/>
            </a:pPr>
            <a:r>
              <a:rPr lang="en-US" dirty="0"/>
              <a:t>3) Normal execution resumes.</a:t>
            </a:r>
          </a:p>
        </p:txBody>
      </p:sp>
    </p:spTree>
    <p:extLst>
      <p:ext uri="{BB962C8B-B14F-4D97-AF65-F5344CB8AC3E}">
        <p14:creationId xmlns:p14="http://schemas.microsoft.com/office/powerpoint/2010/main" val="314936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coordination?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Group membership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Leader election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Dynamic Configuration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Status monitoring</a:t>
            </a:r>
          </a:p>
          <a:p>
            <a:r>
              <a:rPr lang="en-US" altLang="zh-TW" dirty="0"/>
              <a:t>Queuing</a:t>
            </a:r>
          </a:p>
          <a:p>
            <a:r>
              <a:rPr lang="en-US" altLang="zh-TW" dirty="0"/>
              <a:t>Critical sections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2543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223C-15BF-48D8-A1E6-8A2CC6BE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ZAB persistence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F750-809F-4D85-8687-789CCE80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2558767"/>
            <a:ext cx="8420580" cy="3613600"/>
          </a:xfrm>
        </p:spPr>
        <p:txBody>
          <a:bodyPr/>
          <a:lstStyle/>
          <a:p>
            <a:r>
              <a:rPr lang="en-US" dirty="0"/>
              <a:t>When files are </a:t>
            </a:r>
            <a:r>
              <a:rPr lang="en-US" u="sng" dirty="0"/>
              <a:t>ephemeral</a:t>
            </a:r>
            <a:r>
              <a:rPr lang="en-US" dirty="0"/>
              <a:t>, performance is good but data can be lost if the service shuts down.</a:t>
            </a:r>
          </a:p>
          <a:p>
            <a:r>
              <a:rPr lang="en-US" dirty="0"/>
              <a:t>For Zookeeper persistent state, the system does a checkpoint periodically, every 5s</a:t>
            </a:r>
          </a:p>
          <a:p>
            <a:r>
              <a:rPr lang="en-US" dirty="0"/>
              <a:t>If a crash occurs, the leader resumes from the last checkpoint it can find.</a:t>
            </a:r>
          </a:p>
        </p:txBody>
      </p:sp>
    </p:spTree>
    <p:extLst>
      <p:ext uri="{BB962C8B-B14F-4D97-AF65-F5344CB8AC3E}">
        <p14:creationId xmlns:p14="http://schemas.microsoft.com/office/powerpoint/2010/main" val="2539309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CF2D-ADDA-44B6-96D7-07DDE2A7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ZAB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C6098-BB8D-4615-BD13-A526CF60A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state limited to 1MB</a:t>
            </a:r>
          </a:p>
          <a:p>
            <a:r>
              <a:rPr lang="en-US" dirty="0"/>
              <a:t>Individual configuration files limited to 8KB</a:t>
            </a:r>
          </a:p>
          <a:p>
            <a:r>
              <a:rPr lang="en-US" dirty="0"/>
              <a:t>Could lose an update in the event of </a:t>
            </a:r>
          </a:p>
        </p:txBody>
      </p:sp>
    </p:spTree>
    <p:extLst>
      <p:ext uri="{BB962C8B-B14F-4D97-AF65-F5344CB8AC3E}">
        <p14:creationId xmlns:p14="http://schemas.microsoft.com/office/powerpoint/2010/main" val="2744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137160" rIns="91440" bIns="45720" rtlCol="0">
            <a:normAutofit lnSpcReduction="10000"/>
          </a:bodyPr>
          <a:lstStyle/>
          <a:p>
            <a:r>
              <a:rPr lang="en-US" dirty="0" err="1"/>
              <a:t>ZooKeeper</a:t>
            </a:r>
            <a:r>
              <a:rPr lang="en-US" dirty="0"/>
              <a:t> provides a simple and high performance kernel for building more complex coordination primitives. </a:t>
            </a:r>
          </a:p>
          <a:p>
            <a:pPr lvl="1"/>
            <a:r>
              <a:rPr lang="en-US" dirty="0"/>
              <a:t>Helps distributed components share information</a:t>
            </a:r>
          </a:p>
          <a:p>
            <a:r>
              <a:rPr lang="en-US" dirty="0"/>
              <a:t>Clients (your applications) contact Zookeeper services to read and write metadata.</a:t>
            </a:r>
          </a:p>
          <a:p>
            <a:pPr lvl="1"/>
            <a:r>
              <a:rPr lang="en-US" dirty="0"/>
              <a:t>Read from cache but writes are more complicated</a:t>
            </a:r>
          </a:p>
          <a:p>
            <a:pPr lvl="1"/>
            <a:r>
              <a:rPr lang="en-US" dirty="0"/>
              <a:t>Sometimes, just the existence and name of a node are enough</a:t>
            </a:r>
          </a:p>
        </p:txBody>
      </p:sp>
    </p:spTree>
    <p:extLst>
      <p:ext uri="{BB962C8B-B14F-4D97-AF65-F5344CB8AC3E}">
        <p14:creationId xmlns:p14="http://schemas.microsoft.com/office/powerpoint/2010/main" val="2381918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 Summary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137160" rIns="91440" bIns="45720" rtlCol="0">
            <a:normAutofit fontScale="92500" lnSpcReduction="10000"/>
          </a:bodyPr>
          <a:lstStyle/>
          <a:p>
            <a:r>
              <a:rPr lang="en-US" dirty="0"/>
              <a:t>Tree model for organizing information into nodes.</a:t>
            </a:r>
          </a:p>
          <a:p>
            <a:pPr lvl="1"/>
            <a:r>
              <a:rPr lang="en-US" dirty="0"/>
              <a:t>Node names may be all you need</a:t>
            </a:r>
          </a:p>
          <a:p>
            <a:pPr lvl="1"/>
            <a:r>
              <a:rPr lang="en-US" dirty="0"/>
              <a:t>Lightly structured metadata stored in the nodes.</a:t>
            </a:r>
          </a:p>
          <a:p>
            <a:r>
              <a:rPr lang="en-US" b="1" dirty="0"/>
              <a:t>Wait-free</a:t>
            </a:r>
            <a:r>
              <a:rPr lang="en-US" dirty="0"/>
              <a:t> aspects of shared registers with an </a:t>
            </a:r>
            <a:r>
              <a:rPr lang="en-US" b="1" dirty="0"/>
              <a:t>event-driven </a:t>
            </a:r>
            <a:r>
              <a:rPr lang="en-US" dirty="0"/>
              <a:t>mechanism similar to cache invalidations of distributed file systems </a:t>
            </a:r>
          </a:p>
          <a:p>
            <a:r>
              <a:rPr lang="en-US" dirty="0"/>
              <a:t>Targets simple metadata systems that read more than they write.</a:t>
            </a:r>
          </a:p>
          <a:p>
            <a:pPr lvl="1"/>
            <a:r>
              <a:rPr lang="en-US" dirty="0"/>
              <a:t>Small total storage</a:t>
            </a:r>
          </a:p>
        </p:txBody>
      </p:sp>
    </p:spTree>
    <p:extLst>
      <p:ext uri="{BB962C8B-B14F-4D97-AF65-F5344CB8AC3E}">
        <p14:creationId xmlns:p14="http://schemas.microsoft.com/office/powerpoint/2010/main" val="2095338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Zookeeper, More Briefly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Zookeeper Clients (that is, your applications) can create and discover nodes on Zookeeper trees</a:t>
            </a:r>
          </a:p>
          <a:p>
            <a:r>
              <a:rPr lang="en-US" dirty="0"/>
              <a:t>Clients can put small pieces of data into the nodes and get small pieces out.</a:t>
            </a:r>
          </a:p>
          <a:p>
            <a:pPr lvl="1"/>
            <a:r>
              <a:rPr lang="en-US" dirty="0"/>
              <a:t>1 MB max for all data per server by default</a:t>
            </a:r>
          </a:p>
          <a:p>
            <a:pPr lvl="1"/>
            <a:r>
              <a:rPr lang="en-US" dirty="0"/>
              <a:t>Individual files limited to 8KB</a:t>
            </a:r>
          </a:p>
          <a:p>
            <a:pPr lvl="1"/>
            <a:r>
              <a:rPr lang="en-US" dirty="0"/>
              <a:t>Each node also has built-in metadata like its version number.</a:t>
            </a:r>
          </a:p>
          <a:p>
            <a:r>
              <a:rPr lang="en-US" dirty="0"/>
              <a:t>You could build a small DNS with Zookeeper.</a:t>
            </a:r>
          </a:p>
          <a:p>
            <a:r>
              <a:rPr lang="en-US" dirty="0"/>
              <a:t>Some simple analogies</a:t>
            </a:r>
          </a:p>
          <a:p>
            <a:pPr lvl="1"/>
            <a:r>
              <a:rPr lang="en-US" dirty="0"/>
              <a:t>Lock files and .</a:t>
            </a:r>
            <a:r>
              <a:rPr lang="en-US" dirty="0" err="1"/>
              <a:t>pid</a:t>
            </a:r>
            <a:r>
              <a:rPr lang="en-US" dirty="0"/>
              <a:t> files on Linux systems.</a:t>
            </a:r>
          </a:p>
        </p:txBody>
      </p:sp>
    </p:spTree>
    <p:extLst>
      <p:ext uri="{BB962C8B-B14F-4D97-AF65-F5344CB8AC3E}">
        <p14:creationId xmlns:p14="http://schemas.microsoft.com/office/powerpoint/2010/main" val="312064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10" y="1162189"/>
            <a:ext cx="7886700" cy="5722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ZNodes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7445" y="1891144"/>
            <a:ext cx="3863612" cy="1915706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Maintain file meta-data with version numbers for data changes, ACL changes and timestamps. </a:t>
            </a:r>
          </a:p>
          <a:p>
            <a:r>
              <a:rPr lang="en-GB" sz="1800" dirty="0">
                <a:ea typeface="ＭＳ Ｐゴシック" charset="-128"/>
                <a:cs typeface="ＭＳ Ｐゴシック" charset="-128"/>
              </a:rPr>
              <a:t>Version numbers increases with changes</a:t>
            </a:r>
          </a:p>
          <a:p>
            <a:r>
              <a:rPr lang="en-GB" sz="1800" dirty="0">
                <a:ea typeface="ＭＳ Ｐゴシック" charset="-128"/>
                <a:cs typeface="ＭＳ Ｐゴシック" charset="-128"/>
              </a:rPr>
              <a:t>Data is read and written in its entirety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34391"/>
            <a:ext cx="3931763" cy="4823504"/>
          </a:xfr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2079"/>
            <a:ext cx="2171700" cy="22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ZNode</a:t>
            </a:r>
            <a:r>
              <a:rPr lang="en-US" dirty="0"/>
              <a:t> types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281531"/>
              </p:ext>
            </p:extLst>
          </p:nvPr>
        </p:nvGraphicFramePr>
        <p:xfrm>
          <a:off x="628650" y="2268286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962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 API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create(path, data, flags)</a:t>
            </a:r>
            <a:r>
              <a:rPr lang="en-US" dirty="0"/>
              <a:t>: Creates a </a:t>
            </a:r>
            <a:r>
              <a:rPr lang="en-US" dirty="0" err="1"/>
              <a:t>znode</a:t>
            </a:r>
            <a:r>
              <a:rPr lang="en-US" dirty="0"/>
              <a:t> with path name path, stores data[] in it, and returns the name of the new </a:t>
            </a:r>
            <a:r>
              <a:rPr lang="en-US" dirty="0" err="1"/>
              <a:t>znode</a:t>
            </a:r>
            <a:r>
              <a:rPr lang="en-US" dirty="0"/>
              <a:t>. </a:t>
            </a:r>
          </a:p>
          <a:p>
            <a:pPr lvl="1"/>
            <a:r>
              <a:rPr lang="en-US" i="1" dirty="0"/>
              <a:t>flags</a:t>
            </a:r>
            <a:r>
              <a:rPr lang="en-US" dirty="0"/>
              <a:t> enables a client to select the type of </a:t>
            </a:r>
            <a:r>
              <a:rPr lang="en-US" dirty="0" err="1"/>
              <a:t>znode</a:t>
            </a:r>
            <a:r>
              <a:rPr lang="en-US" dirty="0"/>
              <a:t>: regular, ephemeral, and set the sequential flag; </a:t>
            </a:r>
          </a:p>
          <a:p>
            <a:r>
              <a:rPr lang="en-US" b="1" dirty="0"/>
              <a:t>delete(path, version)</a:t>
            </a:r>
            <a:r>
              <a:rPr lang="en-US" dirty="0"/>
              <a:t>: Deletes the </a:t>
            </a:r>
            <a:r>
              <a:rPr lang="en-US" dirty="0" err="1"/>
              <a:t>znode</a:t>
            </a:r>
            <a:r>
              <a:rPr lang="en-US" dirty="0"/>
              <a:t> path if that </a:t>
            </a:r>
            <a:r>
              <a:rPr lang="en-US" dirty="0" err="1"/>
              <a:t>znode</a:t>
            </a:r>
            <a:r>
              <a:rPr lang="en-US" dirty="0"/>
              <a:t> is at the expected version</a:t>
            </a:r>
          </a:p>
          <a:p>
            <a:r>
              <a:rPr lang="en-US" b="1" dirty="0"/>
              <a:t>exists(path, watch)</a:t>
            </a:r>
            <a:r>
              <a:rPr lang="en-US" dirty="0"/>
              <a:t>: Returns true if the </a:t>
            </a:r>
            <a:r>
              <a:rPr lang="en-US" dirty="0" err="1"/>
              <a:t>znode</a:t>
            </a:r>
            <a:r>
              <a:rPr lang="en-US" dirty="0"/>
              <a:t> with path name path exists, and returns false otherwise. </a:t>
            </a:r>
          </a:p>
          <a:p>
            <a:pPr lvl="1"/>
            <a:r>
              <a:rPr lang="en-US" dirty="0"/>
              <a:t>Note the </a:t>
            </a:r>
            <a:r>
              <a:rPr lang="en-US" i="1" dirty="0"/>
              <a:t>watch </a:t>
            </a:r>
            <a:r>
              <a:rPr lang="en-US" dirty="0"/>
              <a:t>flag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06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 API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getData</a:t>
            </a:r>
            <a:r>
              <a:rPr lang="en-US" b="1" dirty="0"/>
              <a:t>(path, watch)</a:t>
            </a:r>
            <a:r>
              <a:rPr lang="en-US" dirty="0"/>
              <a:t>: Returns the data and meta-data, such as version information, associated with the </a:t>
            </a:r>
            <a:r>
              <a:rPr lang="en-US" dirty="0" err="1"/>
              <a:t>znode</a:t>
            </a:r>
            <a:r>
              <a:rPr lang="en-US" dirty="0"/>
              <a:t>. </a:t>
            </a:r>
          </a:p>
          <a:p>
            <a:r>
              <a:rPr lang="en-US" b="1" dirty="0" err="1"/>
              <a:t>setData</a:t>
            </a:r>
            <a:r>
              <a:rPr lang="en-US" b="1" dirty="0"/>
              <a:t>(path, data, version)</a:t>
            </a:r>
            <a:r>
              <a:rPr lang="en-US" dirty="0"/>
              <a:t>: Writes data[] to </a:t>
            </a:r>
            <a:r>
              <a:rPr lang="en-US" dirty="0" err="1"/>
              <a:t>znode</a:t>
            </a:r>
            <a:r>
              <a:rPr lang="en-US" dirty="0"/>
              <a:t> path if the version number is the current version of the </a:t>
            </a:r>
            <a:r>
              <a:rPr lang="en-US" dirty="0" err="1"/>
              <a:t>znode</a:t>
            </a:r>
            <a:endParaRPr lang="en-US" dirty="0"/>
          </a:p>
          <a:p>
            <a:r>
              <a:rPr lang="en-US" b="1" dirty="0" err="1"/>
              <a:t>getChildren</a:t>
            </a:r>
            <a:r>
              <a:rPr lang="en-US" b="1" dirty="0"/>
              <a:t>(path, watch)</a:t>
            </a:r>
            <a:r>
              <a:rPr lang="en-US" dirty="0"/>
              <a:t>: Returns the set of names of the children of a </a:t>
            </a:r>
            <a:r>
              <a:rPr lang="en-US" dirty="0" err="1"/>
              <a:t>znode</a:t>
            </a:r>
            <a:endParaRPr lang="en-US" dirty="0"/>
          </a:p>
          <a:p>
            <a:r>
              <a:rPr lang="en-US" b="1" dirty="0"/>
              <a:t>sync(path)</a:t>
            </a:r>
            <a:r>
              <a:rPr lang="en-US" dirty="0"/>
              <a:t>: Waits for all updates pending at the start of the operation to propagate to the server that the client is connected to. </a:t>
            </a:r>
          </a:p>
        </p:txBody>
      </p:sp>
    </p:spTree>
    <p:extLst>
      <p:ext uri="{BB962C8B-B14F-4D97-AF65-F5344CB8AC3E}">
        <p14:creationId xmlns:p14="http://schemas.microsoft.com/office/powerpoint/2010/main" val="956034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clients get their configuration information from a named </a:t>
            </a:r>
            <a:r>
              <a:rPr lang="en-US" dirty="0" err="1"/>
              <a:t>znode</a:t>
            </a:r>
            <a:endParaRPr lang="en-US" dirty="0"/>
          </a:p>
          <a:p>
            <a:pPr lvl="1"/>
            <a:r>
              <a:rPr lang="en-US" dirty="0"/>
              <a:t>/root/</a:t>
            </a:r>
            <a:r>
              <a:rPr lang="en-US" dirty="0" err="1"/>
              <a:t>config</a:t>
            </a:r>
            <a:r>
              <a:rPr lang="en-US" dirty="0"/>
              <a:t>-me</a:t>
            </a:r>
          </a:p>
          <a:p>
            <a:r>
              <a:rPr lang="en-US" dirty="0"/>
              <a:t>Example: you can build a public key store with Zookeeper</a:t>
            </a:r>
          </a:p>
          <a:p>
            <a:r>
              <a:rPr lang="en-US" dirty="0"/>
              <a:t>Clients set watches to see if configurations change</a:t>
            </a:r>
          </a:p>
          <a:p>
            <a:r>
              <a:rPr lang="en-US" dirty="0"/>
              <a:t>Zookeeper doesn’t explicitly decide which clients are allowed to update the configuration.</a:t>
            </a:r>
          </a:p>
          <a:p>
            <a:pPr lvl="1"/>
            <a:r>
              <a:rPr lang="en-US" dirty="0"/>
              <a:t>That would be an implementation choice</a:t>
            </a:r>
          </a:p>
          <a:p>
            <a:pPr lvl="1"/>
            <a:r>
              <a:rPr lang="en-US" dirty="0"/>
              <a:t>Zookeeper uses leader-follower model internally, so you could model your own implementation after this.</a:t>
            </a:r>
          </a:p>
        </p:txBody>
      </p:sp>
    </p:spTree>
    <p:extLst>
      <p:ext uri="{BB962C8B-B14F-4D97-AF65-F5344CB8AC3E}">
        <p14:creationId xmlns:p14="http://schemas.microsoft.com/office/powerpoint/2010/main" val="76243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Coordination kernel</a:t>
            </a:r>
          </a:p>
          <a:p>
            <a:pPr lvl="1"/>
            <a:r>
              <a:rPr lang="en-US" altLang="zh-TW" dirty="0"/>
              <a:t>Wait-free coordination</a:t>
            </a:r>
          </a:p>
          <a:p>
            <a:r>
              <a:rPr lang="en-US" altLang="zh-TW" dirty="0"/>
              <a:t>Coordination recipes</a:t>
            </a:r>
          </a:p>
          <a:p>
            <a:pPr lvl="1"/>
            <a:r>
              <a:rPr lang="en-US" altLang="zh-TW" dirty="0"/>
              <a:t>Build higher primitives</a:t>
            </a:r>
          </a:p>
          <a:p>
            <a:r>
              <a:rPr lang="en-US" altLang="zh-TW" dirty="0"/>
              <a:t>Experience with Coordination</a:t>
            </a:r>
          </a:p>
          <a:p>
            <a:pPr lvl="1"/>
            <a:r>
              <a:rPr lang="en-US" altLang="zh-TW" dirty="0"/>
              <a:t>Some applications that use </a:t>
            </a:r>
            <a:r>
              <a:rPr lang="en-US" altLang="zh-TW" dirty="0" err="1"/>
              <a:t>ZooKeeper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557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Rendezvous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Classic distributed computing algorithm</a:t>
            </a:r>
          </a:p>
          <a:p>
            <a:r>
              <a:rPr lang="en-US" dirty="0"/>
              <a:t>Consider master-worker </a:t>
            </a:r>
          </a:p>
          <a:p>
            <a:pPr lvl="1"/>
            <a:r>
              <a:rPr lang="en-US" dirty="0"/>
              <a:t>Specific configurations may not be known until runtime</a:t>
            </a:r>
          </a:p>
          <a:p>
            <a:pPr lvl="1"/>
            <a:r>
              <a:rPr lang="en-US" dirty="0"/>
              <a:t>EX: IP addresses, port numbers </a:t>
            </a:r>
          </a:p>
          <a:p>
            <a:pPr lvl="1"/>
            <a:r>
              <a:rPr lang="en-US" dirty="0"/>
              <a:t>Workers and master may start in any order</a:t>
            </a:r>
          </a:p>
          <a:p>
            <a:r>
              <a:rPr lang="en-US" dirty="0"/>
              <a:t>Zookeeper implementation:</a:t>
            </a:r>
          </a:p>
          <a:p>
            <a:pPr lvl="1"/>
            <a:r>
              <a:rPr lang="en-US" dirty="0"/>
              <a:t>Create a rendezvous node: /root/rendezvous</a:t>
            </a:r>
          </a:p>
          <a:p>
            <a:pPr lvl="1"/>
            <a:r>
              <a:rPr lang="en-US" dirty="0"/>
              <a:t>Workers read /root/rendezvous and set a watch</a:t>
            </a:r>
          </a:p>
          <a:p>
            <a:pPr lvl="2"/>
            <a:r>
              <a:rPr lang="en-US" dirty="0"/>
              <a:t>If empty, use watch to detect when master posts its configuration information</a:t>
            </a:r>
          </a:p>
          <a:p>
            <a:pPr lvl="1"/>
            <a:r>
              <a:rPr lang="en-US" dirty="0"/>
              <a:t>Master fills in its configuration information (host, port)</a:t>
            </a:r>
          </a:p>
          <a:p>
            <a:pPr lvl="1"/>
            <a:r>
              <a:rPr lang="en-US" dirty="0"/>
              <a:t>Workers are notified of content change and get the configuration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9423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Familiar analogy: lock files used by Apache HTTPD and MySQL  processes</a:t>
            </a:r>
          </a:p>
          <a:p>
            <a:r>
              <a:rPr lang="en-US" dirty="0"/>
              <a:t>Zookeeper example: who is the leader with primary copy of data?</a:t>
            </a:r>
          </a:p>
          <a:p>
            <a:r>
              <a:rPr lang="en-US" dirty="0"/>
              <a:t>Implementation: </a:t>
            </a:r>
          </a:p>
          <a:p>
            <a:pPr lvl="1"/>
            <a:r>
              <a:rPr lang="en-US" dirty="0"/>
              <a:t>Leader creates an ephemeral file: /root/leader/</a:t>
            </a:r>
            <a:r>
              <a:rPr lang="en-US" dirty="0" err="1"/>
              <a:t>lockfile</a:t>
            </a:r>
            <a:endParaRPr lang="en-US" dirty="0"/>
          </a:p>
          <a:p>
            <a:pPr lvl="1"/>
            <a:r>
              <a:rPr lang="en-US" dirty="0"/>
              <a:t>Other would-be leaders place watches on the lock file</a:t>
            </a:r>
          </a:p>
          <a:p>
            <a:pPr lvl="1"/>
            <a:r>
              <a:rPr lang="en-US" dirty="0"/>
              <a:t>If the leader client dies or doesn’t renew the lease, clients can attempt to create a replacement lock file </a:t>
            </a:r>
          </a:p>
          <a:p>
            <a:r>
              <a:rPr lang="en-US" dirty="0"/>
              <a:t>Use SEQUENTIAL to solve the herd effect problem.</a:t>
            </a:r>
          </a:p>
          <a:p>
            <a:pPr lvl="1"/>
            <a:r>
              <a:rPr lang="en-US" dirty="0"/>
              <a:t>Create a sequence of ephemeral child nodes</a:t>
            </a:r>
          </a:p>
          <a:p>
            <a:pPr lvl="1"/>
            <a:r>
              <a:rPr lang="en-US" dirty="0"/>
              <a:t>Clients only watch the node immediately ahead of them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1495915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8385" y="1057916"/>
            <a:ext cx="3294700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Browser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385" y="1997162"/>
            <a:ext cx="3294700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Web Interface Server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8385" y="3694186"/>
            <a:ext cx="3294700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Server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8385" y="3392430"/>
            <a:ext cx="3294700" cy="301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Server SDK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8385" y="2402193"/>
            <a:ext cx="3294700" cy="292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Client SDK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0780" y="5045696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Karst: MOAB/Torque</a:t>
            </a:r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3068385" y="4086006"/>
            <a:ext cx="3294700" cy="301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Resource Plugins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4028" y="5045696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Stampede: SLURM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7276" y="5032792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Comet: SLURM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0524" y="5029205"/>
            <a:ext cx="1160735" cy="405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Jureca:SLURM</a:t>
            </a:r>
            <a:endParaRPr lang="en-US" sz="135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715735" y="1462947"/>
            <a:ext cx="0" cy="5342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4715735" y="2694772"/>
            <a:ext cx="0" cy="697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9" idx="0"/>
          </p:cNvCxnSpPr>
          <p:nvPr/>
        </p:nvCxnSpPr>
        <p:spPr>
          <a:xfrm flipH="1">
            <a:off x="2961148" y="4387762"/>
            <a:ext cx="1754588" cy="6579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4224395" y="4387762"/>
            <a:ext cx="491340" cy="6579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3" idx="0"/>
          </p:cNvCxnSpPr>
          <p:nvPr/>
        </p:nvCxnSpPr>
        <p:spPr>
          <a:xfrm>
            <a:off x="4715736" y="4387762"/>
            <a:ext cx="771908" cy="645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4" idx="0"/>
          </p:cNvCxnSpPr>
          <p:nvPr/>
        </p:nvCxnSpPr>
        <p:spPr>
          <a:xfrm>
            <a:off x="4715735" y="4387762"/>
            <a:ext cx="2035157" cy="641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32856" y="1573813"/>
            <a:ext cx="6342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2857" y="2910703"/>
            <a:ext cx="1238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 or TCP/IP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739" y="996732"/>
            <a:ext cx="235391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Zookeeper is popular in science-computing gateways</a:t>
            </a:r>
          </a:p>
        </p:txBody>
      </p:sp>
      <p:sp>
        <p:nvSpPr>
          <p:cNvPr id="23" name="Right Arrow Callout 22"/>
          <p:cNvSpPr/>
          <p:nvPr/>
        </p:nvSpPr>
        <p:spPr>
          <a:xfrm>
            <a:off x="83635" y="4696060"/>
            <a:ext cx="2064788" cy="1137423"/>
          </a:xfrm>
          <a:prstGeom prst="rightArrowCallout">
            <a:avLst>
              <a:gd name="adj1" fmla="val 20674"/>
              <a:gd name="adj2" fmla="val 19924"/>
              <a:gd name="adj3" fmla="val 15333"/>
              <a:gd name="adj4" fmla="val 840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Different </a:t>
            </a:r>
            <a:r>
              <a:rPr lang="en-US" dirty="0" err="1"/>
              <a:t>archs</a:t>
            </a:r>
            <a:r>
              <a:rPr lang="en-US" dirty="0"/>
              <a:t>, schedulers, admin domains,</a:t>
            </a:r>
          </a:p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32" name="Right Arrow Callout 31"/>
          <p:cNvSpPr/>
          <p:nvPr/>
        </p:nvSpPr>
        <p:spPr>
          <a:xfrm>
            <a:off x="83635" y="3434333"/>
            <a:ext cx="2482947" cy="953429"/>
          </a:xfrm>
          <a:prstGeom prst="rightArrowCallout">
            <a:avLst>
              <a:gd name="adj1" fmla="val 25000"/>
              <a:gd name="adj2" fmla="val 24123"/>
              <a:gd name="adj3" fmla="val 25000"/>
              <a:gd name="adj4" fmla="val 821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“Super” Scheduling and Resource Management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6438355" y="1850812"/>
            <a:ext cx="387806" cy="26696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6884022" y="2669682"/>
            <a:ext cx="2122695" cy="1061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In micro-service arch, these also need scheduling</a:t>
            </a:r>
          </a:p>
        </p:txBody>
      </p:sp>
    </p:spTree>
    <p:extLst>
      <p:ext uri="{BB962C8B-B14F-4D97-AF65-F5344CB8AC3E}">
        <p14:creationId xmlns:p14="http://schemas.microsoft.com/office/powerpoint/2010/main" val="3883862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939" y="358708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API Server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7880" y="45126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2934" y="45126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2683" y="3391365"/>
            <a:ext cx="6180563" cy="24839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122180" y="46269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480" y="47412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0780" y="48555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5080" y="49698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9380" y="50841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7234" y="46269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1534" y="47412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5834" y="48555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0134" y="49698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4434" y="508413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52239" y="370138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API Server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6539" y="381568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API Server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80839" y="3929989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API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71392" y="1150835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API Server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51299" y="2076384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Manager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1487" y="2076385"/>
            <a:ext cx="1254512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Metadata Server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93022" y="1007792"/>
            <a:ext cx="3746810" cy="19071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own Arrow 24"/>
          <p:cNvSpPr/>
          <p:nvPr/>
        </p:nvSpPr>
        <p:spPr>
          <a:xfrm>
            <a:off x="4524609" y="2941180"/>
            <a:ext cx="175632" cy="41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257626" y="1092291"/>
            <a:ext cx="1873405" cy="15555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With </a:t>
            </a:r>
            <a:r>
              <a:rPr lang="en-US" sz="2100" dirty="0">
                <a:sym typeface="Symbol" panose="05050102010706020507" pitchFamily="18" charset="2"/>
              </a:rPr>
              <a:t>-Services  we often replicate components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971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form of replication needed?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Fault tolerance</a:t>
            </a:r>
          </a:p>
          <a:p>
            <a:r>
              <a:rPr lang="en-US" dirty="0"/>
              <a:t>Increased throughput, load balancing</a:t>
            </a:r>
          </a:p>
          <a:p>
            <a:r>
              <a:rPr lang="en-US" dirty="0"/>
              <a:t>Component versions</a:t>
            </a:r>
          </a:p>
          <a:p>
            <a:pPr lvl="1"/>
            <a:r>
              <a:rPr lang="en-US" dirty="0"/>
              <a:t>Not all components of the same type need to be on the same version</a:t>
            </a:r>
          </a:p>
          <a:p>
            <a:pPr lvl="1"/>
            <a:r>
              <a:rPr lang="en-US" dirty="0"/>
              <a:t>Backward compatibility checking</a:t>
            </a:r>
          </a:p>
          <a:p>
            <a:r>
              <a:rPr lang="en-US" dirty="0"/>
              <a:t>Component flavors</a:t>
            </a:r>
          </a:p>
          <a:p>
            <a:pPr lvl="1"/>
            <a:r>
              <a:rPr lang="en-US" dirty="0"/>
              <a:t>Application managers can serve different types of resources</a:t>
            </a:r>
          </a:p>
          <a:p>
            <a:pPr lvl="1"/>
            <a:r>
              <a:rPr lang="en-US" dirty="0"/>
              <a:t>Useful to separate them into separate processes if libraries conflict.</a:t>
            </a:r>
          </a:p>
        </p:txBody>
      </p:sp>
    </p:spTree>
    <p:extLst>
      <p:ext uri="{BB962C8B-B14F-4D97-AF65-F5344CB8AC3E}">
        <p14:creationId xmlns:p14="http://schemas.microsoft.com/office/powerpoint/2010/main" val="2457540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Problem: gateway components in a distributed system need to get the correct configuration file.</a:t>
            </a:r>
          </a:p>
          <a:p>
            <a:r>
              <a:rPr lang="en-US" dirty="0"/>
              <a:t>Solution: Components contact Zookeeper to get configuration metadata.</a:t>
            </a:r>
          </a:p>
          <a:p>
            <a:r>
              <a:rPr lang="en-US" dirty="0"/>
              <a:t>Comments: this includes both the component’s own configuration file as well as configurations for other components</a:t>
            </a:r>
          </a:p>
          <a:p>
            <a:pPr lvl="1"/>
            <a:r>
              <a:rPr lang="en-US" dirty="0"/>
              <a:t>Rendezvous problem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37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Problem: Component A needs to find instances of Component B</a:t>
            </a:r>
          </a:p>
          <a:p>
            <a:r>
              <a:rPr lang="en-US" dirty="0"/>
              <a:t>Solution: Use Zookeeper to find available group members instances of Component B</a:t>
            </a:r>
          </a:p>
          <a:p>
            <a:pPr lvl="1"/>
            <a:r>
              <a:rPr lang="en-US" dirty="0"/>
              <a:t>More: get useful metadata about Component B instances like version, domain name, port #, flavor</a:t>
            </a:r>
          </a:p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Useful for components that need to directly communicate but not for </a:t>
            </a:r>
            <a:r>
              <a:rPr lang="en-US"/>
              <a:t>asynchronous communication (message queues)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05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a job needs to go to a specific flavor of application manager. How can this be located?</a:t>
            </a:r>
          </a:p>
          <a:p>
            <a:r>
              <a:rPr lang="en-US" dirty="0"/>
              <a:t>Solution: have application managers join the appropriate Zookeeper managed group when they come up.</a:t>
            </a:r>
          </a:p>
          <a:p>
            <a:r>
              <a:rPr lang="en-US" dirty="0"/>
              <a:t>Comments: This is useful to support scheduling</a:t>
            </a:r>
          </a:p>
        </p:txBody>
      </p:sp>
    </p:spTree>
    <p:extLst>
      <p:ext uri="{BB962C8B-B14F-4D97-AF65-F5344CB8AC3E}">
        <p14:creationId xmlns:p14="http://schemas.microsoft.com/office/powerpoint/2010/main" val="2947967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State for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servers are up and running? What versions?</a:t>
            </a:r>
          </a:p>
          <a:p>
            <a:r>
              <a:rPr lang="en-US" dirty="0"/>
              <a:t>Services that run for long periods could use ZK to indicate if they are busy (or under heavy load) or not.</a:t>
            </a:r>
          </a:p>
          <a:p>
            <a:r>
              <a:rPr lang="en-US" dirty="0"/>
              <a:t>Note overlap with our Registry</a:t>
            </a:r>
          </a:p>
          <a:p>
            <a:pPr lvl="1"/>
            <a:r>
              <a:rPr lang="en-US" dirty="0"/>
              <a:t>What state does the Registry manage? What state would be more appropriate for ZK?</a:t>
            </a:r>
          </a:p>
        </p:txBody>
      </p:sp>
    </p:spTree>
    <p:extLst>
      <p:ext uri="{BB962C8B-B14F-4D97-AF65-F5344CB8AC3E}">
        <p14:creationId xmlns:p14="http://schemas.microsoft.com/office/powerpoint/2010/main" val="1822285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metadata servers are replicated for read access but only the master has write privileges. The master crashes.</a:t>
            </a:r>
          </a:p>
          <a:p>
            <a:r>
              <a:rPr lang="en-US" dirty="0"/>
              <a:t>Solution: Use Zookeeper to elect a new metadata server leader.</a:t>
            </a:r>
          </a:p>
          <a:p>
            <a:r>
              <a:rPr lang="en-US" dirty="0"/>
              <a:t>Comment: this is not necessarily the best way to do this</a:t>
            </a:r>
          </a:p>
        </p:txBody>
      </p:sp>
    </p:spTree>
    <p:extLst>
      <p:ext uri="{BB962C8B-B14F-4D97-AF65-F5344CB8AC3E}">
        <p14:creationId xmlns:p14="http://schemas.microsoft.com/office/powerpoint/2010/main" val="300975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Zookeeper Service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/>
              <a:t>Znode</a:t>
            </a:r>
            <a:endParaRPr lang="en-US" altLang="zh-TW" dirty="0"/>
          </a:p>
          <a:p>
            <a:pPr lvl="1"/>
            <a:r>
              <a:rPr lang="en-US" altLang="zh-TW" dirty="0"/>
              <a:t>In-memory data node in the Zookeeper data</a:t>
            </a:r>
          </a:p>
          <a:p>
            <a:pPr lvl="1"/>
            <a:r>
              <a:rPr lang="en-US" altLang="zh-TW" dirty="0"/>
              <a:t>Has a hierarchical namespace</a:t>
            </a:r>
          </a:p>
          <a:p>
            <a:pPr lvl="1"/>
            <a:r>
              <a:rPr lang="en-US" altLang="zh-TW" dirty="0"/>
              <a:t>UNIX-like notation for path</a:t>
            </a:r>
          </a:p>
          <a:p>
            <a:r>
              <a:rPr lang="en-US" altLang="zh-TW" dirty="0"/>
              <a:t>Types of </a:t>
            </a:r>
            <a:r>
              <a:rPr lang="en-US" altLang="zh-TW" dirty="0" err="1"/>
              <a:t>Znode</a:t>
            </a:r>
            <a:endParaRPr lang="en-US" altLang="zh-TW" dirty="0"/>
          </a:p>
          <a:p>
            <a:pPr lvl="1"/>
            <a:r>
              <a:rPr lang="en-US" altLang="zh-TW" dirty="0"/>
              <a:t>Regular</a:t>
            </a:r>
          </a:p>
          <a:p>
            <a:pPr lvl="1"/>
            <a:r>
              <a:rPr lang="en-US" altLang="zh-TW" dirty="0"/>
              <a:t>Ephemeral</a:t>
            </a:r>
          </a:p>
          <a:p>
            <a:r>
              <a:rPr lang="en-US" altLang="zh-TW" dirty="0" err="1"/>
              <a:t>Znode</a:t>
            </a:r>
            <a:r>
              <a:rPr lang="en-US" altLang="zh-TW" dirty="0"/>
              <a:t> flags</a:t>
            </a:r>
          </a:p>
          <a:p>
            <a:pPr lvl="1"/>
            <a:r>
              <a:rPr lang="en-US" altLang="zh-TW" dirty="0"/>
              <a:t>Sequential flag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45024"/>
            <a:ext cx="39213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94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 the Zookeeper Hood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ZAB</a:t>
            </a:r>
          </a:p>
        </p:txBody>
      </p:sp>
    </p:spTree>
    <p:extLst>
      <p:ext uri="{BB962C8B-B14F-4D97-AF65-F5344CB8AC3E}">
        <p14:creationId xmlns:p14="http://schemas.microsoft.com/office/powerpoint/2010/main" val="1296648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4" y="1622276"/>
            <a:ext cx="8449837" cy="3761673"/>
          </a:xfrm>
        </p:spPr>
      </p:pic>
      <p:sp>
        <p:nvSpPr>
          <p:cNvPr id="6" name="TextBox 5"/>
          <p:cNvSpPr txBox="1"/>
          <p:nvPr/>
        </p:nvSpPr>
        <p:spPr>
          <a:xfrm>
            <a:off x="3596267" y="4797504"/>
            <a:ext cx="1471962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Zab</a:t>
            </a:r>
            <a:r>
              <a:rPr lang="en-US" sz="2400" dirty="0"/>
              <a:t> Protocol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32249" y="4077166"/>
            <a:ext cx="83635" cy="66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107D54C-A50B-41F2-B742-3D9BD278C7BF}"/>
              </a:ext>
            </a:extLst>
          </p:cNvPr>
          <p:cNvSpPr txBox="1"/>
          <p:nvPr/>
        </p:nvSpPr>
        <p:spPr>
          <a:xfrm>
            <a:off x="2855910" y="21202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Coded in Java</a:t>
            </a:r>
          </a:p>
        </p:txBody>
      </p:sp>
    </p:spTree>
    <p:extLst>
      <p:ext uri="{BB962C8B-B14F-4D97-AF65-F5344CB8AC3E}">
        <p14:creationId xmlns:p14="http://schemas.microsoft.com/office/powerpoint/2010/main" val="142833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1961" y="2028127"/>
            <a:ext cx="6172200" cy="2893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443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Zookeeper Handling of 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READ requests are served by any Zookeeper server</a:t>
            </a:r>
          </a:p>
          <a:p>
            <a:pPr lvl="1"/>
            <a:r>
              <a:rPr lang="en-US" dirty="0"/>
              <a:t>Scales linearly, although information can be stale</a:t>
            </a:r>
          </a:p>
          <a:p>
            <a:r>
              <a:rPr lang="en-US" dirty="0"/>
              <a:t>WRITE requests change state so are handed differently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One Zookeeper server acts as the leader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leader executes all write requests forwarded by followers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leader then broadcasts the 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update is successful if a majority of Zookeeper servers have correct </a:t>
            </a:r>
            <a:br>
              <a:rPr lang="en-US" dirty="0"/>
            </a:br>
            <a:r>
              <a:rPr lang="en-US" dirty="0"/>
              <a:t>    state at the end of the protocol</a:t>
            </a:r>
          </a:p>
        </p:txBody>
      </p:sp>
    </p:spTree>
    <p:extLst>
      <p:ext uri="{BB962C8B-B14F-4D97-AF65-F5344CB8AC3E}">
        <p14:creationId xmlns:p14="http://schemas.microsoft.com/office/powerpoint/2010/main" val="3749782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Zookeeper Implementation Simplifications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TCP for its transport layer.</a:t>
            </a:r>
          </a:p>
          <a:p>
            <a:pPr lvl="1"/>
            <a:r>
              <a:rPr lang="en-US" dirty="0"/>
              <a:t>Message order is maintained by the network</a:t>
            </a:r>
          </a:p>
          <a:p>
            <a:pPr lvl="1"/>
            <a:r>
              <a:rPr lang="en-US" dirty="0"/>
              <a:t>The network is reliable?</a:t>
            </a:r>
          </a:p>
          <a:p>
            <a:r>
              <a:rPr lang="en-US" dirty="0"/>
              <a:t>Assumes reliable file system</a:t>
            </a:r>
          </a:p>
          <a:p>
            <a:pPr lvl="1"/>
            <a:r>
              <a:rPr lang="en-US" dirty="0"/>
              <a:t>Logging and DB checkpointing</a:t>
            </a:r>
          </a:p>
        </p:txBody>
      </p:sp>
    </p:spTree>
    <p:extLst>
      <p:ext uri="{BB962C8B-B14F-4D97-AF65-F5344CB8AC3E}">
        <p14:creationId xmlns:p14="http://schemas.microsoft.com/office/powerpoint/2010/main" val="1615653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Zookeeper Implementation Simplifications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write-ahead logging</a:t>
            </a:r>
          </a:p>
          <a:p>
            <a:pPr lvl="1"/>
            <a:r>
              <a:rPr lang="en-US" dirty="0"/>
              <a:t>Requests are first written to the log</a:t>
            </a:r>
          </a:p>
          <a:p>
            <a:pPr lvl="1"/>
            <a:r>
              <a:rPr lang="en-US" dirty="0"/>
              <a:t>The Zookeeper DB is updated from the log</a:t>
            </a:r>
          </a:p>
          <a:p>
            <a:r>
              <a:rPr lang="en-US" dirty="0"/>
              <a:t>Zookeeper servers can acquire correct state by reading the logs from the file system</a:t>
            </a:r>
          </a:p>
          <a:p>
            <a:pPr lvl="1"/>
            <a:r>
              <a:rPr lang="en-US" dirty="0"/>
              <a:t>Checkpoint reading means you don’t have to reread the entire history</a:t>
            </a:r>
          </a:p>
          <a:p>
            <a:r>
              <a:rPr lang="en-US" dirty="0"/>
              <a:t>Assumes a single administrator so no deep security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03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4665"/>
            <a:ext cx="8021990" cy="48520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5935" y="2030547"/>
            <a:ext cx="1578167" cy="105761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6742321" y="4154047"/>
            <a:ext cx="2321807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Speed isn’t everything. Having many servers increases reliability but decreases throughput as # of writes increases.</a:t>
            </a:r>
          </a:p>
        </p:txBody>
      </p:sp>
    </p:spTree>
    <p:extLst>
      <p:ext uri="{BB962C8B-B14F-4D97-AF65-F5344CB8AC3E}">
        <p14:creationId xmlns:p14="http://schemas.microsoft.com/office/powerpoint/2010/main" val="3526347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810"/>
            <a:ext cx="7634690" cy="4507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5798" y="1328221"/>
            <a:ext cx="2222653" cy="237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350" dirty="0"/>
              <a:t>Failure and recovery of follower.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Failure and recovery of follower.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Failure of leader (200 </a:t>
            </a:r>
            <a:r>
              <a:rPr lang="en-US" sz="1350" dirty="0" err="1"/>
              <a:t>ms</a:t>
            </a:r>
            <a:r>
              <a:rPr lang="en-US" sz="1350" dirty="0"/>
              <a:t> to recover).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Failure of two followers (4a and 4b), recovery at 4c.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Failure of leader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Recovery of leader (?)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033" y="5424296"/>
            <a:ext cx="7045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 cluster of 5 zookeeper instances responds to manually injected failures.</a:t>
            </a:r>
          </a:p>
        </p:txBody>
      </p:sp>
    </p:spTree>
    <p:extLst>
      <p:ext uri="{BB962C8B-B14F-4D97-AF65-F5344CB8AC3E}">
        <p14:creationId xmlns:p14="http://schemas.microsoft.com/office/powerpoint/2010/main" val="869953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B723D-8A93-45DE-8179-B41151EF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today?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396E61-A0E2-4D81-8F93-D2A1C33E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1750"/>
            <a:ext cx="8530736" cy="330552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Zookeeper is solving a problem that Leslie </a:t>
            </a:r>
            <a:r>
              <a:rPr lang="en-US" dirty="0" err="1"/>
              <a:t>Lamport</a:t>
            </a:r>
            <a:r>
              <a:rPr lang="en-US" dirty="0"/>
              <a:t> formalized as the </a:t>
            </a:r>
            <a:r>
              <a:rPr lang="en-US" i="1" dirty="0"/>
              <a:t>state machine replication problem.  </a:t>
            </a:r>
            <a:r>
              <a:rPr lang="en-US" dirty="0"/>
              <a:t>Much work has been done on this.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Paxos</a:t>
            </a:r>
            <a:r>
              <a:rPr lang="en-US" dirty="0"/>
              <a:t>” protocols solve this problem.  Zookeeper’s ZAB is like </a:t>
            </a:r>
            <a:r>
              <a:rPr lang="en-US" dirty="0" err="1"/>
              <a:t>Paxos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ephemeral state, but not for persistent state.</a:t>
            </a:r>
          </a:p>
          <a:p>
            <a:endParaRPr lang="en-US" dirty="0"/>
          </a:p>
          <a:p>
            <a:r>
              <a:rPr lang="en-US" dirty="0"/>
              <a:t>But checkpointing is not the same as the true durable </a:t>
            </a:r>
            <a:r>
              <a:rPr lang="en-US" dirty="0" err="1"/>
              <a:t>Paxos</a:t>
            </a:r>
            <a:r>
              <a:rPr lang="en-US" dirty="0"/>
              <a:t>.  Durable </a:t>
            </a:r>
            <a:r>
              <a:rPr lang="en-US" dirty="0" err="1"/>
              <a:t>Paxos</a:t>
            </a:r>
            <a:r>
              <a:rPr lang="en-US" dirty="0"/>
              <a:t> is like checkpointing </a:t>
            </a:r>
            <a:r>
              <a:rPr lang="en-US" i="1" dirty="0"/>
              <a:t>on every operation</a:t>
            </a:r>
            <a:r>
              <a:rPr lang="en-US" dirty="0"/>
              <a:t>.  Zookeeper does so every 5s</a:t>
            </a:r>
          </a:p>
          <a:p>
            <a:endParaRPr lang="en-US" dirty="0"/>
          </a:p>
          <a:p>
            <a:r>
              <a:rPr lang="en-US" dirty="0"/>
              <a:t>Derecho has no bugs of this kind and could replace Zookeeper.  Someone would take the Zookeeper API and replace ZAB with calls to Derecho.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D17CC-E4BC-4D06-8C7C-376A0251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Zookeeper Service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Watch Mechanism</a:t>
            </a:r>
          </a:p>
          <a:p>
            <a:pPr lvl="1"/>
            <a:r>
              <a:rPr lang="en-US" altLang="zh-TW" dirty="0"/>
              <a:t>Get notification</a:t>
            </a:r>
          </a:p>
          <a:p>
            <a:pPr lvl="1"/>
            <a:r>
              <a:rPr lang="en-US" altLang="zh-TW" dirty="0"/>
              <a:t>One time triggers</a:t>
            </a:r>
          </a:p>
          <a:p>
            <a:r>
              <a:rPr lang="en-US" altLang="zh-TW" dirty="0"/>
              <a:t>Other properties of </a:t>
            </a:r>
            <a:r>
              <a:rPr lang="en-US" altLang="zh-TW" dirty="0" err="1"/>
              <a:t>Znode</a:t>
            </a:r>
            <a:endParaRPr lang="en-US" altLang="zh-TW" dirty="0"/>
          </a:p>
          <a:p>
            <a:pPr lvl="1"/>
            <a:r>
              <a:rPr lang="en-US" altLang="zh-TW" dirty="0" err="1"/>
              <a:t>Znode</a:t>
            </a:r>
            <a:r>
              <a:rPr lang="en-US" altLang="zh-TW" dirty="0"/>
              <a:t> wasn’t designed for big-data storage, instead it should only store meta-data or configurations</a:t>
            </a:r>
          </a:p>
          <a:p>
            <a:pPr lvl="1"/>
            <a:r>
              <a:rPr lang="en-US" altLang="zh-TW" dirty="0"/>
              <a:t>Example: timestamp version</a:t>
            </a:r>
          </a:p>
          <a:p>
            <a:r>
              <a:rPr lang="en-US" altLang="zh-TW" dirty="0"/>
              <a:t>Session</a:t>
            </a:r>
          </a:p>
          <a:p>
            <a:pPr lvl="1"/>
            <a:r>
              <a:rPr lang="en-US" altLang="zh-TW" dirty="0"/>
              <a:t>A connection to server from client is a session</a:t>
            </a:r>
          </a:p>
          <a:p>
            <a:pPr lvl="1"/>
            <a:r>
              <a:rPr lang="en-US" altLang="zh-TW" dirty="0"/>
              <a:t>Timeout mechanism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756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Client API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Create(path, data, flags)</a:t>
            </a:r>
          </a:p>
          <a:p>
            <a:r>
              <a:rPr lang="en-US" altLang="zh-TW" dirty="0"/>
              <a:t>Delete(path, version)</a:t>
            </a:r>
          </a:p>
          <a:p>
            <a:r>
              <a:rPr lang="en-US" altLang="zh-TW" dirty="0"/>
              <a:t>Exist(path, watch)</a:t>
            </a:r>
          </a:p>
          <a:p>
            <a:r>
              <a:rPr lang="en-US" altLang="zh-TW" dirty="0" err="1"/>
              <a:t>getData</a:t>
            </a:r>
            <a:r>
              <a:rPr lang="en-US" altLang="zh-TW" dirty="0"/>
              <a:t>(path, watch)</a:t>
            </a:r>
          </a:p>
          <a:p>
            <a:r>
              <a:rPr lang="en-US" altLang="zh-TW" dirty="0" err="1"/>
              <a:t>setData</a:t>
            </a:r>
            <a:r>
              <a:rPr lang="en-US" altLang="zh-TW" dirty="0"/>
              <a:t>(path, data, version)</a:t>
            </a:r>
          </a:p>
          <a:p>
            <a:r>
              <a:rPr lang="en-US" altLang="zh-TW" dirty="0" err="1"/>
              <a:t>getChildren</a:t>
            </a:r>
            <a:r>
              <a:rPr lang="en-US" altLang="zh-TW" dirty="0"/>
              <a:t>(path, watch)</a:t>
            </a:r>
          </a:p>
          <a:p>
            <a:r>
              <a:rPr lang="en-US" altLang="zh-TW" dirty="0"/>
              <a:t>Sync(path)</a:t>
            </a:r>
          </a:p>
          <a:p>
            <a:r>
              <a:rPr lang="en-US" altLang="zh-TW" dirty="0"/>
              <a:t>Two versions: synchronous and asynchronous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24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Guarantees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Linearizable</a:t>
            </a:r>
            <a:r>
              <a:rPr lang="en-US" altLang="zh-TW" dirty="0"/>
              <a:t> writes</a:t>
            </a:r>
          </a:p>
          <a:p>
            <a:pPr lvl="1"/>
            <a:r>
              <a:rPr lang="en-US" altLang="zh-TW" dirty="0"/>
              <a:t>All requests that update the state of </a:t>
            </a:r>
            <a:r>
              <a:rPr lang="en-US" altLang="zh-TW" dirty="0" err="1"/>
              <a:t>ZooKeeper</a:t>
            </a:r>
            <a:r>
              <a:rPr lang="en-US" altLang="zh-TW" dirty="0"/>
              <a:t> are </a:t>
            </a:r>
            <a:r>
              <a:rPr lang="en-US" altLang="zh-TW" dirty="0" err="1"/>
              <a:t>serializable</a:t>
            </a:r>
            <a:r>
              <a:rPr lang="en-US" altLang="zh-TW" dirty="0"/>
              <a:t> and respect precedence </a:t>
            </a:r>
          </a:p>
          <a:p>
            <a:r>
              <a:rPr lang="en-US" altLang="zh-TW" dirty="0"/>
              <a:t>FIFO client order</a:t>
            </a:r>
          </a:p>
          <a:p>
            <a:pPr lvl="1"/>
            <a:r>
              <a:rPr lang="en-US" altLang="zh-TW" dirty="0"/>
              <a:t>All requests are in order that they were sent by client.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84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 of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Configuration Management</a:t>
            </a:r>
          </a:p>
          <a:p>
            <a:pPr lvl="1"/>
            <a:r>
              <a:rPr lang="en-US" altLang="zh-TW" dirty="0"/>
              <a:t>For dynamic configuration propose</a:t>
            </a:r>
          </a:p>
          <a:p>
            <a:pPr lvl="1"/>
            <a:r>
              <a:rPr lang="en-US" altLang="zh-TW" dirty="0"/>
              <a:t>Simplest way is to create a </a:t>
            </a:r>
            <a:r>
              <a:rPr lang="en-US" altLang="zh-TW" dirty="0" err="1"/>
              <a:t>znode</a:t>
            </a:r>
            <a:r>
              <a:rPr lang="en-US" altLang="zh-TW" dirty="0"/>
              <a:t> c for saving configuration. </a:t>
            </a:r>
          </a:p>
          <a:p>
            <a:pPr lvl="1"/>
            <a:r>
              <a:rPr lang="en-US" altLang="zh-TW" dirty="0"/>
              <a:t>Other processes set the watch flag on c </a:t>
            </a:r>
          </a:p>
          <a:p>
            <a:pPr lvl="1"/>
            <a:r>
              <a:rPr lang="en-US" altLang="zh-TW" dirty="0"/>
              <a:t>The notification just indicate there is a update without telling how many time updates occurs</a:t>
            </a:r>
          </a:p>
          <a:p>
            <a:pPr lvl="1"/>
            <a:r>
              <a:rPr lang="en-US" altLang="zh-TW" dirty="0"/>
              <a:t>If configuration would be too big (8K limit), store it</a:t>
            </a:r>
            <a:br>
              <a:rPr lang="en-US" altLang="zh-TW" dirty="0"/>
            </a:br>
            <a:r>
              <a:rPr lang="en-US" altLang="zh-TW" dirty="0"/>
              <a:t>in the blob service and save a URL into c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11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2799</Words>
  <Application>Microsoft Office PowerPoint</Application>
  <PresentationFormat>On-screen Show (4:3)</PresentationFormat>
  <Paragraphs>392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Wingdings</vt:lpstr>
      <vt:lpstr>Office 佈景主題</vt:lpstr>
      <vt:lpstr>ZooKeeper</vt:lpstr>
      <vt:lpstr>ZooKeeper</vt:lpstr>
      <vt:lpstr>What is coordination?</vt:lpstr>
      <vt:lpstr>Contributions</vt:lpstr>
      <vt:lpstr>Zookeeper Service</vt:lpstr>
      <vt:lpstr>Zookeeper Service</vt:lpstr>
      <vt:lpstr>Client API</vt:lpstr>
      <vt:lpstr>Guarantees</vt:lpstr>
      <vt:lpstr>Examples of primitives</vt:lpstr>
      <vt:lpstr>Examples of primitives</vt:lpstr>
      <vt:lpstr>Examples of primitives</vt:lpstr>
      <vt:lpstr>Examples of primitives</vt:lpstr>
      <vt:lpstr>Examples of primitives</vt:lpstr>
      <vt:lpstr>Examples of primitives</vt:lpstr>
      <vt:lpstr>Examples of primitives</vt:lpstr>
      <vt:lpstr>Application</vt:lpstr>
      <vt:lpstr>Application</vt:lpstr>
      <vt:lpstr>Zookeeper’s “versioning” feature</vt:lpstr>
      <vt:lpstr>Zookeeper’s “versioning” feature</vt:lpstr>
      <vt:lpstr>Details on Zookeeper (this is their slide set and repeats some parts of mine)</vt:lpstr>
      <vt:lpstr>Zookeeper goals</vt:lpstr>
      <vt:lpstr>How is Zookeeper used today?</vt:lpstr>
      <vt:lpstr>PowerPoint Presentation</vt:lpstr>
      <vt:lpstr>A Simple -service System</vt:lpstr>
      <vt:lpstr>Apache Zookeeper and -services</vt:lpstr>
      <vt:lpstr>Apache Zookeeper Is…</vt:lpstr>
      <vt:lpstr>The ZooKeeper Service</vt:lpstr>
      <vt:lpstr>ZAB Protocol </vt:lpstr>
      <vt:lpstr>ZAB failure handling</vt:lpstr>
      <vt:lpstr>ZAB persistence</vt:lpstr>
      <vt:lpstr>ZAB limitations</vt:lpstr>
      <vt:lpstr>Zookeeper Summary</vt:lpstr>
      <vt:lpstr>Zookeeper Summary (Cont.)</vt:lpstr>
      <vt:lpstr>Zookeeper, More Briefly</vt:lpstr>
      <vt:lpstr>ZNodes</vt:lpstr>
      <vt:lpstr>ZNode types</vt:lpstr>
      <vt:lpstr>Zookeeper API (1/2)</vt:lpstr>
      <vt:lpstr>Zookeeper API (2/2)</vt:lpstr>
      <vt:lpstr>Configuration Management</vt:lpstr>
      <vt:lpstr>The Rendezvous Problem</vt:lpstr>
      <vt:lpstr>Locks</vt:lpstr>
      <vt:lpstr>PowerPoint Presentation</vt:lpstr>
      <vt:lpstr>PowerPoint Presentation</vt:lpstr>
      <vt:lpstr>Why is this form of replication needed?</vt:lpstr>
      <vt:lpstr>Configuration Management</vt:lpstr>
      <vt:lpstr>Service Discovery</vt:lpstr>
      <vt:lpstr>Group Membership</vt:lpstr>
      <vt:lpstr>System State for Distributed Systems</vt:lpstr>
      <vt:lpstr>Leader Election</vt:lpstr>
      <vt:lpstr>Under the Zookeeper Hood</vt:lpstr>
      <vt:lpstr>PowerPoint Presentation</vt:lpstr>
      <vt:lpstr>PowerPoint Presentation</vt:lpstr>
      <vt:lpstr>Zookeeper Handling of Writes</vt:lpstr>
      <vt:lpstr>Some Zookeeper Implementation Simplifications</vt:lpstr>
      <vt:lpstr>Some Zookeeper Implementation Simplifications</vt:lpstr>
      <vt:lpstr>PowerPoint Presentation</vt:lpstr>
      <vt:lpstr>PowerPoint Presentation</vt:lpstr>
      <vt:lpstr>State of the Art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purplebleed</dc:creator>
  <cp:lastModifiedBy>Ken Birman</cp:lastModifiedBy>
  <cp:revision>23</cp:revision>
  <dcterms:created xsi:type="dcterms:W3CDTF">2012-04-11T15:49:55Z</dcterms:created>
  <dcterms:modified xsi:type="dcterms:W3CDTF">2019-09-24T12:29:12Z</dcterms:modified>
</cp:coreProperties>
</file>