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7340263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42" y="11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0269" y="673102"/>
            <a:ext cx="705972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01040" y="5462018"/>
            <a:ext cx="1213818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936" y="672308"/>
            <a:ext cx="16062393" cy="738664"/>
          </a:xfrm>
        </p:spPr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1364" y="3294380"/>
            <a:ext cx="11708911" cy="646331"/>
          </a:xfrm>
        </p:spPr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936" y="672308"/>
            <a:ext cx="16062393" cy="738664"/>
          </a:xfrm>
        </p:spPr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67013" y="2243330"/>
            <a:ext cx="754301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930236" y="2243330"/>
            <a:ext cx="754301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669" y="50800"/>
            <a:ext cx="6671937" cy="127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936" y="672308"/>
            <a:ext cx="16062393" cy="738664"/>
          </a:xfrm>
        </p:spPr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669" y="50800"/>
            <a:ext cx="6671937" cy="127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936" y="672309"/>
            <a:ext cx="16062393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1364" y="3294381"/>
            <a:ext cx="11708911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895690" y="9070850"/>
            <a:ext cx="55488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7013" y="9070850"/>
            <a:ext cx="39882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484990" y="9070850"/>
            <a:ext cx="39882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23">
        <a:defRPr>
          <a:latin typeface="+mn-lt"/>
          <a:ea typeface="+mn-ea"/>
          <a:cs typeface="+mn-cs"/>
        </a:defRPr>
      </a:lvl2pPr>
      <a:lvl3pPr marL="914446">
        <a:defRPr>
          <a:latin typeface="+mn-lt"/>
          <a:ea typeface="+mn-ea"/>
          <a:cs typeface="+mn-cs"/>
        </a:defRPr>
      </a:lvl3pPr>
      <a:lvl4pPr marL="1371668">
        <a:defRPr>
          <a:latin typeface="+mn-lt"/>
          <a:ea typeface="+mn-ea"/>
          <a:cs typeface="+mn-cs"/>
        </a:defRPr>
      </a:lvl4pPr>
      <a:lvl5pPr marL="1828892">
        <a:defRPr>
          <a:latin typeface="+mn-lt"/>
          <a:ea typeface="+mn-ea"/>
          <a:cs typeface="+mn-cs"/>
        </a:defRPr>
      </a:lvl5pPr>
      <a:lvl6pPr marL="2286114">
        <a:defRPr>
          <a:latin typeface="+mn-lt"/>
          <a:ea typeface="+mn-ea"/>
          <a:cs typeface="+mn-cs"/>
        </a:defRPr>
      </a:lvl6pPr>
      <a:lvl7pPr marL="2743337">
        <a:defRPr>
          <a:latin typeface="+mn-lt"/>
          <a:ea typeface="+mn-ea"/>
          <a:cs typeface="+mn-cs"/>
        </a:defRPr>
      </a:lvl7pPr>
      <a:lvl8pPr marL="3200560">
        <a:defRPr>
          <a:latin typeface="+mn-lt"/>
          <a:ea typeface="+mn-ea"/>
          <a:cs typeface="+mn-cs"/>
        </a:defRPr>
      </a:lvl8pPr>
      <a:lvl9pPr marL="365778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23">
        <a:defRPr>
          <a:latin typeface="+mn-lt"/>
          <a:ea typeface="+mn-ea"/>
          <a:cs typeface="+mn-cs"/>
        </a:defRPr>
      </a:lvl2pPr>
      <a:lvl3pPr marL="914446">
        <a:defRPr>
          <a:latin typeface="+mn-lt"/>
          <a:ea typeface="+mn-ea"/>
          <a:cs typeface="+mn-cs"/>
        </a:defRPr>
      </a:lvl3pPr>
      <a:lvl4pPr marL="1371668">
        <a:defRPr>
          <a:latin typeface="+mn-lt"/>
          <a:ea typeface="+mn-ea"/>
          <a:cs typeface="+mn-cs"/>
        </a:defRPr>
      </a:lvl4pPr>
      <a:lvl5pPr marL="1828892">
        <a:defRPr>
          <a:latin typeface="+mn-lt"/>
          <a:ea typeface="+mn-ea"/>
          <a:cs typeface="+mn-cs"/>
        </a:defRPr>
      </a:lvl5pPr>
      <a:lvl6pPr marL="2286114">
        <a:defRPr>
          <a:latin typeface="+mn-lt"/>
          <a:ea typeface="+mn-ea"/>
          <a:cs typeface="+mn-cs"/>
        </a:defRPr>
      </a:lvl6pPr>
      <a:lvl7pPr marL="2743337">
        <a:defRPr>
          <a:latin typeface="+mn-lt"/>
          <a:ea typeface="+mn-ea"/>
          <a:cs typeface="+mn-cs"/>
        </a:defRPr>
      </a:lvl7pPr>
      <a:lvl8pPr marL="3200560">
        <a:defRPr>
          <a:latin typeface="+mn-lt"/>
          <a:ea typeface="+mn-ea"/>
          <a:cs typeface="+mn-cs"/>
        </a:defRPr>
      </a:lvl8pPr>
      <a:lvl9pPr marL="365778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8332" y="673100"/>
            <a:ext cx="34080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2206100" algn="l"/>
              </a:tabLst>
            </a:pPr>
            <a:r>
              <a:rPr spc="-720" dirty="0"/>
              <a:t>T</a:t>
            </a:r>
            <a:r>
              <a:rPr spc="-5" dirty="0"/>
              <a:t>ens</a:t>
            </a:r>
            <a:r>
              <a:rPr dirty="0"/>
              <a:t>or	</a:t>
            </a:r>
            <a:r>
              <a:rPr spc="-5" dirty="0"/>
              <a:t>Fl</a:t>
            </a:r>
            <a:r>
              <a:rPr spc="-50" dirty="0"/>
              <a:t>o</a:t>
            </a:r>
            <a:r>
              <a:rPr dirty="0"/>
              <a:t>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04331" y="1998980"/>
            <a:ext cx="12068810" cy="49702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25" marR="5729257" indent="-495325">
              <a:lnSpc>
                <a:spcPct val="115100"/>
              </a:lnSpc>
              <a:spcBef>
                <a:spcPts val="95"/>
              </a:spcBef>
            </a:pPr>
            <a:r>
              <a:rPr sz="4200" spc="-85" dirty="0">
                <a:latin typeface="Gill Sans MT"/>
                <a:cs typeface="Gill Sans MT"/>
              </a:rPr>
              <a:t>Tensors: </a:t>
            </a:r>
            <a:r>
              <a:rPr sz="4200" spc="-5" dirty="0">
                <a:latin typeface="Gill Sans MT"/>
                <a:cs typeface="Gill Sans MT"/>
              </a:rPr>
              <a:t>n-dimensional</a:t>
            </a:r>
            <a:r>
              <a:rPr sz="4200" spc="-345" dirty="0">
                <a:latin typeface="Gill Sans MT"/>
                <a:cs typeface="Gill Sans MT"/>
              </a:rPr>
              <a:t> </a:t>
            </a:r>
            <a:r>
              <a:rPr sz="4200" spc="-40" dirty="0">
                <a:latin typeface="Gill Sans MT"/>
                <a:cs typeface="Gill Sans MT"/>
              </a:rPr>
              <a:t>arrays  </a:t>
            </a:r>
            <a:r>
              <a:rPr sz="4200" spc="-45" dirty="0">
                <a:latin typeface="Gill Sans MT"/>
                <a:cs typeface="Gill Sans MT"/>
              </a:rPr>
              <a:t>Vector: </a:t>
            </a:r>
            <a:r>
              <a:rPr sz="4200" dirty="0">
                <a:latin typeface="Gill Sans MT"/>
                <a:cs typeface="Gill Sans MT"/>
              </a:rPr>
              <a:t>1-D</a:t>
            </a:r>
            <a:r>
              <a:rPr sz="4200" spc="-44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tensor</a:t>
            </a:r>
            <a:endParaRPr sz="4200">
              <a:latin typeface="Gill Sans MT"/>
              <a:cs typeface="Gill Sans MT"/>
            </a:endParaRPr>
          </a:p>
          <a:p>
            <a:pPr marL="508025">
              <a:spcBef>
                <a:spcPts val="655"/>
              </a:spcBef>
            </a:pPr>
            <a:r>
              <a:rPr sz="4200" spc="-5" dirty="0">
                <a:latin typeface="Gill Sans MT"/>
                <a:cs typeface="Gill Sans MT"/>
              </a:rPr>
              <a:t>Matrix: </a:t>
            </a:r>
            <a:r>
              <a:rPr sz="4200" dirty="0">
                <a:latin typeface="Gill Sans MT"/>
                <a:cs typeface="Gill Sans MT"/>
              </a:rPr>
              <a:t>2-D</a:t>
            </a:r>
            <a:r>
              <a:rPr sz="4200" spc="-484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tensor</a:t>
            </a:r>
            <a:endParaRPr sz="4200">
              <a:latin typeface="Gill Sans MT"/>
              <a:cs typeface="Gill Sans MT"/>
            </a:endParaRPr>
          </a:p>
          <a:p>
            <a:pPr marL="520726" marR="2761753" indent="-508025">
              <a:lnSpc>
                <a:spcPct val="113100"/>
              </a:lnSpc>
              <a:spcBef>
                <a:spcPts val="4196"/>
              </a:spcBef>
              <a:tabLst>
                <a:tab pos="1024307" algn="l"/>
                <a:tab pos="4982459" algn="l"/>
                <a:tab pos="5312675" algn="l"/>
                <a:tab pos="7107275" algn="l"/>
              </a:tabLst>
            </a:pPr>
            <a:r>
              <a:rPr sz="4200" dirty="0">
                <a:latin typeface="Gill Sans MT"/>
                <a:cs typeface="Gill Sans MT"/>
              </a:rPr>
              <a:t>Deep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learning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process	</a:t>
            </a:r>
            <a:r>
              <a:rPr sz="4200" spc="-30" dirty="0">
                <a:latin typeface="Gill Sans MT"/>
                <a:cs typeface="Gill Sans MT"/>
              </a:rPr>
              <a:t>are</a:t>
            </a:r>
            <a:r>
              <a:rPr sz="4200" spc="10" dirty="0">
                <a:latin typeface="Gill Sans MT"/>
                <a:cs typeface="Gill Sans MT"/>
              </a:rPr>
              <a:t> flows	</a:t>
            </a:r>
            <a:r>
              <a:rPr sz="4200" dirty="0">
                <a:latin typeface="Gill Sans MT"/>
                <a:cs typeface="Gill Sans MT"/>
              </a:rPr>
              <a:t>of</a:t>
            </a:r>
            <a:r>
              <a:rPr sz="4200" spc="-9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tensors </a:t>
            </a:r>
            <a:r>
              <a:rPr sz="4200" dirty="0">
                <a:latin typeface="Gill Sans MT"/>
                <a:cs typeface="Gill Sans MT"/>
              </a:rPr>
              <a:t> A	</a:t>
            </a:r>
            <a:r>
              <a:rPr sz="4200" spc="-5" dirty="0">
                <a:latin typeface="Gill Sans MT"/>
                <a:cs typeface="Gill Sans MT"/>
              </a:rPr>
              <a:t>sequence</a:t>
            </a:r>
            <a:r>
              <a:rPr sz="4200" dirty="0">
                <a:latin typeface="Gill Sans MT"/>
                <a:cs typeface="Gill Sans MT"/>
              </a:rPr>
              <a:t> of </a:t>
            </a:r>
            <a:r>
              <a:rPr sz="4200" spc="-5" dirty="0">
                <a:latin typeface="Gill Sans MT"/>
                <a:cs typeface="Gill Sans MT"/>
              </a:rPr>
              <a:t>tensor	operations</a:t>
            </a:r>
            <a:endParaRPr sz="4200">
              <a:latin typeface="Gill Sans MT"/>
              <a:cs typeface="Gill Sans MT"/>
            </a:endParaRPr>
          </a:p>
          <a:p>
            <a:pPr marL="520726">
              <a:spcBef>
                <a:spcPts val="655"/>
              </a:spcBef>
              <a:tabLst>
                <a:tab pos="4764644" algn="l"/>
                <a:tab pos="6041692" algn="l"/>
              </a:tabLst>
            </a:pPr>
            <a:r>
              <a:rPr sz="4200" spc="-5" dirty="0">
                <a:latin typeface="Gill Sans MT"/>
                <a:cs typeface="Gill Sans MT"/>
              </a:rPr>
              <a:t>Can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25" dirty="0">
                <a:latin typeface="Gill Sans MT"/>
                <a:cs typeface="Gill Sans MT"/>
              </a:rPr>
              <a:t>represent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also	</a:t>
            </a:r>
            <a:r>
              <a:rPr sz="4200" spc="-25" dirty="0">
                <a:latin typeface="Gill Sans MT"/>
                <a:cs typeface="Gill Sans MT"/>
              </a:rPr>
              <a:t>many	</a:t>
            </a:r>
            <a:r>
              <a:rPr sz="4200" spc="-5" dirty="0">
                <a:latin typeface="Gill Sans MT"/>
                <a:cs typeface="Gill Sans MT"/>
              </a:rPr>
              <a:t>machine learning</a:t>
            </a:r>
            <a:r>
              <a:rPr sz="4200" spc="-20" dirty="0">
                <a:latin typeface="Gill Sans MT"/>
                <a:cs typeface="Gill Sans MT"/>
              </a:rPr>
              <a:t> </a:t>
            </a:r>
            <a:r>
              <a:rPr sz="4200" spc="-10" dirty="0">
                <a:latin typeface="Gill Sans MT"/>
                <a:cs typeface="Gill Sans MT"/>
              </a:rPr>
              <a:t>algorithms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0531" y="1295400"/>
            <a:ext cx="4822190" cy="3488054"/>
          </a:xfrm>
          <a:custGeom>
            <a:avLst/>
            <a:gdLst/>
            <a:ahLst/>
            <a:cxnLst/>
            <a:rect l="l" t="t" r="r" b="b"/>
            <a:pathLst>
              <a:path w="4822190" h="3488054">
                <a:moveTo>
                  <a:pt x="869800" y="0"/>
                </a:moveTo>
                <a:lnTo>
                  <a:pt x="3952086" y="0"/>
                </a:lnTo>
                <a:lnTo>
                  <a:pt x="4023345" y="42"/>
                </a:lnTo>
                <a:lnTo>
                  <a:pt x="4088023" y="340"/>
                </a:lnTo>
                <a:lnTo>
                  <a:pt x="4146903" y="1150"/>
                </a:lnTo>
                <a:lnTo>
                  <a:pt x="4200769" y="2727"/>
                </a:lnTo>
                <a:lnTo>
                  <a:pt x="4250406" y="5328"/>
                </a:lnTo>
                <a:lnTo>
                  <a:pt x="4296596" y="9206"/>
                </a:lnTo>
                <a:lnTo>
                  <a:pt x="4340124" y="14620"/>
                </a:lnTo>
                <a:lnTo>
                  <a:pt x="4381773" y="21823"/>
                </a:lnTo>
                <a:lnTo>
                  <a:pt x="4422327" y="31072"/>
                </a:lnTo>
                <a:lnTo>
                  <a:pt x="4462570" y="42624"/>
                </a:lnTo>
                <a:lnTo>
                  <a:pt x="4510431" y="62747"/>
                </a:lnTo>
                <a:lnTo>
                  <a:pt x="4555721" y="87235"/>
                </a:lnTo>
                <a:lnTo>
                  <a:pt x="4598185" y="115831"/>
                </a:lnTo>
                <a:lnTo>
                  <a:pt x="4637566" y="148277"/>
                </a:lnTo>
                <a:lnTo>
                  <a:pt x="4673608" y="184319"/>
                </a:lnTo>
                <a:lnTo>
                  <a:pt x="4706055" y="223700"/>
                </a:lnTo>
                <a:lnTo>
                  <a:pt x="4734650" y="266164"/>
                </a:lnTo>
                <a:lnTo>
                  <a:pt x="4759138" y="311455"/>
                </a:lnTo>
                <a:lnTo>
                  <a:pt x="4779262" y="359315"/>
                </a:lnTo>
                <a:lnTo>
                  <a:pt x="4790813" y="399562"/>
                </a:lnTo>
                <a:lnTo>
                  <a:pt x="4800063" y="440144"/>
                </a:lnTo>
                <a:lnTo>
                  <a:pt x="4807266" y="481866"/>
                </a:lnTo>
                <a:lnTo>
                  <a:pt x="4812679" y="525537"/>
                </a:lnTo>
                <a:lnTo>
                  <a:pt x="4816558" y="571963"/>
                </a:lnTo>
                <a:lnTo>
                  <a:pt x="4819158" y="621952"/>
                </a:lnTo>
                <a:lnTo>
                  <a:pt x="4820735" y="676309"/>
                </a:lnTo>
                <a:lnTo>
                  <a:pt x="4821545" y="735843"/>
                </a:lnTo>
                <a:lnTo>
                  <a:pt x="4821843" y="801360"/>
                </a:lnTo>
                <a:lnTo>
                  <a:pt x="4821886" y="873667"/>
                </a:lnTo>
                <a:lnTo>
                  <a:pt x="4821886" y="2617795"/>
                </a:lnTo>
                <a:lnTo>
                  <a:pt x="4821843" y="2689054"/>
                </a:lnTo>
                <a:lnTo>
                  <a:pt x="4821545" y="2753731"/>
                </a:lnTo>
                <a:lnTo>
                  <a:pt x="4820735" y="2812612"/>
                </a:lnTo>
                <a:lnTo>
                  <a:pt x="4819158" y="2866478"/>
                </a:lnTo>
                <a:lnTo>
                  <a:pt x="4816558" y="2916114"/>
                </a:lnTo>
                <a:lnTo>
                  <a:pt x="4812679" y="2962305"/>
                </a:lnTo>
                <a:lnTo>
                  <a:pt x="4807266" y="3005832"/>
                </a:lnTo>
                <a:lnTo>
                  <a:pt x="4800063" y="3047482"/>
                </a:lnTo>
                <a:lnTo>
                  <a:pt x="4790813" y="3088036"/>
                </a:lnTo>
                <a:lnTo>
                  <a:pt x="4779262" y="3128279"/>
                </a:lnTo>
                <a:lnTo>
                  <a:pt x="4759138" y="3176139"/>
                </a:lnTo>
                <a:lnTo>
                  <a:pt x="4734650" y="3221430"/>
                </a:lnTo>
                <a:lnTo>
                  <a:pt x="4706055" y="3263894"/>
                </a:lnTo>
                <a:lnTo>
                  <a:pt x="4673608" y="3303275"/>
                </a:lnTo>
                <a:lnTo>
                  <a:pt x="4637566" y="3339317"/>
                </a:lnTo>
                <a:lnTo>
                  <a:pt x="4598185" y="3371764"/>
                </a:lnTo>
                <a:lnTo>
                  <a:pt x="4555721" y="3400359"/>
                </a:lnTo>
                <a:lnTo>
                  <a:pt x="4510431" y="3424847"/>
                </a:lnTo>
                <a:lnTo>
                  <a:pt x="4462570" y="3444971"/>
                </a:lnTo>
                <a:lnTo>
                  <a:pt x="4422323" y="3456522"/>
                </a:lnTo>
                <a:lnTo>
                  <a:pt x="4381742" y="3465771"/>
                </a:lnTo>
                <a:lnTo>
                  <a:pt x="4340019" y="3472975"/>
                </a:lnTo>
                <a:lnTo>
                  <a:pt x="4296348" y="3478388"/>
                </a:lnTo>
                <a:lnTo>
                  <a:pt x="4249922" y="3482267"/>
                </a:lnTo>
                <a:lnTo>
                  <a:pt x="4199934" y="3484867"/>
                </a:lnTo>
                <a:lnTo>
                  <a:pt x="4145576" y="3486444"/>
                </a:lnTo>
                <a:lnTo>
                  <a:pt x="4086043" y="3487254"/>
                </a:lnTo>
                <a:lnTo>
                  <a:pt x="4020526" y="3487552"/>
                </a:lnTo>
                <a:lnTo>
                  <a:pt x="3948219" y="3487595"/>
                </a:lnTo>
                <a:lnTo>
                  <a:pt x="869800" y="3487595"/>
                </a:lnTo>
                <a:lnTo>
                  <a:pt x="798541" y="3487552"/>
                </a:lnTo>
                <a:lnTo>
                  <a:pt x="733863" y="3487254"/>
                </a:lnTo>
                <a:lnTo>
                  <a:pt x="674983" y="3486444"/>
                </a:lnTo>
                <a:lnTo>
                  <a:pt x="621116" y="3484867"/>
                </a:lnTo>
                <a:lnTo>
                  <a:pt x="571480" y="3482267"/>
                </a:lnTo>
                <a:lnTo>
                  <a:pt x="525290" y="3478388"/>
                </a:lnTo>
                <a:lnTo>
                  <a:pt x="481762" y="3472975"/>
                </a:lnTo>
                <a:lnTo>
                  <a:pt x="440113" y="3465771"/>
                </a:lnTo>
                <a:lnTo>
                  <a:pt x="399558" y="3456522"/>
                </a:lnTo>
                <a:lnTo>
                  <a:pt x="359315" y="3444971"/>
                </a:lnTo>
                <a:lnTo>
                  <a:pt x="311455" y="3424847"/>
                </a:lnTo>
                <a:lnTo>
                  <a:pt x="266164" y="3400359"/>
                </a:lnTo>
                <a:lnTo>
                  <a:pt x="223700" y="3371764"/>
                </a:lnTo>
                <a:lnTo>
                  <a:pt x="184319" y="3339317"/>
                </a:lnTo>
                <a:lnTo>
                  <a:pt x="148277" y="3303275"/>
                </a:lnTo>
                <a:lnTo>
                  <a:pt x="115831" y="3263894"/>
                </a:lnTo>
                <a:lnTo>
                  <a:pt x="87235" y="3221430"/>
                </a:lnTo>
                <a:lnTo>
                  <a:pt x="62747" y="3176139"/>
                </a:lnTo>
                <a:lnTo>
                  <a:pt x="42624" y="3128279"/>
                </a:lnTo>
                <a:lnTo>
                  <a:pt x="31072" y="3088032"/>
                </a:lnTo>
                <a:lnTo>
                  <a:pt x="21823" y="3047451"/>
                </a:lnTo>
                <a:lnTo>
                  <a:pt x="14620" y="3005728"/>
                </a:lnTo>
                <a:lnTo>
                  <a:pt x="9206" y="2962057"/>
                </a:lnTo>
                <a:lnTo>
                  <a:pt x="5328" y="2915631"/>
                </a:lnTo>
                <a:lnTo>
                  <a:pt x="2727" y="2865643"/>
                </a:lnTo>
                <a:lnTo>
                  <a:pt x="1150" y="2811285"/>
                </a:lnTo>
                <a:lnTo>
                  <a:pt x="340" y="2751751"/>
                </a:lnTo>
                <a:lnTo>
                  <a:pt x="42" y="2686234"/>
                </a:lnTo>
                <a:lnTo>
                  <a:pt x="0" y="2613927"/>
                </a:lnTo>
                <a:lnTo>
                  <a:pt x="0" y="869800"/>
                </a:lnTo>
                <a:lnTo>
                  <a:pt x="42" y="798541"/>
                </a:lnTo>
                <a:lnTo>
                  <a:pt x="340" y="733863"/>
                </a:lnTo>
                <a:lnTo>
                  <a:pt x="1150" y="674983"/>
                </a:lnTo>
                <a:lnTo>
                  <a:pt x="2727" y="621116"/>
                </a:lnTo>
                <a:lnTo>
                  <a:pt x="5328" y="571480"/>
                </a:lnTo>
                <a:lnTo>
                  <a:pt x="9206" y="525290"/>
                </a:lnTo>
                <a:lnTo>
                  <a:pt x="14620" y="481762"/>
                </a:lnTo>
                <a:lnTo>
                  <a:pt x="21823" y="440113"/>
                </a:lnTo>
                <a:lnTo>
                  <a:pt x="31072" y="399558"/>
                </a:lnTo>
                <a:lnTo>
                  <a:pt x="42624" y="359315"/>
                </a:lnTo>
                <a:lnTo>
                  <a:pt x="62747" y="311455"/>
                </a:lnTo>
                <a:lnTo>
                  <a:pt x="87235" y="266164"/>
                </a:lnTo>
                <a:lnTo>
                  <a:pt x="115831" y="223700"/>
                </a:lnTo>
                <a:lnTo>
                  <a:pt x="148277" y="184319"/>
                </a:lnTo>
                <a:lnTo>
                  <a:pt x="184319" y="148277"/>
                </a:lnTo>
                <a:lnTo>
                  <a:pt x="223700" y="115831"/>
                </a:lnTo>
                <a:lnTo>
                  <a:pt x="266164" y="87235"/>
                </a:lnTo>
                <a:lnTo>
                  <a:pt x="311455" y="62747"/>
                </a:lnTo>
                <a:lnTo>
                  <a:pt x="359315" y="42624"/>
                </a:lnTo>
                <a:lnTo>
                  <a:pt x="399562" y="31072"/>
                </a:lnTo>
                <a:lnTo>
                  <a:pt x="440144" y="21823"/>
                </a:lnTo>
                <a:lnTo>
                  <a:pt x="481866" y="14620"/>
                </a:lnTo>
                <a:lnTo>
                  <a:pt x="525537" y="9206"/>
                </a:lnTo>
                <a:lnTo>
                  <a:pt x="571963" y="5328"/>
                </a:lnTo>
                <a:lnTo>
                  <a:pt x="621952" y="2727"/>
                </a:lnTo>
                <a:lnTo>
                  <a:pt x="676309" y="1150"/>
                </a:lnTo>
                <a:lnTo>
                  <a:pt x="735843" y="340"/>
                </a:lnTo>
                <a:lnTo>
                  <a:pt x="801360" y="42"/>
                </a:lnTo>
                <a:lnTo>
                  <a:pt x="873667" y="0"/>
                </a:lnTo>
                <a:lnTo>
                  <a:pt x="869800" y="0"/>
                </a:lnTo>
                <a:close/>
              </a:path>
            </a:pathLst>
          </a:custGeom>
          <a:ln w="63499">
            <a:solidFill>
              <a:srgbClr val="A6AAA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21104" y="1325145"/>
            <a:ext cx="10629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solidFill>
                  <a:srgbClr val="53585F"/>
                </a:solidFill>
                <a:latin typeface="Gill Sans MT"/>
                <a:cs typeface="Gill Sans MT"/>
              </a:rPr>
              <a:t>G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r</a:t>
            </a:r>
            <a:r>
              <a:rPr sz="3200" spc="-35" dirty="0">
                <a:solidFill>
                  <a:srgbClr val="53585F"/>
                </a:solidFill>
                <a:latin typeface="Gill Sans MT"/>
                <a:cs typeface="Gill Sans MT"/>
              </a:rPr>
              <a:t>a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ph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26268" y="5141161"/>
            <a:ext cx="9242425" cy="4558030"/>
          </a:xfrm>
          <a:custGeom>
            <a:avLst/>
            <a:gdLst/>
            <a:ahLst/>
            <a:cxnLst/>
            <a:rect l="l" t="t" r="r" b="b"/>
            <a:pathLst>
              <a:path w="9242425" h="4558030">
                <a:moveTo>
                  <a:pt x="0" y="0"/>
                </a:moveTo>
                <a:lnTo>
                  <a:pt x="9241791" y="0"/>
                </a:lnTo>
                <a:lnTo>
                  <a:pt x="9241791" y="4557974"/>
                </a:lnTo>
                <a:lnTo>
                  <a:pt x="0" y="4557974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6267" y="5141161"/>
            <a:ext cx="9241790" cy="4558030"/>
          </a:xfrm>
          <a:custGeom>
            <a:avLst/>
            <a:gdLst/>
            <a:ahLst/>
            <a:cxnLst/>
            <a:rect l="l" t="t" r="r" b="b"/>
            <a:pathLst>
              <a:path w="9241790" h="4558030">
                <a:moveTo>
                  <a:pt x="0" y="0"/>
                </a:moveTo>
                <a:lnTo>
                  <a:pt x="9241791" y="0"/>
                </a:lnTo>
                <a:lnTo>
                  <a:pt x="9241791" y="4557975"/>
                </a:lnTo>
                <a:lnTo>
                  <a:pt x="0" y="455797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20232" y="6786881"/>
            <a:ext cx="8501380" cy="28473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5081">
              <a:lnSpc>
                <a:spcPct val="117200"/>
              </a:lnSpc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 </a:t>
            </a:r>
            <a:r>
              <a:rPr sz="3200" dirty="0">
                <a:latin typeface="Gill Sans MT"/>
                <a:cs typeface="Gill Sans MT"/>
              </a:rPr>
              <a:t>3]),</a:t>
            </a:r>
            <a:r>
              <a:rPr sz="3200" spc="-64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name='w')  </a:t>
            </a:r>
            <a:r>
              <a:rPr sz="3200" dirty="0">
                <a:latin typeface="Gill Sans MT"/>
                <a:cs typeface="Gill Sans MT"/>
              </a:rPr>
              <a:t>y = </a:t>
            </a:r>
            <a:r>
              <a:rPr sz="3200" spc="-5" dirty="0">
                <a:latin typeface="Gill Sans MT"/>
                <a:cs typeface="Gill Sans MT"/>
              </a:rPr>
              <a:t>tf.matmul(x,</a:t>
            </a:r>
            <a:r>
              <a:rPr sz="3200" spc="-41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w)</a:t>
            </a:r>
            <a:endParaRPr sz="3200">
              <a:latin typeface="Gill Sans MT"/>
              <a:cs typeface="Gill Sans MT"/>
            </a:endParaRPr>
          </a:p>
          <a:p>
            <a:pPr marL="12701" marR="2768738">
              <a:lnSpc>
                <a:spcPct val="113300"/>
              </a:lnSpc>
              <a:spcBef>
                <a:spcPts val="50"/>
              </a:spcBef>
            </a:pP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tf.nn.relu(y)  </a:t>
            </a:r>
            <a:r>
              <a:rPr sz="3200" spc="-5" dirty="0">
                <a:latin typeface="Gill Sans MT"/>
                <a:cs typeface="Gill Sans MT"/>
              </a:rPr>
              <a:t>sess.run(tf.initialize_all_variables())  </a:t>
            </a:r>
            <a:r>
              <a:rPr sz="3200" dirty="0">
                <a:latin typeface="Gill Sans MT"/>
                <a:cs typeface="Gill Sans MT"/>
              </a:rPr>
              <a:t>print</a:t>
            </a:r>
            <a:r>
              <a:rPr sz="3200" spc="-20" dirty="0">
                <a:latin typeface="Gill Sans MT"/>
                <a:cs typeface="Gill Sans MT"/>
              </a:rPr>
              <a:t> </a:t>
            </a:r>
            <a:r>
              <a:rPr sz="3200" spc="-10" dirty="0">
                <a:latin typeface="Gill Sans MT"/>
                <a:cs typeface="Gill Sans MT"/>
              </a:rPr>
              <a:t>sess.run(relu_out)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0232" y="5110480"/>
            <a:ext cx="5222240" cy="17276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1371668">
              <a:lnSpc>
                <a:spcPct val="114599"/>
              </a:lnSpc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import tensorflow as </a:t>
            </a:r>
            <a:r>
              <a:rPr sz="3200" spc="-5" dirty="0">
                <a:latin typeface="Gill Sans MT"/>
                <a:cs typeface="Gill Sans MT"/>
              </a:rPr>
              <a:t>tf  sess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5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tf.Session()</a:t>
            </a:r>
            <a:endParaRPr sz="3200">
              <a:latin typeface="Gill Sans MT"/>
              <a:cs typeface="Gill Sans MT"/>
            </a:endParaRPr>
          </a:p>
          <a:p>
            <a:pPr marL="12701">
              <a:spcBef>
                <a:spcPts val="660"/>
              </a:spcBef>
            </a:pP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x = tf.placeholder("float",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[1,</a:t>
            </a:r>
            <a:r>
              <a:rPr sz="3200" spc="-70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222331" y="673100"/>
            <a:ext cx="2908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Placeholder</a:t>
            </a:r>
          </a:p>
        </p:txBody>
      </p:sp>
      <p:sp>
        <p:nvSpPr>
          <p:cNvPr id="9" name="object 9"/>
          <p:cNvSpPr/>
          <p:nvPr/>
        </p:nvSpPr>
        <p:spPr>
          <a:xfrm>
            <a:off x="14560280" y="2922078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884904" y="3039645"/>
            <a:ext cx="1261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Ma</a:t>
            </a:r>
            <a:r>
              <a:rPr sz="3200" spc="-5" dirty="0">
                <a:latin typeface="Gill Sans MT"/>
                <a:cs typeface="Gill Sans MT"/>
              </a:rPr>
              <a:t>tM</a:t>
            </a:r>
            <a:r>
              <a:rPr sz="3200" dirty="0">
                <a:latin typeface="Gill Sans MT"/>
                <a:cs typeface="Gill Sans MT"/>
              </a:rPr>
              <a:t>ul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560280" y="1522199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050006" y="1642645"/>
            <a:ext cx="9531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latin typeface="Gill Sans MT"/>
                <a:cs typeface="Gill Sans MT"/>
              </a:rPr>
              <a:t>Re</a:t>
            </a:r>
            <a:r>
              <a:rPr sz="3200" dirty="0">
                <a:latin typeface="Gill Sans MT"/>
                <a:cs typeface="Gill Sans MT"/>
              </a:rPr>
              <a:t>LU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081134" y="2922078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1506790" y="0"/>
                </a:moveTo>
                <a:lnTo>
                  <a:pt x="292505" y="0"/>
                </a:lnTo>
                <a:lnTo>
                  <a:pt x="236161" y="222"/>
                </a:lnTo>
                <a:lnTo>
                  <a:pt x="191494" y="1783"/>
                </a:lnTo>
                <a:lnTo>
                  <a:pt x="120299" y="14270"/>
                </a:lnTo>
                <a:lnTo>
                  <a:pt x="85465" y="31474"/>
                </a:lnTo>
                <a:lnTo>
                  <a:pt x="55531" y="55532"/>
                </a:lnTo>
                <a:lnTo>
                  <a:pt x="31474" y="85466"/>
                </a:lnTo>
                <a:lnTo>
                  <a:pt x="14269" y="120299"/>
                </a:lnTo>
                <a:lnTo>
                  <a:pt x="1778" y="191494"/>
                </a:lnTo>
                <a:lnTo>
                  <a:pt x="222" y="235616"/>
                </a:lnTo>
                <a:lnTo>
                  <a:pt x="0" y="291211"/>
                </a:lnTo>
                <a:lnTo>
                  <a:pt x="5" y="525188"/>
                </a:lnTo>
                <a:lnTo>
                  <a:pt x="222" y="580237"/>
                </a:lnTo>
                <a:lnTo>
                  <a:pt x="1783" y="624904"/>
                </a:lnTo>
                <a:lnTo>
                  <a:pt x="14269" y="696099"/>
                </a:lnTo>
                <a:lnTo>
                  <a:pt x="31474" y="730933"/>
                </a:lnTo>
                <a:lnTo>
                  <a:pt x="55531" y="760867"/>
                </a:lnTo>
                <a:lnTo>
                  <a:pt x="85465" y="784924"/>
                </a:lnTo>
                <a:lnTo>
                  <a:pt x="120299" y="802128"/>
                </a:lnTo>
                <a:lnTo>
                  <a:pt x="191332" y="814615"/>
                </a:lnTo>
                <a:lnTo>
                  <a:pt x="235615" y="816176"/>
                </a:lnTo>
                <a:lnTo>
                  <a:pt x="291209" y="816399"/>
                </a:lnTo>
                <a:lnTo>
                  <a:pt x="1505496" y="816399"/>
                </a:lnTo>
                <a:lnTo>
                  <a:pt x="1561839" y="816176"/>
                </a:lnTo>
                <a:lnTo>
                  <a:pt x="1606506" y="814615"/>
                </a:lnTo>
                <a:lnTo>
                  <a:pt x="1677701" y="802128"/>
                </a:lnTo>
                <a:lnTo>
                  <a:pt x="1712534" y="784924"/>
                </a:lnTo>
                <a:lnTo>
                  <a:pt x="1742468" y="760867"/>
                </a:lnTo>
                <a:lnTo>
                  <a:pt x="1766526" y="730933"/>
                </a:lnTo>
                <a:lnTo>
                  <a:pt x="1783730" y="696099"/>
                </a:lnTo>
                <a:lnTo>
                  <a:pt x="1796223" y="624904"/>
                </a:lnTo>
                <a:lnTo>
                  <a:pt x="1797778" y="580783"/>
                </a:lnTo>
                <a:lnTo>
                  <a:pt x="1798001" y="525188"/>
                </a:lnTo>
                <a:lnTo>
                  <a:pt x="1797996" y="291211"/>
                </a:lnTo>
                <a:lnTo>
                  <a:pt x="1797778" y="236162"/>
                </a:lnTo>
                <a:lnTo>
                  <a:pt x="1796217" y="191494"/>
                </a:lnTo>
                <a:lnTo>
                  <a:pt x="1783730" y="120299"/>
                </a:lnTo>
                <a:lnTo>
                  <a:pt x="1766526" y="85466"/>
                </a:lnTo>
                <a:lnTo>
                  <a:pt x="1742468" y="55532"/>
                </a:lnTo>
                <a:lnTo>
                  <a:pt x="1712534" y="31474"/>
                </a:lnTo>
                <a:lnTo>
                  <a:pt x="1677701" y="14270"/>
                </a:lnTo>
                <a:lnTo>
                  <a:pt x="1606668" y="1783"/>
                </a:lnTo>
                <a:lnTo>
                  <a:pt x="1562385" y="222"/>
                </a:lnTo>
                <a:lnTo>
                  <a:pt x="1506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81134" y="2922078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291210" y="0"/>
                </a:moveTo>
                <a:lnTo>
                  <a:pt x="1506790" y="0"/>
                </a:lnTo>
                <a:lnTo>
                  <a:pt x="1562385" y="222"/>
                </a:lnTo>
                <a:lnTo>
                  <a:pt x="1606668" y="1783"/>
                </a:lnTo>
                <a:lnTo>
                  <a:pt x="1677701" y="14270"/>
                </a:lnTo>
                <a:lnTo>
                  <a:pt x="1712534" y="31474"/>
                </a:lnTo>
                <a:lnTo>
                  <a:pt x="1742468" y="55532"/>
                </a:lnTo>
                <a:lnTo>
                  <a:pt x="1766526" y="85466"/>
                </a:lnTo>
                <a:lnTo>
                  <a:pt x="1783730" y="120299"/>
                </a:lnTo>
                <a:lnTo>
                  <a:pt x="1796217" y="191494"/>
                </a:lnTo>
                <a:lnTo>
                  <a:pt x="1797778" y="236162"/>
                </a:lnTo>
                <a:lnTo>
                  <a:pt x="1798001" y="292505"/>
                </a:lnTo>
                <a:lnTo>
                  <a:pt x="1798001" y="525188"/>
                </a:lnTo>
                <a:lnTo>
                  <a:pt x="1797778" y="580783"/>
                </a:lnTo>
                <a:lnTo>
                  <a:pt x="1796217" y="625066"/>
                </a:lnTo>
                <a:lnTo>
                  <a:pt x="1783730" y="696099"/>
                </a:lnTo>
                <a:lnTo>
                  <a:pt x="1766526" y="730933"/>
                </a:lnTo>
                <a:lnTo>
                  <a:pt x="1742468" y="760867"/>
                </a:lnTo>
                <a:lnTo>
                  <a:pt x="1712534" y="784924"/>
                </a:lnTo>
                <a:lnTo>
                  <a:pt x="1677701" y="802128"/>
                </a:lnTo>
                <a:lnTo>
                  <a:pt x="1606506" y="814615"/>
                </a:lnTo>
                <a:lnTo>
                  <a:pt x="1561839" y="816176"/>
                </a:lnTo>
                <a:lnTo>
                  <a:pt x="1505496" y="816399"/>
                </a:lnTo>
                <a:lnTo>
                  <a:pt x="291210" y="816399"/>
                </a:lnTo>
                <a:lnTo>
                  <a:pt x="235616" y="816176"/>
                </a:lnTo>
                <a:lnTo>
                  <a:pt x="191332" y="814615"/>
                </a:lnTo>
                <a:lnTo>
                  <a:pt x="120299" y="802128"/>
                </a:lnTo>
                <a:lnTo>
                  <a:pt x="85466" y="784924"/>
                </a:lnTo>
                <a:lnTo>
                  <a:pt x="55532" y="760867"/>
                </a:lnTo>
                <a:lnTo>
                  <a:pt x="31474" y="730933"/>
                </a:lnTo>
                <a:lnTo>
                  <a:pt x="14270" y="696099"/>
                </a:lnTo>
                <a:lnTo>
                  <a:pt x="1783" y="624904"/>
                </a:lnTo>
                <a:lnTo>
                  <a:pt x="222" y="580236"/>
                </a:lnTo>
                <a:lnTo>
                  <a:pt x="0" y="523893"/>
                </a:lnTo>
                <a:lnTo>
                  <a:pt x="0" y="291210"/>
                </a:lnTo>
                <a:lnTo>
                  <a:pt x="222" y="235616"/>
                </a:lnTo>
                <a:lnTo>
                  <a:pt x="1783" y="191332"/>
                </a:lnTo>
                <a:lnTo>
                  <a:pt x="14270" y="120299"/>
                </a:lnTo>
                <a:lnTo>
                  <a:pt x="31474" y="85466"/>
                </a:lnTo>
                <a:lnTo>
                  <a:pt x="55532" y="55532"/>
                </a:lnTo>
                <a:lnTo>
                  <a:pt x="85466" y="31474"/>
                </a:lnTo>
                <a:lnTo>
                  <a:pt x="120299" y="14270"/>
                </a:lnTo>
                <a:lnTo>
                  <a:pt x="191494" y="1783"/>
                </a:lnTo>
                <a:lnTo>
                  <a:pt x="236162" y="222"/>
                </a:lnTo>
                <a:lnTo>
                  <a:pt x="292505" y="0"/>
                </a:lnTo>
                <a:lnTo>
                  <a:pt x="29121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319504" y="3052345"/>
            <a:ext cx="13309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195" dirty="0">
                <a:latin typeface="Gill Sans MT"/>
                <a:cs typeface="Gill Sans MT"/>
              </a:rPr>
              <a:t>V</a:t>
            </a:r>
            <a:r>
              <a:rPr sz="3200" dirty="0">
                <a:latin typeface="Gill Sans MT"/>
                <a:cs typeface="Gill Sans MT"/>
              </a:rPr>
              <a:t>ariable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520521" y="2466841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436187"/>
                </a:moveTo>
                <a:lnTo>
                  <a:pt x="0" y="436187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59562" y="2357621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898028" y="3330278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0" y="0"/>
                </a:lnTo>
                <a:lnTo>
                  <a:pt x="520641" y="0"/>
                </a:lnTo>
                <a:lnTo>
                  <a:pt x="5333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18671" y="326931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0"/>
                </a:moveTo>
                <a:lnTo>
                  <a:pt x="0" y="121919"/>
                </a:lnTo>
                <a:lnTo>
                  <a:pt x="121920" y="609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392904" y="4182644"/>
            <a:ext cx="254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x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520521" y="3866722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320608"/>
                </a:moveTo>
                <a:lnTo>
                  <a:pt x="0" y="269290"/>
                </a:lnTo>
                <a:lnTo>
                  <a:pt x="0" y="217972"/>
                </a:lnTo>
                <a:lnTo>
                  <a:pt x="0" y="166654"/>
                </a:lnTo>
                <a:lnTo>
                  <a:pt x="0" y="115336"/>
                </a:lnTo>
                <a:lnTo>
                  <a:pt x="0" y="64018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459562" y="3757502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19"/>
                </a:lnTo>
                <a:lnTo>
                  <a:pt x="121920" y="121919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627604" y="385344"/>
            <a:ext cx="103314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spc="-55" dirty="0">
                <a:latin typeface="Gill Sans MT"/>
                <a:cs typeface="Gill Sans MT"/>
              </a:rPr>
              <a:t>F</a:t>
            </a:r>
            <a:r>
              <a:rPr sz="3600" spc="-5" dirty="0">
                <a:latin typeface="Gill Sans MT"/>
                <a:cs typeface="Gill Sans MT"/>
              </a:rPr>
              <a:t>etch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809825" y="905996"/>
            <a:ext cx="723265" cy="597535"/>
          </a:xfrm>
          <a:custGeom>
            <a:avLst/>
            <a:gdLst/>
            <a:ahLst/>
            <a:cxnLst/>
            <a:rect l="l" t="t" r="r" b="b"/>
            <a:pathLst>
              <a:path w="723265" h="597535">
                <a:moveTo>
                  <a:pt x="723258" y="597189"/>
                </a:moveTo>
                <a:lnTo>
                  <a:pt x="709252" y="560610"/>
                </a:lnTo>
                <a:lnTo>
                  <a:pt x="692643" y="524631"/>
                </a:lnTo>
                <a:lnTo>
                  <a:pt x="673429" y="489250"/>
                </a:lnTo>
                <a:lnTo>
                  <a:pt x="651612" y="454468"/>
                </a:lnTo>
                <a:lnTo>
                  <a:pt x="627190" y="420285"/>
                </a:lnTo>
                <a:lnTo>
                  <a:pt x="600165" y="386701"/>
                </a:lnTo>
                <a:lnTo>
                  <a:pt x="570536" y="353715"/>
                </a:lnTo>
                <a:lnTo>
                  <a:pt x="538302" y="321328"/>
                </a:lnTo>
                <a:lnTo>
                  <a:pt x="503465" y="289541"/>
                </a:lnTo>
                <a:lnTo>
                  <a:pt x="466023" y="258352"/>
                </a:lnTo>
                <a:lnTo>
                  <a:pt x="425978" y="227761"/>
                </a:lnTo>
                <a:lnTo>
                  <a:pt x="383328" y="197770"/>
                </a:lnTo>
                <a:lnTo>
                  <a:pt x="338075" y="168377"/>
                </a:lnTo>
                <a:lnTo>
                  <a:pt x="290218" y="139584"/>
                </a:lnTo>
                <a:lnTo>
                  <a:pt x="239756" y="111389"/>
                </a:lnTo>
                <a:lnTo>
                  <a:pt x="186691" y="83793"/>
                </a:lnTo>
                <a:lnTo>
                  <a:pt x="131022" y="56795"/>
                </a:lnTo>
                <a:lnTo>
                  <a:pt x="72748" y="30397"/>
                </a:lnTo>
                <a:lnTo>
                  <a:pt x="11871" y="4597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707975" y="853737"/>
            <a:ext cx="135890" cy="114300"/>
          </a:xfrm>
          <a:custGeom>
            <a:avLst/>
            <a:gdLst/>
            <a:ahLst/>
            <a:cxnLst/>
            <a:rect l="l" t="t" r="r" b="b"/>
            <a:pathLst>
              <a:path w="135890" h="114300">
                <a:moveTo>
                  <a:pt x="135708" y="0"/>
                </a:moveTo>
                <a:lnTo>
                  <a:pt x="0" y="12811"/>
                </a:lnTo>
                <a:lnTo>
                  <a:pt x="91673" y="113690"/>
                </a:lnTo>
                <a:lnTo>
                  <a:pt x="135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866232" y="1932094"/>
            <a:ext cx="6994525" cy="311944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1">
              <a:spcBef>
                <a:spcPts val="985"/>
              </a:spcBef>
            </a:pPr>
            <a:r>
              <a:rPr sz="4200" spc="-20" dirty="0">
                <a:latin typeface="Gill Sans MT"/>
                <a:cs typeface="Gill Sans MT"/>
              </a:rPr>
              <a:t>How </a:t>
            </a:r>
            <a:r>
              <a:rPr sz="4200" spc="-5" dirty="0">
                <a:latin typeface="Gill Sans MT"/>
                <a:cs typeface="Gill Sans MT"/>
              </a:rPr>
              <a:t>about</a:t>
            </a:r>
            <a:r>
              <a:rPr sz="4200" spc="-55" dirty="0">
                <a:latin typeface="Gill Sans MT"/>
                <a:cs typeface="Gill Sans MT"/>
              </a:rPr>
              <a:t>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x</a:t>
            </a:r>
            <a:r>
              <a:rPr sz="4200" dirty="0">
                <a:latin typeface="Gill Sans MT"/>
                <a:cs typeface="Gill Sans MT"/>
              </a:rPr>
              <a:t>?</a:t>
            </a:r>
            <a:endParaRPr sz="4200">
              <a:latin typeface="Gill Sans MT"/>
              <a:cs typeface="Gill Sans MT"/>
            </a:endParaRPr>
          </a:p>
          <a:p>
            <a:pPr marL="50803">
              <a:lnSpc>
                <a:spcPts val="4211"/>
              </a:lnSpc>
              <a:spcBef>
                <a:spcPts val="755"/>
              </a:spcBef>
            </a:pP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placeholder(</a:t>
            </a:r>
            <a:r>
              <a:rPr sz="3600" spc="-5" dirty="0">
                <a:solidFill>
                  <a:srgbClr val="00882B"/>
                </a:solidFill>
                <a:latin typeface="Gill Sans MT"/>
                <a:cs typeface="Gill Sans MT"/>
              </a:rPr>
              <a:t>&lt;data</a:t>
            </a:r>
            <a:r>
              <a:rPr sz="3600" spc="-4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3600" spc="-5" dirty="0">
                <a:solidFill>
                  <a:srgbClr val="00882B"/>
                </a:solidFill>
                <a:latin typeface="Gill Sans MT"/>
                <a:cs typeface="Gill Sans MT"/>
              </a:rPr>
              <a:t>type&gt;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,</a:t>
            </a:r>
            <a:endParaRPr sz="3600">
              <a:latin typeface="Gill Sans MT"/>
              <a:cs typeface="Gill Sans MT"/>
            </a:endParaRPr>
          </a:p>
          <a:p>
            <a:pPr marL="2336917" marR="5081">
              <a:lnSpc>
                <a:spcPts val="4100"/>
              </a:lnSpc>
              <a:spcBef>
                <a:spcPts val="204"/>
              </a:spcBef>
            </a:pP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sh</a:t>
            </a:r>
            <a:r>
              <a:rPr sz="3600" spc="-40" dirty="0">
                <a:solidFill>
                  <a:srgbClr val="0365C0"/>
                </a:solidFill>
                <a:latin typeface="Gill Sans MT"/>
                <a:cs typeface="Gill Sans MT"/>
              </a:rPr>
              <a:t>a</a:t>
            </a: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pe=</a:t>
            </a:r>
            <a:r>
              <a:rPr sz="3600" dirty="0">
                <a:solidFill>
                  <a:srgbClr val="00882B"/>
                </a:solidFill>
                <a:latin typeface="Gill Sans MT"/>
                <a:cs typeface="Gill Sans MT"/>
              </a:rPr>
              <a:t>&lt;</a:t>
            </a:r>
            <a:r>
              <a:rPr sz="3600" spc="-5" dirty="0">
                <a:solidFill>
                  <a:srgbClr val="00882B"/>
                </a:solidFill>
                <a:latin typeface="Gill Sans MT"/>
                <a:cs typeface="Gill Sans MT"/>
              </a:rPr>
              <a:t>o</a:t>
            </a:r>
            <a:r>
              <a:rPr sz="3600" dirty="0">
                <a:solidFill>
                  <a:srgbClr val="00882B"/>
                </a:solidFill>
                <a:latin typeface="Gill Sans MT"/>
                <a:cs typeface="Gill Sans MT"/>
              </a:rPr>
              <a:t>ption</a:t>
            </a:r>
            <a:r>
              <a:rPr sz="3600" spc="-5" dirty="0">
                <a:solidFill>
                  <a:srgbClr val="00882B"/>
                </a:solidFill>
                <a:latin typeface="Gill Sans MT"/>
                <a:cs typeface="Gill Sans MT"/>
              </a:rPr>
              <a:t>al-</a:t>
            </a:r>
            <a:r>
              <a:rPr sz="3600" dirty="0">
                <a:solidFill>
                  <a:srgbClr val="00882B"/>
                </a:solidFill>
                <a:latin typeface="Gill Sans MT"/>
                <a:cs typeface="Gill Sans MT"/>
              </a:rPr>
              <a:t>sh</a:t>
            </a:r>
            <a:r>
              <a:rPr sz="3600" spc="-40" dirty="0">
                <a:solidFill>
                  <a:srgbClr val="00882B"/>
                </a:solidFill>
                <a:latin typeface="Gill Sans MT"/>
                <a:cs typeface="Gill Sans MT"/>
              </a:rPr>
              <a:t>a</a:t>
            </a:r>
            <a:r>
              <a:rPr sz="3600" dirty="0">
                <a:solidFill>
                  <a:srgbClr val="00882B"/>
                </a:solidFill>
                <a:latin typeface="Gill Sans MT"/>
                <a:cs typeface="Gill Sans MT"/>
              </a:rPr>
              <a:t>pe&gt;</a:t>
            </a: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, 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name=</a:t>
            </a:r>
            <a:r>
              <a:rPr sz="3600" spc="-5" dirty="0">
                <a:solidFill>
                  <a:srgbClr val="00882B"/>
                </a:solidFill>
                <a:latin typeface="Gill Sans MT"/>
                <a:cs typeface="Gill Sans MT"/>
              </a:rPr>
              <a:t>&lt;optional-name&gt;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)</a:t>
            </a:r>
            <a:endParaRPr sz="3600">
              <a:latin typeface="Gill Sans MT"/>
              <a:cs typeface="Gill Sans MT"/>
            </a:endParaRPr>
          </a:p>
          <a:p>
            <a:pPr marL="215911">
              <a:lnSpc>
                <a:spcPts val="4920"/>
              </a:lnSpc>
            </a:pPr>
            <a:r>
              <a:rPr sz="4200" dirty="0">
                <a:latin typeface="Gill Sans MT"/>
                <a:cs typeface="Gill Sans MT"/>
              </a:rPr>
              <a:t>Its </a:t>
            </a:r>
            <a:r>
              <a:rPr sz="4200" spc="-5" dirty="0">
                <a:latin typeface="Gill Sans MT"/>
                <a:cs typeface="Gill Sans MT"/>
              </a:rPr>
              <a:t>content will </a:t>
            </a:r>
            <a:r>
              <a:rPr sz="4200" dirty="0">
                <a:latin typeface="Gill Sans MT"/>
                <a:cs typeface="Gill Sans MT"/>
              </a:rPr>
              <a:t>be</a:t>
            </a:r>
            <a:r>
              <a:rPr sz="4200" spc="-70" dirty="0">
                <a:latin typeface="Gill Sans MT"/>
                <a:cs typeface="Gill Sans MT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fed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82267" y="1249048"/>
            <a:ext cx="4822190" cy="3488054"/>
          </a:xfrm>
          <a:custGeom>
            <a:avLst/>
            <a:gdLst/>
            <a:ahLst/>
            <a:cxnLst/>
            <a:rect l="l" t="t" r="r" b="b"/>
            <a:pathLst>
              <a:path w="4822190" h="3488054">
                <a:moveTo>
                  <a:pt x="869800" y="0"/>
                </a:moveTo>
                <a:lnTo>
                  <a:pt x="3952086" y="0"/>
                </a:lnTo>
                <a:lnTo>
                  <a:pt x="4023345" y="42"/>
                </a:lnTo>
                <a:lnTo>
                  <a:pt x="4088023" y="340"/>
                </a:lnTo>
                <a:lnTo>
                  <a:pt x="4146903" y="1150"/>
                </a:lnTo>
                <a:lnTo>
                  <a:pt x="4200769" y="2727"/>
                </a:lnTo>
                <a:lnTo>
                  <a:pt x="4250406" y="5328"/>
                </a:lnTo>
                <a:lnTo>
                  <a:pt x="4296596" y="9206"/>
                </a:lnTo>
                <a:lnTo>
                  <a:pt x="4340124" y="14620"/>
                </a:lnTo>
                <a:lnTo>
                  <a:pt x="4381773" y="21823"/>
                </a:lnTo>
                <a:lnTo>
                  <a:pt x="4422327" y="31072"/>
                </a:lnTo>
                <a:lnTo>
                  <a:pt x="4462570" y="42624"/>
                </a:lnTo>
                <a:lnTo>
                  <a:pt x="4510431" y="62747"/>
                </a:lnTo>
                <a:lnTo>
                  <a:pt x="4555721" y="87235"/>
                </a:lnTo>
                <a:lnTo>
                  <a:pt x="4598185" y="115831"/>
                </a:lnTo>
                <a:lnTo>
                  <a:pt x="4637566" y="148277"/>
                </a:lnTo>
                <a:lnTo>
                  <a:pt x="4673608" y="184319"/>
                </a:lnTo>
                <a:lnTo>
                  <a:pt x="4706055" y="223700"/>
                </a:lnTo>
                <a:lnTo>
                  <a:pt x="4734650" y="266164"/>
                </a:lnTo>
                <a:lnTo>
                  <a:pt x="4759138" y="311455"/>
                </a:lnTo>
                <a:lnTo>
                  <a:pt x="4779262" y="359315"/>
                </a:lnTo>
                <a:lnTo>
                  <a:pt x="4790813" y="399562"/>
                </a:lnTo>
                <a:lnTo>
                  <a:pt x="4800063" y="440144"/>
                </a:lnTo>
                <a:lnTo>
                  <a:pt x="4807266" y="481866"/>
                </a:lnTo>
                <a:lnTo>
                  <a:pt x="4812679" y="525537"/>
                </a:lnTo>
                <a:lnTo>
                  <a:pt x="4816558" y="571963"/>
                </a:lnTo>
                <a:lnTo>
                  <a:pt x="4819158" y="621952"/>
                </a:lnTo>
                <a:lnTo>
                  <a:pt x="4820735" y="676309"/>
                </a:lnTo>
                <a:lnTo>
                  <a:pt x="4821545" y="735843"/>
                </a:lnTo>
                <a:lnTo>
                  <a:pt x="4821843" y="801360"/>
                </a:lnTo>
                <a:lnTo>
                  <a:pt x="4821886" y="873667"/>
                </a:lnTo>
                <a:lnTo>
                  <a:pt x="4821886" y="2617795"/>
                </a:lnTo>
                <a:lnTo>
                  <a:pt x="4821843" y="2689054"/>
                </a:lnTo>
                <a:lnTo>
                  <a:pt x="4821545" y="2753731"/>
                </a:lnTo>
                <a:lnTo>
                  <a:pt x="4820735" y="2812612"/>
                </a:lnTo>
                <a:lnTo>
                  <a:pt x="4819158" y="2866478"/>
                </a:lnTo>
                <a:lnTo>
                  <a:pt x="4816558" y="2916114"/>
                </a:lnTo>
                <a:lnTo>
                  <a:pt x="4812679" y="2962305"/>
                </a:lnTo>
                <a:lnTo>
                  <a:pt x="4807266" y="3005832"/>
                </a:lnTo>
                <a:lnTo>
                  <a:pt x="4800063" y="3047482"/>
                </a:lnTo>
                <a:lnTo>
                  <a:pt x="4790813" y="3088036"/>
                </a:lnTo>
                <a:lnTo>
                  <a:pt x="4779262" y="3128279"/>
                </a:lnTo>
                <a:lnTo>
                  <a:pt x="4759138" y="3176139"/>
                </a:lnTo>
                <a:lnTo>
                  <a:pt x="4734650" y="3221430"/>
                </a:lnTo>
                <a:lnTo>
                  <a:pt x="4706055" y="3263894"/>
                </a:lnTo>
                <a:lnTo>
                  <a:pt x="4673608" y="3303275"/>
                </a:lnTo>
                <a:lnTo>
                  <a:pt x="4637566" y="3339317"/>
                </a:lnTo>
                <a:lnTo>
                  <a:pt x="4598185" y="3371764"/>
                </a:lnTo>
                <a:lnTo>
                  <a:pt x="4555721" y="3400359"/>
                </a:lnTo>
                <a:lnTo>
                  <a:pt x="4510431" y="3424847"/>
                </a:lnTo>
                <a:lnTo>
                  <a:pt x="4462570" y="3444971"/>
                </a:lnTo>
                <a:lnTo>
                  <a:pt x="4422323" y="3456522"/>
                </a:lnTo>
                <a:lnTo>
                  <a:pt x="4381742" y="3465771"/>
                </a:lnTo>
                <a:lnTo>
                  <a:pt x="4340019" y="3472975"/>
                </a:lnTo>
                <a:lnTo>
                  <a:pt x="4296348" y="3478388"/>
                </a:lnTo>
                <a:lnTo>
                  <a:pt x="4249922" y="3482267"/>
                </a:lnTo>
                <a:lnTo>
                  <a:pt x="4199934" y="3484867"/>
                </a:lnTo>
                <a:lnTo>
                  <a:pt x="4145576" y="3486444"/>
                </a:lnTo>
                <a:lnTo>
                  <a:pt x="4086043" y="3487254"/>
                </a:lnTo>
                <a:lnTo>
                  <a:pt x="4020526" y="3487552"/>
                </a:lnTo>
                <a:lnTo>
                  <a:pt x="3948219" y="3487595"/>
                </a:lnTo>
                <a:lnTo>
                  <a:pt x="869800" y="3487595"/>
                </a:lnTo>
                <a:lnTo>
                  <a:pt x="798541" y="3487552"/>
                </a:lnTo>
                <a:lnTo>
                  <a:pt x="733863" y="3487254"/>
                </a:lnTo>
                <a:lnTo>
                  <a:pt x="674983" y="3486444"/>
                </a:lnTo>
                <a:lnTo>
                  <a:pt x="621116" y="3484867"/>
                </a:lnTo>
                <a:lnTo>
                  <a:pt x="571480" y="3482267"/>
                </a:lnTo>
                <a:lnTo>
                  <a:pt x="525290" y="3478388"/>
                </a:lnTo>
                <a:lnTo>
                  <a:pt x="481762" y="3472975"/>
                </a:lnTo>
                <a:lnTo>
                  <a:pt x="440113" y="3465771"/>
                </a:lnTo>
                <a:lnTo>
                  <a:pt x="399558" y="3456522"/>
                </a:lnTo>
                <a:lnTo>
                  <a:pt x="359315" y="3444971"/>
                </a:lnTo>
                <a:lnTo>
                  <a:pt x="311455" y="3424847"/>
                </a:lnTo>
                <a:lnTo>
                  <a:pt x="266164" y="3400359"/>
                </a:lnTo>
                <a:lnTo>
                  <a:pt x="223700" y="3371764"/>
                </a:lnTo>
                <a:lnTo>
                  <a:pt x="184319" y="3339317"/>
                </a:lnTo>
                <a:lnTo>
                  <a:pt x="148277" y="3303275"/>
                </a:lnTo>
                <a:lnTo>
                  <a:pt x="115831" y="3263894"/>
                </a:lnTo>
                <a:lnTo>
                  <a:pt x="87235" y="3221430"/>
                </a:lnTo>
                <a:lnTo>
                  <a:pt x="62747" y="3176139"/>
                </a:lnTo>
                <a:lnTo>
                  <a:pt x="42624" y="3128279"/>
                </a:lnTo>
                <a:lnTo>
                  <a:pt x="31072" y="3088032"/>
                </a:lnTo>
                <a:lnTo>
                  <a:pt x="21823" y="3047451"/>
                </a:lnTo>
                <a:lnTo>
                  <a:pt x="14620" y="3005728"/>
                </a:lnTo>
                <a:lnTo>
                  <a:pt x="9206" y="2962057"/>
                </a:lnTo>
                <a:lnTo>
                  <a:pt x="5328" y="2915631"/>
                </a:lnTo>
                <a:lnTo>
                  <a:pt x="2727" y="2865643"/>
                </a:lnTo>
                <a:lnTo>
                  <a:pt x="1150" y="2811285"/>
                </a:lnTo>
                <a:lnTo>
                  <a:pt x="340" y="2751751"/>
                </a:lnTo>
                <a:lnTo>
                  <a:pt x="42" y="2686234"/>
                </a:lnTo>
                <a:lnTo>
                  <a:pt x="0" y="2613927"/>
                </a:lnTo>
                <a:lnTo>
                  <a:pt x="0" y="869800"/>
                </a:lnTo>
                <a:lnTo>
                  <a:pt x="42" y="798541"/>
                </a:lnTo>
                <a:lnTo>
                  <a:pt x="340" y="733863"/>
                </a:lnTo>
                <a:lnTo>
                  <a:pt x="1150" y="674983"/>
                </a:lnTo>
                <a:lnTo>
                  <a:pt x="2727" y="621116"/>
                </a:lnTo>
                <a:lnTo>
                  <a:pt x="5328" y="571480"/>
                </a:lnTo>
                <a:lnTo>
                  <a:pt x="9206" y="525290"/>
                </a:lnTo>
                <a:lnTo>
                  <a:pt x="14620" y="481762"/>
                </a:lnTo>
                <a:lnTo>
                  <a:pt x="21823" y="440113"/>
                </a:lnTo>
                <a:lnTo>
                  <a:pt x="31072" y="399558"/>
                </a:lnTo>
                <a:lnTo>
                  <a:pt x="42624" y="359315"/>
                </a:lnTo>
                <a:lnTo>
                  <a:pt x="62747" y="311455"/>
                </a:lnTo>
                <a:lnTo>
                  <a:pt x="87235" y="266164"/>
                </a:lnTo>
                <a:lnTo>
                  <a:pt x="115831" y="223700"/>
                </a:lnTo>
                <a:lnTo>
                  <a:pt x="148277" y="184319"/>
                </a:lnTo>
                <a:lnTo>
                  <a:pt x="184319" y="148277"/>
                </a:lnTo>
                <a:lnTo>
                  <a:pt x="223700" y="115831"/>
                </a:lnTo>
                <a:lnTo>
                  <a:pt x="266164" y="87235"/>
                </a:lnTo>
                <a:lnTo>
                  <a:pt x="311455" y="62747"/>
                </a:lnTo>
                <a:lnTo>
                  <a:pt x="359315" y="42624"/>
                </a:lnTo>
                <a:lnTo>
                  <a:pt x="399562" y="31072"/>
                </a:lnTo>
                <a:lnTo>
                  <a:pt x="440144" y="21823"/>
                </a:lnTo>
                <a:lnTo>
                  <a:pt x="481866" y="14620"/>
                </a:lnTo>
                <a:lnTo>
                  <a:pt x="525537" y="9206"/>
                </a:lnTo>
                <a:lnTo>
                  <a:pt x="571963" y="5328"/>
                </a:lnTo>
                <a:lnTo>
                  <a:pt x="621952" y="2727"/>
                </a:lnTo>
                <a:lnTo>
                  <a:pt x="676309" y="1150"/>
                </a:lnTo>
                <a:lnTo>
                  <a:pt x="735843" y="340"/>
                </a:lnTo>
                <a:lnTo>
                  <a:pt x="801360" y="42"/>
                </a:lnTo>
                <a:lnTo>
                  <a:pt x="873667" y="0"/>
                </a:lnTo>
                <a:lnTo>
                  <a:pt x="869800" y="0"/>
                </a:lnTo>
                <a:close/>
              </a:path>
            </a:pathLst>
          </a:custGeom>
          <a:ln w="63499">
            <a:solidFill>
              <a:srgbClr val="A6AAA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32840" y="1278793"/>
            <a:ext cx="10629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solidFill>
                  <a:srgbClr val="53585F"/>
                </a:solidFill>
                <a:latin typeface="Gill Sans MT"/>
                <a:cs typeface="Gill Sans MT"/>
              </a:rPr>
              <a:t>G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r</a:t>
            </a:r>
            <a:r>
              <a:rPr sz="3200" spc="-35" dirty="0">
                <a:solidFill>
                  <a:srgbClr val="53585F"/>
                </a:solidFill>
                <a:latin typeface="Gill Sans MT"/>
                <a:cs typeface="Gill Sans MT"/>
              </a:rPr>
              <a:t>a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ph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931" y="4124135"/>
            <a:ext cx="11009630" cy="4479290"/>
          </a:xfrm>
          <a:custGeom>
            <a:avLst/>
            <a:gdLst/>
            <a:ahLst/>
            <a:cxnLst/>
            <a:rect l="l" t="t" r="r" b="b"/>
            <a:pathLst>
              <a:path w="11009630" h="4479290">
                <a:moveTo>
                  <a:pt x="0" y="0"/>
                </a:moveTo>
                <a:lnTo>
                  <a:pt x="11009008" y="0"/>
                </a:lnTo>
                <a:lnTo>
                  <a:pt x="11009008" y="4479212"/>
                </a:lnTo>
                <a:lnTo>
                  <a:pt x="0" y="4479212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2931" y="4124135"/>
            <a:ext cx="11009630" cy="4479290"/>
          </a:xfrm>
          <a:custGeom>
            <a:avLst/>
            <a:gdLst/>
            <a:ahLst/>
            <a:cxnLst/>
            <a:rect l="l" t="t" r="r" b="b"/>
            <a:pathLst>
              <a:path w="11009630" h="4479290">
                <a:moveTo>
                  <a:pt x="0" y="0"/>
                </a:moveTo>
                <a:lnTo>
                  <a:pt x="11009007" y="0"/>
                </a:lnTo>
                <a:lnTo>
                  <a:pt x="11009007" y="4479211"/>
                </a:lnTo>
                <a:lnTo>
                  <a:pt x="0" y="4479211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0986" y="4254403"/>
            <a:ext cx="3855720" cy="143885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 marR="5081">
              <a:lnSpc>
                <a:spcPts val="3600"/>
              </a:lnSpc>
              <a:spcBef>
                <a:spcPts val="420"/>
              </a:spcBef>
            </a:pP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import </a:t>
            </a:r>
            <a:r>
              <a:rPr sz="3200" spc="-30" dirty="0">
                <a:solidFill>
                  <a:srgbClr val="0365C0"/>
                </a:solidFill>
                <a:latin typeface="Gill Sans MT"/>
                <a:cs typeface="Gill Sans MT"/>
              </a:rPr>
              <a:t>numpy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as np  </a:t>
            </a:r>
            <a:r>
              <a:rPr sz="3200" dirty="0">
                <a:latin typeface="Gill Sans MT"/>
                <a:cs typeface="Gill Sans MT"/>
              </a:rPr>
              <a:t>import tensorflow as </a:t>
            </a:r>
            <a:r>
              <a:rPr sz="3200" spc="-5" dirty="0">
                <a:latin typeface="Gill Sans MT"/>
                <a:cs typeface="Gill Sans MT"/>
              </a:rPr>
              <a:t>tf  sess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5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tf.Session()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0986" y="5626003"/>
            <a:ext cx="10353040" cy="2808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lnSpc>
                <a:spcPts val="3720"/>
              </a:lnSpc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x 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70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  <a:p>
            <a:pPr marL="12701" marR="1856198">
              <a:lnSpc>
                <a:spcPts val="3600"/>
              </a:lnSpc>
              <a:spcBef>
                <a:spcPts val="200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 </a:t>
            </a:r>
            <a:r>
              <a:rPr sz="3200" dirty="0">
                <a:latin typeface="Gill Sans MT"/>
                <a:cs typeface="Gill Sans MT"/>
              </a:rPr>
              <a:t>3]),</a:t>
            </a:r>
            <a:r>
              <a:rPr sz="3200" spc="-64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name='w')  </a:t>
            </a:r>
            <a:r>
              <a:rPr sz="3200" dirty="0">
                <a:latin typeface="Gill Sans MT"/>
                <a:cs typeface="Gill Sans MT"/>
              </a:rPr>
              <a:t>y = </a:t>
            </a:r>
            <a:r>
              <a:rPr sz="3200" spc="-5" dirty="0">
                <a:latin typeface="Gill Sans MT"/>
                <a:cs typeface="Gill Sans MT"/>
              </a:rPr>
              <a:t>tf.matmul(x,</a:t>
            </a:r>
            <a:r>
              <a:rPr sz="3200" spc="-41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w)</a:t>
            </a:r>
            <a:endParaRPr sz="3200">
              <a:latin typeface="Gill Sans MT"/>
              <a:cs typeface="Gill Sans MT"/>
            </a:endParaRPr>
          </a:p>
          <a:p>
            <a:pPr marL="12701" marR="4620491">
              <a:lnSpc>
                <a:spcPts val="3600"/>
              </a:lnSpc>
            </a:pP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tf.nn.relu(y)  </a:t>
            </a:r>
            <a:r>
              <a:rPr sz="3200" spc="-5" dirty="0">
                <a:latin typeface="Gill Sans MT"/>
                <a:cs typeface="Gill Sans MT"/>
              </a:rPr>
              <a:t>sess.run(tf.initialize_all_variables())</a:t>
            </a:r>
            <a:endParaRPr sz="3200">
              <a:latin typeface="Gill Sans MT"/>
              <a:cs typeface="Gill Sans MT"/>
            </a:endParaRPr>
          </a:p>
          <a:p>
            <a:pPr marL="12701">
              <a:lnSpc>
                <a:spcPts val="3521"/>
              </a:lnSpc>
            </a:pPr>
            <a:r>
              <a:rPr sz="3200" dirty="0">
                <a:latin typeface="Gill Sans MT"/>
                <a:cs typeface="Gill Sans MT"/>
              </a:rPr>
              <a:t>print </a:t>
            </a:r>
            <a:r>
              <a:rPr sz="3200" spc="-5" dirty="0">
                <a:latin typeface="Gill Sans MT"/>
                <a:cs typeface="Gill Sans MT"/>
              </a:rPr>
              <a:t>sess.run(relu_out,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feed_dict={x:np.array([[1.0,</a:t>
            </a:r>
            <a:r>
              <a:rPr sz="3200" spc="-32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2.0,</a:t>
            </a:r>
            <a:r>
              <a:rPr sz="3200" spc="-32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3.0]])}</a:t>
            </a:r>
            <a:r>
              <a:rPr sz="3200" spc="-5" dirty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073232" y="673100"/>
            <a:ext cx="11969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75" dirty="0"/>
              <a:t>F</a:t>
            </a:r>
            <a:r>
              <a:rPr spc="-5" dirty="0"/>
              <a:t>eed</a:t>
            </a:r>
          </a:p>
        </p:txBody>
      </p:sp>
      <p:sp>
        <p:nvSpPr>
          <p:cNvPr id="9" name="object 9"/>
          <p:cNvSpPr/>
          <p:nvPr/>
        </p:nvSpPr>
        <p:spPr>
          <a:xfrm>
            <a:off x="14472016" y="2875727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960242" y="0"/>
                </a:moveTo>
                <a:lnTo>
                  <a:pt x="907568" y="609"/>
                </a:lnTo>
                <a:lnTo>
                  <a:pt x="855022" y="2439"/>
                </a:lnTo>
                <a:lnTo>
                  <a:pt x="802730" y="5489"/>
                </a:lnTo>
                <a:lnTo>
                  <a:pt x="750821" y="9759"/>
                </a:lnTo>
                <a:lnTo>
                  <a:pt x="699422" y="15249"/>
                </a:lnTo>
                <a:lnTo>
                  <a:pt x="648660" y="21959"/>
                </a:lnTo>
                <a:lnTo>
                  <a:pt x="598662" y="29889"/>
                </a:lnTo>
                <a:lnTo>
                  <a:pt x="549557" y="39039"/>
                </a:lnTo>
                <a:lnTo>
                  <a:pt x="501471" y="49409"/>
                </a:lnTo>
                <a:lnTo>
                  <a:pt x="454533" y="60999"/>
                </a:lnTo>
                <a:lnTo>
                  <a:pt x="408868" y="73809"/>
                </a:lnTo>
                <a:lnTo>
                  <a:pt x="364606" y="87839"/>
                </a:lnTo>
                <a:lnTo>
                  <a:pt x="321873" y="103088"/>
                </a:lnTo>
                <a:lnTo>
                  <a:pt x="280797" y="119558"/>
                </a:lnTo>
                <a:lnTo>
                  <a:pt x="229743" y="142984"/>
                </a:lnTo>
                <a:lnTo>
                  <a:pt x="183795" y="167628"/>
                </a:lnTo>
                <a:lnTo>
                  <a:pt x="142951" y="193364"/>
                </a:lnTo>
                <a:lnTo>
                  <a:pt x="107213" y="220062"/>
                </a:lnTo>
                <a:lnTo>
                  <a:pt x="76581" y="247595"/>
                </a:lnTo>
                <a:lnTo>
                  <a:pt x="30632" y="304649"/>
                </a:lnTo>
                <a:lnTo>
                  <a:pt x="5105" y="363499"/>
                </a:lnTo>
                <a:lnTo>
                  <a:pt x="0" y="393278"/>
                </a:lnTo>
                <a:lnTo>
                  <a:pt x="0" y="423120"/>
                </a:lnTo>
                <a:lnTo>
                  <a:pt x="15316" y="482484"/>
                </a:lnTo>
                <a:lnTo>
                  <a:pt x="51054" y="540565"/>
                </a:lnTo>
                <a:lnTo>
                  <a:pt x="107213" y="596335"/>
                </a:lnTo>
                <a:lnTo>
                  <a:pt x="142951" y="623033"/>
                </a:lnTo>
                <a:lnTo>
                  <a:pt x="183795" y="648769"/>
                </a:lnTo>
                <a:lnTo>
                  <a:pt x="229743" y="673414"/>
                </a:lnTo>
                <a:lnTo>
                  <a:pt x="280797" y="696839"/>
                </a:lnTo>
                <a:lnTo>
                  <a:pt x="321873" y="713309"/>
                </a:lnTo>
                <a:lnTo>
                  <a:pt x="364606" y="728559"/>
                </a:lnTo>
                <a:lnTo>
                  <a:pt x="408868" y="742589"/>
                </a:lnTo>
                <a:lnTo>
                  <a:pt x="454533" y="755399"/>
                </a:lnTo>
                <a:lnTo>
                  <a:pt x="501471" y="766989"/>
                </a:lnTo>
                <a:lnTo>
                  <a:pt x="549557" y="777358"/>
                </a:lnTo>
                <a:lnTo>
                  <a:pt x="598662" y="786508"/>
                </a:lnTo>
                <a:lnTo>
                  <a:pt x="648660" y="794438"/>
                </a:lnTo>
                <a:lnTo>
                  <a:pt x="699422" y="801148"/>
                </a:lnTo>
                <a:lnTo>
                  <a:pt x="750821" y="806638"/>
                </a:lnTo>
                <a:lnTo>
                  <a:pt x="802730" y="810908"/>
                </a:lnTo>
                <a:lnTo>
                  <a:pt x="855022" y="813958"/>
                </a:lnTo>
                <a:lnTo>
                  <a:pt x="907568" y="815788"/>
                </a:lnTo>
                <a:lnTo>
                  <a:pt x="960242" y="816398"/>
                </a:lnTo>
                <a:lnTo>
                  <a:pt x="1012916" y="815788"/>
                </a:lnTo>
                <a:lnTo>
                  <a:pt x="1065463" y="813958"/>
                </a:lnTo>
                <a:lnTo>
                  <a:pt x="1117754" y="810908"/>
                </a:lnTo>
                <a:lnTo>
                  <a:pt x="1169664" y="806638"/>
                </a:lnTo>
                <a:lnTo>
                  <a:pt x="1221063" y="801148"/>
                </a:lnTo>
                <a:lnTo>
                  <a:pt x="1271825" y="794438"/>
                </a:lnTo>
                <a:lnTo>
                  <a:pt x="1321823" y="786508"/>
                </a:lnTo>
                <a:lnTo>
                  <a:pt x="1370928" y="777358"/>
                </a:lnTo>
                <a:lnTo>
                  <a:pt x="1419014" y="766989"/>
                </a:lnTo>
                <a:lnTo>
                  <a:pt x="1465952" y="755399"/>
                </a:lnTo>
                <a:lnTo>
                  <a:pt x="1511616" y="742589"/>
                </a:lnTo>
                <a:lnTo>
                  <a:pt x="1555879" y="728559"/>
                </a:lnTo>
                <a:lnTo>
                  <a:pt x="1598611" y="713309"/>
                </a:lnTo>
                <a:lnTo>
                  <a:pt x="1639687" y="696839"/>
                </a:lnTo>
                <a:lnTo>
                  <a:pt x="1690741" y="673414"/>
                </a:lnTo>
                <a:lnTo>
                  <a:pt x="1736690" y="648769"/>
                </a:lnTo>
                <a:lnTo>
                  <a:pt x="1777534" y="623033"/>
                </a:lnTo>
                <a:lnTo>
                  <a:pt x="1813271" y="596335"/>
                </a:lnTo>
                <a:lnTo>
                  <a:pt x="1843904" y="568803"/>
                </a:lnTo>
                <a:lnTo>
                  <a:pt x="1889853" y="511749"/>
                </a:lnTo>
                <a:lnTo>
                  <a:pt x="1915380" y="452898"/>
                </a:lnTo>
                <a:lnTo>
                  <a:pt x="1920485" y="423120"/>
                </a:lnTo>
                <a:lnTo>
                  <a:pt x="1920485" y="393278"/>
                </a:lnTo>
                <a:lnTo>
                  <a:pt x="1905169" y="333913"/>
                </a:lnTo>
                <a:lnTo>
                  <a:pt x="1869431" y="275833"/>
                </a:lnTo>
                <a:lnTo>
                  <a:pt x="1813271" y="220062"/>
                </a:lnTo>
                <a:lnTo>
                  <a:pt x="1777534" y="193364"/>
                </a:lnTo>
                <a:lnTo>
                  <a:pt x="1736690" y="167628"/>
                </a:lnTo>
                <a:lnTo>
                  <a:pt x="1690741" y="142984"/>
                </a:lnTo>
                <a:lnTo>
                  <a:pt x="1639687" y="119558"/>
                </a:lnTo>
                <a:lnTo>
                  <a:pt x="1598611" y="103088"/>
                </a:lnTo>
                <a:lnTo>
                  <a:pt x="1555879" y="87839"/>
                </a:lnTo>
                <a:lnTo>
                  <a:pt x="1511616" y="73809"/>
                </a:lnTo>
                <a:lnTo>
                  <a:pt x="1465952" y="60999"/>
                </a:lnTo>
                <a:lnTo>
                  <a:pt x="1419014" y="49409"/>
                </a:lnTo>
                <a:lnTo>
                  <a:pt x="1370928" y="39039"/>
                </a:lnTo>
                <a:lnTo>
                  <a:pt x="1321823" y="29889"/>
                </a:lnTo>
                <a:lnTo>
                  <a:pt x="1271825" y="21959"/>
                </a:lnTo>
                <a:lnTo>
                  <a:pt x="1221063" y="15249"/>
                </a:lnTo>
                <a:lnTo>
                  <a:pt x="1169664" y="9759"/>
                </a:lnTo>
                <a:lnTo>
                  <a:pt x="1117754" y="5489"/>
                </a:lnTo>
                <a:lnTo>
                  <a:pt x="1065463" y="2439"/>
                </a:lnTo>
                <a:lnTo>
                  <a:pt x="1012916" y="609"/>
                </a:lnTo>
                <a:lnTo>
                  <a:pt x="9602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72016" y="2875726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796640" y="2993293"/>
            <a:ext cx="1261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Ma</a:t>
            </a:r>
            <a:r>
              <a:rPr sz="3200" spc="-5" dirty="0">
                <a:latin typeface="Gill Sans MT"/>
                <a:cs typeface="Gill Sans MT"/>
              </a:rPr>
              <a:t>tM</a:t>
            </a:r>
            <a:r>
              <a:rPr sz="3200" dirty="0">
                <a:latin typeface="Gill Sans MT"/>
                <a:cs typeface="Gill Sans MT"/>
              </a:rPr>
              <a:t>ul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472016" y="1475847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961742" y="1596293"/>
            <a:ext cx="9531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latin typeface="Gill Sans MT"/>
                <a:cs typeface="Gill Sans MT"/>
              </a:rPr>
              <a:t>Re</a:t>
            </a:r>
            <a:r>
              <a:rPr sz="3200" dirty="0">
                <a:latin typeface="Gill Sans MT"/>
                <a:cs typeface="Gill Sans MT"/>
              </a:rPr>
              <a:t>LU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992870" y="2875726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1506790" y="0"/>
                </a:moveTo>
                <a:lnTo>
                  <a:pt x="292505" y="0"/>
                </a:lnTo>
                <a:lnTo>
                  <a:pt x="236161" y="222"/>
                </a:lnTo>
                <a:lnTo>
                  <a:pt x="191494" y="1783"/>
                </a:lnTo>
                <a:lnTo>
                  <a:pt x="120299" y="14270"/>
                </a:lnTo>
                <a:lnTo>
                  <a:pt x="85465" y="31474"/>
                </a:lnTo>
                <a:lnTo>
                  <a:pt x="55531" y="55532"/>
                </a:lnTo>
                <a:lnTo>
                  <a:pt x="31474" y="85466"/>
                </a:lnTo>
                <a:lnTo>
                  <a:pt x="14269" y="120299"/>
                </a:lnTo>
                <a:lnTo>
                  <a:pt x="1778" y="191494"/>
                </a:lnTo>
                <a:lnTo>
                  <a:pt x="222" y="235616"/>
                </a:lnTo>
                <a:lnTo>
                  <a:pt x="0" y="291211"/>
                </a:lnTo>
                <a:lnTo>
                  <a:pt x="5" y="525188"/>
                </a:lnTo>
                <a:lnTo>
                  <a:pt x="222" y="580237"/>
                </a:lnTo>
                <a:lnTo>
                  <a:pt x="1783" y="624904"/>
                </a:lnTo>
                <a:lnTo>
                  <a:pt x="14269" y="696099"/>
                </a:lnTo>
                <a:lnTo>
                  <a:pt x="31474" y="730933"/>
                </a:lnTo>
                <a:lnTo>
                  <a:pt x="55531" y="760867"/>
                </a:lnTo>
                <a:lnTo>
                  <a:pt x="85465" y="784924"/>
                </a:lnTo>
                <a:lnTo>
                  <a:pt x="120299" y="802128"/>
                </a:lnTo>
                <a:lnTo>
                  <a:pt x="191332" y="814615"/>
                </a:lnTo>
                <a:lnTo>
                  <a:pt x="235615" y="816176"/>
                </a:lnTo>
                <a:lnTo>
                  <a:pt x="291209" y="816399"/>
                </a:lnTo>
                <a:lnTo>
                  <a:pt x="1505496" y="816399"/>
                </a:lnTo>
                <a:lnTo>
                  <a:pt x="1561839" y="816176"/>
                </a:lnTo>
                <a:lnTo>
                  <a:pt x="1606506" y="814615"/>
                </a:lnTo>
                <a:lnTo>
                  <a:pt x="1677701" y="802128"/>
                </a:lnTo>
                <a:lnTo>
                  <a:pt x="1712534" y="784924"/>
                </a:lnTo>
                <a:lnTo>
                  <a:pt x="1742468" y="760867"/>
                </a:lnTo>
                <a:lnTo>
                  <a:pt x="1766526" y="730933"/>
                </a:lnTo>
                <a:lnTo>
                  <a:pt x="1783730" y="696099"/>
                </a:lnTo>
                <a:lnTo>
                  <a:pt x="1796223" y="624904"/>
                </a:lnTo>
                <a:lnTo>
                  <a:pt x="1797778" y="580783"/>
                </a:lnTo>
                <a:lnTo>
                  <a:pt x="1798001" y="525188"/>
                </a:lnTo>
                <a:lnTo>
                  <a:pt x="1797996" y="291211"/>
                </a:lnTo>
                <a:lnTo>
                  <a:pt x="1797778" y="236162"/>
                </a:lnTo>
                <a:lnTo>
                  <a:pt x="1796217" y="191494"/>
                </a:lnTo>
                <a:lnTo>
                  <a:pt x="1783730" y="120299"/>
                </a:lnTo>
                <a:lnTo>
                  <a:pt x="1766526" y="85466"/>
                </a:lnTo>
                <a:lnTo>
                  <a:pt x="1742468" y="55532"/>
                </a:lnTo>
                <a:lnTo>
                  <a:pt x="1712534" y="31474"/>
                </a:lnTo>
                <a:lnTo>
                  <a:pt x="1677701" y="14270"/>
                </a:lnTo>
                <a:lnTo>
                  <a:pt x="1606668" y="1783"/>
                </a:lnTo>
                <a:lnTo>
                  <a:pt x="1562385" y="222"/>
                </a:lnTo>
                <a:lnTo>
                  <a:pt x="1506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992870" y="2875726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291210" y="0"/>
                </a:moveTo>
                <a:lnTo>
                  <a:pt x="1506790" y="0"/>
                </a:lnTo>
                <a:lnTo>
                  <a:pt x="1562385" y="222"/>
                </a:lnTo>
                <a:lnTo>
                  <a:pt x="1606668" y="1783"/>
                </a:lnTo>
                <a:lnTo>
                  <a:pt x="1677701" y="14270"/>
                </a:lnTo>
                <a:lnTo>
                  <a:pt x="1712534" y="31474"/>
                </a:lnTo>
                <a:lnTo>
                  <a:pt x="1742468" y="55532"/>
                </a:lnTo>
                <a:lnTo>
                  <a:pt x="1766526" y="85466"/>
                </a:lnTo>
                <a:lnTo>
                  <a:pt x="1783730" y="120299"/>
                </a:lnTo>
                <a:lnTo>
                  <a:pt x="1796217" y="191494"/>
                </a:lnTo>
                <a:lnTo>
                  <a:pt x="1797778" y="236162"/>
                </a:lnTo>
                <a:lnTo>
                  <a:pt x="1798001" y="292505"/>
                </a:lnTo>
                <a:lnTo>
                  <a:pt x="1798001" y="525188"/>
                </a:lnTo>
                <a:lnTo>
                  <a:pt x="1797778" y="580783"/>
                </a:lnTo>
                <a:lnTo>
                  <a:pt x="1796217" y="625066"/>
                </a:lnTo>
                <a:lnTo>
                  <a:pt x="1783730" y="696099"/>
                </a:lnTo>
                <a:lnTo>
                  <a:pt x="1766526" y="730933"/>
                </a:lnTo>
                <a:lnTo>
                  <a:pt x="1742468" y="760867"/>
                </a:lnTo>
                <a:lnTo>
                  <a:pt x="1712534" y="784924"/>
                </a:lnTo>
                <a:lnTo>
                  <a:pt x="1677701" y="802128"/>
                </a:lnTo>
                <a:lnTo>
                  <a:pt x="1606506" y="814615"/>
                </a:lnTo>
                <a:lnTo>
                  <a:pt x="1561839" y="816176"/>
                </a:lnTo>
                <a:lnTo>
                  <a:pt x="1505496" y="816399"/>
                </a:lnTo>
                <a:lnTo>
                  <a:pt x="291210" y="816399"/>
                </a:lnTo>
                <a:lnTo>
                  <a:pt x="235616" y="816176"/>
                </a:lnTo>
                <a:lnTo>
                  <a:pt x="191332" y="814615"/>
                </a:lnTo>
                <a:lnTo>
                  <a:pt x="120299" y="802128"/>
                </a:lnTo>
                <a:lnTo>
                  <a:pt x="85466" y="784924"/>
                </a:lnTo>
                <a:lnTo>
                  <a:pt x="55532" y="760867"/>
                </a:lnTo>
                <a:lnTo>
                  <a:pt x="31474" y="730933"/>
                </a:lnTo>
                <a:lnTo>
                  <a:pt x="14270" y="696099"/>
                </a:lnTo>
                <a:lnTo>
                  <a:pt x="1783" y="624904"/>
                </a:lnTo>
                <a:lnTo>
                  <a:pt x="222" y="580236"/>
                </a:lnTo>
                <a:lnTo>
                  <a:pt x="0" y="523893"/>
                </a:lnTo>
                <a:lnTo>
                  <a:pt x="0" y="291210"/>
                </a:lnTo>
                <a:lnTo>
                  <a:pt x="222" y="235616"/>
                </a:lnTo>
                <a:lnTo>
                  <a:pt x="1783" y="191332"/>
                </a:lnTo>
                <a:lnTo>
                  <a:pt x="14270" y="120299"/>
                </a:lnTo>
                <a:lnTo>
                  <a:pt x="31474" y="85466"/>
                </a:lnTo>
                <a:lnTo>
                  <a:pt x="55532" y="55532"/>
                </a:lnTo>
                <a:lnTo>
                  <a:pt x="85466" y="31474"/>
                </a:lnTo>
                <a:lnTo>
                  <a:pt x="120299" y="14270"/>
                </a:lnTo>
                <a:lnTo>
                  <a:pt x="191494" y="1783"/>
                </a:lnTo>
                <a:lnTo>
                  <a:pt x="236162" y="222"/>
                </a:lnTo>
                <a:lnTo>
                  <a:pt x="292505" y="0"/>
                </a:lnTo>
                <a:lnTo>
                  <a:pt x="29121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231240" y="3005993"/>
            <a:ext cx="13309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195" dirty="0">
                <a:latin typeface="Gill Sans MT"/>
                <a:cs typeface="Gill Sans MT"/>
              </a:rPr>
              <a:t>V</a:t>
            </a:r>
            <a:r>
              <a:rPr sz="3200" dirty="0">
                <a:latin typeface="Gill Sans MT"/>
                <a:cs typeface="Gill Sans MT"/>
              </a:rPr>
              <a:t>ariable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432257" y="2420489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436187"/>
                </a:moveTo>
                <a:lnTo>
                  <a:pt x="0" y="436187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71298" y="2311269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809764" y="3283926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0" y="0"/>
                </a:lnTo>
                <a:lnTo>
                  <a:pt x="520641" y="0"/>
                </a:lnTo>
                <a:lnTo>
                  <a:pt x="5333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330407" y="3222966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0"/>
                </a:moveTo>
                <a:lnTo>
                  <a:pt x="0" y="121919"/>
                </a:lnTo>
                <a:lnTo>
                  <a:pt x="121920" y="609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304640" y="4136292"/>
            <a:ext cx="254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latin typeface="Gill Sans MT"/>
                <a:cs typeface="Gill Sans MT"/>
              </a:rPr>
              <a:t>x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432257" y="3820370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320608"/>
                </a:moveTo>
                <a:lnTo>
                  <a:pt x="0" y="269290"/>
                </a:lnTo>
                <a:lnTo>
                  <a:pt x="0" y="217972"/>
                </a:lnTo>
                <a:lnTo>
                  <a:pt x="0" y="166654"/>
                </a:lnTo>
                <a:lnTo>
                  <a:pt x="0" y="115336"/>
                </a:lnTo>
                <a:lnTo>
                  <a:pt x="0" y="64018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71298" y="371115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19"/>
                </a:lnTo>
                <a:lnTo>
                  <a:pt x="121920" y="121919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539340" y="338992"/>
            <a:ext cx="103314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spc="-55" dirty="0">
                <a:latin typeface="Gill Sans MT"/>
                <a:cs typeface="Gill Sans MT"/>
              </a:rPr>
              <a:t>F</a:t>
            </a:r>
            <a:r>
              <a:rPr sz="3600" spc="-5" dirty="0">
                <a:latin typeface="Gill Sans MT"/>
                <a:cs typeface="Gill Sans MT"/>
              </a:rPr>
              <a:t>etch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721561" y="859644"/>
            <a:ext cx="723265" cy="597535"/>
          </a:xfrm>
          <a:custGeom>
            <a:avLst/>
            <a:gdLst/>
            <a:ahLst/>
            <a:cxnLst/>
            <a:rect l="l" t="t" r="r" b="b"/>
            <a:pathLst>
              <a:path w="723265" h="597535">
                <a:moveTo>
                  <a:pt x="723258" y="597189"/>
                </a:moveTo>
                <a:lnTo>
                  <a:pt x="709252" y="560610"/>
                </a:lnTo>
                <a:lnTo>
                  <a:pt x="692643" y="524631"/>
                </a:lnTo>
                <a:lnTo>
                  <a:pt x="673429" y="489250"/>
                </a:lnTo>
                <a:lnTo>
                  <a:pt x="651612" y="454468"/>
                </a:lnTo>
                <a:lnTo>
                  <a:pt x="627190" y="420285"/>
                </a:lnTo>
                <a:lnTo>
                  <a:pt x="600165" y="386701"/>
                </a:lnTo>
                <a:lnTo>
                  <a:pt x="570536" y="353715"/>
                </a:lnTo>
                <a:lnTo>
                  <a:pt x="538302" y="321328"/>
                </a:lnTo>
                <a:lnTo>
                  <a:pt x="503465" y="289541"/>
                </a:lnTo>
                <a:lnTo>
                  <a:pt x="466023" y="258352"/>
                </a:lnTo>
                <a:lnTo>
                  <a:pt x="425978" y="227761"/>
                </a:lnTo>
                <a:lnTo>
                  <a:pt x="383328" y="197770"/>
                </a:lnTo>
                <a:lnTo>
                  <a:pt x="338075" y="168377"/>
                </a:lnTo>
                <a:lnTo>
                  <a:pt x="290218" y="139584"/>
                </a:lnTo>
                <a:lnTo>
                  <a:pt x="239756" y="111389"/>
                </a:lnTo>
                <a:lnTo>
                  <a:pt x="186691" y="83793"/>
                </a:lnTo>
                <a:lnTo>
                  <a:pt x="131022" y="56795"/>
                </a:lnTo>
                <a:lnTo>
                  <a:pt x="72748" y="30397"/>
                </a:lnTo>
                <a:lnTo>
                  <a:pt x="11871" y="4597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619711" y="807385"/>
            <a:ext cx="135890" cy="114300"/>
          </a:xfrm>
          <a:custGeom>
            <a:avLst/>
            <a:gdLst/>
            <a:ahLst/>
            <a:cxnLst/>
            <a:rect l="l" t="t" r="r" b="b"/>
            <a:pathLst>
              <a:path w="135890" h="114300">
                <a:moveTo>
                  <a:pt x="135708" y="0"/>
                </a:moveTo>
                <a:lnTo>
                  <a:pt x="0" y="12811"/>
                </a:lnTo>
                <a:lnTo>
                  <a:pt x="91673" y="113690"/>
                </a:lnTo>
                <a:lnTo>
                  <a:pt x="135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866231" y="2044702"/>
            <a:ext cx="545211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2681739" algn="l"/>
              </a:tabLst>
            </a:pPr>
            <a:r>
              <a:rPr sz="4200" dirty="0">
                <a:latin typeface="Gill Sans MT"/>
                <a:cs typeface="Gill Sans MT"/>
              </a:rPr>
              <a:t>Pump </a:t>
            </a:r>
            <a:r>
              <a:rPr lang="en-US" sz="4200" spc="-5" dirty="0" smtClean="0">
                <a:latin typeface="Gill Sans MT"/>
                <a:cs typeface="Gill Sans MT"/>
              </a:rPr>
              <a:t>data </a:t>
            </a:r>
            <a:r>
              <a:rPr sz="4200" spc="-5" dirty="0" smtClean="0">
                <a:latin typeface="Gill Sans MT"/>
                <a:cs typeface="Gill Sans MT"/>
              </a:rPr>
              <a:t>into </a:t>
            </a:r>
            <a:r>
              <a:rPr sz="4200" spc="-5" dirty="0">
                <a:latin typeface="Gill Sans MT"/>
                <a:cs typeface="Gill Sans MT"/>
              </a:rPr>
              <a:t>the</a:t>
            </a:r>
            <a:r>
              <a:rPr sz="4200" spc="-9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pipe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5685640" y="5304693"/>
            <a:ext cx="9042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spc="-55" dirty="0">
                <a:solidFill>
                  <a:srgbClr val="0365C0"/>
                </a:solidFill>
                <a:latin typeface="Gill Sans MT"/>
                <a:cs typeface="Gill Sans MT"/>
              </a:rPr>
              <a:t>F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eed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254031" y="4947015"/>
            <a:ext cx="382270" cy="600075"/>
          </a:xfrm>
          <a:custGeom>
            <a:avLst/>
            <a:gdLst/>
            <a:ahLst/>
            <a:cxnLst/>
            <a:rect l="l" t="t" r="r" b="b"/>
            <a:pathLst>
              <a:path w="382270" h="600075">
                <a:moveTo>
                  <a:pt x="381966" y="599839"/>
                </a:moveTo>
                <a:lnTo>
                  <a:pt x="330834" y="580361"/>
                </a:lnTo>
                <a:lnTo>
                  <a:pt x="283372" y="558688"/>
                </a:lnTo>
                <a:lnTo>
                  <a:pt x="239578" y="534821"/>
                </a:lnTo>
                <a:lnTo>
                  <a:pt x="199453" y="508759"/>
                </a:lnTo>
                <a:lnTo>
                  <a:pt x="162997" y="480503"/>
                </a:lnTo>
                <a:lnTo>
                  <a:pt x="130210" y="450053"/>
                </a:lnTo>
                <a:lnTo>
                  <a:pt x="101093" y="417408"/>
                </a:lnTo>
                <a:lnTo>
                  <a:pt x="75644" y="382568"/>
                </a:lnTo>
                <a:lnTo>
                  <a:pt x="53864" y="345535"/>
                </a:lnTo>
                <a:lnTo>
                  <a:pt x="35753" y="306306"/>
                </a:lnTo>
                <a:lnTo>
                  <a:pt x="21311" y="264884"/>
                </a:lnTo>
                <a:lnTo>
                  <a:pt x="10538" y="221267"/>
                </a:lnTo>
                <a:lnTo>
                  <a:pt x="3434" y="175456"/>
                </a:lnTo>
                <a:lnTo>
                  <a:pt x="0" y="127450"/>
                </a:lnTo>
                <a:lnTo>
                  <a:pt x="234" y="77250"/>
                </a:lnTo>
                <a:lnTo>
                  <a:pt x="4137" y="24855"/>
                </a:lnTo>
                <a:lnTo>
                  <a:pt x="9497" y="0"/>
                </a:lnTo>
              </a:path>
            </a:pathLst>
          </a:custGeom>
          <a:ln w="507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851148" y="4280579"/>
            <a:ext cx="208915" cy="231140"/>
          </a:xfrm>
          <a:custGeom>
            <a:avLst/>
            <a:gdLst/>
            <a:ahLst/>
            <a:cxnLst/>
            <a:rect l="l" t="t" r="r" b="b"/>
            <a:pathLst>
              <a:path w="208915" h="231140">
                <a:moveTo>
                  <a:pt x="149264" y="0"/>
                </a:moveTo>
                <a:lnTo>
                  <a:pt x="0" y="186072"/>
                </a:lnTo>
                <a:lnTo>
                  <a:pt x="208564" y="231054"/>
                </a:lnTo>
                <a:lnTo>
                  <a:pt x="149264" y="0"/>
                </a:lnTo>
                <a:close/>
              </a:path>
            </a:pathLst>
          </a:custGeom>
          <a:solidFill>
            <a:srgbClr val="0365C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4731" y="673100"/>
            <a:ext cx="51269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Session</a:t>
            </a:r>
            <a:r>
              <a:rPr spc="-75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9733" y="2070102"/>
            <a:ext cx="780160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565354" algn="l"/>
                <a:tab pos="5907701" algn="l"/>
              </a:tabLst>
            </a:pPr>
            <a:r>
              <a:rPr sz="4200" spc="-5" dirty="0">
                <a:latin typeface="Gill Sans MT"/>
                <a:cs typeface="Gill Sans MT"/>
              </a:rPr>
              <a:t>Needs	to </a:t>
            </a:r>
            <a:r>
              <a:rPr sz="4200" spc="-15" dirty="0">
                <a:latin typeface="Gill Sans MT"/>
                <a:cs typeface="Gill Sans MT"/>
              </a:rPr>
              <a:t>release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spc="-25" dirty="0">
                <a:latin typeface="Gill Sans MT"/>
                <a:cs typeface="Gill Sans MT"/>
              </a:rPr>
              <a:t>resource	</a:t>
            </a:r>
            <a:r>
              <a:rPr sz="4200" dirty="0">
                <a:latin typeface="Gill Sans MT"/>
                <a:cs typeface="Gill Sans MT"/>
              </a:rPr>
              <a:t>after</a:t>
            </a:r>
            <a:r>
              <a:rPr sz="4200" spc="-9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use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4943" y="2816431"/>
            <a:ext cx="2555240" cy="661720"/>
          </a:xfrm>
          <a:prstGeom prst="rect">
            <a:avLst/>
          </a:prstGeom>
          <a:solidFill>
            <a:srgbClr val="FFD479"/>
          </a:solidFill>
        </p:spPr>
        <p:txBody>
          <a:bodyPr vert="horz" wrap="square" lIns="0" tIns="15240" rIns="0" bIns="0" rtlCol="0">
            <a:spAutoFit/>
          </a:bodyPr>
          <a:lstStyle/>
          <a:p>
            <a:pPr marL="53978">
              <a:spcBef>
                <a:spcPts val="120"/>
              </a:spcBef>
            </a:pPr>
            <a:r>
              <a:rPr sz="4200" spc="-5" dirty="0">
                <a:latin typeface="Gill Sans MT"/>
                <a:cs typeface="Gill Sans MT"/>
              </a:rPr>
              <a:t>sess.close()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7031" y="3568702"/>
            <a:ext cx="341185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spc="-5" dirty="0">
                <a:latin typeface="Gill Sans MT"/>
                <a:cs typeface="Gill Sans MT"/>
              </a:rPr>
              <a:t>Common</a:t>
            </a:r>
            <a:r>
              <a:rPr sz="4200" spc="-7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usage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1800" y="4339713"/>
            <a:ext cx="10193020" cy="1315745"/>
          </a:xfrm>
          <a:prstGeom prst="rect">
            <a:avLst/>
          </a:prstGeom>
          <a:solidFill>
            <a:srgbClr val="FFD479"/>
          </a:solidFill>
          <a:ln w="38100">
            <a:solidFill>
              <a:srgbClr val="FF9300"/>
            </a:solidFill>
          </a:ln>
        </p:spPr>
        <p:txBody>
          <a:bodyPr vert="horz" wrap="square" lIns="0" tIns="251460" rIns="0" bIns="0" rtlCol="0">
            <a:spAutoFit/>
          </a:bodyPr>
          <a:lstStyle/>
          <a:p>
            <a:pPr marL="344187">
              <a:spcBef>
                <a:spcPts val="1980"/>
              </a:spcBef>
            </a:pP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with tf.Session()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as</a:t>
            </a:r>
            <a:r>
              <a:rPr sz="3200" spc="-5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sess:</a:t>
            </a:r>
            <a:endParaRPr sz="3200">
              <a:latin typeface="Gill Sans MT"/>
              <a:cs typeface="Gill Sans MT"/>
            </a:endParaRPr>
          </a:p>
          <a:p>
            <a:pPr marL="795695">
              <a:spcBef>
                <a:spcPts val="560"/>
              </a:spcBef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7033" y="6121402"/>
            <a:ext cx="230441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Inter</a:t>
            </a:r>
            <a:r>
              <a:rPr sz="4200" spc="-5" dirty="0">
                <a:latin typeface="Gill Sans MT"/>
                <a:cs typeface="Gill Sans MT"/>
              </a:rPr>
              <a:t>a</a:t>
            </a:r>
            <a:r>
              <a:rPr sz="4200" dirty="0">
                <a:latin typeface="Gill Sans MT"/>
                <a:cs typeface="Gill Sans MT"/>
              </a:rPr>
              <a:t>cti</a:t>
            </a:r>
            <a:r>
              <a:rPr sz="4200" spc="-85" dirty="0">
                <a:latin typeface="Gill Sans MT"/>
                <a:cs typeface="Gill Sans MT"/>
              </a:rPr>
              <a:t>v</a:t>
            </a:r>
            <a:r>
              <a:rPr sz="4200" dirty="0">
                <a:latin typeface="Gill Sans MT"/>
                <a:cs typeface="Gill Sans MT"/>
              </a:rPr>
              <a:t>e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8093" y="6845520"/>
            <a:ext cx="5830570" cy="658514"/>
          </a:xfrm>
          <a:prstGeom prst="rect">
            <a:avLst/>
          </a:prstGeom>
          <a:solidFill>
            <a:srgbClr val="FFD479"/>
          </a:solidFill>
        </p:spPr>
        <p:txBody>
          <a:bodyPr vert="horz" wrap="square" lIns="0" tIns="12065" rIns="0" bIns="0" rtlCol="0">
            <a:spAutoFit/>
          </a:bodyPr>
          <a:lstStyle/>
          <a:p>
            <a:pPr marL="50803">
              <a:spcBef>
                <a:spcPts val="95"/>
              </a:spcBef>
              <a:tabLst>
                <a:tab pos="1070029" algn="l"/>
                <a:tab pos="1529792" algn="l"/>
              </a:tabLst>
            </a:pPr>
            <a:r>
              <a:rPr sz="4200" spc="-5" dirty="0">
                <a:latin typeface="Gill Sans MT"/>
                <a:cs typeface="Gill Sans MT"/>
              </a:rPr>
              <a:t>sess	</a:t>
            </a:r>
            <a:r>
              <a:rPr sz="4200" dirty="0">
                <a:latin typeface="Gill Sans MT"/>
                <a:cs typeface="Gill Sans MT"/>
              </a:rPr>
              <a:t>=	</a:t>
            </a:r>
            <a:r>
              <a:rPr sz="4200" spc="-10" dirty="0">
                <a:latin typeface="Gill Sans MT"/>
                <a:cs typeface="Gill Sans MT"/>
              </a:rPr>
              <a:t>InteractiveSession()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0313" y="3776587"/>
            <a:ext cx="11159490" cy="5104130"/>
          </a:xfrm>
          <a:custGeom>
            <a:avLst/>
            <a:gdLst/>
            <a:ahLst/>
            <a:cxnLst/>
            <a:rect l="l" t="t" r="r" b="b"/>
            <a:pathLst>
              <a:path w="11159490" h="5104130">
                <a:moveTo>
                  <a:pt x="0" y="0"/>
                </a:moveTo>
                <a:lnTo>
                  <a:pt x="11159077" y="0"/>
                </a:lnTo>
                <a:lnTo>
                  <a:pt x="11159077" y="5103766"/>
                </a:lnTo>
                <a:lnTo>
                  <a:pt x="0" y="5103766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40313" y="3776587"/>
            <a:ext cx="11159490" cy="5104130"/>
          </a:xfrm>
          <a:custGeom>
            <a:avLst/>
            <a:gdLst/>
            <a:ahLst/>
            <a:cxnLst/>
            <a:rect l="l" t="t" r="r" b="b"/>
            <a:pathLst>
              <a:path w="11159490" h="5104130">
                <a:moveTo>
                  <a:pt x="0" y="0"/>
                </a:moveTo>
                <a:lnTo>
                  <a:pt x="11159075" y="0"/>
                </a:lnTo>
                <a:lnTo>
                  <a:pt x="11159075" y="5103766"/>
                </a:lnTo>
                <a:lnTo>
                  <a:pt x="0" y="5103766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00132" y="673100"/>
            <a:ext cx="254698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15" dirty="0"/>
              <a:t>Prediction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66232" y="1998980"/>
            <a:ext cx="10612120" cy="669926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1">
              <a:spcBef>
                <a:spcPts val="459"/>
              </a:spcBef>
            </a:pP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Softmax</a:t>
            </a:r>
            <a:endParaRPr sz="4200">
              <a:latin typeface="Gill Sans MT"/>
              <a:cs typeface="Gill Sans MT"/>
            </a:endParaRPr>
          </a:p>
          <a:p>
            <a:pPr marL="571529">
              <a:spcBef>
                <a:spcPts val="360"/>
              </a:spcBef>
              <a:tabLst>
                <a:tab pos="5194560" algn="l"/>
              </a:tabLst>
            </a:pPr>
            <a:r>
              <a:rPr sz="4200" spc="-35" dirty="0">
                <a:latin typeface="Gill Sans MT"/>
                <a:cs typeface="Gill Sans MT"/>
              </a:rPr>
              <a:t>Make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10" dirty="0">
                <a:latin typeface="Gill Sans MT"/>
                <a:cs typeface="Gill Sans MT"/>
              </a:rPr>
              <a:t>predictions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for	</a:t>
            </a:r>
            <a:r>
              <a:rPr sz="4200" dirty="0">
                <a:latin typeface="Gill Sans MT"/>
                <a:cs typeface="Gill Sans MT"/>
              </a:rPr>
              <a:t>n </a:t>
            </a:r>
            <a:r>
              <a:rPr sz="4200" spc="-5" dirty="0">
                <a:latin typeface="Gill Sans MT"/>
                <a:cs typeface="Gill Sans MT"/>
              </a:rPr>
              <a:t>targets that </a:t>
            </a:r>
            <a:r>
              <a:rPr sz="4200" dirty="0">
                <a:latin typeface="Gill Sans MT"/>
                <a:cs typeface="Gill Sans MT"/>
              </a:rPr>
              <a:t>sum </a:t>
            </a:r>
            <a:r>
              <a:rPr sz="4200" spc="-5" dirty="0">
                <a:latin typeface="Gill Sans MT"/>
                <a:cs typeface="Gill Sans MT"/>
              </a:rPr>
              <a:t>to</a:t>
            </a:r>
            <a:r>
              <a:rPr sz="4200" spc="-9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1</a:t>
            </a:r>
            <a:endParaRPr sz="4200">
              <a:latin typeface="Gill Sans MT"/>
              <a:cs typeface="Gill Sans MT"/>
            </a:endParaRPr>
          </a:p>
          <a:p>
            <a:pPr>
              <a:spcBef>
                <a:spcPts val="5"/>
              </a:spcBef>
            </a:pPr>
            <a:endParaRPr sz="4500">
              <a:latin typeface="Times New Roman"/>
              <a:cs typeface="Times New Roman"/>
            </a:endParaRPr>
          </a:p>
          <a:p>
            <a:pPr marL="165108" marR="6498915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import </a:t>
            </a:r>
            <a:r>
              <a:rPr sz="3200" spc="-30" dirty="0">
                <a:latin typeface="Gill Sans MT"/>
                <a:cs typeface="Gill Sans MT"/>
              </a:rPr>
              <a:t>numpy </a:t>
            </a:r>
            <a:r>
              <a:rPr sz="3200" dirty="0">
                <a:latin typeface="Gill Sans MT"/>
                <a:cs typeface="Gill Sans MT"/>
              </a:rPr>
              <a:t>as np  import tensorflow as</a:t>
            </a:r>
            <a:r>
              <a:rPr sz="3200" spc="-5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tf</a:t>
            </a:r>
            <a:endParaRPr sz="3200">
              <a:latin typeface="Gill Sans MT"/>
              <a:cs typeface="Gill Sans MT"/>
            </a:endParaRPr>
          </a:p>
          <a:p>
            <a:pPr marL="165108">
              <a:lnSpc>
                <a:spcPts val="3720"/>
              </a:lnSpc>
              <a:spcBef>
                <a:spcPts val="3279"/>
              </a:spcBef>
            </a:pPr>
            <a:r>
              <a:rPr sz="3200" spc="-5" dirty="0">
                <a:latin typeface="Gill Sans MT"/>
                <a:cs typeface="Gill Sans MT"/>
              </a:rPr>
              <a:t>with tf.Session() </a:t>
            </a:r>
            <a:r>
              <a:rPr sz="3200" dirty="0">
                <a:latin typeface="Gill Sans MT"/>
                <a:cs typeface="Gill Sans MT"/>
              </a:rPr>
              <a:t>as</a:t>
            </a:r>
            <a:r>
              <a:rPr sz="3200" spc="-5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sess:</a:t>
            </a:r>
            <a:endParaRPr sz="3200">
              <a:latin typeface="Gill Sans MT"/>
              <a:cs typeface="Gill Sans MT"/>
            </a:endParaRPr>
          </a:p>
          <a:p>
            <a:pPr marL="390545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x 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70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  <a:p>
            <a:pPr marL="390545" marR="1737447">
              <a:lnSpc>
                <a:spcPts val="3600"/>
              </a:lnSpc>
              <a:spcBef>
                <a:spcPts val="200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 </a:t>
            </a:r>
            <a:r>
              <a:rPr sz="3200" dirty="0">
                <a:latin typeface="Gill Sans MT"/>
                <a:cs typeface="Gill Sans MT"/>
              </a:rPr>
              <a:t>3]),</a:t>
            </a:r>
            <a:r>
              <a:rPr sz="3200" spc="-64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name='w')  </a:t>
            </a: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tf.nn.relu(tf.matmul(x,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w))</a:t>
            </a:r>
            <a:endParaRPr sz="3200">
              <a:latin typeface="Gill Sans MT"/>
              <a:cs typeface="Gill Sans MT"/>
            </a:endParaRPr>
          </a:p>
          <a:p>
            <a:pPr marL="390545" marR="4501740">
              <a:lnSpc>
                <a:spcPts val="3600"/>
              </a:lnSpc>
            </a:pP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softmax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tf.nn.softmax(relu_out)  </a:t>
            </a:r>
            <a:r>
              <a:rPr sz="3200" spc="-5" dirty="0">
                <a:latin typeface="Gill Sans MT"/>
                <a:cs typeface="Gill Sans MT"/>
              </a:rPr>
              <a:t>sess.run(tf.initialize_all_variables())</a:t>
            </a:r>
            <a:endParaRPr sz="3200">
              <a:latin typeface="Gill Sans MT"/>
              <a:cs typeface="Gill Sans MT"/>
            </a:endParaRPr>
          </a:p>
          <a:p>
            <a:pPr marL="390545">
              <a:lnSpc>
                <a:spcPts val="3521"/>
              </a:lnSpc>
            </a:pPr>
            <a:r>
              <a:rPr sz="3200" dirty="0">
                <a:latin typeface="Gill Sans MT"/>
                <a:cs typeface="Gill Sans MT"/>
              </a:rPr>
              <a:t>print</a:t>
            </a:r>
            <a:r>
              <a:rPr sz="3200" spc="1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sess.run(softmax,</a:t>
            </a:r>
            <a:r>
              <a:rPr sz="3200" spc="-305" dirty="0">
                <a:latin typeface="Gill Sans MT"/>
                <a:cs typeface="Gill Sans MT"/>
              </a:rPr>
              <a:t> </a:t>
            </a:r>
            <a:r>
              <a:rPr sz="3200" spc="-15" dirty="0">
                <a:latin typeface="Gill Sans MT"/>
                <a:cs typeface="Gill Sans MT"/>
              </a:rPr>
              <a:t>feed_dict={x:np.array([[1.0,</a:t>
            </a:r>
            <a:r>
              <a:rPr sz="3200" spc="-30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2.0,</a:t>
            </a:r>
            <a:r>
              <a:rPr sz="3200" spc="-30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3.0]])})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8413" y="2708148"/>
            <a:ext cx="12566015" cy="5568950"/>
          </a:xfrm>
          <a:custGeom>
            <a:avLst/>
            <a:gdLst/>
            <a:ahLst/>
            <a:cxnLst/>
            <a:rect l="l" t="t" r="r" b="b"/>
            <a:pathLst>
              <a:path w="12566015" h="5568950">
                <a:moveTo>
                  <a:pt x="0" y="0"/>
                </a:moveTo>
                <a:lnTo>
                  <a:pt x="12565798" y="0"/>
                </a:lnTo>
                <a:lnTo>
                  <a:pt x="12565798" y="5568395"/>
                </a:lnTo>
                <a:lnTo>
                  <a:pt x="0" y="5568395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78413" y="2708148"/>
            <a:ext cx="12566015" cy="5568950"/>
          </a:xfrm>
          <a:custGeom>
            <a:avLst/>
            <a:gdLst/>
            <a:ahLst/>
            <a:cxnLst/>
            <a:rect l="l" t="t" r="r" b="b"/>
            <a:pathLst>
              <a:path w="12566015" h="5568950">
                <a:moveTo>
                  <a:pt x="0" y="0"/>
                </a:moveTo>
                <a:lnTo>
                  <a:pt x="12565795" y="0"/>
                </a:lnTo>
                <a:lnTo>
                  <a:pt x="12565795" y="5568395"/>
                </a:lnTo>
                <a:lnTo>
                  <a:pt x="0" y="556839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28531" y="673100"/>
            <a:ext cx="5283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15" dirty="0"/>
              <a:t>Prediction</a:t>
            </a:r>
            <a:r>
              <a:rPr spc="-45" dirty="0"/>
              <a:t> </a:t>
            </a:r>
            <a:r>
              <a:rPr spc="-20" dirty="0"/>
              <a:t>Difference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86833" y="2832101"/>
            <a:ext cx="11985625" cy="51193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 marR="8024897">
              <a:lnSpc>
                <a:spcPts val="3600"/>
              </a:lnSpc>
              <a:spcBef>
                <a:spcPts val="420"/>
              </a:spcBef>
            </a:pPr>
            <a:r>
              <a:rPr sz="3200" dirty="0">
                <a:latin typeface="Gill Sans MT"/>
                <a:cs typeface="Gill Sans MT"/>
              </a:rPr>
              <a:t>import </a:t>
            </a:r>
            <a:r>
              <a:rPr sz="3200" spc="-30" dirty="0">
                <a:latin typeface="Gill Sans MT"/>
                <a:cs typeface="Gill Sans MT"/>
              </a:rPr>
              <a:t>numpy </a:t>
            </a:r>
            <a:r>
              <a:rPr sz="3200" dirty="0">
                <a:latin typeface="Gill Sans MT"/>
                <a:cs typeface="Gill Sans MT"/>
              </a:rPr>
              <a:t>as np  import tensorflow as</a:t>
            </a:r>
            <a:r>
              <a:rPr sz="3200" spc="-5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tf</a:t>
            </a:r>
            <a:endParaRPr sz="3200">
              <a:latin typeface="Gill Sans MT"/>
              <a:cs typeface="Gill Sans MT"/>
            </a:endParaRPr>
          </a:p>
          <a:p>
            <a:pPr marL="12701">
              <a:lnSpc>
                <a:spcPts val="3720"/>
              </a:lnSpc>
              <a:spcBef>
                <a:spcPts val="3279"/>
              </a:spcBef>
            </a:pPr>
            <a:r>
              <a:rPr sz="3200" spc="-5" dirty="0">
                <a:latin typeface="Gill Sans MT"/>
                <a:cs typeface="Gill Sans MT"/>
              </a:rPr>
              <a:t>with tf.Session() </a:t>
            </a:r>
            <a:r>
              <a:rPr sz="3200" dirty="0">
                <a:latin typeface="Gill Sans MT"/>
                <a:cs typeface="Gill Sans MT"/>
              </a:rPr>
              <a:t>as</a:t>
            </a:r>
            <a:r>
              <a:rPr sz="3200" spc="-5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sess:</a:t>
            </a:r>
            <a:endParaRPr sz="3200">
              <a:latin typeface="Gill Sans MT"/>
              <a:cs typeface="Gill Sans MT"/>
            </a:endParaRPr>
          </a:p>
          <a:p>
            <a:pPr marL="238137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x 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70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  <a:p>
            <a:pPr marL="238137" marR="3263429">
              <a:lnSpc>
                <a:spcPts val="3600"/>
              </a:lnSpc>
              <a:spcBef>
                <a:spcPts val="200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 </a:t>
            </a:r>
            <a:r>
              <a:rPr sz="3200" dirty="0">
                <a:latin typeface="Gill Sans MT"/>
                <a:cs typeface="Gill Sans MT"/>
              </a:rPr>
              <a:t>3]),</a:t>
            </a:r>
            <a:r>
              <a:rPr sz="3200" spc="-64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name='w')  </a:t>
            </a: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tf.nn.relu(tf.matmul(x,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w))</a:t>
            </a:r>
            <a:endParaRPr sz="3200">
              <a:latin typeface="Gill Sans MT"/>
              <a:cs typeface="Gill Sans MT"/>
            </a:endParaRPr>
          </a:p>
          <a:p>
            <a:pPr marL="238137" marR="6027722">
              <a:lnSpc>
                <a:spcPts val="3600"/>
              </a:lnSpc>
            </a:pPr>
            <a:r>
              <a:rPr sz="3200" spc="-5" dirty="0">
                <a:latin typeface="Gill Sans MT"/>
                <a:cs typeface="Gill Sans MT"/>
              </a:rPr>
              <a:t>softmax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5" dirty="0">
                <a:latin typeface="Gill Sans MT"/>
                <a:cs typeface="Gill Sans MT"/>
              </a:rPr>
              <a:t>tf.nn.softmax(relu_out)  sess.run(tf.initialize_all_variables()) 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answer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np.array([[0.0,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1.0,</a:t>
            </a:r>
            <a:r>
              <a:rPr sz="3200" spc="-65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0.0]])</a:t>
            </a:r>
            <a:endParaRPr sz="3200">
              <a:latin typeface="Gill Sans MT"/>
              <a:cs typeface="Gill Sans MT"/>
            </a:endParaRPr>
          </a:p>
          <a:p>
            <a:pPr marL="238137">
              <a:lnSpc>
                <a:spcPts val="3521"/>
              </a:lnSpc>
            </a:pPr>
            <a:r>
              <a:rPr sz="3200" dirty="0">
                <a:latin typeface="Gill Sans MT"/>
                <a:cs typeface="Gill Sans MT"/>
              </a:rPr>
              <a:t>print</a:t>
            </a:r>
            <a:r>
              <a:rPr sz="3200" spc="5" dirty="0">
                <a:latin typeface="Gill Sans MT"/>
                <a:cs typeface="Gill Sans MT"/>
              </a:rPr>
              <a:t>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answer</a:t>
            </a:r>
            <a:r>
              <a:rPr sz="3200" spc="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-</a:t>
            </a:r>
            <a:r>
              <a:rPr sz="3200" spc="1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sess.run(softmax,</a:t>
            </a:r>
            <a:r>
              <a:rPr sz="3200" spc="-310" dirty="0">
                <a:latin typeface="Gill Sans MT"/>
                <a:cs typeface="Gill Sans MT"/>
              </a:rPr>
              <a:t> </a:t>
            </a:r>
            <a:r>
              <a:rPr sz="3200" spc="-15" dirty="0">
                <a:latin typeface="Gill Sans MT"/>
                <a:cs typeface="Gill Sans MT"/>
              </a:rPr>
              <a:t>feed_dict={x:np.array([[1.0,</a:t>
            </a:r>
            <a:r>
              <a:rPr sz="3200" spc="-31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2.0,</a:t>
            </a:r>
            <a:r>
              <a:rPr sz="3200" spc="-31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3.0]])})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99932" y="673100"/>
            <a:ext cx="57372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578689" algn="l"/>
              </a:tabLst>
            </a:pPr>
            <a:r>
              <a:rPr spc="-5" dirty="0"/>
              <a:t>Learn	parameters:</a:t>
            </a:r>
            <a:r>
              <a:rPr spc="-530" dirty="0"/>
              <a:t> </a:t>
            </a:r>
            <a:r>
              <a:rPr spc="-5" dirty="0"/>
              <a:t>Loss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6231" y="1910080"/>
            <a:ext cx="9304020" cy="2987613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1">
              <a:spcBef>
                <a:spcPts val="1160"/>
              </a:spcBef>
              <a:tabLst>
                <a:tab pos="1605360" algn="l"/>
              </a:tabLst>
            </a:pPr>
            <a:r>
              <a:rPr sz="4200" spc="15" dirty="0">
                <a:latin typeface="Gill Sans MT"/>
                <a:cs typeface="Gill Sans MT"/>
              </a:rPr>
              <a:t>Define	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loss</a:t>
            </a:r>
            <a:r>
              <a:rPr sz="4200" spc="-9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function</a:t>
            </a:r>
            <a:endParaRPr sz="4200">
              <a:latin typeface="Gill Sans MT"/>
              <a:cs typeface="Gill Sans MT"/>
            </a:endParaRPr>
          </a:p>
          <a:p>
            <a:pPr marL="584229" marR="751877" indent="12701">
              <a:lnSpc>
                <a:spcPct val="121000"/>
              </a:lnSpc>
              <a:tabLst>
                <a:tab pos="1710775" algn="l"/>
                <a:tab pos="4397595" algn="l"/>
              </a:tabLst>
            </a:pPr>
            <a:r>
              <a:rPr sz="4200" spc="-5" dirty="0">
                <a:latin typeface="Gill Sans MT"/>
                <a:cs typeface="Gill Sans MT"/>
              </a:rPr>
              <a:t>Loss	</a:t>
            </a:r>
            <a:r>
              <a:rPr sz="4200" dirty="0">
                <a:latin typeface="Gill Sans MT"/>
                <a:cs typeface="Gill Sans MT"/>
              </a:rPr>
              <a:t>function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for	</a:t>
            </a:r>
            <a:r>
              <a:rPr sz="4200" spc="-5" dirty="0">
                <a:latin typeface="Gill Sans MT"/>
                <a:cs typeface="Gill Sans MT"/>
              </a:rPr>
              <a:t>softmax  </a:t>
            </a:r>
            <a:r>
              <a:rPr sz="4200" spc="-15" dirty="0">
                <a:solidFill>
                  <a:srgbClr val="0365C0"/>
                </a:solidFill>
                <a:latin typeface="Gill Sans MT"/>
                <a:cs typeface="Gill Sans MT"/>
              </a:rPr>
              <a:t>softmax_cross_entropy_with_logits(</a:t>
            </a:r>
            <a:endParaRPr sz="4200">
              <a:latin typeface="Gill Sans MT"/>
              <a:cs typeface="Gill Sans MT"/>
            </a:endParaRPr>
          </a:p>
          <a:p>
            <a:pPr marL="1176714">
              <a:lnSpc>
                <a:spcPts val="4901"/>
              </a:lnSpc>
            </a:pPr>
            <a:r>
              <a:rPr sz="4200" spc="-5" dirty="0">
                <a:latin typeface="Gill Sans MT"/>
                <a:cs typeface="Gill Sans MT"/>
              </a:rPr>
              <a:t>logits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, </a:t>
            </a:r>
            <a:r>
              <a:rPr sz="4200" spc="-5" dirty="0">
                <a:latin typeface="Gill Sans MT"/>
                <a:cs typeface="Gill Sans MT"/>
              </a:rPr>
              <a:t>labels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,</a:t>
            </a:r>
            <a:r>
              <a:rPr sz="4200" spc="-82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name=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&lt;optional-name&gt;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2277" y="5202493"/>
            <a:ext cx="10295890" cy="1536959"/>
          </a:xfrm>
          <a:prstGeom prst="rect">
            <a:avLst/>
          </a:prstGeom>
          <a:solidFill>
            <a:srgbClr val="FFD479"/>
          </a:solidFill>
          <a:ln w="38100">
            <a:solidFill>
              <a:srgbClr val="FF93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264173">
              <a:lnSpc>
                <a:spcPts val="3720"/>
              </a:lnSpc>
              <a:spcBef>
                <a:spcPts val="885"/>
              </a:spcBef>
            </a:pPr>
            <a:r>
              <a:rPr sz="3200" spc="-5" dirty="0">
                <a:latin typeface="Gill Sans MT"/>
                <a:cs typeface="Gill Sans MT"/>
              </a:rPr>
              <a:t>labels </a:t>
            </a:r>
            <a:r>
              <a:rPr sz="3200" dirty="0">
                <a:latin typeface="Gill Sans MT"/>
                <a:cs typeface="Gill Sans MT"/>
              </a:rPr>
              <a:t>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67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  <a:p>
            <a:pPr marL="716316" marR="271159" indent="-452143">
              <a:lnSpc>
                <a:spcPts val="3600"/>
              </a:lnSpc>
              <a:spcBef>
                <a:spcPts val="200"/>
              </a:spcBef>
            </a:pPr>
            <a:r>
              <a:rPr sz="3200" spc="-25" dirty="0">
                <a:latin typeface="Gill Sans MT"/>
                <a:cs typeface="Gill Sans MT"/>
              </a:rPr>
              <a:t>cross_entropy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tf.nn.softmax_cross_entropy_with_logits(  relu_out, </a:t>
            </a:r>
            <a:r>
              <a:rPr sz="3200" spc="-5" dirty="0">
                <a:latin typeface="Gill Sans MT"/>
                <a:cs typeface="Gill Sans MT"/>
              </a:rPr>
              <a:t>labels,</a:t>
            </a:r>
            <a:r>
              <a:rPr sz="3200" spc="-685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name='xentropy')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3132" y="673100"/>
            <a:ext cx="78733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578689" algn="l"/>
              </a:tabLst>
            </a:pPr>
            <a:r>
              <a:rPr spc="-5" dirty="0"/>
              <a:t>Learn	parameters:</a:t>
            </a:r>
            <a:r>
              <a:rPr spc="-495" dirty="0"/>
              <a:t> </a:t>
            </a:r>
            <a:r>
              <a:rPr spc="-5" dirty="0"/>
              <a:t>Optimization</a:t>
            </a:r>
          </a:p>
        </p:txBody>
      </p:sp>
      <p:sp>
        <p:nvSpPr>
          <p:cNvPr id="3" name="object 3"/>
          <p:cNvSpPr/>
          <p:nvPr/>
        </p:nvSpPr>
        <p:spPr>
          <a:xfrm>
            <a:off x="3522277" y="5202493"/>
            <a:ext cx="10844530" cy="3750945"/>
          </a:xfrm>
          <a:custGeom>
            <a:avLst/>
            <a:gdLst/>
            <a:ahLst/>
            <a:cxnLst/>
            <a:rect l="l" t="t" r="r" b="b"/>
            <a:pathLst>
              <a:path w="10844530" h="3750945">
                <a:moveTo>
                  <a:pt x="0" y="0"/>
                </a:moveTo>
                <a:lnTo>
                  <a:pt x="10844357" y="0"/>
                </a:lnTo>
                <a:lnTo>
                  <a:pt x="10844357" y="3750716"/>
                </a:lnTo>
                <a:lnTo>
                  <a:pt x="0" y="3750716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2277" y="5202493"/>
            <a:ext cx="10844530" cy="3750945"/>
          </a:xfrm>
          <a:custGeom>
            <a:avLst/>
            <a:gdLst/>
            <a:ahLst/>
            <a:cxnLst/>
            <a:rect l="l" t="t" r="r" b="b"/>
            <a:pathLst>
              <a:path w="10844530" h="3750945">
                <a:moveTo>
                  <a:pt x="0" y="0"/>
                </a:moveTo>
                <a:lnTo>
                  <a:pt x="10844357" y="0"/>
                </a:lnTo>
                <a:lnTo>
                  <a:pt x="10844357" y="3750716"/>
                </a:lnTo>
                <a:lnTo>
                  <a:pt x="0" y="3750716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66231" y="1910080"/>
            <a:ext cx="11242040" cy="6724277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1">
              <a:spcBef>
                <a:spcPts val="1160"/>
              </a:spcBef>
            </a:pPr>
            <a:r>
              <a:rPr sz="4200" spc="-5" dirty="0">
                <a:latin typeface="Gill Sans MT"/>
                <a:cs typeface="Gill Sans MT"/>
              </a:rPr>
              <a:t>Gradient</a:t>
            </a:r>
            <a:r>
              <a:rPr sz="4200" spc="-6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descent</a:t>
            </a:r>
            <a:endParaRPr sz="4200">
              <a:latin typeface="Gill Sans MT"/>
              <a:cs typeface="Gill Sans MT"/>
            </a:endParaRPr>
          </a:p>
          <a:p>
            <a:pPr marL="584229" marR="1660608" indent="12701">
              <a:lnSpc>
                <a:spcPct val="119000"/>
              </a:lnSpc>
              <a:spcBef>
                <a:spcPts val="100"/>
              </a:spcBef>
              <a:tabLst>
                <a:tab pos="1733637" algn="l"/>
              </a:tabLst>
            </a:pP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class	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GradientDescentOptimizer  </a:t>
            </a:r>
            <a:r>
              <a:rPr sz="4200" spc="-5" dirty="0">
                <a:latin typeface="Gill Sans MT"/>
                <a:cs typeface="Gill Sans MT"/>
              </a:rPr>
              <a:t>GradientDescentOptimizer(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learning</a:t>
            </a:r>
            <a:r>
              <a:rPr sz="4200" spc="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rate</a:t>
            </a:r>
            <a:r>
              <a:rPr sz="4200" spc="-5" dirty="0"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  <a:p>
            <a:pPr marL="1168459">
              <a:spcBef>
                <a:spcPts val="1055"/>
              </a:spcBef>
              <a:tabLst>
                <a:tab pos="4485230" algn="l"/>
              </a:tabLst>
            </a:pP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learning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rate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 =	0.1</a:t>
            </a:r>
            <a:endParaRPr sz="4200">
              <a:latin typeface="Gill Sans MT"/>
              <a:cs typeface="Gill Sans MT"/>
            </a:endParaRPr>
          </a:p>
          <a:p>
            <a:pPr marL="939847">
              <a:lnSpc>
                <a:spcPts val="3720"/>
              </a:lnSpc>
              <a:spcBef>
                <a:spcPts val="2555"/>
              </a:spcBef>
            </a:pPr>
            <a:r>
              <a:rPr sz="3200" spc="-5" dirty="0">
                <a:latin typeface="Gill Sans MT"/>
                <a:cs typeface="Gill Sans MT"/>
              </a:rPr>
              <a:t>labels </a:t>
            </a:r>
            <a:r>
              <a:rPr sz="3200" dirty="0">
                <a:latin typeface="Gill Sans MT"/>
                <a:cs typeface="Gill Sans MT"/>
              </a:rPr>
              <a:t>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67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  <a:p>
            <a:pPr marL="1391354" marR="579784" indent="-452143">
              <a:lnSpc>
                <a:spcPts val="3600"/>
              </a:lnSpc>
              <a:spcBef>
                <a:spcPts val="195"/>
              </a:spcBef>
            </a:pPr>
            <a:r>
              <a:rPr sz="3200" spc="-25" dirty="0">
                <a:latin typeface="Gill Sans MT"/>
                <a:cs typeface="Gill Sans MT"/>
              </a:rPr>
              <a:t>cross_entropy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tf.nn.softmax_cross_entropy_with_logits(  relu_out, </a:t>
            </a:r>
            <a:r>
              <a:rPr sz="3200" spc="-5" dirty="0">
                <a:latin typeface="Gill Sans MT"/>
                <a:cs typeface="Gill Sans MT"/>
              </a:rPr>
              <a:t>labels,</a:t>
            </a:r>
            <a:r>
              <a:rPr sz="3200" spc="-685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name='xentropy')</a:t>
            </a:r>
            <a:endParaRPr sz="3200">
              <a:latin typeface="Gill Sans MT"/>
              <a:cs typeface="Gill Sans MT"/>
            </a:endParaRPr>
          </a:p>
          <a:p>
            <a:pPr marL="939847" marR="1793965">
              <a:lnSpc>
                <a:spcPts val="3600"/>
              </a:lnSpc>
            </a:pP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optimizer =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tf.train.GradientDescentOptimizer(0.1)  train_op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optimizer.minimize(cross_entropy)  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sess.run(train_op,</a:t>
            </a:r>
            <a:endParaRPr sz="3200">
              <a:latin typeface="Gill Sans MT"/>
              <a:cs typeface="Gill Sans MT"/>
            </a:endParaRPr>
          </a:p>
          <a:p>
            <a:pPr marL="2407406">
              <a:lnSpc>
                <a:spcPts val="3521"/>
              </a:lnSpc>
            </a:pP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feed_dict=</a:t>
            </a:r>
            <a:r>
              <a:rPr sz="3200" spc="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{x:np.array([[1.0,</a:t>
            </a:r>
            <a:r>
              <a:rPr sz="3200" spc="-31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2.0,</a:t>
            </a:r>
            <a:r>
              <a:rPr sz="3200" spc="-31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3.0]]),</a:t>
            </a:r>
            <a:r>
              <a:rPr sz="3200" spc="-32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labels:answer})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4331" y="673100"/>
            <a:ext cx="390271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15" dirty="0"/>
              <a:t>Iterative</a:t>
            </a:r>
            <a:r>
              <a:rPr spc="-65" dirty="0"/>
              <a:t> </a:t>
            </a:r>
            <a:r>
              <a:rPr spc="-5" dirty="0"/>
              <a:t>update</a:t>
            </a:r>
          </a:p>
        </p:txBody>
      </p:sp>
      <p:sp>
        <p:nvSpPr>
          <p:cNvPr id="3" name="object 3"/>
          <p:cNvSpPr/>
          <p:nvPr/>
        </p:nvSpPr>
        <p:spPr>
          <a:xfrm>
            <a:off x="3247952" y="4165306"/>
            <a:ext cx="10844530" cy="4186554"/>
          </a:xfrm>
          <a:custGeom>
            <a:avLst/>
            <a:gdLst/>
            <a:ahLst/>
            <a:cxnLst/>
            <a:rect l="l" t="t" r="r" b="b"/>
            <a:pathLst>
              <a:path w="10844530" h="4186554">
                <a:moveTo>
                  <a:pt x="0" y="0"/>
                </a:moveTo>
                <a:lnTo>
                  <a:pt x="10844357" y="0"/>
                </a:lnTo>
                <a:lnTo>
                  <a:pt x="10844357" y="4186133"/>
                </a:lnTo>
                <a:lnTo>
                  <a:pt x="0" y="4186133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47952" y="4165306"/>
            <a:ext cx="10844530" cy="4186554"/>
          </a:xfrm>
          <a:custGeom>
            <a:avLst/>
            <a:gdLst/>
            <a:ahLst/>
            <a:cxnLst/>
            <a:rect l="l" t="t" r="r" b="b"/>
            <a:pathLst>
              <a:path w="10844530" h="4186554">
                <a:moveTo>
                  <a:pt x="0" y="0"/>
                </a:moveTo>
                <a:lnTo>
                  <a:pt x="10844357" y="0"/>
                </a:lnTo>
                <a:lnTo>
                  <a:pt x="10844357" y="4186133"/>
                </a:lnTo>
                <a:lnTo>
                  <a:pt x="0" y="4186133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66233" y="1846580"/>
            <a:ext cx="11156315" cy="6309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21" marR="5081" indent="-406421">
              <a:lnSpc>
                <a:spcPct val="131000"/>
              </a:lnSpc>
              <a:spcBef>
                <a:spcPts val="95"/>
              </a:spcBef>
              <a:tabLst>
                <a:tab pos="3897190" algn="l"/>
                <a:tab pos="5473974" algn="l"/>
                <a:tab pos="6876759" algn="l"/>
              </a:tabLst>
            </a:pPr>
            <a:r>
              <a:rPr sz="4200" spc="-5" dirty="0">
                <a:latin typeface="Gill Sans MT"/>
                <a:cs typeface="Gill Sans MT"/>
              </a:rPr>
              <a:t>Gradient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descent	</a:t>
            </a:r>
            <a:r>
              <a:rPr sz="4200" spc="-10" dirty="0">
                <a:latin typeface="Gill Sans MT"/>
                <a:cs typeface="Gill Sans MT"/>
              </a:rPr>
              <a:t>usually	</a:t>
            </a:r>
            <a:r>
              <a:rPr sz="4200" spc="-5" dirty="0">
                <a:latin typeface="Gill Sans MT"/>
                <a:cs typeface="Gill Sans MT"/>
              </a:rPr>
              <a:t>needs	</a:t>
            </a:r>
            <a:r>
              <a:rPr sz="4200" spc="-25" dirty="0">
                <a:latin typeface="Gill Sans MT"/>
                <a:cs typeface="Gill Sans MT"/>
              </a:rPr>
              <a:t>more </a:t>
            </a:r>
            <a:r>
              <a:rPr sz="4200" spc="-5" dirty="0">
                <a:latin typeface="Gill Sans MT"/>
                <a:cs typeface="Gill Sans MT"/>
              </a:rPr>
              <a:t>than</a:t>
            </a:r>
            <a:r>
              <a:rPr sz="4200" spc="-4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one</a:t>
            </a:r>
            <a:r>
              <a:rPr sz="4200" spc="-3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step  Run </a:t>
            </a:r>
            <a:r>
              <a:rPr sz="4200" spc="-10" dirty="0">
                <a:latin typeface="Gill Sans MT"/>
                <a:cs typeface="Gill Sans MT"/>
              </a:rPr>
              <a:t>multiple</a:t>
            </a:r>
            <a:r>
              <a:rPr sz="4200" spc="-5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times</a:t>
            </a:r>
            <a:endParaRPr sz="4200">
              <a:latin typeface="Gill Sans MT"/>
              <a:cs typeface="Gill Sans MT"/>
            </a:endParaRPr>
          </a:p>
          <a:p>
            <a:pPr>
              <a:spcBef>
                <a:spcPts val="45"/>
              </a:spcBef>
            </a:pPr>
            <a:endParaRPr sz="5750">
              <a:latin typeface="Times New Roman"/>
              <a:cs typeface="Times New Roman"/>
            </a:endParaRPr>
          </a:p>
          <a:p>
            <a:pPr marL="533427">
              <a:lnSpc>
                <a:spcPts val="3720"/>
              </a:lnSpc>
            </a:pPr>
            <a:r>
              <a:rPr sz="3200" spc="-5" dirty="0">
                <a:latin typeface="Gill Sans MT"/>
                <a:cs typeface="Gill Sans MT"/>
              </a:rPr>
              <a:t>labels </a:t>
            </a:r>
            <a:r>
              <a:rPr sz="3200" dirty="0">
                <a:latin typeface="Gill Sans MT"/>
                <a:cs typeface="Gill Sans MT"/>
              </a:rPr>
              <a:t>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67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</a:t>
            </a:r>
            <a:endParaRPr sz="3200">
              <a:latin typeface="Gill Sans MT"/>
              <a:cs typeface="Gill Sans MT"/>
            </a:endParaRPr>
          </a:p>
          <a:p>
            <a:pPr marL="984935" marR="900475" indent="-452143">
              <a:lnSpc>
                <a:spcPts val="3600"/>
              </a:lnSpc>
              <a:spcBef>
                <a:spcPts val="200"/>
              </a:spcBef>
            </a:pPr>
            <a:r>
              <a:rPr sz="3200" spc="-25" dirty="0">
                <a:latin typeface="Gill Sans MT"/>
                <a:cs typeface="Gill Sans MT"/>
              </a:rPr>
              <a:t>cross_entropy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tf.nn.softmax_cross_entropy_with_logits(  relu_out, </a:t>
            </a:r>
            <a:r>
              <a:rPr sz="3200" spc="-5" dirty="0">
                <a:latin typeface="Gill Sans MT"/>
                <a:cs typeface="Gill Sans MT"/>
              </a:rPr>
              <a:t>labels,</a:t>
            </a:r>
            <a:r>
              <a:rPr sz="3200" spc="-685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name=‘xentropy')</a:t>
            </a:r>
            <a:endParaRPr sz="3200">
              <a:latin typeface="Gill Sans MT"/>
              <a:cs typeface="Gill Sans MT"/>
            </a:endParaRPr>
          </a:p>
          <a:p>
            <a:pPr marL="533427" marR="2114656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optimizer = </a:t>
            </a:r>
            <a:r>
              <a:rPr sz="3200" spc="-5" dirty="0">
                <a:latin typeface="Gill Sans MT"/>
                <a:cs typeface="Gill Sans MT"/>
              </a:rPr>
              <a:t>tf.train.GradientDescentOptimizer(0.1)  train_op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45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optimizer.minimize(cross_entropy)</a:t>
            </a:r>
            <a:endParaRPr sz="3200">
              <a:latin typeface="Gill Sans MT"/>
              <a:cs typeface="Gill Sans MT"/>
            </a:endParaRPr>
          </a:p>
          <a:p>
            <a:pPr marL="758863" marR="7147283" indent="-226071">
              <a:lnSpc>
                <a:spcPts val="3600"/>
              </a:lnSpc>
            </a:pP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for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step in range(10):  </a:t>
            </a:r>
            <a:r>
              <a:rPr sz="3200" spc="-10" dirty="0">
                <a:latin typeface="Gill Sans MT"/>
                <a:cs typeface="Gill Sans MT"/>
              </a:rPr>
              <a:t>sess.run(train_op,</a:t>
            </a:r>
            <a:endParaRPr sz="3200">
              <a:latin typeface="Gill Sans MT"/>
              <a:cs typeface="Gill Sans MT"/>
            </a:endParaRPr>
          </a:p>
          <a:p>
            <a:pPr marL="2227056">
              <a:lnSpc>
                <a:spcPts val="3521"/>
              </a:lnSpc>
            </a:pPr>
            <a:r>
              <a:rPr sz="3200" spc="-10" dirty="0">
                <a:latin typeface="Gill Sans MT"/>
                <a:cs typeface="Gill Sans MT"/>
              </a:rPr>
              <a:t>feed_dict=</a:t>
            </a:r>
            <a:r>
              <a:rPr sz="3200" spc="5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{x:np.array([[1.0,</a:t>
            </a:r>
            <a:r>
              <a:rPr sz="3200" spc="-31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2.0,</a:t>
            </a:r>
            <a:r>
              <a:rPr sz="3200" spc="-31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3.0]]),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spc="-10" dirty="0">
                <a:latin typeface="Gill Sans MT"/>
                <a:cs typeface="Gill Sans MT"/>
              </a:rPr>
              <a:t>labels:answer})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26832" y="673100"/>
            <a:ext cx="70846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204020" algn="l"/>
                <a:tab pos="5066283" algn="l"/>
              </a:tabLst>
            </a:pPr>
            <a:r>
              <a:rPr dirty="0"/>
              <a:t>A</a:t>
            </a:r>
            <a:r>
              <a:rPr spc="-50" dirty="0"/>
              <a:t>d</a:t>
            </a:r>
            <a:r>
              <a:rPr dirty="0"/>
              <a:t>d	p</a:t>
            </a:r>
            <a:r>
              <a:rPr spc="-5" dirty="0"/>
              <a:t>a</a:t>
            </a:r>
            <a:r>
              <a:rPr dirty="0"/>
              <a:t>r</a:t>
            </a:r>
            <a:r>
              <a:rPr spc="-5" dirty="0"/>
              <a:t>a</a:t>
            </a:r>
            <a:r>
              <a:rPr dirty="0"/>
              <a:t>meters</a:t>
            </a:r>
            <a:r>
              <a:rPr spc="-5" dirty="0"/>
              <a:t> </a:t>
            </a:r>
            <a:r>
              <a:rPr spc="-50" dirty="0"/>
              <a:t>f</a:t>
            </a:r>
            <a:r>
              <a:rPr dirty="0"/>
              <a:t>or	</a:t>
            </a:r>
            <a:r>
              <a:rPr spc="-5" dirty="0"/>
              <a:t>So</a:t>
            </a:r>
            <a:r>
              <a:rPr dirty="0"/>
              <a:t>ftm</a:t>
            </a:r>
            <a:r>
              <a:rPr spc="-5" dirty="0"/>
              <a:t>a</a:t>
            </a:r>
            <a:r>
              <a:rPr dirty="0"/>
              <a:t>x</a:t>
            </a:r>
          </a:p>
        </p:txBody>
      </p:sp>
      <p:sp>
        <p:nvSpPr>
          <p:cNvPr id="3" name="object 3"/>
          <p:cNvSpPr/>
          <p:nvPr/>
        </p:nvSpPr>
        <p:spPr>
          <a:xfrm>
            <a:off x="3247952" y="4128748"/>
            <a:ext cx="10844530" cy="4309110"/>
          </a:xfrm>
          <a:custGeom>
            <a:avLst/>
            <a:gdLst/>
            <a:ahLst/>
            <a:cxnLst/>
            <a:rect l="l" t="t" r="r" b="b"/>
            <a:pathLst>
              <a:path w="10844530" h="4309109">
                <a:moveTo>
                  <a:pt x="0" y="0"/>
                </a:moveTo>
                <a:lnTo>
                  <a:pt x="10844357" y="0"/>
                </a:lnTo>
                <a:lnTo>
                  <a:pt x="10844357" y="4309064"/>
                </a:lnTo>
                <a:lnTo>
                  <a:pt x="0" y="4309064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47952" y="4128748"/>
            <a:ext cx="10844530" cy="4309110"/>
          </a:xfrm>
          <a:custGeom>
            <a:avLst/>
            <a:gdLst/>
            <a:ahLst/>
            <a:cxnLst/>
            <a:rect l="l" t="t" r="r" b="b"/>
            <a:pathLst>
              <a:path w="10844530" h="4309109">
                <a:moveTo>
                  <a:pt x="0" y="0"/>
                </a:moveTo>
                <a:lnTo>
                  <a:pt x="10844357" y="0"/>
                </a:lnTo>
                <a:lnTo>
                  <a:pt x="10844357" y="4309064"/>
                </a:lnTo>
                <a:lnTo>
                  <a:pt x="0" y="4309064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66232" y="1910079"/>
            <a:ext cx="10260330" cy="621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34" marR="762674" indent="-660433">
              <a:lnSpc>
                <a:spcPct val="121000"/>
              </a:lnSpc>
              <a:spcBef>
                <a:spcPts val="100"/>
              </a:spcBef>
              <a:tabLst>
                <a:tab pos="5495565" algn="l"/>
              </a:tabLst>
            </a:pPr>
            <a:r>
              <a:rPr sz="4200" dirty="0">
                <a:latin typeface="Gill Sans MT"/>
                <a:cs typeface="Gill Sans MT"/>
              </a:rPr>
              <a:t>Do </a:t>
            </a:r>
            <a:r>
              <a:rPr sz="4200" spc="-5" dirty="0">
                <a:latin typeface="Gill Sans MT"/>
                <a:cs typeface="Gill Sans MT"/>
              </a:rPr>
              <a:t>not want to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use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10" dirty="0">
                <a:latin typeface="Gill Sans MT"/>
                <a:cs typeface="Gill Sans MT"/>
              </a:rPr>
              <a:t>only	non-negative</a:t>
            </a:r>
            <a:r>
              <a:rPr sz="4200" spc="-6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input 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Softmax</a:t>
            </a:r>
            <a:r>
              <a:rPr sz="4200" spc="-80" dirty="0">
                <a:latin typeface="Gill Sans MT"/>
                <a:cs typeface="Gill Sans MT"/>
              </a:rPr>
              <a:t> </a:t>
            </a:r>
            <a:r>
              <a:rPr sz="4200" spc="-55" dirty="0">
                <a:latin typeface="Gill Sans MT"/>
                <a:cs typeface="Gill Sans MT"/>
              </a:rPr>
              <a:t>layer</a:t>
            </a:r>
            <a:endParaRPr sz="4200">
              <a:latin typeface="Gill Sans MT"/>
              <a:cs typeface="Gill Sans MT"/>
            </a:endParaRPr>
          </a:p>
          <a:p>
            <a:pPr>
              <a:spcBef>
                <a:spcPts val="15"/>
              </a:spcBef>
            </a:pPr>
            <a:endParaRPr sz="5951">
              <a:latin typeface="Times New Roman"/>
              <a:cs typeface="Times New Roman"/>
            </a:endParaRPr>
          </a:p>
          <a:p>
            <a:pPr marL="533427">
              <a:lnSpc>
                <a:spcPts val="372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533427" marR="1440252">
              <a:lnSpc>
                <a:spcPts val="3600"/>
              </a:lnSpc>
              <a:spcBef>
                <a:spcPts val="195"/>
              </a:spcBef>
            </a:pP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softmax_w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tf.Variable(tf.random_normal([3,</a:t>
            </a:r>
            <a:r>
              <a:rPr sz="3200" spc="-33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3])) 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logit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tf.matmul(relu_out,</a:t>
            </a:r>
            <a:r>
              <a:rPr sz="3200" spc="-31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softmax_w)</a:t>
            </a:r>
            <a:endParaRPr sz="3200">
              <a:latin typeface="Gill Sans MT"/>
              <a:cs typeface="Gill Sans MT"/>
            </a:endParaRPr>
          </a:p>
          <a:p>
            <a:pPr marL="533427">
              <a:lnSpc>
                <a:spcPts val="3401"/>
              </a:lnSpc>
            </a:pPr>
            <a:r>
              <a:rPr sz="3200" spc="-5" dirty="0">
                <a:latin typeface="Gill Sans MT"/>
                <a:cs typeface="Gill Sans MT"/>
              </a:rPr>
              <a:t>softmax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1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tf.nn.softmax(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logit</a:t>
            </a:r>
            <a:r>
              <a:rPr sz="3200" spc="-5" dirty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533427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984935" marR="5081" indent="-452143">
              <a:lnSpc>
                <a:spcPts val="3600"/>
              </a:lnSpc>
              <a:spcBef>
                <a:spcPts val="195"/>
              </a:spcBef>
            </a:pPr>
            <a:r>
              <a:rPr sz="3200" spc="-25" dirty="0">
                <a:latin typeface="Gill Sans MT"/>
                <a:cs typeface="Gill Sans MT"/>
              </a:rPr>
              <a:t>cross_entropy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tf.nn.softmax_cross_entropy_with_logits( 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logit</a:t>
            </a:r>
            <a:r>
              <a:rPr sz="3200" spc="-5" dirty="0">
                <a:latin typeface="Gill Sans MT"/>
                <a:cs typeface="Gill Sans MT"/>
              </a:rPr>
              <a:t>, labels,</a:t>
            </a:r>
            <a:r>
              <a:rPr sz="3200" spc="-700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name=‘xentropy')</a:t>
            </a:r>
            <a:endParaRPr sz="3200">
              <a:latin typeface="Gill Sans MT"/>
              <a:cs typeface="Gill Sans MT"/>
            </a:endParaRPr>
          </a:p>
          <a:p>
            <a:pPr marL="533427">
              <a:lnSpc>
                <a:spcPts val="3521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36631" y="673100"/>
            <a:ext cx="26771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204020" algn="l"/>
              </a:tabLst>
            </a:pPr>
            <a:r>
              <a:rPr dirty="0"/>
              <a:t>A</a:t>
            </a:r>
            <a:r>
              <a:rPr spc="-50" dirty="0"/>
              <a:t>d</a:t>
            </a:r>
            <a:r>
              <a:rPr dirty="0"/>
              <a:t>d	bias</a:t>
            </a:r>
            <a:r>
              <a:rPr spc="-5" dirty="0"/>
              <a:t>es</a:t>
            </a:r>
          </a:p>
        </p:txBody>
      </p:sp>
      <p:sp>
        <p:nvSpPr>
          <p:cNvPr id="3" name="object 3"/>
          <p:cNvSpPr/>
          <p:nvPr/>
        </p:nvSpPr>
        <p:spPr>
          <a:xfrm>
            <a:off x="3247952" y="3243149"/>
            <a:ext cx="10844530" cy="4766310"/>
          </a:xfrm>
          <a:custGeom>
            <a:avLst/>
            <a:gdLst/>
            <a:ahLst/>
            <a:cxnLst/>
            <a:rect l="l" t="t" r="r" b="b"/>
            <a:pathLst>
              <a:path w="10844530" h="4766309">
                <a:moveTo>
                  <a:pt x="0" y="0"/>
                </a:moveTo>
                <a:lnTo>
                  <a:pt x="10844357" y="0"/>
                </a:lnTo>
                <a:lnTo>
                  <a:pt x="10844357" y="4765899"/>
                </a:lnTo>
                <a:lnTo>
                  <a:pt x="0" y="4765899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47952" y="3243149"/>
            <a:ext cx="10844530" cy="4766310"/>
          </a:xfrm>
          <a:custGeom>
            <a:avLst/>
            <a:gdLst/>
            <a:ahLst/>
            <a:cxnLst/>
            <a:rect l="l" t="t" r="r" b="b"/>
            <a:pathLst>
              <a:path w="10844530" h="4766309">
                <a:moveTo>
                  <a:pt x="0" y="0"/>
                </a:moveTo>
                <a:lnTo>
                  <a:pt x="10844357" y="0"/>
                </a:lnTo>
                <a:lnTo>
                  <a:pt x="10844357" y="4765899"/>
                </a:lnTo>
                <a:lnTo>
                  <a:pt x="0" y="4765899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66233" y="2044701"/>
            <a:ext cx="9143365" cy="5632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spc="-5" dirty="0">
                <a:latin typeface="Gill Sans MT"/>
                <a:cs typeface="Gill Sans MT"/>
              </a:rPr>
              <a:t>Biases initialized to</a:t>
            </a:r>
            <a:r>
              <a:rPr sz="4200" spc="-25" dirty="0">
                <a:latin typeface="Gill Sans MT"/>
                <a:cs typeface="Gill Sans MT"/>
              </a:rPr>
              <a:t> </a:t>
            </a:r>
            <a:r>
              <a:rPr sz="4200" spc="-30" dirty="0">
                <a:latin typeface="Gill Sans MT"/>
                <a:cs typeface="Gill Sans MT"/>
              </a:rPr>
              <a:t>zero</a:t>
            </a:r>
            <a:endParaRPr sz="4200">
              <a:latin typeface="Gill Sans MT"/>
              <a:cs typeface="Gill Sans MT"/>
            </a:endParaRPr>
          </a:p>
          <a:p>
            <a:pPr>
              <a:spcBef>
                <a:spcPts val="35"/>
              </a:spcBef>
            </a:pPr>
            <a:endParaRPr sz="5150">
              <a:latin typeface="Times New Roman"/>
              <a:cs typeface="Times New Roman"/>
            </a:endParaRPr>
          </a:p>
          <a:p>
            <a:pPr marL="533427">
              <a:lnSpc>
                <a:spcPts val="372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533427" marR="1854928">
              <a:lnSpc>
                <a:spcPts val="3600"/>
              </a:lnSpc>
              <a:spcBef>
                <a:spcPts val="195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</a:t>
            </a:r>
            <a:r>
              <a:rPr sz="3200" spc="-37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3])) 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b = </a:t>
            </a: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tf.Variable(tf.zeros([1,</a:t>
            </a:r>
            <a:r>
              <a:rPr sz="3200" spc="-38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3]))</a:t>
            </a:r>
            <a:endParaRPr sz="3200">
              <a:latin typeface="Gill Sans MT"/>
              <a:cs typeface="Gill Sans MT"/>
            </a:endParaRPr>
          </a:p>
          <a:p>
            <a:pPr marL="533427" marR="323231">
              <a:lnSpc>
                <a:spcPts val="3600"/>
              </a:lnSpc>
            </a:pP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tf.nn.relu(tf.matmul(x, </a:t>
            </a:r>
            <a:r>
              <a:rPr sz="3200" spc="-5" dirty="0">
                <a:latin typeface="Gill Sans MT"/>
                <a:cs typeface="Gill Sans MT"/>
              </a:rPr>
              <a:t>w)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+ b</a:t>
            </a:r>
            <a:r>
              <a:rPr sz="3200" dirty="0">
                <a:latin typeface="Gill Sans MT"/>
                <a:cs typeface="Gill Sans MT"/>
              </a:rPr>
              <a:t>)  </a:t>
            </a:r>
            <a:r>
              <a:rPr sz="3200" spc="-5" dirty="0">
                <a:latin typeface="Gill Sans MT"/>
                <a:cs typeface="Gill Sans MT"/>
              </a:rPr>
              <a:t>softmax_w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tf.Variable(tf.random_normal([3,</a:t>
            </a:r>
            <a:r>
              <a:rPr sz="3200" spc="-33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3])) 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softmax_b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tf.Variable(tf.zeros([1,</a:t>
            </a:r>
            <a:r>
              <a:rPr sz="3200" spc="-34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3]))</a:t>
            </a:r>
            <a:endParaRPr sz="3200">
              <a:latin typeface="Gill Sans MT"/>
              <a:cs typeface="Gill Sans MT"/>
            </a:endParaRPr>
          </a:p>
          <a:p>
            <a:pPr marL="533427" marR="5081">
              <a:lnSpc>
                <a:spcPts val="3600"/>
              </a:lnSpc>
            </a:pPr>
            <a:r>
              <a:rPr sz="3200" spc="-5" dirty="0">
                <a:latin typeface="Gill Sans MT"/>
                <a:cs typeface="Gill Sans MT"/>
              </a:rPr>
              <a:t>logit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tf.matmul(relu_out, </a:t>
            </a:r>
            <a:r>
              <a:rPr sz="3200" spc="-5" dirty="0">
                <a:latin typeface="Gill Sans MT"/>
                <a:cs typeface="Gill Sans MT"/>
              </a:rPr>
              <a:t>softmax_w)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+</a:t>
            </a:r>
            <a:r>
              <a:rPr sz="3200" spc="-27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softmax_b  </a:t>
            </a:r>
            <a:r>
              <a:rPr sz="3200" spc="-5" dirty="0">
                <a:latin typeface="Gill Sans MT"/>
                <a:cs typeface="Gill Sans MT"/>
              </a:rPr>
              <a:t>softmax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5" dirty="0">
                <a:latin typeface="Gill Sans MT"/>
                <a:cs typeface="Gill Sans MT"/>
              </a:rPr>
              <a:t> tf.nn.softmax(logit)</a:t>
            </a:r>
            <a:endParaRPr sz="3200">
              <a:latin typeface="Gill Sans MT"/>
              <a:cs typeface="Gill Sans MT"/>
            </a:endParaRPr>
          </a:p>
          <a:p>
            <a:pPr marL="533427">
              <a:lnSpc>
                <a:spcPts val="3521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72931" y="673100"/>
            <a:ext cx="599567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  <a:tabLst>
                <a:tab pos="588040" algn="l"/>
              </a:tabLst>
            </a:pPr>
            <a:r>
              <a:rPr dirty="0"/>
              <a:t>A	</a:t>
            </a:r>
            <a:r>
              <a:rPr spc="-5" dirty="0"/>
              <a:t>simple </a:t>
            </a:r>
            <a:r>
              <a:rPr spc="-5" dirty="0" err="1"/>
              <a:t>ReLU</a:t>
            </a:r>
            <a:r>
              <a:rPr spc="-65" dirty="0"/>
              <a:t> </a:t>
            </a:r>
            <a:r>
              <a:rPr spc="-15" dirty="0"/>
              <a:t>network</a:t>
            </a:r>
            <a:r>
              <a:rPr lang="en-US" spc="-15" dirty="0"/>
              <a:t/>
            </a:r>
            <a:br>
              <a:rPr lang="en-US" spc="-15" dirty="0"/>
            </a:br>
            <a:r>
              <a:rPr lang="en-US" sz="3600" spc="-15" dirty="0"/>
              <a:t>(</a:t>
            </a:r>
            <a:r>
              <a:rPr lang="en-US" sz="3600" spc="-15" dirty="0" err="1"/>
              <a:t>ReLU</a:t>
            </a:r>
            <a:r>
              <a:rPr lang="en-US" sz="3600" spc="-15" dirty="0"/>
              <a:t>: Rectified Linear Unit)</a:t>
            </a:r>
            <a:endParaRPr sz="3600" spc="-15" dirty="0"/>
          </a:p>
        </p:txBody>
      </p:sp>
      <p:sp>
        <p:nvSpPr>
          <p:cNvPr id="3" name="object 3"/>
          <p:cNvSpPr/>
          <p:nvPr/>
        </p:nvSpPr>
        <p:spPr>
          <a:xfrm>
            <a:off x="3122356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4904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4904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25031" y="3746500"/>
            <a:ext cx="373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1958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14508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7" y="61059"/>
                </a:lnTo>
                <a:lnTo>
                  <a:pt x="154956" y="87925"/>
                </a:lnTo>
                <a:lnTo>
                  <a:pt x="119399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399" y="697520"/>
                </a:lnTo>
                <a:lnTo>
                  <a:pt x="154956" y="729271"/>
                </a:lnTo>
                <a:lnTo>
                  <a:pt x="193107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7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2" y="778118"/>
                </a:lnTo>
                <a:lnTo>
                  <a:pt x="622207" y="756137"/>
                </a:lnTo>
                <a:lnTo>
                  <a:pt x="660358" y="729271"/>
                </a:lnTo>
                <a:lnTo>
                  <a:pt x="695914" y="697520"/>
                </a:lnTo>
                <a:lnTo>
                  <a:pt x="727592" y="661882"/>
                </a:lnTo>
                <a:lnTo>
                  <a:pt x="754396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6" y="193553"/>
                </a:lnTo>
                <a:lnTo>
                  <a:pt x="727592" y="155314"/>
                </a:lnTo>
                <a:lnTo>
                  <a:pt x="695914" y="119675"/>
                </a:lnTo>
                <a:lnTo>
                  <a:pt x="660358" y="87925"/>
                </a:lnTo>
                <a:lnTo>
                  <a:pt x="622207" y="61059"/>
                </a:lnTo>
                <a:lnTo>
                  <a:pt x="581892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7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4508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923631" y="3746500"/>
            <a:ext cx="40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41563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24112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24112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447631" y="3746500"/>
            <a:ext cx="37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2356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4904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4904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25031" y="5778500"/>
            <a:ext cx="373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31958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4508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9" y="497650"/>
                </a:lnTo>
                <a:lnTo>
                  <a:pt x="812879" y="453341"/>
                </a:lnTo>
                <a:lnTo>
                  <a:pt x="815316" y="408597"/>
                </a:lnTo>
                <a:lnTo>
                  <a:pt x="812879" y="363854"/>
                </a:lnTo>
                <a:lnTo>
                  <a:pt x="805569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14508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23631" y="5791200"/>
            <a:ext cx="40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1563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24112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24112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447631" y="5791200"/>
            <a:ext cx="37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08786" y="4519473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26701" y="4517729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47045" y="4517729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93754" y="4509139"/>
            <a:ext cx="1539875" cy="1210310"/>
          </a:xfrm>
          <a:custGeom>
            <a:avLst/>
            <a:gdLst/>
            <a:ahLst/>
            <a:cxnLst/>
            <a:rect l="l" t="t" r="r" b="b"/>
            <a:pathLst>
              <a:path w="1539875" h="1210310">
                <a:moveTo>
                  <a:pt x="1539672" y="1209718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0160" y="4509139"/>
            <a:ext cx="1539875" cy="1210310"/>
          </a:xfrm>
          <a:custGeom>
            <a:avLst/>
            <a:gdLst/>
            <a:ahLst/>
            <a:cxnLst/>
            <a:rect l="l" t="t" r="r" b="b"/>
            <a:pathLst>
              <a:path w="1539875" h="1210310">
                <a:moveTo>
                  <a:pt x="1539672" y="1209718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91121" y="4520641"/>
            <a:ext cx="1543050" cy="1186815"/>
          </a:xfrm>
          <a:custGeom>
            <a:avLst/>
            <a:gdLst/>
            <a:ahLst/>
            <a:cxnLst/>
            <a:rect l="l" t="t" r="r" b="b"/>
            <a:pathLst>
              <a:path w="1543050" h="1186814">
                <a:moveTo>
                  <a:pt x="0" y="1186720"/>
                </a:moveTo>
                <a:lnTo>
                  <a:pt x="1542783" y="0"/>
                </a:lnTo>
              </a:path>
            </a:pathLst>
          </a:custGeom>
          <a:ln w="380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05234" y="4534079"/>
            <a:ext cx="1544955" cy="1173480"/>
          </a:xfrm>
          <a:custGeom>
            <a:avLst/>
            <a:gdLst/>
            <a:ahLst/>
            <a:cxnLst/>
            <a:rect l="l" t="t" r="r" b="b"/>
            <a:pathLst>
              <a:path w="1544954" h="1173479">
                <a:moveTo>
                  <a:pt x="0" y="1173279"/>
                </a:moveTo>
                <a:lnTo>
                  <a:pt x="1544934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06793" y="4503436"/>
            <a:ext cx="3040380" cy="1221740"/>
          </a:xfrm>
          <a:custGeom>
            <a:avLst/>
            <a:gdLst/>
            <a:ahLst/>
            <a:cxnLst/>
            <a:rect l="l" t="t" r="r" b="b"/>
            <a:pathLst>
              <a:path w="3040379" h="1221739">
                <a:moveTo>
                  <a:pt x="0" y="1221125"/>
                </a:moveTo>
                <a:lnTo>
                  <a:pt x="3039813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3093" y="4506647"/>
            <a:ext cx="3027680" cy="1214755"/>
          </a:xfrm>
          <a:custGeom>
            <a:avLst/>
            <a:gdLst/>
            <a:ahLst/>
            <a:cxnLst/>
            <a:rect l="l" t="t" r="r" b="b"/>
            <a:pathLst>
              <a:path w="3027679" h="1214754">
                <a:moveTo>
                  <a:pt x="0" y="0"/>
                </a:moveTo>
                <a:lnTo>
                  <a:pt x="3027214" y="1214707"/>
                </a:lnTo>
              </a:path>
            </a:pathLst>
          </a:custGeom>
          <a:ln w="380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752433" y="4737101"/>
            <a:ext cx="4095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w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49433" y="2801959"/>
            <a:ext cx="5706745" cy="612667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1" marR="5081" indent="38102">
              <a:lnSpc>
                <a:spcPct val="123400"/>
              </a:lnSpc>
              <a:spcBef>
                <a:spcPts val="180"/>
              </a:spcBef>
              <a:tabLst>
                <a:tab pos="1395165" algn="l"/>
              </a:tabLst>
            </a:pPr>
            <a:r>
              <a:rPr sz="6300" spc="-7" baseline="3968" dirty="0">
                <a:latin typeface="Gill Sans MT"/>
                <a:cs typeface="Gill Sans MT"/>
              </a:rPr>
              <a:t>a</a:t>
            </a:r>
            <a:r>
              <a:rPr sz="2801" spc="-5" dirty="0">
                <a:latin typeface="Gill Sans MT"/>
                <a:cs typeface="Gill Sans MT"/>
              </a:rPr>
              <a:t>1</a:t>
            </a:r>
            <a:r>
              <a:rPr sz="6300" spc="-7" baseline="3968" dirty="0">
                <a:latin typeface="Gill Sans MT"/>
                <a:cs typeface="Gill Sans MT"/>
              </a:rPr>
              <a:t>=a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a,a</a:t>
            </a:r>
            <a:r>
              <a:rPr sz="6300" spc="-7" baseline="3968" dirty="0">
                <a:latin typeface="Gill Sans MT"/>
                <a:cs typeface="Gill Sans MT"/>
              </a:rPr>
              <a:t>+b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b,a</a:t>
            </a:r>
            <a:r>
              <a:rPr sz="6300" spc="-7" baseline="3968" dirty="0">
                <a:latin typeface="Gill Sans MT"/>
                <a:cs typeface="Gill Sans MT"/>
              </a:rPr>
              <a:t>+c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c,a  </a:t>
            </a:r>
            <a:r>
              <a:rPr sz="6300" spc="-7" baseline="3968" dirty="0">
                <a:latin typeface="Gill Sans MT"/>
                <a:cs typeface="Gill Sans MT"/>
              </a:rPr>
              <a:t>b</a:t>
            </a:r>
            <a:r>
              <a:rPr sz="2801" spc="-5" dirty="0">
                <a:latin typeface="Gill Sans MT"/>
                <a:cs typeface="Gill Sans MT"/>
              </a:rPr>
              <a:t>1</a:t>
            </a:r>
            <a:r>
              <a:rPr sz="6300" spc="-7" baseline="3968" dirty="0">
                <a:latin typeface="Gill Sans MT"/>
                <a:cs typeface="Gill Sans MT"/>
              </a:rPr>
              <a:t>=a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a,b</a:t>
            </a:r>
            <a:r>
              <a:rPr sz="6300" spc="-7" baseline="3968" dirty="0">
                <a:latin typeface="Gill Sans MT"/>
                <a:cs typeface="Gill Sans MT"/>
              </a:rPr>
              <a:t>+b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b,b</a:t>
            </a:r>
            <a:r>
              <a:rPr sz="6300" spc="-7" baseline="3968" dirty="0">
                <a:latin typeface="Gill Sans MT"/>
                <a:cs typeface="Gill Sans MT"/>
              </a:rPr>
              <a:t>+c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c,b  </a:t>
            </a:r>
            <a:r>
              <a:rPr sz="6300" spc="-7" baseline="3968" dirty="0">
                <a:latin typeface="Gill Sans MT"/>
                <a:cs typeface="Gill Sans MT"/>
              </a:rPr>
              <a:t>c</a:t>
            </a:r>
            <a:r>
              <a:rPr sz="2801" spc="-5" dirty="0">
                <a:latin typeface="Gill Sans MT"/>
                <a:cs typeface="Gill Sans MT"/>
              </a:rPr>
              <a:t>1</a:t>
            </a:r>
            <a:r>
              <a:rPr sz="6300" spc="-7" baseline="3968" dirty="0">
                <a:latin typeface="Gill Sans MT"/>
                <a:cs typeface="Gill Sans MT"/>
              </a:rPr>
              <a:t>=a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a,c</a:t>
            </a:r>
            <a:r>
              <a:rPr sz="6300" spc="-7" baseline="3968" dirty="0">
                <a:latin typeface="Gill Sans MT"/>
                <a:cs typeface="Gill Sans MT"/>
              </a:rPr>
              <a:t>+b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b,c</a:t>
            </a:r>
            <a:r>
              <a:rPr sz="6300" spc="-7" baseline="3968" dirty="0">
                <a:latin typeface="Gill Sans MT"/>
                <a:cs typeface="Gill Sans MT"/>
              </a:rPr>
              <a:t>+c</a:t>
            </a:r>
            <a:r>
              <a:rPr sz="2801" spc="-5" dirty="0">
                <a:latin typeface="Gill Sans MT"/>
                <a:cs typeface="Gill Sans MT"/>
              </a:rPr>
              <a:t>0</a:t>
            </a:r>
            <a:r>
              <a:rPr sz="6300" spc="-7" baseline="3968" dirty="0">
                <a:latin typeface="Gill Sans MT"/>
                <a:cs typeface="Gill Sans MT"/>
              </a:rPr>
              <a:t>w</a:t>
            </a:r>
            <a:r>
              <a:rPr sz="2801" spc="-5" dirty="0">
                <a:latin typeface="Gill Sans MT"/>
                <a:cs typeface="Gill Sans MT"/>
              </a:rPr>
              <a:t>c,c  </a:t>
            </a:r>
            <a:r>
              <a:rPr sz="4200" spc="-10" dirty="0">
                <a:latin typeface="Gill Sans MT"/>
                <a:cs typeface="Gill Sans MT"/>
              </a:rPr>
              <a:t>Apply	</a:t>
            </a:r>
            <a:r>
              <a:rPr sz="4200" spc="-15" dirty="0">
                <a:latin typeface="Gill Sans MT"/>
                <a:cs typeface="Gill Sans MT"/>
              </a:rPr>
              <a:t>relu(…) </a:t>
            </a:r>
            <a:r>
              <a:rPr sz="4200" dirty="0">
                <a:latin typeface="Gill Sans MT"/>
                <a:cs typeface="Gill Sans MT"/>
              </a:rPr>
              <a:t>on </a:t>
            </a:r>
            <a:r>
              <a:rPr sz="4200" spc="-5" dirty="0">
                <a:latin typeface="Gill Sans MT"/>
                <a:cs typeface="Gill Sans MT"/>
              </a:rPr>
              <a:t>a</a:t>
            </a:r>
            <a:r>
              <a:rPr sz="4200" spc="-7" baseline="-5952" dirty="0">
                <a:latin typeface="Gill Sans MT"/>
                <a:cs typeface="Gill Sans MT"/>
              </a:rPr>
              <a:t>1</a:t>
            </a:r>
            <a:r>
              <a:rPr sz="4200" spc="-5" dirty="0">
                <a:latin typeface="Gill Sans MT"/>
                <a:cs typeface="Gill Sans MT"/>
              </a:rPr>
              <a:t>,</a:t>
            </a:r>
            <a:r>
              <a:rPr sz="4200" spc="-48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b</a:t>
            </a:r>
            <a:r>
              <a:rPr sz="4200" baseline="-5952" dirty="0">
                <a:latin typeface="Gill Sans MT"/>
                <a:cs typeface="Gill Sans MT"/>
              </a:rPr>
              <a:t>1</a:t>
            </a:r>
            <a:r>
              <a:rPr sz="4200" dirty="0">
                <a:latin typeface="Gill Sans MT"/>
                <a:cs typeface="Gill Sans MT"/>
              </a:rPr>
              <a:t>,</a:t>
            </a:r>
            <a:r>
              <a:rPr sz="4200" spc="-44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c</a:t>
            </a:r>
            <a:r>
              <a:rPr sz="4200" baseline="-5952" dirty="0">
                <a:latin typeface="Gill Sans MT"/>
                <a:cs typeface="Gill Sans MT"/>
              </a:rPr>
              <a:t>1  </a:t>
            </a:r>
            <a:r>
              <a:rPr sz="4200" spc="-25" dirty="0">
                <a:latin typeface="Gill Sans MT"/>
                <a:cs typeface="Gill Sans MT"/>
              </a:rPr>
              <a:t>Slower</a:t>
            </a:r>
            <a:r>
              <a:rPr sz="4200" spc="-85" dirty="0">
                <a:latin typeface="Gill Sans MT"/>
                <a:cs typeface="Gill Sans MT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approach</a:t>
            </a:r>
            <a:endParaRPr sz="4200">
              <a:latin typeface="Gill Sans MT"/>
              <a:cs typeface="Gill Sans MT"/>
            </a:endParaRPr>
          </a:p>
          <a:p>
            <a:pPr marL="63503" marR="489608" indent="381019">
              <a:lnSpc>
                <a:spcPts val="5700"/>
              </a:lnSpc>
              <a:spcBef>
                <a:spcPts val="200"/>
              </a:spcBef>
            </a:pPr>
            <a:r>
              <a:rPr sz="4200" spc="-60" dirty="0">
                <a:latin typeface="Gill Sans MT"/>
                <a:cs typeface="Gill Sans MT"/>
              </a:rPr>
              <a:t>Per-neuron </a:t>
            </a:r>
            <a:r>
              <a:rPr sz="4200" spc="-5" dirty="0">
                <a:latin typeface="Gill Sans MT"/>
                <a:cs typeface="Gill Sans MT"/>
              </a:rPr>
              <a:t>operation  </a:t>
            </a:r>
            <a:r>
              <a:rPr sz="4200" spc="-25" dirty="0">
                <a:latin typeface="Gill Sans MT"/>
                <a:cs typeface="Gill Sans MT"/>
              </a:rPr>
              <a:t>More </a:t>
            </a:r>
            <a:r>
              <a:rPr sz="4200" spc="5" dirty="0">
                <a:latin typeface="Gill Sans MT"/>
                <a:cs typeface="Gill Sans MT"/>
              </a:rPr>
              <a:t>efficient</a:t>
            </a:r>
            <a:r>
              <a:rPr sz="4200" spc="-60" dirty="0">
                <a:latin typeface="Gill Sans MT"/>
                <a:cs typeface="Gill Sans MT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approach</a:t>
            </a:r>
            <a:endParaRPr sz="4200">
              <a:latin typeface="Gill Sans MT"/>
              <a:cs typeface="Gill Sans MT"/>
            </a:endParaRPr>
          </a:p>
          <a:p>
            <a:pPr marL="444522">
              <a:lnSpc>
                <a:spcPts val="5000"/>
              </a:lnSpc>
            </a:pPr>
            <a:r>
              <a:rPr sz="4200" spc="-5" dirty="0">
                <a:latin typeface="Gill Sans MT"/>
                <a:cs typeface="Gill Sans MT"/>
              </a:rPr>
              <a:t>Matrix</a:t>
            </a:r>
            <a:r>
              <a:rPr sz="4200" spc="-5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operation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9932" y="673100"/>
            <a:ext cx="320230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40" dirty="0"/>
              <a:t>Make </a:t>
            </a:r>
            <a:r>
              <a:rPr spc="-5" dirty="0"/>
              <a:t>it</a:t>
            </a:r>
            <a:r>
              <a:rPr spc="-45" dirty="0"/>
              <a:t> </a:t>
            </a:r>
            <a:r>
              <a:rPr spc="-5" dirty="0"/>
              <a:t>deep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7952" y="3243149"/>
            <a:ext cx="10844530" cy="4374274"/>
          </a:xfrm>
          <a:prstGeom prst="rect">
            <a:avLst/>
          </a:prstGeom>
          <a:solidFill>
            <a:srgbClr val="FFD479"/>
          </a:solidFill>
          <a:ln w="38100">
            <a:solidFill>
              <a:srgbClr val="FF9300"/>
            </a:solidFill>
          </a:ln>
        </p:spPr>
        <p:txBody>
          <a:bodyPr vert="horz" wrap="square" lIns="0" tIns="191770" rIns="0" bIns="0" rtlCol="0">
            <a:spAutoFit/>
          </a:bodyPr>
          <a:lstStyle/>
          <a:p>
            <a:pPr marL="132086">
              <a:lnSpc>
                <a:spcPts val="3720"/>
              </a:lnSpc>
              <a:spcBef>
                <a:spcPts val="1510"/>
              </a:spcBef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132086" marR="5469529">
              <a:lnSpc>
                <a:spcPts val="3600"/>
              </a:lnSpc>
              <a:spcBef>
                <a:spcPts val="195"/>
              </a:spcBef>
            </a:pPr>
            <a:r>
              <a:rPr sz="3200" dirty="0">
                <a:latin typeface="Gill Sans MT"/>
                <a:cs typeface="Gill Sans MT"/>
              </a:rPr>
              <a:t>x = tf.placeholder("float", </a:t>
            </a:r>
            <a:r>
              <a:rPr sz="3200" spc="-5" dirty="0">
                <a:latin typeface="Gill Sans MT"/>
                <a:cs typeface="Gill Sans MT"/>
              </a:rPr>
              <a:t>[1,</a:t>
            </a:r>
            <a:r>
              <a:rPr sz="3200" spc="-69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  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relu_out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</a:t>
            </a:r>
            <a:r>
              <a:rPr sz="3200" spc="-9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x</a:t>
            </a:r>
            <a:endParaRPr sz="3200">
              <a:latin typeface="Gill Sans MT"/>
              <a:cs typeface="Gill Sans MT"/>
            </a:endParaRPr>
          </a:p>
          <a:p>
            <a:pPr marL="132086">
              <a:lnSpc>
                <a:spcPts val="3401"/>
              </a:lnSpc>
            </a:pPr>
            <a:r>
              <a:rPr sz="3200" spc="-25" dirty="0">
                <a:solidFill>
                  <a:srgbClr val="0365C0"/>
                </a:solidFill>
                <a:latin typeface="Gill Sans MT"/>
                <a:cs typeface="Gill Sans MT"/>
              </a:rPr>
              <a:t>num_layers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</a:t>
            </a:r>
            <a:r>
              <a:rPr sz="3200" spc="-8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2</a:t>
            </a:r>
            <a:endParaRPr sz="3200">
              <a:latin typeface="Gill Sans MT"/>
              <a:cs typeface="Gill Sans MT"/>
            </a:endParaRPr>
          </a:p>
          <a:p>
            <a:pPr marL="132086">
              <a:lnSpc>
                <a:spcPts val="3600"/>
              </a:lnSpc>
            </a:pP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for </a:t>
            </a:r>
            <a:r>
              <a:rPr sz="3200" spc="-45" dirty="0">
                <a:solidFill>
                  <a:srgbClr val="0365C0"/>
                </a:solidFill>
                <a:latin typeface="Gill Sans MT"/>
                <a:cs typeface="Gill Sans MT"/>
              </a:rPr>
              <a:t>layer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in</a:t>
            </a:r>
            <a:r>
              <a:rPr sz="3200" spc="6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range(num_layers):</a:t>
            </a:r>
            <a:endParaRPr sz="3200">
              <a:latin typeface="Gill Sans MT"/>
              <a:cs typeface="Gill Sans MT"/>
            </a:endParaRPr>
          </a:p>
          <a:p>
            <a:pPr marL="358158" marR="3692710">
              <a:lnSpc>
                <a:spcPts val="3600"/>
              </a:lnSpc>
              <a:spcBef>
                <a:spcPts val="195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 </a:t>
            </a:r>
            <a:r>
              <a:rPr sz="3200" dirty="0">
                <a:latin typeface="Gill Sans MT"/>
                <a:cs typeface="Gill Sans MT"/>
              </a:rPr>
              <a:t>3]))  b = </a:t>
            </a:r>
            <a:r>
              <a:rPr sz="3200" spc="-15" dirty="0">
                <a:latin typeface="Gill Sans MT"/>
                <a:cs typeface="Gill Sans MT"/>
              </a:rPr>
              <a:t>tf.Variable(tf.zeros([1,</a:t>
            </a:r>
            <a:r>
              <a:rPr sz="3200" spc="-38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3]))</a:t>
            </a:r>
            <a:endParaRPr sz="3200">
              <a:latin typeface="Gill Sans MT"/>
              <a:cs typeface="Gill Sans MT"/>
            </a:endParaRPr>
          </a:p>
          <a:p>
            <a:pPr marL="358158">
              <a:lnSpc>
                <a:spcPts val="3401"/>
              </a:lnSpc>
            </a:pP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tf.nn.relu(tf.matmul(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relu_out</a:t>
            </a:r>
            <a:r>
              <a:rPr sz="3200" spc="-10" dirty="0">
                <a:latin typeface="Gill Sans MT"/>
                <a:cs typeface="Gill Sans MT"/>
              </a:rPr>
              <a:t>, </a:t>
            </a:r>
            <a:r>
              <a:rPr sz="3200" spc="-5" dirty="0">
                <a:latin typeface="Gill Sans MT"/>
                <a:cs typeface="Gill Sans MT"/>
              </a:rPr>
              <a:t>w) </a:t>
            </a:r>
            <a:r>
              <a:rPr sz="3200" dirty="0">
                <a:latin typeface="Gill Sans MT"/>
                <a:cs typeface="Gill Sans MT"/>
              </a:rPr>
              <a:t>+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b)</a:t>
            </a:r>
            <a:endParaRPr sz="3200">
              <a:latin typeface="Gill Sans MT"/>
              <a:cs typeface="Gill Sans MT"/>
            </a:endParaRPr>
          </a:p>
          <a:p>
            <a:pPr marL="132086">
              <a:lnSpc>
                <a:spcPts val="372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6232" y="2044702"/>
            <a:ext cx="22860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054788" algn="l"/>
              </a:tabLst>
            </a:pPr>
            <a:r>
              <a:rPr sz="4200" spc="-15" dirty="0">
                <a:latin typeface="Gill Sans MT"/>
                <a:cs typeface="Gill Sans MT"/>
              </a:rPr>
              <a:t>Add	</a:t>
            </a:r>
            <a:r>
              <a:rPr sz="4200" spc="-50" dirty="0">
                <a:latin typeface="Gill Sans MT"/>
                <a:cs typeface="Gill Sans MT"/>
              </a:rPr>
              <a:t>layers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46531" y="1752600"/>
            <a:ext cx="6489700" cy="741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46031" y="673100"/>
            <a:ext cx="46443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2296910" algn="l"/>
              </a:tabLst>
            </a:pPr>
            <a:r>
              <a:rPr spc="-5" dirty="0"/>
              <a:t>Visualize	the</a:t>
            </a:r>
            <a:r>
              <a:rPr spc="-100" dirty="0"/>
              <a:t> </a:t>
            </a:r>
            <a:r>
              <a:rPr spc="-10" dirty="0"/>
              <a:t>graph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66231" y="2044700"/>
            <a:ext cx="6327140" cy="39215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spc="-65" dirty="0">
                <a:latin typeface="Gill Sans MT"/>
                <a:cs typeface="Gill Sans MT"/>
              </a:rPr>
              <a:t>TensorBoard</a:t>
            </a:r>
            <a:endParaRPr sz="4200">
              <a:latin typeface="Gill Sans MT"/>
              <a:cs typeface="Gill Sans MT"/>
            </a:endParaRPr>
          </a:p>
          <a:p>
            <a:pPr>
              <a:spcBef>
                <a:spcPts val="5"/>
              </a:spcBef>
            </a:pPr>
            <a:endParaRPr sz="4500">
              <a:latin typeface="Times New Roman"/>
              <a:cs typeface="Times New Roman"/>
            </a:endParaRPr>
          </a:p>
          <a:p>
            <a:pPr marL="12701" marR="5081" indent="-103511" algn="ctr">
              <a:lnSpc>
                <a:spcPts val="4100"/>
              </a:lnSpc>
            </a:pP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writer </a:t>
            </a: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= tf.train.SummaryWriter( 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'/tmp/tf_logs',</a:t>
            </a:r>
            <a:r>
              <a:rPr sz="3600" spc="-42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sess.graph_def)</a:t>
            </a:r>
            <a:endParaRPr sz="36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25401" algn="ctr">
              <a:spcBef>
                <a:spcPts val="2565"/>
              </a:spcBef>
            </a:pPr>
            <a:r>
              <a:rPr sz="3600" spc="-10" dirty="0">
                <a:latin typeface="Gill Sans MT"/>
                <a:cs typeface="Gill Sans MT"/>
              </a:rPr>
              <a:t>tensorboard</a:t>
            </a:r>
            <a:r>
              <a:rPr sz="3600" spc="-15" dirty="0">
                <a:latin typeface="Gill Sans MT"/>
                <a:cs typeface="Gill Sans MT"/>
              </a:rPr>
              <a:t>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--logdir=/tmp/tf_logs</a:t>
            </a:r>
            <a:endParaRPr sz="36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7815" y="5243517"/>
            <a:ext cx="9064625" cy="3464560"/>
          </a:xfrm>
          <a:custGeom>
            <a:avLst/>
            <a:gdLst/>
            <a:ahLst/>
            <a:cxnLst/>
            <a:rect l="l" t="t" r="r" b="b"/>
            <a:pathLst>
              <a:path w="9064625" h="3464559">
                <a:moveTo>
                  <a:pt x="0" y="0"/>
                </a:moveTo>
                <a:lnTo>
                  <a:pt x="9064524" y="0"/>
                </a:lnTo>
                <a:lnTo>
                  <a:pt x="9064524" y="3464181"/>
                </a:lnTo>
                <a:lnTo>
                  <a:pt x="0" y="3464181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96531" y="673100"/>
            <a:ext cx="934212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40" dirty="0"/>
              <a:t>Improve </a:t>
            </a:r>
            <a:r>
              <a:rPr spc="-5" dirty="0"/>
              <a:t>naming, </a:t>
            </a:r>
            <a:r>
              <a:rPr spc="-40" dirty="0"/>
              <a:t>improve</a:t>
            </a:r>
            <a:r>
              <a:rPr spc="-470" dirty="0"/>
              <a:t> </a:t>
            </a:r>
            <a:r>
              <a:rPr spc="-5" dirty="0"/>
              <a:t>visualization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97815" y="5243517"/>
            <a:ext cx="9064625" cy="3329116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209561">
              <a:lnSpc>
                <a:spcPts val="3720"/>
              </a:lnSpc>
              <a:spcBef>
                <a:spcPts val="560"/>
              </a:spcBef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434997" marR="3798125" indent="-226071">
              <a:lnSpc>
                <a:spcPts val="3600"/>
              </a:lnSpc>
              <a:spcBef>
                <a:spcPts val="195"/>
              </a:spcBef>
            </a:pPr>
            <a:r>
              <a:rPr sz="3200" spc="-15" dirty="0">
                <a:latin typeface="Gill Sans MT"/>
                <a:cs typeface="Gill Sans MT"/>
              </a:rPr>
              <a:t>for </a:t>
            </a:r>
            <a:r>
              <a:rPr sz="3200" spc="-45" dirty="0">
                <a:latin typeface="Gill Sans MT"/>
                <a:cs typeface="Gill Sans MT"/>
              </a:rPr>
              <a:t>layer </a:t>
            </a:r>
            <a:r>
              <a:rPr sz="3200" spc="-5" dirty="0">
                <a:latin typeface="Gill Sans MT"/>
                <a:cs typeface="Gill Sans MT"/>
              </a:rPr>
              <a:t>in </a:t>
            </a:r>
            <a:r>
              <a:rPr sz="3200" spc="-20" dirty="0">
                <a:latin typeface="Gill Sans MT"/>
                <a:cs typeface="Gill Sans MT"/>
              </a:rPr>
              <a:t>range(num_layers): 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with</a:t>
            </a:r>
            <a:r>
              <a:rPr sz="3200" spc="-8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tf.name_scope('relu'):</a:t>
            </a:r>
            <a:endParaRPr sz="3200">
              <a:latin typeface="Gill Sans MT"/>
              <a:cs typeface="Gill Sans MT"/>
            </a:endParaRPr>
          </a:p>
          <a:p>
            <a:pPr marL="661068" marR="1610441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tf.Variable(tf.random_normal([3, </a:t>
            </a:r>
            <a:r>
              <a:rPr sz="3200" dirty="0">
                <a:latin typeface="Gill Sans MT"/>
                <a:cs typeface="Gill Sans MT"/>
              </a:rPr>
              <a:t>3]))  b = </a:t>
            </a:r>
            <a:r>
              <a:rPr sz="3200" spc="-15" dirty="0">
                <a:latin typeface="Gill Sans MT"/>
                <a:cs typeface="Gill Sans MT"/>
              </a:rPr>
              <a:t>tf.Variable(tf.zeros([1,</a:t>
            </a:r>
            <a:r>
              <a:rPr sz="3200" spc="-38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3]))</a:t>
            </a:r>
            <a:endParaRPr sz="3200">
              <a:latin typeface="Gill Sans MT"/>
              <a:cs typeface="Gill Sans MT"/>
            </a:endParaRPr>
          </a:p>
          <a:p>
            <a:pPr marL="661068">
              <a:lnSpc>
                <a:spcPts val="3401"/>
              </a:lnSpc>
            </a:pP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tf.nn.relu(tf.matmul(relu_out, </a:t>
            </a:r>
            <a:r>
              <a:rPr sz="3200" spc="-5" dirty="0">
                <a:latin typeface="Gill Sans MT"/>
                <a:cs typeface="Gill Sans MT"/>
              </a:rPr>
              <a:t>w) </a:t>
            </a:r>
            <a:r>
              <a:rPr sz="3200" dirty="0">
                <a:latin typeface="Gill Sans MT"/>
                <a:cs typeface="Gill Sans MT"/>
              </a:rPr>
              <a:t>+</a:t>
            </a:r>
            <a:r>
              <a:rPr sz="3200" spc="-31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b)</a:t>
            </a:r>
            <a:endParaRPr sz="3200">
              <a:latin typeface="Gill Sans MT"/>
              <a:cs typeface="Gill Sans MT"/>
            </a:endParaRPr>
          </a:p>
          <a:p>
            <a:pPr marL="209561">
              <a:lnSpc>
                <a:spcPts val="372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3532" y="2440094"/>
            <a:ext cx="6362700" cy="2634696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1">
              <a:spcBef>
                <a:spcPts val="985"/>
              </a:spcBef>
            </a:pP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name_scope(name)</a:t>
            </a:r>
            <a:endParaRPr sz="4200">
              <a:latin typeface="Gill Sans MT"/>
              <a:cs typeface="Gill Sans MT"/>
            </a:endParaRPr>
          </a:p>
          <a:p>
            <a:pPr marL="482624">
              <a:spcBef>
                <a:spcPts val="755"/>
              </a:spcBef>
            </a:pPr>
            <a:r>
              <a:rPr sz="3600" spc="-5" dirty="0">
                <a:latin typeface="Gill Sans MT"/>
                <a:cs typeface="Gill Sans MT"/>
              </a:rPr>
              <a:t>Help </a:t>
            </a:r>
            <a:r>
              <a:rPr sz="3600" dirty="0">
                <a:latin typeface="Gill Sans MT"/>
                <a:cs typeface="Gill Sans MT"/>
              </a:rPr>
              <a:t>specify </a:t>
            </a:r>
            <a:r>
              <a:rPr sz="3600" spc="-10" dirty="0">
                <a:latin typeface="Gill Sans MT"/>
                <a:cs typeface="Gill Sans MT"/>
              </a:rPr>
              <a:t>hierarchical</a:t>
            </a:r>
            <a:r>
              <a:rPr sz="3600" spc="-7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names</a:t>
            </a:r>
            <a:endParaRPr sz="3600">
              <a:latin typeface="Gill Sans MT"/>
              <a:cs typeface="Gill Sans MT"/>
            </a:endParaRPr>
          </a:p>
          <a:p>
            <a:pPr marL="482624" marR="5081">
              <a:lnSpc>
                <a:spcPts val="4100"/>
              </a:lnSpc>
              <a:spcBef>
                <a:spcPts val="1195"/>
              </a:spcBef>
            </a:pPr>
            <a:r>
              <a:rPr sz="3600" spc="-5" dirty="0">
                <a:latin typeface="Gill Sans MT"/>
                <a:cs typeface="Gill Sans MT"/>
              </a:rPr>
              <a:t>Will </a:t>
            </a:r>
            <a:r>
              <a:rPr sz="3600" dirty="0">
                <a:latin typeface="Gill Sans MT"/>
                <a:cs typeface="Gill Sans MT"/>
              </a:rPr>
              <a:t>help </a:t>
            </a:r>
            <a:r>
              <a:rPr sz="3600" spc="-5" dirty="0">
                <a:latin typeface="Gill Sans MT"/>
                <a:cs typeface="Gill Sans MT"/>
              </a:rPr>
              <a:t>visualizer to </a:t>
            </a:r>
            <a:r>
              <a:rPr sz="3600" dirty="0">
                <a:latin typeface="Gill Sans MT"/>
                <a:cs typeface="Gill Sans MT"/>
              </a:rPr>
              <a:t>better  </a:t>
            </a:r>
            <a:r>
              <a:rPr sz="3600" spc="-5" dirty="0">
                <a:latin typeface="Gill Sans MT"/>
                <a:cs typeface="Gill Sans MT"/>
              </a:rPr>
              <a:t>understand </a:t>
            </a:r>
            <a:r>
              <a:rPr sz="3600" spc="-10" dirty="0">
                <a:latin typeface="Gill Sans MT"/>
                <a:cs typeface="Gill Sans MT"/>
              </a:rPr>
              <a:t>hierarchical</a:t>
            </a:r>
            <a:r>
              <a:rPr sz="3600" spc="-40" dirty="0">
                <a:latin typeface="Gill Sans MT"/>
                <a:cs typeface="Gill Sans MT"/>
              </a:rPr>
              <a:t> </a:t>
            </a:r>
            <a:r>
              <a:rPr sz="3600" spc="-15" dirty="0">
                <a:latin typeface="Gill Sans MT"/>
                <a:cs typeface="Gill Sans MT"/>
              </a:rPr>
              <a:t>relation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22931" y="1828800"/>
            <a:ext cx="42672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04431" y="8851900"/>
            <a:ext cx="4899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spc="-30" dirty="0">
                <a:solidFill>
                  <a:srgbClr val="0365C0"/>
                </a:solidFill>
                <a:latin typeface="Gill Sans MT"/>
                <a:cs typeface="Gill Sans MT"/>
              </a:rPr>
              <a:t>Move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to outside the</a:t>
            </a:r>
            <a:r>
              <a:rPr sz="3600" spc="-2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loop?</a:t>
            </a:r>
            <a:endParaRPr sz="36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9832" y="673100"/>
            <a:ext cx="73386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204020" algn="l"/>
                <a:tab pos="5364749" algn="l"/>
              </a:tabLst>
            </a:pPr>
            <a:r>
              <a:rPr sz="4800" spc="-20" dirty="0">
                <a:latin typeface="Gill Sans MT"/>
                <a:cs typeface="Gill Sans MT"/>
              </a:rPr>
              <a:t>Add	</a:t>
            </a:r>
            <a:r>
              <a:rPr sz="4800" spc="-5" dirty="0">
                <a:latin typeface="Gill Sans MT"/>
                <a:cs typeface="Gill Sans MT"/>
              </a:rPr>
              <a:t>name_scope</a:t>
            </a:r>
            <a:r>
              <a:rPr sz="4800" spc="10" dirty="0">
                <a:latin typeface="Gill Sans MT"/>
                <a:cs typeface="Gill Sans MT"/>
              </a:rPr>
              <a:t> </a:t>
            </a:r>
            <a:r>
              <a:rPr sz="4800" spc="-20" dirty="0">
                <a:latin typeface="Gill Sans MT"/>
                <a:cs typeface="Gill Sans MT"/>
              </a:rPr>
              <a:t>for	</a:t>
            </a:r>
            <a:r>
              <a:rPr sz="4800" spc="-5" dirty="0">
                <a:latin typeface="Gill Sans MT"/>
                <a:cs typeface="Gill Sans MT"/>
              </a:rPr>
              <a:t>softmax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5531" y="2723636"/>
            <a:ext cx="42672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84531" y="2336800"/>
            <a:ext cx="4432300" cy="657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70131" y="2562921"/>
            <a:ext cx="0" cy="6126480"/>
          </a:xfrm>
          <a:custGeom>
            <a:avLst/>
            <a:gdLst/>
            <a:ahLst/>
            <a:cxnLst/>
            <a:rect l="l" t="t" r="r" b="b"/>
            <a:pathLst>
              <a:path h="6126480">
                <a:moveTo>
                  <a:pt x="0" y="6126359"/>
                </a:moveTo>
                <a:lnTo>
                  <a:pt x="0" y="0"/>
                </a:lnTo>
              </a:path>
            </a:pathLst>
          </a:custGeom>
          <a:ln w="50800">
            <a:solidFill>
              <a:srgbClr val="535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82331" y="1790701"/>
            <a:ext cx="737298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6387785" algn="l"/>
              </a:tabLst>
            </a:pP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Be</a:t>
            </a:r>
            <a:r>
              <a:rPr sz="3600" spc="-40" dirty="0">
                <a:solidFill>
                  <a:srgbClr val="0365C0"/>
                </a:solidFill>
                <a:latin typeface="Gill Sans MT"/>
                <a:cs typeface="Gill Sans MT"/>
              </a:rPr>
              <a:t>f</a:t>
            </a: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o</a:t>
            </a:r>
            <a:r>
              <a:rPr sz="3600" spc="-75" dirty="0">
                <a:solidFill>
                  <a:srgbClr val="0365C0"/>
                </a:solidFill>
                <a:latin typeface="Gill Sans MT"/>
                <a:cs typeface="Gill Sans MT"/>
              </a:rPr>
              <a:t>r</a:t>
            </a: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e	After</a:t>
            </a:r>
            <a:endParaRPr sz="36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9832" y="673100"/>
            <a:ext cx="735075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204020" algn="l"/>
              </a:tabLst>
            </a:pPr>
            <a:r>
              <a:rPr spc="-20" dirty="0"/>
              <a:t>Add	</a:t>
            </a:r>
            <a:r>
              <a:rPr spc="-10" dirty="0"/>
              <a:t>regularization </a:t>
            </a:r>
            <a:r>
              <a:rPr spc="-5" dirty="0"/>
              <a:t>to the</a:t>
            </a:r>
            <a:r>
              <a:rPr spc="-55" dirty="0"/>
              <a:t> </a:t>
            </a:r>
            <a:r>
              <a:rPr spc="-5" dirty="0"/>
              <a:t>loss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5228" y="5090107"/>
            <a:ext cx="10434955" cy="3407343"/>
          </a:xfrm>
          <a:prstGeom prst="rect">
            <a:avLst/>
          </a:prstGeom>
          <a:solidFill>
            <a:srgbClr val="FFD479"/>
          </a:solidFill>
          <a:ln w="38100">
            <a:solidFill>
              <a:srgbClr val="FF9300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100335">
              <a:lnSpc>
                <a:spcPts val="3720"/>
              </a:lnSpc>
              <a:spcBef>
                <a:spcPts val="1170"/>
              </a:spcBef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100335" marR="2898920">
              <a:lnSpc>
                <a:spcPts val="3600"/>
              </a:lnSpc>
              <a:spcBef>
                <a:spcPts val="200"/>
              </a:spcBef>
            </a:pP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l2reg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tf.reduce_sum(tf.square(softmax_w)) 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loss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= </a:t>
            </a:r>
            <a:r>
              <a:rPr sz="3200" spc="-25" dirty="0">
                <a:solidFill>
                  <a:srgbClr val="0365C0"/>
                </a:solidFill>
                <a:latin typeface="Gill Sans MT"/>
                <a:cs typeface="Gill Sans MT"/>
              </a:rPr>
              <a:t>cross_entropy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+ </a:t>
            </a:r>
            <a:r>
              <a:rPr sz="3200" spc="-20" dirty="0">
                <a:solidFill>
                  <a:srgbClr val="0365C0"/>
                </a:solidFill>
                <a:latin typeface="Gill Sans MT"/>
                <a:cs typeface="Gill Sans MT"/>
              </a:rPr>
              <a:t>l2reg</a:t>
            </a:r>
            <a:endParaRPr sz="3200">
              <a:latin typeface="Gill Sans MT"/>
              <a:cs typeface="Gill Sans MT"/>
            </a:endParaRPr>
          </a:p>
          <a:p>
            <a:pPr marL="100335">
              <a:lnSpc>
                <a:spcPts val="3401"/>
              </a:lnSpc>
            </a:pPr>
            <a:r>
              <a:rPr sz="3200" spc="-5" dirty="0">
                <a:latin typeface="Gill Sans MT"/>
                <a:cs typeface="Gill Sans MT"/>
              </a:rPr>
              <a:t>train_op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75" dirty="0">
                <a:latin typeface="Gill Sans MT"/>
                <a:cs typeface="Gill Sans MT"/>
              </a:rPr>
              <a:t> </a:t>
            </a:r>
            <a:r>
              <a:rPr sz="3200" spc="-15" dirty="0">
                <a:latin typeface="Gill Sans MT"/>
                <a:cs typeface="Gill Sans MT"/>
              </a:rPr>
              <a:t>optimizer.minimize(</a:t>
            </a:r>
            <a:r>
              <a:rPr sz="3200" spc="-15" dirty="0">
                <a:solidFill>
                  <a:srgbClr val="0365C0"/>
                </a:solidFill>
                <a:latin typeface="Gill Sans MT"/>
                <a:cs typeface="Gill Sans MT"/>
              </a:rPr>
              <a:t>loss</a:t>
            </a:r>
            <a:r>
              <a:rPr sz="3200" spc="-15" dirty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100335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  <a:p>
            <a:pPr marL="100335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print</a:t>
            </a:r>
            <a:r>
              <a:rPr sz="3200" spc="-50" dirty="0">
                <a:latin typeface="Gill Sans MT"/>
                <a:cs typeface="Gill Sans MT"/>
              </a:rPr>
              <a:t> </a:t>
            </a:r>
            <a:r>
              <a:rPr sz="3200" spc="-10" dirty="0">
                <a:latin typeface="Gill Sans MT"/>
                <a:cs typeface="Gill Sans MT"/>
              </a:rPr>
              <a:t>sess.run(l2reg)</a:t>
            </a:r>
            <a:endParaRPr sz="3200">
              <a:latin typeface="Gill Sans MT"/>
              <a:cs typeface="Gill Sans MT"/>
            </a:endParaRPr>
          </a:p>
          <a:p>
            <a:pPr marL="100335">
              <a:lnSpc>
                <a:spcPts val="3720"/>
              </a:lnSpc>
            </a:pPr>
            <a:r>
              <a:rPr sz="3200" dirty="0">
                <a:latin typeface="Gill Sans MT"/>
                <a:cs typeface="Gill Sans MT"/>
              </a:rPr>
              <a:t>…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3533" y="2468880"/>
            <a:ext cx="10716895" cy="2209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29" marR="5081" indent="-571529">
              <a:lnSpc>
                <a:spcPct val="113100"/>
              </a:lnSpc>
              <a:spcBef>
                <a:spcPts val="100"/>
              </a:spcBef>
              <a:tabLst>
                <a:tab pos="1626317" algn="l"/>
                <a:tab pos="3633017" algn="l"/>
              </a:tabLst>
            </a:pPr>
            <a:r>
              <a:rPr sz="4200" spc="-5" dirty="0">
                <a:latin typeface="Gill Sans MT"/>
                <a:cs typeface="Gill Sans MT"/>
              </a:rPr>
              <a:t>eg.</a:t>
            </a:r>
            <a:r>
              <a:rPr sz="4200" spc="-42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L2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10" dirty="0">
                <a:latin typeface="Gill Sans MT"/>
                <a:cs typeface="Gill Sans MT"/>
              </a:rPr>
              <a:t>regularize	</a:t>
            </a:r>
            <a:r>
              <a:rPr sz="4200" dirty="0">
                <a:latin typeface="Gill Sans MT"/>
                <a:cs typeface="Gill Sans MT"/>
              </a:rPr>
              <a:t>on </a:t>
            </a:r>
            <a:r>
              <a:rPr sz="4200" spc="-5" dirty="0">
                <a:latin typeface="Gill Sans MT"/>
                <a:cs typeface="Gill Sans MT"/>
              </a:rPr>
              <a:t>the Softmax</a:t>
            </a:r>
            <a:r>
              <a:rPr sz="4200" spc="-30" dirty="0">
                <a:latin typeface="Gill Sans MT"/>
                <a:cs typeface="Gill Sans MT"/>
              </a:rPr>
              <a:t> </a:t>
            </a:r>
            <a:r>
              <a:rPr sz="4200" spc="-55" dirty="0">
                <a:latin typeface="Gill Sans MT"/>
                <a:cs typeface="Gill Sans MT"/>
              </a:rPr>
              <a:t>layer</a:t>
            </a:r>
            <a:r>
              <a:rPr sz="4200" spc="-1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parameters 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Add	</a:t>
            </a:r>
            <a:r>
              <a:rPr sz="4200" spc="-5" dirty="0">
                <a:latin typeface="Gill Sans MT"/>
                <a:cs typeface="Gill Sans MT"/>
              </a:rPr>
              <a:t>it to the</a:t>
            </a:r>
            <a:r>
              <a:rPr sz="4200" spc="-7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loss</a:t>
            </a:r>
            <a:endParaRPr sz="4200">
              <a:latin typeface="Gill Sans MT"/>
              <a:cs typeface="Gill Sans MT"/>
            </a:endParaRPr>
          </a:p>
          <a:p>
            <a:pPr marL="584229">
              <a:spcBef>
                <a:spcPts val="660"/>
              </a:spcBef>
              <a:tabLst>
                <a:tab pos="2993540" algn="l"/>
              </a:tabLst>
            </a:pPr>
            <a:r>
              <a:rPr sz="4200" spc="-5" dirty="0">
                <a:latin typeface="Gill Sans MT"/>
                <a:cs typeface="Gill Sans MT"/>
              </a:rPr>
              <a:t>Automatic	gradient</a:t>
            </a:r>
            <a:r>
              <a:rPr sz="4200" spc="-4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calculation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46032" y="673100"/>
            <a:ext cx="46475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204020" algn="l"/>
                <a:tab pos="1633302" algn="l"/>
              </a:tabLst>
            </a:pPr>
            <a:r>
              <a:rPr spc="-20" dirty="0"/>
              <a:t>Add	</a:t>
            </a:r>
            <a:r>
              <a:rPr dirty="0"/>
              <a:t>a	</a:t>
            </a:r>
            <a:r>
              <a:rPr spc="-5" dirty="0"/>
              <a:t>parallel</a:t>
            </a:r>
            <a:r>
              <a:rPr spc="-80" dirty="0"/>
              <a:t> </a:t>
            </a:r>
            <a:r>
              <a:rPr spc="-5" dirty="0"/>
              <a:t>path</a:t>
            </a:r>
          </a:p>
        </p:txBody>
      </p:sp>
      <p:sp>
        <p:nvSpPr>
          <p:cNvPr id="3" name="object 3"/>
          <p:cNvSpPr/>
          <p:nvPr/>
        </p:nvSpPr>
        <p:spPr>
          <a:xfrm>
            <a:off x="2726531" y="1981200"/>
            <a:ext cx="7162800" cy="728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79931" y="1905000"/>
            <a:ext cx="4533900" cy="7289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308000" y="673101"/>
            <a:ext cx="705972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6">
              <a:spcBef>
                <a:spcPts val="100"/>
              </a:spcBef>
              <a:tabLst>
                <a:tab pos="4348063" algn="l"/>
              </a:tabLst>
            </a:pPr>
            <a:r>
              <a:rPr spc="-5" dirty="0"/>
              <a:t>Us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activ</a:t>
            </a:r>
            <a:r>
              <a:rPr spc="-5" dirty="0"/>
              <a:t>at</a:t>
            </a:r>
            <a:r>
              <a:rPr dirty="0"/>
              <a:t>ion</a:t>
            </a:r>
            <a:r>
              <a:rPr spc="-5" dirty="0"/>
              <a:t> </a:t>
            </a:r>
            <a:r>
              <a:rPr dirty="0"/>
              <a:t>as	bias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1131" y="3962400"/>
            <a:ext cx="469201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2892569" algn="l"/>
                <a:tab pos="3268508" algn="l"/>
              </a:tabLst>
            </a:pPr>
            <a:r>
              <a:rPr sz="4200" dirty="0">
                <a:latin typeface="Gill Sans MT"/>
                <a:cs typeface="Gill Sans MT"/>
              </a:rPr>
              <a:t>E</a:t>
            </a:r>
            <a:r>
              <a:rPr sz="4200" spc="-85" dirty="0">
                <a:latin typeface="Gill Sans MT"/>
                <a:cs typeface="Gill Sans MT"/>
              </a:rPr>
              <a:t>v</a:t>
            </a:r>
            <a:r>
              <a:rPr sz="4200" spc="-5" dirty="0">
                <a:latin typeface="Gill Sans MT"/>
                <a:cs typeface="Gill Sans MT"/>
              </a:rPr>
              <a:t>e</a:t>
            </a:r>
            <a:r>
              <a:rPr sz="4200" spc="125" dirty="0">
                <a:latin typeface="Gill Sans MT"/>
                <a:cs typeface="Gill Sans MT"/>
              </a:rPr>
              <a:t>r</a:t>
            </a:r>
            <a:r>
              <a:rPr sz="4200" dirty="0">
                <a:latin typeface="Gill Sans MT"/>
                <a:cs typeface="Gill Sans MT"/>
              </a:rPr>
              <a:t>ything</a:t>
            </a:r>
            <a:r>
              <a:rPr sz="4200" spc="-5" dirty="0">
                <a:latin typeface="Gill Sans MT"/>
                <a:cs typeface="Gill Sans MT"/>
              </a:rPr>
              <a:t> i</a:t>
            </a:r>
            <a:r>
              <a:rPr sz="4200" dirty="0">
                <a:latin typeface="Gill Sans MT"/>
                <a:cs typeface="Gill Sans MT"/>
              </a:rPr>
              <a:t>s	a	</a:t>
            </a:r>
            <a:r>
              <a:rPr sz="4200" spc="-5" dirty="0">
                <a:latin typeface="Gill Sans MT"/>
                <a:cs typeface="Gill Sans MT"/>
              </a:rPr>
              <a:t>tens</a:t>
            </a:r>
            <a:r>
              <a:rPr sz="4200" dirty="0">
                <a:latin typeface="Gill Sans MT"/>
                <a:cs typeface="Gill Sans MT"/>
              </a:rPr>
              <a:t>or</a:t>
            </a:r>
          </a:p>
        </p:txBody>
      </p:sp>
      <p:sp>
        <p:nvSpPr>
          <p:cNvPr id="4" name="object 4"/>
          <p:cNvSpPr/>
          <p:nvPr/>
        </p:nvSpPr>
        <p:spPr>
          <a:xfrm>
            <a:off x="7450931" y="2323479"/>
            <a:ext cx="9118600" cy="695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87331" y="673100"/>
            <a:ext cx="41630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Residual</a:t>
            </a:r>
            <a:r>
              <a:rPr spc="-65" dirty="0"/>
              <a:t> </a:t>
            </a:r>
            <a:r>
              <a:rPr spc="-5" dirty="0"/>
              <a:t>learning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3231" y="1831462"/>
            <a:ext cx="8420100" cy="132856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1">
              <a:spcBef>
                <a:spcPts val="680"/>
              </a:spcBef>
            </a:pPr>
            <a:r>
              <a:rPr sz="3200" spc="-5" dirty="0">
                <a:solidFill>
                  <a:srgbClr val="53585F"/>
                </a:solidFill>
                <a:latin typeface="Gill Sans MT"/>
                <a:cs typeface="Gill Sans MT"/>
              </a:rPr>
              <a:t>He et al.</a:t>
            </a:r>
            <a:r>
              <a:rPr sz="3200" spc="-405" dirty="0">
                <a:solidFill>
                  <a:srgbClr val="53585F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2015</a:t>
            </a:r>
            <a:endParaRPr sz="3200" dirty="0">
              <a:latin typeface="Gill Sans MT"/>
              <a:cs typeface="Gill Sans MT"/>
            </a:endParaRPr>
          </a:p>
          <a:p>
            <a:pPr marL="12701">
              <a:spcBef>
                <a:spcPts val="760"/>
              </a:spcBef>
            </a:pPr>
            <a:r>
              <a:rPr sz="4200" spc="-5" dirty="0">
                <a:latin typeface="Gill Sans MT"/>
                <a:cs typeface="Gill Sans MT"/>
              </a:rPr>
              <a:t>ILSVRC </a:t>
            </a:r>
            <a:r>
              <a:rPr sz="4200" dirty="0">
                <a:latin typeface="Gill Sans MT"/>
                <a:cs typeface="Gill Sans MT"/>
              </a:rPr>
              <a:t>2015 classification </a:t>
            </a:r>
            <a:r>
              <a:rPr sz="4200" spc="-5" dirty="0">
                <a:latin typeface="Gill Sans MT"/>
                <a:cs typeface="Gill Sans MT"/>
              </a:rPr>
              <a:t>task</a:t>
            </a:r>
            <a:r>
              <a:rPr sz="4200" spc="-40" dirty="0">
                <a:latin typeface="Gill Sans MT"/>
                <a:cs typeface="Gill Sans MT"/>
              </a:rPr>
              <a:t> </a:t>
            </a:r>
            <a:r>
              <a:rPr sz="4200" spc="-5" dirty="0" smtClean="0">
                <a:latin typeface="Gill Sans MT"/>
                <a:cs typeface="Gill Sans MT"/>
              </a:rPr>
              <a:t>win</a:t>
            </a:r>
            <a:r>
              <a:rPr lang="en-US" sz="4200" spc="-5" dirty="0" smtClean="0">
                <a:latin typeface="Gill Sans MT"/>
                <a:cs typeface="Gill Sans MT"/>
              </a:rPr>
              <a:t>n</a:t>
            </a:r>
            <a:r>
              <a:rPr sz="4200" spc="-5" dirty="0" smtClean="0">
                <a:latin typeface="Gill Sans MT"/>
                <a:cs typeface="Gill Sans MT"/>
              </a:rPr>
              <a:t>er</a:t>
            </a:r>
            <a:endParaRPr sz="42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45832" y="3606801"/>
            <a:ext cx="7848600" cy="452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3232" y="673100"/>
            <a:ext cx="37369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2296910" algn="l"/>
              </a:tabLst>
            </a:pPr>
            <a:r>
              <a:rPr spc="-5" dirty="0"/>
              <a:t>V</a:t>
            </a:r>
            <a:r>
              <a:rPr dirty="0"/>
              <a:t>isu</a:t>
            </a:r>
            <a:r>
              <a:rPr spc="-5" dirty="0"/>
              <a:t>ali</a:t>
            </a:r>
            <a:r>
              <a:rPr dirty="0"/>
              <a:t>ze	s</a:t>
            </a:r>
            <a:r>
              <a:rPr spc="-5" dirty="0"/>
              <a:t>tates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5431" y="1930401"/>
            <a:ext cx="4117340" cy="1933863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05186" marR="5081" indent="-593120">
              <a:lnSpc>
                <a:spcPts val="4901"/>
              </a:lnSpc>
              <a:spcBef>
                <a:spcPts val="380"/>
              </a:spcBef>
              <a:tabLst>
                <a:tab pos="1054788" algn="l"/>
              </a:tabLst>
            </a:pPr>
            <a:r>
              <a:rPr sz="4200" spc="-15" dirty="0">
                <a:latin typeface="Gill Sans MT"/>
                <a:cs typeface="Gill Sans MT"/>
              </a:rPr>
              <a:t>Add	</a:t>
            </a:r>
            <a:r>
              <a:rPr sz="4200" spc="-5" dirty="0">
                <a:latin typeface="Gill Sans MT"/>
                <a:cs typeface="Gill Sans MT"/>
              </a:rPr>
              <a:t>summaries 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sc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al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ar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_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summ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a</a:t>
            </a:r>
            <a:r>
              <a:rPr sz="4200" spc="125" dirty="0">
                <a:solidFill>
                  <a:srgbClr val="0365C0"/>
                </a:solidFill>
                <a:latin typeface="Gill Sans MT"/>
                <a:cs typeface="Gill Sans MT"/>
              </a:rPr>
              <a:t>r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y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2431" y="2565402"/>
            <a:ext cx="444119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his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to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gr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a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m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_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summ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a</a:t>
            </a:r>
            <a:r>
              <a:rPr sz="4200" spc="125" dirty="0">
                <a:solidFill>
                  <a:srgbClr val="0365C0"/>
                </a:solidFill>
                <a:latin typeface="Gill Sans MT"/>
                <a:cs typeface="Gill Sans MT"/>
              </a:rPr>
              <a:t>r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y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1832" y="3441700"/>
            <a:ext cx="4114800" cy="287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23431" y="3302000"/>
            <a:ext cx="4178300" cy="287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39332" y="6578602"/>
            <a:ext cx="9199245" cy="2157001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 marR="5081">
              <a:lnSpc>
                <a:spcPts val="4100"/>
              </a:lnSpc>
              <a:spcBef>
                <a:spcPts val="420"/>
              </a:spcBef>
            </a:pPr>
            <a:r>
              <a:rPr sz="3600" spc="-5" dirty="0">
                <a:latin typeface="Gill Sans MT"/>
                <a:cs typeface="Gill Sans MT"/>
              </a:rPr>
              <a:t>merged_summaries </a:t>
            </a:r>
            <a:r>
              <a:rPr sz="3600" dirty="0">
                <a:latin typeface="Gill Sans MT"/>
                <a:cs typeface="Gill Sans MT"/>
              </a:rPr>
              <a:t>= </a:t>
            </a:r>
            <a:r>
              <a:rPr sz="3600" spc="-5" dirty="0">
                <a:latin typeface="Gill Sans MT"/>
                <a:cs typeface="Gill Sans MT"/>
              </a:rPr>
              <a:t>tf.merge_all_summaries()  </a:t>
            </a:r>
            <a:r>
              <a:rPr sz="3600" spc="-15" dirty="0">
                <a:latin typeface="Gill Sans MT"/>
                <a:cs typeface="Gill Sans MT"/>
              </a:rPr>
              <a:t>results </a:t>
            </a:r>
            <a:r>
              <a:rPr sz="3600" dirty="0">
                <a:latin typeface="Gill Sans MT"/>
                <a:cs typeface="Gill Sans MT"/>
              </a:rPr>
              <a:t>= </a:t>
            </a:r>
            <a:r>
              <a:rPr sz="3600" spc="-10" dirty="0">
                <a:latin typeface="Gill Sans MT"/>
                <a:cs typeface="Gill Sans MT"/>
              </a:rPr>
              <a:t>sess.run(</a:t>
            </a:r>
            <a:r>
              <a:rPr sz="3600" spc="-10" dirty="0">
                <a:solidFill>
                  <a:srgbClr val="0365C0"/>
                </a:solidFill>
                <a:latin typeface="Gill Sans MT"/>
                <a:cs typeface="Gill Sans MT"/>
              </a:rPr>
              <a:t>[train_op,</a:t>
            </a:r>
            <a:r>
              <a:rPr sz="3600" spc="-34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merged_summaries]</a:t>
            </a:r>
            <a:r>
              <a:rPr sz="3600" spc="-5" dirty="0">
                <a:latin typeface="Gill Sans MT"/>
                <a:cs typeface="Gill Sans MT"/>
              </a:rPr>
              <a:t>,</a:t>
            </a:r>
            <a:endParaRPr sz="3600">
              <a:latin typeface="Gill Sans MT"/>
              <a:cs typeface="Gill Sans MT"/>
            </a:endParaRPr>
          </a:p>
          <a:p>
            <a:pPr marL="12701" marR="2343267" indent="3429172">
              <a:lnSpc>
                <a:spcPts val="4100"/>
              </a:lnSpc>
            </a:pPr>
            <a:r>
              <a:rPr sz="3600" spc="-5" dirty="0">
                <a:latin typeface="Gill Sans MT"/>
                <a:cs typeface="Gill Sans MT"/>
              </a:rPr>
              <a:t>feed_dict=…)  </a:t>
            </a:r>
            <a:r>
              <a:rPr sz="3600" spc="-15" dirty="0">
                <a:latin typeface="Gill Sans MT"/>
                <a:cs typeface="Gill Sans MT"/>
              </a:rPr>
              <a:t>writer.add_summary(results[1],</a:t>
            </a:r>
            <a:r>
              <a:rPr sz="3600" spc="-44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step)</a:t>
            </a:r>
            <a:endParaRPr sz="36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28531" y="673100"/>
            <a:ext cx="52920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3501565" algn="l"/>
              </a:tabLst>
            </a:pPr>
            <a:r>
              <a:rPr spc="-5" dirty="0"/>
              <a:t>S</a:t>
            </a:r>
            <a:r>
              <a:rPr spc="-170" dirty="0"/>
              <a:t>a</a:t>
            </a:r>
            <a:r>
              <a:rPr spc="-100" dirty="0"/>
              <a:t>v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and</a:t>
            </a:r>
            <a:r>
              <a:rPr spc="-5" dirty="0"/>
              <a:t> l</a:t>
            </a:r>
            <a:r>
              <a:rPr dirty="0"/>
              <a:t>oad	m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e</a:t>
            </a:r>
            <a:r>
              <a:rPr dirty="0"/>
              <a:t>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9431" y="2209800"/>
            <a:ext cx="9629140" cy="6335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lnSpc>
                <a:spcPts val="4970"/>
              </a:lnSpc>
              <a:spcBef>
                <a:spcPts val="100"/>
              </a:spcBef>
            </a:pPr>
            <a:r>
              <a:rPr sz="4200" spc="-20" dirty="0">
                <a:solidFill>
                  <a:srgbClr val="0365C0"/>
                </a:solidFill>
                <a:latin typeface="Gill Sans MT"/>
                <a:cs typeface="Gill Sans MT"/>
              </a:rPr>
              <a:t>tf.train.Saver(…)</a:t>
            </a:r>
            <a:endParaRPr sz="4200">
              <a:latin typeface="Gill Sans MT"/>
              <a:cs typeface="Gill Sans MT"/>
            </a:endParaRPr>
          </a:p>
          <a:p>
            <a:pPr marL="1198305" marR="750608" indent="-593120">
              <a:lnSpc>
                <a:spcPts val="4901"/>
              </a:lnSpc>
              <a:spcBef>
                <a:spcPts val="209"/>
              </a:spcBef>
            </a:pPr>
            <a:r>
              <a:rPr sz="4200" spc="-5" dirty="0">
                <a:latin typeface="Gill Sans MT"/>
                <a:cs typeface="Gill Sans MT"/>
              </a:rPr>
              <a:t>Default will associate with all variables 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all_variables()</a:t>
            </a:r>
            <a:endParaRPr sz="4200">
              <a:latin typeface="Gill Sans MT"/>
              <a:cs typeface="Gill Sans MT"/>
            </a:endParaRPr>
          </a:p>
          <a:p>
            <a:pPr marL="605186" marR="3128167">
              <a:lnSpc>
                <a:spcPts val="9800"/>
              </a:lnSpc>
              <a:spcBef>
                <a:spcPts val="980"/>
              </a:spcBef>
            </a:pPr>
            <a:r>
              <a:rPr sz="4200" spc="-30" dirty="0">
                <a:solidFill>
                  <a:srgbClr val="0365C0"/>
                </a:solidFill>
                <a:latin typeface="Gill Sans MT"/>
                <a:cs typeface="Gill Sans MT"/>
              </a:rPr>
              <a:t>save(</a:t>
            </a:r>
            <a:r>
              <a:rPr sz="4200" spc="-30" dirty="0">
                <a:latin typeface="Gill Sans MT"/>
                <a:cs typeface="Gill Sans MT"/>
              </a:rPr>
              <a:t>sess</a:t>
            </a:r>
            <a:r>
              <a:rPr sz="4200" spc="-30" dirty="0">
                <a:solidFill>
                  <a:srgbClr val="0365C0"/>
                </a:solidFill>
                <a:latin typeface="Gill Sans MT"/>
                <a:cs typeface="Gill Sans MT"/>
              </a:rPr>
              <a:t>, </a:t>
            </a:r>
            <a:r>
              <a:rPr sz="4200" spc="-30" dirty="0">
                <a:latin typeface="Gill Sans MT"/>
                <a:cs typeface="Gill Sans MT"/>
              </a:rPr>
              <a:t>save_path</a:t>
            </a:r>
            <a:r>
              <a:rPr sz="4200" spc="-30" dirty="0">
                <a:solidFill>
                  <a:srgbClr val="0365C0"/>
                </a:solidFill>
                <a:latin typeface="Gill Sans MT"/>
                <a:cs typeface="Gill Sans MT"/>
              </a:rPr>
              <a:t>,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…)  </a:t>
            </a:r>
            <a:r>
              <a:rPr sz="4200" spc="-20" dirty="0">
                <a:solidFill>
                  <a:srgbClr val="0365C0"/>
                </a:solidFill>
                <a:latin typeface="Gill Sans MT"/>
                <a:cs typeface="Gill Sans MT"/>
              </a:rPr>
              <a:t>restore(</a:t>
            </a:r>
            <a:r>
              <a:rPr sz="4200" spc="-20" dirty="0">
                <a:latin typeface="Gill Sans MT"/>
                <a:cs typeface="Gill Sans MT"/>
              </a:rPr>
              <a:t>sess</a:t>
            </a:r>
            <a:r>
              <a:rPr sz="4200" spc="-20" dirty="0">
                <a:solidFill>
                  <a:srgbClr val="0365C0"/>
                </a:solidFill>
                <a:latin typeface="Gill Sans MT"/>
                <a:cs typeface="Gill Sans MT"/>
              </a:rPr>
              <a:t>, </a:t>
            </a:r>
            <a:r>
              <a:rPr sz="4200" spc="-30" dirty="0">
                <a:latin typeface="Gill Sans MT"/>
                <a:cs typeface="Gill Sans MT"/>
              </a:rPr>
              <a:t>save_path</a:t>
            </a:r>
            <a:r>
              <a:rPr sz="4200" spc="-30" dirty="0">
                <a:solidFill>
                  <a:srgbClr val="0365C0"/>
                </a:solidFill>
                <a:latin typeface="Gill Sans MT"/>
                <a:cs typeface="Gill Sans MT"/>
              </a:rPr>
              <a:t>,</a:t>
            </a:r>
            <a:r>
              <a:rPr sz="4200" spc="-83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…)</a:t>
            </a:r>
            <a:endParaRPr sz="4200">
              <a:latin typeface="Gill Sans MT"/>
              <a:cs typeface="Gill Sans MT"/>
            </a:endParaRPr>
          </a:p>
          <a:p>
            <a:pPr marL="1198305">
              <a:lnSpc>
                <a:spcPts val="3710"/>
              </a:lnSpc>
              <a:tabLst>
                <a:tab pos="3024656" algn="l"/>
              </a:tabLst>
            </a:pPr>
            <a:r>
              <a:rPr sz="4200" spc="-5" dirty="0">
                <a:latin typeface="Gill Sans MT"/>
                <a:cs typeface="Gill Sans MT"/>
              </a:rPr>
              <a:t>Replace	initialization</a:t>
            </a:r>
            <a:endParaRPr sz="4200">
              <a:latin typeface="Gill Sans MT"/>
              <a:cs typeface="Gill Sans MT"/>
            </a:endParaRPr>
          </a:p>
          <a:p>
            <a:pPr marL="1197670" marR="5081" indent="-66678">
              <a:lnSpc>
                <a:spcPts val="4901"/>
              </a:lnSpc>
              <a:spcBef>
                <a:spcPts val="210"/>
              </a:spcBef>
              <a:tabLst>
                <a:tab pos="2552828" algn="l"/>
                <a:tab pos="3566339" algn="l"/>
                <a:tab pos="7053933" algn="l"/>
              </a:tabLst>
            </a:pPr>
            <a:r>
              <a:rPr sz="4200" spc="-5" dirty="0">
                <a:latin typeface="Gill Sans MT"/>
                <a:cs typeface="Gill Sans MT"/>
              </a:rPr>
              <a:t>That</a:t>
            </a:r>
            <a:r>
              <a:rPr sz="4200" spc="-340" dirty="0">
                <a:latin typeface="Gill Sans MT"/>
                <a:cs typeface="Gill Sans MT"/>
              </a:rPr>
              <a:t>’</a:t>
            </a:r>
            <a:r>
              <a:rPr sz="4200" dirty="0">
                <a:latin typeface="Gill Sans MT"/>
                <a:cs typeface="Gill Sans MT"/>
              </a:rPr>
              <a:t>s	</a:t>
            </a:r>
            <a:r>
              <a:rPr sz="4200" spc="-5" dirty="0">
                <a:latin typeface="Gill Sans MT"/>
                <a:cs typeface="Gill Sans MT"/>
              </a:rPr>
              <a:t>w</a:t>
            </a:r>
            <a:r>
              <a:rPr sz="4200" spc="-150" dirty="0">
                <a:latin typeface="Gill Sans MT"/>
                <a:cs typeface="Gill Sans MT"/>
              </a:rPr>
              <a:t>h</a:t>
            </a:r>
            <a:r>
              <a:rPr sz="4200" dirty="0">
                <a:latin typeface="Gill Sans MT"/>
                <a:cs typeface="Gill Sans MT"/>
              </a:rPr>
              <a:t>y	</a:t>
            </a:r>
            <a:r>
              <a:rPr sz="4200" spc="-85" dirty="0">
                <a:latin typeface="Gill Sans MT"/>
                <a:cs typeface="Gill Sans MT"/>
              </a:rPr>
              <a:t>w</a:t>
            </a:r>
            <a:r>
              <a:rPr sz="4200" dirty="0">
                <a:latin typeface="Gill Sans MT"/>
                <a:cs typeface="Gill Sans MT"/>
              </a:rPr>
              <a:t>e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need</a:t>
            </a:r>
            <a:r>
              <a:rPr sz="4200" spc="-5" dirty="0">
                <a:latin typeface="Gill Sans MT"/>
                <a:cs typeface="Gill Sans MT"/>
              </a:rPr>
              <a:t> t</a:t>
            </a:r>
            <a:r>
              <a:rPr sz="4200" dirty="0">
                <a:latin typeface="Gill Sans MT"/>
                <a:cs typeface="Gill Sans MT"/>
              </a:rPr>
              <a:t>o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run	</a:t>
            </a:r>
            <a:r>
              <a:rPr sz="4200" spc="-5" dirty="0">
                <a:latin typeface="Gill Sans MT"/>
                <a:cs typeface="Gill Sans MT"/>
              </a:rPr>
              <a:t>i</a:t>
            </a:r>
            <a:r>
              <a:rPr sz="4200" dirty="0">
                <a:latin typeface="Gill Sans MT"/>
                <a:cs typeface="Gill Sans MT"/>
              </a:rPr>
              <a:t>ni</a:t>
            </a:r>
            <a:r>
              <a:rPr sz="4200" spc="-5" dirty="0">
                <a:latin typeface="Gill Sans MT"/>
                <a:cs typeface="Gill Sans MT"/>
              </a:rPr>
              <a:t>t</a:t>
            </a:r>
            <a:r>
              <a:rPr sz="4200" dirty="0">
                <a:latin typeface="Gill Sans MT"/>
                <a:cs typeface="Gill Sans MT"/>
              </a:rPr>
              <a:t>ia</a:t>
            </a:r>
            <a:r>
              <a:rPr sz="4200" spc="-5" dirty="0">
                <a:latin typeface="Gill Sans MT"/>
                <a:cs typeface="Gill Sans MT"/>
              </a:rPr>
              <a:t>li</a:t>
            </a:r>
            <a:r>
              <a:rPr sz="4200" dirty="0">
                <a:latin typeface="Gill Sans MT"/>
                <a:cs typeface="Gill Sans MT"/>
              </a:rPr>
              <a:t>z</a:t>
            </a:r>
            <a:r>
              <a:rPr sz="4200" spc="-5" dirty="0">
                <a:latin typeface="Gill Sans MT"/>
                <a:cs typeface="Gill Sans MT"/>
              </a:rPr>
              <a:t>at</a:t>
            </a:r>
            <a:r>
              <a:rPr sz="4200" dirty="0">
                <a:latin typeface="Gill Sans MT"/>
                <a:cs typeface="Gill Sans MT"/>
              </a:rPr>
              <a:t>ion  </a:t>
            </a:r>
            <a:r>
              <a:rPr sz="4200" spc="-10" dirty="0">
                <a:latin typeface="Gill Sans MT"/>
                <a:cs typeface="Gill Sans MT"/>
              </a:rPr>
              <a:t>separately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1231" y="673100"/>
            <a:ext cx="52654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dirty="0"/>
              <a:t>As </a:t>
            </a:r>
            <a:r>
              <a:rPr spc="-5" dirty="0"/>
              <a:t>matrix</a:t>
            </a:r>
            <a:r>
              <a:rPr spc="-55" dirty="0"/>
              <a:t> </a:t>
            </a:r>
            <a:r>
              <a:rPr spc="-5" dirty="0"/>
              <a:t>operations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25031" y="3746500"/>
            <a:ext cx="373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3631" y="3746500"/>
            <a:ext cx="40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7631" y="3746500"/>
            <a:ext cx="37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5031" y="5778500"/>
            <a:ext cx="373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3631" y="5791200"/>
            <a:ext cx="40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7631" y="5791200"/>
            <a:ext cx="37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52433" y="4737101"/>
            <a:ext cx="4095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w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11532" y="3048001"/>
            <a:ext cx="1428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.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37233" y="3175001"/>
            <a:ext cx="33718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54432" y="5346702"/>
            <a:ext cx="13493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r>
              <a:rPr sz="4200" spc="-85" dirty="0">
                <a:solidFill>
                  <a:srgbClr val="F39019"/>
                </a:solidFill>
                <a:latin typeface="Gill Sans MT"/>
                <a:cs typeface="Gill Sans MT"/>
              </a:rPr>
              <a:t>r</a:t>
            </a:r>
            <a:r>
              <a:rPr sz="4200" spc="-5" dirty="0">
                <a:solidFill>
                  <a:srgbClr val="F39019"/>
                </a:solidFill>
                <a:latin typeface="Gill Sans MT"/>
                <a:cs typeface="Gill Sans MT"/>
              </a:rPr>
              <a:t>e</a:t>
            </a: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lu(</a:t>
            </a:r>
            <a:endParaRPr sz="4200">
              <a:latin typeface="Gill Sans MT"/>
              <a:cs typeface="Gill Sans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521593" y="3168647"/>
          <a:ext cx="2061680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600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3600" baseline="-6944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0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9300"/>
                      </a:solidFill>
                      <a:prstDash val="solid"/>
                    </a:lnL>
                    <a:lnR w="53975">
                      <a:solidFill>
                        <a:srgbClr val="FF9300"/>
                      </a:solidFill>
                      <a:prstDash val="solid"/>
                    </a:lnR>
                    <a:lnT w="38100">
                      <a:solidFill>
                        <a:srgbClr val="FF9300"/>
                      </a:solidFill>
                      <a:prstDash val="solid"/>
                    </a:lnT>
                    <a:lnB w="38100">
                      <a:solidFill>
                        <a:srgbClr val="FF9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600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3600" baseline="-6944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0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53975">
                      <a:solidFill>
                        <a:srgbClr val="FF9300"/>
                      </a:solidFill>
                      <a:prstDash val="solid"/>
                    </a:lnL>
                    <a:lnR w="53975">
                      <a:solidFill>
                        <a:srgbClr val="FF9300"/>
                      </a:solidFill>
                      <a:prstDash val="solid"/>
                    </a:lnR>
                    <a:lnT w="38100">
                      <a:solidFill>
                        <a:srgbClr val="FF9300"/>
                      </a:solidFill>
                      <a:prstDash val="solid"/>
                    </a:lnT>
                    <a:lnB w="38100">
                      <a:solidFill>
                        <a:srgbClr val="FF9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600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3600" baseline="-6944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0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53975">
                      <a:solidFill>
                        <a:srgbClr val="FF9300"/>
                      </a:solidFill>
                      <a:prstDash val="solid"/>
                    </a:lnL>
                    <a:lnR w="38100">
                      <a:solidFill>
                        <a:srgbClr val="FF9300"/>
                      </a:solidFill>
                      <a:prstDash val="solid"/>
                    </a:lnR>
                    <a:lnT w="38100">
                      <a:solidFill>
                        <a:srgbClr val="FF9300"/>
                      </a:solidFill>
                      <a:prstDash val="solid"/>
                    </a:lnT>
                    <a:lnB w="38100">
                      <a:solidFill>
                        <a:srgbClr val="FF9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3122356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4904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4904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1958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14508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7" y="61059"/>
                </a:lnTo>
                <a:lnTo>
                  <a:pt x="154956" y="87925"/>
                </a:lnTo>
                <a:lnTo>
                  <a:pt x="119399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399" y="697520"/>
                </a:lnTo>
                <a:lnTo>
                  <a:pt x="154956" y="729271"/>
                </a:lnTo>
                <a:lnTo>
                  <a:pt x="193107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7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2" y="778118"/>
                </a:lnTo>
                <a:lnTo>
                  <a:pt x="622207" y="756137"/>
                </a:lnTo>
                <a:lnTo>
                  <a:pt x="660358" y="729271"/>
                </a:lnTo>
                <a:lnTo>
                  <a:pt x="695914" y="697520"/>
                </a:lnTo>
                <a:lnTo>
                  <a:pt x="727592" y="661882"/>
                </a:lnTo>
                <a:lnTo>
                  <a:pt x="754396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6" y="193553"/>
                </a:lnTo>
                <a:lnTo>
                  <a:pt x="727592" y="155314"/>
                </a:lnTo>
                <a:lnTo>
                  <a:pt x="695914" y="119675"/>
                </a:lnTo>
                <a:lnTo>
                  <a:pt x="660358" y="87925"/>
                </a:lnTo>
                <a:lnTo>
                  <a:pt x="622207" y="61059"/>
                </a:lnTo>
                <a:lnTo>
                  <a:pt x="581892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7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14508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41563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24112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24112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22356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04904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04904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31958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14508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9" y="497650"/>
                </a:lnTo>
                <a:lnTo>
                  <a:pt x="812879" y="453341"/>
                </a:lnTo>
                <a:lnTo>
                  <a:pt x="815316" y="408597"/>
                </a:lnTo>
                <a:lnTo>
                  <a:pt x="812879" y="363854"/>
                </a:lnTo>
                <a:lnTo>
                  <a:pt x="805569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14508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41563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24112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24112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08786" y="4519473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26701" y="4517729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47045" y="4517729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93754" y="4509139"/>
            <a:ext cx="1539875" cy="1210310"/>
          </a:xfrm>
          <a:custGeom>
            <a:avLst/>
            <a:gdLst/>
            <a:ahLst/>
            <a:cxnLst/>
            <a:rect l="l" t="t" r="r" b="b"/>
            <a:pathLst>
              <a:path w="1539875" h="1210310">
                <a:moveTo>
                  <a:pt x="1539672" y="1209718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30160" y="4509139"/>
            <a:ext cx="1539875" cy="1210310"/>
          </a:xfrm>
          <a:custGeom>
            <a:avLst/>
            <a:gdLst/>
            <a:ahLst/>
            <a:cxnLst/>
            <a:rect l="l" t="t" r="r" b="b"/>
            <a:pathLst>
              <a:path w="1539875" h="1210310">
                <a:moveTo>
                  <a:pt x="1539672" y="1209718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91121" y="4520641"/>
            <a:ext cx="1543050" cy="1186815"/>
          </a:xfrm>
          <a:custGeom>
            <a:avLst/>
            <a:gdLst/>
            <a:ahLst/>
            <a:cxnLst/>
            <a:rect l="l" t="t" r="r" b="b"/>
            <a:pathLst>
              <a:path w="1543050" h="1186814">
                <a:moveTo>
                  <a:pt x="0" y="1186720"/>
                </a:moveTo>
                <a:lnTo>
                  <a:pt x="1542783" y="0"/>
                </a:lnTo>
              </a:path>
            </a:pathLst>
          </a:custGeom>
          <a:ln w="380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05234" y="4534079"/>
            <a:ext cx="1544955" cy="1173480"/>
          </a:xfrm>
          <a:custGeom>
            <a:avLst/>
            <a:gdLst/>
            <a:ahLst/>
            <a:cxnLst/>
            <a:rect l="l" t="t" r="r" b="b"/>
            <a:pathLst>
              <a:path w="1544954" h="1173479">
                <a:moveTo>
                  <a:pt x="0" y="1173279"/>
                </a:moveTo>
                <a:lnTo>
                  <a:pt x="1544934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06793" y="4503436"/>
            <a:ext cx="3040380" cy="1221740"/>
          </a:xfrm>
          <a:custGeom>
            <a:avLst/>
            <a:gdLst/>
            <a:ahLst/>
            <a:cxnLst/>
            <a:rect l="l" t="t" r="r" b="b"/>
            <a:pathLst>
              <a:path w="3040379" h="1221739">
                <a:moveTo>
                  <a:pt x="0" y="1221125"/>
                </a:moveTo>
                <a:lnTo>
                  <a:pt x="3039813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13093" y="4506647"/>
            <a:ext cx="3027680" cy="1214755"/>
          </a:xfrm>
          <a:custGeom>
            <a:avLst/>
            <a:gdLst/>
            <a:ahLst/>
            <a:cxnLst/>
            <a:rect l="l" t="t" r="r" b="b"/>
            <a:pathLst>
              <a:path w="3027679" h="1214754">
                <a:moveTo>
                  <a:pt x="0" y="0"/>
                </a:moveTo>
                <a:lnTo>
                  <a:pt x="3027214" y="1214707"/>
                </a:lnTo>
              </a:path>
            </a:pathLst>
          </a:custGeom>
          <a:ln w="380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2565570" y="3168647"/>
          <a:ext cx="2061680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600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3600" baseline="-6944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38100">
                      <a:solidFill>
                        <a:srgbClr val="FFD479"/>
                      </a:solidFill>
                      <a:prstDash val="solid"/>
                    </a:lnL>
                    <a:lnR w="53975">
                      <a:solidFill>
                        <a:srgbClr val="FFD479"/>
                      </a:solidFill>
                      <a:prstDash val="solid"/>
                    </a:lnR>
                    <a:lnT w="38100">
                      <a:solidFill>
                        <a:srgbClr val="FFD479"/>
                      </a:solidFill>
                      <a:prstDash val="solid"/>
                    </a:lnT>
                    <a:lnB w="38100">
                      <a:solidFill>
                        <a:srgbClr val="FFD4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600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3600" baseline="-6944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53975">
                      <a:solidFill>
                        <a:srgbClr val="FFD479"/>
                      </a:solidFill>
                      <a:prstDash val="solid"/>
                    </a:lnL>
                    <a:lnR w="53975">
                      <a:solidFill>
                        <a:srgbClr val="FFD479"/>
                      </a:solidFill>
                      <a:prstDash val="solid"/>
                    </a:lnR>
                    <a:lnT w="38100">
                      <a:solidFill>
                        <a:srgbClr val="FFD479"/>
                      </a:solidFill>
                      <a:prstDash val="solid"/>
                    </a:lnT>
                    <a:lnB w="38100">
                      <a:solidFill>
                        <a:srgbClr val="FFD4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600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3600" baseline="-6944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31750" marB="0">
                    <a:lnL w="53975">
                      <a:solidFill>
                        <a:srgbClr val="FFD479"/>
                      </a:solidFill>
                      <a:prstDash val="solid"/>
                    </a:lnL>
                    <a:lnR w="38100">
                      <a:solidFill>
                        <a:srgbClr val="FFD479"/>
                      </a:solidFill>
                      <a:prstDash val="solid"/>
                    </a:lnR>
                    <a:lnT w="38100">
                      <a:solidFill>
                        <a:srgbClr val="FFD479"/>
                      </a:solidFill>
                      <a:prstDash val="solid"/>
                    </a:lnT>
                    <a:lnB w="38100">
                      <a:solidFill>
                        <a:srgbClr val="FFD4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1413938" y="5352734"/>
            <a:ext cx="695960" cy="579646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58123">
              <a:spcBef>
                <a:spcPts val="2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243320" y="5352734"/>
            <a:ext cx="695960" cy="579646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56853">
              <a:spcBef>
                <a:spcPts val="200"/>
              </a:spcBef>
            </a:pPr>
            <a:r>
              <a:rPr sz="3600" dirty="0">
                <a:solidFill>
                  <a:srgbClr val="FF9300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9300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067133" y="6146802"/>
            <a:ext cx="13493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r>
              <a:rPr sz="4200" spc="-85" dirty="0">
                <a:solidFill>
                  <a:srgbClr val="F39019"/>
                </a:solidFill>
                <a:latin typeface="Gill Sans MT"/>
                <a:cs typeface="Gill Sans MT"/>
              </a:rPr>
              <a:t>r</a:t>
            </a:r>
            <a:r>
              <a:rPr sz="4200" spc="-5" dirty="0">
                <a:solidFill>
                  <a:srgbClr val="F39019"/>
                </a:solidFill>
                <a:latin typeface="Gill Sans MT"/>
                <a:cs typeface="Gill Sans MT"/>
              </a:rPr>
              <a:t>e</a:t>
            </a: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lu(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416348" y="6151037"/>
            <a:ext cx="695960" cy="581569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42883">
              <a:spcBef>
                <a:spcPts val="215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245731" y="6151037"/>
            <a:ext cx="695960" cy="581569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41612">
              <a:spcBef>
                <a:spcPts val="215"/>
              </a:spcBef>
            </a:pPr>
            <a:r>
              <a:rPr sz="3600" dirty="0">
                <a:solidFill>
                  <a:srgbClr val="FF9300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9300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054432" y="6946901"/>
            <a:ext cx="13493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r>
              <a:rPr sz="4200" spc="-85" dirty="0">
                <a:solidFill>
                  <a:srgbClr val="F39019"/>
                </a:solidFill>
                <a:latin typeface="Gill Sans MT"/>
                <a:cs typeface="Gill Sans MT"/>
              </a:rPr>
              <a:t>r</a:t>
            </a:r>
            <a:r>
              <a:rPr sz="4200" spc="-5" dirty="0">
                <a:solidFill>
                  <a:srgbClr val="F39019"/>
                </a:solidFill>
                <a:latin typeface="Gill Sans MT"/>
                <a:cs typeface="Gill Sans MT"/>
              </a:rPr>
              <a:t>e</a:t>
            </a: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lu(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119163" y="5186679"/>
            <a:ext cx="210820" cy="244682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1">
              <a:spcBef>
                <a:spcPts val="136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  <a:p>
            <a:pPr marL="25401">
              <a:spcBef>
                <a:spcPts val="126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  <a:p>
            <a:pPr marL="12701">
              <a:spcBef>
                <a:spcPts val="126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411721" y="6955532"/>
            <a:ext cx="695960" cy="577081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147327">
              <a:spcBef>
                <a:spcPts val="18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241105" y="6955532"/>
            <a:ext cx="695960" cy="577081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146057">
              <a:spcBef>
                <a:spcPts val="180"/>
              </a:spcBef>
            </a:pPr>
            <a:r>
              <a:rPr sz="3600" dirty="0">
                <a:solidFill>
                  <a:srgbClr val="FF9300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9300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9957905" y="2473787"/>
          <a:ext cx="2065247" cy="193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8745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874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874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-2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3030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303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4200" spc="-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-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303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3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03505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0350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0350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0732" y="673100"/>
            <a:ext cx="30968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800" spc="-20" dirty="0">
                <a:latin typeface="Gill Sans MT"/>
                <a:cs typeface="Gill Sans MT"/>
              </a:rPr>
              <a:t>Convolution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9433" y="2578100"/>
            <a:ext cx="10686415" cy="130548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790789" marR="5081" indent="-1778724">
              <a:lnSpc>
                <a:spcPts val="4901"/>
              </a:lnSpc>
              <a:spcBef>
                <a:spcPts val="380"/>
              </a:spcBef>
            </a:pPr>
            <a:r>
              <a:rPr sz="4200" spc="-10" dirty="0">
                <a:solidFill>
                  <a:srgbClr val="0365C0"/>
                </a:solidFill>
                <a:latin typeface="Gill Sans MT"/>
                <a:cs typeface="Gill Sans MT"/>
              </a:rPr>
              <a:t>conv2d(input, </a:t>
            </a:r>
            <a:r>
              <a:rPr sz="4200" spc="-45" dirty="0">
                <a:solidFill>
                  <a:srgbClr val="0365C0"/>
                </a:solidFill>
                <a:latin typeface="Gill Sans MT"/>
                <a:cs typeface="Gill Sans MT"/>
              </a:rPr>
              <a:t>filter,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strides, </a:t>
            </a:r>
            <a:r>
              <a:rPr sz="4200" spc="-10" dirty="0">
                <a:solidFill>
                  <a:srgbClr val="0365C0"/>
                </a:solidFill>
                <a:latin typeface="Gill Sans MT"/>
                <a:cs typeface="Gill Sans MT"/>
              </a:rPr>
              <a:t>padding, 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use_cudnn_on_gpu=None,</a:t>
            </a:r>
            <a:r>
              <a:rPr sz="4200" spc="-44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name=None)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6857" y="5946647"/>
            <a:ext cx="12486640" cy="3543300"/>
          </a:xfrm>
          <a:custGeom>
            <a:avLst/>
            <a:gdLst/>
            <a:ahLst/>
            <a:cxnLst/>
            <a:rect l="l" t="t" r="r" b="b"/>
            <a:pathLst>
              <a:path w="12486640" h="3543300">
                <a:moveTo>
                  <a:pt x="0" y="0"/>
                </a:moveTo>
                <a:lnTo>
                  <a:pt x="12486543" y="0"/>
                </a:lnTo>
                <a:lnTo>
                  <a:pt x="12486543" y="3543299"/>
                </a:lnTo>
                <a:lnTo>
                  <a:pt x="0" y="3543299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26857" y="5946647"/>
            <a:ext cx="12486640" cy="3543300"/>
          </a:xfrm>
          <a:custGeom>
            <a:avLst/>
            <a:gdLst/>
            <a:ahLst/>
            <a:cxnLst/>
            <a:rect l="l" t="t" r="r" b="b"/>
            <a:pathLst>
              <a:path w="12486640" h="3543300">
                <a:moveTo>
                  <a:pt x="0" y="0"/>
                </a:moveTo>
                <a:lnTo>
                  <a:pt x="12486548" y="0"/>
                </a:lnTo>
                <a:lnTo>
                  <a:pt x="12486548" y="3543300"/>
                </a:lnTo>
                <a:lnTo>
                  <a:pt x="0" y="354330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46231" y="673100"/>
            <a:ext cx="14478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LSTM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26531" y="6019801"/>
            <a:ext cx="11769090" cy="328551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 marR="5081">
              <a:lnSpc>
                <a:spcPts val="3600"/>
              </a:lnSpc>
              <a:spcBef>
                <a:spcPts val="420"/>
              </a:spcBef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Parameters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of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gates </a:t>
            </a:r>
            <a:r>
              <a:rPr sz="3200" spc="-25" dirty="0">
                <a:solidFill>
                  <a:srgbClr val="00882B"/>
                </a:solidFill>
                <a:latin typeface="Gill Sans MT"/>
                <a:cs typeface="Gill Sans MT"/>
              </a:rPr>
              <a:t>are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concatenated into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one </a:t>
            </a:r>
            <a:r>
              <a:rPr sz="3200" spc="-10" dirty="0">
                <a:solidFill>
                  <a:srgbClr val="00882B"/>
                </a:solidFill>
                <a:latin typeface="Gill Sans MT"/>
                <a:cs typeface="Gill Sans MT"/>
              </a:rPr>
              <a:t>multiply </a:t>
            </a:r>
            <a:r>
              <a:rPr sz="3200" spc="-15" dirty="0">
                <a:solidFill>
                  <a:srgbClr val="00882B"/>
                </a:solidFill>
                <a:latin typeface="Gill Sans MT"/>
                <a:cs typeface="Gill Sans MT"/>
              </a:rPr>
              <a:t>for </a:t>
            </a:r>
            <a:r>
              <a:rPr sz="3200" spc="-20" dirty="0">
                <a:solidFill>
                  <a:srgbClr val="00882B"/>
                </a:solidFill>
                <a:latin typeface="Gill Sans MT"/>
                <a:cs typeface="Gill Sans MT"/>
              </a:rPr>
              <a:t>efficiency.  </a:t>
            </a:r>
            <a:r>
              <a:rPr sz="3200" spc="25" dirty="0">
                <a:latin typeface="Gill Sans MT"/>
                <a:cs typeface="Gill Sans MT"/>
              </a:rPr>
              <a:t>c,</a:t>
            </a:r>
            <a:r>
              <a:rPr sz="3200" spc="-33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h</a:t>
            </a:r>
            <a:r>
              <a:rPr sz="3200" spc="-1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5" dirty="0">
                <a:latin typeface="Gill Sans MT"/>
                <a:cs typeface="Gill Sans MT"/>
              </a:rPr>
              <a:t> </a:t>
            </a:r>
            <a:r>
              <a:rPr sz="3200" spc="-15" dirty="0">
                <a:latin typeface="Gill Sans MT"/>
                <a:cs typeface="Gill Sans MT"/>
              </a:rPr>
              <a:t>array_ops.split(1,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2,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state)</a:t>
            </a:r>
            <a:endParaRPr sz="3200">
              <a:latin typeface="Gill Sans MT"/>
              <a:cs typeface="Gill Sans MT"/>
            </a:endParaRPr>
          </a:p>
          <a:p>
            <a:pPr marL="12701">
              <a:lnSpc>
                <a:spcPts val="3401"/>
              </a:lnSpc>
            </a:pPr>
            <a:r>
              <a:rPr sz="3200" spc="-5" dirty="0">
                <a:latin typeface="Gill Sans MT"/>
                <a:cs typeface="Gill Sans MT"/>
              </a:rPr>
              <a:t>concat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5" dirty="0">
                <a:latin typeface="Gill Sans MT"/>
                <a:cs typeface="Gill Sans MT"/>
              </a:rPr>
              <a:t>linear([inputs, </a:t>
            </a:r>
            <a:r>
              <a:rPr sz="3200" dirty="0">
                <a:latin typeface="Gill Sans MT"/>
                <a:cs typeface="Gill Sans MT"/>
              </a:rPr>
              <a:t>h],</a:t>
            </a:r>
            <a:r>
              <a:rPr sz="3200" spc="-65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4 * </a:t>
            </a:r>
            <a:r>
              <a:rPr sz="3200" spc="-15" dirty="0">
                <a:latin typeface="Gill Sans MT"/>
                <a:cs typeface="Gill Sans MT"/>
              </a:rPr>
              <a:t>self._num_units,True)</a:t>
            </a:r>
            <a:endParaRPr sz="3200">
              <a:latin typeface="Gill Sans MT"/>
              <a:cs typeface="Gill Sans MT"/>
            </a:endParaRPr>
          </a:p>
          <a:p>
            <a:pPr marL="12701" marR="1170998">
              <a:lnSpc>
                <a:spcPts val="3600"/>
              </a:lnSpc>
              <a:spcBef>
                <a:spcPts val="200"/>
              </a:spcBef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i = input_gate,</a:t>
            </a:r>
            <a:r>
              <a:rPr sz="3200" spc="-32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j = </a:t>
            </a:r>
            <a:r>
              <a:rPr sz="3200" spc="-10" dirty="0">
                <a:solidFill>
                  <a:srgbClr val="00882B"/>
                </a:solidFill>
                <a:latin typeface="Gill Sans MT"/>
                <a:cs typeface="Gill Sans MT"/>
              </a:rPr>
              <a:t>new_input,</a:t>
            </a:r>
            <a:r>
              <a:rPr sz="3200" spc="-31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f =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forget_gate,</a:t>
            </a:r>
            <a:r>
              <a:rPr sz="3200" spc="-32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o =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output_gate  </a:t>
            </a:r>
            <a:r>
              <a:rPr sz="3200" spc="-5" dirty="0">
                <a:latin typeface="Gill Sans MT"/>
                <a:cs typeface="Gill Sans MT"/>
              </a:rPr>
              <a:t>i,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j,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f,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o = </a:t>
            </a:r>
            <a:r>
              <a:rPr sz="3200" spc="-15" dirty="0">
                <a:latin typeface="Gill Sans MT"/>
                <a:cs typeface="Gill Sans MT"/>
              </a:rPr>
              <a:t>array_ops.split(1,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4,</a:t>
            </a:r>
            <a:r>
              <a:rPr sz="3200" spc="-32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concat)</a:t>
            </a:r>
            <a:endParaRPr sz="3200">
              <a:latin typeface="Gill Sans MT"/>
              <a:cs typeface="Gill Sans MT"/>
            </a:endParaRPr>
          </a:p>
          <a:p>
            <a:pPr marL="12701" marR="1327852">
              <a:lnSpc>
                <a:spcPts val="3600"/>
              </a:lnSpc>
            </a:pPr>
            <a:r>
              <a:rPr sz="3200" spc="-15" dirty="0">
                <a:latin typeface="Gill Sans MT"/>
                <a:cs typeface="Gill Sans MT"/>
              </a:rPr>
              <a:t>new_c </a:t>
            </a:r>
            <a:r>
              <a:rPr sz="3200" dirty="0">
                <a:latin typeface="Gill Sans MT"/>
                <a:cs typeface="Gill Sans MT"/>
              </a:rPr>
              <a:t>= c * </a:t>
            </a:r>
            <a:r>
              <a:rPr sz="3200" spc="-5" dirty="0">
                <a:latin typeface="Gill Sans MT"/>
                <a:cs typeface="Gill Sans MT"/>
              </a:rPr>
              <a:t>sigmoid(f </a:t>
            </a:r>
            <a:r>
              <a:rPr sz="3200" dirty="0">
                <a:latin typeface="Gill Sans MT"/>
                <a:cs typeface="Gill Sans MT"/>
              </a:rPr>
              <a:t>+ </a:t>
            </a:r>
            <a:r>
              <a:rPr sz="3200" spc="-5" dirty="0">
                <a:latin typeface="Gill Sans MT"/>
                <a:cs typeface="Gill Sans MT"/>
              </a:rPr>
              <a:t>self._forget_bias) </a:t>
            </a:r>
            <a:r>
              <a:rPr sz="3200" dirty="0">
                <a:latin typeface="Gill Sans MT"/>
                <a:cs typeface="Gill Sans MT"/>
              </a:rPr>
              <a:t>+ </a:t>
            </a:r>
            <a:r>
              <a:rPr sz="3200" spc="-5" dirty="0">
                <a:latin typeface="Gill Sans MT"/>
                <a:cs typeface="Gill Sans MT"/>
              </a:rPr>
              <a:t>sigmoid(i) </a:t>
            </a:r>
            <a:r>
              <a:rPr sz="3200" dirty="0">
                <a:latin typeface="Gill Sans MT"/>
                <a:cs typeface="Gill Sans MT"/>
              </a:rPr>
              <a:t>* </a:t>
            </a:r>
            <a:r>
              <a:rPr sz="3200" spc="-5" dirty="0">
                <a:latin typeface="Gill Sans MT"/>
                <a:cs typeface="Gill Sans MT"/>
              </a:rPr>
              <a:t>tanh(j)  </a:t>
            </a:r>
            <a:r>
              <a:rPr sz="3200" spc="-15" dirty="0">
                <a:latin typeface="Gill Sans MT"/>
                <a:cs typeface="Gill Sans MT"/>
              </a:rPr>
              <a:t>new_h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tanh(new_c) </a:t>
            </a:r>
            <a:r>
              <a:rPr sz="3200" dirty="0">
                <a:latin typeface="Gill Sans MT"/>
                <a:cs typeface="Gill Sans MT"/>
              </a:rPr>
              <a:t>*</a:t>
            </a:r>
            <a:r>
              <a:rPr sz="3200" spc="1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sigmoid(o)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16131" y="2235200"/>
            <a:ext cx="64770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42431" y="2108201"/>
            <a:ext cx="322072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spc="-5" dirty="0">
                <a:latin typeface="Gill Sans MT"/>
                <a:cs typeface="Gill Sans MT"/>
              </a:rPr>
              <a:t>BasicLSTMCell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6857" y="2089362"/>
            <a:ext cx="12486640" cy="7400925"/>
          </a:xfrm>
          <a:custGeom>
            <a:avLst/>
            <a:gdLst/>
            <a:ahLst/>
            <a:cxnLst/>
            <a:rect l="l" t="t" r="r" b="b"/>
            <a:pathLst>
              <a:path w="12486640" h="7400925">
                <a:moveTo>
                  <a:pt x="0" y="0"/>
                </a:moveTo>
                <a:lnTo>
                  <a:pt x="12486543" y="0"/>
                </a:lnTo>
                <a:lnTo>
                  <a:pt x="12486543" y="7400586"/>
                </a:lnTo>
                <a:lnTo>
                  <a:pt x="0" y="7400586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26857" y="2089362"/>
            <a:ext cx="12486640" cy="7400925"/>
          </a:xfrm>
          <a:custGeom>
            <a:avLst/>
            <a:gdLst/>
            <a:ahLst/>
            <a:cxnLst/>
            <a:rect l="l" t="t" r="r" b="b"/>
            <a:pathLst>
              <a:path w="12486640" h="7400925">
                <a:moveTo>
                  <a:pt x="0" y="0"/>
                </a:moveTo>
                <a:lnTo>
                  <a:pt x="12486548" y="0"/>
                </a:lnTo>
                <a:lnTo>
                  <a:pt x="12486548" y="7400585"/>
                </a:lnTo>
                <a:lnTo>
                  <a:pt x="0" y="740058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28431" y="673100"/>
            <a:ext cx="68732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125" dirty="0"/>
              <a:t>Word2Vec </a:t>
            </a:r>
            <a:r>
              <a:rPr spc="-5" dirty="0"/>
              <a:t>with</a:t>
            </a:r>
            <a:r>
              <a:rPr spc="-570" dirty="0"/>
              <a:t> </a:t>
            </a:r>
            <a:r>
              <a:rPr spc="-80" dirty="0"/>
              <a:t>TensorFlow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97932" y="2311401"/>
            <a:ext cx="12219305" cy="697883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1" marR="6648148">
              <a:lnSpc>
                <a:spcPts val="3600"/>
              </a:lnSpc>
              <a:spcBef>
                <a:spcPts val="420"/>
              </a:spcBef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Look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up </a:t>
            </a:r>
            <a:r>
              <a:rPr sz="3200" spc="-10" dirty="0">
                <a:solidFill>
                  <a:srgbClr val="00882B"/>
                </a:solidFill>
                <a:latin typeface="Gill Sans MT"/>
                <a:cs typeface="Gill Sans MT"/>
              </a:rPr>
              <a:t>embeddings </a:t>
            </a:r>
            <a:r>
              <a:rPr sz="3200" spc="-15" dirty="0">
                <a:solidFill>
                  <a:srgbClr val="00882B"/>
                </a:solidFill>
                <a:latin typeface="Gill Sans MT"/>
                <a:cs typeface="Gill Sans MT"/>
              </a:rPr>
              <a:t>for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inputs.  </a:t>
            </a:r>
            <a:r>
              <a:rPr sz="3200" spc="-10" dirty="0">
                <a:latin typeface="Gill Sans MT"/>
                <a:cs typeface="Gill Sans MT"/>
              </a:rPr>
              <a:t>embeddings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30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tf.Variable(</a:t>
            </a:r>
            <a:endParaRPr sz="3200">
              <a:latin typeface="Gill Sans MT"/>
              <a:cs typeface="Gill Sans MT"/>
            </a:endParaRPr>
          </a:p>
          <a:p>
            <a:pPr marL="12701" marR="676944" indent="903014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tf.random_uniform([vocabulary_size,</a:t>
            </a:r>
            <a:r>
              <a:rPr sz="3200" spc="-34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embedding_size],</a:t>
            </a:r>
            <a:r>
              <a:rPr sz="3200" spc="-34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-1.0,</a:t>
            </a:r>
            <a:r>
              <a:rPr sz="3200" spc="-34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1.0))  </a:t>
            </a:r>
            <a:r>
              <a:rPr sz="3200" spc="-5" dirty="0">
                <a:latin typeface="Gill Sans MT"/>
                <a:cs typeface="Gill Sans MT"/>
              </a:rPr>
              <a:t>embed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tf.nn.embedding_lookup(embeddings,</a:t>
            </a:r>
            <a:r>
              <a:rPr sz="3200" spc="-38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train_inputs)</a:t>
            </a:r>
            <a:endParaRPr sz="3200">
              <a:latin typeface="Gill Sans MT"/>
              <a:cs typeface="Gill Sans MT"/>
            </a:endParaRPr>
          </a:p>
          <a:p>
            <a:pPr marL="12701" marR="5085335">
              <a:lnSpc>
                <a:spcPts val="3600"/>
              </a:lnSpc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Construct the variables </a:t>
            </a:r>
            <a:r>
              <a:rPr sz="3200" spc="-15" dirty="0">
                <a:solidFill>
                  <a:srgbClr val="00882B"/>
                </a:solidFill>
                <a:latin typeface="Gill Sans MT"/>
                <a:cs typeface="Gill Sans MT"/>
              </a:rPr>
              <a:t>for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the NCE loss  </a:t>
            </a:r>
            <a:r>
              <a:rPr sz="3200" spc="-10" dirty="0">
                <a:latin typeface="Gill Sans MT"/>
                <a:cs typeface="Gill Sans MT"/>
              </a:rPr>
              <a:t>nce_weights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35" dirty="0">
                <a:latin typeface="Gill Sans MT"/>
                <a:cs typeface="Gill Sans MT"/>
              </a:rPr>
              <a:t> </a:t>
            </a:r>
            <a:r>
              <a:rPr sz="3200" spc="-20" dirty="0">
                <a:latin typeface="Gill Sans MT"/>
                <a:cs typeface="Gill Sans MT"/>
              </a:rPr>
              <a:t>tf.Variable(</a:t>
            </a:r>
            <a:endParaRPr sz="3200">
              <a:latin typeface="Gill Sans MT"/>
              <a:cs typeface="Gill Sans MT"/>
            </a:endParaRPr>
          </a:p>
          <a:p>
            <a:pPr marL="3173889" marR="2114656" indent="-2258173">
              <a:lnSpc>
                <a:spcPts val="3600"/>
              </a:lnSpc>
            </a:pPr>
            <a:r>
              <a:rPr sz="3200" spc="-5" dirty="0">
                <a:latin typeface="Gill Sans MT"/>
                <a:cs typeface="Gill Sans MT"/>
              </a:rPr>
              <a:t>tf.truncated_normal([vocabulary_size,</a:t>
            </a:r>
            <a:r>
              <a:rPr sz="3200" spc="-254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embedding_size],  </a:t>
            </a:r>
            <a:r>
              <a:rPr sz="3200" spc="-10" dirty="0">
                <a:latin typeface="Gill Sans MT"/>
                <a:cs typeface="Gill Sans MT"/>
              </a:rPr>
              <a:t>stddev=1.0 </a:t>
            </a:r>
            <a:r>
              <a:rPr sz="3200" dirty="0">
                <a:latin typeface="Gill Sans MT"/>
                <a:cs typeface="Gill Sans MT"/>
              </a:rPr>
              <a:t>/</a:t>
            </a:r>
            <a:r>
              <a:rPr sz="3200" spc="10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math.sqrt(embedding_size)))</a:t>
            </a:r>
            <a:endParaRPr sz="3200">
              <a:latin typeface="Gill Sans MT"/>
              <a:cs typeface="Gill Sans MT"/>
            </a:endParaRPr>
          </a:p>
          <a:p>
            <a:pPr marL="12701">
              <a:lnSpc>
                <a:spcPts val="3401"/>
              </a:lnSpc>
            </a:pPr>
            <a:r>
              <a:rPr sz="3200" spc="-5" dirty="0">
                <a:latin typeface="Gill Sans MT"/>
                <a:cs typeface="Gill Sans MT"/>
              </a:rPr>
              <a:t>nce_biases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40" dirty="0">
                <a:latin typeface="Gill Sans MT"/>
                <a:cs typeface="Gill Sans MT"/>
              </a:rPr>
              <a:t> </a:t>
            </a:r>
            <a:r>
              <a:rPr sz="3200" spc="-10" dirty="0">
                <a:latin typeface="Gill Sans MT"/>
                <a:cs typeface="Gill Sans MT"/>
              </a:rPr>
              <a:t>tf.Variable(tf.zeros([vocabulary_size]))</a:t>
            </a:r>
            <a:endParaRPr sz="3200">
              <a:latin typeface="Gill Sans MT"/>
              <a:cs typeface="Gill Sans MT"/>
            </a:endParaRPr>
          </a:p>
          <a:p>
            <a:pPr marL="12701">
              <a:lnSpc>
                <a:spcPts val="3600"/>
              </a:lnSpc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Compute the </a:t>
            </a:r>
            <a:r>
              <a:rPr sz="3200" spc="-30" dirty="0">
                <a:solidFill>
                  <a:srgbClr val="00882B"/>
                </a:solidFill>
                <a:latin typeface="Gill Sans MT"/>
                <a:cs typeface="Gill Sans MT"/>
              </a:rPr>
              <a:t>average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NCE loss </a:t>
            </a:r>
            <a:r>
              <a:rPr sz="3200" spc="-15" dirty="0">
                <a:solidFill>
                  <a:srgbClr val="00882B"/>
                </a:solidFill>
                <a:latin typeface="Gill Sans MT"/>
                <a:cs typeface="Gill Sans MT"/>
              </a:rPr>
              <a:t>for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the</a:t>
            </a:r>
            <a:r>
              <a:rPr sz="3200" spc="30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batch.</a:t>
            </a:r>
            <a:endParaRPr sz="3200">
              <a:latin typeface="Gill Sans MT"/>
              <a:cs typeface="Gill Sans MT"/>
            </a:endParaRPr>
          </a:p>
          <a:p>
            <a:pPr marL="12701">
              <a:lnSpc>
                <a:spcPts val="3600"/>
              </a:lnSpc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tf.nce_loss automatically </a:t>
            </a:r>
            <a:r>
              <a:rPr sz="3200" spc="-25" dirty="0">
                <a:solidFill>
                  <a:srgbClr val="00882B"/>
                </a:solidFill>
                <a:latin typeface="Gill Sans MT"/>
                <a:cs typeface="Gill Sans MT"/>
              </a:rPr>
              <a:t>draws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a </a:t>
            </a:r>
            <a:r>
              <a:rPr sz="3200" spc="-20" dirty="0">
                <a:solidFill>
                  <a:srgbClr val="00882B"/>
                </a:solidFill>
                <a:latin typeface="Gill Sans MT"/>
                <a:cs typeface="Gill Sans MT"/>
              </a:rPr>
              <a:t>new </a:t>
            </a: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sample of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the </a:t>
            </a:r>
            <a:r>
              <a:rPr sz="3200" spc="-10" dirty="0">
                <a:solidFill>
                  <a:srgbClr val="00882B"/>
                </a:solidFill>
                <a:latin typeface="Gill Sans MT"/>
                <a:cs typeface="Gill Sans MT"/>
              </a:rPr>
              <a:t>negative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labels</a:t>
            </a:r>
            <a:r>
              <a:rPr sz="3200" spc="40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each</a:t>
            </a:r>
            <a:endParaRPr sz="3200">
              <a:latin typeface="Gill Sans MT"/>
              <a:cs typeface="Gill Sans MT"/>
            </a:endParaRPr>
          </a:p>
          <a:p>
            <a:pPr marL="12701" marR="7601964">
              <a:lnSpc>
                <a:spcPts val="3600"/>
              </a:lnSpc>
              <a:spcBef>
                <a:spcPts val="200"/>
              </a:spcBef>
            </a:pPr>
            <a:r>
              <a:rPr sz="3200" dirty="0">
                <a:solidFill>
                  <a:srgbClr val="00882B"/>
                </a:solidFill>
                <a:latin typeface="Gill Sans MT"/>
                <a:cs typeface="Gill Sans MT"/>
              </a:rPr>
              <a:t>#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time </a:t>
            </a:r>
            <a:r>
              <a:rPr sz="3200" spc="-35" dirty="0">
                <a:solidFill>
                  <a:srgbClr val="00882B"/>
                </a:solidFill>
                <a:latin typeface="Gill Sans MT"/>
                <a:cs typeface="Gill Sans MT"/>
              </a:rPr>
              <a:t>we </a:t>
            </a:r>
            <a:r>
              <a:rPr sz="3200" spc="-10" dirty="0">
                <a:solidFill>
                  <a:srgbClr val="00882B"/>
                </a:solidFill>
                <a:latin typeface="Gill Sans MT"/>
                <a:cs typeface="Gill Sans MT"/>
              </a:rPr>
              <a:t>evaluate </a:t>
            </a:r>
            <a:r>
              <a:rPr sz="3200" spc="-5" dirty="0">
                <a:solidFill>
                  <a:srgbClr val="00882B"/>
                </a:solidFill>
                <a:latin typeface="Gill Sans MT"/>
                <a:cs typeface="Gill Sans MT"/>
              </a:rPr>
              <a:t>the loss.  </a:t>
            </a:r>
            <a:r>
              <a:rPr sz="3200" spc="-5" dirty="0">
                <a:latin typeface="Gill Sans MT"/>
                <a:cs typeface="Gill Sans MT"/>
              </a:rPr>
              <a:t>loss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25" dirty="0">
                <a:latin typeface="Gill Sans MT"/>
                <a:cs typeface="Gill Sans MT"/>
              </a:rPr>
              <a:t> </a:t>
            </a:r>
            <a:r>
              <a:rPr sz="3200" spc="-10" dirty="0">
                <a:latin typeface="Gill Sans MT"/>
                <a:cs typeface="Gill Sans MT"/>
              </a:rPr>
              <a:t>tf.reduce_mean(</a:t>
            </a:r>
            <a:endParaRPr sz="3200">
              <a:latin typeface="Gill Sans MT"/>
              <a:cs typeface="Gill Sans MT"/>
            </a:endParaRPr>
          </a:p>
          <a:p>
            <a:pPr marL="2383274" marR="1754593" indent="-1693630">
              <a:lnSpc>
                <a:spcPts val="3600"/>
              </a:lnSpc>
            </a:pP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tf.nn.nce_loss</a:t>
            </a:r>
            <a:r>
              <a:rPr sz="3200" spc="-5" dirty="0">
                <a:latin typeface="Gill Sans MT"/>
                <a:cs typeface="Gill Sans MT"/>
              </a:rPr>
              <a:t>(nce_weights,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nce_biases,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embed,</a:t>
            </a:r>
            <a:r>
              <a:rPr sz="3200" spc="-32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train_labels,  num_sampled,</a:t>
            </a:r>
            <a:r>
              <a:rPr sz="3200" spc="-40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vocabulary_size))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9732" y="673100"/>
            <a:ext cx="640778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Reuse </a:t>
            </a:r>
            <a:r>
              <a:rPr spc="-15" dirty="0"/>
              <a:t>Pre-trained</a:t>
            </a:r>
            <a:r>
              <a:rPr spc="-40" dirty="0"/>
              <a:t> </a:t>
            </a:r>
            <a:r>
              <a:rPr spc="-5" dirty="0"/>
              <a:t>models</a:t>
            </a:r>
          </a:p>
        </p:txBody>
      </p:sp>
      <p:sp>
        <p:nvSpPr>
          <p:cNvPr id="3" name="object 3"/>
          <p:cNvSpPr/>
          <p:nvPr/>
        </p:nvSpPr>
        <p:spPr>
          <a:xfrm>
            <a:off x="8759031" y="2286000"/>
            <a:ext cx="5651500" cy="662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40831" y="1948180"/>
            <a:ext cx="5481320" cy="5356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732" marR="1605995" indent="-635032">
              <a:lnSpc>
                <a:spcPct val="138900"/>
              </a:lnSpc>
              <a:spcBef>
                <a:spcPts val="100"/>
              </a:spcBef>
            </a:pPr>
            <a:r>
              <a:rPr sz="4200" spc="-5" dirty="0">
                <a:latin typeface="Gill Sans MT"/>
                <a:cs typeface="Gill Sans MT"/>
              </a:rPr>
              <a:t>Image</a:t>
            </a:r>
            <a:r>
              <a:rPr sz="4200" spc="-80" dirty="0">
                <a:latin typeface="Gill Sans MT"/>
                <a:cs typeface="Gill Sans MT"/>
              </a:rPr>
              <a:t> </a:t>
            </a:r>
            <a:r>
              <a:rPr sz="4200" spc="-10" dirty="0">
                <a:latin typeface="Gill Sans MT"/>
                <a:cs typeface="Gill Sans MT"/>
              </a:rPr>
              <a:t>recognition 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Inception-v3</a:t>
            </a:r>
            <a:endParaRPr sz="42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4800">
              <a:latin typeface="Times New Roman"/>
              <a:cs typeface="Times New Roman"/>
            </a:endParaRPr>
          </a:p>
          <a:p>
            <a:pPr marL="101605">
              <a:lnSpc>
                <a:spcPts val="3720"/>
              </a:lnSpc>
              <a:spcBef>
                <a:spcPts val="3740"/>
              </a:spcBef>
            </a:pPr>
            <a:r>
              <a:rPr sz="3200" dirty="0">
                <a:latin typeface="Gill Sans MT"/>
                <a:cs typeface="Gill Sans MT"/>
              </a:rPr>
              <a:t>military </a:t>
            </a:r>
            <a:r>
              <a:rPr sz="3200" spc="-5" dirty="0">
                <a:latin typeface="Gill Sans MT"/>
                <a:cs typeface="Gill Sans MT"/>
              </a:rPr>
              <a:t>uniform (866):</a:t>
            </a:r>
            <a:r>
              <a:rPr sz="3200" spc="-365" dirty="0"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0.647296</a:t>
            </a:r>
            <a:endParaRPr sz="3200">
              <a:latin typeface="Gill Sans MT"/>
              <a:cs typeface="Gill Sans MT"/>
            </a:endParaRPr>
          </a:p>
          <a:p>
            <a:pPr marL="101605">
              <a:lnSpc>
                <a:spcPts val="3600"/>
              </a:lnSpc>
            </a:pPr>
            <a:r>
              <a:rPr sz="3200" dirty="0">
                <a:latin typeface="Gill Sans MT"/>
                <a:cs typeface="Gill Sans MT"/>
              </a:rPr>
              <a:t>suit </a:t>
            </a:r>
            <a:r>
              <a:rPr sz="3200" spc="-5" dirty="0">
                <a:latin typeface="Gill Sans MT"/>
                <a:cs typeface="Gill Sans MT"/>
              </a:rPr>
              <a:t>(794):</a:t>
            </a:r>
            <a:r>
              <a:rPr sz="3200" spc="-405" dirty="0"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0.0477196</a:t>
            </a:r>
            <a:endParaRPr sz="3200">
              <a:latin typeface="Gill Sans MT"/>
              <a:cs typeface="Gill Sans MT"/>
            </a:endParaRPr>
          </a:p>
          <a:p>
            <a:pPr marL="101605">
              <a:lnSpc>
                <a:spcPts val="3600"/>
              </a:lnSpc>
            </a:pPr>
            <a:r>
              <a:rPr sz="3200" spc="-5" dirty="0">
                <a:latin typeface="Gill Sans MT"/>
                <a:cs typeface="Gill Sans MT"/>
              </a:rPr>
              <a:t>academic </a:t>
            </a:r>
            <a:r>
              <a:rPr sz="3200" spc="-20" dirty="0">
                <a:latin typeface="Gill Sans MT"/>
                <a:cs typeface="Gill Sans MT"/>
              </a:rPr>
              <a:t>gown </a:t>
            </a:r>
            <a:r>
              <a:rPr sz="3200" spc="-5" dirty="0">
                <a:latin typeface="Gill Sans MT"/>
                <a:cs typeface="Gill Sans MT"/>
              </a:rPr>
              <a:t>(896):</a:t>
            </a:r>
            <a:r>
              <a:rPr sz="3200" spc="-350" dirty="0"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0.0232411</a:t>
            </a:r>
            <a:endParaRPr sz="3200">
              <a:latin typeface="Gill Sans MT"/>
              <a:cs typeface="Gill Sans MT"/>
            </a:endParaRPr>
          </a:p>
          <a:p>
            <a:pPr marL="101605">
              <a:lnSpc>
                <a:spcPts val="3600"/>
              </a:lnSpc>
            </a:pPr>
            <a:r>
              <a:rPr sz="3200" spc="-15" dirty="0">
                <a:latin typeface="Gill Sans MT"/>
                <a:cs typeface="Gill Sans MT"/>
              </a:rPr>
              <a:t>bow </a:t>
            </a:r>
            <a:r>
              <a:rPr sz="3200" spc="-5" dirty="0">
                <a:latin typeface="Gill Sans MT"/>
                <a:cs typeface="Gill Sans MT"/>
              </a:rPr>
              <a:t>tie (817):</a:t>
            </a:r>
            <a:r>
              <a:rPr sz="3200" spc="-370" dirty="0"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0.0157356</a:t>
            </a:r>
            <a:endParaRPr sz="3200">
              <a:latin typeface="Gill Sans MT"/>
              <a:cs typeface="Gill Sans MT"/>
            </a:endParaRPr>
          </a:p>
          <a:p>
            <a:pPr marL="101605">
              <a:lnSpc>
                <a:spcPts val="3720"/>
              </a:lnSpc>
            </a:pPr>
            <a:r>
              <a:rPr sz="3200" spc="-5" dirty="0">
                <a:latin typeface="Gill Sans MT"/>
                <a:cs typeface="Gill Sans MT"/>
              </a:rPr>
              <a:t>bolo tie (940):</a:t>
            </a:r>
            <a:r>
              <a:rPr sz="3200" spc="-375" dirty="0">
                <a:latin typeface="Gill Sans MT"/>
                <a:cs typeface="Gill Sans MT"/>
              </a:rPr>
              <a:t> 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0.0145024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3432" y="673100"/>
            <a:ext cx="56051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000175" algn="l"/>
              </a:tabLst>
            </a:pPr>
            <a:r>
              <a:rPr spc="-160" dirty="0"/>
              <a:t>Try	</a:t>
            </a:r>
            <a:r>
              <a:rPr spc="-5" dirty="0"/>
              <a:t>it </a:t>
            </a:r>
            <a:r>
              <a:rPr dirty="0"/>
              <a:t>on </a:t>
            </a:r>
            <a:r>
              <a:rPr spc="-25" dirty="0"/>
              <a:t>your</a:t>
            </a:r>
            <a:r>
              <a:rPr spc="-575" dirty="0"/>
              <a:t> </a:t>
            </a:r>
            <a:r>
              <a:rPr spc="-20" dirty="0"/>
              <a:t>Android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7431" y="7200901"/>
            <a:ext cx="12724130" cy="130548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1" marR="5081">
              <a:lnSpc>
                <a:spcPts val="4901"/>
              </a:lnSpc>
              <a:spcBef>
                <a:spcPts val="380"/>
              </a:spcBef>
            </a:pPr>
            <a:r>
              <a:rPr sz="4200" u="heavy" spc="-5" dirty="0">
                <a:latin typeface="Gill Sans MT"/>
                <a:cs typeface="Gill Sans MT"/>
              </a:rPr>
              <a:t>github.com/tensorflow/tensorflow/tree/master/tensorflow/ 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u="heavy" spc="-10" dirty="0">
                <a:latin typeface="Gill Sans MT"/>
                <a:cs typeface="Gill Sans MT"/>
              </a:rPr>
              <a:t>examples/android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0831" y="2278380"/>
            <a:ext cx="11315700" cy="282128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1">
              <a:spcBef>
                <a:spcPts val="1060"/>
              </a:spcBef>
              <a:tabLst>
                <a:tab pos="4445222" algn="l"/>
              </a:tabLst>
            </a:pPr>
            <a:r>
              <a:rPr sz="4200" spc="-60" dirty="0">
                <a:latin typeface="Gill Sans MT"/>
                <a:cs typeface="Gill Sans MT"/>
              </a:rPr>
              <a:t>Tensorflow</a:t>
            </a:r>
            <a:r>
              <a:rPr sz="4200" spc="-405" dirty="0">
                <a:latin typeface="Gill Sans MT"/>
                <a:cs typeface="Gill Sans MT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Android	</a:t>
            </a:r>
            <a:r>
              <a:rPr sz="4200" spc="-5" dirty="0">
                <a:latin typeface="Gill Sans MT"/>
                <a:cs typeface="Gill Sans MT"/>
              </a:rPr>
              <a:t>Camera</a:t>
            </a:r>
            <a:r>
              <a:rPr sz="4200" spc="-8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Demo</a:t>
            </a:r>
            <a:endParaRPr sz="4200">
              <a:latin typeface="Gill Sans MT"/>
              <a:cs typeface="Gill Sans MT"/>
            </a:endParaRPr>
          </a:p>
          <a:p>
            <a:pPr marL="508025" marR="5081" algn="just">
              <a:lnSpc>
                <a:spcPts val="4901"/>
              </a:lnSpc>
              <a:spcBef>
                <a:spcPts val="1240"/>
              </a:spcBef>
            </a:pPr>
            <a:r>
              <a:rPr sz="4200" spc="-5" dirty="0">
                <a:latin typeface="Gill Sans MT"/>
                <a:cs typeface="Gill Sans MT"/>
              </a:rPr>
              <a:t>Uses </a:t>
            </a:r>
            <a:r>
              <a:rPr sz="4200" dirty="0">
                <a:latin typeface="Gill Sans MT"/>
                <a:cs typeface="Gill Sans MT"/>
              </a:rPr>
              <a:t>a </a:t>
            </a:r>
            <a:r>
              <a:rPr sz="4200" spc="-5" dirty="0">
                <a:latin typeface="Gill Sans MT"/>
                <a:cs typeface="Gill Sans MT"/>
              </a:rPr>
              <a:t>Google </a:t>
            </a:r>
            <a:r>
              <a:rPr sz="4200" dirty="0">
                <a:latin typeface="Gill Sans MT"/>
                <a:cs typeface="Gill Sans MT"/>
              </a:rPr>
              <a:t>Inception </a:t>
            </a:r>
            <a:r>
              <a:rPr sz="4200" spc="-5" dirty="0">
                <a:latin typeface="Gill Sans MT"/>
                <a:cs typeface="Gill Sans MT"/>
              </a:rPr>
              <a:t>model to classify camera  frames in real-time, </a:t>
            </a:r>
            <a:r>
              <a:rPr sz="4200" spc="-20" dirty="0">
                <a:latin typeface="Gill Sans MT"/>
                <a:cs typeface="Gill Sans MT"/>
              </a:rPr>
              <a:t>displaying </a:t>
            </a:r>
            <a:r>
              <a:rPr sz="4200" spc="-5" dirty="0">
                <a:latin typeface="Gill Sans MT"/>
                <a:cs typeface="Gill Sans MT"/>
              </a:rPr>
              <a:t>the top </a:t>
            </a:r>
            <a:r>
              <a:rPr sz="4200" spc="-15" dirty="0">
                <a:latin typeface="Gill Sans MT"/>
                <a:cs typeface="Gill Sans MT"/>
              </a:rPr>
              <a:t>results </a:t>
            </a:r>
            <a:r>
              <a:rPr sz="4200" spc="-5" dirty="0">
                <a:latin typeface="Gill Sans MT"/>
                <a:cs typeface="Gill Sans MT"/>
              </a:rPr>
              <a:t>in</a:t>
            </a:r>
            <a:r>
              <a:rPr sz="4200" spc="-40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an  </a:t>
            </a:r>
            <a:r>
              <a:rPr sz="4200" spc="-45" dirty="0">
                <a:latin typeface="Gill Sans MT"/>
                <a:cs typeface="Gill Sans MT"/>
              </a:rPr>
              <a:t>overlay </a:t>
            </a:r>
            <a:r>
              <a:rPr sz="4200" dirty="0">
                <a:latin typeface="Gill Sans MT"/>
                <a:cs typeface="Gill Sans MT"/>
              </a:rPr>
              <a:t>on </a:t>
            </a:r>
            <a:r>
              <a:rPr sz="4200" spc="-5" dirty="0">
                <a:latin typeface="Gill Sans MT"/>
                <a:cs typeface="Gill Sans MT"/>
              </a:rPr>
              <a:t>the camera</a:t>
            </a:r>
            <a:r>
              <a:rPr sz="4200" spc="-20" dirty="0">
                <a:latin typeface="Gill Sans MT"/>
                <a:cs typeface="Gill Sans MT"/>
              </a:rPr>
              <a:t> </a:t>
            </a:r>
            <a:r>
              <a:rPr sz="4200" spc="5" dirty="0">
                <a:latin typeface="Gill Sans MT"/>
                <a:cs typeface="Gill Sans MT"/>
              </a:rPr>
              <a:t>image.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0632" y="8890001"/>
            <a:ext cx="972629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u="heavy" spc="-5" dirty="0">
                <a:solidFill>
                  <a:srgbClr val="0097A7"/>
                </a:solidFill>
                <a:latin typeface="Gill Sans MT"/>
                <a:cs typeface="Gill Sans MT"/>
              </a:rPr>
              <a:t>github.com/nivwusquorum/tensorflow-deepq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4331" y="1714502"/>
            <a:ext cx="916559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3342807" algn="l"/>
                <a:tab pos="8112530" algn="l"/>
              </a:tabLst>
            </a:pPr>
            <a:r>
              <a:rPr sz="4200" spc="-5" dirty="0"/>
              <a:t>Re</a:t>
            </a:r>
            <a:r>
              <a:rPr sz="4200" dirty="0"/>
              <a:t>in</a:t>
            </a:r>
            <a:r>
              <a:rPr sz="4200" spc="-45" dirty="0"/>
              <a:t>f</a:t>
            </a:r>
            <a:r>
              <a:rPr sz="4200" dirty="0"/>
              <a:t>o</a:t>
            </a:r>
            <a:r>
              <a:rPr sz="4200" spc="-105" dirty="0"/>
              <a:t>r</a:t>
            </a:r>
            <a:r>
              <a:rPr sz="4200" dirty="0"/>
              <a:t>cement	</a:t>
            </a:r>
            <a:r>
              <a:rPr sz="4200" spc="-5" dirty="0"/>
              <a:t>Lea</a:t>
            </a:r>
            <a:r>
              <a:rPr sz="4200" dirty="0"/>
              <a:t>rning</a:t>
            </a:r>
            <a:r>
              <a:rPr sz="4200" spc="-5" dirty="0"/>
              <a:t> </a:t>
            </a:r>
            <a:r>
              <a:rPr sz="4200" dirty="0"/>
              <a:t>u</a:t>
            </a:r>
            <a:r>
              <a:rPr sz="4200" spc="-5" dirty="0"/>
              <a:t>si</a:t>
            </a:r>
            <a:r>
              <a:rPr sz="4200" dirty="0"/>
              <a:t>ng</a:t>
            </a:r>
            <a:r>
              <a:rPr sz="4200" spc="-530" dirty="0"/>
              <a:t> </a:t>
            </a:r>
            <a:r>
              <a:rPr sz="4200" spc="-630" dirty="0"/>
              <a:t>T</a:t>
            </a:r>
            <a:r>
              <a:rPr sz="4200" spc="-5" dirty="0"/>
              <a:t>ens</a:t>
            </a:r>
            <a:r>
              <a:rPr sz="4200" dirty="0"/>
              <a:t>or	</a:t>
            </a:r>
            <a:r>
              <a:rPr sz="4200" spc="-5" dirty="0"/>
              <a:t>Fl</a:t>
            </a:r>
            <a:r>
              <a:rPr sz="4200" spc="-45" dirty="0"/>
              <a:t>o</a:t>
            </a:r>
            <a:r>
              <a:rPr sz="4200" dirty="0"/>
              <a:t>w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4823961" y="2456128"/>
            <a:ext cx="7692343" cy="6410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7732" y="8890001"/>
            <a:ext cx="101314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u="heavy" spc="-5" dirty="0">
                <a:latin typeface="Gill Sans MT"/>
                <a:cs typeface="Gill Sans MT"/>
              </a:rPr>
              <a:t>github.com/asrivat1/DeepLearningVideoGames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9031" y="1714501"/>
            <a:ext cx="1247394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0362448" algn="l"/>
              </a:tabLst>
            </a:pPr>
            <a:r>
              <a:rPr sz="4200" spc="-5" dirty="0"/>
              <a:t>Using </a:t>
            </a:r>
            <a:r>
              <a:rPr sz="4200" dirty="0"/>
              <a:t>Deep Q </a:t>
            </a:r>
            <a:r>
              <a:rPr sz="4200" spc="-15" dirty="0"/>
              <a:t>Networks </a:t>
            </a:r>
            <a:r>
              <a:rPr sz="4200" spc="-5" dirty="0"/>
              <a:t>to Learn</a:t>
            </a:r>
            <a:r>
              <a:rPr sz="4200" spc="-575" dirty="0"/>
              <a:t> </a:t>
            </a:r>
            <a:r>
              <a:rPr sz="4200" spc="-5" dirty="0"/>
              <a:t>Video</a:t>
            </a:r>
            <a:r>
              <a:rPr sz="4200" dirty="0"/>
              <a:t> </a:t>
            </a:r>
            <a:r>
              <a:rPr sz="4200" spc="-5" dirty="0"/>
              <a:t>Game	Strategies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4460417" y="2345801"/>
            <a:ext cx="8419431" cy="6560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6532" y="673100"/>
            <a:ext cx="4270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With</a:t>
            </a:r>
            <a:r>
              <a:rPr spc="-680" dirty="0"/>
              <a:t> </a:t>
            </a:r>
            <a:r>
              <a:rPr spc="-80" dirty="0"/>
              <a:t>TensorFlow</a:t>
            </a:r>
          </a:p>
        </p:txBody>
      </p:sp>
      <p:sp>
        <p:nvSpPr>
          <p:cNvPr id="3" name="object 3"/>
          <p:cNvSpPr/>
          <p:nvPr/>
        </p:nvSpPr>
        <p:spPr>
          <a:xfrm>
            <a:off x="3122356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4904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4904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25031" y="3746500"/>
            <a:ext cx="373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1958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14508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7" y="61059"/>
                </a:lnTo>
                <a:lnTo>
                  <a:pt x="154956" y="87925"/>
                </a:lnTo>
                <a:lnTo>
                  <a:pt x="119399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399" y="697520"/>
                </a:lnTo>
                <a:lnTo>
                  <a:pt x="154956" y="729271"/>
                </a:lnTo>
                <a:lnTo>
                  <a:pt x="193107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7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2" y="778118"/>
                </a:lnTo>
                <a:lnTo>
                  <a:pt x="622207" y="756137"/>
                </a:lnTo>
                <a:lnTo>
                  <a:pt x="660358" y="729271"/>
                </a:lnTo>
                <a:lnTo>
                  <a:pt x="695914" y="697520"/>
                </a:lnTo>
                <a:lnTo>
                  <a:pt x="727592" y="661882"/>
                </a:lnTo>
                <a:lnTo>
                  <a:pt x="754396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6" y="193553"/>
                </a:lnTo>
                <a:lnTo>
                  <a:pt x="727592" y="155314"/>
                </a:lnTo>
                <a:lnTo>
                  <a:pt x="695914" y="119675"/>
                </a:lnTo>
                <a:lnTo>
                  <a:pt x="660358" y="87925"/>
                </a:lnTo>
                <a:lnTo>
                  <a:pt x="622207" y="61059"/>
                </a:lnTo>
                <a:lnTo>
                  <a:pt x="581892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7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4508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923631" y="3746500"/>
            <a:ext cx="40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41563" y="3601391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24112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24112" y="3658539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447631" y="3746500"/>
            <a:ext cx="37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2356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4904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4904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25031" y="5778500"/>
            <a:ext cx="373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31958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4508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8" y="583235"/>
                </a:lnTo>
                <a:lnTo>
                  <a:pt x="793385" y="541093"/>
                </a:lnTo>
                <a:lnTo>
                  <a:pt x="805569" y="497650"/>
                </a:lnTo>
                <a:lnTo>
                  <a:pt x="812879" y="453341"/>
                </a:lnTo>
                <a:lnTo>
                  <a:pt x="815316" y="408597"/>
                </a:lnTo>
                <a:lnTo>
                  <a:pt x="812879" y="363854"/>
                </a:lnTo>
                <a:lnTo>
                  <a:pt x="805569" y="319545"/>
                </a:lnTo>
                <a:lnTo>
                  <a:pt x="793385" y="276102"/>
                </a:lnTo>
                <a:lnTo>
                  <a:pt x="776328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14508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23631" y="5791200"/>
            <a:ext cx="40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1563" y="5645712"/>
            <a:ext cx="980415" cy="98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24112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407657" y="0"/>
                </a:moveTo>
                <a:lnTo>
                  <a:pt x="363017" y="2442"/>
                </a:lnTo>
                <a:lnTo>
                  <a:pt x="318809" y="9769"/>
                </a:lnTo>
                <a:lnTo>
                  <a:pt x="275467" y="21981"/>
                </a:lnTo>
                <a:lnTo>
                  <a:pt x="233422" y="39077"/>
                </a:lnTo>
                <a:lnTo>
                  <a:pt x="193108" y="61059"/>
                </a:lnTo>
                <a:lnTo>
                  <a:pt x="154956" y="87925"/>
                </a:lnTo>
                <a:lnTo>
                  <a:pt x="119400" y="119675"/>
                </a:lnTo>
                <a:lnTo>
                  <a:pt x="87722" y="155314"/>
                </a:lnTo>
                <a:lnTo>
                  <a:pt x="60918" y="193553"/>
                </a:lnTo>
                <a:lnTo>
                  <a:pt x="38987" y="233960"/>
                </a:lnTo>
                <a:lnTo>
                  <a:pt x="21930" y="276102"/>
                </a:lnTo>
                <a:lnTo>
                  <a:pt x="9746" y="319545"/>
                </a:lnTo>
                <a:lnTo>
                  <a:pt x="2436" y="363854"/>
                </a:lnTo>
                <a:lnTo>
                  <a:pt x="0" y="408597"/>
                </a:lnTo>
                <a:lnTo>
                  <a:pt x="2436" y="453341"/>
                </a:lnTo>
                <a:lnTo>
                  <a:pt x="9746" y="497650"/>
                </a:lnTo>
                <a:lnTo>
                  <a:pt x="21930" y="541093"/>
                </a:lnTo>
                <a:lnTo>
                  <a:pt x="38987" y="583235"/>
                </a:lnTo>
                <a:lnTo>
                  <a:pt x="60918" y="623642"/>
                </a:lnTo>
                <a:lnTo>
                  <a:pt x="87722" y="661882"/>
                </a:lnTo>
                <a:lnTo>
                  <a:pt x="119400" y="697520"/>
                </a:lnTo>
                <a:lnTo>
                  <a:pt x="154956" y="729271"/>
                </a:lnTo>
                <a:lnTo>
                  <a:pt x="193108" y="756137"/>
                </a:lnTo>
                <a:lnTo>
                  <a:pt x="233422" y="778118"/>
                </a:lnTo>
                <a:lnTo>
                  <a:pt x="275467" y="795214"/>
                </a:lnTo>
                <a:lnTo>
                  <a:pt x="318809" y="807426"/>
                </a:lnTo>
                <a:lnTo>
                  <a:pt x="363017" y="814753"/>
                </a:lnTo>
                <a:lnTo>
                  <a:pt x="407657" y="817195"/>
                </a:lnTo>
                <a:lnTo>
                  <a:pt x="452298" y="814753"/>
                </a:lnTo>
                <a:lnTo>
                  <a:pt x="496505" y="807426"/>
                </a:lnTo>
                <a:lnTo>
                  <a:pt x="539848" y="795214"/>
                </a:lnTo>
                <a:lnTo>
                  <a:pt x="581893" y="778118"/>
                </a:lnTo>
                <a:lnTo>
                  <a:pt x="622207" y="756137"/>
                </a:lnTo>
                <a:lnTo>
                  <a:pt x="660359" y="729271"/>
                </a:lnTo>
                <a:lnTo>
                  <a:pt x="695915" y="697520"/>
                </a:lnTo>
                <a:lnTo>
                  <a:pt x="727593" y="661882"/>
                </a:lnTo>
                <a:lnTo>
                  <a:pt x="754397" y="623642"/>
                </a:lnTo>
                <a:lnTo>
                  <a:pt x="776327" y="583235"/>
                </a:lnTo>
                <a:lnTo>
                  <a:pt x="793384" y="541093"/>
                </a:lnTo>
                <a:lnTo>
                  <a:pt x="805568" y="497650"/>
                </a:lnTo>
                <a:lnTo>
                  <a:pt x="812878" y="453341"/>
                </a:lnTo>
                <a:lnTo>
                  <a:pt x="815315" y="408597"/>
                </a:lnTo>
                <a:lnTo>
                  <a:pt x="812878" y="363854"/>
                </a:lnTo>
                <a:lnTo>
                  <a:pt x="805568" y="319545"/>
                </a:lnTo>
                <a:lnTo>
                  <a:pt x="793384" y="276102"/>
                </a:lnTo>
                <a:lnTo>
                  <a:pt x="776327" y="233960"/>
                </a:lnTo>
                <a:lnTo>
                  <a:pt x="754397" y="193553"/>
                </a:lnTo>
                <a:lnTo>
                  <a:pt x="727593" y="155314"/>
                </a:lnTo>
                <a:lnTo>
                  <a:pt x="695915" y="119675"/>
                </a:lnTo>
                <a:lnTo>
                  <a:pt x="660359" y="87925"/>
                </a:lnTo>
                <a:lnTo>
                  <a:pt x="622207" y="61059"/>
                </a:lnTo>
                <a:lnTo>
                  <a:pt x="581893" y="39077"/>
                </a:lnTo>
                <a:lnTo>
                  <a:pt x="539848" y="21981"/>
                </a:lnTo>
                <a:lnTo>
                  <a:pt x="496505" y="9769"/>
                </a:lnTo>
                <a:lnTo>
                  <a:pt x="452298" y="2442"/>
                </a:lnTo>
                <a:lnTo>
                  <a:pt x="407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24112" y="5702861"/>
            <a:ext cx="815340" cy="817244"/>
          </a:xfrm>
          <a:custGeom>
            <a:avLst/>
            <a:gdLst/>
            <a:ahLst/>
            <a:cxnLst/>
            <a:rect l="l" t="t" r="r" b="b"/>
            <a:pathLst>
              <a:path w="815339" h="817245">
                <a:moveTo>
                  <a:pt x="695915" y="119675"/>
                </a:moveTo>
                <a:lnTo>
                  <a:pt x="727593" y="155313"/>
                </a:lnTo>
                <a:lnTo>
                  <a:pt x="754397" y="193553"/>
                </a:lnTo>
                <a:lnTo>
                  <a:pt x="776327" y="233960"/>
                </a:lnTo>
                <a:lnTo>
                  <a:pt x="793385" y="276102"/>
                </a:lnTo>
                <a:lnTo>
                  <a:pt x="805568" y="319545"/>
                </a:lnTo>
                <a:lnTo>
                  <a:pt x="812878" y="363854"/>
                </a:lnTo>
                <a:lnTo>
                  <a:pt x="815315" y="408597"/>
                </a:lnTo>
                <a:lnTo>
                  <a:pt x="812878" y="453341"/>
                </a:lnTo>
                <a:lnTo>
                  <a:pt x="805568" y="497650"/>
                </a:lnTo>
                <a:lnTo>
                  <a:pt x="793385" y="541093"/>
                </a:lnTo>
                <a:lnTo>
                  <a:pt x="776327" y="583235"/>
                </a:lnTo>
                <a:lnTo>
                  <a:pt x="754397" y="623642"/>
                </a:lnTo>
                <a:lnTo>
                  <a:pt x="727593" y="661882"/>
                </a:lnTo>
                <a:lnTo>
                  <a:pt x="695915" y="697520"/>
                </a:lnTo>
                <a:lnTo>
                  <a:pt x="660359" y="729271"/>
                </a:lnTo>
                <a:lnTo>
                  <a:pt x="622207" y="756137"/>
                </a:lnTo>
                <a:lnTo>
                  <a:pt x="581893" y="778118"/>
                </a:lnTo>
                <a:lnTo>
                  <a:pt x="539848" y="795214"/>
                </a:lnTo>
                <a:lnTo>
                  <a:pt x="496505" y="807426"/>
                </a:lnTo>
                <a:lnTo>
                  <a:pt x="452298" y="814753"/>
                </a:lnTo>
                <a:lnTo>
                  <a:pt x="407657" y="817195"/>
                </a:lnTo>
                <a:lnTo>
                  <a:pt x="363017" y="814753"/>
                </a:lnTo>
                <a:lnTo>
                  <a:pt x="318809" y="807426"/>
                </a:lnTo>
                <a:lnTo>
                  <a:pt x="275467" y="795214"/>
                </a:lnTo>
                <a:lnTo>
                  <a:pt x="233422" y="778118"/>
                </a:lnTo>
                <a:lnTo>
                  <a:pt x="193108" y="756137"/>
                </a:lnTo>
                <a:lnTo>
                  <a:pt x="154956" y="729271"/>
                </a:lnTo>
                <a:lnTo>
                  <a:pt x="119400" y="697520"/>
                </a:lnTo>
                <a:lnTo>
                  <a:pt x="87722" y="661882"/>
                </a:lnTo>
                <a:lnTo>
                  <a:pt x="60918" y="623642"/>
                </a:lnTo>
                <a:lnTo>
                  <a:pt x="38987" y="583235"/>
                </a:lnTo>
                <a:lnTo>
                  <a:pt x="21930" y="541093"/>
                </a:lnTo>
                <a:lnTo>
                  <a:pt x="9746" y="497650"/>
                </a:lnTo>
                <a:lnTo>
                  <a:pt x="2436" y="453341"/>
                </a:lnTo>
                <a:lnTo>
                  <a:pt x="0" y="408597"/>
                </a:lnTo>
                <a:lnTo>
                  <a:pt x="2436" y="363854"/>
                </a:lnTo>
                <a:lnTo>
                  <a:pt x="9746" y="319545"/>
                </a:lnTo>
                <a:lnTo>
                  <a:pt x="21930" y="276102"/>
                </a:lnTo>
                <a:lnTo>
                  <a:pt x="38987" y="233960"/>
                </a:lnTo>
                <a:lnTo>
                  <a:pt x="60918" y="193553"/>
                </a:lnTo>
                <a:lnTo>
                  <a:pt x="87722" y="155313"/>
                </a:lnTo>
                <a:lnTo>
                  <a:pt x="119400" y="119675"/>
                </a:lnTo>
                <a:lnTo>
                  <a:pt x="154956" y="87924"/>
                </a:lnTo>
                <a:lnTo>
                  <a:pt x="193108" y="61058"/>
                </a:lnTo>
                <a:lnTo>
                  <a:pt x="233422" y="39077"/>
                </a:lnTo>
                <a:lnTo>
                  <a:pt x="275467" y="21981"/>
                </a:lnTo>
                <a:lnTo>
                  <a:pt x="318809" y="9769"/>
                </a:lnTo>
                <a:lnTo>
                  <a:pt x="363017" y="2442"/>
                </a:lnTo>
                <a:lnTo>
                  <a:pt x="407657" y="0"/>
                </a:lnTo>
                <a:lnTo>
                  <a:pt x="452298" y="2442"/>
                </a:lnTo>
                <a:lnTo>
                  <a:pt x="496505" y="9769"/>
                </a:lnTo>
                <a:lnTo>
                  <a:pt x="539848" y="21981"/>
                </a:lnTo>
                <a:lnTo>
                  <a:pt x="581893" y="39077"/>
                </a:lnTo>
                <a:lnTo>
                  <a:pt x="622207" y="61058"/>
                </a:lnTo>
                <a:lnTo>
                  <a:pt x="660359" y="87924"/>
                </a:lnTo>
                <a:lnTo>
                  <a:pt x="695915" y="119675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447631" y="5791200"/>
            <a:ext cx="37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0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08786" y="4519473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26701" y="4517729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47045" y="4517729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4">
                <a:moveTo>
                  <a:pt x="0" y="1189055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93754" y="4509139"/>
            <a:ext cx="1539875" cy="1210310"/>
          </a:xfrm>
          <a:custGeom>
            <a:avLst/>
            <a:gdLst/>
            <a:ahLst/>
            <a:cxnLst/>
            <a:rect l="l" t="t" r="r" b="b"/>
            <a:pathLst>
              <a:path w="1539875" h="1210310">
                <a:moveTo>
                  <a:pt x="1539672" y="1209718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0160" y="4509139"/>
            <a:ext cx="1539875" cy="1210310"/>
          </a:xfrm>
          <a:custGeom>
            <a:avLst/>
            <a:gdLst/>
            <a:ahLst/>
            <a:cxnLst/>
            <a:rect l="l" t="t" r="r" b="b"/>
            <a:pathLst>
              <a:path w="1539875" h="1210310">
                <a:moveTo>
                  <a:pt x="1539672" y="1209718"/>
                </a:moveTo>
                <a:lnTo>
                  <a:pt x="0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91121" y="4520641"/>
            <a:ext cx="1543050" cy="1186815"/>
          </a:xfrm>
          <a:custGeom>
            <a:avLst/>
            <a:gdLst/>
            <a:ahLst/>
            <a:cxnLst/>
            <a:rect l="l" t="t" r="r" b="b"/>
            <a:pathLst>
              <a:path w="1543050" h="1186814">
                <a:moveTo>
                  <a:pt x="0" y="1186720"/>
                </a:moveTo>
                <a:lnTo>
                  <a:pt x="1542783" y="0"/>
                </a:lnTo>
              </a:path>
            </a:pathLst>
          </a:custGeom>
          <a:ln w="380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05234" y="4534079"/>
            <a:ext cx="1544955" cy="1173480"/>
          </a:xfrm>
          <a:custGeom>
            <a:avLst/>
            <a:gdLst/>
            <a:ahLst/>
            <a:cxnLst/>
            <a:rect l="l" t="t" r="r" b="b"/>
            <a:pathLst>
              <a:path w="1544954" h="1173479">
                <a:moveTo>
                  <a:pt x="0" y="1173279"/>
                </a:moveTo>
                <a:lnTo>
                  <a:pt x="1544934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06793" y="4503436"/>
            <a:ext cx="3040380" cy="1221740"/>
          </a:xfrm>
          <a:custGeom>
            <a:avLst/>
            <a:gdLst/>
            <a:ahLst/>
            <a:cxnLst/>
            <a:rect l="l" t="t" r="r" b="b"/>
            <a:pathLst>
              <a:path w="3040379" h="1221739">
                <a:moveTo>
                  <a:pt x="0" y="1221125"/>
                </a:moveTo>
                <a:lnTo>
                  <a:pt x="3039813" y="0"/>
                </a:lnTo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3093" y="4506647"/>
            <a:ext cx="3027680" cy="1214755"/>
          </a:xfrm>
          <a:custGeom>
            <a:avLst/>
            <a:gdLst/>
            <a:ahLst/>
            <a:cxnLst/>
            <a:rect l="l" t="t" r="r" b="b"/>
            <a:pathLst>
              <a:path w="3027679" h="1214754">
                <a:moveTo>
                  <a:pt x="0" y="0"/>
                </a:moveTo>
                <a:lnTo>
                  <a:pt x="3027214" y="1214707"/>
                </a:lnTo>
              </a:path>
            </a:pathLst>
          </a:custGeom>
          <a:ln w="38099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752433" y="4737101"/>
            <a:ext cx="4095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w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27331" y="8737601"/>
            <a:ext cx="386905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1358968" algn="l"/>
              </a:tabLst>
            </a:pP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out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=	</a:t>
            </a:r>
            <a:r>
              <a:rPr sz="4200" spc="-10" dirty="0">
                <a:solidFill>
                  <a:srgbClr val="00882B"/>
                </a:solidFill>
                <a:latin typeface="Gill Sans MT"/>
                <a:cs typeface="Gill Sans MT"/>
              </a:rPr>
              <a:t>tf.nn.relu(y)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87631" y="5600702"/>
            <a:ext cx="410845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  <a:tabLst>
                <a:tab pos="394355" algn="l"/>
                <a:tab pos="854118" algn="l"/>
              </a:tabLst>
            </a:pP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y	=	</a:t>
            </a:r>
            <a:r>
              <a:rPr sz="4200" spc="-10" dirty="0">
                <a:solidFill>
                  <a:srgbClr val="00882B"/>
                </a:solidFill>
                <a:latin typeface="Gill Sans MT"/>
                <a:cs typeface="Gill Sans MT"/>
              </a:rPr>
              <a:t>tf.matmul(x,</a:t>
            </a:r>
            <a:r>
              <a:rPr sz="4200" spc="-46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w)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775033" y="4051301"/>
            <a:ext cx="1428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.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200733" y="4191001"/>
            <a:ext cx="33718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endParaRPr sz="4200">
              <a:latin typeface="Gill Sans MT"/>
              <a:cs typeface="Gill Sans MT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7585446" y="4176619"/>
          <a:ext cx="2061680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3600" baseline="-6944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0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26670" marB="0">
                    <a:lnL w="38100">
                      <a:solidFill>
                        <a:srgbClr val="FF9300"/>
                      </a:solidFill>
                      <a:prstDash val="solid"/>
                    </a:lnL>
                    <a:lnR w="53975">
                      <a:solidFill>
                        <a:srgbClr val="FF9300"/>
                      </a:solidFill>
                      <a:prstDash val="solid"/>
                    </a:lnR>
                    <a:lnT w="38100">
                      <a:solidFill>
                        <a:srgbClr val="FF9300"/>
                      </a:solidFill>
                      <a:prstDash val="solid"/>
                    </a:lnT>
                    <a:lnB w="38100">
                      <a:solidFill>
                        <a:srgbClr val="FF9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3600" baseline="-6944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0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FF9300"/>
                      </a:solidFill>
                      <a:prstDash val="solid"/>
                    </a:lnL>
                    <a:lnR w="53975">
                      <a:solidFill>
                        <a:srgbClr val="FF9300"/>
                      </a:solidFill>
                      <a:prstDash val="solid"/>
                    </a:lnR>
                    <a:lnT w="38100">
                      <a:solidFill>
                        <a:srgbClr val="FF9300"/>
                      </a:solidFill>
                      <a:prstDash val="solid"/>
                    </a:lnT>
                    <a:lnB w="38100">
                      <a:solidFill>
                        <a:srgbClr val="FF9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3600" baseline="-6944" dirty="0">
                          <a:solidFill>
                            <a:srgbClr val="FF9300"/>
                          </a:solidFill>
                          <a:latin typeface="Gill Sans MT"/>
                          <a:cs typeface="Gill Sans MT"/>
                        </a:rPr>
                        <a:t>0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FF9300"/>
                      </a:solidFill>
                      <a:prstDash val="solid"/>
                    </a:lnL>
                    <a:lnR w="38100">
                      <a:solidFill>
                        <a:srgbClr val="FF9300"/>
                      </a:solidFill>
                      <a:prstDash val="solid"/>
                    </a:lnR>
                    <a:lnT w="38100">
                      <a:solidFill>
                        <a:srgbClr val="FF9300"/>
                      </a:solidFill>
                      <a:prstDash val="solid"/>
                    </a:lnT>
                    <a:lnB w="38100">
                      <a:solidFill>
                        <a:srgbClr val="FF9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10009626" y="3481760"/>
          <a:ext cx="2065246" cy="193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4300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430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430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-2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07950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0795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4200" spc="-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-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0795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3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1760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176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11176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2629422" y="4176619"/>
          <a:ext cx="2061682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3600" baseline="-6944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26670" marB="0">
                    <a:lnL w="38100">
                      <a:solidFill>
                        <a:srgbClr val="FFD479"/>
                      </a:solidFill>
                      <a:prstDash val="solid"/>
                    </a:lnL>
                    <a:lnR w="53975">
                      <a:solidFill>
                        <a:srgbClr val="FFD479"/>
                      </a:solidFill>
                      <a:prstDash val="solid"/>
                    </a:lnR>
                    <a:lnT w="38100">
                      <a:solidFill>
                        <a:srgbClr val="FFD479"/>
                      </a:solidFill>
                      <a:prstDash val="solid"/>
                    </a:lnT>
                    <a:lnB w="38100">
                      <a:solidFill>
                        <a:srgbClr val="FFD4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3600" baseline="-6944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FFD479"/>
                      </a:solidFill>
                      <a:prstDash val="solid"/>
                    </a:lnL>
                    <a:lnR w="53975">
                      <a:solidFill>
                        <a:srgbClr val="FFD479"/>
                      </a:solidFill>
                      <a:prstDash val="solid"/>
                    </a:lnR>
                    <a:lnT w="38100">
                      <a:solidFill>
                        <a:srgbClr val="FFD479"/>
                      </a:solidFill>
                      <a:prstDash val="solid"/>
                    </a:lnT>
                    <a:lnB w="38100">
                      <a:solidFill>
                        <a:srgbClr val="FFD4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3600" baseline="-6944" dirty="0">
                          <a:solidFill>
                            <a:srgbClr val="FFD479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3600" baseline="-6944">
                        <a:latin typeface="Gill Sans MT"/>
                        <a:cs typeface="Gill Sans MT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FFD479"/>
                      </a:solidFill>
                      <a:prstDash val="solid"/>
                    </a:lnL>
                    <a:lnR w="38100">
                      <a:solidFill>
                        <a:srgbClr val="FFD479"/>
                      </a:solidFill>
                      <a:prstDash val="solid"/>
                    </a:lnR>
                    <a:lnT w="38100">
                      <a:solidFill>
                        <a:srgbClr val="FFD479"/>
                      </a:solidFill>
                      <a:prstDash val="solid"/>
                    </a:lnT>
                    <a:lnB w="38100">
                      <a:solidFill>
                        <a:srgbClr val="FFD4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11680573" y="6402270"/>
            <a:ext cx="695960" cy="584134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58123">
              <a:spcBef>
                <a:spcPts val="235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509958" y="6402270"/>
            <a:ext cx="695960" cy="584134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56853">
              <a:spcBef>
                <a:spcPts val="235"/>
              </a:spcBef>
            </a:pPr>
            <a:r>
              <a:rPr sz="3600" dirty="0">
                <a:solidFill>
                  <a:srgbClr val="FF9300"/>
                </a:solidFill>
                <a:latin typeface="Gill Sans MT"/>
                <a:cs typeface="Gill Sans MT"/>
              </a:rPr>
              <a:t>a</a:t>
            </a:r>
            <a:r>
              <a:rPr sz="3600" baseline="-6944" dirty="0">
                <a:solidFill>
                  <a:srgbClr val="FF9300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682987" y="7200571"/>
            <a:ext cx="695960" cy="586058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42883">
              <a:spcBef>
                <a:spcPts val="250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512369" y="7200571"/>
            <a:ext cx="695960" cy="586058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41612">
              <a:spcBef>
                <a:spcPts val="250"/>
              </a:spcBef>
            </a:pPr>
            <a:r>
              <a:rPr sz="3600" dirty="0">
                <a:solidFill>
                  <a:srgbClr val="FF9300"/>
                </a:solidFill>
                <a:latin typeface="Gill Sans MT"/>
                <a:cs typeface="Gill Sans MT"/>
              </a:rPr>
              <a:t>b</a:t>
            </a:r>
            <a:r>
              <a:rPr sz="3600" baseline="-6944" dirty="0">
                <a:solidFill>
                  <a:srgbClr val="FF9300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321131" y="6228079"/>
            <a:ext cx="2263140" cy="2459648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1">
              <a:spcBef>
                <a:spcPts val="1360"/>
              </a:spcBef>
              <a:tabLst>
                <a:tab pos="2077189" algn="l"/>
              </a:tabLst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r>
              <a:rPr sz="4200" spc="-85" dirty="0">
                <a:solidFill>
                  <a:srgbClr val="F39019"/>
                </a:solidFill>
                <a:latin typeface="Gill Sans MT"/>
                <a:cs typeface="Gill Sans MT"/>
              </a:rPr>
              <a:t>r</a:t>
            </a:r>
            <a:r>
              <a:rPr sz="4200" spc="-5" dirty="0">
                <a:solidFill>
                  <a:srgbClr val="F39019"/>
                </a:solidFill>
                <a:latin typeface="Gill Sans MT"/>
                <a:cs typeface="Gill Sans MT"/>
              </a:rPr>
              <a:t>e</a:t>
            </a: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lu(	)</a:t>
            </a:r>
            <a:endParaRPr sz="4200">
              <a:latin typeface="Gill Sans MT"/>
              <a:cs typeface="Gill Sans MT"/>
            </a:endParaRPr>
          </a:p>
          <a:p>
            <a:pPr marL="12701">
              <a:spcBef>
                <a:spcPts val="1260"/>
              </a:spcBef>
              <a:tabLst>
                <a:tab pos="2077189" algn="l"/>
              </a:tabLst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r>
              <a:rPr sz="4200" spc="-85" dirty="0">
                <a:solidFill>
                  <a:srgbClr val="F39019"/>
                </a:solidFill>
                <a:latin typeface="Gill Sans MT"/>
                <a:cs typeface="Gill Sans MT"/>
              </a:rPr>
              <a:t>r</a:t>
            </a:r>
            <a:r>
              <a:rPr sz="4200" spc="-5" dirty="0">
                <a:solidFill>
                  <a:srgbClr val="F39019"/>
                </a:solidFill>
                <a:latin typeface="Gill Sans MT"/>
                <a:cs typeface="Gill Sans MT"/>
              </a:rPr>
              <a:t>e</a:t>
            </a: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lu(	)</a:t>
            </a:r>
            <a:endParaRPr sz="4200">
              <a:latin typeface="Gill Sans MT"/>
              <a:cs typeface="Gill Sans MT"/>
            </a:endParaRPr>
          </a:p>
          <a:p>
            <a:pPr marL="12701">
              <a:spcBef>
                <a:spcPts val="1360"/>
              </a:spcBef>
              <a:tabLst>
                <a:tab pos="2077189" algn="l"/>
              </a:tabLst>
            </a:pP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=</a:t>
            </a:r>
            <a:r>
              <a:rPr sz="4200" spc="-85" dirty="0">
                <a:solidFill>
                  <a:srgbClr val="F39019"/>
                </a:solidFill>
                <a:latin typeface="Gill Sans MT"/>
                <a:cs typeface="Gill Sans MT"/>
              </a:rPr>
              <a:t>r</a:t>
            </a:r>
            <a:r>
              <a:rPr sz="4200" spc="-5" dirty="0">
                <a:solidFill>
                  <a:srgbClr val="F39019"/>
                </a:solidFill>
                <a:latin typeface="Gill Sans MT"/>
                <a:cs typeface="Gill Sans MT"/>
              </a:rPr>
              <a:t>e</a:t>
            </a:r>
            <a:r>
              <a:rPr sz="4200" dirty="0">
                <a:solidFill>
                  <a:srgbClr val="F39019"/>
                </a:solidFill>
                <a:latin typeface="Gill Sans MT"/>
                <a:cs typeface="Gill Sans MT"/>
              </a:rPr>
              <a:t>lu(	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678359" y="8005069"/>
            <a:ext cx="695960" cy="581569"/>
          </a:xfrm>
          <a:prstGeom prst="rect">
            <a:avLst/>
          </a:prstGeom>
          <a:ln w="38100">
            <a:solidFill>
              <a:srgbClr val="FFD479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47327">
              <a:spcBef>
                <a:spcPts val="215"/>
              </a:spcBef>
            </a:pPr>
            <a:r>
              <a:rPr sz="3600" dirty="0">
                <a:solidFill>
                  <a:srgbClr val="FFD479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D479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507741" y="8005069"/>
            <a:ext cx="695960" cy="581569"/>
          </a:xfrm>
          <a:prstGeom prst="rect">
            <a:avLst/>
          </a:prstGeom>
          <a:ln w="38100">
            <a:solidFill>
              <a:srgbClr val="FF93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46057">
              <a:spcBef>
                <a:spcPts val="215"/>
              </a:spcBef>
            </a:pPr>
            <a:r>
              <a:rPr sz="3600" dirty="0">
                <a:solidFill>
                  <a:srgbClr val="FF9300"/>
                </a:solidFill>
                <a:latin typeface="Gill Sans MT"/>
                <a:cs typeface="Gill Sans MT"/>
              </a:rPr>
              <a:t>c</a:t>
            </a:r>
            <a:r>
              <a:rPr sz="3600" baseline="-6944" dirty="0">
                <a:solidFill>
                  <a:srgbClr val="FF9300"/>
                </a:solidFill>
                <a:latin typeface="Gill Sans MT"/>
                <a:cs typeface="Gill Sans MT"/>
              </a:rPr>
              <a:t>1</a:t>
            </a:r>
            <a:endParaRPr sz="3600" baseline="-6944">
              <a:latin typeface="Gill Sans MT"/>
              <a:cs typeface="Gill Sans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009733" y="2075181"/>
            <a:ext cx="5052695" cy="13694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5325" marR="5081" indent="-482624">
              <a:lnSpc>
                <a:spcPct val="105200"/>
              </a:lnSpc>
              <a:spcBef>
                <a:spcPts val="95"/>
              </a:spcBef>
              <a:tabLst>
                <a:tab pos="2844308" algn="l"/>
                <a:tab pos="4728446" algn="l"/>
              </a:tabLst>
            </a:pP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i</a:t>
            </a: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mp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o</a:t>
            </a:r>
            <a:r>
              <a:rPr sz="4200" spc="75" dirty="0">
                <a:solidFill>
                  <a:srgbClr val="00882B"/>
                </a:solidFill>
                <a:latin typeface="Gill Sans MT"/>
                <a:cs typeface="Gill Sans MT"/>
              </a:rPr>
              <a:t>r</a:t>
            </a: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t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 tens</a:t>
            </a: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o</a:t>
            </a:r>
            <a:r>
              <a:rPr sz="4200" spc="25" dirty="0">
                <a:solidFill>
                  <a:srgbClr val="00882B"/>
                </a:solidFill>
                <a:latin typeface="Gill Sans MT"/>
                <a:cs typeface="Gill Sans MT"/>
              </a:rPr>
              <a:t>rfl</a:t>
            </a:r>
            <a:r>
              <a:rPr sz="4200" spc="5" dirty="0">
                <a:solidFill>
                  <a:srgbClr val="00882B"/>
                </a:solidFill>
                <a:latin typeface="Gill Sans MT"/>
                <a:cs typeface="Gill Sans MT"/>
              </a:rPr>
              <a:t>o</a:t>
            </a: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w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 </a:t>
            </a:r>
            <a:r>
              <a:rPr sz="4200" dirty="0">
                <a:solidFill>
                  <a:srgbClr val="00882B"/>
                </a:solidFill>
                <a:latin typeface="Gill Sans MT"/>
                <a:cs typeface="Gill Sans MT"/>
              </a:rPr>
              <a:t>as	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tf  </a:t>
            </a:r>
            <a:r>
              <a:rPr sz="4200" dirty="0">
                <a:latin typeface="Gill Sans MT"/>
                <a:cs typeface="Gill Sans MT"/>
              </a:rPr>
              <a:t>x	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9079" y="673100"/>
            <a:ext cx="36899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15" dirty="0"/>
              <a:t>Define</a:t>
            </a:r>
            <a:r>
              <a:rPr spc="-680" dirty="0"/>
              <a:t> </a:t>
            </a:r>
            <a:r>
              <a:rPr spc="-105" dirty="0"/>
              <a:t>Tensors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261897" y="2368393"/>
          <a:ext cx="1832087" cy="163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71755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7175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a,c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7175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38100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4200" spc="-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spc="-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57785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4200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5778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4200" spc="-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spc="-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b,c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57785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53975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c,a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62230" marB="0">
                    <a:lnL w="38100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c,b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6223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53975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4200" spc="7" baseline="3968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1900" spc="5" dirty="0">
                          <a:solidFill>
                            <a:srgbClr val="0365C0"/>
                          </a:solidFill>
                          <a:latin typeface="Gill Sans MT"/>
                          <a:cs typeface="Gill Sans MT"/>
                        </a:rPr>
                        <a:t>c,c</a:t>
                      </a:r>
                      <a:endParaRPr sz="1900">
                        <a:latin typeface="Gill Sans MT"/>
                        <a:cs typeface="Gill Sans MT"/>
                      </a:endParaRPr>
                    </a:p>
                  </a:txBody>
                  <a:tcPr marL="0" marR="0" marT="62230" marB="0">
                    <a:lnL w="53975">
                      <a:solidFill>
                        <a:srgbClr val="0365C0"/>
                      </a:solidFill>
                      <a:prstDash val="solid"/>
                    </a:lnL>
                    <a:lnR w="38100">
                      <a:solidFill>
                        <a:srgbClr val="0365C0"/>
                      </a:solidFill>
                      <a:prstDash val="solid"/>
                    </a:lnR>
                    <a:lnT w="53975">
                      <a:solidFill>
                        <a:srgbClr val="0365C0"/>
                      </a:solidFill>
                      <a:prstDash val="solid"/>
                    </a:lnT>
                    <a:lnB w="38100">
                      <a:solidFill>
                        <a:srgbClr val="0365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04733" y="2933701"/>
            <a:ext cx="4095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w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14431" y="2628900"/>
            <a:ext cx="7315200" cy="1295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lnSpc>
                <a:spcPts val="4970"/>
              </a:lnSpc>
              <a:spcBef>
                <a:spcPts val="100"/>
              </a:spcBef>
            </a:pPr>
            <a:r>
              <a:rPr sz="4200" spc="-15" dirty="0">
                <a:solidFill>
                  <a:srgbClr val="FF9300"/>
                </a:solidFill>
                <a:latin typeface="Gill Sans MT"/>
                <a:cs typeface="Gill Sans MT"/>
              </a:rPr>
              <a:t>Variable</a:t>
            </a:r>
            <a:r>
              <a:rPr sz="4200" spc="-15" dirty="0">
                <a:latin typeface="Gill Sans MT"/>
                <a:cs typeface="Gill Sans MT"/>
              </a:rPr>
              <a:t>(</a:t>
            </a:r>
            <a:r>
              <a:rPr sz="4200" spc="-15" dirty="0">
                <a:solidFill>
                  <a:srgbClr val="00882B"/>
                </a:solidFill>
                <a:latin typeface="Gill Sans MT"/>
                <a:cs typeface="Gill Sans MT"/>
              </a:rPr>
              <a:t>&lt;initial-value&gt;</a:t>
            </a:r>
            <a:r>
              <a:rPr sz="4200" spc="-15" dirty="0">
                <a:latin typeface="Gill Sans MT"/>
                <a:cs typeface="Gill Sans MT"/>
              </a:rPr>
              <a:t>,</a:t>
            </a:r>
            <a:endParaRPr sz="4200">
              <a:latin typeface="Gill Sans MT"/>
              <a:cs typeface="Gill Sans MT"/>
            </a:endParaRPr>
          </a:p>
          <a:p>
            <a:pPr marL="1938752">
              <a:lnSpc>
                <a:spcPts val="4970"/>
              </a:lnSpc>
            </a:pPr>
            <a:r>
              <a:rPr sz="4200" spc="-5" dirty="0">
                <a:latin typeface="Gill Sans MT"/>
                <a:cs typeface="Gill Sans MT"/>
              </a:rPr>
              <a:t>name=</a:t>
            </a:r>
            <a:r>
              <a:rPr sz="4200" spc="-5" dirty="0">
                <a:solidFill>
                  <a:srgbClr val="00882B"/>
                </a:solidFill>
                <a:latin typeface="Gill Sans MT"/>
                <a:cs typeface="Gill Sans MT"/>
              </a:rPr>
              <a:t>&lt;optional-name&gt;</a:t>
            </a:r>
            <a:r>
              <a:rPr sz="4200" spc="-5" dirty="0"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52487" y="3292737"/>
            <a:ext cx="665480" cy="0"/>
          </a:xfrm>
          <a:custGeom>
            <a:avLst/>
            <a:gdLst/>
            <a:ahLst/>
            <a:cxnLst/>
            <a:rect l="l" t="t" r="r" b="b"/>
            <a:pathLst>
              <a:path w="665479">
                <a:moveTo>
                  <a:pt x="0" y="0"/>
                </a:moveTo>
                <a:lnTo>
                  <a:pt x="640055" y="0"/>
                </a:lnTo>
                <a:lnTo>
                  <a:pt x="665455" y="0"/>
                </a:lnTo>
              </a:path>
            </a:pathLst>
          </a:custGeom>
          <a:ln w="508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2544" y="3186057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60" h="213360">
                <a:moveTo>
                  <a:pt x="0" y="0"/>
                </a:moveTo>
                <a:lnTo>
                  <a:pt x="0" y="213359"/>
                </a:lnTo>
                <a:lnTo>
                  <a:pt x="21336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FF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08221" y="4809708"/>
            <a:ext cx="11774805" cy="2878352"/>
          </a:xfrm>
          <a:prstGeom prst="rect">
            <a:avLst/>
          </a:prstGeom>
          <a:solidFill>
            <a:srgbClr val="FFD479"/>
          </a:solidFill>
          <a:ln w="38100">
            <a:solidFill>
              <a:srgbClr val="FF93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97530">
              <a:spcBef>
                <a:spcPts val="275"/>
              </a:spcBef>
              <a:tabLst>
                <a:tab pos="5113276" algn="l"/>
              </a:tabLst>
            </a:pPr>
            <a:r>
              <a:rPr sz="4200" spc="5" dirty="0">
                <a:latin typeface="Gill Sans MT"/>
                <a:cs typeface="Gill Sans MT"/>
              </a:rPr>
              <a:t>import</a:t>
            </a:r>
            <a:r>
              <a:rPr sz="4200" dirty="0">
                <a:latin typeface="Gill Sans MT"/>
                <a:cs typeface="Gill Sans MT"/>
              </a:rPr>
              <a:t> tensorflow as	</a:t>
            </a:r>
            <a:r>
              <a:rPr sz="4200" spc="-5" dirty="0">
                <a:latin typeface="Gill Sans MT"/>
                <a:cs typeface="Gill Sans MT"/>
              </a:rPr>
              <a:t>tf</a:t>
            </a:r>
            <a:endParaRPr sz="4200">
              <a:latin typeface="Gill Sans MT"/>
              <a:cs typeface="Gill Sans MT"/>
            </a:endParaRPr>
          </a:p>
          <a:p>
            <a:pPr marL="397530" marR="206385">
              <a:lnSpc>
                <a:spcPct val="113100"/>
              </a:lnSpc>
              <a:tabLst>
                <a:tab pos="779184" algn="l"/>
                <a:tab pos="1238947" algn="l"/>
              </a:tabLst>
            </a:pPr>
            <a:r>
              <a:rPr sz="4200" dirty="0">
                <a:latin typeface="Gill Sans MT"/>
                <a:cs typeface="Gill Sans MT"/>
              </a:rPr>
              <a:t>w = </a:t>
            </a:r>
            <a:r>
              <a:rPr sz="4200" spc="-15" dirty="0">
                <a:solidFill>
                  <a:srgbClr val="0365C0"/>
                </a:solidFill>
                <a:latin typeface="Gill Sans MT"/>
                <a:cs typeface="Gill Sans MT"/>
              </a:rPr>
              <a:t>tf.Variable</a:t>
            </a:r>
            <a:r>
              <a:rPr sz="4200" spc="-15" dirty="0">
                <a:latin typeface="Gill Sans MT"/>
                <a:cs typeface="Gill Sans MT"/>
              </a:rPr>
              <a:t>(</a:t>
            </a:r>
            <a:r>
              <a:rPr sz="4200" spc="-15" dirty="0">
                <a:solidFill>
                  <a:srgbClr val="0365C0"/>
                </a:solidFill>
                <a:latin typeface="Gill Sans MT"/>
                <a:cs typeface="Gill Sans MT"/>
              </a:rPr>
              <a:t>tf.random_normal([3,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3])</a:t>
            </a:r>
            <a:r>
              <a:rPr sz="4200" dirty="0">
                <a:latin typeface="Gill Sans MT"/>
                <a:cs typeface="Gill Sans MT"/>
              </a:rPr>
              <a:t>,</a:t>
            </a:r>
            <a:r>
              <a:rPr sz="4200" spc="-75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name='w')  </a:t>
            </a:r>
            <a:r>
              <a:rPr sz="4200" dirty="0">
                <a:latin typeface="Gill Sans MT"/>
                <a:cs typeface="Gill Sans MT"/>
              </a:rPr>
              <a:t>y	=	</a:t>
            </a:r>
            <a:r>
              <a:rPr sz="4200" spc="-10" dirty="0">
                <a:latin typeface="Gill Sans MT"/>
                <a:cs typeface="Gill Sans MT"/>
              </a:rPr>
              <a:t>tf.matmul(x,</a:t>
            </a:r>
            <a:r>
              <a:rPr sz="4200" spc="-46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w)</a:t>
            </a:r>
            <a:endParaRPr sz="4200">
              <a:latin typeface="Gill Sans MT"/>
              <a:cs typeface="Gill Sans MT"/>
            </a:endParaRPr>
          </a:p>
          <a:p>
            <a:pPr marL="397530">
              <a:spcBef>
                <a:spcPts val="660"/>
              </a:spcBef>
              <a:tabLst>
                <a:tab pos="2877964" algn="l"/>
              </a:tabLst>
            </a:pPr>
            <a:r>
              <a:rPr sz="4200" spc="-15" dirty="0">
                <a:latin typeface="Gill Sans MT"/>
                <a:cs typeface="Gill Sans MT"/>
              </a:rPr>
              <a:t>relu_out</a:t>
            </a:r>
            <a:r>
              <a:rPr sz="4200" dirty="0">
                <a:latin typeface="Gill Sans MT"/>
                <a:cs typeface="Gill Sans MT"/>
              </a:rPr>
              <a:t> =	</a:t>
            </a:r>
            <a:r>
              <a:rPr sz="4200" spc="-10" dirty="0">
                <a:latin typeface="Gill Sans MT"/>
                <a:cs typeface="Gill Sans MT"/>
              </a:rPr>
              <a:t>tf.nn.relu(y)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4031" y="7752079"/>
            <a:ext cx="9861550" cy="1602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24" marR="5081" indent="-469924">
              <a:lnSpc>
                <a:spcPct val="123000"/>
              </a:lnSpc>
              <a:spcBef>
                <a:spcPts val="100"/>
              </a:spcBef>
            </a:pPr>
            <a:r>
              <a:rPr sz="4200" spc="-35" dirty="0">
                <a:latin typeface="Gill Sans MT"/>
                <a:cs typeface="Gill Sans MT"/>
              </a:rPr>
              <a:t>Variable </a:t>
            </a:r>
            <a:r>
              <a:rPr sz="4200" spc="-20" dirty="0">
                <a:latin typeface="Gill Sans MT"/>
                <a:cs typeface="Gill Sans MT"/>
              </a:rPr>
              <a:t>stores </a:t>
            </a:r>
            <a:r>
              <a:rPr sz="4200" spc="-5" dirty="0">
                <a:latin typeface="Gill Sans MT"/>
                <a:cs typeface="Gill Sans MT"/>
              </a:rPr>
              <a:t>the state </a:t>
            </a:r>
            <a:r>
              <a:rPr sz="4200" dirty="0">
                <a:latin typeface="Gill Sans MT"/>
                <a:cs typeface="Gill Sans MT"/>
              </a:rPr>
              <a:t>of </a:t>
            </a:r>
            <a:r>
              <a:rPr sz="4200" spc="-20" dirty="0">
                <a:latin typeface="Gill Sans MT"/>
                <a:cs typeface="Gill Sans MT"/>
              </a:rPr>
              <a:t>current execution 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Others </a:t>
            </a:r>
            <a:r>
              <a:rPr sz="4200" spc="-30" dirty="0">
                <a:solidFill>
                  <a:srgbClr val="0365C0"/>
                </a:solidFill>
                <a:latin typeface="Gill Sans MT"/>
                <a:cs typeface="Gill Sans MT"/>
              </a:rPr>
              <a:t>are</a:t>
            </a:r>
            <a:r>
              <a:rPr sz="4200" spc="-5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operations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2332" y="673100"/>
            <a:ext cx="29000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720" dirty="0">
                <a:solidFill>
                  <a:srgbClr val="A6AAA9"/>
                </a:solidFill>
              </a:rPr>
              <a:t>T</a:t>
            </a:r>
            <a:r>
              <a:rPr spc="-5" dirty="0">
                <a:solidFill>
                  <a:srgbClr val="A6AAA9"/>
                </a:solidFill>
              </a:rPr>
              <a:t>ens</a:t>
            </a:r>
            <a:r>
              <a:rPr dirty="0">
                <a:solidFill>
                  <a:srgbClr val="A6AAA9"/>
                </a:solidFill>
              </a:rPr>
              <a:t>or</a:t>
            </a:r>
            <a:r>
              <a:rPr spc="-5" dirty="0">
                <a:solidFill>
                  <a:srgbClr val="F39019"/>
                </a:solidFill>
              </a:rPr>
              <a:t>Fl</a:t>
            </a:r>
            <a:r>
              <a:rPr spc="-50" dirty="0">
                <a:solidFill>
                  <a:srgbClr val="F39019"/>
                </a:solidFill>
              </a:rPr>
              <a:t>o</a:t>
            </a:r>
            <a:r>
              <a:rPr dirty="0">
                <a:solidFill>
                  <a:srgbClr val="F39019"/>
                </a:solidFill>
              </a:rPr>
              <a:t>w</a:t>
            </a:r>
          </a:p>
        </p:txBody>
      </p:sp>
      <p:sp>
        <p:nvSpPr>
          <p:cNvPr id="3" name="object 3"/>
          <p:cNvSpPr/>
          <p:nvPr/>
        </p:nvSpPr>
        <p:spPr>
          <a:xfrm>
            <a:off x="12778269" y="3471514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2431" y="3594101"/>
            <a:ext cx="1261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Ma</a:t>
            </a:r>
            <a:r>
              <a:rPr sz="3200" spc="-5" dirty="0">
                <a:latin typeface="Gill Sans MT"/>
                <a:cs typeface="Gill Sans MT"/>
              </a:rPr>
              <a:t>tM</a:t>
            </a:r>
            <a:r>
              <a:rPr sz="3200" dirty="0">
                <a:latin typeface="Gill Sans MT"/>
                <a:cs typeface="Gill Sans MT"/>
              </a:rPr>
              <a:t>ul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778269" y="2071636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267533" y="2197101"/>
            <a:ext cx="9531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latin typeface="Gill Sans MT"/>
                <a:cs typeface="Gill Sans MT"/>
              </a:rPr>
              <a:t>Re</a:t>
            </a:r>
            <a:r>
              <a:rPr sz="3200" dirty="0">
                <a:latin typeface="Gill Sans MT"/>
                <a:cs typeface="Gill Sans MT"/>
              </a:rPr>
              <a:t>LU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99124" y="3471514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291210" y="0"/>
                </a:moveTo>
                <a:lnTo>
                  <a:pt x="1506790" y="0"/>
                </a:lnTo>
                <a:lnTo>
                  <a:pt x="1562385" y="222"/>
                </a:lnTo>
                <a:lnTo>
                  <a:pt x="1606668" y="1783"/>
                </a:lnTo>
                <a:lnTo>
                  <a:pt x="1677701" y="14270"/>
                </a:lnTo>
                <a:lnTo>
                  <a:pt x="1712534" y="31474"/>
                </a:lnTo>
                <a:lnTo>
                  <a:pt x="1742468" y="55532"/>
                </a:lnTo>
                <a:lnTo>
                  <a:pt x="1766526" y="85466"/>
                </a:lnTo>
                <a:lnTo>
                  <a:pt x="1783730" y="120299"/>
                </a:lnTo>
                <a:lnTo>
                  <a:pt x="1796217" y="191494"/>
                </a:lnTo>
                <a:lnTo>
                  <a:pt x="1797778" y="236162"/>
                </a:lnTo>
                <a:lnTo>
                  <a:pt x="1798001" y="292505"/>
                </a:lnTo>
                <a:lnTo>
                  <a:pt x="1798001" y="525188"/>
                </a:lnTo>
                <a:lnTo>
                  <a:pt x="1797778" y="580783"/>
                </a:lnTo>
                <a:lnTo>
                  <a:pt x="1796217" y="625066"/>
                </a:lnTo>
                <a:lnTo>
                  <a:pt x="1783730" y="696099"/>
                </a:lnTo>
                <a:lnTo>
                  <a:pt x="1766526" y="730933"/>
                </a:lnTo>
                <a:lnTo>
                  <a:pt x="1742468" y="760867"/>
                </a:lnTo>
                <a:lnTo>
                  <a:pt x="1712534" y="784924"/>
                </a:lnTo>
                <a:lnTo>
                  <a:pt x="1677701" y="802128"/>
                </a:lnTo>
                <a:lnTo>
                  <a:pt x="1606506" y="814615"/>
                </a:lnTo>
                <a:lnTo>
                  <a:pt x="1561839" y="816176"/>
                </a:lnTo>
                <a:lnTo>
                  <a:pt x="1505496" y="816399"/>
                </a:lnTo>
                <a:lnTo>
                  <a:pt x="291210" y="816399"/>
                </a:lnTo>
                <a:lnTo>
                  <a:pt x="235616" y="816176"/>
                </a:lnTo>
                <a:lnTo>
                  <a:pt x="191332" y="814615"/>
                </a:lnTo>
                <a:lnTo>
                  <a:pt x="120299" y="802128"/>
                </a:lnTo>
                <a:lnTo>
                  <a:pt x="85466" y="784924"/>
                </a:lnTo>
                <a:lnTo>
                  <a:pt x="55532" y="760867"/>
                </a:lnTo>
                <a:lnTo>
                  <a:pt x="31474" y="730933"/>
                </a:lnTo>
                <a:lnTo>
                  <a:pt x="14270" y="696099"/>
                </a:lnTo>
                <a:lnTo>
                  <a:pt x="1783" y="624904"/>
                </a:lnTo>
                <a:lnTo>
                  <a:pt x="222" y="580236"/>
                </a:lnTo>
                <a:lnTo>
                  <a:pt x="0" y="523893"/>
                </a:lnTo>
                <a:lnTo>
                  <a:pt x="0" y="291210"/>
                </a:lnTo>
                <a:lnTo>
                  <a:pt x="222" y="235616"/>
                </a:lnTo>
                <a:lnTo>
                  <a:pt x="1783" y="191332"/>
                </a:lnTo>
                <a:lnTo>
                  <a:pt x="14270" y="120299"/>
                </a:lnTo>
                <a:lnTo>
                  <a:pt x="31474" y="85466"/>
                </a:lnTo>
                <a:lnTo>
                  <a:pt x="55532" y="55532"/>
                </a:lnTo>
                <a:lnTo>
                  <a:pt x="85466" y="31474"/>
                </a:lnTo>
                <a:lnTo>
                  <a:pt x="120299" y="14270"/>
                </a:lnTo>
                <a:lnTo>
                  <a:pt x="191494" y="1783"/>
                </a:lnTo>
                <a:lnTo>
                  <a:pt x="236162" y="222"/>
                </a:lnTo>
                <a:lnTo>
                  <a:pt x="292505" y="0"/>
                </a:lnTo>
                <a:lnTo>
                  <a:pt x="29121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7031" y="3594101"/>
            <a:ext cx="13309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195" dirty="0">
                <a:latin typeface="Gill Sans MT"/>
                <a:cs typeface="Gill Sans MT"/>
              </a:rPr>
              <a:t>V</a:t>
            </a:r>
            <a:r>
              <a:rPr sz="3200" dirty="0">
                <a:latin typeface="Gill Sans MT"/>
                <a:cs typeface="Gill Sans MT"/>
              </a:rPr>
              <a:t>ariable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116018" y="3879713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0" y="0"/>
                </a:lnTo>
                <a:lnTo>
                  <a:pt x="520641" y="0"/>
                </a:lnTo>
                <a:lnTo>
                  <a:pt x="5333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636659" y="3818754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0"/>
                </a:moveTo>
                <a:lnTo>
                  <a:pt x="0" y="121920"/>
                </a:lnTo>
                <a:lnTo>
                  <a:pt x="121920" y="609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738510" y="3016279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436187"/>
                </a:moveTo>
                <a:lnTo>
                  <a:pt x="0" y="436187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677550" y="2907058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60960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623132" y="4851401"/>
            <a:ext cx="228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x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738510" y="4416158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0"/>
                </a:moveTo>
                <a:lnTo>
                  <a:pt x="0" y="12699"/>
                </a:lnTo>
                <a:lnTo>
                  <a:pt x="0" y="65635"/>
                </a:lnTo>
                <a:lnTo>
                  <a:pt x="0" y="118571"/>
                </a:lnTo>
                <a:lnTo>
                  <a:pt x="0" y="171507"/>
                </a:lnTo>
                <a:lnTo>
                  <a:pt x="0" y="224443"/>
                </a:lnTo>
                <a:lnTo>
                  <a:pt x="0" y="277379"/>
                </a:lnTo>
                <a:lnTo>
                  <a:pt x="0" y="330315"/>
                </a:lnTo>
                <a:lnTo>
                  <a:pt x="0" y="383251"/>
                </a:lnTo>
                <a:lnTo>
                  <a:pt x="0" y="4361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77550" y="4306937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60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966017" y="5555305"/>
            <a:ext cx="11774805" cy="2882199"/>
          </a:xfrm>
          <a:prstGeom prst="rect">
            <a:avLst/>
          </a:prstGeom>
          <a:solidFill>
            <a:srgbClr val="FFD479"/>
          </a:solidFill>
          <a:ln w="38100">
            <a:solidFill>
              <a:srgbClr val="FF93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88640">
              <a:spcBef>
                <a:spcPts val="305"/>
              </a:spcBef>
              <a:tabLst>
                <a:tab pos="5105021" algn="l"/>
              </a:tabLst>
            </a:pPr>
            <a:r>
              <a:rPr sz="4200" spc="5" dirty="0">
                <a:latin typeface="Gill Sans MT"/>
                <a:cs typeface="Gill Sans MT"/>
              </a:rPr>
              <a:t>import</a:t>
            </a:r>
            <a:r>
              <a:rPr sz="4200" dirty="0">
                <a:latin typeface="Gill Sans MT"/>
                <a:cs typeface="Gill Sans MT"/>
              </a:rPr>
              <a:t> tensorflow as	</a:t>
            </a:r>
            <a:r>
              <a:rPr sz="4200" spc="-5" dirty="0">
                <a:latin typeface="Gill Sans MT"/>
                <a:cs typeface="Gill Sans MT"/>
              </a:rPr>
              <a:t>tf</a:t>
            </a:r>
            <a:endParaRPr sz="4200">
              <a:latin typeface="Gill Sans MT"/>
              <a:cs typeface="Gill Sans MT"/>
            </a:endParaRPr>
          </a:p>
          <a:p>
            <a:pPr marL="388640" marR="215276">
              <a:lnSpc>
                <a:spcPct val="113100"/>
              </a:lnSpc>
              <a:tabLst>
                <a:tab pos="770929" algn="l"/>
                <a:tab pos="1230056" algn="l"/>
                <a:tab pos="1380559" algn="l"/>
              </a:tabLst>
            </a:pPr>
            <a:r>
              <a:rPr sz="4200" dirty="0">
                <a:latin typeface="Gill Sans MT"/>
                <a:cs typeface="Gill Sans MT"/>
              </a:rPr>
              <a:t>w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=	</a:t>
            </a:r>
            <a:r>
              <a:rPr sz="4200" spc="-15" dirty="0">
                <a:latin typeface="Gill Sans MT"/>
                <a:cs typeface="Gill Sans MT"/>
              </a:rPr>
              <a:t>tf.Variable(</a:t>
            </a:r>
            <a:r>
              <a:rPr sz="4200" spc="-15" dirty="0">
                <a:solidFill>
                  <a:srgbClr val="0365C0"/>
                </a:solidFill>
                <a:latin typeface="Gill Sans MT"/>
                <a:cs typeface="Gill Sans MT"/>
              </a:rPr>
              <a:t>tf.random_normal([3,</a:t>
            </a:r>
            <a:r>
              <a:rPr sz="4200" spc="-37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3])</a:t>
            </a:r>
            <a:r>
              <a:rPr sz="4200" dirty="0">
                <a:latin typeface="Gill Sans MT"/>
                <a:cs typeface="Gill Sans MT"/>
              </a:rPr>
              <a:t>,</a:t>
            </a:r>
            <a:r>
              <a:rPr sz="4200" spc="-38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name='w') </a:t>
            </a:r>
            <a:r>
              <a:rPr sz="4200" dirty="0">
                <a:latin typeface="Gill Sans MT"/>
                <a:cs typeface="Gill Sans MT"/>
              </a:rPr>
              <a:t> y	=	</a:t>
            </a:r>
            <a:r>
              <a:rPr sz="4200" spc="-10" dirty="0">
                <a:latin typeface="Gill Sans MT"/>
                <a:cs typeface="Gill Sans MT"/>
              </a:rPr>
              <a:t>tf.matmul(x,</a:t>
            </a:r>
            <a:r>
              <a:rPr sz="4200" spc="-46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w)</a:t>
            </a:r>
            <a:endParaRPr sz="4200">
              <a:latin typeface="Gill Sans MT"/>
              <a:cs typeface="Gill Sans MT"/>
            </a:endParaRPr>
          </a:p>
          <a:p>
            <a:pPr marL="388640">
              <a:spcBef>
                <a:spcPts val="660"/>
              </a:spcBef>
              <a:tabLst>
                <a:tab pos="2869709" algn="l"/>
              </a:tabLst>
            </a:pPr>
            <a:r>
              <a:rPr sz="4200" spc="-15" dirty="0">
                <a:latin typeface="Gill Sans MT"/>
                <a:cs typeface="Gill Sans MT"/>
              </a:rPr>
              <a:t>relu_out</a:t>
            </a:r>
            <a:r>
              <a:rPr sz="4200" dirty="0">
                <a:latin typeface="Gill Sans MT"/>
                <a:cs typeface="Gill Sans MT"/>
              </a:rPr>
              <a:t> =	</a:t>
            </a:r>
            <a:r>
              <a:rPr sz="4200" spc="-10" dirty="0">
                <a:latin typeface="Gill Sans MT"/>
                <a:cs typeface="Gill Sans MT"/>
              </a:rPr>
              <a:t>tf.nn.relu(y)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6231" y="1922780"/>
            <a:ext cx="8122284" cy="15510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18" marR="5081" indent="-342917">
              <a:lnSpc>
                <a:spcPct val="119000"/>
              </a:lnSpc>
              <a:spcBef>
                <a:spcPts val="100"/>
              </a:spcBef>
              <a:tabLst>
                <a:tab pos="2007335" algn="l"/>
                <a:tab pos="2728097" algn="l"/>
                <a:tab pos="4773534" algn="l"/>
                <a:tab pos="6150917" algn="l"/>
              </a:tabLst>
            </a:pPr>
            <a:r>
              <a:rPr sz="4200" spc="-5" dirty="0">
                <a:latin typeface="Gill Sans MT"/>
                <a:cs typeface="Gill Sans MT"/>
              </a:rPr>
              <a:t>Code</a:t>
            </a:r>
            <a:r>
              <a:rPr sz="4200" dirty="0">
                <a:latin typeface="Gill Sans MT"/>
                <a:cs typeface="Gill Sans MT"/>
              </a:rPr>
              <a:t> so	</a:t>
            </a:r>
            <a:r>
              <a:rPr sz="4200" spc="-5" dirty="0">
                <a:latin typeface="Gill Sans MT"/>
                <a:cs typeface="Gill Sans MT"/>
              </a:rPr>
              <a:t>far	</a:t>
            </a:r>
            <a:r>
              <a:rPr sz="4200" spc="5" dirty="0">
                <a:latin typeface="Gill Sans MT"/>
                <a:cs typeface="Gill Sans MT"/>
              </a:rPr>
              <a:t>defines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5" dirty="0">
                <a:latin typeface="Gill Sans MT"/>
                <a:cs typeface="Gill Sans MT"/>
              </a:rPr>
              <a:t>data</a:t>
            </a:r>
            <a:r>
              <a:rPr sz="4200" spc="-45" dirty="0">
                <a:latin typeface="Gill Sans MT"/>
                <a:cs typeface="Gill Sans MT"/>
              </a:rPr>
              <a:t> </a:t>
            </a:r>
            <a:r>
              <a:rPr sz="4200" spc="15" dirty="0">
                <a:latin typeface="Gill Sans MT"/>
                <a:cs typeface="Gill Sans MT"/>
              </a:rPr>
              <a:t>flow</a:t>
            </a:r>
            <a:r>
              <a:rPr sz="4200" spc="-40" dirty="0">
                <a:latin typeface="Gill Sans MT"/>
                <a:cs typeface="Gill Sans MT"/>
              </a:rPr>
              <a:t> </a:t>
            </a:r>
            <a:r>
              <a:rPr sz="4200" spc="-10" dirty="0">
                <a:solidFill>
                  <a:srgbClr val="0365C0"/>
                </a:solidFill>
                <a:latin typeface="Gill Sans MT"/>
                <a:cs typeface="Gill Sans MT"/>
              </a:rPr>
              <a:t>graph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Each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spc="-5" dirty="0">
                <a:solidFill>
                  <a:srgbClr val="0365C0"/>
                </a:solidFill>
                <a:latin typeface="Gill Sans MT"/>
                <a:cs typeface="Gill Sans MT"/>
              </a:rPr>
              <a:t>variable</a:t>
            </a:r>
            <a:r>
              <a:rPr sz="4200" spc="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corresponds	</a:t>
            </a:r>
            <a:r>
              <a:rPr sz="4200" spc="-5" dirty="0">
                <a:latin typeface="Gill Sans MT"/>
                <a:cs typeface="Gill Sans MT"/>
              </a:rPr>
              <a:t>to</a:t>
            </a:r>
            <a:r>
              <a:rPr sz="4200" spc="-10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9132" y="3256280"/>
            <a:ext cx="7287895" cy="1654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5081">
              <a:lnSpc>
                <a:spcPct val="127000"/>
              </a:lnSpc>
              <a:spcBef>
                <a:spcPts val="100"/>
              </a:spcBef>
            </a:pPr>
            <a:r>
              <a:rPr sz="4200" spc="-5" dirty="0">
                <a:latin typeface="Gill Sans MT"/>
                <a:cs typeface="Gill Sans MT"/>
              </a:rPr>
              <a:t>node in the </a:t>
            </a:r>
            <a:r>
              <a:rPr sz="4200" spc="-10" dirty="0">
                <a:latin typeface="Gill Sans MT"/>
                <a:cs typeface="Gill Sans MT"/>
              </a:rPr>
              <a:t>graph, </a:t>
            </a:r>
            <a:r>
              <a:rPr sz="4200" spc="-5" dirty="0">
                <a:latin typeface="Gill Sans MT"/>
                <a:cs typeface="Gill Sans MT"/>
              </a:rPr>
              <a:t>not the </a:t>
            </a:r>
            <a:r>
              <a:rPr sz="4200" spc="-20" dirty="0">
                <a:solidFill>
                  <a:srgbClr val="0365C0"/>
                </a:solidFill>
                <a:latin typeface="Gill Sans MT"/>
                <a:cs typeface="Gill Sans MT"/>
              </a:rPr>
              <a:t>result  </a:t>
            </a:r>
            <a:r>
              <a:rPr sz="4200" spc="-5" dirty="0">
                <a:latin typeface="Gill Sans MT"/>
                <a:cs typeface="Gill Sans MT"/>
              </a:rPr>
              <a:t>Can </a:t>
            </a:r>
            <a:r>
              <a:rPr sz="4200" dirty="0">
                <a:latin typeface="Gill Sans MT"/>
                <a:cs typeface="Gill Sans MT"/>
              </a:rPr>
              <a:t>be </a:t>
            </a:r>
            <a:r>
              <a:rPr sz="4200" spc="-5" dirty="0">
                <a:latin typeface="Gill Sans MT"/>
                <a:cs typeface="Gill Sans MT"/>
              </a:rPr>
              <a:t>confusing </a:t>
            </a:r>
            <a:r>
              <a:rPr sz="4200" dirty="0">
                <a:latin typeface="Gill Sans MT"/>
                <a:cs typeface="Gill Sans MT"/>
              </a:rPr>
              <a:t>at </a:t>
            </a:r>
            <a:r>
              <a:rPr sz="4200" spc="-5" dirty="0">
                <a:latin typeface="Gill Sans MT"/>
                <a:cs typeface="Gill Sans MT"/>
              </a:rPr>
              <a:t>the</a:t>
            </a:r>
            <a:r>
              <a:rPr sz="4200" spc="-4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beginning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2332" y="673100"/>
            <a:ext cx="29000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720" dirty="0">
                <a:solidFill>
                  <a:srgbClr val="A6AAA9"/>
                </a:solidFill>
              </a:rPr>
              <a:t>T</a:t>
            </a:r>
            <a:r>
              <a:rPr spc="-5" dirty="0">
                <a:solidFill>
                  <a:srgbClr val="A6AAA9"/>
                </a:solidFill>
              </a:rPr>
              <a:t>ens</a:t>
            </a:r>
            <a:r>
              <a:rPr dirty="0">
                <a:solidFill>
                  <a:srgbClr val="A6AAA9"/>
                </a:solidFill>
              </a:rPr>
              <a:t>or</a:t>
            </a:r>
            <a:r>
              <a:rPr spc="-5" dirty="0">
                <a:solidFill>
                  <a:srgbClr val="F39019"/>
                </a:solidFill>
              </a:rPr>
              <a:t>Fl</a:t>
            </a:r>
            <a:r>
              <a:rPr spc="-50" dirty="0">
                <a:solidFill>
                  <a:srgbClr val="F39019"/>
                </a:solidFill>
              </a:rPr>
              <a:t>o</a:t>
            </a:r>
            <a:r>
              <a:rPr dirty="0">
                <a:solidFill>
                  <a:srgbClr val="F39019"/>
                </a:solidFill>
              </a:rPr>
              <a:t>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6231" y="1960880"/>
            <a:ext cx="8122284" cy="147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33" marR="5081" indent="-647732">
              <a:lnSpc>
                <a:spcPct val="113100"/>
              </a:lnSpc>
              <a:spcBef>
                <a:spcPts val="100"/>
              </a:spcBef>
              <a:tabLst>
                <a:tab pos="2007335" algn="l"/>
                <a:tab pos="2213086" algn="l"/>
                <a:tab pos="2728097" algn="l"/>
                <a:tab pos="4773534" algn="l"/>
              </a:tabLst>
            </a:pPr>
            <a:r>
              <a:rPr sz="4200" spc="-5" dirty="0">
                <a:latin typeface="Gill Sans MT"/>
                <a:cs typeface="Gill Sans MT"/>
              </a:rPr>
              <a:t>Code</a:t>
            </a:r>
            <a:r>
              <a:rPr sz="4200" dirty="0">
                <a:latin typeface="Gill Sans MT"/>
                <a:cs typeface="Gill Sans MT"/>
              </a:rPr>
              <a:t> so	</a:t>
            </a:r>
            <a:r>
              <a:rPr sz="4200" spc="-5" dirty="0">
                <a:latin typeface="Gill Sans MT"/>
                <a:cs typeface="Gill Sans MT"/>
              </a:rPr>
              <a:t>far	</a:t>
            </a:r>
            <a:r>
              <a:rPr sz="4200" spc="5" dirty="0">
                <a:latin typeface="Gill Sans MT"/>
                <a:cs typeface="Gill Sans MT"/>
              </a:rPr>
              <a:t>defines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5" dirty="0">
                <a:latin typeface="Gill Sans MT"/>
                <a:cs typeface="Gill Sans MT"/>
              </a:rPr>
              <a:t>data</a:t>
            </a:r>
            <a:r>
              <a:rPr sz="4200" spc="-45" dirty="0">
                <a:latin typeface="Gill Sans MT"/>
                <a:cs typeface="Gill Sans MT"/>
              </a:rPr>
              <a:t> </a:t>
            </a:r>
            <a:r>
              <a:rPr sz="4200" spc="15" dirty="0">
                <a:latin typeface="Gill Sans MT"/>
                <a:cs typeface="Gill Sans MT"/>
              </a:rPr>
              <a:t>flow</a:t>
            </a:r>
            <a:r>
              <a:rPr sz="4200" spc="-40" dirty="0">
                <a:latin typeface="Gill Sans MT"/>
                <a:cs typeface="Gill Sans MT"/>
              </a:rPr>
              <a:t> </a:t>
            </a:r>
            <a:r>
              <a:rPr sz="4200" spc="-10" dirty="0">
                <a:solidFill>
                  <a:srgbClr val="0365C0"/>
                </a:solidFill>
                <a:latin typeface="Gill Sans MT"/>
                <a:cs typeface="Gill Sans MT"/>
              </a:rPr>
              <a:t>graph </a:t>
            </a:r>
            <a:r>
              <a:rPr sz="4200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Needs	to </a:t>
            </a:r>
            <a:r>
              <a:rPr sz="4200" dirty="0">
                <a:latin typeface="Gill Sans MT"/>
                <a:cs typeface="Gill Sans MT"/>
              </a:rPr>
              <a:t>specify </a:t>
            </a:r>
            <a:r>
              <a:rPr sz="4200" spc="-15" dirty="0">
                <a:latin typeface="Gill Sans MT"/>
                <a:cs typeface="Gill Sans MT"/>
              </a:rPr>
              <a:t>how</a:t>
            </a:r>
            <a:r>
              <a:rPr sz="4200" spc="-100" dirty="0">
                <a:latin typeface="Gill Sans MT"/>
                <a:cs typeface="Gill Sans MT"/>
              </a:rPr>
              <a:t> </a:t>
            </a:r>
            <a:r>
              <a:rPr sz="4200" spc="-45" dirty="0">
                <a:latin typeface="Gill Sans MT"/>
                <a:cs typeface="Gill Sans MT"/>
              </a:rPr>
              <a:t>we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32731" y="2906486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56893" y="3029073"/>
            <a:ext cx="1261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Ma</a:t>
            </a:r>
            <a:r>
              <a:rPr sz="3200" spc="-5" dirty="0">
                <a:latin typeface="Gill Sans MT"/>
                <a:cs typeface="Gill Sans MT"/>
              </a:rPr>
              <a:t>tM</a:t>
            </a:r>
            <a:r>
              <a:rPr sz="3200" dirty="0">
                <a:latin typeface="Gill Sans MT"/>
                <a:cs typeface="Gill Sans MT"/>
              </a:rPr>
              <a:t>ul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32731" y="1506608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721995" y="1632073"/>
            <a:ext cx="9531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latin typeface="Gill Sans MT"/>
                <a:cs typeface="Gill Sans MT"/>
              </a:rPr>
              <a:t>Re</a:t>
            </a:r>
            <a:r>
              <a:rPr sz="3200" dirty="0">
                <a:latin typeface="Gill Sans MT"/>
                <a:cs typeface="Gill Sans MT"/>
              </a:rPr>
              <a:t>LU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753586" y="2906486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291210" y="0"/>
                </a:moveTo>
                <a:lnTo>
                  <a:pt x="1506790" y="0"/>
                </a:lnTo>
                <a:lnTo>
                  <a:pt x="1562385" y="222"/>
                </a:lnTo>
                <a:lnTo>
                  <a:pt x="1606668" y="1783"/>
                </a:lnTo>
                <a:lnTo>
                  <a:pt x="1677701" y="14270"/>
                </a:lnTo>
                <a:lnTo>
                  <a:pt x="1712534" y="31474"/>
                </a:lnTo>
                <a:lnTo>
                  <a:pt x="1742468" y="55532"/>
                </a:lnTo>
                <a:lnTo>
                  <a:pt x="1766526" y="85466"/>
                </a:lnTo>
                <a:lnTo>
                  <a:pt x="1783730" y="120299"/>
                </a:lnTo>
                <a:lnTo>
                  <a:pt x="1796217" y="191494"/>
                </a:lnTo>
                <a:lnTo>
                  <a:pt x="1797778" y="236162"/>
                </a:lnTo>
                <a:lnTo>
                  <a:pt x="1798001" y="292505"/>
                </a:lnTo>
                <a:lnTo>
                  <a:pt x="1798001" y="525188"/>
                </a:lnTo>
                <a:lnTo>
                  <a:pt x="1797778" y="580783"/>
                </a:lnTo>
                <a:lnTo>
                  <a:pt x="1796217" y="625066"/>
                </a:lnTo>
                <a:lnTo>
                  <a:pt x="1783730" y="696099"/>
                </a:lnTo>
                <a:lnTo>
                  <a:pt x="1766526" y="730933"/>
                </a:lnTo>
                <a:lnTo>
                  <a:pt x="1742468" y="760867"/>
                </a:lnTo>
                <a:lnTo>
                  <a:pt x="1712534" y="784924"/>
                </a:lnTo>
                <a:lnTo>
                  <a:pt x="1677701" y="802128"/>
                </a:lnTo>
                <a:lnTo>
                  <a:pt x="1606506" y="814615"/>
                </a:lnTo>
                <a:lnTo>
                  <a:pt x="1561839" y="816176"/>
                </a:lnTo>
                <a:lnTo>
                  <a:pt x="1505496" y="816399"/>
                </a:lnTo>
                <a:lnTo>
                  <a:pt x="291210" y="816399"/>
                </a:lnTo>
                <a:lnTo>
                  <a:pt x="235616" y="816176"/>
                </a:lnTo>
                <a:lnTo>
                  <a:pt x="191332" y="814615"/>
                </a:lnTo>
                <a:lnTo>
                  <a:pt x="120299" y="802128"/>
                </a:lnTo>
                <a:lnTo>
                  <a:pt x="85466" y="784924"/>
                </a:lnTo>
                <a:lnTo>
                  <a:pt x="55532" y="760867"/>
                </a:lnTo>
                <a:lnTo>
                  <a:pt x="31474" y="730933"/>
                </a:lnTo>
                <a:lnTo>
                  <a:pt x="14270" y="696099"/>
                </a:lnTo>
                <a:lnTo>
                  <a:pt x="1783" y="624904"/>
                </a:lnTo>
                <a:lnTo>
                  <a:pt x="222" y="580236"/>
                </a:lnTo>
                <a:lnTo>
                  <a:pt x="0" y="523893"/>
                </a:lnTo>
                <a:lnTo>
                  <a:pt x="0" y="291210"/>
                </a:lnTo>
                <a:lnTo>
                  <a:pt x="222" y="235616"/>
                </a:lnTo>
                <a:lnTo>
                  <a:pt x="1783" y="191332"/>
                </a:lnTo>
                <a:lnTo>
                  <a:pt x="14270" y="120299"/>
                </a:lnTo>
                <a:lnTo>
                  <a:pt x="31474" y="85466"/>
                </a:lnTo>
                <a:lnTo>
                  <a:pt x="55532" y="55532"/>
                </a:lnTo>
                <a:lnTo>
                  <a:pt x="85466" y="31474"/>
                </a:lnTo>
                <a:lnTo>
                  <a:pt x="120299" y="14270"/>
                </a:lnTo>
                <a:lnTo>
                  <a:pt x="191494" y="1783"/>
                </a:lnTo>
                <a:lnTo>
                  <a:pt x="236162" y="222"/>
                </a:lnTo>
                <a:lnTo>
                  <a:pt x="292505" y="0"/>
                </a:lnTo>
                <a:lnTo>
                  <a:pt x="29121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991493" y="3029073"/>
            <a:ext cx="13309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195" dirty="0">
                <a:latin typeface="Gill Sans MT"/>
                <a:cs typeface="Gill Sans MT"/>
              </a:rPr>
              <a:t>V</a:t>
            </a:r>
            <a:r>
              <a:rPr sz="3200" dirty="0">
                <a:latin typeface="Gill Sans MT"/>
                <a:cs typeface="Gill Sans MT"/>
              </a:rPr>
              <a:t>ariable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570480" y="331468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0" y="0"/>
                </a:lnTo>
                <a:lnTo>
                  <a:pt x="520641" y="0"/>
                </a:lnTo>
                <a:lnTo>
                  <a:pt x="5333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91121" y="3253726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0"/>
                </a:moveTo>
                <a:lnTo>
                  <a:pt x="0" y="121920"/>
                </a:lnTo>
                <a:lnTo>
                  <a:pt x="121920" y="609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92972" y="2451251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436187"/>
                </a:moveTo>
                <a:lnTo>
                  <a:pt x="0" y="436187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132012" y="234203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19">
                <a:moveTo>
                  <a:pt x="60960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077594" y="4286373"/>
            <a:ext cx="228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x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192972" y="3851130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0"/>
                </a:moveTo>
                <a:lnTo>
                  <a:pt x="0" y="12699"/>
                </a:lnTo>
                <a:lnTo>
                  <a:pt x="0" y="65635"/>
                </a:lnTo>
                <a:lnTo>
                  <a:pt x="0" y="118571"/>
                </a:lnTo>
                <a:lnTo>
                  <a:pt x="0" y="171507"/>
                </a:lnTo>
                <a:lnTo>
                  <a:pt x="0" y="224443"/>
                </a:lnTo>
                <a:lnTo>
                  <a:pt x="0" y="277379"/>
                </a:lnTo>
                <a:lnTo>
                  <a:pt x="0" y="330315"/>
                </a:lnTo>
                <a:lnTo>
                  <a:pt x="0" y="383251"/>
                </a:lnTo>
                <a:lnTo>
                  <a:pt x="0" y="4361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132012" y="3741909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60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3099094" y="3294381"/>
            <a:ext cx="11708911" cy="146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 marR="2402960" indent="647732">
              <a:lnSpc>
                <a:spcPct val="115100"/>
              </a:lnSpc>
              <a:spcBef>
                <a:spcPts val="95"/>
              </a:spcBef>
            </a:pPr>
            <a:r>
              <a:rPr spc="-5" dirty="0"/>
              <a:t>want to </a:t>
            </a:r>
            <a:r>
              <a:rPr spc="-25" dirty="0"/>
              <a:t>execute </a:t>
            </a:r>
            <a:r>
              <a:rPr spc="-5" dirty="0"/>
              <a:t>the </a:t>
            </a:r>
            <a:r>
              <a:rPr spc="-10" dirty="0"/>
              <a:t>graph  </a:t>
            </a:r>
            <a:r>
              <a:rPr spc="-5" dirty="0">
                <a:solidFill>
                  <a:srgbClr val="0365C0"/>
                </a:solidFill>
              </a:rPr>
              <a:t>Session</a:t>
            </a:r>
          </a:p>
          <a:p>
            <a:pPr marL="698535">
              <a:spcBef>
                <a:spcPts val="555"/>
              </a:spcBef>
              <a:tabLst>
                <a:tab pos="4525236" algn="l"/>
                <a:tab pos="5307596" algn="l"/>
              </a:tabLst>
            </a:pPr>
            <a:r>
              <a:rPr spc="-5" dirty="0"/>
              <a:t>Manage</a:t>
            </a:r>
            <a:r>
              <a:rPr dirty="0"/>
              <a:t> </a:t>
            </a:r>
            <a:r>
              <a:rPr spc="-25" dirty="0"/>
              <a:t>resource	</a:t>
            </a:r>
            <a:r>
              <a:rPr spc="-15" dirty="0"/>
              <a:t>for	</a:t>
            </a:r>
            <a:r>
              <a:rPr spc="-10" dirty="0"/>
              <a:t>graph</a:t>
            </a:r>
            <a:r>
              <a:rPr spc="-75" dirty="0"/>
              <a:t> </a:t>
            </a:r>
            <a:r>
              <a:rPr spc="-20" dirty="0"/>
              <a:t>execution</a:t>
            </a:r>
          </a:p>
        </p:txBody>
      </p:sp>
      <p:sp>
        <p:nvSpPr>
          <p:cNvPr id="18" name="object 18"/>
          <p:cNvSpPr/>
          <p:nvPr/>
        </p:nvSpPr>
        <p:spPr>
          <a:xfrm>
            <a:off x="3008221" y="5620553"/>
            <a:ext cx="10197465" cy="3937000"/>
          </a:xfrm>
          <a:custGeom>
            <a:avLst/>
            <a:gdLst/>
            <a:ahLst/>
            <a:cxnLst/>
            <a:rect l="l" t="t" r="r" b="b"/>
            <a:pathLst>
              <a:path w="10197465" h="3937000">
                <a:moveTo>
                  <a:pt x="0" y="0"/>
                </a:moveTo>
                <a:lnTo>
                  <a:pt x="10197360" y="0"/>
                </a:lnTo>
                <a:lnTo>
                  <a:pt x="10197360" y="3936958"/>
                </a:lnTo>
                <a:lnTo>
                  <a:pt x="0" y="3936958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08221" y="5620553"/>
            <a:ext cx="10197465" cy="3937000"/>
          </a:xfrm>
          <a:custGeom>
            <a:avLst/>
            <a:gdLst/>
            <a:ahLst/>
            <a:cxnLst/>
            <a:rect l="l" t="t" r="r" b="b"/>
            <a:pathLst>
              <a:path w="10197465" h="3937000">
                <a:moveTo>
                  <a:pt x="0" y="0"/>
                </a:moveTo>
                <a:lnTo>
                  <a:pt x="10197360" y="0"/>
                </a:lnTo>
                <a:lnTo>
                  <a:pt x="10197360" y="3936958"/>
                </a:lnTo>
                <a:lnTo>
                  <a:pt x="0" y="3936958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412331" y="5615940"/>
            <a:ext cx="9560560" cy="3768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5231392">
              <a:lnSpc>
                <a:spcPct val="113399"/>
              </a:lnSpc>
              <a:spcBef>
                <a:spcPts val="100"/>
              </a:spcBef>
            </a:pPr>
            <a:r>
              <a:rPr sz="3600" dirty="0">
                <a:latin typeface="Gill Sans MT"/>
                <a:cs typeface="Gill Sans MT"/>
              </a:rPr>
              <a:t>import tensorflow as</a:t>
            </a:r>
            <a:r>
              <a:rPr sz="3600" spc="-9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tf 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sess </a:t>
            </a:r>
            <a:r>
              <a:rPr sz="3600" dirty="0">
                <a:solidFill>
                  <a:srgbClr val="0365C0"/>
                </a:solidFill>
                <a:latin typeface="Gill Sans MT"/>
                <a:cs typeface="Gill Sans MT"/>
              </a:rPr>
              <a:t>=</a:t>
            </a:r>
            <a:r>
              <a:rPr sz="3600" spc="-55" dirty="0">
                <a:solidFill>
                  <a:srgbClr val="0365C0"/>
                </a:solidFill>
                <a:latin typeface="Gill Sans MT"/>
                <a:cs typeface="Gill Sans MT"/>
              </a:rPr>
              <a:t> 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tf.Session()</a:t>
            </a:r>
            <a:endParaRPr sz="3600">
              <a:latin typeface="Gill Sans MT"/>
              <a:cs typeface="Gill Sans MT"/>
            </a:endParaRPr>
          </a:p>
          <a:p>
            <a:pPr marL="12701" marR="5081">
              <a:lnSpc>
                <a:spcPct val="113399"/>
              </a:lnSpc>
            </a:pPr>
            <a:r>
              <a:rPr sz="3600" dirty="0">
                <a:latin typeface="Gill Sans MT"/>
                <a:cs typeface="Gill Sans MT"/>
              </a:rPr>
              <a:t>w = </a:t>
            </a:r>
            <a:r>
              <a:rPr sz="3600" spc="-10" dirty="0">
                <a:latin typeface="Gill Sans MT"/>
                <a:cs typeface="Gill Sans MT"/>
              </a:rPr>
              <a:t>tf.Variable(tf.random_normal([3, </a:t>
            </a:r>
            <a:r>
              <a:rPr sz="3600" dirty="0">
                <a:latin typeface="Gill Sans MT"/>
                <a:cs typeface="Gill Sans MT"/>
              </a:rPr>
              <a:t>3]),</a:t>
            </a:r>
            <a:r>
              <a:rPr sz="3600" spc="-75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name='w')  </a:t>
            </a:r>
            <a:r>
              <a:rPr sz="3600" dirty="0">
                <a:latin typeface="Gill Sans MT"/>
                <a:cs typeface="Gill Sans MT"/>
              </a:rPr>
              <a:t>y = </a:t>
            </a:r>
            <a:r>
              <a:rPr sz="3600" spc="-10" dirty="0">
                <a:latin typeface="Gill Sans MT"/>
                <a:cs typeface="Gill Sans MT"/>
              </a:rPr>
              <a:t>tf.matmul(x,</a:t>
            </a:r>
            <a:r>
              <a:rPr sz="3600" spc="-40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w)</a:t>
            </a:r>
            <a:endParaRPr sz="3600">
              <a:latin typeface="Gill Sans MT"/>
              <a:cs typeface="Gill Sans MT"/>
            </a:endParaRPr>
          </a:p>
          <a:p>
            <a:pPr marL="12701" marR="4584929">
              <a:lnSpc>
                <a:spcPct val="113399"/>
              </a:lnSpc>
            </a:pPr>
            <a:r>
              <a:rPr sz="3600" spc="-15" dirty="0">
                <a:latin typeface="Gill Sans MT"/>
                <a:cs typeface="Gill Sans MT"/>
              </a:rPr>
              <a:t>relu_out </a:t>
            </a:r>
            <a:r>
              <a:rPr sz="3600" dirty="0">
                <a:latin typeface="Gill Sans MT"/>
                <a:cs typeface="Gill Sans MT"/>
              </a:rPr>
              <a:t>= </a:t>
            </a:r>
            <a:r>
              <a:rPr sz="3600" spc="-10" dirty="0">
                <a:latin typeface="Gill Sans MT"/>
                <a:cs typeface="Gill Sans MT"/>
              </a:rPr>
              <a:t>tf.nn.relu(y)  </a:t>
            </a:r>
            <a:r>
              <a:rPr sz="3600" spc="-15" dirty="0">
                <a:latin typeface="Gill Sans MT"/>
                <a:cs typeface="Gill Sans MT"/>
              </a:rPr>
              <a:t>result </a:t>
            </a:r>
            <a:r>
              <a:rPr sz="3600" dirty="0">
                <a:latin typeface="Gill Sans MT"/>
                <a:cs typeface="Gill Sans MT"/>
              </a:rPr>
              <a:t>=</a:t>
            </a:r>
            <a:r>
              <a:rPr sz="3600" spc="-15" dirty="0">
                <a:latin typeface="Gill Sans MT"/>
                <a:cs typeface="Gill Sans MT"/>
              </a:rPr>
              <a:t> </a:t>
            </a:r>
            <a:r>
              <a:rPr sz="3600" spc="-10" dirty="0">
                <a:solidFill>
                  <a:srgbClr val="0365C0"/>
                </a:solidFill>
                <a:latin typeface="Gill Sans MT"/>
                <a:cs typeface="Gill Sans MT"/>
              </a:rPr>
              <a:t>sess.run</a:t>
            </a:r>
            <a:r>
              <a:rPr sz="3600" spc="-10" dirty="0">
                <a:latin typeface="Gill Sans MT"/>
                <a:cs typeface="Gill Sans MT"/>
              </a:rPr>
              <a:t>(relu_out)</a:t>
            </a:r>
            <a:endParaRPr sz="36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65731" y="1424588"/>
            <a:ext cx="4822190" cy="3488054"/>
          </a:xfrm>
          <a:custGeom>
            <a:avLst/>
            <a:gdLst/>
            <a:ahLst/>
            <a:cxnLst/>
            <a:rect l="l" t="t" r="r" b="b"/>
            <a:pathLst>
              <a:path w="4822190" h="3488054">
                <a:moveTo>
                  <a:pt x="869800" y="0"/>
                </a:moveTo>
                <a:lnTo>
                  <a:pt x="3952086" y="0"/>
                </a:lnTo>
                <a:lnTo>
                  <a:pt x="4023345" y="42"/>
                </a:lnTo>
                <a:lnTo>
                  <a:pt x="4088023" y="340"/>
                </a:lnTo>
                <a:lnTo>
                  <a:pt x="4146903" y="1150"/>
                </a:lnTo>
                <a:lnTo>
                  <a:pt x="4200769" y="2727"/>
                </a:lnTo>
                <a:lnTo>
                  <a:pt x="4250406" y="5328"/>
                </a:lnTo>
                <a:lnTo>
                  <a:pt x="4296596" y="9206"/>
                </a:lnTo>
                <a:lnTo>
                  <a:pt x="4340124" y="14620"/>
                </a:lnTo>
                <a:lnTo>
                  <a:pt x="4381773" y="21823"/>
                </a:lnTo>
                <a:lnTo>
                  <a:pt x="4422327" y="31072"/>
                </a:lnTo>
                <a:lnTo>
                  <a:pt x="4462570" y="42624"/>
                </a:lnTo>
                <a:lnTo>
                  <a:pt x="4510431" y="62747"/>
                </a:lnTo>
                <a:lnTo>
                  <a:pt x="4555721" y="87235"/>
                </a:lnTo>
                <a:lnTo>
                  <a:pt x="4598185" y="115831"/>
                </a:lnTo>
                <a:lnTo>
                  <a:pt x="4637566" y="148277"/>
                </a:lnTo>
                <a:lnTo>
                  <a:pt x="4673608" y="184319"/>
                </a:lnTo>
                <a:lnTo>
                  <a:pt x="4706055" y="223700"/>
                </a:lnTo>
                <a:lnTo>
                  <a:pt x="4734650" y="266164"/>
                </a:lnTo>
                <a:lnTo>
                  <a:pt x="4759138" y="311455"/>
                </a:lnTo>
                <a:lnTo>
                  <a:pt x="4779262" y="359315"/>
                </a:lnTo>
                <a:lnTo>
                  <a:pt x="4790813" y="399562"/>
                </a:lnTo>
                <a:lnTo>
                  <a:pt x="4800063" y="440144"/>
                </a:lnTo>
                <a:lnTo>
                  <a:pt x="4807266" y="481866"/>
                </a:lnTo>
                <a:lnTo>
                  <a:pt x="4812679" y="525537"/>
                </a:lnTo>
                <a:lnTo>
                  <a:pt x="4816558" y="571963"/>
                </a:lnTo>
                <a:lnTo>
                  <a:pt x="4819158" y="621952"/>
                </a:lnTo>
                <a:lnTo>
                  <a:pt x="4820735" y="676309"/>
                </a:lnTo>
                <a:lnTo>
                  <a:pt x="4821545" y="735843"/>
                </a:lnTo>
                <a:lnTo>
                  <a:pt x="4821843" y="801360"/>
                </a:lnTo>
                <a:lnTo>
                  <a:pt x="4821886" y="873667"/>
                </a:lnTo>
                <a:lnTo>
                  <a:pt x="4821886" y="2617795"/>
                </a:lnTo>
                <a:lnTo>
                  <a:pt x="4821843" y="2689054"/>
                </a:lnTo>
                <a:lnTo>
                  <a:pt x="4821545" y="2753731"/>
                </a:lnTo>
                <a:lnTo>
                  <a:pt x="4820735" y="2812612"/>
                </a:lnTo>
                <a:lnTo>
                  <a:pt x="4819158" y="2866478"/>
                </a:lnTo>
                <a:lnTo>
                  <a:pt x="4816558" y="2916114"/>
                </a:lnTo>
                <a:lnTo>
                  <a:pt x="4812679" y="2962305"/>
                </a:lnTo>
                <a:lnTo>
                  <a:pt x="4807266" y="3005832"/>
                </a:lnTo>
                <a:lnTo>
                  <a:pt x="4800063" y="3047482"/>
                </a:lnTo>
                <a:lnTo>
                  <a:pt x="4790813" y="3088036"/>
                </a:lnTo>
                <a:lnTo>
                  <a:pt x="4779262" y="3128279"/>
                </a:lnTo>
                <a:lnTo>
                  <a:pt x="4759138" y="3176139"/>
                </a:lnTo>
                <a:lnTo>
                  <a:pt x="4734650" y="3221430"/>
                </a:lnTo>
                <a:lnTo>
                  <a:pt x="4706055" y="3263894"/>
                </a:lnTo>
                <a:lnTo>
                  <a:pt x="4673608" y="3303275"/>
                </a:lnTo>
                <a:lnTo>
                  <a:pt x="4637566" y="3339317"/>
                </a:lnTo>
                <a:lnTo>
                  <a:pt x="4598185" y="3371764"/>
                </a:lnTo>
                <a:lnTo>
                  <a:pt x="4555721" y="3400359"/>
                </a:lnTo>
                <a:lnTo>
                  <a:pt x="4510431" y="3424847"/>
                </a:lnTo>
                <a:lnTo>
                  <a:pt x="4462570" y="3444971"/>
                </a:lnTo>
                <a:lnTo>
                  <a:pt x="4422323" y="3456522"/>
                </a:lnTo>
                <a:lnTo>
                  <a:pt x="4381742" y="3465771"/>
                </a:lnTo>
                <a:lnTo>
                  <a:pt x="4340019" y="3472975"/>
                </a:lnTo>
                <a:lnTo>
                  <a:pt x="4296348" y="3478388"/>
                </a:lnTo>
                <a:lnTo>
                  <a:pt x="4249922" y="3482267"/>
                </a:lnTo>
                <a:lnTo>
                  <a:pt x="4199934" y="3484867"/>
                </a:lnTo>
                <a:lnTo>
                  <a:pt x="4145576" y="3486444"/>
                </a:lnTo>
                <a:lnTo>
                  <a:pt x="4086043" y="3487254"/>
                </a:lnTo>
                <a:lnTo>
                  <a:pt x="4020526" y="3487552"/>
                </a:lnTo>
                <a:lnTo>
                  <a:pt x="3948219" y="3487595"/>
                </a:lnTo>
                <a:lnTo>
                  <a:pt x="869800" y="3487595"/>
                </a:lnTo>
                <a:lnTo>
                  <a:pt x="798541" y="3487552"/>
                </a:lnTo>
                <a:lnTo>
                  <a:pt x="733863" y="3487254"/>
                </a:lnTo>
                <a:lnTo>
                  <a:pt x="674983" y="3486444"/>
                </a:lnTo>
                <a:lnTo>
                  <a:pt x="621116" y="3484867"/>
                </a:lnTo>
                <a:lnTo>
                  <a:pt x="571480" y="3482267"/>
                </a:lnTo>
                <a:lnTo>
                  <a:pt x="525290" y="3478388"/>
                </a:lnTo>
                <a:lnTo>
                  <a:pt x="481762" y="3472975"/>
                </a:lnTo>
                <a:lnTo>
                  <a:pt x="440113" y="3465771"/>
                </a:lnTo>
                <a:lnTo>
                  <a:pt x="399558" y="3456522"/>
                </a:lnTo>
                <a:lnTo>
                  <a:pt x="359315" y="3444971"/>
                </a:lnTo>
                <a:lnTo>
                  <a:pt x="311455" y="3424847"/>
                </a:lnTo>
                <a:lnTo>
                  <a:pt x="266164" y="3400359"/>
                </a:lnTo>
                <a:lnTo>
                  <a:pt x="223700" y="3371764"/>
                </a:lnTo>
                <a:lnTo>
                  <a:pt x="184319" y="3339317"/>
                </a:lnTo>
                <a:lnTo>
                  <a:pt x="148277" y="3303275"/>
                </a:lnTo>
                <a:lnTo>
                  <a:pt x="115831" y="3263894"/>
                </a:lnTo>
                <a:lnTo>
                  <a:pt x="87235" y="3221430"/>
                </a:lnTo>
                <a:lnTo>
                  <a:pt x="62747" y="3176139"/>
                </a:lnTo>
                <a:lnTo>
                  <a:pt x="42624" y="3128279"/>
                </a:lnTo>
                <a:lnTo>
                  <a:pt x="31072" y="3088032"/>
                </a:lnTo>
                <a:lnTo>
                  <a:pt x="21823" y="3047451"/>
                </a:lnTo>
                <a:lnTo>
                  <a:pt x="14620" y="3005728"/>
                </a:lnTo>
                <a:lnTo>
                  <a:pt x="9206" y="2962057"/>
                </a:lnTo>
                <a:lnTo>
                  <a:pt x="5328" y="2915631"/>
                </a:lnTo>
                <a:lnTo>
                  <a:pt x="2727" y="2865643"/>
                </a:lnTo>
                <a:lnTo>
                  <a:pt x="1150" y="2811285"/>
                </a:lnTo>
                <a:lnTo>
                  <a:pt x="340" y="2751751"/>
                </a:lnTo>
                <a:lnTo>
                  <a:pt x="42" y="2686234"/>
                </a:lnTo>
                <a:lnTo>
                  <a:pt x="0" y="2613927"/>
                </a:lnTo>
                <a:lnTo>
                  <a:pt x="0" y="869800"/>
                </a:lnTo>
                <a:lnTo>
                  <a:pt x="42" y="798541"/>
                </a:lnTo>
                <a:lnTo>
                  <a:pt x="340" y="733863"/>
                </a:lnTo>
                <a:lnTo>
                  <a:pt x="1150" y="674983"/>
                </a:lnTo>
                <a:lnTo>
                  <a:pt x="2727" y="621116"/>
                </a:lnTo>
                <a:lnTo>
                  <a:pt x="5328" y="571480"/>
                </a:lnTo>
                <a:lnTo>
                  <a:pt x="9206" y="525290"/>
                </a:lnTo>
                <a:lnTo>
                  <a:pt x="14620" y="481762"/>
                </a:lnTo>
                <a:lnTo>
                  <a:pt x="21823" y="440113"/>
                </a:lnTo>
                <a:lnTo>
                  <a:pt x="31072" y="399558"/>
                </a:lnTo>
                <a:lnTo>
                  <a:pt x="42624" y="359315"/>
                </a:lnTo>
                <a:lnTo>
                  <a:pt x="62747" y="311455"/>
                </a:lnTo>
                <a:lnTo>
                  <a:pt x="87235" y="266164"/>
                </a:lnTo>
                <a:lnTo>
                  <a:pt x="115831" y="223700"/>
                </a:lnTo>
                <a:lnTo>
                  <a:pt x="148277" y="184319"/>
                </a:lnTo>
                <a:lnTo>
                  <a:pt x="184319" y="148277"/>
                </a:lnTo>
                <a:lnTo>
                  <a:pt x="223700" y="115831"/>
                </a:lnTo>
                <a:lnTo>
                  <a:pt x="266164" y="87235"/>
                </a:lnTo>
                <a:lnTo>
                  <a:pt x="311455" y="62747"/>
                </a:lnTo>
                <a:lnTo>
                  <a:pt x="359315" y="42624"/>
                </a:lnTo>
                <a:lnTo>
                  <a:pt x="399562" y="31072"/>
                </a:lnTo>
                <a:lnTo>
                  <a:pt x="440144" y="21823"/>
                </a:lnTo>
                <a:lnTo>
                  <a:pt x="481866" y="14620"/>
                </a:lnTo>
                <a:lnTo>
                  <a:pt x="525537" y="9206"/>
                </a:lnTo>
                <a:lnTo>
                  <a:pt x="571963" y="5328"/>
                </a:lnTo>
                <a:lnTo>
                  <a:pt x="621952" y="2727"/>
                </a:lnTo>
                <a:lnTo>
                  <a:pt x="676309" y="1150"/>
                </a:lnTo>
                <a:lnTo>
                  <a:pt x="735843" y="340"/>
                </a:lnTo>
                <a:lnTo>
                  <a:pt x="801360" y="42"/>
                </a:lnTo>
                <a:lnTo>
                  <a:pt x="873667" y="0"/>
                </a:lnTo>
                <a:lnTo>
                  <a:pt x="869800" y="0"/>
                </a:lnTo>
                <a:close/>
              </a:path>
            </a:pathLst>
          </a:custGeom>
          <a:ln w="63499">
            <a:solidFill>
              <a:srgbClr val="A6AAA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116304" y="1454333"/>
            <a:ext cx="10629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solidFill>
                  <a:srgbClr val="53585F"/>
                </a:solidFill>
                <a:latin typeface="Gill Sans MT"/>
                <a:cs typeface="Gill Sans MT"/>
              </a:rPr>
              <a:t>G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r</a:t>
            </a:r>
            <a:r>
              <a:rPr sz="3200" spc="-35" dirty="0">
                <a:solidFill>
                  <a:srgbClr val="53585F"/>
                </a:solidFill>
                <a:latin typeface="Gill Sans MT"/>
                <a:cs typeface="Gill Sans MT"/>
              </a:rPr>
              <a:t>a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ph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84331" y="673100"/>
            <a:ext cx="13690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75" dirty="0"/>
              <a:t>F</a:t>
            </a:r>
            <a:r>
              <a:rPr spc="-5" dirty="0"/>
              <a:t>etch</a:t>
            </a:r>
          </a:p>
        </p:txBody>
      </p:sp>
      <p:sp>
        <p:nvSpPr>
          <p:cNvPr id="5" name="object 5"/>
          <p:cNvSpPr/>
          <p:nvPr/>
        </p:nvSpPr>
        <p:spPr>
          <a:xfrm>
            <a:off x="3008221" y="5601422"/>
            <a:ext cx="10241915" cy="3975735"/>
          </a:xfrm>
          <a:custGeom>
            <a:avLst/>
            <a:gdLst/>
            <a:ahLst/>
            <a:cxnLst/>
            <a:rect l="l" t="t" r="r" b="b"/>
            <a:pathLst>
              <a:path w="10241915" h="3975734">
                <a:moveTo>
                  <a:pt x="0" y="0"/>
                </a:moveTo>
                <a:lnTo>
                  <a:pt x="10241873" y="0"/>
                </a:lnTo>
                <a:lnTo>
                  <a:pt x="10241873" y="3975222"/>
                </a:lnTo>
                <a:lnTo>
                  <a:pt x="0" y="3975222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08221" y="5601422"/>
            <a:ext cx="10241915" cy="3975735"/>
          </a:xfrm>
          <a:custGeom>
            <a:avLst/>
            <a:gdLst/>
            <a:ahLst/>
            <a:cxnLst/>
            <a:rect l="l" t="t" r="r" b="b"/>
            <a:pathLst>
              <a:path w="10241915" h="3975734">
                <a:moveTo>
                  <a:pt x="0" y="0"/>
                </a:moveTo>
                <a:lnTo>
                  <a:pt x="10241873" y="0"/>
                </a:lnTo>
                <a:lnTo>
                  <a:pt x="10241873" y="3975221"/>
                </a:lnTo>
                <a:lnTo>
                  <a:pt x="0" y="3975221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2331" y="5577840"/>
            <a:ext cx="9560560" cy="3842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5231392">
              <a:lnSpc>
                <a:spcPct val="115700"/>
              </a:lnSpc>
              <a:spcBef>
                <a:spcPts val="100"/>
              </a:spcBef>
            </a:pPr>
            <a:r>
              <a:rPr sz="3600" dirty="0">
                <a:latin typeface="Gill Sans MT"/>
                <a:cs typeface="Gill Sans MT"/>
              </a:rPr>
              <a:t>import tensorflow as</a:t>
            </a:r>
            <a:r>
              <a:rPr sz="3600" spc="-9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tf  sess </a:t>
            </a:r>
            <a:r>
              <a:rPr sz="3600" dirty="0">
                <a:latin typeface="Gill Sans MT"/>
                <a:cs typeface="Gill Sans MT"/>
              </a:rPr>
              <a:t>=</a:t>
            </a:r>
            <a:r>
              <a:rPr sz="3600" spc="-55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tf.Session()</a:t>
            </a:r>
            <a:endParaRPr sz="3600">
              <a:latin typeface="Gill Sans MT"/>
              <a:cs typeface="Gill Sans MT"/>
            </a:endParaRPr>
          </a:p>
          <a:p>
            <a:pPr marL="12701" marR="5081">
              <a:lnSpc>
                <a:spcPts val="5000"/>
              </a:lnSpc>
              <a:spcBef>
                <a:spcPts val="175"/>
              </a:spcBef>
            </a:pPr>
            <a:r>
              <a:rPr sz="3600" dirty="0">
                <a:latin typeface="Gill Sans MT"/>
                <a:cs typeface="Gill Sans MT"/>
              </a:rPr>
              <a:t>w = </a:t>
            </a:r>
            <a:r>
              <a:rPr sz="3600" spc="-10" dirty="0">
                <a:latin typeface="Gill Sans MT"/>
                <a:cs typeface="Gill Sans MT"/>
              </a:rPr>
              <a:t>tf.Variable(tf.random_normal([3, </a:t>
            </a:r>
            <a:r>
              <a:rPr sz="3600" dirty="0">
                <a:latin typeface="Gill Sans MT"/>
                <a:cs typeface="Gill Sans MT"/>
              </a:rPr>
              <a:t>3]),</a:t>
            </a:r>
            <a:r>
              <a:rPr sz="3600" spc="-75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name='w')  </a:t>
            </a:r>
            <a:r>
              <a:rPr sz="3600" dirty="0">
                <a:latin typeface="Gill Sans MT"/>
                <a:cs typeface="Gill Sans MT"/>
              </a:rPr>
              <a:t>y = </a:t>
            </a:r>
            <a:r>
              <a:rPr sz="3600" spc="-10" dirty="0">
                <a:latin typeface="Gill Sans MT"/>
                <a:cs typeface="Gill Sans MT"/>
              </a:rPr>
              <a:t>tf.matmul(x,</a:t>
            </a:r>
            <a:r>
              <a:rPr sz="3600" spc="-400" dirty="0">
                <a:latin typeface="Gill Sans MT"/>
                <a:cs typeface="Gill Sans MT"/>
              </a:rPr>
              <a:t> </a:t>
            </a:r>
            <a:r>
              <a:rPr sz="3600" spc="-5" dirty="0">
                <a:latin typeface="Gill Sans MT"/>
                <a:cs typeface="Gill Sans MT"/>
              </a:rPr>
              <a:t>w)</a:t>
            </a:r>
            <a:endParaRPr sz="3600">
              <a:latin typeface="Gill Sans MT"/>
              <a:cs typeface="Gill Sans MT"/>
            </a:endParaRPr>
          </a:p>
          <a:p>
            <a:pPr marL="12701">
              <a:spcBef>
                <a:spcPts val="295"/>
              </a:spcBef>
            </a:pPr>
            <a:r>
              <a:rPr sz="3600" spc="-15" dirty="0">
                <a:latin typeface="Gill Sans MT"/>
                <a:cs typeface="Gill Sans MT"/>
              </a:rPr>
              <a:t>relu_out </a:t>
            </a:r>
            <a:r>
              <a:rPr sz="3600" dirty="0">
                <a:latin typeface="Gill Sans MT"/>
                <a:cs typeface="Gill Sans MT"/>
              </a:rPr>
              <a:t>=</a:t>
            </a:r>
            <a:r>
              <a:rPr sz="3600" spc="-20" dirty="0">
                <a:latin typeface="Gill Sans MT"/>
                <a:cs typeface="Gill Sans MT"/>
              </a:rPr>
              <a:t> </a:t>
            </a:r>
            <a:r>
              <a:rPr sz="3600" spc="-10" dirty="0">
                <a:latin typeface="Gill Sans MT"/>
                <a:cs typeface="Gill Sans MT"/>
              </a:rPr>
              <a:t>tf.nn.relu(y)</a:t>
            </a:r>
            <a:endParaRPr sz="3600">
              <a:latin typeface="Gill Sans MT"/>
              <a:cs typeface="Gill Sans MT"/>
            </a:endParaRPr>
          </a:p>
          <a:p>
            <a:pPr marL="12701">
              <a:spcBef>
                <a:spcPts val="675"/>
              </a:spcBef>
            </a:pPr>
            <a:r>
              <a:rPr sz="3600" dirty="0">
                <a:latin typeface="Gill Sans MT"/>
                <a:cs typeface="Gill Sans MT"/>
              </a:rPr>
              <a:t>print</a:t>
            </a:r>
            <a:r>
              <a:rPr sz="3600" spc="-30" dirty="0">
                <a:latin typeface="Gill Sans MT"/>
                <a:cs typeface="Gill Sans MT"/>
              </a:rPr>
              <a:t> </a:t>
            </a:r>
            <a:r>
              <a:rPr sz="3600" spc="-10" dirty="0">
                <a:solidFill>
                  <a:srgbClr val="0365C0"/>
                </a:solidFill>
                <a:latin typeface="Gill Sans MT"/>
                <a:cs typeface="Gill Sans MT"/>
              </a:rPr>
              <a:t>sess.run</a:t>
            </a:r>
            <a:r>
              <a:rPr sz="3600" spc="-10" dirty="0">
                <a:latin typeface="Gill Sans MT"/>
                <a:cs typeface="Gill Sans MT"/>
              </a:rPr>
              <a:t>(</a:t>
            </a:r>
            <a:r>
              <a:rPr sz="3600" spc="-10" dirty="0">
                <a:solidFill>
                  <a:srgbClr val="0365C0"/>
                </a:solidFill>
                <a:latin typeface="Gill Sans MT"/>
                <a:cs typeface="Gill Sans MT"/>
              </a:rPr>
              <a:t>relu_out</a:t>
            </a:r>
            <a:r>
              <a:rPr sz="3600" spc="-10" dirty="0">
                <a:latin typeface="Gill Sans MT"/>
                <a:cs typeface="Gill Sans MT"/>
              </a:rPr>
              <a:t>)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55480" y="3051266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580104" y="3168833"/>
            <a:ext cx="1261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Ma</a:t>
            </a:r>
            <a:r>
              <a:rPr sz="3200" spc="-5" dirty="0">
                <a:latin typeface="Gill Sans MT"/>
                <a:cs typeface="Gill Sans MT"/>
              </a:rPr>
              <a:t>tM</a:t>
            </a:r>
            <a:r>
              <a:rPr sz="3200" dirty="0">
                <a:latin typeface="Gill Sans MT"/>
                <a:cs typeface="Gill Sans MT"/>
              </a:rPr>
              <a:t>ul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255480" y="1651387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745206" y="1771833"/>
            <a:ext cx="9531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latin typeface="Gill Sans MT"/>
                <a:cs typeface="Gill Sans MT"/>
              </a:rPr>
              <a:t>Re</a:t>
            </a:r>
            <a:r>
              <a:rPr sz="3200" dirty="0">
                <a:latin typeface="Gill Sans MT"/>
                <a:cs typeface="Gill Sans MT"/>
              </a:rPr>
              <a:t>LU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776334" y="3051266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291210" y="0"/>
                </a:moveTo>
                <a:lnTo>
                  <a:pt x="1506790" y="0"/>
                </a:lnTo>
                <a:lnTo>
                  <a:pt x="1562385" y="222"/>
                </a:lnTo>
                <a:lnTo>
                  <a:pt x="1606668" y="1783"/>
                </a:lnTo>
                <a:lnTo>
                  <a:pt x="1677701" y="14270"/>
                </a:lnTo>
                <a:lnTo>
                  <a:pt x="1712534" y="31474"/>
                </a:lnTo>
                <a:lnTo>
                  <a:pt x="1742468" y="55532"/>
                </a:lnTo>
                <a:lnTo>
                  <a:pt x="1766526" y="85466"/>
                </a:lnTo>
                <a:lnTo>
                  <a:pt x="1783730" y="120299"/>
                </a:lnTo>
                <a:lnTo>
                  <a:pt x="1796217" y="191494"/>
                </a:lnTo>
                <a:lnTo>
                  <a:pt x="1797778" y="236162"/>
                </a:lnTo>
                <a:lnTo>
                  <a:pt x="1798001" y="292505"/>
                </a:lnTo>
                <a:lnTo>
                  <a:pt x="1798001" y="525188"/>
                </a:lnTo>
                <a:lnTo>
                  <a:pt x="1797778" y="580783"/>
                </a:lnTo>
                <a:lnTo>
                  <a:pt x="1796217" y="625066"/>
                </a:lnTo>
                <a:lnTo>
                  <a:pt x="1783730" y="696099"/>
                </a:lnTo>
                <a:lnTo>
                  <a:pt x="1766526" y="730933"/>
                </a:lnTo>
                <a:lnTo>
                  <a:pt x="1742468" y="760867"/>
                </a:lnTo>
                <a:lnTo>
                  <a:pt x="1712534" y="784924"/>
                </a:lnTo>
                <a:lnTo>
                  <a:pt x="1677701" y="802128"/>
                </a:lnTo>
                <a:lnTo>
                  <a:pt x="1606506" y="814615"/>
                </a:lnTo>
                <a:lnTo>
                  <a:pt x="1561839" y="816176"/>
                </a:lnTo>
                <a:lnTo>
                  <a:pt x="1505496" y="816399"/>
                </a:lnTo>
                <a:lnTo>
                  <a:pt x="291210" y="816399"/>
                </a:lnTo>
                <a:lnTo>
                  <a:pt x="235616" y="816176"/>
                </a:lnTo>
                <a:lnTo>
                  <a:pt x="191332" y="814615"/>
                </a:lnTo>
                <a:lnTo>
                  <a:pt x="120299" y="802128"/>
                </a:lnTo>
                <a:lnTo>
                  <a:pt x="85466" y="784924"/>
                </a:lnTo>
                <a:lnTo>
                  <a:pt x="55532" y="760867"/>
                </a:lnTo>
                <a:lnTo>
                  <a:pt x="31474" y="730933"/>
                </a:lnTo>
                <a:lnTo>
                  <a:pt x="14270" y="696099"/>
                </a:lnTo>
                <a:lnTo>
                  <a:pt x="1783" y="624904"/>
                </a:lnTo>
                <a:lnTo>
                  <a:pt x="222" y="580236"/>
                </a:lnTo>
                <a:lnTo>
                  <a:pt x="0" y="523893"/>
                </a:lnTo>
                <a:lnTo>
                  <a:pt x="0" y="291210"/>
                </a:lnTo>
                <a:lnTo>
                  <a:pt x="222" y="235616"/>
                </a:lnTo>
                <a:lnTo>
                  <a:pt x="1783" y="191332"/>
                </a:lnTo>
                <a:lnTo>
                  <a:pt x="14270" y="120299"/>
                </a:lnTo>
                <a:lnTo>
                  <a:pt x="31474" y="85466"/>
                </a:lnTo>
                <a:lnTo>
                  <a:pt x="55532" y="55532"/>
                </a:lnTo>
                <a:lnTo>
                  <a:pt x="85466" y="31474"/>
                </a:lnTo>
                <a:lnTo>
                  <a:pt x="120299" y="14270"/>
                </a:lnTo>
                <a:lnTo>
                  <a:pt x="191494" y="1783"/>
                </a:lnTo>
                <a:lnTo>
                  <a:pt x="236162" y="222"/>
                </a:lnTo>
                <a:lnTo>
                  <a:pt x="292505" y="0"/>
                </a:lnTo>
                <a:lnTo>
                  <a:pt x="29121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014704" y="3181533"/>
            <a:ext cx="13309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195" dirty="0">
                <a:latin typeface="Gill Sans MT"/>
                <a:cs typeface="Gill Sans MT"/>
              </a:rPr>
              <a:t>V</a:t>
            </a:r>
            <a:r>
              <a:rPr sz="3200" dirty="0">
                <a:latin typeface="Gill Sans MT"/>
                <a:cs typeface="Gill Sans MT"/>
              </a:rPr>
              <a:t>ariable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215721" y="2596029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436187"/>
                </a:moveTo>
                <a:lnTo>
                  <a:pt x="0" y="436187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154762" y="2486809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593228" y="3459466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0" y="0"/>
                </a:lnTo>
                <a:lnTo>
                  <a:pt x="520641" y="0"/>
                </a:lnTo>
                <a:lnTo>
                  <a:pt x="5333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113871" y="3398506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0"/>
                </a:moveTo>
                <a:lnTo>
                  <a:pt x="0" y="121919"/>
                </a:lnTo>
                <a:lnTo>
                  <a:pt x="121920" y="609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088104" y="4311832"/>
            <a:ext cx="254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latin typeface="Gill Sans MT"/>
                <a:cs typeface="Gill Sans MT"/>
              </a:rPr>
              <a:t>x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215721" y="3995910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320608"/>
                </a:moveTo>
                <a:lnTo>
                  <a:pt x="0" y="269290"/>
                </a:lnTo>
                <a:lnTo>
                  <a:pt x="0" y="217972"/>
                </a:lnTo>
                <a:lnTo>
                  <a:pt x="0" y="166654"/>
                </a:lnTo>
                <a:lnTo>
                  <a:pt x="0" y="115336"/>
                </a:lnTo>
                <a:lnTo>
                  <a:pt x="0" y="64018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154762" y="388669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19"/>
                </a:lnTo>
                <a:lnTo>
                  <a:pt x="121920" y="121919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322804" y="514532"/>
            <a:ext cx="103314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spc="-55" dirty="0">
                <a:solidFill>
                  <a:srgbClr val="0365C0"/>
                </a:solidFill>
                <a:latin typeface="Gill Sans MT"/>
                <a:cs typeface="Gill Sans MT"/>
              </a:rPr>
              <a:t>F</a:t>
            </a:r>
            <a:r>
              <a:rPr sz="3600" spc="-5" dirty="0">
                <a:solidFill>
                  <a:srgbClr val="0365C0"/>
                </a:solidFill>
                <a:latin typeface="Gill Sans MT"/>
                <a:cs typeface="Gill Sans MT"/>
              </a:rPr>
              <a:t>etch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505025" y="1035184"/>
            <a:ext cx="723265" cy="597535"/>
          </a:xfrm>
          <a:custGeom>
            <a:avLst/>
            <a:gdLst/>
            <a:ahLst/>
            <a:cxnLst/>
            <a:rect l="l" t="t" r="r" b="b"/>
            <a:pathLst>
              <a:path w="723265" h="597535">
                <a:moveTo>
                  <a:pt x="723258" y="597189"/>
                </a:moveTo>
                <a:lnTo>
                  <a:pt x="709252" y="560610"/>
                </a:lnTo>
                <a:lnTo>
                  <a:pt x="692643" y="524631"/>
                </a:lnTo>
                <a:lnTo>
                  <a:pt x="673429" y="489250"/>
                </a:lnTo>
                <a:lnTo>
                  <a:pt x="651612" y="454468"/>
                </a:lnTo>
                <a:lnTo>
                  <a:pt x="627190" y="420285"/>
                </a:lnTo>
                <a:lnTo>
                  <a:pt x="600165" y="386701"/>
                </a:lnTo>
                <a:lnTo>
                  <a:pt x="570536" y="353715"/>
                </a:lnTo>
                <a:lnTo>
                  <a:pt x="538302" y="321328"/>
                </a:lnTo>
                <a:lnTo>
                  <a:pt x="503465" y="289541"/>
                </a:lnTo>
                <a:lnTo>
                  <a:pt x="466023" y="258352"/>
                </a:lnTo>
                <a:lnTo>
                  <a:pt x="425978" y="227761"/>
                </a:lnTo>
                <a:lnTo>
                  <a:pt x="383328" y="197770"/>
                </a:lnTo>
                <a:lnTo>
                  <a:pt x="338075" y="168377"/>
                </a:lnTo>
                <a:lnTo>
                  <a:pt x="290218" y="139584"/>
                </a:lnTo>
                <a:lnTo>
                  <a:pt x="239756" y="111389"/>
                </a:lnTo>
                <a:lnTo>
                  <a:pt x="186691" y="83793"/>
                </a:lnTo>
                <a:lnTo>
                  <a:pt x="131022" y="56795"/>
                </a:lnTo>
                <a:lnTo>
                  <a:pt x="72748" y="30397"/>
                </a:lnTo>
                <a:lnTo>
                  <a:pt x="11871" y="4597"/>
                </a:lnTo>
                <a:lnTo>
                  <a:pt x="0" y="0"/>
                </a:lnTo>
              </a:path>
            </a:pathLst>
          </a:custGeom>
          <a:ln w="254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403175" y="982925"/>
            <a:ext cx="135890" cy="114300"/>
          </a:xfrm>
          <a:custGeom>
            <a:avLst/>
            <a:gdLst/>
            <a:ahLst/>
            <a:cxnLst/>
            <a:rect l="l" t="t" r="r" b="b"/>
            <a:pathLst>
              <a:path w="135890" h="114300">
                <a:moveTo>
                  <a:pt x="135708" y="0"/>
                </a:moveTo>
                <a:lnTo>
                  <a:pt x="0" y="12811"/>
                </a:lnTo>
                <a:lnTo>
                  <a:pt x="91673" y="113690"/>
                </a:lnTo>
                <a:lnTo>
                  <a:pt x="135708" y="0"/>
                </a:lnTo>
                <a:close/>
              </a:path>
            </a:pathLst>
          </a:custGeom>
          <a:solidFill>
            <a:srgbClr val="0365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66231" y="1948180"/>
            <a:ext cx="6769100" cy="219098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419121" marR="5081" indent="-406421">
              <a:lnSpc>
                <a:spcPct val="112100"/>
              </a:lnSpc>
              <a:spcBef>
                <a:spcPts val="150"/>
              </a:spcBef>
              <a:tabLst>
                <a:tab pos="4975474" algn="l"/>
                <a:tab pos="5351413" algn="l"/>
              </a:tabLst>
            </a:pPr>
            <a:r>
              <a:rPr sz="4200" spc="-25" dirty="0">
                <a:latin typeface="Gill Sans MT"/>
                <a:cs typeface="Gill Sans MT"/>
              </a:rPr>
              <a:t>Retrieve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content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spc="-30" dirty="0">
                <a:latin typeface="Gill Sans MT"/>
                <a:cs typeface="Gill Sans MT"/>
              </a:rPr>
              <a:t>from	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5" dirty="0">
                <a:latin typeface="Gill Sans MT"/>
                <a:cs typeface="Gill Sans MT"/>
              </a:rPr>
              <a:t>node  </a:t>
            </a:r>
            <a:r>
              <a:rPr sz="4200" spc="-190" dirty="0">
                <a:latin typeface="Gill Sans MT"/>
                <a:cs typeface="Gill Sans MT"/>
              </a:rPr>
              <a:t>We </a:t>
            </a:r>
            <a:r>
              <a:rPr sz="4200" spc="-60" dirty="0">
                <a:latin typeface="Gill Sans MT"/>
                <a:cs typeface="Gill Sans MT"/>
              </a:rPr>
              <a:t>have </a:t>
            </a:r>
            <a:r>
              <a:rPr sz="4200" spc="-5" dirty="0">
                <a:latin typeface="Gill Sans MT"/>
                <a:cs typeface="Gill Sans MT"/>
              </a:rPr>
              <a:t>assembled the </a:t>
            </a:r>
            <a:r>
              <a:rPr sz="4200" dirty="0">
                <a:latin typeface="Gill Sans MT"/>
                <a:cs typeface="Gill Sans MT"/>
              </a:rPr>
              <a:t>pipes  </a:t>
            </a:r>
            <a:r>
              <a:rPr sz="4200" spc="-20" dirty="0">
                <a:latin typeface="Gill Sans MT"/>
                <a:cs typeface="Gill Sans MT"/>
              </a:rPr>
              <a:t>Fetch </a:t>
            </a:r>
            <a:r>
              <a:rPr sz="4200" spc="-5" dirty="0">
                <a:latin typeface="Gill Sans MT"/>
                <a:cs typeface="Gill Sans MT"/>
              </a:rPr>
              <a:t>the</a:t>
            </a:r>
            <a:r>
              <a:rPr sz="4200" spc="-45" dirty="0">
                <a:latin typeface="Gill Sans MT"/>
                <a:cs typeface="Gill Sans MT"/>
              </a:rPr>
              <a:t> </a:t>
            </a:r>
            <a:r>
              <a:rPr lang="en-US" sz="4200" spc="-5" dirty="0" smtClean="0">
                <a:latin typeface="Gill Sans MT"/>
                <a:cs typeface="Gill Sans MT"/>
              </a:rPr>
              <a:t>data</a:t>
            </a:r>
            <a:endParaRPr sz="4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18131" y="1424588"/>
            <a:ext cx="4822190" cy="3488054"/>
          </a:xfrm>
          <a:custGeom>
            <a:avLst/>
            <a:gdLst/>
            <a:ahLst/>
            <a:cxnLst/>
            <a:rect l="l" t="t" r="r" b="b"/>
            <a:pathLst>
              <a:path w="4822190" h="3488054">
                <a:moveTo>
                  <a:pt x="869800" y="0"/>
                </a:moveTo>
                <a:lnTo>
                  <a:pt x="3952086" y="0"/>
                </a:lnTo>
                <a:lnTo>
                  <a:pt x="4023345" y="42"/>
                </a:lnTo>
                <a:lnTo>
                  <a:pt x="4088023" y="340"/>
                </a:lnTo>
                <a:lnTo>
                  <a:pt x="4146903" y="1150"/>
                </a:lnTo>
                <a:lnTo>
                  <a:pt x="4200769" y="2727"/>
                </a:lnTo>
                <a:lnTo>
                  <a:pt x="4250406" y="5328"/>
                </a:lnTo>
                <a:lnTo>
                  <a:pt x="4296596" y="9206"/>
                </a:lnTo>
                <a:lnTo>
                  <a:pt x="4340124" y="14620"/>
                </a:lnTo>
                <a:lnTo>
                  <a:pt x="4381773" y="21823"/>
                </a:lnTo>
                <a:lnTo>
                  <a:pt x="4422327" y="31072"/>
                </a:lnTo>
                <a:lnTo>
                  <a:pt x="4462570" y="42624"/>
                </a:lnTo>
                <a:lnTo>
                  <a:pt x="4510431" y="62747"/>
                </a:lnTo>
                <a:lnTo>
                  <a:pt x="4555721" y="87235"/>
                </a:lnTo>
                <a:lnTo>
                  <a:pt x="4598185" y="115831"/>
                </a:lnTo>
                <a:lnTo>
                  <a:pt x="4637566" y="148277"/>
                </a:lnTo>
                <a:lnTo>
                  <a:pt x="4673608" y="184319"/>
                </a:lnTo>
                <a:lnTo>
                  <a:pt x="4706055" y="223700"/>
                </a:lnTo>
                <a:lnTo>
                  <a:pt x="4734650" y="266164"/>
                </a:lnTo>
                <a:lnTo>
                  <a:pt x="4759138" y="311455"/>
                </a:lnTo>
                <a:lnTo>
                  <a:pt x="4779262" y="359315"/>
                </a:lnTo>
                <a:lnTo>
                  <a:pt x="4790813" y="399562"/>
                </a:lnTo>
                <a:lnTo>
                  <a:pt x="4800063" y="440144"/>
                </a:lnTo>
                <a:lnTo>
                  <a:pt x="4807266" y="481866"/>
                </a:lnTo>
                <a:lnTo>
                  <a:pt x="4812679" y="525537"/>
                </a:lnTo>
                <a:lnTo>
                  <a:pt x="4816558" y="571963"/>
                </a:lnTo>
                <a:lnTo>
                  <a:pt x="4819158" y="621952"/>
                </a:lnTo>
                <a:lnTo>
                  <a:pt x="4820735" y="676309"/>
                </a:lnTo>
                <a:lnTo>
                  <a:pt x="4821545" y="735843"/>
                </a:lnTo>
                <a:lnTo>
                  <a:pt x="4821843" y="801360"/>
                </a:lnTo>
                <a:lnTo>
                  <a:pt x="4821886" y="873667"/>
                </a:lnTo>
                <a:lnTo>
                  <a:pt x="4821886" y="2617795"/>
                </a:lnTo>
                <a:lnTo>
                  <a:pt x="4821843" y="2689054"/>
                </a:lnTo>
                <a:lnTo>
                  <a:pt x="4821545" y="2753731"/>
                </a:lnTo>
                <a:lnTo>
                  <a:pt x="4820735" y="2812612"/>
                </a:lnTo>
                <a:lnTo>
                  <a:pt x="4819158" y="2866478"/>
                </a:lnTo>
                <a:lnTo>
                  <a:pt x="4816558" y="2916114"/>
                </a:lnTo>
                <a:lnTo>
                  <a:pt x="4812679" y="2962305"/>
                </a:lnTo>
                <a:lnTo>
                  <a:pt x="4807266" y="3005832"/>
                </a:lnTo>
                <a:lnTo>
                  <a:pt x="4800063" y="3047482"/>
                </a:lnTo>
                <a:lnTo>
                  <a:pt x="4790813" y="3088036"/>
                </a:lnTo>
                <a:lnTo>
                  <a:pt x="4779262" y="3128279"/>
                </a:lnTo>
                <a:lnTo>
                  <a:pt x="4759138" y="3176139"/>
                </a:lnTo>
                <a:lnTo>
                  <a:pt x="4734650" y="3221430"/>
                </a:lnTo>
                <a:lnTo>
                  <a:pt x="4706055" y="3263894"/>
                </a:lnTo>
                <a:lnTo>
                  <a:pt x="4673608" y="3303275"/>
                </a:lnTo>
                <a:lnTo>
                  <a:pt x="4637566" y="3339317"/>
                </a:lnTo>
                <a:lnTo>
                  <a:pt x="4598185" y="3371764"/>
                </a:lnTo>
                <a:lnTo>
                  <a:pt x="4555721" y="3400359"/>
                </a:lnTo>
                <a:lnTo>
                  <a:pt x="4510431" y="3424847"/>
                </a:lnTo>
                <a:lnTo>
                  <a:pt x="4462570" y="3444971"/>
                </a:lnTo>
                <a:lnTo>
                  <a:pt x="4422323" y="3456522"/>
                </a:lnTo>
                <a:lnTo>
                  <a:pt x="4381742" y="3465771"/>
                </a:lnTo>
                <a:lnTo>
                  <a:pt x="4340019" y="3472975"/>
                </a:lnTo>
                <a:lnTo>
                  <a:pt x="4296348" y="3478388"/>
                </a:lnTo>
                <a:lnTo>
                  <a:pt x="4249922" y="3482267"/>
                </a:lnTo>
                <a:lnTo>
                  <a:pt x="4199934" y="3484867"/>
                </a:lnTo>
                <a:lnTo>
                  <a:pt x="4145576" y="3486444"/>
                </a:lnTo>
                <a:lnTo>
                  <a:pt x="4086043" y="3487254"/>
                </a:lnTo>
                <a:lnTo>
                  <a:pt x="4020526" y="3487552"/>
                </a:lnTo>
                <a:lnTo>
                  <a:pt x="3948219" y="3487595"/>
                </a:lnTo>
                <a:lnTo>
                  <a:pt x="869800" y="3487595"/>
                </a:lnTo>
                <a:lnTo>
                  <a:pt x="798541" y="3487552"/>
                </a:lnTo>
                <a:lnTo>
                  <a:pt x="733863" y="3487254"/>
                </a:lnTo>
                <a:lnTo>
                  <a:pt x="674983" y="3486444"/>
                </a:lnTo>
                <a:lnTo>
                  <a:pt x="621116" y="3484867"/>
                </a:lnTo>
                <a:lnTo>
                  <a:pt x="571480" y="3482267"/>
                </a:lnTo>
                <a:lnTo>
                  <a:pt x="525290" y="3478388"/>
                </a:lnTo>
                <a:lnTo>
                  <a:pt x="481762" y="3472975"/>
                </a:lnTo>
                <a:lnTo>
                  <a:pt x="440113" y="3465771"/>
                </a:lnTo>
                <a:lnTo>
                  <a:pt x="399558" y="3456522"/>
                </a:lnTo>
                <a:lnTo>
                  <a:pt x="359315" y="3444971"/>
                </a:lnTo>
                <a:lnTo>
                  <a:pt x="311455" y="3424847"/>
                </a:lnTo>
                <a:lnTo>
                  <a:pt x="266164" y="3400359"/>
                </a:lnTo>
                <a:lnTo>
                  <a:pt x="223700" y="3371764"/>
                </a:lnTo>
                <a:lnTo>
                  <a:pt x="184319" y="3339317"/>
                </a:lnTo>
                <a:lnTo>
                  <a:pt x="148277" y="3303275"/>
                </a:lnTo>
                <a:lnTo>
                  <a:pt x="115831" y="3263894"/>
                </a:lnTo>
                <a:lnTo>
                  <a:pt x="87235" y="3221430"/>
                </a:lnTo>
                <a:lnTo>
                  <a:pt x="62747" y="3176139"/>
                </a:lnTo>
                <a:lnTo>
                  <a:pt x="42624" y="3128279"/>
                </a:lnTo>
                <a:lnTo>
                  <a:pt x="31072" y="3088032"/>
                </a:lnTo>
                <a:lnTo>
                  <a:pt x="21823" y="3047451"/>
                </a:lnTo>
                <a:lnTo>
                  <a:pt x="14620" y="3005728"/>
                </a:lnTo>
                <a:lnTo>
                  <a:pt x="9206" y="2962057"/>
                </a:lnTo>
                <a:lnTo>
                  <a:pt x="5328" y="2915631"/>
                </a:lnTo>
                <a:lnTo>
                  <a:pt x="2727" y="2865643"/>
                </a:lnTo>
                <a:lnTo>
                  <a:pt x="1150" y="2811285"/>
                </a:lnTo>
                <a:lnTo>
                  <a:pt x="340" y="2751751"/>
                </a:lnTo>
                <a:lnTo>
                  <a:pt x="42" y="2686234"/>
                </a:lnTo>
                <a:lnTo>
                  <a:pt x="0" y="2613927"/>
                </a:lnTo>
                <a:lnTo>
                  <a:pt x="0" y="869800"/>
                </a:lnTo>
                <a:lnTo>
                  <a:pt x="42" y="798541"/>
                </a:lnTo>
                <a:lnTo>
                  <a:pt x="340" y="733863"/>
                </a:lnTo>
                <a:lnTo>
                  <a:pt x="1150" y="674983"/>
                </a:lnTo>
                <a:lnTo>
                  <a:pt x="2727" y="621116"/>
                </a:lnTo>
                <a:lnTo>
                  <a:pt x="5328" y="571480"/>
                </a:lnTo>
                <a:lnTo>
                  <a:pt x="9206" y="525290"/>
                </a:lnTo>
                <a:lnTo>
                  <a:pt x="14620" y="481762"/>
                </a:lnTo>
                <a:lnTo>
                  <a:pt x="21823" y="440113"/>
                </a:lnTo>
                <a:lnTo>
                  <a:pt x="31072" y="399558"/>
                </a:lnTo>
                <a:lnTo>
                  <a:pt x="42624" y="359315"/>
                </a:lnTo>
                <a:lnTo>
                  <a:pt x="62747" y="311455"/>
                </a:lnTo>
                <a:lnTo>
                  <a:pt x="87235" y="266164"/>
                </a:lnTo>
                <a:lnTo>
                  <a:pt x="115831" y="223700"/>
                </a:lnTo>
                <a:lnTo>
                  <a:pt x="148277" y="184319"/>
                </a:lnTo>
                <a:lnTo>
                  <a:pt x="184319" y="148277"/>
                </a:lnTo>
                <a:lnTo>
                  <a:pt x="223700" y="115831"/>
                </a:lnTo>
                <a:lnTo>
                  <a:pt x="266164" y="87235"/>
                </a:lnTo>
                <a:lnTo>
                  <a:pt x="311455" y="62747"/>
                </a:lnTo>
                <a:lnTo>
                  <a:pt x="359315" y="42624"/>
                </a:lnTo>
                <a:lnTo>
                  <a:pt x="399562" y="31072"/>
                </a:lnTo>
                <a:lnTo>
                  <a:pt x="440144" y="21823"/>
                </a:lnTo>
                <a:lnTo>
                  <a:pt x="481866" y="14620"/>
                </a:lnTo>
                <a:lnTo>
                  <a:pt x="525537" y="9206"/>
                </a:lnTo>
                <a:lnTo>
                  <a:pt x="571963" y="5328"/>
                </a:lnTo>
                <a:lnTo>
                  <a:pt x="621952" y="2727"/>
                </a:lnTo>
                <a:lnTo>
                  <a:pt x="676309" y="1150"/>
                </a:lnTo>
                <a:lnTo>
                  <a:pt x="735843" y="340"/>
                </a:lnTo>
                <a:lnTo>
                  <a:pt x="801360" y="42"/>
                </a:lnTo>
                <a:lnTo>
                  <a:pt x="873667" y="0"/>
                </a:lnTo>
                <a:lnTo>
                  <a:pt x="869800" y="0"/>
                </a:lnTo>
                <a:close/>
              </a:path>
            </a:pathLst>
          </a:custGeom>
          <a:ln w="63499">
            <a:solidFill>
              <a:srgbClr val="A6AAA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68704" y="1454333"/>
            <a:ext cx="10629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solidFill>
                  <a:srgbClr val="53585F"/>
                </a:solidFill>
                <a:latin typeface="Gill Sans MT"/>
                <a:cs typeface="Gill Sans MT"/>
              </a:rPr>
              <a:t>G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r</a:t>
            </a:r>
            <a:r>
              <a:rPr sz="3200" spc="-35" dirty="0">
                <a:solidFill>
                  <a:srgbClr val="53585F"/>
                </a:solidFill>
                <a:latin typeface="Gill Sans MT"/>
                <a:cs typeface="Gill Sans MT"/>
              </a:rPr>
              <a:t>a</a:t>
            </a:r>
            <a:r>
              <a:rPr sz="3200" dirty="0">
                <a:solidFill>
                  <a:srgbClr val="53585F"/>
                </a:solidFill>
                <a:latin typeface="Gill Sans MT"/>
                <a:cs typeface="Gill Sans MT"/>
              </a:rPr>
              <a:t>ph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8219" y="5258321"/>
            <a:ext cx="9222740" cy="4191635"/>
          </a:xfrm>
          <a:custGeom>
            <a:avLst/>
            <a:gdLst/>
            <a:ahLst/>
            <a:cxnLst/>
            <a:rect l="l" t="t" r="r" b="b"/>
            <a:pathLst>
              <a:path w="9222740" h="4191634">
                <a:moveTo>
                  <a:pt x="0" y="0"/>
                </a:moveTo>
                <a:lnTo>
                  <a:pt x="9222707" y="0"/>
                </a:lnTo>
                <a:lnTo>
                  <a:pt x="9222707" y="4191371"/>
                </a:lnTo>
                <a:lnTo>
                  <a:pt x="0" y="4191371"/>
                </a:lnTo>
                <a:lnTo>
                  <a:pt x="0" y="0"/>
                </a:lnTo>
                <a:close/>
              </a:path>
            </a:pathLst>
          </a:custGeom>
          <a:solidFill>
            <a:srgbClr val="FFD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8219" y="5258321"/>
            <a:ext cx="9222740" cy="4191635"/>
          </a:xfrm>
          <a:custGeom>
            <a:avLst/>
            <a:gdLst/>
            <a:ahLst/>
            <a:cxnLst/>
            <a:rect l="l" t="t" r="r" b="b"/>
            <a:pathLst>
              <a:path w="9222740" h="4191634">
                <a:moveTo>
                  <a:pt x="0" y="0"/>
                </a:moveTo>
                <a:lnTo>
                  <a:pt x="9222706" y="0"/>
                </a:lnTo>
                <a:lnTo>
                  <a:pt x="9222706" y="4191372"/>
                </a:lnTo>
                <a:lnTo>
                  <a:pt x="0" y="4191372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12331" y="5313681"/>
            <a:ext cx="8501380" cy="39718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4650338">
              <a:lnSpc>
                <a:spcPct val="114599"/>
              </a:lnSpc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import tensorflow as </a:t>
            </a:r>
            <a:r>
              <a:rPr sz="3200" spc="-5" dirty="0">
                <a:latin typeface="Gill Sans MT"/>
                <a:cs typeface="Gill Sans MT"/>
              </a:rPr>
              <a:t>tf  sess </a:t>
            </a:r>
            <a:r>
              <a:rPr sz="3200" dirty="0">
                <a:latin typeface="Gill Sans MT"/>
                <a:cs typeface="Gill Sans MT"/>
              </a:rPr>
              <a:t>=</a:t>
            </a:r>
            <a:r>
              <a:rPr sz="3200" spc="-5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tf.Session()</a:t>
            </a:r>
            <a:endParaRPr sz="3200">
              <a:latin typeface="Gill Sans MT"/>
              <a:cs typeface="Gill Sans MT"/>
            </a:endParaRPr>
          </a:p>
          <a:p>
            <a:pPr marL="12701" marR="5081">
              <a:lnSpc>
                <a:spcPts val="4500"/>
              </a:lnSpc>
              <a:spcBef>
                <a:spcPts val="160"/>
              </a:spcBef>
            </a:pPr>
            <a:r>
              <a:rPr sz="3200" dirty="0">
                <a:latin typeface="Gill Sans MT"/>
                <a:cs typeface="Gill Sans MT"/>
              </a:rPr>
              <a:t>w = </a:t>
            </a:r>
            <a:r>
              <a:rPr sz="3200" spc="-10" dirty="0">
                <a:latin typeface="Gill Sans MT"/>
                <a:cs typeface="Gill Sans MT"/>
              </a:rPr>
              <a:t>tf.Variable(</a:t>
            </a:r>
            <a:r>
              <a:rPr sz="3200" spc="-10" dirty="0">
                <a:solidFill>
                  <a:srgbClr val="0365C0"/>
                </a:solidFill>
                <a:latin typeface="Gill Sans MT"/>
                <a:cs typeface="Gill Sans MT"/>
              </a:rPr>
              <a:t>tf.random_normal</a:t>
            </a:r>
            <a:r>
              <a:rPr sz="3200" spc="-10" dirty="0">
                <a:latin typeface="Gill Sans MT"/>
                <a:cs typeface="Gill Sans MT"/>
              </a:rPr>
              <a:t>([3, </a:t>
            </a:r>
            <a:r>
              <a:rPr sz="3200" dirty="0">
                <a:latin typeface="Gill Sans MT"/>
                <a:cs typeface="Gill Sans MT"/>
              </a:rPr>
              <a:t>3]),</a:t>
            </a:r>
            <a:r>
              <a:rPr sz="3200" spc="-64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name='w')  </a:t>
            </a:r>
            <a:r>
              <a:rPr sz="3200" dirty="0">
                <a:latin typeface="Gill Sans MT"/>
                <a:cs typeface="Gill Sans MT"/>
              </a:rPr>
              <a:t>y = </a:t>
            </a:r>
            <a:r>
              <a:rPr sz="3200" spc="-5" dirty="0">
                <a:latin typeface="Gill Sans MT"/>
                <a:cs typeface="Gill Sans MT"/>
              </a:rPr>
              <a:t>tf.matmul(x,</a:t>
            </a:r>
            <a:r>
              <a:rPr sz="3200" spc="-41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w)</a:t>
            </a:r>
            <a:endParaRPr sz="3200">
              <a:latin typeface="Gill Sans MT"/>
              <a:cs typeface="Gill Sans MT"/>
            </a:endParaRPr>
          </a:p>
          <a:p>
            <a:pPr marL="12701" marR="2768738">
              <a:lnSpc>
                <a:spcPts val="4301"/>
              </a:lnSpc>
              <a:spcBef>
                <a:spcPts val="60"/>
              </a:spcBef>
            </a:pPr>
            <a:r>
              <a:rPr sz="3200" spc="-10" dirty="0">
                <a:latin typeface="Gill Sans MT"/>
                <a:cs typeface="Gill Sans MT"/>
              </a:rPr>
              <a:t>relu_out </a:t>
            </a:r>
            <a:r>
              <a:rPr sz="3200" dirty="0">
                <a:latin typeface="Gill Sans MT"/>
                <a:cs typeface="Gill Sans MT"/>
              </a:rPr>
              <a:t>= </a:t>
            </a:r>
            <a:r>
              <a:rPr sz="3200" spc="-10" dirty="0">
                <a:latin typeface="Gill Sans MT"/>
                <a:cs typeface="Gill Sans MT"/>
              </a:rPr>
              <a:t>tf.nn.relu(y)  </a:t>
            </a:r>
            <a:r>
              <a:rPr sz="3200" spc="-5" dirty="0">
                <a:latin typeface="Gill Sans MT"/>
                <a:cs typeface="Gill Sans MT"/>
              </a:rPr>
              <a:t>sess.run(</a:t>
            </a:r>
            <a:r>
              <a:rPr sz="3200" spc="-5" dirty="0">
                <a:solidFill>
                  <a:srgbClr val="0365C0"/>
                </a:solidFill>
                <a:latin typeface="Gill Sans MT"/>
                <a:cs typeface="Gill Sans MT"/>
              </a:rPr>
              <a:t>tf.initialize_all_variables()</a:t>
            </a:r>
            <a:r>
              <a:rPr sz="3200" spc="-5" dirty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12701">
              <a:spcBef>
                <a:spcPts val="340"/>
              </a:spcBef>
            </a:pPr>
            <a:r>
              <a:rPr sz="3200" dirty="0">
                <a:latin typeface="Gill Sans MT"/>
                <a:cs typeface="Gill Sans MT"/>
              </a:rPr>
              <a:t>print</a:t>
            </a:r>
            <a:r>
              <a:rPr sz="3200" spc="-20" dirty="0">
                <a:latin typeface="Gill Sans MT"/>
                <a:cs typeface="Gill Sans MT"/>
              </a:rPr>
              <a:t> </a:t>
            </a:r>
            <a:r>
              <a:rPr sz="3200" spc="-10" dirty="0">
                <a:latin typeface="Gill Sans MT"/>
                <a:cs typeface="Gill Sans MT"/>
              </a:rPr>
              <a:t>sess.run(relu_out)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638132" y="673100"/>
            <a:ext cx="406272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pc="-5" dirty="0"/>
              <a:t>Initialize</a:t>
            </a:r>
            <a:r>
              <a:rPr spc="-755" dirty="0"/>
              <a:t> </a:t>
            </a:r>
            <a:r>
              <a:rPr spc="-40" dirty="0"/>
              <a:t>Variable</a:t>
            </a:r>
          </a:p>
        </p:txBody>
      </p:sp>
      <p:sp>
        <p:nvSpPr>
          <p:cNvPr id="8" name="object 8"/>
          <p:cNvSpPr/>
          <p:nvPr/>
        </p:nvSpPr>
        <p:spPr>
          <a:xfrm>
            <a:off x="14407880" y="3051266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732504" y="3168833"/>
            <a:ext cx="12611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dirty="0">
                <a:latin typeface="Gill Sans MT"/>
                <a:cs typeface="Gill Sans MT"/>
              </a:rPr>
              <a:t>Ma</a:t>
            </a:r>
            <a:r>
              <a:rPr sz="3200" spc="-5" dirty="0">
                <a:latin typeface="Gill Sans MT"/>
                <a:cs typeface="Gill Sans MT"/>
              </a:rPr>
              <a:t>tM</a:t>
            </a:r>
            <a:r>
              <a:rPr sz="3200" dirty="0">
                <a:latin typeface="Gill Sans MT"/>
                <a:cs typeface="Gill Sans MT"/>
              </a:rPr>
              <a:t>ul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407880" y="1651387"/>
            <a:ext cx="1920875" cy="816610"/>
          </a:xfrm>
          <a:custGeom>
            <a:avLst/>
            <a:gdLst/>
            <a:ahLst/>
            <a:cxnLst/>
            <a:rect l="l" t="t" r="r" b="b"/>
            <a:pathLst>
              <a:path w="1920875" h="816610">
                <a:moveTo>
                  <a:pt x="1639688" y="119558"/>
                </a:moveTo>
                <a:lnTo>
                  <a:pt x="1690742" y="142984"/>
                </a:lnTo>
                <a:lnTo>
                  <a:pt x="1736691" y="167629"/>
                </a:lnTo>
                <a:lnTo>
                  <a:pt x="1777534" y="193364"/>
                </a:lnTo>
                <a:lnTo>
                  <a:pt x="1813272" y="220062"/>
                </a:lnTo>
                <a:lnTo>
                  <a:pt x="1843904" y="247595"/>
                </a:lnTo>
                <a:lnTo>
                  <a:pt x="1889853" y="304649"/>
                </a:lnTo>
                <a:lnTo>
                  <a:pt x="1915380" y="363500"/>
                </a:lnTo>
                <a:lnTo>
                  <a:pt x="1920485" y="393278"/>
                </a:lnTo>
                <a:lnTo>
                  <a:pt x="1920485" y="423120"/>
                </a:lnTo>
                <a:lnTo>
                  <a:pt x="1905169" y="482484"/>
                </a:lnTo>
                <a:lnTo>
                  <a:pt x="1869431" y="540565"/>
                </a:lnTo>
                <a:lnTo>
                  <a:pt x="1813272" y="596336"/>
                </a:lnTo>
                <a:lnTo>
                  <a:pt x="1777534" y="623034"/>
                </a:lnTo>
                <a:lnTo>
                  <a:pt x="1736691" y="648769"/>
                </a:lnTo>
                <a:lnTo>
                  <a:pt x="1690742" y="673414"/>
                </a:lnTo>
                <a:lnTo>
                  <a:pt x="1639688" y="696840"/>
                </a:lnTo>
                <a:lnTo>
                  <a:pt x="1598612" y="713310"/>
                </a:lnTo>
                <a:lnTo>
                  <a:pt x="1555879" y="728559"/>
                </a:lnTo>
                <a:lnTo>
                  <a:pt x="1511617" y="742589"/>
                </a:lnTo>
                <a:lnTo>
                  <a:pt x="1465953" y="755399"/>
                </a:lnTo>
                <a:lnTo>
                  <a:pt x="1419014" y="766989"/>
                </a:lnTo>
                <a:lnTo>
                  <a:pt x="1370928" y="777359"/>
                </a:lnTo>
                <a:lnTo>
                  <a:pt x="1321823" y="786509"/>
                </a:lnTo>
                <a:lnTo>
                  <a:pt x="1271825" y="794439"/>
                </a:lnTo>
                <a:lnTo>
                  <a:pt x="1221063" y="801149"/>
                </a:lnTo>
                <a:lnTo>
                  <a:pt x="1169664" y="806639"/>
                </a:lnTo>
                <a:lnTo>
                  <a:pt x="1117754" y="810909"/>
                </a:lnTo>
                <a:lnTo>
                  <a:pt x="1065463" y="813959"/>
                </a:lnTo>
                <a:lnTo>
                  <a:pt x="1012916" y="815789"/>
                </a:lnTo>
                <a:lnTo>
                  <a:pt x="960242" y="816399"/>
                </a:lnTo>
                <a:lnTo>
                  <a:pt x="907568" y="815789"/>
                </a:lnTo>
                <a:lnTo>
                  <a:pt x="855022" y="813959"/>
                </a:lnTo>
                <a:lnTo>
                  <a:pt x="802730" y="810909"/>
                </a:lnTo>
                <a:lnTo>
                  <a:pt x="750821" y="806639"/>
                </a:lnTo>
                <a:lnTo>
                  <a:pt x="699422" y="801149"/>
                </a:lnTo>
                <a:lnTo>
                  <a:pt x="648659" y="794439"/>
                </a:lnTo>
                <a:lnTo>
                  <a:pt x="598662" y="786509"/>
                </a:lnTo>
                <a:lnTo>
                  <a:pt x="549557" y="777359"/>
                </a:lnTo>
                <a:lnTo>
                  <a:pt x="501471" y="766989"/>
                </a:lnTo>
                <a:lnTo>
                  <a:pt x="454532" y="755399"/>
                </a:lnTo>
                <a:lnTo>
                  <a:pt x="408868" y="742589"/>
                </a:lnTo>
                <a:lnTo>
                  <a:pt x="364606" y="728559"/>
                </a:lnTo>
                <a:lnTo>
                  <a:pt x="321873" y="713310"/>
                </a:lnTo>
                <a:lnTo>
                  <a:pt x="280797" y="696840"/>
                </a:lnTo>
                <a:lnTo>
                  <a:pt x="229743" y="673414"/>
                </a:lnTo>
                <a:lnTo>
                  <a:pt x="183794" y="648769"/>
                </a:lnTo>
                <a:lnTo>
                  <a:pt x="142951" y="623034"/>
                </a:lnTo>
                <a:lnTo>
                  <a:pt x="107213" y="596336"/>
                </a:lnTo>
                <a:lnTo>
                  <a:pt x="76581" y="568803"/>
                </a:lnTo>
                <a:lnTo>
                  <a:pt x="30632" y="511749"/>
                </a:lnTo>
                <a:lnTo>
                  <a:pt x="5105" y="452899"/>
                </a:lnTo>
                <a:lnTo>
                  <a:pt x="0" y="423120"/>
                </a:lnTo>
                <a:lnTo>
                  <a:pt x="0" y="393278"/>
                </a:lnTo>
                <a:lnTo>
                  <a:pt x="15316" y="333914"/>
                </a:lnTo>
                <a:lnTo>
                  <a:pt x="51054" y="275833"/>
                </a:lnTo>
                <a:lnTo>
                  <a:pt x="107213" y="220062"/>
                </a:lnTo>
                <a:lnTo>
                  <a:pt x="142951" y="193364"/>
                </a:lnTo>
                <a:lnTo>
                  <a:pt x="183794" y="167629"/>
                </a:lnTo>
                <a:lnTo>
                  <a:pt x="229743" y="142984"/>
                </a:lnTo>
                <a:lnTo>
                  <a:pt x="280797" y="119558"/>
                </a:lnTo>
                <a:lnTo>
                  <a:pt x="321873" y="103089"/>
                </a:lnTo>
                <a:lnTo>
                  <a:pt x="364606" y="87839"/>
                </a:lnTo>
                <a:lnTo>
                  <a:pt x="408868" y="73809"/>
                </a:lnTo>
                <a:lnTo>
                  <a:pt x="454532" y="60999"/>
                </a:lnTo>
                <a:lnTo>
                  <a:pt x="501471" y="49409"/>
                </a:lnTo>
                <a:lnTo>
                  <a:pt x="549557" y="39039"/>
                </a:lnTo>
                <a:lnTo>
                  <a:pt x="598662" y="29889"/>
                </a:lnTo>
                <a:lnTo>
                  <a:pt x="648659" y="21959"/>
                </a:lnTo>
                <a:lnTo>
                  <a:pt x="699422" y="15249"/>
                </a:lnTo>
                <a:lnTo>
                  <a:pt x="750821" y="9759"/>
                </a:lnTo>
                <a:lnTo>
                  <a:pt x="802730" y="5489"/>
                </a:lnTo>
                <a:lnTo>
                  <a:pt x="855022" y="2439"/>
                </a:lnTo>
                <a:lnTo>
                  <a:pt x="907568" y="609"/>
                </a:lnTo>
                <a:lnTo>
                  <a:pt x="960242" y="0"/>
                </a:lnTo>
                <a:lnTo>
                  <a:pt x="1012916" y="609"/>
                </a:lnTo>
                <a:lnTo>
                  <a:pt x="1065463" y="2439"/>
                </a:lnTo>
                <a:lnTo>
                  <a:pt x="1117754" y="5489"/>
                </a:lnTo>
                <a:lnTo>
                  <a:pt x="1169664" y="9759"/>
                </a:lnTo>
                <a:lnTo>
                  <a:pt x="1221063" y="15249"/>
                </a:lnTo>
                <a:lnTo>
                  <a:pt x="1271825" y="21959"/>
                </a:lnTo>
                <a:lnTo>
                  <a:pt x="1321823" y="29889"/>
                </a:lnTo>
                <a:lnTo>
                  <a:pt x="1370928" y="39039"/>
                </a:lnTo>
                <a:lnTo>
                  <a:pt x="1419014" y="49409"/>
                </a:lnTo>
                <a:lnTo>
                  <a:pt x="1465953" y="60999"/>
                </a:lnTo>
                <a:lnTo>
                  <a:pt x="1511617" y="73809"/>
                </a:lnTo>
                <a:lnTo>
                  <a:pt x="1555879" y="87839"/>
                </a:lnTo>
                <a:lnTo>
                  <a:pt x="1598612" y="103089"/>
                </a:lnTo>
                <a:lnTo>
                  <a:pt x="1639688" y="11955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897606" y="1771833"/>
            <a:ext cx="9531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5" dirty="0">
                <a:latin typeface="Gill Sans MT"/>
                <a:cs typeface="Gill Sans MT"/>
              </a:rPr>
              <a:t>Re</a:t>
            </a:r>
            <a:r>
              <a:rPr sz="3200" dirty="0">
                <a:latin typeface="Gill Sans MT"/>
                <a:cs typeface="Gill Sans MT"/>
              </a:rPr>
              <a:t>LU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928734" y="3051266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1506790" y="0"/>
                </a:moveTo>
                <a:lnTo>
                  <a:pt x="292505" y="0"/>
                </a:lnTo>
                <a:lnTo>
                  <a:pt x="236161" y="222"/>
                </a:lnTo>
                <a:lnTo>
                  <a:pt x="191494" y="1783"/>
                </a:lnTo>
                <a:lnTo>
                  <a:pt x="120299" y="14270"/>
                </a:lnTo>
                <a:lnTo>
                  <a:pt x="85465" y="31474"/>
                </a:lnTo>
                <a:lnTo>
                  <a:pt x="55531" y="55532"/>
                </a:lnTo>
                <a:lnTo>
                  <a:pt x="31474" y="85466"/>
                </a:lnTo>
                <a:lnTo>
                  <a:pt x="14269" y="120299"/>
                </a:lnTo>
                <a:lnTo>
                  <a:pt x="1778" y="191494"/>
                </a:lnTo>
                <a:lnTo>
                  <a:pt x="222" y="235616"/>
                </a:lnTo>
                <a:lnTo>
                  <a:pt x="0" y="291211"/>
                </a:lnTo>
                <a:lnTo>
                  <a:pt x="5" y="525188"/>
                </a:lnTo>
                <a:lnTo>
                  <a:pt x="222" y="580237"/>
                </a:lnTo>
                <a:lnTo>
                  <a:pt x="1783" y="624904"/>
                </a:lnTo>
                <a:lnTo>
                  <a:pt x="14269" y="696099"/>
                </a:lnTo>
                <a:lnTo>
                  <a:pt x="31474" y="730933"/>
                </a:lnTo>
                <a:lnTo>
                  <a:pt x="55531" y="760867"/>
                </a:lnTo>
                <a:lnTo>
                  <a:pt x="85465" y="784924"/>
                </a:lnTo>
                <a:lnTo>
                  <a:pt x="120299" y="802128"/>
                </a:lnTo>
                <a:lnTo>
                  <a:pt x="191332" y="814615"/>
                </a:lnTo>
                <a:lnTo>
                  <a:pt x="235615" y="816176"/>
                </a:lnTo>
                <a:lnTo>
                  <a:pt x="291209" y="816399"/>
                </a:lnTo>
                <a:lnTo>
                  <a:pt x="1505496" y="816399"/>
                </a:lnTo>
                <a:lnTo>
                  <a:pt x="1561839" y="816176"/>
                </a:lnTo>
                <a:lnTo>
                  <a:pt x="1606506" y="814615"/>
                </a:lnTo>
                <a:lnTo>
                  <a:pt x="1677701" y="802128"/>
                </a:lnTo>
                <a:lnTo>
                  <a:pt x="1712534" y="784924"/>
                </a:lnTo>
                <a:lnTo>
                  <a:pt x="1742468" y="760867"/>
                </a:lnTo>
                <a:lnTo>
                  <a:pt x="1766526" y="730933"/>
                </a:lnTo>
                <a:lnTo>
                  <a:pt x="1783730" y="696099"/>
                </a:lnTo>
                <a:lnTo>
                  <a:pt x="1796223" y="624904"/>
                </a:lnTo>
                <a:lnTo>
                  <a:pt x="1797778" y="580783"/>
                </a:lnTo>
                <a:lnTo>
                  <a:pt x="1798001" y="525188"/>
                </a:lnTo>
                <a:lnTo>
                  <a:pt x="1797996" y="291211"/>
                </a:lnTo>
                <a:lnTo>
                  <a:pt x="1797778" y="236162"/>
                </a:lnTo>
                <a:lnTo>
                  <a:pt x="1796217" y="191494"/>
                </a:lnTo>
                <a:lnTo>
                  <a:pt x="1783730" y="120299"/>
                </a:lnTo>
                <a:lnTo>
                  <a:pt x="1766526" y="85466"/>
                </a:lnTo>
                <a:lnTo>
                  <a:pt x="1742468" y="55532"/>
                </a:lnTo>
                <a:lnTo>
                  <a:pt x="1712534" y="31474"/>
                </a:lnTo>
                <a:lnTo>
                  <a:pt x="1677701" y="14270"/>
                </a:lnTo>
                <a:lnTo>
                  <a:pt x="1606668" y="1783"/>
                </a:lnTo>
                <a:lnTo>
                  <a:pt x="1562385" y="222"/>
                </a:lnTo>
                <a:lnTo>
                  <a:pt x="1506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28734" y="3051266"/>
            <a:ext cx="1798320" cy="816610"/>
          </a:xfrm>
          <a:custGeom>
            <a:avLst/>
            <a:gdLst/>
            <a:ahLst/>
            <a:cxnLst/>
            <a:rect l="l" t="t" r="r" b="b"/>
            <a:pathLst>
              <a:path w="1798320" h="816610">
                <a:moveTo>
                  <a:pt x="291210" y="0"/>
                </a:moveTo>
                <a:lnTo>
                  <a:pt x="1506790" y="0"/>
                </a:lnTo>
                <a:lnTo>
                  <a:pt x="1562385" y="222"/>
                </a:lnTo>
                <a:lnTo>
                  <a:pt x="1606668" y="1783"/>
                </a:lnTo>
                <a:lnTo>
                  <a:pt x="1677701" y="14270"/>
                </a:lnTo>
                <a:lnTo>
                  <a:pt x="1712534" y="31474"/>
                </a:lnTo>
                <a:lnTo>
                  <a:pt x="1742468" y="55532"/>
                </a:lnTo>
                <a:lnTo>
                  <a:pt x="1766526" y="85466"/>
                </a:lnTo>
                <a:lnTo>
                  <a:pt x="1783730" y="120299"/>
                </a:lnTo>
                <a:lnTo>
                  <a:pt x="1796217" y="191494"/>
                </a:lnTo>
                <a:lnTo>
                  <a:pt x="1797778" y="236162"/>
                </a:lnTo>
                <a:lnTo>
                  <a:pt x="1798001" y="292505"/>
                </a:lnTo>
                <a:lnTo>
                  <a:pt x="1798001" y="525188"/>
                </a:lnTo>
                <a:lnTo>
                  <a:pt x="1797778" y="580783"/>
                </a:lnTo>
                <a:lnTo>
                  <a:pt x="1796217" y="625066"/>
                </a:lnTo>
                <a:lnTo>
                  <a:pt x="1783730" y="696099"/>
                </a:lnTo>
                <a:lnTo>
                  <a:pt x="1766526" y="730933"/>
                </a:lnTo>
                <a:lnTo>
                  <a:pt x="1742468" y="760867"/>
                </a:lnTo>
                <a:lnTo>
                  <a:pt x="1712534" y="784924"/>
                </a:lnTo>
                <a:lnTo>
                  <a:pt x="1677701" y="802128"/>
                </a:lnTo>
                <a:lnTo>
                  <a:pt x="1606506" y="814615"/>
                </a:lnTo>
                <a:lnTo>
                  <a:pt x="1561839" y="816176"/>
                </a:lnTo>
                <a:lnTo>
                  <a:pt x="1505496" y="816399"/>
                </a:lnTo>
                <a:lnTo>
                  <a:pt x="291210" y="816399"/>
                </a:lnTo>
                <a:lnTo>
                  <a:pt x="235616" y="816176"/>
                </a:lnTo>
                <a:lnTo>
                  <a:pt x="191332" y="814615"/>
                </a:lnTo>
                <a:lnTo>
                  <a:pt x="120299" y="802128"/>
                </a:lnTo>
                <a:lnTo>
                  <a:pt x="85466" y="784924"/>
                </a:lnTo>
                <a:lnTo>
                  <a:pt x="55532" y="760867"/>
                </a:lnTo>
                <a:lnTo>
                  <a:pt x="31474" y="730933"/>
                </a:lnTo>
                <a:lnTo>
                  <a:pt x="14270" y="696099"/>
                </a:lnTo>
                <a:lnTo>
                  <a:pt x="1783" y="624904"/>
                </a:lnTo>
                <a:lnTo>
                  <a:pt x="222" y="580236"/>
                </a:lnTo>
                <a:lnTo>
                  <a:pt x="0" y="523893"/>
                </a:lnTo>
                <a:lnTo>
                  <a:pt x="0" y="291210"/>
                </a:lnTo>
                <a:lnTo>
                  <a:pt x="222" y="235616"/>
                </a:lnTo>
                <a:lnTo>
                  <a:pt x="1783" y="191332"/>
                </a:lnTo>
                <a:lnTo>
                  <a:pt x="14270" y="120299"/>
                </a:lnTo>
                <a:lnTo>
                  <a:pt x="31474" y="85466"/>
                </a:lnTo>
                <a:lnTo>
                  <a:pt x="55532" y="55532"/>
                </a:lnTo>
                <a:lnTo>
                  <a:pt x="85466" y="31474"/>
                </a:lnTo>
                <a:lnTo>
                  <a:pt x="120299" y="14270"/>
                </a:lnTo>
                <a:lnTo>
                  <a:pt x="191494" y="1783"/>
                </a:lnTo>
                <a:lnTo>
                  <a:pt x="236162" y="222"/>
                </a:lnTo>
                <a:lnTo>
                  <a:pt x="292505" y="0"/>
                </a:lnTo>
                <a:lnTo>
                  <a:pt x="291210" y="0"/>
                </a:lnTo>
                <a:close/>
              </a:path>
            </a:pathLst>
          </a:custGeom>
          <a:ln w="38100">
            <a:solidFill>
              <a:srgbClr val="0365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167104" y="3181533"/>
            <a:ext cx="13309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200" spc="-195" dirty="0">
                <a:solidFill>
                  <a:srgbClr val="0365C0"/>
                </a:solidFill>
                <a:latin typeface="Gill Sans MT"/>
                <a:cs typeface="Gill Sans MT"/>
              </a:rPr>
              <a:t>V</a:t>
            </a:r>
            <a:r>
              <a:rPr sz="3200" dirty="0">
                <a:solidFill>
                  <a:srgbClr val="0365C0"/>
                </a:solidFill>
                <a:latin typeface="Gill Sans MT"/>
                <a:cs typeface="Gill Sans MT"/>
              </a:rPr>
              <a:t>ariable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68121" y="2596029"/>
            <a:ext cx="0" cy="436245"/>
          </a:xfrm>
          <a:custGeom>
            <a:avLst/>
            <a:gdLst/>
            <a:ahLst/>
            <a:cxnLst/>
            <a:rect l="l" t="t" r="r" b="b"/>
            <a:pathLst>
              <a:path h="436245">
                <a:moveTo>
                  <a:pt x="0" y="436187"/>
                </a:moveTo>
                <a:lnTo>
                  <a:pt x="0" y="436187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307162" y="2486809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20"/>
                </a:lnTo>
                <a:lnTo>
                  <a:pt x="121920" y="121920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745628" y="3459466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0" y="0"/>
                </a:lnTo>
                <a:lnTo>
                  <a:pt x="520641" y="0"/>
                </a:lnTo>
                <a:lnTo>
                  <a:pt x="53334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266271" y="3398506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0" y="0"/>
                </a:moveTo>
                <a:lnTo>
                  <a:pt x="0" y="121919"/>
                </a:lnTo>
                <a:lnTo>
                  <a:pt x="121920" y="609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240504" y="4311832"/>
            <a:ext cx="254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dirty="0">
                <a:latin typeface="Gill Sans MT"/>
                <a:cs typeface="Gill Sans MT"/>
              </a:rPr>
              <a:t>x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368121" y="3995910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320608"/>
                </a:moveTo>
                <a:lnTo>
                  <a:pt x="0" y="269290"/>
                </a:lnTo>
                <a:lnTo>
                  <a:pt x="0" y="217972"/>
                </a:lnTo>
                <a:lnTo>
                  <a:pt x="0" y="166654"/>
                </a:lnTo>
                <a:lnTo>
                  <a:pt x="0" y="115336"/>
                </a:lnTo>
                <a:lnTo>
                  <a:pt x="0" y="64018"/>
                </a:lnTo>
                <a:lnTo>
                  <a:pt x="0" y="12699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307162" y="3886690"/>
            <a:ext cx="121920" cy="121920"/>
          </a:xfrm>
          <a:custGeom>
            <a:avLst/>
            <a:gdLst/>
            <a:ahLst/>
            <a:cxnLst/>
            <a:rect l="l" t="t" r="r" b="b"/>
            <a:pathLst>
              <a:path w="121920" h="121920">
                <a:moveTo>
                  <a:pt x="60959" y="0"/>
                </a:moveTo>
                <a:lnTo>
                  <a:pt x="0" y="121919"/>
                </a:lnTo>
                <a:lnTo>
                  <a:pt x="121920" y="121919"/>
                </a:lnTo>
                <a:lnTo>
                  <a:pt x="60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475204" y="514532"/>
            <a:ext cx="103314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3600" spc="-55" dirty="0">
                <a:latin typeface="Gill Sans MT"/>
                <a:cs typeface="Gill Sans MT"/>
              </a:rPr>
              <a:t>F</a:t>
            </a:r>
            <a:r>
              <a:rPr sz="3600" spc="-5" dirty="0">
                <a:latin typeface="Gill Sans MT"/>
                <a:cs typeface="Gill Sans MT"/>
              </a:rPr>
              <a:t>etch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657425" y="1035184"/>
            <a:ext cx="723265" cy="597535"/>
          </a:xfrm>
          <a:custGeom>
            <a:avLst/>
            <a:gdLst/>
            <a:ahLst/>
            <a:cxnLst/>
            <a:rect l="l" t="t" r="r" b="b"/>
            <a:pathLst>
              <a:path w="723265" h="597535">
                <a:moveTo>
                  <a:pt x="723258" y="597189"/>
                </a:moveTo>
                <a:lnTo>
                  <a:pt x="709252" y="560610"/>
                </a:lnTo>
                <a:lnTo>
                  <a:pt x="692643" y="524631"/>
                </a:lnTo>
                <a:lnTo>
                  <a:pt x="673429" y="489250"/>
                </a:lnTo>
                <a:lnTo>
                  <a:pt x="651612" y="454468"/>
                </a:lnTo>
                <a:lnTo>
                  <a:pt x="627190" y="420285"/>
                </a:lnTo>
                <a:lnTo>
                  <a:pt x="600165" y="386701"/>
                </a:lnTo>
                <a:lnTo>
                  <a:pt x="570536" y="353715"/>
                </a:lnTo>
                <a:lnTo>
                  <a:pt x="538302" y="321328"/>
                </a:lnTo>
                <a:lnTo>
                  <a:pt x="503465" y="289541"/>
                </a:lnTo>
                <a:lnTo>
                  <a:pt x="466023" y="258352"/>
                </a:lnTo>
                <a:lnTo>
                  <a:pt x="425978" y="227761"/>
                </a:lnTo>
                <a:lnTo>
                  <a:pt x="383328" y="197770"/>
                </a:lnTo>
                <a:lnTo>
                  <a:pt x="338075" y="168377"/>
                </a:lnTo>
                <a:lnTo>
                  <a:pt x="290218" y="139584"/>
                </a:lnTo>
                <a:lnTo>
                  <a:pt x="239756" y="111389"/>
                </a:lnTo>
                <a:lnTo>
                  <a:pt x="186691" y="83793"/>
                </a:lnTo>
                <a:lnTo>
                  <a:pt x="131022" y="56795"/>
                </a:lnTo>
                <a:lnTo>
                  <a:pt x="72748" y="30397"/>
                </a:lnTo>
                <a:lnTo>
                  <a:pt x="11871" y="4597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555575" y="982925"/>
            <a:ext cx="135890" cy="114300"/>
          </a:xfrm>
          <a:custGeom>
            <a:avLst/>
            <a:gdLst/>
            <a:ahLst/>
            <a:cxnLst/>
            <a:rect l="l" t="t" r="r" b="b"/>
            <a:pathLst>
              <a:path w="135890" h="114300">
                <a:moveTo>
                  <a:pt x="135708" y="0"/>
                </a:moveTo>
                <a:lnTo>
                  <a:pt x="0" y="12811"/>
                </a:lnTo>
                <a:lnTo>
                  <a:pt x="91673" y="113690"/>
                </a:lnTo>
                <a:lnTo>
                  <a:pt x="135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878932" y="2278380"/>
            <a:ext cx="5581015" cy="2099421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33427" marR="5081" indent="-520726" algn="just">
              <a:lnSpc>
                <a:spcPct val="105200"/>
              </a:lnSpc>
              <a:spcBef>
                <a:spcPts val="495"/>
              </a:spcBef>
            </a:pPr>
            <a:r>
              <a:rPr sz="4200" spc="-35" dirty="0">
                <a:latin typeface="Gill Sans MT"/>
                <a:cs typeface="Gill Sans MT"/>
              </a:rPr>
              <a:t>Variable </a:t>
            </a:r>
            <a:r>
              <a:rPr sz="4200" spc="-5" dirty="0">
                <a:latin typeface="Gill Sans MT"/>
                <a:cs typeface="Gill Sans MT"/>
              </a:rPr>
              <a:t>is </a:t>
            </a:r>
            <a:r>
              <a:rPr sz="4200" dirty="0">
                <a:latin typeface="Gill Sans MT"/>
                <a:cs typeface="Gill Sans MT"/>
              </a:rPr>
              <a:t>an </a:t>
            </a:r>
            <a:r>
              <a:rPr sz="4200" spc="-5" dirty="0">
                <a:latin typeface="Gill Sans MT"/>
                <a:cs typeface="Gill Sans MT"/>
              </a:rPr>
              <a:t>empty node  Fill in the content </a:t>
            </a:r>
            <a:r>
              <a:rPr sz="4200" dirty="0">
                <a:latin typeface="Gill Sans MT"/>
                <a:cs typeface="Gill Sans MT"/>
              </a:rPr>
              <a:t>of a  </a:t>
            </a:r>
            <a:r>
              <a:rPr sz="4200" spc="-35" dirty="0">
                <a:latin typeface="Gill Sans MT"/>
                <a:cs typeface="Gill Sans MT"/>
              </a:rPr>
              <a:t>Variable</a:t>
            </a:r>
            <a:r>
              <a:rPr sz="4200" spc="-6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node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1146</Words>
  <Application>Microsoft Office PowerPoint</Application>
  <PresentationFormat>Custom</PresentationFormat>
  <Paragraphs>332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Gill Sans MT</vt:lpstr>
      <vt:lpstr>Times New Roman</vt:lpstr>
      <vt:lpstr>Office Theme</vt:lpstr>
      <vt:lpstr>Tensor Flow</vt:lpstr>
      <vt:lpstr>A simple ReLU network (ReLU: Rectified Linear Unit)</vt:lpstr>
      <vt:lpstr>As matrix operations</vt:lpstr>
      <vt:lpstr>With TensorFlow</vt:lpstr>
      <vt:lpstr>Define Tensors</vt:lpstr>
      <vt:lpstr>TensorFlow</vt:lpstr>
      <vt:lpstr>TensorFlow</vt:lpstr>
      <vt:lpstr>Fetch</vt:lpstr>
      <vt:lpstr>Initialize Variable</vt:lpstr>
      <vt:lpstr>Placeholder</vt:lpstr>
      <vt:lpstr>Feed</vt:lpstr>
      <vt:lpstr>Session management</vt:lpstr>
      <vt:lpstr>Prediction</vt:lpstr>
      <vt:lpstr>Prediction Difference</vt:lpstr>
      <vt:lpstr>Learn parameters: Loss</vt:lpstr>
      <vt:lpstr>Learn parameters: Optimization</vt:lpstr>
      <vt:lpstr>Iterative update</vt:lpstr>
      <vt:lpstr>Add parameters for Softmax</vt:lpstr>
      <vt:lpstr>Add biases</vt:lpstr>
      <vt:lpstr>Make it deep</vt:lpstr>
      <vt:lpstr>Visualize the graph</vt:lpstr>
      <vt:lpstr>Improve naming, improve visualization</vt:lpstr>
      <vt:lpstr>PowerPoint Presentation</vt:lpstr>
      <vt:lpstr>Add regularization to the loss</vt:lpstr>
      <vt:lpstr>Add a parallel path</vt:lpstr>
      <vt:lpstr>Use activation as bias</vt:lpstr>
      <vt:lpstr>Residual learning</vt:lpstr>
      <vt:lpstr>Visualize states</vt:lpstr>
      <vt:lpstr>Save and load models</vt:lpstr>
      <vt:lpstr>PowerPoint Presentation</vt:lpstr>
      <vt:lpstr>LSTM</vt:lpstr>
      <vt:lpstr>Word2Vec with TensorFlow</vt:lpstr>
      <vt:lpstr>Reuse Pre-trained models</vt:lpstr>
      <vt:lpstr>Try it on your Android</vt:lpstr>
      <vt:lpstr>Reinforcement Learning using Tensor Flow</vt:lpstr>
      <vt:lpstr>Using Deep Q Networks to Learn Video Game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 Flow</dc:title>
  <dc:creator>Ken Birman</dc:creator>
  <cp:lastModifiedBy>Ken Birman</cp:lastModifiedBy>
  <cp:revision>2</cp:revision>
  <dcterms:created xsi:type="dcterms:W3CDTF">2018-10-29T13:46:06Z</dcterms:created>
  <dcterms:modified xsi:type="dcterms:W3CDTF">2019-10-24T14:34:20Z</dcterms:modified>
</cp:coreProperties>
</file>