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44"/>
  </p:notesMasterIdLst>
  <p:sldIdLst>
    <p:sldId id="256" r:id="rId4"/>
    <p:sldId id="257" r:id="rId5"/>
    <p:sldId id="261" r:id="rId6"/>
    <p:sldId id="262" r:id="rId7"/>
    <p:sldId id="263" r:id="rId8"/>
    <p:sldId id="259" r:id="rId9"/>
    <p:sldId id="260" r:id="rId10"/>
    <p:sldId id="264" r:id="rId11"/>
    <p:sldId id="278" r:id="rId12"/>
    <p:sldId id="265" r:id="rId13"/>
    <p:sldId id="279" r:id="rId14"/>
    <p:sldId id="280" r:id="rId15"/>
    <p:sldId id="266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  <p:sldId id="290" r:id="rId25"/>
    <p:sldId id="291" r:id="rId26"/>
    <p:sldId id="267" r:id="rId27"/>
    <p:sldId id="269" r:id="rId28"/>
    <p:sldId id="268" r:id="rId29"/>
    <p:sldId id="258" r:id="rId30"/>
    <p:sldId id="270" r:id="rId31"/>
    <p:sldId id="271" r:id="rId32"/>
    <p:sldId id="272" r:id="rId33"/>
    <p:sldId id="292" r:id="rId34"/>
    <p:sldId id="273" r:id="rId35"/>
    <p:sldId id="274" r:id="rId36"/>
    <p:sldId id="293" r:id="rId37"/>
    <p:sldId id="294" r:id="rId38"/>
    <p:sldId id="295" r:id="rId39"/>
    <p:sldId id="275" r:id="rId40"/>
    <p:sldId id="296" r:id="rId41"/>
    <p:sldId id="277" r:id="rId42"/>
    <p:sldId id="27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1"/>
    <p:restoredTop sz="71003" autoAdjust="0"/>
  </p:normalViewPr>
  <p:slideViewPr>
    <p:cSldViewPr>
      <p:cViewPr varScale="1">
        <p:scale>
          <a:sx n="76" d="100"/>
          <a:sy n="76" d="100"/>
        </p:scale>
        <p:origin x="189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slideMaster" Target="slideMasters/slide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0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84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10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25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339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4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 smtClean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 smtClean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 smtClean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5/2/17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4" y="1828800"/>
            <a:ext cx="5234515" cy="1143000"/>
          </a:xfrm>
        </p:spPr>
        <p:txBody>
          <a:bodyPr>
            <a:normAutofit/>
          </a:bodyPr>
          <a:lstStyle/>
          <a:p>
            <a:r>
              <a:rPr lang="en-US"/>
              <a:t>Emerging Topics: Disaggregated Datacenters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Reuben Rappaport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This paper aims to provide a solid answer to the question “what are the minimum network requirements for a DDC architecture to be feasible”</a:t>
            </a:r>
          </a:p>
          <a:p>
            <a:r>
              <a:rPr lang="en-US" dirty="0" smtClean="0"/>
              <a:t>To do this the authors run a set of simulations on existing applications and analyze the results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Contributions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39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0" y="1676400"/>
            <a:ext cx="8678863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CPU blades retain </a:t>
            </a:r>
            <a:r>
              <a:rPr lang="en-US" i="1" dirty="0" smtClean="0"/>
              <a:t>some</a:t>
            </a:r>
            <a:r>
              <a:rPr lang="en-US" dirty="0" smtClean="0"/>
              <a:t> local memory</a:t>
            </a:r>
          </a:p>
          <a:p>
            <a:r>
              <a:rPr lang="en-US" dirty="0" smtClean="0"/>
              <a:t>Cache coherence domain is limited to a single compute blade</a:t>
            </a:r>
          </a:p>
          <a:p>
            <a:r>
              <a:rPr lang="en-US" dirty="0" smtClean="0"/>
              <a:t>All resources are </a:t>
            </a:r>
            <a:r>
              <a:rPr lang="en-US" dirty="0" err="1" smtClean="0"/>
              <a:t>virtualizable</a:t>
            </a:r>
            <a:endParaRPr lang="en-US" dirty="0" smtClean="0"/>
          </a:p>
          <a:p>
            <a:r>
              <a:rPr lang="en-US" dirty="0" smtClean="0"/>
              <a:t>VMs can be provisioned with resources from across the scope of disaggregation</a:t>
            </a:r>
          </a:p>
          <a:p>
            <a:r>
              <a:rPr lang="en-US" dirty="0" smtClean="0"/>
              <a:t>Each rack hosts a mix of resources</a:t>
            </a:r>
          </a:p>
          <a:p>
            <a:r>
              <a:rPr lang="en-US" dirty="0" smtClean="0"/>
              <a:t>CPU blades access remote memory at the page level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DDC Design Assumptions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30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Given the previous assumptions the paper evaluates tweaking two main design knobs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amount of local memory on each compute blade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scope of disaggregation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Knobs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87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24" y="3352800"/>
            <a:ext cx="8528081" cy="31559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 numCol="1"/>
          <a:lstStyle/>
          <a:p>
            <a:r>
              <a:rPr lang="en-US" dirty="0" smtClean="0"/>
              <a:t>The authors evaluate the performance degradation suffered by existing applications run on a DDC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To simulate DDC behavior the authors partition physical memory into a small “local” section and a “remote” section</a:t>
            </a:r>
          </a:p>
          <a:p>
            <a:r>
              <a:rPr lang="en-US" dirty="0" smtClean="0"/>
              <a:t>They limit the applications to only accessing the “local” section and intercept page faults with a special swap device backed by the “remote” memory</a:t>
            </a:r>
          </a:p>
          <a:p>
            <a:r>
              <a:rPr lang="en-US" dirty="0" smtClean="0"/>
              <a:t>To simulate the network they inject artificial delays into each </a:t>
            </a:r>
            <a:r>
              <a:rPr lang="en-US" dirty="0"/>
              <a:t>“remote” </a:t>
            </a:r>
            <a:r>
              <a:rPr lang="en-US" dirty="0" smtClean="0"/>
              <a:t>access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27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2" y="1298319"/>
            <a:ext cx="9036695" cy="5254881"/>
          </a:xfrm>
        </p:spPr>
      </p:pic>
    </p:spTree>
    <p:extLst>
      <p:ext uri="{BB962C8B-B14F-4D97-AF65-F5344CB8AC3E}">
        <p14:creationId xmlns:p14="http://schemas.microsoft.com/office/powerpoint/2010/main" val="178086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92" y="3733800"/>
            <a:ext cx="5463025" cy="2384788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 numCol="1"/>
          <a:lstStyle/>
          <a:p>
            <a:r>
              <a:rPr lang="en-US" dirty="0" smtClean="0"/>
              <a:t>By varying the latency / bandwidth configurations the authors find two main classes of network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37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8" y="1497876"/>
            <a:ext cx="4464409" cy="234968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067" y="1491348"/>
            <a:ext cx="4492399" cy="23196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798" y="3995514"/>
            <a:ext cx="4478404" cy="229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Predicting Requirements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" y="2209800"/>
            <a:ext cx="9118140" cy="3124200"/>
          </a:xfrm>
        </p:spPr>
      </p:pic>
    </p:spTree>
    <p:extLst>
      <p:ext uri="{BB962C8B-B14F-4D97-AF65-F5344CB8AC3E}">
        <p14:creationId xmlns:p14="http://schemas.microsoft.com/office/powerpoint/2010/main" val="20954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6" y="3814135"/>
            <a:ext cx="8665341" cy="241855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These Requirements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Placeholder 5"/>
              <p:cNvSpPr>
                <a:spLocks noGrp="1"/>
              </p:cNvSpPr>
              <p:nvPr>
                <p:ph type="body" sz="quarter" idx="14"/>
              </p:nvPr>
            </p:nvSpPr>
            <p:spPr/>
            <p:txBody>
              <a:bodyPr numCol="1"/>
              <a:lstStyle/>
              <a:p>
                <a:r>
                  <a:rPr lang="en-US" dirty="0" smtClean="0"/>
                  <a:t>Achieving 100 </a:t>
                </a:r>
                <a:r>
                  <a:rPr lang="en-US" dirty="0" err="1" smtClean="0"/>
                  <a:t>Gbps</a:t>
                </a:r>
                <a:r>
                  <a:rPr lang="en-US" dirty="0" smtClean="0"/>
                  <a:t> bandwidth is reasonable</a:t>
                </a:r>
              </a:p>
              <a:p>
                <a:r>
                  <a:rPr lang="en-US" dirty="0" smtClean="0"/>
                  <a:t>Hitting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3−5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</m:oMath>
                </a14:m>
                <a:r>
                  <a:rPr lang="en-US" dirty="0" smtClean="0"/>
                  <a:t> latency is much more difficult</a:t>
                </a:r>
              </a:p>
              <a:p>
                <a:r>
                  <a:rPr lang="en-US" dirty="0" smtClean="0"/>
                  <a:t>Doing it requires RDMA + NIC integration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blipFill rotWithShape="0">
                <a:blip r:embed="rId4"/>
                <a:stretch>
                  <a:fillRect l="-1643" t="-3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35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44233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Congestion Data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09600" y="4953000"/>
            <a:ext cx="1676400" cy="1143000"/>
          </a:xfrm>
          <a:prstGeom prst="roundRect">
            <a:avLst>
              <a:gd name="adj" fmla="val 28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Remote Memory Access Trace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781800" y="4953000"/>
            <a:ext cx="1676400" cy="1143000"/>
          </a:xfrm>
          <a:prstGeom prst="roundRect">
            <a:avLst>
              <a:gd name="adj" fmla="val 28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Network Flow Model</a:t>
            </a:r>
            <a:endParaRPr lang="en-US" dirty="0"/>
          </a:p>
        </p:txBody>
      </p:sp>
      <p:cxnSp>
        <p:nvCxnSpPr>
          <p:cNvPr id="9" name="Straight Arrow Connector 8"/>
          <p:cNvCxnSpPr>
            <a:stCxn id="4" idx="3"/>
            <a:endCxn id="5" idx="1"/>
          </p:cNvCxnSpPr>
          <p:nvPr/>
        </p:nvCxnSpPr>
        <p:spPr>
          <a:xfrm>
            <a:off x="2286000" y="5524500"/>
            <a:ext cx="4495800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1822" y="4818748"/>
            <a:ext cx="3376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Split up Compute </a:t>
            </a:r>
            <a:r>
              <a:rPr lang="en-US" smtClean="0"/>
              <a:t>and Memory to simulate DDC</a:t>
            </a:r>
            <a:endParaRPr lang="en-US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r>
              <a:rPr lang="en-US" dirty="0" smtClean="0"/>
              <a:t>The analysis so far completely neglected queuing delays due to congestion</a:t>
            </a:r>
          </a:p>
          <a:p>
            <a:r>
              <a:rPr lang="en-US" dirty="0" smtClean="0"/>
              <a:t>To look at this the authors extend their experimental setup to generate a network log and then evaluate the impact of congestion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2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authors evaluate five different protocols on the flow data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TCP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DCTCP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pFabric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pHost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Fastpass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Evaluation Setup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24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726" y="3251689"/>
            <a:ext cx="6537757" cy="36063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89405" y="1295400"/>
            <a:ext cx="8534400" cy="2209800"/>
          </a:xfrm>
        </p:spPr>
        <p:txBody>
          <a:bodyPr numCol="1"/>
          <a:lstStyle/>
          <a:p>
            <a:r>
              <a:rPr lang="en-US" dirty="0" smtClean="0"/>
              <a:t>Both </a:t>
            </a:r>
            <a:r>
              <a:rPr lang="en-US" dirty="0" err="1" smtClean="0"/>
              <a:t>pFabric</a:t>
            </a:r>
            <a:r>
              <a:rPr lang="en-US" dirty="0" smtClean="0"/>
              <a:t> and </a:t>
            </a:r>
            <a:r>
              <a:rPr lang="en-US" dirty="0" err="1" smtClean="0"/>
              <a:t>pHost</a:t>
            </a:r>
            <a:r>
              <a:rPr lang="en-US" dirty="0" smtClean="0"/>
              <a:t> obtain close to optimal slowdowns</a:t>
            </a:r>
          </a:p>
          <a:p>
            <a:r>
              <a:rPr lang="en-US" dirty="0" smtClean="0"/>
              <a:t>Performance is worst on </a:t>
            </a:r>
            <a:r>
              <a:rPr lang="en-US" dirty="0" err="1" smtClean="0"/>
              <a:t>Wordcount</a:t>
            </a:r>
            <a:r>
              <a:rPr lang="en-US" dirty="0" smtClean="0"/>
              <a:t> which has very high congestion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1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106362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Finally the authors redid the original simulation with </a:t>
            </a:r>
            <a:r>
              <a:rPr lang="en-US" dirty="0" err="1" smtClean="0"/>
              <a:t>pFabric</a:t>
            </a:r>
            <a:r>
              <a:rPr lang="en-US" dirty="0" smtClean="0"/>
              <a:t> congestion factored in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09800"/>
            <a:ext cx="8263609" cy="3812005"/>
          </a:xfrm>
        </p:spPr>
      </p:pic>
    </p:spTree>
    <p:extLst>
      <p:ext uri="{BB962C8B-B14F-4D97-AF65-F5344CB8AC3E}">
        <p14:creationId xmlns:p14="http://schemas.microsoft.com/office/powerpoint/2010/main" val="197149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/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Overall the authors find the following</a:t>
                </a:r>
              </a:p>
              <a:p>
                <a:pPr lvl="1"/>
                <a:r>
                  <a:rPr lang="en-US" dirty="0" smtClean="0"/>
                  <a:t>DDC requires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40−100 </m:t>
                    </m:r>
                    <m:r>
                      <a:rPr lang="en-US" b="0" i="1" smtClean="0">
                        <a:latin typeface="Cambria Math" charset="0"/>
                      </a:rPr>
                      <m:t>𝐺𝑏𝑝𝑠</m:t>
                    </m:r>
                  </m:oMath>
                </a14:m>
                <a:r>
                  <a:rPr lang="en-US" dirty="0" smtClean="0"/>
                  <a:t> bandwidth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3−5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𝜇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𝑠</m:t>
                    </m:r>
                  </m:oMath>
                </a14:m>
                <a:r>
                  <a:rPr lang="en-US" dirty="0" smtClean="0"/>
                  <a:t> latency</a:t>
                </a:r>
              </a:p>
              <a:p>
                <a:pPr lvl="1"/>
                <a:r>
                  <a:rPr lang="en-US" dirty="0" smtClean="0"/>
                  <a:t>The primary factor standing in the way of achieving this latency is software overhead in the kernel stack</a:t>
                </a:r>
              </a:p>
              <a:p>
                <a:pPr lvl="1"/>
                <a:r>
                  <a:rPr lang="en-US" dirty="0" smtClean="0"/>
                  <a:t>Standard transport protocols (TCP) don’t handle DDC congestion well but recent proposals like </a:t>
                </a:r>
                <a:r>
                  <a:rPr lang="en-US" dirty="0" err="1" smtClean="0"/>
                  <a:t>pFabric</a:t>
                </a:r>
                <a:r>
                  <a:rPr lang="en-US" dirty="0" smtClean="0"/>
                  <a:t> do fine</a:t>
                </a:r>
                <a:endParaRPr lang="en-US" dirty="0"/>
              </a:p>
            </p:txBody>
          </p:sp>
        </mc:Choice>
        <mc:Fallback xmlns="">
          <p:sp>
            <p:nvSpPr>
              <p:cNvPr id="2" name="Tex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 rotWithShape="0">
                <a:blip r:embed="rId2"/>
                <a:stretch>
                  <a:fillRect l="-1615" t="-1985" r="-1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02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5334000"/>
          </a:xfrm>
        </p:spPr>
        <p:txBody>
          <a:bodyPr>
            <a:normAutofit/>
          </a:bodyPr>
          <a:lstStyle/>
          <a:p>
            <a:r>
              <a:rPr lang="en-US" dirty="0" smtClean="0"/>
              <a:t>The paper evaluates requirements for a fairly large number of applications (10) but it’s not necessarily clear that the results generalize</a:t>
            </a:r>
          </a:p>
          <a:p>
            <a:r>
              <a:rPr lang="en-US" dirty="0" smtClean="0"/>
              <a:t>The paper tries to simulate a system that doesn’t yet exist which is fundamentally an error prone process</a:t>
            </a:r>
          </a:p>
          <a:p>
            <a:pPr lvl="1"/>
            <a:r>
              <a:rPr lang="en-US" dirty="0" smtClean="0"/>
              <a:t>This requires making a litany of assumptions about the DDC’s design</a:t>
            </a:r>
          </a:p>
          <a:p>
            <a:pPr lvl="1"/>
            <a:r>
              <a:rPr lang="en-US" dirty="0" smtClean="0"/>
              <a:t>The paper only explores two design knobs out of many possible ones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35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Exploring techniques to reduce the latency of the network stack is key to building a DDC</a:t>
            </a:r>
          </a:p>
          <a:p>
            <a:pPr lvl="1"/>
            <a:r>
              <a:rPr lang="en-US" dirty="0" smtClean="0"/>
              <a:t>RDMA is promising but requires specialized hardware</a:t>
            </a:r>
          </a:p>
          <a:p>
            <a:pPr lvl="1"/>
            <a:r>
              <a:rPr lang="en-US" dirty="0" smtClean="0"/>
              <a:t>IX might have the right idea with its user level stack</a:t>
            </a:r>
          </a:p>
          <a:p>
            <a:r>
              <a:rPr lang="en-US" dirty="0" smtClean="0"/>
              <a:t>We’ll be able to get a much better idea of network requirements if we actually build a DDC prototype instead of just simulating one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7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STORAGE DISAGGREGATION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65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4753264" cy="3585318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Servers today are often equipped with flash cards</a:t>
            </a:r>
          </a:p>
          <a:p>
            <a:r>
              <a:rPr lang="en-US" dirty="0" smtClean="0"/>
              <a:t>Capable of 100Ks of IOPs</a:t>
            </a:r>
          </a:p>
          <a:p>
            <a:pPr lvl="1"/>
            <a:r>
              <a:rPr lang="en-US" dirty="0" smtClean="0"/>
              <a:t>To support dynamic load massively overprovisioned</a:t>
            </a:r>
          </a:p>
        </p:txBody>
      </p:sp>
      <p:sp>
        <p:nvSpPr>
          <p:cNvPr id="9" name="Text Placeholder 6"/>
          <p:cNvSpPr txBox="1">
            <a:spLocks/>
          </p:cNvSpPr>
          <p:nvPr/>
        </p:nvSpPr>
        <p:spPr>
          <a:xfrm>
            <a:off x="313072" y="5486400"/>
            <a:ext cx="8297528" cy="48768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This paper looks at disaggregating these flash resources</a:t>
            </a:r>
          </a:p>
        </p:txBody>
      </p:sp>
    </p:spTree>
    <p:extLst>
      <p:ext uri="{BB962C8B-B14F-4D97-AF65-F5344CB8AC3E}">
        <p14:creationId xmlns:p14="http://schemas.microsoft.com/office/powerpoint/2010/main" val="19511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Disaggregating disk storage is well known since network latency is tiny compared to disk latency</a:t>
            </a:r>
          </a:p>
          <a:p>
            <a:pPr lvl="1"/>
            <a:r>
              <a:rPr lang="en-US" dirty="0" smtClean="0"/>
              <a:t>Petal, Parallax, and Blizzard all present systems for this</a:t>
            </a:r>
          </a:p>
          <a:p>
            <a:r>
              <a:rPr lang="en-US" dirty="0" smtClean="0"/>
              <a:t>Some authors (CORFU, FAWN) propose disaggregating flash as a distributed shared pool instead of as a traditional block device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5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406" y="2057400"/>
            <a:ext cx="4013200" cy="2070100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Datacenters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546601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Traditional datacenters feature a </a:t>
            </a:r>
            <a:r>
              <a:rPr lang="en-US" i="1" dirty="0" smtClean="0"/>
              <a:t>server-centric</a:t>
            </a:r>
            <a:r>
              <a:rPr lang="en-US" dirty="0" smtClean="0"/>
              <a:t> design</a:t>
            </a:r>
          </a:p>
          <a:p>
            <a:r>
              <a:rPr lang="en-US" dirty="0" smtClean="0"/>
              <a:t>Each server consists of a set of resources (NIC, Compute, Storage) bundled together</a:t>
            </a:r>
          </a:p>
        </p:txBody>
      </p:sp>
      <p:sp>
        <p:nvSpPr>
          <p:cNvPr id="9" name="Text Placeholder 7"/>
          <p:cNvSpPr txBox="1">
            <a:spLocks/>
          </p:cNvSpPr>
          <p:nvPr/>
        </p:nvSpPr>
        <p:spPr>
          <a:xfrm>
            <a:off x="287899" y="5181600"/>
            <a:ext cx="7635395" cy="48768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Tasks are scheduled in a fairly course grained manner by allocating machines</a:t>
            </a:r>
          </a:p>
        </p:txBody>
      </p:sp>
    </p:spTree>
    <p:extLst>
      <p:ext uri="{BB962C8B-B14F-4D97-AF65-F5344CB8AC3E}">
        <p14:creationId xmlns:p14="http://schemas.microsoft.com/office/powerpoint/2010/main" val="22823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Architecture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7187705" cy="4648200"/>
          </a:xfrm>
        </p:spPr>
      </p:pic>
    </p:spTree>
    <p:extLst>
      <p:ext uri="{BB962C8B-B14F-4D97-AF65-F5344CB8AC3E}">
        <p14:creationId xmlns:p14="http://schemas.microsoft.com/office/powerpoint/2010/main" val="87185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Disaggregated Architecture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39" y="1447800"/>
            <a:ext cx="5978921" cy="4950081"/>
          </a:xfrm>
        </p:spPr>
      </p:pic>
    </p:spTree>
    <p:extLst>
      <p:ext uri="{BB962C8B-B14F-4D97-AF65-F5344CB8AC3E}">
        <p14:creationId xmlns:p14="http://schemas.microsoft.com/office/powerpoint/2010/main" val="145682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100" y="1481667"/>
            <a:ext cx="4051300" cy="312667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Tuning iSCSI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7899" y="1481667"/>
            <a:ext cx="4663595" cy="4876800"/>
          </a:xfrm>
        </p:spPr>
        <p:txBody>
          <a:bodyPr/>
          <a:lstStyle/>
          <a:p>
            <a:r>
              <a:rPr lang="en-US" dirty="0" smtClean="0"/>
              <a:t>The iSCSI protocol is far too heavyweight for this application</a:t>
            </a:r>
          </a:p>
          <a:p>
            <a:r>
              <a:rPr lang="en-US" dirty="0" smtClean="0"/>
              <a:t>The authors had to apply significant tuning to get reasonable performance out of it</a:t>
            </a:r>
            <a:endParaRPr lang="en-US" dirty="0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87899" y="5105400"/>
            <a:ext cx="8627501" cy="48768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They ran multiple processes, turned on TSO and LSO offloads, turned on jumbo frames, and manually assigned IRQ affinity to improve the setup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39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423735"/>
            <a:ext cx="6015715" cy="22105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819400"/>
          </a:xfrm>
        </p:spPr>
        <p:txBody>
          <a:bodyPr numCol="1"/>
          <a:lstStyle/>
          <a:p>
            <a:r>
              <a:rPr lang="en-US" dirty="0" smtClean="0"/>
              <a:t>The authors looked at the performance of the </a:t>
            </a:r>
            <a:r>
              <a:rPr lang="en-US" dirty="0" err="1" smtClean="0"/>
              <a:t>rocksdb</a:t>
            </a:r>
            <a:r>
              <a:rPr lang="en-US" dirty="0" smtClean="0"/>
              <a:t> </a:t>
            </a:r>
            <a:r>
              <a:rPr lang="en-US" dirty="0" err="1" smtClean="0"/>
              <a:t>keystore</a:t>
            </a:r>
            <a:r>
              <a:rPr lang="en-US" dirty="0" smtClean="0"/>
              <a:t> wrapped in an </a:t>
            </a:r>
            <a:r>
              <a:rPr lang="en-US" dirty="0" err="1" smtClean="0"/>
              <a:t>ssdb</a:t>
            </a:r>
            <a:r>
              <a:rPr lang="en-US" dirty="0" smtClean="0"/>
              <a:t> interface</a:t>
            </a:r>
          </a:p>
          <a:p>
            <a:r>
              <a:rPr lang="en-US" dirty="0" smtClean="0"/>
              <a:t>They used the mutilate load generator tuned to replicate Facebook workload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34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" y="3200400"/>
            <a:ext cx="8906535" cy="346075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numCol="1"/>
          <a:lstStyle/>
          <a:p>
            <a:r>
              <a:rPr lang="en-US" dirty="0" smtClean="0"/>
              <a:t>Overall the authors saw about a 20% performance degradation in the remote setup</a:t>
            </a:r>
          </a:p>
          <a:p>
            <a:r>
              <a:rPr lang="en-US" dirty="0" smtClean="0"/>
              <a:t>This was not as bad at the tail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58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Analysis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6" y="1600200"/>
            <a:ext cx="4105984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50" y="1730414"/>
            <a:ext cx="4115479" cy="2917786"/>
          </a:xfrm>
          <a:prstGeom prst="rect">
            <a:avLst/>
          </a:prstGeom>
        </p:spPr>
      </p:pic>
      <p:sp>
        <p:nvSpPr>
          <p:cNvPr id="9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87899" y="4875682"/>
            <a:ext cx="8534400" cy="2209800"/>
          </a:xfrm>
        </p:spPr>
        <p:txBody>
          <a:bodyPr numCol="1"/>
          <a:lstStyle/>
          <a:p>
            <a:r>
              <a:rPr lang="en-US" dirty="0" smtClean="0"/>
              <a:t>Neither CPU intensity nor percentage of write requests saw significant differences between the local and remote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9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7" y="3292184"/>
            <a:ext cx="8906535" cy="327718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Multitenant Scenario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 numCol="1"/>
          <a:lstStyle/>
          <a:p>
            <a:r>
              <a:rPr lang="en-US" dirty="0" smtClean="0"/>
              <a:t>In the multitenant scenario (left 2 tenants, right 3 tenants) average performance degradation is the same but the tail sees much worse degradation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627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 numCol="1"/>
          <a:lstStyle/>
          <a:p>
            <a:r>
              <a:rPr lang="en-US" dirty="0" smtClean="0"/>
              <a:t>The authors finish up the paper by developing a cost model for disaggregated vs local flash storage and plugging in some numbers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229" y="3359630"/>
            <a:ext cx="4776752" cy="169281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912" y="5014341"/>
            <a:ext cx="5011400" cy="184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2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419045"/>
            <a:ext cx="4646862" cy="310699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Disaggregating flash will save costs when compute and storage scale differently</a:t>
            </a:r>
          </a:p>
          <a:p>
            <a:r>
              <a:rPr lang="en-US" dirty="0" smtClean="0"/>
              <a:t>They plot the cost savings by varying these two parameters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7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major limitation of this work is the need to rely on the iSCSI protocol for the block store interface</a:t>
            </a:r>
          </a:p>
          <a:p>
            <a:pPr lvl="1"/>
            <a:r>
              <a:rPr lang="en-US" dirty="0" smtClean="0"/>
              <a:t>Generally when you have to do </a:t>
            </a:r>
            <a:r>
              <a:rPr lang="en-US" i="1" dirty="0" smtClean="0"/>
              <a:t>that much</a:t>
            </a:r>
            <a:r>
              <a:rPr lang="en-US" dirty="0" smtClean="0"/>
              <a:t> tuning to get reasonable performance it’s a sign that your protocol is not the right choice</a:t>
            </a:r>
          </a:p>
          <a:p>
            <a:r>
              <a:rPr lang="en-US" dirty="0" smtClean="0"/>
              <a:t>20% performance degradation is pretty serious even if you scale up your flash servers to compensate</a:t>
            </a:r>
          </a:p>
          <a:p>
            <a:pPr lvl="1"/>
            <a:r>
              <a:rPr lang="en-US" dirty="0" smtClean="0"/>
              <a:t>Can this setup still handle the maximum dynamic load?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4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118" y="1831109"/>
            <a:ext cx="4619949" cy="22140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Disaggregated Datacenters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89405" y="1219200"/>
            <a:ext cx="5196995" cy="3505200"/>
          </a:xfrm>
        </p:spPr>
        <p:txBody>
          <a:bodyPr>
            <a:noAutofit/>
          </a:bodyPr>
          <a:lstStyle/>
          <a:p>
            <a:r>
              <a:rPr lang="en-US" dirty="0" smtClean="0"/>
              <a:t>Resources are split apart into separate </a:t>
            </a:r>
            <a:r>
              <a:rPr lang="en-US" i="1" dirty="0" smtClean="0"/>
              <a:t>blades</a:t>
            </a:r>
            <a:r>
              <a:rPr lang="en-US" dirty="0" smtClean="0"/>
              <a:t> each of which contains only one resource type</a:t>
            </a:r>
          </a:p>
          <a:p>
            <a:r>
              <a:rPr lang="en-US" dirty="0" smtClean="0"/>
              <a:t>These blades are networked together by a high bandwidth interconnect</a:t>
            </a:r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87899" y="4944533"/>
            <a:ext cx="8151862" cy="190500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Can be set up at multiple different scales</a:t>
            </a:r>
          </a:p>
          <a:p>
            <a:pPr lvl="1"/>
            <a:r>
              <a:rPr lang="en-US" dirty="0" smtClean="0"/>
              <a:t>Rack scale disaggregation</a:t>
            </a:r>
          </a:p>
          <a:p>
            <a:pPr lvl="1"/>
            <a:r>
              <a:rPr lang="en-US" dirty="0" smtClean="0"/>
              <a:t>Datacenter scale disaggregation</a:t>
            </a:r>
          </a:p>
        </p:txBody>
      </p:sp>
    </p:spTree>
    <p:extLst>
      <p:ext uri="{BB962C8B-B14F-4D97-AF65-F5344CB8AC3E}">
        <p14:creationId xmlns:p14="http://schemas.microsoft.com/office/powerpoint/2010/main" val="158150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Just like with the other paper, exploring techniques to reduce network latency is essential</a:t>
            </a:r>
          </a:p>
          <a:p>
            <a:pPr lvl="1"/>
            <a:r>
              <a:rPr lang="en-US" dirty="0" smtClean="0"/>
              <a:t>Is iSCSI really the right choice? Are there any lighter weight protocols we can use?</a:t>
            </a:r>
          </a:p>
          <a:p>
            <a:r>
              <a:rPr lang="en-US" dirty="0" smtClean="0"/>
              <a:t>If we disaggregate flash we’ll need to assign </a:t>
            </a:r>
            <a:r>
              <a:rPr lang="en-US" dirty="0" err="1" smtClean="0"/>
              <a:t>datastore</a:t>
            </a:r>
            <a:r>
              <a:rPr lang="en-US" dirty="0" smtClean="0"/>
              <a:t> servers to flash servers</a:t>
            </a:r>
          </a:p>
          <a:p>
            <a:pPr lvl="1"/>
            <a:r>
              <a:rPr lang="en-US" smtClean="0"/>
              <a:t>Can we apply existing resource allocation work?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7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343400"/>
          </a:xfrm>
        </p:spPr>
        <p:txBody>
          <a:bodyPr/>
          <a:lstStyle/>
          <a:p>
            <a:r>
              <a:rPr lang="en-US" dirty="0" smtClean="0"/>
              <a:t>CPU and memory technologies exhibit significantly different trends</a:t>
            </a:r>
          </a:p>
          <a:p>
            <a:pPr lvl="1"/>
            <a:r>
              <a:rPr lang="en-US" dirty="0" smtClean="0"/>
              <a:t>Decoupling the two makes it easier to evolve the technologies separately</a:t>
            </a:r>
          </a:p>
          <a:p>
            <a:r>
              <a:rPr lang="en-US" dirty="0" smtClean="0"/>
              <a:t>Fine grained scheduling for each resource separately</a:t>
            </a:r>
          </a:p>
          <a:p>
            <a:pPr lvl="1"/>
            <a:r>
              <a:rPr lang="en-US" dirty="0" smtClean="0"/>
              <a:t>Can exactly match a job’s requirements with no overprovisioning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to Disaggregation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1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NETWORK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12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Disaggregating CPU from memory introduces network latency into every single memory access</a:t>
            </a:r>
          </a:p>
          <a:p>
            <a:r>
              <a:rPr lang="en-US" dirty="0" smtClean="0"/>
              <a:t>Due to this, DDC prototypes have mostly relied upon extremely low latency next generation interconnects </a:t>
            </a:r>
          </a:p>
          <a:p>
            <a:pPr lvl="1"/>
            <a:r>
              <a:rPr lang="en-US" dirty="0" smtClean="0"/>
              <a:t>Unfortunately these new technologies are both proprietary and expensive</a:t>
            </a:r>
          </a:p>
          <a:p>
            <a:r>
              <a:rPr lang="en-US" dirty="0" smtClean="0"/>
              <a:t>Are these technologies actually </a:t>
            </a:r>
            <a:r>
              <a:rPr lang="en-US" i="1" dirty="0" smtClean="0"/>
              <a:t>necessary</a:t>
            </a:r>
            <a:r>
              <a:rPr lang="en-US" dirty="0" smtClean="0"/>
              <a:t> for a DDC to function? 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2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Lim et al explore the implications of the different trends for memory capacity and compute</a:t>
            </a:r>
          </a:p>
          <a:p>
            <a:pPr lvl="1"/>
            <a:r>
              <a:rPr lang="en-US" dirty="0" smtClean="0"/>
              <a:t>The growing difference between the two is causing a “memory capacity wall” which fundamentally limits </a:t>
            </a:r>
            <a:r>
              <a:rPr lang="en-US" dirty="0" err="1" smtClean="0"/>
              <a:t>colocated</a:t>
            </a:r>
            <a:r>
              <a:rPr lang="en-US" dirty="0" smtClean="0"/>
              <a:t> CPU and memory setups</a:t>
            </a:r>
          </a:p>
          <a:p>
            <a:r>
              <a:rPr lang="en-US" dirty="0" smtClean="0"/>
              <a:t>Several different authors (</a:t>
            </a:r>
            <a:r>
              <a:rPr lang="en-US" dirty="0" err="1" smtClean="0"/>
              <a:t>FireBox</a:t>
            </a:r>
            <a:r>
              <a:rPr lang="en-US" dirty="0" smtClean="0"/>
              <a:t>, Theia, R2C2) propose radical network redesigns </a:t>
            </a:r>
            <a:r>
              <a:rPr lang="en-US" dirty="0"/>
              <a:t>with new technologies or </a:t>
            </a:r>
            <a:r>
              <a:rPr lang="en-US" dirty="0" smtClean="0"/>
              <a:t>topologies to support DDC traffic</a:t>
            </a:r>
          </a:p>
          <a:p>
            <a:pPr lvl="1"/>
            <a:r>
              <a:rPr lang="en-US" dirty="0" smtClean="0"/>
              <a:t> None of these papers actually evaluate the network requirements for DDC to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Many recent authors look at reducing network latency by bypassing the kernel stack</a:t>
            </a:r>
          </a:p>
          <a:p>
            <a:pPr lvl="1"/>
            <a:r>
              <a:rPr lang="en-US" dirty="0" smtClean="0"/>
              <a:t>RDMA does this in hardware</a:t>
            </a:r>
          </a:p>
          <a:p>
            <a:pPr lvl="1"/>
            <a:r>
              <a:rPr lang="en-US" dirty="0" smtClean="0"/>
              <a:t>We read a paper (IX) earlier in the course looking at doing this with a user level network stack inspired by the techniques used for dedicated network devices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4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1" ma:contentTypeDescription="Create a new document." ma:contentTypeScope="" ma:versionID="3614ce1bb16ec63bf293f189bde7aefe">
  <xsd:schema xmlns:xsd="http://www.w3.org/2001/XMLSchema" xmlns:xs="http://www.w3.org/2001/XMLSchema" xmlns:p="http://schemas.microsoft.com/office/2006/metadata/properties" xmlns:ns3="e4c1ce05-e5f0-4c81-a246-c4d1ac965303" targetNamespace="http://schemas.microsoft.com/office/2006/metadata/properties" ma:root="true" ma:fieldsID="4f49565d3251dd9cea50611ca027943f" ns3:_="">
    <xsd:import namespace="e4c1ce05-e5f0-4c81-a246-c4d1ac965303"/>
    <xsd:element name="properties">
      <xsd:complexType>
        <xsd:sequence>
          <xsd:element name="documentManagement">
            <xsd:complexType>
              <xsd:all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4111076-6C93-404C-A722-C485E711B1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1249</Words>
  <Application>Microsoft Macintosh PowerPoint</Application>
  <PresentationFormat>On-screen Show (4:3)</PresentationFormat>
  <Paragraphs>143</Paragraphs>
  <Slides>40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Calibri</vt:lpstr>
      <vt:lpstr>Cambria Math</vt:lpstr>
      <vt:lpstr>Helvetica</vt:lpstr>
      <vt:lpstr>Times</vt:lpstr>
      <vt:lpstr>Arial</vt:lpstr>
      <vt:lpstr>Office Theme</vt:lpstr>
      <vt:lpstr>Emerging Topics: Disaggregated Datacenters</vt:lpstr>
      <vt:lpstr>PowerPoint Presentation</vt:lpstr>
      <vt:lpstr>Traditional Datacenters</vt:lpstr>
      <vt:lpstr>Disaggregated Datacenters</vt:lpstr>
      <vt:lpstr>Advantages to Disaggregation</vt:lpstr>
      <vt:lpstr>PowerPoint Presentation</vt:lpstr>
      <vt:lpstr>Introduction</vt:lpstr>
      <vt:lpstr>Prior Work</vt:lpstr>
      <vt:lpstr>Prior Work</vt:lpstr>
      <vt:lpstr>Technical Contributions</vt:lpstr>
      <vt:lpstr>DDC Design Assumptions</vt:lpstr>
      <vt:lpstr>Design Knobs</vt:lpstr>
      <vt:lpstr>Evaluation Setup</vt:lpstr>
      <vt:lpstr>Evaluation Setup</vt:lpstr>
      <vt:lpstr>Results</vt:lpstr>
      <vt:lpstr>Results</vt:lpstr>
      <vt:lpstr>Sensitivity Analysis</vt:lpstr>
      <vt:lpstr>Predicting Requirements</vt:lpstr>
      <vt:lpstr>Meeting These Requirements</vt:lpstr>
      <vt:lpstr>Getting Congestion Data</vt:lpstr>
      <vt:lpstr>Congestion Evaluation Setup</vt:lpstr>
      <vt:lpstr>Results</vt:lpstr>
      <vt:lpstr>Results</vt:lpstr>
      <vt:lpstr>Conclusions</vt:lpstr>
      <vt:lpstr>Limitations</vt:lpstr>
      <vt:lpstr>Future Directions</vt:lpstr>
      <vt:lpstr>PowerPoint Presentation</vt:lpstr>
      <vt:lpstr>Introduction</vt:lpstr>
      <vt:lpstr>Prior Work</vt:lpstr>
      <vt:lpstr>Traditional Architecture</vt:lpstr>
      <vt:lpstr>Disaggregated Architecture</vt:lpstr>
      <vt:lpstr>Tuning iSCSI</vt:lpstr>
      <vt:lpstr>Evaluation</vt:lpstr>
      <vt:lpstr>Results</vt:lpstr>
      <vt:lpstr>Sensitivity Analysis</vt:lpstr>
      <vt:lpstr>Multitenant Scenario</vt:lpstr>
      <vt:lpstr>Analysis</vt:lpstr>
      <vt:lpstr>Analysis</vt:lpstr>
      <vt:lpstr>Limitations</vt:lpstr>
      <vt:lpstr>Future Directions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Reuben Bayer Rappaport</cp:lastModifiedBy>
  <cp:revision>223</cp:revision>
  <dcterms:created xsi:type="dcterms:W3CDTF">2014-05-07T13:58:10Z</dcterms:created>
  <dcterms:modified xsi:type="dcterms:W3CDTF">2017-05-02T05:51:41Z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