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Lst>
  <p:sldSz cy="5143500" cx="9144000"/>
  <p:notesSz cx="6858000" cy="9144000"/>
  <p:embeddedFontLst>
    <p:embeddedFont>
      <p:font typeface="Average"/>
      <p:regular r:id="rId73"/>
    </p:embeddedFont>
    <p:embeddedFont>
      <p:font typeface="Oswald"/>
      <p:regular r:id="rId74"/>
      <p:bold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C2E2EC2D-BEF8-4779-9137-6860C16E10D6}">
  <a:tblStyle styleId="{C2E2EC2D-BEF8-4779-9137-6860C16E10D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Average-regular.fntdata"/><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font" Target="fonts/Oswald-bold.fntdata"/><Relationship Id="rId30" Type="http://schemas.openxmlformats.org/officeDocument/2006/relationships/slide" Target="slides/slide24.xml"/><Relationship Id="rId74" Type="http://schemas.openxmlformats.org/officeDocument/2006/relationships/font" Target="fonts/Oswald-regular.fntdata"/><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6b44d21d5c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6b44d21d5c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7570db09ac_1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7570db09ac_1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7570db09ac_1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7570db09ac_1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7570db09ac_1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7570db09ac_1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7570db09ac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7570db09ac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6b321204cd_0_5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6b321204cd_0_5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7570db09ac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7570db09ac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6b44d21d5c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6b44d21d5c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6b3bd58bfd_0_1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6b3bd58bfd_0_1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6b3bd58bfd_0_1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6b3bd58bfd_0_1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g6b321204c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6b321204c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6b3bd58bfd_0_1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6b3bd58bfd_0_1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g6b321204cd_0_5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6b321204cd_0_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6b3bd58bfd_0_1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6b3bd58bfd_0_1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7570db09ac_1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7570db09ac_1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6b321204cd_0_5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6b321204cd_0_5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g7570db09ac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7570db09ac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g6b321204cd_0_5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6b321204cd_0_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Google Shape;324;g6b44d21d5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6b44d21d5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6b321204cd_0_5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6b321204cd_0_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g6b3bd58bfd_0_1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6b3bd58bfd_0_1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6b321204c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6b321204c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g6b3bd58bfd_0_1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6b3bd58bfd_0_1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g6b3bd58bfd_0_1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6b3bd58bfd_0_1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Google Shape;402;g6b3bd58bfd_0_1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6b3bd58bfd_0_1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6" name="Shape 426"/>
        <p:cNvGrpSpPr/>
        <p:nvPr/>
      </p:nvGrpSpPr>
      <p:grpSpPr>
        <a:xfrm>
          <a:off x="0" y="0"/>
          <a:ext cx="0" cy="0"/>
          <a:chOff x="0" y="0"/>
          <a:chExt cx="0" cy="0"/>
        </a:xfrm>
      </p:grpSpPr>
      <p:sp>
        <p:nvSpPr>
          <p:cNvPr id="427" name="Google Shape;427;g6b44d21d5c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6b44d21d5c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Google Shape;452;g6b44d21d5c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6b44d21d5c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6" name="Shape 476"/>
        <p:cNvGrpSpPr/>
        <p:nvPr/>
      </p:nvGrpSpPr>
      <p:grpSpPr>
        <a:xfrm>
          <a:off x="0" y="0"/>
          <a:ext cx="0" cy="0"/>
          <a:chOff x="0" y="0"/>
          <a:chExt cx="0" cy="0"/>
        </a:xfrm>
      </p:grpSpPr>
      <p:sp>
        <p:nvSpPr>
          <p:cNvPr id="477" name="Google Shape;477;g6b3bd58bfd_0_1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6b3bd58bfd_0_1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2" name="Shape 482"/>
        <p:cNvGrpSpPr/>
        <p:nvPr/>
      </p:nvGrpSpPr>
      <p:grpSpPr>
        <a:xfrm>
          <a:off x="0" y="0"/>
          <a:ext cx="0" cy="0"/>
          <a:chOff x="0" y="0"/>
          <a:chExt cx="0" cy="0"/>
        </a:xfrm>
      </p:grpSpPr>
      <p:sp>
        <p:nvSpPr>
          <p:cNvPr id="483" name="Google Shape;483;g6b3bd58bfd_0_1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6b3bd58bfd_0_1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1" name="Shape 501"/>
        <p:cNvGrpSpPr/>
        <p:nvPr/>
      </p:nvGrpSpPr>
      <p:grpSpPr>
        <a:xfrm>
          <a:off x="0" y="0"/>
          <a:ext cx="0" cy="0"/>
          <a:chOff x="0" y="0"/>
          <a:chExt cx="0" cy="0"/>
        </a:xfrm>
      </p:grpSpPr>
      <p:sp>
        <p:nvSpPr>
          <p:cNvPr id="502" name="Google Shape;502;g6b3bd58bfd_0_1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6b3bd58bfd_0_1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0" name="Shape 520"/>
        <p:cNvGrpSpPr/>
        <p:nvPr/>
      </p:nvGrpSpPr>
      <p:grpSpPr>
        <a:xfrm>
          <a:off x="0" y="0"/>
          <a:ext cx="0" cy="0"/>
          <a:chOff x="0" y="0"/>
          <a:chExt cx="0" cy="0"/>
        </a:xfrm>
      </p:grpSpPr>
      <p:sp>
        <p:nvSpPr>
          <p:cNvPr id="521" name="Google Shape;521;g6b3bd58bfd_0_15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6b3bd58bfd_0_1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9" name="Shape 539"/>
        <p:cNvGrpSpPr/>
        <p:nvPr/>
      </p:nvGrpSpPr>
      <p:grpSpPr>
        <a:xfrm>
          <a:off x="0" y="0"/>
          <a:ext cx="0" cy="0"/>
          <a:chOff x="0" y="0"/>
          <a:chExt cx="0" cy="0"/>
        </a:xfrm>
      </p:grpSpPr>
      <p:sp>
        <p:nvSpPr>
          <p:cNvPr id="540" name="Google Shape;540;g6b3bd58bfd_0_1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6b3bd58bfd_0_1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g6b321204c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6b321204c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4" name="Shape 564"/>
        <p:cNvGrpSpPr/>
        <p:nvPr/>
      </p:nvGrpSpPr>
      <p:grpSpPr>
        <a:xfrm>
          <a:off x="0" y="0"/>
          <a:ext cx="0" cy="0"/>
          <a:chOff x="0" y="0"/>
          <a:chExt cx="0" cy="0"/>
        </a:xfrm>
      </p:grpSpPr>
      <p:sp>
        <p:nvSpPr>
          <p:cNvPr id="565" name="Google Shape;565;g7570db09ac_1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7570db09ac_1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0" name="Shape 590"/>
        <p:cNvGrpSpPr/>
        <p:nvPr/>
      </p:nvGrpSpPr>
      <p:grpSpPr>
        <a:xfrm>
          <a:off x="0" y="0"/>
          <a:ext cx="0" cy="0"/>
          <a:chOff x="0" y="0"/>
          <a:chExt cx="0" cy="0"/>
        </a:xfrm>
      </p:grpSpPr>
      <p:sp>
        <p:nvSpPr>
          <p:cNvPr id="591" name="Google Shape;591;g6b3bd58bfd_0_1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6b3bd58bfd_0_1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6" name="Shape 616"/>
        <p:cNvGrpSpPr/>
        <p:nvPr/>
      </p:nvGrpSpPr>
      <p:grpSpPr>
        <a:xfrm>
          <a:off x="0" y="0"/>
          <a:ext cx="0" cy="0"/>
          <a:chOff x="0" y="0"/>
          <a:chExt cx="0" cy="0"/>
        </a:xfrm>
      </p:grpSpPr>
      <p:sp>
        <p:nvSpPr>
          <p:cNvPr id="617" name="Google Shape;617;g7570db09ac_1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7570db09ac_1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2" name="Shape 642"/>
        <p:cNvGrpSpPr/>
        <p:nvPr/>
      </p:nvGrpSpPr>
      <p:grpSpPr>
        <a:xfrm>
          <a:off x="0" y="0"/>
          <a:ext cx="0" cy="0"/>
          <a:chOff x="0" y="0"/>
          <a:chExt cx="0" cy="0"/>
        </a:xfrm>
      </p:grpSpPr>
      <p:sp>
        <p:nvSpPr>
          <p:cNvPr id="643" name="Google Shape;643;g6b3bd58bfd_0_15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6b3bd58bfd_0_1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9" name="Shape 669"/>
        <p:cNvGrpSpPr/>
        <p:nvPr/>
      </p:nvGrpSpPr>
      <p:grpSpPr>
        <a:xfrm>
          <a:off x="0" y="0"/>
          <a:ext cx="0" cy="0"/>
          <a:chOff x="0" y="0"/>
          <a:chExt cx="0" cy="0"/>
        </a:xfrm>
      </p:grpSpPr>
      <p:sp>
        <p:nvSpPr>
          <p:cNvPr id="670" name="Google Shape;670;g7570db09ac_1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7570db09ac_1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2" name="Shape 692"/>
        <p:cNvGrpSpPr/>
        <p:nvPr/>
      </p:nvGrpSpPr>
      <p:grpSpPr>
        <a:xfrm>
          <a:off x="0" y="0"/>
          <a:ext cx="0" cy="0"/>
          <a:chOff x="0" y="0"/>
          <a:chExt cx="0" cy="0"/>
        </a:xfrm>
      </p:grpSpPr>
      <p:sp>
        <p:nvSpPr>
          <p:cNvPr id="693" name="Google Shape;693;g6b3bd58bfd_0_15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6b3bd58bfd_0_1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5" name="Shape 715"/>
        <p:cNvGrpSpPr/>
        <p:nvPr/>
      </p:nvGrpSpPr>
      <p:grpSpPr>
        <a:xfrm>
          <a:off x="0" y="0"/>
          <a:ext cx="0" cy="0"/>
          <a:chOff x="0" y="0"/>
          <a:chExt cx="0" cy="0"/>
        </a:xfrm>
      </p:grpSpPr>
      <p:sp>
        <p:nvSpPr>
          <p:cNvPr id="716" name="Google Shape;716;g7570db09ac_1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7570db09ac_1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8" name="Shape 738"/>
        <p:cNvGrpSpPr/>
        <p:nvPr/>
      </p:nvGrpSpPr>
      <p:grpSpPr>
        <a:xfrm>
          <a:off x="0" y="0"/>
          <a:ext cx="0" cy="0"/>
          <a:chOff x="0" y="0"/>
          <a:chExt cx="0" cy="0"/>
        </a:xfrm>
      </p:grpSpPr>
      <p:sp>
        <p:nvSpPr>
          <p:cNvPr id="739" name="Google Shape;739;g6b3bd58bfd_0_10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6b3bd58bfd_0_10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4" name="Shape 744"/>
        <p:cNvGrpSpPr/>
        <p:nvPr/>
      </p:nvGrpSpPr>
      <p:grpSpPr>
        <a:xfrm>
          <a:off x="0" y="0"/>
          <a:ext cx="0" cy="0"/>
          <a:chOff x="0" y="0"/>
          <a:chExt cx="0" cy="0"/>
        </a:xfrm>
      </p:grpSpPr>
      <p:sp>
        <p:nvSpPr>
          <p:cNvPr id="745" name="Google Shape;745;g6b3bd58bfd_0_10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6b3bd58bfd_0_10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0" name="Shape 750"/>
        <p:cNvGrpSpPr/>
        <p:nvPr/>
      </p:nvGrpSpPr>
      <p:grpSpPr>
        <a:xfrm>
          <a:off x="0" y="0"/>
          <a:ext cx="0" cy="0"/>
          <a:chOff x="0" y="0"/>
          <a:chExt cx="0" cy="0"/>
        </a:xfrm>
      </p:grpSpPr>
      <p:sp>
        <p:nvSpPr>
          <p:cNvPr id="751" name="Google Shape;751;g6b3bd58bfd_0_15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6b3bd58bfd_0_15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g6b321204c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6b321204c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6" name="Shape 756"/>
        <p:cNvGrpSpPr/>
        <p:nvPr/>
      </p:nvGrpSpPr>
      <p:grpSpPr>
        <a:xfrm>
          <a:off x="0" y="0"/>
          <a:ext cx="0" cy="0"/>
          <a:chOff x="0" y="0"/>
          <a:chExt cx="0" cy="0"/>
        </a:xfrm>
      </p:grpSpPr>
      <p:sp>
        <p:nvSpPr>
          <p:cNvPr id="757" name="Google Shape;757;g6b3bd58bfd_0_1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8" name="Google Shape;758;g6b3bd58bfd_0_1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2" name="Shape 762"/>
        <p:cNvGrpSpPr/>
        <p:nvPr/>
      </p:nvGrpSpPr>
      <p:grpSpPr>
        <a:xfrm>
          <a:off x="0" y="0"/>
          <a:ext cx="0" cy="0"/>
          <a:chOff x="0" y="0"/>
          <a:chExt cx="0" cy="0"/>
        </a:xfrm>
      </p:grpSpPr>
      <p:sp>
        <p:nvSpPr>
          <p:cNvPr id="763" name="Google Shape;763;g6b3bd58bfd_0_16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6b3bd58bfd_0_16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8" name="Shape 768"/>
        <p:cNvGrpSpPr/>
        <p:nvPr/>
      </p:nvGrpSpPr>
      <p:grpSpPr>
        <a:xfrm>
          <a:off x="0" y="0"/>
          <a:ext cx="0" cy="0"/>
          <a:chOff x="0" y="0"/>
          <a:chExt cx="0" cy="0"/>
        </a:xfrm>
      </p:grpSpPr>
      <p:sp>
        <p:nvSpPr>
          <p:cNvPr id="769" name="Google Shape;769;g6b3bd58bfd_0_16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0" name="Google Shape;770;g6b3bd58bfd_0_16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4" name="Shape 774"/>
        <p:cNvGrpSpPr/>
        <p:nvPr/>
      </p:nvGrpSpPr>
      <p:grpSpPr>
        <a:xfrm>
          <a:off x="0" y="0"/>
          <a:ext cx="0" cy="0"/>
          <a:chOff x="0" y="0"/>
          <a:chExt cx="0" cy="0"/>
        </a:xfrm>
      </p:grpSpPr>
      <p:sp>
        <p:nvSpPr>
          <p:cNvPr id="775" name="Google Shape;775;g6b3bd58bfd_0_16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6" name="Google Shape;776;g6b3bd58bfd_0_1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8" name="Shape 788"/>
        <p:cNvGrpSpPr/>
        <p:nvPr/>
      </p:nvGrpSpPr>
      <p:grpSpPr>
        <a:xfrm>
          <a:off x="0" y="0"/>
          <a:ext cx="0" cy="0"/>
          <a:chOff x="0" y="0"/>
          <a:chExt cx="0" cy="0"/>
        </a:xfrm>
      </p:grpSpPr>
      <p:sp>
        <p:nvSpPr>
          <p:cNvPr id="789" name="Google Shape;789;g6b3bd58bfd_0_16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6b3bd58bfd_0_1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7" name="Shape 807"/>
        <p:cNvGrpSpPr/>
        <p:nvPr/>
      </p:nvGrpSpPr>
      <p:grpSpPr>
        <a:xfrm>
          <a:off x="0" y="0"/>
          <a:ext cx="0" cy="0"/>
          <a:chOff x="0" y="0"/>
          <a:chExt cx="0" cy="0"/>
        </a:xfrm>
      </p:grpSpPr>
      <p:sp>
        <p:nvSpPr>
          <p:cNvPr id="808" name="Google Shape;808;g6b3bd58bfd_0_16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6b3bd58bfd_0_16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4" name="Shape 824"/>
        <p:cNvGrpSpPr/>
        <p:nvPr/>
      </p:nvGrpSpPr>
      <p:grpSpPr>
        <a:xfrm>
          <a:off x="0" y="0"/>
          <a:ext cx="0" cy="0"/>
          <a:chOff x="0" y="0"/>
          <a:chExt cx="0" cy="0"/>
        </a:xfrm>
      </p:grpSpPr>
      <p:sp>
        <p:nvSpPr>
          <p:cNvPr id="825" name="Google Shape;825;g6b3bd58bfd_0_17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6" name="Google Shape;826;g6b3bd58bfd_0_17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1" name="Shape 841"/>
        <p:cNvGrpSpPr/>
        <p:nvPr/>
      </p:nvGrpSpPr>
      <p:grpSpPr>
        <a:xfrm>
          <a:off x="0" y="0"/>
          <a:ext cx="0" cy="0"/>
          <a:chOff x="0" y="0"/>
          <a:chExt cx="0" cy="0"/>
        </a:xfrm>
      </p:grpSpPr>
      <p:sp>
        <p:nvSpPr>
          <p:cNvPr id="842" name="Google Shape;842;g6b3bd58bfd_0_17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3" name="Google Shape;843;g6b3bd58bfd_0_17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8" name="Shape 858"/>
        <p:cNvGrpSpPr/>
        <p:nvPr/>
      </p:nvGrpSpPr>
      <p:grpSpPr>
        <a:xfrm>
          <a:off x="0" y="0"/>
          <a:ext cx="0" cy="0"/>
          <a:chOff x="0" y="0"/>
          <a:chExt cx="0" cy="0"/>
        </a:xfrm>
      </p:grpSpPr>
      <p:sp>
        <p:nvSpPr>
          <p:cNvPr id="859" name="Google Shape;859;g6b3bd58bfd_0_15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0" name="Google Shape;860;g6b3bd58bfd_0_1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4" name="Shape 864"/>
        <p:cNvGrpSpPr/>
        <p:nvPr/>
      </p:nvGrpSpPr>
      <p:grpSpPr>
        <a:xfrm>
          <a:off x="0" y="0"/>
          <a:ext cx="0" cy="0"/>
          <a:chOff x="0" y="0"/>
          <a:chExt cx="0" cy="0"/>
        </a:xfrm>
      </p:grpSpPr>
      <p:sp>
        <p:nvSpPr>
          <p:cNvPr id="865" name="Google Shape;865;g6b3bd58bfd_0_15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6b3bd58bfd_0_1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7570db09a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7570db09a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0" name="Shape 870"/>
        <p:cNvGrpSpPr/>
        <p:nvPr/>
      </p:nvGrpSpPr>
      <p:grpSpPr>
        <a:xfrm>
          <a:off x="0" y="0"/>
          <a:ext cx="0" cy="0"/>
          <a:chOff x="0" y="0"/>
          <a:chExt cx="0" cy="0"/>
        </a:xfrm>
      </p:grpSpPr>
      <p:sp>
        <p:nvSpPr>
          <p:cNvPr id="871" name="Google Shape;871;g6b3bd58bfd_0_10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2" name="Google Shape;872;g6b3bd58bfd_0_10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8" name="Shape 888"/>
        <p:cNvGrpSpPr/>
        <p:nvPr/>
      </p:nvGrpSpPr>
      <p:grpSpPr>
        <a:xfrm>
          <a:off x="0" y="0"/>
          <a:ext cx="0" cy="0"/>
          <a:chOff x="0" y="0"/>
          <a:chExt cx="0" cy="0"/>
        </a:xfrm>
      </p:grpSpPr>
      <p:sp>
        <p:nvSpPr>
          <p:cNvPr id="889" name="Google Shape;889;g6b3bd58bfd_0_17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0" name="Google Shape;890;g6b3bd58bfd_0_17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4" name="Shape 894"/>
        <p:cNvGrpSpPr/>
        <p:nvPr/>
      </p:nvGrpSpPr>
      <p:grpSpPr>
        <a:xfrm>
          <a:off x="0" y="0"/>
          <a:ext cx="0" cy="0"/>
          <a:chOff x="0" y="0"/>
          <a:chExt cx="0" cy="0"/>
        </a:xfrm>
      </p:grpSpPr>
      <p:sp>
        <p:nvSpPr>
          <p:cNvPr id="895" name="Google Shape;895;g6b44d21d5c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6" name="Google Shape;896;g6b44d21d5c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0" name="Shape 900"/>
        <p:cNvGrpSpPr/>
        <p:nvPr/>
      </p:nvGrpSpPr>
      <p:grpSpPr>
        <a:xfrm>
          <a:off x="0" y="0"/>
          <a:ext cx="0" cy="0"/>
          <a:chOff x="0" y="0"/>
          <a:chExt cx="0" cy="0"/>
        </a:xfrm>
      </p:grpSpPr>
      <p:sp>
        <p:nvSpPr>
          <p:cNvPr id="901" name="Google Shape;901;g6b3bd58bfd_0_10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2" name="Google Shape;902;g6b3bd58bfd_0_10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6" name="Shape 906"/>
        <p:cNvGrpSpPr/>
        <p:nvPr/>
      </p:nvGrpSpPr>
      <p:grpSpPr>
        <a:xfrm>
          <a:off x="0" y="0"/>
          <a:ext cx="0" cy="0"/>
          <a:chOff x="0" y="0"/>
          <a:chExt cx="0" cy="0"/>
        </a:xfrm>
      </p:grpSpPr>
      <p:sp>
        <p:nvSpPr>
          <p:cNvPr id="907" name="Google Shape;907;g6b486a9f9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8" name="Google Shape;908;g6b486a9f9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2" name="Shape 912"/>
        <p:cNvGrpSpPr/>
        <p:nvPr/>
      </p:nvGrpSpPr>
      <p:grpSpPr>
        <a:xfrm>
          <a:off x="0" y="0"/>
          <a:ext cx="0" cy="0"/>
          <a:chOff x="0" y="0"/>
          <a:chExt cx="0" cy="0"/>
        </a:xfrm>
      </p:grpSpPr>
      <p:sp>
        <p:nvSpPr>
          <p:cNvPr id="913" name="Google Shape;913;g7570db09ac_1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7570db09ac_1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8" name="Shape 918"/>
        <p:cNvGrpSpPr/>
        <p:nvPr/>
      </p:nvGrpSpPr>
      <p:grpSpPr>
        <a:xfrm>
          <a:off x="0" y="0"/>
          <a:ext cx="0" cy="0"/>
          <a:chOff x="0" y="0"/>
          <a:chExt cx="0" cy="0"/>
        </a:xfrm>
      </p:grpSpPr>
      <p:sp>
        <p:nvSpPr>
          <p:cNvPr id="919" name="Google Shape;919;g6b3bd58bfd_0_10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0" name="Google Shape;920;g6b3bd58bfd_0_10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6b321204c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6b321204c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6b321204cd_0_5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6b321204cd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6b44d21d5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6b44d21d5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en.wikipedia.org/wiki/Gnutella" TargetMode="External"/><Relationship Id="rId4" Type="http://schemas.openxmlformats.org/officeDocument/2006/relationships/hyperlink" Target="https://en.wikipedia.org/wiki/Freenet" TargetMode="External"/><Relationship Id="rId5" Type="http://schemas.openxmlformats.org/officeDocument/2006/relationships/hyperlink" Target="https://en.wikipedia.org/wiki/BearShare" TargetMode="External"/><Relationship Id="rId6" Type="http://schemas.openxmlformats.org/officeDocument/2006/relationships/hyperlink" Target="https://en.wikipedia.org/wiki/Soulseek"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Google Shape;59;p13"/>
          <p:cNvSpPr txBox="1"/>
          <p:nvPr>
            <p:ph type="ctrTitle"/>
          </p:nvPr>
        </p:nvSpPr>
        <p:spPr>
          <a:xfrm>
            <a:off x="671258" y="990800"/>
            <a:ext cx="7801500" cy="1730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t>Chord and the DHT Routing Geometry</a:t>
            </a:r>
            <a:endParaRPr sz="3600"/>
          </a:p>
        </p:txBody>
      </p:sp>
      <p:sp>
        <p:nvSpPr>
          <p:cNvPr id="60" name="Google Shape;60;p13"/>
          <p:cNvSpPr txBox="1"/>
          <p:nvPr>
            <p:ph idx="1" type="subTitle"/>
          </p:nvPr>
        </p:nvSpPr>
        <p:spPr>
          <a:xfrm>
            <a:off x="671250" y="3174876"/>
            <a:ext cx="7801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Yucheng Lu</a:t>
            </a:r>
            <a:endParaRPr/>
          </a:p>
          <a:p>
            <a:pPr indent="0" lvl="0" marL="0" rtl="0" algn="ctr">
              <a:spcBef>
                <a:spcPts val="0"/>
              </a:spcBef>
              <a:spcAft>
                <a:spcPts val="0"/>
              </a:spcAft>
              <a:buNone/>
            </a:pPr>
            <a:r>
              <a:rPr lang="en"/>
              <a:t>Nov 19</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Distributed Hash Table (DHT)</a:t>
            </a:r>
            <a:endParaRPr/>
          </a:p>
        </p:txBody>
      </p:sp>
      <p:sp>
        <p:nvSpPr>
          <p:cNvPr id="148" name="Google Shape;148;p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Structure of DHT:</a:t>
            </a:r>
            <a:endParaRPr/>
          </a:p>
          <a:p>
            <a:pPr indent="0" lvl="0" marL="0" rtl="0" algn="l">
              <a:spcBef>
                <a:spcPts val="1600"/>
              </a:spcBef>
              <a:spcAft>
                <a:spcPts val="0"/>
              </a:spcAft>
              <a:buNone/>
            </a:pPr>
            <a:r>
              <a:rPr lang="en"/>
              <a:t>	An abstract </a:t>
            </a:r>
            <a:r>
              <a:rPr b="1" lang="en" u="sng">
                <a:solidFill>
                  <a:srgbClr val="6AA84F"/>
                </a:solidFill>
              </a:rPr>
              <a:t>keyspace</a:t>
            </a:r>
            <a:r>
              <a:rPr lang="en"/>
              <a:t>, such as the set of 160-bit strings.</a:t>
            </a:r>
            <a:endParaRPr/>
          </a:p>
          <a:p>
            <a:pPr indent="0" lvl="0" marL="0" rtl="0" algn="l">
              <a:spcBef>
                <a:spcPts val="1600"/>
              </a:spcBef>
              <a:spcAft>
                <a:spcPts val="0"/>
              </a:spcAft>
              <a:buNone/>
            </a:pPr>
            <a:r>
              <a:rPr lang="en"/>
              <a:t>	A keyspace </a:t>
            </a:r>
            <a:r>
              <a:rPr b="1" lang="en" u="sng">
                <a:solidFill>
                  <a:srgbClr val="6AA84F"/>
                </a:solidFill>
              </a:rPr>
              <a:t>partitioning scheme</a:t>
            </a:r>
            <a:r>
              <a:rPr lang="en"/>
              <a:t> splits ownership of this keyspace.</a:t>
            </a:r>
            <a:endParaRPr/>
          </a:p>
          <a:p>
            <a:pPr indent="0" lvl="0" marL="0" rtl="0" algn="l">
              <a:spcBef>
                <a:spcPts val="1600"/>
              </a:spcBef>
              <a:spcAft>
                <a:spcPts val="0"/>
              </a:spcAft>
              <a:buNone/>
            </a:pPr>
            <a:r>
              <a:rPr lang="en"/>
              <a:t>	An </a:t>
            </a:r>
            <a:r>
              <a:rPr b="1" lang="en" u="sng">
                <a:solidFill>
                  <a:srgbClr val="6AA84F"/>
                </a:solidFill>
              </a:rPr>
              <a:t>overlay network</a:t>
            </a:r>
            <a:r>
              <a:rPr lang="en"/>
              <a:t> connects the nodes, allowing them to find the owner of any given key in the keyspace.</a:t>
            </a:r>
            <a:endParaRPr/>
          </a:p>
          <a:p>
            <a:pPr indent="0" lvl="0" marL="0" rtl="0" algn="l">
              <a:spcBef>
                <a:spcPts val="1600"/>
              </a:spcBef>
              <a:spcAft>
                <a:spcPts val="160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Many Proposals for DHT</a:t>
            </a:r>
            <a:endParaRPr/>
          </a:p>
        </p:txBody>
      </p:sp>
      <p:sp>
        <p:nvSpPr>
          <p:cNvPr id="154" name="Google Shape;154;p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Tapestry (UCB) 	      Symphony (Stanford)   1hop (MIT)                       </a:t>
            </a:r>
            <a:r>
              <a:rPr lang="en" sz="1400"/>
              <a:t>Koorde (MIT)</a:t>
            </a:r>
            <a:endParaRPr sz="1400"/>
          </a:p>
          <a:p>
            <a:pPr indent="0" lvl="0" marL="0" rtl="0" algn="l">
              <a:spcBef>
                <a:spcPts val="1600"/>
              </a:spcBef>
              <a:spcAft>
                <a:spcPts val="0"/>
              </a:spcAft>
              <a:buNone/>
            </a:pPr>
            <a:r>
              <a:rPr lang="en" sz="1400"/>
              <a:t>Pastry (MSR, Rice)      Tangle (UCB)                conChord (MIT)             </a:t>
            </a:r>
            <a:r>
              <a:rPr lang="en" sz="1400"/>
              <a:t>JXTA’s (Sun)</a:t>
            </a:r>
            <a:r>
              <a:rPr lang="en"/>
              <a:t>  </a:t>
            </a:r>
            <a:endParaRPr sz="1400"/>
          </a:p>
          <a:p>
            <a:pPr indent="0" lvl="0" marL="0" rtl="0" algn="l">
              <a:spcBef>
                <a:spcPts val="1600"/>
              </a:spcBef>
              <a:spcAft>
                <a:spcPts val="0"/>
              </a:spcAft>
              <a:buNone/>
            </a:pPr>
            <a:r>
              <a:rPr lang="en" sz="1400"/>
              <a:t>Chord (MIT, UCB)      SkipNet (MSR,UW)     Apocrypha (Stanford)</a:t>
            </a:r>
            <a:endParaRPr sz="1400"/>
          </a:p>
          <a:p>
            <a:pPr indent="0" lvl="0" marL="0" rtl="0" algn="l">
              <a:spcBef>
                <a:spcPts val="1600"/>
              </a:spcBef>
              <a:spcAft>
                <a:spcPts val="0"/>
              </a:spcAft>
              <a:buNone/>
            </a:pPr>
            <a:r>
              <a:rPr lang="en" sz="1400"/>
              <a:t>CAN (UCB, ICSI)        Bamboo (UCB)	      LAND (Hebrew Univ.)</a:t>
            </a:r>
            <a:endParaRPr sz="1400"/>
          </a:p>
          <a:p>
            <a:pPr indent="0" lvl="0" marL="0" rtl="0" algn="l">
              <a:spcBef>
                <a:spcPts val="1600"/>
              </a:spcBef>
              <a:spcAft>
                <a:spcPts val="0"/>
              </a:spcAft>
              <a:buNone/>
            </a:pPr>
            <a:r>
              <a:rPr lang="en" sz="1400"/>
              <a:t>Viceroy (Technion)      Hieras (U.Cinn)	      ODRI (TexasA&amp;M)</a:t>
            </a:r>
            <a:endParaRPr sz="1400"/>
          </a:p>
          <a:p>
            <a:pPr indent="0" lvl="0" marL="0" rtl="0" algn="l">
              <a:spcBef>
                <a:spcPts val="1600"/>
              </a:spcBef>
              <a:spcAft>
                <a:spcPts val="0"/>
              </a:spcAft>
              <a:buNone/>
            </a:pPr>
            <a:r>
              <a:rPr lang="en" sz="1400"/>
              <a:t>Kademlia (NYU)          Sprout (Stanford)</a:t>
            </a:r>
            <a:endParaRPr sz="1400"/>
          </a:p>
          <a:p>
            <a:pPr indent="0" lvl="0" marL="0" rtl="0" algn="l">
              <a:spcBef>
                <a:spcPts val="1600"/>
              </a:spcBef>
              <a:spcAft>
                <a:spcPts val="0"/>
              </a:spcAft>
              <a:buNone/>
            </a:pPr>
            <a:r>
              <a:rPr lang="en" sz="1400">
                <a:solidFill>
                  <a:srgbClr val="FF0000"/>
                </a:solidFill>
              </a:rPr>
              <a:t>Kelips (Cornell)</a:t>
            </a:r>
            <a:r>
              <a:rPr lang="en" sz="1400"/>
              <a:t> 	       Calot (Rochester)</a:t>
            </a:r>
            <a:endParaRPr sz="1400"/>
          </a:p>
          <a:p>
            <a:pPr indent="0" lvl="0" marL="0" rtl="0" algn="l">
              <a:spcBef>
                <a:spcPts val="1600"/>
              </a:spcBef>
              <a:spcAft>
                <a:spcPts val="0"/>
              </a:spcAft>
              <a:buNone/>
            </a:pPr>
            <a:r>
              <a:rPr lang="en"/>
              <a:t>         </a:t>
            </a:r>
            <a:r>
              <a:rPr lang="en"/>
              <a:t> </a:t>
            </a:r>
            <a:endParaRPr/>
          </a:p>
          <a:p>
            <a:pPr indent="0" lvl="0" marL="0" rtl="0" algn="l">
              <a:spcBef>
                <a:spcPts val="1600"/>
              </a:spcBef>
              <a:spcAft>
                <a:spcPts val="1600"/>
              </a:spcAft>
              <a:buNone/>
            </a:pPr>
            <a:r>
              <a:rPr lang="en" sz="1400"/>
              <a:t>(This slides is taken from CMU 15-744 2016 Fall Lecture Notes)</a:t>
            </a:r>
            <a:endParaRPr sz="14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makes a “good” DHT?</a:t>
            </a:r>
            <a:endParaRPr/>
          </a:p>
        </p:txBody>
      </p:sp>
      <p:sp>
        <p:nvSpPr>
          <p:cNvPr id="160" name="Google Shape;160;p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0000"/>
                </a:solidFill>
              </a:rPr>
              <a:t>Flexibility</a:t>
            </a:r>
            <a:r>
              <a:rPr lang="en"/>
              <a:t>: The algorithmic freedom left after the basic routing geometry has been chosen.</a:t>
            </a:r>
            <a:endParaRPr/>
          </a:p>
          <a:p>
            <a:pPr indent="0" lvl="0" marL="0" rtl="0" algn="l">
              <a:spcBef>
                <a:spcPts val="1600"/>
              </a:spcBef>
              <a:spcAft>
                <a:spcPts val="0"/>
              </a:spcAft>
              <a:buNone/>
            </a:pPr>
            <a:r>
              <a:rPr lang="en"/>
              <a:t>	Flexibility in </a:t>
            </a:r>
            <a:r>
              <a:rPr lang="en">
                <a:solidFill>
                  <a:srgbClr val="FF0000"/>
                </a:solidFill>
              </a:rPr>
              <a:t>Neighbor Selection</a:t>
            </a:r>
            <a:r>
              <a:rPr lang="en"/>
              <a:t>: freedom to choose neighbors based on other criteria in addition to identifiers. </a:t>
            </a:r>
            <a:endParaRPr/>
          </a:p>
          <a:p>
            <a:pPr indent="0" lvl="0" marL="0" rtl="0" algn="l">
              <a:spcBef>
                <a:spcPts val="1600"/>
              </a:spcBef>
              <a:spcAft>
                <a:spcPts val="0"/>
              </a:spcAft>
              <a:buNone/>
            </a:pPr>
            <a:r>
              <a:rPr lang="en"/>
              <a:t>	Flexibility in </a:t>
            </a:r>
            <a:r>
              <a:rPr lang="en">
                <a:solidFill>
                  <a:srgbClr val="FF0000"/>
                </a:solidFill>
              </a:rPr>
              <a:t>Route Selection</a:t>
            </a:r>
            <a:r>
              <a:rPr lang="en"/>
              <a:t>: When route is down, other options for the next hop.</a:t>
            </a:r>
            <a:endParaRPr/>
          </a:p>
          <a:p>
            <a:pPr indent="0" lvl="0" marL="0" rtl="0" algn="l">
              <a:spcBef>
                <a:spcPts val="1600"/>
              </a:spcBef>
              <a:spcAft>
                <a:spcPts val="1600"/>
              </a:spcAft>
              <a:buNone/>
            </a:pPr>
            <a:r>
              <a:rPr lang="en">
                <a:solidFill>
                  <a:srgbClr val="FF0000"/>
                </a:solidFill>
              </a:rPr>
              <a:t>Static Resilience</a:t>
            </a:r>
            <a:r>
              <a:rPr lang="en"/>
              <a:t>: How well a DHT can route before routing state is restored due to node failures.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Comparison of DHTs</a:t>
            </a:r>
            <a:endParaRPr/>
          </a:p>
        </p:txBody>
      </p:sp>
      <p:graphicFrame>
        <p:nvGraphicFramePr>
          <p:cNvPr id="166" name="Google Shape;166;p25"/>
          <p:cNvGraphicFramePr/>
          <p:nvPr/>
        </p:nvGraphicFramePr>
        <p:xfrm>
          <a:off x="1058825" y="1017725"/>
          <a:ext cx="3000000" cy="3000000"/>
        </p:xfrm>
        <a:graphic>
          <a:graphicData uri="http://schemas.openxmlformats.org/drawingml/2006/table">
            <a:tbl>
              <a:tblPr>
                <a:noFill/>
                <a:tableStyleId>{C2E2EC2D-BEF8-4779-9137-6860C16E10D6}</a:tableStyleId>
              </a:tblPr>
              <a:tblGrid>
                <a:gridCol w="1590425"/>
                <a:gridCol w="1346675"/>
                <a:gridCol w="1346675"/>
                <a:gridCol w="1460425"/>
                <a:gridCol w="1557950"/>
              </a:tblGrid>
              <a:tr h="989975">
                <a:tc>
                  <a:txBody>
                    <a:bodyPr/>
                    <a:lstStyle/>
                    <a:p>
                      <a:pPr indent="0" lvl="0" marL="0" rtl="0" algn="ctr">
                        <a:spcBef>
                          <a:spcPts val="0"/>
                        </a:spcBef>
                        <a:spcAft>
                          <a:spcPts val="0"/>
                        </a:spcAft>
                        <a:buNone/>
                      </a:pPr>
                      <a:r>
                        <a:rPr lang="en">
                          <a:solidFill>
                            <a:srgbClr val="FFFFFF"/>
                          </a:solidFill>
                        </a:rPr>
                        <a:t>Geometry</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Algorithm</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Neighbor</a:t>
                      </a:r>
                      <a:endParaRPr>
                        <a:solidFill>
                          <a:srgbClr val="FFFFFF"/>
                        </a:solidFill>
                      </a:endParaRPr>
                    </a:p>
                    <a:p>
                      <a:pPr indent="0" lvl="0" marL="0" rtl="0" algn="ctr">
                        <a:spcBef>
                          <a:spcPts val="0"/>
                        </a:spcBef>
                        <a:spcAft>
                          <a:spcPts val="0"/>
                        </a:spcAft>
                        <a:buNone/>
                      </a:pPr>
                      <a:r>
                        <a:rPr lang="en">
                          <a:solidFill>
                            <a:srgbClr val="FFFFFF"/>
                          </a:solidFill>
                        </a:rPr>
                        <a:t>Selection</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Route Selection</a:t>
                      </a:r>
                      <a:endParaRPr>
                        <a:solidFill>
                          <a:srgbClr val="FFFFFF"/>
                        </a:solidFill>
                      </a:endParaRPr>
                    </a:p>
                    <a:p>
                      <a:pPr indent="0" lvl="0" marL="0" rtl="0" algn="ctr">
                        <a:spcBef>
                          <a:spcPts val="0"/>
                        </a:spcBef>
                        <a:spcAft>
                          <a:spcPts val="0"/>
                        </a:spcAft>
                        <a:buNone/>
                      </a:pPr>
                      <a:r>
                        <a:rPr lang="en">
                          <a:solidFill>
                            <a:srgbClr val="FFFFFF"/>
                          </a:solidFill>
                        </a:rPr>
                        <a:t>(log(N) hops)</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Route Selection</a:t>
                      </a:r>
                      <a:endParaRPr>
                        <a:solidFill>
                          <a:srgbClr val="FFFFFF"/>
                        </a:solidFill>
                      </a:endParaRPr>
                    </a:p>
                    <a:p>
                      <a:pPr indent="0" lvl="0" marL="0" rtl="0" algn="ctr">
                        <a:spcBef>
                          <a:spcPts val="0"/>
                        </a:spcBef>
                        <a:spcAft>
                          <a:spcPts val="0"/>
                        </a:spcAft>
                        <a:buNone/>
                      </a:pPr>
                      <a:r>
                        <a:rPr lang="en">
                          <a:solidFill>
                            <a:srgbClr val="FFFFFF"/>
                          </a:solidFill>
                        </a:rPr>
                        <a:t>(&gt; log(N) hops)</a:t>
                      </a:r>
                      <a:endParaRPr>
                        <a:solidFill>
                          <a:srgbClr val="FFFFFF"/>
                        </a:solidFill>
                      </a:endParaRPr>
                    </a:p>
                  </a:txBody>
                  <a:tcPr marT="91425" marB="91425" marR="91425" marL="91425" anchor="ctr"/>
                </a:tc>
              </a:tr>
              <a:tr h="384150">
                <a:tc>
                  <a:txBody>
                    <a:bodyPr/>
                    <a:lstStyle/>
                    <a:p>
                      <a:pPr indent="0" lvl="0" marL="0" rtl="0" algn="ctr">
                        <a:spcBef>
                          <a:spcPts val="0"/>
                        </a:spcBef>
                        <a:spcAft>
                          <a:spcPts val="0"/>
                        </a:spcAft>
                        <a:buNone/>
                      </a:pPr>
                      <a:r>
                        <a:rPr lang="en">
                          <a:solidFill>
                            <a:srgbClr val="FFFFFF"/>
                          </a:solidFill>
                        </a:rPr>
                        <a:t>Tree</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Plaxton</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N</a:t>
                      </a:r>
                      <a:r>
                        <a:rPr baseline="30000" lang="en">
                          <a:solidFill>
                            <a:srgbClr val="FFFFFF"/>
                          </a:solidFill>
                        </a:rPr>
                        <a:t>log(N)/2</a:t>
                      </a:r>
                      <a:r>
                        <a:rPr lang="en">
                          <a:solidFill>
                            <a:srgbClr val="FFFFFF"/>
                          </a:solidFill>
                        </a:rPr>
                        <a:t> </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1</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r h="384150">
                <a:tc>
                  <a:txBody>
                    <a:bodyPr/>
                    <a:lstStyle/>
                    <a:p>
                      <a:pPr indent="0" lvl="0" marL="0" rtl="0" algn="ctr">
                        <a:spcBef>
                          <a:spcPts val="0"/>
                        </a:spcBef>
                        <a:spcAft>
                          <a:spcPts val="0"/>
                        </a:spcAft>
                        <a:buNone/>
                      </a:pPr>
                      <a:r>
                        <a:rPr lang="en">
                          <a:solidFill>
                            <a:srgbClr val="FFFFFF"/>
                          </a:solidFill>
                        </a:rPr>
                        <a:t>Hypercube</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CAN</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1</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c</a:t>
                      </a:r>
                      <a:r>
                        <a:rPr baseline="-25000" lang="en">
                          <a:solidFill>
                            <a:srgbClr val="FFFFFF"/>
                          </a:solidFill>
                        </a:rPr>
                        <a:t>1</a:t>
                      </a:r>
                      <a:r>
                        <a:rPr lang="en">
                          <a:solidFill>
                            <a:srgbClr val="FFFFFF"/>
                          </a:solidFill>
                        </a:rPr>
                        <a:t>(log(N))</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r h="384150">
                <a:tc>
                  <a:txBody>
                    <a:bodyPr/>
                    <a:lstStyle/>
                    <a:p>
                      <a:pPr indent="0" lvl="0" marL="0" rtl="0" algn="ctr">
                        <a:spcBef>
                          <a:spcPts val="0"/>
                        </a:spcBef>
                        <a:spcAft>
                          <a:spcPts val="0"/>
                        </a:spcAft>
                        <a:buNone/>
                      </a:pPr>
                      <a:r>
                        <a:rPr lang="en">
                          <a:solidFill>
                            <a:srgbClr val="FFFFFF"/>
                          </a:solidFill>
                        </a:rPr>
                        <a:t>Butterfly</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Viceroy</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1</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1</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r h="583625">
                <a:tc>
                  <a:txBody>
                    <a:bodyPr/>
                    <a:lstStyle/>
                    <a:p>
                      <a:pPr indent="0" lvl="0" marL="0" rtl="0" algn="ctr">
                        <a:spcBef>
                          <a:spcPts val="0"/>
                        </a:spcBef>
                        <a:spcAft>
                          <a:spcPts val="0"/>
                        </a:spcAft>
                        <a:buNone/>
                      </a:pPr>
                      <a:r>
                        <a:rPr lang="en">
                          <a:solidFill>
                            <a:srgbClr val="FFFFFF"/>
                          </a:solidFill>
                        </a:rPr>
                        <a:t>Hybrid</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Tapestry, Pastry</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N</a:t>
                      </a:r>
                      <a:r>
                        <a:rPr baseline="30000" lang="en">
                          <a:solidFill>
                            <a:srgbClr val="FFFFFF"/>
                          </a:solidFill>
                        </a:rPr>
                        <a:t>log(N)/2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1</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c</a:t>
                      </a:r>
                      <a:r>
                        <a:rPr baseline="-25000" lang="en">
                          <a:solidFill>
                            <a:srgbClr val="FFFFFF"/>
                          </a:solidFill>
                        </a:rPr>
                        <a:t>2</a:t>
                      </a:r>
                      <a:r>
                        <a:rPr lang="en">
                          <a:solidFill>
                            <a:srgbClr val="FFFFFF"/>
                          </a:solidFill>
                        </a:rPr>
                        <a:t>(log(N))</a:t>
                      </a:r>
                      <a:endParaRPr>
                        <a:solidFill>
                          <a:srgbClr val="FFFFFF"/>
                        </a:solidFill>
                      </a:endParaRPr>
                    </a:p>
                  </a:txBody>
                  <a:tcPr marT="91425" marB="91425" marR="91425" marL="91425" anchor="ctr"/>
                </a:tc>
              </a:tr>
              <a:tr h="384150">
                <a:tc>
                  <a:txBody>
                    <a:bodyPr/>
                    <a:lstStyle/>
                    <a:p>
                      <a:pPr indent="0" lvl="0" marL="0" rtl="0" algn="ctr">
                        <a:spcBef>
                          <a:spcPts val="0"/>
                        </a:spcBef>
                        <a:spcAft>
                          <a:spcPts val="0"/>
                        </a:spcAft>
                        <a:buNone/>
                      </a:pPr>
                      <a:r>
                        <a:rPr lang="en">
                          <a:solidFill>
                            <a:srgbClr val="FFFFFF"/>
                          </a:solidFill>
                        </a:rPr>
                        <a:t>XOR</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Kademila</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N</a:t>
                      </a:r>
                      <a:r>
                        <a:rPr baseline="30000" lang="en">
                          <a:solidFill>
                            <a:srgbClr val="FFFFFF"/>
                          </a:solidFill>
                        </a:rPr>
                        <a:t>log(N)/2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1</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c</a:t>
                      </a:r>
                      <a:r>
                        <a:rPr baseline="-25000" lang="en">
                          <a:solidFill>
                            <a:srgbClr val="FFFFFF"/>
                          </a:solidFill>
                        </a:rPr>
                        <a:t>2</a:t>
                      </a:r>
                      <a:r>
                        <a:rPr lang="en">
                          <a:solidFill>
                            <a:srgbClr val="FFFFFF"/>
                          </a:solidFill>
                        </a:rPr>
                        <a:t>(log(N))</a:t>
                      </a:r>
                      <a:endParaRPr>
                        <a:solidFill>
                          <a:srgbClr val="FFFFFF"/>
                        </a:solidFill>
                      </a:endParaRPr>
                    </a:p>
                  </a:txBody>
                  <a:tcPr marT="91425" marB="91425" marR="91425" marL="91425" anchor="ctr"/>
                </a:tc>
              </a:tr>
              <a:tr h="384150">
                <a:tc>
                  <a:txBody>
                    <a:bodyPr/>
                    <a:lstStyle/>
                    <a:p>
                      <a:pPr indent="0" lvl="0" marL="0" rtl="0" algn="ctr">
                        <a:spcBef>
                          <a:spcPts val="0"/>
                        </a:spcBef>
                        <a:spcAft>
                          <a:spcPts val="0"/>
                        </a:spcAft>
                        <a:buNone/>
                      </a:pPr>
                      <a:r>
                        <a:rPr lang="en">
                          <a:solidFill>
                            <a:srgbClr val="FFFFFF"/>
                          </a:solidFill>
                        </a:rPr>
                        <a:t>Ring</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Chord</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6AA84F"/>
                          </a:solidFill>
                        </a:rPr>
                        <a:t>N</a:t>
                      </a:r>
                      <a:r>
                        <a:rPr baseline="30000" lang="en">
                          <a:solidFill>
                            <a:srgbClr val="6AA84F"/>
                          </a:solidFill>
                        </a:rPr>
                        <a:t>log(N)/2</a:t>
                      </a:r>
                      <a:endParaRPr>
                        <a:solidFill>
                          <a:srgbClr val="6AA84F"/>
                        </a:solidFill>
                      </a:endParaRPr>
                    </a:p>
                  </a:txBody>
                  <a:tcPr marT="91425" marB="91425" marR="91425" marL="91425" anchor="ctr"/>
                </a:tc>
                <a:tc>
                  <a:txBody>
                    <a:bodyPr/>
                    <a:lstStyle/>
                    <a:p>
                      <a:pPr indent="0" lvl="0" marL="0" rtl="0" algn="ctr">
                        <a:spcBef>
                          <a:spcPts val="0"/>
                        </a:spcBef>
                        <a:spcAft>
                          <a:spcPts val="0"/>
                        </a:spcAft>
                        <a:buNone/>
                      </a:pPr>
                      <a:r>
                        <a:rPr lang="en">
                          <a:solidFill>
                            <a:srgbClr val="6AA84F"/>
                          </a:solidFill>
                        </a:rPr>
                        <a:t>c</a:t>
                      </a:r>
                      <a:r>
                        <a:rPr baseline="-25000" lang="en">
                          <a:solidFill>
                            <a:srgbClr val="6AA84F"/>
                          </a:solidFill>
                        </a:rPr>
                        <a:t>1</a:t>
                      </a:r>
                      <a:r>
                        <a:rPr lang="en">
                          <a:solidFill>
                            <a:srgbClr val="6AA84F"/>
                          </a:solidFill>
                        </a:rPr>
                        <a:t>(log(N))</a:t>
                      </a:r>
                      <a:endParaRPr>
                        <a:solidFill>
                          <a:srgbClr val="6AA84F"/>
                        </a:solidFill>
                      </a:endParaRPr>
                    </a:p>
                  </a:txBody>
                  <a:tcPr marT="91425" marB="91425" marR="91425" marL="91425" anchor="ctr"/>
                </a:tc>
                <a:tc>
                  <a:txBody>
                    <a:bodyPr/>
                    <a:lstStyle/>
                    <a:p>
                      <a:pPr indent="0" lvl="0" marL="0" rtl="0" algn="ctr">
                        <a:spcBef>
                          <a:spcPts val="0"/>
                        </a:spcBef>
                        <a:spcAft>
                          <a:spcPts val="0"/>
                        </a:spcAft>
                        <a:buNone/>
                      </a:pPr>
                      <a:r>
                        <a:rPr lang="en">
                          <a:solidFill>
                            <a:srgbClr val="6AA84F"/>
                          </a:solidFill>
                        </a:rPr>
                        <a:t>2</a:t>
                      </a:r>
                      <a:r>
                        <a:rPr lang="en">
                          <a:solidFill>
                            <a:srgbClr val="6AA84F"/>
                          </a:solidFill>
                        </a:rPr>
                        <a:t>c</a:t>
                      </a:r>
                      <a:r>
                        <a:rPr baseline="-25000" lang="en">
                          <a:solidFill>
                            <a:srgbClr val="6AA84F"/>
                          </a:solidFill>
                        </a:rPr>
                        <a:t>2</a:t>
                      </a:r>
                      <a:r>
                        <a:rPr lang="en">
                          <a:solidFill>
                            <a:srgbClr val="6AA84F"/>
                          </a:solidFill>
                        </a:rPr>
                        <a:t>(log(N))</a:t>
                      </a:r>
                      <a:endParaRPr>
                        <a:solidFill>
                          <a:srgbClr val="6AA84F"/>
                        </a:solidFill>
                      </a:endParaRPr>
                    </a:p>
                  </a:txBody>
                  <a:tcPr marT="91425" marB="91425" marR="91425" marL="91425" anchor="ctr"/>
                </a:tc>
              </a:tr>
            </a:tbl>
          </a:graphicData>
        </a:graphic>
      </p:graphicFrame>
      <p:sp>
        <p:nvSpPr>
          <p:cNvPr id="167" name="Google Shape;167;p25"/>
          <p:cNvSpPr txBox="1"/>
          <p:nvPr/>
        </p:nvSpPr>
        <p:spPr>
          <a:xfrm>
            <a:off x="476700" y="4678650"/>
            <a:ext cx="8190600" cy="50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Static Resilience: Tree ≈ Butterfly &lt; XOR ≈ Hybrid &lt; Hypercube &lt; </a:t>
            </a:r>
            <a:r>
              <a:rPr lang="en">
                <a:solidFill>
                  <a:srgbClr val="6AA84F"/>
                </a:solidFill>
                <a:latin typeface="Average"/>
                <a:ea typeface="Average"/>
                <a:cs typeface="Average"/>
                <a:sym typeface="Average"/>
              </a:rPr>
              <a:t>Ring</a:t>
            </a:r>
            <a:endParaRPr>
              <a:solidFill>
                <a:srgbClr val="6AA84F"/>
              </a:solidFill>
              <a:latin typeface="Average"/>
              <a:ea typeface="Average"/>
              <a:cs typeface="Average"/>
              <a:sym typeface="Averag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we’ve seen...</a:t>
            </a:r>
            <a:endParaRPr/>
          </a:p>
        </p:txBody>
      </p:sp>
      <p:sp>
        <p:nvSpPr>
          <p:cNvPr id="173" name="Google Shape;173;p26"/>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early P2P system</a:t>
            </a:r>
            <a:endParaRPr/>
          </a:p>
          <a:p>
            <a:pPr indent="0" lvl="0" marL="0" rtl="0" algn="l">
              <a:spcBef>
                <a:spcPts val="1600"/>
              </a:spcBef>
              <a:spcAft>
                <a:spcPts val="0"/>
              </a:spcAft>
              <a:buNone/>
            </a:pPr>
            <a:r>
              <a:rPr lang="en"/>
              <a:t>Some structured networks</a:t>
            </a:r>
            <a:endParaRPr/>
          </a:p>
          <a:p>
            <a:pPr indent="0" lvl="0" marL="0" rtl="0" algn="l">
              <a:spcBef>
                <a:spcPts val="1600"/>
              </a:spcBef>
              <a:spcAft>
                <a:spcPts val="0"/>
              </a:spcAft>
              <a:buNone/>
            </a:pPr>
            <a:r>
              <a:rPr lang="en"/>
              <a:t>Distributed Hash Table</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How to find data in a structured network?</a:t>
            </a:r>
            <a:endParaRPr/>
          </a:p>
        </p:txBody>
      </p:sp>
      <p:sp>
        <p:nvSpPr>
          <p:cNvPr id="174" name="Google Shape;174;p26"/>
          <p:cNvSpPr/>
          <p:nvPr/>
        </p:nvSpPr>
        <p:spPr>
          <a:xfrm>
            <a:off x="4623125" y="1017725"/>
            <a:ext cx="3997800" cy="4389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Applications</a:t>
            </a:r>
            <a:endParaRPr>
              <a:solidFill>
                <a:srgbClr val="FFFFFF"/>
              </a:solidFill>
            </a:endParaRPr>
          </a:p>
        </p:txBody>
      </p:sp>
      <p:sp>
        <p:nvSpPr>
          <p:cNvPr id="175" name="Google Shape;175;p26"/>
          <p:cNvSpPr/>
          <p:nvPr/>
        </p:nvSpPr>
        <p:spPr>
          <a:xfrm>
            <a:off x="4623125" y="2185800"/>
            <a:ext cx="3997800" cy="4389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Distributed Storage (DHT)</a:t>
            </a:r>
            <a:endParaRPr>
              <a:solidFill>
                <a:srgbClr val="FFFFFF"/>
              </a:solidFill>
            </a:endParaRPr>
          </a:p>
        </p:txBody>
      </p:sp>
      <p:sp>
        <p:nvSpPr>
          <p:cNvPr id="176" name="Google Shape;176;p26"/>
          <p:cNvSpPr/>
          <p:nvPr/>
        </p:nvSpPr>
        <p:spPr>
          <a:xfrm>
            <a:off x="4709800" y="3353875"/>
            <a:ext cx="3997800" cy="4389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Lookup Service </a:t>
            </a:r>
            <a:endParaRPr>
              <a:solidFill>
                <a:srgbClr val="FFFFFF"/>
              </a:solidFill>
            </a:endParaRPr>
          </a:p>
        </p:txBody>
      </p:sp>
      <p:sp>
        <p:nvSpPr>
          <p:cNvPr id="177" name="Google Shape;177;p26"/>
          <p:cNvSpPr/>
          <p:nvPr/>
        </p:nvSpPr>
        <p:spPr>
          <a:xfrm>
            <a:off x="4709800" y="4083275"/>
            <a:ext cx="855900" cy="4389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Node</a:t>
            </a:r>
            <a:endParaRPr>
              <a:solidFill>
                <a:srgbClr val="FFFFFF"/>
              </a:solidFill>
            </a:endParaRPr>
          </a:p>
        </p:txBody>
      </p:sp>
      <p:sp>
        <p:nvSpPr>
          <p:cNvPr id="178" name="Google Shape;178;p26"/>
          <p:cNvSpPr/>
          <p:nvPr/>
        </p:nvSpPr>
        <p:spPr>
          <a:xfrm>
            <a:off x="5764150" y="4083275"/>
            <a:ext cx="855900" cy="4389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Node</a:t>
            </a:r>
            <a:endParaRPr>
              <a:solidFill>
                <a:srgbClr val="FFFFFF"/>
              </a:solidFill>
            </a:endParaRPr>
          </a:p>
        </p:txBody>
      </p:sp>
      <p:sp>
        <p:nvSpPr>
          <p:cNvPr id="179" name="Google Shape;179;p26"/>
          <p:cNvSpPr/>
          <p:nvPr/>
        </p:nvSpPr>
        <p:spPr>
          <a:xfrm>
            <a:off x="6818500" y="4083275"/>
            <a:ext cx="855900" cy="4389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Node</a:t>
            </a:r>
            <a:endParaRPr>
              <a:solidFill>
                <a:srgbClr val="FFFFFF"/>
              </a:solidFill>
            </a:endParaRPr>
          </a:p>
        </p:txBody>
      </p:sp>
      <p:sp>
        <p:nvSpPr>
          <p:cNvPr id="180" name="Google Shape;180;p26"/>
          <p:cNvSpPr/>
          <p:nvPr/>
        </p:nvSpPr>
        <p:spPr>
          <a:xfrm>
            <a:off x="7872850" y="4083275"/>
            <a:ext cx="855900" cy="4389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Node</a:t>
            </a:r>
            <a:endParaRPr>
              <a:solidFill>
                <a:srgbClr val="FFFFFF"/>
              </a:solidFill>
            </a:endParaRPr>
          </a:p>
        </p:txBody>
      </p:sp>
      <p:sp>
        <p:nvSpPr>
          <p:cNvPr id="181" name="Google Shape;181;p26"/>
          <p:cNvSpPr/>
          <p:nvPr/>
        </p:nvSpPr>
        <p:spPr>
          <a:xfrm rot="5400000">
            <a:off x="5076400" y="1687100"/>
            <a:ext cx="710400" cy="268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6"/>
          <p:cNvSpPr/>
          <p:nvPr/>
        </p:nvSpPr>
        <p:spPr>
          <a:xfrm rot="5400000">
            <a:off x="6266825" y="1687100"/>
            <a:ext cx="710400" cy="268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6"/>
          <p:cNvSpPr/>
          <p:nvPr/>
        </p:nvSpPr>
        <p:spPr>
          <a:xfrm rot="-5400000">
            <a:off x="7457250" y="1687113"/>
            <a:ext cx="710400" cy="268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6"/>
          <p:cNvSpPr/>
          <p:nvPr/>
        </p:nvSpPr>
        <p:spPr>
          <a:xfrm rot="5400000">
            <a:off x="5580200" y="2855188"/>
            <a:ext cx="710400" cy="268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6"/>
          <p:cNvSpPr/>
          <p:nvPr/>
        </p:nvSpPr>
        <p:spPr>
          <a:xfrm rot="-5400000">
            <a:off x="7002350" y="2855188"/>
            <a:ext cx="710400" cy="268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6"/>
          <p:cNvSpPr txBox="1"/>
          <p:nvPr/>
        </p:nvSpPr>
        <p:spPr>
          <a:xfrm>
            <a:off x="4120150" y="1635275"/>
            <a:ext cx="1644000" cy="26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put(key, value)</a:t>
            </a:r>
            <a:endParaRPr>
              <a:solidFill>
                <a:srgbClr val="FFFFFF"/>
              </a:solidFill>
              <a:latin typeface="Average"/>
              <a:ea typeface="Average"/>
              <a:cs typeface="Average"/>
              <a:sym typeface="Average"/>
            </a:endParaRPr>
          </a:p>
        </p:txBody>
      </p:sp>
      <p:sp>
        <p:nvSpPr>
          <p:cNvPr id="187" name="Google Shape;187;p26"/>
          <p:cNvSpPr txBox="1"/>
          <p:nvPr/>
        </p:nvSpPr>
        <p:spPr>
          <a:xfrm>
            <a:off x="5801300" y="1627125"/>
            <a:ext cx="893700" cy="26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get(key)</a:t>
            </a:r>
            <a:endParaRPr>
              <a:solidFill>
                <a:srgbClr val="FFFFFF"/>
              </a:solidFill>
              <a:latin typeface="Average"/>
              <a:ea typeface="Average"/>
              <a:cs typeface="Average"/>
              <a:sym typeface="Average"/>
            </a:endParaRPr>
          </a:p>
        </p:txBody>
      </p:sp>
      <p:sp>
        <p:nvSpPr>
          <p:cNvPr id="188" name="Google Shape;188;p26"/>
          <p:cNvSpPr txBox="1"/>
          <p:nvPr/>
        </p:nvSpPr>
        <p:spPr>
          <a:xfrm>
            <a:off x="7272200" y="1663725"/>
            <a:ext cx="633900" cy="19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data</a:t>
            </a:r>
            <a:endParaRPr>
              <a:solidFill>
                <a:srgbClr val="FFFFFF"/>
              </a:solidFill>
              <a:latin typeface="Average"/>
              <a:ea typeface="Average"/>
              <a:cs typeface="Average"/>
              <a:sym typeface="Average"/>
            </a:endParaRPr>
          </a:p>
        </p:txBody>
      </p:sp>
      <p:sp>
        <p:nvSpPr>
          <p:cNvPr id="189" name="Google Shape;189;p26"/>
          <p:cNvSpPr txBox="1"/>
          <p:nvPr/>
        </p:nvSpPr>
        <p:spPr>
          <a:xfrm>
            <a:off x="7434600" y="2915225"/>
            <a:ext cx="1397700" cy="26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Node Address</a:t>
            </a:r>
            <a:endParaRPr>
              <a:solidFill>
                <a:srgbClr val="FFFFFF"/>
              </a:solidFill>
              <a:latin typeface="Average"/>
              <a:ea typeface="Average"/>
              <a:cs typeface="Average"/>
              <a:sym typeface="Average"/>
            </a:endParaRPr>
          </a:p>
        </p:txBody>
      </p:sp>
      <p:sp>
        <p:nvSpPr>
          <p:cNvPr id="190" name="Google Shape;190;p26"/>
          <p:cNvSpPr txBox="1"/>
          <p:nvPr/>
        </p:nvSpPr>
        <p:spPr>
          <a:xfrm>
            <a:off x="5005025" y="2854100"/>
            <a:ext cx="796200" cy="25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191" name="Google Shape;191;p26"/>
          <p:cNvSpPr txBox="1"/>
          <p:nvPr/>
        </p:nvSpPr>
        <p:spPr>
          <a:xfrm>
            <a:off x="4749125" y="2907025"/>
            <a:ext cx="1308000" cy="25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lookup(key)</a:t>
            </a:r>
            <a:endParaRPr>
              <a:solidFill>
                <a:srgbClr val="FFFFFF"/>
              </a:solidFill>
              <a:latin typeface="Average"/>
              <a:ea typeface="Average"/>
              <a:cs typeface="Average"/>
              <a:sym typeface="Average"/>
            </a:endParaRPr>
          </a:p>
        </p:txBody>
      </p:sp>
      <p:sp>
        <p:nvSpPr>
          <p:cNvPr id="192" name="Google Shape;192;p26"/>
          <p:cNvSpPr/>
          <p:nvPr/>
        </p:nvSpPr>
        <p:spPr>
          <a:xfrm>
            <a:off x="4277500" y="2521025"/>
            <a:ext cx="4789200" cy="14211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fundamental Question: How to locate data?</a:t>
            </a:r>
            <a:endParaRPr/>
          </a:p>
        </p:txBody>
      </p:sp>
      <p:sp>
        <p:nvSpPr>
          <p:cNvPr id="198" name="Google Shape;198;p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 an algorithm “</a:t>
            </a:r>
            <a:r>
              <a:rPr b="1" lang="en"/>
              <a:t>A”</a:t>
            </a:r>
            <a:r>
              <a:rPr lang="en"/>
              <a:t> such that:</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Given a key, maps the key to the node that stores the data item.</a:t>
            </a:r>
            <a:endParaRPr/>
          </a:p>
          <a:p>
            <a:pPr indent="0" lvl="0" marL="0" rtl="0" algn="l">
              <a:spcBef>
                <a:spcPts val="1600"/>
              </a:spcBef>
              <a:spcAft>
                <a:spcPts val="0"/>
              </a:spcAft>
              <a:buNone/>
            </a:pPr>
            <a:r>
              <a:rPr lang="en"/>
              <a:t>Two questions need to be addressed:</a:t>
            </a:r>
            <a:endParaRPr/>
          </a:p>
          <a:p>
            <a:pPr indent="-342900" lvl="0" marL="457200" rtl="0" algn="l">
              <a:spcBef>
                <a:spcPts val="1600"/>
              </a:spcBef>
              <a:spcAft>
                <a:spcPts val="0"/>
              </a:spcAft>
              <a:buClr>
                <a:srgbClr val="B7B7B7"/>
              </a:buClr>
              <a:buSzPts val="1800"/>
              <a:buAutoNum type="romanUcPeriod"/>
            </a:pPr>
            <a:r>
              <a:rPr lang="en">
                <a:solidFill>
                  <a:srgbClr val="B7B7B7"/>
                </a:solidFill>
              </a:rPr>
              <a:t>How to assign keys to nodes?</a:t>
            </a:r>
            <a:endParaRPr>
              <a:solidFill>
                <a:srgbClr val="B7B7B7"/>
              </a:solidFill>
            </a:endParaRPr>
          </a:p>
          <a:p>
            <a:pPr indent="-342900" lvl="0" marL="457200" rtl="0" algn="l">
              <a:spcBef>
                <a:spcPts val="0"/>
              </a:spcBef>
              <a:spcAft>
                <a:spcPts val="0"/>
              </a:spcAft>
              <a:buSzPts val="1800"/>
              <a:buAutoNum type="romanUcPeriod"/>
            </a:pPr>
            <a:r>
              <a:rPr lang="en"/>
              <a:t>How to route a query based on the assignment?</a:t>
            </a:r>
            <a:endParaRPr/>
          </a:p>
          <a:p>
            <a:pPr indent="0" lvl="0" marL="0" rtl="0" algn="l">
              <a:spcBef>
                <a:spcPts val="1600"/>
              </a:spcBef>
              <a:spcAft>
                <a:spcPts val="1600"/>
              </a:spcAft>
              <a:buNone/>
            </a:pPr>
            <a:r>
              <a:rPr lang="en"/>
              <a:t>	</a:t>
            </a:r>
            <a:endParaRPr/>
          </a:p>
        </p:txBody>
      </p:sp>
      <p:sp>
        <p:nvSpPr>
          <p:cNvPr id="199" name="Google Shape;199;p27"/>
          <p:cNvSpPr txBox="1"/>
          <p:nvPr/>
        </p:nvSpPr>
        <p:spPr>
          <a:xfrm>
            <a:off x="1948350" y="1477700"/>
            <a:ext cx="4972500" cy="15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Average"/>
                <a:ea typeface="Average"/>
                <a:cs typeface="Average"/>
                <a:sym typeface="Average"/>
              </a:rPr>
              <a:t>&lt;node_id&gt; = A(&lt;key&gt;)</a:t>
            </a:r>
            <a:endParaRPr sz="3000">
              <a:solidFill>
                <a:srgbClr val="FFFFFF"/>
              </a:solidFill>
              <a:latin typeface="Average"/>
              <a:ea typeface="Average"/>
              <a:cs typeface="Average"/>
              <a:sym typeface="Averag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fundamental Question: How to locate data?</a:t>
            </a:r>
            <a:endParaRPr/>
          </a:p>
        </p:txBody>
      </p:sp>
      <p:sp>
        <p:nvSpPr>
          <p:cNvPr id="205" name="Google Shape;205;p2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 an algorithm “</a:t>
            </a:r>
            <a:r>
              <a:rPr b="1" lang="en"/>
              <a:t>A”</a:t>
            </a:r>
            <a:r>
              <a:rPr lang="en"/>
              <a:t> such that:</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Given a key, maps the key to the node that stores the data item.</a:t>
            </a:r>
            <a:endParaRPr/>
          </a:p>
          <a:p>
            <a:pPr indent="0" lvl="0" marL="0" rtl="0" algn="l">
              <a:spcBef>
                <a:spcPts val="1600"/>
              </a:spcBef>
              <a:spcAft>
                <a:spcPts val="0"/>
              </a:spcAft>
              <a:buNone/>
            </a:pPr>
            <a:r>
              <a:rPr lang="en"/>
              <a:t>Two questions need to be addressed:</a:t>
            </a:r>
            <a:endParaRPr/>
          </a:p>
          <a:p>
            <a:pPr indent="-342900" lvl="0" marL="457200" rtl="0" algn="l">
              <a:spcBef>
                <a:spcPts val="1600"/>
              </a:spcBef>
              <a:spcAft>
                <a:spcPts val="0"/>
              </a:spcAft>
              <a:buClr>
                <a:srgbClr val="FF0000"/>
              </a:buClr>
              <a:buSzPts val="1800"/>
              <a:buAutoNum type="romanUcPeriod"/>
            </a:pPr>
            <a:r>
              <a:rPr lang="en">
                <a:solidFill>
                  <a:srgbClr val="FF0000"/>
                </a:solidFill>
              </a:rPr>
              <a:t>How to assign keys to nodes?</a:t>
            </a:r>
            <a:endParaRPr>
              <a:solidFill>
                <a:srgbClr val="FF0000"/>
              </a:solidFill>
            </a:endParaRPr>
          </a:p>
          <a:p>
            <a:pPr indent="-342900" lvl="0" marL="457200" rtl="0" algn="l">
              <a:spcBef>
                <a:spcPts val="0"/>
              </a:spcBef>
              <a:spcAft>
                <a:spcPts val="0"/>
              </a:spcAft>
              <a:buSzPts val="1800"/>
              <a:buAutoNum type="romanUcPeriod"/>
            </a:pPr>
            <a:r>
              <a:rPr lang="en"/>
              <a:t>How to route a query based on the assignment?</a:t>
            </a:r>
            <a:endParaRPr/>
          </a:p>
          <a:p>
            <a:pPr indent="0" lvl="0" marL="0" rtl="0" algn="l">
              <a:spcBef>
                <a:spcPts val="1600"/>
              </a:spcBef>
              <a:spcAft>
                <a:spcPts val="1600"/>
              </a:spcAft>
              <a:buNone/>
            </a:pPr>
            <a:r>
              <a:rPr lang="en"/>
              <a:t>	</a:t>
            </a:r>
            <a:endParaRPr/>
          </a:p>
        </p:txBody>
      </p:sp>
      <p:sp>
        <p:nvSpPr>
          <p:cNvPr id="206" name="Google Shape;206;p28"/>
          <p:cNvSpPr txBox="1"/>
          <p:nvPr/>
        </p:nvSpPr>
        <p:spPr>
          <a:xfrm>
            <a:off x="1948350" y="1477700"/>
            <a:ext cx="4972500" cy="15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Average"/>
                <a:ea typeface="Average"/>
                <a:cs typeface="Average"/>
                <a:sym typeface="Average"/>
              </a:rPr>
              <a:t>&lt;node_id&gt; = A(&lt;key&gt;)</a:t>
            </a:r>
            <a:endParaRPr sz="3000">
              <a:solidFill>
                <a:srgbClr val="FFFFFF"/>
              </a:solidFill>
              <a:latin typeface="Average"/>
              <a:ea typeface="Average"/>
              <a:cs typeface="Average"/>
              <a:sym typeface="Averag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Basic Hashing?</a:t>
            </a:r>
            <a:endParaRPr/>
          </a:p>
        </p:txBody>
      </p:sp>
      <p:sp>
        <p:nvSpPr>
          <p:cNvPr id="212" name="Google Shape;212;p2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Given an object, hash it to a bin from a set of N bins.</a:t>
            </a:r>
            <a:endParaRPr/>
          </a:p>
          <a:p>
            <a:pPr indent="0" lvl="0" marL="0" rtl="0" algn="l">
              <a:spcBef>
                <a:spcPts val="1600"/>
              </a:spcBef>
              <a:spcAft>
                <a:spcPts val="0"/>
              </a:spcAft>
              <a:buNone/>
            </a:pPr>
            <a:r>
              <a:rPr lang="en"/>
              <a:t>Objects are evenly distributed to the bins.</a:t>
            </a:r>
            <a:endParaRPr/>
          </a:p>
          <a:p>
            <a:pPr indent="0" lvl="0" marL="0" rtl="0" algn="l">
              <a:spcBef>
                <a:spcPts val="1600"/>
              </a:spcBef>
              <a:spcAft>
                <a:spcPts val="0"/>
              </a:spcAft>
              <a:buNone/>
            </a:pPr>
            <a:r>
              <a:rPr lang="en"/>
              <a:t>But…</a:t>
            </a:r>
            <a:endParaRPr/>
          </a:p>
          <a:p>
            <a:pPr indent="0" lvl="0" marL="0" rtl="0" algn="l">
              <a:spcBef>
                <a:spcPts val="1600"/>
              </a:spcBef>
              <a:spcAft>
                <a:spcPts val="1600"/>
              </a:spcAft>
              <a:buNone/>
            </a:pPr>
            <a:r>
              <a:rPr lang="en"/>
              <a:t>	If N changes, all objects need to be reassigned.</a:t>
            </a:r>
            <a:endParaRPr/>
          </a:p>
        </p:txBody>
      </p:sp>
      <p:sp>
        <p:nvSpPr>
          <p:cNvPr id="213" name="Google Shape;213;p29"/>
          <p:cNvSpPr/>
          <p:nvPr/>
        </p:nvSpPr>
        <p:spPr>
          <a:xfrm>
            <a:off x="5999100" y="2430400"/>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0</a:t>
            </a:r>
            <a:endParaRPr/>
          </a:p>
        </p:txBody>
      </p:sp>
      <p:sp>
        <p:nvSpPr>
          <p:cNvPr id="214" name="Google Shape;214;p29"/>
          <p:cNvSpPr/>
          <p:nvPr/>
        </p:nvSpPr>
        <p:spPr>
          <a:xfrm>
            <a:off x="6996575" y="2430400"/>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1</a:t>
            </a:r>
            <a:endParaRPr/>
          </a:p>
        </p:txBody>
      </p:sp>
      <p:sp>
        <p:nvSpPr>
          <p:cNvPr id="215" name="Google Shape;215;p29"/>
          <p:cNvSpPr/>
          <p:nvPr/>
        </p:nvSpPr>
        <p:spPr>
          <a:xfrm>
            <a:off x="7945300" y="2430400"/>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2</a:t>
            </a:r>
            <a:endParaRPr/>
          </a:p>
        </p:txBody>
      </p:sp>
      <p:sp>
        <p:nvSpPr>
          <p:cNvPr id="216" name="Google Shape;216;p29"/>
          <p:cNvSpPr/>
          <p:nvPr/>
        </p:nvSpPr>
        <p:spPr>
          <a:xfrm>
            <a:off x="6996575" y="1085275"/>
            <a:ext cx="405600" cy="389400"/>
          </a:xfrm>
          <a:prstGeom prst="ellipse">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8</a:t>
            </a:r>
            <a:endParaRPr/>
          </a:p>
        </p:txBody>
      </p:sp>
      <p:sp>
        <p:nvSpPr>
          <p:cNvPr id="217" name="Google Shape;217;p29"/>
          <p:cNvSpPr/>
          <p:nvPr/>
        </p:nvSpPr>
        <p:spPr>
          <a:xfrm rot="3152744">
            <a:off x="7092761" y="1787485"/>
            <a:ext cx="1182482" cy="300856"/>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9"/>
          <p:cNvSpPr txBox="1"/>
          <p:nvPr/>
        </p:nvSpPr>
        <p:spPr>
          <a:xfrm>
            <a:off x="6584375" y="1757838"/>
            <a:ext cx="1230000" cy="3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8 mod 3=2</a:t>
            </a:r>
            <a:endParaRPr>
              <a:solidFill>
                <a:srgbClr val="FFFFFF"/>
              </a:solidFill>
              <a:latin typeface="Average"/>
              <a:ea typeface="Average"/>
              <a:cs typeface="Average"/>
              <a:sym typeface="Average"/>
            </a:endParaRPr>
          </a:p>
        </p:txBody>
      </p:sp>
      <p:sp>
        <p:nvSpPr>
          <p:cNvPr id="219" name="Google Shape;219;p29"/>
          <p:cNvSpPr/>
          <p:nvPr/>
        </p:nvSpPr>
        <p:spPr>
          <a:xfrm>
            <a:off x="6139738" y="4454350"/>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0</a:t>
            </a:r>
            <a:endParaRPr/>
          </a:p>
        </p:txBody>
      </p:sp>
      <p:sp>
        <p:nvSpPr>
          <p:cNvPr id="220" name="Google Shape;220;p29"/>
          <p:cNvSpPr/>
          <p:nvPr/>
        </p:nvSpPr>
        <p:spPr>
          <a:xfrm>
            <a:off x="7137213" y="4454350"/>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1</a:t>
            </a:r>
            <a:endParaRPr/>
          </a:p>
        </p:txBody>
      </p:sp>
      <p:sp>
        <p:nvSpPr>
          <p:cNvPr id="221" name="Google Shape;221;p29"/>
          <p:cNvSpPr/>
          <p:nvPr/>
        </p:nvSpPr>
        <p:spPr>
          <a:xfrm>
            <a:off x="8085938" y="4454350"/>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2</a:t>
            </a:r>
            <a:endParaRPr/>
          </a:p>
        </p:txBody>
      </p:sp>
      <p:sp>
        <p:nvSpPr>
          <p:cNvPr id="222" name="Google Shape;222;p29"/>
          <p:cNvSpPr/>
          <p:nvPr/>
        </p:nvSpPr>
        <p:spPr>
          <a:xfrm>
            <a:off x="7137213" y="3109225"/>
            <a:ext cx="405600" cy="389400"/>
          </a:xfrm>
          <a:prstGeom prst="ellipse">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8</a:t>
            </a:r>
            <a:endParaRPr/>
          </a:p>
        </p:txBody>
      </p:sp>
      <p:sp>
        <p:nvSpPr>
          <p:cNvPr id="223" name="Google Shape;223;p29"/>
          <p:cNvSpPr/>
          <p:nvPr/>
        </p:nvSpPr>
        <p:spPr>
          <a:xfrm rot="7628591">
            <a:off x="6264941" y="3837668"/>
            <a:ext cx="1182493" cy="300663"/>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9"/>
          <p:cNvSpPr txBox="1"/>
          <p:nvPr/>
        </p:nvSpPr>
        <p:spPr>
          <a:xfrm>
            <a:off x="5907213" y="3535375"/>
            <a:ext cx="1230000" cy="3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8</a:t>
            </a:r>
            <a:r>
              <a:rPr lang="en">
                <a:solidFill>
                  <a:srgbClr val="FFFFFF"/>
                </a:solidFill>
                <a:latin typeface="Average"/>
                <a:ea typeface="Average"/>
                <a:cs typeface="Average"/>
                <a:sym typeface="Average"/>
              </a:rPr>
              <a:t> mod 2=0</a:t>
            </a:r>
            <a:endParaRPr>
              <a:solidFill>
                <a:srgbClr val="FFFFFF"/>
              </a:solidFill>
              <a:latin typeface="Average"/>
              <a:ea typeface="Average"/>
              <a:cs typeface="Average"/>
              <a:sym typeface="Average"/>
            </a:endParaRPr>
          </a:p>
        </p:txBody>
      </p:sp>
      <p:sp>
        <p:nvSpPr>
          <p:cNvPr id="225" name="Google Shape;225;p29"/>
          <p:cNvSpPr/>
          <p:nvPr/>
        </p:nvSpPr>
        <p:spPr>
          <a:xfrm>
            <a:off x="7765250" y="4362700"/>
            <a:ext cx="1047000" cy="572700"/>
          </a:xfrm>
          <a:prstGeom prst="mathMultiply">
            <a:avLst>
              <a:gd fmla="val 23520" name="adj1"/>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Consistent Hashing</a:t>
            </a:r>
            <a:endParaRPr/>
          </a:p>
        </p:txBody>
      </p:sp>
      <p:sp>
        <p:nvSpPr>
          <p:cNvPr id="231" name="Google Shape;231;p3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Assign each node and key a m-bit identifier using a hash function. (e.g. SHA-1)</a:t>
            </a:r>
            <a:endParaRPr/>
          </a:p>
          <a:p>
            <a:pPr indent="0" lvl="0" marL="0" rtl="0" algn="l">
              <a:spcBef>
                <a:spcPts val="1600"/>
              </a:spcBef>
              <a:spcAft>
                <a:spcPts val="0"/>
              </a:spcAft>
              <a:buNone/>
            </a:pPr>
            <a:r>
              <a:rPr lang="en"/>
              <a:t>Assign keys to nodes:</a:t>
            </a:r>
            <a:endParaRPr/>
          </a:p>
          <a:p>
            <a:pPr indent="-317500" lvl="0" marL="457200" rtl="0" algn="l">
              <a:spcBef>
                <a:spcPts val="1600"/>
              </a:spcBef>
              <a:spcAft>
                <a:spcPts val="0"/>
              </a:spcAft>
              <a:buSzPts val="1400"/>
              <a:buAutoNum type="romanUcPeriod"/>
            </a:pPr>
            <a:r>
              <a:rPr lang="en"/>
              <a:t>Identifiers are ordered in an identifier circle modulo 2</a:t>
            </a:r>
            <a:r>
              <a:rPr baseline="30000" lang="en"/>
              <a:t>m</a:t>
            </a:r>
            <a:r>
              <a:rPr lang="en"/>
              <a:t>.</a:t>
            </a:r>
            <a:endParaRPr/>
          </a:p>
          <a:p>
            <a:pPr indent="-317500" lvl="0" marL="457200" rtl="0" algn="l">
              <a:spcBef>
                <a:spcPts val="0"/>
              </a:spcBef>
              <a:spcAft>
                <a:spcPts val="0"/>
              </a:spcAft>
              <a:buSzPts val="1400"/>
              <a:buAutoNum type="romanUcPeriod"/>
            </a:pPr>
            <a:r>
              <a:rPr lang="en"/>
              <a:t>Key &lt;k&gt; is assigned to the first node whose identifier is equal to or follows &lt;k&gt; in the identifier space, called successor node.</a:t>
            </a:r>
            <a:endParaRPr/>
          </a:p>
          <a:p>
            <a:pPr indent="-317500" lvl="0" marL="457200" rtl="0" algn="l">
              <a:spcBef>
                <a:spcPts val="0"/>
              </a:spcBef>
              <a:spcAft>
                <a:spcPts val="0"/>
              </a:spcAft>
              <a:buSzPts val="1400"/>
              <a:buAutoNum type="romanUcPeriod"/>
            </a:pPr>
            <a:r>
              <a:rPr lang="en"/>
              <a:t>Successor node of &lt;k&gt; is the first node clockwise from &lt;k&gt; in a ring case.</a:t>
            </a:r>
            <a:endParaRPr/>
          </a:p>
        </p:txBody>
      </p:sp>
      <p:sp>
        <p:nvSpPr>
          <p:cNvPr id="232" name="Google Shape;232;p30"/>
          <p:cNvSpPr/>
          <p:nvPr/>
        </p:nvSpPr>
        <p:spPr>
          <a:xfrm>
            <a:off x="4997925" y="1017725"/>
            <a:ext cx="3477600" cy="3416400"/>
          </a:xfrm>
          <a:prstGeom prst="ellipse">
            <a:avLst/>
          </a:prstGeom>
          <a:noFill/>
          <a:ln cap="flat" cmpd="sng" w="38100">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33" name="Google Shape;233;p30"/>
          <p:cNvSpPr txBox="1"/>
          <p:nvPr/>
        </p:nvSpPr>
        <p:spPr>
          <a:xfrm>
            <a:off x="6477900" y="4450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0</a:t>
            </a:r>
            <a:endParaRPr sz="3600">
              <a:solidFill>
                <a:srgbClr val="FFFFFF"/>
              </a:solidFill>
              <a:latin typeface="Average"/>
              <a:ea typeface="Average"/>
              <a:cs typeface="Average"/>
              <a:sym typeface="Average"/>
            </a:endParaRPr>
          </a:p>
        </p:txBody>
      </p:sp>
      <p:sp>
        <p:nvSpPr>
          <p:cNvPr id="234" name="Google Shape;234;p30"/>
          <p:cNvSpPr txBox="1"/>
          <p:nvPr/>
        </p:nvSpPr>
        <p:spPr>
          <a:xfrm>
            <a:off x="4997925" y="10546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7</a:t>
            </a:r>
            <a:endParaRPr sz="3600">
              <a:solidFill>
                <a:srgbClr val="FFFFFF"/>
              </a:solidFill>
              <a:latin typeface="Average"/>
              <a:ea typeface="Average"/>
              <a:cs typeface="Average"/>
              <a:sym typeface="Average"/>
            </a:endParaRPr>
          </a:p>
        </p:txBody>
      </p:sp>
      <p:sp>
        <p:nvSpPr>
          <p:cNvPr id="235" name="Google Shape;235;p30"/>
          <p:cNvSpPr txBox="1"/>
          <p:nvPr/>
        </p:nvSpPr>
        <p:spPr>
          <a:xfrm>
            <a:off x="4641150" y="24712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6</a:t>
            </a:r>
            <a:endParaRPr sz="3600">
              <a:solidFill>
                <a:srgbClr val="FFFFFF"/>
              </a:solidFill>
              <a:latin typeface="Average"/>
              <a:ea typeface="Average"/>
              <a:cs typeface="Average"/>
              <a:sym typeface="Average"/>
            </a:endParaRPr>
          </a:p>
        </p:txBody>
      </p:sp>
      <p:sp>
        <p:nvSpPr>
          <p:cNvPr id="236" name="Google Shape;236;p30"/>
          <p:cNvSpPr txBox="1"/>
          <p:nvPr/>
        </p:nvSpPr>
        <p:spPr>
          <a:xfrm>
            <a:off x="5244850" y="39247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5</a:t>
            </a:r>
            <a:endParaRPr sz="3600">
              <a:solidFill>
                <a:srgbClr val="FFFFFF"/>
              </a:solidFill>
              <a:latin typeface="Average"/>
              <a:ea typeface="Average"/>
              <a:cs typeface="Average"/>
              <a:sym typeface="Average"/>
            </a:endParaRPr>
          </a:p>
        </p:txBody>
      </p:sp>
      <p:sp>
        <p:nvSpPr>
          <p:cNvPr id="237" name="Google Shape;237;p30"/>
          <p:cNvSpPr txBox="1"/>
          <p:nvPr/>
        </p:nvSpPr>
        <p:spPr>
          <a:xfrm>
            <a:off x="6715475" y="4305700"/>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4</a:t>
            </a:r>
            <a:endParaRPr sz="3600">
              <a:solidFill>
                <a:srgbClr val="FFFFFF"/>
              </a:solidFill>
              <a:latin typeface="Average"/>
              <a:ea typeface="Average"/>
              <a:cs typeface="Average"/>
              <a:sym typeface="Average"/>
            </a:endParaRPr>
          </a:p>
        </p:txBody>
      </p:sp>
      <p:sp>
        <p:nvSpPr>
          <p:cNvPr id="238" name="Google Shape;238;p30"/>
          <p:cNvSpPr txBox="1"/>
          <p:nvPr/>
        </p:nvSpPr>
        <p:spPr>
          <a:xfrm>
            <a:off x="7965250" y="369117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3</a:t>
            </a:r>
            <a:endParaRPr sz="3600">
              <a:solidFill>
                <a:srgbClr val="FFFFFF"/>
              </a:solidFill>
              <a:latin typeface="Average"/>
              <a:ea typeface="Average"/>
              <a:cs typeface="Average"/>
              <a:sym typeface="Average"/>
            </a:endParaRPr>
          </a:p>
        </p:txBody>
      </p:sp>
      <p:sp>
        <p:nvSpPr>
          <p:cNvPr id="239" name="Google Shape;239;p30"/>
          <p:cNvSpPr txBox="1"/>
          <p:nvPr/>
        </p:nvSpPr>
        <p:spPr>
          <a:xfrm>
            <a:off x="8492700" y="24712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2</a:t>
            </a:r>
            <a:endParaRPr sz="3600">
              <a:solidFill>
                <a:srgbClr val="FFFFFF"/>
              </a:solidFill>
              <a:latin typeface="Average"/>
              <a:ea typeface="Average"/>
              <a:cs typeface="Average"/>
              <a:sym typeface="Average"/>
            </a:endParaRPr>
          </a:p>
        </p:txBody>
      </p:sp>
      <p:sp>
        <p:nvSpPr>
          <p:cNvPr id="240" name="Google Shape;240;p30"/>
          <p:cNvSpPr txBox="1"/>
          <p:nvPr/>
        </p:nvSpPr>
        <p:spPr>
          <a:xfrm>
            <a:off x="7965250" y="10546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1</a:t>
            </a:r>
            <a:endParaRPr sz="3600">
              <a:solidFill>
                <a:srgbClr val="FFFFFF"/>
              </a:solidFill>
              <a:latin typeface="Average"/>
              <a:ea typeface="Average"/>
              <a:cs typeface="Average"/>
              <a:sym typeface="Average"/>
            </a:endParaRPr>
          </a:p>
        </p:txBody>
      </p:sp>
      <p:sp>
        <p:nvSpPr>
          <p:cNvPr id="241" name="Google Shape;241;p30"/>
          <p:cNvSpPr/>
          <p:nvPr/>
        </p:nvSpPr>
        <p:spPr>
          <a:xfrm>
            <a:off x="6477900" y="10177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0"/>
          <p:cNvSpPr/>
          <p:nvPr/>
        </p:nvSpPr>
        <p:spPr>
          <a:xfrm>
            <a:off x="7703625" y="15309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0"/>
          <p:cNvSpPr/>
          <p:nvPr/>
        </p:nvSpPr>
        <p:spPr>
          <a:xfrm>
            <a:off x="7621475" y="3583850"/>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0"/>
          <p:cNvSpPr/>
          <p:nvPr/>
        </p:nvSpPr>
        <p:spPr>
          <a:xfrm rot="-2415684">
            <a:off x="4859171" y="1956274"/>
            <a:ext cx="1854007" cy="121802"/>
          </a:xfrm>
          <a:prstGeom prst="rightArrow">
            <a:avLst>
              <a:gd fmla="val 50000" name="adj1"/>
              <a:gd fmla="val 88141"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45" name="Google Shape;245;p30"/>
          <p:cNvSpPr/>
          <p:nvPr/>
        </p:nvSpPr>
        <p:spPr>
          <a:xfrm rot="-7111908">
            <a:off x="7274552" y="1631679"/>
            <a:ext cx="226737" cy="634432"/>
          </a:xfrm>
          <a:prstGeom prst="uturnArrow">
            <a:avLst>
              <a:gd fmla="val 25000" name="adj1"/>
              <a:gd fmla="val 25000" name="adj2"/>
              <a:gd fmla="val 25000" name="adj3"/>
              <a:gd fmla="val 43750" name="adj4"/>
              <a:gd fmla="val 75000" name="adj5"/>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0"/>
          <p:cNvSpPr/>
          <p:nvPr/>
        </p:nvSpPr>
        <p:spPr>
          <a:xfrm rot="8085301">
            <a:off x="7818277" y="3141537"/>
            <a:ext cx="793805" cy="121764"/>
          </a:xfrm>
          <a:prstGeom prst="rightArrow">
            <a:avLst>
              <a:gd fmla="val 50000" name="adj1"/>
              <a:gd fmla="val 88141"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247" name="Google Shape;247;p30"/>
          <p:cNvSpPr txBox="1"/>
          <p:nvPr/>
        </p:nvSpPr>
        <p:spPr>
          <a:xfrm>
            <a:off x="5310300" y="2200000"/>
            <a:ext cx="1350600" cy="32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&lt;6&gt; to node 0</a:t>
            </a:r>
            <a:endParaRPr>
              <a:solidFill>
                <a:srgbClr val="FFFFFF"/>
              </a:solidFill>
              <a:latin typeface="Average"/>
              <a:ea typeface="Average"/>
              <a:cs typeface="Average"/>
              <a:sym typeface="Average"/>
            </a:endParaRPr>
          </a:p>
        </p:txBody>
      </p:sp>
      <p:sp>
        <p:nvSpPr>
          <p:cNvPr id="248" name="Google Shape;248;p30"/>
          <p:cNvSpPr txBox="1"/>
          <p:nvPr/>
        </p:nvSpPr>
        <p:spPr>
          <a:xfrm>
            <a:off x="7260750" y="2034075"/>
            <a:ext cx="1350600" cy="32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&lt;1&gt; to node 1</a:t>
            </a:r>
            <a:endParaRPr>
              <a:solidFill>
                <a:srgbClr val="FFFFFF"/>
              </a:solidFill>
              <a:latin typeface="Average"/>
              <a:ea typeface="Average"/>
              <a:cs typeface="Average"/>
              <a:sym typeface="Average"/>
            </a:endParaRPr>
          </a:p>
        </p:txBody>
      </p:sp>
      <p:sp>
        <p:nvSpPr>
          <p:cNvPr id="249" name="Google Shape;249;p30"/>
          <p:cNvSpPr txBox="1"/>
          <p:nvPr/>
        </p:nvSpPr>
        <p:spPr>
          <a:xfrm>
            <a:off x="6954250" y="3040725"/>
            <a:ext cx="1350600" cy="32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&lt;2&gt; to node 3</a:t>
            </a:r>
            <a:endParaRPr>
              <a:solidFill>
                <a:srgbClr val="FFFFFF"/>
              </a:solidFill>
              <a:latin typeface="Average"/>
              <a:ea typeface="Average"/>
              <a:cs typeface="Average"/>
              <a:sym typeface="Averag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What’s nice about consistent hashing?</a:t>
            </a:r>
            <a:endParaRPr/>
          </a:p>
        </p:txBody>
      </p:sp>
      <p:sp>
        <p:nvSpPr>
          <p:cNvPr id="255" name="Google Shape;255;p3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Theorem 1. For any set of N nodes and K keys, with high probability:</a:t>
            </a:r>
            <a:endParaRPr/>
          </a:p>
          <a:p>
            <a:pPr indent="-342900" lvl="0" marL="457200" rtl="0" algn="l">
              <a:spcBef>
                <a:spcPts val="1600"/>
              </a:spcBef>
              <a:spcAft>
                <a:spcPts val="0"/>
              </a:spcAft>
              <a:buSzPts val="1800"/>
              <a:buAutoNum type="arabicPeriod"/>
            </a:pPr>
            <a:r>
              <a:rPr lang="en"/>
              <a:t>Each node is responsible for at most (1+ε)K/N keys.</a:t>
            </a:r>
            <a:endParaRPr/>
          </a:p>
          <a:p>
            <a:pPr indent="-342900" lvl="0" marL="457200" rtl="0" algn="l">
              <a:spcBef>
                <a:spcPts val="0"/>
              </a:spcBef>
              <a:spcAft>
                <a:spcPts val="0"/>
              </a:spcAft>
              <a:buSzPts val="1800"/>
              <a:buAutoNum type="arabicPeriod"/>
            </a:pPr>
            <a:r>
              <a:rPr lang="en"/>
              <a:t>When an (N+1)</a:t>
            </a:r>
            <a:r>
              <a:rPr baseline="30000" lang="en"/>
              <a:t>st</a:t>
            </a:r>
            <a:r>
              <a:rPr lang="en"/>
              <a:t> </a:t>
            </a:r>
            <a:r>
              <a:rPr lang="en"/>
              <a:t>node joins or leaves the network, responsibility for O(K/N) keys changes hands (and only to or from the joining or leaving node.)</a:t>
            </a:r>
            <a:endParaRPr/>
          </a:p>
          <a:p>
            <a:pPr indent="0" lvl="0" marL="0" rtl="0" algn="l">
              <a:spcBef>
                <a:spcPts val="1600"/>
              </a:spcBef>
              <a:spcAft>
                <a:spcPts val="0"/>
              </a:spcAft>
              <a:buNone/>
            </a:pPr>
            <a:r>
              <a:rPr lang="en"/>
              <a:t>Does it fix trivial hashing?</a:t>
            </a:r>
            <a:endParaRPr/>
          </a:p>
          <a:p>
            <a:pPr indent="0" lvl="0" marL="0" rtl="0" algn="l">
              <a:spcBef>
                <a:spcPts val="1600"/>
              </a:spcBef>
              <a:spcAft>
                <a:spcPts val="1600"/>
              </a:spcAft>
              <a:buNone/>
            </a:pPr>
            <a:r>
              <a:rPr lang="en"/>
              <a:t>	When N changes, only O(K/N) objects need to be changed.</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 name="Shape 64"/>
        <p:cNvGrpSpPr/>
        <p:nvPr/>
      </p:nvGrpSpPr>
      <p:grpSpPr>
        <a:xfrm>
          <a:off x="0" y="0"/>
          <a:ext cx="0" cy="0"/>
          <a:chOff x="0" y="0"/>
          <a:chExt cx="0" cy="0"/>
        </a:xfrm>
      </p:grpSpPr>
      <p:sp>
        <p:nvSpPr>
          <p:cNvPr id="65" name="Google Shape;65;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Overview</a:t>
            </a:r>
            <a:endParaRPr/>
          </a:p>
        </p:txBody>
      </p:sp>
      <p:sp>
        <p:nvSpPr>
          <p:cNvPr id="66" name="Google Shape;66;p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History of peer-to-peer systems.</a:t>
            </a:r>
            <a:endParaRPr/>
          </a:p>
          <a:p>
            <a:pPr indent="0" lvl="0" marL="0" rtl="0" algn="l">
              <a:spcBef>
                <a:spcPts val="1600"/>
              </a:spcBef>
              <a:spcAft>
                <a:spcPts val="0"/>
              </a:spcAft>
              <a:buNone/>
            </a:pPr>
            <a:r>
              <a:rPr lang="en"/>
              <a:t>From unstructured </a:t>
            </a:r>
            <a:r>
              <a:rPr lang="en"/>
              <a:t>networks</a:t>
            </a:r>
            <a:r>
              <a:rPr lang="en"/>
              <a:t> to structured networks.</a:t>
            </a:r>
            <a:endParaRPr/>
          </a:p>
          <a:p>
            <a:pPr indent="0" lvl="0" marL="0" rtl="0" algn="l">
              <a:spcBef>
                <a:spcPts val="1600"/>
              </a:spcBef>
              <a:spcAft>
                <a:spcPts val="0"/>
              </a:spcAft>
              <a:buNone/>
            </a:pPr>
            <a:r>
              <a:rPr lang="en"/>
              <a:t>Routing geometry of structured networks.</a:t>
            </a:r>
            <a:endParaRPr/>
          </a:p>
          <a:p>
            <a:pPr indent="0" lvl="0" marL="0" rtl="0" algn="l">
              <a:spcBef>
                <a:spcPts val="1600"/>
              </a:spcBef>
              <a:spcAft>
                <a:spcPts val="0"/>
              </a:spcAft>
              <a:buNone/>
            </a:pPr>
            <a:r>
              <a:rPr lang="en"/>
              <a:t>Chord:</a:t>
            </a:r>
            <a:endParaRPr/>
          </a:p>
          <a:p>
            <a:pPr indent="0" lvl="0" marL="0" rtl="0" algn="l">
              <a:spcBef>
                <a:spcPts val="1600"/>
              </a:spcBef>
              <a:spcAft>
                <a:spcPts val="0"/>
              </a:spcAft>
              <a:buNone/>
            </a:pPr>
            <a:r>
              <a:rPr lang="en"/>
              <a:t>	The Base Protocol: Routing and node joins.</a:t>
            </a:r>
            <a:endParaRPr/>
          </a:p>
          <a:p>
            <a:pPr indent="0" lvl="0" marL="0" rtl="0" algn="l">
              <a:spcBef>
                <a:spcPts val="1600"/>
              </a:spcBef>
              <a:spcAft>
                <a:spcPts val="0"/>
              </a:spcAft>
              <a:buNone/>
            </a:pPr>
            <a:r>
              <a:rPr lang="en"/>
              <a:t>	Concurrency and Failures.</a:t>
            </a:r>
            <a:endParaRPr/>
          </a:p>
          <a:p>
            <a:pPr indent="0" lvl="0" marL="0" rtl="0" algn="l">
              <a:spcBef>
                <a:spcPts val="1600"/>
              </a:spcBef>
              <a:spcAft>
                <a:spcPts val="0"/>
              </a:spcAft>
              <a:buNone/>
            </a:pPr>
            <a:r>
              <a:rPr lang="en"/>
              <a:t>Conclusions</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fundamental Question: How to locate data?</a:t>
            </a:r>
            <a:endParaRPr/>
          </a:p>
        </p:txBody>
      </p:sp>
      <p:sp>
        <p:nvSpPr>
          <p:cNvPr id="261" name="Google Shape;261;p3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 an algorithm “</a:t>
            </a:r>
            <a:r>
              <a:rPr b="1" lang="en"/>
              <a:t>A”</a:t>
            </a:r>
            <a:r>
              <a:rPr lang="en"/>
              <a:t> such that:</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Given a key, maps the key to the node that stores the data item.</a:t>
            </a:r>
            <a:endParaRPr/>
          </a:p>
          <a:p>
            <a:pPr indent="0" lvl="0" marL="0" rtl="0" algn="l">
              <a:spcBef>
                <a:spcPts val="1600"/>
              </a:spcBef>
              <a:spcAft>
                <a:spcPts val="0"/>
              </a:spcAft>
              <a:buNone/>
            </a:pPr>
            <a:r>
              <a:rPr lang="en"/>
              <a:t>Two questions need to be addressed:</a:t>
            </a:r>
            <a:endParaRPr/>
          </a:p>
          <a:p>
            <a:pPr indent="-342900" lvl="0" marL="457200" rtl="0" algn="l">
              <a:spcBef>
                <a:spcPts val="1600"/>
              </a:spcBef>
              <a:spcAft>
                <a:spcPts val="0"/>
              </a:spcAft>
              <a:buSzPts val="1800"/>
              <a:buAutoNum type="romanUcPeriod"/>
            </a:pPr>
            <a:r>
              <a:rPr lang="en"/>
              <a:t>How to assign keys to nodes?</a:t>
            </a:r>
            <a:endParaRPr/>
          </a:p>
          <a:p>
            <a:pPr indent="-342900" lvl="0" marL="457200" rtl="0" algn="l">
              <a:spcBef>
                <a:spcPts val="0"/>
              </a:spcBef>
              <a:spcAft>
                <a:spcPts val="0"/>
              </a:spcAft>
              <a:buClr>
                <a:srgbClr val="FF0000"/>
              </a:buClr>
              <a:buSzPts val="1800"/>
              <a:buAutoNum type="romanUcPeriod"/>
            </a:pPr>
            <a:r>
              <a:rPr lang="en">
                <a:solidFill>
                  <a:srgbClr val="FF0000"/>
                </a:solidFill>
              </a:rPr>
              <a:t>How to route a query based on the assignment? (How to lookup?)</a:t>
            </a:r>
            <a:endParaRPr>
              <a:solidFill>
                <a:srgbClr val="FF0000"/>
              </a:solidFill>
            </a:endParaRPr>
          </a:p>
          <a:p>
            <a:pPr indent="0" lvl="0" marL="0" rtl="0" algn="l">
              <a:spcBef>
                <a:spcPts val="1600"/>
              </a:spcBef>
              <a:spcAft>
                <a:spcPts val="1600"/>
              </a:spcAft>
              <a:buNone/>
            </a:pPr>
            <a:r>
              <a:rPr lang="en"/>
              <a:t>	</a:t>
            </a:r>
            <a:endParaRPr/>
          </a:p>
        </p:txBody>
      </p:sp>
      <p:sp>
        <p:nvSpPr>
          <p:cNvPr id="262" name="Google Shape;262;p32"/>
          <p:cNvSpPr txBox="1"/>
          <p:nvPr/>
        </p:nvSpPr>
        <p:spPr>
          <a:xfrm>
            <a:off x="1948350" y="1477700"/>
            <a:ext cx="4972500" cy="15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Average"/>
                <a:ea typeface="Average"/>
                <a:cs typeface="Average"/>
                <a:sym typeface="Average"/>
              </a:rPr>
              <a:t>&lt;node_id&gt; = A(&lt;key&gt;)</a:t>
            </a:r>
            <a:endParaRPr sz="3000">
              <a:solidFill>
                <a:srgbClr val="FFFFFF"/>
              </a:solidFill>
              <a:latin typeface="Average"/>
              <a:ea typeface="Average"/>
              <a:cs typeface="Average"/>
              <a:sym typeface="Averag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Google Shape;267;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did people solve it?</a:t>
            </a:r>
            <a:endParaRPr/>
          </a:p>
        </p:txBody>
      </p:sp>
      <p:sp>
        <p:nvSpPr>
          <p:cNvPr id="268" name="Google Shape;268;p3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romanUcPeriod"/>
            </a:pPr>
            <a:r>
              <a:rPr lang="en"/>
              <a:t>DNS: direct mapping, </a:t>
            </a:r>
            <a:r>
              <a:rPr lang="en">
                <a:solidFill>
                  <a:srgbClr val="FF0000"/>
                </a:solidFill>
              </a:rPr>
              <a:t>relies on a set of special servers</a:t>
            </a:r>
            <a:r>
              <a:rPr lang="en"/>
              <a:t>.</a:t>
            </a:r>
            <a:endParaRPr/>
          </a:p>
          <a:p>
            <a:pPr indent="-342900" lvl="0" marL="457200" rtl="0" algn="l">
              <a:spcBef>
                <a:spcPts val="0"/>
              </a:spcBef>
              <a:spcAft>
                <a:spcPts val="0"/>
              </a:spcAft>
              <a:buSzPts val="1800"/>
              <a:buAutoNum type="romanUcPeriod"/>
            </a:pPr>
            <a:r>
              <a:rPr lang="en"/>
              <a:t>Freenet: search for cached copies, </a:t>
            </a:r>
            <a:r>
              <a:rPr lang="en">
                <a:solidFill>
                  <a:srgbClr val="FF0000"/>
                </a:solidFill>
              </a:rPr>
              <a:t>does not guarantee retrieval existing files</a:t>
            </a:r>
            <a:r>
              <a:rPr lang="en"/>
              <a:t>.</a:t>
            </a:r>
            <a:endParaRPr/>
          </a:p>
          <a:p>
            <a:pPr indent="-342900" lvl="0" marL="457200" rtl="0" algn="l">
              <a:spcBef>
                <a:spcPts val="0"/>
              </a:spcBef>
              <a:spcAft>
                <a:spcPts val="0"/>
              </a:spcAft>
              <a:buSzPts val="1800"/>
              <a:buAutoNum type="romanUcPeriod"/>
            </a:pPr>
            <a:r>
              <a:rPr lang="en"/>
              <a:t>Ohaha: uses consistent hashing, </a:t>
            </a:r>
            <a:r>
              <a:rPr lang="en">
                <a:solidFill>
                  <a:srgbClr val="FF0000"/>
                </a:solidFill>
              </a:rPr>
              <a:t>does not guarantee retrieval existing files</a:t>
            </a:r>
            <a:r>
              <a:rPr lang="en"/>
              <a:t>.</a:t>
            </a:r>
            <a:endParaRPr/>
          </a:p>
          <a:p>
            <a:pPr indent="-342900" lvl="0" marL="457200" rtl="0" algn="l">
              <a:spcBef>
                <a:spcPts val="0"/>
              </a:spcBef>
              <a:spcAft>
                <a:spcPts val="0"/>
              </a:spcAft>
              <a:buSzPts val="1800"/>
              <a:buAutoNum type="romanUcPeriod"/>
            </a:pPr>
            <a:r>
              <a:rPr lang="en"/>
              <a:t>Plaxton: a prefix-based routing protocol, </a:t>
            </a:r>
            <a:r>
              <a:rPr lang="en">
                <a:solidFill>
                  <a:srgbClr val="FF0000"/>
                </a:solidFill>
              </a:rPr>
              <a:t>complicated</a:t>
            </a:r>
            <a:r>
              <a:rPr lang="en"/>
              <a: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34"/>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Can we do better? </a:t>
            </a:r>
            <a:endParaRPr/>
          </a:p>
          <a:p>
            <a:pPr indent="0" lvl="0" marL="0" rtl="0" algn="ctr">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35"/>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Can we do better? </a:t>
            </a:r>
            <a:endParaRPr/>
          </a:p>
          <a:p>
            <a:pPr indent="0" lvl="0" marL="0" rtl="0" algn="ctr">
              <a:spcBef>
                <a:spcPts val="0"/>
              </a:spcBef>
              <a:spcAft>
                <a:spcPts val="0"/>
              </a:spcAft>
              <a:buNone/>
            </a:pPr>
            <a:r>
              <a:rPr lang="en"/>
              <a:t>Chord!</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Authors of Chord</a:t>
            </a:r>
            <a:endParaRPr/>
          </a:p>
        </p:txBody>
      </p:sp>
      <p:pic>
        <p:nvPicPr>
          <p:cNvPr id="284" name="Google Shape;284;p36"/>
          <p:cNvPicPr preferRelativeResize="0"/>
          <p:nvPr/>
        </p:nvPicPr>
        <p:blipFill>
          <a:blip r:embed="rId3">
            <a:alphaModFix/>
          </a:blip>
          <a:stretch>
            <a:fillRect/>
          </a:stretch>
        </p:blipFill>
        <p:spPr>
          <a:xfrm>
            <a:off x="126000" y="1151625"/>
            <a:ext cx="1140911" cy="1718075"/>
          </a:xfrm>
          <a:prstGeom prst="rect">
            <a:avLst/>
          </a:prstGeom>
          <a:noFill/>
          <a:ln>
            <a:noFill/>
          </a:ln>
        </p:spPr>
      </p:pic>
      <p:pic>
        <p:nvPicPr>
          <p:cNvPr id="285" name="Google Shape;285;p36"/>
          <p:cNvPicPr preferRelativeResize="0"/>
          <p:nvPr/>
        </p:nvPicPr>
        <p:blipFill>
          <a:blip r:embed="rId4">
            <a:alphaModFix/>
          </a:blip>
          <a:stretch>
            <a:fillRect/>
          </a:stretch>
        </p:blipFill>
        <p:spPr>
          <a:xfrm>
            <a:off x="1595725" y="1151625"/>
            <a:ext cx="1718075" cy="1718075"/>
          </a:xfrm>
          <a:prstGeom prst="rect">
            <a:avLst/>
          </a:prstGeom>
          <a:noFill/>
          <a:ln>
            <a:noFill/>
          </a:ln>
        </p:spPr>
      </p:pic>
      <p:pic>
        <p:nvPicPr>
          <p:cNvPr id="286" name="Google Shape;286;p36"/>
          <p:cNvPicPr preferRelativeResize="0"/>
          <p:nvPr/>
        </p:nvPicPr>
        <p:blipFill>
          <a:blip r:embed="rId5">
            <a:alphaModFix/>
          </a:blip>
          <a:stretch>
            <a:fillRect/>
          </a:stretch>
        </p:blipFill>
        <p:spPr>
          <a:xfrm>
            <a:off x="3681425" y="1144475"/>
            <a:ext cx="1696852" cy="1696852"/>
          </a:xfrm>
          <a:prstGeom prst="rect">
            <a:avLst/>
          </a:prstGeom>
          <a:noFill/>
          <a:ln>
            <a:noFill/>
          </a:ln>
        </p:spPr>
      </p:pic>
      <p:pic>
        <p:nvPicPr>
          <p:cNvPr id="287" name="Google Shape;287;p36"/>
          <p:cNvPicPr preferRelativeResize="0"/>
          <p:nvPr/>
        </p:nvPicPr>
        <p:blipFill>
          <a:blip r:embed="rId6">
            <a:alphaModFix/>
          </a:blip>
          <a:stretch>
            <a:fillRect/>
          </a:stretch>
        </p:blipFill>
        <p:spPr>
          <a:xfrm>
            <a:off x="5691412" y="1126399"/>
            <a:ext cx="1170694" cy="1718075"/>
          </a:xfrm>
          <a:prstGeom prst="rect">
            <a:avLst/>
          </a:prstGeom>
          <a:noFill/>
          <a:ln>
            <a:noFill/>
          </a:ln>
        </p:spPr>
      </p:pic>
      <p:pic>
        <p:nvPicPr>
          <p:cNvPr id="288" name="Google Shape;288;p36"/>
          <p:cNvPicPr preferRelativeResize="0"/>
          <p:nvPr/>
        </p:nvPicPr>
        <p:blipFill>
          <a:blip r:embed="rId7">
            <a:alphaModFix/>
          </a:blip>
          <a:stretch>
            <a:fillRect/>
          </a:stretch>
        </p:blipFill>
        <p:spPr>
          <a:xfrm>
            <a:off x="7102125" y="1137012"/>
            <a:ext cx="1944427" cy="1696849"/>
          </a:xfrm>
          <a:prstGeom prst="rect">
            <a:avLst/>
          </a:prstGeom>
          <a:noFill/>
          <a:ln>
            <a:noFill/>
          </a:ln>
        </p:spPr>
      </p:pic>
      <p:sp>
        <p:nvSpPr>
          <p:cNvPr id="289" name="Google Shape;289;p36"/>
          <p:cNvSpPr txBox="1"/>
          <p:nvPr/>
        </p:nvSpPr>
        <p:spPr>
          <a:xfrm>
            <a:off x="170150" y="2984025"/>
            <a:ext cx="1086300" cy="4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Ion Stoica</a:t>
            </a:r>
            <a:endParaRPr>
              <a:solidFill>
                <a:srgbClr val="FFFFFF"/>
              </a:solidFill>
              <a:latin typeface="Average"/>
              <a:ea typeface="Average"/>
              <a:cs typeface="Average"/>
              <a:sym typeface="Average"/>
            </a:endParaRPr>
          </a:p>
        </p:txBody>
      </p:sp>
      <p:sp>
        <p:nvSpPr>
          <p:cNvPr id="290" name="Google Shape;290;p36"/>
          <p:cNvSpPr txBox="1"/>
          <p:nvPr/>
        </p:nvSpPr>
        <p:spPr>
          <a:xfrm>
            <a:off x="1753775" y="2984025"/>
            <a:ext cx="1452600" cy="4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Robert Morris</a:t>
            </a:r>
            <a:endParaRPr>
              <a:solidFill>
                <a:srgbClr val="FFFFFF"/>
              </a:solidFill>
              <a:latin typeface="Average"/>
              <a:ea typeface="Average"/>
              <a:cs typeface="Average"/>
              <a:sym typeface="Average"/>
            </a:endParaRPr>
          </a:p>
        </p:txBody>
      </p:sp>
      <p:sp>
        <p:nvSpPr>
          <p:cNvPr id="291" name="Google Shape;291;p36"/>
          <p:cNvSpPr txBox="1"/>
          <p:nvPr/>
        </p:nvSpPr>
        <p:spPr>
          <a:xfrm>
            <a:off x="3925675" y="2968075"/>
            <a:ext cx="1452600" cy="26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David Karger</a:t>
            </a:r>
            <a:endParaRPr>
              <a:solidFill>
                <a:srgbClr val="FFFFFF"/>
              </a:solidFill>
              <a:latin typeface="Average"/>
              <a:ea typeface="Average"/>
              <a:cs typeface="Average"/>
              <a:sym typeface="Average"/>
            </a:endParaRPr>
          </a:p>
        </p:txBody>
      </p:sp>
      <p:sp>
        <p:nvSpPr>
          <p:cNvPr id="292" name="Google Shape;292;p36"/>
          <p:cNvSpPr txBox="1"/>
          <p:nvPr/>
        </p:nvSpPr>
        <p:spPr>
          <a:xfrm>
            <a:off x="5583150" y="3002275"/>
            <a:ext cx="1387200" cy="26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Frans Kaashoek</a:t>
            </a:r>
            <a:endParaRPr>
              <a:solidFill>
                <a:srgbClr val="FFFFFF"/>
              </a:solidFill>
              <a:latin typeface="Average"/>
              <a:ea typeface="Average"/>
              <a:cs typeface="Average"/>
              <a:sym typeface="Average"/>
            </a:endParaRPr>
          </a:p>
        </p:txBody>
      </p:sp>
      <p:sp>
        <p:nvSpPr>
          <p:cNvPr id="293" name="Google Shape;293;p36"/>
          <p:cNvSpPr txBox="1"/>
          <p:nvPr/>
        </p:nvSpPr>
        <p:spPr>
          <a:xfrm>
            <a:off x="7368425" y="3002275"/>
            <a:ext cx="2146500" cy="19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Hari Balakrishnan</a:t>
            </a:r>
            <a:endParaRPr>
              <a:solidFill>
                <a:srgbClr val="FFFFFF"/>
              </a:solidFill>
              <a:latin typeface="Average"/>
              <a:ea typeface="Average"/>
              <a:cs typeface="Average"/>
              <a:sym typeface="Average"/>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Chord trying to solve?</a:t>
            </a:r>
            <a:endParaRPr/>
          </a:p>
        </p:txBody>
      </p:sp>
      <p:sp>
        <p:nvSpPr>
          <p:cNvPr id="299" name="Google Shape;299;p37"/>
          <p:cNvSpPr/>
          <p:nvPr/>
        </p:nvSpPr>
        <p:spPr>
          <a:xfrm>
            <a:off x="2486425" y="1308225"/>
            <a:ext cx="3997800" cy="4389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Applications</a:t>
            </a:r>
            <a:endParaRPr>
              <a:solidFill>
                <a:srgbClr val="FFFFFF"/>
              </a:solidFill>
            </a:endParaRPr>
          </a:p>
        </p:txBody>
      </p:sp>
      <p:sp>
        <p:nvSpPr>
          <p:cNvPr id="300" name="Google Shape;300;p37"/>
          <p:cNvSpPr/>
          <p:nvPr/>
        </p:nvSpPr>
        <p:spPr>
          <a:xfrm>
            <a:off x="2486425" y="2476300"/>
            <a:ext cx="3997800" cy="4389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Distributed Storage (DHT)</a:t>
            </a:r>
            <a:endParaRPr>
              <a:solidFill>
                <a:srgbClr val="FFFFFF"/>
              </a:solidFill>
            </a:endParaRPr>
          </a:p>
        </p:txBody>
      </p:sp>
      <p:sp>
        <p:nvSpPr>
          <p:cNvPr id="301" name="Google Shape;301;p37"/>
          <p:cNvSpPr/>
          <p:nvPr/>
        </p:nvSpPr>
        <p:spPr>
          <a:xfrm>
            <a:off x="2573100" y="3644375"/>
            <a:ext cx="3997800" cy="4389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Lookup Service (</a:t>
            </a:r>
            <a:r>
              <a:rPr b="1" lang="en">
                <a:solidFill>
                  <a:srgbClr val="6AA84F"/>
                </a:solidFill>
              </a:rPr>
              <a:t>Chord!</a:t>
            </a:r>
            <a:r>
              <a:rPr lang="en">
                <a:solidFill>
                  <a:srgbClr val="FFFFFF"/>
                </a:solidFill>
              </a:rPr>
              <a:t>)</a:t>
            </a:r>
            <a:endParaRPr>
              <a:solidFill>
                <a:srgbClr val="FFFFFF"/>
              </a:solidFill>
            </a:endParaRPr>
          </a:p>
        </p:txBody>
      </p:sp>
      <p:sp>
        <p:nvSpPr>
          <p:cNvPr id="302" name="Google Shape;302;p37"/>
          <p:cNvSpPr/>
          <p:nvPr/>
        </p:nvSpPr>
        <p:spPr>
          <a:xfrm>
            <a:off x="2573100" y="4373775"/>
            <a:ext cx="855900" cy="4389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Node</a:t>
            </a:r>
            <a:endParaRPr>
              <a:solidFill>
                <a:srgbClr val="FFFFFF"/>
              </a:solidFill>
            </a:endParaRPr>
          </a:p>
        </p:txBody>
      </p:sp>
      <p:sp>
        <p:nvSpPr>
          <p:cNvPr id="303" name="Google Shape;303;p37"/>
          <p:cNvSpPr/>
          <p:nvPr/>
        </p:nvSpPr>
        <p:spPr>
          <a:xfrm>
            <a:off x="3627450" y="4373775"/>
            <a:ext cx="855900" cy="4389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Node</a:t>
            </a:r>
            <a:endParaRPr>
              <a:solidFill>
                <a:srgbClr val="FFFFFF"/>
              </a:solidFill>
            </a:endParaRPr>
          </a:p>
        </p:txBody>
      </p:sp>
      <p:sp>
        <p:nvSpPr>
          <p:cNvPr id="304" name="Google Shape;304;p37"/>
          <p:cNvSpPr/>
          <p:nvPr/>
        </p:nvSpPr>
        <p:spPr>
          <a:xfrm>
            <a:off x="4681800" y="4373775"/>
            <a:ext cx="855900" cy="4389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Node</a:t>
            </a:r>
            <a:endParaRPr>
              <a:solidFill>
                <a:srgbClr val="FFFFFF"/>
              </a:solidFill>
            </a:endParaRPr>
          </a:p>
        </p:txBody>
      </p:sp>
      <p:sp>
        <p:nvSpPr>
          <p:cNvPr id="305" name="Google Shape;305;p37"/>
          <p:cNvSpPr/>
          <p:nvPr/>
        </p:nvSpPr>
        <p:spPr>
          <a:xfrm>
            <a:off x="5736150" y="4373775"/>
            <a:ext cx="855900" cy="4389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Node</a:t>
            </a:r>
            <a:endParaRPr>
              <a:solidFill>
                <a:srgbClr val="FFFFFF"/>
              </a:solidFill>
            </a:endParaRPr>
          </a:p>
        </p:txBody>
      </p:sp>
      <p:sp>
        <p:nvSpPr>
          <p:cNvPr id="306" name="Google Shape;306;p37"/>
          <p:cNvSpPr/>
          <p:nvPr/>
        </p:nvSpPr>
        <p:spPr>
          <a:xfrm rot="5400000">
            <a:off x="2939700" y="1977600"/>
            <a:ext cx="710400" cy="268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7"/>
          <p:cNvSpPr/>
          <p:nvPr/>
        </p:nvSpPr>
        <p:spPr>
          <a:xfrm rot="5400000">
            <a:off x="4130125" y="1977600"/>
            <a:ext cx="710400" cy="268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7"/>
          <p:cNvSpPr/>
          <p:nvPr/>
        </p:nvSpPr>
        <p:spPr>
          <a:xfrm rot="-5400000">
            <a:off x="5320550" y="1977613"/>
            <a:ext cx="710400" cy="268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7"/>
          <p:cNvSpPr/>
          <p:nvPr/>
        </p:nvSpPr>
        <p:spPr>
          <a:xfrm rot="5400000">
            <a:off x="3443500" y="3145688"/>
            <a:ext cx="710400" cy="268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7"/>
          <p:cNvSpPr/>
          <p:nvPr/>
        </p:nvSpPr>
        <p:spPr>
          <a:xfrm rot="-5400000">
            <a:off x="4865650" y="3145688"/>
            <a:ext cx="710400" cy="268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7"/>
          <p:cNvSpPr txBox="1"/>
          <p:nvPr/>
        </p:nvSpPr>
        <p:spPr>
          <a:xfrm>
            <a:off x="1983450" y="1925775"/>
            <a:ext cx="1644000" cy="26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put(key, value)</a:t>
            </a:r>
            <a:endParaRPr>
              <a:solidFill>
                <a:srgbClr val="FFFFFF"/>
              </a:solidFill>
              <a:latin typeface="Average"/>
              <a:ea typeface="Average"/>
              <a:cs typeface="Average"/>
              <a:sym typeface="Average"/>
            </a:endParaRPr>
          </a:p>
        </p:txBody>
      </p:sp>
      <p:sp>
        <p:nvSpPr>
          <p:cNvPr id="312" name="Google Shape;312;p37"/>
          <p:cNvSpPr txBox="1"/>
          <p:nvPr/>
        </p:nvSpPr>
        <p:spPr>
          <a:xfrm>
            <a:off x="3664600" y="1917625"/>
            <a:ext cx="893700" cy="26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get(key)</a:t>
            </a:r>
            <a:endParaRPr>
              <a:solidFill>
                <a:srgbClr val="FFFFFF"/>
              </a:solidFill>
              <a:latin typeface="Average"/>
              <a:ea typeface="Average"/>
              <a:cs typeface="Average"/>
              <a:sym typeface="Average"/>
            </a:endParaRPr>
          </a:p>
        </p:txBody>
      </p:sp>
      <p:sp>
        <p:nvSpPr>
          <p:cNvPr id="313" name="Google Shape;313;p37"/>
          <p:cNvSpPr txBox="1"/>
          <p:nvPr/>
        </p:nvSpPr>
        <p:spPr>
          <a:xfrm>
            <a:off x="5135500" y="1954225"/>
            <a:ext cx="633900" cy="19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data</a:t>
            </a:r>
            <a:endParaRPr>
              <a:solidFill>
                <a:srgbClr val="FFFFFF"/>
              </a:solidFill>
              <a:latin typeface="Average"/>
              <a:ea typeface="Average"/>
              <a:cs typeface="Average"/>
              <a:sym typeface="Average"/>
            </a:endParaRPr>
          </a:p>
        </p:txBody>
      </p:sp>
      <p:sp>
        <p:nvSpPr>
          <p:cNvPr id="314" name="Google Shape;314;p37"/>
          <p:cNvSpPr txBox="1"/>
          <p:nvPr/>
        </p:nvSpPr>
        <p:spPr>
          <a:xfrm>
            <a:off x="5297900" y="3205725"/>
            <a:ext cx="1397700" cy="26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Node Address</a:t>
            </a:r>
            <a:endParaRPr>
              <a:solidFill>
                <a:srgbClr val="FFFFFF"/>
              </a:solidFill>
              <a:latin typeface="Average"/>
              <a:ea typeface="Average"/>
              <a:cs typeface="Average"/>
              <a:sym typeface="Average"/>
            </a:endParaRPr>
          </a:p>
        </p:txBody>
      </p:sp>
      <p:sp>
        <p:nvSpPr>
          <p:cNvPr id="315" name="Google Shape;315;p37"/>
          <p:cNvSpPr txBox="1"/>
          <p:nvPr/>
        </p:nvSpPr>
        <p:spPr>
          <a:xfrm>
            <a:off x="2868325" y="3144600"/>
            <a:ext cx="796200" cy="25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316" name="Google Shape;316;p37"/>
          <p:cNvSpPr txBox="1"/>
          <p:nvPr/>
        </p:nvSpPr>
        <p:spPr>
          <a:xfrm>
            <a:off x="2612425" y="3197525"/>
            <a:ext cx="1308000" cy="25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lookup(key)</a:t>
            </a:r>
            <a:endParaRPr>
              <a:solidFill>
                <a:srgbClr val="FFFFFF"/>
              </a:solidFill>
              <a:latin typeface="Average"/>
              <a:ea typeface="Average"/>
              <a:cs typeface="Average"/>
              <a:sym typeface="Average"/>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Chord Properties</a:t>
            </a:r>
            <a:endParaRPr/>
          </a:p>
        </p:txBody>
      </p:sp>
      <p:sp>
        <p:nvSpPr>
          <p:cNvPr id="322" name="Google Shape;322;p3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u="sng"/>
              <a:t>Load balance</a:t>
            </a:r>
            <a:r>
              <a:rPr lang="en"/>
              <a:t>: </a:t>
            </a:r>
            <a:endParaRPr/>
          </a:p>
          <a:p>
            <a:pPr indent="457200" lvl="0" marL="0" rtl="0" algn="l">
              <a:spcBef>
                <a:spcPts val="1600"/>
              </a:spcBef>
              <a:spcAft>
                <a:spcPts val="0"/>
              </a:spcAft>
              <a:buNone/>
            </a:pPr>
            <a:r>
              <a:rPr lang="en">
                <a:solidFill>
                  <a:srgbClr val="6AA84F"/>
                </a:solidFill>
              </a:rPr>
              <a:t>E</a:t>
            </a:r>
            <a:r>
              <a:rPr lang="en">
                <a:solidFill>
                  <a:srgbClr val="6AA84F"/>
                </a:solidFill>
              </a:rPr>
              <a:t>venly</a:t>
            </a:r>
            <a:r>
              <a:rPr lang="en"/>
              <a:t> spread keys over nodes.</a:t>
            </a:r>
            <a:endParaRPr/>
          </a:p>
          <a:p>
            <a:pPr indent="0" lvl="0" marL="0" rtl="0" algn="l">
              <a:spcBef>
                <a:spcPts val="1600"/>
              </a:spcBef>
              <a:spcAft>
                <a:spcPts val="0"/>
              </a:spcAft>
              <a:buNone/>
            </a:pPr>
            <a:r>
              <a:rPr b="1" lang="en" u="sng"/>
              <a:t>Decentralization</a:t>
            </a:r>
            <a:r>
              <a:rPr lang="en"/>
              <a:t>: </a:t>
            </a:r>
            <a:endParaRPr/>
          </a:p>
          <a:p>
            <a:pPr indent="457200" lvl="0" marL="0" rtl="0" algn="l">
              <a:spcBef>
                <a:spcPts val="1600"/>
              </a:spcBef>
              <a:spcAft>
                <a:spcPts val="0"/>
              </a:spcAft>
              <a:buNone/>
            </a:pPr>
            <a:r>
              <a:rPr lang="en"/>
              <a:t>N</a:t>
            </a:r>
            <a:r>
              <a:rPr lang="en"/>
              <a:t>odes are </a:t>
            </a:r>
            <a:r>
              <a:rPr lang="en">
                <a:solidFill>
                  <a:srgbClr val="6AA84F"/>
                </a:solidFill>
              </a:rPr>
              <a:t>equally</a:t>
            </a:r>
            <a:r>
              <a:rPr lang="en"/>
              <a:t> important.</a:t>
            </a:r>
            <a:endParaRPr/>
          </a:p>
          <a:p>
            <a:pPr indent="0" lvl="0" marL="0" rtl="0" algn="l">
              <a:spcBef>
                <a:spcPts val="1600"/>
              </a:spcBef>
              <a:spcAft>
                <a:spcPts val="0"/>
              </a:spcAft>
              <a:buNone/>
            </a:pPr>
            <a:r>
              <a:rPr b="1" lang="en" u="sng"/>
              <a:t>Scalability</a:t>
            </a:r>
            <a:r>
              <a:rPr lang="en"/>
              <a:t>: </a:t>
            </a:r>
            <a:endParaRPr/>
          </a:p>
          <a:p>
            <a:pPr indent="457200" lvl="0" marL="0" rtl="0" algn="l">
              <a:spcBef>
                <a:spcPts val="1600"/>
              </a:spcBef>
              <a:spcAft>
                <a:spcPts val="1600"/>
              </a:spcAft>
              <a:buNone/>
            </a:pPr>
            <a:r>
              <a:rPr lang="en"/>
              <a:t>Cost of lookup grows as the </a:t>
            </a:r>
            <a:r>
              <a:rPr lang="en">
                <a:solidFill>
                  <a:srgbClr val="6AA84F"/>
                </a:solidFill>
              </a:rPr>
              <a:t>log</a:t>
            </a:r>
            <a:r>
              <a:rPr lang="en"/>
              <a:t> of number of nodes.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sp>
        <p:nvSpPr>
          <p:cNvPr id="327" name="Google Shape;327;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Chord Properties</a:t>
            </a:r>
            <a:endParaRPr/>
          </a:p>
        </p:txBody>
      </p:sp>
      <p:sp>
        <p:nvSpPr>
          <p:cNvPr id="328" name="Google Shape;328;p3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u="sng"/>
              <a:t>Availability</a:t>
            </a:r>
            <a:r>
              <a:rPr lang="en"/>
              <a:t>: </a:t>
            </a:r>
            <a:endParaRPr/>
          </a:p>
          <a:p>
            <a:pPr indent="457200" lvl="0" marL="0" rtl="0" algn="l">
              <a:spcBef>
                <a:spcPts val="1600"/>
              </a:spcBef>
              <a:spcAft>
                <a:spcPts val="0"/>
              </a:spcAft>
              <a:buNone/>
            </a:pPr>
            <a:r>
              <a:rPr lang="en"/>
              <a:t>Automatically updates lookup tables as nodes join, leave or fail. (make sure the node responsible for a key </a:t>
            </a:r>
            <a:r>
              <a:rPr lang="en">
                <a:solidFill>
                  <a:srgbClr val="6AA84F"/>
                </a:solidFill>
              </a:rPr>
              <a:t>can always be found</a:t>
            </a:r>
            <a:r>
              <a:rPr lang="en"/>
              <a:t>.)</a:t>
            </a:r>
            <a:endParaRPr/>
          </a:p>
          <a:p>
            <a:pPr indent="0" lvl="0" marL="0" rtl="0" algn="l">
              <a:spcBef>
                <a:spcPts val="1600"/>
              </a:spcBef>
              <a:spcAft>
                <a:spcPts val="0"/>
              </a:spcAft>
              <a:buNone/>
            </a:pPr>
            <a:r>
              <a:rPr b="1" lang="en" u="sng"/>
              <a:t>Flexible naming</a:t>
            </a:r>
            <a:r>
              <a:rPr lang="en"/>
              <a:t>: </a:t>
            </a:r>
            <a:endParaRPr/>
          </a:p>
          <a:p>
            <a:pPr indent="457200" lvl="0" marL="0" rtl="0" algn="l">
              <a:spcBef>
                <a:spcPts val="1600"/>
              </a:spcBef>
              <a:spcAft>
                <a:spcPts val="0"/>
              </a:spcAft>
              <a:buNone/>
            </a:pPr>
            <a:r>
              <a:rPr lang="en">
                <a:solidFill>
                  <a:srgbClr val="6AA84F"/>
                </a:solidFill>
              </a:rPr>
              <a:t>No constraints</a:t>
            </a:r>
            <a:r>
              <a:rPr lang="en"/>
              <a:t> on the structure of the keys.</a:t>
            </a:r>
            <a:endParaRPr/>
          </a:p>
          <a:p>
            <a:pPr indent="457200" lvl="0" marL="0" rtl="0" algn="l">
              <a:spcBef>
                <a:spcPts val="1600"/>
              </a:spcBef>
              <a:spcAft>
                <a:spcPts val="1600"/>
              </a:spcAft>
              <a:buNone/>
            </a:pPr>
            <a:r>
              <a:t/>
            </a:r>
            <a:endParaRPr b="1" u="sng"/>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Chord needs to address</a:t>
            </a:r>
            <a:endParaRPr/>
          </a:p>
        </p:txBody>
      </p:sp>
      <p:sp>
        <p:nvSpPr>
          <p:cNvPr id="334" name="Google Shape;334;p4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to find the locations of keys? (Routing)</a:t>
            </a:r>
            <a:endParaRPr/>
          </a:p>
          <a:p>
            <a:pPr indent="0" lvl="0" marL="0" rtl="0" algn="l">
              <a:spcBef>
                <a:spcPts val="1600"/>
              </a:spcBef>
              <a:spcAft>
                <a:spcPts val="0"/>
              </a:spcAft>
              <a:buNone/>
            </a:pPr>
            <a:r>
              <a:rPr lang="en"/>
              <a:t>	Consistent Hashing? Not good enough due to large routing information.</a:t>
            </a:r>
            <a:endParaRPr/>
          </a:p>
          <a:p>
            <a:pPr indent="0" lvl="0" marL="0" rtl="0" algn="l">
              <a:spcBef>
                <a:spcPts val="1600"/>
              </a:spcBef>
              <a:spcAft>
                <a:spcPts val="0"/>
              </a:spcAft>
              <a:buNone/>
            </a:pPr>
            <a:r>
              <a:rPr lang="en"/>
              <a:t>How new nodes join the system? </a:t>
            </a:r>
            <a:r>
              <a:rPr lang="en"/>
              <a:t>(Joins and Leaves)</a:t>
            </a:r>
            <a:endParaRPr/>
          </a:p>
          <a:p>
            <a:pPr indent="0" lvl="0" marL="0" rtl="0" algn="l">
              <a:spcBef>
                <a:spcPts val="1600"/>
              </a:spcBef>
              <a:spcAft>
                <a:spcPts val="0"/>
              </a:spcAft>
              <a:buNone/>
            </a:pPr>
            <a:r>
              <a:rPr lang="en"/>
              <a:t>How to support concurrent operations? (Concurrency)</a:t>
            </a:r>
            <a:endParaRPr/>
          </a:p>
          <a:p>
            <a:pPr indent="0" lvl="0" marL="0" rtl="0" algn="l">
              <a:spcBef>
                <a:spcPts val="1600"/>
              </a:spcBef>
              <a:spcAft>
                <a:spcPts val="1600"/>
              </a:spcAft>
              <a:buNone/>
            </a:pPr>
            <a:r>
              <a:rPr lang="en"/>
              <a:t>How to recover from the failure of existing nodes? </a:t>
            </a:r>
            <a:r>
              <a:rPr lang="en"/>
              <a:t>(Failures)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Google Shape;339;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1: Routing Information</a:t>
            </a:r>
            <a:endParaRPr/>
          </a:p>
          <a:p>
            <a:pPr indent="0" lvl="0" marL="0" rtl="0" algn="l">
              <a:spcBef>
                <a:spcPts val="0"/>
              </a:spcBef>
              <a:spcAft>
                <a:spcPts val="0"/>
              </a:spcAft>
              <a:buNone/>
            </a:pPr>
            <a:r>
              <a:t/>
            </a:r>
            <a:endParaRPr/>
          </a:p>
        </p:txBody>
      </p:sp>
      <p:sp>
        <p:nvSpPr>
          <p:cNvPr id="340" name="Google Shape;340;p41"/>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trivial approach: Each node needs only be aware of its successor node on the circle.</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Problem: </a:t>
            </a:r>
            <a:r>
              <a:rPr lang="en">
                <a:solidFill>
                  <a:srgbClr val="FF0000"/>
                </a:solidFill>
              </a:rPr>
              <a:t>It may require traversing all N nodes to find the target</a:t>
            </a:r>
            <a:r>
              <a:rPr lang="en"/>
              <a:t>. </a:t>
            </a:r>
            <a:endParaRPr/>
          </a:p>
        </p:txBody>
      </p:sp>
      <p:sp>
        <p:nvSpPr>
          <p:cNvPr id="341" name="Google Shape;341;p41"/>
          <p:cNvSpPr/>
          <p:nvPr/>
        </p:nvSpPr>
        <p:spPr>
          <a:xfrm>
            <a:off x="4997925" y="1017725"/>
            <a:ext cx="3477600" cy="3416400"/>
          </a:xfrm>
          <a:prstGeom prst="ellipse">
            <a:avLst/>
          </a:prstGeom>
          <a:noFill/>
          <a:ln cap="flat" cmpd="sng" w="38100">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42" name="Google Shape;342;p41"/>
          <p:cNvSpPr txBox="1"/>
          <p:nvPr/>
        </p:nvSpPr>
        <p:spPr>
          <a:xfrm>
            <a:off x="6477900" y="4450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0</a:t>
            </a:r>
            <a:endParaRPr sz="3600">
              <a:solidFill>
                <a:srgbClr val="FFFFFF"/>
              </a:solidFill>
              <a:latin typeface="Average"/>
              <a:ea typeface="Average"/>
              <a:cs typeface="Average"/>
              <a:sym typeface="Average"/>
            </a:endParaRPr>
          </a:p>
        </p:txBody>
      </p:sp>
      <p:sp>
        <p:nvSpPr>
          <p:cNvPr id="343" name="Google Shape;343;p41"/>
          <p:cNvSpPr txBox="1"/>
          <p:nvPr/>
        </p:nvSpPr>
        <p:spPr>
          <a:xfrm>
            <a:off x="4997925" y="10546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7</a:t>
            </a:r>
            <a:endParaRPr sz="3600">
              <a:solidFill>
                <a:srgbClr val="FFFFFF"/>
              </a:solidFill>
              <a:latin typeface="Average"/>
              <a:ea typeface="Average"/>
              <a:cs typeface="Average"/>
              <a:sym typeface="Average"/>
            </a:endParaRPr>
          </a:p>
        </p:txBody>
      </p:sp>
      <p:sp>
        <p:nvSpPr>
          <p:cNvPr id="344" name="Google Shape;344;p41"/>
          <p:cNvSpPr txBox="1"/>
          <p:nvPr/>
        </p:nvSpPr>
        <p:spPr>
          <a:xfrm>
            <a:off x="4641150" y="24712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6</a:t>
            </a:r>
            <a:endParaRPr sz="3600">
              <a:solidFill>
                <a:srgbClr val="FFFFFF"/>
              </a:solidFill>
              <a:latin typeface="Average"/>
              <a:ea typeface="Average"/>
              <a:cs typeface="Average"/>
              <a:sym typeface="Average"/>
            </a:endParaRPr>
          </a:p>
        </p:txBody>
      </p:sp>
      <p:sp>
        <p:nvSpPr>
          <p:cNvPr id="345" name="Google Shape;345;p41"/>
          <p:cNvSpPr txBox="1"/>
          <p:nvPr/>
        </p:nvSpPr>
        <p:spPr>
          <a:xfrm>
            <a:off x="5244850" y="39247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5</a:t>
            </a:r>
            <a:endParaRPr sz="3600">
              <a:solidFill>
                <a:srgbClr val="FFFFFF"/>
              </a:solidFill>
              <a:latin typeface="Average"/>
              <a:ea typeface="Average"/>
              <a:cs typeface="Average"/>
              <a:sym typeface="Average"/>
            </a:endParaRPr>
          </a:p>
        </p:txBody>
      </p:sp>
      <p:sp>
        <p:nvSpPr>
          <p:cNvPr id="346" name="Google Shape;346;p41"/>
          <p:cNvSpPr txBox="1"/>
          <p:nvPr/>
        </p:nvSpPr>
        <p:spPr>
          <a:xfrm>
            <a:off x="6715475" y="4305700"/>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4</a:t>
            </a:r>
            <a:endParaRPr sz="3600">
              <a:solidFill>
                <a:srgbClr val="FFFFFF"/>
              </a:solidFill>
              <a:latin typeface="Average"/>
              <a:ea typeface="Average"/>
              <a:cs typeface="Average"/>
              <a:sym typeface="Average"/>
            </a:endParaRPr>
          </a:p>
        </p:txBody>
      </p:sp>
      <p:sp>
        <p:nvSpPr>
          <p:cNvPr id="347" name="Google Shape;347;p41"/>
          <p:cNvSpPr txBox="1"/>
          <p:nvPr/>
        </p:nvSpPr>
        <p:spPr>
          <a:xfrm>
            <a:off x="7965250" y="369117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3</a:t>
            </a:r>
            <a:endParaRPr sz="3600">
              <a:solidFill>
                <a:srgbClr val="FFFFFF"/>
              </a:solidFill>
              <a:latin typeface="Average"/>
              <a:ea typeface="Average"/>
              <a:cs typeface="Average"/>
              <a:sym typeface="Average"/>
            </a:endParaRPr>
          </a:p>
        </p:txBody>
      </p:sp>
      <p:sp>
        <p:nvSpPr>
          <p:cNvPr id="348" name="Google Shape;348;p41"/>
          <p:cNvSpPr txBox="1"/>
          <p:nvPr/>
        </p:nvSpPr>
        <p:spPr>
          <a:xfrm>
            <a:off x="8492700" y="24712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2</a:t>
            </a:r>
            <a:endParaRPr sz="3600">
              <a:solidFill>
                <a:srgbClr val="FFFFFF"/>
              </a:solidFill>
              <a:latin typeface="Average"/>
              <a:ea typeface="Average"/>
              <a:cs typeface="Average"/>
              <a:sym typeface="Average"/>
            </a:endParaRPr>
          </a:p>
        </p:txBody>
      </p:sp>
      <p:sp>
        <p:nvSpPr>
          <p:cNvPr id="349" name="Google Shape;349;p41"/>
          <p:cNvSpPr txBox="1"/>
          <p:nvPr/>
        </p:nvSpPr>
        <p:spPr>
          <a:xfrm>
            <a:off x="7965250" y="10546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1</a:t>
            </a:r>
            <a:endParaRPr sz="3600">
              <a:solidFill>
                <a:srgbClr val="FFFFFF"/>
              </a:solidFill>
              <a:latin typeface="Average"/>
              <a:ea typeface="Average"/>
              <a:cs typeface="Average"/>
              <a:sym typeface="Average"/>
            </a:endParaRPr>
          </a:p>
        </p:txBody>
      </p:sp>
      <p:sp>
        <p:nvSpPr>
          <p:cNvPr id="350" name="Google Shape;350;p41"/>
          <p:cNvSpPr/>
          <p:nvPr/>
        </p:nvSpPr>
        <p:spPr>
          <a:xfrm>
            <a:off x="7695525" y="3535325"/>
            <a:ext cx="405600" cy="389400"/>
          </a:xfrm>
          <a:prstGeom prst="ellipse">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41"/>
          <p:cNvSpPr/>
          <p:nvPr/>
        </p:nvSpPr>
        <p:spPr>
          <a:xfrm>
            <a:off x="6682475" y="40447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41"/>
          <p:cNvSpPr/>
          <p:nvPr/>
        </p:nvSpPr>
        <p:spPr>
          <a:xfrm>
            <a:off x="4997925" y="266597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41"/>
          <p:cNvSpPr/>
          <p:nvPr/>
        </p:nvSpPr>
        <p:spPr>
          <a:xfrm>
            <a:off x="5403525" y="1496400"/>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41"/>
          <p:cNvSpPr/>
          <p:nvPr/>
        </p:nvSpPr>
        <p:spPr>
          <a:xfrm>
            <a:off x="7637025" y="1496400"/>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a peer-to-peer (P2P) system?</a:t>
            </a:r>
            <a:endParaRPr/>
          </a:p>
        </p:txBody>
      </p:sp>
      <p:sp>
        <p:nvSpPr>
          <p:cNvPr id="72" name="Google Shape;72;p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Peer-to-peer systems and applications are distributed systems </a:t>
            </a:r>
            <a:r>
              <a:rPr lang="en">
                <a:solidFill>
                  <a:srgbClr val="FF0000"/>
                </a:solidFill>
              </a:rPr>
              <a:t>without any centralized control or hierarchical organization</a:t>
            </a:r>
            <a:r>
              <a:rPr lang="en"/>
              <a:t>, where the software running at each node is </a:t>
            </a:r>
            <a:r>
              <a:rPr lang="en">
                <a:solidFill>
                  <a:srgbClr val="FF0000"/>
                </a:solidFill>
              </a:rPr>
              <a:t>equivalent in functionality</a:t>
            </a:r>
            <a:r>
              <a:rPr lang="en"/>
              <a:t>.</a:t>
            </a:r>
            <a:endParaRPr/>
          </a:p>
          <a:p>
            <a:pPr indent="0" lvl="0" marL="0" rtl="0" algn="l">
              <a:spcBef>
                <a:spcPts val="1600"/>
              </a:spcBef>
              <a:spcAft>
                <a:spcPts val="160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Google Shape;359;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1: Routing Information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60" name="Google Shape;360;p42"/>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Chord let nodes maintain </a:t>
            </a:r>
            <a:r>
              <a:rPr lang="en"/>
              <a:t>additional</a:t>
            </a:r>
            <a:r>
              <a:rPr lang="en"/>
              <a:t> information:</a:t>
            </a:r>
            <a:endParaRPr/>
          </a:p>
          <a:p>
            <a:pPr indent="0" lvl="0" marL="0" rtl="0" algn="l">
              <a:spcBef>
                <a:spcPts val="1600"/>
              </a:spcBef>
              <a:spcAft>
                <a:spcPts val="0"/>
              </a:spcAft>
              <a:buNone/>
            </a:pPr>
            <a:r>
              <a:rPr b="1" lang="en" u="sng"/>
              <a:t>Finger table</a:t>
            </a:r>
            <a:r>
              <a:rPr lang="en"/>
              <a:t>: Each node, n, maintains a </a:t>
            </a:r>
            <a:r>
              <a:rPr lang="en"/>
              <a:t>routing</a:t>
            </a:r>
            <a:r>
              <a:rPr lang="en"/>
              <a:t> table with at most m (length of identifiers) entries.</a:t>
            </a:r>
            <a:endParaRPr/>
          </a:p>
          <a:p>
            <a:pPr indent="0" lvl="0" marL="0" rtl="0" algn="l">
              <a:spcBef>
                <a:spcPts val="1600"/>
              </a:spcBef>
              <a:spcAft>
                <a:spcPts val="0"/>
              </a:spcAft>
              <a:buNone/>
            </a:pPr>
            <a:r>
              <a:rPr lang="en"/>
              <a:t>I-th finger: i-th entry in that table: </a:t>
            </a:r>
            <a:endParaRPr/>
          </a:p>
          <a:p>
            <a:pPr indent="0" lvl="0" marL="0" rtl="0" algn="l">
              <a:spcBef>
                <a:spcPts val="1600"/>
              </a:spcBef>
              <a:spcAft>
                <a:spcPts val="0"/>
              </a:spcAft>
              <a:buNone/>
            </a:pPr>
            <a:r>
              <a:rPr lang="en"/>
              <a:t>	S = successor(n+2</a:t>
            </a:r>
            <a:r>
              <a:rPr baseline="30000" lang="en"/>
              <a:t>i-1</a:t>
            </a:r>
            <a:r>
              <a:rPr lang="en"/>
              <a:t>)</a:t>
            </a:r>
            <a:endParaRPr/>
          </a:p>
          <a:p>
            <a:pPr indent="0" lvl="0" marL="0" rtl="0" algn="l">
              <a:spcBef>
                <a:spcPts val="1600"/>
              </a:spcBef>
              <a:spcAft>
                <a:spcPts val="1600"/>
              </a:spcAft>
              <a:buNone/>
            </a:pPr>
            <a:r>
              <a:t/>
            </a:r>
            <a:endParaRPr/>
          </a:p>
        </p:txBody>
      </p:sp>
      <p:sp>
        <p:nvSpPr>
          <p:cNvPr id="361" name="Google Shape;361;p42"/>
          <p:cNvSpPr/>
          <p:nvPr/>
        </p:nvSpPr>
        <p:spPr>
          <a:xfrm>
            <a:off x="4997925" y="1017725"/>
            <a:ext cx="3477600" cy="3416400"/>
          </a:xfrm>
          <a:prstGeom prst="ellipse">
            <a:avLst/>
          </a:prstGeom>
          <a:noFill/>
          <a:ln cap="flat" cmpd="sng" w="38100">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62" name="Google Shape;362;p42"/>
          <p:cNvSpPr txBox="1"/>
          <p:nvPr/>
        </p:nvSpPr>
        <p:spPr>
          <a:xfrm>
            <a:off x="6477900" y="4450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0</a:t>
            </a:r>
            <a:endParaRPr sz="3600">
              <a:solidFill>
                <a:srgbClr val="FFFFFF"/>
              </a:solidFill>
              <a:latin typeface="Average"/>
              <a:ea typeface="Average"/>
              <a:cs typeface="Average"/>
              <a:sym typeface="Average"/>
            </a:endParaRPr>
          </a:p>
        </p:txBody>
      </p:sp>
      <p:sp>
        <p:nvSpPr>
          <p:cNvPr id="363" name="Google Shape;363;p42"/>
          <p:cNvSpPr txBox="1"/>
          <p:nvPr/>
        </p:nvSpPr>
        <p:spPr>
          <a:xfrm>
            <a:off x="4997925" y="10546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7</a:t>
            </a:r>
            <a:endParaRPr sz="3600">
              <a:solidFill>
                <a:srgbClr val="FFFFFF"/>
              </a:solidFill>
              <a:latin typeface="Average"/>
              <a:ea typeface="Average"/>
              <a:cs typeface="Average"/>
              <a:sym typeface="Average"/>
            </a:endParaRPr>
          </a:p>
        </p:txBody>
      </p:sp>
      <p:sp>
        <p:nvSpPr>
          <p:cNvPr id="364" name="Google Shape;364;p42"/>
          <p:cNvSpPr txBox="1"/>
          <p:nvPr/>
        </p:nvSpPr>
        <p:spPr>
          <a:xfrm>
            <a:off x="4641150" y="24712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6</a:t>
            </a:r>
            <a:endParaRPr sz="3600">
              <a:solidFill>
                <a:srgbClr val="FFFFFF"/>
              </a:solidFill>
              <a:latin typeface="Average"/>
              <a:ea typeface="Average"/>
              <a:cs typeface="Average"/>
              <a:sym typeface="Average"/>
            </a:endParaRPr>
          </a:p>
        </p:txBody>
      </p:sp>
      <p:sp>
        <p:nvSpPr>
          <p:cNvPr id="365" name="Google Shape;365;p42"/>
          <p:cNvSpPr txBox="1"/>
          <p:nvPr/>
        </p:nvSpPr>
        <p:spPr>
          <a:xfrm>
            <a:off x="5244850" y="39247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5</a:t>
            </a:r>
            <a:endParaRPr sz="3600">
              <a:solidFill>
                <a:srgbClr val="FFFFFF"/>
              </a:solidFill>
              <a:latin typeface="Average"/>
              <a:ea typeface="Average"/>
              <a:cs typeface="Average"/>
              <a:sym typeface="Average"/>
            </a:endParaRPr>
          </a:p>
        </p:txBody>
      </p:sp>
      <p:sp>
        <p:nvSpPr>
          <p:cNvPr id="366" name="Google Shape;366;p42"/>
          <p:cNvSpPr txBox="1"/>
          <p:nvPr/>
        </p:nvSpPr>
        <p:spPr>
          <a:xfrm>
            <a:off x="6715475" y="4305700"/>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4</a:t>
            </a:r>
            <a:endParaRPr sz="3600">
              <a:solidFill>
                <a:srgbClr val="FFFFFF"/>
              </a:solidFill>
              <a:latin typeface="Average"/>
              <a:ea typeface="Average"/>
              <a:cs typeface="Average"/>
              <a:sym typeface="Average"/>
            </a:endParaRPr>
          </a:p>
        </p:txBody>
      </p:sp>
      <p:sp>
        <p:nvSpPr>
          <p:cNvPr id="367" name="Google Shape;367;p42"/>
          <p:cNvSpPr txBox="1"/>
          <p:nvPr/>
        </p:nvSpPr>
        <p:spPr>
          <a:xfrm>
            <a:off x="7965250" y="369117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3</a:t>
            </a:r>
            <a:endParaRPr sz="3600">
              <a:solidFill>
                <a:srgbClr val="FFFFFF"/>
              </a:solidFill>
              <a:latin typeface="Average"/>
              <a:ea typeface="Average"/>
              <a:cs typeface="Average"/>
              <a:sym typeface="Average"/>
            </a:endParaRPr>
          </a:p>
        </p:txBody>
      </p:sp>
      <p:sp>
        <p:nvSpPr>
          <p:cNvPr id="368" name="Google Shape;368;p42"/>
          <p:cNvSpPr txBox="1"/>
          <p:nvPr/>
        </p:nvSpPr>
        <p:spPr>
          <a:xfrm>
            <a:off x="8492700" y="24712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2</a:t>
            </a:r>
            <a:endParaRPr sz="3600">
              <a:solidFill>
                <a:srgbClr val="FFFFFF"/>
              </a:solidFill>
              <a:latin typeface="Average"/>
              <a:ea typeface="Average"/>
              <a:cs typeface="Average"/>
              <a:sym typeface="Average"/>
            </a:endParaRPr>
          </a:p>
        </p:txBody>
      </p:sp>
      <p:sp>
        <p:nvSpPr>
          <p:cNvPr id="369" name="Google Shape;369;p42"/>
          <p:cNvSpPr txBox="1"/>
          <p:nvPr/>
        </p:nvSpPr>
        <p:spPr>
          <a:xfrm>
            <a:off x="7965250" y="10546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1</a:t>
            </a:r>
            <a:endParaRPr sz="3600">
              <a:solidFill>
                <a:srgbClr val="FFFFFF"/>
              </a:solidFill>
              <a:latin typeface="Average"/>
              <a:ea typeface="Average"/>
              <a:cs typeface="Average"/>
              <a:sym typeface="Average"/>
            </a:endParaRPr>
          </a:p>
        </p:txBody>
      </p:sp>
      <p:sp>
        <p:nvSpPr>
          <p:cNvPr id="370" name="Google Shape;370;p42"/>
          <p:cNvSpPr/>
          <p:nvPr/>
        </p:nvSpPr>
        <p:spPr>
          <a:xfrm>
            <a:off x="7671275" y="15309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42"/>
          <p:cNvSpPr/>
          <p:nvPr/>
        </p:nvSpPr>
        <p:spPr>
          <a:xfrm rot="10800000">
            <a:off x="6235325" y="2160625"/>
            <a:ext cx="2129100" cy="1810200"/>
          </a:xfrm>
          <a:prstGeom prst="wedgeRectCallout">
            <a:avLst>
              <a:gd fmla="val -20833" name="adj1"/>
              <a:gd fmla="val 62500" name="adj2"/>
            </a:avLst>
          </a:prstGeom>
          <a:no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372" name="Google Shape;372;p42"/>
          <p:cNvGraphicFramePr/>
          <p:nvPr/>
        </p:nvGraphicFramePr>
        <p:xfrm>
          <a:off x="6274363" y="2272075"/>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[2,3)</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[5,1)</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bl>
          </a:graphicData>
        </a:graphic>
      </p:graphicFrame>
      <p:sp>
        <p:nvSpPr>
          <p:cNvPr id="373" name="Google Shape;373;p42"/>
          <p:cNvSpPr txBox="1"/>
          <p:nvPr/>
        </p:nvSpPr>
        <p:spPr>
          <a:xfrm>
            <a:off x="5038375" y="2668900"/>
            <a:ext cx="1374900" cy="42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(1+2</a:t>
            </a:r>
            <a:r>
              <a:rPr baseline="30000" lang="en">
                <a:solidFill>
                  <a:srgbClr val="FFFFFF"/>
                </a:solidFill>
                <a:latin typeface="Average"/>
                <a:ea typeface="Average"/>
                <a:cs typeface="Average"/>
                <a:sym typeface="Average"/>
              </a:rPr>
              <a:t>0</a:t>
            </a:r>
            <a:r>
              <a:rPr lang="en">
                <a:solidFill>
                  <a:srgbClr val="FFFFFF"/>
                </a:solidFill>
                <a:latin typeface="Average"/>
                <a:ea typeface="Average"/>
                <a:cs typeface="Average"/>
                <a:sym typeface="Average"/>
              </a:rPr>
              <a:t>) mod 2</a:t>
            </a:r>
            <a:r>
              <a:rPr baseline="30000" lang="en">
                <a:solidFill>
                  <a:srgbClr val="FFFFFF"/>
                </a:solidFill>
                <a:latin typeface="Average"/>
                <a:ea typeface="Average"/>
                <a:cs typeface="Average"/>
                <a:sym typeface="Average"/>
              </a:rPr>
              <a:t>3</a:t>
            </a:r>
            <a:endParaRPr baseline="30000">
              <a:solidFill>
                <a:srgbClr val="FFFFFF"/>
              </a:solidFill>
              <a:latin typeface="Average"/>
              <a:ea typeface="Average"/>
              <a:cs typeface="Average"/>
              <a:sym typeface="Average"/>
            </a:endParaRPr>
          </a:p>
          <a:p>
            <a:pPr indent="0" lvl="0" marL="0" rtl="0" algn="l">
              <a:spcBef>
                <a:spcPts val="0"/>
              </a:spcBef>
              <a:spcAft>
                <a:spcPts val="0"/>
              </a:spcAft>
              <a:buNone/>
            </a:pPr>
            <a:r>
              <a:t/>
            </a:r>
            <a:endParaRPr>
              <a:solidFill>
                <a:srgbClr val="FFFFFF"/>
              </a:solidFill>
              <a:latin typeface="Average"/>
              <a:ea typeface="Average"/>
              <a:cs typeface="Average"/>
              <a:sym typeface="Average"/>
            </a:endParaRPr>
          </a:p>
        </p:txBody>
      </p:sp>
      <p:sp>
        <p:nvSpPr>
          <p:cNvPr id="374" name="Google Shape;374;p42"/>
          <p:cNvSpPr txBox="1"/>
          <p:nvPr/>
        </p:nvSpPr>
        <p:spPr>
          <a:xfrm>
            <a:off x="5038375" y="3065725"/>
            <a:ext cx="1374900" cy="42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(1+2</a:t>
            </a:r>
            <a:r>
              <a:rPr baseline="30000" lang="en">
                <a:solidFill>
                  <a:srgbClr val="FFFFFF"/>
                </a:solidFill>
                <a:latin typeface="Average"/>
                <a:ea typeface="Average"/>
                <a:cs typeface="Average"/>
                <a:sym typeface="Average"/>
              </a:rPr>
              <a:t>1</a:t>
            </a:r>
            <a:r>
              <a:rPr lang="en">
                <a:solidFill>
                  <a:srgbClr val="FFFFFF"/>
                </a:solidFill>
                <a:latin typeface="Average"/>
                <a:ea typeface="Average"/>
                <a:cs typeface="Average"/>
                <a:sym typeface="Average"/>
              </a:rPr>
              <a:t>) mod 2</a:t>
            </a:r>
            <a:r>
              <a:rPr baseline="30000" lang="en">
                <a:solidFill>
                  <a:srgbClr val="FFFFFF"/>
                </a:solidFill>
                <a:latin typeface="Average"/>
                <a:ea typeface="Average"/>
                <a:cs typeface="Average"/>
                <a:sym typeface="Average"/>
              </a:rPr>
              <a:t>3</a:t>
            </a:r>
            <a:endParaRPr baseline="30000">
              <a:solidFill>
                <a:srgbClr val="FFFFFF"/>
              </a:solidFill>
              <a:latin typeface="Average"/>
              <a:ea typeface="Average"/>
              <a:cs typeface="Average"/>
              <a:sym typeface="Average"/>
            </a:endParaRPr>
          </a:p>
          <a:p>
            <a:pPr indent="0" lvl="0" marL="0" rtl="0" algn="l">
              <a:spcBef>
                <a:spcPts val="0"/>
              </a:spcBef>
              <a:spcAft>
                <a:spcPts val="0"/>
              </a:spcAft>
              <a:buNone/>
            </a:pPr>
            <a:r>
              <a:t/>
            </a:r>
            <a:endParaRPr>
              <a:solidFill>
                <a:srgbClr val="FFFFFF"/>
              </a:solidFill>
              <a:latin typeface="Average"/>
              <a:ea typeface="Average"/>
              <a:cs typeface="Average"/>
              <a:sym typeface="Average"/>
            </a:endParaRPr>
          </a:p>
        </p:txBody>
      </p:sp>
      <p:sp>
        <p:nvSpPr>
          <p:cNvPr id="375" name="Google Shape;375;p42"/>
          <p:cNvSpPr txBox="1"/>
          <p:nvPr/>
        </p:nvSpPr>
        <p:spPr>
          <a:xfrm>
            <a:off x="5038375" y="3462550"/>
            <a:ext cx="1374900" cy="42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(1+2</a:t>
            </a:r>
            <a:r>
              <a:rPr baseline="30000" lang="en">
                <a:solidFill>
                  <a:srgbClr val="FFFFFF"/>
                </a:solidFill>
                <a:latin typeface="Average"/>
                <a:ea typeface="Average"/>
                <a:cs typeface="Average"/>
                <a:sym typeface="Average"/>
              </a:rPr>
              <a:t>2</a:t>
            </a:r>
            <a:r>
              <a:rPr lang="en">
                <a:solidFill>
                  <a:srgbClr val="FFFFFF"/>
                </a:solidFill>
                <a:latin typeface="Average"/>
                <a:ea typeface="Average"/>
                <a:cs typeface="Average"/>
                <a:sym typeface="Average"/>
              </a:rPr>
              <a:t>) mod 2</a:t>
            </a:r>
            <a:r>
              <a:rPr baseline="30000" lang="en">
                <a:solidFill>
                  <a:srgbClr val="FFFFFF"/>
                </a:solidFill>
                <a:latin typeface="Average"/>
                <a:ea typeface="Average"/>
                <a:cs typeface="Average"/>
                <a:sym typeface="Average"/>
              </a:rPr>
              <a:t>3</a:t>
            </a:r>
            <a:endParaRPr baseline="30000">
              <a:solidFill>
                <a:srgbClr val="FFFFFF"/>
              </a:solidFill>
              <a:latin typeface="Average"/>
              <a:ea typeface="Average"/>
              <a:cs typeface="Average"/>
              <a:sym typeface="Average"/>
            </a:endParaRPr>
          </a:p>
          <a:p>
            <a:pPr indent="0" lvl="0" marL="0" rtl="0" algn="l">
              <a:spcBef>
                <a:spcPts val="0"/>
              </a:spcBef>
              <a:spcAft>
                <a:spcPts val="0"/>
              </a:spcAft>
              <a:buNone/>
            </a:pPr>
            <a:r>
              <a:t/>
            </a:r>
            <a:endParaRPr>
              <a:solidFill>
                <a:srgbClr val="FFFFFF"/>
              </a:solidFill>
              <a:latin typeface="Average"/>
              <a:ea typeface="Average"/>
              <a:cs typeface="Average"/>
              <a:sym typeface="Average"/>
            </a:endParaRPr>
          </a:p>
        </p:txBody>
      </p:sp>
      <p:sp>
        <p:nvSpPr>
          <p:cNvPr id="376" name="Google Shape;376;p42"/>
          <p:cNvSpPr/>
          <p:nvPr/>
        </p:nvSpPr>
        <p:spPr>
          <a:xfrm>
            <a:off x="8139100" y="420057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42"/>
          <p:cNvSpPr/>
          <p:nvPr/>
        </p:nvSpPr>
        <p:spPr>
          <a:xfrm>
            <a:off x="6448588" y="10546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sp>
        <p:nvSpPr>
          <p:cNvPr id="382" name="Google Shape;382;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1: Routing Information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83" name="Google Shape;383;p43"/>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Two important characteristics of finger tables:</a:t>
            </a:r>
            <a:endParaRPr/>
          </a:p>
          <a:p>
            <a:pPr indent="-317500" lvl="0" marL="457200" rtl="0" algn="l">
              <a:spcBef>
                <a:spcPts val="1600"/>
              </a:spcBef>
              <a:spcAft>
                <a:spcPts val="0"/>
              </a:spcAft>
              <a:buSzPts val="1400"/>
              <a:buAutoNum type="arabicPeriod"/>
            </a:pPr>
            <a:r>
              <a:rPr lang="en"/>
              <a:t>Each node stores information about </a:t>
            </a:r>
            <a:r>
              <a:rPr lang="en">
                <a:solidFill>
                  <a:srgbClr val="6AA84F"/>
                </a:solidFill>
              </a:rPr>
              <a:t>only a small number of</a:t>
            </a:r>
            <a:r>
              <a:rPr lang="en"/>
              <a:t> other nodes.</a:t>
            </a:r>
            <a:endParaRPr/>
          </a:p>
          <a:p>
            <a:pPr indent="-317500" lvl="0" marL="457200" rtl="0" algn="l">
              <a:spcBef>
                <a:spcPts val="0"/>
              </a:spcBef>
              <a:spcAft>
                <a:spcPts val="0"/>
              </a:spcAft>
              <a:buSzPts val="1400"/>
              <a:buAutoNum type="arabicPeriod"/>
            </a:pPr>
            <a:r>
              <a:rPr lang="en"/>
              <a:t>A node’s finger table generally </a:t>
            </a:r>
            <a:r>
              <a:rPr lang="en">
                <a:solidFill>
                  <a:srgbClr val="FF0000"/>
                </a:solidFill>
              </a:rPr>
              <a:t>does not contain enough information</a:t>
            </a:r>
            <a:r>
              <a:rPr lang="en"/>
              <a:t> to determine the successor of an arbitrary key.</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How to solve 2? Recursively do that!</a:t>
            </a:r>
            <a:endParaRPr/>
          </a:p>
        </p:txBody>
      </p:sp>
      <p:sp>
        <p:nvSpPr>
          <p:cNvPr id="384" name="Google Shape;384;p43"/>
          <p:cNvSpPr/>
          <p:nvPr/>
        </p:nvSpPr>
        <p:spPr>
          <a:xfrm>
            <a:off x="4997925" y="1017725"/>
            <a:ext cx="3477600" cy="3416400"/>
          </a:xfrm>
          <a:prstGeom prst="ellipse">
            <a:avLst/>
          </a:prstGeom>
          <a:noFill/>
          <a:ln cap="flat" cmpd="sng" w="38100">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85" name="Google Shape;385;p43"/>
          <p:cNvSpPr txBox="1"/>
          <p:nvPr/>
        </p:nvSpPr>
        <p:spPr>
          <a:xfrm>
            <a:off x="6477900" y="4450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0</a:t>
            </a:r>
            <a:endParaRPr sz="3600">
              <a:solidFill>
                <a:srgbClr val="FFFFFF"/>
              </a:solidFill>
              <a:latin typeface="Average"/>
              <a:ea typeface="Average"/>
              <a:cs typeface="Average"/>
              <a:sym typeface="Average"/>
            </a:endParaRPr>
          </a:p>
        </p:txBody>
      </p:sp>
      <p:sp>
        <p:nvSpPr>
          <p:cNvPr id="386" name="Google Shape;386;p43"/>
          <p:cNvSpPr txBox="1"/>
          <p:nvPr/>
        </p:nvSpPr>
        <p:spPr>
          <a:xfrm>
            <a:off x="4997925" y="10546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7</a:t>
            </a:r>
            <a:endParaRPr sz="3600">
              <a:solidFill>
                <a:srgbClr val="FFFFFF"/>
              </a:solidFill>
              <a:latin typeface="Average"/>
              <a:ea typeface="Average"/>
              <a:cs typeface="Average"/>
              <a:sym typeface="Average"/>
            </a:endParaRPr>
          </a:p>
        </p:txBody>
      </p:sp>
      <p:sp>
        <p:nvSpPr>
          <p:cNvPr id="387" name="Google Shape;387;p43"/>
          <p:cNvSpPr txBox="1"/>
          <p:nvPr/>
        </p:nvSpPr>
        <p:spPr>
          <a:xfrm>
            <a:off x="4641150" y="24712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6</a:t>
            </a:r>
            <a:endParaRPr sz="3600">
              <a:solidFill>
                <a:srgbClr val="FFFFFF"/>
              </a:solidFill>
              <a:latin typeface="Average"/>
              <a:ea typeface="Average"/>
              <a:cs typeface="Average"/>
              <a:sym typeface="Average"/>
            </a:endParaRPr>
          </a:p>
        </p:txBody>
      </p:sp>
      <p:sp>
        <p:nvSpPr>
          <p:cNvPr id="388" name="Google Shape;388;p43"/>
          <p:cNvSpPr txBox="1"/>
          <p:nvPr/>
        </p:nvSpPr>
        <p:spPr>
          <a:xfrm>
            <a:off x="5244850" y="39247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5</a:t>
            </a:r>
            <a:endParaRPr sz="3600">
              <a:solidFill>
                <a:srgbClr val="FFFFFF"/>
              </a:solidFill>
              <a:latin typeface="Average"/>
              <a:ea typeface="Average"/>
              <a:cs typeface="Average"/>
              <a:sym typeface="Average"/>
            </a:endParaRPr>
          </a:p>
        </p:txBody>
      </p:sp>
      <p:sp>
        <p:nvSpPr>
          <p:cNvPr id="389" name="Google Shape;389;p43"/>
          <p:cNvSpPr txBox="1"/>
          <p:nvPr/>
        </p:nvSpPr>
        <p:spPr>
          <a:xfrm>
            <a:off x="6715475" y="4305700"/>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4</a:t>
            </a:r>
            <a:endParaRPr sz="3600">
              <a:solidFill>
                <a:srgbClr val="FFFFFF"/>
              </a:solidFill>
              <a:latin typeface="Average"/>
              <a:ea typeface="Average"/>
              <a:cs typeface="Average"/>
              <a:sym typeface="Average"/>
            </a:endParaRPr>
          </a:p>
        </p:txBody>
      </p:sp>
      <p:sp>
        <p:nvSpPr>
          <p:cNvPr id="390" name="Google Shape;390;p43"/>
          <p:cNvSpPr txBox="1"/>
          <p:nvPr/>
        </p:nvSpPr>
        <p:spPr>
          <a:xfrm>
            <a:off x="7965250" y="369117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3</a:t>
            </a:r>
            <a:endParaRPr sz="3600">
              <a:solidFill>
                <a:srgbClr val="FFFFFF"/>
              </a:solidFill>
              <a:latin typeface="Average"/>
              <a:ea typeface="Average"/>
              <a:cs typeface="Average"/>
              <a:sym typeface="Average"/>
            </a:endParaRPr>
          </a:p>
        </p:txBody>
      </p:sp>
      <p:sp>
        <p:nvSpPr>
          <p:cNvPr id="391" name="Google Shape;391;p43"/>
          <p:cNvSpPr txBox="1"/>
          <p:nvPr/>
        </p:nvSpPr>
        <p:spPr>
          <a:xfrm>
            <a:off x="8492700" y="24712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2</a:t>
            </a:r>
            <a:endParaRPr sz="3600">
              <a:solidFill>
                <a:srgbClr val="FFFFFF"/>
              </a:solidFill>
              <a:latin typeface="Average"/>
              <a:ea typeface="Average"/>
              <a:cs typeface="Average"/>
              <a:sym typeface="Average"/>
            </a:endParaRPr>
          </a:p>
        </p:txBody>
      </p:sp>
      <p:sp>
        <p:nvSpPr>
          <p:cNvPr id="392" name="Google Shape;392;p43"/>
          <p:cNvSpPr txBox="1"/>
          <p:nvPr/>
        </p:nvSpPr>
        <p:spPr>
          <a:xfrm>
            <a:off x="7965250" y="10546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1</a:t>
            </a:r>
            <a:endParaRPr sz="3600">
              <a:solidFill>
                <a:srgbClr val="FFFFFF"/>
              </a:solidFill>
              <a:latin typeface="Average"/>
              <a:ea typeface="Average"/>
              <a:cs typeface="Average"/>
              <a:sym typeface="Average"/>
            </a:endParaRPr>
          </a:p>
        </p:txBody>
      </p:sp>
      <p:sp>
        <p:nvSpPr>
          <p:cNvPr id="393" name="Google Shape;393;p43"/>
          <p:cNvSpPr/>
          <p:nvPr/>
        </p:nvSpPr>
        <p:spPr>
          <a:xfrm>
            <a:off x="7671275" y="15309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43"/>
          <p:cNvSpPr/>
          <p:nvPr/>
        </p:nvSpPr>
        <p:spPr>
          <a:xfrm rot="10800000">
            <a:off x="6235325" y="2160625"/>
            <a:ext cx="2129100" cy="1810200"/>
          </a:xfrm>
          <a:prstGeom prst="wedgeRectCallout">
            <a:avLst>
              <a:gd fmla="val -20833" name="adj1"/>
              <a:gd fmla="val 62500" name="adj2"/>
            </a:avLst>
          </a:prstGeom>
          <a:no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395" name="Google Shape;395;p43"/>
          <p:cNvGraphicFramePr/>
          <p:nvPr/>
        </p:nvGraphicFramePr>
        <p:xfrm>
          <a:off x="6274363" y="2272075"/>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[2,3)</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[5,1)</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bl>
          </a:graphicData>
        </a:graphic>
      </p:graphicFrame>
      <p:sp>
        <p:nvSpPr>
          <p:cNvPr id="396" name="Google Shape;396;p43"/>
          <p:cNvSpPr txBox="1"/>
          <p:nvPr/>
        </p:nvSpPr>
        <p:spPr>
          <a:xfrm>
            <a:off x="5038375" y="2668900"/>
            <a:ext cx="1374900" cy="42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(1+2</a:t>
            </a:r>
            <a:r>
              <a:rPr baseline="30000" lang="en">
                <a:solidFill>
                  <a:srgbClr val="FFFFFF"/>
                </a:solidFill>
                <a:latin typeface="Average"/>
                <a:ea typeface="Average"/>
                <a:cs typeface="Average"/>
                <a:sym typeface="Average"/>
              </a:rPr>
              <a:t>0</a:t>
            </a:r>
            <a:r>
              <a:rPr lang="en">
                <a:solidFill>
                  <a:srgbClr val="FFFFFF"/>
                </a:solidFill>
                <a:latin typeface="Average"/>
                <a:ea typeface="Average"/>
                <a:cs typeface="Average"/>
                <a:sym typeface="Average"/>
              </a:rPr>
              <a:t>) mod 2</a:t>
            </a:r>
            <a:r>
              <a:rPr baseline="30000" lang="en">
                <a:solidFill>
                  <a:srgbClr val="FFFFFF"/>
                </a:solidFill>
                <a:latin typeface="Average"/>
                <a:ea typeface="Average"/>
                <a:cs typeface="Average"/>
                <a:sym typeface="Average"/>
              </a:rPr>
              <a:t>3</a:t>
            </a:r>
            <a:endParaRPr baseline="30000">
              <a:solidFill>
                <a:srgbClr val="FFFFFF"/>
              </a:solidFill>
              <a:latin typeface="Average"/>
              <a:ea typeface="Average"/>
              <a:cs typeface="Average"/>
              <a:sym typeface="Average"/>
            </a:endParaRPr>
          </a:p>
          <a:p>
            <a:pPr indent="0" lvl="0" marL="0" rtl="0" algn="l">
              <a:spcBef>
                <a:spcPts val="0"/>
              </a:spcBef>
              <a:spcAft>
                <a:spcPts val="0"/>
              </a:spcAft>
              <a:buNone/>
            </a:pPr>
            <a:r>
              <a:t/>
            </a:r>
            <a:endParaRPr>
              <a:solidFill>
                <a:srgbClr val="FFFFFF"/>
              </a:solidFill>
              <a:latin typeface="Average"/>
              <a:ea typeface="Average"/>
              <a:cs typeface="Average"/>
              <a:sym typeface="Average"/>
            </a:endParaRPr>
          </a:p>
        </p:txBody>
      </p:sp>
      <p:sp>
        <p:nvSpPr>
          <p:cNvPr id="397" name="Google Shape;397;p43"/>
          <p:cNvSpPr txBox="1"/>
          <p:nvPr/>
        </p:nvSpPr>
        <p:spPr>
          <a:xfrm>
            <a:off x="5038375" y="3065725"/>
            <a:ext cx="1374900" cy="42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(1+2</a:t>
            </a:r>
            <a:r>
              <a:rPr baseline="30000" lang="en">
                <a:solidFill>
                  <a:srgbClr val="FFFFFF"/>
                </a:solidFill>
                <a:latin typeface="Average"/>
                <a:ea typeface="Average"/>
                <a:cs typeface="Average"/>
                <a:sym typeface="Average"/>
              </a:rPr>
              <a:t>1</a:t>
            </a:r>
            <a:r>
              <a:rPr lang="en">
                <a:solidFill>
                  <a:srgbClr val="FFFFFF"/>
                </a:solidFill>
                <a:latin typeface="Average"/>
                <a:ea typeface="Average"/>
                <a:cs typeface="Average"/>
                <a:sym typeface="Average"/>
              </a:rPr>
              <a:t>) mod 2</a:t>
            </a:r>
            <a:r>
              <a:rPr baseline="30000" lang="en">
                <a:solidFill>
                  <a:srgbClr val="FFFFFF"/>
                </a:solidFill>
                <a:latin typeface="Average"/>
                <a:ea typeface="Average"/>
                <a:cs typeface="Average"/>
                <a:sym typeface="Average"/>
              </a:rPr>
              <a:t>3</a:t>
            </a:r>
            <a:endParaRPr baseline="30000">
              <a:solidFill>
                <a:srgbClr val="FFFFFF"/>
              </a:solidFill>
              <a:latin typeface="Average"/>
              <a:ea typeface="Average"/>
              <a:cs typeface="Average"/>
              <a:sym typeface="Average"/>
            </a:endParaRPr>
          </a:p>
          <a:p>
            <a:pPr indent="0" lvl="0" marL="0" rtl="0" algn="l">
              <a:spcBef>
                <a:spcPts val="0"/>
              </a:spcBef>
              <a:spcAft>
                <a:spcPts val="0"/>
              </a:spcAft>
              <a:buNone/>
            </a:pPr>
            <a:r>
              <a:t/>
            </a:r>
            <a:endParaRPr>
              <a:solidFill>
                <a:srgbClr val="FFFFFF"/>
              </a:solidFill>
              <a:latin typeface="Average"/>
              <a:ea typeface="Average"/>
              <a:cs typeface="Average"/>
              <a:sym typeface="Average"/>
            </a:endParaRPr>
          </a:p>
        </p:txBody>
      </p:sp>
      <p:sp>
        <p:nvSpPr>
          <p:cNvPr id="398" name="Google Shape;398;p43"/>
          <p:cNvSpPr txBox="1"/>
          <p:nvPr/>
        </p:nvSpPr>
        <p:spPr>
          <a:xfrm>
            <a:off x="5038375" y="3462550"/>
            <a:ext cx="1374900" cy="42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(1+2</a:t>
            </a:r>
            <a:r>
              <a:rPr baseline="30000" lang="en">
                <a:solidFill>
                  <a:srgbClr val="FFFFFF"/>
                </a:solidFill>
                <a:latin typeface="Average"/>
                <a:ea typeface="Average"/>
                <a:cs typeface="Average"/>
                <a:sym typeface="Average"/>
              </a:rPr>
              <a:t>2</a:t>
            </a:r>
            <a:r>
              <a:rPr lang="en">
                <a:solidFill>
                  <a:srgbClr val="FFFFFF"/>
                </a:solidFill>
                <a:latin typeface="Average"/>
                <a:ea typeface="Average"/>
                <a:cs typeface="Average"/>
                <a:sym typeface="Average"/>
              </a:rPr>
              <a:t>) mod 2</a:t>
            </a:r>
            <a:r>
              <a:rPr baseline="30000" lang="en">
                <a:solidFill>
                  <a:srgbClr val="FFFFFF"/>
                </a:solidFill>
                <a:latin typeface="Average"/>
                <a:ea typeface="Average"/>
                <a:cs typeface="Average"/>
                <a:sym typeface="Average"/>
              </a:rPr>
              <a:t>3</a:t>
            </a:r>
            <a:endParaRPr baseline="30000">
              <a:solidFill>
                <a:srgbClr val="FFFFFF"/>
              </a:solidFill>
              <a:latin typeface="Average"/>
              <a:ea typeface="Average"/>
              <a:cs typeface="Average"/>
              <a:sym typeface="Average"/>
            </a:endParaRPr>
          </a:p>
          <a:p>
            <a:pPr indent="0" lvl="0" marL="0" rtl="0" algn="l">
              <a:spcBef>
                <a:spcPts val="0"/>
              </a:spcBef>
              <a:spcAft>
                <a:spcPts val="0"/>
              </a:spcAft>
              <a:buNone/>
            </a:pPr>
            <a:r>
              <a:t/>
            </a:r>
            <a:endParaRPr>
              <a:solidFill>
                <a:srgbClr val="FFFFFF"/>
              </a:solidFill>
              <a:latin typeface="Average"/>
              <a:ea typeface="Average"/>
              <a:cs typeface="Average"/>
              <a:sym typeface="Average"/>
            </a:endParaRPr>
          </a:p>
        </p:txBody>
      </p:sp>
      <p:sp>
        <p:nvSpPr>
          <p:cNvPr id="399" name="Google Shape;399;p43"/>
          <p:cNvSpPr/>
          <p:nvPr/>
        </p:nvSpPr>
        <p:spPr>
          <a:xfrm>
            <a:off x="8139100" y="420057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43"/>
          <p:cNvSpPr/>
          <p:nvPr/>
        </p:nvSpPr>
        <p:spPr>
          <a:xfrm>
            <a:off x="6448588" y="10546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4" name="Shape 404"/>
        <p:cNvGrpSpPr/>
        <p:nvPr/>
      </p:nvGrpSpPr>
      <p:grpSpPr>
        <a:xfrm>
          <a:off x="0" y="0"/>
          <a:ext cx="0" cy="0"/>
          <a:chOff x="0" y="0"/>
          <a:chExt cx="0" cy="0"/>
        </a:xfrm>
      </p:grpSpPr>
      <p:sp>
        <p:nvSpPr>
          <p:cNvPr id="405" name="Google Shape;405;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1: Routing Information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06" name="Google Shape;406;p44"/>
          <p:cNvSpPr/>
          <p:nvPr/>
        </p:nvSpPr>
        <p:spPr>
          <a:xfrm>
            <a:off x="1876225" y="1346125"/>
            <a:ext cx="3477600" cy="3416400"/>
          </a:xfrm>
          <a:prstGeom prst="ellipse">
            <a:avLst/>
          </a:prstGeom>
          <a:noFill/>
          <a:ln cap="flat" cmpd="sng" w="38100">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07" name="Google Shape;407;p44"/>
          <p:cNvSpPr txBox="1"/>
          <p:nvPr/>
        </p:nvSpPr>
        <p:spPr>
          <a:xfrm>
            <a:off x="3356200" y="773425"/>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0 (</a:t>
            </a:r>
            <a:r>
              <a:rPr lang="en" sz="3600">
                <a:solidFill>
                  <a:srgbClr val="6AA84F"/>
                </a:solidFill>
                <a:latin typeface="Average"/>
                <a:ea typeface="Average"/>
                <a:cs typeface="Average"/>
                <a:sym typeface="Average"/>
              </a:rPr>
              <a:t>6</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sp>
        <p:nvSpPr>
          <p:cNvPr id="408" name="Google Shape;408;p44"/>
          <p:cNvSpPr txBox="1"/>
          <p:nvPr/>
        </p:nvSpPr>
        <p:spPr>
          <a:xfrm>
            <a:off x="1876225" y="13830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7</a:t>
            </a:r>
            <a:endParaRPr sz="3600">
              <a:solidFill>
                <a:srgbClr val="FFFFFF"/>
              </a:solidFill>
              <a:latin typeface="Average"/>
              <a:ea typeface="Average"/>
              <a:cs typeface="Average"/>
              <a:sym typeface="Average"/>
            </a:endParaRPr>
          </a:p>
        </p:txBody>
      </p:sp>
      <p:sp>
        <p:nvSpPr>
          <p:cNvPr id="409" name="Google Shape;409;p44"/>
          <p:cNvSpPr txBox="1"/>
          <p:nvPr/>
        </p:nvSpPr>
        <p:spPr>
          <a:xfrm>
            <a:off x="1519450" y="27996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6</a:t>
            </a:r>
            <a:endParaRPr sz="3600">
              <a:solidFill>
                <a:srgbClr val="FFFFFF"/>
              </a:solidFill>
              <a:latin typeface="Average"/>
              <a:ea typeface="Average"/>
              <a:cs typeface="Average"/>
              <a:sym typeface="Average"/>
            </a:endParaRPr>
          </a:p>
        </p:txBody>
      </p:sp>
      <p:sp>
        <p:nvSpPr>
          <p:cNvPr id="410" name="Google Shape;410;p44"/>
          <p:cNvSpPr txBox="1"/>
          <p:nvPr/>
        </p:nvSpPr>
        <p:spPr>
          <a:xfrm>
            <a:off x="2123150" y="42531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5</a:t>
            </a:r>
            <a:endParaRPr sz="3600">
              <a:solidFill>
                <a:srgbClr val="FFFFFF"/>
              </a:solidFill>
              <a:latin typeface="Average"/>
              <a:ea typeface="Average"/>
              <a:cs typeface="Average"/>
              <a:sym typeface="Average"/>
            </a:endParaRPr>
          </a:p>
        </p:txBody>
      </p:sp>
      <p:sp>
        <p:nvSpPr>
          <p:cNvPr id="411" name="Google Shape;411;p44"/>
          <p:cNvSpPr txBox="1"/>
          <p:nvPr/>
        </p:nvSpPr>
        <p:spPr>
          <a:xfrm>
            <a:off x="3593775" y="4634100"/>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4</a:t>
            </a:r>
            <a:endParaRPr sz="3600">
              <a:solidFill>
                <a:srgbClr val="FFFFFF"/>
              </a:solidFill>
              <a:latin typeface="Average"/>
              <a:ea typeface="Average"/>
              <a:cs typeface="Average"/>
              <a:sym typeface="Average"/>
            </a:endParaRPr>
          </a:p>
        </p:txBody>
      </p:sp>
      <p:sp>
        <p:nvSpPr>
          <p:cNvPr id="412" name="Google Shape;412;p44"/>
          <p:cNvSpPr txBox="1"/>
          <p:nvPr/>
        </p:nvSpPr>
        <p:spPr>
          <a:xfrm>
            <a:off x="4843550" y="401957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600">
              <a:solidFill>
                <a:srgbClr val="FFFFFF"/>
              </a:solidFill>
              <a:latin typeface="Average"/>
              <a:ea typeface="Average"/>
              <a:cs typeface="Average"/>
              <a:sym typeface="Average"/>
            </a:endParaRPr>
          </a:p>
        </p:txBody>
      </p:sp>
      <p:sp>
        <p:nvSpPr>
          <p:cNvPr id="413" name="Google Shape;413;p44"/>
          <p:cNvSpPr txBox="1"/>
          <p:nvPr/>
        </p:nvSpPr>
        <p:spPr>
          <a:xfrm>
            <a:off x="5371000" y="27996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2</a:t>
            </a:r>
            <a:endParaRPr sz="3600">
              <a:solidFill>
                <a:srgbClr val="FFFFFF"/>
              </a:solidFill>
              <a:latin typeface="Average"/>
              <a:ea typeface="Average"/>
              <a:cs typeface="Average"/>
              <a:sym typeface="Average"/>
            </a:endParaRPr>
          </a:p>
        </p:txBody>
      </p:sp>
      <p:sp>
        <p:nvSpPr>
          <p:cNvPr id="414" name="Google Shape;414;p44"/>
          <p:cNvSpPr/>
          <p:nvPr/>
        </p:nvSpPr>
        <p:spPr>
          <a:xfrm>
            <a:off x="4549575" y="18593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415" name="Google Shape;415;p44"/>
          <p:cNvGraphicFramePr/>
          <p:nvPr/>
        </p:nvGraphicFramePr>
        <p:xfrm>
          <a:off x="2174088" y="2491263"/>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[2,3)</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[5,1)</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bl>
          </a:graphicData>
        </a:graphic>
      </p:graphicFrame>
      <p:sp>
        <p:nvSpPr>
          <p:cNvPr id="416" name="Google Shape;416;p44"/>
          <p:cNvSpPr/>
          <p:nvPr/>
        </p:nvSpPr>
        <p:spPr>
          <a:xfrm>
            <a:off x="4810550" y="43131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4"/>
          <p:cNvSpPr/>
          <p:nvPr/>
        </p:nvSpPr>
        <p:spPr>
          <a:xfrm>
            <a:off x="3326888" y="13830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44"/>
          <p:cNvSpPr txBox="1"/>
          <p:nvPr/>
        </p:nvSpPr>
        <p:spPr>
          <a:xfrm>
            <a:off x="4843575" y="1383025"/>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1</a:t>
            </a:r>
            <a:r>
              <a:rPr lang="en" sz="3600">
                <a:solidFill>
                  <a:srgbClr val="FFFFFF"/>
                </a:solidFill>
                <a:latin typeface="Average"/>
                <a:ea typeface="Average"/>
                <a:cs typeface="Average"/>
                <a:sym typeface="Average"/>
              </a:rPr>
              <a:t> (</a:t>
            </a:r>
            <a:r>
              <a:rPr lang="en" sz="3600">
                <a:solidFill>
                  <a:srgbClr val="6AA84F"/>
                </a:solidFill>
                <a:latin typeface="Average"/>
                <a:ea typeface="Average"/>
                <a:cs typeface="Average"/>
                <a:sym typeface="Average"/>
              </a:rPr>
              <a:t>1</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sp>
        <p:nvSpPr>
          <p:cNvPr id="419" name="Google Shape;419;p44"/>
          <p:cNvSpPr txBox="1"/>
          <p:nvPr/>
        </p:nvSpPr>
        <p:spPr>
          <a:xfrm>
            <a:off x="5113350" y="4488900"/>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3</a:t>
            </a:r>
            <a:r>
              <a:rPr lang="en" sz="3600">
                <a:solidFill>
                  <a:srgbClr val="FFFFFF"/>
                </a:solidFill>
                <a:latin typeface="Average"/>
                <a:ea typeface="Average"/>
                <a:cs typeface="Average"/>
                <a:sym typeface="Average"/>
              </a:rPr>
              <a:t> (</a:t>
            </a:r>
            <a:r>
              <a:rPr lang="en" sz="3600">
                <a:solidFill>
                  <a:srgbClr val="6AA84F"/>
                </a:solidFill>
                <a:latin typeface="Average"/>
                <a:ea typeface="Average"/>
                <a:cs typeface="Average"/>
                <a:sym typeface="Average"/>
              </a:rPr>
              <a:t>2</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graphicFrame>
        <p:nvGraphicFramePr>
          <p:cNvPr id="420" name="Google Shape;420;p44"/>
          <p:cNvGraphicFramePr/>
          <p:nvPr/>
        </p:nvGraphicFramePr>
        <p:xfrm>
          <a:off x="6402488" y="76000"/>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1</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[1,2)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1</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[2,4)</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4</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[4,0)</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bl>
          </a:graphicData>
        </a:graphic>
      </p:graphicFrame>
      <p:graphicFrame>
        <p:nvGraphicFramePr>
          <p:cNvPr id="421" name="Google Shape;421;p44"/>
          <p:cNvGraphicFramePr/>
          <p:nvPr/>
        </p:nvGraphicFramePr>
        <p:xfrm>
          <a:off x="6546788" y="2725825"/>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4</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[4,5)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[5,7)</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7</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[7,3)</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bl>
          </a:graphicData>
        </a:graphic>
      </p:graphicFrame>
      <p:sp>
        <p:nvSpPr>
          <p:cNvPr id="422" name="Google Shape;422;p44"/>
          <p:cNvSpPr/>
          <p:nvPr/>
        </p:nvSpPr>
        <p:spPr>
          <a:xfrm rot="-552920">
            <a:off x="4430141" y="860378"/>
            <a:ext cx="1807732" cy="168971"/>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44"/>
          <p:cNvSpPr/>
          <p:nvPr/>
        </p:nvSpPr>
        <p:spPr>
          <a:xfrm rot="-1226878">
            <a:off x="5169307" y="4158218"/>
            <a:ext cx="1377389" cy="169066"/>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44"/>
          <p:cNvSpPr/>
          <p:nvPr/>
        </p:nvSpPr>
        <p:spPr>
          <a:xfrm rot="8547978">
            <a:off x="4204541" y="2252857"/>
            <a:ext cx="450570" cy="16903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44"/>
          <p:cNvSpPr txBox="1"/>
          <p:nvPr/>
        </p:nvSpPr>
        <p:spPr>
          <a:xfrm>
            <a:off x="130000" y="1105075"/>
            <a:ext cx="1625100" cy="15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Example: 3 wants to find location of key 1.</a:t>
            </a:r>
            <a:endParaRPr>
              <a:solidFill>
                <a:srgbClr val="FFFFFF"/>
              </a:solidFill>
              <a:latin typeface="Average"/>
              <a:ea typeface="Average"/>
              <a:cs typeface="Average"/>
              <a:sym typeface="Average"/>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9" name="Shape 429"/>
        <p:cNvGrpSpPr/>
        <p:nvPr/>
      </p:nvGrpSpPr>
      <p:grpSpPr>
        <a:xfrm>
          <a:off x="0" y="0"/>
          <a:ext cx="0" cy="0"/>
          <a:chOff x="0" y="0"/>
          <a:chExt cx="0" cy="0"/>
        </a:xfrm>
      </p:grpSpPr>
      <p:sp>
        <p:nvSpPr>
          <p:cNvPr id="430" name="Google Shape;430;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1: Routing Information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31" name="Google Shape;431;p45"/>
          <p:cNvSpPr/>
          <p:nvPr/>
        </p:nvSpPr>
        <p:spPr>
          <a:xfrm>
            <a:off x="1876225" y="1346125"/>
            <a:ext cx="3477600" cy="3416400"/>
          </a:xfrm>
          <a:prstGeom prst="ellipse">
            <a:avLst/>
          </a:prstGeom>
          <a:noFill/>
          <a:ln cap="flat" cmpd="sng" w="38100">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32" name="Google Shape;432;p45"/>
          <p:cNvSpPr txBox="1"/>
          <p:nvPr/>
        </p:nvSpPr>
        <p:spPr>
          <a:xfrm>
            <a:off x="3356200" y="773425"/>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0 (</a:t>
            </a:r>
            <a:r>
              <a:rPr lang="en" sz="3600">
                <a:solidFill>
                  <a:srgbClr val="6AA84F"/>
                </a:solidFill>
                <a:latin typeface="Average"/>
                <a:ea typeface="Average"/>
                <a:cs typeface="Average"/>
                <a:sym typeface="Average"/>
              </a:rPr>
              <a:t>6</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sp>
        <p:nvSpPr>
          <p:cNvPr id="433" name="Google Shape;433;p45"/>
          <p:cNvSpPr txBox="1"/>
          <p:nvPr/>
        </p:nvSpPr>
        <p:spPr>
          <a:xfrm>
            <a:off x="1876225" y="13830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7</a:t>
            </a:r>
            <a:endParaRPr sz="3600">
              <a:solidFill>
                <a:srgbClr val="FFFFFF"/>
              </a:solidFill>
              <a:latin typeface="Average"/>
              <a:ea typeface="Average"/>
              <a:cs typeface="Average"/>
              <a:sym typeface="Average"/>
            </a:endParaRPr>
          </a:p>
        </p:txBody>
      </p:sp>
      <p:sp>
        <p:nvSpPr>
          <p:cNvPr id="434" name="Google Shape;434;p45"/>
          <p:cNvSpPr txBox="1"/>
          <p:nvPr/>
        </p:nvSpPr>
        <p:spPr>
          <a:xfrm>
            <a:off x="1519450" y="27996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6</a:t>
            </a:r>
            <a:endParaRPr sz="3600">
              <a:solidFill>
                <a:srgbClr val="FFFFFF"/>
              </a:solidFill>
              <a:latin typeface="Average"/>
              <a:ea typeface="Average"/>
              <a:cs typeface="Average"/>
              <a:sym typeface="Average"/>
            </a:endParaRPr>
          </a:p>
        </p:txBody>
      </p:sp>
      <p:sp>
        <p:nvSpPr>
          <p:cNvPr id="435" name="Google Shape;435;p45"/>
          <p:cNvSpPr txBox="1"/>
          <p:nvPr/>
        </p:nvSpPr>
        <p:spPr>
          <a:xfrm>
            <a:off x="2123150" y="42531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5</a:t>
            </a:r>
            <a:endParaRPr sz="3600">
              <a:solidFill>
                <a:srgbClr val="FFFFFF"/>
              </a:solidFill>
              <a:latin typeface="Average"/>
              <a:ea typeface="Average"/>
              <a:cs typeface="Average"/>
              <a:sym typeface="Average"/>
            </a:endParaRPr>
          </a:p>
        </p:txBody>
      </p:sp>
      <p:sp>
        <p:nvSpPr>
          <p:cNvPr id="436" name="Google Shape;436;p45"/>
          <p:cNvSpPr txBox="1"/>
          <p:nvPr/>
        </p:nvSpPr>
        <p:spPr>
          <a:xfrm>
            <a:off x="3593775" y="4634100"/>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4</a:t>
            </a:r>
            <a:endParaRPr sz="3600">
              <a:solidFill>
                <a:srgbClr val="FFFFFF"/>
              </a:solidFill>
              <a:latin typeface="Average"/>
              <a:ea typeface="Average"/>
              <a:cs typeface="Average"/>
              <a:sym typeface="Average"/>
            </a:endParaRPr>
          </a:p>
        </p:txBody>
      </p:sp>
      <p:sp>
        <p:nvSpPr>
          <p:cNvPr id="437" name="Google Shape;437;p45"/>
          <p:cNvSpPr txBox="1"/>
          <p:nvPr/>
        </p:nvSpPr>
        <p:spPr>
          <a:xfrm>
            <a:off x="4843550" y="401957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600">
              <a:solidFill>
                <a:srgbClr val="FFFFFF"/>
              </a:solidFill>
              <a:latin typeface="Average"/>
              <a:ea typeface="Average"/>
              <a:cs typeface="Average"/>
              <a:sym typeface="Average"/>
            </a:endParaRPr>
          </a:p>
        </p:txBody>
      </p:sp>
      <p:sp>
        <p:nvSpPr>
          <p:cNvPr id="438" name="Google Shape;438;p45"/>
          <p:cNvSpPr txBox="1"/>
          <p:nvPr/>
        </p:nvSpPr>
        <p:spPr>
          <a:xfrm>
            <a:off x="5371000" y="27996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2</a:t>
            </a:r>
            <a:endParaRPr sz="3600">
              <a:solidFill>
                <a:srgbClr val="FFFFFF"/>
              </a:solidFill>
              <a:latin typeface="Average"/>
              <a:ea typeface="Average"/>
              <a:cs typeface="Average"/>
              <a:sym typeface="Average"/>
            </a:endParaRPr>
          </a:p>
        </p:txBody>
      </p:sp>
      <p:sp>
        <p:nvSpPr>
          <p:cNvPr id="439" name="Google Shape;439;p45"/>
          <p:cNvSpPr/>
          <p:nvPr/>
        </p:nvSpPr>
        <p:spPr>
          <a:xfrm>
            <a:off x="4549575" y="18593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440" name="Google Shape;440;p45"/>
          <p:cNvGraphicFramePr/>
          <p:nvPr/>
        </p:nvGraphicFramePr>
        <p:xfrm>
          <a:off x="2174088" y="2491263"/>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[2,3)</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[5,1)</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bl>
          </a:graphicData>
        </a:graphic>
      </p:graphicFrame>
      <p:sp>
        <p:nvSpPr>
          <p:cNvPr id="441" name="Google Shape;441;p45"/>
          <p:cNvSpPr/>
          <p:nvPr/>
        </p:nvSpPr>
        <p:spPr>
          <a:xfrm>
            <a:off x="4810550" y="43131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45"/>
          <p:cNvSpPr/>
          <p:nvPr/>
        </p:nvSpPr>
        <p:spPr>
          <a:xfrm>
            <a:off x="3326888" y="13830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45"/>
          <p:cNvSpPr txBox="1"/>
          <p:nvPr/>
        </p:nvSpPr>
        <p:spPr>
          <a:xfrm>
            <a:off x="4843575" y="1383025"/>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1 (</a:t>
            </a:r>
            <a:r>
              <a:rPr lang="en" sz="3600">
                <a:solidFill>
                  <a:srgbClr val="6AA84F"/>
                </a:solidFill>
                <a:latin typeface="Average"/>
                <a:ea typeface="Average"/>
                <a:cs typeface="Average"/>
                <a:sym typeface="Average"/>
              </a:rPr>
              <a:t>1</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sp>
        <p:nvSpPr>
          <p:cNvPr id="444" name="Google Shape;444;p45"/>
          <p:cNvSpPr txBox="1"/>
          <p:nvPr/>
        </p:nvSpPr>
        <p:spPr>
          <a:xfrm>
            <a:off x="5113350" y="4488900"/>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3 (</a:t>
            </a:r>
            <a:r>
              <a:rPr lang="en" sz="3600">
                <a:solidFill>
                  <a:srgbClr val="6AA84F"/>
                </a:solidFill>
                <a:latin typeface="Average"/>
                <a:ea typeface="Average"/>
                <a:cs typeface="Average"/>
                <a:sym typeface="Average"/>
              </a:rPr>
              <a:t>2</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graphicFrame>
        <p:nvGraphicFramePr>
          <p:cNvPr id="445" name="Google Shape;445;p45"/>
          <p:cNvGraphicFramePr/>
          <p:nvPr/>
        </p:nvGraphicFramePr>
        <p:xfrm>
          <a:off x="6402488" y="76000"/>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1</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[1,2)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1</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[2,4)</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4</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[4,0)</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bl>
          </a:graphicData>
        </a:graphic>
      </p:graphicFrame>
      <p:graphicFrame>
        <p:nvGraphicFramePr>
          <p:cNvPr id="446" name="Google Shape;446;p45"/>
          <p:cNvGraphicFramePr/>
          <p:nvPr/>
        </p:nvGraphicFramePr>
        <p:xfrm>
          <a:off x="6546788" y="2725825"/>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4</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[4,5)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[5,7)</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0000"/>
                          </a:solidFill>
                        </a:rPr>
                        <a:t>7</a:t>
                      </a:r>
                      <a:endParaRPr>
                        <a:solidFill>
                          <a:srgbClr val="FF0000"/>
                        </a:solidFill>
                      </a:endParaRPr>
                    </a:p>
                  </a:txBody>
                  <a:tcPr marT="91425" marB="91425" marR="91425" marL="91425" anchor="ctr"/>
                </a:tc>
                <a:tc>
                  <a:txBody>
                    <a:bodyPr/>
                    <a:lstStyle/>
                    <a:p>
                      <a:pPr indent="0" lvl="0" marL="0" rtl="0" algn="ctr">
                        <a:spcBef>
                          <a:spcPts val="0"/>
                        </a:spcBef>
                        <a:spcAft>
                          <a:spcPts val="0"/>
                        </a:spcAft>
                        <a:buNone/>
                      </a:pPr>
                      <a:r>
                        <a:rPr lang="en">
                          <a:solidFill>
                            <a:srgbClr val="FF0000"/>
                          </a:solidFill>
                        </a:rPr>
                        <a:t>[7,3)</a:t>
                      </a:r>
                      <a:endParaRPr>
                        <a:solidFill>
                          <a:srgbClr val="FF0000"/>
                        </a:solidFill>
                      </a:endParaRPr>
                    </a:p>
                  </a:txBody>
                  <a:tcPr marT="91425" marB="91425" marR="91425" marL="91425" anchor="ctr"/>
                </a:tc>
                <a:tc>
                  <a:txBody>
                    <a:bodyPr/>
                    <a:lstStyle/>
                    <a:p>
                      <a:pPr indent="0" lvl="0" marL="0" rtl="0" algn="ctr">
                        <a:spcBef>
                          <a:spcPts val="0"/>
                        </a:spcBef>
                        <a:spcAft>
                          <a:spcPts val="0"/>
                        </a:spcAft>
                        <a:buNone/>
                      </a:pPr>
                      <a:r>
                        <a:rPr lang="en">
                          <a:solidFill>
                            <a:srgbClr val="FF0000"/>
                          </a:solidFill>
                        </a:rPr>
                        <a:t>0</a:t>
                      </a:r>
                      <a:endParaRPr>
                        <a:solidFill>
                          <a:srgbClr val="FF0000"/>
                        </a:solidFill>
                      </a:endParaRPr>
                    </a:p>
                  </a:txBody>
                  <a:tcPr marT="91425" marB="91425" marR="91425" marL="91425" anchor="ctr"/>
                </a:tc>
              </a:tr>
            </a:tbl>
          </a:graphicData>
        </a:graphic>
      </p:graphicFrame>
      <p:sp>
        <p:nvSpPr>
          <p:cNvPr id="447" name="Google Shape;447;p45"/>
          <p:cNvSpPr/>
          <p:nvPr/>
        </p:nvSpPr>
        <p:spPr>
          <a:xfrm rot="-552920">
            <a:off x="4430141" y="860378"/>
            <a:ext cx="1807732" cy="168971"/>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45"/>
          <p:cNvSpPr/>
          <p:nvPr/>
        </p:nvSpPr>
        <p:spPr>
          <a:xfrm rot="-1226878">
            <a:off x="5169307" y="4158218"/>
            <a:ext cx="1377389" cy="169066"/>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45"/>
          <p:cNvSpPr/>
          <p:nvPr/>
        </p:nvSpPr>
        <p:spPr>
          <a:xfrm rot="8547978">
            <a:off x="4204541" y="2252857"/>
            <a:ext cx="450570" cy="16903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45"/>
          <p:cNvSpPr txBox="1"/>
          <p:nvPr/>
        </p:nvSpPr>
        <p:spPr>
          <a:xfrm>
            <a:off x="130000" y="1105075"/>
            <a:ext cx="1625100" cy="15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Example: 3 wants to find location of key 1.</a:t>
            </a:r>
            <a:endParaRPr>
              <a:solidFill>
                <a:srgbClr val="FFFFFF"/>
              </a:solidFill>
              <a:latin typeface="Average"/>
              <a:ea typeface="Average"/>
              <a:cs typeface="Average"/>
              <a:sym typeface="Average"/>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4" name="Shape 454"/>
        <p:cNvGrpSpPr/>
        <p:nvPr/>
      </p:nvGrpSpPr>
      <p:grpSpPr>
        <a:xfrm>
          <a:off x="0" y="0"/>
          <a:ext cx="0" cy="0"/>
          <a:chOff x="0" y="0"/>
          <a:chExt cx="0" cy="0"/>
        </a:xfrm>
      </p:grpSpPr>
      <p:sp>
        <p:nvSpPr>
          <p:cNvPr id="455" name="Google Shape;455;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1: Routing Information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56" name="Google Shape;456;p46"/>
          <p:cNvSpPr/>
          <p:nvPr/>
        </p:nvSpPr>
        <p:spPr>
          <a:xfrm>
            <a:off x="1876225" y="1346125"/>
            <a:ext cx="3477600" cy="3416400"/>
          </a:xfrm>
          <a:prstGeom prst="ellipse">
            <a:avLst/>
          </a:prstGeom>
          <a:noFill/>
          <a:ln cap="flat" cmpd="sng" w="38100">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57" name="Google Shape;457;p46"/>
          <p:cNvSpPr txBox="1"/>
          <p:nvPr/>
        </p:nvSpPr>
        <p:spPr>
          <a:xfrm>
            <a:off x="3356200" y="773425"/>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0 (</a:t>
            </a:r>
            <a:r>
              <a:rPr lang="en" sz="3600">
                <a:solidFill>
                  <a:srgbClr val="6AA84F"/>
                </a:solidFill>
                <a:latin typeface="Average"/>
                <a:ea typeface="Average"/>
                <a:cs typeface="Average"/>
                <a:sym typeface="Average"/>
              </a:rPr>
              <a:t>6</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sp>
        <p:nvSpPr>
          <p:cNvPr id="458" name="Google Shape;458;p46"/>
          <p:cNvSpPr txBox="1"/>
          <p:nvPr/>
        </p:nvSpPr>
        <p:spPr>
          <a:xfrm>
            <a:off x="1876225" y="13830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7</a:t>
            </a:r>
            <a:endParaRPr sz="3600">
              <a:solidFill>
                <a:srgbClr val="FFFFFF"/>
              </a:solidFill>
              <a:latin typeface="Average"/>
              <a:ea typeface="Average"/>
              <a:cs typeface="Average"/>
              <a:sym typeface="Average"/>
            </a:endParaRPr>
          </a:p>
        </p:txBody>
      </p:sp>
      <p:sp>
        <p:nvSpPr>
          <p:cNvPr id="459" name="Google Shape;459;p46"/>
          <p:cNvSpPr txBox="1"/>
          <p:nvPr/>
        </p:nvSpPr>
        <p:spPr>
          <a:xfrm>
            <a:off x="1519450" y="27996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6</a:t>
            </a:r>
            <a:endParaRPr sz="3600">
              <a:solidFill>
                <a:srgbClr val="FFFFFF"/>
              </a:solidFill>
              <a:latin typeface="Average"/>
              <a:ea typeface="Average"/>
              <a:cs typeface="Average"/>
              <a:sym typeface="Average"/>
            </a:endParaRPr>
          </a:p>
        </p:txBody>
      </p:sp>
      <p:sp>
        <p:nvSpPr>
          <p:cNvPr id="460" name="Google Shape;460;p46"/>
          <p:cNvSpPr txBox="1"/>
          <p:nvPr/>
        </p:nvSpPr>
        <p:spPr>
          <a:xfrm>
            <a:off x="2123150" y="42531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5</a:t>
            </a:r>
            <a:endParaRPr sz="3600">
              <a:solidFill>
                <a:srgbClr val="FFFFFF"/>
              </a:solidFill>
              <a:latin typeface="Average"/>
              <a:ea typeface="Average"/>
              <a:cs typeface="Average"/>
              <a:sym typeface="Average"/>
            </a:endParaRPr>
          </a:p>
        </p:txBody>
      </p:sp>
      <p:sp>
        <p:nvSpPr>
          <p:cNvPr id="461" name="Google Shape;461;p46"/>
          <p:cNvSpPr txBox="1"/>
          <p:nvPr/>
        </p:nvSpPr>
        <p:spPr>
          <a:xfrm>
            <a:off x="3593775" y="4634100"/>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4</a:t>
            </a:r>
            <a:endParaRPr sz="3600">
              <a:solidFill>
                <a:srgbClr val="FFFFFF"/>
              </a:solidFill>
              <a:latin typeface="Average"/>
              <a:ea typeface="Average"/>
              <a:cs typeface="Average"/>
              <a:sym typeface="Average"/>
            </a:endParaRPr>
          </a:p>
        </p:txBody>
      </p:sp>
      <p:sp>
        <p:nvSpPr>
          <p:cNvPr id="462" name="Google Shape;462;p46"/>
          <p:cNvSpPr txBox="1"/>
          <p:nvPr/>
        </p:nvSpPr>
        <p:spPr>
          <a:xfrm>
            <a:off x="4843550" y="401957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600">
              <a:solidFill>
                <a:srgbClr val="FFFFFF"/>
              </a:solidFill>
              <a:latin typeface="Average"/>
              <a:ea typeface="Average"/>
              <a:cs typeface="Average"/>
              <a:sym typeface="Average"/>
            </a:endParaRPr>
          </a:p>
        </p:txBody>
      </p:sp>
      <p:sp>
        <p:nvSpPr>
          <p:cNvPr id="463" name="Google Shape;463;p46"/>
          <p:cNvSpPr txBox="1"/>
          <p:nvPr/>
        </p:nvSpPr>
        <p:spPr>
          <a:xfrm>
            <a:off x="5371000" y="27996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2</a:t>
            </a:r>
            <a:endParaRPr sz="3600">
              <a:solidFill>
                <a:srgbClr val="FFFFFF"/>
              </a:solidFill>
              <a:latin typeface="Average"/>
              <a:ea typeface="Average"/>
              <a:cs typeface="Average"/>
              <a:sym typeface="Average"/>
            </a:endParaRPr>
          </a:p>
        </p:txBody>
      </p:sp>
      <p:sp>
        <p:nvSpPr>
          <p:cNvPr id="464" name="Google Shape;464;p46"/>
          <p:cNvSpPr/>
          <p:nvPr/>
        </p:nvSpPr>
        <p:spPr>
          <a:xfrm>
            <a:off x="4549575" y="18593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465" name="Google Shape;465;p46"/>
          <p:cNvGraphicFramePr/>
          <p:nvPr/>
        </p:nvGraphicFramePr>
        <p:xfrm>
          <a:off x="2174088" y="2491263"/>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[2,3)</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[5,1)</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bl>
          </a:graphicData>
        </a:graphic>
      </p:graphicFrame>
      <p:sp>
        <p:nvSpPr>
          <p:cNvPr id="466" name="Google Shape;466;p46"/>
          <p:cNvSpPr/>
          <p:nvPr/>
        </p:nvSpPr>
        <p:spPr>
          <a:xfrm>
            <a:off x="4810550" y="43131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46"/>
          <p:cNvSpPr/>
          <p:nvPr/>
        </p:nvSpPr>
        <p:spPr>
          <a:xfrm>
            <a:off x="3326888" y="13830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46"/>
          <p:cNvSpPr txBox="1"/>
          <p:nvPr/>
        </p:nvSpPr>
        <p:spPr>
          <a:xfrm>
            <a:off x="4843575" y="1383025"/>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1 (</a:t>
            </a:r>
            <a:r>
              <a:rPr lang="en" sz="3600">
                <a:solidFill>
                  <a:srgbClr val="6AA84F"/>
                </a:solidFill>
                <a:latin typeface="Average"/>
                <a:ea typeface="Average"/>
                <a:cs typeface="Average"/>
                <a:sym typeface="Average"/>
              </a:rPr>
              <a:t>1</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sp>
        <p:nvSpPr>
          <p:cNvPr id="469" name="Google Shape;469;p46"/>
          <p:cNvSpPr txBox="1"/>
          <p:nvPr/>
        </p:nvSpPr>
        <p:spPr>
          <a:xfrm>
            <a:off x="5113350" y="4488900"/>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3 (</a:t>
            </a:r>
            <a:r>
              <a:rPr lang="en" sz="3600">
                <a:solidFill>
                  <a:srgbClr val="6AA84F"/>
                </a:solidFill>
                <a:latin typeface="Average"/>
                <a:ea typeface="Average"/>
                <a:cs typeface="Average"/>
                <a:sym typeface="Average"/>
              </a:rPr>
              <a:t>2</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graphicFrame>
        <p:nvGraphicFramePr>
          <p:cNvPr id="470" name="Google Shape;470;p46"/>
          <p:cNvGraphicFramePr/>
          <p:nvPr/>
        </p:nvGraphicFramePr>
        <p:xfrm>
          <a:off x="6402488" y="76000"/>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0000"/>
                          </a:solidFill>
                        </a:rPr>
                        <a:t>1</a:t>
                      </a:r>
                      <a:endParaRPr>
                        <a:solidFill>
                          <a:srgbClr val="FF0000"/>
                        </a:solidFill>
                      </a:endParaRPr>
                    </a:p>
                  </a:txBody>
                  <a:tcPr marT="91425" marB="91425" marR="91425" marL="91425" anchor="ctr"/>
                </a:tc>
                <a:tc>
                  <a:txBody>
                    <a:bodyPr/>
                    <a:lstStyle/>
                    <a:p>
                      <a:pPr indent="0" lvl="0" marL="0" rtl="0" algn="ctr">
                        <a:spcBef>
                          <a:spcPts val="0"/>
                        </a:spcBef>
                        <a:spcAft>
                          <a:spcPts val="0"/>
                        </a:spcAft>
                        <a:buNone/>
                      </a:pPr>
                      <a:r>
                        <a:rPr lang="en">
                          <a:solidFill>
                            <a:srgbClr val="FF0000"/>
                          </a:solidFill>
                        </a:rPr>
                        <a:t>[1,2)</a:t>
                      </a:r>
                      <a:endParaRPr>
                        <a:solidFill>
                          <a:srgbClr val="FF0000"/>
                        </a:solidFill>
                      </a:endParaRPr>
                    </a:p>
                  </a:txBody>
                  <a:tcPr marT="91425" marB="91425" marR="91425" marL="91425" anchor="ctr"/>
                </a:tc>
                <a:tc>
                  <a:txBody>
                    <a:bodyPr/>
                    <a:lstStyle/>
                    <a:p>
                      <a:pPr indent="0" lvl="0" marL="0" rtl="0" algn="ctr">
                        <a:spcBef>
                          <a:spcPts val="0"/>
                        </a:spcBef>
                        <a:spcAft>
                          <a:spcPts val="0"/>
                        </a:spcAft>
                        <a:buNone/>
                      </a:pPr>
                      <a:r>
                        <a:rPr lang="en">
                          <a:solidFill>
                            <a:srgbClr val="FF0000"/>
                          </a:solidFill>
                        </a:rPr>
                        <a:t>1</a:t>
                      </a:r>
                      <a:endParaRPr>
                        <a:solidFill>
                          <a:srgbClr val="FF0000"/>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[2,4)</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4</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[4,0)</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bl>
          </a:graphicData>
        </a:graphic>
      </p:graphicFrame>
      <p:graphicFrame>
        <p:nvGraphicFramePr>
          <p:cNvPr id="471" name="Google Shape;471;p46"/>
          <p:cNvGraphicFramePr/>
          <p:nvPr/>
        </p:nvGraphicFramePr>
        <p:xfrm>
          <a:off x="6546788" y="2725825"/>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4</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[4,5)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[5,7)</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0000"/>
                          </a:solidFill>
                        </a:rPr>
                        <a:t>7</a:t>
                      </a:r>
                      <a:endParaRPr>
                        <a:solidFill>
                          <a:srgbClr val="FF0000"/>
                        </a:solidFill>
                      </a:endParaRPr>
                    </a:p>
                  </a:txBody>
                  <a:tcPr marT="91425" marB="91425" marR="91425" marL="91425" anchor="ctr"/>
                </a:tc>
                <a:tc>
                  <a:txBody>
                    <a:bodyPr/>
                    <a:lstStyle/>
                    <a:p>
                      <a:pPr indent="0" lvl="0" marL="0" rtl="0" algn="ctr">
                        <a:spcBef>
                          <a:spcPts val="0"/>
                        </a:spcBef>
                        <a:spcAft>
                          <a:spcPts val="0"/>
                        </a:spcAft>
                        <a:buNone/>
                      </a:pPr>
                      <a:r>
                        <a:rPr lang="en">
                          <a:solidFill>
                            <a:srgbClr val="FF0000"/>
                          </a:solidFill>
                        </a:rPr>
                        <a:t>[7,3)</a:t>
                      </a:r>
                      <a:endParaRPr>
                        <a:solidFill>
                          <a:srgbClr val="FF0000"/>
                        </a:solidFill>
                      </a:endParaRPr>
                    </a:p>
                  </a:txBody>
                  <a:tcPr marT="91425" marB="91425" marR="91425" marL="91425" anchor="ctr"/>
                </a:tc>
                <a:tc>
                  <a:txBody>
                    <a:bodyPr/>
                    <a:lstStyle/>
                    <a:p>
                      <a:pPr indent="0" lvl="0" marL="0" rtl="0" algn="ctr">
                        <a:spcBef>
                          <a:spcPts val="0"/>
                        </a:spcBef>
                        <a:spcAft>
                          <a:spcPts val="0"/>
                        </a:spcAft>
                        <a:buNone/>
                      </a:pPr>
                      <a:r>
                        <a:rPr lang="en">
                          <a:solidFill>
                            <a:srgbClr val="FF0000"/>
                          </a:solidFill>
                        </a:rPr>
                        <a:t>0</a:t>
                      </a:r>
                      <a:endParaRPr>
                        <a:solidFill>
                          <a:srgbClr val="FF0000"/>
                        </a:solidFill>
                      </a:endParaRPr>
                    </a:p>
                  </a:txBody>
                  <a:tcPr marT="91425" marB="91425" marR="91425" marL="91425" anchor="ctr"/>
                </a:tc>
              </a:tr>
            </a:tbl>
          </a:graphicData>
        </a:graphic>
      </p:graphicFrame>
      <p:sp>
        <p:nvSpPr>
          <p:cNvPr id="472" name="Google Shape;472;p46"/>
          <p:cNvSpPr/>
          <p:nvPr/>
        </p:nvSpPr>
        <p:spPr>
          <a:xfrm rot="-552920">
            <a:off x="4430141" y="860378"/>
            <a:ext cx="1807732" cy="168971"/>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46"/>
          <p:cNvSpPr/>
          <p:nvPr/>
        </p:nvSpPr>
        <p:spPr>
          <a:xfrm rot="-1226878">
            <a:off x="5169307" y="4158218"/>
            <a:ext cx="1377389" cy="169066"/>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46"/>
          <p:cNvSpPr/>
          <p:nvPr/>
        </p:nvSpPr>
        <p:spPr>
          <a:xfrm rot="8547978">
            <a:off x="4204541" y="2252857"/>
            <a:ext cx="450570" cy="16903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46"/>
          <p:cNvSpPr txBox="1"/>
          <p:nvPr/>
        </p:nvSpPr>
        <p:spPr>
          <a:xfrm>
            <a:off x="130000" y="1105075"/>
            <a:ext cx="1625100" cy="15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Example: 3 wants to find location of key 1.</a:t>
            </a:r>
            <a:endParaRPr>
              <a:solidFill>
                <a:srgbClr val="FFFFFF"/>
              </a:solidFill>
              <a:latin typeface="Average"/>
              <a:ea typeface="Average"/>
              <a:cs typeface="Average"/>
              <a:sym typeface="Average"/>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9" name="Shape 479"/>
        <p:cNvGrpSpPr/>
        <p:nvPr/>
      </p:nvGrpSpPr>
      <p:grpSpPr>
        <a:xfrm>
          <a:off x="0" y="0"/>
          <a:ext cx="0" cy="0"/>
          <a:chOff x="0" y="0"/>
          <a:chExt cx="0" cy="0"/>
        </a:xfrm>
      </p:grpSpPr>
      <p:sp>
        <p:nvSpPr>
          <p:cNvPr id="480" name="Google Shape;480;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1: Routing Information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81" name="Google Shape;481;p4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Intuition behind finger table lookup:</a:t>
            </a:r>
            <a:endParaRPr/>
          </a:p>
          <a:p>
            <a:pPr indent="457200" lvl="0" marL="0" rtl="0" algn="l">
              <a:spcBef>
                <a:spcPts val="1600"/>
              </a:spcBef>
              <a:spcAft>
                <a:spcPts val="0"/>
              </a:spcAft>
              <a:buNone/>
            </a:pPr>
            <a:r>
              <a:rPr lang="en"/>
              <a:t>The finger pointers at repeatedly doubling distances around the circle cause each iteration to halve the distance to the target identifier.	</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Is it guaranteed theoretically?</a:t>
            </a:r>
            <a:endParaRPr/>
          </a:p>
          <a:p>
            <a:pPr indent="0" lvl="0" marL="0" rtl="0" algn="l">
              <a:spcBef>
                <a:spcPts val="1600"/>
              </a:spcBef>
              <a:spcAft>
                <a:spcPts val="1600"/>
              </a:spcAft>
              <a:buNone/>
            </a:pPr>
            <a:r>
              <a:rPr lang="en"/>
              <a:t>Theorem 2. With high probability, the number of nodes that must be contacted to find a successor in an N-node network is O(log 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5" name="Shape 485"/>
        <p:cNvGrpSpPr/>
        <p:nvPr/>
      </p:nvGrpSpPr>
      <p:grpSpPr>
        <a:xfrm>
          <a:off x="0" y="0"/>
          <a:ext cx="0" cy="0"/>
          <a:chOff x="0" y="0"/>
          <a:chExt cx="0" cy="0"/>
        </a:xfrm>
      </p:grpSpPr>
      <p:sp>
        <p:nvSpPr>
          <p:cNvPr id="486" name="Google Shape;486;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2: Node Joins and leaves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87" name="Google Shape;487;p4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In a dynamic network, nodes can join (and leave) at any time. The main challenge in implementing these operations is preserving the ability to locate every key in the network.</a:t>
            </a:r>
            <a:endParaRPr/>
          </a:p>
        </p:txBody>
      </p:sp>
      <p:sp>
        <p:nvSpPr>
          <p:cNvPr id="488" name="Google Shape;488;p48"/>
          <p:cNvSpPr/>
          <p:nvPr/>
        </p:nvSpPr>
        <p:spPr>
          <a:xfrm>
            <a:off x="4614025" y="1208425"/>
            <a:ext cx="3477600" cy="3416400"/>
          </a:xfrm>
          <a:prstGeom prst="ellipse">
            <a:avLst/>
          </a:prstGeom>
          <a:noFill/>
          <a:ln cap="flat" cmpd="sng" w="38100">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89" name="Google Shape;489;p48"/>
          <p:cNvSpPr txBox="1"/>
          <p:nvPr/>
        </p:nvSpPr>
        <p:spPr>
          <a:xfrm>
            <a:off x="6094000" y="635725"/>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0 (</a:t>
            </a:r>
            <a:r>
              <a:rPr lang="en" sz="3600">
                <a:solidFill>
                  <a:srgbClr val="6AA84F"/>
                </a:solidFill>
                <a:latin typeface="Average"/>
                <a:ea typeface="Average"/>
                <a:cs typeface="Average"/>
                <a:sym typeface="Average"/>
              </a:rPr>
              <a:t>6</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sp>
        <p:nvSpPr>
          <p:cNvPr id="490" name="Google Shape;490;p48"/>
          <p:cNvSpPr txBox="1"/>
          <p:nvPr/>
        </p:nvSpPr>
        <p:spPr>
          <a:xfrm>
            <a:off x="4614025" y="12453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7</a:t>
            </a:r>
            <a:endParaRPr sz="3600">
              <a:solidFill>
                <a:srgbClr val="FFFFFF"/>
              </a:solidFill>
              <a:latin typeface="Average"/>
              <a:ea typeface="Average"/>
              <a:cs typeface="Average"/>
              <a:sym typeface="Average"/>
            </a:endParaRPr>
          </a:p>
        </p:txBody>
      </p:sp>
      <p:sp>
        <p:nvSpPr>
          <p:cNvPr id="491" name="Google Shape;491;p48"/>
          <p:cNvSpPr txBox="1"/>
          <p:nvPr/>
        </p:nvSpPr>
        <p:spPr>
          <a:xfrm>
            <a:off x="4257250" y="26619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6</a:t>
            </a:r>
            <a:endParaRPr sz="3600">
              <a:solidFill>
                <a:srgbClr val="FFFFFF"/>
              </a:solidFill>
              <a:latin typeface="Average"/>
              <a:ea typeface="Average"/>
              <a:cs typeface="Average"/>
              <a:sym typeface="Average"/>
            </a:endParaRPr>
          </a:p>
        </p:txBody>
      </p:sp>
      <p:sp>
        <p:nvSpPr>
          <p:cNvPr id="492" name="Google Shape;492;p48"/>
          <p:cNvSpPr txBox="1"/>
          <p:nvPr/>
        </p:nvSpPr>
        <p:spPr>
          <a:xfrm>
            <a:off x="4860950" y="41154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5</a:t>
            </a:r>
            <a:endParaRPr sz="3600">
              <a:solidFill>
                <a:srgbClr val="FFFFFF"/>
              </a:solidFill>
              <a:latin typeface="Average"/>
              <a:ea typeface="Average"/>
              <a:cs typeface="Average"/>
              <a:sym typeface="Average"/>
            </a:endParaRPr>
          </a:p>
        </p:txBody>
      </p:sp>
      <p:sp>
        <p:nvSpPr>
          <p:cNvPr id="493" name="Google Shape;493;p48"/>
          <p:cNvSpPr txBox="1"/>
          <p:nvPr/>
        </p:nvSpPr>
        <p:spPr>
          <a:xfrm>
            <a:off x="6331575" y="4496400"/>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4</a:t>
            </a:r>
            <a:endParaRPr sz="3600">
              <a:solidFill>
                <a:srgbClr val="FFFFFF"/>
              </a:solidFill>
              <a:latin typeface="Average"/>
              <a:ea typeface="Average"/>
              <a:cs typeface="Average"/>
              <a:sym typeface="Average"/>
            </a:endParaRPr>
          </a:p>
        </p:txBody>
      </p:sp>
      <p:sp>
        <p:nvSpPr>
          <p:cNvPr id="494" name="Google Shape;494;p48"/>
          <p:cNvSpPr txBox="1"/>
          <p:nvPr/>
        </p:nvSpPr>
        <p:spPr>
          <a:xfrm>
            <a:off x="8108800" y="26619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2</a:t>
            </a:r>
            <a:endParaRPr sz="3600">
              <a:solidFill>
                <a:srgbClr val="FFFFFF"/>
              </a:solidFill>
              <a:latin typeface="Average"/>
              <a:ea typeface="Average"/>
              <a:cs typeface="Average"/>
              <a:sym typeface="Average"/>
            </a:endParaRPr>
          </a:p>
        </p:txBody>
      </p:sp>
      <p:sp>
        <p:nvSpPr>
          <p:cNvPr id="495" name="Google Shape;495;p48"/>
          <p:cNvSpPr/>
          <p:nvPr/>
        </p:nvSpPr>
        <p:spPr>
          <a:xfrm>
            <a:off x="7287375" y="17216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48"/>
          <p:cNvSpPr/>
          <p:nvPr/>
        </p:nvSpPr>
        <p:spPr>
          <a:xfrm>
            <a:off x="7175775" y="3835750"/>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48"/>
          <p:cNvSpPr/>
          <p:nvPr/>
        </p:nvSpPr>
        <p:spPr>
          <a:xfrm>
            <a:off x="6064688" y="12453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48"/>
          <p:cNvSpPr txBox="1"/>
          <p:nvPr/>
        </p:nvSpPr>
        <p:spPr>
          <a:xfrm>
            <a:off x="7581375" y="1245325"/>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1 (</a:t>
            </a:r>
            <a:r>
              <a:rPr lang="en" sz="3600">
                <a:solidFill>
                  <a:srgbClr val="6AA84F"/>
                </a:solidFill>
                <a:latin typeface="Average"/>
                <a:ea typeface="Average"/>
                <a:cs typeface="Average"/>
                <a:sym typeface="Average"/>
              </a:rPr>
              <a:t>1</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sp>
        <p:nvSpPr>
          <p:cNvPr id="499" name="Google Shape;499;p48"/>
          <p:cNvSpPr txBox="1"/>
          <p:nvPr/>
        </p:nvSpPr>
        <p:spPr>
          <a:xfrm>
            <a:off x="7438700" y="4115425"/>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3 (</a:t>
            </a:r>
            <a:r>
              <a:rPr lang="en" sz="3600">
                <a:solidFill>
                  <a:srgbClr val="6AA84F"/>
                </a:solidFill>
                <a:latin typeface="Average"/>
                <a:ea typeface="Average"/>
                <a:cs typeface="Average"/>
                <a:sym typeface="Average"/>
              </a:rPr>
              <a:t>2</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sp>
        <p:nvSpPr>
          <p:cNvPr id="500" name="Google Shape;500;p48"/>
          <p:cNvSpPr/>
          <p:nvPr/>
        </p:nvSpPr>
        <p:spPr>
          <a:xfrm>
            <a:off x="4650013" y="2845325"/>
            <a:ext cx="405600" cy="389400"/>
          </a:xfrm>
          <a:prstGeom prst="ellipse">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4" name="Shape 504"/>
        <p:cNvGrpSpPr/>
        <p:nvPr/>
      </p:nvGrpSpPr>
      <p:grpSpPr>
        <a:xfrm>
          <a:off x="0" y="0"/>
          <a:ext cx="0" cy="0"/>
          <a:chOff x="0" y="0"/>
          <a:chExt cx="0" cy="0"/>
        </a:xfrm>
      </p:grpSpPr>
      <p:sp>
        <p:nvSpPr>
          <p:cNvPr id="505" name="Google Shape;505;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2: Node Joins</a:t>
            </a:r>
            <a:r>
              <a:rPr lang="en"/>
              <a:t> and leaves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06" name="Google Shape;506;p4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Two invariants need to be preserved:</a:t>
            </a:r>
            <a:endParaRPr/>
          </a:p>
          <a:p>
            <a:pPr indent="-317500" lvl="0" marL="457200" rtl="0" algn="l">
              <a:spcBef>
                <a:spcPts val="1600"/>
              </a:spcBef>
              <a:spcAft>
                <a:spcPts val="0"/>
              </a:spcAft>
              <a:buSzPts val="1400"/>
              <a:buAutoNum type="arabicPeriod"/>
            </a:pPr>
            <a:r>
              <a:rPr lang="en"/>
              <a:t>Each node’s successor is correctly maintained.</a:t>
            </a:r>
            <a:endParaRPr/>
          </a:p>
          <a:p>
            <a:pPr indent="-317500" lvl="0" marL="457200" rtl="0" algn="l">
              <a:spcBef>
                <a:spcPts val="0"/>
              </a:spcBef>
              <a:spcAft>
                <a:spcPts val="0"/>
              </a:spcAft>
              <a:buSzPts val="1400"/>
              <a:buAutoNum type="arabicPeriod"/>
            </a:pPr>
            <a:r>
              <a:rPr lang="en"/>
              <a:t>For every key k, node successor(k) is responsible for k.</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507" name="Google Shape;507;p49"/>
          <p:cNvSpPr/>
          <p:nvPr/>
        </p:nvSpPr>
        <p:spPr>
          <a:xfrm>
            <a:off x="4614025" y="1208425"/>
            <a:ext cx="3477600" cy="3416400"/>
          </a:xfrm>
          <a:prstGeom prst="ellipse">
            <a:avLst/>
          </a:prstGeom>
          <a:noFill/>
          <a:ln cap="flat" cmpd="sng" w="38100">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508" name="Google Shape;508;p49"/>
          <p:cNvSpPr txBox="1"/>
          <p:nvPr/>
        </p:nvSpPr>
        <p:spPr>
          <a:xfrm>
            <a:off x="6094000" y="635725"/>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0 (</a:t>
            </a:r>
            <a:r>
              <a:rPr lang="en" sz="3600">
                <a:solidFill>
                  <a:srgbClr val="6AA84F"/>
                </a:solidFill>
                <a:latin typeface="Average"/>
                <a:ea typeface="Average"/>
                <a:cs typeface="Average"/>
                <a:sym typeface="Average"/>
              </a:rPr>
              <a:t>6</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sp>
        <p:nvSpPr>
          <p:cNvPr id="509" name="Google Shape;509;p49"/>
          <p:cNvSpPr txBox="1"/>
          <p:nvPr/>
        </p:nvSpPr>
        <p:spPr>
          <a:xfrm>
            <a:off x="4614025" y="12453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7</a:t>
            </a:r>
            <a:endParaRPr sz="3600">
              <a:solidFill>
                <a:srgbClr val="FFFFFF"/>
              </a:solidFill>
              <a:latin typeface="Average"/>
              <a:ea typeface="Average"/>
              <a:cs typeface="Average"/>
              <a:sym typeface="Average"/>
            </a:endParaRPr>
          </a:p>
        </p:txBody>
      </p:sp>
      <p:sp>
        <p:nvSpPr>
          <p:cNvPr id="510" name="Google Shape;510;p49"/>
          <p:cNvSpPr txBox="1"/>
          <p:nvPr/>
        </p:nvSpPr>
        <p:spPr>
          <a:xfrm>
            <a:off x="4257250" y="26619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6</a:t>
            </a:r>
            <a:endParaRPr sz="3600">
              <a:solidFill>
                <a:srgbClr val="FFFFFF"/>
              </a:solidFill>
              <a:latin typeface="Average"/>
              <a:ea typeface="Average"/>
              <a:cs typeface="Average"/>
              <a:sym typeface="Average"/>
            </a:endParaRPr>
          </a:p>
        </p:txBody>
      </p:sp>
      <p:sp>
        <p:nvSpPr>
          <p:cNvPr id="511" name="Google Shape;511;p49"/>
          <p:cNvSpPr txBox="1"/>
          <p:nvPr/>
        </p:nvSpPr>
        <p:spPr>
          <a:xfrm>
            <a:off x="4860950" y="41154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5</a:t>
            </a:r>
            <a:endParaRPr sz="3600">
              <a:solidFill>
                <a:srgbClr val="FFFFFF"/>
              </a:solidFill>
              <a:latin typeface="Average"/>
              <a:ea typeface="Average"/>
              <a:cs typeface="Average"/>
              <a:sym typeface="Average"/>
            </a:endParaRPr>
          </a:p>
        </p:txBody>
      </p:sp>
      <p:sp>
        <p:nvSpPr>
          <p:cNvPr id="512" name="Google Shape;512;p49"/>
          <p:cNvSpPr txBox="1"/>
          <p:nvPr/>
        </p:nvSpPr>
        <p:spPr>
          <a:xfrm>
            <a:off x="6331575" y="4496400"/>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4</a:t>
            </a:r>
            <a:endParaRPr sz="3600">
              <a:solidFill>
                <a:srgbClr val="FFFFFF"/>
              </a:solidFill>
              <a:latin typeface="Average"/>
              <a:ea typeface="Average"/>
              <a:cs typeface="Average"/>
              <a:sym typeface="Average"/>
            </a:endParaRPr>
          </a:p>
        </p:txBody>
      </p:sp>
      <p:sp>
        <p:nvSpPr>
          <p:cNvPr id="513" name="Google Shape;513;p49"/>
          <p:cNvSpPr txBox="1"/>
          <p:nvPr/>
        </p:nvSpPr>
        <p:spPr>
          <a:xfrm>
            <a:off x="8108800" y="26619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2</a:t>
            </a:r>
            <a:endParaRPr sz="3600">
              <a:solidFill>
                <a:srgbClr val="FFFFFF"/>
              </a:solidFill>
              <a:latin typeface="Average"/>
              <a:ea typeface="Average"/>
              <a:cs typeface="Average"/>
              <a:sym typeface="Average"/>
            </a:endParaRPr>
          </a:p>
        </p:txBody>
      </p:sp>
      <p:sp>
        <p:nvSpPr>
          <p:cNvPr id="514" name="Google Shape;514;p49"/>
          <p:cNvSpPr/>
          <p:nvPr/>
        </p:nvSpPr>
        <p:spPr>
          <a:xfrm>
            <a:off x="7287375" y="17216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49"/>
          <p:cNvSpPr/>
          <p:nvPr/>
        </p:nvSpPr>
        <p:spPr>
          <a:xfrm>
            <a:off x="7175775" y="3835750"/>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49"/>
          <p:cNvSpPr/>
          <p:nvPr/>
        </p:nvSpPr>
        <p:spPr>
          <a:xfrm>
            <a:off x="6064688" y="12453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49"/>
          <p:cNvSpPr txBox="1"/>
          <p:nvPr/>
        </p:nvSpPr>
        <p:spPr>
          <a:xfrm>
            <a:off x="7581375" y="1245325"/>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1 (</a:t>
            </a:r>
            <a:r>
              <a:rPr lang="en" sz="3600">
                <a:solidFill>
                  <a:srgbClr val="6AA84F"/>
                </a:solidFill>
                <a:latin typeface="Average"/>
                <a:ea typeface="Average"/>
                <a:cs typeface="Average"/>
                <a:sym typeface="Average"/>
              </a:rPr>
              <a:t>1</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sp>
        <p:nvSpPr>
          <p:cNvPr id="518" name="Google Shape;518;p49"/>
          <p:cNvSpPr txBox="1"/>
          <p:nvPr/>
        </p:nvSpPr>
        <p:spPr>
          <a:xfrm>
            <a:off x="7438700" y="4115425"/>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3 (</a:t>
            </a:r>
            <a:r>
              <a:rPr lang="en" sz="3600">
                <a:solidFill>
                  <a:srgbClr val="6AA84F"/>
                </a:solidFill>
                <a:latin typeface="Average"/>
                <a:ea typeface="Average"/>
                <a:cs typeface="Average"/>
                <a:sym typeface="Average"/>
              </a:rPr>
              <a:t>2</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sp>
        <p:nvSpPr>
          <p:cNvPr id="519" name="Google Shape;519;p49"/>
          <p:cNvSpPr/>
          <p:nvPr/>
        </p:nvSpPr>
        <p:spPr>
          <a:xfrm>
            <a:off x="4650013" y="2845325"/>
            <a:ext cx="405600" cy="389400"/>
          </a:xfrm>
          <a:prstGeom prst="ellipse">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3" name="Shape 523"/>
        <p:cNvGrpSpPr/>
        <p:nvPr/>
      </p:nvGrpSpPr>
      <p:grpSpPr>
        <a:xfrm>
          <a:off x="0" y="0"/>
          <a:ext cx="0" cy="0"/>
          <a:chOff x="0" y="0"/>
          <a:chExt cx="0" cy="0"/>
        </a:xfrm>
      </p:grpSpPr>
      <p:sp>
        <p:nvSpPr>
          <p:cNvPr id="524" name="Google Shape;524;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2: Node Joins and leaves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25" name="Google Shape;525;p5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Chord needs to:</a:t>
            </a:r>
            <a:endParaRPr/>
          </a:p>
          <a:p>
            <a:pPr indent="-317500" lvl="0" marL="457200" rtl="0" algn="l">
              <a:spcBef>
                <a:spcPts val="1600"/>
              </a:spcBef>
              <a:spcAft>
                <a:spcPts val="0"/>
              </a:spcAft>
              <a:buSzPts val="1400"/>
              <a:buAutoNum type="arabicPeriod"/>
            </a:pPr>
            <a:r>
              <a:rPr lang="en"/>
              <a:t>Initialize the predecessor and fingers of </a:t>
            </a:r>
            <a:r>
              <a:rPr lang="en">
                <a:solidFill>
                  <a:srgbClr val="FF0000"/>
                </a:solidFill>
              </a:rPr>
              <a:t>new node n</a:t>
            </a:r>
            <a:r>
              <a:rPr lang="en"/>
              <a:t>.</a:t>
            </a:r>
            <a:endParaRPr/>
          </a:p>
          <a:p>
            <a:pPr indent="-317500" lvl="0" marL="457200" rtl="0" algn="l">
              <a:spcBef>
                <a:spcPts val="0"/>
              </a:spcBef>
              <a:spcAft>
                <a:spcPts val="0"/>
              </a:spcAft>
              <a:buSzPts val="1400"/>
              <a:buAutoNum type="arabicPeriod"/>
            </a:pPr>
            <a:r>
              <a:rPr lang="en"/>
              <a:t>Update the fingers and predecessors of </a:t>
            </a:r>
            <a:r>
              <a:rPr lang="en">
                <a:solidFill>
                  <a:srgbClr val="FF0000"/>
                </a:solidFill>
              </a:rPr>
              <a:t>existing nodes</a:t>
            </a:r>
            <a:r>
              <a:rPr lang="en"/>
              <a:t> to reflect the addition of n.</a:t>
            </a:r>
            <a:endParaRPr/>
          </a:p>
          <a:p>
            <a:pPr indent="-317500" lvl="0" marL="457200" rtl="0" algn="l">
              <a:spcBef>
                <a:spcPts val="0"/>
              </a:spcBef>
              <a:spcAft>
                <a:spcPts val="0"/>
              </a:spcAft>
              <a:buSzPts val="1400"/>
              <a:buAutoNum type="arabicPeriod"/>
            </a:pPr>
            <a:r>
              <a:rPr lang="en"/>
              <a:t>Notify the higher layer software so that it can </a:t>
            </a:r>
            <a:r>
              <a:rPr lang="en">
                <a:solidFill>
                  <a:srgbClr val="FF0000"/>
                </a:solidFill>
              </a:rPr>
              <a:t>transfer state associated with keys</a:t>
            </a:r>
            <a:r>
              <a:rPr lang="en"/>
              <a:t> that node n is now responsible for.</a:t>
            </a:r>
            <a:endParaRPr/>
          </a:p>
          <a:p>
            <a:pPr indent="0" lvl="0" marL="0" rtl="0" algn="l">
              <a:spcBef>
                <a:spcPts val="1600"/>
              </a:spcBef>
              <a:spcAft>
                <a:spcPts val="1600"/>
              </a:spcAft>
              <a:buNone/>
            </a:pPr>
            <a:r>
              <a:t/>
            </a:r>
            <a:endParaRPr/>
          </a:p>
        </p:txBody>
      </p:sp>
      <p:sp>
        <p:nvSpPr>
          <p:cNvPr id="526" name="Google Shape;526;p50"/>
          <p:cNvSpPr/>
          <p:nvPr/>
        </p:nvSpPr>
        <p:spPr>
          <a:xfrm>
            <a:off x="4614025" y="1208425"/>
            <a:ext cx="3477600" cy="3416400"/>
          </a:xfrm>
          <a:prstGeom prst="ellipse">
            <a:avLst/>
          </a:prstGeom>
          <a:noFill/>
          <a:ln cap="flat" cmpd="sng" w="38100">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527" name="Google Shape;527;p50"/>
          <p:cNvSpPr txBox="1"/>
          <p:nvPr/>
        </p:nvSpPr>
        <p:spPr>
          <a:xfrm>
            <a:off x="6094000" y="635725"/>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0 (</a:t>
            </a:r>
            <a:r>
              <a:rPr lang="en" sz="3600">
                <a:solidFill>
                  <a:srgbClr val="6AA84F"/>
                </a:solidFill>
                <a:latin typeface="Average"/>
                <a:ea typeface="Average"/>
                <a:cs typeface="Average"/>
                <a:sym typeface="Average"/>
              </a:rPr>
              <a:t>6</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sp>
        <p:nvSpPr>
          <p:cNvPr id="528" name="Google Shape;528;p50"/>
          <p:cNvSpPr txBox="1"/>
          <p:nvPr/>
        </p:nvSpPr>
        <p:spPr>
          <a:xfrm>
            <a:off x="4614025" y="12453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7</a:t>
            </a:r>
            <a:endParaRPr sz="3600">
              <a:solidFill>
                <a:srgbClr val="FFFFFF"/>
              </a:solidFill>
              <a:latin typeface="Average"/>
              <a:ea typeface="Average"/>
              <a:cs typeface="Average"/>
              <a:sym typeface="Average"/>
            </a:endParaRPr>
          </a:p>
        </p:txBody>
      </p:sp>
      <p:sp>
        <p:nvSpPr>
          <p:cNvPr id="529" name="Google Shape;529;p50"/>
          <p:cNvSpPr txBox="1"/>
          <p:nvPr/>
        </p:nvSpPr>
        <p:spPr>
          <a:xfrm>
            <a:off x="4257250" y="26619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6</a:t>
            </a:r>
            <a:endParaRPr sz="3600">
              <a:solidFill>
                <a:srgbClr val="FFFFFF"/>
              </a:solidFill>
              <a:latin typeface="Average"/>
              <a:ea typeface="Average"/>
              <a:cs typeface="Average"/>
              <a:sym typeface="Average"/>
            </a:endParaRPr>
          </a:p>
        </p:txBody>
      </p:sp>
      <p:sp>
        <p:nvSpPr>
          <p:cNvPr id="530" name="Google Shape;530;p50"/>
          <p:cNvSpPr txBox="1"/>
          <p:nvPr/>
        </p:nvSpPr>
        <p:spPr>
          <a:xfrm>
            <a:off x="4860950" y="41154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5</a:t>
            </a:r>
            <a:endParaRPr sz="3600">
              <a:solidFill>
                <a:srgbClr val="FFFFFF"/>
              </a:solidFill>
              <a:latin typeface="Average"/>
              <a:ea typeface="Average"/>
              <a:cs typeface="Average"/>
              <a:sym typeface="Average"/>
            </a:endParaRPr>
          </a:p>
        </p:txBody>
      </p:sp>
      <p:sp>
        <p:nvSpPr>
          <p:cNvPr id="531" name="Google Shape;531;p50"/>
          <p:cNvSpPr txBox="1"/>
          <p:nvPr/>
        </p:nvSpPr>
        <p:spPr>
          <a:xfrm>
            <a:off x="6331575" y="4496400"/>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4</a:t>
            </a:r>
            <a:endParaRPr sz="3600">
              <a:solidFill>
                <a:srgbClr val="FFFFFF"/>
              </a:solidFill>
              <a:latin typeface="Average"/>
              <a:ea typeface="Average"/>
              <a:cs typeface="Average"/>
              <a:sym typeface="Average"/>
            </a:endParaRPr>
          </a:p>
        </p:txBody>
      </p:sp>
      <p:sp>
        <p:nvSpPr>
          <p:cNvPr id="532" name="Google Shape;532;p50"/>
          <p:cNvSpPr txBox="1"/>
          <p:nvPr/>
        </p:nvSpPr>
        <p:spPr>
          <a:xfrm>
            <a:off x="8108800" y="26619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2</a:t>
            </a:r>
            <a:endParaRPr sz="3600">
              <a:solidFill>
                <a:srgbClr val="FFFFFF"/>
              </a:solidFill>
              <a:latin typeface="Average"/>
              <a:ea typeface="Average"/>
              <a:cs typeface="Average"/>
              <a:sym typeface="Average"/>
            </a:endParaRPr>
          </a:p>
        </p:txBody>
      </p:sp>
      <p:sp>
        <p:nvSpPr>
          <p:cNvPr id="533" name="Google Shape;533;p50"/>
          <p:cNvSpPr/>
          <p:nvPr/>
        </p:nvSpPr>
        <p:spPr>
          <a:xfrm>
            <a:off x="7287375" y="17216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50"/>
          <p:cNvSpPr/>
          <p:nvPr/>
        </p:nvSpPr>
        <p:spPr>
          <a:xfrm>
            <a:off x="7175775" y="3835750"/>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50"/>
          <p:cNvSpPr/>
          <p:nvPr/>
        </p:nvSpPr>
        <p:spPr>
          <a:xfrm>
            <a:off x="6064688" y="12453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50"/>
          <p:cNvSpPr txBox="1"/>
          <p:nvPr/>
        </p:nvSpPr>
        <p:spPr>
          <a:xfrm>
            <a:off x="7581375" y="1245325"/>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1 (</a:t>
            </a:r>
            <a:r>
              <a:rPr lang="en" sz="3600">
                <a:solidFill>
                  <a:srgbClr val="6AA84F"/>
                </a:solidFill>
                <a:latin typeface="Average"/>
                <a:ea typeface="Average"/>
                <a:cs typeface="Average"/>
                <a:sym typeface="Average"/>
              </a:rPr>
              <a:t>1</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sp>
        <p:nvSpPr>
          <p:cNvPr id="537" name="Google Shape;537;p50"/>
          <p:cNvSpPr txBox="1"/>
          <p:nvPr/>
        </p:nvSpPr>
        <p:spPr>
          <a:xfrm>
            <a:off x="7438700" y="4115425"/>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3 (</a:t>
            </a:r>
            <a:r>
              <a:rPr lang="en" sz="3600">
                <a:solidFill>
                  <a:srgbClr val="6AA84F"/>
                </a:solidFill>
                <a:latin typeface="Average"/>
                <a:ea typeface="Average"/>
                <a:cs typeface="Average"/>
                <a:sym typeface="Average"/>
              </a:rPr>
              <a:t>2</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sp>
        <p:nvSpPr>
          <p:cNvPr id="538" name="Google Shape;538;p50"/>
          <p:cNvSpPr/>
          <p:nvPr/>
        </p:nvSpPr>
        <p:spPr>
          <a:xfrm>
            <a:off x="4650013" y="2845325"/>
            <a:ext cx="405600" cy="389400"/>
          </a:xfrm>
          <a:prstGeom prst="ellipse">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2" name="Shape 542"/>
        <p:cNvGrpSpPr/>
        <p:nvPr/>
      </p:nvGrpSpPr>
      <p:grpSpPr>
        <a:xfrm>
          <a:off x="0" y="0"/>
          <a:ext cx="0" cy="0"/>
          <a:chOff x="0" y="0"/>
          <a:chExt cx="0" cy="0"/>
        </a:xfrm>
      </p:grpSpPr>
      <p:sp>
        <p:nvSpPr>
          <p:cNvPr id="543" name="Google Shape;543;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 Study 1: one node joins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44" name="Google Shape;544;p51"/>
          <p:cNvSpPr/>
          <p:nvPr/>
        </p:nvSpPr>
        <p:spPr>
          <a:xfrm>
            <a:off x="1876225" y="1346125"/>
            <a:ext cx="3477600" cy="3416400"/>
          </a:xfrm>
          <a:prstGeom prst="ellipse">
            <a:avLst/>
          </a:prstGeom>
          <a:noFill/>
          <a:ln cap="flat" cmpd="sng" w="38100">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545" name="Google Shape;545;p51"/>
          <p:cNvSpPr txBox="1"/>
          <p:nvPr/>
        </p:nvSpPr>
        <p:spPr>
          <a:xfrm>
            <a:off x="3356200" y="773425"/>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0 (</a:t>
            </a:r>
            <a:r>
              <a:rPr lang="en" sz="3600">
                <a:solidFill>
                  <a:srgbClr val="6AA84F"/>
                </a:solidFill>
                <a:latin typeface="Average"/>
                <a:ea typeface="Average"/>
                <a:cs typeface="Average"/>
                <a:sym typeface="Average"/>
              </a:rPr>
              <a:t>6</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sp>
        <p:nvSpPr>
          <p:cNvPr id="546" name="Google Shape;546;p51"/>
          <p:cNvSpPr txBox="1"/>
          <p:nvPr/>
        </p:nvSpPr>
        <p:spPr>
          <a:xfrm>
            <a:off x="1876225" y="13830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7</a:t>
            </a:r>
            <a:endParaRPr sz="3600">
              <a:solidFill>
                <a:srgbClr val="FFFFFF"/>
              </a:solidFill>
              <a:latin typeface="Average"/>
              <a:ea typeface="Average"/>
              <a:cs typeface="Average"/>
              <a:sym typeface="Average"/>
            </a:endParaRPr>
          </a:p>
        </p:txBody>
      </p:sp>
      <p:sp>
        <p:nvSpPr>
          <p:cNvPr id="547" name="Google Shape;547;p51"/>
          <p:cNvSpPr txBox="1"/>
          <p:nvPr/>
        </p:nvSpPr>
        <p:spPr>
          <a:xfrm>
            <a:off x="1519450" y="27996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6</a:t>
            </a:r>
            <a:endParaRPr sz="3600">
              <a:solidFill>
                <a:srgbClr val="FFFFFF"/>
              </a:solidFill>
              <a:latin typeface="Average"/>
              <a:ea typeface="Average"/>
              <a:cs typeface="Average"/>
              <a:sym typeface="Average"/>
            </a:endParaRPr>
          </a:p>
        </p:txBody>
      </p:sp>
      <p:sp>
        <p:nvSpPr>
          <p:cNvPr id="548" name="Google Shape;548;p51"/>
          <p:cNvSpPr txBox="1"/>
          <p:nvPr/>
        </p:nvSpPr>
        <p:spPr>
          <a:xfrm>
            <a:off x="2123150" y="42531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5</a:t>
            </a:r>
            <a:endParaRPr sz="3600">
              <a:solidFill>
                <a:srgbClr val="FFFFFF"/>
              </a:solidFill>
              <a:latin typeface="Average"/>
              <a:ea typeface="Average"/>
              <a:cs typeface="Average"/>
              <a:sym typeface="Average"/>
            </a:endParaRPr>
          </a:p>
        </p:txBody>
      </p:sp>
      <p:sp>
        <p:nvSpPr>
          <p:cNvPr id="549" name="Google Shape;549;p51"/>
          <p:cNvSpPr txBox="1"/>
          <p:nvPr/>
        </p:nvSpPr>
        <p:spPr>
          <a:xfrm>
            <a:off x="3593775" y="4634100"/>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4</a:t>
            </a:r>
            <a:endParaRPr sz="3600">
              <a:solidFill>
                <a:srgbClr val="FFFFFF"/>
              </a:solidFill>
              <a:latin typeface="Average"/>
              <a:ea typeface="Average"/>
              <a:cs typeface="Average"/>
              <a:sym typeface="Average"/>
            </a:endParaRPr>
          </a:p>
        </p:txBody>
      </p:sp>
      <p:sp>
        <p:nvSpPr>
          <p:cNvPr id="550" name="Google Shape;550;p51"/>
          <p:cNvSpPr txBox="1"/>
          <p:nvPr/>
        </p:nvSpPr>
        <p:spPr>
          <a:xfrm>
            <a:off x="4843550" y="401957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600">
              <a:solidFill>
                <a:srgbClr val="FFFFFF"/>
              </a:solidFill>
              <a:latin typeface="Average"/>
              <a:ea typeface="Average"/>
              <a:cs typeface="Average"/>
              <a:sym typeface="Average"/>
            </a:endParaRPr>
          </a:p>
        </p:txBody>
      </p:sp>
      <p:sp>
        <p:nvSpPr>
          <p:cNvPr id="551" name="Google Shape;551;p51"/>
          <p:cNvSpPr txBox="1"/>
          <p:nvPr/>
        </p:nvSpPr>
        <p:spPr>
          <a:xfrm>
            <a:off x="5371000" y="27996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2</a:t>
            </a:r>
            <a:endParaRPr sz="3600">
              <a:solidFill>
                <a:srgbClr val="FFFFFF"/>
              </a:solidFill>
              <a:latin typeface="Average"/>
              <a:ea typeface="Average"/>
              <a:cs typeface="Average"/>
              <a:sym typeface="Average"/>
            </a:endParaRPr>
          </a:p>
        </p:txBody>
      </p:sp>
      <p:sp>
        <p:nvSpPr>
          <p:cNvPr id="552" name="Google Shape;552;p51"/>
          <p:cNvSpPr/>
          <p:nvPr/>
        </p:nvSpPr>
        <p:spPr>
          <a:xfrm>
            <a:off x="4549575" y="18593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553" name="Google Shape;553;p51"/>
          <p:cNvGraphicFramePr/>
          <p:nvPr/>
        </p:nvGraphicFramePr>
        <p:xfrm>
          <a:off x="2174088" y="2491263"/>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[2,3)</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[5,1)</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bl>
          </a:graphicData>
        </a:graphic>
      </p:graphicFrame>
      <p:sp>
        <p:nvSpPr>
          <p:cNvPr id="554" name="Google Shape;554;p51"/>
          <p:cNvSpPr/>
          <p:nvPr/>
        </p:nvSpPr>
        <p:spPr>
          <a:xfrm>
            <a:off x="4810550" y="43131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51"/>
          <p:cNvSpPr/>
          <p:nvPr/>
        </p:nvSpPr>
        <p:spPr>
          <a:xfrm>
            <a:off x="3326888" y="13830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51"/>
          <p:cNvSpPr txBox="1"/>
          <p:nvPr/>
        </p:nvSpPr>
        <p:spPr>
          <a:xfrm>
            <a:off x="4843575" y="1383025"/>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1 (</a:t>
            </a:r>
            <a:r>
              <a:rPr lang="en" sz="3600">
                <a:solidFill>
                  <a:srgbClr val="6AA84F"/>
                </a:solidFill>
                <a:latin typeface="Average"/>
                <a:ea typeface="Average"/>
                <a:cs typeface="Average"/>
                <a:sym typeface="Average"/>
              </a:rPr>
              <a:t>1</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sp>
        <p:nvSpPr>
          <p:cNvPr id="557" name="Google Shape;557;p51"/>
          <p:cNvSpPr txBox="1"/>
          <p:nvPr/>
        </p:nvSpPr>
        <p:spPr>
          <a:xfrm>
            <a:off x="5113350" y="4488900"/>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3 (</a:t>
            </a:r>
            <a:r>
              <a:rPr lang="en" sz="3600">
                <a:solidFill>
                  <a:srgbClr val="6AA84F"/>
                </a:solidFill>
                <a:latin typeface="Average"/>
                <a:ea typeface="Average"/>
                <a:cs typeface="Average"/>
                <a:sym typeface="Average"/>
              </a:rPr>
              <a:t>2</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graphicFrame>
        <p:nvGraphicFramePr>
          <p:cNvPr id="558" name="Google Shape;558;p51"/>
          <p:cNvGraphicFramePr/>
          <p:nvPr/>
        </p:nvGraphicFramePr>
        <p:xfrm>
          <a:off x="6402488" y="76000"/>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1</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[1,2)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1</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[2,4)</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4</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[4,0)</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bl>
          </a:graphicData>
        </a:graphic>
      </p:graphicFrame>
      <p:graphicFrame>
        <p:nvGraphicFramePr>
          <p:cNvPr id="559" name="Google Shape;559;p51"/>
          <p:cNvGraphicFramePr/>
          <p:nvPr/>
        </p:nvGraphicFramePr>
        <p:xfrm>
          <a:off x="6546788" y="2725825"/>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4</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[4,5)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[5,7)</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7</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[7,3)</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bl>
          </a:graphicData>
        </a:graphic>
      </p:graphicFrame>
      <p:sp>
        <p:nvSpPr>
          <p:cNvPr id="560" name="Google Shape;560;p51"/>
          <p:cNvSpPr/>
          <p:nvPr/>
        </p:nvSpPr>
        <p:spPr>
          <a:xfrm rot="-552920">
            <a:off x="4430141" y="860378"/>
            <a:ext cx="1807732" cy="168971"/>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51"/>
          <p:cNvSpPr/>
          <p:nvPr/>
        </p:nvSpPr>
        <p:spPr>
          <a:xfrm rot="-1226878">
            <a:off x="5169307" y="4158218"/>
            <a:ext cx="1377389" cy="169066"/>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51"/>
          <p:cNvSpPr/>
          <p:nvPr/>
        </p:nvSpPr>
        <p:spPr>
          <a:xfrm rot="8547978">
            <a:off x="4204541" y="2252857"/>
            <a:ext cx="450570" cy="16903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51"/>
          <p:cNvSpPr/>
          <p:nvPr/>
        </p:nvSpPr>
        <p:spPr>
          <a:xfrm>
            <a:off x="1186988" y="2977225"/>
            <a:ext cx="405600" cy="389400"/>
          </a:xfrm>
          <a:prstGeom prst="ellipse">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Napster: a P2P music file sharing platform</a:t>
            </a:r>
            <a:endParaRPr/>
          </a:p>
        </p:txBody>
      </p:sp>
      <p:pic>
        <p:nvPicPr>
          <p:cNvPr id="78" name="Google Shape;78;p16"/>
          <p:cNvPicPr preferRelativeResize="0"/>
          <p:nvPr/>
        </p:nvPicPr>
        <p:blipFill>
          <a:blip r:embed="rId3">
            <a:alphaModFix/>
          </a:blip>
          <a:stretch>
            <a:fillRect/>
          </a:stretch>
        </p:blipFill>
        <p:spPr>
          <a:xfrm>
            <a:off x="5889431" y="1202188"/>
            <a:ext cx="2309200" cy="2459275"/>
          </a:xfrm>
          <a:prstGeom prst="rect">
            <a:avLst/>
          </a:prstGeom>
          <a:noFill/>
          <a:ln>
            <a:noFill/>
          </a:ln>
        </p:spPr>
      </p:pic>
      <p:sp>
        <p:nvSpPr>
          <p:cNvPr id="79" name="Google Shape;79;p16"/>
          <p:cNvSpPr txBox="1"/>
          <p:nvPr/>
        </p:nvSpPr>
        <p:spPr>
          <a:xfrm>
            <a:off x="5935075" y="3845925"/>
            <a:ext cx="2217900" cy="68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Average"/>
                <a:ea typeface="Average"/>
                <a:cs typeface="Average"/>
                <a:sym typeface="Average"/>
              </a:rPr>
              <a:t>Shawn Fanning</a:t>
            </a:r>
            <a:endParaRPr>
              <a:solidFill>
                <a:srgbClr val="FFFFFF"/>
              </a:solidFill>
              <a:latin typeface="Average"/>
              <a:ea typeface="Average"/>
              <a:cs typeface="Average"/>
              <a:sym typeface="Average"/>
            </a:endParaRPr>
          </a:p>
        </p:txBody>
      </p:sp>
      <p:sp>
        <p:nvSpPr>
          <p:cNvPr id="80" name="Google Shape;80;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[1999.6]   Shawn releases Napster online.</a:t>
            </a:r>
            <a:endParaRPr/>
          </a:p>
          <a:p>
            <a:pPr indent="0" lvl="0" marL="0" rtl="0" algn="l">
              <a:spcBef>
                <a:spcPts val="1600"/>
              </a:spcBef>
              <a:spcAft>
                <a:spcPts val="0"/>
              </a:spcAft>
              <a:buNone/>
            </a:pPr>
            <a:r>
              <a:rPr lang="en"/>
              <a:t>[1999.12] RIAA sues Napster.</a:t>
            </a:r>
            <a:endParaRPr/>
          </a:p>
          <a:p>
            <a:pPr indent="0" lvl="0" marL="0" rtl="0" algn="l">
              <a:spcBef>
                <a:spcPts val="1600"/>
              </a:spcBef>
              <a:spcAft>
                <a:spcPts val="0"/>
              </a:spcAft>
              <a:buNone/>
            </a:pPr>
            <a:r>
              <a:rPr lang="en"/>
              <a:t>[2001.3]  US Federal Appeals Court: Users of Napster</a:t>
            </a:r>
            <a:endParaRPr/>
          </a:p>
          <a:p>
            <a:pPr indent="0" lvl="0" marL="0" rtl="0" algn="l">
              <a:spcBef>
                <a:spcPts val="1600"/>
              </a:spcBef>
              <a:spcAft>
                <a:spcPts val="0"/>
              </a:spcAft>
              <a:buNone/>
            </a:pPr>
            <a:r>
              <a:rPr lang="en"/>
              <a:t>		are  violating copyright law!</a:t>
            </a:r>
            <a:endParaRPr/>
          </a:p>
          <a:p>
            <a:pPr indent="0" lvl="0" marL="0" rtl="0" algn="l">
              <a:spcBef>
                <a:spcPts val="1600"/>
              </a:spcBef>
              <a:spcAft>
                <a:spcPts val="0"/>
              </a:spcAft>
              <a:buNone/>
            </a:pPr>
            <a:r>
              <a:rPr lang="en"/>
              <a:t>[2001.9]  Napster started running paid service.</a:t>
            </a:r>
            <a:endParaRPr/>
          </a:p>
          <a:p>
            <a:pPr indent="0" lvl="0" marL="0" rtl="0" algn="l">
              <a:spcBef>
                <a:spcPts val="1600"/>
              </a:spcBef>
              <a:spcAft>
                <a:spcPts val="1600"/>
              </a:spcAft>
              <a:buNone/>
            </a:pPr>
            <a:r>
              <a:rPr lang="en"/>
              <a:t>[Now]    Napster open source.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7" name="Shape 567"/>
        <p:cNvGrpSpPr/>
        <p:nvPr/>
      </p:nvGrpSpPr>
      <p:grpSpPr>
        <a:xfrm>
          <a:off x="0" y="0"/>
          <a:ext cx="0" cy="0"/>
          <a:chOff x="0" y="0"/>
          <a:chExt cx="0" cy="0"/>
        </a:xfrm>
      </p:grpSpPr>
      <p:sp>
        <p:nvSpPr>
          <p:cNvPr id="568" name="Google Shape;568;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 Study 1: one node joins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69" name="Google Shape;569;p52"/>
          <p:cNvSpPr/>
          <p:nvPr/>
        </p:nvSpPr>
        <p:spPr>
          <a:xfrm>
            <a:off x="1876225" y="1346125"/>
            <a:ext cx="3477600" cy="3416400"/>
          </a:xfrm>
          <a:prstGeom prst="ellipse">
            <a:avLst/>
          </a:prstGeom>
          <a:noFill/>
          <a:ln cap="flat" cmpd="sng" w="38100">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570" name="Google Shape;570;p52"/>
          <p:cNvSpPr txBox="1"/>
          <p:nvPr/>
        </p:nvSpPr>
        <p:spPr>
          <a:xfrm>
            <a:off x="3356200" y="773425"/>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0 (</a:t>
            </a:r>
            <a:r>
              <a:rPr lang="en" sz="3600">
                <a:solidFill>
                  <a:srgbClr val="6AA84F"/>
                </a:solidFill>
                <a:latin typeface="Average"/>
                <a:ea typeface="Average"/>
                <a:cs typeface="Average"/>
                <a:sym typeface="Average"/>
              </a:rPr>
              <a:t>6</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sp>
        <p:nvSpPr>
          <p:cNvPr id="571" name="Google Shape;571;p52"/>
          <p:cNvSpPr txBox="1"/>
          <p:nvPr/>
        </p:nvSpPr>
        <p:spPr>
          <a:xfrm>
            <a:off x="1519450" y="27996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6</a:t>
            </a:r>
            <a:endParaRPr sz="3600">
              <a:solidFill>
                <a:srgbClr val="FFFFFF"/>
              </a:solidFill>
              <a:latin typeface="Average"/>
              <a:ea typeface="Average"/>
              <a:cs typeface="Average"/>
              <a:sym typeface="Average"/>
            </a:endParaRPr>
          </a:p>
        </p:txBody>
      </p:sp>
      <p:sp>
        <p:nvSpPr>
          <p:cNvPr id="572" name="Google Shape;572;p52"/>
          <p:cNvSpPr txBox="1"/>
          <p:nvPr/>
        </p:nvSpPr>
        <p:spPr>
          <a:xfrm>
            <a:off x="2123150" y="42531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5</a:t>
            </a:r>
            <a:endParaRPr sz="3600">
              <a:solidFill>
                <a:srgbClr val="FFFFFF"/>
              </a:solidFill>
              <a:latin typeface="Average"/>
              <a:ea typeface="Average"/>
              <a:cs typeface="Average"/>
              <a:sym typeface="Average"/>
            </a:endParaRPr>
          </a:p>
        </p:txBody>
      </p:sp>
      <p:sp>
        <p:nvSpPr>
          <p:cNvPr id="573" name="Google Shape;573;p52"/>
          <p:cNvSpPr txBox="1"/>
          <p:nvPr/>
        </p:nvSpPr>
        <p:spPr>
          <a:xfrm>
            <a:off x="3593775" y="4634100"/>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4</a:t>
            </a:r>
            <a:endParaRPr sz="3600">
              <a:solidFill>
                <a:srgbClr val="FFFFFF"/>
              </a:solidFill>
              <a:latin typeface="Average"/>
              <a:ea typeface="Average"/>
              <a:cs typeface="Average"/>
              <a:sym typeface="Average"/>
            </a:endParaRPr>
          </a:p>
        </p:txBody>
      </p:sp>
      <p:sp>
        <p:nvSpPr>
          <p:cNvPr id="574" name="Google Shape;574;p52"/>
          <p:cNvSpPr txBox="1"/>
          <p:nvPr/>
        </p:nvSpPr>
        <p:spPr>
          <a:xfrm>
            <a:off x="4843550" y="401957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600">
              <a:solidFill>
                <a:srgbClr val="FFFFFF"/>
              </a:solidFill>
              <a:latin typeface="Average"/>
              <a:ea typeface="Average"/>
              <a:cs typeface="Average"/>
              <a:sym typeface="Average"/>
            </a:endParaRPr>
          </a:p>
        </p:txBody>
      </p:sp>
      <p:sp>
        <p:nvSpPr>
          <p:cNvPr id="575" name="Google Shape;575;p52"/>
          <p:cNvSpPr txBox="1"/>
          <p:nvPr/>
        </p:nvSpPr>
        <p:spPr>
          <a:xfrm>
            <a:off x="5371000" y="27996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2</a:t>
            </a:r>
            <a:endParaRPr sz="3600">
              <a:solidFill>
                <a:srgbClr val="FFFFFF"/>
              </a:solidFill>
              <a:latin typeface="Average"/>
              <a:ea typeface="Average"/>
              <a:cs typeface="Average"/>
              <a:sym typeface="Average"/>
            </a:endParaRPr>
          </a:p>
        </p:txBody>
      </p:sp>
      <p:sp>
        <p:nvSpPr>
          <p:cNvPr id="576" name="Google Shape;576;p52"/>
          <p:cNvSpPr/>
          <p:nvPr/>
        </p:nvSpPr>
        <p:spPr>
          <a:xfrm>
            <a:off x="4549575" y="18593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577" name="Google Shape;577;p52"/>
          <p:cNvGraphicFramePr/>
          <p:nvPr/>
        </p:nvGraphicFramePr>
        <p:xfrm>
          <a:off x="2174088" y="2491263"/>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[2,3)</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[5,1)</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bl>
          </a:graphicData>
        </a:graphic>
      </p:graphicFrame>
      <p:sp>
        <p:nvSpPr>
          <p:cNvPr id="578" name="Google Shape;578;p52"/>
          <p:cNvSpPr/>
          <p:nvPr/>
        </p:nvSpPr>
        <p:spPr>
          <a:xfrm>
            <a:off x="4810550" y="43131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52"/>
          <p:cNvSpPr/>
          <p:nvPr/>
        </p:nvSpPr>
        <p:spPr>
          <a:xfrm>
            <a:off x="3326888" y="13830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52"/>
          <p:cNvSpPr txBox="1"/>
          <p:nvPr/>
        </p:nvSpPr>
        <p:spPr>
          <a:xfrm>
            <a:off x="4843575" y="1383025"/>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1 (</a:t>
            </a:r>
            <a:r>
              <a:rPr lang="en" sz="3600">
                <a:solidFill>
                  <a:srgbClr val="6AA84F"/>
                </a:solidFill>
                <a:latin typeface="Average"/>
                <a:ea typeface="Average"/>
                <a:cs typeface="Average"/>
                <a:sym typeface="Average"/>
              </a:rPr>
              <a:t>1</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sp>
        <p:nvSpPr>
          <p:cNvPr id="581" name="Google Shape;581;p52"/>
          <p:cNvSpPr txBox="1"/>
          <p:nvPr/>
        </p:nvSpPr>
        <p:spPr>
          <a:xfrm>
            <a:off x="5113350" y="4488900"/>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3 (</a:t>
            </a:r>
            <a:r>
              <a:rPr lang="en" sz="3600">
                <a:solidFill>
                  <a:srgbClr val="6AA84F"/>
                </a:solidFill>
                <a:latin typeface="Average"/>
                <a:ea typeface="Average"/>
                <a:cs typeface="Average"/>
                <a:sym typeface="Average"/>
              </a:rPr>
              <a:t>2</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graphicFrame>
        <p:nvGraphicFramePr>
          <p:cNvPr id="582" name="Google Shape;582;p52"/>
          <p:cNvGraphicFramePr/>
          <p:nvPr/>
        </p:nvGraphicFramePr>
        <p:xfrm>
          <a:off x="6402488" y="76000"/>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1</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[1,2)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1</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[2,4)</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4</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[4,0)</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bl>
          </a:graphicData>
        </a:graphic>
      </p:graphicFrame>
      <p:graphicFrame>
        <p:nvGraphicFramePr>
          <p:cNvPr id="583" name="Google Shape;583;p52"/>
          <p:cNvGraphicFramePr/>
          <p:nvPr/>
        </p:nvGraphicFramePr>
        <p:xfrm>
          <a:off x="6546788" y="2725825"/>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4</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[4,5)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[5,7)</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7</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[7,3)</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bl>
          </a:graphicData>
        </a:graphic>
      </p:graphicFrame>
      <p:sp>
        <p:nvSpPr>
          <p:cNvPr id="584" name="Google Shape;584;p52"/>
          <p:cNvSpPr/>
          <p:nvPr/>
        </p:nvSpPr>
        <p:spPr>
          <a:xfrm rot="-552920">
            <a:off x="4430141" y="860378"/>
            <a:ext cx="1807732" cy="168971"/>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52"/>
          <p:cNvSpPr/>
          <p:nvPr/>
        </p:nvSpPr>
        <p:spPr>
          <a:xfrm rot="-1226878">
            <a:off x="5169307" y="4158218"/>
            <a:ext cx="1377389" cy="169066"/>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52"/>
          <p:cNvSpPr/>
          <p:nvPr/>
        </p:nvSpPr>
        <p:spPr>
          <a:xfrm rot="8547978">
            <a:off x="4204541" y="2252857"/>
            <a:ext cx="450570" cy="16903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52"/>
          <p:cNvSpPr/>
          <p:nvPr/>
        </p:nvSpPr>
        <p:spPr>
          <a:xfrm>
            <a:off x="1186988" y="2977225"/>
            <a:ext cx="405600" cy="389400"/>
          </a:xfrm>
          <a:prstGeom prst="ellipse">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588" name="Google Shape;588;p52"/>
          <p:cNvGraphicFramePr/>
          <p:nvPr/>
        </p:nvGraphicFramePr>
        <p:xfrm>
          <a:off x="-12" y="1203825"/>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7</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[7,0)</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[2,6)</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r>
            </a:tbl>
          </a:graphicData>
        </a:graphic>
      </p:graphicFrame>
      <p:sp>
        <p:nvSpPr>
          <p:cNvPr id="589" name="Google Shape;589;p52"/>
          <p:cNvSpPr txBox="1"/>
          <p:nvPr/>
        </p:nvSpPr>
        <p:spPr>
          <a:xfrm>
            <a:off x="1965175" y="13830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7</a:t>
            </a:r>
            <a:endParaRPr sz="3600">
              <a:solidFill>
                <a:srgbClr val="FFFFFF"/>
              </a:solidFill>
              <a:latin typeface="Average"/>
              <a:ea typeface="Average"/>
              <a:cs typeface="Average"/>
              <a:sym typeface="Average"/>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3" name="Shape 593"/>
        <p:cNvGrpSpPr/>
        <p:nvPr/>
      </p:nvGrpSpPr>
      <p:grpSpPr>
        <a:xfrm>
          <a:off x="0" y="0"/>
          <a:ext cx="0" cy="0"/>
          <a:chOff x="0" y="0"/>
          <a:chExt cx="0" cy="0"/>
        </a:xfrm>
      </p:grpSpPr>
      <p:sp>
        <p:nvSpPr>
          <p:cNvPr id="594" name="Google Shape;594;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 Study 1: one node joins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95" name="Google Shape;595;p53"/>
          <p:cNvSpPr/>
          <p:nvPr/>
        </p:nvSpPr>
        <p:spPr>
          <a:xfrm>
            <a:off x="1876225" y="1346125"/>
            <a:ext cx="3477600" cy="3416400"/>
          </a:xfrm>
          <a:prstGeom prst="ellipse">
            <a:avLst/>
          </a:prstGeom>
          <a:noFill/>
          <a:ln cap="flat" cmpd="sng" w="38100">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596" name="Google Shape;596;p53"/>
          <p:cNvSpPr txBox="1"/>
          <p:nvPr/>
        </p:nvSpPr>
        <p:spPr>
          <a:xfrm>
            <a:off x="1965175" y="13830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7</a:t>
            </a:r>
            <a:endParaRPr sz="3600">
              <a:solidFill>
                <a:srgbClr val="FFFFFF"/>
              </a:solidFill>
              <a:latin typeface="Average"/>
              <a:ea typeface="Average"/>
              <a:cs typeface="Average"/>
              <a:sym typeface="Average"/>
            </a:endParaRPr>
          </a:p>
        </p:txBody>
      </p:sp>
      <p:sp>
        <p:nvSpPr>
          <p:cNvPr id="597" name="Google Shape;597;p53"/>
          <p:cNvSpPr txBox="1"/>
          <p:nvPr/>
        </p:nvSpPr>
        <p:spPr>
          <a:xfrm>
            <a:off x="2123150" y="42531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5</a:t>
            </a:r>
            <a:endParaRPr sz="3600">
              <a:solidFill>
                <a:srgbClr val="FFFFFF"/>
              </a:solidFill>
              <a:latin typeface="Average"/>
              <a:ea typeface="Average"/>
              <a:cs typeface="Average"/>
              <a:sym typeface="Average"/>
            </a:endParaRPr>
          </a:p>
        </p:txBody>
      </p:sp>
      <p:sp>
        <p:nvSpPr>
          <p:cNvPr id="598" name="Google Shape;598;p53"/>
          <p:cNvSpPr txBox="1"/>
          <p:nvPr/>
        </p:nvSpPr>
        <p:spPr>
          <a:xfrm>
            <a:off x="3593775" y="4634100"/>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4</a:t>
            </a:r>
            <a:endParaRPr sz="3600">
              <a:solidFill>
                <a:srgbClr val="FFFFFF"/>
              </a:solidFill>
              <a:latin typeface="Average"/>
              <a:ea typeface="Average"/>
              <a:cs typeface="Average"/>
              <a:sym typeface="Average"/>
            </a:endParaRPr>
          </a:p>
        </p:txBody>
      </p:sp>
      <p:sp>
        <p:nvSpPr>
          <p:cNvPr id="599" name="Google Shape;599;p53"/>
          <p:cNvSpPr txBox="1"/>
          <p:nvPr/>
        </p:nvSpPr>
        <p:spPr>
          <a:xfrm>
            <a:off x="4843550" y="401957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600">
              <a:solidFill>
                <a:srgbClr val="FFFFFF"/>
              </a:solidFill>
              <a:latin typeface="Average"/>
              <a:ea typeface="Average"/>
              <a:cs typeface="Average"/>
              <a:sym typeface="Average"/>
            </a:endParaRPr>
          </a:p>
        </p:txBody>
      </p:sp>
      <p:sp>
        <p:nvSpPr>
          <p:cNvPr id="600" name="Google Shape;600;p53"/>
          <p:cNvSpPr txBox="1"/>
          <p:nvPr/>
        </p:nvSpPr>
        <p:spPr>
          <a:xfrm>
            <a:off x="5371000" y="27996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2</a:t>
            </a:r>
            <a:endParaRPr sz="3600">
              <a:solidFill>
                <a:srgbClr val="FFFFFF"/>
              </a:solidFill>
              <a:latin typeface="Average"/>
              <a:ea typeface="Average"/>
              <a:cs typeface="Average"/>
              <a:sym typeface="Average"/>
            </a:endParaRPr>
          </a:p>
        </p:txBody>
      </p:sp>
      <p:sp>
        <p:nvSpPr>
          <p:cNvPr id="601" name="Google Shape;601;p53"/>
          <p:cNvSpPr/>
          <p:nvPr/>
        </p:nvSpPr>
        <p:spPr>
          <a:xfrm>
            <a:off x="4549575" y="18593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602" name="Google Shape;602;p53"/>
          <p:cNvGraphicFramePr/>
          <p:nvPr/>
        </p:nvGraphicFramePr>
        <p:xfrm>
          <a:off x="2174088" y="2491263"/>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666666"/>
                          </a:solidFill>
                        </a:rPr>
                        <a:t>2</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[2,3)</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3</a:t>
                      </a:r>
                      <a:endParaRPr>
                        <a:solidFill>
                          <a:srgbClr val="666666"/>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666666"/>
                          </a:solidFill>
                        </a:rPr>
                        <a:t>3</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[3,5)</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3</a:t>
                      </a:r>
                      <a:endParaRPr>
                        <a:solidFill>
                          <a:srgbClr val="666666"/>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[5,1)</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6</a:t>
                      </a:r>
                      <a:endParaRPr>
                        <a:solidFill>
                          <a:srgbClr val="FFFFFF"/>
                        </a:solidFill>
                      </a:endParaRPr>
                    </a:p>
                  </a:txBody>
                  <a:tcPr marT="91425" marB="91425" marR="91425" marL="91425" anchor="ctr"/>
                </a:tc>
              </a:tr>
            </a:tbl>
          </a:graphicData>
        </a:graphic>
      </p:graphicFrame>
      <p:sp>
        <p:nvSpPr>
          <p:cNvPr id="603" name="Google Shape;603;p53"/>
          <p:cNvSpPr/>
          <p:nvPr/>
        </p:nvSpPr>
        <p:spPr>
          <a:xfrm>
            <a:off x="4810550" y="43131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53"/>
          <p:cNvSpPr/>
          <p:nvPr/>
        </p:nvSpPr>
        <p:spPr>
          <a:xfrm>
            <a:off x="3326888" y="13830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53"/>
          <p:cNvSpPr txBox="1"/>
          <p:nvPr/>
        </p:nvSpPr>
        <p:spPr>
          <a:xfrm>
            <a:off x="4843575" y="1383025"/>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1 (</a:t>
            </a:r>
            <a:r>
              <a:rPr lang="en" sz="3600">
                <a:solidFill>
                  <a:srgbClr val="6AA84F"/>
                </a:solidFill>
                <a:latin typeface="Average"/>
                <a:ea typeface="Average"/>
                <a:cs typeface="Average"/>
                <a:sym typeface="Average"/>
              </a:rPr>
              <a:t>1</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sp>
        <p:nvSpPr>
          <p:cNvPr id="606" name="Google Shape;606;p53"/>
          <p:cNvSpPr txBox="1"/>
          <p:nvPr/>
        </p:nvSpPr>
        <p:spPr>
          <a:xfrm>
            <a:off x="5113350" y="4488900"/>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3 (</a:t>
            </a:r>
            <a:r>
              <a:rPr lang="en" sz="3600">
                <a:solidFill>
                  <a:srgbClr val="6AA84F"/>
                </a:solidFill>
                <a:latin typeface="Average"/>
                <a:ea typeface="Average"/>
                <a:cs typeface="Average"/>
                <a:sym typeface="Average"/>
              </a:rPr>
              <a:t>2</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graphicFrame>
        <p:nvGraphicFramePr>
          <p:cNvPr id="607" name="Google Shape;607;p53"/>
          <p:cNvGraphicFramePr/>
          <p:nvPr/>
        </p:nvGraphicFramePr>
        <p:xfrm>
          <a:off x="6402488" y="76000"/>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666666"/>
                          </a:solidFill>
                        </a:rPr>
                        <a:t>1</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[1,2)</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1</a:t>
                      </a:r>
                      <a:endParaRPr>
                        <a:solidFill>
                          <a:srgbClr val="666666"/>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666666"/>
                          </a:solidFill>
                        </a:rPr>
                        <a:t>2</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[2,4)</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3</a:t>
                      </a:r>
                      <a:endParaRPr>
                        <a:solidFill>
                          <a:srgbClr val="666666"/>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4</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[4,0)</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6</a:t>
                      </a:r>
                      <a:endParaRPr>
                        <a:solidFill>
                          <a:srgbClr val="FFFFFF"/>
                        </a:solidFill>
                      </a:endParaRPr>
                    </a:p>
                  </a:txBody>
                  <a:tcPr marT="91425" marB="91425" marR="91425" marL="91425" anchor="ctr"/>
                </a:tc>
              </a:tr>
            </a:tbl>
          </a:graphicData>
        </a:graphic>
      </p:graphicFrame>
      <p:graphicFrame>
        <p:nvGraphicFramePr>
          <p:cNvPr id="608" name="Google Shape;608;p53"/>
          <p:cNvGraphicFramePr/>
          <p:nvPr/>
        </p:nvGraphicFramePr>
        <p:xfrm>
          <a:off x="6546788" y="2725825"/>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4</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[4,5)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6</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[5,7)</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6</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666666"/>
                          </a:solidFill>
                        </a:rPr>
                        <a:t>7</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[7,3)</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0</a:t>
                      </a:r>
                      <a:endParaRPr>
                        <a:solidFill>
                          <a:srgbClr val="666666"/>
                        </a:solidFill>
                      </a:endParaRPr>
                    </a:p>
                  </a:txBody>
                  <a:tcPr marT="91425" marB="91425" marR="91425" marL="91425" anchor="ctr"/>
                </a:tc>
              </a:tr>
            </a:tbl>
          </a:graphicData>
        </a:graphic>
      </p:graphicFrame>
      <p:sp>
        <p:nvSpPr>
          <p:cNvPr id="609" name="Google Shape;609;p53"/>
          <p:cNvSpPr/>
          <p:nvPr/>
        </p:nvSpPr>
        <p:spPr>
          <a:xfrm rot="-552920">
            <a:off x="4430141" y="860378"/>
            <a:ext cx="1807732" cy="168971"/>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53"/>
          <p:cNvSpPr/>
          <p:nvPr/>
        </p:nvSpPr>
        <p:spPr>
          <a:xfrm rot="-1226878">
            <a:off x="5169307" y="4158218"/>
            <a:ext cx="1377389" cy="169066"/>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53"/>
          <p:cNvSpPr/>
          <p:nvPr/>
        </p:nvSpPr>
        <p:spPr>
          <a:xfrm rot="8547978">
            <a:off x="4204541" y="2252857"/>
            <a:ext cx="450570" cy="16903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612" name="Google Shape;612;p53"/>
          <p:cNvGraphicFramePr/>
          <p:nvPr/>
        </p:nvGraphicFramePr>
        <p:xfrm>
          <a:off x="-12" y="1203825"/>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7</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[7,0)</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[2,6)</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r>
            </a:tbl>
          </a:graphicData>
        </a:graphic>
      </p:graphicFrame>
      <p:sp>
        <p:nvSpPr>
          <p:cNvPr id="613" name="Google Shape;613;p53"/>
          <p:cNvSpPr txBox="1"/>
          <p:nvPr/>
        </p:nvSpPr>
        <p:spPr>
          <a:xfrm>
            <a:off x="3356200" y="773425"/>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0 (</a:t>
            </a:r>
            <a:r>
              <a:rPr lang="en" sz="3600">
                <a:solidFill>
                  <a:srgbClr val="6AA84F"/>
                </a:solidFill>
                <a:latin typeface="Average"/>
                <a:ea typeface="Average"/>
                <a:cs typeface="Average"/>
                <a:sym typeface="Average"/>
              </a:rPr>
              <a:t>6</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sp>
        <p:nvSpPr>
          <p:cNvPr id="614" name="Google Shape;614;p53"/>
          <p:cNvSpPr txBox="1"/>
          <p:nvPr/>
        </p:nvSpPr>
        <p:spPr>
          <a:xfrm>
            <a:off x="1519450" y="27996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6</a:t>
            </a:r>
            <a:endParaRPr sz="3600">
              <a:solidFill>
                <a:srgbClr val="FFFFFF"/>
              </a:solidFill>
              <a:latin typeface="Average"/>
              <a:ea typeface="Average"/>
              <a:cs typeface="Average"/>
              <a:sym typeface="Average"/>
            </a:endParaRPr>
          </a:p>
        </p:txBody>
      </p:sp>
      <p:sp>
        <p:nvSpPr>
          <p:cNvPr id="615" name="Google Shape;615;p53"/>
          <p:cNvSpPr/>
          <p:nvPr/>
        </p:nvSpPr>
        <p:spPr>
          <a:xfrm>
            <a:off x="1186988" y="2977225"/>
            <a:ext cx="405600" cy="389400"/>
          </a:xfrm>
          <a:prstGeom prst="ellipse">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9" name="Shape 619"/>
        <p:cNvGrpSpPr/>
        <p:nvPr/>
      </p:nvGrpSpPr>
      <p:grpSpPr>
        <a:xfrm>
          <a:off x="0" y="0"/>
          <a:ext cx="0" cy="0"/>
          <a:chOff x="0" y="0"/>
          <a:chExt cx="0" cy="0"/>
        </a:xfrm>
      </p:grpSpPr>
      <p:sp>
        <p:nvSpPr>
          <p:cNvPr id="620" name="Google Shape;620;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 Study 1: one node joins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21" name="Google Shape;621;p54"/>
          <p:cNvSpPr/>
          <p:nvPr/>
        </p:nvSpPr>
        <p:spPr>
          <a:xfrm>
            <a:off x="1876225" y="1346125"/>
            <a:ext cx="3477600" cy="3416400"/>
          </a:xfrm>
          <a:prstGeom prst="ellipse">
            <a:avLst/>
          </a:prstGeom>
          <a:noFill/>
          <a:ln cap="flat" cmpd="sng" w="38100">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622" name="Google Shape;622;p54"/>
          <p:cNvSpPr txBox="1"/>
          <p:nvPr/>
        </p:nvSpPr>
        <p:spPr>
          <a:xfrm>
            <a:off x="3356200" y="773425"/>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0 </a:t>
            </a:r>
            <a:endParaRPr sz="3600">
              <a:solidFill>
                <a:srgbClr val="FFFFFF"/>
              </a:solidFill>
              <a:latin typeface="Average"/>
              <a:ea typeface="Average"/>
              <a:cs typeface="Average"/>
              <a:sym typeface="Average"/>
            </a:endParaRPr>
          </a:p>
        </p:txBody>
      </p:sp>
      <p:sp>
        <p:nvSpPr>
          <p:cNvPr id="623" name="Google Shape;623;p54"/>
          <p:cNvSpPr txBox="1"/>
          <p:nvPr/>
        </p:nvSpPr>
        <p:spPr>
          <a:xfrm>
            <a:off x="1965175" y="13830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7</a:t>
            </a:r>
            <a:endParaRPr sz="3600">
              <a:solidFill>
                <a:srgbClr val="FFFFFF"/>
              </a:solidFill>
              <a:latin typeface="Average"/>
              <a:ea typeface="Average"/>
              <a:cs typeface="Average"/>
              <a:sym typeface="Average"/>
            </a:endParaRPr>
          </a:p>
        </p:txBody>
      </p:sp>
      <p:sp>
        <p:nvSpPr>
          <p:cNvPr id="624" name="Google Shape;624;p54"/>
          <p:cNvSpPr txBox="1"/>
          <p:nvPr/>
        </p:nvSpPr>
        <p:spPr>
          <a:xfrm>
            <a:off x="768300" y="2799625"/>
            <a:ext cx="10908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6(</a:t>
            </a:r>
            <a:r>
              <a:rPr lang="en" sz="3600">
                <a:solidFill>
                  <a:srgbClr val="6AA84F"/>
                </a:solidFill>
                <a:latin typeface="Average"/>
                <a:ea typeface="Average"/>
                <a:cs typeface="Average"/>
                <a:sym typeface="Average"/>
              </a:rPr>
              <a:t>6</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sp>
        <p:nvSpPr>
          <p:cNvPr id="625" name="Google Shape;625;p54"/>
          <p:cNvSpPr txBox="1"/>
          <p:nvPr/>
        </p:nvSpPr>
        <p:spPr>
          <a:xfrm>
            <a:off x="2123150" y="42531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5</a:t>
            </a:r>
            <a:endParaRPr sz="3600">
              <a:solidFill>
                <a:srgbClr val="FFFFFF"/>
              </a:solidFill>
              <a:latin typeface="Average"/>
              <a:ea typeface="Average"/>
              <a:cs typeface="Average"/>
              <a:sym typeface="Average"/>
            </a:endParaRPr>
          </a:p>
        </p:txBody>
      </p:sp>
      <p:sp>
        <p:nvSpPr>
          <p:cNvPr id="626" name="Google Shape;626;p54"/>
          <p:cNvSpPr txBox="1"/>
          <p:nvPr/>
        </p:nvSpPr>
        <p:spPr>
          <a:xfrm>
            <a:off x="3593775" y="4634100"/>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4</a:t>
            </a:r>
            <a:endParaRPr sz="3600">
              <a:solidFill>
                <a:srgbClr val="FFFFFF"/>
              </a:solidFill>
              <a:latin typeface="Average"/>
              <a:ea typeface="Average"/>
              <a:cs typeface="Average"/>
              <a:sym typeface="Average"/>
            </a:endParaRPr>
          </a:p>
        </p:txBody>
      </p:sp>
      <p:sp>
        <p:nvSpPr>
          <p:cNvPr id="627" name="Google Shape;627;p54"/>
          <p:cNvSpPr txBox="1"/>
          <p:nvPr/>
        </p:nvSpPr>
        <p:spPr>
          <a:xfrm>
            <a:off x="4843550" y="401957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600">
              <a:solidFill>
                <a:srgbClr val="FFFFFF"/>
              </a:solidFill>
              <a:latin typeface="Average"/>
              <a:ea typeface="Average"/>
              <a:cs typeface="Average"/>
              <a:sym typeface="Average"/>
            </a:endParaRPr>
          </a:p>
        </p:txBody>
      </p:sp>
      <p:sp>
        <p:nvSpPr>
          <p:cNvPr id="628" name="Google Shape;628;p54"/>
          <p:cNvSpPr txBox="1"/>
          <p:nvPr/>
        </p:nvSpPr>
        <p:spPr>
          <a:xfrm>
            <a:off x="5371000" y="27996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2</a:t>
            </a:r>
            <a:endParaRPr sz="3600">
              <a:solidFill>
                <a:srgbClr val="FFFFFF"/>
              </a:solidFill>
              <a:latin typeface="Average"/>
              <a:ea typeface="Average"/>
              <a:cs typeface="Average"/>
              <a:sym typeface="Average"/>
            </a:endParaRPr>
          </a:p>
        </p:txBody>
      </p:sp>
      <p:sp>
        <p:nvSpPr>
          <p:cNvPr id="629" name="Google Shape;629;p54"/>
          <p:cNvSpPr/>
          <p:nvPr/>
        </p:nvSpPr>
        <p:spPr>
          <a:xfrm>
            <a:off x="4549575" y="18593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630" name="Google Shape;630;p54"/>
          <p:cNvGraphicFramePr/>
          <p:nvPr/>
        </p:nvGraphicFramePr>
        <p:xfrm>
          <a:off x="2174088" y="2491263"/>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666666"/>
                          </a:solidFill>
                        </a:rPr>
                        <a:t>2</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[2,3)</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3</a:t>
                      </a:r>
                      <a:endParaRPr>
                        <a:solidFill>
                          <a:srgbClr val="666666"/>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666666"/>
                          </a:solidFill>
                        </a:rPr>
                        <a:t>3</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[3,5)</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3</a:t>
                      </a:r>
                      <a:endParaRPr>
                        <a:solidFill>
                          <a:srgbClr val="666666"/>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[5,1)</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6</a:t>
                      </a:r>
                      <a:endParaRPr>
                        <a:solidFill>
                          <a:srgbClr val="FFFFFF"/>
                        </a:solidFill>
                      </a:endParaRPr>
                    </a:p>
                  </a:txBody>
                  <a:tcPr marT="91425" marB="91425" marR="91425" marL="91425" anchor="ctr"/>
                </a:tc>
              </a:tr>
            </a:tbl>
          </a:graphicData>
        </a:graphic>
      </p:graphicFrame>
      <p:sp>
        <p:nvSpPr>
          <p:cNvPr id="631" name="Google Shape;631;p54"/>
          <p:cNvSpPr/>
          <p:nvPr/>
        </p:nvSpPr>
        <p:spPr>
          <a:xfrm>
            <a:off x="4810550" y="43131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54"/>
          <p:cNvSpPr/>
          <p:nvPr/>
        </p:nvSpPr>
        <p:spPr>
          <a:xfrm>
            <a:off x="3326888" y="13830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54"/>
          <p:cNvSpPr txBox="1"/>
          <p:nvPr/>
        </p:nvSpPr>
        <p:spPr>
          <a:xfrm>
            <a:off x="4843575" y="1383025"/>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1 (</a:t>
            </a:r>
            <a:r>
              <a:rPr lang="en" sz="3600">
                <a:solidFill>
                  <a:srgbClr val="6AA84F"/>
                </a:solidFill>
                <a:latin typeface="Average"/>
                <a:ea typeface="Average"/>
                <a:cs typeface="Average"/>
                <a:sym typeface="Average"/>
              </a:rPr>
              <a:t>1</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sp>
        <p:nvSpPr>
          <p:cNvPr id="634" name="Google Shape;634;p54"/>
          <p:cNvSpPr txBox="1"/>
          <p:nvPr/>
        </p:nvSpPr>
        <p:spPr>
          <a:xfrm>
            <a:off x="5113350" y="4488900"/>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3 (</a:t>
            </a:r>
            <a:r>
              <a:rPr lang="en" sz="3600">
                <a:solidFill>
                  <a:srgbClr val="6AA84F"/>
                </a:solidFill>
                <a:latin typeface="Average"/>
                <a:ea typeface="Average"/>
                <a:cs typeface="Average"/>
                <a:sym typeface="Average"/>
              </a:rPr>
              <a:t>2</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graphicFrame>
        <p:nvGraphicFramePr>
          <p:cNvPr id="635" name="Google Shape;635;p54"/>
          <p:cNvGraphicFramePr/>
          <p:nvPr/>
        </p:nvGraphicFramePr>
        <p:xfrm>
          <a:off x="6402488" y="76000"/>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666666"/>
                          </a:solidFill>
                        </a:rPr>
                        <a:t>1</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[1,2)</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1</a:t>
                      </a:r>
                      <a:endParaRPr>
                        <a:solidFill>
                          <a:srgbClr val="666666"/>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666666"/>
                          </a:solidFill>
                        </a:rPr>
                        <a:t>2</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[2,4)</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3</a:t>
                      </a:r>
                      <a:endParaRPr>
                        <a:solidFill>
                          <a:srgbClr val="666666"/>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4</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[4,0)</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6</a:t>
                      </a:r>
                      <a:endParaRPr>
                        <a:solidFill>
                          <a:srgbClr val="FFFFFF"/>
                        </a:solidFill>
                      </a:endParaRPr>
                    </a:p>
                  </a:txBody>
                  <a:tcPr marT="91425" marB="91425" marR="91425" marL="91425" anchor="ctr"/>
                </a:tc>
              </a:tr>
            </a:tbl>
          </a:graphicData>
        </a:graphic>
      </p:graphicFrame>
      <p:graphicFrame>
        <p:nvGraphicFramePr>
          <p:cNvPr id="636" name="Google Shape;636;p54"/>
          <p:cNvGraphicFramePr/>
          <p:nvPr/>
        </p:nvGraphicFramePr>
        <p:xfrm>
          <a:off x="6546788" y="2725825"/>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4</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[4,5)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6</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[5,7)</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6</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666666"/>
                          </a:solidFill>
                        </a:rPr>
                        <a:t>7</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[7,3)</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0</a:t>
                      </a:r>
                      <a:endParaRPr>
                        <a:solidFill>
                          <a:srgbClr val="666666"/>
                        </a:solidFill>
                      </a:endParaRPr>
                    </a:p>
                  </a:txBody>
                  <a:tcPr marT="91425" marB="91425" marR="91425" marL="91425" anchor="ctr"/>
                </a:tc>
              </a:tr>
            </a:tbl>
          </a:graphicData>
        </a:graphic>
      </p:graphicFrame>
      <p:sp>
        <p:nvSpPr>
          <p:cNvPr id="637" name="Google Shape;637;p54"/>
          <p:cNvSpPr/>
          <p:nvPr/>
        </p:nvSpPr>
        <p:spPr>
          <a:xfrm rot="-552920">
            <a:off x="4430141" y="860378"/>
            <a:ext cx="1807732" cy="168971"/>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54"/>
          <p:cNvSpPr/>
          <p:nvPr/>
        </p:nvSpPr>
        <p:spPr>
          <a:xfrm rot="-1226878">
            <a:off x="5169307" y="4158218"/>
            <a:ext cx="1377389" cy="169066"/>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54"/>
          <p:cNvSpPr/>
          <p:nvPr/>
        </p:nvSpPr>
        <p:spPr>
          <a:xfrm rot="8547978">
            <a:off x="4204541" y="2252857"/>
            <a:ext cx="450570" cy="16903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54"/>
          <p:cNvSpPr/>
          <p:nvPr/>
        </p:nvSpPr>
        <p:spPr>
          <a:xfrm>
            <a:off x="1645413" y="2977225"/>
            <a:ext cx="405600" cy="389400"/>
          </a:xfrm>
          <a:prstGeom prst="ellipse">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641" name="Google Shape;641;p54"/>
          <p:cNvGraphicFramePr/>
          <p:nvPr/>
        </p:nvGraphicFramePr>
        <p:xfrm>
          <a:off x="-12" y="1203825"/>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7</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[7,0)</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[2,6)</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5" name="Shape 645"/>
        <p:cNvGrpSpPr/>
        <p:nvPr/>
      </p:nvGrpSpPr>
      <p:grpSpPr>
        <a:xfrm>
          <a:off x="0" y="0"/>
          <a:ext cx="0" cy="0"/>
          <a:chOff x="0" y="0"/>
          <a:chExt cx="0" cy="0"/>
        </a:xfrm>
      </p:grpSpPr>
      <p:sp>
        <p:nvSpPr>
          <p:cNvPr id="646" name="Google Shape;646;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 Study 2: one node leaves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47" name="Google Shape;647;p55"/>
          <p:cNvSpPr/>
          <p:nvPr/>
        </p:nvSpPr>
        <p:spPr>
          <a:xfrm>
            <a:off x="1876225" y="1346125"/>
            <a:ext cx="3477600" cy="3416400"/>
          </a:xfrm>
          <a:prstGeom prst="ellipse">
            <a:avLst/>
          </a:prstGeom>
          <a:noFill/>
          <a:ln cap="flat" cmpd="sng" w="38100">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648" name="Google Shape;648;p55"/>
          <p:cNvSpPr txBox="1"/>
          <p:nvPr/>
        </p:nvSpPr>
        <p:spPr>
          <a:xfrm>
            <a:off x="3356200" y="773425"/>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0 </a:t>
            </a:r>
            <a:endParaRPr sz="3600">
              <a:solidFill>
                <a:srgbClr val="FFFFFF"/>
              </a:solidFill>
              <a:latin typeface="Average"/>
              <a:ea typeface="Average"/>
              <a:cs typeface="Average"/>
              <a:sym typeface="Average"/>
            </a:endParaRPr>
          </a:p>
        </p:txBody>
      </p:sp>
      <p:sp>
        <p:nvSpPr>
          <p:cNvPr id="649" name="Google Shape;649;p55"/>
          <p:cNvSpPr txBox="1"/>
          <p:nvPr/>
        </p:nvSpPr>
        <p:spPr>
          <a:xfrm>
            <a:off x="1965175" y="13830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7</a:t>
            </a:r>
            <a:endParaRPr sz="3600">
              <a:solidFill>
                <a:srgbClr val="FFFFFF"/>
              </a:solidFill>
              <a:latin typeface="Average"/>
              <a:ea typeface="Average"/>
              <a:cs typeface="Average"/>
              <a:sym typeface="Average"/>
            </a:endParaRPr>
          </a:p>
        </p:txBody>
      </p:sp>
      <p:sp>
        <p:nvSpPr>
          <p:cNvPr id="650" name="Google Shape;650;p55"/>
          <p:cNvSpPr txBox="1"/>
          <p:nvPr/>
        </p:nvSpPr>
        <p:spPr>
          <a:xfrm>
            <a:off x="768300" y="2799625"/>
            <a:ext cx="10908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6(</a:t>
            </a:r>
            <a:r>
              <a:rPr lang="en" sz="3600">
                <a:solidFill>
                  <a:srgbClr val="6AA84F"/>
                </a:solidFill>
                <a:latin typeface="Average"/>
                <a:ea typeface="Average"/>
                <a:cs typeface="Average"/>
                <a:sym typeface="Average"/>
              </a:rPr>
              <a:t>6</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sp>
        <p:nvSpPr>
          <p:cNvPr id="651" name="Google Shape;651;p55"/>
          <p:cNvSpPr txBox="1"/>
          <p:nvPr/>
        </p:nvSpPr>
        <p:spPr>
          <a:xfrm>
            <a:off x="2123150" y="42531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5</a:t>
            </a:r>
            <a:endParaRPr sz="3600">
              <a:solidFill>
                <a:srgbClr val="FFFFFF"/>
              </a:solidFill>
              <a:latin typeface="Average"/>
              <a:ea typeface="Average"/>
              <a:cs typeface="Average"/>
              <a:sym typeface="Average"/>
            </a:endParaRPr>
          </a:p>
        </p:txBody>
      </p:sp>
      <p:sp>
        <p:nvSpPr>
          <p:cNvPr id="652" name="Google Shape;652;p55"/>
          <p:cNvSpPr txBox="1"/>
          <p:nvPr/>
        </p:nvSpPr>
        <p:spPr>
          <a:xfrm>
            <a:off x="3593775" y="4634100"/>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4</a:t>
            </a:r>
            <a:endParaRPr sz="3600">
              <a:solidFill>
                <a:srgbClr val="FFFFFF"/>
              </a:solidFill>
              <a:latin typeface="Average"/>
              <a:ea typeface="Average"/>
              <a:cs typeface="Average"/>
              <a:sym typeface="Average"/>
            </a:endParaRPr>
          </a:p>
        </p:txBody>
      </p:sp>
      <p:sp>
        <p:nvSpPr>
          <p:cNvPr id="653" name="Google Shape;653;p55"/>
          <p:cNvSpPr txBox="1"/>
          <p:nvPr/>
        </p:nvSpPr>
        <p:spPr>
          <a:xfrm>
            <a:off x="4843550" y="401957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600">
              <a:solidFill>
                <a:srgbClr val="FFFFFF"/>
              </a:solidFill>
              <a:latin typeface="Average"/>
              <a:ea typeface="Average"/>
              <a:cs typeface="Average"/>
              <a:sym typeface="Average"/>
            </a:endParaRPr>
          </a:p>
        </p:txBody>
      </p:sp>
      <p:sp>
        <p:nvSpPr>
          <p:cNvPr id="654" name="Google Shape;654;p55"/>
          <p:cNvSpPr txBox="1"/>
          <p:nvPr/>
        </p:nvSpPr>
        <p:spPr>
          <a:xfrm>
            <a:off x="5371000" y="27996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2</a:t>
            </a:r>
            <a:endParaRPr sz="3600">
              <a:solidFill>
                <a:srgbClr val="FFFFFF"/>
              </a:solidFill>
              <a:latin typeface="Average"/>
              <a:ea typeface="Average"/>
              <a:cs typeface="Average"/>
              <a:sym typeface="Average"/>
            </a:endParaRPr>
          </a:p>
        </p:txBody>
      </p:sp>
      <p:sp>
        <p:nvSpPr>
          <p:cNvPr id="655" name="Google Shape;655;p55"/>
          <p:cNvSpPr/>
          <p:nvPr/>
        </p:nvSpPr>
        <p:spPr>
          <a:xfrm>
            <a:off x="4549575" y="18593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656" name="Google Shape;656;p55"/>
          <p:cNvGraphicFramePr/>
          <p:nvPr/>
        </p:nvGraphicFramePr>
        <p:xfrm>
          <a:off x="2174088" y="2491263"/>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[2,3)</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[5,1)</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6</a:t>
                      </a:r>
                      <a:endParaRPr>
                        <a:solidFill>
                          <a:srgbClr val="FFFFFF"/>
                        </a:solidFill>
                      </a:endParaRPr>
                    </a:p>
                  </a:txBody>
                  <a:tcPr marT="91425" marB="91425" marR="91425" marL="91425" anchor="ctr"/>
                </a:tc>
              </a:tr>
            </a:tbl>
          </a:graphicData>
        </a:graphic>
      </p:graphicFrame>
      <p:sp>
        <p:nvSpPr>
          <p:cNvPr id="657" name="Google Shape;657;p55"/>
          <p:cNvSpPr/>
          <p:nvPr/>
        </p:nvSpPr>
        <p:spPr>
          <a:xfrm>
            <a:off x="4810550" y="43131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55"/>
          <p:cNvSpPr/>
          <p:nvPr/>
        </p:nvSpPr>
        <p:spPr>
          <a:xfrm>
            <a:off x="3326888" y="13830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55"/>
          <p:cNvSpPr txBox="1"/>
          <p:nvPr/>
        </p:nvSpPr>
        <p:spPr>
          <a:xfrm>
            <a:off x="4843575" y="1383025"/>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1 (</a:t>
            </a:r>
            <a:r>
              <a:rPr lang="en" sz="3600">
                <a:solidFill>
                  <a:srgbClr val="6AA84F"/>
                </a:solidFill>
                <a:latin typeface="Average"/>
                <a:ea typeface="Average"/>
                <a:cs typeface="Average"/>
                <a:sym typeface="Average"/>
              </a:rPr>
              <a:t>1</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sp>
        <p:nvSpPr>
          <p:cNvPr id="660" name="Google Shape;660;p55"/>
          <p:cNvSpPr txBox="1"/>
          <p:nvPr/>
        </p:nvSpPr>
        <p:spPr>
          <a:xfrm>
            <a:off x="5113350" y="4488900"/>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3 (</a:t>
            </a:r>
            <a:r>
              <a:rPr lang="en" sz="3600">
                <a:solidFill>
                  <a:srgbClr val="6AA84F"/>
                </a:solidFill>
                <a:latin typeface="Average"/>
                <a:ea typeface="Average"/>
                <a:cs typeface="Average"/>
                <a:sym typeface="Average"/>
              </a:rPr>
              <a:t>2</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graphicFrame>
        <p:nvGraphicFramePr>
          <p:cNvPr id="661" name="Google Shape;661;p55"/>
          <p:cNvGraphicFramePr/>
          <p:nvPr/>
        </p:nvGraphicFramePr>
        <p:xfrm>
          <a:off x="6402488" y="76000"/>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1</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[1,2)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1</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[2,4)</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4</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[4,0)</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6</a:t>
                      </a:r>
                      <a:endParaRPr>
                        <a:solidFill>
                          <a:srgbClr val="FFFFFF"/>
                        </a:solidFill>
                      </a:endParaRPr>
                    </a:p>
                  </a:txBody>
                  <a:tcPr marT="91425" marB="91425" marR="91425" marL="91425" anchor="ctr"/>
                </a:tc>
              </a:tr>
            </a:tbl>
          </a:graphicData>
        </a:graphic>
      </p:graphicFrame>
      <p:graphicFrame>
        <p:nvGraphicFramePr>
          <p:cNvPr id="662" name="Google Shape;662;p55"/>
          <p:cNvGraphicFramePr/>
          <p:nvPr/>
        </p:nvGraphicFramePr>
        <p:xfrm>
          <a:off x="6546788" y="2725825"/>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4</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[4,5)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6</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[5,7)</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6</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7</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[7,3)</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bl>
          </a:graphicData>
        </a:graphic>
      </p:graphicFrame>
      <p:sp>
        <p:nvSpPr>
          <p:cNvPr id="663" name="Google Shape;663;p55"/>
          <p:cNvSpPr/>
          <p:nvPr/>
        </p:nvSpPr>
        <p:spPr>
          <a:xfrm rot="-552920">
            <a:off x="4430141" y="860378"/>
            <a:ext cx="1807732" cy="168971"/>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55"/>
          <p:cNvSpPr/>
          <p:nvPr/>
        </p:nvSpPr>
        <p:spPr>
          <a:xfrm rot="-1226878">
            <a:off x="5169307" y="4158218"/>
            <a:ext cx="1377389" cy="169066"/>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55"/>
          <p:cNvSpPr/>
          <p:nvPr/>
        </p:nvSpPr>
        <p:spPr>
          <a:xfrm rot="8547978">
            <a:off x="4204541" y="2252857"/>
            <a:ext cx="450570" cy="16903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55"/>
          <p:cNvSpPr/>
          <p:nvPr/>
        </p:nvSpPr>
        <p:spPr>
          <a:xfrm>
            <a:off x="1645413" y="29772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667" name="Google Shape;667;p55"/>
          <p:cNvGraphicFramePr/>
          <p:nvPr/>
        </p:nvGraphicFramePr>
        <p:xfrm>
          <a:off x="-12" y="1203825"/>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7</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[7,0)</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[2,6)</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r>
            </a:tbl>
          </a:graphicData>
        </a:graphic>
      </p:graphicFrame>
      <p:sp>
        <p:nvSpPr>
          <p:cNvPr id="668" name="Google Shape;668;p55"/>
          <p:cNvSpPr/>
          <p:nvPr/>
        </p:nvSpPr>
        <p:spPr>
          <a:xfrm>
            <a:off x="4206975" y="1799325"/>
            <a:ext cx="1090800" cy="509400"/>
          </a:xfrm>
          <a:prstGeom prst="mathMultiply">
            <a:avLst>
              <a:gd fmla="val 23520" name="adj1"/>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2" name="Shape 672"/>
        <p:cNvGrpSpPr/>
        <p:nvPr/>
      </p:nvGrpSpPr>
      <p:grpSpPr>
        <a:xfrm>
          <a:off x="0" y="0"/>
          <a:ext cx="0" cy="0"/>
          <a:chOff x="0" y="0"/>
          <a:chExt cx="0" cy="0"/>
        </a:xfrm>
      </p:grpSpPr>
      <p:sp>
        <p:nvSpPr>
          <p:cNvPr id="673" name="Google Shape;673;p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 Study 2: one node leaves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74" name="Google Shape;674;p56"/>
          <p:cNvSpPr/>
          <p:nvPr/>
        </p:nvSpPr>
        <p:spPr>
          <a:xfrm>
            <a:off x="1876225" y="1346125"/>
            <a:ext cx="3477600" cy="3416400"/>
          </a:xfrm>
          <a:prstGeom prst="ellipse">
            <a:avLst/>
          </a:prstGeom>
          <a:noFill/>
          <a:ln cap="flat" cmpd="sng" w="38100">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675" name="Google Shape;675;p56"/>
          <p:cNvSpPr txBox="1"/>
          <p:nvPr/>
        </p:nvSpPr>
        <p:spPr>
          <a:xfrm>
            <a:off x="3356200" y="773425"/>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0 </a:t>
            </a:r>
            <a:endParaRPr sz="3600">
              <a:solidFill>
                <a:srgbClr val="FFFFFF"/>
              </a:solidFill>
              <a:latin typeface="Average"/>
              <a:ea typeface="Average"/>
              <a:cs typeface="Average"/>
              <a:sym typeface="Average"/>
            </a:endParaRPr>
          </a:p>
        </p:txBody>
      </p:sp>
      <p:sp>
        <p:nvSpPr>
          <p:cNvPr id="676" name="Google Shape;676;p56"/>
          <p:cNvSpPr txBox="1"/>
          <p:nvPr/>
        </p:nvSpPr>
        <p:spPr>
          <a:xfrm>
            <a:off x="1965175" y="13830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7</a:t>
            </a:r>
            <a:endParaRPr sz="3600">
              <a:solidFill>
                <a:srgbClr val="FFFFFF"/>
              </a:solidFill>
              <a:latin typeface="Average"/>
              <a:ea typeface="Average"/>
              <a:cs typeface="Average"/>
              <a:sym typeface="Average"/>
            </a:endParaRPr>
          </a:p>
        </p:txBody>
      </p:sp>
      <p:sp>
        <p:nvSpPr>
          <p:cNvPr id="677" name="Google Shape;677;p56"/>
          <p:cNvSpPr txBox="1"/>
          <p:nvPr/>
        </p:nvSpPr>
        <p:spPr>
          <a:xfrm>
            <a:off x="768300" y="2799625"/>
            <a:ext cx="10908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6(</a:t>
            </a:r>
            <a:r>
              <a:rPr lang="en" sz="3600">
                <a:solidFill>
                  <a:srgbClr val="6AA84F"/>
                </a:solidFill>
                <a:latin typeface="Average"/>
                <a:ea typeface="Average"/>
                <a:cs typeface="Average"/>
                <a:sym typeface="Average"/>
              </a:rPr>
              <a:t>6</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sp>
        <p:nvSpPr>
          <p:cNvPr id="678" name="Google Shape;678;p56"/>
          <p:cNvSpPr txBox="1"/>
          <p:nvPr/>
        </p:nvSpPr>
        <p:spPr>
          <a:xfrm>
            <a:off x="2123150" y="42531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5</a:t>
            </a:r>
            <a:endParaRPr sz="3600">
              <a:solidFill>
                <a:srgbClr val="FFFFFF"/>
              </a:solidFill>
              <a:latin typeface="Average"/>
              <a:ea typeface="Average"/>
              <a:cs typeface="Average"/>
              <a:sym typeface="Average"/>
            </a:endParaRPr>
          </a:p>
        </p:txBody>
      </p:sp>
      <p:sp>
        <p:nvSpPr>
          <p:cNvPr id="679" name="Google Shape;679;p56"/>
          <p:cNvSpPr txBox="1"/>
          <p:nvPr/>
        </p:nvSpPr>
        <p:spPr>
          <a:xfrm>
            <a:off x="3593775" y="4634100"/>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4</a:t>
            </a:r>
            <a:endParaRPr sz="3600">
              <a:solidFill>
                <a:srgbClr val="FFFFFF"/>
              </a:solidFill>
              <a:latin typeface="Average"/>
              <a:ea typeface="Average"/>
              <a:cs typeface="Average"/>
              <a:sym typeface="Average"/>
            </a:endParaRPr>
          </a:p>
        </p:txBody>
      </p:sp>
      <p:sp>
        <p:nvSpPr>
          <p:cNvPr id="680" name="Google Shape;680;p56"/>
          <p:cNvSpPr txBox="1"/>
          <p:nvPr/>
        </p:nvSpPr>
        <p:spPr>
          <a:xfrm>
            <a:off x="4843550" y="401957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600">
              <a:solidFill>
                <a:srgbClr val="FFFFFF"/>
              </a:solidFill>
              <a:latin typeface="Average"/>
              <a:ea typeface="Average"/>
              <a:cs typeface="Average"/>
              <a:sym typeface="Average"/>
            </a:endParaRPr>
          </a:p>
        </p:txBody>
      </p:sp>
      <p:sp>
        <p:nvSpPr>
          <p:cNvPr id="681" name="Google Shape;681;p56"/>
          <p:cNvSpPr txBox="1"/>
          <p:nvPr/>
        </p:nvSpPr>
        <p:spPr>
          <a:xfrm>
            <a:off x="5371000" y="27996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2</a:t>
            </a:r>
            <a:endParaRPr sz="3600">
              <a:solidFill>
                <a:srgbClr val="FFFFFF"/>
              </a:solidFill>
              <a:latin typeface="Average"/>
              <a:ea typeface="Average"/>
              <a:cs typeface="Average"/>
              <a:sym typeface="Average"/>
            </a:endParaRPr>
          </a:p>
        </p:txBody>
      </p:sp>
      <p:sp>
        <p:nvSpPr>
          <p:cNvPr id="682" name="Google Shape;682;p56"/>
          <p:cNvSpPr/>
          <p:nvPr/>
        </p:nvSpPr>
        <p:spPr>
          <a:xfrm>
            <a:off x="4810550" y="43131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56"/>
          <p:cNvSpPr/>
          <p:nvPr/>
        </p:nvSpPr>
        <p:spPr>
          <a:xfrm>
            <a:off x="3326888" y="13830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56"/>
          <p:cNvSpPr txBox="1"/>
          <p:nvPr/>
        </p:nvSpPr>
        <p:spPr>
          <a:xfrm>
            <a:off x="4843575" y="1383025"/>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1 (</a:t>
            </a:r>
            <a:r>
              <a:rPr lang="en" sz="3600">
                <a:solidFill>
                  <a:srgbClr val="6AA84F"/>
                </a:solidFill>
                <a:latin typeface="Average"/>
                <a:ea typeface="Average"/>
                <a:cs typeface="Average"/>
                <a:sym typeface="Average"/>
              </a:rPr>
              <a:t>1</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sp>
        <p:nvSpPr>
          <p:cNvPr id="685" name="Google Shape;685;p56"/>
          <p:cNvSpPr txBox="1"/>
          <p:nvPr/>
        </p:nvSpPr>
        <p:spPr>
          <a:xfrm>
            <a:off x="5113350" y="4488900"/>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3 (</a:t>
            </a:r>
            <a:r>
              <a:rPr lang="en" sz="3600">
                <a:solidFill>
                  <a:srgbClr val="6AA84F"/>
                </a:solidFill>
                <a:latin typeface="Average"/>
                <a:ea typeface="Average"/>
                <a:cs typeface="Average"/>
                <a:sym typeface="Average"/>
              </a:rPr>
              <a:t>2</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graphicFrame>
        <p:nvGraphicFramePr>
          <p:cNvPr id="686" name="Google Shape;686;p56"/>
          <p:cNvGraphicFramePr/>
          <p:nvPr/>
        </p:nvGraphicFramePr>
        <p:xfrm>
          <a:off x="6402488" y="76000"/>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1</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[1,2)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1</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[2,4)</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4</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[4,0)</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6</a:t>
                      </a:r>
                      <a:endParaRPr>
                        <a:solidFill>
                          <a:srgbClr val="FFFFFF"/>
                        </a:solidFill>
                      </a:endParaRPr>
                    </a:p>
                  </a:txBody>
                  <a:tcPr marT="91425" marB="91425" marR="91425" marL="91425" anchor="ctr"/>
                </a:tc>
              </a:tr>
            </a:tbl>
          </a:graphicData>
        </a:graphic>
      </p:graphicFrame>
      <p:graphicFrame>
        <p:nvGraphicFramePr>
          <p:cNvPr id="687" name="Google Shape;687;p56"/>
          <p:cNvGraphicFramePr/>
          <p:nvPr/>
        </p:nvGraphicFramePr>
        <p:xfrm>
          <a:off x="6546788" y="2725825"/>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4</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[4,5)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6</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5</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[5,7)</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6</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7</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[7,3)</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bl>
          </a:graphicData>
        </a:graphic>
      </p:graphicFrame>
      <p:sp>
        <p:nvSpPr>
          <p:cNvPr id="688" name="Google Shape;688;p56"/>
          <p:cNvSpPr/>
          <p:nvPr/>
        </p:nvSpPr>
        <p:spPr>
          <a:xfrm rot="-552920">
            <a:off x="4430141" y="860378"/>
            <a:ext cx="1807732" cy="168971"/>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56"/>
          <p:cNvSpPr/>
          <p:nvPr/>
        </p:nvSpPr>
        <p:spPr>
          <a:xfrm rot="-1226878">
            <a:off x="5169307" y="4158218"/>
            <a:ext cx="1377389" cy="169066"/>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56"/>
          <p:cNvSpPr/>
          <p:nvPr/>
        </p:nvSpPr>
        <p:spPr>
          <a:xfrm>
            <a:off x="1645413" y="29772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691" name="Google Shape;691;p56"/>
          <p:cNvGraphicFramePr/>
          <p:nvPr/>
        </p:nvGraphicFramePr>
        <p:xfrm>
          <a:off x="-12" y="1203825"/>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7</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[7,0)</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[2,6)</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3</a:t>
                      </a:r>
                      <a:endParaRPr>
                        <a:solidFill>
                          <a:srgbClr val="FFFFFF"/>
                        </a:solidFill>
                      </a:endParaRPr>
                    </a:p>
                  </a:txBody>
                  <a:tcPr marT="91425" marB="91425" marR="91425" marL="91425" anchor="ctr"/>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5" name="Shape 695"/>
        <p:cNvGrpSpPr/>
        <p:nvPr/>
      </p:nvGrpSpPr>
      <p:grpSpPr>
        <a:xfrm>
          <a:off x="0" y="0"/>
          <a:ext cx="0" cy="0"/>
          <a:chOff x="0" y="0"/>
          <a:chExt cx="0" cy="0"/>
        </a:xfrm>
      </p:grpSpPr>
      <p:sp>
        <p:nvSpPr>
          <p:cNvPr id="696" name="Google Shape;696;p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 Study 2: one node leaves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97" name="Google Shape;697;p57"/>
          <p:cNvSpPr/>
          <p:nvPr/>
        </p:nvSpPr>
        <p:spPr>
          <a:xfrm>
            <a:off x="1876225" y="1346125"/>
            <a:ext cx="3477600" cy="3416400"/>
          </a:xfrm>
          <a:prstGeom prst="ellipse">
            <a:avLst/>
          </a:prstGeom>
          <a:noFill/>
          <a:ln cap="flat" cmpd="sng" w="38100">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698" name="Google Shape;698;p57"/>
          <p:cNvSpPr txBox="1"/>
          <p:nvPr/>
        </p:nvSpPr>
        <p:spPr>
          <a:xfrm>
            <a:off x="3356200" y="773425"/>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0 </a:t>
            </a:r>
            <a:endParaRPr sz="3600">
              <a:solidFill>
                <a:srgbClr val="FFFFFF"/>
              </a:solidFill>
              <a:latin typeface="Average"/>
              <a:ea typeface="Average"/>
              <a:cs typeface="Average"/>
              <a:sym typeface="Average"/>
            </a:endParaRPr>
          </a:p>
        </p:txBody>
      </p:sp>
      <p:sp>
        <p:nvSpPr>
          <p:cNvPr id="699" name="Google Shape;699;p57"/>
          <p:cNvSpPr txBox="1"/>
          <p:nvPr/>
        </p:nvSpPr>
        <p:spPr>
          <a:xfrm>
            <a:off x="1965175" y="13830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7</a:t>
            </a:r>
            <a:endParaRPr sz="3600">
              <a:solidFill>
                <a:srgbClr val="FFFFFF"/>
              </a:solidFill>
              <a:latin typeface="Average"/>
              <a:ea typeface="Average"/>
              <a:cs typeface="Average"/>
              <a:sym typeface="Average"/>
            </a:endParaRPr>
          </a:p>
        </p:txBody>
      </p:sp>
      <p:sp>
        <p:nvSpPr>
          <p:cNvPr id="700" name="Google Shape;700;p57"/>
          <p:cNvSpPr txBox="1"/>
          <p:nvPr/>
        </p:nvSpPr>
        <p:spPr>
          <a:xfrm>
            <a:off x="768300" y="2799625"/>
            <a:ext cx="10908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6(</a:t>
            </a:r>
            <a:r>
              <a:rPr lang="en" sz="3600">
                <a:solidFill>
                  <a:srgbClr val="6AA84F"/>
                </a:solidFill>
                <a:latin typeface="Average"/>
                <a:ea typeface="Average"/>
                <a:cs typeface="Average"/>
                <a:sym typeface="Average"/>
              </a:rPr>
              <a:t>6</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sp>
        <p:nvSpPr>
          <p:cNvPr id="701" name="Google Shape;701;p57"/>
          <p:cNvSpPr txBox="1"/>
          <p:nvPr/>
        </p:nvSpPr>
        <p:spPr>
          <a:xfrm>
            <a:off x="2123150" y="42531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5</a:t>
            </a:r>
            <a:endParaRPr sz="3600">
              <a:solidFill>
                <a:srgbClr val="FFFFFF"/>
              </a:solidFill>
              <a:latin typeface="Average"/>
              <a:ea typeface="Average"/>
              <a:cs typeface="Average"/>
              <a:sym typeface="Average"/>
            </a:endParaRPr>
          </a:p>
        </p:txBody>
      </p:sp>
      <p:sp>
        <p:nvSpPr>
          <p:cNvPr id="702" name="Google Shape;702;p57"/>
          <p:cNvSpPr txBox="1"/>
          <p:nvPr/>
        </p:nvSpPr>
        <p:spPr>
          <a:xfrm>
            <a:off x="3593775" y="4634100"/>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4</a:t>
            </a:r>
            <a:endParaRPr sz="3600">
              <a:solidFill>
                <a:srgbClr val="FFFFFF"/>
              </a:solidFill>
              <a:latin typeface="Average"/>
              <a:ea typeface="Average"/>
              <a:cs typeface="Average"/>
              <a:sym typeface="Average"/>
            </a:endParaRPr>
          </a:p>
        </p:txBody>
      </p:sp>
      <p:sp>
        <p:nvSpPr>
          <p:cNvPr id="703" name="Google Shape;703;p57"/>
          <p:cNvSpPr txBox="1"/>
          <p:nvPr/>
        </p:nvSpPr>
        <p:spPr>
          <a:xfrm>
            <a:off x="4843550" y="401957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600">
              <a:solidFill>
                <a:srgbClr val="FFFFFF"/>
              </a:solidFill>
              <a:latin typeface="Average"/>
              <a:ea typeface="Average"/>
              <a:cs typeface="Average"/>
              <a:sym typeface="Average"/>
            </a:endParaRPr>
          </a:p>
        </p:txBody>
      </p:sp>
      <p:sp>
        <p:nvSpPr>
          <p:cNvPr id="704" name="Google Shape;704;p57"/>
          <p:cNvSpPr txBox="1"/>
          <p:nvPr/>
        </p:nvSpPr>
        <p:spPr>
          <a:xfrm>
            <a:off x="5371000" y="27996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2</a:t>
            </a:r>
            <a:endParaRPr sz="3600">
              <a:solidFill>
                <a:srgbClr val="FFFFFF"/>
              </a:solidFill>
              <a:latin typeface="Average"/>
              <a:ea typeface="Average"/>
              <a:cs typeface="Average"/>
              <a:sym typeface="Average"/>
            </a:endParaRPr>
          </a:p>
        </p:txBody>
      </p:sp>
      <p:sp>
        <p:nvSpPr>
          <p:cNvPr id="705" name="Google Shape;705;p57"/>
          <p:cNvSpPr/>
          <p:nvPr/>
        </p:nvSpPr>
        <p:spPr>
          <a:xfrm>
            <a:off x="4810550" y="43131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57"/>
          <p:cNvSpPr/>
          <p:nvPr/>
        </p:nvSpPr>
        <p:spPr>
          <a:xfrm>
            <a:off x="3326888" y="13830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707" name="Google Shape;707;p57"/>
          <p:cNvGraphicFramePr/>
          <p:nvPr/>
        </p:nvGraphicFramePr>
        <p:xfrm>
          <a:off x="6402488" y="76000"/>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1</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[1,2)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666666"/>
                          </a:solidFill>
                        </a:rPr>
                        <a:t>2</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[2,4)</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3</a:t>
                      </a:r>
                      <a:endParaRPr>
                        <a:solidFill>
                          <a:srgbClr val="666666"/>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666666"/>
                          </a:solidFill>
                        </a:rPr>
                        <a:t>4</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[4,0)</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6</a:t>
                      </a:r>
                      <a:endParaRPr>
                        <a:solidFill>
                          <a:srgbClr val="666666"/>
                        </a:solidFill>
                      </a:endParaRPr>
                    </a:p>
                  </a:txBody>
                  <a:tcPr marT="91425" marB="91425" marR="91425" marL="91425" anchor="ctr"/>
                </a:tc>
              </a:tr>
            </a:tbl>
          </a:graphicData>
        </a:graphic>
      </p:graphicFrame>
      <p:graphicFrame>
        <p:nvGraphicFramePr>
          <p:cNvPr id="708" name="Google Shape;708;p57"/>
          <p:cNvGraphicFramePr/>
          <p:nvPr/>
        </p:nvGraphicFramePr>
        <p:xfrm>
          <a:off x="6546788" y="2725825"/>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666666"/>
                          </a:solidFill>
                        </a:rPr>
                        <a:t>4</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[4,5)</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6</a:t>
                      </a:r>
                      <a:endParaRPr>
                        <a:solidFill>
                          <a:srgbClr val="666666"/>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666666"/>
                          </a:solidFill>
                        </a:rPr>
                        <a:t>5</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[5,7)</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6</a:t>
                      </a:r>
                      <a:endParaRPr>
                        <a:solidFill>
                          <a:srgbClr val="666666"/>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666666"/>
                          </a:solidFill>
                        </a:rPr>
                        <a:t>7</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[7,3)</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0</a:t>
                      </a:r>
                      <a:endParaRPr>
                        <a:solidFill>
                          <a:srgbClr val="666666"/>
                        </a:solidFill>
                      </a:endParaRPr>
                    </a:p>
                  </a:txBody>
                  <a:tcPr marT="91425" marB="91425" marR="91425" marL="91425" anchor="ctr"/>
                </a:tc>
              </a:tr>
            </a:tbl>
          </a:graphicData>
        </a:graphic>
      </p:graphicFrame>
      <p:sp>
        <p:nvSpPr>
          <p:cNvPr id="709" name="Google Shape;709;p57"/>
          <p:cNvSpPr/>
          <p:nvPr/>
        </p:nvSpPr>
        <p:spPr>
          <a:xfrm rot="-552920">
            <a:off x="4430141" y="860378"/>
            <a:ext cx="1807732" cy="168971"/>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57"/>
          <p:cNvSpPr/>
          <p:nvPr/>
        </p:nvSpPr>
        <p:spPr>
          <a:xfrm rot="-1226878">
            <a:off x="5169307" y="4158218"/>
            <a:ext cx="1377389" cy="169066"/>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57"/>
          <p:cNvSpPr/>
          <p:nvPr/>
        </p:nvSpPr>
        <p:spPr>
          <a:xfrm>
            <a:off x="1645413" y="29772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712" name="Google Shape;712;p57"/>
          <p:cNvGraphicFramePr/>
          <p:nvPr/>
        </p:nvGraphicFramePr>
        <p:xfrm>
          <a:off x="-12" y="1203825"/>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666666"/>
                          </a:solidFill>
                        </a:rPr>
                        <a:t>7</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[7,0)</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0</a:t>
                      </a:r>
                      <a:endParaRPr>
                        <a:solidFill>
                          <a:srgbClr val="666666"/>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666666"/>
                          </a:solidFill>
                        </a:rPr>
                        <a:t>0</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[0,2)</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0</a:t>
                      </a:r>
                      <a:endParaRPr>
                        <a:solidFill>
                          <a:srgbClr val="666666"/>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666666"/>
                          </a:solidFill>
                        </a:rPr>
                        <a:t>2</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[2,6)</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3</a:t>
                      </a:r>
                      <a:endParaRPr>
                        <a:solidFill>
                          <a:srgbClr val="666666"/>
                        </a:solidFill>
                      </a:endParaRPr>
                    </a:p>
                  </a:txBody>
                  <a:tcPr marT="91425" marB="91425" marR="91425" marL="91425" anchor="ctr"/>
                </a:tc>
              </a:tr>
            </a:tbl>
          </a:graphicData>
        </a:graphic>
      </p:graphicFrame>
      <p:sp>
        <p:nvSpPr>
          <p:cNvPr id="713" name="Google Shape;713;p57"/>
          <p:cNvSpPr txBox="1"/>
          <p:nvPr/>
        </p:nvSpPr>
        <p:spPr>
          <a:xfrm>
            <a:off x="4843575" y="1383025"/>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1 (</a:t>
            </a:r>
            <a:r>
              <a:rPr lang="en" sz="3600">
                <a:solidFill>
                  <a:srgbClr val="6AA84F"/>
                </a:solidFill>
                <a:latin typeface="Average"/>
                <a:ea typeface="Average"/>
                <a:cs typeface="Average"/>
                <a:sym typeface="Average"/>
              </a:rPr>
              <a:t>1</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sp>
        <p:nvSpPr>
          <p:cNvPr id="714" name="Google Shape;714;p57"/>
          <p:cNvSpPr txBox="1"/>
          <p:nvPr/>
        </p:nvSpPr>
        <p:spPr>
          <a:xfrm>
            <a:off x="5113350" y="4488900"/>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3 (</a:t>
            </a:r>
            <a:r>
              <a:rPr lang="en" sz="3600">
                <a:solidFill>
                  <a:srgbClr val="6AA84F"/>
                </a:solidFill>
                <a:latin typeface="Average"/>
                <a:ea typeface="Average"/>
                <a:cs typeface="Average"/>
                <a:sym typeface="Average"/>
              </a:rPr>
              <a:t>2</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8" name="Shape 718"/>
        <p:cNvGrpSpPr/>
        <p:nvPr/>
      </p:nvGrpSpPr>
      <p:grpSpPr>
        <a:xfrm>
          <a:off x="0" y="0"/>
          <a:ext cx="0" cy="0"/>
          <a:chOff x="0" y="0"/>
          <a:chExt cx="0" cy="0"/>
        </a:xfrm>
      </p:grpSpPr>
      <p:sp>
        <p:nvSpPr>
          <p:cNvPr id="719" name="Google Shape;719;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 Study 2: one node leaves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20" name="Google Shape;720;p58"/>
          <p:cNvSpPr/>
          <p:nvPr/>
        </p:nvSpPr>
        <p:spPr>
          <a:xfrm>
            <a:off x="1876225" y="1346125"/>
            <a:ext cx="3477600" cy="3416400"/>
          </a:xfrm>
          <a:prstGeom prst="ellipse">
            <a:avLst/>
          </a:prstGeom>
          <a:noFill/>
          <a:ln cap="flat" cmpd="sng" w="38100">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721" name="Google Shape;721;p58"/>
          <p:cNvSpPr txBox="1"/>
          <p:nvPr/>
        </p:nvSpPr>
        <p:spPr>
          <a:xfrm>
            <a:off x="3356200" y="773425"/>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0 </a:t>
            </a:r>
            <a:endParaRPr sz="3600">
              <a:solidFill>
                <a:srgbClr val="FFFFFF"/>
              </a:solidFill>
              <a:latin typeface="Average"/>
              <a:ea typeface="Average"/>
              <a:cs typeface="Average"/>
              <a:sym typeface="Average"/>
            </a:endParaRPr>
          </a:p>
        </p:txBody>
      </p:sp>
      <p:sp>
        <p:nvSpPr>
          <p:cNvPr id="722" name="Google Shape;722;p58"/>
          <p:cNvSpPr txBox="1"/>
          <p:nvPr/>
        </p:nvSpPr>
        <p:spPr>
          <a:xfrm>
            <a:off x="1965175" y="13830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7</a:t>
            </a:r>
            <a:endParaRPr sz="3600">
              <a:solidFill>
                <a:srgbClr val="FFFFFF"/>
              </a:solidFill>
              <a:latin typeface="Average"/>
              <a:ea typeface="Average"/>
              <a:cs typeface="Average"/>
              <a:sym typeface="Average"/>
            </a:endParaRPr>
          </a:p>
        </p:txBody>
      </p:sp>
      <p:sp>
        <p:nvSpPr>
          <p:cNvPr id="723" name="Google Shape;723;p58"/>
          <p:cNvSpPr txBox="1"/>
          <p:nvPr/>
        </p:nvSpPr>
        <p:spPr>
          <a:xfrm>
            <a:off x="768300" y="2799625"/>
            <a:ext cx="10908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6(</a:t>
            </a:r>
            <a:r>
              <a:rPr lang="en" sz="3600">
                <a:solidFill>
                  <a:srgbClr val="6AA84F"/>
                </a:solidFill>
                <a:latin typeface="Average"/>
                <a:ea typeface="Average"/>
                <a:cs typeface="Average"/>
                <a:sym typeface="Average"/>
              </a:rPr>
              <a:t>6</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sp>
        <p:nvSpPr>
          <p:cNvPr id="724" name="Google Shape;724;p58"/>
          <p:cNvSpPr txBox="1"/>
          <p:nvPr/>
        </p:nvSpPr>
        <p:spPr>
          <a:xfrm>
            <a:off x="2123150" y="42531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5</a:t>
            </a:r>
            <a:endParaRPr sz="3600">
              <a:solidFill>
                <a:srgbClr val="FFFFFF"/>
              </a:solidFill>
              <a:latin typeface="Average"/>
              <a:ea typeface="Average"/>
              <a:cs typeface="Average"/>
              <a:sym typeface="Average"/>
            </a:endParaRPr>
          </a:p>
        </p:txBody>
      </p:sp>
      <p:sp>
        <p:nvSpPr>
          <p:cNvPr id="725" name="Google Shape;725;p58"/>
          <p:cNvSpPr txBox="1"/>
          <p:nvPr/>
        </p:nvSpPr>
        <p:spPr>
          <a:xfrm>
            <a:off x="3593775" y="4634100"/>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4</a:t>
            </a:r>
            <a:endParaRPr sz="3600">
              <a:solidFill>
                <a:srgbClr val="FFFFFF"/>
              </a:solidFill>
              <a:latin typeface="Average"/>
              <a:ea typeface="Average"/>
              <a:cs typeface="Average"/>
              <a:sym typeface="Average"/>
            </a:endParaRPr>
          </a:p>
        </p:txBody>
      </p:sp>
      <p:sp>
        <p:nvSpPr>
          <p:cNvPr id="726" name="Google Shape;726;p58"/>
          <p:cNvSpPr txBox="1"/>
          <p:nvPr/>
        </p:nvSpPr>
        <p:spPr>
          <a:xfrm>
            <a:off x="4843550" y="401957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600">
              <a:solidFill>
                <a:srgbClr val="FFFFFF"/>
              </a:solidFill>
              <a:latin typeface="Average"/>
              <a:ea typeface="Average"/>
              <a:cs typeface="Average"/>
              <a:sym typeface="Average"/>
            </a:endParaRPr>
          </a:p>
        </p:txBody>
      </p:sp>
      <p:sp>
        <p:nvSpPr>
          <p:cNvPr id="727" name="Google Shape;727;p58"/>
          <p:cNvSpPr txBox="1"/>
          <p:nvPr/>
        </p:nvSpPr>
        <p:spPr>
          <a:xfrm>
            <a:off x="5371000" y="27996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2</a:t>
            </a:r>
            <a:endParaRPr sz="3600">
              <a:solidFill>
                <a:srgbClr val="FFFFFF"/>
              </a:solidFill>
              <a:latin typeface="Average"/>
              <a:ea typeface="Average"/>
              <a:cs typeface="Average"/>
              <a:sym typeface="Average"/>
            </a:endParaRPr>
          </a:p>
        </p:txBody>
      </p:sp>
      <p:sp>
        <p:nvSpPr>
          <p:cNvPr id="728" name="Google Shape;728;p58"/>
          <p:cNvSpPr/>
          <p:nvPr/>
        </p:nvSpPr>
        <p:spPr>
          <a:xfrm>
            <a:off x="4810550" y="43131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58"/>
          <p:cNvSpPr/>
          <p:nvPr/>
        </p:nvSpPr>
        <p:spPr>
          <a:xfrm>
            <a:off x="3326888" y="13830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58"/>
          <p:cNvSpPr txBox="1"/>
          <p:nvPr/>
        </p:nvSpPr>
        <p:spPr>
          <a:xfrm>
            <a:off x="4843575" y="1383025"/>
            <a:ext cx="12159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1 </a:t>
            </a:r>
            <a:endParaRPr sz="3600">
              <a:solidFill>
                <a:srgbClr val="FFFFFF"/>
              </a:solidFill>
              <a:latin typeface="Average"/>
              <a:ea typeface="Average"/>
              <a:cs typeface="Average"/>
              <a:sym typeface="Average"/>
            </a:endParaRPr>
          </a:p>
        </p:txBody>
      </p:sp>
      <p:sp>
        <p:nvSpPr>
          <p:cNvPr id="731" name="Google Shape;731;p58"/>
          <p:cNvSpPr txBox="1"/>
          <p:nvPr/>
        </p:nvSpPr>
        <p:spPr>
          <a:xfrm>
            <a:off x="5113350" y="4488900"/>
            <a:ext cx="16881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3 (</a:t>
            </a:r>
            <a:r>
              <a:rPr lang="en" sz="3600">
                <a:solidFill>
                  <a:srgbClr val="6AA84F"/>
                </a:solidFill>
                <a:latin typeface="Average"/>
                <a:ea typeface="Average"/>
                <a:cs typeface="Average"/>
                <a:sym typeface="Average"/>
              </a:rPr>
              <a:t>1</a:t>
            </a:r>
            <a:r>
              <a:rPr lang="en" sz="3600">
                <a:solidFill>
                  <a:srgbClr val="FFFFFF"/>
                </a:solidFill>
                <a:latin typeface="Average"/>
                <a:ea typeface="Average"/>
                <a:cs typeface="Average"/>
                <a:sym typeface="Average"/>
              </a:rPr>
              <a:t>,</a:t>
            </a:r>
            <a:r>
              <a:rPr lang="en" sz="3600">
                <a:solidFill>
                  <a:srgbClr val="6AA84F"/>
                </a:solidFill>
                <a:latin typeface="Average"/>
                <a:ea typeface="Average"/>
                <a:cs typeface="Average"/>
                <a:sym typeface="Average"/>
              </a:rPr>
              <a:t>2</a:t>
            </a:r>
            <a:r>
              <a:rPr lang="en" sz="3600">
                <a:solidFill>
                  <a:srgbClr val="FFFFFF"/>
                </a:solidFill>
                <a:latin typeface="Average"/>
                <a:ea typeface="Average"/>
                <a:cs typeface="Average"/>
                <a:sym typeface="Average"/>
              </a:rPr>
              <a:t>)</a:t>
            </a:r>
            <a:endParaRPr sz="3600">
              <a:solidFill>
                <a:srgbClr val="FFFFFF"/>
              </a:solidFill>
              <a:latin typeface="Average"/>
              <a:ea typeface="Average"/>
              <a:cs typeface="Average"/>
              <a:sym typeface="Average"/>
            </a:endParaRPr>
          </a:p>
        </p:txBody>
      </p:sp>
      <p:graphicFrame>
        <p:nvGraphicFramePr>
          <p:cNvPr id="732" name="Google Shape;732;p58"/>
          <p:cNvGraphicFramePr/>
          <p:nvPr/>
        </p:nvGraphicFramePr>
        <p:xfrm>
          <a:off x="6402488" y="76000"/>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FFFFFF"/>
                          </a:solidFill>
                        </a:rPr>
                        <a:t>1</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[1,2)</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0</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666666"/>
                          </a:solidFill>
                        </a:rPr>
                        <a:t>2</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[2,4)</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3</a:t>
                      </a:r>
                      <a:endParaRPr>
                        <a:solidFill>
                          <a:srgbClr val="666666"/>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666666"/>
                          </a:solidFill>
                        </a:rPr>
                        <a:t>4</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[4,0)</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6</a:t>
                      </a:r>
                      <a:endParaRPr>
                        <a:solidFill>
                          <a:srgbClr val="666666"/>
                        </a:solidFill>
                      </a:endParaRPr>
                    </a:p>
                  </a:txBody>
                  <a:tcPr marT="91425" marB="91425" marR="91425" marL="91425" anchor="ctr"/>
                </a:tc>
              </a:tr>
            </a:tbl>
          </a:graphicData>
        </a:graphic>
      </p:graphicFrame>
      <p:graphicFrame>
        <p:nvGraphicFramePr>
          <p:cNvPr id="733" name="Google Shape;733;p58"/>
          <p:cNvGraphicFramePr/>
          <p:nvPr/>
        </p:nvGraphicFramePr>
        <p:xfrm>
          <a:off x="6546788" y="2725825"/>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666666"/>
                          </a:solidFill>
                        </a:rPr>
                        <a:t>4</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[4,5)</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6</a:t>
                      </a:r>
                      <a:endParaRPr>
                        <a:solidFill>
                          <a:srgbClr val="666666"/>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666666"/>
                          </a:solidFill>
                        </a:rPr>
                        <a:t>5</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[5,7)</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6</a:t>
                      </a:r>
                      <a:endParaRPr>
                        <a:solidFill>
                          <a:srgbClr val="666666"/>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666666"/>
                          </a:solidFill>
                        </a:rPr>
                        <a:t>7</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[7,3)</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0</a:t>
                      </a:r>
                      <a:endParaRPr>
                        <a:solidFill>
                          <a:srgbClr val="666666"/>
                        </a:solidFill>
                      </a:endParaRPr>
                    </a:p>
                  </a:txBody>
                  <a:tcPr marT="91425" marB="91425" marR="91425" marL="91425" anchor="ctr"/>
                </a:tc>
              </a:tr>
            </a:tbl>
          </a:graphicData>
        </a:graphic>
      </p:graphicFrame>
      <p:sp>
        <p:nvSpPr>
          <p:cNvPr id="734" name="Google Shape;734;p58"/>
          <p:cNvSpPr/>
          <p:nvPr/>
        </p:nvSpPr>
        <p:spPr>
          <a:xfrm rot="-552920">
            <a:off x="4430141" y="860378"/>
            <a:ext cx="1807732" cy="168971"/>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58"/>
          <p:cNvSpPr/>
          <p:nvPr/>
        </p:nvSpPr>
        <p:spPr>
          <a:xfrm rot="-1226878">
            <a:off x="5169307" y="4158218"/>
            <a:ext cx="1377389" cy="169066"/>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58"/>
          <p:cNvSpPr/>
          <p:nvPr/>
        </p:nvSpPr>
        <p:spPr>
          <a:xfrm>
            <a:off x="1645413" y="29772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737" name="Google Shape;737;p58"/>
          <p:cNvGraphicFramePr/>
          <p:nvPr/>
        </p:nvGraphicFramePr>
        <p:xfrm>
          <a:off x="-12" y="1203825"/>
          <a:ext cx="3000000" cy="3000000"/>
        </p:xfrm>
        <a:graphic>
          <a:graphicData uri="http://schemas.openxmlformats.org/drawingml/2006/table">
            <a:tbl>
              <a:tblPr>
                <a:noFill/>
                <a:tableStyleId>{C2E2EC2D-BEF8-4779-9137-6860C16E10D6}</a:tableStyleId>
              </a:tblPr>
              <a:tblGrid>
                <a:gridCol w="683675"/>
                <a:gridCol w="683675"/>
                <a:gridCol w="683675"/>
              </a:tblGrid>
              <a:tr h="396825">
                <a:tc>
                  <a:txBody>
                    <a:bodyPr/>
                    <a:lstStyle/>
                    <a:p>
                      <a:pPr indent="0" lvl="0" marL="0" rtl="0" algn="ctr">
                        <a:spcBef>
                          <a:spcPts val="0"/>
                        </a:spcBef>
                        <a:spcAft>
                          <a:spcPts val="0"/>
                        </a:spcAft>
                        <a:buNone/>
                      </a:pPr>
                      <a:r>
                        <a:rPr lang="en">
                          <a:solidFill>
                            <a:srgbClr val="FFFFFF"/>
                          </a:solidFill>
                        </a:rPr>
                        <a:t>start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int.</a:t>
                      </a:r>
                      <a:endParaRPr>
                        <a:solidFill>
                          <a:srgbClr val="FFFFFF"/>
                        </a:solidFill>
                      </a:endParaRPr>
                    </a:p>
                  </a:txBody>
                  <a:tcPr marT="91425" marB="91425" marR="91425" marL="91425" anchor="ctr"/>
                </a:tc>
                <a:tc>
                  <a:txBody>
                    <a:bodyPr/>
                    <a:lstStyle/>
                    <a:p>
                      <a:pPr indent="0" lvl="0" marL="0" rtl="0" algn="ctr">
                        <a:spcBef>
                          <a:spcPts val="0"/>
                        </a:spcBef>
                        <a:spcAft>
                          <a:spcPts val="0"/>
                        </a:spcAft>
                        <a:buNone/>
                      </a:pPr>
                      <a:r>
                        <a:rPr lang="en">
                          <a:solidFill>
                            <a:srgbClr val="FFFFFF"/>
                          </a:solidFill>
                        </a:rPr>
                        <a:t>succ.</a:t>
                      </a:r>
                      <a:endParaRPr>
                        <a:solidFill>
                          <a:srgbClr val="FFFFFF"/>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666666"/>
                          </a:solidFill>
                        </a:rPr>
                        <a:t>7</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[7,0)</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0</a:t>
                      </a:r>
                      <a:endParaRPr>
                        <a:solidFill>
                          <a:srgbClr val="666666"/>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666666"/>
                          </a:solidFill>
                        </a:rPr>
                        <a:t>0</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[0,2)</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0</a:t>
                      </a:r>
                      <a:endParaRPr>
                        <a:solidFill>
                          <a:srgbClr val="666666"/>
                        </a:solidFill>
                      </a:endParaRPr>
                    </a:p>
                  </a:txBody>
                  <a:tcPr marT="91425" marB="91425" marR="91425" marL="91425" anchor="ctr"/>
                </a:tc>
              </a:tr>
              <a:tr h="396825">
                <a:tc>
                  <a:txBody>
                    <a:bodyPr/>
                    <a:lstStyle/>
                    <a:p>
                      <a:pPr indent="0" lvl="0" marL="0" rtl="0" algn="ctr">
                        <a:spcBef>
                          <a:spcPts val="0"/>
                        </a:spcBef>
                        <a:spcAft>
                          <a:spcPts val="0"/>
                        </a:spcAft>
                        <a:buNone/>
                      </a:pPr>
                      <a:r>
                        <a:rPr lang="en">
                          <a:solidFill>
                            <a:srgbClr val="666666"/>
                          </a:solidFill>
                        </a:rPr>
                        <a:t>2</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[2,6)</a:t>
                      </a:r>
                      <a:endParaRPr>
                        <a:solidFill>
                          <a:srgbClr val="666666"/>
                        </a:solidFill>
                      </a:endParaRPr>
                    </a:p>
                  </a:txBody>
                  <a:tcPr marT="91425" marB="91425" marR="91425" marL="91425" anchor="ctr"/>
                </a:tc>
                <a:tc>
                  <a:txBody>
                    <a:bodyPr/>
                    <a:lstStyle/>
                    <a:p>
                      <a:pPr indent="0" lvl="0" marL="0" rtl="0" algn="ctr">
                        <a:spcBef>
                          <a:spcPts val="0"/>
                        </a:spcBef>
                        <a:spcAft>
                          <a:spcPts val="0"/>
                        </a:spcAft>
                        <a:buNone/>
                      </a:pPr>
                      <a:r>
                        <a:rPr lang="en">
                          <a:solidFill>
                            <a:srgbClr val="666666"/>
                          </a:solidFill>
                        </a:rPr>
                        <a:t>3</a:t>
                      </a:r>
                      <a:endParaRPr>
                        <a:solidFill>
                          <a:srgbClr val="666666"/>
                        </a:solidFill>
                      </a:endParaRPr>
                    </a:p>
                  </a:txBody>
                  <a:tcPr marT="91425" marB="91425" marR="91425" marL="91425" anchor="ctr"/>
                </a:tc>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1" name="Shape 741"/>
        <p:cNvGrpSpPr/>
        <p:nvPr/>
      </p:nvGrpSpPr>
      <p:grpSpPr>
        <a:xfrm>
          <a:off x="0" y="0"/>
          <a:ext cx="0" cy="0"/>
          <a:chOff x="0" y="0"/>
          <a:chExt cx="0" cy="0"/>
        </a:xfrm>
      </p:grpSpPr>
      <p:sp>
        <p:nvSpPr>
          <p:cNvPr id="742" name="Google Shape;742;p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2: Node Joins and leaves</a:t>
            </a:r>
            <a:endParaRPr/>
          </a:p>
          <a:p>
            <a:pPr indent="0" lvl="0" marL="0" rtl="0" algn="l">
              <a:spcBef>
                <a:spcPts val="0"/>
              </a:spcBef>
              <a:spcAft>
                <a:spcPts val="0"/>
              </a:spcAft>
              <a:buNone/>
            </a:pPr>
            <a:r>
              <a:t/>
            </a:r>
            <a:endParaRPr/>
          </a:p>
        </p:txBody>
      </p:sp>
      <p:sp>
        <p:nvSpPr>
          <p:cNvPr id="743" name="Google Shape;743;p5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Will it cause communication overhead?</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Theorem 3. With high probability, any node joining or leaving an N-node Chord network will use O(log</a:t>
            </a:r>
            <a:r>
              <a:rPr baseline="30000" lang="en"/>
              <a:t>2</a:t>
            </a:r>
            <a:r>
              <a:rPr lang="en"/>
              <a:t>(N)) messages to re-establish the Chord routing invariants and finger tables.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7" name="Shape 747"/>
        <p:cNvGrpSpPr/>
        <p:nvPr/>
      </p:nvGrpSpPr>
      <p:grpSpPr>
        <a:xfrm>
          <a:off x="0" y="0"/>
          <a:ext cx="0" cy="0"/>
          <a:chOff x="0" y="0"/>
          <a:chExt cx="0" cy="0"/>
        </a:xfrm>
      </p:grpSpPr>
      <p:sp>
        <p:nvSpPr>
          <p:cNvPr id="748" name="Google Shape;748;p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3: Concurrent Operations</a:t>
            </a:r>
            <a:endParaRPr/>
          </a:p>
        </p:txBody>
      </p:sp>
      <p:sp>
        <p:nvSpPr>
          <p:cNvPr id="749" name="Google Shape;749;p6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if there are concurrent joins?</a:t>
            </a:r>
            <a:endParaRPr/>
          </a:p>
          <a:p>
            <a:pPr indent="0" lvl="0" marL="0" rtl="0" algn="l">
              <a:spcBef>
                <a:spcPts val="1600"/>
              </a:spcBef>
              <a:spcAft>
                <a:spcPts val="0"/>
              </a:spcAft>
              <a:buNone/>
            </a:pPr>
            <a:r>
              <a:rPr lang="en"/>
              <a:t>A basic stabilization protocol </a:t>
            </a:r>
            <a:r>
              <a:rPr b="1" lang="en"/>
              <a:t>S</a:t>
            </a:r>
            <a:r>
              <a:rPr lang="en"/>
              <a:t>: Keep nodes’ successor pointers up to date.</a:t>
            </a:r>
            <a:endParaRPr/>
          </a:p>
          <a:p>
            <a:pPr indent="0" lvl="0" marL="0" rtl="0" algn="l">
              <a:spcBef>
                <a:spcPts val="1600"/>
              </a:spcBef>
              <a:spcAft>
                <a:spcPts val="0"/>
              </a:spcAft>
              <a:buNone/>
            </a:pPr>
            <a:r>
              <a:rPr lang="en"/>
              <a:t>	-- sufficient to guarantee correctness of lookups.</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3" name="Shape 753"/>
        <p:cNvGrpSpPr/>
        <p:nvPr/>
      </p:nvGrpSpPr>
      <p:grpSpPr>
        <a:xfrm>
          <a:off x="0" y="0"/>
          <a:ext cx="0" cy="0"/>
          <a:chOff x="0" y="0"/>
          <a:chExt cx="0" cy="0"/>
        </a:xfrm>
      </p:grpSpPr>
      <p:sp>
        <p:nvSpPr>
          <p:cNvPr id="754" name="Google Shape;754;p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3: Concurrent Operations</a:t>
            </a:r>
            <a:endParaRPr/>
          </a:p>
        </p:txBody>
      </p:sp>
      <p:sp>
        <p:nvSpPr>
          <p:cNvPr id="755" name="Google Shape;755;p6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if there are concurrent joins?</a:t>
            </a:r>
            <a:endParaRPr/>
          </a:p>
          <a:p>
            <a:pPr indent="0" lvl="0" marL="0" rtl="0" algn="l">
              <a:spcBef>
                <a:spcPts val="1600"/>
              </a:spcBef>
              <a:spcAft>
                <a:spcPts val="0"/>
              </a:spcAft>
              <a:buNone/>
            </a:pPr>
            <a:r>
              <a:rPr lang="en"/>
              <a:t>A basic stabilization protocol </a:t>
            </a:r>
            <a:r>
              <a:rPr b="1" lang="en"/>
              <a:t>S</a:t>
            </a:r>
            <a:r>
              <a:rPr lang="en"/>
              <a:t>: Keep nodes’ successor pointers up to date.</a:t>
            </a:r>
            <a:endParaRPr/>
          </a:p>
          <a:p>
            <a:pPr indent="0" lvl="0" marL="0" rtl="0" algn="l">
              <a:spcBef>
                <a:spcPts val="1600"/>
              </a:spcBef>
              <a:spcAft>
                <a:spcPts val="0"/>
              </a:spcAft>
              <a:buNone/>
            </a:pPr>
            <a:r>
              <a:rPr lang="en"/>
              <a:t>	-- sufficient to guarantee correctness of lookups.</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But does it solve the problem?</a:t>
            </a:r>
            <a:endParaRPr/>
          </a:p>
          <a:p>
            <a:pPr indent="0" lvl="0" marL="0" rtl="0" algn="l">
              <a:spcBef>
                <a:spcPts val="1600"/>
              </a:spcBef>
              <a:spcAft>
                <a:spcPts val="1600"/>
              </a:spcAft>
              <a:buNone/>
            </a:pPr>
            <a:r>
              <a:rPr lang="en"/>
              <a:t>	-- What about the ongoing lookups?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Google Shape;85;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Napster works</a:t>
            </a:r>
            <a:endParaRPr/>
          </a:p>
        </p:txBody>
      </p:sp>
      <p:sp>
        <p:nvSpPr>
          <p:cNvPr id="86" name="Google Shape;86;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Client-Server structure.</a:t>
            </a:r>
            <a:endParaRPr/>
          </a:p>
          <a:p>
            <a:pPr indent="0" lvl="0" marL="0" rtl="0" algn="l">
              <a:spcBef>
                <a:spcPts val="1600"/>
              </a:spcBef>
              <a:spcAft>
                <a:spcPts val="0"/>
              </a:spcAft>
              <a:buNone/>
            </a:pPr>
            <a:r>
              <a:rPr lang="en"/>
              <a:t>Server stores no files but a list of &lt;filename, IP Address, Port Number&gt; tuples.</a:t>
            </a:r>
            <a:endParaRPr/>
          </a:p>
          <a:p>
            <a:pPr indent="0" lvl="0" marL="0" rtl="0" algn="l">
              <a:spcBef>
                <a:spcPts val="1600"/>
              </a:spcBef>
              <a:spcAft>
                <a:spcPts val="0"/>
              </a:spcAft>
              <a:buNone/>
            </a:pPr>
            <a:r>
              <a:rPr lang="en"/>
              <a:t>Client queries server &lt;filename&gt;.</a:t>
            </a:r>
            <a:endParaRPr/>
          </a:p>
          <a:p>
            <a:pPr indent="0" lvl="0" marL="0" rtl="0" algn="l">
              <a:spcBef>
                <a:spcPts val="1600"/>
              </a:spcBef>
              <a:spcAft>
                <a:spcPts val="0"/>
              </a:spcAft>
              <a:buNone/>
            </a:pPr>
            <a:r>
              <a:rPr lang="en"/>
              <a:t>Server returns a list of hosts to client: &lt;IP Address, Port Number&gt;.</a:t>
            </a:r>
            <a:endParaRPr/>
          </a:p>
          <a:p>
            <a:pPr indent="0" lvl="0" marL="0" rtl="0" algn="l">
              <a:spcBef>
                <a:spcPts val="1600"/>
              </a:spcBef>
              <a:spcAft>
                <a:spcPts val="0"/>
              </a:spcAft>
              <a:buNone/>
            </a:pPr>
            <a:r>
              <a:rPr lang="en"/>
              <a:t>Client pings each hosts and download file from best host.</a:t>
            </a:r>
            <a:endParaRPr/>
          </a:p>
          <a:p>
            <a:pPr indent="0" lvl="0" marL="0" rtl="0" algn="l">
              <a:spcBef>
                <a:spcPts val="1600"/>
              </a:spcBef>
              <a:spcAft>
                <a:spcPts val="1600"/>
              </a:spcAft>
              <a:buNone/>
            </a:pPr>
            <a:r>
              <a:t/>
            </a:r>
            <a:endParaRPr/>
          </a:p>
        </p:txBody>
      </p:sp>
      <p:sp>
        <p:nvSpPr>
          <p:cNvPr id="87" name="Google Shape;87;p17"/>
          <p:cNvSpPr/>
          <p:nvPr/>
        </p:nvSpPr>
        <p:spPr>
          <a:xfrm>
            <a:off x="7479425" y="1503550"/>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7"/>
          <p:cNvSpPr/>
          <p:nvPr/>
        </p:nvSpPr>
        <p:spPr>
          <a:xfrm>
            <a:off x="4889275" y="1503550"/>
            <a:ext cx="405600" cy="389400"/>
          </a:xfrm>
          <a:prstGeom prst="ellipse">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7"/>
          <p:cNvSpPr/>
          <p:nvPr/>
        </p:nvSpPr>
        <p:spPr>
          <a:xfrm rot="1557659">
            <a:off x="5477450" y="1055299"/>
            <a:ext cx="1654335" cy="853868"/>
          </a:xfrm>
          <a:prstGeom prst="bentArrow">
            <a:avLst>
              <a:gd fmla="val 14429" name="adj1"/>
              <a:gd fmla="val 21645" name="adj2"/>
              <a:gd fmla="val 38135" name="adj3"/>
              <a:gd fmla="val 8750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7"/>
          <p:cNvSpPr/>
          <p:nvPr/>
        </p:nvSpPr>
        <p:spPr>
          <a:xfrm rot="-9384344">
            <a:off x="5477521" y="1603874"/>
            <a:ext cx="1654185" cy="853761"/>
          </a:xfrm>
          <a:prstGeom prst="bentArrow">
            <a:avLst>
              <a:gd fmla="val 14429" name="adj1"/>
              <a:gd fmla="val 21645" name="adj2"/>
              <a:gd fmla="val 38135" name="adj3"/>
              <a:gd fmla="val 8750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7"/>
          <p:cNvSpPr txBox="1"/>
          <p:nvPr/>
        </p:nvSpPr>
        <p:spPr>
          <a:xfrm>
            <a:off x="4655225" y="1160975"/>
            <a:ext cx="720600" cy="50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Server</a:t>
            </a:r>
            <a:endParaRPr>
              <a:solidFill>
                <a:srgbClr val="FFFFFF"/>
              </a:solidFill>
              <a:latin typeface="Average"/>
              <a:ea typeface="Average"/>
              <a:cs typeface="Average"/>
              <a:sym typeface="Average"/>
            </a:endParaRPr>
          </a:p>
        </p:txBody>
      </p:sp>
      <p:sp>
        <p:nvSpPr>
          <p:cNvPr id="92" name="Google Shape;92;p17"/>
          <p:cNvSpPr txBox="1"/>
          <p:nvPr/>
        </p:nvSpPr>
        <p:spPr>
          <a:xfrm>
            <a:off x="7233425" y="1160975"/>
            <a:ext cx="897600" cy="34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Client</a:t>
            </a:r>
            <a:endParaRPr>
              <a:solidFill>
                <a:srgbClr val="FFFFFF"/>
              </a:solidFill>
              <a:latin typeface="Average"/>
              <a:ea typeface="Average"/>
              <a:cs typeface="Average"/>
              <a:sym typeface="Average"/>
            </a:endParaRPr>
          </a:p>
        </p:txBody>
      </p:sp>
      <p:sp>
        <p:nvSpPr>
          <p:cNvPr id="93" name="Google Shape;93;p17"/>
          <p:cNvSpPr txBox="1"/>
          <p:nvPr/>
        </p:nvSpPr>
        <p:spPr>
          <a:xfrm>
            <a:off x="5226425" y="659375"/>
            <a:ext cx="2253000" cy="50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&lt;IP Address, Port Number&gt;</a:t>
            </a:r>
            <a:endParaRPr>
              <a:solidFill>
                <a:srgbClr val="FFFFFF"/>
              </a:solidFill>
              <a:latin typeface="Average"/>
              <a:ea typeface="Average"/>
              <a:cs typeface="Average"/>
              <a:sym typeface="Average"/>
            </a:endParaRPr>
          </a:p>
        </p:txBody>
      </p:sp>
      <p:sp>
        <p:nvSpPr>
          <p:cNvPr id="94" name="Google Shape;94;p17"/>
          <p:cNvSpPr txBox="1"/>
          <p:nvPr/>
        </p:nvSpPr>
        <p:spPr>
          <a:xfrm>
            <a:off x="5870175" y="2378775"/>
            <a:ext cx="1733700" cy="3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&lt;filename&gt;</a:t>
            </a:r>
            <a:endParaRPr>
              <a:solidFill>
                <a:srgbClr val="FFFFFF"/>
              </a:solidFill>
              <a:latin typeface="Average"/>
              <a:ea typeface="Average"/>
              <a:cs typeface="Average"/>
              <a:sym typeface="Average"/>
            </a:endParaRPr>
          </a:p>
        </p:txBody>
      </p:sp>
      <p:sp>
        <p:nvSpPr>
          <p:cNvPr id="95" name="Google Shape;95;p17"/>
          <p:cNvSpPr/>
          <p:nvPr/>
        </p:nvSpPr>
        <p:spPr>
          <a:xfrm>
            <a:off x="6827825" y="388257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7"/>
          <p:cNvSpPr txBox="1"/>
          <p:nvPr/>
        </p:nvSpPr>
        <p:spPr>
          <a:xfrm>
            <a:off x="6908600" y="4444400"/>
            <a:ext cx="1733700" cy="34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File is here!</a:t>
            </a:r>
            <a:endParaRPr>
              <a:solidFill>
                <a:srgbClr val="FFFFFF"/>
              </a:solidFill>
              <a:latin typeface="Average"/>
              <a:ea typeface="Average"/>
              <a:cs typeface="Average"/>
              <a:sym typeface="Average"/>
            </a:endParaRPr>
          </a:p>
        </p:txBody>
      </p:sp>
      <p:sp>
        <p:nvSpPr>
          <p:cNvPr id="97" name="Google Shape;97;p17"/>
          <p:cNvSpPr/>
          <p:nvPr/>
        </p:nvSpPr>
        <p:spPr>
          <a:xfrm rot="6207550">
            <a:off x="6509518" y="2778594"/>
            <a:ext cx="1755513" cy="264062"/>
          </a:xfrm>
          <a:prstGeom prst="rightArrow">
            <a:avLst>
              <a:gd fmla="val 50000" name="adj1"/>
              <a:gd fmla="val 88141"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7"/>
          <p:cNvSpPr txBox="1"/>
          <p:nvPr/>
        </p:nvSpPr>
        <p:spPr>
          <a:xfrm>
            <a:off x="7603875" y="2688075"/>
            <a:ext cx="1228500" cy="34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Fetch file</a:t>
            </a:r>
            <a:endParaRPr>
              <a:solidFill>
                <a:srgbClr val="FFFFFF"/>
              </a:solidFill>
              <a:latin typeface="Average"/>
              <a:ea typeface="Average"/>
              <a:cs typeface="Average"/>
              <a:sym typeface="Average"/>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9" name="Shape 759"/>
        <p:cNvGrpSpPr/>
        <p:nvPr/>
      </p:nvGrpSpPr>
      <p:grpSpPr>
        <a:xfrm>
          <a:off x="0" y="0"/>
          <a:ext cx="0" cy="0"/>
          <a:chOff x="0" y="0"/>
          <a:chExt cx="0" cy="0"/>
        </a:xfrm>
      </p:grpSpPr>
      <p:sp>
        <p:nvSpPr>
          <p:cNvPr id="760" name="Google Shape;760;p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3: Concurrent Operations</a:t>
            </a:r>
            <a:endParaRPr/>
          </a:p>
        </p:txBody>
      </p:sp>
      <p:sp>
        <p:nvSpPr>
          <p:cNvPr id="761" name="Google Shape;761;p6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look up that occurs before stabilization has finished can exhibit the following three behaviors:</a:t>
            </a:r>
            <a:endParaRPr/>
          </a:p>
          <a:p>
            <a:pPr indent="-342900" lvl="0" marL="457200" rtl="0" algn="l">
              <a:spcBef>
                <a:spcPts val="1600"/>
              </a:spcBef>
              <a:spcAft>
                <a:spcPts val="0"/>
              </a:spcAft>
              <a:buSzPts val="1800"/>
              <a:buAutoNum type="arabicPeriod"/>
            </a:pPr>
            <a:r>
              <a:rPr lang="en"/>
              <a:t>All the finger table entries involved in the lookup are current. (</a:t>
            </a:r>
            <a:r>
              <a:rPr lang="en">
                <a:solidFill>
                  <a:srgbClr val="6AA84F"/>
                </a:solidFill>
              </a:rPr>
              <a:t>correct!</a:t>
            </a:r>
            <a:r>
              <a:rPr lang="en"/>
              <a:t>)</a:t>
            </a:r>
            <a:endParaRPr/>
          </a:p>
          <a:p>
            <a:pPr indent="-342900" lvl="0" marL="457200" rtl="0" algn="l">
              <a:spcBef>
                <a:spcPts val="0"/>
              </a:spcBef>
              <a:spcAft>
                <a:spcPts val="0"/>
              </a:spcAft>
              <a:buSzPts val="1800"/>
              <a:buAutoNum type="arabicPeriod"/>
            </a:pPr>
            <a:r>
              <a:rPr lang="en"/>
              <a:t>Successor pointers are correct but fingers are not. (</a:t>
            </a:r>
            <a:r>
              <a:rPr lang="en">
                <a:solidFill>
                  <a:srgbClr val="6AA84F"/>
                </a:solidFill>
              </a:rPr>
              <a:t>correct but slower...</a:t>
            </a:r>
            <a:r>
              <a:rPr lang="en"/>
              <a:t>)</a:t>
            </a:r>
            <a:endParaRPr/>
          </a:p>
          <a:p>
            <a:pPr indent="-342900" lvl="0" marL="457200" rtl="0" algn="l">
              <a:spcBef>
                <a:spcPts val="0"/>
              </a:spcBef>
              <a:spcAft>
                <a:spcPts val="0"/>
              </a:spcAft>
              <a:buSzPts val="1800"/>
              <a:buAutoNum type="arabicPeriod"/>
            </a:pPr>
            <a:r>
              <a:rPr lang="en"/>
              <a:t>Incorrect successor pointers. (</a:t>
            </a:r>
            <a:r>
              <a:rPr lang="en">
                <a:solidFill>
                  <a:srgbClr val="FF0000"/>
                </a:solidFill>
              </a:rPr>
              <a:t>fail!</a:t>
            </a:r>
            <a:r>
              <a:rPr lang="en"/>
              <a:t>)</a:t>
            </a:r>
            <a:endParaRPr/>
          </a:p>
          <a:p>
            <a:pPr indent="0" lvl="0" marL="0" rtl="0" algn="l">
              <a:spcBef>
                <a:spcPts val="1600"/>
              </a:spcBef>
              <a:spcAft>
                <a:spcPts val="1600"/>
              </a:spcAft>
              <a:buNone/>
            </a:pPr>
            <a:r>
              <a:rPr lang="en"/>
              <a:t>What can we do about 3? Retrying after a pause.</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5" name="Shape 765"/>
        <p:cNvGrpSpPr/>
        <p:nvPr/>
      </p:nvGrpSpPr>
      <p:grpSpPr>
        <a:xfrm>
          <a:off x="0" y="0"/>
          <a:ext cx="0" cy="0"/>
          <a:chOff x="0" y="0"/>
          <a:chExt cx="0" cy="0"/>
        </a:xfrm>
      </p:grpSpPr>
      <p:sp>
        <p:nvSpPr>
          <p:cNvPr id="766" name="Google Shape;766;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3: Concurrent Operations</a:t>
            </a:r>
            <a:endParaRPr/>
          </a:p>
        </p:txBody>
      </p:sp>
      <p:sp>
        <p:nvSpPr>
          <p:cNvPr id="767" name="Google Shape;767;p6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if there are concurrent joins?</a:t>
            </a:r>
            <a:endParaRPr/>
          </a:p>
          <a:p>
            <a:pPr indent="0" lvl="0" marL="0" rtl="0" algn="l">
              <a:spcBef>
                <a:spcPts val="1600"/>
              </a:spcBef>
              <a:spcAft>
                <a:spcPts val="0"/>
              </a:spcAft>
              <a:buNone/>
            </a:pPr>
            <a:r>
              <a:rPr lang="en"/>
              <a:t>A basic stabilization protocol </a:t>
            </a:r>
            <a:r>
              <a:rPr b="1" lang="en"/>
              <a:t>S</a:t>
            </a:r>
            <a:r>
              <a:rPr lang="en"/>
              <a:t>: Keep nodes’ successor pointers up to date.</a:t>
            </a:r>
            <a:endParaRPr/>
          </a:p>
          <a:p>
            <a:pPr indent="0" lvl="0" marL="0" rtl="0" algn="l">
              <a:spcBef>
                <a:spcPts val="1600"/>
              </a:spcBef>
              <a:spcAft>
                <a:spcPts val="0"/>
              </a:spcAft>
              <a:buNone/>
            </a:pPr>
            <a:r>
              <a:rPr lang="en"/>
              <a:t>	-- sufficient to guarantee correctness of lookups.</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But does it solve the problem?</a:t>
            </a:r>
            <a:endParaRPr/>
          </a:p>
          <a:p>
            <a:pPr indent="0" lvl="0" marL="0" rtl="0" algn="l">
              <a:spcBef>
                <a:spcPts val="1600"/>
              </a:spcBef>
              <a:spcAft>
                <a:spcPts val="0"/>
              </a:spcAft>
              <a:buNone/>
            </a:pPr>
            <a:r>
              <a:rPr lang="en"/>
              <a:t>	-- What about the ongoing lookups? (</a:t>
            </a:r>
            <a:r>
              <a:rPr lang="en">
                <a:solidFill>
                  <a:srgbClr val="6AA84F"/>
                </a:solidFill>
              </a:rPr>
              <a:t>Problem solved!</a:t>
            </a:r>
            <a:r>
              <a:rPr lang="en"/>
              <a:t>)</a:t>
            </a:r>
            <a:endParaRPr/>
          </a:p>
          <a:p>
            <a:pPr indent="0" lvl="0" marL="0" rtl="0" algn="l">
              <a:spcBef>
                <a:spcPts val="1600"/>
              </a:spcBef>
              <a:spcAft>
                <a:spcPts val="1600"/>
              </a:spcAft>
              <a:buNone/>
            </a:pPr>
            <a:r>
              <a:rPr lang="en"/>
              <a:t>But how does </a:t>
            </a:r>
            <a:r>
              <a:rPr b="1" lang="en"/>
              <a:t>S</a:t>
            </a:r>
            <a:r>
              <a:rPr lang="en"/>
              <a:t> guarantee adding nodes preserves reachability of existing nodes?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1" name="Shape 771"/>
        <p:cNvGrpSpPr/>
        <p:nvPr/>
      </p:nvGrpSpPr>
      <p:grpSpPr>
        <a:xfrm>
          <a:off x="0" y="0"/>
          <a:ext cx="0" cy="0"/>
          <a:chOff x="0" y="0"/>
          <a:chExt cx="0" cy="0"/>
        </a:xfrm>
      </p:grpSpPr>
      <p:sp>
        <p:nvSpPr>
          <p:cNvPr id="772" name="Google Shape;772;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3: Concurrent Operations</a:t>
            </a:r>
            <a:endParaRPr/>
          </a:p>
        </p:txBody>
      </p:sp>
      <p:sp>
        <p:nvSpPr>
          <p:cNvPr id="773" name="Google Shape;773;p6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Every node runs stabilize() periodically.</a:t>
            </a:r>
            <a:endParaRPr/>
          </a:p>
          <a:p>
            <a:pPr indent="0" lvl="0" marL="0" rtl="0" algn="l">
              <a:spcBef>
                <a:spcPts val="1600"/>
              </a:spcBef>
              <a:spcAft>
                <a:spcPts val="0"/>
              </a:spcAft>
              <a:buNone/>
            </a:pPr>
            <a:r>
              <a:rPr lang="en"/>
              <a:t>Correct the successor pointers:</a:t>
            </a:r>
            <a:endParaRPr/>
          </a:p>
          <a:p>
            <a:pPr indent="457200" lvl="0" marL="0" rtl="0" algn="l">
              <a:spcBef>
                <a:spcPts val="1600"/>
              </a:spcBef>
              <a:spcAft>
                <a:spcPts val="0"/>
              </a:spcAft>
              <a:buNone/>
            </a:pPr>
            <a:r>
              <a:rPr lang="en"/>
              <a:t>(</a:t>
            </a:r>
            <a:r>
              <a:rPr lang="en">
                <a:solidFill>
                  <a:srgbClr val="6AA84F"/>
                </a:solidFill>
              </a:rPr>
              <a:t>Connect to the predecessor</a:t>
            </a:r>
            <a:r>
              <a:rPr lang="en"/>
              <a:t>) When n runs stabilize(), it asks n’s successor for the </a:t>
            </a:r>
            <a:r>
              <a:rPr lang="en"/>
              <a:t>successor’s</a:t>
            </a:r>
            <a:r>
              <a:rPr lang="en"/>
              <a:t> predecessor p, and decides whether p should be n’s successor instead. This would be the case if node p recently joined the system. </a:t>
            </a:r>
            <a:endParaRPr/>
          </a:p>
          <a:p>
            <a:pPr indent="457200" lvl="0" marL="0" rtl="0" algn="l">
              <a:spcBef>
                <a:spcPts val="1600"/>
              </a:spcBef>
              <a:spcAft>
                <a:spcPts val="1600"/>
              </a:spcAft>
              <a:buNone/>
            </a:pPr>
            <a:r>
              <a:rPr lang="en"/>
              <a:t>(</a:t>
            </a:r>
            <a:r>
              <a:rPr lang="en">
                <a:solidFill>
                  <a:srgbClr val="6AA84F"/>
                </a:solidFill>
              </a:rPr>
              <a:t>Connect to the successor</a:t>
            </a:r>
            <a:r>
              <a:rPr lang="en"/>
              <a:t>) Notify node n’s successor of n’s existence, giving the successor the chance to change its predecessor to n. The successor does this only if it knows of no closer predecessor than n.</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7" name="Shape 777"/>
        <p:cNvGrpSpPr/>
        <p:nvPr/>
      </p:nvGrpSpPr>
      <p:grpSpPr>
        <a:xfrm>
          <a:off x="0" y="0"/>
          <a:ext cx="0" cy="0"/>
          <a:chOff x="0" y="0"/>
          <a:chExt cx="0" cy="0"/>
        </a:xfrm>
      </p:grpSpPr>
      <p:sp>
        <p:nvSpPr>
          <p:cNvPr id="778" name="Google Shape;778;p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3: Concurrent Operations</a:t>
            </a:r>
            <a:endParaRPr/>
          </a:p>
        </p:txBody>
      </p:sp>
      <p:sp>
        <p:nvSpPr>
          <p:cNvPr id="779" name="Google Shape;779;p6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A concrete example: </a:t>
            </a:r>
            <a:r>
              <a:rPr lang="en"/>
              <a:t>the blue node n joins between P and S.</a:t>
            </a:r>
            <a:endParaRPr/>
          </a:p>
        </p:txBody>
      </p:sp>
      <p:sp>
        <p:nvSpPr>
          <p:cNvPr id="780" name="Google Shape;780;p65"/>
          <p:cNvSpPr/>
          <p:nvPr/>
        </p:nvSpPr>
        <p:spPr>
          <a:xfrm>
            <a:off x="2404938" y="266597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65"/>
          <p:cNvSpPr/>
          <p:nvPr/>
        </p:nvSpPr>
        <p:spPr>
          <a:xfrm>
            <a:off x="5468763" y="266597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65"/>
          <p:cNvSpPr/>
          <p:nvPr/>
        </p:nvSpPr>
        <p:spPr>
          <a:xfrm>
            <a:off x="3864813" y="2665975"/>
            <a:ext cx="405600" cy="389400"/>
          </a:xfrm>
          <a:prstGeom prst="ellipse">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65"/>
          <p:cNvSpPr txBox="1"/>
          <p:nvPr/>
        </p:nvSpPr>
        <p:spPr>
          <a:xfrm>
            <a:off x="2462400" y="3055375"/>
            <a:ext cx="445500" cy="4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P</a:t>
            </a:r>
            <a:endParaRPr baseline="-25000">
              <a:solidFill>
                <a:srgbClr val="FFFFFF"/>
              </a:solidFill>
              <a:latin typeface="Average"/>
              <a:ea typeface="Average"/>
              <a:cs typeface="Average"/>
              <a:sym typeface="Average"/>
            </a:endParaRPr>
          </a:p>
        </p:txBody>
      </p:sp>
      <p:sp>
        <p:nvSpPr>
          <p:cNvPr id="784" name="Google Shape;784;p65"/>
          <p:cNvSpPr txBox="1"/>
          <p:nvPr/>
        </p:nvSpPr>
        <p:spPr>
          <a:xfrm>
            <a:off x="5524200" y="3047275"/>
            <a:ext cx="534600" cy="4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S</a:t>
            </a:r>
            <a:endParaRPr>
              <a:solidFill>
                <a:srgbClr val="FFFFFF"/>
              </a:solidFill>
              <a:latin typeface="Average"/>
              <a:ea typeface="Average"/>
              <a:cs typeface="Average"/>
              <a:sym typeface="Average"/>
            </a:endParaRPr>
          </a:p>
        </p:txBody>
      </p:sp>
      <p:sp>
        <p:nvSpPr>
          <p:cNvPr id="785" name="Google Shape;785;p65"/>
          <p:cNvSpPr txBox="1"/>
          <p:nvPr/>
        </p:nvSpPr>
        <p:spPr>
          <a:xfrm>
            <a:off x="2065950" y="3388575"/>
            <a:ext cx="1083600" cy="3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Successor: S</a:t>
            </a:r>
            <a:endParaRPr>
              <a:solidFill>
                <a:srgbClr val="FFFFFF"/>
              </a:solidFill>
              <a:latin typeface="Average"/>
              <a:ea typeface="Average"/>
              <a:cs typeface="Average"/>
              <a:sym typeface="Average"/>
            </a:endParaRPr>
          </a:p>
        </p:txBody>
      </p:sp>
      <p:sp>
        <p:nvSpPr>
          <p:cNvPr id="786" name="Google Shape;786;p65"/>
          <p:cNvSpPr txBox="1"/>
          <p:nvPr/>
        </p:nvSpPr>
        <p:spPr>
          <a:xfrm>
            <a:off x="5129775" y="3388575"/>
            <a:ext cx="1283400" cy="3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Predecessor</a:t>
            </a:r>
            <a:r>
              <a:rPr lang="en">
                <a:solidFill>
                  <a:srgbClr val="FFFFFF"/>
                </a:solidFill>
                <a:latin typeface="Average"/>
                <a:ea typeface="Average"/>
                <a:cs typeface="Average"/>
                <a:sym typeface="Average"/>
              </a:rPr>
              <a:t>: P</a:t>
            </a:r>
            <a:endParaRPr>
              <a:solidFill>
                <a:srgbClr val="FFFFFF"/>
              </a:solidFill>
              <a:latin typeface="Average"/>
              <a:ea typeface="Average"/>
              <a:cs typeface="Average"/>
              <a:sym typeface="Average"/>
            </a:endParaRPr>
          </a:p>
        </p:txBody>
      </p:sp>
      <p:sp>
        <p:nvSpPr>
          <p:cNvPr id="787" name="Google Shape;787;p65"/>
          <p:cNvSpPr txBox="1"/>
          <p:nvPr/>
        </p:nvSpPr>
        <p:spPr>
          <a:xfrm>
            <a:off x="3921038" y="3047275"/>
            <a:ext cx="534600" cy="4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N</a:t>
            </a:r>
            <a:endParaRPr>
              <a:solidFill>
                <a:srgbClr val="FFFFFF"/>
              </a:solidFill>
              <a:latin typeface="Average"/>
              <a:ea typeface="Average"/>
              <a:cs typeface="Average"/>
              <a:sym typeface="Average"/>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1" name="Shape 791"/>
        <p:cNvGrpSpPr/>
        <p:nvPr/>
      </p:nvGrpSpPr>
      <p:grpSpPr>
        <a:xfrm>
          <a:off x="0" y="0"/>
          <a:ext cx="0" cy="0"/>
          <a:chOff x="0" y="0"/>
          <a:chExt cx="0" cy="0"/>
        </a:xfrm>
      </p:grpSpPr>
      <p:sp>
        <p:nvSpPr>
          <p:cNvPr id="792" name="Google Shape;792;p6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3: Concurrent Operations</a:t>
            </a:r>
            <a:endParaRPr/>
          </a:p>
        </p:txBody>
      </p:sp>
      <p:sp>
        <p:nvSpPr>
          <p:cNvPr id="793" name="Google Shape;793;p6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A concrete example: the blue node N joins between P and S.</a:t>
            </a:r>
            <a:endParaRPr/>
          </a:p>
        </p:txBody>
      </p:sp>
      <p:sp>
        <p:nvSpPr>
          <p:cNvPr id="794" name="Google Shape;794;p66"/>
          <p:cNvSpPr/>
          <p:nvPr/>
        </p:nvSpPr>
        <p:spPr>
          <a:xfrm>
            <a:off x="2404938" y="266597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66"/>
          <p:cNvSpPr/>
          <p:nvPr/>
        </p:nvSpPr>
        <p:spPr>
          <a:xfrm>
            <a:off x="5468763" y="266597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66"/>
          <p:cNvSpPr/>
          <p:nvPr/>
        </p:nvSpPr>
        <p:spPr>
          <a:xfrm>
            <a:off x="3864813" y="2665975"/>
            <a:ext cx="405600" cy="389400"/>
          </a:xfrm>
          <a:prstGeom prst="ellipse">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66"/>
          <p:cNvSpPr txBox="1"/>
          <p:nvPr/>
        </p:nvSpPr>
        <p:spPr>
          <a:xfrm>
            <a:off x="2462400" y="3055375"/>
            <a:ext cx="445500" cy="4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P</a:t>
            </a:r>
            <a:endParaRPr baseline="-25000">
              <a:solidFill>
                <a:srgbClr val="FFFFFF"/>
              </a:solidFill>
              <a:latin typeface="Average"/>
              <a:ea typeface="Average"/>
              <a:cs typeface="Average"/>
              <a:sym typeface="Average"/>
            </a:endParaRPr>
          </a:p>
        </p:txBody>
      </p:sp>
      <p:sp>
        <p:nvSpPr>
          <p:cNvPr id="798" name="Google Shape;798;p66"/>
          <p:cNvSpPr txBox="1"/>
          <p:nvPr/>
        </p:nvSpPr>
        <p:spPr>
          <a:xfrm>
            <a:off x="5524200" y="3047275"/>
            <a:ext cx="534600" cy="4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S</a:t>
            </a:r>
            <a:endParaRPr>
              <a:solidFill>
                <a:srgbClr val="FFFFFF"/>
              </a:solidFill>
              <a:latin typeface="Average"/>
              <a:ea typeface="Average"/>
              <a:cs typeface="Average"/>
              <a:sym typeface="Average"/>
            </a:endParaRPr>
          </a:p>
        </p:txBody>
      </p:sp>
      <p:sp>
        <p:nvSpPr>
          <p:cNvPr id="799" name="Google Shape;799;p66"/>
          <p:cNvSpPr txBox="1"/>
          <p:nvPr/>
        </p:nvSpPr>
        <p:spPr>
          <a:xfrm>
            <a:off x="2065950" y="3388575"/>
            <a:ext cx="1083600" cy="3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Successor: S</a:t>
            </a:r>
            <a:endParaRPr>
              <a:solidFill>
                <a:srgbClr val="FFFFFF"/>
              </a:solidFill>
              <a:latin typeface="Average"/>
              <a:ea typeface="Average"/>
              <a:cs typeface="Average"/>
              <a:sym typeface="Average"/>
            </a:endParaRPr>
          </a:p>
        </p:txBody>
      </p:sp>
      <p:sp>
        <p:nvSpPr>
          <p:cNvPr id="800" name="Google Shape;800;p66"/>
          <p:cNvSpPr txBox="1"/>
          <p:nvPr/>
        </p:nvSpPr>
        <p:spPr>
          <a:xfrm>
            <a:off x="5129775" y="3388575"/>
            <a:ext cx="1283400" cy="3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Predecessor: N</a:t>
            </a:r>
            <a:endParaRPr>
              <a:solidFill>
                <a:srgbClr val="FFFFFF"/>
              </a:solidFill>
              <a:latin typeface="Average"/>
              <a:ea typeface="Average"/>
              <a:cs typeface="Average"/>
              <a:sym typeface="Average"/>
            </a:endParaRPr>
          </a:p>
        </p:txBody>
      </p:sp>
      <p:sp>
        <p:nvSpPr>
          <p:cNvPr id="801" name="Google Shape;801;p66"/>
          <p:cNvSpPr/>
          <p:nvPr/>
        </p:nvSpPr>
        <p:spPr>
          <a:xfrm rot="-861">
            <a:off x="4270424" y="2776371"/>
            <a:ext cx="1198500" cy="1689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66"/>
          <p:cNvSpPr txBox="1"/>
          <p:nvPr/>
        </p:nvSpPr>
        <p:spPr>
          <a:xfrm>
            <a:off x="4341600" y="2401150"/>
            <a:ext cx="1127100" cy="3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successor</a:t>
            </a:r>
            <a:endParaRPr>
              <a:solidFill>
                <a:srgbClr val="FFFFFF"/>
              </a:solidFill>
              <a:latin typeface="Average"/>
              <a:ea typeface="Average"/>
              <a:cs typeface="Average"/>
              <a:sym typeface="Average"/>
            </a:endParaRPr>
          </a:p>
        </p:txBody>
      </p:sp>
      <p:sp>
        <p:nvSpPr>
          <p:cNvPr id="803" name="Google Shape;803;p66"/>
          <p:cNvSpPr txBox="1"/>
          <p:nvPr/>
        </p:nvSpPr>
        <p:spPr>
          <a:xfrm>
            <a:off x="3532575" y="3388575"/>
            <a:ext cx="1283400" cy="3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Successor: S</a:t>
            </a:r>
            <a:endParaRPr>
              <a:solidFill>
                <a:srgbClr val="FFFFFF"/>
              </a:solidFill>
              <a:latin typeface="Average"/>
              <a:ea typeface="Average"/>
              <a:cs typeface="Average"/>
              <a:sym typeface="Average"/>
            </a:endParaRPr>
          </a:p>
        </p:txBody>
      </p:sp>
      <p:sp>
        <p:nvSpPr>
          <p:cNvPr id="804" name="Google Shape;804;p66"/>
          <p:cNvSpPr/>
          <p:nvPr/>
        </p:nvSpPr>
        <p:spPr>
          <a:xfrm rot="10798279">
            <a:off x="4270417" y="2945720"/>
            <a:ext cx="1198500" cy="1689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66"/>
          <p:cNvSpPr txBox="1"/>
          <p:nvPr/>
        </p:nvSpPr>
        <p:spPr>
          <a:xfrm>
            <a:off x="4341600" y="3055375"/>
            <a:ext cx="1198500" cy="3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prede</a:t>
            </a:r>
            <a:r>
              <a:rPr lang="en">
                <a:solidFill>
                  <a:srgbClr val="FFFFFF"/>
                </a:solidFill>
                <a:latin typeface="Average"/>
                <a:ea typeface="Average"/>
                <a:cs typeface="Average"/>
                <a:sym typeface="Average"/>
              </a:rPr>
              <a:t>cessor</a:t>
            </a:r>
            <a:endParaRPr>
              <a:solidFill>
                <a:srgbClr val="FFFFFF"/>
              </a:solidFill>
              <a:latin typeface="Average"/>
              <a:ea typeface="Average"/>
              <a:cs typeface="Average"/>
              <a:sym typeface="Average"/>
            </a:endParaRPr>
          </a:p>
        </p:txBody>
      </p:sp>
      <p:sp>
        <p:nvSpPr>
          <p:cNvPr id="806" name="Google Shape;806;p66"/>
          <p:cNvSpPr txBox="1"/>
          <p:nvPr/>
        </p:nvSpPr>
        <p:spPr>
          <a:xfrm>
            <a:off x="3921038" y="3047275"/>
            <a:ext cx="534600" cy="4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N</a:t>
            </a:r>
            <a:endParaRPr>
              <a:solidFill>
                <a:srgbClr val="FFFFFF"/>
              </a:solidFill>
              <a:latin typeface="Average"/>
              <a:ea typeface="Average"/>
              <a:cs typeface="Average"/>
              <a:sym typeface="Average"/>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0" name="Shape 810"/>
        <p:cNvGrpSpPr/>
        <p:nvPr/>
      </p:nvGrpSpPr>
      <p:grpSpPr>
        <a:xfrm>
          <a:off x="0" y="0"/>
          <a:ext cx="0" cy="0"/>
          <a:chOff x="0" y="0"/>
          <a:chExt cx="0" cy="0"/>
        </a:xfrm>
      </p:grpSpPr>
      <p:sp>
        <p:nvSpPr>
          <p:cNvPr id="811" name="Google Shape;811;p6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3: Concurrent Operations</a:t>
            </a:r>
            <a:endParaRPr/>
          </a:p>
        </p:txBody>
      </p:sp>
      <p:sp>
        <p:nvSpPr>
          <p:cNvPr id="812" name="Google Shape;812;p6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A concrete example: the blue node N joins between P and S.</a:t>
            </a:r>
            <a:endParaRPr/>
          </a:p>
        </p:txBody>
      </p:sp>
      <p:sp>
        <p:nvSpPr>
          <p:cNvPr id="813" name="Google Shape;813;p67"/>
          <p:cNvSpPr/>
          <p:nvPr/>
        </p:nvSpPr>
        <p:spPr>
          <a:xfrm>
            <a:off x="2404938" y="266597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67"/>
          <p:cNvSpPr/>
          <p:nvPr/>
        </p:nvSpPr>
        <p:spPr>
          <a:xfrm>
            <a:off x="5468763" y="266597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67"/>
          <p:cNvSpPr/>
          <p:nvPr/>
        </p:nvSpPr>
        <p:spPr>
          <a:xfrm>
            <a:off x="3864813" y="2665975"/>
            <a:ext cx="405600" cy="389400"/>
          </a:xfrm>
          <a:prstGeom prst="ellipse">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67"/>
          <p:cNvSpPr txBox="1"/>
          <p:nvPr/>
        </p:nvSpPr>
        <p:spPr>
          <a:xfrm>
            <a:off x="2462400" y="3055375"/>
            <a:ext cx="445500" cy="4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P</a:t>
            </a:r>
            <a:endParaRPr baseline="-25000">
              <a:solidFill>
                <a:srgbClr val="FFFFFF"/>
              </a:solidFill>
              <a:latin typeface="Average"/>
              <a:ea typeface="Average"/>
              <a:cs typeface="Average"/>
              <a:sym typeface="Average"/>
            </a:endParaRPr>
          </a:p>
        </p:txBody>
      </p:sp>
      <p:sp>
        <p:nvSpPr>
          <p:cNvPr id="817" name="Google Shape;817;p67"/>
          <p:cNvSpPr txBox="1"/>
          <p:nvPr/>
        </p:nvSpPr>
        <p:spPr>
          <a:xfrm>
            <a:off x="5524200" y="3047275"/>
            <a:ext cx="534600" cy="4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S</a:t>
            </a:r>
            <a:endParaRPr>
              <a:solidFill>
                <a:srgbClr val="FFFFFF"/>
              </a:solidFill>
              <a:latin typeface="Average"/>
              <a:ea typeface="Average"/>
              <a:cs typeface="Average"/>
              <a:sym typeface="Average"/>
            </a:endParaRPr>
          </a:p>
        </p:txBody>
      </p:sp>
      <p:sp>
        <p:nvSpPr>
          <p:cNvPr id="818" name="Google Shape;818;p67"/>
          <p:cNvSpPr txBox="1"/>
          <p:nvPr/>
        </p:nvSpPr>
        <p:spPr>
          <a:xfrm>
            <a:off x="2065950" y="3388575"/>
            <a:ext cx="1083600" cy="3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Successor: S</a:t>
            </a:r>
            <a:endParaRPr>
              <a:solidFill>
                <a:srgbClr val="FFFFFF"/>
              </a:solidFill>
              <a:latin typeface="Average"/>
              <a:ea typeface="Average"/>
              <a:cs typeface="Average"/>
              <a:sym typeface="Average"/>
            </a:endParaRPr>
          </a:p>
        </p:txBody>
      </p:sp>
      <p:sp>
        <p:nvSpPr>
          <p:cNvPr id="819" name="Google Shape;819;p67"/>
          <p:cNvSpPr txBox="1"/>
          <p:nvPr/>
        </p:nvSpPr>
        <p:spPr>
          <a:xfrm>
            <a:off x="5129775" y="3388575"/>
            <a:ext cx="1283400" cy="3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Predecessor: N</a:t>
            </a:r>
            <a:endParaRPr>
              <a:solidFill>
                <a:srgbClr val="FFFFFF"/>
              </a:solidFill>
              <a:latin typeface="Average"/>
              <a:ea typeface="Average"/>
              <a:cs typeface="Average"/>
              <a:sym typeface="Average"/>
            </a:endParaRPr>
          </a:p>
        </p:txBody>
      </p:sp>
      <p:sp>
        <p:nvSpPr>
          <p:cNvPr id="820" name="Google Shape;820;p67"/>
          <p:cNvSpPr txBox="1"/>
          <p:nvPr/>
        </p:nvSpPr>
        <p:spPr>
          <a:xfrm>
            <a:off x="3532575" y="3388575"/>
            <a:ext cx="1283400" cy="3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Successor: S</a:t>
            </a:r>
            <a:endParaRPr>
              <a:solidFill>
                <a:srgbClr val="FFFFFF"/>
              </a:solidFill>
              <a:latin typeface="Average"/>
              <a:ea typeface="Average"/>
              <a:cs typeface="Average"/>
              <a:sym typeface="Average"/>
            </a:endParaRPr>
          </a:p>
        </p:txBody>
      </p:sp>
      <p:sp>
        <p:nvSpPr>
          <p:cNvPr id="821" name="Google Shape;821;p67"/>
          <p:cNvSpPr/>
          <p:nvPr/>
        </p:nvSpPr>
        <p:spPr>
          <a:xfrm>
            <a:off x="2498975" y="2038000"/>
            <a:ext cx="3299700" cy="534000"/>
          </a:xfrm>
          <a:prstGeom prst="uturnArrow">
            <a:avLst>
              <a:gd fmla="val 25000" name="adj1"/>
              <a:gd fmla="val 25000" name="adj2"/>
              <a:gd fmla="val 25000" name="adj3"/>
              <a:gd fmla="val 43750" name="adj4"/>
              <a:gd fmla="val 75000" name="adj5"/>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67"/>
          <p:cNvSpPr txBox="1"/>
          <p:nvPr/>
        </p:nvSpPr>
        <p:spPr>
          <a:xfrm>
            <a:off x="3000375" y="1609375"/>
            <a:ext cx="2636400" cy="33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Stabilize(): ask for predecessor</a:t>
            </a:r>
            <a:endParaRPr>
              <a:solidFill>
                <a:srgbClr val="FFFFFF"/>
              </a:solidFill>
              <a:latin typeface="Average"/>
              <a:ea typeface="Average"/>
              <a:cs typeface="Average"/>
              <a:sym typeface="Average"/>
            </a:endParaRPr>
          </a:p>
        </p:txBody>
      </p:sp>
      <p:sp>
        <p:nvSpPr>
          <p:cNvPr id="823" name="Google Shape;823;p67"/>
          <p:cNvSpPr txBox="1"/>
          <p:nvPr/>
        </p:nvSpPr>
        <p:spPr>
          <a:xfrm>
            <a:off x="3916913" y="3055375"/>
            <a:ext cx="445500" cy="4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N</a:t>
            </a:r>
            <a:endParaRPr baseline="-25000">
              <a:solidFill>
                <a:srgbClr val="FFFFFF"/>
              </a:solidFill>
              <a:latin typeface="Average"/>
              <a:ea typeface="Average"/>
              <a:cs typeface="Average"/>
              <a:sym typeface="Average"/>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7" name="Shape 827"/>
        <p:cNvGrpSpPr/>
        <p:nvPr/>
      </p:nvGrpSpPr>
      <p:grpSpPr>
        <a:xfrm>
          <a:off x="0" y="0"/>
          <a:ext cx="0" cy="0"/>
          <a:chOff x="0" y="0"/>
          <a:chExt cx="0" cy="0"/>
        </a:xfrm>
      </p:grpSpPr>
      <p:sp>
        <p:nvSpPr>
          <p:cNvPr id="828" name="Google Shape;828;p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3: Concurrent Operations</a:t>
            </a:r>
            <a:endParaRPr/>
          </a:p>
        </p:txBody>
      </p:sp>
      <p:sp>
        <p:nvSpPr>
          <p:cNvPr id="829" name="Google Shape;829;p6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A concrete example: the blue node N joins between P and S.</a:t>
            </a:r>
            <a:endParaRPr/>
          </a:p>
        </p:txBody>
      </p:sp>
      <p:sp>
        <p:nvSpPr>
          <p:cNvPr id="830" name="Google Shape;830;p68"/>
          <p:cNvSpPr/>
          <p:nvPr/>
        </p:nvSpPr>
        <p:spPr>
          <a:xfrm>
            <a:off x="2404938" y="266597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68"/>
          <p:cNvSpPr/>
          <p:nvPr/>
        </p:nvSpPr>
        <p:spPr>
          <a:xfrm>
            <a:off x="5468763" y="266597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68"/>
          <p:cNvSpPr/>
          <p:nvPr/>
        </p:nvSpPr>
        <p:spPr>
          <a:xfrm>
            <a:off x="3864813" y="2665975"/>
            <a:ext cx="405600" cy="389400"/>
          </a:xfrm>
          <a:prstGeom prst="ellipse">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68"/>
          <p:cNvSpPr txBox="1"/>
          <p:nvPr/>
        </p:nvSpPr>
        <p:spPr>
          <a:xfrm>
            <a:off x="2462400" y="3055375"/>
            <a:ext cx="445500" cy="4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P</a:t>
            </a:r>
            <a:endParaRPr baseline="-25000">
              <a:solidFill>
                <a:srgbClr val="FFFFFF"/>
              </a:solidFill>
              <a:latin typeface="Average"/>
              <a:ea typeface="Average"/>
              <a:cs typeface="Average"/>
              <a:sym typeface="Average"/>
            </a:endParaRPr>
          </a:p>
        </p:txBody>
      </p:sp>
      <p:sp>
        <p:nvSpPr>
          <p:cNvPr id="834" name="Google Shape;834;p68"/>
          <p:cNvSpPr txBox="1"/>
          <p:nvPr/>
        </p:nvSpPr>
        <p:spPr>
          <a:xfrm>
            <a:off x="5524200" y="3047275"/>
            <a:ext cx="534600" cy="4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S</a:t>
            </a:r>
            <a:endParaRPr>
              <a:solidFill>
                <a:srgbClr val="FFFFFF"/>
              </a:solidFill>
              <a:latin typeface="Average"/>
              <a:ea typeface="Average"/>
              <a:cs typeface="Average"/>
              <a:sym typeface="Average"/>
            </a:endParaRPr>
          </a:p>
        </p:txBody>
      </p:sp>
      <p:sp>
        <p:nvSpPr>
          <p:cNvPr id="835" name="Google Shape;835;p68"/>
          <p:cNvSpPr txBox="1"/>
          <p:nvPr/>
        </p:nvSpPr>
        <p:spPr>
          <a:xfrm>
            <a:off x="2065950" y="3388575"/>
            <a:ext cx="1283400" cy="3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Successor: N</a:t>
            </a:r>
            <a:endParaRPr>
              <a:solidFill>
                <a:srgbClr val="FFFFFF"/>
              </a:solidFill>
              <a:latin typeface="Average"/>
              <a:ea typeface="Average"/>
              <a:cs typeface="Average"/>
              <a:sym typeface="Average"/>
            </a:endParaRPr>
          </a:p>
        </p:txBody>
      </p:sp>
      <p:sp>
        <p:nvSpPr>
          <p:cNvPr id="836" name="Google Shape;836;p68"/>
          <p:cNvSpPr txBox="1"/>
          <p:nvPr/>
        </p:nvSpPr>
        <p:spPr>
          <a:xfrm>
            <a:off x="5129775" y="3388575"/>
            <a:ext cx="1283400" cy="3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Predecessor: N</a:t>
            </a:r>
            <a:endParaRPr>
              <a:solidFill>
                <a:srgbClr val="FFFFFF"/>
              </a:solidFill>
              <a:latin typeface="Average"/>
              <a:ea typeface="Average"/>
              <a:cs typeface="Average"/>
              <a:sym typeface="Average"/>
            </a:endParaRPr>
          </a:p>
        </p:txBody>
      </p:sp>
      <p:sp>
        <p:nvSpPr>
          <p:cNvPr id="837" name="Google Shape;837;p68"/>
          <p:cNvSpPr txBox="1"/>
          <p:nvPr/>
        </p:nvSpPr>
        <p:spPr>
          <a:xfrm>
            <a:off x="3532575" y="3388575"/>
            <a:ext cx="1283400" cy="3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Successor: S</a:t>
            </a:r>
            <a:endParaRPr>
              <a:solidFill>
                <a:srgbClr val="FFFFFF"/>
              </a:solidFill>
              <a:latin typeface="Average"/>
              <a:ea typeface="Average"/>
              <a:cs typeface="Average"/>
              <a:sym typeface="Average"/>
            </a:endParaRPr>
          </a:p>
        </p:txBody>
      </p:sp>
      <p:sp>
        <p:nvSpPr>
          <p:cNvPr id="838" name="Google Shape;838;p68"/>
          <p:cNvSpPr/>
          <p:nvPr/>
        </p:nvSpPr>
        <p:spPr>
          <a:xfrm flipH="1">
            <a:off x="2498975" y="2038000"/>
            <a:ext cx="3283500" cy="534000"/>
          </a:xfrm>
          <a:prstGeom prst="uturnArrow">
            <a:avLst>
              <a:gd fmla="val 25000" name="adj1"/>
              <a:gd fmla="val 25000" name="adj2"/>
              <a:gd fmla="val 25000" name="adj3"/>
              <a:gd fmla="val 43750" name="adj4"/>
              <a:gd fmla="val 75000" name="adj5"/>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68"/>
          <p:cNvSpPr txBox="1"/>
          <p:nvPr/>
        </p:nvSpPr>
        <p:spPr>
          <a:xfrm>
            <a:off x="3000375" y="1609375"/>
            <a:ext cx="2636400" cy="33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Predecessor: N</a:t>
            </a:r>
            <a:endParaRPr>
              <a:solidFill>
                <a:srgbClr val="FFFFFF"/>
              </a:solidFill>
              <a:latin typeface="Average"/>
              <a:ea typeface="Average"/>
              <a:cs typeface="Average"/>
              <a:sym typeface="Average"/>
            </a:endParaRPr>
          </a:p>
        </p:txBody>
      </p:sp>
      <p:sp>
        <p:nvSpPr>
          <p:cNvPr id="840" name="Google Shape;840;p68"/>
          <p:cNvSpPr txBox="1"/>
          <p:nvPr/>
        </p:nvSpPr>
        <p:spPr>
          <a:xfrm>
            <a:off x="3916913" y="3055375"/>
            <a:ext cx="445500" cy="4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N</a:t>
            </a:r>
            <a:endParaRPr baseline="-25000">
              <a:solidFill>
                <a:srgbClr val="FFFFFF"/>
              </a:solidFill>
              <a:latin typeface="Average"/>
              <a:ea typeface="Average"/>
              <a:cs typeface="Average"/>
              <a:sym typeface="Average"/>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4" name="Shape 844"/>
        <p:cNvGrpSpPr/>
        <p:nvPr/>
      </p:nvGrpSpPr>
      <p:grpSpPr>
        <a:xfrm>
          <a:off x="0" y="0"/>
          <a:ext cx="0" cy="0"/>
          <a:chOff x="0" y="0"/>
          <a:chExt cx="0" cy="0"/>
        </a:xfrm>
      </p:grpSpPr>
      <p:sp>
        <p:nvSpPr>
          <p:cNvPr id="845" name="Google Shape;845;p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3: Concurrent Operations</a:t>
            </a:r>
            <a:endParaRPr/>
          </a:p>
        </p:txBody>
      </p:sp>
      <p:sp>
        <p:nvSpPr>
          <p:cNvPr id="846" name="Google Shape;846;p6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A concrete example: the blue node N joins between P and S.</a:t>
            </a:r>
            <a:endParaRPr/>
          </a:p>
        </p:txBody>
      </p:sp>
      <p:sp>
        <p:nvSpPr>
          <p:cNvPr id="847" name="Google Shape;847;p69"/>
          <p:cNvSpPr/>
          <p:nvPr/>
        </p:nvSpPr>
        <p:spPr>
          <a:xfrm>
            <a:off x="2404938" y="266597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69"/>
          <p:cNvSpPr/>
          <p:nvPr/>
        </p:nvSpPr>
        <p:spPr>
          <a:xfrm>
            <a:off x="5468763" y="266597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69"/>
          <p:cNvSpPr/>
          <p:nvPr/>
        </p:nvSpPr>
        <p:spPr>
          <a:xfrm>
            <a:off x="3864813" y="2665975"/>
            <a:ext cx="405600" cy="389400"/>
          </a:xfrm>
          <a:prstGeom prst="ellipse">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69"/>
          <p:cNvSpPr txBox="1"/>
          <p:nvPr/>
        </p:nvSpPr>
        <p:spPr>
          <a:xfrm>
            <a:off x="2462400" y="3055375"/>
            <a:ext cx="445500" cy="4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P</a:t>
            </a:r>
            <a:endParaRPr baseline="-25000">
              <a:solidFill>
                <a:srgbClr val="FFFFFF"/>
              </a:solidFill>
              <a:latin typeface="Average"/>
              <a:ea typeface="Average"/>
              <a:cs typeface="Average"/>
              <a:sym typeface="Average"/>
            </a:endParaRPr>
          </a:p>
        </p:txBody>
      </p:sp>
      <p:sp>
        <p:nvSpPr>
          <p:cNvPr id="851" name="Google Shape;851;p69"/>
          <p:cNvSpPr txBox="1"/>
          <p:nvPr/>
        </p:nvSpPr>
        <p:spPr>
          <a:xfrm>
            <a:off x="5524200" y="3047275"/>
            <a:ext cx="534600" cy="4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S</a:t>
            </a:r>
            <a:endParaRPr>
              <a:solidFill>
                <a:srgbClr val="FFFFFF"/>
              </a:solidFill>
              <a:latin typeface="Average"/>
              <a:ea typeface="Average"/>
              <a:cs typeface="Average"/>
              <a:sym typeface="Average"/>
            </a:endParaRPr>
          </a:p>
        </p:txBody>
      </p:sp>
      <p:sp>
        <p:nvSpPr>
          <p:cNvPr id="852" name="Google Shape;852;p69"/>
          <p:cNvSpPr txBox="1"/>
          <p:nvPr/>
        </p:nvSpPr>
        <p:spPr>
          <a:xfrm>
            <a:off x="2065950" y="3388575"/>
            <a:ext cx="1283400" cy="3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Successor: N</a:t>
            </a:r>
            <a:endParaRPr>
              <a:solidFill>
                <a:srgbClr val="FFFFFF"/>
              </a:solidFill>
              <a:latin typeface="Average"/>
              <a:ea typeface="Average"/>
              <a:cs typeface="Average"/>
              <a:sym typeface="Average"/>
            </a:endParaRPr>
          </a:p>
        </p:txBody>
      </p:sp>
      <p:sp>
        <p:nvSpPr>
          <p:cNvPr id="853" name="Google Shape;853;p69"/>
          <p:cNvSpPr txBox="1"/>
          <p:nvPr/>
        </p:nvSpPr>
        <p:spPr>
          <a:xfrm>
            <a:off x="5129775" y="3388575"/>
            <a:ext cx="1283400" cy="3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Predecessor: N</a:t>
            </a:r>
            <a:endParaRPr>
              <a:solidFill>
                <a:srgbClr val="FFFFFF"/>
              </a:solidFill>
              <a:latin typeface="Average"/>
              <a:ea typeface="Average"/>
              <a:cs typeface="Average"/>
              <a:sym typeface="Average"/>
            </a:endParaRPr>
          </a:p>
        </p:txBody>
      </p:sp>
      <p:sp>
        <p:nvSpPr>
          <p:cNvPr id="854" name="Google Shape;854;p69"/>
          <p:cNvSpPr txBox="1"/>
          <p:nvPr/>
        </p:nvSpPr>
        <p:spPr>
          <a:xfrm>
            <a:off x="3532575" y="3388575"/>
            <a:ext cx="1283400" cy="3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Successor: S</a:t>
            </a:r>
            <a:endParaRPr>
              <a:solidFill>
                <a:srgbClr val="FFFFFF"/>
              </a:solidFill>
              <a:latin typeface="Average"/>
              <a:ea typeface="Average"/>
              <a:cs typeface="Average"/>
              <a:sym typeface="Average"/>
            </a:endParaRPr>
          </a:p>
          <a:p>
            <a:pPr indent="0" lvl="0" marL="0" rtl="0" algn="l">
              <a:spcBef>
                <a:spcPts val="0"/>
              </a:spcBef>
              <a:spcAft>
                <a:spcPts val="0"/>
              </a:spcAft>
              <a:buNone/>
            </a:pPr>
            <a:r>
              <a:rPr lang="en">
                <a:solidFill>
                  <a:srgbClr val="FFFFFF"/>
                </a:solidFill>
                <a:latin typeface="Average"/>
                <a:ea typeface="Average"/>
                <a:cs typeface="Average"/>
                <a:sym typeface="Average"/>
              </a:rPr>
              <a:t>Predecessor: P</a:t>
            </a:r>
            <a:endParaRPr>
              <a:solidFill>
                <a:srgbClr val="FFFFFF"/>
              </a:solidFill>
              <a:latin typeface="Average"/>
              <a:ea typeface="Average"/>
              <a:cs typeface="Average"/>
              <a:sym typeface="Average"/>
            </a:endParaRPr>
          </a:p>
        </p:txBody>
      </p:sp>
      <p:sp>
        <p:nvSpPr>
          <p:cNvPr id="855" name="Google Shape;855;p69"/>
          <p:cNvSpPr txBox="1"/>
          <p:nvPr/>
        </p:nvSpPr>
        <p:spPr>
          <a:xfrm>
            <a:off x="3916913" y="3055375"/>
            <a:ext cx="445500" cy="4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N</a:t>
            </a:r>
            <a:endParaRPr baseline="-25000">
              <a:solidFill>
                <a:srgbClr val="FFFFFF"/>
              </a:solidFill>
              <a:latin typeface="Average"/>
              <a:ea typeface="Average"/>
              <a:cs typeface="Average"/>
              <a:sym typeface="Average"/>
            </a:endParaRPr>
          </a:p>
        </p:txBody>
      </p:sp>
      <p:sp>
        <p:nvSpPr>
          <p:cNvPr id="856" name="Google Shape;856;p69"/>
          <p:cNvSpPr/>
          <p:nvPr/>
        </p:nvSpPr>
        <p:spPr>
          <a:xfrm rot="-978">
            <a:off x="2810550" y="2769320"/>
            <a:ext cx="1054200" cy="1689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69"/>
          <p:cNvSpPr txBox="1"/>
          <p:nvPr/>
        </p:nvSpPr>
        <p:spPr>
          <a:xfrm>
            <a:off x="2881725" y="2394088"/>
            <a:ext cx="1127100" cy="3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successor</a:t>
            </a:r>
            <a:endParaRPr>
              <a:solidFill>
                <a:srgbClr val="FFFFFF"/>
              </a:solidFill>
              <a:latin typeface="Average"/>
              <a:ea typeface="Average"/>
              <a:cs typeface="Average"/>
              <a:sym typeface="Average"/>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1" name="Shape 861"/>
        <p:cNvGrpSpPr/>
        <p:nvPr/>
      </p:nvGrpSpPr>
      <p:grpSpPr>
        <a:xfrm>
          <a:off x="0" y="0"/>
          <a:ext cx="0" cy="0"/>
          <a:chOff x="0" y="0"/>
          <a:chExt cx="0" cy="0"/>
        </a:xfrm>
      </p:grpSpPr>
      <p:sp>
        <p:nvSpPr>
          <p:cNvPr id="862" name="Google Shape;862;p7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3: Concurrent Operations</a:t>
            </a:r>
            <a:endParaRPr/>
          </a:p>
          <a:p>
            <a:pPr indent="0" lvl="0" marL="0" rtl="0" algn="l">
              <a:spcBef>
                <a:spcPts val="0"/>
              </a:spcBef>
              <a:spcAft>
                <a:spcPts val="0"/>
              </a:spcAft>
              <a:buNone/>
            </a:pPr>
            <a:r>
              <a:t/>
            </a:r>
            <a:endParaRPr/>
          </a:p>
        </p:txBody>
      </p:sp>
      <p:sp>
        <p:nvSpPr>
          <p:cNvPr id="863" name="Google Shape;863;p7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the problems cause by concurrent joins are transient!</a:t>
            </a:r>
            <a:endParaRPr/>
          </a:p>
          <a:p>
            <a:pPr indent="0" lvl="0" marL="0" rtl="0" algn="l">
              <a:spcBef>
                <a:spcPts val="1600"/>
              </a:spcBef>
              <a:spcAft>
                <a:spcPts val="0"/>
              </a:spcAft>
              <a:buNone/>
            </a:pPr>
            <a:r>
              <a:rPr lang="en"/>
              <a:t>Assume any two nodes trying to communicate will eventually succeed, then</a:t>
            </a:r>
            <a:endParaRPr/>
          </a:p>
          <a:p>
            <a:pPr indent="0" lvl="0" marL="0" rtl="0" algn="l">
              <a:spcBef>
                <a:spcPts val="1600"/>
              </a:spcBef>
              <a:spcAft>
                <a:spcPts val="0"/>
              </a:spcAft>
              <a:buNone/>
            </a:pPr>
            <a:r>
              <a:rPr lang="en"/>
              <a:t>Theorem 4. Once a node can successfully resolve a given query, it will always be able to do so in the future.</a:t>
            </a:r>
            <a:endParaRPr/>
          </a:p>
          <a:p>
            <a:pPr indent="0" lvl="0" marL="0" rtl="0" algn="l">
              <a:spcBef>
                <a:spcPts val="1600"/>
              </a:spcBef>
              <a:spcAft>
                <a:spcPts val="1600"/>
              </a:spcAft>
              <a:buNone/>
            </a:pPr>
            <a:r>
              <a:rPr lang="en"/>
              <a:t>Theorem 5. At some time after the last join all successor pointers will be correct.</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7" name="Shape 867"/>
        <p:cNvGrpSpPr/>
        <p:nvPr/>
      </p:nvGrpSpPr>
      <p:grpSpPr>
        <a:xfrm>
          <a:off x="0" y="0"/>
          <a:ext cx="0" cy="0"/>
          <a:chOff x="0" y="0"/>
          <a:chExt cx="0" cy="0"/>
        </a:xfrm>
      </p:grpSpPr>
      <p:sp>
        <p:nvSpPr>
          <p:cNvPr id="868" name="Google Shape;868;p7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3: Concurrent Operations</a:t>
            </a:r>
            <a:endParaRPr/>
          </a:p>
          <a:p>
            <a:pPr indent="0" lvl="0" marL="0" rtl="0" algn="l">
              <a:spcBef>
                <a:spcPts val="0"/>
              </a:spcBef>
              <a:spcAft>
                <a:spcPts val="0"/>
              </a:spcAft>
              <a:buNone/>
            </a:pPr>
            <a:r>
              <a:t/>
            </a:r>
            <a:endParaRPr/>
          </a:p>
        </p:txBody>
      </p:sp>
      <p:sp>
        <p:nvSpPr>
          <p:cNvPr id="869" name="Google Shape;869;p7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number of nodes between two old nodes is likely to be very small.</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Theorem 6. If we take a stable network with N nodes, and another set of up to N nodes joins the network with no finger pointers (but with correct successor pointers), then lookups will still take O(log(N)) time with high probability.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Google Shape;103;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After Napster</a:t>
            </a:r>
            <a:endParaRPr/>
          </a:p>
        </p:txBody>
      </p:sp>
      <p:sp>
        <p:nvSpPr>
          <p:cNvPr id="104" name="Google Shape;104;p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Later, more decentralized projects followed Napster's P2P file-sharing example, such as </a:t>
            </a:r>
            <a:r>
              <a:rPr lang="en">
                <a:uFill>
                  <a:noFill/>
                </a:uFill>
                <a:hlinkClick r:id="rId3"/>
              </a:rPr>
              <a:t>Gnutella</a:t>
            </a:r>
            <a:r>
              <a:rPr lang="en"/>
              <a:t>, </a:t>
            </a:r>
            <a:r>
              <a:rPr lang="en">
                <a:uFill>
                  <a:noFill/>
                </a:uFill>
                <a:hlinkClick r:id="rId4"/>
              </a:rPr>
              <a:t>Freenet</a:t>
            </a:r>
            <a:r>
              <a:rPr lang="en"/>
              <a:t>, </a:t>
            </a:r>
            <a:r>
              <a:rPr lang="en">
                <a:uFill>
                  <a:noFill/>
                </a:uFill>
                <a:hlinkClick r:id="rId5"/>
              </a:rPr>
              <a:t>BearShare</a:t>
            </a:r>
            <a:r>
              <a:rPr lang="en"/>
              <a:t> and </a:t>
            </a:r>
            <a:r>
              <a:rPr lang="en">
                <a:uFill>
                  <a:noFill/>
                </a:uFill>
                <a:hlinkClick r:id="rId6"/>
              </a:rPr>
              <a:t>Soulseek</a:t>
            </a:r>
            <a:r>
              <a:rPr lang="en"/>
              <a:t>.</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3" name="Shape 873"/>
        <p:cNvGrpSpPr/>
        <p:nvPr/>
      </p:nvGrpSpPr>
      <p:grpSpPr>
        <a:xfrm>
          <a:off x="0" y="0"/>
          <a:ext cx="0" cy="0"/>
          <a:chOff x="0" y="0"/>
          <a:chExt cx="0" cy="0"/>
        </a:xfrm>
      </p:grpSpPr>
      <p:sp>
        <p:nvSpPr>
          <p:cNvPr id="874" name="Google Shape;874;p7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4: Failures and Replication</a:t>
            </a:r>
            <a:endParaRPr/>
          </a:p>
        </p:txBody>
      </p:sp>
      <p:sp>
        <p:nvSpPr>
          <p:cNvPr id="875" name="Google Shape;875;p72"/>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a node n fails, nodes whose finger tables include n must find n’s successor.</a:t>
            </a:r>
            <a:endParaRPr/>
          </a:p>
          <a:p>
            <a:pPr indent="0" lvl="0" marL="0" rtl="0" algn="l">
              <a:spcBef>
                <a:spcPts val="1600"/>
              </a:spcBef>
              <a:spcAft>
                <a:spcPts val="0"/>
              </a:spcAft>
              <a:buNone/>
            </a:pPr>
            <a:r>
              <a:rPr lang="en">
                <a:solidFill>
                  <a:srgbClr val="00FF00"/>
                </a:solidFill>
              </a:rPr>
              <a:t>The key step in failure recovery is maintaining correct successor pointers.</a:t>
            </a:r>
            <a:endParaRPr>
              <a:solidFill>
                <a:srgbClr val="00FF00"/>
              </a:solidFill>
            </a:endParaRPr>
          </a:p>
          <a:p>
            <a:pPr indent="0" lvl="0" marL="0" rtl="0" algn="l">
              <a:spcBef>
                <a:spcPts val="1600"/>
              </a:spcBef>
              <a:spcAft>
                <a:spcPts val="0"/>
              </a:spcAft>
              <a:buNone/>
            </a:pPr>
            <a:r>
              <a:rPr lang="en"/>
              <a:t>	Chord maintains a “successor-list” of its r nearest successors on the Chord ring.</a:t>
            </a:r>
            <a:endParaRPr/>
          </a:p>
          <a:p>
            <a:pPr indent="0" lvl="0" marL="0" rtl="0" algn="l">
              <a:spcBef>
                <a:spcPts val="1600"/>
              </a:spcBef>
              <a:spcAft>
                <a:spcPts val="1600"/>
              </a:spcAft>
              <a:buNone/>
            </a:pPr>
            <a:r>
              <a:rPr lang="en"/>
              <a:t>	If node n notices that its successor has failed, it replaces it with the first live entry in its successor list.</a:t>
            </a:r>
            <a:endParaRPr/>
          </a:p>
        </p:txBody>
      </p:sp>
      <p:sp>
        <p:nvSpPr>
          <p:cNvPr id="876" name="Google Shape;876;p72"/>
          <p:cNvSpPr/>
          <p:nvPr/>
        </p:nvSpPr>
        <p:spPr>
          <a:xfrm>
            <a:off x="4997925" y="1017725"/>
            <a:ext cx="3477600" cy="3416400"/>
          </a:xfrm>
          <a:prstGeom prst="ellipse">
            <a:avLst/>
          </a:prstGeom>
          <a:noFill/>
          <a:ln cap="flat" cmpd="sng" w="38100">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877" name="Google Shape;877;p72"/>
          <p:cNvSpPr txBox="1"/>
          <p:nvPr/>
        </p:nvSpPr>
        <p:spPr>
          <a:xfrm>
            <a:off x="6477900" y="4450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0</a:t>
            </a:r>
            <a:endParaRPr sz="3600">
              <a:solidFill>
                <a:srgbClr val="FFFFFF"/>
              </a:solidFill>
              <a:latin typeface="Average"/>
              <a:ea typeface="Average"/>
              <a:cs typeface="Average"/>
              <a:sym typeface="Average"/>
            </a:endParaRPr>
          </a:p>
        </p:txBody>
      </p:sp>
      <p:sp>
        <p:nvSpPr>
          <p:cNvPr id="878" name="Google Shape;878;p72"/>
          <p:cNvSpPr txBox="1"/>
          <p:nvPr/>
        </p:nvSpPr>
        <p:spPr>
          <a:xfrm>
            <a:off x="4997925" y="10546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7</a:t>
            </a:r>
            <a:endParaRPr sz="3600">
              <a:solidFill>
                <a:srgbClr val="FFFFFF"/>
              </a:solidFill>
              <a:latin typeface="Average"/>
              <a:ea typeface="Average"/>
              <a:cs typeface="Average"/>
              <a:sym typeface="Average"/>
            </a:endParaRPr>
          </a:p>
        </p:txBody>
      </p:sp>
      <p:sp>
        <p:nvSpPr>
          <p:cNvPr id="879" name="Google Shape;879;p72"/>
          <p:cNvSpPr txBox="1"/>
          <p:nvPr/>
        </p:nvSpPr>
        <p:spPr>
          <a:xfrm>
            <a:off x="4641150" y="24712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6</a:t>
            </a:r>
            <a:endParaRPr sz="3600">
              <a:solidFill>
                <a:srgbClr val="FFFFFF"/>
              </a:solidFill>
              <a:latin typeface="Average"/>
              <a:ea typeface="Average"/>
              <a:cs typeface="Average"/>
              <a:sym typeface="Average"/>
            </a:endParaRPr>
          </a:p>
        </p:txBody>
      </p:sp>
      <p:sp>
        <p:nvSpPr>
          <p:cNvPr id="880" name="Google Shape;880;p72"/>
          <p:cNvSpPr txBox="1"/>
          <p:nvPr/>
        </p:nvSpPr>
        <p:spPr>
          <a:xfrm>
            <a:off x="5244850" y="39247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5</a:t>
            </a:r>
            <a:endParaRPr sz="3600">
              <a:solidFill>
                <a:srgbClr val="FFFFFF"/>
              </a:solidFill>
              <a:latin typeface="Average"/>
              <a:ea typeface="Average"/>
              <a:cs typeface="Average"/>
              <a:sym typeface="Average"/>
            </a:endParaRPr>
          </a:p>
        </p:txBody>
      </p:sp>
      <p:sp>
        <p:nvSpPr>
          <p:cNvPr id="881" name="Google Shape;881;p72"/>
          <p:cNvSpPr txBox="1"/>
          <p:nvPr/>
        </p:nvSpPr>
        <p:spPr>
          <a:xfrm>
            <a:off x="6715475" y="4305700"/>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4</a:t>
            </a:r>
            <a:endParaRPr sz="3600">
              <a:solidFill>
                <a:srgbClr val="FFFFFF"/>
              </a:solidFill>
              <a:latin typeface="Average"/>
              <a:ea typeface="Average"/>
              <a:cs typeface="Average"/>
              <a:sym typeface="Average"/>
            </a:endParaRPr>
          </a:p>
        </p:txBody>
      </p:sp>
      <p:sp>
        <p:nvSpPr>
          <p:cNvPr id="882" name="Google Shape;882;p72"/>
          <p:cNvSpPr txBox="1"/>
          <p:nvPr/>
        </p:nvSpPr>
        <p:spPr>
          <a:xfrm>
            <a:off x="7965250" y="369117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3</a:t>
            </a:r>
            <a:endParaRPr sz="3600">
              <a:solidFill>
                <a:srgbClr val="FFFFFF"/>
              </a:solidFill>
              <a:latin typeface="Average"/>
              <a:ea typeface="Average"/>
              <a:cs typeface="Average"/>
              <a:sym typeface="Average"/>
            </a:endParaRPr>
          </a:p>
        </p:txBody>
      </p:sp>
      <p:sp>
        <p:nvSpPr>
          <p:cNvPr id="883" name="Google Shape;883;p72"/>
          <p:cNvSpPr txBox="1"/>
          <p:nvPr/>
        </p:nvSpPr>
        <p:spPr>
          <a:xfrm>
            <a:off x="8492700" y="24712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2</a:t>
            </a:r>
            <a:endParaRPr sz="3600">
              <a:solidFill>
                <a:srgbClr val="FFFFFF"/>
              </a:solidFill>
              <a:latin typeface="Average"/>
              <a:ea typeface="Average"/>
              <a:cs typeface="Average"/>
              <a:sym typeface="Average"/>
            </a:endParaRPr>
          </a:p>
        </p:txBody>
      </p:sp>
      <p:sp>
        <p:nvSpPr>
          <p:cNvPr id="884" name="Google Shape;884;p72"/>
          <p:cNvSpPr txBox="1"/>
          <p:nvPr/>
        </p:nvSpPr>
        <p:spPr>
          <a:xfrm>
            <a:off x="7965250" y="1054625"/>
            <a:ext cx="3396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Average"/>
                <a:ea typeface="Average"/>
                <a:cs typeface="Average"/>
                <a:sym typeface="Average"/>
              </a:rPr>
              <a:t>1</a:t>
            </a:r>
            <a:endParaRPr sz="3600">
              <a:solidFill>
                <a:srgbClr val="FFFFFF"/>
              </a:solidFill>
              <a:latin typeface="Average"/>
              <a:ea typeface="Average"/>
              <a:cs typeface="Average"/>
              <a:sym typeface="Average"/>
            </a:endParaRPr>
          </a:p>
        </p:txBody>
      </p:sp>
      <p:sp>
        <p:nvSpPr>
          <p:cNvPr id="885" name="Google Shape;885;p72"/>
          <p:cNvSpPr/>
          <p:nvPr/>
        </p:nvSpPr>
        <p:spPr>
          <a:xfrm>
            <a:off x="6477900" y="10177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72"/>
          <p:cNvSpPr/>
          <p:nvPr/>
        </p:nvSpPr>
        <p:spPr>
          <a:xfrm>
            <a:off x="7703625" y="153092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72"/>
          <p:cNvSpPr/>
          <p:nvPr/>
        </p:nvSpPr>
        <p:spPr>
          <a:xfrm>
            <a:off x="7621475" y="3583850"/>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1" name="Shape 891"/>
        <p:cNvGrpSpPr/>
        <p:nvPr/>
      </p:nvGrpSpPr>
      <p:grpSpPr>
        <a:xfrm>
          <a:off x="0" y="0"/>
          <a:ext cx="0" cy="0"/>
          <a:chOff x="0" y="0"/>
          <a:chExt cx="0" cy="0"/>
        </a:xfrm>
      </p:grpSpPr>
      <p:sp>
        <p:nvSpPr>
          <p:cNvPr id="892" name="Google Shape;892;p7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4: Failures and Replication</a:t>
            </a:r>
            <a:endParaRPr/>
          </a:p>
        </p:txBody>
      </p:sp>
      <p:sp>
        <p:nvSpPr>
          <p:cNvPr id="893" name="Google Shape;893;p7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Successor-list allows lookups to succeed, and be efficient, even during stabilization:</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Theorem 7. If we use a successor list of length r=O(log(N)) in a network that is initially stable, and then every node fails with probability ½, then with high probability find_successor returns the closest living successor to the query key.</a:t>
            </a:r>
            <a:endParaRPr/>
          </a:p>
          <a:p>
            <a:pPr indent="0" lvl="0" marL="0" rtl="0" algn="l">
              <a:spcBef>
                <a:spcPts val="1600"/>
              </a:spcBef>
              <a:spcAft>
                <a:spcPts val="1600"/>
              </a:spcAft>
              <a:buNone/>
            </a:pPr>
            <a:r>
              <a:rPr lang="en"/>
              <a:t>Theorem 8. If we use a successor list of length r=O(log(N)) in a network that is stable, and then every node fails with probability ½, then the expected time to execute find_successor in the failed network is O(log(N)).</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7" name="Shape 897"/>
        <p:cNvGrpSpPr/>
        <p:nvPr/>
      </p:nvGrpSpPr>
      <p:grpSpPr>
        <a:xfrm>
          <a:off x="0" y="0"/>
          <a:ext cx="0" cy="0"/>
          <a:chOff x="0" y="0"/>
          <a:chExt cx="0" cy="0"/>
        </a:xfrm>
      </p:grpSpPr>
      <p:sp>
        <p:nvSpPr>
          <p:cNvPr id="898" name="Google Shape;898;p7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 4: Failures and Replication</a:t>
            </a:r>
            <a:endParaRPr/>
          </a:p>
        </p:txBody>
      </p:sp>
      <p:sp>
        <p:nvSpPr>
          <p:cNvPr id="899" name="Google Shape;899;p7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Successor-list can also be used for replication!</a:t>
            </a:r>
            <a:endParaRPr/>
          </a:p>
          <a:p>
            <a:pPr indent="0" lvl="0" marL="0" rtl="0" algn="l">
              <a:spcBef>
                <a:spcPts val="1600"/>
              </a:spcBef>
              <a:spcAft>
                <a:spcPts val="1600"/>
              </a:spcAft>
              <a:buNone/>
            </a:pPr>
            <a:r>
              <a:rPr lang="en"/>
              <a:t>	Application on top of Chord might store replicas of data associated with a key on k nodes from n’s successor list. When successor list changes, application can create new replicas.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3" name="Shape 903"/>
        <p:cNvGrpSpPr/>
        <p:nvPr/>
      </p:nvGrpSpPr>
      <p:grpSpPr>
        <a:xfrm>
          <a:off x="0" y="0"/>
          <a:ext cx="0" cy="0"/>
          <a:chOff x="0" y="0"/>
          <a:chExt cx="0" cy="0"/>
        </a:xfrm>
      </p:grpSpPr>
      <p:sp>
        <p:nvSpPr>
          <p:cNvPr id="904" name="Google Shape;904;p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Chord: a geometry perspective</a:t>
            </a:r>
            <a:endParaRPr/>
          </a:p>
        </p:txBody>
      </p:sp>
      <p:sp>
        <p:nvSpPr>
          <p:cNvPr id="905" name="Google Shape;905;p7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node can route to an arbitrary destination in O(log(N)) hops because each hop cuts the distance to the destination by half.</a:t>
            </a:r>
            <a:endParaRPr/>
          </a:p>
          <a:p>
            <a:pPr indent="0" lvl="0" marL="0" rtl="0" algn="l">
              <a:spcBef>
                <a:spcPts val="1600"/>
              </a:spcBef>
              <a:spcAft>
                <a:spcPts val="1600"/>
              </a:spcAft>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9" name="Shape 909"/>
        <p:cNvGrpSpPr/>
        <p:nvPr/>
      </p:nvGrpSpPr>
      <p:grpSpPr>
        <a:xfrm>
          <a:off x="0" y="0"/>
          <a:ext cx="0" cy="0"/>
          <a:chOff x="0" y="0"/>
          <a:chExt cx="0" cy="0"/>
        </a:xfrm>
      </p:grpSpPr>
      <p:sp>
        <p:nvSpPr>
          <p:cNvPr id="910" name="Google Shape;910;p7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Chord: a geometry perspective</a:t>
            </a:r>
            <a:endParaRPr/>
          </a:p>
        </p:txBody>
      </p:sp>
      <p:sp>
        <p:nvSpPr>
          <p:cNvPr id="911" name="Google Shape;911;p7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ring?</a:t>
            </a:r>
            <a:endParaRPr/>
          </a:p>
          <a:p>
            <a:pPr indent="0" lvl="0" marL="0" rtl="0" algn="l">
              <a:spcBef>
                <a:spcPts val="1600"/>
              </a:spcBef>
              <a:spcAft>
                <a:spcPts val="0"/>
              </a:spcAft>
              <a:buNone/>
            </a:pPr>
            <a:r>
              <a:rPr lang="en"/>
              <a:t>	The static resilience of a geometry is largely determined by the amount of routing flexibility it offers. Thus, the ring which has the greatest routing flexibility has the highest resilience.</a:t>
            </a:r>
            <a:endParaRPr/>
          </a:p>
          <a:p>
            <a:pPr indent="0" lvl="0" marL="0" rtl="0" algn="l">
              <a:spcBef>
                <a:spcPts val="1600"/>
              </a:spcBef>
              <a:spcAft>
                <a:spcPts val="160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5" name="Shape 915"/>
        <p:cNvGrpSpPr/>
        <p:nvPr/>
      </p:nvGrpSpPr>
      <p:grpSpPr>
        <a:xfrm>
          <a:off x="0" y="0"/>
          <a:ext cx="0" cy="0"/>
          <a:chOff x="0" y="0"/>
          <a:chExt cx="0" cy="0"/>
        </a:xfrm>
      </p:grpSpPr>
      <p:sp>
        <p:nvSpPr>
          <p:cNvPr id="916" name="Google Shape;916;p7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Acknowledgement</a:t>
            </a:r>
            <a:endParaRPr/>
          </a:p>
        </p:txBody>
      </p:sp>
      <p:sp>
        <p:nvSpPr>
          <p:cNvPr id="917" name="Google Shape;917;p7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Thanks to Prof. Hakim Weatherspoon and Daniel Amir for constructive comments on this presentation!</a:t>
            </a:r>
            <a:endParaRPr sz="1400"/>
          </a:p>
          <a:p>
            <a:pPr indent="0" lvl="0" marL="0" rtl="0" algn="l">
              <a:spcBef>
                <a:spcPts val="1600"/>
              </a:spcBef>
              <a:spcAft>
                <a:spcPts val="0"/>
              </a:spcAft>
              <a:buNone/>
            </a:pPr>
            <a:r>
              <a:rPr lang="en" sz="1400"/>
              <a:t>Reference:</a:t>
            </a:r>
            <a:endParaRPr sz="1400"/>
          </a:p>
          <a:p>
            <a:pPr indent="0" lvl="0" marL="0" rtl="0" algn="l">
              <a:spcBef>
                <a:spcPts val="1600"/>
              </a:spcBef>
              <a:spcAft>
                <a:spcPts val="0"/>
              </a:spcAft>
              <a:buNone/>
            </a:pPr>
            <a:r>
              <a:rPr lang="en" sz="1400"/>
              <a:t>[1] Chord: A Scalable Peer-to-peer Lookup Service for Internet Applications.</a:t>
            </a:r>
            <a:endParaRPr sz="1400"/>
          </a:p>
          <a:p>
            <a:pPr indent="0" lvl="0" marL="0" rtl="0" algn="l">
              <a:spcBef>
                <a:spcPts val="1600"/>
              </a:spcBef>
              <a:spcAft>
                <a:spcPts val="0"/>
              </a:spcAft>
              <a:buNone/>
            </a:pPr>
            <a:r>
              <a:rPr lang="en" sz="1400"/>
              <a:t>Ion Stoica, Roberts Morris, David Karger, Frans Kaashork, Hari Balakrishnan</a:t>
            </a:r>
            <a:endParaRPr sz="1400"/>
          </a:p>
          <a:p>
            <a:pPr indent="0" lvl="0" marL="0" rtl="0" algn="l">
              <a:spcBef>
                <a:spcPts val="1600"/>
              </a:spcBef>
              <a:spcAft>
                <a:spcPts val="0"/>
              </a:spcAft>
              <a:buNone/>
            </a:pPr>
            <a:r>
              <a:rPr lang="en" sz="1400"/>
              <a:t>[2] The Impact of DHT Routing Geometry on Resilience and Proximity.</a:t>
            </a:r>
            <a:endParaRPr sz="1400"/>
          </a:p>
          <a:p>
            <a:pPr indent="0" lvl="0" marL="0" rtl="0" algn="l">
              <a:spcBef>
                <a:spcPts val="1600"/>
              </a:spcBef>
              <a:spcAft>
                <a:spcPts val="0"/>
              </a:spcAft>
              <a:buNone/>
            </a:pPr>
            <a:r>
              <a:rPr lang="en" sz="1400"/>
              <a:t>K. Gummadi, R. Gummadi, S. Gribble, S. Ratnasamy, S. Shenker, I. Stoica</a:t>
            </a:r>
            <a:endParaRPr sz="1400"/>
          </a:p>
          <a:p>
            <a:pPr indent="0" lvl="0" marL="0" rtl="0" algn="l">
              <a:spcBef>
                <a:spcPts val="1600"/>
              </a:spcBef>
              <a:spcAft>
                <a:spcPts val="0"/>
              </a:spcAft>
              <a:buNone/>
            </a:pPr>
            <a:r>
              <a:rPr lang="en" sz="1400"/>
              <a:t>[3] Lecture Notes, 15-744 CMU, fall 2016</a:t>
            </a:r>
            <a:endParaRPr sz="1400"/>
          </a:p>
          <a:p>
            <a:pPr indent="0" lvl="0" marL="0" rtl="0" algn="l">
              <a:spcBef>
                <a:spcPts val="1600"/>
              </a:spcBef>
              <a:spcAft>
                <a:spcPts val="0"/>
              </a:spcAft>
              <a:buNone/>
            </a:pPr>
            <a:r>
              <a:rPr lang="en" sz="1400"/>
              <a:t>[4] Kelips : Building an Efficient and Stable P2P DHT Through Increased Memory and Background Overhead.</a:t>
            </a:r>
            <a:endParaRPr sz="1400"/>
          </a:p>
          <a:p>
            <a:pPr indent="0" lvl="0" marL="0" rtl="0" algn="l">
              <a:spcBef>
                <a:spcPts val="1600"/>
              </a:spcBef>
              <a:spcAft>
                <a:spcPts val="1600"/>
              </a:spcAft>
              <a:buNone/>
            </a:pPr>
            <a:r>
              <a:rPr lang="en" sz="1400"/>
              <a:t>Indranil Gupta, Ken Birman, Prakash Linga, Al Demers, Robbert van Renesse</a:t>
            </a:r>
            <a:endParaRPr sz="1400"/>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1" name="Shape 921"/>
        <p:cNvGrpSpPr/>
        <p:nvPr/>
      </p:nvGrpSpPr>
      <p:grpSpPr>
        <a:xfrm>
          <a:off x="0" y="0"/>
          <a:ext cx="0" cy="0"/>
          <a:chOff x="0" y="0"/>
          <a:chExt cx="0" cy="0"/>
        </a:xfrm>
      </p:grpSpPr>
      <p:sp>
        <p:nvSpPr>
          <p:cNvPr id="922" name="Google Shape;922;p78"/>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Thank you!</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Google Shape;109;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Gnutella: Remove central server</a:t>
            </a:r>
            <a:endParaRPr/>
          </a:p>
        </p:txBody>
      </p:sp>
      <p:sp>
        <p:nvSpPr>
          <p:cNvPr id="110" name="Google Shape;110;p1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 server! Nodes are connected via an overlay graph.</a:t>
            </a:r>
            <a:endParaRPr/>
          </a:p>
          <a:p>
            <a:pPr indent="0" lvl="0" marL="0" rtl="0" algn="l">
              <a:spcBef>
                <a:spcPts val="1600"/>
              </a:spcBef>
              <a:spcAft>
                <a:spcPts val="0"/>
              </a:spcAft>
              <a:buNone/>
            </a:pPr>
            <a:r>
              <a:rPr lang="en"/>
              <a:t>Queries flood out with TTL restricted.</a:t>
            </a:r>
            <a:endParaRPr/>
          </a:p>
          <a:p>
            <a:pPr indent="0" lvl="0" marL="0" rtl="0" algn="l">
              <a:spcBef>
                <a:spcPts val="1600"/>
              </a:spcBef>
              <a:spcAft>
                <a:spcPts val="0"/>
              </a:spcAft>
              <a:buNone/>
            </a:pPr>
            <a:r>
              <a:rPr lang="en"/>
              <a:t>Once find file, reverse path routed.</a:t>
            </a:r>
            <a:endParaRPr/>
          </a:p>
          <a:p>
            <a:pPr indent="0" lvl="0" marL="0" rtl="0" algn="l">
              <a:spcBef>
                <a:spcPts val="1600"/>
              </a:spcBef>
              <a:spcAft>
                <a:spcPts val="1600"/>
              </a:spcAft>
              <a:buNone/>
            </a:pPr>
            <a:r>
              <a:t/>
            </a:r>
            <a:endParaRPr/>
          </a:p>
        </p:txBody>
      </p:sp>
      <p:sp>
        <p:nvSpPr>
          <p:cNvPr id="111" name="Google Shape;111;p19"/>
          <p:cNvSpPr/>
          <p:nvPr/>
        </p:nvSpPr>
        <p:spPr>
          <a:xfrm>
            <a:off x="5349625" y="165317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9"/>
          <p:cNvSpPr/>
          <p:nvPr/>
        </p:nvSpPr>
        <p:spPr>
          <a:xfrm>
            <a:off x="6506025" y="2961150"/>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9"/>
          <p:cNvSpPr/>
          <p:nvPr/>
        </p:nvSpPr>
        <p:spPr>
          <a:xfrm>
            <a:off x="4882425" y="319007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9"/>
          <p:cNvSpPr/>
          <p:nvPr/>
        </p:nvSpPr>
        <p:spPr>
          <a:xfrm>
            <a:off x="8033450" y="233627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9"/>
          <p:cNvSpPr/>
          <p:nvPr/>
        </p:nvSpPr>
        <p:spPr>
          <a:xfrm>
            <a:off x="7156125" y="1416175"/>
            <a:ext cx="405600" cy="389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9"/>
          <p:cNvSpPr/>
          <p:nvPr/>
        </p:nvSpPr>
        <p:spPr>
          <a:xfrm rot="887130">
            <a:off x="5315333" y="2019855"/>
            <a:ext cx="83464" cy="1222988"/>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9"/>
          <p:cNvSpPr/>
          <p:nvPr/>
        </p:nvSpPr>
        <p:spPr>
          <a:xfrm rot="4779501">
            <a:off x="5855247" y="2638843"/>
            <a:ext cx="83557" cy="1222879"/>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9"/>
          <p:cNvSpPr/>
          <p:nvPr/>
        </p:nvSpPr>
        <p:spPr>
          <a:xfrm rot="4784318">
            <a:off x="6432832" y="995792"/>
            <a:ext cx="70731" cy="1436416"/>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9"/>
          <p:cNvSpPr/>
          <p:nvPr/>
        </p:nvSpPr>
        <p:spPr>
          <a:xfrm rot="4071289">
            <a:off x="7451844" y="2249226"/>
            <a:ext cx="83564" cy="1222884"/>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9"/>
          <p:cNvSpPr/>
          <p:nvPr/>
        </p:nvSpPr>
        <p:spPr>
          <a:xfrm rot="-338004">
            <a:off x="5290663" y="3392748"/>
            <a:ext cx="1329421" cy="121763"/>
          </a:xfrm>
          <a:prstGeom prst="rightArrow">
            <a:avLst>
              <a:gd fmla="val 50000" name="adj1"/>
              <a:gd fmla="val 88141"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21" name="Google Shape;121;p19"/>
          <p:cNvSpPr/>
          <p:nvPr/>
        </p:nvSpPr>
        <p:spPr>
          <a:xfrm rot="-4621307">
            <a:off x="4520720" y="2470139"/>
            <a:ext cx="1257010" cy="121672"/>
          </a:xfrm>
          <a:prstGeom prst="rightArrow">
            <a:avLst>
              <a:gd fmla="val 50000" name="adj1"/>
              <a:gd fmla="val 88141"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22" name="Google Shape;122;p19"/>
          <p:cNvSpPr/>
          <p:nvPr/>
        </p:nvSpPr>
        <p:spPr>
          <a:xfrm rot="-1239356">
            <a:off x="6942074" y="2956228"/>
            <a:ext cx="1329250" cy="121805"/>
          </a:xfrm>
          <a:prstGeom prst="rightArrow">
            <a:avLst>
              <a:gd fmla="val 50000" name="adj1"/>
              <a:gd fmla="val 88141"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23" name="Google Shape;123;p19"/>
          <p:cNvSpPr/>
          <p:nvPr/>
        </p:nvSpPr>
        <p:spPr>
          <a:xfrm rot="-631565">
            <a:off x="5711055" y="1482612"/>
            <a:ext cx="1410638" cy="121687"/>
          </a:xfrm>
          <a:prstGeom prst="rightArrow">
            <a:avLst>
              <a:gd fmla="val 50000" name="adj1"/>
              <a:gd fmla="val 88141"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24" name="Google Shape;124;p19"/>
          <p:cNvSpPr txBox="1"/>
          <p:nvPr/>
        </p:nvSpPr>
        <p:spPr>
          <a:xfrm>
            <a:off x="6979000" y="971925"/>
            <a:ext cx="1164000" cy="30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File is here!</a:t>
            </a:r>
            <a:endParaRPr>
              <a:solidFill>
                <a:srgbClr val="FFFFFF"/>
              </a:solidFill>
              <a:latin typeface="Average"/>
              <a:ea typeface="Average"/>
              <a:cs typeface="Average"/>
              <a:sym typeface="Average"/>
            </a:endParaRPr>
          </a:p>
        </p:txBody>
      </p:sp>
      <p:sp>
        <p:nvSpPr>
          <p:cNvPr id="125" name="Google Shape;125;p19"/>
          <p:cNvSpPr/>
          <p:nvPr/>
        </p:nvSpPr>
        <p:spPr>
          <a:xfrm rot="10194396">
            <a:off x="5762939" y="1810785"/>
            <a:ext cx="1410530" cy="121824"/>
          </a:xfrm>
          <a:prstGeom prst="rightArrow">
            <a:avLst>
              <a:gd fmla="val 50000" name="adj1"/>
              <a:gd fmla="val 88141" name="adj2"/>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26" name="Google Shape;126;p19"/>
          <p:cNvSpPr/>
          <p:nvPr/>
        </p:nvSpPr>
        <p:spPr>
          <a:xfrm rot="6119458">
            <a:off x="5020309" y="2624305"/>
            <a:ext cx="1064221" cy="121799"/>
          </a:xfrm>
          <a:prstGeom prst="rightArrow">
            <a:avLst>
              <a:gd fmla="val 60671" name="adj1"/>
              <a:gd fmla="val 88141" name="adj2"/>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27" name="Google Shape;127;p19"/>
          <p:cNvSpPr txBox="1"/>
          <p:nvPr/>
        </p:nvSpPr>
        <p:spPr>
          <a:xfrm>
            <a:off x="5447650" y="3471350"/>
            <a:ext cx="1334700" cy="3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Query flood</a:t>
            </a:r>
            <a:endParaRPr>
              <a:solidFill>
                <a:srgbClr val="FFFFFF"/>
              </a:solidFill>
              <a:latin typeface="Average"/>
              <a:ea typeface="Average"/>
              <a:cs typeface="Average"/>
              <a:sym typeface="Average"/>
            </a:endParaRPr>
          </a:p>
        </p:txBody>
      </p:sp>
      <p:sp>
        <p:nvSpPr>
          <p:cNvPr id="128" name="Google Shape;128;p19"/>
          <p:cNvSpPr txBox="1"/>
          <p:nvPr/>
        </p:nvSpPr>
        <p:spPr>
          <a:xfrm>
            <a:off x="5870125" y="1893350"/>
            <a:ext cx="1885800" cy="21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Response route back</a:t>
            </a:r>
            <a:endParaRPr>
              <a:solidFill>
                <a:srgbClr val="FFFFFF"/>
              </a:solidFill>
              <a:latin typeface="Average"/>
              <a:ea typeface="Average"/>
              <a:cs typeface="Average"/>
              <a:sym typeface="Averag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From unstructured networks to structured networks</a:t>
            </a:r>
            <a:endParaRPr/>
          </a:p>
        </p:txBody>
      </p:sp>
      <p:sp>
        <p:nvSpPr>
          <p:cNvPr id="134" name="Google Shape;134;p2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u="sng"/>
              <a:t>Unstructured networks</a:t>
            </a:r>
            <a:r>
              <a:rPr b="1" lang="en"/>
              <a:t>:</a:t>
            </a:r>
            <a:endParaRPr b="1"/>
          </a:p>
          <a:p>
            <a:pPr indent="0" lvl="0" marL="0" rtl="0" algn="l">
              <a:spcBef>
                <a:spcPts val="1600"/>
              </a:spcBef>
              <a:spcAft>
                <a:spcPts val="0"/>
              </a:spcAft>
              <a:buNone/>
            </a:pPr>
            <a:r>
              <a:rPr lang="en"/>
              <a:t>The overlay networks </a:t>
            </a:r>
            <a:r>
              <a:rPr lang="en">
                <a:solidFill>
                  <a:srgbClr val="6AA84F"/>
                </a:solidFill>
              </a:rPr>
              <a:t>does not have fixed structure</a:t>
            </a:r>
            <a:r>
              <a:rPr lang="en"/>
              <a:t> (Napster, Gnutella, Gossip). </a:t>
            </a:r>
            <a:r>
              <a:rPr lang="en"/>
              <a:t>Perform keyword search.</a:t>
            </a:r>
            <a:endParaRPr/>
          </a:p>
          <a:p>
            <a:pPr indent="0" lvl="0" marL="0" rtl="0" algn="l">
              <a:spcBef>
                <a:spcPts val="1600"/>
              </a:spcBef>
              <a:spcAft>
                <a:spcPts val="0"/>
              </a:spcAft>
              <a:buNone/>
            </a:pPr>
            <a:r>
              <a:rPr lang="en"/>
              <a:t>Pros:</a:t>
            </a:r>
            <a:endParaRPr/>
          </a:p>
          <a:p>
            <a:pPr indent="0" lvl="0" marL="0" rtl="0" algn="l">
              <a:spcBef>
                <a:spcPts val="1600"/>
              </a:spcBef>
              <a:spcAft>
                <a:spcPts val="0"/>
              </a:spcAft>
              <a:buNone/>
            </a:pPr>
            <a:r>
              <a:rPr lang="en"/>
              <a:t>	Easy to build.</a:t>
            </a:r>
            <a:endParaRPr/>
          </a:p>
          <a:p>
            <a:pPr indent="457200" lvl="0" marL="0" rtl="0" algn="l">
              <a:spcBef>
                <a:spcPts val="1600"/>
              </a:spcBef>
              <a:spcAft>
                <a:spcPts val="0"/>
              </a:spcAft>
              <a:buNone/>
            </a:pPr>
            <a:r>
              <a:rPr lang="en"/>
              <a:t>Robust to “Churn” -- Large number of nodes leaving or joining.</a:t>
            </a:r>
            <a:endParaRPr/>
          </a:p>
          <a:p>
            <a:pPr indent="0" lvl="0" marL="0" rtl="0" algn="l">
              <a:spcBef>
                <a:spcPts val="1600"/>
              </a:spcBef>
              <a:spcAft>
                <a:spcPts val="0"/>
              </a:spcAft>
              <a:buNone/>
            </a:pPr>
            <a:r>
              <a:rPr lang="en"/>
              <a:t>Cons:</a:t>
            </a:r>
            <a:endParaRPr/>
          </a:p>
          <a:p>
            <a:pPr indent="0" lvl="0" marL="0" rtl="0" algn="l">
              <a:spcBef>
                <a:spcPts val="1600"/>
              </a:spcBef>
              <a:spcAft>
                <a:spcPts val="0"/>
              </a:spcAft>
              <a:buNone/>
            </a:pPr>
            <a:r>
              <a:rPr lang="en"/>
              <a:t>	Flooding queries cause substantial overhead and not guaranteed response.</a:t>
            </a:r>
            <a:endParaRPr/>
          </a:p>
          <a:p>
            <a:pPr indent="0" lvl="0" marL="0" rtl="0" algn="l">
              <a:spcBef>
                <a:spcPts val="1600"/>
              </a:spcBef>
              <a:spcAft>
                <a:spcPts val="1600"/>
              </a:spcAft>
              <a:buNone/>
            </a:pPr>
            <a:r>
              <a:rPr lang="en"/>
              <a:t>	</a:t>
            </a:r>
            <a:endParaRPr/>
          </a:p>
        </p:txBody>
      </p:sp>
      <p:sp>
        <p:nvSpPr>
          <p:cNvPr id="135" name="Google Shape;135;p20"/>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From unstructured networks to structured networks</a:t>
            </a:r>
            <a:endParaRPr/>
          </a:p>
        </p:txBody>
      </p:sp>
      <p:sp>
        <p:nvSpPr>
          <p:cNvPr id="141" name="Google Shape;141;p21"/>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u="sng"/>
              <a:t>Unstructured networks</a:t>
            </a:r>
            <a:r>
              <a:rPr b="1" lang="en"/>
              <a:t>:</a:t>
            </a:r>
            <a:endParaRPr b="1"/>
          </a:p>
          <a:p>
            <a:pPr indent="0" lvl="0" marL="0" rtl="0" algn="l">
              <a:spcBef>
                <a:spcPts val="1600"/>
              </a:spcBef>
              <a:spcAft>
                <a:spcPts val="0"/>
              </a:spcAft>
              <a:buNone/>
            </a:pPr>
            <a:r>
              <a:rPr lang="en"/>
              <a:t>The overlay networks </a:t>
            </a:r>
            <a:r>
              <a:rPr lang="en">
                <a:solidFill>
                  <a:srgbClr val="6AA84F"/>
                </a:solidFill>
              </a:rPr>
              <a:t>does not have fixed structure</a:t>
            </a:r>
            <a:r>
              <a:rPr lang="en"/>
              <a:t> (Napster, Gnutella, Gossip). Perform keyword search.</a:t>
            </a:r>
            <a:endParaRPr/>
          </a:p>
          <a:p>
            <a:pPr indent="0" lvl="0" marL="0" rtl="0" algn="l">
              <a:spcBef>
                <a:spcPts val="1600"/>
              </a:spcBef>
              <a:spcAft>
                <a:spcPts val="0"/>
              </a:spcAft>
              <a:buNone/>
            </a:pPr>
            <a:r>
              <a:rPr lang="en"/>
              <a:t>Pros:</a:t>
            </a:r>
            <a:endParaRPr/>
          </a:p>
          <a:p>
            <a:pPr indent="0" lvl="0" marL="0" rtl="0" algn="l">
              <a:spcBef>
                <a:spcPts val="1600"/>
              </a:spcBef>
              <a:spcAft>
                <a:spcPts val="0"/>
              </a:spcAft>
              <a:buNone/>
            </a:pPr>
            <a:r>
              <a:rPr lang="en"/>
              <a:t>	Easy to build.</a:t>
            </a:r>
            <a:endParaRPr/>
          </a:p>
          <a:p>
            <a:pPr indent="457200" lvl="0" marL="0" rtl="0" algn="l">
              <a:spcBef>
                <a:spcPts val="1600"/>
              </a:spcBef>
              <a:spcAft>
                <a:spcPts val="0"/>
              </a:spcAft>
              <a:buNone/>
            </a:pPr>
            <a:r>
              <a:rPr lang="en"/>
              <a:t>Robust to “Churn” -- Large number of nodes leaving or joining.</a:t>
            </a:r>
            <a:endParaRPr/>
          </a:p>
          <a:p>
            <a:pPr indent="0" lvl="0" marL="0" rtl="0" algn="l">
              <a:spcBef>
                <a:spcPts val="1600"/>
              </a:spcBef>
              <a:spcAft>
                <a:spcPts val="0"/>
              </a:spcAft>
              <a:buNone/>
            </a:pPr>
            <a:r>
              <a:rPr lang="en"/>
              <a:t>Cons:</a:t>
            </a:r>
            <a:endParaRPr/>
          </a:p>
          <a:p>
            <a:pPr indent="0" lvl="0" marL="0" rtl="0" algn="l">
              <a:spcBef>
                <a:spcPts val="1600"/>
              </a:spcBef>
              <a:spcAft>
                <a:spcPts val="0"/>
              </a:spcAft>
              <a:buNone/>
            </a:pPr>
            <a:r>
              <a:rPr lang="en"/>
              <a:t>	Flooding queries cause substantial overhead and not guaranteed response.</a:t>
            </a:r>
            <a:endParaRPr/>
          </a:p>
          <a:p>
            <a:pPr indent="0" lvl="0" marL="0" rtl="0" algn="l">
              <a:spcBef>
                <a:spcPts val="1600"/>
              </a:spcBef>
              <a:spcAft>
                <a:spcPts val="0"/>
              </a:spcAft>
              <a:buNone/>
            </a:pPr>
            <a:r>
              <a:t/>
            </a:r>
            <a:endParaRPr b="1" u="sng"/>
          </a:p>
          <a:p>
            <a:pPr indent="0" lvl="0" marL="0" rtl="0" algn="l">
              <a:spcBef>
                <a:spcPts val="1600"/>
              </a:spcBef>
              <a:spcAft>
                <a:spcPts val="1600"/>
              </a:spcAft>
              <a:buNone/>
            </a:pPr>
            <a:r>
              <a:rPr lang="en"/>
              <a:t>	</a:t>
            </a:r>
            <a:endParaRPr/>
          </a:p>
        </p:txBody>
      </p:sp>
      <p:sp>
        <p:nvSpPr>
          <p:cNvPr id="142" name="Google Shape;142;p21"/>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u="sng"/>
              <a:t>Structured networks</a:t>
            </a:r>
            <a:r>
              <a:rPr b="1" lang="en"/>
              <a:t>:</a:t>
            </a:r>
            <a:endParaRPr b="1"/>
          </a:p>
          <a:p>
            <a:pPr indent="0" lvl="0" marL="0" rtl="0" algn="l">
              <a:spcBef>
                <a:spcPts val="1600"/>
              </a:spcBef>
              <a:spcAft>
                <a:spcPts val="0"/>
              </a:spcAft>
              <a:buNone/>
            </a:pPr>
            <a:r>
              <a:rPr lang="en"/>
              <a:t>The overlay is organized in to </a:t>
            </a:r>
            <a:r>
              <a:rPr lang="en">
                <a:solidFill>
                  <a:srgbClr val="6AA84F"/>
                </a:solidFill>
              </a:rPr>
              <a:t>a specific topology</a:t>
            </a:r>
            <a:r>
              <a:rPr lang="en">
                <a:solidFill>
                  <a:srgbClr val="FFFFFF"/>
                </a:solidFill>
              </a:rPr>
              <a:t>. </a:t>
            </a:r>
            <a:r>
              <a:rPr lang="en">
                <a:solidFill>
                  <a:srgbClr val="CCCCCC"/>
                </a:solidFill>
              </a:rPr>
              <a:t>Perform exact Match. </a:t>
            </a:r>
            <a:endParaRPr>
              <a:solidFill>
                <a:srgbClr val="CCCCCC"/>
              </a:solidFill>
            </a:endParaRPr>
          </a:p>
          <a:p>
            <a:pPr indent="0" lvl="0" marL="0" rtl="0" algn="l">
              <a:spcBef>
                <a:spcPts val="1600"/>
              </a:spcBef>
              <a:spcAft>
                <a:spcPts val="0"/>
              </a:spcAft>
              <a:buNone/>
            </a:pPr>
            <a:r>
              <a:rPr lang="en"/>
              <a:t>Pros:</a:t>
            </a:r>
            <a:endParaRPr/>
          </a:p>
          <a:p>
            <a:pPr indent="0" lvl="0" marL="0" rtl="0" algn="l">
              <a:spcBef>
                <a:spcPts val="1600"/>
              </a:spcBef>
              <a:spcAft>
                <a:spcPts val="0"/>
              </a:spcAft>
              <a:buNone/>
            </a:pPr>
            <a:r>
              <a:rPr lang="en"/>
              <a:t>	Efficient search files via queries.</a:t>
            </a:r>
            <a:endParaRPr/>
          </a:p>
          <a:p>
            <a:pPr indent="0" lvl="0" marL="0" rtl="0" algn="l">
              <a:spcBef>
                <a:spcPts val="1600"/>
              </a:spcBef>
              <a:spcAft>
                <a:spcPts val="0"/>
              </a:spcAft>
              <a:buNone/>
            </a:pPr>
            <a:r>
              <a:rPr lang="en"/>
              <a:t>	Guaranteed response.</a:t>
            </a:r>
            <a:endParaRPr/>
          </a:p>
          <a:p>
            <a:pPr indent="0" lvl="0" marL="0" rtl="0" algn="l">
              <a:spcBef>
                <a:spcPts val="1600"/>
              </a:spcBef>
              <a:spcAft>
                <a:spcPts val="0"/>
              </a:spcAft>
              <a:buNone/>
            </a:pPr>
            <a:r>
              <a:rPr lang="en"/>
              <a:t>Cons:</a:t>
            </a:r>
            <a:endParaRPr/>
          </a:p>
          <a:p>
            <a:pPr indent="0" lvl="0" marL="0" rtl="0" algn="l">
              <a:spcBef>
                <a:spcPts val="1600"/>
              </a:spcBef>
              <a:spcAft>
                <a:spcPts val="0"/>
              </a:spcAft>
              <a:buNone/>
            </a:pPr>
            <a:r>
              <a:rPr lang="en"/>
              <a:t>	Less robust to Churn</a:t>
            </a:r>
            <a:r>
              <a:rPr lang="en"/>
              <a:t>s</a:t>
            </a:r>
            <a:r>
              <a:rPr lang="en"/>
              <a:t>.</a:t>
            </a:r>
            <a:endParaRPr/>
          </a:p>
          <a:p>
            <a:pPr indent="0" lvl="0" marL="0" rtl="0" algn="l">
              <a:spcBef>
                <a:spcPts val="1600"/>
              </a:spcBef>
              <a:spcAft>
                <a:spcPts val="1600"/>
              </a:spcAft>
              <a:buNone/>
            </a:pPr>
            <a:r>
              <a:rPr lang="en">
                <a:solidFill>
                  <a:srgbClr val="FF0000"/>
                </a:solidFill>
              </a:rPr>
              <a:t>Distributed Hash Table!</a:t>
            </a:r>
            <a:endParaRPr>
              <a:solidFill>
                <a:srgbClr val="FF0000"/>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