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</p:sldMasterIdLst>
  <p:notesMasterIdLst>
    <p:notesMasterId r:id="rId45"/>
  </p:notesMasterIdLst>
  <p:sldIdLst>
    <p:sldId id="256" r:id="rId2"/>
    <p:sldId id="340" r:id="rId3"/>
    <p:sldId id="305" r:id="rId4"/>
    <p:sldId id="306" r:id="rId5"/>
    <p:sldId id="307" r:id="rId6"/>
    <p:sldId id="308" r:id="rId7"/>
    <p:sldId id="309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10" r:id="rId20"/>
    <p:sldId id="352" r:id="rId21"/>
    <p:sldId id="353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54" r:id="rId42"/>
    <p:sldId id="355" r:id="rId43"/>
    <p:sldId id="30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64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5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02F07-3822-A242-AF08-3AB7CC42894F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1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Athena was a joint project of MIT, Digital Equipment Corporation, and IBM to produce a campus-wide distributed computing environment for educational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principle states that, whenever possible, communications protocol operations should be defined to occur at the end-points of a communications system, or as close as possible to the resource being controlled.</a:t>
            </a:r>
          </a:p>
          <a:p>
            <a:endParaRPr lang="en-US" dirty="0" smtClean="0"/>
          </a:p>
          <a:p>
            <a:r>
              <a:rPr lang="en-US" dirty="0" smtClean="0"/>
              <a:t>According to the end-to-end principle, protocol features are only justified in the lower layers of a system if they are a performance optimization,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42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enhancing proxies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3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E8516645-B739-B543-8C2F-059C93373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7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4038600"/>
            <a:ext cx="9144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6410: Advanced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Prof. Hakim Weatherspoon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Principled Computer System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6108541"/>
            <a:ext cx="14878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</a:pPr>
            <a:r>
              <a:rPr lang="en-US" sz="2600" dirty="0">
                <a:solidFill>
                  <a:srgbClr val="FFFFFF"/>
                </a:solidFill>
                <a:latin typeface="Tw Cen MT"/>
              </a:rPr>
              <a:t>Fall </a:t>
            </a:r>
            <a:r>
              <a:rPr lang="en-US" sz="2600" dirty="0" smtClean="0">
                <a:solidFill>
                  <a:srgbClr val="FFFFFF"/>
                </a:solidFill>
                <a:latin typeface="Tw Cen MT"/>
              </a:rPr>
              <a:t>2018</a:t>
            </a:r>
            <a:endParaRPr lang="en-US" sz="2600" dirty="0">
              <a:solidFill>
                <a:srgbClr val="FFFFFF"/>
              </a:solidFill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: File Transfer (A to B)</a:t>
            </a:r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1476375" y="3267075"/>
            <a:ext cx="9144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72422" name="Rectangle 6"/>
          <p:cNvSpPr>
            <a:spLocks noChangeArrowheads="1"/>
          </p:cNvSpPr>
          <p:nvPr/>
        </p:nvSpPr>
        <p:spPr bwMode="auto">
          <a:xfrm>
            <a:off x="7042150" y="3267075"/>
            <a:ext cx="9144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72426" name="AutoShape 10"/>
          <p:cNvSpPr>
            <a:spLocks noChangeArrowheads="1"/>
          </p:cNvSpPr>
          <p:nvPr/>
        </p:nvSpPr>
        <p:spPr bwMode="auto">
          <a:xfrm>
            <a:off x="1476375" y="4754166"/>
            <a:ext cx="914400" cy="4572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7" name="AutoShape 11"/>
          <p:cNvSpPr>
            <a:spLocks noChangeArrowheads="1"/>
          </p:cNvSpPr>
          <p:nvPr/>
        </p:nvSpPr>
        <p:spPr bwMode="auto">
          <a:xfrm>
            <a:off x="7042150" y="4754166"/>
            <a:ext cx="914400" cy="4572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8" name="AutoShape 12"/>
          <p:cNvSpPr>
            <a:spLocks noChangeArrowheads="1"/>
          </p:cNvSpPr>
          <p:nvPr/>
        </p:nvSpPr>
        <p:spPr bwMode="auto">
          <a:xfrm>
            <a:off x="1908175" y="3969545"/>
            <a:ext cx="71438" cy="756047"/>
          </a:xfrm>
          <a:prstGeom prst="upArrow">
            <a:avLst>
              <a:gd name="adj1" fmla="val 50000"/>
              <a:gd name="adj2" fmla="val 352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9" name="AutoShape 13"/>
          <p:cNvSpPr>
            <a:spLocks noChangeArrowheads="1"/>
          </p:cNvSpPr>
          <p:nvPr/>
        </p:nvSpPr>
        <p:spPr bwMode="auto">
          <a:xfrm>
            <a:off x="2628901" y="4670824"/>
            <a:ext cx="3095625" cy="1134665"/>
          </a:xfrm>
          <a:prstGeom prst="wedgeRoundRectCallout">
            <a:avLst>
              <a:gd name="adj1" fmla="val -72616"/>
              <a:gd name="adj2" fmla="val -11600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2430" name="Text Box 14"/>
          <p:cNvSpPr txBox="1">
            <a:spLocks noChangeArrowheads="1"/>
          </p:cNvSpPr>
          <p:nvPr/>
        </p:nvSpPr>
        <p:spPr bwMode="auto">
          <a:xfrm>
            <a:off x="2700339" y="4822032"/>
            <a:ext cx="20681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en-US" sz="1200"/>
              <a:t>Read File Data blocks</a:t>
            </a:r>
          </a:p>
          <a:p>
            <a:pPr marL="257175" indent="-257175">
              <a:buFontTx/>
              <a:buAutoNum type="arabicPeriod"/>
            </a:pPr>
            <a:r>
              <a:rPr lang="en-US" sz="1200"/>
              <a:t>App buffers File Data</a:t>
            </a:r>
          </a:p>
          <a:p>
            <a:pPr marL="257175" indent="-257175">
              <a:buFontTx/>
              <a:buAutoNum type="arabicPeriod"/>
            </a:pPr>
            <a:r>
              <a:rPr lang="en-US" sz="1200"/>
              <a:t>Pass (copy) data to the </a:t>
            </a:r>
          </a:p>
          <a:p>
            <a:pPr marL="257175" indent="-257175"/>
            <a:r>
              <a:rPr lang="en-US" sz="1200"/>
              <a:t>network subsystem</a:t>
            </a:r>
          </a:p>
        </p:txBody>
      </p:sp>
      <p:cxnSp>
        <p:nvCxnSpPr>
          <p:cNvPr id="572431" name="AutoShape 15"/>
          <p:cNvCxnSpPr>
            <a:cxnSpLocks noChangeShapeType="1"/>
            <a:stCxn id="572420" idx="0"/>
            <a:endCxn id="572422" idx="0"/>
          </p:cNvCxnSpPr>
          <p:nvPr/>
        </p:nvCxnSpPr>
        <p:spPr bwMode="auto">
          <a:xfrm rot="5400000" flipV="1">
            <a:off x="4715867" y="484783"/>
            <a:ext cx="1191" cy="5565775"/>
          </a:xfrm>
          <a:prstGeom prst="bentConnector3">
            <a:avLst>
              <a:gd name="adj1" fmla="val -63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72432" name="AutoShape 16"/>
          <p:cNvSpPr>
            <a:spLocks noChangeArrowheads="1"/>
          </p:cNvSpPr>
          <p:nvPr/>
        </p:nvSpPr>
        <p:spPr bwMode="auto">
          <a:xfrm>
            <a:off x="3708400" y="2132411"/>
            <a:ext cx="2305050" cy="810815"/>
          </a:xfrm>
          <a:prstGeom prst="cloudCallout">
            <a:avLst>
              <a:gd name="adj1" fmla="val -551"/>
              <a:gd name="adj2" fmla="val 41481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2433" name="AutoShape 17"/>
          <p:cNvSpPr>
            <a:spLocks noChangeArrowheads="1"/>
          </p:cNvSpPr>
          <p:nvPr/>
        </p:nvSpPr>
        <p:spPr bwMode="auto">
          <a:xfrm>
            <a:off x="2771775" y="3267076"/>
            <a:ext cx="2736850" cy="917972"/>
          </a:xfrm>
          <a:prstGeom prst="wedgeRoundRectCallout">
            <a:avLst>
              <a:gd name="adj1" fmla="val -81495"/>
              <a:gd name="adj2" fmla="val -5090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2434" name="Text Box 18"/>
          <p:cNvSpPr txBox="1">
            <a:spLocks noChangeArrowheads="1"/>
          </p:cNvSpPr>
          <p:nvPr/>
        </p:nvSpPr>
        <p:spPr bwMode="auto">
          <a:xfrm>
            <a:off x="2700338" y="3320655"/>
            <a:ext cx="2735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57175" indent="-257175"/>
            <a:r>
              <a:rPr lang="en-US" sz="1200"/>
              <a:t>4. Pass msg/packet down the protocol stack</a:t>
            </a:r>
          </a:p>
          <a:p>
            <a:pPr marL="257175" indent="-257175"/>
            <a:r>
              <a:rPr lang="en-US" sz="1200"/>
              <a:t>5. Send the packet over the network</a:t>
            </a:r>
          </a:p>
        </p:txBody>
      </p:sp>
      <p:sp>
        <p:nvSpPr>
          <p:cNvPr id="572435" name="Text Box 19"/>
          <p:cNvSpPr txBox="1">
            <a:spLocks noChangeArrowheads="1"/>
          </p:cNvSpPr>
          <p:nvPr/>
        </p:nvSpPr>
        <p:spPr bwMode="auto">
          <a:xfrm>
            <a:off x="3995738" y="2349104"/>
            <a:ext cx="18004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6. Route packet</a:t>
            </a:r>
          </a:p>
        </p:txBody>
      </p:sp>
    </p:spTree>
    <p:extLst>
      <p:ext uri="{BB962C8B-B14F-4D97-AF65-F5344CB8AC3E}">
        <p14:creationId xmlns:p14="http://schemas.microsoft.com/office/powerpoint/2010/main" val="236591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8" grpId="0" animBg="1"/>
      <p:bldP spid="572429" grpId="0" animBg="1"/>
      <p:bldP spid="572430" grpId="0"/>
      <p:bldP spid="572432" grpId="0" animBg="1"/>
      <p:bldP spid="572433" grpId="0" animBg="1"/>
      <p:bldP spid="572434" grpId="0"/>
      <p:bldP spid="5724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File </a:t>
            </a:r>
            <a:r>
              <a:rPr lang="en-US" dirty="0" smtClean="0"/>
              <a:t>Transfer (A to B)</a:t>
            </a:r>
            <a:endParaRPr lang="en-US" dirty="0"/>
          </a:p>
        </p:txBody>
      </p:sp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914400" y="106561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315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1476375" y="3267075"/>
            <a:ext cx="914400" cy="685800"/>
          </a:xfrm>
          <a:prstGeom prst="rect">
            <a:avLst/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7042150" y="3267075"/>
            <a:ext cx="914400" cy="685800"/>
          </a:xfrm>
          <a:prstGeom prst="rect">
            <a:avLst/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73447" name="AutoShape 7"/>
          <p:cNvSpPr>
            <a:spLocks noChangeArrowheads="1"/>
          </p:cNvSpPr>
          <p:nvPr/>
        </p:nvSpPr>
        <p:spPr bwMode="auto">
          <a:xfrm>
            <a:off x="1476375" y="4754166"/>
            <a:ext cx="914400" cy="457200"/>
          </a:xfrm>
          <a:prstGeom prst="flowChartMagneticDisk">
            <a:avLst/>
          </a:prstGeom>
          <a:solidFill>
            <a:srgbClr val="BDD7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48" name="AutoShape 8"/>
          <p:cNvSpPr>
            <a:spLocks noChangeArrowheads="1"/>
          </p:cNvSpPr>
          <p:nvPr/>
        </p:nvSpPr>
        <p:spPr bwMode="auto">
          <a:xfrm>
            <a:off x="7042150" y="4754166"/>
            <a:ext cx="914400" cy="457200"/>
          </a:xfrm>
          <a:prstGeom prst="flowChartMagneticDisk">
            <a:avLst/>
          </a:prstGeom>
          <a:solidFill>
            <a:srgbClr val="BDD7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49" name="AutoShape 9"/>
          <p:cNvSpPr>
            <a:spLocks noChangeArrowheads="1"/>
          </p:cNvSpPr>
          <p:nvPr/>
        </p:nvSpPr>
        <p:spPr bwMode="auto">
          <a:xfrm>
            <a:off x="1908175" y="3969545"/>
            <a:ext cx="71438" cy="756047"/>
          </a:xfrm>
          <a:prstGeom prst="upArrow">
            <a:avLst>
              <a:gd name="adj1" fmla="val 50000"/>
              <a:gd name="adj2" fmla="val 352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73452" name="AutoShape 12"/>
          <p:cNvCxnSpPr>
            <a:cxnSpLocks noChangeShapeType="1"/>
            <a:stCxn id="573445" idx="0"/>
            <a:endCxn id="573446" idx="0"/>
          </p:cNvCxnSpPr>
          <p:nvPr/>
        </p:nvCxnSpPr>
        <p:spPr bwMode="auto">
          <a:xfrm rot="5400000" flipV="1">
            <a:off x="4715867" y="484783"/>
            <a:ext cx="1191" cy="5565775"/>
          </a:xfrm>
          <a:prstGeom prst="bentConnector3">
            <a:avLst>
              <a:gd name="adj1" fmla="val -63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73453" name="AutoShape 13"/>
          <p:cNvSpPr>
            <a:spLocks noChangeArrowheads="1"/>
          </p:cNvSpPr>
          <p:nvPr/>
        </p:nvSpPr>
        <p:spPr bwMode="auto">
          <a:xfrm>
            <a:off x="3708400" y="2132411"/>
            <a:ext cx="2305050" cy="810815"/>
          </a:xfrm>
          <a:prstGeom prst="cloudCallout">
            <a:avLst>
              <a:gd name="adj1" fmla="val -551"/>
              <a:gd name="adj2" fmla="val 41481"/>
            </a:avLst>
          </a:prstGeom>
          <a:solidFill>
            <a:srgbClr val="BDD7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457" name="AutoShape 17"/>
          <p:cNvSpPr>
            <a:spLocks noChangeArrowheads="1"/>
          </p:cNvSpPr>
          <p:nvPr/>
        </p:nvSpPr>
        <p:spPr bwMode="auto">
          <a:xfrm>
            <a:off x="3419475" y="3267076"/>
            <a:ext cx="2736850" cy="917972"/>
          </a:xfrm>
          <a:prstGeom prst="wedgeRoundRectCallout">
            <a:avLst>
              <a:gd name="adj1" fmla="val 98782"/>
              <a:gd name="adj2" fmla="val -48574"/>
              <a:gd name="adj3" fmla="val 16667"/>
            </a:avLst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458" name="Text Box 18"/>
          <p:cNvSpPr txBox="1">
            <a:spLocks noChangeArrowheads="1"/>
          </p:cNvSpPr>
          <p:nvPr/>
        </p:nvSpPr>
        <p:spPr bwMode="auto">
          <a:xfrm>
            <a:off x="3421063" y="3320655"/>
            <a:ext cx="2735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57175" indent="-257175"/>
            <a:r>
              <a:rPr lang="en-US" sz="1200"/>
              <a:t>7. Receive packet and buffer msg.</a:t>
            </a:r>
          </a:p>
          <a:p>
            <a:pPr marL="257175" indent="-257175"/>
            <a:r>
              <a:rPr lang="en-US" sz="1200"/>
              <a:t>8. Send data to the application</a:t>
            </a:r>
          </a:p>
        </p:txBody>
      </p:sp>
      <p:sp>
        <p:nvSpPr>
          <p:cNvPr id="573460" name="AutoShape 20"/>
          <p:cNvSpPr>
            <a:spLocks noChangeArrowheads="1"/>
          </p:cNvSpPr>
          <p:nvPr/>
        </p:nvSpPr>
        <p:spPr bwMode="auto">
          <a:xfrm>
            <a:off x="7451726" y="3969545"/>
            <a:ext cx="73025" cy="756047"/>
          </a:xfrm>
          <a:prstGeom prst="downArrow">
            <a:avLst>
              <a:gd name="adj1" fmla="val 50000"/>
              <a:gd name="adj2" fmla="val 3451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61" name="AutoShape 21"/>
          <p:cNvSpPr>
            <a:spLocks noChangeArrowheads="1"/>
          </p:cNvSpPr>
          <p:nvPr/>
        </p:nvSpPr>
        <p:spPr bwMode="auto">
          <a:xfrm>
            <a:off x="4140201" y="4725592"/>
            <a:ext cx="2230438" cy="648890"/>
          </a:xfrm>
          <a:prstGeom prst="wedgeRoundRectCallout">
            <a:avLst>
              <a:gd name="adj1" fmla="val 98755"/>
              <a:gd name="adj2" fmla="val -170551"/>
              <a:gd name="adj3" fmla="val 16667"/>
            </a:avLst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462" name="Text Box 22"/>
          <p:cNvSpPr txBox="1">
            <a:spLocks noChangeArrowheads="1"/>
          </p:cNvSpPr>
          <p:nvPr/>
        </p:nvSpPr>
        <p:spPr bwMode="auto">
          <a:xfrm>
            <a:off x="4067176" y="4887517"/>
            <a:ext cx="17812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257175" indent="-257175"/>
            <a:r>
              <a:rPr lang="en-US" sz="1200"/>
              <a:t>9. Store file data blocks</a:t>
            </a:r>
          </a:p>
        </p:txBody>
      </p:sp>
    </p:spTree>
    <p:extLst>
      <p:ext uri="{BB962C8B-B14F-4D97-AF65-F5344CB8AC3E}">
        <p14:creationId xmlns:p14="http://schemas.microsoft.com/office/powerpoint/2010/main" val="335037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7" grpId="0" animBg="1"/>
      <p:bldP spid="573458" grpId="0"/>
      <p:bldP spid="573460" grpId="0" animBg="1"/>
      <p:bldP spid="573461" grpId="0" animBg="1"/>
      <p:bldP spid="5734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failures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and writing to disk</a:t>
            </a:r>
          </a:p>
          <a:p>
            <a:r>
              <a:rPr lang="en-US" dirty="0"/>
              <a:t>Transient errors in the memory chip while buffering and copying</a:t>
            </a:r>
          </a:p>
          <a:p>
            <a:r>
              <a:rPr lang="en-US" dirty="0" smtClean="0"/>
              <a:t>network </a:t>
            </a:r>
            <a:r>
              <a:rPr lang="en-US" dirty="0"/>
              <a:t>might drop packets, modify bits, deliver duplicates</a:t>
            </a:r>
          </a:p>
          <a:p>
            <a:r>
              <a:rPr lang="en-US" dirty="0"/>
              <a:t>OS buffer overflow at the sender or the receiver</a:t>
            </a:r>
          </a:p>
          <a:p>
            <a:r>
              <a:rPr lang="en-US" dirty="0"/>
              <a:t>Either of the hosts may crash</a:t>
            </a:r>
          </a:p>
        </p:txBody>
      </p:sp>
    </p:spTree>
    <p:extLst>
      <p:ext uri="{BB962C8B-B14F-4D97-AF65-F5344CB8AC3E}">
        <p14:creationId xmlns:p14="http://schemas.microsoft.com/office/powerpoint/2010/main" val="28277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make the network reliable?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1"/>
            <a:ext cx="8686800" cy="3394472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/>
              <a:t>Packet </a:t>
            </a:r>
            <a:r>
              <a:rPr lang="en-US" dirty="0"/>
              <a:t>checksums, sequence numbers, retry, duplicate </a:t>
            </a:r>
            <a:r>
              <a:rPr lang="en-US" dirty="0" smtClean="0"/>
              <a:t>elimination</a:t>
            </a:r>
          </a:p>
          <a:p>
            <a:pPr lvl="2"/>
            <a:r>
              <a:rPr lang="en-US" dirty="0" smtClean="0"/>
              <a:t>Example: TCP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Solves only the network </a:t>
            </a:r>
            <a:r>
              <a:rPr lang="en-US" dirty="0" smtClean="0"/>
              <a:t>problem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What about the other problems listed</a:t>
            </a:r>
            <a:r>
              <a:rPr lang="en-US" dirty="0" smtClean="0"/>
              <a:t>?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Not </a:t>
            </a:r>
            <a:r>
              <a:rPr lang="en-US" i="1" dirty="0" smtClean="0"/>
              <a:t>sufficient</a:t>
            </a:r>
            <a:r>
              <a:rPr lang="en-US" dirty="0" smtClean="0"/>
              <a:t> and not </a:t>
            </a:r>
            <a:r>
              <a:rPr lang="en-US" i="1" dirty="0" smtClean="0"/>
              <a:t>necessary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31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end-to-end retransmission?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1"/>
            <a:ext cx="8686800" cy="3394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Introduce </a:t>
            </a:r>
            <a:r>
              <a:rPr lang="en-US" dirty="0"/>
              <a:t>file checksums and verify once transfer completes – </a:t>
            </a:r>
            <a:r>
              <a:rPr lang="en-US" i="1" dirty="0"/>
              <a:t>end-to-end check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 failure – retransmit </a:t>
            </a:r>
            <a:r>
              <a:rPr lang="en-US" dirty="0" smtClean="0"/>
              <a:t>file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Works!   (modulo rotting bits on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network-level reliability useful?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1"/>
            <a:ext cx="8991600" cy="3394472"/>
          </a:xfrm>
        </p:spPr>
        <p:txBody>
          <a:bodyPr/>
          <a:lstStyle/>
          <a:p>
            <a:pPr lvl="1"/>
            <a:r>
              <a:rPr lang="en-US" dirty="0" smtClean="0"/>
              <a:t>Per-link retransmission leads to faster recovery from dropped packets than end-to-end</a:t>
            </a:r>
          </a:p>
          <a:p>
            <a:pPr lvl="1"/>
            <a:r>
              <a:rPr lang="en-US" dirty="0" smtClean="0"/>
              <a:t>Seems particularly useful in wireless networks or very high latency networks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this may not benefit all applications</a:t>
            </a:r>
          </a:p>
          <a:p>
            <a:pPr lvl="2"/>
            <a:r>
              <a:rPr lang="en-US" dirty="0"/>
              <a:t>Huge </a:t>
            </a:r>
            <a:r>
              <a:rPr lang="en-US" dirty="0" smtClean="0"/>
              <a:t>unnecessary overhead for, say, Real-Time </a:t>
            </a:r>
            <a:r>
              <a:rPr lang="en-US" dirty="0"/>
              <a:t>speech </a:t>
            </a:r>
            <a:r>
              <a:rPr lang="en-US" dirty="0" smtClean="0"/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val="5848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Transmission Control </a:t>
            </a:r>
            <a:r>
              <a:rPr lang="en-US" dirty="0" smtClean="0"/>
              <a:t>Protocol (TCP)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a transport protocol providing error detection, retransmission, congestion control, and flow </a:t>
            </a:r>
            <a:r>
              <a:rPr lang="en-US" dirty="0" smtClean="0"/>
              <a:t>control</a:t>
            </a:r>
          </a:p>
          <a:p>
            <a:pPr lvl="1"/>
            <a:r>
              <a:rPr lang="en-US" dirty="0"/>
              <a:t>TCP is almost-end-to-almost-</a:t>
            </a:r>
            <a:r>
              <a:rPr lang="en-US" dirty="0" smtClean="0"/>
              <a:t>end</a:t>
            </a:r>
          </a:p>
          <a:p>
            <a:pPr lvl="2"/>
            <a:r>
              <a:rPr lang="en-US" dirty="0" smtClean="0"/>
              <a:t>kernel-to-kernel, socket-to-socket, but not app-to-app</a:t>
            </a:r>
            <a:endParaRPr lang="en-US" dirty="0"/>
          </a:p>
          <a:p>
            <a:r>
              <a:rPr lang="en-US" dirty="0" smtClean="0"/>
              <a:t>Internet Protocol (IP)</a:t>
            </a:r>
          </a:p>
          <a:p>
            <a:pPr lvl="1"/>
            <a:r>
              <a:rPr lang="en-US" dirty="0" smtClean="0"/>
              <a:t>IP is a simple ("dumb"), stateless protocol that moves datagrams across the network</a:t>
            </a:r>
          </a:p>
          <a:p>
            <a:pPr lvl="1"/>
            <a:r>
              <a:rPr lang="en-US" dirty="0" smtClean="0"/>
              <a:t>The network itself (the routers) needs only to support the simple, lightweight IP; the endpoints run the heavier TCP on top of it when needed.</a:t>
            </a:r>
          </a:p>
        </p:txBody>
      </p:sp>
    </p:spTree>
    <p:extLst>
      <p:ext uri="{BB962C8B-B14F-4D97-AF65-F5344CB8AC3E}">
        <p14:creationId xmlns:p14="http://schemas.microsoft.com/office/powerpoint/2010/main" val="3659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end-to-end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End-to-end </a:t>
            </a:r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TLS, SSL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Duplicate </a:t>
            </a:r>
            <a:r>
              <a:rPr lang="en-US" dirty="0" err="1"/>
              <a:t>msg</a:t>
            </a:r>
            <a:r>
              <a:rPr lang="en-US" dirty="0"/>
              <a:t> </a:t>
            </a:r>
            <a:r>
              <a:rPr lang="en-US" dirty="0" smtClean="0"/>
              <a:t>suppression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argument complete?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2200" dirty="0" smtClean="0"/>
          </a:p>
          <a:p>
            <a:r>
              <a:rPr lang="en-US" sz="2400" dirty="0" smtClean="0"/>
              <a:t>E.g. congestion </a:t>
            </a:r>
            <a:r>
              <a:rPr lang="en-US" sz="2400" dirty="0"/>
              <a:t>control</a:t>
            </a:r>
          </a:p>
          <a:p>
            <a:pPr lvl="1"/>
            <a:r>
              <a:rPr lang="en-US" sz="2200" dirty="0"/>
              <a:t>TCP leaves it to the ends</a:t>
            </a:r>
          </a:p>
          <a:p>
            <a:pPr lvl="2"/>
            <a:r>
              <a:rPr lang="en-US" sz="2100" dirty="0"/>
              <a:t>Should the network trust the ends?</a:t>
            </a:r>
          </a:p>
          <a:p>
            <a:pPr lvl="3"/>
            <a:r>
              <a:rPr lang="en-US" sz="1800" dirty="0"/>
              <a:t>RED</a:t>
            </a:r>
          </a:p>
          <a:p>
            <a:pPr lvl="2"/>
            <a:r>
              <a:rPr lang="en-US" sz="2100" dirty="0"/>
              <a:t>In a wireless setting</a:t>
            </a:r>
          </a:p>
          <a:p>
            <a:pPr lvl="3"/>
            <a:r>
              <a:rPr lang="en-US" sz="1800" dirty="0"/>
              <a:t>packet loss != congestion</a:t>
            </a: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performance </a:t>
            </a:r>
            <a:r>
              <a:rPr lang="en-US" sz="2400" dirty="0"/>
              <a:t>problems may appear in end-end systems under heavy </a:t>
            </a:r>
            <a:r>
              <a:rPr lang="en-US" sz="2400" dirty="0" smtClean="0"/>
              <a:t>load</a:t>
            </a:r>
          </a:p>
          <a:p>
            <a:endParaRPr lang="en-US" sz="2400" dirty="0" smtClean="0"/>
          </a:p>
          <a:p>
            <a:r>
              <a:rPr lang="en-US" sz="2400" dirty="0" smtClean="0"/>
              <a:t>Performance enhancing Proxies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804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“Hints for Computer System Design”</a:t>
            </a:r>
            <a:br>
              <a:rPr lang="en-US" dirty="0" smtClean="0"/>
            </a:br>
            <a:r>
              <a:rPr lang="en-US" dirty="0" smtClean="0"/>
              <a:t>--- Butler Lampson, 1983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8266580" cy="32635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Based on author’s experience in systems design</a:t>
            </a:r>
          </a:p>
          <a:p>
            <a:r>
              <a:rPr lang="en-US" dirty="0" smtClean="0"/>
              <a:t>Founding member of Xerox PARC (1970)</a:t>
            </a:r>
          </a:p>
          <a:p>
            <a:r>
              <a:rPr lang="en-US" dirty="0" smtClean="0"/>
              <a:t>Currently Technical Fellow at MSR and adjunct prof. at MIT</a:t>
            </a:r>
          </a:p>
          <a:p>
            <a:r>
              <a:rPr lang="en-US" dirty="0" smtClean="0"/>
              <a:t>Winner of ACM Turing Award (1994). IEEE Von Neumann Medal (2001)</a:t>
            </a:r>
          </a:p>
          <a:p>
            <a:r>
              <a:rPr lang="en-US" dirty="0" smtClean="0"/>
              <a:t>Was involved in the design of many famous systems, including databases and networks</a:t>
            </a:r>
          </a:p>
          <a:p>
            <a:endParaRPr lang="en-US" dirty="0"/>
          </a:p>
        </p:txBody>
      </p:sp>
      <p:pic>
        <p:nvPicPr>
          <p:cNvPr id="5" name="Picture 2" descr="http://ts1.mm.bing.net/th?id=I4643762292720924&amp;pid=1.7&amp;w=161&amp;h=151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924" y="857251"/>
            <a:ext cx="1822077" cy="170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9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tradeoffs</a:t>
            </a:r>
          </a:p>
          <a:p>
            <a:pPr lvl="1"/>
            <a:r>
              <a:rPr lang="en-US" dirty="0" smtClean="0"/>
              <a:t>Functionality </a:t>
            </a:r>
            <a:r>
              <a:rPr lang="en-US" dirty="0" err="1" smtClean="0"/>
              <a:t>vs</a:t>
            </a:r>
            <a:r>
              <a:rPr lang="en-US" dirty="0" smtClean="0"/>
              <a:t> performance</a:t>
            </a:r>
          </a:p>
          <a:p>
            <a:pPr lvl="1"/>
            <a:r>
              <a:rPr lang="en-US" dirty="0" smtClean="0"/>
              <a:t>E.g. where to place error checking</a:t>
            </a:r>
          </a:p>
          <a:p>
            <a:pPr lvl="1"/>
            <a:endParaRPr lang="en-US" dirty="0"/>
          </a:p>
          <a:p>
            <a:r>
              <a:rPr lang="en-US" dirty="0" smtClean="0"/>
              <a:t>Are there principles or rules of thumb that can help with large systems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Projects &amp; Collaborators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Charles Simonyi - Bravo: WYSIWYG </a:t>
            </a:r>
            <a:r>
              <a:rPr lang="en-US" sz="2400" dirty="0" smtClean="0"/>
              <a:t>editor (MS Office)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Bob </a:t>
            </a:r>
            <a:r>
              <a:rPr lang="en-US" sz="2400" dirty="0" err="1"/>
              <a:t>Sproull</a:t>
            </a:r>
            <a:r>
              <a:rPr lang="en-US" sz="2400" dirty="0"/>
              <a:t> - Alto operating system, Dover: laser printer, </a:t>
            </a:r>
            <a:r>
              <a:rPr lang="en-US" sz="2400" dirty="0" err="1"/>
              <a:t>Interpress</a:t>
            </a:r>
            <a:r>
              <a:rPr lang="en-US" sz="2400" dirty="0"/>
              <a:t>: page description </a:t>
            </a:r>
            <a:r>
              <a:rPr lang="en-US" sz="2400" dirty="0" smtClean="0"/>
              <a:t>language (VP Sun/Oracle)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Mel </a:t>
            </a:r>
            <a:r>
              <a:rPr lang="en-US" sz="2400" dirty="0" err="1"/>
              <a:t>Pirtle</a:t>
            </a:r>
            <a:r>
              <a:rPr lang="en-US" sz="2400" dirty="0"/>
              <a:t> - 940 project, Berkeley Computer Corp.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Peter Deutsch - 940 operating system, QSPL: system programming </a:t>
            </a:r>
            <a:r>
              <a:rPr lang="en-US" sz="2400" dirty="0" smtClean="0"/>
              <a:t>language (founder of </a:t>
            </a:r>
            <a:r>
              <a:rPr lang="en-US" sz="2400" dirty="0" err="1" smtClean="0"/>
              <a:t>Ghostscript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Chuck </a:t>
            </a:r>
            <a:r>
              <a:rPr lang="en-US" sz="2400" dirty="0" err="1"/>
              <a:t>Geschke</a:t>
            </a:r>
            <a:r>
              <a:rPr lang="en-US" sz="2400" dirty="0"/>
              <a:t>, Jim Mitchell, Ed </a:t>
            </a:r>
            <a:r>
              <a:rPr lang="en-US" sz="2400" dirty="0" err="1"/>
              <a:t>Satterthwaite</a:t>
            </a:r>
            <a:r>
              <a:rPr lang="en-US" sz="2400" dirty="0"/>
              <a:t> - Mesa: system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28475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Some Projects &amp; Collaborators (cont.)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Roy Levin	- Wildflower: Star workstation prototype, </a:t>
            </a:r>
            <a:r>
              <a:rPr lang="en-US" sz="2400" dirty="0" err="1"/>
              <a:t>Vesta</a:t>
            </a:r>
            <a:r>
              <a:rPr lang="en-US" sz="2400" dirty="0"/>
              <a:t>: software configuration</a:t>
            </a:r>
          </a:p>
          <a:p>
            <a:endParaRPr lang="en-US" sz="2400" dirty="0"/>
          </a:p>
          <a:p>
            <a:r>
              <a:rPr lang="en-US" sz="2400" dirty="0"/>
              <a:t>Andrew </a:t>
            </a:r>
            <a:r>
              <a:rPr lang="en-US" sz="2400" dirty="0" err="1"/>
              <a:t>Birrell</a:t>
            </a:r>
            <a:r>
              <a:rPr lang="en-US" sz="2400" dirty="0"/>
              <a:t>, Roger Needham, Mike Schroeder -  Global name service and authentication</a:t>
            </a:r>
          </a:p>
          <a:p>
            <a:endParaRPr lang="en-US" sz="2400" dirty="0"/>
          </a:p>
          <a:p>
            <a:r>
              <a:rPr lang="en-US" sz="2400" dirty="0"/>
              <a:t>Eric Schmidt - System models: software </a:t>
            </a:r>
            <a:r>
              <a:rPr lang="en-US" sz="2400" dirty="0" smtClean="0"/>
              <a:t>configuration</a:t>
            </a:r>
          </a:p>
          <a:p>
            <a:pPr>
              <a:buNone/>
            </a:pPr>
            <a:r>
              <a:rPr lang="en-US" sz="2400" dirty="0" smtClean="0"/>
              <a:t>	(CEO/Chairman of Google/Executive Chairman of Alphabet)</a:t>
            </a:r>
          </a:p>
          <a:p>
            <a:endParaRPr lang="en-US" sz="2400" dirty="0"/>
          </a:p>
          <a:p>
            <a:r>
              <a:rPr lang="en-US" sz="2400" dirty="0"/>
              <a:t>Rod </a:t>
            </a:r>
            <a:r>
              <a:rPr lang="en-US" sz="2400" dirty="0" err="1"/>
              <a:t>Burstall</a:t>
            </a:r>
            <a:r>
              <a:rPr lang="en-US" sz="2400" dirty="0"/>
              <a:t> - Pebble: polymorphic typed language</a:t>
            </a:r>
          </a:p>
        </p:txBody>
      </p:sp>
    </p:spTree>
    <p:extLst>
      <p:ext uri="{BB962C8B-B14F-4D97-AF65-F5344CB8AC3E}">
        <p14:creationId xmlns:p14="http://schemas.microsoft.com/office/powerpoint/2010/main" val="25399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513" y="152400"/>
            <a:ext cx="8347262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Design Hints organized along two axes: Why and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Why:</a:t>
            </a:r>
          </a:p>
          <a:p>
            <a:pPr lvl="1"/>
            <a:r>
              <a:rPr lang="en-US" dirty="0" smtClean="0"/>
              <a:t>Functionality: does it work?</a:t>
            </a:r>
          </a:p>
          <a:p>
            <a:pPr lvl="1"/>
            <a:r>
              <a:rPr lang="en-US" dirty="0" smtClean="0"/>
              <a:t>Speed: is it fast enough?</a:t>
            </a:r>
          </a:p>
          <a:p>
            <a:pPr lvl="1"/>
            <a:r>
              <a:rPr lang="en-US" dirty="0" smtClean="0"/>
              <a:t>Fault-tolerance: does it keep working?</a:t>
            </a:r>
          </a:p>
          <a:p>
            <a:r>
              <a:rPr lang="en-US" dirty="0" smtClean="0"/>
              <a:t>Where: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871" name="Picture 7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19004" y="1482540"/>
            <a:ext cx="7431620" cy="4417078"/>
          </a:xfrm>
          <a:noFill/>
          <a:ln/>
        </p:spPr>
      </p:pic>
      <p:sp>
        <p:nvSpPr>
          <p:cNvPr id="548873" name="Rectangle 9"/>
          <p:cNvSpPr>
            <a:spLocks noChangeArrowheads="1"/>
          </p:cNvSpPr>
          <p:nvPr/>
        </p:nvSpPr>
        <p:spPr bwMode="auto">
          <a:xfrm>
            <a:off x="217455" y="457200"/>
            <a:ext cx="8834718" cy="62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850" b="1" dirty="0">
                <a:solidFill>
                  <a:srgbClr val="0000FF"/>
                </a:solidFill>
                <a:latin typeface="Times New Roman" charset="0"/>
              </a:rPr>
              <a:t>Hints</a:t>
            </a:r>
            <a:r>
              <a:rPr lang="en-US" sz="2850" dirty="0">
                <a:solidFill>
                  <a:srgbClr val="0000FF"/>
                </a:solidFill>
                <a:latin typeface="Times New Roman" charset="0"/>
              </a:rPr>
              <a:t> for Computer System Design - Butler Lampson</a:t>
            </a:r>
          </a:p>
        </p:txBody>
      </p:sp>
    </p:spTree>
    <p:extLst>
      <p:ext uri="{BB962C8B-B14F-4D97-AF65-F5344CB8AC3E}">
        <p14:creationId xmlns:p14="http://schemas.microsoft.com/office/powerpoint/2010/main" val="17183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Interface</a:t>
            </a:r>
            <a:endParaRPr lang="en-US" dirty="0"/>
          </a:p>
          <a:p>
            <a:pPr lvl="1"/>
            <a:r>
              <a:rPr lang="en-US" dirty="0" smtClean="0"/>
              <a:t>Between user and implementation of an abstraction</a:t>
            </a:r>
          </a:p>
          <a:p>
            <a:pPr lvl="1"/>
            <a:r>
              <a:rPr lang="en-US" dirty="0" smtClean="0"/>
              <a:t>Contract, consisting of a set of assumptions about participants</a:t>
            </a:r>
          </a:p>
          <a:p>
            <a:pPr lvl="2"/>
            <a:r>
              <a:rPr lang="en-US" dirty="0" smtClean="0"/>
              <a:t>Assume-Guarantees specification</a:t>
            </a:r>
          </a:p>
          <a:p>
            <a:pPr lvl="1"/>
            <a:r>
              <a:rPr lang="en-US" dirty="0" smtClean="0"/>
              <a:t>Same interface may have multiple implementations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Simple but complete</a:t>
            </a:r>
          </a:p>
          <a:p>
            <a:pPr lvl="1"/>
            <a:r>
              <a:rPr lang="en-US" dirty="0" smtClean="0"/>
              <a:t>Admit efficient implementation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Posix</a:t>
            </a:r>
            <a:r>
              <a:rPr lang="en-US" dirty="0" smtClean="0"/>
              <a:t> File System Interface, Network Sockets, SQL, 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Lampson: “Interface is a small programming language”</a:t>
            </a:r>
          </a:p>
          <a:p>
            <a:pPr lvl="1"/>
            <a:r>
              <a:rPr lang="en-US" dirty="0" smtClean="0"/>
              <a:t>Do we agree with this?</a:t>
            </a:r>
          </a:p>
        </p:txBody>
      </p:sp>
    </p:spTree>
    <p:extLst>
      <p:ext uri="{BB962C8B-B14F-4D97-AF65-F5344CB8AC3E}">
        <p14:creationId xmlns:p14="http://schemas.microsoft.com/office/powerpoint/2010/main" val="12978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 it Simple Stupid (KISS Principle)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Attributed to aircraft </a:t>
            </a:r>
            <a:r>
              <a:rPr lang="en-US" dirty="0"/>
              <a:t>e</a:t>
            </a:r>
            <a:r>
              <a:rPr lang="en-US" dirty="0" smtClean="0"/>
              <a:t>ngineer Kelly Johnson (1910—1990)</a:t>
            </a:r>
          </a:p>
          <a:p>
            <a:r>
              <a:rPr lang="en-US" dirty="0" smtClean="0"/>
              <a:t>Based on observation: systems </a:t>
            </a:r>
            <a:r>
              <a:rPr lang="en-US" dirty="0"/>
              <a:t>work best if they are kept </a:t>
            </a:r>
            <a:r>
              <a:rPr lang="en-US" dirty="0" smtClean="0"/>
              <a:t>simple</a:t>
            </a:r>
          </a:p>
          <a:p>
            <a:r>
              <a:rPr lang="en-US" dirty="0" smtClean="0"/>
              <a:t>Related:</a:t>
            </a:r>
          </a:p>
          <a:p>
            <a:pPr lvl="1"/>
            <a:r>
              <a:rPr lang="en-US" i="1" dirty="0"/>
              <a:t>Make everything as simple as possible, but not </a:t>
            </a:r>
            <a:r>
              <a:rPr lang="en-US" i="1" dirty="0" smtClean="0"/>
              <a:t>simpler </a:t>
            </a:r>
            <a:r>
              <a:rPr lang="en-US" dirty="0" smtClean="0"/>
              <a:t>(Einstein)</a:t>
            </a:r>
          </a:p>
          <a:p>
            <a:pPr lvl="1"/>
            <a:r>
              <a:rPr lang="en-US" i="1" dirty="0"/>
              <a:t>It seems that perfection is reached not when there is nothing left to add, but when there is nothing left to take </a:t>
            </a:r>
            <a:r>
              <a:rPr lang="en-US" i="1" dirty="0" smtClean="0"/>
              <a:t>away</a:t>
            </a:r>
            <a:r>
              <a:rPr lang="en-US" dirty="0" smtClean="0"/>
              <a:t> (Antoine de Saint </a:t>
            </a:r>
            <a:r>
              <a:rPr lang="en-US" dirty="0" err="1" smtClean="0"/>
              <a:t>Exupéry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If in doubt, leave it out </a:t>
            </a:r>
            <a:r>
              <a:rPr lang="en-US" dirty="0" smtClean="0"/>
              <a:t>(Anon.)</a:t>
            </a:r>
          </a:p>
          <a:p>
            <a:pPr lvl="1"/>
            <a:r>
              <a:rPr lang="en-US" i="1" dirty="0" smtClean="0"/>
              <a:t>Complexity is the Enemy: Exterminate Features </a:t>
            </a:r>
            <a:r>
              <a:rPr lang="en-US" dirty="0" smtClean="0"/>
              <a:t>(Charles Thacker)</a:t>
            </a:r>
          </a:p>
          <a:p>
            <a:pPr lvl="1"/>
            <a:r>
              <a:rPr lang="en-US" i="1" dirty="0" smtClean="0"/>
              <a:t>The unavoidable price of reliability is simplicity </a:t>
            </a:r>
            <a:r>
              <a:rPr lang="en-US" dirty="0" smtClean="0"/>
              <a:t>(Tony Hoare)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one thing at a time, and do it well</a:t>
            </a:r>
            <a:br>
              <a:rPr lang="en-US" dirty="0" smtClean="0"/>
            </a:br>
            <a:r>
              <a:rPr lang="en-US" dirty="0" smtClean="0"/>
              <a:t>Don’t generalize</a:t>
            </a:r>
            <a:br>
              <a:rPr lang="en-US" dirty="0" smtClean="0"/>
            </a:br>
            <a:r>
              <a:rPr lang="en-US" dirty="0" smtClean="0"/>
              <a:t>Get it right!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1239"/>
            <a:ext cx="7886700" cy="297873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 complex interface is hard to implement correctly, efficiently</a:t>
            </a:r>
          </a:p>
          <a:p>
            <a:r>
              <a:rPr lang="en-US" dirty="0" smtClean="0"/>
              <a:t>Don’t penalize all for wishes by just a few</a:t>
            </a:r>
          </a:p>
          <a:p>
            <a:r>
              <a:rPr lang="en-US" dirty="0" smtClean="0"/>
              <a:t>Basic (fast) operations rather than generic/powerful (slow) ones</a:t>
            </a:r>
          </a:p>
          <a:p>
            <a:r>
              <a:rPr lang="en-US" dirty="0" smtClean="0"/>
              <a:t>Good interface admits implementation that is</a:t>
            </a:r>
          </a:p>
          <a:p>
            <a:pPr lvl="1"/>
            <a:r>
              <a:rPr lang="en-US" dirty="0" smtClean="0"/>
              <a:t>Correct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Predictable Performance</a:t>
            </a:r>
          </a:p>
          <a:p>
            <a:r>
              <a:rPr lang="en-US" dirty="0" smtClean="0"/>
              <a:t>Simple does not imply good</a:t>
            </a:r>
          </a:p>
          <a:p>
            <a:pPr lvl="1"/>
            <a:r>
              <a:rPr lang="en-US" dirty="0" smtClean="0"/>
              <a:t>A simple but badly designed interface makes it hard to build applications that perform well and/or predictably</a:t>
            </a:r>
          </a:p>
        </p:txBody>
      </p:sp>
    </p:spTree>
    <p:extLst>
      <p:ext uri="{BB962C8B-B14F-4D97-AF65-F5344CB8AC3E}">
        <p14:creationId xmlns:p14="http://schemas.microsoft.com/office/powerpoint/2010/main" val="14227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2792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it Fast</a:t>
            </a:r>
            <a:br>
              <a:rPr lang="en-US" dirty="0" smtClean="0"/>
            </a:br>
            <a:r>
              <a:rPr lang="en-US" dirty="0" smtClean="0"/>
              <a:t>Leave it to the Client</a:t>
            </a:r>
            <a:br>
              <a:rPr lang="en-US" dirty="0" smtClean="0"/>
            </a:br>
            <a:r>
              <a:rPr lang="en-US" dirty="0" smtClean="0"/>
              <a:t>Don’t Hide Power</a:t>
            </a:r>
            <a:br>
              <a:rPr lang="en-US" dirty="0" smtClean="0"/>
            </a:br>
            <a:r>
              <a:rPr lang="en-US" dirty="0" smtClean="0"/>
              <a:t>Keep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44054"/>
            <a:ext cx="8276665" cy="264591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Design basic interfaces that admit implementations that are fast</a:t>
            </a:r>
          </a:p>
          <a:p>
            <a:pPr lvl="1"/>
            <a:r>
              <a:rPr lang="en-US" dirty="0" smtClean="0"/>
              <a:t>Consider monolithic O.S. vs. microkernels</a:t>
            </a:r>
          </a:p>
          <a:p>
            <a:r>
              <a:rPr lang="en-US" dirty="0" smtClean="0"/>
              <a:t>Clients can implement the rest</a:t>
            </a:r>
          </a:p>
          <a:p>
            <a:r>
              <a:rPr lang="en-US" dirty="0" smtClean="0"/>
              <a:t>Abstraction should hide only undesirable properties</a:t>
            </a:r>
          </a:p>
          <a:p>
            <a:pPr lvl="1"/>
            <a:r>
              <a:rPr lang="en-US" dirty="0" smtClean="0"/>
              <a:t>What are examples of undesirable?</a:t>
            </a:r>
          </a:p>
          <a:p>
            <a:pPr lvl="2"/>
            <a:r>
              <a:rPr lang="en-US" dirty="0" smtClean="0"/>
              <a:t>Non-portable</a:t>
            </a:r>
          </a:p>
          <a:p>
            <a:r>
              <a:rPr lang="en-US" dirty="0" smtClean="0"/>
              <a:t>Don’t tell clients about implementation details they can exploit</a:t>
            </a:r>
            <a:endParaRPr lang="en-US" dirty="0"/>
          </a:p>
          <a:p>
            <a:pPr lvl="1"/>
            <a:r>
              <a:rPr lang="en-US" dirty="0" smtClean="0"/>
              <a:t>Leads to non-portability, applications breaking when modules are updated, etc.</a:t>
            </a:r>
          </a:p>
          <a:p>
            <a:pPr lvl="1"/>
            <a:r>
              <a:rPr lang="en-US" dirty="0" smtClean="0"/>
              <a:t>Bad example: TCP</a:t>
            </a:r>
          </a:p>
        </p:txBody>
      </p:sp>
    </p:spTree>
    <p:extLst>
      <p:ext uri="{BB962C8B-B14F-4D97-AF65-F5344CB8AC3E}">
        <p14:creationId xmlns:p14="http://schemas.microsoft.com/office/powerpoint/2010/main" val="119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procedure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functions passed as arguments</a:t>
            </a:r>
          </a:p>
          <a:p>
            <a:pPr lvl="1"/>
            <a:r>
              <a:rPr lang="en-US" dirty="0" smtClean="0"/>
              <a:t>Requires some kind of interpreter within the abstraction</a:t>
            </a:r>
          </a:p>
          <a:p>
            <a:pPr lvl="1"/>
            <a:r>
              <a:rPr lang="en-US" dirty="0" smtClean="0"/>
              <a:t>Hard to secure</a:t>
            </a:r>
          </a:p>
          <a:p>
            <a:pPr lvl="2"/>
            <a:r>
              <a:rPr lang="en-US" dirty="0" smtClean="0"/>
              <a:t>Requires safe language or sandboxing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 basic interfaces stable</a:t>
            </a:r>
            <a:br>
              <a:rPr lang="en-US" dirty="0" smtClean="0"/>
            </a:br>
            <a:r>
              <a:rPr lang="en-US" dirty="0" smtClean="0"/>
              <a:t>Keep a place to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 do not change interfaces</a:t>
            </a:r>
          </a:p>
          <a:p>
            <a:pPr lvl="1"/>
            <a:r>
              <a:rPr lang="en-US" dirty="0" smtClean="0"/>
              <a:t>Extensions are ok</a:t>
            </a:r>
          </a:p>
          <a:p>
            <a:r>
              <a:rPr lang="en-US" dirty="0" smtClean="0"/>
              <a:t>If you have to change the interface, provide a backward compatibility option</a:t>
            </a:r>
          </a:p>
          <a:p>
            <a:pPr lvl="1"/>
            <a:r>
              <a:rPr lang="en-US" dirty="0" smtClean="0"/>
              <a:t>Good example: Microsoft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System Design: Science, Art, Puzzle?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08450" y="2309533"/>
            <a:ext cx="1766943" cy="11295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Required Functionality</a:t>
            </a:r>
          </a:p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“Logic”</a:t>
            </a:r>
          </a:p>
        </p:txBody>
      </p:sp>
      <p:sp>
        <p:nvSpPr>
          <p:cNvPr id="5" name="Oval 4"/>
          <p:cNvSpPr/>
          <p:nvPr/>
        </p:nvSpPr>
        <p:spPr>
          <a:xfrm>
            <a:off x="5591288" y="2309533"/>
            <a:ext cx="1766943" cy="11295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Expected Workload</a:t>
            </a:r>
          </a:p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“User Load”</a:t>
            </a:r>
          </a:p>
        </p:txBody>
      </p:sp>
      <p:sp>
        <p:nvSpPr>
          <p:cNvPr id="6" name="Oval 5"/>
          <p:cNvSpPr/>
          <p:nvPr/>
        </p:nvSpPr>
        <p:spPr>
          <a:xfrm>
            <a:off x="1708450" y="4286250"/>
            <a:ext cx="1766943" cy="11295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Required</a:t>
            </a:r>
          </a:p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Performance</a:t>
            </a:r>
          </a:p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“SLA”</a:t>
            </a:r>
          </a:p>
        </p:txBody>
      </p:sp>
      <p:sp>
        <p:nvSpPr>
          <p:cNvPr id="7" name="Oval 6"/>
          <p:cNvSpPr/>
          <p:nvPr/>
        </p:nvSpPr>
        <p:spPr>
          <a:xfrm>
            <a:off x="5597339" y="4286250"/>
            <a:ext cx="1766943" cy="11295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Available</a:t>
            </a:r>
          </a:p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Resources</a:t>
            </a:r>
          </a:p>
          <a:p>
            <a:pPr algn="ctr"/>
            <a:r>
              <a:rPr lang="en-US" sz="1500" dirty="0">
                <a:solidFill>
                  <a:sysClr val="windowText" lastClr="000000"/>
                </a:solidFill>
              </a:rPr>
              <a:t>“</a:t>
            </a:r>
            <a:r>
              <a:rPr lang="en-US" dirty="0" smtClean="0">
                <a:solidFill>
                  <a:sysClr val="windowText" lastClr="000000"/>
                </a:solidFill>
              </a:rPr>
              <a:t>Environment</a:t>
            </a:r>
            <a:r>
              <a:rPr lang="en-US" sz="1500" dirty="0">
                <a:solidFill>
                  <a:sysClr val="windowText" lastClr="000000"/>
                </a:solidFill>
              </a:rPr>
              <a:t>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751730" y="3439086"/>
            <a:ext cx="1593476" cy="756397"/>
          </a:xfrm>
          <a:prstGeom prst="line">
            <a:avLst/>
          </a:prstGeom>
          <a:ln w="793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751730" y="3439086"/>
            <a:ext cx="1593476" cy="756397"/>
          </a:xfrm>
          <a:prstGeom prst="line">
            <a:avLst/>
          </a:prstGeom>
          <a:ln w="793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1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to throw one away</a:t>
            </a:r>
            <a:br>
              <a:rPr lang="en-US" dirty="0" smtClean="0"/>
            </a:br>
            <a:r>
              <a:rPr lang="en-US" dirty="0" smtClean="0"/>
              <a:t>Use a good idea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Prototyping is often a good strategy in system design</a:t>
            </a:r>
          </a:p>
          <a:p>
            <a:r>
              <a:rPr lang="en-US" dirty="0" smtClean="0"/>
              <a:t>You end up building a series of prototypes</a:t>
            </a:r>
          </a:p>
          <a:p>
            <a:r>
              <a:rPr lang="en-US" dirty="0" smtClean="0"/>
              <a:t>The same good idea may be usable in multiple contexts</a:t>
            </a:r>
          </a:p>
          <a:p>
            <a:r>
              <a:rPr lang="en-US" dirty="0" smtClean="0"/>
              <a:t>Example: Unix developed this way, leading to Linux, Mac OS X, and several others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8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forms: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Stepwise Refinement</a:t>
            </a:r>
          </a:p>
          <a:p>
            <a:pPr lvl="1"/>
            <a:r>
              <a:rPr lang="en-US" dirty="0" smtClean="0"/>
              <a:t>Modularization</a:t>
            </a:r>
          </a:p>
          <a:p>
            <a:r>
              <a:rPr lang="en-US" dirty="0" smtClean="0"/>
              <a:t>Lampson only talks about recursion</a:t>
            </a:r>
          </a:p>
          <a:p>
            <a:r>
              <a:rPr lang="en-US" dirty="0" smtClean="0"/>
              <a:t>Stepwise refinement is a useful technique to contain complexity of systems</a:t>
            </a:r>
          </a:p>
          <a:p>
            <a:r>
              <a:rPr lang="en-US" dirty="0" smtClean="0"/>
              <a:t>Modules contain complexity</a:t>
            </a:r>
          </a:p>
          <a:p>
            <a:pPr lvl="1"/>
            <a:r>
              <a:rPr lang="en-US" dirty="0" smtClean="0"/>
              <a:t>Principle of “Separation of Concerns”  (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54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Handle normal and worst case separately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highly optimized code path for normal case</a:t>
            </a:r>
          </a:p>
          <a:p>
            <a:r>
              <a:rPr lang="en-US" dirty="0" smtClean="0"/>
              <a:t>Just try to implement handling the worst case correctly</a:t>
            </a:r>
          </a:p>
          <a:p>
            <a:r>
              <a:rPr lang="en-US" dirty="0" smtClean="0"/>
              <a:t>Sometimes optimizing normal case hurts worst case performance!</a:t>
            </a:r>
          </a:p>
          <a:p>
            <a:pPr lvl="1"/>
            <a:r>
              <a:rPr lang="en-US" smtClean="0"/>
              <a:t>And sometimes </a:t>
            </a:r>
            <a:r>
              <a:rPr lang="en-US" dirty="0" smtClean="0"/>
              <a:t>good worst case performance is more important than optimal normal case performance</a:t>
            </a:r>
          </a:p>
          <a:p>
            <a:r>
              <a:rPr lang="en-US" dirty="0" smtClean="0"/>
              <a:t>Example: normal case in TCP/IP highly optimized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950" dirty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Lampson talks mostly about making systems </a:t>
            </a:r>
            <a:r>
              <a:rPr lang="en-US" i="1" dirty="0" smtClean="0"/>
              <a:t>fast</a:t>
            </a:r>
          </a:p>
          <a:p>
            <a:r>
              <a:rPr lang="en-US" dirty="0" smtClean="0"/>
              <a:t>Other, perhaps more subtle considerations include</a:t>
            </a:r>
          </a:p>
          <a:p>
            <a:pPr lvl="1"/>
            <a:r>
              <a:rPr lang="en-US" dirty="0" smtClean="0"/>
              <a:t>Predictable performance</a:t>
            </a:r>
          </a:p>
          <a:p>
            <a:pPr lvl="1"/>
            <a:r>
              <a:rPr lang="en-US" dirty="0" smtClean="0"/>
              <a:t>Meeting service-level objectives</a:t>
            </a:r>
          </a:p>
          <a:p>
            <a:pPr lvl="1"/>
            <a:r>
              <a:rPr lang="en-US" dirty="0" smtClean="0"/>
              <a:t>Cheap to run in terms of resources</a:t>
            </a:r>
          </a:p>
        </p:txBody>
      </p:sp>
    </p:spTree>
    <p:extLst>
      <p:ext uri="{BB962C8B-B14F-4D97-AF65-F5344CB8AC3E}">
        <p14:creationId xmlns:p14="http://schemas.microsoft.com/office/powerpoint/2010/main" val="32002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Split resources</a:t>
            </a:r>
            <a:br>
              <a:rPr lang="en-US" dirty="0" smtClean="0"/>
            </a:br>
            <a:r>
              <a:rPr lang="en-US" dirty="0" smtClean="0"/>
              <a:t>Safety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Partitioning may result in better performance than sharing</a:t>
            </a:r>
          </a:p>
          <a:p>
            <a:pPr lvl="1"/>
            <a:r>
              <a:rPr lang="en-US" dirty="0" smtClean="0"/>
              <a:t>but not always..</a:t>
            </a:r>
          </a:p>
          <a:p>
            <a:pPr lvl="2"/>
            <a:r>
              <a:rPr lang="en-US" dirty="0" smtClean="0"/>
              <a:t>for example: a shared cache would result in better overall utilization typically than a partitioned cache</a:t>
            </a:r>
          </a:p>
          <a:p>
            <a:pPr lvl="2"/>
            <a:r>
              <a:rPr lang="en-US" dirty="0" smtClean="0"/>
              <a:t>but a partitioned cache may give more predictable performance to any particular user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low-level resources these days tend to be shared…</a:t>
            </a:r>
          </a:p>
          <a:p>
            <a:r>
              <a:rPr lang="en-US" dirty="0" smtClean="0"/>
              <a:t>Prioritize safety over optimality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80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analysis</a:t>
            </a:r>
            <a:br>
              <a:rPr lang="en-US" dirty="0" smtClean="0"/>
            </a:br>
            <a:r>
              <a:rPr lang="en-US" dirty="0" smtClean="0"/>
              <a:t>Dynamic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this is not a PL course</a:t>
            </a:r>
          </a:p>
          <a:p>
            <a:r>
              <a:rPr lang="en-US" dirty="0" smtClean="0"/>
              <a:t>If you know something about the workload, exploit it!</a:t>
            </a:r>
          </a:p>
          <a:p>
            <a:pPr lvl="1"/>
            <a:r>
              <a:rPr lang="en-US" dirty="0" smtClean="0"/>
              <a:t>For example, workload might exhibit locality, periodicity, etc.</a:t>
            </a:r>
          </a:p>
          <a:p>
            <a:pPr lvl="1"/>
            <a:r>
              <a:rPr lang="en-US" dirty="0" smtClean="0"/>
              <a:t>Related to “normal case” handling</a:t>
            </a:r>
          </a:p>
          <a:p>
            <a:r>
              <a:rPr lang="en-US" dirty="0" smtClean="0"/>
              <a:t>Prefetching allows I/O and compute to overlap</a:t>
            </a:r>
          </a:p>
          <a:p>
            <a:r>
              <a:rPr lang="en-US" dirty="0" smtClean="0"/>
              <a:t>Examples: paging and scheduling algorithms</a:t>
            </a:r>
          </a:p>
        </p:txBody>
      </p:sp>
    </p:spTree>
    <p:extLst>
      <p:ext uri="{BB962C8B-B14F-4D97-AF65-F5344CB8AC3E}">
        <p14:creationId xmlns:p14="http://schemas.microsoft.com/office/powerpoint/2010/main" val="965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answers</a:t>
            </a:r>
            <a:br>
              <a:rPr lang="en-US" dirty="0" smtClean="0"/>
            </a:br>
            <a:r>
              <a:rPr lang="en-US" dirty="0" smtClean="0"/>
              <a:t>Use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 answers to expensive computations trades storage for other resources (CPU, network, etc.)</a:t>
            </a:r>
          </a:p>
          <a:p>
            <a:pPr lvl="1"/>
            <a:r>
              <a:rPr lang="en-US" dirty="0" smtClean="0"/>
              <a:t>What does “expensive” mean in this context?</a:t>
            </a:r>
          </a:p>
          <a:p>
            <a:r>
              <a:rPr lang="en-US" dirty="0" smtClean="0"/>
              <a:t>“Hints” are typically caches of potentially wrong information</a:t>
            </a:r>
          </a:p>
          <a:p>
            <a:pPr lvl="1"/>
            <a:r>
              <a:rPr lang="en-US" dirty="0" smtClean="0"/>
              <a:t>Example: DNS uses this extensively to provide scalability</a:t>
            </a:r>
          </a:p>
          <a:p>
            <a:pPr lvl="1"/>
            <a:r>
              <a:rPr lang="en-US" dirty="0" smtClean="0"/>
              <a:t>Should be easy to check if hint works, and correct for it if not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doubt, use brute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idea: don’t optimize blindly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build the system “stupidly”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identify bottlenecks through profiling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eliminate bottlenecks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go back to Step 2 if necessary</a:t>
            </a:r>
          </a:p>
          <a:p>
            <a:r>
              <a:rPr lang="en-US" dirty="0" smtClean="0"/>
              <a:t>If the system is modular, such “adjustments” are typically easy to make</a:t>
            </a:r>
          </a:p>
          <a:p>
            <a:pPr lvl="1"/>
            <a:r>
              <a:rPr lang="en-US" dirty="0" smtClean="0"/>
              <a:t>If not, difficult refactoring might be necessary</a:t>
            </a:r>
          </a:p>
          <a:p>
            <a:pPr lvl="1"/>
            <a:r>
              <a:rPr lang="en-US" dirty="0" smtClean="0"/>
              <a:t>Related: building series of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in background</a:t>
            </a:r>
            <a:br>
              <a:rPr lang="en-US" dirty="0" smtClean="0"/>
            </a:br>
            <a:r>
              <a:rPr lang="en-US" dirty="0" smtClean="0"/>
              <a:t>Use batch processing</a:t>
            </a:r>
            <a:br>
              <a:rPr lang="en-US" dirty="0" smtClean="0"/>
            </a:br>
            <a:r>
              <a:rPr lang="en-US" dirty="0" smtClean="0"/>
              <a:t>Shed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8534"/>
            <a:ext cx="7886700" cy="306143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“Compute in background” essentially means to do I/O and compute in parallel</a:t>
            </a:r>
          </a:p>
          <a:p>
            <a:pPr lvl="1"/>
            <a:r>
              <a:rPr lang="en-US" dirty="0" smtClean="0"/>
              <a:t>examples: paging, GC, …</a:t>
            </a:r>
          </a:p>
          <a:p>
            <a:pPr lvl="1"/>
            <a:r>
              <a:rPr lang="en-US" dirty="0" smtClean="0"/>
              <a:t>in this day and age, we do everything in parallel…</a:t>
            </a:r>
            <a:endParaRPr lang="en-US" dirty="0"/>
          </a:p>
          <a:p>
            <a:r>
              <a:rPr lang="en-US" dirty="0" smtClean="0"/>
              <a:t>Batching multiple small jobs into a larger one can significantly improve throughput</a:t>
            </a:r>
          </a:p>
          <a:p>
            <a:pPr lvl="1"/>
            <a:r>
              <a:rPr lang="en-US" dirty="0" smtClean="0"/>
              <a:t>although often at the expense of latency</a:t>
            </a:r>
          </a:p>
          <a:p>
            <a:pPr lvl="1"/>
            <a:r>
              <a:rPr lang="en-US" dirty="0" smtClean="0"/>
              <a:t>example: TCP</a:t>
            </a:r>
          </a:p>
          <a:p>
            <a:r>
              <a:rPr lang="en-US" dirty="0" smtClean="0"/>
              <a:t>Avoid overload by admission control</a:t>
            </a:r>
          </a:p>
          <a:p>
            <a:pPr lvl="1"/>
            <a:r>
              <a:rPr lang="en-US" dirty="0" smtClean="0"/>
              <a:t>example: TCP</a:t>
            </a:r>
          </a:p>
        </p:txBody>
      </p:sp>
    </p:spTree>
    <p:extLst>
      <p:ext uri="{BB962C8B-B14F-4D97-AF65-F5344CB8AC3E}">
        <p14:creationId xmlns:p14="http://schemas.microsoft.com/office/powerpoint/2010/main" val="253258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950" dirty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expect 24x7x365.25 reliability these days</a:t>
            </a:r>
          </a:p>
          <a:p>
            <a:r>
              <a:rPr lang="en-US" dirty="0" smtClean="0"/>
              <a:t>In spite of what Lampson says, it’s pretty hard…</a:t>
            </a:r>
          </a:p>
        </p:txBody>
      </p:sp>
    </p:spTree>
    <p:extLst>
      <p:ext uri="{BB962C8B-B14F-4D97-AF65-F5344CB8AC3E}">
        <p14:creationId xmlns:p14="http://schemas.microsoft.com/office/powerpoint/2010/main" val="10119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Something to do with “Abstraction”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38233" y="3166782"/>
            <a:ext cx="5062817" cy="2057400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IMPLEMENTATION GOES HERE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12944" y="4195482"/>
            <a:ext cx="1260662" cy="0"/>
          </a:xfrm>
          <a:prstGeom prst="line">
            <a:avLst/>
          </a:prstGeom>
          <a:ln w="793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011" y="3953108"/>
            <a:ext cx="3125599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dirty="0"/>
              <a:t>INTERFACE</a:t>
            </a:r>
          </a:p>
          <a:p>
            <a:pPr algn="ctr"/>
            <a:r>
              <a:rPr lang="en-US" dirty="0" smtClean="0"/>
              <a:t>(HIDES IMPLEMENTATION)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 updates</a:t>
            </a:r>
            <a:br>
              <a:rPr lang="en-US" dirty="0" smtClean="0"/>
            </a:br>
            <a:r>
              <a:rPr lang="en-US" dirty="0" smtClean="0"/>
              <a:t>Make actions atomic or </a:t>
            </a:r>
            <a:r>
              <a:rPr lang="en-US" dirty="0" err="1" smtClean="0"/>
              <a:t>restartable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Cheap: many storage devices optimal or optimized for append-only</a:t>
            </a:r>
          </a:p>
          <a:p>
            <a:r>
              <a:rPr lang="en-US" dirty="0" smtClean="0"/>
              <a:t>Useful: after a crash, state can be restored by replaying log</a:t>
            </a:r>
          </a:p>
          <a:p>
            <a:pPr lvl="1"/>
            <a:r>
              <a:rPr lang="en-US" dirty="0" smtClean="0"/>
              <a:t>helps if updates are “idempotent” or </a:t>
            </a:r>
            <a:r>
              <a:rPr lang="en-US" dirty="0" err="1" smtClean="0"/>
              <a:t>restartable</a:t>
            </a:r>
            <a:endParaRPr lang="en-US" dirty="0" smtClean="0"/>
          </a:p>
          <a:p>
            <a:pPr lvl="1"/>
            <a:r>
              <a:rPr lang="en-US" dirty="0" smtClean="0"/>
              <a:t>example:  ARIES “WAL”  (Write-Ahead Log)</a:t>
            </a:r>
          </a:p>
          <a:p>
            <a:r>
              <a:rPr lang="en-US" dirty="0" smtClean="0"/>
              <a:t>Atomic (trans-)actions simplify reliable system design</a:t>
            </a:r>
          </a:p>
          <a:p>
            <a:pPr lvl="1"/>
            <a:r>
              <a:rPr lang="en-US" dirty="0" smtClean="0"/>
              <a:t>group of low-level operations that either complete as a unit or have no effect</a:t>
            </a:r>
          </a:p>
          <a:p>
            <a:r>
              <a:rPr lang="en-US" dirty="0" smtClean="0"/>
              <a:t>Isolation and Durability are also very useful properties!</a:t>
            </a:r>
          </a:p>
        </p:txBody>
      </p:sp>
    </p:spTree>
    <p:extLst>
      <p:ext uri="{BB962C8B-B14F-4D97-AF65-F5344CB8AC3E}">
        <p14:creationId xmlns:p14="http://schemas.microsoft.com/office/powerpoint/2010/main" val="31682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Concrete conclusions?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</a:p>
          <a:p>
            <a:pPr lvl="1"/>
            <a:r>
              <a:rPr lang="en-US" dirty="0" smtClean="0"/>
              <a:t>Pose your problem in a clean way</a:t>
            </a:r>
          </a:p>
          <a:p>
            <a:pPr lvl="1"/>
            <a:r>
              <a:rPr lang="en-US" dirty="0" smtClean="0"/>
              <a:t>Next decompose into large-scale components</a:t>
            </a:r>
          </a:p>
          <a:p>
            <a:pPr lvl="1"/>
            <a:r>
              <a:rPr lang="en-US" dirty="0" smtClean="0"/>
              <a:t>Think about the common case that will determine performance: the critical path or the bottleneck points</a:t>
            </a:r>
          </a:p>
          <a:p>
            <a:pPr lvl="1"/>
            <a:r>
              <a:rPr lang="en-US" dirty="0" smtClean="0"/>
              <a:t>Look for elegant ways to simultaneously offer structural clarity and yet still offer fantastic performance</a:t>
            </a:r>
          </a:p>
          <a:p>
            <a:r>
              <a:rPr lang="en-US" dirty="0" smtClean="0"/>
              <a:t>This can guide you towards very high-impact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i="1" dirty="0" smtClean="0"/>
              <a:t>The UNIX time-sharing system</a:t>
            </a:r>
            <a:r>
              <a:rPr lang="en-US" dirty="0" smtClean="0"/>
              <a:t>, Dennis M. Ritchie and Ken Thompson. Communications of the ACM Volume 17, Issue 7, July 1974, pages 365 – 375</a:t>
            </a:r>
          </a:p>
          <a:p>
            <a:pPr marL="365760" lvl="1" indent="0">
              <a:buNone/>
            </a:pPr>
            <a:r>
              <a:rPr lang="en-US" dirty="0" smtClean="0"/>
              <a:t>    http</a:t>
            </a:r>
            <a:r>
              <a:rPr lang="en-US" dirty="0"/>
              <a:t>://</a:t>
            </a:r>
            <a:r>
              <a:rPr lang="en-US" dirty="0" smtClean="0"/>
              <a:t>dl.acm.org/citation.cfm?id=361011.361061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The structure of the "THE"-multiprogramming system</a:t>
            </a:r>
            <a:r>
              <a:rPr lang="en-US" dirty="0" smtClean="0"/>
              <a:t>, E.W. </a:t>
            </a:r>
            <a:r>
              <a:rPr lang="en-US" dirty="0" err="1" smtClean="0"/>
              <a:t>Dijkstra</a:t>
            </a:r>
            <a:r>
              <a:rPr lang="en-US" dirty="0" smtClean="0"/>
              <a:t>. Communications of the ACM Volume 11, Issue 5, May 1968, pages 341—346</a:t>
            </a:r>
          </a:p>
          <a:p>
            <a:pPr marL="365760" lvl="1" indent="0">
              <a:buNone/>
            </a:pPr>
            <a:r>
              <a:rPr lang="en-US" dirty="0" smtClean="0"/>
              <a:t>    http</a:t>
            </a:r>
            <a:r>
              <a:rPr lang="en-US"/>
              <a:t>://</a:t>
            </a:r>
            <a:r>
              <a:rPr lang="en-US" smtClean="0"/>
              <a:t>dl.acm.org/citation.cfm?id=363143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2"/>
            <a:r>
              <a:rPr lang="en-US" dirty="0"/>
              <a:t>Need to be on campus, or use VPN to access some </a:t>
            </a:r>
            <a:r>
              <a:rPr lang="en-US" dirty="0" smtClean="0"/>
              <a:t>papers. Or</a:t>
            </a:r>
            <a:r>
              <a:rPr lang="en-US" dirty="0"/>
              <a:t>, change ".acm.org/" </a:t>
            </a:r>
            <a:r>
              <a:rPr lang="en-US" dirty="0" smtClean="0"/>
              <a:t>to ".</a:t>
            </a:r>
            <a:r>
              <a:rPr lang="en-US" dirty="0"/>
              <a:t>acm.org.proxy.library.cornell.edu/" in the </a:t>
            </a:r>
            <a:r>
              <a:rPr lang="en-US" dirty="0" smtClean="0"/>
              <a:t>URL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Rank-order </a:t>
            </a:r>
            <a:r>
              <a:rPr lang="en-US" dirty="0" smtClean="0"/>
              <a:t>papers </a:t>
            </a:r>
            <a:r>
              <a:rPr lang="en-US" dirty="0" smtClean="0"/>
              <a:t>to present </a:t>
            </a:r>
          </a:p>
          <a:p>
            <a:r>
              <a:rPr lang="en-US" dirty="0" smtClean="0"/>
              <a:t>Read first papers below and write </a:t>
            </a:r>
            <a:r>
              <a:rPr lang="en-US" dirty="0" smtClean="0"/>
              <a:t>review</a:t>
            </a:r>
          </a:p>
          <a:p>
            <a:pPr lvl="1"/>
            <a:r>
              <a:rPr lang="en-US" dirty="0"/>
              <a:t>	The UNIX time-sharing system, Dennis M. Ritchie and Ken Thompson. Communications of the ACM Volume 17, Issue 7 (July 1974), pages 365--375.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structure of the "THE"-multiprogramming system, E.W. </a:t>
            </a:r>
            <a:r>
              <a:rPr lang="en-US" dirty="0" err="1"/>
              <a:t>Dijkstra</a:t>
            </a:r>
            <a:r>
              <a:rPr lang="en-US" dirty="0"/>
              <a:t>. Communications of the ACM Volume 11, Issue 5 (May 1968), pages 341--346.</a:t>
            </a:r>
          </a:p>
          <a:p>
            <a:r>
              <a:rPr lang="en-US" dirty="0" smtClean="0"/>
              <a:t>Miniproject0</a:t>
            </a:r>
            <a:endParaRPr lang="en-US" dirty="0" smtClean="0"/>
          </a:p>
          <a:p>
            <a:pPr lvl="1"/>
            <a:r>
              <a:rPr lang="en-US" dirty="0" smtClean="0"/>
              <a:t>Using Amazon’s EC2/S3 infrastructure</a:t>
            </a:r>
          </a:p>
          <a:p>
            <a:r>
              <a:rPr lang="en-US" dirty="0" smtClean="0"/>
              <a:t>Check website for updated schedule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Also, “Layering” (layered modules)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154" y="1975153"/>
            <a:ext cx="5334000" cy="377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44" y="5608553"/>
            <a:ext cx="7032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http://</a:t>
            </a:r>
            <a:r>
              <a:rPr lang="en-US" dirty="0" err="1"/>
              <a:t>www.tutorialspoint.com</a:t>
            </a:r>
            <a:r>
              <a:rPr lang="en-US" dirty="0"/>
              <a:t>/</a:t>
            </a:r>
            <a:r>
              <a:rPr lang="en-US" dirty="0" err="1"/>
              <a:t>operating_system</a:t>
            </a:r>
            <a:r>
              <a:rPr lang="en-US" dirty="0"/>
              <a:t>/</a:t>
            </a:r>
            <a:r>
              <a:rPr lang="en-US" dirty="0" err="1"/>
              <a:t>os_linux.htm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Any problem in computer science can be solved with another level of indirection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Attributed to David Wheeler (by Butler Lampson)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Functionality </a:t>
            </a:r>
            <a:r>
              <a:rPr lang="en-US" dirty="0" smtClean="0"/>
              <a:t>vs </a:t>
            </a:r>
            <a:r>
              <a:rPr lang="en-US" dirty="0"/>
              <a:t>Assurance</a:t>
            </a:r>
          </a:p>
        </p:txBody>
      </p:sp>
      <p:graphicFrame>
        <p:nvGraphicFramePr>
          <p:cNvPr id="553988" name="Object 4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628650" y="1739153"/>
          <a:ext cx="3903010" cy="3903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hoto Editor Photo" r:id="rId3" imgW="2381582" imgH="2381582" progId="">
                  <p:embed/>
                </p:oleObj>
              </mc:Choice>
              <mc:Fallback>
                <p:oleObj name="Photo Editor Photo" r:id="rId3" imgW="2381582" imgH="2381582" progId="">
                  <p:embed/>
                  <p:pic>
                    <p:nvPicPr>
                      <p:cNvPr id="553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739153"/>
                        <a:ext cx="3903010" cy="3903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55273" y="2430556"/>
            <a:ext cx="4958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Assurance</a:t>
            </a:r>
          </a:p>
          <a:p>
            <a:r>
              <a:rPr lang="en-US" dirty="0"/>
              <a:t>== Required Performance (Speed, Fault Tolerance)</a:t>
            </a:r>
          </a:p>
          <a:p>
            <a:r>
              <a:rPr lang="en-US" dirty="0"/>
              <a:t>== Service Level Agreement (SLA)</a:t>
            </a:r>
          </a:p>
        </p:txBody>
      </p:sp>
    </p:spTree>
    <p:extLst>
      <p:ext uri="{BB962C8B-B14F-4D97-AF65-F5344CB8AC3E}">
        <p14:creationId xmlns:p14="http://schemas.microsoft.com/office/powerpoint/2010/main" val="29626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300" y="385763"/>
            <a:ext cx="8874599" cy="857250"/>
          </a:xfrm>
        </p:spPr>
        <p:txBody>
          <a:bodyPr>
            <a:normAutofit fontScale="90000"/>
          </a:bodyPr>
          <a:lstStyle/>
          <a:p>
            <a:r>
              <a:rPr lang="en-US" sz="2850" dirty="0"/>
              <a:t>End-to-End arguments in System Design –</a:t>
            </a:r>
            <a:br>
              <a:rPr lang="en-US" sz="2850" dirty="0"/>
            </a:br>
            <a:r>
              <a:rPr lang="en-US" sz="2400" dirty="0"/>
              <a:t>Jerry H. </a:t>
            </a:r>
            <a:r>
              <a:rPr lang="en-US" sz="2400" dirty="0" err="1"/>
              <a:t>Saltzer</a:t>
            </a:r>
            <a:r>
              <a:rPr lang="en-US" sz="2400" dirty="0"/>
              <a:t>, David P. Reed, David D. Clark (MIT)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3714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Jerry H. </a:t>
            </a:r>
            <a:r>
              <a:rPr lang="en-US" dirty="0" err="1" smtClean="0"/>
              <a:t>Saltzer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 leader of </a:t>
            </a:r>
            <a:r>
              <a:rPr lang="en-US" dirty="0" err="1" smtClean="0"/>
              <a:t>Multics</a:t>
            </a:r>
            <a:r>
              <a:rPr lang="en-US" dirty="0" smtClean="0"/>
              <a:t>, key developer of the Internet, and a LAN (local area network) ring topology, project Athena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David P. Reed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Early development of TCP/IP, designer of UDP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David D. Clark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I/O of </a:t>
            </a:r>
            <a:r>
              <a:rPr lang="en-US" dirty="0" err="1" smtClean="0"/>
              <a:t>Multics</a:t>
            </a:r>
            <a:r>
              <a:rPr lang="en-US" dirty="0" smtClean="0"/>
              <a:t>, Protocol architect of Internet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/>
              <a:t>“We reject: kings, presidents and voting.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/>
              <a:t>We believe in: rough consensus and running code.”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pic>
        <p:nvPicPr>
          <p:cNvPr id="4" name="Picture 2" descr="http://ts4.mm.bing.net/th?id=I4599184823355179&amp;pid=1.7&amp;w=127&amp;h=132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324" y="2745900"/>
            <a:ext cx="773200" cy="68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upload.wikimedia.org/wikipedia/commons/thumb/d/de/David_D_Clark_in_office.jpg/200px-David_D_Clark_in_off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019" y="4607022"/>
            <a:ext cx="1136505" cy="68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http://cfit.ucdavis.edu/internet_futures/images/bios/reed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323" y="3686175"/>
            <a:ext cx="773201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6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888705" cy="857250"/>
          </a:xfrm>
        </p:spPr>
        <p:txBody>
          <a:bodyPr/>
          <a:lstStyle/>
          <a:p>
            <a:r>
              <a:rPr lang="en-US" sz="2850" dirty="0"/>
              <a:t>End-to-End argument</a:t>
            </a:r>
            <a:endParaRPr lang="en-US" sz="2400" dirty="0"/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Helps guide function placement among modules of a </a:t>
            </a:r>
            <a:r>
              <a:rPr lang="en-US" sz="2400" i="1" dirty="0"/>
              <a:t>distributed</a:t>
            </a:r>
            <a:r>
              <a:rPr lang="en-US" sz="2400" dirty="0"/>
              <a:t> system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Argument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implement the functionality in the lower layer only if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a large number of higher layers / applications use this functionality and implementing it at the lower layer improves the </a:t>
            </a:r>
            <a:r>
              <a:rPr lang="en-US" sz="1800" i="1" dirty="0"/>
              <a:t>performance</a:t>
            </a:r>
            <a:r>
              <a:rPr lang="en-US" sz="1800" dirty="0"/>
              <a:t> of many of them, AND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does not hurt the remaining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37115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7162</TotalTime>
  <Words>2042</Words>
  <Application>Microsoft Office PowerPoint</Application>
  <PresentationFormat>On-screen Show (4:3)</PresentationFormat>
  <Paragraphs>310</Paragraphs>
  <Slides>43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ＭＳ Ｐゴシック</vt:lpstr>
      <vt:lpstr>Arial</vt:lpstr>
      <vt:lpstr>Times New Roman</vt:lpstr>
      <vt:lpstr>Tw Cen MT</vt:lpstr>
      <vt:lpstr>Wingdings</vt:lpstr>
      <vt:lpstr>Wingdings 2</vt:lpstr>
      <vt:lpstr>Median</vt:lpstr>
      <vt:lpstr>Photo Editor Photo</vt:lpstr>
      <vt:lpstr>CS 6410: Advanced Systems  Prof. Hakim Weatherspoon</vt:lpstr>
      <vt:lpstr>Systems Research</vt:lpstr>
      <vt:lpstr>What is System Design: Science, Art, Puzzle?</vt:lpstr>
      <vt:lpstr>Something to do with “Abstraction”</vt:lpstr>
      <vt:lpstr>Also, “Layering” (layered modules)</vt:lpstr>
      <vt:lpstr>Any problem in computer science can be solved with another level of indirection</vt:lpstr>
      <vt:lpstr>Functionality vs Assurance</vt:lpstr>
      <vt:lpstr>End-to-End arguments in System Design – Jerry H. Saltzer, David P. Reed, David D. Clark (MIT)</vt:lpstr>
      <vt:lpstr>End-to-End argument</vt:lpstr>
      <vt:lpstr>Example : File Transfer (A to B)</vt:lpstr>
      <vt:lpstr>Example : File Transfer (A to B)</vt:lpstr>
      <vt:lpstr>Possible failures</vt:lpstr>
      <vt:lpstr>Solution: make the network reliable?</vt:lpstr>
      <vt:lpstr>Solution: end-to-end retransmission?</vt:lpstr>
      <vt:lpstr>Is network-level reliability useful?</vt:lpstr>
      <vt:lpstr>TCP/IP</vt:lpstr>
      <vt:lpstr>Other end-to-end examples</vt:lpstr>
      <vt:lpstr>Is argument complete?</vt:lpstr>
      <vt:lpstr>“Hints for Computer System Design” --- Butler Lampson, 1983</vt:lpstr>
      <vt:lpstr>Some Projects &amp; Collaborators</vt:lpstr>
      <vt:lpstr>Some Projects &amp; Collaborators (cont.)</vt:lpstr>
      <vt:lpstr>System Design Hints organized along two axes: Why and Where</vt:lpstr>
      <vt:lpstr>PowerPoint Presentation</vt:lpstr>
      <vt:lpstr>FUNCTIONALITY</vt:lpstr>
      <vt:lpstr>Keep it Simple Stupid (KISS Principle)</vt:lpstr>
      <vt:lpstr>Do one thing at a time, and do it well Don’t generalize Get it right!</vt:lpstr>
      <vt:lpstr>Make it Fast Leave it to the Client Don’t Hide Power Keep Secrets</vt:lpstr>
      <vt:lpstr>Use procedure arguments</vt:lpstr>
      <vt:lpstr>Keep basic interfaces stable Keep a place to stand</vt:lpstr>
      <vt:lpstr>Plan to throw one away Use a good idea again</vt:lpstr>
      <vt:lpstr>Divide and Conquer</vt:lpstr>
      <vt:lpstr>Handle normal and worst case separately</vt:lpstr>
      <vt:lpstr>SPEED</vt:lpstr>
      <vt:lpstr>Split resources Safety first</vt:lpstr>
      <vt:lpstr>Static analysis Dynamic translation</vt:lpstr>
      <vt:lpstr>Cache answers Use hints</vt:lpstr>
      <vt:lpstr>When in doubt, use brute force</vt:lpstr>
      <vt:lpstr>Compute in background Use batch processing Shed load</vt:lpstr>
      <vt:lpstr>Fault Tolerance</vt:lpstr>
      <vt:lpstr>Log updates Make actions atomic or restartable</vt:lpstr>
      <vt:lpstr>Concrete conclusions?</vt:lpstr>
      <vt:lpstr>Next Time</vt:lpstr>
      <vt:lpstr>Before 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120</cp:revision>
  <dcterms:created xsi:type="dcterms:W3CDTF">2010-08-26T12:29:46Z</dcterms:created>
  <dcterms:modified xsi:type="dcterms:W3CDTF">2018-08-28T16:08:21Z</dcterms:modified>
</cp:coreProperties>
</file>