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Lst>
  <p:sldSz cy="5143500" cx="9144000"/>
  <p:notesSz cx="6858000" cy="9144000"/>
  <p:embeddedFontLst>
    <p:embeddedFont>
      <p:font typeface="Roboto"/>
      <p:regular r:id="rId78"/>
      <p:bold r:id="rId79"/>
      <p:italic r:id="rId80"/>
      <p:boldItalic r:id="rId81"/>
    </p:embeddedFont>
    <p:embeddedFont>
      <p:font typeface="Source Sans Pro"/>
      <p:regular r:id="rId82"/>
      <p:bold r:id="rId83"/>
      <p:italic r:id="rId84"/>
      <p:boldItalic r:id="rId85"/>
    </p:embeddedFont>
    <p:embeddedFont>
      <p:font typeface="Open Sans"/>
      <p:regular r:id="rId86"/>
      <p:bold r:id="rId87"/>
      <p:italic r:id="rId88"/>
      <p:boldItalic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A90E0F1-2457-482B-B286-2DD195429404}">
  <a:tblStyle styleId="{9A90E0F1-2457-482B-B286-2DD19542940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SourceSansPro-italic.fntdata"/><Relationship Id="rId83" Type="http://schemas.openxmlformats.org/officeDocument/2006/relationships/font" Target="fonts/SourceSansPro-bold.fntdata"/><Relationship Id="rId42" Type="http://schemas.openxmlformats.org/officeDocument/2006/relationships/slide" Target="slides/slide36.xml"/><Relationship Id="rId86" Type="http://schemas.openxmlformats.org/officeDocument/2006/relationships/font" Target="fonts/OpenSans-regular.fntdata"/><Relationship Id="rId41" Type="http://schemas.openxmlformats.org/officeDocument/2006/relationships/slide" Target="slides/slide35.xml"/><Relationship Id="rId85" Type="http://schemas.openxmlformats.org/officeDocument/2006/relationships/font" Target="fonts/SourceSansPro-boldItalic.fntdata"/><Relationship Id="rId44" Type="http://schemas.openxmlformats.org/officeDocument/2006/relationships/slide" Target="slides/slide38.xml"/><Relationship Id="rId88" Type="http://schemas.openxmlformats.org/officeDocument/2006/relationships/font" Target="fonts/OpenSans-italic.fntdata"/><Relationship Id="rId43" Type="http://schemas.openxmlformats.org/officeDocument/2006/relationships/slide" Target="slides/slide37.xml"/><Relationship Id="rId87" Type="http://schemas.openxmlformats.org/officeDocument/2006/relationships/font" Target="fonts/OpenSans-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OpenSans-boldItalic.fntdata"/><Relationship Id="rId80" Type="http://schemas.openxmlformats.org/officeDocument/2006/relationships/font" Target="fonts/Roboto-italic.fntdata"/><Relationship Id="rId82" Type="http://schemas.openxmlformats.org/officeDocument/2006/relationships/font" Target="fonts/SourceSansPro-regular.fntdata"/><Relationship Id="rId81"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Roboto-bold.fntdata"/><Relationship Id="rId34" Type="http://schemas.openxmlformats.org/officeDocument/2006/relationships/slide" Target="slides/slide28.xml"/><Relationship Id="rId78" Type="http://schemas.openxmlformats.org/officeDocument/2006/relationships/font" Target="fonts/Roboto-regular.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5415cd1f0_0_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5415cd1f0_0_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5415cd1f0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5415cd1f0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5415cd1f0_0_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5415cd1f0_0_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5415cd1f0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5415cd1f0_0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5415cd1f0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5415cd1f0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45415cd1f0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45415cd1f0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5415cd1f0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5415cd1f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5415cd1f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5415cd1f0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5415cd1f0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5415cd1f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5415cd1f0_0_2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5415cd1f0_0_2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53fb7b1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53fb7b1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45415cd1f0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45415cd1f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5415cd1f0_0_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5415cd1f0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53fb7b11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53fb7b11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5415cd1f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5415cd1f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45415cd1f0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45415cd1f0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45415cd1f0_0_2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45415cd1f0_0_2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45415cd1f0_0_2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45415cd1f0_0_2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45415cd1f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45415cd1f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45415cd1f0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45415cd1f0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5415cd1f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45415cd1f0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5415cd1f0_0_2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5415cd1f0_0_2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45415cd1f0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45415cd1f0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45415cd1f0_0_8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45415cd1f0_0_8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45415cd1f0_0_8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45415cd1f0_0_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45415cd1f0_0_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45415cd1f0_0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45415cd1f0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45415cd1f0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45415cd1f0_0_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45415cd1f0_0_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g45415cd1f0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45415cd1f0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45415cd1f0_0_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45415cd1f0_0_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g45415cd1f0_0_9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45415cd1f0_0_9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45415cd1f0_0_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45415cd1f0_0_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5415cd1f0_0_2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5415cd1f0_0_2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45415cd1f0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45415cd1f0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45415cd1f0_0_2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45415cd1f0_0_2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45415cd1f0_0_1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45415cd1f0_0_1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g45415cd1f0_0_1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45415cd1f0_0_1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g45415cd1f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45415cd1f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g45415cd1f0_0_2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45415cd1f0_0_2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g45415cd1f0_0_2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45415cd1f0_0_2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g45415cd1f0_0_2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45415cd1f0_0_2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g45415cd1f0_0_2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45415cd1f0_0_2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g45415cd1f0_0_2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45415cd1f0_0_2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5415cd1f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5415cd1f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ˈdɛɪkstra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g45415cd1f0_0_2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45415cd1f0_0_2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g45415cd1f0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45415cd1f0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g45415cd1f0_0_2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45415cd1f0_0_2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g45415cd1f0_0_2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45415cd1f0_0_2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g45415cd1f0_0_2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45415cd1f0_0_2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g45415cd1f0_0_2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45415cd1f0_0_2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g45415cd1f0_0_2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45415cd1f0_0_2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6" name="Shape 686"/>
        <p:cNvGrpSpPr/>
        <p:nvPr/>
      </p:nvGrpSpPr>
      <p:grpSpPr>
        <a:xfrm>
          <a:off x="0" y="0"/>
          <a:ext cx="0" cy="0"/>
          <a:chOff x="0" y="0"/>
          <a:chExt cx="0" cy="0"/>
        </a:xfrm>
      </p:grpSpPr>
      <p:sp>
        <p:nvSpPr>
          <p:cNvPr id="687" name="Google Shape;687;g45415cd1f0_0_2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45415cd1f0_0_2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Google Shape;707;g45415cd1f0_0_2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45415cd1f0_0_2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g45415cd1f0_0_2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45415cd1f0_0_2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5415cd1f0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5415cd1f0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Google Shape;719;g45415cd1f0_0_2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45415cd1f0_0_2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Google Shape;725;g45415cd1f0_0_2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45415cd1f0_0_2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g453fb7b11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453fb7b11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Google Shape;737;g45415cd1f0_0_2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45415cd1f0_0_2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g45415cd1f0_0_1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45415cd1f0_0_1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8" name="Shape 748"/>
        <p:cNvGrpSpPr/>
        <p:nvPr/>
      </p:nvGrpSpPr>
      <p:grpSpPr>
        <a:xfrm>
          <a:off x="0" y="0"/>
          <a:ext cx="0" cy="0"/>
          <a:chOff x="0" y="0"/>
          <a:chExt cx="0" cy="0"/>
        </a:xfrm>
      </p:grpSpPr>
      <p:sp>
        <p:nvSpPr>
          <p:cNvPr id="749" name="Google Shape;749;g45415cd1f0_0_1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45415cd1f0_0_1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Google Shape;793;g45415cd1f0_0_1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45415cd1f0_0_1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Google Shape;799;g45415cd1f0_0_2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45415cd1f0_0_2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4" name="Shape 804"/>
        <p:cNvGrpSpPr/>
        <p:nvPr/>
      </p:nvGrpSpPr>
      <p:grpSpPr>
        <a:xfrm>
          <a:off x="0" y="0"/>
          <a:ext cx="0" cy="0"/>
          <a:chOff x="0" y="0"/>
          <a:chExt cx="0" cy="0"/>
        </a:xfrm>
      </p:grpSpPr>
      <p:sp>
        <p:nvSpPr>
          <p:cNvPr id="805" name="Google Shape;805;g45415cd1f0_0_2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45415cd1f0_0_2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0" name="Shape 810"/>
        <p:cNvGrpSpPr/>
        <p:nvPr/>
      </p:nvGrpSpPr>
      <p:grpSpPr>
        <a:xfrm>
          <a:off x="0" y="0"/>
          <a:ext cx="0" cy="0"/>
          <a:chOff x="0" y="0"/>
          <a:chExt cx="0" cy="0"/>
        </a:xfrm>
      </p:grpSpPr>
      <p:sp>
        <p:nvSpPr>
          <p:cNvPr id="811" name="Google Shape;811;g45415cd1f0_0_1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45415cd1f0_0_1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5415cd1f0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5415cd1f0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6" name="Shape 816"/>
        <p:cNvGrpSpPr/>
        <p:nvPr/>
      </p:nvGrpSpPr>
      <p:grpSpPr>
        <a:xfrm>
          <a:off x="0" y="0"/>
          <a:ext cx="0" cy="0"/>
          <a:chOff x="0" y="0"/>
          <a:chExt cx="0" cy="0"/>
        </a:xfrm>
      </p:grpSpPr>
      <p:sp>
        <p:nvSpPr>
          <p:cNvPr id="817" name="Google Shape;817;g45415cd1f0_0_1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45415cd1f0_0_1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2" name="Shape 822"/>
        <p:cNvGrpSpPr/>
        <p:nvPr/>
      </p:nvGrpSpPr>
      <p:grpSpPr>
        <a:xfrm>
          <a:off x="0" y="0"/>
          <a:ext cx="0" cy="0"/>
          <a:chOff x="0" y="0"/>
          <a:chExt cx="0" cy="0"/>
        </a:xfrm>
      </p:grpSpPr>
      <p:sp>
        <p:nvSpPr>
          <p:cNvPr id="823" name="Google Shape;823;g45415cd1f0_0_1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45415cd1f0_0_1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5415cd1f0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5415cd1f0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53fb7b11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53fb7b11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simpleicon.com/castle.html" TargetMode="External"/><Relationship Id="rId5" Type="http://schemas.openxmlformats.org/officeDocument/2006/relationships/hyperlink" Target="https://www.kisspng.com/png-security-guard-police-officer-computer-icons-milit-609318/preview.html" TargetMode="External"/><Relationship Id="rId6" Type="http://schemas.openxmlformats.org/officeDocument/2006/relationships/hyperlink" Target="https://www.clipartmax.com/max/m2i8Z5i8b1H7N4H7/" TargetMode="External"/><Relationship Id="rId7"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hyperlink" Target="http://simpleicon.com/castle.html" TargetMode="External"/><Relationship Id="rId5" Type="http://schemas.openxmlformats.org/officeDocument/2006/relationships/hyperlink" Target="https://www.kisspng.com/png-security-guard-police-officer-computer-icons-milit-609318/preview.html" TargetMode="External"/><Relationship Id="rId6" Type="http://schemas.openxmlformats.org/officeDocument/2006/relationships/hyperlink" Target="https://www.clipartmax.com/max/m2i8Z5i8b1H7N4H7/" TargetMode="External"/><Relationship Id="rId7"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simpleicon.com/castle.html" TargetMode="External"/><Relationship Id="rId9" Type="http://schemas.openxmlformats.org/officeDocument/2006/relationships/image" Target="../media/image3.png"/><Relationship Id="rId5" Type="http://schemas.openxmlformats.org/officeDocument/2006/relationships/hyperlink" Target="https://www.kisspng.com/png-security-guard-police-officer-computer-icons-milit-609318/preview.html" TargetMode="External"/><Relationship Id="rId6" Type="http://schemas.openxmlformats.org/officeDocument/2006/relationships/hyperlink" Target="https://www.clipartmax.com/max/m2i8Z5i8b1H7N4H7/" TargetMode="External"/><Relationship Id="rId7" Type="http://schemas.openxmlformats.org/officeDocument/2006/relationships/hyperlink" Target="https://thenounproject.com/term/traitor/" TargetMode="External"/><Relationship Id="rId8"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thenounproject.com/term/traitor/" TargetMode="External"/><Relationship Id="rId5" Type="http://schemas.openxmlformats.org/officeDocument/2006/relationships/image" Target="../media/image3.png"/><Relationship Id="rId6" Type="http://schemas.openxmlformats.org/officeDocument/2006/relationships/hyperlink" Target="http://simpleicon.com/castle.html" TargetMode="External"/><Relationship Id="rId7" Type="http://schemas.openxmlformats.org/officeDocument/2006/relationships/hyperlink" Target="https://www.kisspng.com/png-security-guard-police-officer-computer-icons-milit-609318/preview.html" TargetMode="External"/><Relationship Id="rId8" Type="http://schemas.openxmlformats.org/officeDocument/2006/relationships/hyperlink" Target="https://www.clipartmax.com/max/m2i8Z5i8b1H7N4H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5.png"/><Relationship Id="rId10" Type="http://schemas.openxmlformats.org/officeDocument/2006/relationships/hyperlink" Target="https://thenounproject.com/term/traitor/" TargetMode="External"/><Relationship Id="rId9" Type="http://schemas.openxmlformats.org/officeDocument/2006/relationships/hyperlink" Target="https://www.clipartmax.com/max/m2i8Z5i8b1H7N4H7/" TargetMode="External"/><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hyperlink" Target="http://simpleicon.com/castle.html" TargetMode="External"/><Relationship Id="rId8" Type="http://schemas.openxmlformats.org/officeDocument/2006/relationships/hyperlink" Target="https://www.kisspng.com/png-security-guard-police-officer-computer-icons-milit-609318/preview.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l.acm.org/citation.cfm?id=359563" TargetMode="External"/><Relationship Id="rId4" Type="http://schemas.openxmlformats.org/officeDocument/2006/relationships/hyperlink" Target="https://dl.acm.org/citation.cfm?id=279229"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l.acm.org/citation.cfm?id=359563" TargetMode="External"/><Relationship Id="rId4" Type="http://schemas.openxmlformats.org/officeDocument/2006/relationships/hyperlink" Target="https://dl.acm.org/citation.cfm?id=279229" TargetMode="External"/><Relationship Id="rId5" Type="http://schemas.openxmlformats.org/officeDocument/2006/relationships/hyperlink" Target="https://dl.acm.org/citation.cfm?id=357176"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7.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7.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7.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7.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impleicon.com/castle.html" TargetMode="External"/><Relationship Id="rId5" Type="http://schemas.openxmlformats.org/officeDocument/2006/relationships/hyperlink" Target="https://www.kisspng.com/png-security-guard-police-officer-computer-icons-milit-609318/preview.html" TargetMode="External"/><Relationship Id="rId6" Type="http://schemas.openxmlformats.org/officeDocument/2006/relationships/hyperlink" Target="https://www.clipartmax.com/max/m2i8Z5i8b1H7N4H7/" TargetMode="External"/><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Byzantine Generals Problem</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Siqiu Yao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Byzantine generals problem</a:t>
            </a:r>
            <a:endParaRPr/>
          </a:p>
        </p:txBody>
      </p:sp>
      <p:sp>
        <p:nvSpPr>
          <p:cNvPr id="130" name="Google Shape;130;p22"/>
          <p:cNvSpPr txBox="1"/>
          <p:nvPr>
            <p:ph idx="1" type="body"/>
          </p:nvPr>
        </p:nvSpPr>
        <p:spPr>
          <a:xfrm>
            <a:off x="311700" y="1152475"/>
            <a:ext cx="3118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Generals should reach a consensus on the plan</a:t>
            </a:r>
            <a:endParaRPr/>
          </a:p>
          <a:p>
            <a:pPr indent="-342900" lvl="0" marL="457200" rtl="0" algn="l">
              <a:spcBef>
                <a:spcPts val="0"/>
              </a:spcBef>
              <a:spcAft>
                <a:spcPts val="0"/>
              </a:spcAft>
              <a:buSzPts val="1800"/>
              <a:buChar char="●"/>
            </a:pPr>
            <a:r>
              <a:rPr lang="en"/>
              <a:t>It could be ATTACK</a:t>
            </a:r>
            <a:endParaRPr/>
          </a:p>
        </p:txBody>
      </p:sp>
      <p:pic>
        <p:nvPicPr>
          <p:cNvPr id="131" name="Google Shape;131;p22"/>
          <p:cNvPicPr preferRelativeResize="0"/>
          <p:nvPr/>
        </p:nvPicPr>
        <p:blipFill>
          <a:blip r:embed="rId3">
            <a:alphaModFix/>
          </a:blip>
          <a:stretch>
            <a:fillRect/>
          </a:stretch>
        </p:blipFill>
        <p:spPr>
          <a:xfrm>
            <a:off x="5687975" y="1712125"/>
            <a:ext cx="1153850" cy="1153850"/>
          </a:xfrm>
          <a:prstGeom prst="rect">
            <a:avLst/>
          </a:prstGeom>
          <a:noFill/>
          <a:ln>
            <a:noFill/>
          </a:ln>
        </p:spPr>
      </p:pic>
      <p:sp>
        <p:nvSpPr>
          <p:cNvPr id="132" name="Google Shape;132;p22"/>
          <p:cNvSpPr txBox="1"/>
          <p:nvPr/>
        </p:nvSpPr>
        <p:spPr>
          <a:xfrm>
            <a:off x="311700" y="4549950"/>
            <a:ext cx="83853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chemeClr val="dk2"/>
                </a:solidFill>
              </a:rPr>
              <a:t>*castle: </a:t>
            </a:r>
            <a:r>
              <a:rPr lang="en" sz="600" u="sng">
                <a:solidFill>
                  <a:schemeClr val="hlink"/>
                </a:solidFill>
                <a:hlinkClick r:id="rId4"/>
              </a:rPr>
              <a:t>http://simpleicon.com/castle.html</a:t>
            </a:r>
            <a:endParaRPr sz="600">
              <a:solidFill>
                <a:schemeClr val="dk2"/>
              </a:solidFill>
            </a:endParaRPr>
          </a:p>
          <a:p>
            <a:pPr indent="0" lvl="0" marL="0" rtl="0" algn="l">
              <a:spcBef>
                <a:spcPts val="0"/>
              </a:spcBef>
              <a:spcAft>
                <a:spcPts val="0"/>
              </a:spcAft>
              <a:buNone/>
            </a:pPr>
            <a:r>
              <a:rPr lang="en" sz="600">
                <a:solidFill>
                  <a:schemeClr val="dk2"/>
                </a:solidFill>
              </a:rPr>
              <a:t>*general: </a:t>
            </a:r>
            <a:r>
              <a:rPr lang="en" sz="600" u="sng">
                <a:solidFill>
                  <a:schemeClr val="hlink"/>
                </a:solidFill>
                <a:hlinkClick r:id="rId5"/>
              </a:rPr>
              <a:t>https://www.kisspng.com/png-security-guard-police-officer-computer-icons-milit-609318/preview.html</a:t>
            </a:r>
            <a:endParaRPr sz="600">
              <a:solidFill>
                <a:schemeClr val="dk2"/>
              </a:solidFill>
            </a:endParaRPr>
          </a:p>
          <a:p>
            <a:pPr indent="0" lvl="0" marL="0" rtl="0" algn="l">
              <a:spcBef>
                <a:spcPts val="0"/>
              </a:spcBef>
              <a:spcAft>
                <a:spcPts val="0"/>
              </a:spcAft>
              <a:buNone/>
            </a:pPr>
            <a:r>
              <a:rPr lang="en" sz="600">
                <a:solidFill>
                  <a:schemeClr val="dk2"/>
                </a:solidFill>
              </a:rPr>
              <a:t>*lieutenant: </a:t>
            </a:r>
            <a:r>
              <a:rPr lang="en" sz="600" u="sng">
                <a:solidFill>
                  <a:schemeClr val="hlink"/>
                </a:solidFill>
                <a:hlinkClick r:id="rId6"/>
              </a:rPr>
              <a:t>https://www.clipartmax.com/max/m2i8Z5i8b1H7N4H7/</a:t>
            </a:r>
            <a:endParaRPr sz="600">
              <a:solidFill>
                <a:schemeClr val="dk2"/>
              </a:solidFill>
            </a:endParaRPr>
          </a:p>
          <a:p>
            <a:pPr indent="0" lvl="0" marL="0" rtl="0" algn="l">
              <a:spcBef>
                <a:spcPts val="0"/>
              </a:spcBef>
              <a:spcAft>
                <a:spcPts val="0"/>
              </a:spcAft>
              <a:buNone/>
            </a:pPr>
            <a:r>
              <a:t/>
            </a:r>
            <a:endParaRPr sz="600">
              <a:solidFill>
                <a:schemeClr val="dk2"/>
              </a:solidFill>
            </a:endParaRPr>
          </a:p>
          <a:p>
            <a:pPr indent="0" lvl="0" marL="0" rtl="0" algn="l">
              <a:spcBef>
                <a:spcPts val="0"/>
              </a:spcBef>
              <a:spcAft>
                <a:spcPts val="0"/>
              </a:spcAft>
              <a:buNone/>
            </a:pPr>
            <a:r>
              <a:t/>
            </a:r>
            <a:endParaRPr sz="600">
              <a:solidFill>
                <a:schemeClr val="dk2"/>
              </a:solidFill>
            </a:endParaRPr>
          </a:p>
        </p:txBody>
      </p:sp>
      <p:pic>
        <p:nvPicPr>
          <p:cNvPr id="133" name="Google Shape;133;p22"/>
          <p:cNvPicPr preferRelativeResize="0"/>
          <p:nvPr/>
        </p:nvPicPr>
        <p:blipFill>
          <a:blip r:embed="rId7">
            <a:alphaModFix/>
          </a:blip>
          <a:stretch>
            <a:fillRect/>
          </a:stretch>
        </p:blipFill>
        <p:spPr>
          <a:xfrm>
            <a:off x="3662225" y="1747025"/>
            <a:ext cx="1153850" cy="1153850"/>
          </a:xfrm>
          <a:prstGeom prst="rect">
            <a:avLst/>
          </a:prstGeom>
          <a:noFill/>
          <a:ln>
            <a:noFill/>
          </a:ln>
        </p:spPr>
      </p:pic>
      <p:pic>
        <p:nvPicPr>
          <p:cNvPr id="134" name="Google Shape;134;p22"/>
          <p:cNvPicPr preferRelativeResize="0"/>
          <p:nvPr/>
        </p:nvPicPr>
        <p:blipFill>
          <a:blip r:embed="rId7">
            <a:alphaModFix/>
          </a:blip>
          <a:stretch>
            <a:fillRect/>
          </a:stretch>
        </p:blipFill>
        <p:spPr>
          <a:xfrm>
            <a:off x="5655325" y="3644125"/>
            <a:ext cx="1153850" cy="1153850"/>
          </a:xfrm>
          <a:prstGeom prst="rect">
            <a:avLst/>
          </a:prstGeom>
          <a:noFill/>
          <a:ln>
            <a:noFill/>
          </a:ln>
        </p:spPr>
      </p:pic>
      <p:pic>
        <p:nvPicPr>
          <p:cNvPr id="135" name="Google Shape;135;p22"/>
          <p:cNvPicPr preferRelativeResize="0"/>
          <p:nvPr/>
        </p:nvPicPr>
        <p:blipFill>
          <a:blip r:embed="rId7">
            <a:alphaModFix/>
          </a:blip>
          <a:stretch>
            <a:fillRect/>
          </a:stretch>
        </p:blipFill>
        <p:spPr>
          <a:xfrm>
            <a:off x="7600775" y="1747025"/>
            <a:ext cx="1153850" cy="1153850"/>
          </a:xfrm>
          <a:prstGeom prst="rect">
            <a:avLst/>
          </a:prstGeom>
          <a:noFill/>
          <a:ln>
            <a:noFill/>
          </a:ln>
        </p:spPr>
      </p:pic>
      <p:pic>
        <p:nvPicPr>
          <p:cNvPr id="136" name="Google Shape;136;p22"/>
          <p:cNvPicPr preferRelativeResize="0"/>
          <p:nvPr/>
        </p:nvPicPr>
        <p:blipFill>
          <a:blip r:embed="rId7">
            <a:alphaModFix/>
          </a:blip>
          <a:stretch>
            <a:fillRect/>
          </a:stretch>
        </p:blipFill>
        <p:spPr>
          <a:xfrm>
            <a:off x="5687975" y="89250"/>
            <a:ext cx="1153850" cy="1153850"/>
          </a:xfrm>
          <a:prstGeom prst="rect">
            <a:avLst/>
          </a:prstGeom>
          <a:noFill/>
          <a:ln>
            <a:noFill/>
          </a:ln>
        </p:spPr>
      </p:pic>
      <p:sp>
        <p:nvSpPr>
          <p:cNvPr id="137" name="Google Shape;137;p22"/>
          <p:cNvSpPr/>
          <p:nvPr/>
        </p:nvSpPr>
        <p:spPr>
          <a:xfrm rot="3478">
            <a:off x="4924758" y="2066204"/>
            <a:ext cx="593100" cy="3387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p:nvPr/>
        </p:nvSpPr>
        <p:spPr>
          <a:xfrm rot="-5269515">
            <a:off x="5935774" y="3033948"/>
            <a:ext cx="592927" cy="338934"/>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2"/>
          <p:cNvSpPr/>
          <p:nvPr/>
        </p:nvSpPr>
        <p:spPr>
          <a:xfrm rot="-10796522">
            <a:off x="7011955" y="2066191"/>
            <a:ext cx="593100" cy="3387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p:nvPr/>
        </p:nvSpPr>
        <p:spPr>
          <a:xfrm rot="5180756">
            <a:off x="5968343" y="1380593"/>
            <a:ext cx="593106" cy="338809"/>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7273775" y="232200"/>
            <a:ext cx="1060500" cy="652800"/>
          </a:xfrm>
          <a:prstGeom prst="wedgeRectCallout">
            <a:avLst>
              <a:gd fmla="val -80179" name="adj1"/>
              <a:gd fmla="val 3267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
        <p:nvSpPr>
          <p:cNvPr id="142" name="Google Shape;142;p22"/>
          <p:cNvSpPr/>
          <p:nvPr/>
        </p:nvSpPr>
        <p:spPr>
          <a:xfrm>
            <a:off x="4313325" y="1017725"/>
            <a:ext cx="1060500" cy="652800"/>
          </a:xfrm>
          <a:prstGeom prst="wedgeRectCallout">
            <a:avLst>
              <a:gd fmla="val -60229" name="adj1"/>
              <a:gd fmla="val 5463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
        <p:nvSpPr>
          <p:cNvPr id="143" name="Google Shape;143;p22"/>
          <p:cNvSpPr/>
          <p:nvPr/>
        </p:nvSpPr>
        <p:spPr>
          <a:xfrm>
            <a:off x="4246075" y="3505975"/>
            <a:ext cx="1060500" cy="652800"/>
          </a:xfrm>
          <a:prstGeom prst="wedgeRectCallout">
            <a:avLst>
              <a:gd fmla="val 78675" name="adj1"/>
              <a:gd fmla="val 5898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
        <p:nvSpPr>
          <p:cNvPr id="144" name="Google Shape;144;p22"/>
          <p:cNvSpPr/>
          <p:nvPr/>
        </p:nvSpPr>
        <p:spPr>
          <a:xfrm>
            <a:off x="7574075" y="3713625"/>
            <a:ext cx="1060500" cy="652800"/>
          </a:xfrm>
          <a:prstGeom prst="wedgeRectCallout">
            <a:avLst>
              <a:gd fmla="val -7301" name="adj1"/>
              <a:gd fmla="val -1112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Byzantine generals problem</a:t>
            </a:r>
            <a:endParaRPr/>
          </a:p>
        </p:txBody>
      </p:sp>
      <p:sp>
        <p:nvSpPr>
          <p:cNvPr id="150" name="Google Shape;150;p23"/>
          <p:cNvSpPr txBox="1"/>
          <p:nvPr>
            <p:ph idx="1" type="body"/>
          </p:nvPr>
        </p:nvSpPr>
        <p:spPr>
          <a:xfrm>
            <a:off x="311700" y="1152475"/>
            <a:ext cx="3118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Generals</a:t>
            </a:r>
            <a:r>
              <a:rPr lang="en"/>
              <a:t> should reach a consensus on the plan</a:t>
            </a:r>
            <a:endParaRPr/>
          </a:p>
          <a:p>
            <a:pPr indent="-342900" lvl="0" marL="457200" rtl="0" algn="l">
              <a:spcBef>
                <a:spcPts val="0"/>
              </a:spcBef>
              <a:spcAft>
                <a:spcPts val="0"/>
              </a:spcAft>
              <a:buSzPts val="1800"/>
              <a:buChar char="●"/>
            </a:pPr>
            <a:r>
              <a:rPr lang="en"/>
              <a:t>Or RETREAT</a:t>
            </a:r>
            <a:endParaRPr/>
          </a:p>
        </p:txBody>
      </p:sp>
      <p:pic>
        <p:nvPicPr>
          <p:cNvPr id="151" name="Google Shape;151;p23"/>
          <p:cNvPicPr preferRelativeResize="0"/>
          <p:nvPr/>
        </p:nvPicPr>
        <p:blipFill>
          <a:blip r:embed="rId3">
            <a:alphaModFix/>
          </a:blip>
          <a:stretch>
            <a:fillRect/>
          </a:stretch>
        </p:blipFill>
        <p:spPr>
          <a:xfrm>
            <a:off x="5687975" y="1712125"/>
            <a:ext cx="1153850" cy="1153850"/>
          </a:xfrm>
          <a:prstGeom prst="rect">
            <a:avLst/>
          </a:prstGeom>
          <a:noFill/>
          <a:ln>
            <a:noFill/>
          </a:ln>
        </p:spPr>
      </p:pic>
      <p:sp>
        <p:nvSpPr>
          <p:cNvPr id="152" name="Google Shape;152;p23"/>
          <p:cNvSpPr txBox="1"/>
          <p:nvPr/>
        </p:nvSpPr>
        <p:spPr>
          <a:xfrm>
            <a:off x="311700" y="4549950"/>
            <a:ext cx="83853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chemeClr val="dk2"/>
                </a:solidFill>
              </a:rPr>
              <a:t>*castle: </a:t>
            </a:r>
            <a:r>
              <a:rPr lang="en" sz="600" u="sng">
                <a:solidFill>
                  <a:schemeClr val="hlink"/>
                </a:solidFill>
                <a:hlinkClick r:id="rId4"/>
              </a:rPr>
              <a:t>http://simpleicon.com/castle.html</a:t>
            </a:r>
            <a:endParaRPr sz="600">
              <a:solidFill>
                <a:schemeClr val="dk2"/>
              </a:solidFill>
            </a:endParaRPr>
          </a:p>
          <a:p>
            <a:pPr indent="0" lvl="0" marL="0" rtl="0" algn="l">
              <a:spcBef>
                <a:spcPts val="0"/>
              </a:spcBef>
              <a:spcAft>
                <a:spcPts val="0"/>
              </a:spcAft>
              <a:buNone/>
            </a:pPr>
            <a:r>
              <a:rPr lang="en" sz="600">
                <a:solidFill>
                  <a:schemeClr val="dk2"/>
                </a:solidFill>
              </a:rPr>
              <a:t>*general: </a:t>
            </a:r>
            <a:r>
              <a:rPr lang="en" sz="600" u="sng">
                <a:solidFill>
                  <a:schemeClr val="hlink"/>
                </a:solidFill>
                <a:hlinkClick r:id="rId5"/>
              </a:rPr>
              <a:t>https://www.kisspng.com/png-security-guard-police-officer-computer-icons-milit-609318/preview.html</a:t>
            </a:r>
            <a:endParaRPr sz="600">
              <a:solidFill>
                <a:schemeClr val="dk2"/>
              </a:solidFill>
            </a:endParaRPr>
          </a:p>
          <a:p>
            <a:pPr indent="0" lvl="0" marL="0" rtl="0" algn="l">
              <a:spcBef>
                <a:spcPts val="0"/>
              </a:spcBef>
              <a:spcAft>
                <a:spcPts val="0"/>
              </a:spcAft>
              <a:buNone/>
            </a:pPr>
            <a:r>
              <a:rPr lang="en" sz="600">
                <a:solidFill>
                  <a:schemeClr val="dk2"/>
                </a:solidFill>
              </a:rPr>
              <a:t>*lieutenant: </a:t>
            </a:r>
            <a:r>
              <a:rPr lang="en" sz="600" u="sng">
                <a:solidFill>
                  <a:schemeClr val="hlink"/>
                </a:solidFill>
                <a:hlinkClick r:id="rId6"/>
              </a:rPr>
              <a:t>https://www.clipartmax.com/max/m2i8Z5i8b1H7N4H7/</a:t>
            </a:r>
            <a:endParaRPr sz="600">
              <a:solidFill>
                <a:schemeClr val="dk2"/>
              </a:solidFill>
            </a:endParaRPr>
          </a:p>
          <a:p>
            <a:pPr indent="0" lvl="0" marL="0" rtl="0" algn="l">
              <a:spcBef>
                <a:spcPts val="0"/>
              </a:spcBef>
              <a:spcAft>
                <a:spcPts val="0"/>
              </a:spcAft>
              <a:buNone/>
            </a:pPr>
            <a:r>
              <a:t/>
            </a:r>
            <a:endParaRPr sz="600">
              <a:solidFill>
                <a:schemeClr val="dk2"/>
              </a:solidFill>
            </a:endParaRPr>
          </a:p>
          <a:p>
            <a:pPr indent="0" lvl="0" marL="0" rtl="0" algn="l">
              <a:spcBef>
                <a:spcPts val="0"/>
              </a:spcBef>
              <a:spcAft>
                <a:spcPts val="0"/>
              </a:spcAft>
              <a:buNone/>
            </a:pPr>
            <a:r>
              <a:t/>
            </a:r>
            <a:endParaRPr sz="600">
              <a:solidFill>
                <a:schemeClr val="dk2"/>
              </a:solidFill>
            </a:endParaRPr>
          </a:p>
        </p:txBody>
      </p:sp>
      <p:pic>
        <p:nvPicPr>
          <p:cNvPr id="153" name="Google Shape;153;p23"/>
          <p:cNvPicPr preferRelativeResize="0"/>
          <p:nvPr/>
        </p:nvPicPr>
        <p:blipFill>
          <a:blip r:embed="rId7">
            <a:alphaModFix/>
          </a:blip>
          <a:stretch>
            <a:fillRect/>
          </a:stretch>
        </p:blipFill>
        <p:spPr>
          <a:xfrm>
            <a:off x="4296100" y="1712125"/>
            <a:ext cx="1153850" cy="1153850"/>
          </a:xfrm>
          <a:prstGeom prst="rect">
            <a:avLst/>
          </a:prstGeom>
          <a:noFill/>
          <a:ln>
            <a:noFill/>
          </a:ln>
        </p:spPr>
      </p:pic>
      <p:pic>
        <p:nvPicPr>
          <p:cNvPr id="154" name="Google Shape;154;p23"/>
          <p:cNvPicPr preferRelativeResize="0"/>
          <p:nvPr/>
        </p:nvPicPr>
        <p:blipFill>
          <a:blip r:embed="rId7">
            <a:alphaModFix/>
          </a:blip>
          <a:stretch>
            <a:fillRect/>
          </a:stretch>
        </p:blipFill>
        <p:spPr>
          <a:xfrm>
            <a:off x="5687975" y="2934950"/>
            <a:ext cx="1153850" cy="1153850"/>
          </a:xfrm>
          <a:prstGeom prst="rect">
            <a:avLst/>
          </a:prstGeom>
          <a:noFill/>
          <a:ln>
            <a:noFill/>
          </a:ln>
        </p:spPr>
      </p:pic>
      <p:pic>
        <p:nvPicPr>
          <p:cNvPr id="155" name="Google Shape;155;p23"/>
          <p:cNvPicPr preferRelativeResize="0"/>
          <p:nvPr/>
        </p:nvPicPr>
        <p:blipFill>
          <a:blip r:embed="rId7">
            <a:alphaModFix/>
          </a:blip>
          <a:stretch>
            <a:fillRect/>
          </a:stretch>
        </p:blipFill>
        <p:spPr>
          <a:xfrm>
            <a:off x="7017100" y="1712125"/>
            <a:ext cx="1153850" cy="1153850"/>
          </a:xfrm>
          <a:prstGeom prst="rect">
            <a:avLst/>
          </a:prstGeom>
          <a:noFill/>
          <a:ln>
            <a:noFill/>
          </a:ln>
        </p:spPr>
      </p:pic>
      <p:pic>
        <p:nvPicPr>
          <p:cNvPr id="156" name="Google Shape;156;p23"/>
          <p:cNvPicPr preferRelativeResize="0"/>
          <p:nvPr/>
        </p:nvPicPr>
        <p:blipFill>
          <a:blip r:embed="rId7">
            <a:alphaModFix/>
          </a:blip>
          <a:stretch>
            <a:fillRect/>
          </a:stretch>
        </p:blipFill>
        <p:spPr>
          <a:xfrm>
            <a:off x="5655325" y="425975"/>
            <a:ext cx="1153850" cy="1153850"/>
          </a:xfrm>
          <a:prstGeom prst="rect">
            <a:avLst/>
          </a:prstGeom>
          <a:noFill/>
          <a:ln>
            <a:noFill/>
          </a:ln>
        </p:spPr>
      </p:pic>
      <p:sp>
        <p:nvSpPr>
          <p:cNvPr id="157" name="Google Shape;157;p23"/>
          <p:cNvSpPr/>
          <p:nvPr/>
        </p:nvSpPr>
        <p:spPr>
          <a:xfrm rot="3478">
            <a:off x="8269783" y="2119704"/>
            <a:ext cx="593100" cy="338700"/>
          </a:xfrm>
          <a:prstGeom prst="rightArrow">
            <a:avLst>
              <a:gd fmla="val 50000" name="adj1"/>
              <a:gd fmla="val 50000" name="adj2"/>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rot="5403479">
            <a:off x="5935839" y="4215844"/>
            <a:ext cx="592800" cy="338700"/>
          </a:xfrm>
          <a:prstGeom prst="rightArrow">
            <a:avLst>
              <a:gd fmla="val 50000" name="adj1"/>
              <a:gd fmla="val 50000" name="adj2"/>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rot="-10796522">
            <a:off x="3754780" y="2154591"/>
            <a:ext cx="593100" cy="338700"/>
          </a:xfrm>
          <a:prstGeom prst="rightArrow">
            <a:avLst>
              <a:gd fmla="val 50000" name="adj1"/>
              <a:gd fmla="val 50000" name="adj2"/>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rot="-5584423">
            <a:off x="5935727" y="135935"/>
            <a:ext cx="593053" cy="338911"/>
          </a:xfrm>
          <a:prstGeom prst="rightArrow">
            <a:avLst>
              <a:gd fmla="val 50000" name="adj1"/>
              <a:gd fmla="val 50000" name="adj2"/>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a:off x="7273775" y="232200"/>
            <a:ext cx="1060500" cy="652800"/>
          </a:xfrm>
          <a:prstGeom prst="wedgeRectCallout">
            <a:avLst>
              <a:gd fmla="val -80179" name="adj1"/>
              <a:gd fmla="val 3267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RETREAT</a:t>
            </a:r>
            <a:r>
              <a:rPr lang="en"/>
              <a:t>!</a:t>
            </a:r>
            <a:endParaRPr/>
          </a:p>
        </p:txBody>
      </p:sp>
      <p:sp>
        <p:nvSpPr>
          <p:cNvPr id="162" name="Google Shape;162;p23"/>
          <p:cNvSpPr/>
          <p:nvPr/>
        </p:nvSpPr>
        <p:spPr>
          <a:xfrm>
            <a:off x="4313325" y="1017725"/>
            <a:ext cx="1060500" cy="652800"/>
          </a:xfrm>
          <a:prstGeom prst="wedgeRectCallout">
            <a:avLst>
              <a:gd fmla="val -30047" name="adj1"/>
              <a:gd fmla="val 661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RETREAT</a:t>
            </a:r>
            <a:r>
              <a:rPr lang="en"/>
              <a:t>!</a:t>
            </a:r>
            <a:endParaRPr/>
          </a:p>
        </p:txBody>
      </p:sp>
      <p:sp>
        <p:nvSpPr>
          <p:cNvPr id="163" name="Google Shape;163;p23"/>
          <p:cNvSpPr/>
          <p:nvPr/>
        </p:nvSpPr>
        <p:spPr>
          <a:xfrm>
            <a:off x="4246075" y="3505975"/>
            <a:ext cx="1060500" cy="652800"/>
          </a:xfrm>
          <a:prstGeom prst="wedgeRectCallout">
            <a:avLst>
              <a:gd fmla="val 76306" name="adj1"/>
              <a:gd fmla="val -350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RETREAT</a:t>
            </a:r>
            <a:r>
              <a:rPr lang="en"/>
              <a:t>!</a:t>
            </a:r>
            <a:endParaRPr/>
          </a:p>
        </p:txBody>
      </p:sp>
      <p:sp>
        <p:nvSpPr>
          <p:cNvPr id="164" name="Google Shape;164;p23"/>
          <p:cNvSpPr/>
          <p:nvPr/>
        </p:nvSpPr>
        <p:spPr>
          <a:xfrm>
            <a:off x="7316750" y="3693100"/>
            <a:ext cx="1060500" cy="652800"/>
          </a:xfrm>
          <a:prstGeom prst="wedgeRectCallout">
            <a:avLst>
              <a:gd fmla="val -20912" name="adj1"/>
              <a:gd fmla="val -125425"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RETREAT</a:t>
            </a:r>
            <a:r>
              <a:rPr lang="en"/>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Byzantine generals problem</a:t>
            </a:r>
            <a:endParaRPr/>
          </a:p>
        </p:txBody>
      </p:sp>
      <p:sp>
        <p:nvSpPr>
          <p:cNvPr id="170" name="Google Shape;170;p24"/>
          <p:cNvSpPr txBox="1"/>
          <p:nvPr>
            <p:ph idx="1" type="body"/>
          </p:nvPr>
        </p:nvSpPr>
        <p:spPr>
          <a:xfrm>
            <a:off x="311700" y="1152475"/>
            <a:ext cx="3118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But there might be traitors</a:t>
            </a:r>
            <a:endParaRPr/>
          </a:p>
          <a:p>
            <a:pPr indent="-342900" lvl="0" marL="457200" rtl="0" algn="l">
              <a:spcBef>
                <a:spcPts val="0"/>
              </a:spcBef>
              <a:spcAft>
                <a:spcPts val="0"/>
              </a:spcAft>
              <a:buSzPts val="1800"/>
              <a:buChar char="●"/>
            </a:pPr>
            <a:r>
              <a:rPr lang="en"/>
              <a:t>All loyal generals should reach a consensus</a:t>
            </a:r>
            <a:endParaRPr/>
          </a:p>
        </p:txBody>
      </p:sp>
      <p:pic>
        <p:nvPicPr>
          <p:cNvPr id="171" name="Google Shape;171;p24"/>
          <p:cNvPicPr preferRelativeResize="0"/>
          <p:nvPr/>
        </p:nvPicPr>
        <p:blipFill>
          <a:blip r:embed="rId3">
            <a:alphaModFix/>
          </a:blip>
          <a:stretch>
            <a:fillRect/>
          </a:stretch>
        </p:blipFill>
        <p:spPr>
          <a:xfrm>
            <a:off x="5687975" y="1712125"/>
            <a:ext cx="1153850" cy="1153850"/>
          </a:xfrm>
          <a:prstGeom prst="rect">
            <a:avLst/>
          </a:prstGeom>
          <a:noFill/>
          <a:ln>
            <a:noFill/>
          </a:ln>
        </p:spPr>
      </p:pic>
      <p:sp>
        <p:nvSpPr>
          <p:cNvPr id="172" name="Google Shape;172;p24"/>
          <p:cNvSpPr txBox="1"/>
          <p:nvPr/>
        </p:nvSpPr>
        <p:spPr>
          <a:xfrm>
            <a:off x="311700" y="4549950"/>
            <a:ext cx="83853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chemeClr val="dk2"/>
                </a:solidFill>
              </a:rPr>
              <a:t>*castle: </a:t>
            </a:r>
            <a:r>
              <a:rPr lang="en" sz="600" u="sng">
                <a:solidFill>
                  <a:schemeClr val="hlink"/>
                </a:solidFill>
                <a:hlinkClick r:id="rId4"/>
              </a:rPr>
              <a:t>http://simpleicon.com/castle.html</a:t>
            </a:r>
            <a:endParaRPr sz="600">
              <a:solidFill>
                <a:schemeClr val="dk2"/>
              </a:solidFill>
            </a:endParaRPr>
          </a:p>
          <a:p>
            <a:pPr indent="0" lvl="0" marL="0" rtl="0" algn="l">
              <a:spcBef>
                <a:spcPts val="0"/>
              </a:spcBef>
              <a:spcAft>
                <a:spcPts val="0"/>
              </a:spcAft>
              <a:buNone/>
            </a:pPr>
            <a:r>
              <a:rPr lang="en" sz="600">
                <a:solidFill>
                  <a:schemeClr val="dk2"/>
                </a:solidFill>
              </a:rPr>
              <a:t>*general: </a:t>
            </a:r>
            <a:r>
              <a:rPr lang="en" sz="600" u="sng">
                <a:solidFill>
                  <a:schemeClr val="hlink"/>
                </a:solidFill>
                <a:hlinkClick r:id="rId5"/>
              </a:rPr>
              <a:t>https://www.kisspng.com/png-security-guard-police-officer-computer-icons-milit-609318/preview.html</a:t>
            </a:r>
            <a:endParaRPr sz="600">
              <a:solidFill>
                <a:schemeClr val="dk2"/>
              </a:solidFill>
            </a:endParaRPr>
          </a:p>
          <a:p>
            <a:pPr indent="0" lvl="0" marL="0" rtl="0" algn="l">
              <a:spcBef>
                <a:spcPts val="0"/>
              </a:spcBef>
              <a:spcAft>
                <a:spcPts val="0"/>
              </a:spcAft>
              <a:buNone/>
            </a:pPr>
            <a:r>
              <a:rPr lang="en" sz="600">
                <a:solidFill>
                  <a:schemeClr val="dk2"/>
                </a:solidFill>
              </a:rPr>
              <a:t>*lieutenant: </a:t>
            </a:r>
            <a:r>
              <a:rPr lang="en" sz="600" u="sng">
                <a:solidFill>
                  <a:schemeClr val="hlink"/>
                </a:solidFill>
                <a:hlinkClick r:id="rId6"/>
              </a:rPr>
              <a:t>https://www.clipartmax.com/max/m2i8Z5i8b1H7N4H7/</a:t>
            </a:r>
            <a:endParaRPr sz="600">
              <a:solidFill>
                <a:schemeClr val="dk2"/>
              </a:solidFill>
            </a:endParaRPr>
          </a:p>
          <a:p>
            <a:pPr indent="0" lvl="0" marL="0" rtl="0" algn="l">
              <a:spcBef>
                <a:spcPts val="0"/>
              </a:spcBef>
              <a:spcAft>
                <a:spcPts val="0"/>
              </a:spcAft>
              <a:buNone/>
            </a:pPr>
            <a:r>
              <a:rPr lang="en" sz="600">
                <a:solidFill>
                  <a:schemeClr val="dk2"/>
                </a:solidFill>
              </a:rPr>
              <a:t>*traitor: </a:t>
            </a:r>
            <a:r>
              <a:rPr lang="en" sz="600" u="sng">
                <a:solidFill>
                  <a:schemeClr val="hlink"/>
                </a:solidFill>
                <a:hlinkClick r:id="rId7"/>
              </a:rPr>
              <a:t>https://thenounproject.com/term/traitor/</a:t>
            </a:r>
            <a:endParaRPr sz="600">
              <a:solidFill>
                <a:schemeClr val="dk2"/>
              </a:solidFill>
            </a:endParaRPr>
          </a:p>
          <a:p>
            <a:pPr indent="0" lvl="0" marL="0" rtl="0" algn="l">
              <a:spcBef>
                <a:spcPts val="0"/>
              </a:spcBef>
              <a:spcAft>
                <a:spcPts val="0"/>
              </a:spcAft>
              <a:buNone/>
            </a:pPr>
            <a:r>
              <a:t/>
            </a:r>
            <a:endParaRPr sz="600">
              <a:solidFill>
                <a:schemeClr val="dk2"/>
              </a:solidFill>
            </a:endParaRPr>
          </a:p>
          <a:p>
            <a:pPr indent="0" lvl="0" marL="0" rtl="0" algn="l">
              <a:spcBef>
                <a:spcPts val="0"/>
              </a:spcBef>
              <a:spcAft>
                <a:spcPts val="0"/>
              </a:spcAft>
              <a:buNone/>
            </a:pPr>
            <a:r>
              <a:t/>
            </a:r>
            <a:endParaRPr sz="600">
              <a:solidFill>
                <a:schemeClr val="dk2"/>
              </a:solidFill>
            </a:endParaRPr>
          </a:p>
          <a:p>
            <a:pPr indent="0" lvl="0" marL="0" rtl="0" algn="l">
              <a:spcBef>
                <a:spcPts val="0"/>
              </a:spcBef>
              <a:spcAft>
                <a:spcPts val="0"/>
              </a:spcAft>
              <a:buNone/>
            </a:pPr>
            <a:r>
              <a:t/>
            </a:r>
            <a:endParaRPr sz="600">
              <a:solidFill>
                <a:schemeClr val="dk2"/>
              </a:solidFill>
            </a:endParaRPr>
          </a:p>
        </p:txBody>
      </p:sp>
      <p:pic>
        <p:nvPicPr>
          <p:cNvPr id="173" name="Google Shape;173;p24"/>
          <p:cNvPicPr preferRelativeResize="0"/>
          <p:nvPr/>
        </p:nvPicPr>
        <p:blipFill>
          <a:blip r:embed="rId8">
            <a:alphaModFix/>
          </a:blip>
          <a:stretch>
            <a:fillRect/>
          </a:stretch>
        </p:blipFill>
        <p:spPr>
          <a:xfrm>
            <a:off x="5762650" y="3255450"/>
            <a:ext cx="1153850" cy="1153850"/>
          </a:xfrm>
          <a:prstGeom prst="rect">
            <a:avLst/>
          </a:prstGeom>
          <a:noFill/>
          <a:ln>
            <a:noFill/>
          </a:ln>
        </p:spPr>
      </p:pic>
      <p:pic>
        <p:nvPicPr>
          <p:cNvPr id="174" name="Google Shape;174;p24"/>
          <p:cNvPicPr preferRelativeResize="0"/>
          <p:nvPr/>
        </p:nvPicPr>
        <p:blipFill>
          <a:blip r:embed="rId9">
            <a:alphaModFix/>
          </a:blip>
          <a:stretch>
            <a:fillRect/>
          </a:stretch>
        </p:blipFill>
        <p:spPr>
          <a:xfrm>
            <a:off x="3662225" y="1747025"/>
            <a:ext cx="1153850" cy="1153850"/>
          </a:xfrm>
          <a:prstGeom prst="rect">
            <a:avLst/>
          </a:prstGeom>
          <a:noFill/>
          <a:ln>
            <a:noFill/>
          </a:ln>
        </p:spPr>
      </p:pic>
      <p:pic>
        <p:nvPicPr>
          <p:cNvPr id="175" name="Google Shape;175;p24"/>
          <p:cNvPicPr preferRelativeResize="0"/>
          <p:nvPr/>
        </p:nvPicPr>
        <p:blipFill>
          <a:blip r:embed="rId9">
            <a:alphaModFix/>
          </a:blip>
          <a:stretch>
            <a:fillRect/>
          </a:stretch>
        </p:blipFill>
        <p:spPr>
          <a:xfrm>
            <a:off x="7600775" y="1747025"/>
            <a:ext cx="1153850" cy="1153850"/>
          </a:xfrm>
          <a:prstGeom prst="rect">
            <a:avLst/>
          </a:prstGeom>
          <a:noFill/>
          <a:ln>
            <a:noFill/>
          </a:ln>
        </p:spPr>
      </p:pic>
      <p:pic>
        <p:nvPicPr>
          <p:cNvPr id="176" name="Google Shape;176;p24"/>
          <p:cNvPicPr preferRelativeResize="0"/>
          <p:nvPr/>
        </p:nvPicPr>
        <p:blipFill>
          <a:blip r:embed="rId9">
            <a:alphaModFix/>
          </a:blip>
          <a:stretch>
            <a:fillRect/>
          </a:stretch>
        </p:blipFill>
        <p:spPr>
          <a:xfrm>
            <a:off x="5687975" y="89250"/>
            <a:ext cx="1153850" cy="1153850"/>
          </a:xfrm>
          <a:prstGeom prst="rect">
            <a:avLst/>
          </a:prstGeom>
          <a:noFill/>
          <a:ln>
            <a:noFill/>
          </a:ln>
        </p:spPr>
      </p:pic>
      <p:sp>
        <p:nvSpPr>
          <p:cNvPr id="177" name="Google Shape;177;p24"/>
          <p:cNvSpPr/>
          <p:nvPr/>
        </p:nvSpPr>
        <p:spPr>
          <a:xfrm rot="3478">
            <a:off x="4924758" y="2066204"/>
            <a:ext cx="593100" cy="3387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rot="-10796522">
            <a:off x="7011955" y="2066191"/>
            <a:ext cx="593100" cy="3387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p:nvPr/>
        </p:nvSpPr>
        <p:spPr>
          <a:xfrm rot="5180756">
            <a:off x="5968343" y="1380593"/>
            <a:ext cx="593106" cy="338809"/>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p:nvPr/>
        </p:nvSpPr>
        <p:spPr>
          <a:xfrm>
            <a:off x="7273775" y="232200"/>
            <a:ext cx="1060500" cy="652800"/>
          </a:xfrm>
          <a:prstGeom prst="wedgeRectCallout">
            <a:avLst>
              <a:gd fmla="val -80179" name="adj1"/>
              <a:gd fmla="val 3267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
        <p:nvSpPr>
          <p:cNvPr id="181" name="Google Shape;181;p24"/>
          <p:cNvSpPr/>
          <p:nvPr/>
        </p:nvSpPr>
        <p:spPr>
          <a:xfrm>
            <a:off x="4313325" y="1017725"/>
            <a:ext cx="1060500" cy="652800"/>
          </a:xfrm>
          <a:prstGeom prst="wedgeRectCallout">
            <a:avLst>
              <a:gd fmla="val -60229" name="adj1"/>
              <a:gd fmla="val 5463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
        <p:nvSpPr>
          <p:cNvPr id="182" name="Google Shape;182;p24"/>
          <p:cNvSpPr/>
          <p:nvPr/>
        </p:nvSpPr>
        <p:spPr>
          <a:xfrm>
            <a:off x="4246075" y="3505975"/>
            <a:ext cx="1060500" cy="652800"/>
          </a:xfrm>
          <a:prstGeom prst="wedgeRectCallout">
            <a:avLst>
              <a:gd fmla="val 78675" name="adj1"/>
              <a:gd fmla="val 5898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
        <p:nvSpPr>
          <p:cNvPr id="183" name="Google Shape;183;p24"/>
          <p:cNvSpPr/>
          <p:nvPr/>
        </p:nvSpPr>
        <p:spPr>
          <a:xfrm>
            <a:off x="7574075" y="3713625"/>
            <a:ext cx="1060500" cy="652800"/>
          </a:xfrm>
          <a:prstGeom prst="wedgeRectCallout">
            <a:avLst>
              <a:gd fmla="val -7301" name="adj1"/>
              <a:gd fmla="val -1112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Byzantine generals problem</a:t>
            </a:r>
            <a:endParaRPr/>
          </a:p>
        </p:txBody>
      </p:sp>
      <p:sp>
        <p:nvSpPr>
          <p:cNvPr id="189" name="Google Shape;189;p25"/>
          <p:cNvSpPr txBox="1"/>
          <p:nvPr>
            <p:ph idx="1" type="body"/>
          </p:nvPr>
        </p:nvSpPr>
        <p:spPr>
          <a:xfrm>
            <a:off x="311700" y="1152475"/>
            <a:ext cx="3118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But traitors can act arbitrarily</a:t>
            </a:r>
            <a:endParaRPr/>
          </a:p>
          <a:p>
            <a:pPr indent="-342900" lvl="0" marL="457200" rtl="0" algn="l">
              <a:spcBef>
                <a:spcPts val="0"/>
              </a:spcBef>
              <a:spcAft>
                <a:spcPts val="0"/>
              </a:spcAft>
              <a:buSzPts val="1800"/>
              <a:buChar char="●"/>
            </a:pPr>
            <a:r>
              <a:rPr lang="en"/>
              <a:t>All loyal generals should reach a consensus</a:t>
            </a:r>
            <a:endParaRPr/>
          </a:p>
        </p:txBody>
      </p:sp>
      <p:pic>
        <p:nvPicPr>
          <p:cNvPr id="190" name="Google Shape;190;p25"/>
          <p:cNvPicPr preferRelativeResize="0"/>
          <p:nvPr/>
        </p:nvPicPr>
        <p:blipFill>
          <a:blip r:embed="rId3">
            <a:alphaModFix/>
          </a:blip>
          <a:stretch>
            <a:fillRect/>
          </a:stretch>
        </p:blipFill>
        <p:spPr>
          <a:xfrm>
            <a:off x="5687975" y="1712125"/>
            <a:ext cx="1153850" cy="1153850"/>
          </a:xfrm>
          <a:prstGeom prst="rect">
            <a:avLst/>
          </a:prstGeom>
          <a:noFill/>
          <a:ln>
            <a:noFill/>
          </a:ln>
        </p:spPr>
      </p:pic>
      <p:pic>
        <p:nvPicPr>
          <p:cNvPr id="191" name="Google Shape;191;p25"/>
          <p:cNvPicPr preferRelativeResize="0"/>
          <p:nvPr/>
        </p:nvPicPr>
        <p:blipFill>
          <a:blip r:embed="rId4">
            <a:alphaModFix/>
          </a:blip>
          <a:stretch>
            <a:fillRect/>
          </a:stretch>
        </p:blipFill>
        <p:spPr>
          <a:xfrm>
            <a:off x="5687975" y="2909875"/>
            <a:ext cx="1153850" cy="1153850"/>
          </a:xfrm>
          <a:prstGeom prst="rect">
            <a:avLst/>
          </a:prstGeom>
          <a:noFill/>
          <a:ln>
            <a:noFill/>
          </a:ln>
        </p:spPr>
      </p:pic>
      <p:pic>
        <p:nvPicPr>
          <p:cNvPr id="192" name="Google Shape;192;p25"/>
          <p:cNvPicPr preferRelativeResize="0"/>
          <p:nvPr/>
        </p:nvPicPr>
        <p:blipFill>
          <a:blip r:embed="rId5">
            <a:alphaModFix/>
          </a:blip>
          <a:stretch>
            <a:fillRect/>
          </a:stretch>
        </p:blipFill>
        <p:spPr>
          <a:xfrm>
            <a:off x="3662225" y="1747025"/>
            <a:ext cx="1153850" cy="1153850"/>
          </a:xfrm>
          <a:prstGeom prst="rect">
            <a:avLst/>
          </a:prstGeom>
          <a:noFill/>
          <a:ln>
            <a:noFill/>
          </a:ln>
        </p:spPr>
      </p:pic>
      <p:pic>
        <p:nvPicPr>
          <p:cNvPr id="193" name="Google Shape;193;p25"/>
          <p:cNvPicPr preferRelativeResize="0"/>
          <p:nvPr/>
        </p:nvPicPr>
        <p:blipFill>
          <a:blip r:embed="rId5">
            <a:alphaModFix/>
          </a:blip>
          <a:stretch>
            <a:fillRect/>
          </a:stretch>
        </p:blipFill>
        <p:spPr>
          <a:xfrm>
            <a:off x="7600775" y="1747025"/>
            <a:ext cx="1153850" cy="1153850"/>
          </a:xfrm>
          <a:prstGeom prst="rect">
            <a:avLst/>
          </a:prstGeom>
          <a:noFill/>
          <a:ln>
            <a:noFill/>
          </a:ln>
        </p:spPr>
      </p:pic>
      <p:pic>
        <p:nvPicPr>
          <p:cNvPr id="194" name="Google Shape;194;p25"/>
          <p:cNvPicPr preferRelativeResize="0"/>
          <p:nvPr/>
        </p:nvPicPr>
        <p:blipFill>
          <a:blip r:embed="rId5">
            <a:alphaModFix/>
          </a:blip>
          <a:stretch>
            <a:fillRect/>
          </a:stretch>
        </p:blipFill>
        <p:spPr>
          <a:xfrm>
            <a:off x="5687975" y="89250"/>
            <a:ext cx="1153850" cy="1153850"/>
          </a:xfrm>
          <a:prstGeom prst="rect">
            <a:avLst/>
          </a:prstGeom>
          <a:noFill/>
          <a:ln>
            <a:noFill/>
          </a:ln>
        </p:spPr>
      </p:pic>
      <p:sp>
        <p:nvSpPr>
          <p:cNvPr id="195" name="Google Shape;195;p25"/>
          <p:cNvSpPr/>
          <p:nvPr/>
        </p:nvSpPr>
        <p:spPr>
          <a:xfrm rot="3478">
            <a:off x="4924758" y="2066204"/>
            <a:ext cx="593100" cy="3387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rot="-10796522">
            <a:off x="7011955" y="2066191"/>
            <a:ext cx="593100" cy="3387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rot="5180756">
            <a:off x="5968343" y="1380593"/>
            <a:ext cx="593106" cy="338809"/>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7273775" y="232200"/>
            <a:ext cx="1060500" cy="652800"/>
          </a:xfrm>
          <a:prstGeom prst="wedgeRectCallout">
            <a:avLst>
              <a:gd fmla="val -80179" name="adj1"/>
              <a:gd fmla="val 3267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
        <p:nvSpPr>
          <p:cNvPr id="199" name="Google Shape;199;p25"/>
          <p:cNvSpPr/>
          <p:nvPr/>
        </p:nvSpPr>
        <p:spPr>
          <a:xfrm>
            <a:off x="4313325" y="1017725"/>
            <a:ext cx="1060500" cy="652800"/>
          </a:xfrm>
          <a:prstGeom prst="wedgeRectCallout">
            <a:avLst>
              <a:gd fmla="val -60229" name="adj1"/>
              <a:gd fmla="val 5463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
        <p:nvSpPr>
          <p:cNvPr id="200" name="Google Shape;200;p25"/>
          <p:cNvSpPr/>
          <p:nvPr/>
        </p:nvSpPr>
        <p:spPr>
          <a:xfrm>
            <a:off x="4246075" y="3505975"/>
            <a:ext cx="1060500" cy="652800"/>
          </a:xfrm>
          <a:prstGeom prst="wedgeRectCallout">
            <a:avLst>
              <a:gd fmla="val 73939" name="adj1"/>
              <a:gd fmla="val 10915"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
        <p:nvSpPr>
          <p:cNvPr id="201" name="Google Shape;201;p25"/>
          <p:cNvSpPr/>
          <p:nvPr/>
        </p:nvSpPr>
        <p:spPr>
          <a:xfrm>
            <a:off x="7574075" y="3713625"/>
            <a:ext cx="1060500" cy="652800"/>
          </a:xfrm>
          <a:prstGeom prst="wedgeRectCallout">
            <a:avLst>
              <a:gd fmla="val -7301" name="adj1"/>
              <a:gd fmla="val -1112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ATTACK!</a:t>
            </a:r>
            <a:endParaRPr/>
          </a:p>
        </p:txBody>
      </p:sp>
      <p:sp>
        <p:nvSpPr>
          <p:cNvPr id="202" name="Google Shape;202;p25"/>
          <p:cNvSpPr/>
          <p:nvPr/>
        </p:nvSpPr>
        <p:spPr>
          <a:xfrm rot="5403479">
            <a:off x="6043164" y="4234669"/>
            <a:ext cx="592800" cy="338700"/>
          </a:xfrm>
          <a:prstGeom prst="rightArrow">
            <a:avLst>
              <a:gd fmla="val 50000" name="adj1"/>
              <a:gd fmla="val 50000" name="adj2"/>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txBox="1"/>
          <p:nvPr/>
        </p:nvSpPr>
        <p:spPr>
          <a:xfrm>
            <a:off x="311700" y="4549950"/>
            <a:ext cx="83853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chemeClr val="dk2"/>
                </a:solidFill>
              </a:rPr>
              <a:t>*castle: </a:t>
            </a:r>
            <a:r>
              <a:rPr lang="en" sz="600" u="sng">
                <a:solidFill>
                  <a:schemeClr val="hlink"/>
                </a:solidFill>
                <a:hlinkClick r:id="rId6"/>
              </a:rPr>
              <a:t>http://simpleicon.com/castle.html</a:t>
            </a:r>
            <a:endParaRPr sz="600">
              <a:solidFill>
                <a:schemeClr val="dk2"/>
              </a:solidFill>
            </a:endParaRPr>
          </a:p>
          <a:p>
            <a:pPr indent="0" lvl="0" marL="0" rtl="0" algn="l">
              <a:spcBef>
                <a:spcPts val="0"/>
              </a:spcBef>
              <a:spcAft>
                <a:spcPts val="0"/>
              </a:spcAft>
              <a:buNone/>
            </a:pPr>
            <a:r>
              <a:rPr lang="en" sz="600">
                <a:solidFill>
                  <a:schemeClr val="dk2"/>
                </a:solidFill>
              </a:rPr>
              <a:t>*general: </a:t>
            </a:r>
            <a:r>
              <a:rPr lang="en" sz="600" u="sng">
                <a:solidFill>
                  <a:schemeClr val="hlink"/>
                </a:solidFill>
                <a:hlinkClick r:id="rId7"/>
              </a:rPr>
              <a:t>https://www.kisspng.com/png-security-guard-police-officer-computer-icons-milit-609318/preview.html</a:t>
            </a:r>
            <a:endParaRPr sz="600">
              <a:solidFill>
                <a:schemeClr val="dk2"/>
              </a:solidFill>
            </a:endParaRPr>
          </a:p>
          <a:p>
            <a:pPr indent="0" lvl="0" marL="0" rtl="0" algn="l">
              <a:spcBef>
                <a:spcPts val="0"/>
              </a:spcBef>
              <a:spcAft>
                <a:spcPts val="0"/>
              </a:spcAft>
              <a:buNone/>
            </a:pPr>
            <a:r>
              <a:rPr lang="en" sz="600">
                <a:solidFill>
                  <a:schemeClr val="dk2"/>
                </a:solidFill>
              </a:rPr>
              <a:t>*lieutenant: </a:t>
            </a:r>
            <a:r>
              <a:rPr lang="en" sz="600" u="sng">
                <a:solidFill>
                  <a:schemeClr val="hlink"/>
                </a:solidFill>
                <a:hlinkClick r:id="rId8"/>
              </a:rPr>
              <a:t>https://www.clipartmax.com/max/m2i8Z5i8b1H7N4H7/</a:t>
            </a:r>
            <a:endParaRPr sz="600">
              <a:solidFill>
                <a:schemeClr val="dk2"/>
              </a:solidFill>
            </a:endParaRPr>
          </a:p>
          <a:p>
            <a:pPr indent="0" lvl="0" marL="0" rtl="0" algn="l">
              <a:spcBef>
                <a:spcPts val="0"/>
              </a:spcBef>
              <a:spcAft>
                <a:spcPts val="0"/>
              </a:spcAft>
              <a:buNone/>
            </a:pPr>
            <a:r>
              <a:rPr lang="en" sz="600">
                <a:solidFill>
                  <a:schemeClr val="dk2"/>
                </a:solidFill>
              </a:rPr>
              <a:t>*traitor: </a:t>
            </a:r>
            <a:r>
              <a:rPr lang="en" sz="600" u="sng">
                <a:solidFill>
                  <a:schemeClr val="hlink"/>
                </a:solidFill>
                <a:hlinkClick r:id="rId9"/>
              </a:rPr>
              <a:t>https://thenounproject.com/term/traitor/</a:t>
            </a:r>
            <a:endParaRPr sz="600">
              <a:solidFill>
                <a:schemeClr val="dk2"/>
              </a:solidFill>
            </a:endParaRPr>
          </a:p>
          <a:p>
            <a:pPr indent="0" lvl="0" marL="0" rtl="0" algn="l">
              <a:spcBef>
                <a:spcPts val="0"/>
              </a:spcBef>
              <a:spcAft>
                <a:spcPts val="0"/>
              </a:spcAft>
              <a:buNone/>
            </a:pPr>
            <a:r>
              <a:t/>
            </a:r>
            <a:endParaRPr sz="600">
              <a:solidFill>
                <a:schemeClr val="dk2"/>
              </a:solidFill>
            </a:endParaRPr>
          </a:p>
          <a:p>
            <a:pPr indent="0" lvl="0" marL="0" rtl="0" algn="l">
              <a:spcBef>
                <a:spcPts val="0"/>
              </a:spcBef>
              <a:spcAft>
                <a:spcPts val="0"/>
              </a:spcAft>
              <a:buNone/>
            </a:pPr>
            <a:r>
              <a:t/>
            </a:r>
            <a:endParaRPr sz="600">
              <a:solidFill>
                <a:schemeClr val="dk2"/>
              </a:solidFill>
            </a:endParaRPr>
          </a:p>
          <a:p>
            <a:pPr indent="0" lvl="0" marL="0" rtl="0" algn="l">
              <a:spcBef>
                <a:spcPts val="0"/>
              </a:spcBef>
              <a:spcAft>
                <a:spcPts val="0"/>
              </a:spcAft>
              <a:buNone/>
            </a:pPr>
            <a:r>
              <a:t/>
            </a:r>
            <a:endParaRPr sz="600">
              <a:solidFill>
                <a:schemeClr val="dk2"/>
              </a:solidFill>
            </a:endParaRPr>
          </a:p>
        </p:txBody>
      </p:sp>
      <p:cxnSp>
        <p:nvCxnSpPr>
          <p:cNvPr id="204" name="Google Shape;204;p25"/>
          <p:cNvCxnSpPr/>
          <p:nvPr/>
        </p:nvCxnSpPr>
        <p:spPr>
          <a:xfrm flipH="1" rot="10800000">
            <a:off x="6963125" y="2844650"/>
            <a:ext cx="691500" cy="552000"/>
          </a:xfrm>
          <a:prstGeom prst="straightConnector1">
            <a:avLst/>
          </a:prstGeom>
          <a:noFill/>
          <a:ln cap="flat" cmpd="sng" w="9525">
            <a:solidFill>
              <a:schemeClr val="dk2"/>
            </a:solidFill>
            <a:prstDash val="solid"/>
            <a:round/>
            <a:headEnd len="med" w="med" type="none"/>
            <a:tailEnd len="med" w="med" type="triangle"/>
          </a:ln>
        </p:spPr>
      </p:cxnSp>
      <p:sp>
        <p:nvSpPr>
          <p:cNvPr id="205" name="Google Shape;205;p25"/>
          <p:cNvSpPr txBox="1"/>
          <p:nvPr/>
        </p:nvSpPr>
        <p:spPr>
          <a:xfrm>
            <a:off x="6623450" y="2916800"/>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Let’s RETREAT!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Byzantine generals problem</a:t>
            </a:r>
            <a:endParaRPr/>
          </a:p>
        </p:txBody>
      </p:sp>
      <p:sp>
        <p:nvSpPr>
          <p:cNvPr id="211" name="Google Shape;211;p26"/>
          <p:cNvSpPr txBox="1"/>
          <p:nvPr>
            <p:ph idx="1" type="body"/>
          </p:nvPr>
        </p:nvSpPr>
        <p:spPr>
          <a:xfrm>
            <a:off x="311700" y="1152475"/>
            <a:ext cx="3118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But t</a:t>
            </a:r>
            <a:r>
              <a:rPr lang="en"/>
              <a:t>raitors can act arbitrarily</a:t>
            </a:r>
            <a:endParaRPr/>
          </a:p>
          <a:p>
            <a:pPr indent="-342900" lvl="0" marL="457200" rtl="0" algn="l">
              <a:spcBef>
                <a:spcPts val="0"/>
              </a:spcBef>
              <a:spcAft>
                <a:spcPts val="0"/>
              </a:spcAft>
              <a:buSzPts val="1800"/>
              <a:buChar char="●"/>
            </a:pPr>
            <a:r>
              <a:rPr lang="en"/>
              <a:t>All loyal generals should reach a consensus</a:t>
            </a:r>
            <a:endParaRPr/>
          </a:p>
        </p:txBody>
      </p:sp>
      <p:pic>
        <p:nvPicPr>
          <p:cNvPr id="212" name="Google Shape;212;p26"/>
          <p:cNvPicPr preferRelativeResize="0"/>
          <p:nvPr/>
        </p:nvPicPr>
        <p:blipFill>
          <a:blip r:embed="rId3">
            <a:alphaModFix/>
          </a:blip>
          <a:stretch>
            <a:fillRect/>
          </a:stretch>
        </p:blipFill>
        <p:spPr>
          <a:xfrm>
            <a:off x="5687975" y="1712125"/>
            <a:ext cx="1153850" cy="1153850"/>
          </a:xfrm>
          <a:prstGeom prst="rect">
            <a:avLst/>
          </a:prstGeom>
          <a:noFill/>
          <a:ln>
            <a:noFill/>
          </a:ln>
        </p:spPr>
      </p:pic>
      <p:pic>
        <p:nvPicPr>
          <p:cNvPr id="213" name="Google Shape;213;p26"/>
          <p:cNvPicPr preferRelativeResize="0"/>
          <p:nvPr/>
        </p:nvPicPr>
        <p:blipFill>
          <a:blip r:embed="rId4">
            <a:alphaModFix/>
          </a:blip>
          <a:stretch>
            <a:fillRect/>
          </a:stretch>
        </p:blipFill>
        <p:spPr>
          <a:xfrm>
            <a:off x="5762650" y="2953775"/>
            <a:ext cx="1153850" cy="1153850"/>
          </a:xfrm>
          <a:prstGeom prst="rect">
            <a:avLst/>
          </a:prstGeom>
          <a:noFill/>
          <a:ln>
            <a:noFill/>
          </a:ln>
        </p:spPr>
      </p:pic>
      <p:pic>
        <p:nvPicPr>
          <p:cNvPr id="214" name="Google Shape;214;p26"/>
          <p:cNvPicPr preferRelativeResize="0"/>
          <p:nvPr/>
        </p:nvPicPr>
        <p:blipFill>
          <a:blip r:embed="rId5">
            <a:alphaModFix/>
          </a:blip>
          <a:stretch>
            <a:fillRect/>
          </a:stretch>
        </p:blipFill>
        <p:spPr>
          <a:xfrm>
            <a:off x="3662225" y="1747025"/>
            <a:ext cx="1153850" cy="1153850"/>
          </a:xfrm>
          <a:prstGeom prst="rect">
            <a:avLst/>
          </a:prstGeom>
          <a:noFill/>
          <a:ln>
            <a:noFill/>
          </a:ln>
        </p:spPr>
      </p:pic>
      <p:pic>
        <p:nvPicPr>
          <p:cNvPr id="215" name="Google Shape;215;p26"/>
          <p:cNvPicPr preferRelativeResize="0"/>
          <p:nvPr/>
        </p:nvPicPr>
        <p:blipFill>
          <a:blip r:embed="rId5">
            <a:alphaModFix/>
          </a:blip>
          <a:stretch>
            <a:fillRect/>
          </a:stretch>
        </p:blipFill>
        <p:spPr>
          <a:xfrm>
            <a:off x="7600775" y="1747025"/>
            <a:ext cx="1153850" cy="1153850"/>
          </a:xfrm>
          <a:prstGeom prst="rect">
            <a:avLst/>
          </a:prstGeom>
          <a:noFill/>
          <a:ln>
            <a:noFill/>
          </a:ln>
        </p:spPr>
      </p:pic>
      <p:pic>
        <p:nvPicPr>
          <p:cNvPr id="216" name="Google Shape;216;p26"/>
          <p:cNvPicPr preferRelativeResize="0"/>
          <p:nvPr/>
        </p:nvPicPr>
        <p:blipFill>
          <a:blip r:embed="rId5">
            <a:alphaModFix/>
          </a:blip>
          <a:stretch>
            <a:fillRect/>
          </a:stretch>
        </p:blipFill>
        <p:spPr>
          <a:xfrm>
            <a:off x="5687975" y="89250"/>
            <a:ext cx="1153850" cy="1153850"/>
          </a:xfrm>
          <a:prstGeom prst="rect">
            <a:avLst/>
          </a:prstGeom>
          <a:noFill/>
          <a:ln>
            <a:noFill/>
          </a:ln>
        </p:spPr>
      </p:pic>
      <p:sp>
        <p:nvSpPr>
          <p:cNvPr id="217" name="Google Shape;217;p26"/>
          <p:cNvSpPr/>
          <p:nvPr/>
        </p:nvSpPr>
        <p:spPr>
          <a:xfrm rot="3478">
            <a:off x="4924758" y="2066204"/>
            <a:ext cx="593100" cy="3387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6"/>
          <p:cNvSpPr/>
          <p:nvPr/>
        </p:nvSpPr>
        <p:spPr>
          <a:xfrm rot="5180756">
            <a:off x="5968343" y="1380593"/>
            <a:ext cx="593106" cy="338809"/>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6"/>
          <p:cNvSpPr/>
          <p:nvPr/>
        </p:nvSpPr>
        <p:spPr>
          <a:xfrm>
            <a:off x="7273775" y="232200"/>
            <a:ext cx="1060500" cy="652800"/>
          </a:xfrm>
          <a:prstGeom prst="wedgeRectCallout">
            <a:avLst>
              <a:gd fmla="val -80179" name="adj1"/>
              <a:gd fmla="val 3267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Opps</a:t>
            </a:r>
            <a:r>
              <a:rPr lang="en"/>
              <a:t>!</a:t>
            </a:r>
            <a:endParaRPr/>
          </a:p>
        </p:txBody>
      </p:sp>
      <p:sp>
        <p:nvSpPr>
          <p:cNvPr id="220" name="Google Shape;220;p26"/>
          <p:cNvSpPr/>
          <p:nvPr/>
        </p:nvSpPr>
        <p:spPr>
          <a:xfrm>
            <a:off x="4313325" y="1017725"/>
            <a:ext cx="1060500" cy="652800"/>
          </a:xfrm>
          <a:prstGeom prst="wedgeRectCallout">
            <a:avLst>
              <a:gd fmla="val -60229" name="adj1"/>
              <a:gd fmla="val 5463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Opps</a:t>
            </a:r>
            <a:r>
              <a:rPr lang="en"/>
              <a:t>!</a:t>
            </a:r>
            <a:endParaRPr/>
          </a:p>
        </p:txBody>
      </p:sp>
      <p:sp>
        <p:nvSpPr>
          <p:cNvPr id="221" name="Google Shape;221;p26"/>
          <p:cNvSpPr/>
          <p:nvPr/>
        </p:nvSpPr>
        <p:spPr>
          <a:xfrm>
            <a:off x="4246075" y="3505975"/>
            <a:ext cx="1060500" cy="652800"/>
          </a:xfrm>
          <a:prstGeom prst="wedgeRectCallout">
            <a:avLst>
              <a:gd fmla="val 84000" name="adj1"/>
              <a:gd fmla="val -3331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Haha</a:t>
            </a:r>
            <a:r>
              <a:rPr lang="en"/>
              <a:t>!</a:t>
            </a:r>
            <a:endParaRPr/>
          </a:p>
        </p:txBody>
      </p:sp>
      <p:sp>
        <p:nvSpPr>
          <p:cNvPr id="222" name="Google Shape;222;p26"/>
          <p:cNvSpPr/>
          <p:nvPr/>
        </p:nvSpPr>
        <p:spPr>
          <a:xfrm>
            <a:off x="7574075" y="3713625"/>
            <a:ext cx="1060500" cy="652800"/>
          </a:xfrm>
          <a:prstGeom prst="wedgeRectCallout">
            <a:avLst>
              <a:gd fmla="val -7301" name="adj1"/>
              <a:gd fmla="val -1112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
            </a:r>
            <a:endParaRPr/>
          </a:p>
        </p:txBody>
      </p:sp>
      <p:sp>
        <p:nvSpPr>
          <p:cNvPr id="223" name="Google Shape;223;p26"/>
          <p:cNvSpPr/>
          <p:nvPr/>
        </p:nvSpPr>
        <p:spPr>
          <a:xfrm rot="5403479">
            <a:off x="6043164" y="4234669"/>
            <a:ext cx="592800" cy="338700"/>
          </a:xfrm>
          <a:prstGeom prst="rightArrow">
            <a:avLst>
              <a:gd fmla="val 50000" name="adj1"/>
              <a:gd fmla="val 50000" name="adj2"/>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26"/>
          <p:cNvPicPr preferRelativeResize="0"/>
          <p:nvPr/>
        </p:nvPicPr>
        <p:blipFill>
          <a:blip r:embed="rId6">
            <a:alphaModFix/>
          </a:blip>
          <a:stretch>
            <a:fillRect/>
          </a:stretch>
        </p:blipFill>
        <p:spPr>
          <a:xfrm>
            <a:off x="3662219" y="1747019"/>
            <a:ext cx="1153850" cy="1153850"/>
          </a:xfrm>
          <a:prstGeom prst="rect">
            <a:avLst/>
          </a:prstGeom>
          <a:noFill/>
          <a:ln>
            <a:noFill/>
          </a:ln>
        </p:spPr>
      </p:pic>
      <p:pic>
        <p:nvPicPr>
          <p:cNvPr id="225" name="Google Shape;225;p26"/>
          <p:cNvPicPr preferRelativeResize="0"/>
          <p:nvPr/>
        </p:nvPicPr>
        <p:blipFill>
          <a:blip r:embed="rId6">
            <a:alphaModFix/>
          </a:blip>
          <a:stretch>
            <a:fillRect/>
          </a:stretch>
        </p:blipFill>
        <p:spPr>
          <a:xfrm>
            <a:off x="5687969" y="60594"/>
            <a:ext cx="1153850" cy="1153850"/>
          </a:xfrm>
          <a:prstGeom prst="rect">
            <a:avLst/>
          </a:prstGeom>
          <a:noFill/>
          <a:ln>
            <a:noFill/>
          </a:ln>
        </p:spPr>
      </p:pic>
      <p:sp>
        <p:nvSpPr>
          <p:cNvPr id="226" name="Google Shape;226;p26"/>
          <p:cNvSpPr txBox="1"/>
          <p:nvPr/>
        </p:nvSpPr>
        <p:spPr>
          <a:xfrm>
            <a:off x="311700" y="4549950"/>
            <a:ext cx="83853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chemeClr val="dk2"/>
                </a:solidFill>
              </a:rPr>
              <a:t>*castle: </a:t>
            </a:r>
            <a:r>
              <a:rPr lang="en" sz="600" u="sng">
                <a:solidFill>
                  <a:schemeClr val="hlink"/>
                </a:solidFill>
                <a:hlinkClick r:id="rId7"/>
              </a:rPr>
              <a:t>http://simpleicon.com/castle.html</a:t>
            </a:r>
            <a:endParaRPr sz="600">
              <a:solidFill>
                <a:schemeClr val="dk2"/>
              </a:solidFill>
            </a:endParaRPr>
          </a:p>
          <a:p>
            <a:pPr indent="0" lvl="0" marL="0" rtl="0" algn="l">
              <a:spcBef>
                <a:spcPts val="0"/>
              </a:spcBef>
              <a:spcAft>
                <a:spcPts val="0"/>
              </a:spcAft>
              <a:buNone/>
            </a:pPr>
            <a:r>
              <a:rPr lang="en" sz="600">
                <a:solidFill>
                  <a:schemeClr val="dk2"/>
                </a:solidFill>
              </a:rPr>
              <a:t>*general: </a:t>
            </a:r>
            <a:r>
              <a:rPr lang="en" sz="600" u="sng">
                <a:solidFill>
                  <a:schemeClr val="hlink"/>
                </a:solidFill>
                <a:hlinkClick r:id="rId8"/>
              </a:rPr>
              <a:t>https://www.kisspng.com/png-security-guard-police-officer-computer-icons-milit-609318/preview.html</a:t>
            </a:r>
            <a:endParaRPr sz="600">
              <a:solidFill>
                <a:schemeClr val="dk2"/>
              </a:solidFill>
            </a:endParaRPr>
          </a:p>
          <a:p>
            <a:pPr indent="0" lvl="0" marL="0" rtl="0" algn="l">
              <a:spcBef>
                <a:spcPts val="0"/>
              </a:spcBef>
              <a:spcAft>
                <a:spcPts val="0"/>
              </a:spcAft>
              <a:buNone/>
            </a:pPr>
            <a:r>
              <a:rPr lang="en" sz="600">
                <a:solidFill>
                  <a:schemeClr val="dk2"/>
                </a:solidFill>
              </a:rPr>
              <a:t>*lieutenant: </a:t>
            </a:r>
            <a:r>
              <a:rPr lang="en" sz="600" u="sng">
                <a:solidFill>
                  <a:schemeClr val="hlink"/>
                </a:solidFill>
                <a:hlinkClick r:id="rId9"/>
              </a:rPr>
              <a:t>https://www.clipartmax.com/max/m2i8Z5i8b1H7N4H7/</a:t>
            </a:r>
            <a:endParaRPr sz="600">
              <a:solidFill>
                <a:schemeClr val="dk2"/>
              </a:solidFill>
            </a:endParaRPr>
          </a:p>
          <a:p>
            <a:pPr indent="0" lvl="0" marL="0" rtl="0" algn="l">
              <a:spcBef>
                <a:spcPts val="0"/>
              </a:spcBef>
              <a:spcAft>
                <a:spcPts val="0"/>
              </a:spcAft>
              <a:buNone/>
            </a:pPr>
            <a:r>
              <a:rPr lang="en" sz="600">
                <a:solidFill>
                  <a:schemeClr val="dk2"/>
                </a:solidFill>
              </a:rPr>
              <a:t>*traitor: </a:t>
            </a:r>
            <a:r>
              <a:rPr lang="en" sz="600" u="sng">
                <a:solidFill>
                  <a:schemeClr val="hlink"/>
                </a:solidFill>
                <a:hlinkClick r:id="rId10"/>
              </a:rPr>
              <a:t>https://thenounproject.com/term/traitor/</a:t>
            </a:r>
            <a:endParaRPr sz="600">
              <a:solidFill>
                <a:schemeClr val="dk2"/>
              </a:solidFill>
            </a:endParaRPr>
          </a:p>
          <a:p>
            <a:pPr indent="0" lvl="0" marL="0" rtl="0" algn="l">
              <a:spcBef>
                <a:spcPts val="0"/>
              </a:spcBef>
              <a:spcAft>
                <a:spcPts val="0"/>
              </a:spcAft>
              <a:buNone/>
            </a:pPr>
            <a:r>
              <a:t/>
            </a:r>
            <a:endParaRPr sz="600">
              <a:solidFill>
                <a:schemeClr val="dk2"/>
              </a:solidFill>
            </a:endParaRPr>
          </a:p>
          <a:p>
            <a:pPr indent="0" lvl="0" marL="0" rtl="0" algn="l">
              <a:spcBef>
                <a:spcPts val="0"/>
              </a:spcBef>
              <a:spcAft>
                <a:spcPts val="0"/>
              </a:spcAft>
              <a:buNone/>
            </a:pPr>
            <a:r>
              <a:t/>
            </a:r>
            <a:endParaRPr sz="600">
              <a:solidFill>
                <a:schemeClr val="dk2"/>
              </a:solidFill>
            </a:endParaRPr>
          </a:p>
          <a:p>
            <a:pPr indent="0" lvl="0" marL="0" rtl="0" algn="l">
              <a:spcBef>
                <a:spcPts val="0"/>
              </a:spcBef>
              <a:spcAft>
                <a:spcPts val="0"/>
              </a:spcAft>
              <a:buNone/>
            </a:pPr>
            <a:r>
              <a:t/>
            </a:r>
            <a:endParaRPr sz="600">
              <a:solidFill>
                <a:schemeClr val="dk2"/>
              </a:solidFill>
            </a:endParaRPr>
          </a:p>
        </p:txBody>
      </p:sp>
      <p:sp>
        <p:nvSpPr>
          <p:cNvPr id="227" name="Google Shape;227;p26"/>
          <p:cNvSpPr/>
          <p:nvPr/>
        </p:nvSpPr>
        <p:spPr>
          <a:xfrm rot="1778433">
            <a:off x="8482296" y="2990476"/>
            <a:ext cx="592651" cy="338691"/>
          </a:xfrm>
          <a:prstGeom prst="rightArrow">
            <a:avLst>
              <a:gd fmla="val 50000" name="adj1"/>
              <a:gd fmla="val 50000" name="adj2"/>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Byzantine generals problem</a:t>
            </a:r>
            <a:endParaRPr/>
          </a:p>
        </p:txBody>
      </p:sp>
      <p:sp>
        <p:nvSpPr>
          <p:cNvPr id="233" name="Google Shape;233;p27"/>
          <p:cNvSpPr txBox="1"/>
          <p:nvPr>
            <p:ph idx="1" type="body"/>
          </p:nvPr>
        </p:nvSpPr>
        <p:spPr>
          <a:xfrm>
            <a:off x="311700" y="1152475"/>
            <a:ext cx="3736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simplified version</a:t>
            </a:r>
            <a:endParaRPr/>
          </a:p>
          <a:p>
            <a:pPr indent="0" lvl="0" marL="0" rtl="0" algn="l">
              <a:spcBef>
                <a:spcPts val="1600"/>
              </a:spcBef>
              <a:spcAft>
                <a:spcPts val="0"/>
              </a:spcAft>
              <a:buNone/>
            </a:pPr>
            <a:r>
              <a:rPr lang="en"/>
              <a:t>“A commanding general sends an order to his </a:t>
            </a:r>
            <a:r>
              <a:rPr lang="en">
                <a:solidFill>
                  <a:srgbClr val="FF0000"/>
                </a:solidFill>
              </a:rPr>
              <a:t>n-1</a:t>
            </a:r>
            <a:r>
              <a:rPr lang="en"/>
              <a:t> lieutenant generals such that</a:t>
            </a:r>
            <a:endParaRPr/>
          </a:p>
          <a:p>
            <a:pPr indent="0" lvl="0" marL="0" rtl="0" algn="l">
              <a:spcBef>
                <a:spcPts val="1600"/>
              </a:spcBef>
              <a:spcAft>
                <a:spcPts val="0"/>
              </a:spcAft>
              <a:buNone/>
            </a:pPr>
            <a:r>
              <a:rPr lang="en"/>
              <a:t>IC1. All </a:t>
            </a:r>
            <a:r>
              <a:rPr lang="en">
                <a:solidFill>
                  <a:srgbClr val="FF0000"/>
                </a:solidFill>
              </a:rPr>
              <a:t>loyal</a:t>
            </a:r>
            <a:r>
              <a:rPr lang="en"/>
              <a:t> lieutenants obey the same order.</a:t>
            </a:r>
            <a:endParaRPr/>
          </a:p>
          <a:p>
            <a:pPr indent="0" lvl="0" marL="0" rtl="0" algn="l">
              <a:spcBef>
                <a:spcPts val="1600"/>
              </a:spcBef>
              <a:spcAft>
                <a:spcPts val="0"/>
              </a:spcAft>
              <a:buNone/>
            </a:pPr>
            <a:r>
              <a:rPr lang="en"/>
              <a:t>IC2. If the commanding general is </a:t>
            </a:r>
            <a:r>
              <a:rPr lang="en">
                <a:solidFill>
                  <a:srgbClr val="FF0000"/>
                </a:solidFill>
              </a:rPr>
              <a:t>loyal</a:t>
            </a:r>
            <a:r>
              <a:rPr lang="en"/>
              <a:t>, then every loyal lieutenant obeys the order he sends.”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34" name="Google Shape;234;p27"/>
          <p:cNvPicPr preferRelativeResize="0"/>
          <p:nvPr/>
        </p:nvPicPr>
        <p:blipFill>
          <a:blip r:embed="rId3">
            <a:alphaModFix/>
          </a:blip>
          <a:stretch>
            <a:fillRect/>
          </a:stretch>
        </p:blipFill>
        <p:spPr>
          <a:xfrm>
            <a:off x="5687975" y="1712125"/>
            <a:ext cx="1153850" cy="1153850"/>
          </a:xfrm>
          <a:prstGeom prst="rect">
            <a:avLst/>
          </a:prstGeom>
          <a:noFill/>
          <a:ln>
            <a:noFill/>
          </a:ln>
        </p:spPr>
      </p:pic>
      <p:pic>
        <p:nvPicPr>
          <p:cNvPr id="235" name="Google Shape;235;p27"/>
          <p:cNvPicPr preferRelativeResize="0"/>
          <p:nvPr/>
        </p:nvPicPr>
        <p:blipFill>
          <a:blip r:embed="rId4">
            <a:alphaModFix/>
          </a:blip>
          <a:stretch>
            <a:fillRect/>
          </a:stretch>
        </p:blipFill>
        <p:spPr>
          <a:xfrm>
            <a:off x="4096575" y="1672363"/>
            <a:ext cx="796000" cy="796000"/>
          </a:xfrm>
          <a:prstGeom prst="rect">
            <a:avLst/>
          </a:prstGeom>
          <a:noFill/>
          <a:ln>
            <a:noFill/>
          </a:ln>
        </p:spPr>
      </p:pic>
      <p:pic>
        <p:nvPicPr>
          <p:cNvPr id="236" name="Google Shape;236;p27"/>
          <p:cNvPicPr preferRelativeResize="0"/>
          <p:nvPr/>
        </p:nvPicPr>
        <p:blipFill>
          <a:blip r:embed="rId5">
            <a:alphaModFix/>
          </a:blip>
          <a:stretch>
            <a:fillRect/>
          </a:stretch>
        </p:blipFill>
        <p:spPr>
          <a:xfrm>
            <a:off x="5782025" y="362650"/>
            <a:ext cx="965750" cy="965750"/>
          </a:xfrm>
          <a:prstGeom prst="rect">
            <a:avLst/>
          </a:prstGeom>
          <a:noFill/>
          <a:ln>
            <a:noFill/>
          </a:ln>
        </p:spPr>
      </p:pic>
      <p:pic>
        <p:nvPicPr>
          <p:cNvPr id="237" name="Google Shape;237;p27"/>
          <p:cNvPicPr preferRelativeResize="0"/>
          <p:nvPr/>
        </p:nvPicPr>
        <p:blipFill>
          <a:blip r:embed="rId4">
            <a:alphaModFix/>
          </a:blip>
          <a:stretch>
            <a:fillRect/>
          </a:stretch>
        </p:blipFill>
        <p:spPr>
          <a:xfrm>
            <a:off x="4327825" y="2960800"/>
            <a:ext cx="796000" cy="796000"/>
          </a:xfrm>
          <a:prstGeom prst="rect">
            <a:avLst/>
          </a:prstGeom>
          <a:noFill/>
          <a:ln>
            <a:noFill/>
          </a:ln>
        </p:spPr>
      </p:pic>
      <p:pic>
        <p:nvPicPr>
          <p:cNvPr id="238" name="Google Shape;238;p27"/>
          <p:cNvPicPr preferRelativeResize="0"/>
          <p:nvPr/>
        </p:nvPicPr>
        <p:blipFill>
          <a:blip r:embed="rId4">
            <a:alphaModFix/>
          </a:blip>
          <a:stretch>
            <a:fillRect/>
          </a:stretch>
        </p:blipFill>
        <p:spPr>
          <a:xfrm>
            <a:off x="5866900" y="3469550"/>
            <a:ext cx="796000" cy="796000"/>
          </a:xfrm>
          <a:prstGeom prst="rect">
            <a:avLst/>
          </a:prstGeom>
          <a:noFill/>
          <a:ln>
            <a:noFill/>
          </a:ln>
        </p:spPr>
      </p:pic>
      <p:pic>
        <p:nvPicPr>
          <p:cNvPr id="239" name="Google Shape;239;p27"/>
          <p:cNvPicPr preferRelativeResize="0"/>
          <p:nvPr/>
        </p:nvPicPr>
        <p:blipFill>
          <a:blip r:embed="rId4">
            <a:alphaModFix/>
          </a:blip>
          <a:stretch>
            <a:fillRect/>
          </a:stretch>
        </p:blipFill>
        <p:spPr>
          <a:xfrm>
            <a:off x="7301425" y="2960800"/>
            <a:ext cx="796000" cy="796000"/>
          </a:xfrm>
          <a:prstGeom prst="rect">
            <a:avLst/>
          </a:prstGeom>
          <a:noFill/>
          <a:ln>
            <a:noFill/>
          </a:ln>
        </p:spPr>
      </p:pic>
      <p:pic>
        <p:nvPicPr>
          <p:cNvPr id="240" name="Google Shape;240;p27"/>
          <p:cNvPicPr preferRelativeResize="0"/>
          <p:nvPr/>
        </p:nvPicPr>
        <p:blipFill>
          <a:blip r:embed="rId4">
            <a:alphaModFix/>
          </a:blip>
          <a:stretch>
            <a:fillRect/>
          </a:stretch>
        </p:blipFill>
        <p:spPr>
          <a:xfrm>
            <a:off x="7502350" y="1712125"/>
            <a:ext cx="796000" cy="79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byzantine generals problem</a:t>
            </a:r>
            <a:endParaRPr/>
          </a:p>
        </p:txBody>
      </p:sp>
      <p:sp>
        <p:nvSpPr>
          <p:cNvPr id="246" name="Google Shape;24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Source Sans Pro"/>
              <a:buChar char="●"/>
            </a:pPr>
            <a:r>
              <a:rPr lang="en" sz="2400">
                <a:solidFill>
                  <a:schemeClr val="dk1"/>
                </a:solidFill>
                <a:latin typeface="Source Sans Pro"/>
                <a:ea typeface="Source Sans Pro"/>
                <a:cs typeface="Source Sans Pro"/>
                <a:sym typeface="Source Sans Pro"/>
              </a:rPr>
              <a:t>IC1. All loyal </a:t>
            </a:r>
            <a:r>
              <a:rPr lang="en" sz="2400">
                <a:solidFill>
                  <a:schemeClr val="dk1"/>
                </a:solidFill>
                <a:latin typeface="Source Sans Pro"/>
                <a:ea typeface="Source Sans Pro"/>
                <a:cs typeface="Source Sans Pro"/>
                <a:sym typeface="Source Sans Pro"/>
              </a:rPr>
              <a:t>lieutenants</a:t>
            </a:r>
            <a:r>
              <a:rPr lang="en" sz="2400">
                <a:solidFill>
                  <a:schemeClr val="dk1"/>
                </a:solidFill>
                <a:latin typeface="Source Sans Pro"/>
                <a:ea typeface="Source Sans Pro"/>
                <a:cs typeface="Source Sans Pro"/>
                <a:sym typeface="Source Sans Pro"/>
              </a:rPr>
              <a:t> obey the same order</a:t>
            </a:r>
            <a:endParaRPr sz="2400">
              <a:solidFill>
                <a:schemeClr val="dk1"/>
              </a:solidFill>
              <a:latin typeface="Source Sans Pro"/>
              <a:ea typeface="Source Sans Pro"/>
              <a:cs typeface="Source Sans Pro"/>
              <a:sym typeface="Source Sans Pro"/>
            </a:endParaRPr>
          </a:p>
          <a:p>
            <a:pPr indent="-381000" lvl="0" marL="457200" rtl="0" algn="l">
              <a:spcBef>
                <a:spcPts val="0"/>
              </a:spcBef>
              <a:spcAft>
                <a:spcPts val="0"/>
              </a:spcAft>
              <a:buClr>
                <a:schemeClr val="dk1"/>
              </a:buClr>
              <a:buSzPts val="2400"/>
              <a:buFont typeface="Source Sans Pro"/>
              <a:buChar char="●"/>
            </a:pPr>
            <a:r>
              <a:rPr lang="en" sz="2400">
                <a:solidFill>
                  <a:schemeClr val="dk1"/>
                </a:solidFill>
                <a:latin typeface="Source Sans Pro"/>
                <a:ea typeface="Source Sans Pro"/>
                <a:cs typeface="Source Sans Pro"/>
                <a:sym typeface="Source Sans Pro"/>
              </a:rPr>
              <a:t>IC2. If the commanding general is loyal, then every loyal lieutenant obeys the order he sends.</a:t>
            </a:r>
            <a:endParaRPr sz="2400">
              <a:solidFill>
                <a:schemeClr val="dk1"/>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byzantine generals problem</a:t>
            </a:r>
            <a:endParaRPr/>
          </a:p>
        </p:txBody>
      </p:sp>
      <p:sp>
        <p:nvSpPr>
          <p:cNvPr id="252" name="Google Shape;252;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Source Sans Pro"/>
              <a:buChar char="●"/>
            </a:pPr>
            <a:r>
              <a:rPr lang="en" sz="2400">
                <a:solidFill>
                  <a:schemeClr val="dk1"/>
                </a:solidFill>
                <a:latin typeface="Source Sans Pro"/>
                <a:ea typeface="Source Sans Pro"/>
                <a:cs typeface="Source Sans Pro"/>
                <a:sym typeface="Source Sans Pro"/>
              </a:rPr>
              <a:t>Consistency/Agreement</a:t>
            </a:r>
            <a:endParaRPr sz="2400">
              <a:solidFill>
                <a:schemeClr val="dk1"/>
              </a:solidFill>
              <a:latin typeface="Source Sans Pro"/>
              <a:ea typeface="Source Sans Pro"/>
              <a:cs typeface="Source Sans Pro"/>
              <a:sym typeface="Source Sans Pro"/>
            </a:endParaRPr>
          </a:p>
          <a:p>
            <a:pPr indent="-381000" lvl="0" marL="457200" rtl="0" algn="l">
              <a:spcBef>
                <a:spcPts val="0"/>
              </a:spcBef>
              <a:spcAft>
                <a:spcPts val="0"/>
              </a:spcAft>
              <a:buClr>
                <a:schemeClr val="dk1"/>
              </a:buClr>
              <a:buSzPts val="2400"/>
              <a:buFont typeface="Source Sans Pro"/>
              <a:buChar char="●"/>
            </a:pPr>
            <a:r>
              <a:rPr lang="en" sz="2400">
                <a:solidFill>
                  <a:schemeClr val="dk1"/>
                </a:solidFill>
                <a:latin typeface="Source Sans Pro"/>
                <a:ea typeface="Source Sans Pro"/>
                <a:cs typeface="Source Sans Pro"/>
                <a:sym typeface="Source Sans Pro"/>
              </a:rPr>
              <a:t>IC2. If the commanding general is loyal, then every loyal lieutenant obeys the order he sends.</a:t>
            </a:r>
            <a:endParaRPr sz="2400">
              <a:solidFill>
                <a:schemeClr val="dk1"/>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byzantine generals problem</a:t>
            </a:r>
            <a:endParaRPr/>
          </a:p>
        </p:txBody>
      </p:sp>
      <p:sp>
        <p:nvSpPr>
          <p:cNvPr id="258" name="Google Shape;258;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Source Sans Pro"/>
              <a:buChar char="●"/>
            </a:pPr>
            <a:r>
              <a:rPr lang="en" sz="2400">
                <a:solidFill>
                  <a:schemeClr val="dk1"/>
                </a:solidFill>
                <a:latin typeface="Source Sans Pro"/>
                <a:ea typeface="Source Sans Pro"/>
                <a:cs typeface="Source Sans Pro"/>
                <a:sym typeface="Source Sans Pro"/>
              </a:rPr>
              <a:t>Consistency/Agreement</a:t>
            </a:r>
            <a:endParaRPr sz="2400">
              <a:solidFill>
                <a:schemeClr val="dk1"/>
              </a:solidFill>
              <a:latin typeface="Source Sans Pro"/>
              <a:ea typeface="Source Sans Pro"/>
              <a:cs typeface="Source Sans Pro"/>
              <a:sym typeface="Source Sans Pro"/>
            </a:endParaRPr>
          </a:p>
          <a:p>
            <a:pPr indent="-381000" lvl="0" marL="457200" rtl="0" algn="l">
              <a:spcBef>
                <a:spcPts val="0"/>
              </a:spcBef>
              <a:spcAft>
                <a:spcPts val="0"/>
              </a:spcAft>
              <a:buClr>
                <a:schemeClr val="dk1"/>
              </a:buClr>
              <a:buSzPts val="2400"/>
              <a:buFont typeface="Source Sans Pro"/>
              <a:buChar char="●"/>
            </a:pPr>
            <a:r>
              <a:rPr lang="en" sz="2400">
                <a:solidFill>
                  <a:schemeClr val="dk1"/>
                </a:solidFill>
                <a:latin typeface="Source Sans Pro"/>
                <a:ea typeface="Source Sans Pro"/>
                <a:cs typeface="Source Sans Pro"/>
                <a:sym typeface="Source Sans Pro"/>
              </a:rPr>
              <a:t>Validity</a:t>
            </a:r>
            <a:endParaRPr sz="2400">
              <a:solidFill>
                <a:schemeClr val="dk1"/>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byzantine generals problem</a:t>
            </a:r>
            <a:endParaRPr/>
          </a:p>
        </p:txBody>
      </p:sp>
      <p:sp>
        <p:nvSpPr>
          <p:cNvPr id="264" name="Google Shape;264;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Source Sans Pro"/>
              <a:buChar char="●"/>
            </a:pPr>
            <a:r>
              <a:rPr lang="en" sz="2400">
                <a:solidFill>
                  <a:schemeClr val="dk1"/>
                </a:solidFill>
                <a:latin typeface="Source Sans Pro"/>
                <a:ea typeface="Source Sans Pro"/>
                <a:cs typeface="Source Sans Pro"/>
                <a:sym typeface="Source Sans Pro"/>
              </a:rPr>
              <a:t>Consistency/Agreement</a:t>
            </a:r>
            <a:endParaRPr sz="2400">
              <a:solidFill>
                <a:schemeClr val="dk1"/>
              </a:solidFill>
              <a:latin typeface="Source Sans Pro"/>
              <a:ea typeface="Source Sans Pro"/>
              <a:cs typeface="Source Sans Pro"/>
              <a:sym typeface="Source Sans Pro"/>
            </a:endParaRPr>
          </a:p>
          <a:p>
            <a:pPr indent="-381000" lvl="0" marL="457200" rtl="0" algn="l">
              <a:spcBef>
                <a:spcPts val="0"/>
              </a:spcBef>
              <a:spcAft>
                <a:spcPts val="0"/>
              </a:spcAft>
              <a:buClr>
                <a:schemeClr val="dk1"/>
              </a:buClr>
              <a:buSzPts val="2400"/>
              <a:buFont typeface="Source Sans Pro"/>
              <a:buChar char="●"/>
            </a:pPr>
            <a:r>
              <a:rPr lang="en" sz="2400">
                <a:solidFill>
                  <a:schemeClr val="dk1"/>
                </a:solidFill>
                <a:latin typeface="Source Sans Pro"/>
                <a:ea typeface="Source Sans Pro"/>
                <a:cs typeface="Source Sans Pro"/>
                <a:sym typeface="Source Sans Pro"/>
              </a:rPr>
              <a:t>IC2. </a:t>
            </a:r>
            <a:r>
              <a:rPr lang="en" sz="2400">
                <a:solidFill>
                  <a:srgbClr val="FF0000"/>
                </a:solidFill>
                <a:latin typeface="Source Sans Pro"/>
                <a:ea typeface="Source Sans Pro"/>
                <a:cs typeface="Source Sans Pro"/>
                <a:sym typeface="Source Sans Pro"/>
              </a:rPr>
              <a:t>If the commanding general is loyal</a:t>
            </a:r>
            <a:r>
              <a:rPr lang="en" sz="2400">
                <a:solidFill>
                  <a:schemeClr val="dk1"/>
                </a:solidFill>
                <a:latin typeface="Source Sans Pro"/>
                <a:ea typeface="Source Sans Pro"/>
                <a:cs typeface="Source Sans Pro"/>
                <a:sym typeface="Source Sans Pro"/>
              </a:rPr>
              <a:t>, then every loyal lieutenant obeys the order he sends.</a:t>
            </a:r>
            <a:endParaRPr sz="2400">
              <a:solidFill>
                <a:schemeClr val="dk1"/>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Authors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Leslie Lamport</a:t>
            </a:r>
            <a:endParaRPr/>
          </a:p>
          <a:p>
            <a:pPr indent="-317500" lvl="1" marL="914400" rtl="0" algn="l">
              <a:spcBef>
                <a:spcPts val="0"/>
              </a:spcBef>
              <a:spcAft>
                <a:spcPts val="0"/>
              </a:spcAft>
              <a:buSzPts val="1400"/>
              <a:buChar char="○"/>
            </a:pPr>
            <a:r>
              <a:rPr lang="en"/>
              <a:t>you again!</a:t>
            </a:r>
            <a:endParaRPr/>
          </a:p>
          <a:p>
            <a:pPr indent="-317500" lvl="1" marL="914400" rtl="0" algn="l">
              <a:spcBef>
                <a:spcPts val="0"/>
              </a:spcBef>
              <a:spcAft>
                <a:spcPts val="0"/>
              </a:spcAft>
              <a:buSzPts val="1400"/>
              <a:buChar char="○"/>
            </a:pPr>
            <a:r>
              <a:rPr lang="en"/>
              <a:t>we all know him</a:t>
            </a:r>
            <a:endParaRPr/>
          </a:p>
          <a:p>
            <a:pPr indent="-342900" lvl="0" marL="457200" rtl="0" algn="l">
              <a:spcBef>
                <a:spcPts val="0"/>
              </a:spcBef>
              <a:spcAft>
                <a:spcPts val="0"/>
              </a:spcAft>
              <a:buSzPts val="1800"/>
              <a:buChar char="●"/>
            </a:pPr>
            <a:r>
              <a:rPr lang="en"/>
              <a:t>Robert Shostak</a:t>
            </a:r>
            <a:endParaRPr/>
          </a:p>
          <a:p>
            <a:pPr indent="-317500" lvl="1" marL="914400" rtl="0" algn="l">
              <a:spcBef>
                <a:spcPts val="0"/>
              </a:spcBef>
              <a:spcAft>
                <a:spcPts val="0"/>
              </a:spcAft>
              <a:buSzPts val="1400"/>
              <a:buChar char="○"/>
            </a:pPr>
            <a:r>
              <a:rPr lang="en"/>
              <a:t>PhD in Applied Math, Harvard</a:t>
            </a:r>
            <a:endParaRPr/>
          </a:p>
          <a:p>
            <a:pPr indent="-317500" lvl="1" marL="914400" rtl="0" algn="l">
              <a:spcBef>
                <a:spcPts val="0"/>
              </a:spcBef>
              <a:spcAft>
                <a:spcPts val="0"/>
              </a:spcAft>
              <a:buSzPts val="1400"/>
              <a:buChar char="○"/>
            </a:pPr>
            <a:r>
              <a:rPr lang="en"/>
              <a:t>SRI International</a:t>
            </a:r>
            <a:endParaRPr/>
          </a:p>
          <a:p>
            <a:pPr indent="-317500" lvl="1" marL="914400" rtl="0" algn="l">
              <a:spcBef>
                <a:spcPts val="0"/>
              </a:spcBef>
              <a:spcAft>
                <a:spcPts val="0"/>
              </a:spcAft>
              <a:buSzPts val="1400"/>
              <a:buChar char="○"/>
            </a:pPr>
            <a:r>
              <a:rPr lang="en"/>
              <a:t>Founder, Ansa Software</a:t>
            </a:r>
            <a:endParaRPr/>
          </a:p>
          <a:p>
            <a:pPr indent="-317500" lvl="1" marL="914400" rtl="0" algn="l">
              <a:spcBef>
                <a:spcPts val="0"/>
              </a:spcBef>
              <a:spcAft>
                <a:spcPts val="0"/>
              </a:spcAft>
              <a:buSzPts val="1400"/>
              <a:buChar char="○"/>
            </a:pPr>
            <a:r>
              <a:rPr lang="en"/>
              <a:t>Founder, Mira Tech</a:t>
            </a:r>
            <a:endParaRPr/>
          </a:p>
          <a:p>
            <a:pPr indent="-317500" lvl="1" marL="914400" rtl="0" algn="l">
              <a:spcBef>
                <a:spcPts val="0"/>
              </a:spcBef>
              <a:spcAft>
                <a:spcPts val="0"/>
              </a:spcAft>
              <a:buSzPts val="1400"/>
              <a:buChar char="○"/>
            </a:pPr>
            <a:r>
              <a:rPr lang="en"/>
              <a:t>Borland Software</a:t>
            </a:r>
            <a:endParaRPr/>
          </a:p>
          <a:p>
            <a:pPr indent="-317500" lvl="1" marL="914400" rtl="0" algn="l">
              <a:spcBef>
                <a:spcPts val="0"/>
              </a:spcBef>
              <a:spcAft>
                <a:spcPts val="0"/>
              </a:spcAft>
              <a:buSzPts val="1400"/>
              <a:buChar char="○"/>
            </a:pPr>
            <a:r>
              <a:rPr lang="en"/>
              <a:t>Founder Portera System</a:t>
            </a:r>
            <a:endParaRPr/>
          </a:p>
          <a:p>
            <a:pPr indent="-317500" lvl="1" marL="914400" rtl="0" algn="l">
              <a:spcBef>
                <a:spcPts val="0"/>
              </a:spcBef>
              <a:spcAft>
                <a:spcPts val="0"/>
              </a:spcAft>
              <a:buSzPts val="1400"/>
              <a:buChar char="○"/>
            </a:pPr>
            <a:r>
              <a:rPr lang="en"/>
              <a:t>Founder Vocera</a:t>
            </a:r>
            <a:endParaRPr/>
          </a:p>
          <a:p>
            <a:pPr indent="-342900" lvl="0" marL="457200" rtl="0" algn="l">
              <a:spcBef>
                <a:spcPts val="0"/>
              </a:spcBef>
              <a:spcAft>
                <a:spcPts val="0"/>
              </a:spcAft>
              <a:buSzPts val="1800"/>
              <a:buChar char="●"/>
            </a:pPr>
            <a:r>
              <a:rPr lang="en"/>
              <a:t>Marshall Pease</a:t>
            </a:r>
            <a:endParaRPr/>
          </a:p>
        </p:txBody>
      </p:sp>
      <p:pic>
        <p:nvPicPr>
          <p:cNvPr id="62" name="Google Shape;62;p14"/>
          <p:cNvPicPr preferRelativeResize="0"/>
          <p:nvPr/>
        </p:nvPicPr>
        <p:blipFill>
          <a:blip r:embed="rId3">
            <a:alphaModFix/>
          </a:blip>
          <a:stretch>
            <a:fillRect/>
          </a:stretch>
        </p:blipFill>
        <p:spPr>
          <a:xfrm>
            <a:off x="6017837" y="113175"/>
            <a:ext cx="1862550" cy="2369650"/>
          </a:xfrm>
          <a:prstGeom prst="rect">
            <a:avLst/>
          </a:prstGeom>
          <a:noFill/>
          <a:ln>
            <a:noFill/>
          </a:ln>
        </p:spPr>
      </p:pic>
      <p:pic>
        <p:nvPicPr>
          <p:cNvPr id="63" name="Google Shape;63;p14"/>
          <p:cNvPicPr preferRelativeResize="0"/>
          <p:nvPr/>
        </p:nvPicPr>
        <p:blipFill>
          <a:blip r:embed="rId4">
            <a:alphaModFix/>
          </a:blip>
          <a:stretch>
            <a:fillRect/>
          </a:stretch>
        </p:blipFill>
        <p:spPr>
          <a:xfrm>
            <a:off x="5864825" y="2782000"/>
            <a:ext cx="2168575" cy="2168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byzantine generals problem</a:t>
            </a:r>
            <a:endParaRPr/>
          </a:p>
        </p:txBody>
      </p:sp>
      <p:sp>
        <p:nvSpPr>
          <p:cNvPr id="270" name="Google Shape;270;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Source Sans Pro"/>
              <a:buChar char="●"/>
            </a:pPr>
            <a:r>
              <a:rPr lang="en" sz="2400">
                <a:solidFill>
                  <a:schemeClr val="dk1"/>
                </a:solidFill>
                <a:latin typeface="Source Sans Pro"/>
                <a:ea typeface="Source Sans Pro"/>
                <a:cs typeface="Source Sans Pro"/>
                <a:sym typeface="Source Sans Pro"/>
              </a:rPr>
              <a:t>Consistency/Agreement</a:t>
            </a:r>
            <a:endParaRPr sz="2400">
              <a:solidFill>
                <a:schemeClr val="dk1"/>
              </a:solidFill>
              <a:latin typeface="Source Sans Pro"/>
              <a:ea typeface="Source Sans Pro"/>
              <a:cs typeface="Source Sans Pro"/>
              <a:sym typeface="Source Sans Pro"/>
            </a:endParaRPr>
          </a:p>
          <a:p>
            <a:pPr indent="-381000" lvl="0" marL="457200" rtl="0" algn="l">
              <a:spcBef>
                <a:spcPts val="0"/>
              </a:spcBef>
              <a:spcAft>
                <a:spcPts val="0"/>
              </a:spcAft>
              <a:buClr>
                <a:schemeClr val="dk1"/>
              </a:buClr>
              <a:buSzPts val="2400"/>
              <a:buFont typeface="Source Sans Pro"/>
              <a:buChar char="●"/>
            </a:pPr>
            <a:r>
              <a:rPr lang="en" sz="2400">
                <a:solidFill>
                  <a:schemeClr val="dk1"/>
                </a:solidFill>
                <a:latin typeface="Source Sans Pro"/>
                <a:ea typeface="Source Sans Pro"/>
                <a:cs typeface="Source Sans Pro"/>
                <a:sym typeface="Source Sans Pro"/>
              </a:rPr>
              <a:t>Validity</a:t>
            </a:r>
            <a:endParaRPr sz="2400">
              <a:solidFill>
                <a:schemeClr val="dk1"/>
              </a:solidFill>
              <a:latin typeface="Source Sans Pro"/>
              <a:ea typeface="Source Sans Pro"/>
              <a:cs typeface="Source Sans Pro"/>
              <a:sym typeface="Source Sans Pro"/>
            </a:endParaRPr>
          </a:p>
          <a:p>
            <a:pPr indent="-381000" lvl="0" marL="457200" rtl="0" algn="l">
              <a:spcBef>
                <a:spcPts val="0"/>
              </a:spcBef>
              <a:spcAft>
                <a:spcPts val="0"/>
              </a:spcAft>
              <a:buClr>
                <a:schemeClr val="dk1"/>
              </a:buClr>
              <a:buSzPts val="2400"/>
              <a:buFont typeface="Source Sans Pro"/>
              <a:buChar char="●"/>
            </a:pPr>
            <a:r>
              <a:rPr lang="en" sz="2400">
                <a:solidFill>
                  <a:schemeClr val="dk1"/>
                </a:solidFill>
                <a:latin typeface="Source Sans Pro"/>
                <a:ea typeface="Source Sans Pro"/>
                <a:cs typeface="Source Sans Pro"/>
                <a:sym typeface="Source Sans Pro"/>
              </a:rPr>
              <a:t>Liveness/Termination?</a:t>
            </a:r>
            <a:endParaRPr sz="2400">
              <a:solidFill>
                <a:schemeClr val="dk1"/>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Impossibility</a:t>
            </a:r>
            <a:r>
              <a:rPr lang="en"/>
              <a:t> Result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Impossibility result</a:t>
            </a:r>
            <a:endParaRPr/>
          </a:p>
        </p:txBody>
      </p:sp>
      <p:sp>
        <p:nvSpPr>
          <p:cNvPr id="281" name="Google Shape;281;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 generals can send only </a:t>
            </a:r>
            <a:r>
              <a:rPr lang="en">
                <a:solidFill>
                  <a:srgbClr val="FF0000"/>
                </a:solidFill>
              </a:rPr>
              <a:t>oral messages</a:t>
            </a:r>
            <a:r>
              <a:rPr lang="en"/>
              <a:t>, then no solution will work unless more than </a:t>
            </a:r>
            <a:r>
              <a:rPr lang="en">
                <a:solidFill>
                  <a:srgbClr val="FF0000"/>
                </a:solidFill>
              </a:rPr>
              <a:t>⅔</a:t>
            </a:r>
            <a:r>
              <a:rPr lang="en"/>
              <a:t> of the </a:t>
            </a:r>
            <a:r>
              <a:rPr lang="en"/>
              <a:t>generals</a:t>
            </a:r>
            <a:r>
              <a:rPr lang="en"/>
              <a:t> are loyal.”</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mpossibility result</a:t>
            </a:r>
            <a:endParaRPr/>
          </a:p>
        </p:txBody>
      </p:sp>
      <p:sp>
        <p:nvSpPr>
          <p:cNvPr id="287" name="Google Shape;287;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 generals can send only </a:t>
            </a:r>
            <a:r>
              <a:rPr lang="en">
                <a:solidFill>
                  <a:srgbClr val="FF0000"/>
                </a:solidFill>
              </a:rPr>
              <a:t>oral messages</a:t>
            </a:r>
            <a:r>
              <a:rPr lang="en"/>
              <a:t>, then no solution will work unless more than </a:t>
            </a:r>
            <a:r>
              <a:rPr lang="en">
                <a:solidFill>
                  <a:srgbClr val="FF0000"/>
                </a:solidFill>
              </a:rPr>
              <a:t>⅔</a:t>
            </a:r>
            <a:r>
              <a:rPr lang="en"/>
              <a:t> of the generals are loyal.”</a:t>
            </a:r>
            <a:endParaRPr/>
          </a:p>
          <a:p>
            <a:pPr indent="0" lvl="0" marL="0" rtl="0" algn="l">
              <a:spcBef>
                <a:spcPts val="1600"/>
              </a:spcBef>
              <a:spcAft>
                <a:spcPts val="0"/>
              </a:spcAft>
              <a:buNone/>
            </a:pPr>
            <a:r>
              <a:rPr lang="en"/>
              <a:t>what are oral messages?</a:t>
            </a:r>
            <a:endParaRPr/>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a:t>
            </a:r>
            <a:r>
              <a:rPr lang="en"/>
              <a:t>mpossibility result</a:t>
            </a:r>
            <a:endParaRPr/>
          </a:p>
          <a:p>
            <a:pPr indent="0" lvl="0" marL="0" rtl="0" algn="l">
              <a:spcBef>
                <a:spcPts val="0"/>
              </a:spcBef>
              <a:spcAft>
                <a:spcPts val="0"/>
              </a:spcAft>
              <a:buNone/>
            </a:pPr>
            <a:r>
              <a:t/>
            </a:r>
            <a:endParaRPr/>
          </a:p>
        </p:txBody>
      </p:sp>
      <p:sp>
        <p:nvSpPr>
          <p:cNvPr id="293" name="Google Shape;293;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oral messages:</a:t>
            </a:r>
            <a:endParaRPr/>
          </a:p>
          <a:p>
            <a:pPr indent="-342900" lvl="0" marL="457200" rtl="0" algn="l">
              <a:spcBef>
                <a:spcPts val="1600"/>
              </a:spcBef>
              <a:spcAft>
                <a:spcPts val="0"/>
              </a:spcAft>
              <a:buSzPts val="1800"/>
              <a:buChar char="●"/>
            </a:pPr>
            <a:r>
              <a:rPr lang="en"/>
              <a:t>every message that is sent is delivered correctly</a:t>
            </a:r>
            <a:endParaRPr/>
          </a:p>
          <a:p>
            <a:pPr indent="-342900" lvl="0" marL="457200" rtl="0" algn="l">
              <a:spcBef>
                <a:spcPts val="0"/>
              </a:spcBef>
              <a:spcAft>
                <a:spcPts val="0"/>
              </a:spcAft>
              <a:buSzPts val="1800"/>
              <a:buChar char="●"/>
            </a:pPr>
            <a:r>
              <a:rPr lang="en"/>
              <a:t>the receiver of a message knows who sent it</a:t>
            </a:r>
            <a:endParaRPr/>
          </a:p>
          <a:p>
            <a:pPr indent="-342900" lvl="0" marL="457200" rtl="0" algn="l">
              <a:spcBef>
                <a:spcPts val="0"/>
              </a:spcBef>
              <a:spcAft>
                <a:spcPts val="0"/>
              </a:spcAft>
              <a:buSzPts val="1800"/>
              <a:buChar char="●"/>
            </a:pPr>
            <a:r>
              <a:rPr lang="en"/>
              <a:t>the absence of a message can be detected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Impossibility result</a:t>
            </a:r>
            <a:endParaRPr/>
          </a:p>
          <a:p>
            <a:pPr indent="0" lvl="0" marL="0" rtl="0" algn="l">
              <a:spcBef>
                <a:spcPts val="0"/>
              </a:spcBef>
              <a:spcAft>
                <a:spcPts val="0"/>
              </a:spcAft>
              <a:buNone/>
            </a:pPr>
            <a:r>
              <a:t/>
            </a:r>
            <a:endParaRPr/>
          </a:p>
        </p:txBody>
      </p:sp>
      <p:sp>
        <p:nvSpPr>
          <p:cNvPr id="299" name="Google Shape;299;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oral messages:</a:t>
            </a:r>
            <a:endParaRPr/>
          </a:p>
          <a:p>
            <a:pPr indent="-342900" lvl="0" marL="457200" rtl="0" algn="l">
              <a:spcBef>
                <a:spcPts val="1600"/>
              </a:spcBef>
              <a:spcAft>
                <a:spcPts val="0"/>
              </a:spcAft>
              <a:buSzPts val="1800"/>
              <a:buChar char="●"/>
            </a:pPr>
            <a:r>
              <a:rPr lang="en"/>
              <a:t>every message that is sent is delivered correctly</a:t>
            </a:r>
            <a:endParaRPr/>
          </a:p>
          <a:p>
            <a:pPr indent="-342900" lvl="0" marL="457200" rtl="0" algn="l">
              <a:spcBef>
                <a:spcPts val="0"/>
              </a:spcBef>
              <a:spcAft>
                <a:spcPts val="0"/>
              </a:spcAft>
              <a:buClr>
                <a:srgbClr val="FF0000"/>
              </a:buClr>
              <a:buSzPts val="1800"/>
              <a:buChar char="●"/>
            </a:pPr>
            <a:r>
              <a:rPr lang="en">
                <a:solidFill>
                  <a:srgbClr val="FF0000"/>
                </a:solidFill>
              </a:rPr>
              <a:t>the receiver of a message knows who sent it</a:t>
            </a:r>
            <a:endParaRPr>
              <a:solidFill>
                <a:srgbClr val="FF0000"/>
              </a:solidFill>
            </a:endParaRPr>
          </a:p>
          <a:p>
            <a:pPr indent="-342900" lvl="0" marL="457200" rtl="0" algn="l">
              <a:spcBef>
                <a:spcPts val="0"/>
              </a:spcBef>
              <a:spcAft>
                <a:spcPts val="0"/>
              </a:spcAft>
              <a:buSzPts val="1800"/>
              <a:buChar char="●"/>
            </a:pPr>
            <a:r>
              <a:rPr lang="en"/>
              <a:t>the absence of a message can be detected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Impossibility result</a:t>
            </a:r>
            <a:endParaRPr/>
          </a:p>
          <a:p>
            <a:pPr indent="0" lvl="0" marL="0" rtl="0" algn="l">
              <a:spcBef>
                <a:spcPts val="0"/>
              </a:spcBef>
              <a:spcAft>
                <a:spcPts val="0"/>
              </a:spcAft>
              <a:buNone/>
            </a:pPr>
            <a:r>
              <a:t/>
            </a:r>
            <a:endParaRPr/>
          </a:p>
        </p:txBody>
      </p:sp>
      <p:sp>
        <p:nvSpPr>
          <p:cNvPr id="305" name="Google Shape;305;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oral messages:</a:t>
            </a:r>
            <a:endParaRPr/>
          </a:p>
          <a:p>
            <a:pPr indent="-342900" lvl="0" marL="457200" rtl="0" algn="l">
              <a:spcBef>
                <a:spcPts val="1600"/>
              </a:spcBef>
              <a:spcAft>
                <a:spcPts val="0"/>
              </a:spcAft>
              <a:buSzPts val="1800"/>
              <a:buChar char="●"/>
            </a:pPr>
            <a:r>
              <a:rPr lang="en"/>
              <a:t>every message that is sent is delivered correctly</a:t>
            </a:r>
            <a:endParaRPr/>
          </a:p>
          <a:p>
            <a:pPr indent="-342900" lvl="0" marL="457200" rtl="0" algn="l">
              <a:spcBef>
                <a:spcPts val="0"/>
              </a:spcBef>
              <a:spcAft>
                <a:spcPts val="0"/>
              </a:spcAft>
              <a:buClr>
                <a:srgbClr val="FF0000"/>
              </a:buClr>
              <a:buSzPts val="1800"/>
              <a:buChar char="●"/>
            </a:pPr>
            <a:r>
              <a:rPr lang="en">
                <a:solidFill>
                  <a:srgbClr val="FF0000"/>
                </a:solidFill>
              </a:rPr>
              <a:t>authenticated channel</a:t>
            </a:r>
            <a:endParaRPr>
              <a:solidFill>
                <a:srgbClr val="FF0000"/>
              </a:solidFill>
            </a:endParaRPr>
          </a:p>
          <a:p>
            <a:pPr indent="-342900" lvl="0" marL="457200" rtl="0" algn="l">
              <a:spcBef>
                <a:spcPts val="0"/>
              </a:spcBef>
              <a:spcAft>
                <a:spcPts val="0"/>
              </a:spcAft>
              <a:buSzPts val="1800"/>
              <a:buChar char="●"/>
            </a:pPr>
            <a:r>
              <a:rPr lang="en"/>
              <a:t>the absence of a message can be detected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a:t>
            </a:r>
            <a:r>
              <a:rPr lang="en"/>
              <a:t>mpossibility result</a:t>
            </a:r>
            <a:endParaRPr/>
          </a:p>
          <a:p>
            <a:pPr indent="0" lvl="0" marL="0" rtl="0" algn="l">
              <a:spcBef>
                <a:spcPts val="0"/>
              </a:spcBef>
              <a:spcAft>
                <a:spcPts val="0"/>
              </a:spcAft>
              <a:buNone/>
            </a:pPr>
            <a:r>
              <a:t/>
            </a:r>
            <a:endParaRPr/>
          </a:p>
        </p:txBody>
      </p:sp>
      <p:sp>
        <p:nvSpPr>
          <p:cNvPr id="311" name="Google Shape;311;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oral messages:</a:t>
            </a:r>
            <a:endParaRPr/>
          </a:p>
          <a:p>
            <a:pPr indent="-342900" lvl="0" marL="457200" rtl="0" algn="l">
              <a:spcBef>
                <a:spcPts val="1600"/>
              </a:spcBef>
              <a:spcAft>
                <a:spcPts val="0"/>
              </a:spcAft>
              <a:buSzPts val="1800"/>
              <a:buChar char="●"/>
            </a:pPr>
            <a:r>
              <a:rPr lang="en"/>
              <a:t>every message that is sent is delivered correctly</a:t>
            </a:r>
            <a:endParaRPr/>
          </a:p>
          <a:p>
            <a:pPr indent="-342900" lvl="0" marL="457200" rtl="0" algn="l">
              <a:spcBef>
                <a:spcPts val="0"/>
              </a:spcBef>
              <a:spcAft>
                <a:spcPts val="0"/>
              </a:spcAft>
              <a:buSzPts val="1800"/>
              <a:buChar char="●"/>
            </a:pPr>
            <a:r>
              <a:rPr lang="en"/>
              <a:t>authenticated channel</a:t>
            </a:r>
            <a:endParaRPr/>
          </a:p>
          <a:p>
            <a:pPr indent="-342900" lvl="0" marL="457200" rtl="0" algn="l">
              <a:spcBef>
                <a:spcPts val="0"/>
              </a:spcBef>
              <a:spcAft>
                <a:spcPts val="0"/>
              </a:spcAft>
              <a:buClr>
                <a:srgbClr val="FF0000"/>
              </a:buClr>
              <a:buSzPts val="1800"/>
              <a:buChar char="●"/>
            </a:pPr>
            <a:r>
              <a:rPr lang="en">
                <a:solidFill>
                  <a:srgbClr val="FF0000"/>
                </a:solidFill>
              </a:rPr>
              <a:t>the absence of a message can be detected</a:t>
            </a:r>
            <a:endParaRPr>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mpossibility result</a:t>
            </a:r>
            <a:endParaRPr/>
          </a:p>
          <a:p>
            <a:pPr indent="0" lvl="0" marL="0" rtl="0" algn="l">
              <a:spcBef>
                <a:spcPts val="0"/>
              </a:spcBef>
              <a:spcAft>
                <a:spcPts val="0"/>
              </a:spcAft>
              <a:buNone/>
            </a:pPr>
            <a:r>
              <a:t/>
            </a:r>
            <a:endParaRPr/>
          </a:p>
        </p:txBody>
      </p:sp>
      <p:sp>
        <p:nvSpPr>
          <p:cNvPr id="317" name="Google Shape;317;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oral messages:</a:t>
            </a:r>
            <a:endParaRPr/>
          </a:p>
          <a:p>
            <a:pPr indent="-342900" lvl="0" marL="457200" rtl="0" algn="l">
              <a:spcBef>
                <a:spcPts val="1600"/>
              </a:spcBef>
              <a:spcAft>
                <a:spcPts val="0"/>
              </a:spcAft>
              <a:buSzPts val="1800"/>
              <a:buChar char="●"/>
            </a:pPr>
            <a:r>
              <a:rPr lang="en"/>
              <a:t>every message that is sent is delivered correctly</a:t>
            </a:r>
            <a:endParaRPr/>
          </a:p>
          <a:p>
            <a:pPr indent="-342900" lvl="0" marL="457200" rtl="0" algn="l">
              <a:spcBef>
                <a:spcPts val="0"/>
              </a:spcBef>
              <a:spcAft>
                <a:spcPts val="0"/>
              </a:spcAft>
              <a:buSzPts val="1800"/>
              <a:buChar char="●"/>
            </a:pPr>
            <a:r>
              <a:rPr lang="en"/>
              <a:t>authenticated channel</a:t>
            </a:r>
            <a:endParaRPr/>
          </a:p>
          <a:p>
            <a:pPr indent="-342900" lvl="0" marL="457200" rtl="0" algn="l">
              <a:spcBef>
                <a:spcPts val="0"/>
              </a:spcBef>
              <a:spcAft>
                <a:spcPts val="0"/>
              </a:spcAft>
              <a:buClr>
                <a:srgbClr val="FF0000"/>
              </a:buClr>
              <a:buSzPts val="1800"/>
              <a:buChar char="●"/>
            </a:pPr>
            <a:r>
              <a:rPr lang="en">
                <a:solidFill>
                  <a:srgbClr val="FF0000"/>
                </a:solidFill>
              </a:rPr>
              <a:t>synchronous network</a:t>
            </a:r>
            <a:endParaRPr>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mpossibility result</a:t>
            </a:r>
            <a:endParaRPr/>
          </a:p>
        </p:txBody>
      </p:sp>
      <p:sp>
        <p:nvSpPr>
          <p:cNvPr id="323" name="Google Shape;323;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 generals can send only </a:t>
            </a:r>
            <a:r>
              <a:rPr lang="en">
                <a:solidFill>
                  <a:srgbClr val="FF0000"/>
                </a:solidFill>
              </a:rPr>
              <a:t>oral messages</a:t>
            </a:r>
            <a:r>
              <a:rPr lang="en"/>
              <a:t>, then no solution will work unless more than </a:t>
            </a:r>
            <a:r>
              <a:rPr lang="en">
                <a:solidFill>
                  <a:srgbClr val="FF0000"/>
                </a:solidFill>
              </a:rPr>
              <a:t>⅔</a:t>
            </a:r>
            <a:r>
              <a:rPr lang="en"/>
              <a:t> of the generals are loyal.”</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in a </a:t>
            </a:r>
            <a:r>
              <a:rPr lang="en">
                <a:solidFill>
                  <a:srgbClr val="FF0000"/>
                </a:solidFill>
              </a:rPr>
              <a:t>synchronous</a:t>
            </a:r>
            <a:r>
              <a:rPr lang="en"/>
              <a:t> network, with </a:t>
            </a:r>
            <a:r>
              <a:rPr lang="en">
                <a:solidFill>
                  <a:srgbClr val="FF0000"/>
                </a:solidFill>
              </a:rPr>
              <a:t>authenticated channel</a:t>
            </a:r>
            <a:r>
              <a:rPr lang="en"/>
              <a:t>, when </a:t>
            </a:r>
            <a:r>
              <a:rPr lang="en">
                <a:solidFill>
                  <a:srgbClr val="FF0000"/>
                </a:solidFill>
              </a:rPr>
              <a:t>m</a:t>
            </a:r>
            <a:r>
              <a:rPr lang="en"/>
              <a:t> generals are traitors, no solution will work unless there are more than </a:t>
            </a:r>
            <a:r>
              <a:rPr lang="en">
                <a:solidFill>
                  <a:srgbClr val="FF0000"/>
                </a:solidFill>
              </a:rPr>
              <a:t>3m</a:t>
            </a:r>
            <a:r>
              <a:rPr lang="en"/>
              <a:t> generals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story from Lamport?</a:t>
            </a:r>
            <a:endParaRPr/>
          </a:p>
        </p:txBody>
      </p:sp>
      <p:sp>
        <p:nvSpPr>
          <p:cNvPr id="69" name="Google Shape;69;p15"/>
          <p:cNvSpPr txBox="1"/>
          <p:nvPr/>
        </p:nvSpPr>
        <p:spPr>
          <a:xfrm>
            <a:off x="623175" y="1624850"/>
            <a:ext cx="5338800" cy="4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Time, Clocks, and the Ordering of Events in a Distributed System</a:t>
            </a:r>
            <a:endParaRPr/>
          </a:p>
        </p:txBody>
      </p:sp>
      <p:sp>
        <p:nvSpPr>
          <p:cNvPr id="70" name="Google Shape;70;p15"/>
          <p:cNvSpPr txBox="1"/>
          <p:nvPr/>
        </p:nvSpPr>
        <p:spPr>
          <a:xfrm>
            <a:off x="6384475" y="1627250"/>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1978</a:t>
            </a:r>
            <a:endParaRPr/>
          </a:p>
        </p:txBody>
      </p:sp>
      <p:sp>
        <p:nvSpPr>
          <p:cNvPr id="71" name="Google Shape;71;p15"/>
          <p:cNvSpPr txBox="1"/>
          <p:nvPr/>
        </p:nvSpPr>
        <p:spPr>
          <a:xfrm>
            <a:off x="2181525" y="3659275"/>
            <a:ext cx="22221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The part-time parliament</a:t>
            </a:r>
            <a:endParaRPr/>
          </a:p>
        </p:txBody>
      </p:sp>
      <p:sp>
        <p:nvSpPr>
          <p:cNvPr id="72" name="Google Shape;72;p15"/>
          <p:cNvSpPr txBox="1"/>
          <p:nvPr/>
        </p:nvSpPr>
        <p:spPr>
          <a:xfrm>
            <a:off x="6384475" y="3659275"/>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1990</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impossibility result - proof</a:t>
            </a:r>
            <a:endParaRPr/>
          </a:p>
          <a:p>
            <a:pPr indent="0" lvl="0" marL="0" rtl="0" algn="l">
              <a:spcBef>
                <a:spcPts val="0"/>
              </a:spcBef>
              <a:spcAft>
                <a:spcPts val="0"/>
              </a:spcAft>
              <a:buNone/>
            </a:pPr>
            <a:r>
              <a:t/>
            </a:r>
            <a:endParaRPr/>
          </a:p>
        </p:txBody>
      </p:sp>
      <p:sp>
        <p:nvSpPr>
          <p:cNvPr id="329" name="Google Shape;329;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case </a:t>
            </a:r>
            <a:r>
              <a:rPr lang="en">
                <a:solidFill>
                  <a:schemeClr val="accent1"/>
                </a:solidFill>
              </a:rPr>
              <a:t>m = 1</a:t>
            </a:r>
            <a:r>
              <a:rPr lang="en"/>
              <a:t>:</a:t>
            </a:r>
            <a:endParaRPr/>
          </a:p>
        </p:txBody>
      </p:sp>
      <p:pic>
        <p:nvPicPr>
          <p:cNvPr id="330" name="Google Shape;330;p42"/>
          <p:cNvPicPr preferRelativeResize="0"/>
          <p:nvPr/>
        </p:nvPicPr>
        <p:blipFill>
          <a:blip r:embed="rId3">
            <a:alphaModFix/>
          </a:blip>
          <a:stretch>
            <a:fillRect/>
          </a:stretch>
        </p:blipFill>
        <p:spPr>
          <a:xfrm>
            <a:off x="4487800" y="2776913"/>
            <a:ext cx="796000" cy="796000"/>
          </a:xfrm>
          <a:prstGeom prst="rect">
            <a:avLst/>
          </a:prstGeom>
          <a:noFill/>
          <a:ln>
            <a:noFill/>
          </a:ln>
        </p:spPr>
      </p:pic>
      <p:pic>
        <p:nvPicPr>
          <p:cNvPr id="331" name="Google Shape;331;p42"/>
          <p:cNvPicPr preferRelativeResize="0"/>
          <p:nvPr/>
        </p:nvPicPr>
        <p:blipFill>
          <a:blip r:embed="rId4">
            <a:alphaModFix/>
          </a:blip>
          <a:stretch>
            <a:fillRect/>
          </a:stretch>
        </p:blipFill>
        <p:spPr>
          <a:xfrm>
            <a:off x="5863600" y="839625"/>
            <a:ext cx="965750" cy="965750"/>
          </a:xfrm>
          <a:prstGeom prst="rect">
            <a:avLst/>
          </a:prstGeom>
          <a:noFill/>
          <a:ln>
            <a:noFill/>
          </a:ln>
        </p:spPr>
      </p:pic>
      <p:pic>
        <p:nvPicPr>
          <p:cNvPr id="332" name="Google Shape;332;p42"/>
          <p:cNvPicPr preferRelativeResize="0"/>
          <p:nvPr/>
        </p:nvPicPr>
        <p:blipFill>
          <a:blip r:embed="rId3">
            <a:alphaModFix/>
          </a:blip>
          <a:stretch>
            <a:fillRect/>
          </a:stretch>
        </p:blipFill>
        <p:spPr>
          <a:xfrm>
            <a:off x="7376825" y="2776925"/>
            <a:ext cx="796000" cy="796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pic>
        <p:nvPicPr>
          <p:cNvPr id="337" name="Google Shape;337;p43"/>
          <p:cNvPicPr preferRelativeResize="0"/>
          <p:nvPr/>
        </p:nvPicPr>
        <p:blipFill>
          <a:blip r:embed="rId3">
            <a:alphaModFix/>
          </a:blip>
          <a:stretch>
            <a:fillRect/>
          </a:stretch>
        </p:blipFill>
        <p:spPr>
          <a:xfrm>
            <a:off x="7376825" y="2776925"/>
            <a:ext cx="796000" cy="796000"/>
          </a:xfrm>
          <a:prstGeom prst="rect">
            <a:avLst/>
          </a:prstGeom>
          <a:noFill/>
          <a:ln>
            <a:noFill/>
          </a:ln>
        </p:spPr>
      </p:pic>
      <p:sp>
        <p:nvSpPr>
          <p:cNvPr id="338" name="Google Shape;338;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impossibility result - proof</a:t>
            </a:r>
            <a:endParaRPr/>
          </a:p>
          <a:p>
            <a:pPr indent="0" lvl="0" marL="0" rtl="0" algn="l">
              <a:spcBef>
                <a:spcPts val="0"/>
              </a:spcBef>
              <a:spcAft>
                <a:spcPts val="0"/>
              </a:spcAft>
              <a:buNone/>
            </a:pPr>
            <a:r>
              <a:t/>
            </a:r>
            <a:endParaRPr/>
          </a:p>
        </p:txBody>
      </p:sp>
      <p:sp>
        <p:nvSpPr>
          <p:cNvPr id="339" name="Google Shape;339;p43"/>
          <p:cNvSpPr txBox="1"/>
          <p:nvPr>
            <p:ph idx="1" type="body"/>
          </p:nvPr>
        </p:nvSpPr>
        <p:spPr>
          <a:xfrm>
            <a:off x="311700" y="1152475"/>
            <a:ext cx="4106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case </a:t>
            </a:r>
            <a:r>
              <a:rPr lang="en">
                <a:solidFill>
                  <a:schemeClr val="accent1"/>
                </a:solidFill>
              </a:rPr>
              <a:t>m = 1</a:t>
            </a:r>
            <a:r>
              <a:rPr lang="en"/>
              <a:t>:</a:t>
            </a:r>
            <a:endParaRPr/>
          </a:p>
          <a:p>
            <a:pPr indent="-317500" lvl="1" marL="914400" rtl="0" algn="l">
              <a:spcBef>
                <a:spcPts val="0"/>
              </a:spcBef>
              <a:spcAft>
                <a:spcPts val="0"/>
              </a:spcAft>
              <a:buSzPts val="1400"/>
              <a:buChar char="○"/>
            </a:pPr>
            <a:r>
              <a:rPr lang="en"/>
              <a:t>scenario 1: </a:t>
            </a:r>
            <a:endParaRPr/>
          </a:p>
          <a:p>
            <a:pPr indent="-317500" lvl="2" marL="1371600" rtl="0" algn="l">
              <a:spcBef>
                <a:spcPts val="0"/>
              </a:spcBef>
              <a:spcAft>
                <a:spcPts val="0"/>
              </a:spcAft>
              <a:buSzPts val="1400"/>
              <a:buChar char="■"/>
            </a:pPr>
            <a:r>
              <a:rPr lang="en"/>
              <a:t>the commander is loyal</a:t>
            </a:r>
            <a:endParaRPr/>
          </a:p>
          <a:p>
            <a:pPr indent="-317500" lvl="2" marL="1371600" rtl="0" algn="l">
              <a:spcBef>
                <a:spcPts val="0"/>
              </a:spcBef>
              <a:spcAft>
                <a:spcPts val="0"/>
              </a:spcAft>
              <a:buSzPts val="1400"/>
              <a:buChar char="■"/>
            </a:pPr>
            <a:r>
              <a:rPr lang="en"/>
              <a:t>one lieutenant is a traitor</a:t>
            </a:r>
            <a:endParaRPr/>
          </a:p>
          <a:p>
            <a:pPr indent="0" lvl="0" marL="0" rtl="0" algn="l">
              <a:spcBef>
                <a:spcPts val="1600"/>
              </a:spcBef>
              <a:spcAft>
                <a:spcPts val="1600"/>
              </a:spcAft>
              <a:buNone/>
            </a:pPr>
            <a:r>
              <a:t/>
            </a:r>
            <a:endParaRPr/>
          </a:p>
        </p:txBody>
      </p:sp>
      <p:pic>
        <p:nvPicPr>
          <p:cNvPr id="340" name="Google Shape;340;p43"/>
          <p:cNvPicPr preferRelativeResize="0"/>
          <p:nvPr/>
        </p:nvPicPr>
        <p:blipFill>
          <a:blip r:embed="rId4">
            <a:alphaModFix/>
          </a:blip>
          <a:stretch>
            <a:fillRect/>
          </a:stretch>
        </p:blipFill>
        <p:spPr>
          <a:xfrm>
            <a:off x="4487800" y="2776913"/>
            <a:ext cx="796000" cy="796000"/>
          </a:xfrm>
          <a:prstGeom prst="rect">
            <a:avLst/>
          </a:prstGeom>
          <a:noFill/>
          <a:ln>
            <a:noFill/>
          </a:ln>
        </p:spPr>
      </p:pic>
      <p:pic>
        <p:nvPicPr>
          <p:cNvPr id="341" name="Google Shape;341;p43"/>
          <p:cNvPicPr preferRelativeResize="0"/>
          <p:nvPr/>
        </p:nvPicPr>
        <p:blipFill>
          <a:blip r:embed="rId5">
            <a:alphaModFix/>
          </a:blip>
          <a:stretch>
            <a:fillRect/>
          </a:stretch>
        </p:blipFill>
        <p:spPr>
          <a:xfrm>
            <a:off x="5863600" y="839625"/>
            <a:ext cx="965750" cy="965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pic>
        <p:nvPicPr>
          <p:cNvPr id="346" name="Google Shape;346;p44"/>
          <p:cNvPicPr preferRelativeResize="0"/>
          <p:nvPr/>
        </p:nvPicPr>
        <p:blipFill>
          <a:blip r:embed="rId3">
            <a:alphaModFix/>
          </a:blip>
          <a:stretch>
            <a:fillRect/>
          </a:stretch>
        </p:blipFill>
        <p:spPr>
          <a:xfrm>
            <a:off x="7376825" y="2776925"/>
            <a:ext cx="796000" cy="796000"/>
          </a:xfrm>
          <a:prstGeom prst="rect">
            <a:avLst/>
          </a:prstGeom>
          <a:noFill/>
          <a:ln>
            <a:noFill/>
          </a:ln>
        </p:spPr>
      </p:pic>
      <p:sp>
        <p:nvSpPr>
          <p:cNvPr id="347" name="Google Shape;347;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impossibility result - proof</a:t>
            </a:r>
            <a:endParaRPr/>
          </a:p>
          <a:p>
            <a:pPr indent="0" lvl="0" marL="0" rtl="0" algn="l">
              <a:spcBef>
                <a:spcPts val="0"/>
              </a:spcBef>
              <a:spcAft>
                <a:spcPts val="0"/>
              </a:spcAft>
              <a:buNone/>
            </a:pPr>
            <a:r>
              <a:t/>
            </a:r>
            <a:endParaRPr/>
          </a:p>
        </p:txBody>
      </p:sp>
      <p:sp>
        <p:nvSpPr>
          <p:cNvPr id="348" name="Google Shape;348;p44"/>
          <p:cNvSpPr txBox="1"/>
          <p:nvPr>
            <p:ph idx="1" type="body"/>
          </p:nvPr>
        </p:nvSpPr>
        <p:spPr>
          <a:xfrm>
            <a:off x="311700" y="1152475"/>
            <a:ext cx="4106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case</a:t>
            </a:r>
            <a:r>
              <a:rPr lang="en">
                <a:solidFill>
                  <a:schemeClr val="accent1"/>
                </a:solidFill>
              </a:rPr>
              <a:t> m = 1</a:t>
            </a:r>
            <a:r>
              <a:rPr lang="en"/>
              <a:t>:</a:t>
            </a:r>
            <a:endParaRPr/>
          </a:p>
          <a:p>
            <a:pPr indent="-317500" lvl="1" marL="914400" rtl="0" algn="l">
              <a:spcBef>
                <a:spcPts val="0"/>
              </a:spcBef>
              <a:spcAft>
                <a:spcPts val="0"/>
              </a:spcAft>
              <a:buSzPts val="1400"/>
              <a:buChar char="○"/>
            </a:pPr>
            <a:r>
              <a:rPr lang="en"/>
              <a:t>scenario</a:t>
            </a:r>
            <a:r>
              <a:rPr lang="en"/>
              <a:t> 1: </a:t>
            </a:r>
            <a:endParaRPr/>
          </a:p>
          <a:p>
            <a:pPr indent="-317500" lvl="2" marL="1371600" rtl="0" algn="l">
              <a:spcBef>
                <a:spcPts val="0"/>
              </a:spcBef>
              <a:spcAft>
                <a:spcPts val="0"/>
              </a:spcAft>
              <a:buSzPts val="1400"/>
              <a:buChar char="■"/>
            </a:pPr>
            <a:r>
              <a:rPr lang="en"/>
              <a:t>the commander is loyal</a:t>
            </a:r>
            <a:endParaRPr/>
          </a:p>
          <a:p>
            <a:pPr indent="-317500" lvl="2" marL="1371600" rtl="0" algn="l">
              <a:spcBef>
                <a:spcPts val="0"/>
              </a:spcBef>
              <a:spcAft>
                <a:spcPts val="0"/>
              </a:spcAft>
              <a:buSzPts val="1400"/>
              <a:buChar char="■"/>
            </a:pPr>
            <a:r>
              <a:rPr lang="en"/>
              <a:t>one lieutenant is a traitor</a:t>
            </a:r>
            <a:endParaRPr/>
          </a:p>
          <a:p>
            <a:pPr indent="-317500" lvl="2" marL="1371600" rtl="0" algn="l">
              <a:spcBef>
                <a:spcPts val="0"/>
              </a:spcBef>
              <a:spcAft>
                <a:spcPts val="0"/>
              </a:spcAft>
              <a:buSzPts val="1400"/>
              <a:buChar char="■"/>
            </a:pPr>
            <a:r>
              <a:rPr lang="en"/>
              <a:t>the left lieutenant should ATTACK</a:t>
            </a:r>
            <a:endParaRPr/>
          </a:p>
          <a:p>
            <a:pPr indent="0" lvl="0" marL="0" rtl="0" algn="l">
              <a:spcBef>
                <a:spcPts val="1600"/>
              </a:spcBef>
              <a:spcAft>
                <a:spcPts val="1600"/>
              </a:spcAft>
              <a:buNone/>
            </a:pPr>
            <a:r>
              <a:t/>
            </a:r>
            <a:endParaRPr/>
          </a:p>
        </p:txBody>
      </p:sp>
      <p:pic>
        <p:nvPicPr>
          <p:cNvPr id="349" name="Google Shape;349;p44"/>
          <p:cNvPicPr preferRelativeResize="0"/>
          <p:nvPr/>
        </p:nvPicPr>
        <p:blipFill>
          <a:blip r:embed="rId4">
            <a:alphaModFix/>
          </a:blip>
          <a:stretch>
            <a:fillRect/>
          </a:stretch>
        </p:blipFill>
        <p:spPr>
          <a:xfrm>
            <a:off x="4487800" y="2776913"/>
            <a:ext cx="796000" cy="796000"/>
          </a:xfrm>
          <a:prstGeom prst="rect">
            <a:avLst/>
          </a:prstGeom>
          <a:noFill/>
          <a:ln>
            <a:noFill/>
          </a:ln>
        </p:spPr>
      </p:pic>
      <p:pic>
        <p:nvPicPr>
          <p:cNvPr id="350" name="Google Shape;350;p44"/>
          <p:cNvPicPr preferRelativeResize="0"/>
          <p:nvPr/>
        </p:nvPicPr>
        <p:blipFill>
          <a:blip r:embed="rId5">
            <a:alphaModFix/>
          </a:blip>
          <a:stretch>
            <a:fillRect/>
          </a:stretch>
        </p:blipFill>
        <p:spPr>
          <a:xfrm>
            <a:off x="5863600" y="839625"/>
            <a:ext cx="965750" cy="965750"/>
          </a:xfrm>
          <a:prstGeom prst="rect">
            <a:avLst/>
          </a:prstGeom>
          <a:noFill/>
          <a:ln>
            <a:noFill/>
          </a:ln>
        </p:spPr>
      </p:pic>
      <p:cxnSp>
        <p:nvCxnSpPr>
          <p:cNvPr id="351" name="Google Shape;351;p44"/>
          <p:cNvCxnSpPr/>
          <p:nvPr/>
        </p:nvCxnSpPr>
        <p:spPr>
          <a:xfrm flipH="1">
            <a:off x="5309400" y="1976900"/>
            <a:ext cx="395400" cy="665400"/>
          </a:xfrm>
          <a:prstGeom prst="straightConnector1">
            <a:avLst/>
          </a:prstGeom>
          <a:noFill/>
          <a:ln cap="flat" cmpd="sng" w="9525">
            <a:solidFill>
              <a:schemeClr val="dk2"/>
            </a:solidFill>
            <a:prstDash val="solid"/>
            <a:round/>
            <a:headEnd len="med" w="med" type="none"/>
            <a:tailEnd len="med" w="med" type="triangle"/>
          </a:ln>
        </p:spPr>
      </p:cxnSp>
      <p:sp>
        <p:nvSpPr>
          <p:cNvPr id="352" name="Google Shape;352;p44"/>
          <p:cNvSpPr txBox="1"/>
          <p:nvPr/>
        </p:nvSpPr>
        <p:spPr>
          <a:xfrm>
            <a:off x="6658750" y="2129300"/>
            <a:ext cx="36150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cxnSp>
        <p:nvCxnSpPr>
          <p:cNvPr id="353" name="Google Shape;353;p44"/>
          <p:cNvCxnSpPr/>
          <p:nvPr/>
        </p:nvCxnSpPr>
        <p:spPr>
          <a:xfrm>
            <a:off x="6746600" y="1951800"/>
            <a:ext cx="596100" cy="696600"/>
          </a:xfrm>
          <a:prstGeom prst="straightConnector1">
            <a:avLst/>
          </a:prstGeom>
          <a:noFill/>
          <a:ln cap="flat" cmpd="sng" w="9525">
            <a:solidFill>
              <a:schemeClr val="dk2"/>
            </a:solidFill>
            <a:prstDash val="solid"/>
            <a:round/>
            <a:headEnd len="med" w="med" type="none"/>
            <a:tailEnd len="med" w="med" type="triangle"/>
          </a:ln>
        </p:spPr>
      </p:cxnSp>
      <p:sp>
        <p:nvSpPr>
          <p:cNvPr id="354" name="Google Shape;354;p44"/>
          <p:cNvSpPr txBox="1"/>
          <p:nvPr/>
        </p:nvSpPr>
        <p:spPr>
          <a:xfrm>
            <a:off x="5166875" y="2302350"/>
            <a:ext cx="36150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cxnSp>
        <p:nvCxnSpPr>
          <p:cNvPr id="355" name="Google Shape;355;p44"/>
          <p:cNvCxnSpPr/>
          <p:nvPr/>
        </p:nvCxnSpPr>
        <p:spPr>
          <a:xfrm rot="10800000">
            <a:off x="5798875" y="3401500"/>
            <a:ext cx="1110900" cy="12600"/>
          </a:xfrm>
          <a:prstGeom prst="straightConnector1">
            <a:avLst/>
          </a:prstGeom>
          <a:noFill/>
          <a:ln cap="flat" cmpd="sng" w="9525">
            <a:solidFill>
              <a:schemeClr val="dk2"/>
            </a:solidFill>
            <a:prstDash val="solid"/>
            <a:round/>
            <a:headEnd len="med" w="med" type="none"/>
            <a:tailEnd len="med" w="med" type="triangle"/>
          </a:ln>
        </p:spPr>
      </p:cxnSp>
      <p:sp>
        <p:nvSpPr>
          <p:cNvPr id="356" name="Google Shape;356;p44"/>
          <p:cNvSpPr txBox="1"/>
          <p:nvPr/>
        </p:nvSpPr>
        <p:spPr>
          <a:xfrm>
            <a:off x="5555975" y="3500425"/>
            <a:ext cx="2836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commander said “</a:t>
            </a:r>
            <a:r>
              <a:rPr lang="en">
                <a:solidFill>
                  <a:srgbClr val="980000"/>
                </a:solidFill>
              </a:rPr>
              <a:t>RETREAT!</a:t>
            </a:r>
            <a:r>
              <a:rPr lang="en"/>
              <a: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pic>
        <p:nvPicPr>
          <p:cNvPr id="361" name="Google Shape;361;p45"/>
          <p:cNvPicPr preferRelativeResize="0"/>
          <p:nvPr/>
        </p:nvPicPr>
        <p:blipFill>
          <a:blip r:embed="rId3">
            <a:alphaModFix/>
          </a:blip>
          <a:stretch>
            <a:fillRect/>
          </a:stretch>
        </p:blipFill>
        <p:spPr>
          <a:xfrm>
            <a:off x="5798875" y="773825"/>
            <a:ext cx="953950" cy="953950"/>
          </a:xfrm>
          <a:prstGeom prst="rect">
            <a:avLst/>
          </a:prstGeom>
          <a:noFill/>
          <a:ln>
            <a:noFill/>
          </a:ln>
        </p:spPr>
      </p:pic>
      <p:sp>
        <p:nvSpPr>
          <p:cNvPr id="362" name="Google Shape;362;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impossibility result - proof</a:t>
            </a:r>
            <a:endParaRPr/>
          </a:p>
          <a:p>
            <a:pPr indent="0" lvl="0" marL="0" rtl="0" algn="l">
              <a:spcBef>
                <a:spcPts val="0"/>
              </a:spcBef>
              <a:spcAft>
                <a:spcPts val="0"/>
              </a:spcAft>
              <a:buNone/>
            </a:pPr>
            <a:r>
              <a:t/>
            </a:r>
            <a:endParaRPr/>
          </a:p>
        </p:txBody>
      </p:sp>
      <p:sp>
        <p:nvSpPr>
          <p:cNvPr id="363" name="Google Shape;363;p45"/>
          <p:cNvSpPr txBox="1"/>
          <p:nvPr>
            <p:ph idx="1" type="body"/>
          </p:nvPr>
        </p:nvSpPr>
        <p:spPr>
          <a:xfrm>
            <a:off x="311700" y="1152475"/>
            <a:ext cx="4106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case </a:t>
            </a:r>
            <a:r>
              <a:rPr lang="en">
                <a:solidFill>
                  <a:schemeClr val="accent1"/>
                </a:solidFill>
              </a:rPr>
              <a:t>m = 1</a:t>
            </a:r>
            <a:r>
              <a:rPr lang="en"/>
              <a:t>:</a:t>
            </a:r>
            <a:endParaRPr/>
          </a:p>
          <a:p>
            <a:pPr indent="-317500" lvl="1" marL="914400" rtl="0" algn="l">
              <a:spcBef>
                <a:spcPts val="0"/>
              </a:spcBef>
              <a:spcAft>
                <a:spcPts val="0"/>
              </a:spcAft>
              <a:buSzPts val="1400"/>
              <a:buChar char="○"/>
            </a:pPr>
            <a:r>
              <a:rPr lang="en"/>
              <a:t>scenario</a:t>
            </a:r>
            <a:r>
              <a:rPr lang="en"/>
              <a:t> 2: </a:t>
            </a:r>
            <a:endParaRPr/>
          </a:p>
          <a:p>
            <a:pPr indent="-317500" lvl="2" marL="1371600" rtl="0" algn="l">
              <a:spcBef>
                <a:spcPts val="0"/>
              </a:spcBef>
              <a:spcAft>
                <a:spcPts val="0"/>
              </a:spcAft>
              <a:buSzPts val="1400"/>
              <a:buChar char="■"/>
            </a:pPr>
            <a:r>
              <a:rPr lang="en"/>
              <a:t>the commander is a traitor</a:t>
            </a:r>
            <a:endParaRPr/>
          </a:p>
          <a:p>
            <a:pPr indent="0" lvl="0" marL="1371600" rtl="0" algn="l">
              <a:spcBef>
                <a:spcPts val="1600"/>
              </a:spcBef>
              <a:spcAft>
                <a:spcPts val="1600"/>
              </a:spcAft>
              <a:buNone/>
            </a:pPr>
            <a:r>
              <a:t/>
            </a:r>
            <a:endParaRPr/>
          </a:p>
        </p:txBody>
      </p:sp>
      <p:pic>
        <p:nvPicPr>
          <p:cNvPr id="364" name="Google Shape;364;p45"/>
          <p:cNvPicPr preferRelativeResize="0"/>
          <p:nvPr/>
        </p:nvPicPr>
        <p:blipFill>
          <a:blip r:embed="rId4">
            <a:alphaModFix/>
          </a:blip>
          <a:stretch>
            <a:fillRect/>
          </a:stretch>
        </p:blipFill>
        <p:spPr>
          <a:xfrm>
            <a:off x="4487800" y="2776913"/>
            <a:ext cx="796000" cy="796000"/>
          </a:xfrm>
          <a:prstGeom prst="rect">
            <a:avLst/>
          </a:prstGeom>
          <a:noFill/>
          <a:ln>
            <a:noFill/>
          </a:ln>
        </p:spPr>
      </p:pic>
      <p:cxnSp>
        <p:nvCxnSpPr>
          <p:cNvPr id="365" name="Google Shape;365;p45"/>
          <p:cNvCxnSpPr/>
          <p:nvPr/>
        </p:nvCxnSpPr>
        <p:spPr>
          <a:xfrm flipH="1">
            <a:off x="5309400" y="1976900"/>
            <a:ext cx="395400" cy="665400"/>
          </a:xfrm>
          <a:prstGeom prst="straightConnector1">
            <a:avLst/>
          </a:prstGeom>
          <a:noFill/>
          <a:ln cap="flat" cmpd="sng" w="9525">
            <a:solidFill>
              <a:schemeClr val="dk2"/>
            </a:solidFill>
            <a:prstDash val="solid"/>
            <a:round/>
            <a:headEnd len="med" w="med" type="none"/>
            <a:tailEnd len="med" w="med" type="triangle"/>
          </a:ln>
        </p:spPr>
      </p:cxnSp>
      <p:sp>
        <p:nvSpPr>
          <p:cNvPr id="366" name="Google Shape;366;p45"/>
          <p:cNvSpPr txBox="1"/>
          <p:nvPr/>
        </p:nvSpPr>
        <p:spPr>
          <a:xfrm>
            <a:off x="6658750" y="2129300"/>
            <a:ext cx="36150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RETREAT!</a:t>
            </a:r>
            <a:endParaRPr>
              <a:solidFill>
                <a:srgbClr val="980000"/>
              </a:solidFill>
            </a:endParaRPr>
          </a:p>
        </p:txBody>
      </p:sp>
      <p:cxnSp>
        <p:nvCxnSpPr>
          <p:cNvPr id="367" name="Google Shape;367;p45"/>
          <p:cNvCxnSpPr/>
          <p:nvPr/>
        </p:nvCxnSpPr>
        <p:spPr>
          <a:xfrm>
            <a:off x="6746600" y="1951800"/>
            <a:ext cx="596100" cy="696600"/>
          </a:xfrm>
          <a:prstGeom prst="straightConnector1">
            <a:avLst/>
          </a:prstGeom>
          <a:noFill/>
          <a:ln cap="flat" cmpd="sng" w="9525">
            <a:solidFill>
              <a:schemeClr val="dk2"/>
            </a:solidFill>
            <a:prstDash val="solid"/>
            <a:round/>
            <a:headEnd len="med" w="med" type="none"/>
            <a:tailEnd len="med" w="med" type="triangle"/>
          </a:ln>
        </p:spPr>
      </p:cxnSp>
      <p:sp>
        <p:nvSpPr>
          <p:cNvPr id="368" name="Google Shape;368;p45"/>
          <p:cNvSpPr txBox="1"/>
          <p:nvPr/>
        </p:nvSpPr>
        <p:spPr>
          <a:xfrm>
            <a:off x="5166875" y="2302350"/>
            <a:ext cx="36150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cxnSp>
        <p:nvCxnSpPr>
          <p:cNvPr id="369" name="Google Shape;369;p45"/>
          <p:cNvCxnSpPr/>
          <p:nvPr/>
        </p:nvCxnSpPr>
        <p:spPr>
          <a:xfrm rot="10800000">
            <a:off x="5798875" y="3401500"/>
            <a:ext cx="1110900" cy="12600"/>
          </a:xfrm>
          <a:prstGeom prst="straightConnector1">
            <a:avLst/>
          </a:prstGeom>
          <a:noFill/>
          <a:ln cap="flat" cmpd="sng" w="9525">
            <a:solidFill>
              <a:schemeClr val="dk2"/>
            </a:solidFill>
            <a:prstDash val="solid"/>
            <a:round/>
            <a:headEnd len="med" w="med" type="none"/>
            <a:tailEnd len="med" w="med" type="triangle"/>
          </a:ln>
        </p:spPr>
      </p:cxnSp>
      <p:sp>
        <p:nvSpPr>
          <p:cNvPr id="370" name="Google Shape;370;p45"/>
          <p:cNvSpPr txBox="1"/>
          <p:nvPr/>
        </p:nvSpPr>
        <p:spPr>
          <a:xfrm>
            <a:off x="5555975" y="3500425"/>
            <a:ext cx="2836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commander said “</a:t>
            </a:r>
            <a:r>
              <a:rPr lang="en">
                <a:solidFill>
                  <a:srgbClr val="980000"/>
                </a:solidFill>
              </a:rPr>
              <a:t>RETREAT!</a:t>
            </a:r>
            <a:r>
              <a:rPr lang="en"/>
              <a:t>”</a:t>
            </a:r>
            <a:endParaRPr/>
          </a:p>
        </p:txBody>
      </p:sp>
      <p:pic>
        <p:nvPicPr>
          <p:cNvPr id="371" name="Google Shape;371;p45"/>
          <p:cNvPicPr preferRelativeResize="0"/>
          <p:nvPr/>
        </p:nvPicPr>
        <p:blipFill>
          <a:blip r:embed="rId4">
            <a:alphaModFix/>
          </a:blip>
          <a:stretch>
            <a:fillRect/>
          </a:stretch>
        </p:blipFill>
        <p:spPr>
          <a:xfrm>
            <a:off x="7075250" y="2724138"/>
            <a:ext cx="796000" cy="796000"/>
          </a:xfrm>
          <a:prstGeom prst="rect">
            <a:avLst/>
          </a:prstGeom>
          <a:noFill/>
          <a:ln>
            <a:noFill/>
          </a:ln>
        </p:spPr>
      </p:pic>
      <p:cxnSp>
        <p:nvCxnSpPr>
          <p:cNvPr id="372" name="Google Shape;372;p45"/>
          <p:cNvCxnSpPr/>
          <p:nvPr/>
        </p:nvCxnSpPr>
        <p:spPr>
          <a:xfrm flipH="1" rot="10800000">
            <a:off x="5704800" y="4167200"/>
            <a:ext cx="1198800" cy="31500"/>
          </a:xfrm>
          <a:prstGeom prst="straightConnector1">
            <a:avLst/>
          </a:prstGeom>
          <a:noFill/>
          <a:ln cap="flat" cmpd="sng" w="9525">
            <a:solidFill>
              <a:schemeClr val="dk2"/>
            </a:solidFill>
            <a:prstDash val="solid"/>
            <a:round/>
            <a:headEnd len="med" w="med" type="none"/>
            <a:tailEnd len="med" w="med" type="triangle"/>
          </a:ln>
        </p:spPr>
      </p:cxnSp>
      <p:sp>
        <p:nvSpPr>
          <p:cNvPr id="373" name="Google Shape;373;p45"/>
          <p:cNvSpPr txBox="1"/>
          <p:nvPr/>
        </p:nvSpPr>
        <p:spPr>
          <a:xfrm>
            <a:off x="5626250" y="4292975"/>
            <a:ext cx="2836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commander said “</a:t>
            </a:r>
            <a:r>
              <a:rPr lang="en">
                <a:solidFill>
                  <a:srgbClr val="0000FF"/>
                </a:solidFill>
              </a:rPr>
              <a:t>ATTACK!</a:t>
            </a:r>
            <a:r>
              <a:rPr lang="en"/>
              <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scenarios</a:t>
            </a:r>
            <a:endParaRPr/>
          </a:p>
        </p:txBody>
      </p:sp>
      <p:pic>
        <p:nvPicPr>
          <p:cNvPr id="379" name="Google Shape;379;p46"/>
          <p:cNvPicPr preferRelativeResize="0"/>
          <p:nvPr/>
        </p:nvPicPr>
        <p:blipFill>
          <a:blip r:embed="rId3">
            <a:alphaModFix/>
          </a:blip>
          <a:stretch>
            <a:fillRect/>
          </a:stretch>
        </p:blipFill>
        <p:spPr>
          <a:xfrm>
            <a:off x="4190098" y="1133788"/>
            <a:ext cx="756403" cy="696149"/>
          </a:xfrm>
          <a:prstGeom prst="rect">
            <a:avLst/>
          </a:prstGeom>
          <a:noFill/>
          <a:ln>
            <a:noFill/>
          </a:ln>
        </p:spPr>
      </p:pic>
      <p:pic>
        <p:nvPicPr>
          <p:cNvPr id="380" name="Google Shape;380;p46"/>
          <p:cNvPicPr preferRelativeResize="0"/>
          <p:nvPr/>
        </p:nvPicPr>
        <p:blipFill>
          <a:blip r:embed="rId4">
            <a:alphaModFix/>
          </a:blip>
          <a:stretch>
            <a:fillRect/>
          </a:stretch>
        </p:blipFill>
        <p:spPr>
          <a:xfrm>
            <a:off x="3150525" y="2595549"/>
            <a:ext cx="631162" cy="580884"/>
          </a:xfrm>
          <a:prstGeom prst="rect">
            <a:avLst/>
          </a:prstGeom>
          <a:noFill/>
          <a:ln>
            <a:noFill/>
          </a:ln>
        </p:spPr>
      </p:pic>
      <p:cxnSp>
        <p:nvCxnSpPr>
          <p:cNvPr id="381" name="Google Shape;381;p46"/>
          <p:cNvCxnSpPr/>
          <p:nvPr/>
        </p:nvCxnSpPr>
        <p:spPr>
          <a:xfrm flipH="1">
            <a:off x="3802004" y="2011737"/>
            <a:ext cx="313500" cy="485700"/>
          </a:xfrm>
          <a:prstGeom prst="straightConnector1">
            <a:avLst/>
          </a:prstGeom>
          <a:noFill/>
          <a:ln cap="flat" cmpd="sng" w="9525">
            <a:solidFill>
              <a:schemeClr val="dk2"/>
            </a:solidFill>
            <a:prstDash val="solid"/>
            <a:round/>
            <a:headEnd len="med" w="med" type="none"/>
            <a:tailEnd len="med" w="med" type="triangle"/>
          </a:ln>
        </p:spPr>
      </p:cxnSp>
      <p:sp>
        <p:nvSpPr>
          <p:cNvPr id="382" name="Google Shape;382;p46"/>
          <p:cNvSpPr txBox="1"/>
          <p:nvPr/>
        </p:nvSpPr>
        <p:spPr>
          <a:xfrm>
            <a:off x="4871904" y="2122950"/>
            <a:ext cx="10527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cxnSp>
        <p:nvCxnSpPr>
          <p:cNvPr id="383" name="Google Shape;383;p46"/>
          <p:cNvCxnSpPr/>
          <p:nvPr/>
        </p:nvCxnSpPr>
        <p:spPr>
          <a:xfrm>
            <a:off x="4941565" y="1993420"/>
            <a:ext cx="472800" cy="508200"/>
          </a:xfrm>
          <a:prstGeom prst="straightConnector1">
            <a:avLst/>
          </a:prstGeom>
          <a:noFill/>
          <a:ln cap="flat" cmpd="sng" w="9525">
            <a:solidFill>
              <a:schemeClr val="dk2"/>
            </a:solidFill>
            <a:prstDash val="solid"/>
            <a:round/>
            <a:headEnd len="med" w="med" type="none"/>
            <a:tailEnd len="med" w="med" type="triangle"/>
          </a:ln>
        </p:spPr>
      </p:cxnSp>
      <p:sp>
        <p:nvSpPr>
          <p:cNvPr id="384" name="Google Shape;384;p46"/>
          <p:cNvSpPr txBox="1"/>
          <p:nvPr/>
        </p:nvSpPr>
        <p:spPr>
          <a:xfrm>
            <a:off x="3645050" y="2058850"/>
            <a:ext cx="7983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cxnSp>
        <p:nvCxnSpPr>
          <p:cNvPr id="385" name="Google Shape;385;p46"/>
          <p:cNvCxnSpPr/>
          <p:nvPr/>
        </p:nvCxnSpPr>
        <p:spPr>
          <a:xfrm rot="10800000">
            <a:off x="4190149" y="3051239"/>
            <a:ext cx="880800" cy="9300"/>
          </a:xfrm>
          <a:prstGeom prst="straightConnector1">
            <a:avLst/>
          </a:prstGeom>
          <a:noFill/>
          <a:ln cap="flat" cmpd="sng" w="9525">
            <a:solidFill>
              <a:schemeClr val="dk2"/>
            </a:solidFill>
            <a:prstDash val="solid"/>
            <a:round/>
            <a:headEnd len="med" w="med" type="none"/>
            <a:tailEnd len="med" w="med" type="triangle"/>
          </a:ln>
        </p:spPr>
      </p:cxnSp>
      <p:sp>
        <p:nvSpPr>
          <p:cNvPr id="386" name="Google Shape;386;p46"/>
          <p:cNvSpPr txBox="1"/>
          <p:nvPr/>
        </p:nvSpPr>
        <p:spPr>
          <a:xfrm>
            <a:off x="3997499" y="3123535"/>
            <a:ext cx="22494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980000"/>
                </a:solidFill>
              </a:rPr>
              <a:t>RETREAT!</a:t>
            </a:r>
            <a:r>
              <a:rPr lang="en" sz="1000"/>
              <a:t>”</a:t>
            </a:r>
            <a:endParaRPr sz="1000"/>
          </a:p>
        </p:txBody>
      </p:sp>
      <p:pic>
        <p:nvPicPr>
          <p:cNvPr id="387" name="Google Shape;387;p46"/>
          <p:cNvPicPr preferRelativeResize="0"/>
          <p:nvPr/>
        </p:nvPicPr>
        <p:blipFill>
          <a:blip r:embed="rId4">
            <a:alphaModFix/>
          </a:blip>
          <a:stretch>
            <a:fillRect/>
          </a:stretch>
        </p:blipFill>
        <p:spPr>
          <a:xfrm>
            <a:off x="5202157" y="2557036"/>
            <a:ext cx="631162" cy="580884"/>
          </a:xfrm>
          <a:prstGeom prst="rect">
            <a:avLst/>
          </a:prstGeom>
          <a:noFill/>
          <a:ln>
            <a:noFill/>
          </a:ln>
        </p:spPr>
      </p:pic>
      <p:cxnSp>
        <p:nvCxnSpPr>
          <p:cNvPr id="388" name="Google Shape;388;p46"/>
          <p:cNvCxnSpPr/>
          <p:nvPr/>
        </p:nvCxnSpPr>
        <p:spPr>
          <a:xfrm flipH="1" rot="10800000">
            <a:off x="4115504" y="3610005"/>
            <a:ext cx="950400" cy="23100"/>
          </a:xfrm>
          <a:prstGeom prst="straightConnector1">
            <a:avLst/>
          </a:prstGeom>
          <a:noFill/>
          <a:ln cap="flat" cmpd="sng" w="9525">
            <a:solidFill>
              <a:schemeClr val="dk2"/>
            </a:solidFill>
            <a:prstDash val="solid"/>
            <a:round/>
            <a:headEnd len="med" w="med" type="none"/>
            <a:tailEnd len="med" w="med" type="triangle"/>
          </a:ln>
        </p:spPr>
      </p:cxnSp>
      <p:sp>
        <p:nvSpPr>
          <p:cNvPr id="389" name="Google Shape;389;p46"/>
          <p:cNvSpPr txBox="1"/>
          <p:nvPr/>
        </p:nvSpPr>
        <p:spPr>
          <a:xfrm>
            <a:off x="4053221" y="3701902"/>
            <a:ext cx="22494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0000FF"/>
                </a:solidFill>
              </a:rPr>
              <a:t>ATTACK!</a:t>
            </a:r>
            <a:r>
              <a:rPr lang="en" sz="1000"/>
              <a:t>”</a:t>
            </a:r>
            <a:endParaRPr sz="1000"/>
          </a:p>
        </p:txBody>
      </p:sp>
      <p:pic>
        <p:nvPicPr>
          <p:cNvPr id="390" name="Google Shape;390;p46"/>
          <p:cNvPicPr preferRelativeResize="0"/>
          <p:nvPr/>
        </p:nvPicPr>
        <p:blipFill>
          <a:blip r:embed="rId3">
            <a:alphaModFix/>
          </a:blip>
          <a:stretch>
            <a:fillRect/>
          </a:stretch>
        </p:blipFill>
        <p:spPr>
          <a:xfrm>
            <a:off x="2364096" y="2649146"/>
            <a:ext cx="651369" cy="581740"/>
          </a:xfrm>
          <a:prstGeom prst="rect">
            <a:avLst/>
          </a:prstGeom>
          <a:noFill/>
          <a:ln>
            <a:noFill/>
          </a:ln>
        </p:spPr>
      </p:pic>
      <p:pic>
        <p:nvPicPr>
          <p:cNvPr id="391" name="Google Shape;391;p46"/>
          <p:cNvPicPr preferRelativeResize="0"/>
          <p:nvPr/>
        </p:nvPicPr>
        <p:blipFill>
          <a:blip r:embed="rId4">
            <a:alphaModFix/>
          </a:blip>
          <a:stretch>
            <a:fillRect/>
          </a:stretch>
        </p:blipFill>
        <p:spPr>
          <a:xfrm>
            <a:off x="0" y="2649137"/>
            <a:ext cx="651369" cy="581738"/>
          </a:xfrm>
          <a:prstGeom prst="rect">
            <a:avLst/>
          </a:prstGeom>
          <a:noFill/>
          <a:ln>
            <a:noFill/>
          </a:ln>
        </p:spPr>
      </p:pic>
      <p:pic>
        <p:nvPicPr>
          <p:cNvPr id="392" name="Google Shape;392;p46"/>
          <p:cNvPicPr preferRelativeResize="0"/>
          <p:nvPr/>
        </p:nvPicPr>
        <p:blipFill>
          <a:blip r:embed="rId5">
            <a:alphaModFix/>
          </a:blip>
          <a:stretch>
            <a:fillRect/>
          </a:stretch>
        </p:blipFill>
        <p:spPr>
          <a:xfrm>
            <a:off x="1125820" y="1233313"/>
            <a:ext cx="790276" cy="705797"/>
          </a:xfrm>
          <a:prstGeom prst="rect">
            <a:avLst/>
          </a:prstGeom>
          <a:noFill/>
          <a:ln>
            <a:noFill/>
          </a:ln>
        </p:spPr>
      </p:pic>
      <p:cxnSp>
        <p:nvCxnSpPr>
          <p:cNvPr id="393" name="Google Shape;393;p46"/>
          <p:cNvCxnSpPr/>
          <p:nvPr/>
        </p:nvCxnSpPr>
        <p:spPr>
          <a:xfrm flipH="1">
            <a:off x="672474" y="2064465"/>
            <a:ext cx="323400" cy="486300"/>
          </a:xfrm>
          <a:prstGeom prst="straightConnector1">
            <a:avLst/>
          </a:prstGeom>
          <a:noFill/>
          <a:ln cap="flat" cmpd="sng" w="9525">
            <a:solidFill>
              <a:schemeClr val="dk2"/>
            </a:solidFill>
            <a:prstDash val="solid"/>
            <a:round/>
            <a:headEnd len="med" w="med" type="none"/>
            <a:tailEnd len="med" w="med" type="triangle"/>
          </a:ln>
        </p:spPr>
      </p:cxnSp>
      <p:sp>
        <p:nvSpPr>
          <p:cNvPr id="394" name="Google Shape;394;p46"/>
          <p:cNvSpPr txBox="1"/>
          <p:nvPr/>
        </p:nvSpPr>
        <p:spPr>
          <a:xfrm>
            <a:off x="1776495" y="2175850"/>
            <a:ext cx="7902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cxnSp>
        <p:nvCxnSpPr>
          <p:cNvPr id="395" name="Google Shape;395;p46"/>
          <p:cNvCxnSpPr/>
          <p:nvPr/>
        </p:nvCxnSpPr>
        <p:spPr>
          <a:xfrm>
            <a:off x="1848381" y="2046122"/>
            <a:ext cx="487800" cy="508800"/>
          </a:xfrm>
          <a:prstGeom prst="straightConnector1">
            <a:avLst/>
          </a:prstGeom>
          <a:noFill/>
          <a:ln cap="flat" cmpd="sng" w="9525">
            <a:solidFill>
              <a:schemeClr val="dk2"/>
            </a:solidFill>
            <a:prstDash val="solid"/>
            <a:round/>
            <a:headEnd len="med" w="med" type="none"/>
            <a:tailEnd len="med" w="med" type="triangle"/>
          </a:ln>
        </p:spPr>
      </p:cxnSp>
      <p:sp>
        <p:nvSpPr>
          <p:cNvPr id="396" name="Google Shape;396;p46"/>
          <p:cNvSpPr txBox="1"/>
          <p:nvPr/>
        </p:nvSpPr>
        <p:spPr>
          <a:xfrm>
            <a:off x="555792" y="2154700"/>
            <a:ext cx="8808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cxnSp>
        <p:nvCxnSpPr>
          <p:cNvPr id="397" name="Google Shape;397;p46"/>
          <p:cNvCxnSpPr/>
          <p:nvPr/>
        </p:nvCxnSpPr>
        <p:spPr>
          <a:xfrm rot="10800000">
            <a:off x="1072908" y="3105512"/>
            <a:ext cx="909000" cy="9300"/>
          </a:xfrm>
          <a:prstGeom prst="straightConnector1">
            <a:avLst/>
          </a:prstGeom>
          <a:noFill/>
          <a:ln cap="flat" cmpd="sng" w="9525">
            <a:solidFill>
              <a:schemeClr val="dk2"/>
            </a:solidFill>
            <a:prstDash val="solid"/>
            <a:round/>
            <a:headEnd len="med" w="med" type="none"/>
            <a:tailEnd len="med" w="med" type="triangle"/>
          </a:ln>
        </p:spPr>
      </p:cxnSp>
      <p:sp>
        <p:nvSpPr>
          <p:cNvPr id="398" name="Google Shape;398;p46"/>
          <p:cNvSpPr txBox="1"/>
          <p:nvPr/>
        </p:nvSpPr>
        <p:spPr>
          <a:xfrm>
            <a:off x="874090" y="3177900"/>
            <a:ext cx="23214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980000"/>
                </a:solidFill>
              </a:rPr>
              <a:t>RETREAT!</a:t>
            </a:r>
            <a:r>
              <a:rPr lang="en" sz="1000"/>
              <a:t>”</a:t>
            </a:r>
            <a:endParaRPr sz="1000"/>
          </a:p>
        </p:txBody>
      </p:sp>
      <p:sp>
        <p:nvSpPr>
          <p:cNvPr id="399" name="Google Shape;399;p46"/>
          <p:cNvSpPr txBox="1"/>
          <p:nvPr/>
        </p:nvSpPr>
        <p:spPr>
          <a:xfrm>
            <a:off x="1143650" y="4281200"/>
            <a:ext cx="1782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 should </a:t>
            </a:r>
            <a:r>
              <a:rPr lang="en">
                <a:solidFill>
                  <a:srgbClr val="0000FF"/>
                </a:solidFill>
              </a:rPr>
              <a:t>ATTACK!</a:t>
            </a:r>
            <a:endParaRPr>
              <a:solidFill>
                <a:srgbClr val="0000FF"/>
              </a:solidFill>
            </a:endParaRPr>
          </a:p>
        </p:txBody>
      </p:sp>
      <p:sp>
        <p:nvSpPr>
          <p:cNvPr id="400" name="Google Shape;400;p46"/>
          <p:cNvSpPr/>
          <p:nvPr/>
        </p:nvSpPr>
        <p:spPr>
          <a:xfrm>
            <a:off x="332625" y="3232100"/>
            <a:ext cx="1085725" cy="1035525"/>
          </a:xfrm>
          <a:custGeom>
            <a:rect b="b" l="l" r="r" t="t"/>
            <a:pathLst>
              <a:path extrusionOk="0" h="41421" w="43429">
                <a:moveTo>
                  <a:pt x="0" y="0"/>
                </a:moveTo>
                <a:cubicBezTo>
                  <a:pt x="2415" y="7246"/>
                  <a:pt x="17417" y="9409"/>
                  <a:pt x="15564" y="16819"/>
                </a:cubicBezTo>
                <a:cubicBezTo>
                  <a:pt x="14944" y="19297"/>
                  <a:pt x="11116" y="22321"/>
                  <a:pt x="9037" y="20836"/>
                </a:cubicBezTo>
                <a:cubicBezTo>
                  <a:pt x="7246" y="19557"/>
                  <a:pt x="7166" y="16332"/>
                  <a:pt x="8033" y="14309"/>
                </a:cubicBezTo>
                <a:cubicBezTo>
                  <a:pt x="9161" y="11676"/>
                  <a:pt x="14006" y="14032"/>
                  <a:pt x="16568" y="15313"/>
                </a:cubicBezTo>
                <a:cubicBezTo>
                  <a:pt x="19548" y="16803"/>
                  <a:pt x="22515" y="21472"/>
                  <a:pt x="20836" y="24350"/>
                </a:cubicBezTo>
                <a:cubicBezTo>
                  <a:pt x="19570" y="26520"/>
                  <a:pt x="13305" y="27113"/>
                  <a:pt x="13305" y="24601"/>
                </a:cubicBezTo>
                <a:cubicBezTo>
                  <a:pt x="13305" y="18778"/>
                  <a:pt x="28785" y="21337"/>
                  <a:pt x="30626" y="26861"/>
                </a:cubicBezTo>
                <a:cubicBezTo>
                  <a:pt x="31447" y="29323"/>
                  <a:pt x="30460" y="34141"/>
                  <a:pt x="27865" y="34141"/>
                </a:cubicBezTo>
                <a:cubicBezTo>
                  <a:pt x="25141" y="34141"/>
                  <a:pt x="20317" y="29939"/>
                  <a:pt x="22342" y="28116"/>
                </a:cubicBezTo>
                <a:cubicBezTo>
                  <a:pt x="28520" y="22556"/>
                  <a:pt x="43429" y="33110"/>
                  <a:pt x="43429" y="41421"/>
                </a:cubicBezTo>
              </a:path>
            </a:pathLst>
          </a:custGeom>
          <a:noFill/>
          <a:ln cap="flat" cmpd="sng" w="9525">
            <a:solidFill>
              <a:schemeClr val="dk2"/>
            </a:solidFill>
            <a:prstDash val="solid"/>
            <a:round/>
            <a:headEnd len="med" w="med" type="none"/>
            <a:tailEnd len="med" w="med" type="none"/>
          </a:ln>
        </p:spPr>
      </p:sp>
      <p:sp>
        <p:nvSpPr>
          <p:cNvPr id="401" name="Google Shape;401;p46"/>
          <p:cNvSpPr/>
          <p:nvPr/>
        </p:nvSpPr>
        <p:spPr>
          <a:xfrm>
            <a:off x="2158925" y="3345050"/>
            <a:ext cx="1198675" cy="966500"/>
          </a:xfrm>
          <a:custGeom>
            <a:rect b="b" l="l" r="r" t="t"/>
            <a:pathLst>
              <a:path extrusionOk="0" h="38660" w="47947">
                <a:moveTo>
                  <a:pt x="47947" y="0"/>
                </a:moveTo>
                <a:cubicBezTo>
                  <a:pt x="47947" y="2488"/>
                  <a:pt x="47400" y="5501"/>
                  <a:pt x="45437" y="7029"/>
                </a:cubicBezTo>
                <a:cubicBezTo>
                  <a:pt x="42158" y="9581"/>
                  <a:pt x="35633" y="8423"/>
                  <a:pt x="34140" y="12301"/>
                </a:cubicBezTo>
                <a:cubicBezTo>
                  <a:pt x="33521" y="13909"/>
                  <a:pt x="35305" y="17897"/>
                  <a:pt x="36651" y="16820"/>
                </a:cubicBezTo>
                <a:cubicBezTo>
                  <a:pt x="39091" y="14868"/>
                  <a:pt x="29740" y="11057"/>
                  <a:pt x="27865" y="13556"/>
                </a:cubicBezTo>
                <a:cubicBezTo>
                  <a:pt x="26354" y="15570"/>
                  <a:pt x="28312" y="21577"/>
                  <a:pt x="30626" y="20585"/>
                </a:cubicBezTo>
                <a:cubicBezTo>
                  <a:pt x="32769" y="19667"/>
                  <a:pt x="25515" y="16223"/>
                  <a:pt x="24099" y="18075"/>
                </a:cubicBezTo>
                <a:cubicBezTo>
                  <a:pt x="22819" y="19749"/>
                  <a:pt x="21421" y="23495"/>
                  <a:pt x="23346" y="24351"/>
                </a:cubicBezTo>
                <a:cubicBezTo>
                  <a:pt x="24752" y="24976"/>
                  <a:pt x="27356" y="22432"/>
                  <a:pt x="26609" y="21087"/>
                </a:cubicBezTo>
                <a:cubicBezTo>
                  <a:pt x="24821" y="17867"/>
                  <a:pt x="18167" y="18231"/>
                  <a:pt x="15564" y="20836"/>
                </a:cubicBezTo>
                <a:cubicBezTo>
                  <a:pt x="13337" y="23064"/>
                  <a:pt x="15030" y="27646"/>
                  <a:pt x="12802" y="29874"/>
                </a:cubicBezTo>
                <a:cubicBezTo>
                  <a:pt x="10574" y="32102"/>
                  <a:pt x="6410" y="30390"/>
                  <a:pt x="3514" y="31631"/>
                </a:cubicBezTo>
                <a:cubicBezTo>
                  <a:pt x="1106" y="32663"/>
                  <a:pt x="0" y="36041"/>
                  <a:pt x="0" y="38660"/>
                </a:cubicBezTo>
              </a:path>
            </a:pathLst>
          </a:custGeom>
          <a:noFill/>
          <a:ln cap="flat" cmpd="sng" w="9525">
            <a:solidFill>
              <a:schemeClr val="dk2"/>
            </a:solidFill>
            <a:prstDash val="solid"/>
            <a:round/>
            <a:headEnd len="med" w="med" type="none"/>
            <a:tailEnd len="med" w="med" type="none"/>
          </a:ln>
        </p:spPr>
      </p:sp>
      <p:pic>
        <p:nvPicPr>
          <p:cNvPr id="402" name="Google Shape;402;p46"/>
          <p:cNvPicPr preferRelativeResize="0"/>
          <p:nvPr/>
        </p:nvPicPr>
        <p:blipFill>
          <a:blip r:embed="rId3">
            <a:alphaModFix/>
          </a:blip>
          <a:stretch>
            <a:fillRect/>
          </a:stretch>
        </p:blipFill>
        <p:spPr>
          <a:xfrm>
            <a:off x="6215480" y="2522580"/>
            <a:ext cx="663970" cy="649801"/>
          </a:xfrm>
          <a:prstGeom prst="rect">
            <a:avLst/>
          </a:prstGeom>
          <a:noFill/>
          <a:ln>
            <a:noFill/>
          </a:ln>
        </p:spPr>
      </p:pic>
      <p:pic>
        <p:nvPicPr>
          <p:cNvPr id="403" name="Google Shape;403;p46"/>
          <p:cNvPicPr preferRelativeResize="0"/>
          <p:nvPr/>
        </p:nvPicPr>
        <p:blipFill>
          <a:blip r:embed="rId4">
            <a:alphaModFix/>
          </a:blip>
          <a:stretch>
            <a:fillRect/>
          </a:stretch>
        </p:blipFill>
        <p:spPr>
          <a:xfrm>
            <a:off x="8328850" y="2484245"/>
            <a:ext cx="663969" cy="649800"/>
          </a:xfrm>
          <a:prstGeom prst="rect">
            <a:avLst/>
          </a:prstGeom>
          <a:noFill/>
          <a:ln>
            <a:noFill/>
          </a:ln>
        </p:spPr>
      </p:pic>
      <p:pic>
        <p:nvPicPr>
          <p:cNvPr id="404" name="Google Shape;404;p46"/>
          <p:cNvPicPr preferRelativeResize="0"/>
          <p:nvPr/>
        </p:nvPicPr>
        <p:blipFill>
          <a:blip r:embed="rId5">
            <a:alphaModFix/>
          </a:blip>
          <a:stretch>
            <a:fillRect/>
          </a:stretch>
        </p:blipFill>
        <p:spPr>
          <a:xfrm>
            <a:off x="7179450" y="914825"/>
            <a:ext cx="805563" cy="788372"/>
          </a:xfrm>
          <a:prstGeom prst="rect">
            <a:avLst/>
          </a:prstGeom>
          <a:noFill/>
          <a:ln>
            <a:noFill/>
          </a:ln>
        </p:spPr>
      </p:pic>
      <p:cxnSp>
        <p:nvCxnSpPr>
          <p:cNvPr id="405" name="Google Shape;405;p46"/>
          <p:cNvCxnSpPr/>
          <p:nvPr/>
        </p:nvCxnSpPr>
        <p:spPr>
          <a:xfrm flipH="1">
            <a:off x="6717289" y="1843219"/>
            <a:ext cx="329700" cy="543300"/>
          </a:xfrm>
          <a:prstGeom prst="straightConnector1">
            <a:avLst/>
          </a:prstGeom>
          <a:noFill/>
          <a:ln cap="flat" cmpd="sng" w="9525">
            <a:solidFill>
              <a:schemeClr val="dk2"/>
            </a:solidFill>
            <a:prstDash val="solid"/>
            <a:round/>
            <a:headEnd len="med" w="med" type="none"/>
            <a:tailEnd len="med" w="med" type="triangle"/>
          </a:ln>
        </p:spPr>
      </p:cxnSp>
      <p:sp>
        <p:nvSpPr>
          <p:cNvPr id="406" name="Google Shape;406;p46"/>
          <p:cNvSpPr txBox="1"/>
          <p:nvPr/>
        </p:nvSpPr>
        <p:spPr>
          <a:xfrm>
            <a:off x="7698355" y="1921525"/>
            <a:ext cx="15273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cxnSp>
        <p:nvCxnSpPr>
          <p:cNvPr id="407" name="Google Shape;407;p46"/>
          <p:cNvCxnSpPr/>
          <p:nvPr/>
        </p:nvCxnSpPr>
        <p:spPr>
          <a:xfrm>
            <a:off x="7915989" y="1822729"/>
            <a:ext cx="497100" cy="568800"/>
          </a:xfrm>
          <a:prstGeom prst="straightConnector1">
            <a:avLst/>
          </a:prstGeom>
          <a:noFill/>
          <a:ln cap="flat" cmpd="sng" w="9525">
            <a:solidFill>
              <a:schemeClr val="dk2"/>
            </a:solidFill>
            <a:prstDash val="solid"/>
            <a:round/>
            <a:headEnd len="med" w="med" type="none"/>
            <a:tailEnd len="med" w="med" type="triangle"/>
          </a:ln>
        </p:spPr>
      </p:cxnSp>
      <p:sp>
        <p:nvSpPr>
          <p:cNvPr id="408" name="Google Shape;408;p46"/>
          <p:cNvSpPr txBox="1"/>
          <p:nvPr/>
        </p:nvSpPr>
        <p:spPr>
          <a:xfrm>
            <a:off x="6598393" y="1940675"/>
            <a:ext cx="10527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cxnSp>
        <p:nvCxnSpPr>
          <p:cNvPr id="409" name="Google Shape;409;p46"/>
          <p:cNvCxnSpPr/>
          <p:nvPr/>
        </p:nvCxnSpPr>
        <p:spPr>
          <a:xfrm flipH="1" rot="10800000">
            <a:off x="7167100" y="2980975"/>
            <a:ext cx="903900" cy="18900"/>
          </a:xfrm>
          <a:prstGeom prst="straightConnector1">
            <a:avLst/>
          </a:prstGeom>
          <a:noFill/>
          <a:ln cap="flat" cmpd="sng" w="9525">
            <a:solidFill>
              <a:schemeClr val="dk2"/>
            </a:solidFill>
            <a:prstDash val="solid"/>
            <a:round/>
            <a:headEnd len="med" w="med" type="none"/>
            <a:tailEnd len="med" w="med" type="triangle"/>
          </a:ln>
        </p:spPr>
      </p:cxnSp>
      <p:sp>
        <p:nvSpPr>
          <p:cNvPr id="410" name="Google Shape;410;p46"/>
          <p:cNvSpPr txBox="1"/>
          <p:nvPr/>
        </p:nvSpPr>
        <p:spPr>
          <a:xfrm>
            <a:off x="6922850" y="3086921"/>
            <a:ext cx="23664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0000FF"/>
                </a:solidFill>
              </a:rPr>
              <a:t>ATTACK</a:t>
            </a:r>
            <a:r>
              <a:rPr lang="en" sz="1000">
                <a:solidFill>
                  <a:srgbClr val="0000FF"/>
                </a:solidFill>
              </a:rPr>
              <a:t>!</a:t>
            </a:r>
            <a:r>
              <a:rPr lang="en" sz="1000"/>
              <a:t>”</a:t>
            </a:r>
            <a:endParaRPr sz="1000"/>
          </a:p>
        </p:txBody>
      </p:sp>
      <p:sp>
        <p:nvSpPr>
          <p:cNvPr id="411" name="Google Shape;411;p46"/>
          <p:cNvSpPr txBox="1"/>
          <p:nvPr/>
        </p:nvSpPr>
        <p:spPr>
          <a:xfrm>
            <a:off x="5610650" y="4311550"/>
            <a:ext cx="36150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 should </a:t>
            </a:r>
            <a:r>
              <a:rPr lang="en">
                <a:solidFill>
                  <a:srgbClr val="980000"/>
                </a:solidFill>
              </a:rPr>
              <a:t>RETREAT!</a:t>
            </a:r>
            <a:endParaRPr>
              <a:solidFill>
                <a:srgbClr val="980000"/>
              </a:solidFill>
            </a:endParaRPr>
          </a:p>
        </p:txBody>
      </p:sp>
      <p:sp>
        <p:nvSpPr>
          <p:cNvPr id="412" name="Google Shape;412;p46"/>
          <p:cNvSpPr/>
          <p:nvPr/>
        </p:nvSpPr>
        <p:spPr>
          <a:xfrm>
            <a:off x="5748725" y="3125916"/>
            <a:ext cx="524800" cy="1116600"/>
          </a:xfrm>
          <a:custGeom>
            <a:rect b="b" l="l" r="r" t="t"/>
            <a:pathLst>
              <a:path extrusionOk="0" h="44664" w="20992">
                <a:moveTo>
                  <a:pt x="0" y="1736"/>
                </a:moveTo>
                <a:cubicBezTo>
                  <a:pt x="4129" y="360"/>
                  <a:pt x="10269" y="-1357"/>
                  <a:pt x="13054" y="1987"/>
                </a:cubicBezTo>
                <a:cubicBezTo>
                  <a:pt x="16160" y="5717"/>
                  <a:pt x="17254" y="13725"/>
                  <a:pt x="13305" y="16548"/>
                </a:cubicBezTo>
                <a:cubicBezTo>
                  <a:pt x="11409" y="17904"/>
                  <a:pt x="5959" y="16220"/>
                  <a:pt x="6778" y="14037"/>
                </a:cubicBezTo>
                <a:cubicBezTo>
                  <a:pt x="8080" y="10566"/>
                  <a:pt x="16079" y="15635"/>
                  <a:pt x="16569" y="19309"/>
                </a:cubicBezTo>
                <a:cubicBezTo>
                  <a:pt x="16892" y="21732"/>
                  <a:pt x="10795" y="26272"/>
                  <a:pt x="10795" y="23828"/>
                </a:cubicBezTo>
                <a:cubicBezTo>
                  <a:pt x="10795" y="21065"/>
                  <a:pt x="17126" y="22125"/>
                  <a:pt x="19079" y="24079"/>
                </a:cubicBezTo>
                <a:cubicBezTo>
                  <a:pt x="21801" y="26802"/>
                  <a:pt x="21439" y="32797"/>
                  <a:pt x="18828" y="35626"/>
                </a:cubicBezTo>
                <a:cubicBezTo>
                  <a:pt x="17269" y="37314"/>
                  <a:pt x="12335" y="36651"/>
                  <a:pt x="12050" y="34371"/>
                </a:cubicBezTo>
                <a:cubicBezTo>
                  <a:pt x="11780" y="32211"/>
                  <a:pt x="17369" y="32308"/>
                  <a:pt x="18577" y="34120"/>
                </a:cubicBezTo>
                <a:cubicBezTo>
                  <a:pt x="20546" y="37074"/>
                  <a:pt x="20083" y="41114"/>
                  <a:pt x="20083" y="44664"/>
                </a:cubicBezTo>
              </a:path>
            </a:pathLst>
          </a:custGeom>
          <a:noFill/>
          <a:ln cap="flat" cmpd="sng" w="9525">
            <a:solidFill>
              <a:schemeClr val="dk2"/>
            </a:solidFill>
            <a:prstDash val="solid"/>
            <a:round/>
            <a:headEnd len="med" w="med" type="none"/>
            <a:tailEnd len="med" w="med" type="none"/>
          </a:ln>
        </p:spPr>
      </p:sp>
      <p:sp>
        <p:nvSpPr>
          <p:cNvPr id="413" name="Google Shape;413;p46"/>
          <p:cNvSpPr/>
          <p:nvPr/>
        </p:nvSpPr>
        <p:spPr>
          <a:xfrm>
            <a:off x="6972525" y="3169325"/>
            <a:ext cx="1876500" cy="1098300"/>
          </a:xfrm>
          <a:custGeom>
            <a:rect b="b" l="l" r="r" t="t"/>
            <a:pathLst>
              <a:path extrusionOk="0" h="43932" w="75060">
                <a:moveTo>
                  <a:pt x="75060" y="0"/>
                </a:moveTo>
                <a:cubicBezTo>
                  <a:pt x="75060" y="5872"/>
                  <a:pt x="69356" y="13889"/>
                  <a:pt x="63513" y="13305"/>
                </a:cubicBezTo>
                <a:cubicBezTo>
                  <a:pt x="61064" y="13060"/>
                  <a:pt x="56011" y="11007"/>
                  <a:pt x="57488" y="9038"/>
                </a:cubicBezTo>
                <a:cubicBezTo>
                  <a:pt x="59508" y="6345"/>
                  <a:pt x="65329" y="14666"/>
                  <a:pt x="63262" y="17322"/>
                </a:cubicBezTo>
                <a:cubicBezTo>
                  <a:pt x="59155" y="22599"/>
                  <a:pt x="47607" y="25555"/>
                  <a:pt x="43430" y="20334"/>
                </a:cubicBezTo>
                <a:cubicBezTo>
                  <a:pt x="42081" y="18648"/>
                  <a:pt x="46653" y="15886"/>
                  <a:pt x="48701" y="16569"/>
                </a:cubicBezTo>
                <a:cubicBezTo>
                  <a:pt x="50987" y="17331"/>
                  <a:pt x="52366" y="21232"/>
                  <a:pt x="51212" y="23347"/>
                </a:cubicBezTo>
                <a:cubicBezTo>
                  <a:pt x="48273" y="28735"/>
                  <a:pt x="37607" y="31068"/>
                  <a:pt x="33137" y="26861"/>
                </a:cubicBezTo>
                <a:cubicBezTo>
                  <a:pt x="31852" y="25651"/>
                  <a:pt x="29128" y="23591"/>
                  <a:pt x="30376" y="22343"/>
                </a:cubicBezTo>
                <a:cubicBezTo>
                  <a:pt x="32804" y="19915"/>
                  <a:pt x="39603" y="27236"/>
                  <a:pt x="37405" y="29874"/>
                </a:cubicBezTo>
                <a:cubicBezTo>
                  <a:pt x="33802" y="34199"/>
                  <a:pt x="21512" y="33919"/>
                  <a:pt x="20585" y="28367"/>
                </a:cubicBezTo>
                <a:cubicBezTo>
                  <a:pt x="20337" y="26879"/>
                  <a:pt x="23096" y="25020"/>
                  <a:pt x="24351" y="25857"/>
                </a:cubicBezTo>
                <a:cubicBezTo>
                  <a:pt x="26277" y="27141"/>
                  <a:pt x="27070" y="30664"/>
                  <a:pt x="25857" y="32635"/>
                </a:cubicBezTo>
                <a:cubicBezTo>
                  <a:pt x="22375" y="38294"/>
                  <a:pt x="12414" y="32818"/>
                  <a:pt x="6025" y="34643"/>
                </a:cubicBezTo>
                <a:cubicBezTo>
                  <a:pt x="2476" y="35657"/>
                  <a:pt x="895" y="40352"/>
                  <a:pt x="0" y="43932"/>
                </a:cubicBezTo>
              </a:path>
            </a:pathLst>
          </a:custGeom>
          <a:noFill/>
          <a:ln cap="flat" cmpd="sng" w="9525">
            <a:solidFill>
              <a:schemeClr val="dk2"/>
            </a:solidFill>
            <a:prstDash val="solid"/>
            <a:round/>
            <a:headEnd len="med" w="med" type="none"/>
            <a:tailEnd len="med" w="med" type="none"/>
          </a:ln>
        </p:spPr>
      </p:sp>
      <p:cxnSp>
        <p:nvCxnSpPr>
          <p:cNvPr id="414" name="Google Shape;414;p46"/>
          <p:cNvCxnSpPr/>
          <p:nvPr/>
        </p:nvCxnSpPr>
        <p:spPr>
          <a:xfrm>
            <a:off x="3043825" y="1016700"/>
            <a:ext cx="31500" cy="2454000"/>
          </a:xfrm>
          <a:prstGeom prst="straightConnector1">
            <a:avLst/>
          </a:prstGeom>
          <a:noFill/>
          <a:ln cap="flat" cmpd="sng" w="9525">
            <a:solidFill>
              <a:schemeClr val="dk2"/>
            </a:solidFill>
            <a:prstDash val="solid"/>
            <a:round/>
            <a:headEnd len="med" w="med" type="none"/>
            <a:tailEnd len="med" w="med" type="none"/>
          </a:ln>
        </p:spPr>
      </p:cxnSp>
      <p:cxnSp>
        <p:nvCxnSpPr>
          <p:cNvPr id="415" name="Google Shape;415;p46"/>
          <p:cNvCxnSpPr/>
          <p:nvPr/>
        </p:nvCxnSpPr>
        <p:spPr>
          <a:xfrm>
            <a:off x="5918175" y="1035525"/>
            <a:ext cx="113100" cy="2284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scenarios</a:t>
            </a:r>
            <a:endParaRPr/>
          </a:p>
        </p:txBody>
      </p:sp>
      <p:pic>
        <p:nvPicPr>
          <p:cNvPr id="421" name="Google Shape;421;p47"/>
          <p:cNvPicPr preferRelativeResize="0"/>
          <p:nvPr/>
        </p:nvPicPr>
        <p:blipFill>
          <a:blip r:embed="rId3">
            <a:alphaModFix/>
          </a:blip>
          <a:stretch>
            <a:fillRect/>
          </a:stretch>
        </p:blipFill>
        <p:spPr>
          <a:xfrm>
            <a:off x="4190098" y="1133788"/>
            <a:ext cx="756403" cy="696149"/>
          </a:xfrm>
          <a:prstGeom prst="rect">
            <a:avLst/>
          </a:prstGeom>
          <a:noFill/>
          <a:ln>
            <a:noFill/>
          </a:ln>
        </p:spPr>
      </p:pic>
      <p:pic>
        <p:nvPicPr>
          <p:cNvPr id="422" name="Google Shape;422;p47"/>
          <p:cNvPicPr preferRelativeResize="0"/>
          <p:nvPr/>
        </p:nvPicPr>
        <p:blipFill>
          <a:blip r:embed="rId4">
            <a:alphaModFix/>
          </a:blip>
          <a:stretch>
            <a:fillRect/>
          </a:stretch>
        </p:blipFill>
        <p:spPr>
          <a:xfrm>
            <a:off x="3150525" y="2595549"/>
            <a:ext cx="631162" cy="580884"/>
          </a:xfrm>
          <a:prstGeom prst="rect">
            <a:avLst/>
          </a:prstGeom>
          <a:noFill/>
          <a:ln>
            <a:noFill/>
          </a:ln>
        </p:spPr>
      </p:pic>
      <p:cxnSp>
        <p:nvCxnSpPr>
          <p:cNvPr id="423" name="Google Shape;423;p47"/>
          <p:cNvCxnSpPr/>
          <p:nvPr/>
        </p:nvCxnSpPr>
        <p:spPr>
          <a:xfrm flipH="1">
            <a:off x="3802004" y="2011737"/>
            <a:ext cx="313500" cy="485700"/>
          </a:xfrm>
          <a:prstGeom prst="straightConnector1">
            <a:avLst/>
          </a:prstGeom>
          <a:noFill/>
          <a:ln cap="flat" cmpd="sng" w="9525">
            <a:solidFill>
              <a:schemeClr val="dk2"/>
            </a:solidFill>
            <a:prstDash val="solid"/>
            <a:round/>
            <a:headEnd len="med" w="med" type="none"/>
            <a:tailEnd len="med" w="med" type="triangle"/>
          </a:ln>
        </p:spPr>
      </p:cxnSp>
      <p:sp>
        <p:nvSpPr>
          <p:cNvPr id="424" name="Google Shape;424;p47"/>
          <p:cNvSpPr txBox="1"/>
          <p:nvPr/>
        </p:nvSpPr>
        <p:spPr>
          <a:xfrm>
            <a:off x="4871904" y="2122950"/>
            <a:ext cx="10527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cxnSp>
        <p:nvCxnSpPr>
          <p:cNvPr id="425" name="Google Shape;425;p47"/>
          <p:cNvCxnSpPr/>
          <p:nvPr/>
        </p:nvCxnSpPr>
        <p:spPr>
          <a:xfrm>
            <a:off x="4941565" y="1993420"/>
            <a:ext cx="472800" cy="508200"/>
          </a:xfrm>
          <a:prstGeom prst="straightConnector1">
            <a:avLst/>
          </a:prstGeom>
          <a:noFill/>
          <a:ln cap="flat" cmpd="sng" w="9525">
            <a:solidFill>
              <a:schemeClr val="dk2"/>
            </a:solidFill>
            <a:prstDash val="solid"/>
            <a:round/>
            <a:headEnd len="med" w="med" type="none"/>
            <a:tailEnd len="med" w="med" type="triangle"/>
          </a:ln>
        </p:spPr>
      </p:cxnSp>
      <p:sp>
        <p:nvSpPr>
          <p:cNvPr id="426" name="Google Shape;426;p47"/>
          <p:cNvSpPr txBox="1"/>
          <p:nvPr/>
        </p:nvSpPr>
        <p:spPr>
          <a:xfrm>
            <a:off x="3645050" y="2058850"/>
            <a:ext cx="7983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cxnSp>
        <p:nvCxnSpPr>
          <p:cNvPr id="427" name="Google Shape;427;p47"/>
          <p:cNvCxnSpPr/>
          <p:nvPr/>
        </p:nvCxnSpPr>
        <p:spPr>
          <a:xfrm rot="10800000">
            <a:off x="4190149" y="3051239"/>
            <a:ext cx="880800" cy="9300"/>
          </a:xfrm>
          <a:prstGeom prst="straightConnector1">
            <a:avLst/>
          </a:prstGeom>
          <a:noFill/>
          <a:ln cap="flat" cmpd="sng" w="9525">
            <a:solidFill>
              <a:schemeClr val="dk2"/>
            </a:solidFill>
            <a:prstDash val="solid"/>
            <a:round/>
            <a:headEnd len="med" w="med" type="none"/>
            <a:tailEnd len="med" w="med" type="triangle"/>
          </a:ln>
        </p:spPr>
      </p:cxnSp>
      <p:sp>
        <p:nvSpPr>
          <p:cNvPr id="428" name="Google Shape;428;p47"/>
          <p:cNvSpPr txBox="1"/>
          <p:nvPr/>
        </p:nvSpPr>
        <p:spPr>
          <a:xfrm>
            <a:off x="3997499" y="3123535"/>
            <a:ext cx="22494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980000"/>
                </a:solidFill>
              </a:rPr>
              <a:t>RETREAT!</a:t>
            </a:r>
            <a:r>
              <a:rPr lang="en" sz="1000"/>
              <a:t>”</a:t>
            </a:r>
            <a:endParaRPr sz="1000"/>
          </a:p>
        </p:txBody>
      </p:sp>
      <p:pic>
        <p:nvPicPr>
          <p:cNvPr id="429" name="Google Shape;429;p47"/>
          <p:cNvPicPr preferRelativeResize="0"/>
          <p:nvPr/>
        </p:nvPicPr>
        <p:blipFill>
          <a:blip r:embed="rId4">
            <a:alphaModFix/>
          </a:blip>
          <a:stretch>
            <a:fillRect/>
          </a:stretch>
        </p:blipFill>
        <p:spPr>
          <a:xfrm>
            <a:off x="5202157" y="2557036"/>
            <a:ext cx="631162" cy="580884"/>
          </a:xfrm>
          <a:prstGeom prst="rect">
            <a:avLst/>
          </a:prstGeom>
          <a:noFill/>
          <a:ln>
            <a:noFill/>
          </a:ln>
        </p:spPr>
      </p:pic>
      <p:cxnSp>
        <p:nvCxnSpPr>
          <p:cNvPr id="430" name="Google Shape;430;p47"/>
          <p:cNvCxnSpPr/>
          <p:nvPr/>
        </p:nvCxnSpPr>
        <p:spPr>
          <a:xfrm flipH="1" rot="10800000">
            <a:off x="4115504" y="3610005"/>
            <a:ext cx="950400" cy="23100"/>
          </a:xfrm>
          <a:prstGeom prst="straightConnector1">
            <a:avLst/>
          </a:prstGeom>
          <a:noFill/>
          <a:ln cap="flat" cmpd="sng" w="9525">
            <a:solidFill>
              <a:schemeClr val="dk2"/>
            </a:solidFill>
            <a:prstDash val="solid"/>
            <a:round/>
            <a:headEnd len="med" w="med" type="none"/>
            <a:tailEnd len="med" w="med" type="triangle"/>
          </a:ln>
        </p:spPr>
      </p:cxnSp>
      <p:sp>
        <p:nvSpPr>
          <p:cNvPr id="431" name="Google Shape;431;p47"/>
          <p:cNvSpPr txBox="1"/>
          <p:nvPr/>
        </p:nvSpPr>
        <p:spPr>
          <a:xfrm>
            <a:off x="4053221" y="3701902"/>
            <a:ext cx="22494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0000FF"/>
                </a:solidFill>
              </a:rPr>
              <a:t>ATTACK!</a:t>
            </a:r>
            <a:r>
              <a:rPr lang="en" sz="1000"/>
              <a:t>”</a:t>
            </a:r>
            <a:endParaRPr sz="1000"/>
          </a:p>
        </p:txBody>
      </p:sp>
      <p:pic>
        <p:nvPicPr>
          <p:cNvPr id="432" name="Google Shape;432;p47"/>
          <p:cNvPicPr preferRelativeResize="0"/>
          <p:nvPr/>
        </p:nvPicPr>
        <p:blipFill>
          <a:blip r:embed="rId3">
            <a:alphaModFix/>
          </a:blip>
          <a:stretch>
            <a:fillRect/>
          </a:stretch>
        </p:blipFill>
        <p:spPr>
          <a:xfrm>
            <a:off x="2364096" y="2649146"/>
            <a:ext cx="651369" cy="581740"/>
          </a:xfrm>
          <a:prstGeom prst="rect">
            <a:avLst/>
          </a:prstGeom>
          <a:noFill/>
          <a:ln>
            <a:noFill/>
          </a:ln>
        </p:spPr>
      </p:pic>
      <p:pic>
        <p:nvPicPr>
          <p:cNvPr id="433" name="Google Shape;433;p47"/>
          <p:cNvPicPr preferRelativeResize="0"/>
          <p:nvPr/>
        </p:nvPicPr>
        <p:blipFill>
          <a:blip r:embed="rId4">
            <a:alphaModFix/>
          </a:blip>
          <a:stretch>
            <a:fillRect/>
          </a:stretch>
        </p:blipFill>
        <p:spPr>
          <a:xfrm>
            <a:off x="0" y="2649137"/>
            <a:ext cx="651369" cy="581738"/>
          </a:xfrm>
          <a:prstGeom prst="rect">
            <a:avLst/>
          </a:prstGeom>
          <a:noFill/>
          <a:ln>
            <a:noFill/>
          </a:ln>
        </p:spPr>
      </p:pic>
      <p:pic>
        <p:nvPicPr>
          <p:cNvPr id="434" name="Google Shape;434;p47"/>
          <p:cNvPicPr preferRelativeResize="0"/>
          <p:nvPr/>
        </p:nvPicPr>
        <p:blipFill>
          <a:blip r:embed="rId5">
            <a:alphaModFix/>
          </a:blip>
          <a:stretch>
            <a:fillRect/>
          </a:stretch>
        </p:blipFill>
        <p:spPr>
          <a:xfrm>
            <a:off x="1125820" y="1233313"/>
            <a:ext cx="790276" cy="705797"/>
          </a:xfrm>
          <a:prstGeom prst="rect">
            <a:avLst/>
          </a:prstGeom>
          <a:noFill/>
          <a:ln>
            <a:noFill/>
          </a:ln>
        </p:spPr>
      </p:pic>
      <p:cxnSp>
        <p:nvCxnSpPr>
          <p:cNvPr id="435" name="Google Shape;435;p47"/>
          <p:cNvCxnSpPr/>
          <p:nvPr/>
        </p:nvCxnSpPr>
        <p:spPr>
          <a:xfrm flipH="1">
            <a:off x="672474" y="2064465"/>
            <a:ext cx="323400" cy="486300"/>
          </a:xfrm>
          <a:prstGeom prst="straightConnector1">
            <a:avLst/>
          </a:prstGeom>
          <a:noFill/>
          <a:ln cap="flat" cmpd="sng" w="9525">
            <a:solidFill>
              <a:schemeClr val="dk2"/>
            </a:solidFill>
            <a:prstDash val="solid"/>
            <a:round/>
            <a:headEnd len="med" w="med" type="none"/>
            <a:tailEnd len="med" w="med" type="triangle"/>
          </a:ln>
        </p:spPr>
      </p:cxnSp>
      <p:sp>
        <p:nvSpPr>
          <p:cNvPr id="436" name="Google Shape;436;p47"/>
          <p:cNvSpPr txBox="1"/>
          <p:nvPr/>
        </p:nvSpPr>
        <p:spPr>
          <a:xfrm>
            <a:off x="1776495" y="2175850"/>
            <a:ext cx="7902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cxnSp>
        <p:nvCxnSpPr>
          <p:cNvPr id="437" name="Google Shape;437;p47"/>
          <p:cNvCxnSpPr/>
          <p:nvPr/>
        </p:nvCxnSpPr>
        <p:spPr>
          <a:xfrm>
            <a:off x="1848381" y="2046122"/>
            <a:ext cx="487800" cy="508800"/>
          </a:xfrm>
          <a:prstGeom prst="straightConnector1">
            <a:avLst/>
          </a:prstGeom>
          <a:noFill/>
          <a:ln cap="flat" cmpd="sng" w="9525">
            <a:solidFill>
              <a:schemeClr val="dk2"/>
            </a:solidFill>
            <a:prstDash val="solid"/>
            <a:round/>
            <a:headEnd len="med" w="med" type="none"/>
            <a:tailEnd len="med" w="med" type="triangle"/>
          </a:ln>
        </p:spPr>
      </p:cxnSp>
      <p:sp>
        <p:nvSpPr>
          <p:cNvPr id="438" name="Google Shape;438;p47"/>
          <p:cNvSpPr txBox="1"/>
          <p:nvPr/>
        </p:nvSpPr>
        <p:spPr>
          <a:xfrm>
            <a:off x="555792" y="2154700"/>
            <a:ext cx="8808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cxnSp>
        <p:nvCxnSpPr>
          <p:cNvPr id="439" name="Google Shape;439;p47"/>
          <p:cNvCxnSpPr/>
          <p:nvPr/>
        </p:nvCxnSpPr>
        <p:spPr>
          <a:xfrm rot="10800000">
            <a:off x="1072908" y="3105512"/>
            <a:ext cx="909000" cy="9300"/>
          </a:xfrm>
          <a:prstGeom prst="straightConnector1">
            <a:avLst/>
          </a:prstGeom>
          <a:noFill/>
          <a:ln cap="flat" cmpd="sng" w="9525">
            <a:solidFill>
              <a:schemeClr val="dk2"/>
            </a:solidFill>
            <a:prstDash val="solid"/>
            <a:round/>
            <a:headEnd len="med" w="med" type="none"/>
            <a:tailEnd len="med" w="med" type="triangle"/>
          </a:ln>
        </p:spPr>
      </p:cxnSp>
      <p:sp>
        <p:nvSpPr>
          <p:cNvPr id="440" name="Google Shape;440;p47"/>
          <p:cNvSpPr txBox="1"/>
          <p:nvPr/>
        </p:nvSpPr>
        <p:spPr>
          <a:xfrm>
            <a:off x="874090" y="3177900"/>
            <a:ext cx="23214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980000"/>
                </a:solidFill>
              </a:rPr>
              <a:t>RETREAT!</a:t>
            </a:r>
            <a:r>
              <a:rPr lang="en" sz="1000"/>
              <a:t>”</a:t>
            </a:r>
            <a:endParaRPr sz="1000"/>
          </a:p>
        </p:txBody>
      </p:sp>
      <p:sp>
        <p:nvSpPr>
          <p:cNvPr id="441" name="Google Shape;441;p47"/>
          <p:cNvSpPr txBox="1"/>
          <p:nvPr/>
        </p:nvSpPr>
        <p:spPr>
          <a:xfrm>
            <a:off x="1143650" y="4281200"/>
            <a:ext cx="1782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 should </a:t>
            </a:r>
            <a:r>
              <a:rPr lang="en">
                <a:solidFill>
                  <a:srgbClr val="0000FF"/>
                </a:solidFill>
              </a:rPr>
              <a:t>ATTACK!</a:t>
            </a:r>
            <a:endParaRPr>
              <a:solidFill>
                <a:srgbClr val="0000FF"/>
              </a:solidFill>
            </a:endParaRPr>
          </a:p>
        </p:txBody>
      </p:sp>
      <p:sp>
        <p:nvSpPr>
          <p:cNvPr id="442" name="Google Shape;442;p47"/>
          <p:cNvSpPr/>
          <p:nvPr/>
        </p:nvSpPr>
        <p:spPr>
          <a:xfrm>
            <a:off x="332625" y="3232100"/>
            <a:ext cx="1085725" cy="1035525"/>
          </a:xfrm>
          <a:custGeom>
            <a:rect b="b" l="l" r="r" t="t"/>
            <a:pathLst>
              <a:path extrusionOk="0" h="41421" w="43429">
                <a:moveTo>
                  <a:pt x="0" y="0"/>
                </a:moveTo>
                <a:cubicBezTo>
                  <a:pt x="2415" y="7246"/>
                  <a:pt x="17417" y="9409"/>
                  <a:pt x="15564" y="16819"/>
                </a:cubicBezTo>
                <a:cubicBezTo>
                  <a:pt x="14944" y="19297"/>
                  <a:pt x="11116" y="22321"/>
                  <a:pt x="9037" y="20836"/>
                </a:cubicBezTo>
                <a:cubicBezTo>
                  <a:pt x="7246" y="19557"/>
                  <a:pt x="7166" y="16332"/>
                  <a:pt x="8033" y="14309"/>
                </a:cubicBezTo>
                <a:cubicBezTo>
                  <a:pt x="9161" y="11676"/>
                  <a:pt x="14006" y="14032"/>
                  <a:pt x="16568" y="15313"/>
                </a:cubicBezTo>
                <a:cubicBezTo>
                  <a:pt x="19548" y="16803"/>
                  <a:pt x="22515" y="21472"/>
                  <a:pt x="20836" y="24350"/>
                </a:cubicBezTo>
                <a:cubicBezTo>
                  <a:pt x="19570" y="26520"/>
                  <a:pt x="13305" y="27113"/>
                  <a:pt x="13305" y="24601"/>
                </a:cubicBezTo>
                <a:cubicBezTo>
                  <a:pt x="13305" y="18778"/>
                  <a:pt x="28785" y="21337"/>
                  <a:pt x="30626" y="26861"/>
                </a:cubicBezTo>
                <a:cubicBezTo>
                  <a:pt x="31447" y="29323"/>
                  <a:pt x="30460" y="34141"/>
                  <a:pt x="27865" y="34141"/>
                </a:cubicBezTo>
                <a:cubicBezTo>
                  <a:pt x="25141" y="34141"/>
                  <a:pt x="20317" y="29939"/>
                  <a:pt x="22342" y="28116"/>
                </a:cubicBezTo>
                <a:cubicBezTo>
                  <a:pt x="28520" y="22556"/>
                  <a:pt x="43429" y="33110"/>
                  <a:pt x="43429" y="41421"/>
                </a:cubicBezTo>
              </a:path>
            </a:pathLst>
          </a:custGeom>
          <a:noFill/>
          <a:ln cap="flat" cmpd="sng" w="9525">
            <a:solidFill>
              <a:schemeClr val="dk2"/>
            </a:solidFill>
            <a:prstDash val="solid"/>
            <a:round/>
            <a:headEnd len="med" w="med" type="none"/>
            <a:tailEnd len="med" w="med" type="none"/>
          </a:ln>
        </p:spPr>
      </p:sp>
      <p:sp>
        <p:nvSpPr>
          <p:cNvPr id="443" name="Google Shape;443;p47"/>
          <p:cNvSpPr/>
          <p:nvPr/>
        </p:nvSpPr>
        <p:spPr>
          <a:xfrm>
            <a:off x="2158925" y="3345050"/>
            <a:ext cx="1198675" cy="966500"/>
          </a:xfrm>
          <a:custGeom>
            <a:rect b="b" l="l" r="r" t="t"/>
            <a:pathLst>
              <a:path extrusionOk="0" h="38660" w="47947">
                <a:moveTo>
                  <a:pt x="47947" y="0"/>
                </a:moveTo>
                <a:cubicBezTo>
                  <a:pt x="47947" y="2488"/>
                  <a:pt x="47400" y="5501"/>
                  <a:pt x="45437" y="7029"/>
                </a:cubicBezTo>
                <a:cubicBezTo>
                  <a:pt x="42158" y="9581"/>
                  <a:pt x="35633" y="8423"/>
                  <a:pt x="34140" y="12301"/>
                </a:cubicBezTo>
                <a:cubicBezTo>
                  <a:pt x="33521" y="13909"/>
                  <a:pt x="35305" y="17897"/>
                  <a:pt x="36651" y="16820"/>
                </a:cubicBezTo>
                <a:cubicBezTo>
                  <a:pt x="39091" y="14868"/>
                  <a:pt x="29740" y="11057"/>
                  <a:pt x="27865" y="13556"/>
                </a:cubicBezTo>
                <a:cubicBezTo>
                  <a:pt x="26354" y="15570"/>
                  <a:pt x="28312" y="21577"/>
                  <a:pt x="30626" y="20585"/>
                </a:cubicBezTo>
                <a:cubicBezTo>
                  <a:pt x="32769" y="19667"/>
                  <a:pt x="25515" y="16223"/>
                  <a:pt x="24099" y="18075"/>
                </a:cubicBezTo>
                <a:cubicBezTo>
                  <a:pt x="22819" y="19749"/>
                  <a:pt x="21421" y="23495"/>
                  <a:pt x="23346" y="24351"/>
                </a:cubicBezTo>
                <a:cubicBezTo>
                  <a:pt x="24752" y="24976"/>
                  <a:pt x="27356" y="22432"/>
                  <a:pt x="26609" y="21087"/>
                </a:cubicBezTo>
                <a:cubicBezTo>
                  <a:pt x="24821" y="17867"/>
                  <a:pt x="18167" y="18231"/>
                  <a:pt x="15564" y="20836"/>
                </a:cubicBezTo>
                <a:cubicBezTo>
                  <a:pt x="13337" y="23064"/>
                  <a:pt x="15030" y="27646"/>
                  <a:pt x="12802" y="29874"/>
                </a:cubicBezTo>
                <a:cubicBezTo>
                  <a:pt x="10574" y="32102"/>
                  <a:pt x="6410" y="30390"/>
                  <a:pt x="3514" y="31631"/>
                </a:cubicBezTo>
                <a:cubicBezTo>
                  <a:pt x="1106" y="32663"/>
                  <a:pt x="0" y="36041"/>
                  <a:pt x="0" y="38660"/>
                </a:cubicBezTo>
              </a:path>
            </a:pathLst>
          </a:custGeom>
          <a:noFill/>
          <a:ln cap="flat" cmpd="sng" w="9525">
            <a:solidFill>
              <a:schemeClr val="dk2"/>
            </a:solidFill>
            <a:prstDash val="solid"/>
            <a:round/>
            <a:headEnd len="med" w="med" type="none"/>
            <a:tailEnd len="med" w="med" type="none"/>
          </a:ln>
        </p:spPr>
      </p:sp>
      <p:pic>
        <p:nvPicPr>
          <p:cNvPr id="444" name="Google Shape;444;p47"/>
          <p:cNvPicPr preferRelativeResize="0"/>
          <p:nvPr/>
        </p:nvPicPr>
        <p:blipFill>
          <a:blip r:embed="rId3">
            <a:alphaModFix/>
          </a:blip>
          <a:stretch>
            <a:fillRect/>
          </a:stretch>
        </p:blipFill>
        <p:spPr>
          <a:xfrm>
            <a:off x="6215480" y="2522580"/>
            <a:ext cx="663970" cy="649801"/>
          </a:xfrm>
          <a:prstGeom prst="rect">
            <a:avLst/>
          </a:prstGeom>
          <a:noFill/>
          <a:ln>
            <a:noFill/>
          </a:ln>
        </p:spPr>
      </p:pic>
      <p:pic>
        <p:nvPicPr>
          <p:cNvPr id="445" name="Google Shape;445;p47"/>
          <p:cNvPicPr preferRelativeResize="0"/>
          <p:nvPr/>
        </p:nvPicPr>
        <p:blipFill>
          <a:blip r:embed="rId4">
            <a:alphaModFix/>
          </a:blip>
          <a:stretch>
            <a:fillRect/>
          </a:stretch>
        </p:blipFill>
        <p:spPr>
          <a:xfrm>
            <a:off x="8328850" y="2484245"/>
            <a:ext cx="663969" cy="649800"/>
          </a:xfrm>
          <a:prstGeom prst="rect">
            <a:avLst/>
          </a:prstGeom>
          <a:noFill/>
          <a:ln>
            <a:noFill/>
          </a:ln>
        </p:spPr>
      </p:pic>
      <p:pic>
        <p:nvPicPr>
          <p:cNvPr id="446" name="Google Shape;446;p47"/>
          <p:cNvPicPr preferRelativeResize="0"/>
          <p:nvPr/>
        </p:nvPicPr>
        <p:blipFill>
          <a:blip r:embed="rId5">
            <a:alphaModFix/>
          </a:blip>
          <a:stretch>
            <a:fillRect/>
          </a:stretch>
        </p:blipFill>
        <p:spPr>
          <a:xfrm>
            <a:off x="7179450" y="914825"/>
            <a:ext cx="805563" cy="788372"/>
          </a:xfrm>
          <a:prstGeom prst="rect">
            <a:avLst/>
          </a:prstGeom>
          <a:noFill/>
          <a:ln>
            <a:noFill/>
          </a:ln>
        </p:spPr>
      </p:pic>
      <p:cxnSp>
        <p:nvCxnSpPr>
          <p:cNvPr id="447" name="Google Shape;447;p47"/>
          <p:cNvCxnSpPr/>
          <p:nvPr/>
        </p:nvCxnSpPr>
        <p:spPr>
          <a:xfrm flipH="1">
            <a:off x="6717289" y="1843219"/>
            <a:ext cx="329700" cy="543300"/>
          </a:xfrm>
          <a:prstGeom prst="straightConnector1">
            <a:avLst/>
          </a:prstGeom>
          <a:noFill/>
          <a:ln cap="flat" cmpd="sng" w="9525">
            <a:solidFill>
              <a:schemeClr val="dk2"/>
            </a:solidFill>
            <a:prstDash val="solid"/>
            <a:round/>
            <a:headEnd len="med" w="med" type="none"/>
            <a:tailEnd len="med" w="med" type="triangle"/>
          </a:ln>
        </p:spPr>
      </p:cxnSp>
      <p:sp>
        <p:nvSpPr>
          <p:cNvPr id="448" name="Google Shape;448;p47"/>
          <p:cNvSpPr txBox="1"/>
          <p:nvPr/>
        </p:nvSpPr>
        <p:spPr>
          <a:xfrm>
            <a:off x="7698355" y="1921525"/>
            <a:ext cx="15273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cxnSp>
        <p:nvCxnSpPr>
          <p:cNvPr id="449" name="Google Shape;449;p47"/>
          <p:cNvCxnSpPr/>
          <p:nvPr/>
        </p:nvCxnSpPr>
        <p:spPr>
          <a:xfrm>
            <a:off x="7915989" y="1822729"/>
            <a:ext cx="497100" cy="568800"/>
          </a:xfrm>
          <a:prstGeom prst="straightConnector1">
            <a:avLst/>
          </a:prstGeom>
          <a:noFill/>
          <a:ln cap="flat" cmpd="sng" w="9525">
            <a:solidFill>
              <a:schemeClr val="dk2"/>
            </a:solidFill>
            <a:prstDash val="solid"/>
            <a:round/>
            <a:headEnd len="med" w="med" type="none"/>
            <a:tailEnd len="med" w="med" type="triangle"/>
          </a:ln>
        </p:spPr>
      </p:cxnSp>
      <p:sp>
        <p:nvSpPr>
          <p:cNvPr id="450" name="Google Shape;450;p47"/>
          <p:cNvSpPr txBox="1"/>
          <p:nvPr/>
        </p:nvSpPr>
        <p:spPr>
          <a:xfrm>
            <a:off x="6598393" y="1940675"/>
            <a:ext cx="10527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cxnSp>
        <p:nvCxnSpPr>
          <p:cNvPr id="451" name="Google Shape;451;p47"/>
          <p:cNvCxnSpPr/>
          <p:nvPr/>
        </p:nvCxnSpPr>
        <p:spPr>
          <a:xfrm flipH="1" rot="10800000">
            <a:off x="7167100" y="2980975"/>
            <a:ext cx="903900" cy="18900"/>
          </a:xfrm>
          <a:prstGeom prst="straightConnector1">
            <a:avLst/>
          </a:prstGeom>
          <a:noFill/>
          <a:ln cap="flat" cmpd="sng" w="9525">
            <a:solidFill>
              <a:schemeClr val="dk2"/>
            </a:solidFill>
            <a:prstDash val="solid"/>
            <a:round/>
            <a:headEnd len="med" w="med" type="none"/>
            <a:tailEnd len="med" w="med" type="triangle"/>
          </a:ln>
        </p:spPr>
      </p:cxnSp>
      <p:sp>
        <p:nvSpPr>
          <p:cNvPr id="452" name="Google Shape;452;p47"/>
          <p:cNvSpPr txBox="1"/>
          <p:nvPr/>
        </p:nvSpPr>
        <p:spPr>
          <a:xfrm>
            <a:off x="6922850" y="3086921"/>
            <a:ext cx="23664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0000FF"/>
                </a:solidFill>
              </a:rPr>
              <a:t>ATTACK!</a:t>
            </a:r>
            <a:r>
              <a:rPr lang="en" sz="1000"/>
              <a:t>”</a:t>
            </a:r>
            <a:endParaRPr sz="1000"/>
          </a:p>
        </p:txBody>
      </p:sp>
      <p:sp>
        <p:nvSpPr>
          <p:cNvPr id="453" name="Google Shape;453;p47"/>
          <p:cNvSpPr txBox="1"/>
          <p:nvPr/>
        </p:nvSpPr>
        <p:spPr>
          <a:xfrm>
            <a:off x="5610650" y="4311550"/>
            <a:ext cx="36150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 should </a:t>
            </a:r>
            <a:r>
              <a:rPr lang="en">
                <a:solidFill>
                  <a:srgbClr val="980000"/>
                </a:solidFill>
              </a:rPr>
              <a:t>RETREAT!</a:t>
            </a:r>
            <a:endParaRPr>
              <a:solidFill>
                <a:srgbClr val="980000"/>
              </a:solidFill>
            </a:endParaRPr>
          </a:p>
        </p:txBody>
      </p:sp>
      <p:sp>
        <p:nvSpPr>
          <p:cNvPr id="454" name="Google Shape;454;p47"/>
          <p:cNvSpPr/>
          <p:nvPr/>
        </p:nvSpPr>
        <p:spPr>
          <a:xfrm>
            <a:off x="5748725" y="3125916"/>
            <a:ext cx="524800" cy="1116600"/>
          </a:xfrm>
          <a:custGeom>
            <a:rect b="b" l="l" r="r" t="t"/>
            <a:pathLst>
              <a:path extrusionOk="0" h="44664" w="20992">
                <a:moveTo>
                  <a:pt x="0" y="1736"/>
                </a:moveTo>
                <a:cubicBezTo>
                  <a:pt x="4129" y="360"/>
                  <a:pt x="10269" y="-1357"/>
                  <a:pt x="13054" y="1987"/>
                </a:cubicBezTo>
                <a:cubicBezTo>
                  <a:pt x="16160" y="5717"/>
                  <a:pt x="17254" y="13725"/>
                  <a:pt x="13305" y="16548"/>
                </a:cubicBezTo>
                <a:cubicBezTo>
                  <a:pt x="11409" y="17904"/>
                  <a:pt x="5959" y="16220"/>
                  <a:pt x="6778" y="14037"/>
                </a:cubicBezTo>
                <a:cubicBezTo>
                  <a:pt x="8080" y="10566"/>
                  <a:pt x="16079" y="15635"/>
                  <a:pt x="16569" y="19309"/>
                </a:cubicBezTo>
                <a:cubicBezTo>
                  <a:pt x="16892" y="21732"/>
                  <a:pt x="10795" y="26272"/>
                  <a:pt x="10795" y="23828"/>
                </a:cubicBezTo>
                <a:cubicBezTo>
                  <a:pt x="10795" y="21065"/>
                  <a:pt x="17126" y="22125"/>
                  <a:pt x="19079" y="24079"/>
                </a:cubicBezTo>
                <a:cubicBezTo>
                  <a:pt x="21801" y="26802"/>
                  <a:pt x="21439" y="32797"/>
                  <a:pt x="18828" y="35626"/>
                </a:cubicBezTo>
                <a:cubicBezTo>
                  <a:pt x="17269" y="37314"/>
                  <a:pt x="12335" y="36651"/>
                  <a:pt x="12050" y="34371"/>
                </a:cubicBezTo>
                <a:cubicBezTo>
                  <a:pt x="11780" y="32211"/>
                  <a:pt x="17369" y="32308"/>
                  <a:pt x="18577" y="34120"/>
                </a:cubicBezTo>
                <a:cubicBezTo>
                  <a:pt x="20546" y="37074"/>
                  <a:pt x="20083" y="41114"/>
                  <a:pt x="20083" y="44664"/>
                </a:cubicBezTo>
              </a:path>
            </a:pathLst>
          </a:custGeom>
          <a:noFill/>
          <a:ln cap="flat" cmpd="sng" w="9525">
            <a:solidFill>
              <a:schemeClr val="dk2"/>
            </a:solidFill>
            <a:prstDash val="solid"/>
            <a:round/>
            <a:headEnd len="med" w="med" type="none"/>
            <a:tailEnd len="med" w="med" type="none"/>
          </a:ln>
        </p:spPr>
      </p:sp>
      <p:sp>
        <p:nvSpPr>
          <p:cNvPr id="455" name="Google Shape;455;p47"/>
          <p:cNvSpPr/>
          <p:nvPr/>
        </p:nvSpPr>
        <p:spPr>
          <a:xfrm>
            <a:off x="6972525" y="3169325"/>
            <a:ext cx="1876500" cy="1098300"/>
          </a:xfrm>
          <a:custGeom>
            <a:rect b="b" l="l" r="r" t="t"/>
            <a:pathLst>
              <a:path extrusionOk="0" h="43932" w="75060">
                <a:moveTo>
                  <a:pt x="75060" y="0"/>
                </a:moveTo>
                <a:cubicBezTo>
                  <a:pt x="75060" y="5872"/>
                  <a:pt x="69356" y="13889"/>
                  <a:pt x="63513" y="13305"/>
                </a:cubicBezTo>
                <a:cubicBezTo>
                  <a:pt x="61064" y="13060"/>
                  <a:pt x="56011" y="11007"/>
                  <a:pt x="57488" y="9038"/>
                </a:cubicBezTo>
                <a:cubicBezTo>
                  <a:pt x="59508" y="6345"/>
                  <a:pt x="65329" y="14666"/>
                  <a:pt x="63262" y="17322"/>
                </a:cubicBezTo>
                <a:cubicBezTo>
                  <a:pt x="59155" y="22599"/>
                  <a:pt x="47607" y="25555"/>
                  <a:pt x="43430" y="20334"/>
                </a:cubicBezTo>
                <a:cubicBezTo>
                  <a:pt x="42081" y="18648"/>
                  <a:pt x="46653" y="15886"/>
                  <a:pt x="48701" y="16569"/>
                </a:cubicBezTo>
                <a:cubicBezTo>
                  <a:pt x="50987" y="17331"/>
                  <a:pt x="52366" y="21232"/>
                  <a:pt x="51212" y="23347"/>
                </a:cubicBezTo>
                <a:cubicBezTo>
                  <a:pt x="48273" y="28735"/>
                  <a:pt x="37607" y="31068"/>
                  <a:pt x="33137" y="26861"/>
                </a:cubicBezTo>
                <a:cubicBezTo>
                  <a:pt x="31852" y="25651"/>
                  <a:pt x="29128" y="23591"/>
                  <a:pt x="30376" y="22343"/>
                </a:cubicBezTo>
                <a:cubicBezTo>
                  <a:pt x="32804" y="19915"/>
                  <a:pt x="39603" y="27236"/>
                  <a:pt x="37405" y="29874"/>
                </a:cubicBezTo>
                <a:cubicBezTo>
                  <a:pt x="33802" y="34199"/>
                  <a:pt x="21512" y="33919"/>
                  <a:pt x="20585" y="28367"/>
                </a:cubicBezTo>
                <a:cubicBezTo>
                  <a:pt x="20337" y="26879"/>
                  <a:pt x="23096" y="25020"/>
                  <a:pt x="24351" y="25857"/>
                </a:cubicBezTo>
                <a:cubicBezTo>
                  <a:pt x="26277" y="27141"/>
                  <a:pt x="27070" y="30664"/>
                  <a:pt x="25857" y="32635"/>
                </a:cubicBezTo>
                <a:cubicBezTo>
                  <a:pt x="22375" y="38294"/>
                  <a:pt x="12414" y="32818"/>
                  <a:pt x="6025" y="34643"/>
                </a:cubicBezTo>
                <a:cubicBezTo>
                  <a:pt x="2476" y="35657"/>
                  <a:pt x="895" y="40352"/>
                  <a:pt x="0" y="43932"/>
                </a:cubicBezTo>
              </a:path>
            </a:pathLst>
          </a:custGeom>
          <a:noFill/>
          <a:ln cap="flat" cmpd="sng" w="9525">
            <a:solidFill>
              <a:schemeClr val="dk2"/>
            </a:solidFill>
            <a:prstDash val="solid"/>
            <a:round/>
            <a:headEnd len="med" w="med" type="none"/>
            <a:tailEnd len="med" w="med" type="none"/>
          </a:ln>
        </p:spPr>
      </p:sp>
      <p:cxnSp>
        <p:nvCxnSpPr>
          <p:cNvPr id="456" name="Google Shape;456;p47"/>
          <p:cNvCxnSpPr/>
          <p:nvPr/>
        </p:nvCxnSpPr>
        <p:spPr>
          <a:xfrm>
            <a:off x="3043825" y="1016700"/>
            <a:ext cx="31500" cy="2454000"/>
          </a:xfrm>
          <a:prstGeom prst="straightConnector1">
            <a:avLst/>
          </a:prstGeom>
          <a:noFill/>
          <a:ln cap="flat" cmpd="sng" w="9525">
            <a:solidFill>
              <a:schemeClr val="dk2"/>
            </a:solidFill>
            <a:prstDash val="solid"/>
            <a:round/>
            <a:headEnd len="med" w="med" type="none"/>
            <a:tailEnd len="med" w="med" type="none"/>
          </a:ln>
        </p:spPr>
      </p:cxnSp>
      <p:cxnSp>
        <p:nvCxnSpPr>
          <p:cNvPr id="457" name="Google Shape;457;p47"/>
          <p:cNvCxnSpPr/>
          <p:nvPr/>
        </p:nvCxnSpPr>
        <p:spPr>
          <a:xfrm>
            <a:off x="5918175" y="1035525"/>
            <a:ext cx="113100" cy="2284500"/>
          </a:xfrm>
          <a:prstGeom prst="straightConnector1">
            <a:avLst/>
          </a:prstGeom>
          <a:noFill/>
          <a:ln cap="flat" cmpd="sng" w="9525">
            <a:solidFill>
              <a:schemeClr val="dk2"/>
            </a:solidFill>
            <a:prstDash val="solid"/>
            <a:round/>
            <a:headEnd len="med" w="med" type="none"/>
            <a:tailEnd len="med" w="med" type="none"/>
          </a:ln>
        </p:spPr>
      </p:cxnSp>
      <p:sp>
        <p:nvSpPr>
          <p:cNvPr id="458" name="Google Shape;458;p47"/>
          <p:cNvSpPr/>
          <p:nvPr/>
        </p:nvSpPr>
        <p:spPr>
          <a:xfrm>
            <a:off x="1791850" y="213375"/>
            <a:ext cx="5533002" cy="4552902"/>
          </a:xfrm>
          <a:prstGeom prst="irregularSeal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0000"/>
                </a:solidFill>
              </a:rPr>
              <a:t>Consistency broken!</a:t>
            </a:r>
            <a:endParaRPr sz="240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impossibility result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64" name="Google Shape;464;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prove </a:t>
            </a:r>
            <a:r>
              <a:rPr lang="en">
                <a:solidFill>
                  <a:schemeClr val="accent1"/>
                </a:solidFill>
              </a:rPr>
              <a:t>m &gt; 1</a:t>
            </a:r>
            <a:r>
              <a:rPr lang="en"/>
              <a:t> by </a:t>
            </a:r>
            <a:r>
              <a:rPr lang="en"/>
              <a:t>contradiction</a:t>
            </a:r>
            <a:endParaRPr/>
          </a:p>
          <a:p>
            <a:pPr indent="-342900" lvl="0" marL="457200" rtl="0" algn="l">
              <a:spcBef>
                <a:spcPts val="1600"/>
              </a:spcBef>
              <a:spcAft>
                <a:spcPts val="0"/>
              </a:spcAft>
              <a:buSzPts val="1800"/>
              <a:buChar char="●"/>
            </a:pPr>
            <a:r>
              <a:rPr lang="en"/>
              <a:t>assume we have a solution protocol </a:t>
            </a:r>
            <a:r>
              <a:rPr lang="en">
                <a:solidFill>
                  <a:srgbClr val="FF0000"/>
                </a:solidFill>
              </a:rPr>
              <a:t>f</a:t>
            </a:r>
            <a:r>
              <a:rPr lang="en"/>
              <a:t> for </a:t>
            </a:r>
            <a:r>
              <a:rPr lang="en">
                <a:solidFill>
                  <a:srgbClr val="FF0000"/>
                </a:solidFill>
              </a:rPr>
              <a:t>3m</a:t>
            </a:r>
            <a:r>
              <a:rPr lang="en"/>
              <a:t> generals when </a:t>
            </a:r>
            <a:r>
              <a:rPr lang="en">
                <a:solidFill>
                  <a:schemeClr val="accent1"/>
                </a:solidFill>
              </a:rPr>
              <a:t>m &gt; 1</a:t>
            </a:r>
            <a:endParaRPr>
              <a:solidFill>
                <a:schemeClr val="accent1"/>
              </a:solidFill>
            </a:endParaRPr>
          </a:p>
          <a:p>
            <a:pPr indent="-342900" lvl="0" marL="457200" rtl="0" algn="l">
              <a:spcBef>
                <a:spcPts val="0"/>
              </a:spcBef>
              <a:spcAft>
                <a:spcPts val="0"/>
              </a:spcAft>
              <a:buSzPts val="1800"/>
              <a:buChar char="●"/>
            </a:pPr>
            <a:r>
              <a:rPr lang="en"/>
              <a:t>we can solve </a:t>
            </a:r>
            <a:r>
              <a:rPr lang="en">
                <a:solidFill>
                  <a:schemeClr val="accent1"/>
                </a:solidFill>
              </a:rPr>
              <a:t>m = 1</a:t>
            </a:r>
            <a:r>
              <a:rPr lang="en"/>
              <a:t> case by leveraging </a:t>
            </a:r>
            <a:r>
              <a:rPr lang="en">
                <a:solidFill>
                  <a:srgbClr val="FF0000"/>
                </a:solidFill>
              </a:rPr>
              <a:t>f</a:t>
            </a:r>
            <a:endParaRPr>
              <a:solidFill>
                <a:srgbClr val="FF0000"/>
              </a:solidFill>
            </a:endParaRPr>
          </a:p>
          <a:p>
            <a:pPr indent="0" lvl="0" marL="0" rtl="0" algn="l">
              <a:spcBef>
                <a:spcPts val="1600"/>
              </a:spcBef>
              <a:spcAft>
                <a:spcPts val="16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impossibility result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70" name="Google Shape;470;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prove </a:t>
            </a:r>
            <a:r>
              <a:rPr lang="en">
                <a:solidFill>
                  <a:schemeClr val="accent1"/>
                </a:solidFill>
              </a:rPr>
              <a:t>m &gt; 1</a:t>
            </a:r>
            <a:r>
              <a:rPr lang="en"/>
              <a:t> by contradiction</a:t>
            </a:r>
            <a:endParaRPr/>
          </a:p>
          <a:p>
            <a:pPr indent="-342900" lvl="0" marL="457200" rtl="0" algn="l">
              <a:spcBef>
                <a:spcPts val="1600"/>
              </a:spcBef>
              <a:spcAft>
                <a:spcPts val="0"/>
              </a:spcAft>
              <a:buSzPts val="1800"/>
              <a:buChar char="●"/>
            </a:pPr>
            <a:r>
              <a:rPr lang="en"/>
              <a:t>assume the three generals are </a:t>
            </a:r>
            <a:r>
              <a:rPr lang="en">
                <a:solidFill>
                  <a:srgbClr val="FF0000"/>
                </a:solidFill>
              </a:rPr>
              <a:t>x</a:t>
            </a:r>
            <a:r>
              <a:rPr lang="en"/>
              <a:t>, </a:t>
            </a:r>
            <a:r>
              <a:rPr lang="en">
                <a:solidFill>
                  <a:srgbClr val="FF0000"/>
                </a:solidFill>
              </a:rPr>
              <a:t>y</a:t>
            </a:r>
            <a:r>
              <a:rPr lang="en"/>
              <a:t>, </a:t>
            </a:r>
            <a:r>
              <a:rPr lang="en">
                <a:solidFill>
                  <a:srgbClr val="FF0000"/>
                </a:solidFill>
              </a:rPr>
              <a:t>z</a:t>
            </a:r>
            <a:r>
              <a:rPr lang="en"/>
              <a:t>, and </a:t>
            </a:r>
            <a:r>
              <a:rPr lang="en">
                <a:solidFill>
                  <a:srgbClr val="FF0000"/>
                </a:solidFill>
              </a:rPr>
              <a:t>x</a:t>
            </a:r>
            <a:r>
              <a:rPr lang="en"/>
              <a:t> is the commander;</a:t>
            </a:r>
            <a:endParaRPr/>
          </a:p>
          <a:p>
            <a:pPr indent="-342900" lvl="0" marL="457200" rtl="0" algn="l">
              <a:spcBef>
                <a:spcPts val="0"/>
              </a:spcBef>
              <a:spcAft>
                <a:spcPts val="0"/>
              </a:spcAft>
              <a:buSzPts val="1800"/>
              <a:buChar char="●"/>
            </a:pPr>
            <a:r>
              <a:rPr lang="en"/>
              <a:t>according to protocol </a:t>
            </a:r>
            <a:r>
              <a:rPr lang="en">
                <a:solidFill>
                  <a:srgbClr val="FF0000"/>
                </a:solidFill>
              </a:rPr>
              <a:t>f</a:t>
            </a:r>
            <a:endParaRPr>
              <a:solidFill>
                <a:srgbClr val="FF0000"/>
              </a:solidFill>
            </a:endParaRPr>
          </a:p>
          <a:p>
            <a:pPr indent="-317500" lvl="1" marL="914400" rtl="0" algn="l">
              <a:spcBef>
                <a:spcPts val="0"/>
              </a:spcBef>
              <a:spcAft>
                <a:spcPts val="0"/>
              </a:spcAft>
              <a:buSzPts val="1400"/>
              <a:buChar char="○"/>
            </a:pPr>
            <a:r>
              <a:rPr lang="en">
                <a:solidFill>
                  <a:srgbClr val="FF0000"/>
                </a:solidFill>
              </a:rPr>
              <a:t>x</a:t>
            </a:r>
            <a:r>
              <a:rPr lang="en"/>
              <a:t> simulates one commander and </a:t>
            </a:r>
            <a:r>
              <a:rPr lang="en">
                <a:solidFill>
                  <a:srgbClr val="FF0000"/>
                </a:solidFill>
              </a:rPr>
              <a:t>m-1</a:t>
            </a:r>
            <a:r>
              <a:rPr lang="en"/>
              <a:t> lieutenants</a:t>
            </a:r>
            <a:endParaRPr/>
          </a:p>
          <a:p>
            <a:pPr indent="-317500" lvl="1" marL="914400" rtl="0" algn="l">
              <a:spcBef>
                <a:spcPts val="0"/>
              </a:spcBef>
              <a:spcAft>
                <a:spcPts val="0"/>
              </a:spcAft>
              <a:buSzPts val="1400"/>
              <a:buChar char="○"/>
            </a:pPr>
            <a:r>
              <a:rPr lang="en"/>
              <a:t>each of </a:t>
            </a:r>
            <a:r>
              <a:rPr lang="en">
                <a:solidFill>
                  <a:srgbClr val="FF0000"/>
                </a:solidFill>
              </a:rPr>
              <a:t>y</a:t>
            </a:r>
            <a:r>
              <a:rPr lang="en"/>
              <a:t> and </a:t>
            </a:r>
            <a:r>
              <a:rPr lang="en">
                <a:solidFill>
                  <a:srgbClr val="FF0000"/>
                </a:solidFill>
              </a:rPr>
              <a:t>z</a:t>
            </a:r>
            <a:r>
              <a:rPr lang="en"/>
              <a:t> simulates </a:t>
            </a:r>
            <a:r>
              <a:rPr lang="en">
                <a:solidFill>
                  <a:srgbClr val="FF0000"/>
                </a:solidFill>
              </a:rPr>
              <a:t>m</a:t>
            </a:r>
            <a:r>
              <a:rPr lang="en"/>
              <a:t> lieutenants</a:t>
            </a:r>
            <a:endParaRPr/>
          </a:p>
          <a:p>
            <a:pPr indent="0" lvl="0" marL="0" rtl="0" algn="l">
              <a:spcBef>
                <a:spcPts val="1600"/>
              </a:spcBef>
              <a:spcAft>
                <a:spcPts val="16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impossibility result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76" name="Google Shape;476;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prove </a:t>
            </a:r>
            <a:r>
              <a:rPr lang="en">
                <a:solidFill>
                  <a:schemeClr val="accent1"/>
                </a:solidFill>
              </a:rPr>
              <a:t>m &gt; 1 </a:t>
            </a:r>
            <a:r>
              <a:rPr lang="en"/>
              <a:t>by contradiction</a:t>
            </a:r>
            <a:endParaRPr/>
          </a:p>
          <a:p>
            <a:pPr indent="-342900" lvl="0" marL="457200" rtl="0" algn="l">
              <a:spcBef>
                <a:spcPts val="1600"/>
              </a:spcBef>
              <a:spcAft>
                <a:spcPts val="0"/>
              </a:spcAft>
              <a:buSzPts val="1800"/>
              <a:buChar char="●"/>
            </a:pPr>
            <a:r>
              <a:rPr lang="en"/>
              <a:t>assume the three generals are </a:t>
            </a:r>
            <a:r>
              <a:rPr lang="en">
                <a:solidFill>
                  <a:srgbClr val="FF0000"/>
                </a:solidFill>
              </a:rPr>
              <a:t>x</a:t>
            </a:r>
            <a:r>
              <a:rPr lang="en"/>
              <a:t>, </a:t>
            </a:r>
            <a:r>
              <a:rPr lang="en">
                <a:solidFill>
                  <a:srgbClr val="FF0000"/>
                </a:solidFill>
              </a:rPr>
              <a:t>y</a:t>
            </a:r>
            <a:r>
              <a:rPr lang="en"/>
              <a:t>, </a:t>
            </a:r>
            <a:r>
              <a:rPr lang="en">
                <a:solidFill>
                  <a:srgbClr val="FF0000"/>
                </a:solidFill>
              </a:rPr>
              <a:t>z</a:t>
            </a:r>
            <a:r>
              <a:rPr lang="en"/>
              <a:t>, and </a:t>
            </a:r>
            <a:r>
              <a:rPr lang="en">
                <a:solidFill>
                  <a:srgbClr val="FF0000"/>
                </a:solidFill>
              </a:rPr>
              <a:t>x</a:t>
            </a:r>
            <a:r>
              <a:rPr lang="en"/>
              <a:t> is the commander;</a:t>
            </a:r>
            <a:endParaRPr/>
          </a:p>
          <a:p>
            <a:pPr indent="-342900" lvl="0" marL="457200" rtl="0" algn="l">
              <a:spcBef>
                <a:spcPts val="0"/>
              </a:spcBef>
              <a:spcAft>
                <a:spcPts val="0"/>
              </a:spcAft>
              <a:buSzPts val="1800"/>
              <a:buChar char="●"/>
            </a:pPr>
            <a:r>
              <a:rPr lang="en"/>
              <a:t>according to protocol </a:t>
            </a:r>
            <a:r>
              <a:rPr lang="en">
                <a:solidFill>
                  <a:srgbClr val="FF0000"/>
                </a:solidFill>
              </a:rPr>
              <a:t>f</a:t>
            </a:r>
            <a:endParaRPr>
              <a:solidFill>
                <a:srgbClr val="FF0000"/>
              </a:solidFill>
            </a:endParaRPr>
          </a:p>
          <a:p>
            <a:pPr indent="-317500" lvl="1" marL="914400" rtl="0" algn="l">
              <a:spcBef>
                <a:spcPts val="0"/>
              </a:spcBef>
              <a:spcAft>
                <a:spcPts val="0"/>
              </a:spcAft>
              <a:buSzPts val="1400"/>
              <a:buChar char="○"/>
            </a:pPr>
            <a:r>
              <a:rPr lang="en">
                <a:solidFill>
                  <a:srgbClr val="FF0000"/>
                </a:solidFill>
              </a:rPr>
              <a:t>x</a:t>
            </a:r>
            <a:r>
              <a:rPr lang="en"/>
              <a:t> simulates one commander and m-1 lieutenants</a:t>
            </a:r>
            <a:endParaRPr/>
          </a:p>
          <a:p>
            <a:pPr indent="-317500" lvl="1" marL="914400" rtl="0" algn="l">
              <a:spcBef>
                <a:spcPts val="0"/>
              </a:spcBef>
              <a:spcAft>
                <a:spcPts val="0"/>
              </a:spcAft>
              <a:buSzPts val="1400"/>
              <a:buChar char="○"/>
            </a:pPr>
            <a:r>
              <a:rPr lang="en"/>
              <a:t>each of </a:t>
            </a:r>
            <a:r>
              <a:rPr lang="en">
                <a:solidFill>
                  <a:srgbClr val="FF0000"/>
                </a:solidFill>
              </a:rPr>
              <a:t>y</a:t>
            </a:r>
            <a:r>
              <a:rPr lang="en"/>
              <a:t> and </a:t>
            </a:r>
            <a:r>
              <a:rPr lang="en">
                <a:solidFill>
                  <a:srgbClr val="FF0000"/>
                </a:solidFill>
              </a:rPr>
              <a:t>z</a:t>
            </a:r>
            <a:r>
              <a:rPr lang="en"/>
              <a:t> simulates </a:t>
            </a:r>
            <a:r>
              <a:rPr lang="en">
                <a:solidFill>
                  <a:srgbClr val="FF0000"/>
                </a:solidFill>
              </a:rPr>
              <a:t>m</a:t>
            </a:r>
            <a:r>
              <a:rPr lang="en"/>
              <a:t> lieutenants</a:t>
            </a:r>
            <a:endParaRPr/>
          </a:p>
          <a:p>
            <a:pPr indent="-342900" lvl="0" marL="457200" rtl="0" algn="l">
              <a:spcBef>
                <a:spcPts val="0"/>
              </a:spcBef>
              <a:spcAft>
                <a:spcPts val="0"/>
              </a:spcAft>
              <a:buSzPts val="1800"/>
              <a:buChar char="●"/>
            </a:pPr>
            <a:r>
              <a:rPr lang="en"/>
              <a:t>at most one of </a:t>
            </a:r>
            <a:r>
              <a:rPr lang="en">
                <a:solidFill>
                  <a:srgbClr val="FF0000"/>
                </a:solidFill>
              </a:rPr>
              <a:t>x</a:t>
            </a:r>
            <a:r>
              <a:rPr lang="en"/>
              <a:t>, </a:t>
            </a:r>
            <a:r>
              <a:rPr lang="en">
                <a:solidFill>
                  <a:srgbClr val="FF0000"/>
                </a:solidFill>
              </a:rPr>
              <a:t>y</a:t>
            </a:r>
            <a:r>
              <a:rPr lang="en"/>
              <a:t>, </a:t>
            </a:r>
            <a:r>
              <a:rPr lang="en">
                <a:solidFill>
                  <a:srgbClr val="FF0000"/>
                </a:solidFill>
              </a:rPr>
              <a:t>z</a:t>
            </a:r>
            <a:r>
              <a:rPr lang="en"/>
              <a:t> is a traitor</a:t>
            </a:r>
            <a:endParaRPr/>
          </a:p>
          <a:p>
            <a:pPr indent="-317500" lvl="1" marL="914400" rtl="0" algn="l">
              <a:spcBef>
                <a:spcPts val="0"/>
              </a:spcBef>
              <a:spcAft>
                <a:spcPts val="0"/>
              </a:spcAft>
              <a:buSzPts val="1400"/>
              <a:buChar char="○"/>
            </a:pPr>
            <a:r>
              <a:rPr lang="en"/>
              <a:t>at most </a:t>
            </a:r>
            <a:r>
              <a:rPr lang="en">
                <a:solidFill>
                  <a:srgbClr val="FF0000"/>
                </a:solidFill>
              </a:rPr>
              <a:t>m</a:t>
            </a:r>
            <a:r>
              <a:rPr lang="en"/>
              <a:t> simulated traitors</a:t>
            </a:r>
            <a:endParaRPr/>
          </a:p>
          <a:p>
            <a:pPr indent="-317500" lvl="1" marL="914400" rtl="0" algn="l">
              <a:spcBef>
                <a:spcPts val="0"/>
              </a:spcBef>
              <a:spcAft>
                <a:spcPts val="0"/>
              </a:spcAft>
              <a:buSzPts val="1400"/>
              <a:buChar char="○"/>
            </a:pPr>
            <a:r>
              <a:rPr lang="en"/>
              <a:t>protocol </a:t>
            </a:r>
            <a:r>
              <a:rPr lang="en">
                <a:solidFill>
                  <a:srgbClr val="FF0000"/>
                </a:solidFill>
              </a:rPr>
              <a:t>f</a:t>
            </a:r>
            <a:r>
              <a:rPr lang="en"/>
              <a:t> can solve the case when there are at most </a:t>
            </a:r>
            <a:r>
              <a:rPr lang="en">
                <a:solidFill>
                  <a:srgbClr val="FF0000"/>
                </a:solidFill>
              </a:rPr>
              <a:t>m</a:t>
            </a:r>
            <a:r>
              <a:rPr lang="en"/>
              <a:t> traitors </a:t>
            </a:r>
            <a:endParaRPr/>
          </a:p>
          <a:p>
            <a:pPr indent="0" lvl="0" marL="0" rtl="0" algn="l">
              <a:spcBef>
                <a:spcPts val="1600"/>
              </a:spcBef>
              <a:spcAft>
                <a:spcPts val="16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impossibility result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82" name="Google Shape;482;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prove </a:t>
            </a:r>
            <a:r>
              <a:rPr lang="en">
                <a:solidFill>
                  <a:schemeClr val="accent1"/>
                </a:solidFill>
              </a:rPr>
              <a:t>m &gt; 1</a:t>
            </a:r>
            <a:r>
              <a:rPr lang="en"/>
              <a:t> by contradiction</a:t>
            </a:r>
            <a:endParaRPr/>
          </a:p>
          <a:p>
            <a:pPr indent="-342900" lvl="0" marL="457200" marR="0" rtl="0" algn="l">
              <a:lnSpc>
                <a:spcPct val="115000"/>
              </a:lnSpc>
              <a:spcBef>
                <a:spcPts val="1600"/>
              </a:spcBef>
              <a:spcAft>
                <a:spcPts val="0"/>
              </a:spcAft>
              <a:buClr>
                <a:schemeClr val="dk2"/>
              </a:buClr>
              <a:buSzPts val="1800"/>
              <a:buFont typeface="Arial"/>
              <a:buChar char="●"/>
            </a:pPr>
            <a:r>
              <a:rPr lang="en"/>
              <a:t>if we can solve case </a:t>
            </a:r>
            <a:r>
              <a:rPr lang="en">
                <a:solidFill>
                  <a:schemeClr val="accent1"/>
                </a:solidFill>
              </a:rPr>
              <a:t>m &gt; 1</a:t>
            </a:r>
            <a:r>
              <a:rPr lang="en"/>
              <a:t> then we can solve </a:t>
            </a:r>
            <a:r>
              <a:rPr lang="en">
                <a:solidFill>
                  <a:schemeClr val="accent1"/>
                </a:solidFill>
              </a:rPr>
              <a:t>m = 1</a:t>
            </a:r>
            <a:endParaRPr>
              <a:solidFill>
                <a:schemeClr val="accent1"/>
              </a:solidFill>
            </a:endParaRPr>
          </a:p>
          <a:p>
            <a:pPr indent="-342900" lvl="0" marL="457200" marR="0" rtl="0" algn="l">
              <a:lnSpc>
                <a:spcPct val="115000"/>
              </a:lnSpc>
              <a:spcBef>
                <a:spcPts val="0"/>
              </a:spcBef>
              <a:spcAft>
                <a:spcPts val="0"/>
              </a:spcAft>
              <a:buSzPts val="1800"/>
              <a:buChar char="●"/>
            </a:pPr>
            <a:r>
              <a:rPr lang="en"/>
              <a:t>we proved case </a:t>
            </a:r>
            <a:r>
              <a:rPr lang="en">
                <a:solidFill>
                  <a:schemeClr val="accent1"/>
                </a:solidFill>
              </a:rPr>
              <a:t>m = 1</a:t>
            </a:r>
            <a:r>
              <a:rPr lang="en"/>
              <a:t> cannot be solved</a:t>
            </a:r>
            <a:endParaRPr/>
          </a:p>
          <a:p>
            <a:pPr indent="-342900" lvl="0" marL="457200" marR="0" rtl="0" algn="l">
              <a:lnSpc>
                <a:spcPct val="115000"/>
              </a:lnSpc>
              <a:spcBef>
                <a:spcPts val="0"/>
              </a:spcBef>
              <a:spcAft>
                <a:spcPts val="0"/>
              </a:spcAft>
              <a:buSzPts val="1800"/>
              <a:buChar char="●"/>
            </a:pPr>
            <a:r>
              <a:rPr lang="en"/>
              <a:t>contradiction!</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story from Lamport?</a:t>
            </a:r>
            <a:endParaRPr/>
          </a:p>
        </p:txBody>
      </p:sp>
      <p:sp>
        <p:nvSpPr>
          <p:cNvPr id="78" name="Google Shape;78;p16"/>
          <p:cNvSpPr txBox="1"/>
          <p:nvPr/>
        </p:nvSpPr>
        <p:spPr>
          <a:xfrm>
            <a:off x="623175" y="1624850"/>
            <a:ext cx="5338800" cy="4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Time, Clocks, and the Ordering of Events in a Distributed System</a:t>
            </a:r>
            <a:endParaRPr/>
          </a:p>
        </p:txBody>
      </p:sp>
      <p:sp>
        <p:nvSpPr>
          <p:cNvPr id="79" name="Google Shape;79;p16"/>
          <p:cNvSpPr txBox="1"/>
          <p:nvPr/>
        </p:nvSpPr>
        <p:spPr>
          <a:xfrm>
            <a:off x="6384475" y="1627250"/>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1978</a:t>
            </a:r>
            <a:endParaRPr/>
          </a:p>
        </p:txBody>
      </p:sp>
      <p:sp>
        <p:nvSpPr>
          <p:cNvPr id="80" name="Google Shape;80;p16"/>
          <p:cNvSpPr txBox="1"/>
          <p:nvPr/>
        </p:nvSpPr>
        <p:spPr>
          <a:xfrm>
            <a:off x="2181525" y="3659275"/>
            <a:ext cx="22221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The part-time parliament</a:t>
            </a:r>
            <a:endParaRPr/>
          </a:p>
        </p:txBody>
      </p:sp>
      <p:sp>
        <p:nvSpPr>
          <p:cNvPr id="81" name="Google Shape;81;p16"/>
          <p:cNvSpPr txBox="1"/>
          <p:nvPr/>
        </p:nvSpPr>
        <p:spPr>
          <a:xfrm>
            <a:off x="6384475" y="3659275"/>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1990</a:t>
            </a:r>
            <a:endParaRPr/>
          </a:p>
        </p:txBody>
      </p:sp>
      <p:sp>
        <p:nvSpPr>
          <p:cNvPr id="82" name="Google Shape;82;p16"/>
          <p:cNvSpPr txBox="1"/>
          <p:nvPr/>
        </p:nvSpPr>
        <p:spPr>
          <a:xfrm>
            <a:off x="1892475" y="2571750"/>
            <a:ext cx="28002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The Byzantine Generals Problem</a:t>
            </a:r>
            <a:endParaRPr/>
          </a:p>
        </p:txBody>
      </p:sp>
      <p:sp>
        <p:nvSpPr>
          <p:cNvPr id="83" name="Google Shape;83;p16"/>
          <p:cNvSpPr txBox="1"/>
          <p:nvPr/>
        </p:nvSpPr>
        <p:spPr>
          <a:xfrm>
            <a:off x="6384475" y="2571750"/>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1982</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Oral messages’ fault</a:t>
            </a:r>
            <a:endParaRPr/>
          </a:p>
        </p:txBody>
      </p:sp>
      <p:sp>
        <p:nvSpPr>
          <p:cNvPr id="488" name="Google Shape;488;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With only oral messages, traitors can lie by telling the wrong command they </a:t>
            </a:r>
            <a:r>
              <a:rPr lang="en"/>
              <a:t>received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scenarios</a:t>
            </a:r>
            <a:endParaRPr/>
          </a:p>
        </p:txBody>
      </p:sp>
      <p:pic>
        <p:nvPicPr>
          <p:cNvPr id="494" name="Google Shape;494;p53"/>
          <p:cNvPicPr preferRelativeResize="0"/>
          <p:nvPr/>
        </p:nvPicPr>
        <p:blipFill>
          <a:blip r:embed="rId3">
            <a:alphaModFix/>
          </a:blip>
          <a:stretch>
            <a:fillRect/>
          </a:stretch>
        </p:blipFill>
        <p:spPr>
          <a:xfrm>
            <a:off x="4190098" y="1133788"/>
            <a:ext cx="756403" cy="696149"/>
          </a:xfrm>
          <a:prstGeom prst="rect">
            <a:avLst/>
          </a:prstGeom>
          <a:noFill/>
          <a:ln>
            <a:noFill/>
          </a:ln>
        </p:spPr>
      </p:pic>
      <p:pic>
        <p:nvPicPr>
          <p:cNvPr id="495" name="Google Shape;495;p53"/>
          <p:cNvPicPr preferRelativeResize="0"/>
          <p:nvPr/>
        </p:nvPicPr>
        <p:blipFill>
          <a:blip r:embed="rId4">
            <a:alphaModFix/>
          </a:blip>
          <a:stretch>
            <a:fillRect/>
          </a:stretch>
        </p:blipFill>
        <p:spPr>
          <a:xfrm>
            <a:off x="3150525" y="2595549"/>
            <a:ext cx="631162" cy="580884"/>
          </a:xfrm>
          <a:prstGeom prst="rect">
            <a:avLst/>
          </a:prstGeom>
          <a:noFill/>
          <a:ln>
            <a:noFill/>
          </a:ln>
        </p:spPr>
      </p:pic>
      <p:cxnSp>
        <p:nvCxnSpPr>
          <p:cNvPr id="496" name="Google Shape;496;p53"/>
          <p:cNvCxnSpPr/>
          <p:nvPr/>
        </p:nvCxnSpPr>
        <p:spPr>
          <a:xfrm flipH="1">
            <a:off x="3802004" y="2011737"/>
            <a:ext cx="313500" cy="485700"/>
          </a:xfrm>
          <a:prstGeom prst="straightConnector1">
            <a:avLst/>
          </a:prstGeom>
          <a:noFill/>
          <a:ln cap="flat" cmpd="sng" w="9525">
            <a:solidFill>
              <a:schemeClr val="dk2"/>
            </a:solidFill>
            <a:prstDash val="solid"/>
            <a:round/>
            <a:headEnd len="med" w="med" type="none"/>
            <a:tailEnd len="med" w="med" type="triangle"/>
          </a:ln>
        </p:spPr>
      </p:cxnSp>
      <p:sp>
        <p:nvSpPr>
          <p:cNvPr id="497" name="Google Shape;497;p53"/>
          <p:cNvSpPr txBox="1"/>
          <p:nvPr/>
        </p:nvSpPr>
        <p:spPr>
          <a:xfrm>
            <a:off x="4871904" y="2122950"/>
            <a:ext cx="10527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cxnSp>
        <p:nvCxnSpPr>
          <p:cNvPr id="498" name="Google Shape;498;p53"/>
          <p:cNvCxnSpPr/>
          <p:nvPr/>
        </p:nvCxnSpPr>
        <p:spPr>
          <a:xfrm>
            <a:off x="4941565" y="1993420"/>
            <a:ext cx="472800" cy="508200"/>
          </a:xfrm>
          <a:prstGeom prst="straightConnector1">
            <a:avLst/>
          </a:prstGeom>
          <a:noFill/>
          <a:ln cap="flat" cmpd="sng" w="9525">
            <a:solidFill>
              <a:schemeClr val="dk2"/>
            </a:solidFill>
            <a:prstDash val="solid"/>
            <a:round/>
            <a:headEnd len="med" w="med" type="none"/>
            <a:tailEnd len="med" w="med" type="triangle"/>
          </a:ln>
        </p:spPr>
      </p:cxnSp>
      <p:sp>
        <p:nvSpPr>
          <p:cNvPr id="499" name="Google Shape;499;p53"/>
          <p:cNvSpPr txBox="1"/>
          <p:nvPr/>
        </p:nvSpPr>
        <p:spPr>
          <a:xfrm>
            <a:off x="3645050" y="2058850"/>
            <a:ext cx="7983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cxnSp>
        <p:nvCxnSpPr>
          <p:cNvPr id="500" name="Google Shape;500;p53"/>
          <p:cNvCxnSpPr/>
          <p:nvPr/>
        </p:nvCxnSpPr>
        <p:spPr>
          <a:xfrm rot="10800000">
            <a:off x="4190149" y="3051239"/>
            <a:ext cx="880800" cy="9300"/>
          </a:xfrm>
          <a:prstGeom prst="straightConnector1">
            <a:avLst/>
          </a:prstGeom>
          <a:noFill/>
          <a:ln cap="flat" cmpd="sng" w="9525">
            <a:solidFill>
              <a:schemeClr val="dk2"/>
            </a:solidFill>
            <a:prstDash val="solid"/>
            <a:round/>
            <a:headEnd len="med" w="med" type="none"/>
            <a:tailEnd len="med" w="med" type="triangle"/>
          </a:ln>
        </p:spPr>
      </p:cxnSp>
      <p:sp>
        <p:nvSpPr>
          <p:cNvPr id="501" name="Google Shape;501;p53"/>
          <p:cNvSpPr txBox="1"/>
          <p:nvPr/>
        </p:nvSpPr>
        <p:spPr>
          <a:xfrm>
            <a:off x="3997499" y="3123535"/>
            <a:ext cx="22494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980000"/>
                </a:solidFill>
              </a:rPr>
              <a:t>RETREAT!</a:t>
            </a:r>
            <a:r>
              <a:rPr lang="en" sz="1000"/>
              <a:t>”</a:t>
            </a:r>
            <a:endParaRPr sz="1000"/>
          </a:p>
        </p:txBody>
      </p:sp>
      <p:pic>
        <p:nvPicPr>
          <p:cNvPr id="502" name="Google Shape;502;p53"/>
          <p:cNvPicPr preferRelativeResize="0"/>
          <p:nvPr/>
        </p:nvPicPr>
        <p:blipFill>
          <a:blip r:embed="rId4">
            <a:alphaModFix/>
          </a:blip>
          <a:stretch>
            <a:fillRect/>
          </a:stretch>
        </p:blipFill>
        <p:spPr>
          <a:xfrm>
            <a:off x="5202157" y="2557036"/>
            <a:ext cx="631162" cy="580884"/>
          </a:xfrm>
          <a:prstGeom prst="rect">
            <a:avLst/>
          </a:prstGeom>
          <a:noFill/>
          <a:ln>
            <a:noFill/>
          </a:ln>
        </p:spPr>
      </p:pic>
      <p:cxnSp>
        <p:nvCxnSpPr>
          <p:cNvPr id="503" name="Google Shape;503;p53"/>
          <p:cNvCxnSpPr/>
          <p:nvPr/>
        </p:nvCxnSpPr>
        <p:spPr>
          <a:xfrm flipH="1" rot="10800000">
            <a:off x="4115504" y="3610005"/>
            <a:ext cx="950400" cy="23100"/>
          </a:xfrm>
          <a:prstGeom prst="straightConnector1">
            <a:avLst/>
          </a:prstGeom>
          <a:noFill/>
          <a:ln cap="flat" cmpd="sng" w="9525">
            <a:solidFill>
              <a:schemeClr val="dk2"/>
            </a:solidFill>
            <a:prstDash val="solid"/>
            <a:round/>
            <a:headEnd len="med" w="med" type="none"/>
            <a:tailEnd len="med" w="med" type="triangle"/>
          </a:ln>
        </p:spPr>
      </p:cxnSp>
      <p:sp>
        <p:nvSpPr>
          <p:cNvPr id="504" name="Google Shape;504;p53"/>
          <p:cNvSpPr txBox="1"/>
          <p:nvPr/>
        </p:nvSpPr>
        <p:spPr>
          <a:xfrm>
            <a:off x="4053221" y="3701902"/>
            <a:ext cx="22494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0000FF"/>
                </a:solidFill>
              </a:rPr>
              <a:t>ATTACK!</a:t>
            </a:r>
            <a:r>
              <a:rPr lang="en" sz="1000"/>
              <a:t>”</a:t>
            </a:r>
            <a:endParaRPr sz="1000"/>
          </a:p>
        </p:txBody>
      </p:sp>
      <p:pic>
        <p:nvPicPr>
          <p:cNvPr id="505" name="Google Shape;505;p53"/>
          <p:cNvPicPr preferRelativeResize="0"/>
          <p:nvPr/>
        </p:nvPicPr>
        <p:blipFill>
          <a:blip r:embed="rId3">
            <a:alphaModFix/>
          </a:blip>
          <a:stretch>
            <a:fillRect/>
          </a:stretch>
        </p:blipFill>
        <p:spPr>
          <a:xfrm>
            <a:off x="2364096" y="2649146"/>
            <a:ext cx="651369" cy="581740"/>
          </a:xfrm>
          <a:prstGeom prst="rect">
            <a:avLst/>
          </a:prstGeom>
          <a:noFill/>
          <a:ln>
            <a:noFill/>
          </a:ln>
        </p:spPr>
      </p:pic>
      <p:pic>
        <p:nvPicPr>
          <p:cNvPr id="506" name="Google Shape;506;p53"/>
          <p:cNvPicPr preferRelativeResize="0"/>
          <p:nvPr/>
        </p:nvPicPr>
        <p:blipFill>
          <a:blip r:embed="rId4">
            <a:alphaModFix/>
          </a:blip>
          <a:stretch>
            <a:fillRect/>
          </a:stretch>
        </p:blipFill>
        <p:spPr>
          <a:xfrm>
            <a:off x="0" y="2649137"/>
            <a:ext cx="651369" cy="581738"/>
          </a:xfrm>
          <a:prstGeom prst="rect">
            <a:avLst/>
          </a:prstGeom>
          <a:noFill/>
          <a:ln>
            <a:noFill/>
          </a:ln>
        </p:spPr>
      </p:pic>
      <p:pic>
        <p:nvPicPr>
          <p:cNvPr id="507" name="Google Shape;507;p53"/>
          <p:cNvPicPr preferRelativeResize="0"/>
          <p:nvPr/>
        </p:nvPicPr>
        <p:blipFill>
          <a:blip r:embed="rId5">
            <a:alphaModFix/>
          </a:blip>
          <a:stretch>
            <a:fillRect/>
          </a:stretch>
        </p:blipFill>
        <p:spPr>
          <a:xfrm>
            <a:off x="1125820" y="1233313"/>
            <a:ext cx="790276" cy="705797"/>
          </a:xfrm>
          <a:prstGeom prst="rect">
            <a:avLst/>
          </a:prstGeom>
          <a:noFill/>
          <a:ln>
            <a:noFill/>
          </a:ln>
        </p:spPr>
      </p:pic>
      <p:cxnSp>
        <p:nvCxnSpPr>
          <p:cNvPr id="508" name="Google Shape;508;p53"/>
          <p:cNvCxnSpPr/>
          <p:nvPr/>
        </p:nvCxnSpPr>
        <p:spPr>
          <a:xfrm flipH="1">
            <a:off x="672474" y="2064465"/>
            <a:ext cx="323400" cy="486300"/>
          </a:xfrm>
          <a:prstGeom prst="straightConnector1">
            <a:avLst/>
          </a:prstGeom>
          <a:noFill/>
          <a:ln cap="flat" cmpd="sng" w="9525">
            <a:solidFill>
              <a:schemeClr val="dk2"/>
            </a:solidFill>
            <a:prstDash val="solid"/>
            <a:round/>
            <a:headEnd len="med" w="med" type="none"/>
            <a:tailEnd len="med" w="med" type="triangle"/>
          </a:ln>
        </p:spPr>
      </p:cxnSp>
      <p:sp>
        <p:nvSpPr>
          <p:cNvPr id="509" name="Google Shape;509;p53"/>
          <p:cNvSpPr txBox="1"/>
          <p:nvPr/>
        </p:nvSpPr>
        <p:spPr>
          <a:xfrm>
            <a:off x="1776495" y="2175850"/>
            <a:ext cx="7902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cxnSp>
        <p:nvCxnSpPr>
          <p:cNvPr id="510" name="Google Shape;510;p53"/>
          <p:cNvCxnSpPr/>
          <p:nvPr/>
        </p:nvCxnSpPr>
        <p:spPr>
          <a:xfrm>
            <a:off x="1848381" y="2046122"/>
            <a:ext cx="487800" cy="508800"/>
          </a:xfrm>
          <a:prstGeom prst="straightConnector1">
            <a:avLst/>
          </a:prstGeom>
          <a:noFill/>
          <a:ln cap="flat" cmpd="sng" w="9525">
            <a:solidFill>
              <a:schemeClr val="dk2"/>
            </a:solidFill>
            <a:prstDash val="solid"/>
            <a:round/>
            <a:headEnd len="med" w="med" type="none"/>
            <a:tailEnd len="med" w="med" type="triangle"/>
          </a:ln>
        </p:spPr>
      </p:cxnSp>
      <p:sp>
        <p:nvSpPr>
          <p:cNvPr id="511" name="Google Shape;511;p53"/>
          <p:cNvSpPr txBox="1"/>
          <p:nvPr/>
        </p:nvSpPr>
        <p:spPr>
          <a:xfrm>
            <a:off x="555792" y="2154700"/>
            <a:ext cx="8808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cxnSp>
        <p:nvCxnSpPr>
          <p:cNvPr id="512" name="Google Shape;512;p53"/>
          <p:cNvCxnSpPr/>
          <p:nvPr/>
        </p:nvCxnSpPr>
        <p:spPr>
          <a:xfrm rot="10800000">
            <a:off x="1072908" y="3105512"/>
            <a:ext cx="909000" cy="9300"/>
          </a:xfrm>
          <a:prstGeom prst="straightConnector1">
            <a:avLst/>
          </a:prstGeom>
          <a:noFill/>
          <a:ln cap="flat" cmpd="sng" w="9525">
            <a:solidFill>
              <a:schemeClr val="dk2"/>
            </a:solidFill>
            <a:prstDash val="solid"/>
            <a:round/>
            <a:headEnd len="med" w="med" type="none"/>
            <a:tailEnd len="med" w="med" type="triangle"/>
          </a:ln>
        </p:spPr>
      </p:cxnSp>
      <p:sp>
        <p:nvSpPr>
          <p:cNvPr id="513" name="Google Shape;513;p53"/>
          <p:cNvSpPr txBox="1"/>
          <p:nvPr/>
        </p:nvSpPr>
        <p:spPr>
          <a:xfrm>
            <a:off x="874090" y="3177900"/>
            <a:ext cx="23214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980000"/>
                </a:solidFill>
              </a:rPr>
              <a:t>RETREAT!</a:t>
            </a:r>
            <a:r>
              <a:rPr lang="en" sz="1000"/>
              <a:t>”</a:t>
            </a:r>
            <a:endParaRPr sz="1000"/>
          </a:p>
        </p:txBody>
      </p:sp>
      <p:sp>
        <p:nvSpPr>
          <p:cNvPr id="514" name="Google Shape;514;p53"/>
          <p:cNvSpPr txBox="1"/>
          <p:nvPr/>
        </p:nvSpPr>
        <p:spPr>
          <a:xfrm>
            <a:off x="1143650" y="4281200"/>
            <a:ext cx="1782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 should </a:t>
            </a:r>
            <a:r>
              <a:rPr lang="en">
                <a:solidFill>
                  <a:srgbClr val="0000FF"/>
                </a:solidFill>
              </a:rPr>
              <a:t>ATTACK!</a:t>
            </a:r>
            <a:endParaRPr>
              <a:solidFill>
                <a:srgbClr val="0000FF"/>
              </a:solidFill>
            </a:endParaRPr>
          </a:p>
        </p:txBody>
      </p:sp>
      <p:sp>
        <p:nvSpPr>
          <p:cNvPr id="515" name="Google Shape;515;p53"/>
          <p:cNvSpPr/>
          <p:nvPr/>
        </p:nvSpPr>
        <p:spPr>
          <a:xfrm>
            <a:off x="332625" y="3232100"/>
            <a:ext cx="1085725" cy="1035525"/>
          </a:xfrm>
          <a:custGeom>
            <a:rect b="b" l="l" r="r" t="t"/>
            <a:pathLst>
              <a:path extrusionOk="0" h="41421" w="43429">
                <a:moveTo>
                  <a:pt x="0" y="0"/>
                </a:moveTo>
                <a:cubicBezTo>
                  <a:pt x="2415" y="7246"/>
                  <a:pt x="17417" y="9409"/>
                  <a:pt x="15564" y="16819"/>
                </a:cubicBezTo>
                <a:cubicBezTo>
                  <a:pt x="14944" y="19297"/>
                  <a:pt x="11116" y="22321"/>
                  <a:pt x="9037" y="20836"/>
                </a:cubicBezTo>
                <a:cubicBezTo>
                  <a:pt x="7246" y="19557"/>
                  <a:pt x="7166" y="16332"/>
                  <a:pt x="8033" y="14309"/>
                </a:cubicBezTo>
                <a:cubicBezTo>
                  <a:pt x="9161" y="11676"/>
                  <a:pt x="14006" y="14032"/>
                  <a:pt x="16568" y="15313"/>
                </a:cubicBezTo>
                <a:cubicBezTo>
                  <a:pt x="19548" y="16803"/>
                  <a:pt x="22515" y="21472"/>
                  <a:pt x="20836" y="24350"/>
                </a:cubicBezTo>
                <a:cubicBezTo>
                  <a:pt x="19570" y="26520"/>
                  <a:pt x="13305" y="27113"/>
                  <a:pt x="13305" y="24601"/>
                </a:cubicBezTo>
                <a:cubicBezTo>
                  <a:pt x="13305" y="18778"/>
                  <a:pt x="28785" y="21337"/>
                  <a:pt x="30626" y="26861"/>
                </a:cubicBezTo>
                <a:cubicBezTo>
                  <a:pt x="31447" y="29323"/>
                  <a:pt x="30460" y="34141"/>
                  <a:pt x="27865" y="34141"/>
                </a:cubicBezTo>
                <a:cubicBezTo>
                  <a:pt x="25141" y="34141"/>
                  <a:pt x="20317" y="29939"/>
                  <a:pt x="22342" y="28116"/>
                </a:cubicBezTo>
                <a:cubicBezTo>
                  <a:pt x="28520" y="22556"/>
                  <a:pt x="43429" y="33110"/>
                  <a:pt x="43429" y="41421"/>
                </a:cubicBezTo>
              </a:path>
            </a:pathLst>
          </a:custGeom>
          <a:noFill/>
          <a:ln cap="flat" cmpd="sng" w="9525">
            <a:solidFill>
              <a:schemeClr val="dk2"/>
            </a:solidFill>
            <a:prstDash val="solid"/>
            <a:round/>
            <a:headEnd len="med" w="med" type="none"/>
            <a:tailEnd len="med" w="med" type="none"/>
          </a:ln>
        </p:spPr>
      </p:sp>
      <p:sp>
        <p:nvSpPr>
          <p:cNvPr id="516" name="Google Shape;516;p53"/>
          <p:cNvSpPr/>
          <p:nvPr/>
        </p:nvSpPr>
        <p:spPr>
          <a:xfrm>
            <a:off x="2158925" y="3345050"/>
            <a:ext cx="1198675" cy="966500"/>
          </a:xfrm>
          <a:custGeom>
            <a:rect b="b" l="l" r="r" t="t"/>
            <a:pathLst>
              <a:path extrusionOk="0" h="38660" w="47947">
                <a:moveTo>
                  <a:pt x="47947" y="0"/>
                </a:moveTo>
                <a:cubicBezTo>
                  <a:pt x="47947" y="2488"/>
                  <a:pt x="47400" y="5501"/>
                  <a:pt x="45437" y="7029"/>
                </a:cubicBezTo>
                <a:cubicBezTo>
                  <a:pt x="42158" y="9581"/>
                  <a:pt x="35633" y="8423"/>
                  <a:pt x="34140" y="12301"/>
                </a:cubicBezTo>
                <a:cubicBezTo>
                  <a:pt x="33521" y="13909"/>
                  <a:pt x="35305" y="17897"/>
                  <a:pt x="36651" y="16820"/>
                </a:cubicBezTo>
                <a:cubicBezTo>
                  <a:pt x="39091" y="14868"/>
                  <a:pt x="29740" y="11057"/>
                  <a:pt x="27865" y="13556"/>
                </a:cubicBezTo>
                <a:cubicBezTo>
                  <a:pt x="26354" y="15570"/>
                  <a:pt x="28312" y="21577"/>
                  <a:pt x="30626" y="20585"/>
                </a:cubicBezTo>
                <a:cubicBezTo>
                  <a:pt x="32769" y="19667"/>
                  <a:pt x="25515" y="16223"/>
                  <a:pt x="24099" y="18075"/>
                </a:cubicBezTo>
                <a:cubicBezTo>
                  <a:pt x="22819" y="19749"/>
                  <a:pt x="21421" y="23495"/>
                  <a:pt x="23346" y="24351"/>
                </a:cubicBezTo>
                <a:cubicBezTo>
                  <a:pt x="24752" y="24976"/>
                  <a:pt x="27356" y="22432"/>
                  <a:pt x="26609" y="21087"/>
                </a:cubicBezTo>
                <a:cubicBezTo>
                  <a:pt x="24821" y="17867"/>
                  <a:pt x="18167" y="18231"/>
                  <a:pt x="15564" y="20836"/>
                </a:cubicBezTo>
                <a:cubicBezTo>
                  <a:pt x="13337" y="23064"/>
                  <a:pt x="15030" y="27646"/>
                  <a:pt x="12802" y="29874"/>
                </a:cubicBezTo>
                <a:cubicBezTo>
                  <a:pt x="10574" y="32102"/>
                  <a:pt x="6410" y="30390"/>
                  <a:pt x="3514" y="31631"/>
                </a:cubicBezTo>
                <a:cubicBezTo>
                  <a:pt x="1106" y="32663"/>
                  <a:pt x="0" y="36041"/>
                  <a:pt x="0" y="38660"/>
                </a:cubicBezTo>
              </a:path>
            </a:pathLst>
          </a:custGeom>
          <a:noFill/>
          <a:ln cap="flat" cmpd="sng" w="9525">
            <a:solidFill>
              <a:schemeClr val="dk2"/>
            </a:solidFill>
            <a:prstDash val="solid"/>
            <a:round/>
            <a:headEnd len="med" w="med" type="none"/>
            <a:tailEnd len="med" w="med" type="none"/>
          </a:ln>
        </p:spPr>
      </p:sp>
      <p:pic>
        <p:nvPicPr>
          <p:cNvPr id="517" name="Google Shape;517;p53"/>
          <p:cNvPicPr preferRelativeResize="0"/>
          <p:nvPr/>
        </p:nvPicPr>
        <p:blipFill>
          <a:blip r:embed="rId3">
            <a:alphaModFix/>
          </a:blip>
          <a:stretch>
            <a:fillRect/>
          </a:stretch>
        </p:blipFill>
        <p:spPr>
          <a:xfrm>
            <a:off x="6215480" y="2522580"/>
            <a:ext cx="663970" cy="649801"/>
          </a:xfrm>
          <a:prstGeom prst="rect">
            <a:avLst/>
          </a:prstGeom>
          <a:noFill/>
          <a:ln>
            <a:noFill/>
          </a:ln>
        </p:spPr>
      </p:pic>
      <p:pic>
        <p:nvPicPr>
          <p:cNvPr id="518" name="Google Shape;518;p53"/>
          <p:cNvPicPr preferRelativeResize="0"/>
          <p:nvPr/>
        </p:nvPicPr>
        <p:blipFill>
          <a:blip r:embed="rId4">
            <a:alphaModFix/>
          </a:blip>
          <a:stretch>
            <a:fillRect/>
          </a:stretch>
        </p:blipFill>
        <p:spPr>
          <a:xfrm>
            <a:off x="8328850" y="2484245"/>
            <a:ext cx="663969" cy="649800"/>
          </a:xfrm>
          <a:prstGeom prst="rect">
            <a:avLst/>
          </a:prstGeom>
          <a:noFill/>
          <a:ln>
            <a:noFill/>
          </a:ln>
        </p:spPr>
      </p:pic>
      <p:pic>
        <p:nvPicPr>
          <p:cNvPr id="519" name="Google Shape;519;p53"/>
          <p:cNvPicPr preferRelativeResize="0"/>
          <p:nvPr/>
        </p:nvPicPr>
        <p:blipFill>
          <a:blip r:embed="rId5">
            <a:alphaModFix/>
          </a:blip>
          <a:stretch>
            <a:fillRect/>
          </a:stretch>
        </p:blipFill>
        <p:spPr>
          <a:xfrm>
            <a:off x="7179450" y="914825"/>
            <a:ext cx="805563" cy="788372"/>
          </a:xfrm>
          <a:prstGeom prst="rect">
            <a:avLst/>
          </a:prstGeom>
          <a:noFill/>
          <a:ln>
            <a:noFill/>
          </a:ln>
        </p:spPr>
      </p:pic>
      <p:cxnSp>
        <p:nvCxnSpPr>
          <p:cNvPr id="520" name="Google Shape;520;p53"/>
          <p:cNvCxnSpPr/>
          <p:nvPr/>
        </p:nvCxnSpPr>
        <p:spPr>
          <a:xfrm flipH="1">
            <a:off x="6717289" y="1843219"/>
            <a:ext cx="329700" cy="543300"/>
          </a:xfrm>
          <a:prstGeom prst="straightConnector1">
            <a:avLst/>
          </a:prstGeom>
          <a:noFill/>
          <a:ln cap="flat" cmpd="sng" w="9525">
            <a:solidFill>
              <a:schemeClr val="dk2"/>
            </a:solidFill>
            <a:prstDash val="solid"/>
            <a:round/>
            <a:headEnd len="med" w="med" type="none"/>
            <a:tailEnd len="med" w="med" type="triangle"/>
          </a:ln>
        </p:spPr>
      </p:cxnSp>
      <p:sp>
        <p:nvSpPr>
          <p:cNvPr id="521" name="Google Shape;521;p53"/>
          <p:cNvSpPr txBox="1"/>
          <p:nvPr/>
        </p:nvSpPr>
        <p:spPr>
          <a:xfrm>
            <a:off x="7698355" y="1921525"/>
            <a:ext cx="15273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cxnSp>
        <p:nvCxnSpPr>
          <p:cNvPr id="522" name="Google Shape;522;p53"/>
          <p:cNvCxnSpPr/>
          <p:nvPr/>
        </p:nvCxnSpPr>
        <p:spPr>
          <a:xfrm>
            <a:off x="7915989" y="1822729"/>
            <a:ext cx="497100" cy="568800"/>
          </a:xfrm>
          <a:prstGeom prst="straightConnector1">
            <a:avLst/>
          </a:prstGeom>
          <a:noFill/>
          <a:ln cap="flat" cmpd="sng" w="9525">
            <a:solidFill>
              <a:schemeClr val="dk2"/>
            </a:solidFill>
            <a:prstDash val="solid"/>
            <a:round/>
            <a:headEnd len="med" w="med" type="none"/>
            <a:tailEnd len="med" w="med" type="triangle"/>
          </a:ln>
        </p:spPr>
      </p:cxnSp>
      <p:sp>
        <p:nvSpPr>
          <p:cNvPr id="523" name="Google Shape;523;p53"/>
          <p:cNvSpPr txBox="1"/>
          <p:nvPr/>
        </p:nvSpPr>
        <p:spPr>
          <a:xfrm>
            <a:off x="6598393" y="1940675"/>
            <a:ext cx="10527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cxnSp>
        <p:nvCxnSpPr>
          <p:cNvPr id="524" name="Google Shape;524;p53"/>
          <p:cNvCxnSpPr/>
          <p:nvPr/>
        </p:nvCxnSpPr>
        <p:spPr>
          <a:xfrm flipH="1" rot="10800000">
            <a:off x="7167100" y="2980975"/>
            <a:ext cx="903900" cy="18900"/>
          </a:xfrm>
          <a:prstGeom prst="straightConnector1">
            <a:avLst/>
          </a:prstGeom>
          <a:noFill/>
          <a:ln cap="flat" cmpd="sng" w="9525">
            <a:solidFill>
              <a:schemeClr val="dk2"/>
            </a:solidFill>
            <a:prstDash val="solid"/>
            <a:round/>
            <a:headEnd len="med" w="med" type="none"/>
            <a:tailEnd len="med" w="med" type="triangle"/>
          </a:ln>
        </p:spPr>
      </p:cxnSp>
      <p:sp>
        <p:nvSpPr>
          <p:cNvPr id="525" name="Google Shape;525;p53"/>
          <p:cNvSpPr txBox="1"/>
          <p:nvPr/>
        </p:nvSpPr>
        <p:spPr>
          <a:xfrm>
            <a:off x="6922850" y="3086921"/>
            <a:ext cx="23664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0000FF"/>
                </a:solidFill>
              </a:rPr>
              <a:t>ATTACK!</a:t>
            </a:r>
            <a:r>
              <a:rPr lang="en" sz="1000"/>
              <a:t>”</a:t>
            </a:r>
            <a:endParaRPr sz="1000"/>
          </a:p>
        </p:txBody>
      </p:sp>
      <p:sp>
        <p:nvSpPr>
          <p:cNvPr id="526" name="Google Shape;526;p53"/>
          <p:cNvSpPr txBox="1"/>
          <p:nvPr/>
        </p:nvSpPr>
        <p:spPr>
          <a:xfrm>
            <a:off x="5610650" y="4311550"/>
            <a:ext cx="36150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 should </a:t>
            </a:r>
            <a:r>
              <a:rPr lang="en">
                <a:solidFill>
                  <a:srgbClr val="980000"/>
                </a:solidFill>
              </a:rPr>
              <a:t>RETREAT!</a:t>
            </a:r>
            <a:endParaRPr>
              <a:solidFill>
                <a:srgbClr val="980000"/>
              </a:solidFill>
            </a:endParaRPr>
          </a:p>
        </p:txBody>
      </p:sp>
      <p:sp>
        <p:nvSpPr>
          <p:cNvPr id="527" name="Google Shape;527;p53"/>
          <p:cNvSpPr/>
          <p:nvPr/>
        </p:nvSpPr>
        <p:spPr>
          <a:xfrm>
            <a:off x="5748725" y="3125916"/>
            <a:ext cx="524800" cy="1116600"/>
          </a:xfrm>
          <a:custGeom>
            <a:rect b="b" l="l" r="r" t="t"/>
            <a:pathLst>
              <a:path extrusionOk="0" h="44664" w="20992">
                <a:moveTo>
                  <a:pt x="0" y="1736"/>
                </a:moveTo>
                <a:cubicBezTo>
                  <a:pt x="4129" y="360"/>
                  <a:pt x="10269" y="-1357"/>
                  <a:pt x="13054" y="1987"/>
                </a:cubicBezTo>
                <a:cubicBezTo>
                  <a:pt x="16160" y="5717"/>
                  <a:pt x="17254" y="13725"/>
                  <a:pt x="13305" y="16548"/>
                </a:cubicBezTo>
                <a:cubicBezTo>
                  <a:pt x="11409" y="17904"/>
                  <a:pt x="5959" y="16220"/>
                  <a:pt x="6778" y="14037"/>
                </a:cubicBezTo>
                <a:cubicBezTo>
                  <a:pt x="8080" y="10566"/>
                  <a:pt x="16079" y="15635"/>
                  <a:pt x="16569" y="19309"/>
                </a:cubicBezTo>
                <a:cubicBezTo>
                  <a:pt x="16892" y="21732"/>
                  <a:pt x="10795" y="26272"/>
                  <a:pt x="10795" y="23828"/>
                </a:cubicBezTo>
                <a:cubicBezTo>
                  <a:pt x="10795" y="21065"/>
                  <a:pt x="17126" y="22125"/>
                  <a:pt x="19079" y="24079"/>
                </a:cubicBezTo>
                <a:cubicBezTo>
                  <a:pt x="21801" y="26802"/>
                  <a:pt x="21439" y="32797"/>
                  <a:pt x="18828" y="35626"/>
                </a:cubicBezTo>
                <a:cubicBezTo>
                  <a:pt x="17269" y="37314"/>
                  <a:pt x="12335" y="36651"/>
                  <a:pt x="12050" y="34371"/>
                </a:cubicBezTo>
                <a:cubicBezTo>
                  <a:pt x="11780" y="32211"/>
                  <a:pt x="17369" y="32308"/>
                  <a:pt x="18577" y="34120"/>
                </a:cubicBezTo>
                <a:cubicBezTo>
                  <a:pt x="20546" y="37074"/>
                  <a:pt x="20083" y="41114"/>
                  <a:pt x="20083" y="44664"/>
                </a:cubicBezTo>
              </a:path>
            </a:pathLst>
          </a:custGeom>
          <a:noFill/>
          <a:ln cap="flat" cmpd="sng" w="9525">
            <a:solidFill>
              <a:schemeClr val="dk2"/>
            </a:solidFill>
            <a:prstDash val="solid"/>
            <a:round/>
            <a:headEnd len="med" w="med" type="none"/>
            <a:tailEnd len="med" w="med" type="none"/>
          </a:ln>
        </p:spPr>
      </p:sp>
      <p:sp>
        <p:nvSpPr>
          <p:cNvPr id="528" name="Google Shape;528;p53"/>
          <p:cNvSpPr/>
          <p:nvPr/>
        </p:nvSpPr>
        <p:spPr>
          <a:xfrm>
            <a:off x="6972525" y="3169325"/>
            <a:ext cx="1876500" cy="1098300"/>
          </a:xfrm>
          <a:custGeom>
            <a:rect b="b" l="l" r="r" t="t"/>
            <a:pathLst>
              <a:path extrusionOk="0" h="43932" w="75060">
                <a:moveTo>
                  <a:pt x="75060" y="0"/>
                </a:moveTo>
                <a:cubicBezTo>
                  <a:pt x="75060" y="5872"/>
                  <a:pt x="69356" y="13889"/>
                  <a:pt x="63513" y="13305"/>
                </a:cubicBezTo>
                <a:cubicBezTo>
                  <a:pt x="61064" y="13060"/>
                  <a:pt x="56011" y="11007"/>
                  <a:pt x="57488" y="9038"/>
                </a:cubicBezTo>
                <a:cubicBezTo>
                  <a:pt x="59508" y="6345"/>
                  <a:pt x="65329" y="14666"/>
                  <a:pt x="63262" y="17322"/>
                </a:cubicBezTo>
                <a:cubicBezTo>
                  <a:pt x="59155" y="22599"/>
                  <a:pt x="47607" y="25555"/>
                  <a:pt x="43430" y="20334"/>
                </a:cubicBezTo>
                <a:cubicBezTo>
                  <a:pt x="42081" y="18648"/>
                  <a:pt x="46653" y="15886"/>
                  <a:pt x="48701" y="16569"/>
                </a:cubicBezTo>
                <a:cubicBezTo>
                  <a:pt x="50987" y="17331"/>
                  <a:pt x="52366" y="21232"/>
                  <a:pt x="51212" y="23347"/>
                </a:cubicBezTo>
                <a:cubicBezTo>
                  <a:pt x="48273" y="28735"/>
                  <a:pt x="37607" y="31068"/>
                  <a:pt x="33137" y="26861"/>
                </a:cubicBezTo>
                <a:cubicBezTo>
                  <a:pt x="31852" y="25651"/>
                  <a:pt x="29128" y="23591"/>
                  <a:pt x="30376" y="22343"/>
                </a:cubicBezTo>
                <a:cubicBezTo>
                  <a:pt x="32804" y="19915"/>
                  <a:pt x="39603" y="27236"/>
                  <a:pt x="37405" y="29874"/>
                </a:cubicBezTo>
                <a:cubicBezTo>
                  <a:pt x="33802" y="34199"/>
                  <a:pt x="21512" y="33919"/>
                  <a:pt x="20585" y="28367"/>
                </a:cubicBezTo>
                <a:cubicBezTo>
                  <a:pt x="20337" y="26879"/>
                  <a:pt x="23096" y="25020"/>
                  <a:pt x="24351" y="25857"/>
                </a:cubicBezTo>
                <a:cubicBezTo>
                  <a:pt x="26277" y="27141"/>
                  <a:pt x="27070" y="30664"/>
                  <a:pt x="25857" y="32635"/>
                </a:cubicBezTo>
                <a:cubicBezTo>
                  <a:pt x="22375" y="38294"/>
                  <a:pt x="12414" y="32818"/>
                  <a:pt x="6025" y="34643"/>
                </a:cubicBezTo>
                <a:cubicBezTo>
                  <a:pt x="2476" y="35657"/>
                  <a:pt x="895" y="40352"/>
                  <a:pt x="0" y="43932"/>
                </a:cubicBezTo>
              </a:path>
            </a:pathLst>
          </a:custGeom>
          <a:noFill/>
          <a:ln cap="flat" cmpd="sng" w="9525">
            <a:solidFill>
              <a:schemeClr val="dk2"/>
            </a:solidFill>
            <a:prstDash val="solid"/>
            <a:round/>
            <a:headEnd len="med" w="med" type="none"/>
            <a:tailEnd len="med" w="med" type="none"/>
          </a:ln>
        </p:spPr>
      </p:sp>
      <p:cxnSp>
        <p:nvCxnSpPr>
          <p:cNvPr id="529" name="Google Shape;529;p53"/>
          <p:cNvCxnSpPr/>
          <p:nvPr/>
        </p:nvCxnSpPr>
        <p:spPr>
          <a:xfrm>
            <a:off x="3043825" y="1016700"/>
            <a:ext cx="31500" cy="2454000"/>
          </a:xfrm>
          <a:prstGeom prst="straightConnector1">
            <a:avLst/>
          </a:prstGeom>
          <a:noFill/>
          <a:ln cap="flat" cmpd="sng" w="9525">
            <a:solidFill>
              <a:schemeClr val="dk2"/>
            </a:solidFill>
            <a:prstDash val="solid"/>
            <a:round/>
            <a:headEnd len="med" w="med" type="none"/>
            <a:tailEnd len="med" w="med" type="none"/>
          </a:ln>
        </p:spPr>
      </p:cxnSp>
      <p:cxnSp>
        <p:nvCxnSpPr>
          <p:cNvPr id="530" name="Google Shape;530;p53"/>
          <p:cNvCxnSpPr/>
          <p:nvPr/>
        </p:nvCxnSpPr>
        <p:spPr>
          <a:xfrm>
            <a:off x="5918175" y="1035525"/>
            <a:ext cx="113100" cy="2284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Signed message</a:t>
            </a:r>
            <a:endParaRPr/>
          </a:p>
        </p:txBody>
      </p:sp>
      <p:sp>
        <p:nvSpPr>
          <p:cNvPr id="536" name="Google Shape;536;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With only oral messages, traitors can lie by telling the wrong command they received</a:t>
            </a:r>
            <a:endParaRPr/>
          </a:p>
          <a:p>
            <a:pPr indent="-342900" lvl="0" marL="457200" rtl="0" algn="l">
              <a:spcBef>
                <a:spcPts val="0"/>
              </a:spcBef>
              <a:spcAft>
                <a:spcPts val="0"/>
              </a:spcAft>
              <a:buSzPts val="1800"/>
              <a:buChar char="●"/>
            </a:pPr>
            <a:r>
              <a:rPr lang="en"/>
              <a:t>Signed messages</a:t>
            </a:r>
            <a:endParaRPr/>
          </a:p>
          <a:p>
            <a:pPr indent="-317500" lvl="1" marL="914400" rtl="0" algn="l">
              <a:spcBef>
                <a:spcPts val="0"/>
              </a:spcBef>
              <a:spcAft>
                <a:spcPts val="0"/>
              </a:spcAft>
              <a:buSzPts val="1400"/>
              <a:buChar char="○"/>
            </a:pPr>
            <a:r>
              <a:rPr lang="en"/>
              <a:t>cannot be forged</a:t>
            </a:r>
            <a:endParaRPr/>
          </a:p>
          <a:p>
            <a:pPr indent="-317500" lvl="1" marL="914400" rtl="0" algn="l">
              <a:spcBef>
                <a:spcPts val="0"/>
              </a:spcBef>
              <a:spcAft>
                <a:spcPts val="0"/>
              </a:spcAft>
              <a:buSzPts val="1400"/>
              <a:buChar char="○"/>
            </a:pPr>
            <a:r>
              <a:rPr lang="en"/>
              <a:t>anyone can verify the authenticity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Google Shape;541;p5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Solutions: </a:t>
            </a:r>
            <a:endParaRPr/>
          </a:p>
          <a:p>
            <a:pPr indent="0" lvl="0" marL="0" rtl="0" algn="ctr">
              <a:spcBef>
                <a:spcPts val="0"/>
              </a:spcBef>
              <a:spcAft>
                <a:spcPts val="0"/>
              </a:spcAft>
              <a:buNone/>
            </a:pPr>
            <a:r>
              <a:rPr lang="en"/>
              <a:t>oral messages and signed messages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olutions - with oral messages</a:t>
            </a:r>
            <a:endParaRPr/>
          </a:p>
        </p:txBody>
      </p:sp>
      <p:sp>
        <p:nvSpPr>
          <p:cNvPr id="547" name="Google Shape;547;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OM(k)</a:t>
            </a:r>
            <a:endParaRPr/>
          </a:p>
          <a:p>
            <a:pPr indent="-317500" lvl="1" marL="914400" rtl="0" algn="l">
              <a:spcBef>
                <a:spcPts val="0"/>
              </a:spcBef>
              <a:spcAft>
                <a:spcPts val="0"/>
              </a:spcAft>
              <a:buClr>
                <a:schemeClr val="accent1"/>
              </a:buClr>
              <a:buSzPts val="1400"/>
              <a:buChar char="○"/>
            </a:pPr>
            <a:r>
              <a:rPr lang="en">
                <a:solidFill>
                  <a:schemeClr val="accent1"/>
                </a:solidFill>
              </a:rPr>
              <a:t>k == 0</a:t>
            </a:r>
            <a:endParaRPr>
              <a:solidFill>
                <a:schemeClr val="accent1"/>
              </a:solidFill>
            </a:endParaRPr>
          </a:p>
          <a:p>
            <a:pPr indent="-317500" lvl="2" marL="1371600" rtl="0" algn="l">
              <a:spcBef>
                <a:spcPts val="0"/>
              </a:spcBef>
              <a:spcAft>
                <a:spcPts val="0"/>
              </a:spcAft>
              <a:buSzPts val="1400"/>
              <a:buChar char="■"/>
            </a:pPr>
            <a:r>
              <a:rPr lang="en"/>
              <a:t>commander sends the value to every one</a:t>
            </a:r>
            <a:endParaRPr/>
          </a:p>
          <a:p>
            <a:pPr indent="-317500" lvl="2" marL="1371600" rtl="0" algn="l">
              <a:spcBef>
                <a:spcPts val="0"/>
              </a:spcBef>
              <a:spcAft>
                <a:spcPts val="0"/>
              </a:spcAft>
              <a:buSzPts val="1400"/>
              <a:buChar char="■"/>
            </a:pPr>
            <a:r>
              <a:rPr lang="en"/>
              <a:t>everyone return the value they received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 - with oral messages</a:t>
            </a:r>
            <a:endParaRPr/>
          </a:p>
        </p:txBody>
      </p:sp>
      <p:sp>
        <p:nvSpPr>
          <p:cNvPr id="553" name="Google Shape;553;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OM(k)</a:t>
            </a:r>
            <a:endParaRPr/>
          </a:p>
          <a:p>
            <a:pPr indent="-317500" lvl="1" marL="914400" rtl="0" algn="l">
              <a:spcBef>
                <a:spcPts val="0"/>
              </a:spcBef>
              <a:spcAft>
                <a:spcPts val="0"/>
              </a:spcAft>
              <a:buClr>
                <a:schemeClr val="accent1"/>
              </a:buClr>
              <a:buSzPts val="1400"/>
              <a:buChar char="○"/>
            </a:pPr>
            <a:r>
              <a:rPr lang="en">
                <a:solidFill>
                  <a:schemeClr val="accent1"/>
                </a:solidFill>
              </a:rPr>
              <a:t>k == 0</a:t>
            </a:r>
            <a:endParaRPr>
              <a:solidFill>
                <a:schemeClr val="accent1"/>
              </a:solidFill>
            </a:endParaRPr>
          </a:p>
          <a:p>
            <a:pPr indent="-317500" lvl="2" marL="1371600" rtl="0" algn="l">
              <a:spcBef>
                <a:spcPts val="0"/>
              </a:spcBef>
              <a:spcAft>
                <a:spcPts val="0"/>
              </a:spcAft>
              <a:buSzPts val="1400"/>
              <a:buChar char="■"/>
            </a:pPr>
            <a:r>
              <a:rPr lang="en"/>
              <a:t>commander sends the value to every one</a:t>
            </a:r>
            <a:endParaRPr/>
          </a:p>
          <a:p>
            <a:pPr indent="-317500" lvl="2" marL="1371600" rtl="0" algn="l">
              <a:spcBef>
                <a:spcPts val="0"/>
              </a:spcBef>
              <a:spcAft>
                <a:spcPts val="0"/>
              </a:spcAft>
              <a:buSzPts val="1400"/>
              <a:buChar char="■"/>
            </a:pPr>
            <a:r>
              <a:rPr lang="en"/>
              <a:t>everyone return the value they received</a:t>
            </a:r>
            <a:endParaRPr/>
          </a:p>
          <a:p>
            <a:pPr indent="-317500" lvl="1" marL="914400" rtl="0" algn="l">
              <a:spcBef>
                <a:spcPts val="0"/>
              </a:spcBef>
              <a:spcAft>
                <a:spcPts val="0"/>
              </a:spcAft>
              <a:buClr>
                <a:schemeClr val="accent1"/>
              </a:buClr>
              <a:buSzPts val="1400"/>
              <a:buChar char="○"/>
            </a:pPr>
            <a:r>
              <a:rPr lang="en">
                <a:solidFill>
                  <a:schemeClr val="accent1"/>
                </a:solidFill>
              </a:rPr>
              <a:t>k &gt; 0</a:t>
            </a:r>
            <a:endParaRPr>
              <a:solidFill>
                <a:schemeClr val="accent1"/>
              </a:solidFill>
            </a:endParaRPr>
          </a:p>
          <a:p>
            <a:pPr indent="-317500" lvl="2" marL="1371600" rtl="0" algn="l">
              <a:spcBef>
                <a:spcPts val="0"/>
              </a:spcBef>
              <a:spcAft>
                <a:spcPts val="0"/>
              </a:spcAft>
              <a:buSzPts val="1400"/>
              <a:buChar char="■"/>
            </a:pPr>
            <a:r>
              <a:rPr lang="en"/>
              <a:t>commander sends the value to every one</a:t>
            </a:r>
            <a:endParaRPr/>
          </a:p>
          <a:p>
            <a:pPr indent="-317500" lvl="2" marL="1371600" rtl="0" algn="l">
              <a:spcBef>
                <a:spcPts val="0"/>
              </a:spcBef>
              <a:spcAft>
                <a:spcPts val="0"/>
              </a:spcAft>
              <a:buSzPts val="1400"/>
              <a:buChar char="■"/>
            </a:pPr>
            <a:r>
              <a:rPr lang="en"/>
              <a:t>everyone start a smaller bgp </a:t>
            </a:r>
            <a:r>
              <a:rPr lang="en">
                <a:solidFill>
                  <a:srgbClr val="0000FF"/>
                </a:solidFill>
              </a:rPr>
              <a:t>OM(k-1) </a:t>
            </a:r>
            <a:r>
              <a:rPr lang="en"/>
              <a:t>containing all ones but the current commander and become the new commander</a:t>
            </a:r>
            <a:endParaRPr/>
          </a:p>
          <a:p>
            <a:pPr indent="-317500" lvl="2" marL="1371600" rtl="0" algn="l">
              <a:spcBef>
                <a:spcPts val="0"/>
              </a:spcBef>
              <a:spcAft>
                <a:spcPts val="0"/>
              </a:spcAft>
              <a:buSzPts val="1400"/>
              <a:buChar char="■"/>
            </a:pPr>
            <a:r>
              <a:rPr lang="en"/>
              <a:t>everyone participated </a:t>
            </a:r>
            <a:r>
              <a:rPr lang="en">
                <a:solidFill>
                  <a:srgbClr val="FF0000"/>
                </a:solidFill>
              </a:rPr>
              <a:t>n-1</a:t>
            </a:r>
            <a:r>
              <a:rPr lang="en"/>
              <a:t> </a:t>
            </a:r>
            <a:r>
              <a:rPr lang="en">
                <a:solidFill>
                  <a:srgbClr val="0000FF"/>
                </a:solidFill>
              </a:rPr>
              <a:t>OM(k-1)</a:t>
            </a:r>
            <a:r>
              <a:rPr lang="en"/>
              <a:t> and get </a:t>
            </a:r>
            <a:r>
              <a:rPr lang="en">
                <a:solidFill>
                  <a:srgbClr val="FF0000"/>
                </a:solidFill>
              </a:rPr>
              <a:t>n-1</a:t>
            </a:r>
            <a:r>
              <a:rPr lang="en"/>
              <a:t> values, return the majority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pic>
        <p:nvPicPr>
          <p:cNvPr id="558" name="Google Shape;558;p58"/>
          <p:cNvPicPr preferRelativeResize="0"/>
          <p:nvPr/>
        </p:nvPicPr>
        <p:blipFill>
          <a:blip r:embed="rId3">
            <a:alphaModFix/>
          </a:blip>
          <a:stretch>
            <a:fillRect/>
          </a:stretch>
        </p:blipFill>
        <p:spPr>
          <a:xfrm>
            <a:off x="727250" y="3434313"/>
            <a:ext cx="796000" cy="796000"/>
          </a:xfrm>
          <a:prstGeom prst="rect">
            <a:avLst/>
          </a:prstGeom>
          <a:noFill/>
          <a:ln>
            <a:noFill/>
          </a:ln>
        </p:spPr>
      </p:pic>
      <p:pic>
        <p:nvPicPr>
          <p:cNvPr id="559" name="Google Shape;559;p58"/>
          <p:cNvPicPr preferRelativeResize="0"/>
          <p:nvPr/>
        </p:nvPicPr>
        <p:blipFill>
          <a:blip r:embed="rId4">
            <a:alphaModFix/>
          </a:blip>
          <a:stretch>
            <a:fillRect/>
          </a:stretch>
        </p:blipFill>
        <p:spPr>
          <a:xfrm>
            <a:off x="3758925" y="384700"/>
            <a:ext cx="965750" cy="965750"/>
          </a:xfrm>
          <a:prstGeom prst="rect">
            <a:avLst/>
          </a:prstGeom>
          <a:noFill/>
          <a:ln>
            <a:noFill/>
          </a:ln>
        </p:spPr>
      </p:pic>
      <p:cxnSp>
        <p:nvCxnSpPr>
          <p:cNvPr id="560" name="Google Shape;560;p58"/>
          <p:cNvCxnSpPr/>
          <p:nvPr/>
        </p:nvCxnSpPr>
        <p:spPr>
          <a:xfrm flipH="1">
            <a:off x="1310175" y="1249475"/>
            <a:ext cx="1783200" cy="1904700"/>
          </a:xfrm>
          <a:prstGeom prst="straightConnector1">
            <a:avLst/>
          </a:prstGeom>
          <a:noFill/>
          <a:ln cap="flat" cmpd="sng" w="9525">
            <a:solidFill>
              <a:schemeClr val="dk2"/>
            </a:solidFill>
            <a:prstDash val="solid"/>
            <a:round/>
            <a:headEnd len="med" w="med" type="none"/>
            <a:tailEnd len="med" w="med" type="triangle"/>
          </a:ln>
        </p:spPr>
      </p:cxnSp>
      <p:sp>
        <p:nvSpPr>
          <p:cNvPr id="561" name="Google Shape;561;p58"/>
          <p:cNvSpPr txBox="1"/>
          <p:nvPr/>
        </p:nvSpPr>
        <p:spPr>
          <a:xfrm>
            <a:off x="5330450" y="1765025"/>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cxnSp>
        <p:nvCxnSpPr>
          <p:cNvPr id="562" name="Google Shape;562;p58"/>
          <p:cNvCxnSpPr/>
          <p:nvPr/>
        </p:nvCxnSpPr>
        <p:spPr>
          <a:xfrm>
            <a:off x="5036175" y="1114775"/>
            <a:ext cx="1799700" cy="1978500"/>
          </a:xfrm>
          <a:prstGeom prst="straightConnector1">
            <a:avLst/>
          </a:prstGeom>
          <a:noFill/>
          <a:ln cap="flat" cmpd="sng" w="9525">
            <a:solidFill>
              <a:schemeClr val="dk2"/>
            </a:solidFill>
            <a:prstDash val="solid"/>
            <a:round/>
            <a:headEnd len="med" w="med" type="none"/>
            <a:tailEnd len="med" w="med" type="triangle"/>
          </a:ln>
        </p:spPr>
      </p:cxnSp>
      <p:sp>
        <p:nvSpPr>
          <p:cNvPr id="563" name="Google Shape;563;p58"/>
          <p:cNvSpPr txBox="1"/>
          <p:nvPr/>
        </p:nvSpPr>
        <p:spPr>
          <a:xfrm>
            <a:off x="1909750" y="1931275"/>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pic>
        <p:nvPicPr>
          <p:cNvPr id="564" name="Google Shape;564;p58"/>
          <p:cNvPicPr preferRelativeResize="0"/>
          <p:nvPr/>
        </p:nvPicPr>
        <p:blipFill>
          <a:blip r:embed="rId3">
            <a:alphaModFix/>
          </a:blip>
          <a:stretch>
            <a:fillRect/>
          </a:stretch>
        </p:blipFill>
        <p:spPr>
          <a:xfrm>
            <a:off x="3928675" y="2353063"/>
            <a:ext cx="796000" cy="796000"/>
          </a:xfrm>
          <a:prstGeom prst="rect">
            <a:avLst/>
          </a:prstGeom>
          <a:noFill/>
          <a:ln>
            <a:noFill/>
          </a:ln>
        </p:spPr>
      </p:pic>
      <p:pic>
        <p:nvPicPr>
          <p:cNvPr id="565" name="Google Shape;565;p58"/>
          <p:cNvPicPr preferRelativeResize="0"/>
          <p:nvPr/>
        </p:nvPicPr>
        <p:blipFill>
          <a:blip r:embed="rId5">
            <a:alphaModFix/>
          </a:blip>
          <a:stretch>
            <a:fillRect/>
          </a:stretch>
        </p:blipFill>
        <p:spPr>
          <a:xfrm>
            <a:off x="6782425" y="3468375"/>
            <a:ext cx="796000" cy="796000"/>
          </a:xfrm>
          <a:prstGeom prst="rect">
            <a:avLst/>
          </a:prstGeom>
          <a:noFill/>
          <a:ln>
            <a:noFill/>
          </a:ln>
        </p:spPr>
      </p:pic>
      <p:cxnSp>
        <p:nvCxnSpPr>
          <p:cNvPr id="566" name="Google Shape;566;p58"/>
          <p:cNvCxnSpPr/>
          <p:nvPr/>
        </p:nvCxnSpPr>
        <p:spPr>
          <a:xfrm>
            <a:off x="4264000" y="1467850"/>
            <a:ext cx="24300" cy="588300"/>
          </a:xfrm>
          <a:prstGeom prst="straightConnector1">
            <a:avLst/>
          </a:prstGeom>
          <a:noFill/>
          <a:ln cap="flat" cmpd="sng" w="9525">
            <a:solidFill>
              <a:schemeClr val="dk2"/>
            </a:solidFill>
            <a:prstDash val="solid"/>
            <a:round/>
            <a:headEnd len="med" w="med" type="none"/>
            <a:tailEnd len="med" w="med" type="triangle"/>
          </a:ln>
        </p:spPr>
      </p:cxnSp>
      <p:sp>
        <p:nvSpPr>
          <p:cNvPr id="567" name="Google Shape;567;p58"/>
          <p:cNvSpPr txBox="1"/>
          <p:nvPr/>
        </p:nvSpPr>
        <p:spPr>
          <a:xfrm>
            <a:off x="3881575" y="1581800"/>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sp>
        <p:nvSpPr>
          <p:cNvPr id="568" name="Google Shape;568;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OM(1)</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pic>
        <p:nvPicPr>
          <p:cNvPr id="573" name="Google Shape;573;p59"/>
          <p:cNvPicPr preferRelativeResize="0"/>
          <p:nvPr/>
        </p:nvPicPr>
        <p:blipFill>
          <a:blip r:embed="rId3">
            <a:alphaModFix/>
          </a:blip>
          <a:stretch>
            <a:fillRect/>
          </a:stretch>
        </p:blipFill>
        <p:spPr>
          <a:xfrm>
            <a:off x="727250" y="3434313"/>
            <a:ext cx="796000" cy="796000"/>
          </a:xfrm>
          <a:prstGeom prst="rect">
            <a:avLst/>
          </a:prstGeom>
          <a:noFill/>
          <a:ln>
            <a:noFill/>
          </a:ln>
        </p:spPr>
      </p:pic>
      <p:pic>
        <p:nvPicPr>
          <p:cNvPr id="574" name="Google Shape;574;p59"/>
          <p:cNvPicPr preferRelativeResize="0"/>
          <p:nvPr/>
        </p:nvPicPr>
        <p:blipFill>
          <a:blip r:embed="rId4">
            <a:alphaModFix/>
          </a:blip>
          <a:stretch>
            <a:fillRect/>
          </a:stretch>
        </p:blipFill>
        <p:spPr>
          <a:xfrm>
            <a:off x="3758925" y="384700"/>
            <a:ext cx="965750" cy="965750"/>
          </a:xfrm>
          <a:prstGeom prst="rect">
            <a:avLst/>
          </a:prstGeom>
          <a:noFill/>
          <a:ln>
            <a:noFill/>
          </a:ln>
        </p:spPr>
      </p:pic>
      <p:cxnSp>
        <p:nvCxnSpPr>
          <p:cNvPr id="575" name="Google Shape;575;p59"/>
          <p:cNvCxnSpPr/>
          <p:nvPr/>
        </p:nvCxnSpPr>
        <p:spPr>
          <a:xfrm flipH="1">
            <a:off x="1310175" y="1249475"/>
            <a:ext cx="1783200" cy="1904700"/>
          </a:xfrm>
          <a:prstGeom prst="straightConnector1">
            <a:avLst/>
          </a:prstGeom>
          <a:noFill/>
          <a:ln cap="flat" cmpd="sng" w="9525">
            <a:solidFill>
              <a:schemeClr val="dk2"/>
            </a:solidFill>
            <a:prstDash val="solid"/>
            <a:round/>
            <a:headEnd len="med" w="med" type="none"/>
            <a:tailEnd len="med" w="med" type="triangle"/>
          </a:ln>
        </p:spPr>
      </p:cxnSp>
      <p:sp>
        <p:nvSpPr>
          <p:cNvPr id="576" name="Google Shape;576;p59"/>
          <p:cNvSpPr txBox="1"/>
          <p:nvPr/>
        </p:nvSpPr>
        <p:spPr>
          <a:xfrm>
            <a:off x="5330450" y="1765025"/>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cxnSp>
        <p:nvCxnSpPr>
          <p:cNvPr id="577" name="Google Shape;577;p59"/>
          <p:cNvCxnSpPr/>
          <p:nvPr/>
        </p:nvCxnSpPr>
        <p:spPr>
          <a:xfrm>
            <a:off x="5036175" y="1114775"/>
            <a:ext cx="1799700" cy="1978500"/>
          </a:xfrm>
          <a:prstGeom prst="straightConnector1">
            <a:avLst/>
          </a:prstGeom>
          <a:noFill/>
          <a:ln cap="flat" cmpd="sng" w="9525">
            <a:solidFill>
              <a:schemeClr val="dk2"/>
            </a:solidFill>
            <a:prstDash val="solid"/>
            <a:round/>
            <a:headEnd len="med" w="med" type="none"/>
            <a:tailEnd len="med" w="med" type="triangle"/>
          </a:ln>
        </p:spPr>
      </p:cxnSp>
      <p:sp>
        <p:nvSpPr>
          <p:cNvPr id="578" name="Google Shape;578;p59"/>
          <p:cNvSpPr txBox="1"/>
          <p:nvPr/>
        </p:nvSpPr>
        <p:spPr>
          <a:xfrm>
            <a:off x="1909750" y="1931275"/>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cxnSp>
        <p:nvCxnSpPr>
          <p:cNvPr id="579" name="Google Shape;579;p59"/>
          <p:cNvCxnSpPr/>
          <p:nvPr/>
        </p:nvCxnSpPr>
        <p:spPr>
          <a:xfrm rot="10800000">
            <a:off x="4872375" y="3166700"/>
            <a:ext cx="1362900" cy="606000"/>
          </a:xfrm>
          <a:prstGeom prst="straightConnector1">
            <a:avLst/>
          </a:prstGeom>
          <a:noFill/>
          <a:ln cap="flat" cmpd="sng" w="9525">
            <a:solidFill>
              <a:schemeClr val="dk2"/>
            </a:solidFill>
            <a:prstDash val="solid"/>
            <a:round/>
            <a:headEnd len="med" w="med" type="none"/>
            <a:tailEnd len="med" w="med" type="triangle"/>
          </a:ln>
        </p:spPr>
      </p:cxnSp>
      <p:sp>
        <p:nvSpPr>
          <p:cNvPr id="580" name="Google Shape;580;p59"/>
          <p:cNvSpPr txBox="1"/>
          <p:nvPr/>
        </p:nvSpPr>
        <p:spPr>
          <a:xfrm>
            <a:off x="5015475" y="3320975"/>
            <a:ext cx="1152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RETREAT!</a:t>
            </a:r>
            <a:endParaRPr/>
          </a:p>
        </p:txBody>
      </p:sp>
      <p:pic>
        <p:nvPicPr>
          <p:cNvPr id="581" name="Google Shape;581;p59"/>
          <p:cNvPicPr preferRelativeResize="0"/>
          <p:nvPr/>
        </p:nvPicPr>
        <p:blipFill>
          <a:blip r:embed="rId3">
            <a:alphaModFix/>
          </a:blip>
          <a:stretch>
            <a:fillRect/>
          </a:stretch>
        </p:blipFill>
        <p:spPr>
          <a:xfrm>
            <a:off x="3928675" y="2353063"/>
            <a:ext cx="796000" cy="796000"/>
          </a:xfrm>
          <a:prstGeom prst="rect">
            <a:avLst/>
          </a:prstGeom>
          <a:noFill/>
          <a:ln>
            <a:noFill/>
          </a:ln>
        </p:spPr>
      </p:pic>
      <p:pic>
        <p:nvPicPr>
          <p:cNvPr id="582" name="Google Shape;582;p59"/>
          <p:cNvPicPr preferRelativeResize="0"/>
          <p:nvPr/>
        </p:nvPicPr>
        <p:blipFill>
          <a:blip r:embed="rId5">
            <a:alphaModFix/>
          </a:blip>
          <a:stretch>
            <a:fillRect/>
          </a:stretch>
        </p:blipFill>
        <p:spPr>
          <a:xfrm>
            <a:off x="6782425" y="3468375"/>
            <a:ext cx="796000" cy="796000"/>
          </a:xfrm>
          <a:prstGeom prst="rect">
            <a:avLst/>
          </a:prstGeom>
          <a:noFill/>
          <a:ln>
            <a:noFill/>
          </a:ln>
        </p:spPr>
      </p:pic>
      <p:cxnSp>
        <p:nvCxnSpPr>
          <p:cNvPr id="583" name="Google Shape;583;p59"/>
          <p:cNvCxnSpPr/>
          <p:nvPr/>
        </p:nvCxnSpPr>
        <p:spPr>
          <a:xfrm>
            <a:off x="4264000" y="1467850"/>
            <a:ext cx="24300" cy="588300"/>
          </a:xfrm>
          <a:prstGeom prst="straightConnector1">
            <a:avLst/>
          </a:prstGeom>
          <a:noFill/>
          <a:ln cap="flat" cmpd="sng" w="9525">
            <a:solidFill>
              <a:schemeClr val="dk2"/>
            </a:solidFill>
            <a:prstDash val="solid"/>
            <a:round/>
            <a:headEnd len="med" w="med" type="none"/>
            <a:tailEnd len="med" w="med" type="triangle"/>
          </a:ln>
        </p:spPr>
      </p:cxnSp>
      <p:sp>
        <p:nvSpPr>
          <p:cNvPr id="584" name="Google Shape;584;p59"/>
          <p:cNvSpPr txBox="1"/>
          <p:nvPr/>
        </p:nvSpPr>
        <p:spPr>
          <a:xfrm>
            <a:off x="3881575" y="1581800"/>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sp>
        <p:nvSpPr>
          <p:cNvPr id="585" name="Google Shape;585;p59"/>
          <p:cNvSpPr txBox="1"/>
          <p:nvPr/>
        </p:nvSpPr>
        <p:spPr>
          <a:xfrm>
            <a:off x="2378825" y="3350900"/>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cxnSp>
        <p:nvCxnSpPr>
          <p:cNvPr id="586" name="Google Shape;586;p59"/>
          <p:cNvCxnSpPr/>
          <p:nvPr/>
        </p:nvCxnSpPr>
        <p:spPr>
          <a:xfrm flipH="1" rot="10800000">
            <a:off x="1710450" y="3002400"/>
            <a:ext cx="2043900" cy="861300"/>
          </a:xfrm>
          <a:prstGeom prst="straightConnector1">
            <a:avLst/>
          </a:prstGeom>
          <a:noFill/>
          <a:ln cap="flat" cmpd="sng" w="9525">
            <a:solidFill>
              <a:schemeClr val="dk2"/>
            </a:solidFill>
            <a:prstDash val="solid"/>
            <a:round/>
            <a:headEnd len="med" w="med" type="none"/>
            <a:tailEnd len="med" w="med" type="triangle"/>
          </a:ln>
        </p:spPr>
      </p:cxnSp>
      <p:sp>
        <p:nvSpPr>
          <p:cNvPr id="587" name="Google Shape;587;p59"/>
          <p:cNvSpPr txBox="1"/>
          <p:nvPr/>
        </p:nvSpPr>
        <p:spPr>
          <a:xfrm>
            <a:off x="5063475" y="2661038"/>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cxnSp>
        <p:nvCxnSpPr>
          <p:cNvPr id="588" name="Google Shape;588;p59"/>
          <p:cNvCxnSpPr/>
          <p:nvPr/>
        </p:nvCxnSpPr>
        <p:spPr>
          <a:xfrm>
            <a:off x="4621875" y="2492900"/>
            <a:ext cx="2074500" cy="758100"/>
          </a:xfrm>
          <a:prstGeom prst="straightConnector1">
            <a:avLst/>
          </a:prstGeom>
          <a:noFill/>
          <a:ln cap="flat" cmpd="sng" w="9525">
            <a:solidFill>
              <a:schemeClr val="dk2"/>
            </a:solidFill>
            <a:prstDash val="solid"/>
            <a:round/>
            <a:headEnd len="med" w="med" type="none"/>
            <a:tailEnd len="med" w="med" type="triangle"/>
          </a:ln>
        </p:spPr>
      </p:cxnSp>
      <p:sp>
        <p:nvSpPr>
          <p:cNvPr id="589" name="Google Shape;589;p59"/>
          <p:cNvSpPr txBox="1"/>
          <p:nvPr/>
        </p:nvSpPr>
        <p:spPr>
          <a:xfrm rot="-329521">
            <a:off x="2079264" y="2794344"/>
            <a:ext cx="1056349" cy="42194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cxnSp>
        <p:nvCxnSpPr>
          <p:cNvPr id="590" name="Google Shape;590;p59"/>
          <p:cNvCxnSpPr/>
          <p:nvPr/>
        </p:nvCxnSpPr>
        <p:spPr>
          <a:xfrm flipH="1">
            <a:off x="1686149" y="2554425"/>
            <a:ext cx="2044500" cy="672300"/>
          </a:xfrm>
          <a:prstGeom prst="straightConnector1">
            <a:avLst/>
          </a:prstGeom>
          <a:noFill/>
          <a:ln cap="flat" cmpd="sng" w="9525">
            <a:solidFill>
              <a:schemeClr val="dk2"/>
            </a:solidFill>
            <a:prstDash val="solid"/>
            <a:round/>
            <a:headEnd len="med" w="med" type="none"/>
            <a:tailEnd len="med" w="med" type="triangle"/>
          </a:ln>
        </p:spPr>
      </p:cxnSp>
      <p:sp>
        <p:nvSpPr>
          <p:cNvPr id="591" name="Google Shape;591;p59"/>
          <p:cNvSpPr txBox="1"/>
          <p:nvPr/>
        </p:nvSpPr>
        <p:spPr>
          <a:xfrm>
            <a:off x="3390575" y="4370300"/>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a:t>
            </a:r>
            <a:endParaRPr>
              <a:solidFill>
                <a:srgbClr val="0000FF"/>
              </a:solidFill>
            </a:endParaRPr>
          </a:p>
        </p:txBody>
      </p:sp>
      <p:cxnSp>
        <p:nvCxnSpPr>
          <p:cNvPr id="592" name="Google Shape;592;p59"/>
          <p:cNvCxnSpPr/>
          <p:nvPr/>
        </p:nvCxnSpPr>
        <p:spPr>
          <a:xfrm flipH="1" rot="10800000">
            <a:off x="1874225" y="4446000"/>
            <a:ext cx="4986000" cy="30300"/>
          </a:xfrm>
          <a:prstGeom prst="straightConnector1">
            <a:avLst/>
          </a:prstGeom>
          <a:noFill/>
          <a:ln cap="flat" cmpd="sng" w="9525">
            <a:solidFill>
              <a:schemeClr val="dk2"/>
            </a:solidFill>
            <a:prstDash val="solid"/>
            <a:round/>
            <a:headEnd len="med" w="med" type="none"/>
            <a:tailEnd len="med" w="med" type="triangle"/>
          </a:ln>
        </p:spPr>
      </p:cxnSp>
      <p:cxnSp>
        <p:nvCxnSpPr>
          <p:cNvPr id="593" name="Google Shape;593;p59"/>
          <p:cNvCxnSpPr/>
          <p:nvPr/>
        </p:nvCxnSpPr>
        <p:spPr>
          <a:xfrm rot="10800000">
            <a:off x="1819500" y="4142775"/>
            <a:ext cx="4852500" cy="6000"/>
          </a:xfrm>
          <a:prstGeom prst="straightConnector1">
            <a:avLst/>
          </a:prstGeom>
          <a:noFill/>
          <a:ln cap="flat" cmpd="sng" w="9525">
            <a:solidFill>
              <a:schemeClr val="dk2"/>
            </a:solidFill>
            <a:prstDash val="solid"/>
            <a:round/>
            <a:headEnd len="med" w="med" type="none"/>
            <a:tailEnd len="med" w="med" type="triangle"/>
          </a:ln>
        </p:spPr>
      </p:cxnSp>
      <p:sp>
        <p:nvSpPr>
          <p:cNvPr id="594" name="Google Shape;594;p59"/>
          <p:cNvSpPr txBox="1"/>
          <p:nvPr/>
        </p:nvSpPr>
        <p:spPr>
          <a:xfrm>
            <a:off x="3507325" y="3943950"/>
            <a:ext cx="1152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RETREAT!</a:t>
            </a:r>
            <a:endParaRPr/>
          </a:p>
        </p:txBody>
      </p:sp>
      <p:sp>
        <p:nvSpPr>
          <p:cNvPr id="595" name="Google Shape;595;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OM(1) - 3*OM(0)</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sp>
        <p:nvSpPr>
          <p:cNvPr id="600" name="Google Shape;600;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 - with oral messages</a:t>
            </a:r>
            <a:endParaRPr/>
          </a:p>
        </p:txBody>
      </p:sp>
      <p:sp>
        <p:nvSpPr>
          <p:cNvPr id="601" name="Google Shape;601;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OM(k)</a:t>
            </a:r>
            <a:endParaRPr/>
          </a:p>
          <a:p>
            <a:pPr indent="-317500" lvl="1" marL="914400" rtl="0" algn="l">
              <a:spcBef>
                <a:spcPts val="0"/>
              </a:spcBef>
              <a:spcAft>
                <a:spcPts val="0"/>
              </a:spcAft>
              <a:buClr>
                <a:schemeClr val="accent1"/>
              </a:buClr>
              <a:buSzPts val="1400"/>
              <a:buChar char="○"/>
            </a:pPr>
            <a:r>
              <a:rPr lang="en">
                <a:solidFill>
                  <a:schemeClr val="accent1"/>
                </a:solidFill>
              </a:rPr>
              <a:t>k == 0</a:t>
            </a:r>
            <a:endParaRPr>
              <a:solidFill>
                <a:schemeClr val="accent1"/>
              </a:solidFill>
            </a:endParaRPr>
          </a:p>
          <a:p>
            <a:pPr indent="-317500" lvl="2" marL="1371600" rtl="0" algn="l">
              <a:spcBef>
                <a:spcPts val="0"/>
              </a:spcBef>
              <a:spcAft>
                <a:spcPts val="0"/>
              </a:spcAft>
              <a:buSzPts val="1400"/>
              <a:buChar char="■"/>
            </a:pPr>
            <a:r>
              <a:rPr lang="en"/>
              <a:t>commander sends the value to every one</a:t>
            </a:r>
            <a:endParaRPr/>
          </a:p>
          <a:p>
            <a:pPr indent="-317500" lvl="2" marL="1371600" rtl="0" algn="l">
              <a:spcBef>
                <a:spcPts val="0"/>
              </a:spcBef>
              <a:spcAft>
                <a:spcPts val="0"/>
              </a:spcAft>
              <a:buSzPts val="1400"/>
              <a:buChar char="■"/>
            </a:pPr>
            <a:r>
              <a:rPr lang="en"/>
              <a:t>everyone return the value they received</a:t>
            </a:r>
            <a:endParaRPr/>
          </a:p>
          <a:p>
            <a:pPr indent="-317500" lvl="1" marL="914400" rtl="0" algn="l">
              <a:spcBef>
                <a:spcPts val="0"/>
              </a:spcBef>
              <a:spcAft>
                <a:spcPts val="0"/>
              </a:spcAft>
              <a:buClr>
                <a:schemeClr val="accent1"/>
              </a:buClr>
              <a:buSzPts val="1400"/>
              <a:buChar char="○"/>
            </a:pPr>
            <a:r>
              <a:rPr lang="en">
                <a:solidFill>
                  <a:schemeClr val="accent1"/>
                </a:solidFill>
              </a:rPr>
              <a:t>k &gt; 0</a:t>
            </a:r>
            <a:endParaRPr>
              <a:solidFill>
                <a:schemeClr val="accent1"/>
              </a:solidFill>
            </a:endParaRPr>
          </a:p>
          <a:p>
            <a:pPr indent="-317500" lvl="2" marL="1371600" rtl="0" algn="l">
              <a:spcBef>
                <a:spcPts val="0"/>
              </a:spcBef>
              <a:spcAft>
                <a:spcPts val="0"/>
              </a:spcAft>
              <a:buSzPts val="1400"/>
              <a:buChar char="■"/>
            </a:pPr>
            <a:r>
              <a:rPr lang="en"/>
              <a:t>commander sends the value to every one</a:t>
            </a:r>
            <a:endParaRPr/>
          </a:p>
          <a:p>
            <a:pPr indent="-317500" lvl="2" marL="1371600" rtl="0" algn="l">
              <a:spcBef>
                <a:spcPts val="0"/>
              </a:spcBef>
              <a:spcAft>
                <a:spcPts val="0"/>
              </a:spcAft>
              <a:buSzPts val="1400"/>
              <a:buChar char="■"/>
            </a:pPr>
            <a:r>
              <a:rPr lang="en"/>
              <a:t>everyone start a smaller bgp </a:t>
            </a:r>
            <a:r>
              <a:rPr lang="en">
                <a:solidFill>
                  <a:srgbClr val="0000FF"/>
                </a:solidFill>
              </a:rPr>
              <a:t>OM(k-1)</a:t>
            </a:r>
            <a:r>
              <a:rPr lang="en"/>
              <a:t> containing all ones but the current commander and become the new commander</a:t>
            </a:r>
            <a:endParaRPr/>
          </a:p>
          <a:p>
            <a:pPr indent="-317500" lvl="2" marL="1371600" rtl="0" algn="l">
              <a:spcBef>
                <a:spcPts val="0"/>
              </a:spcBef>
              <a:spcAft>
                <a:spcPts val="0"/>
              </a:spcAft>
              <a:buSzPts val="1400"/>
              <a:buChar char="■"/>
            </a:pPr>
            <a:r>
              <a:rPr lang="en"/>
              <a:t>everyone participated </a:t>
            </a:r>
            <a:r>
              <a:rPr lang="en">
                <a:solidFill>
                  <a:srgbClr val="FF0000"/>
                </a:solidFill>
              </a:rPr>
              <a:t>n-1</a:t>
            </a:r>
            <a:r>
              <a:rPr lang="en"/>
              <a:t> </a:t>
            </a:r>
            <a:r>
              <a:rPr lang="en">
                <a:solidFill>
                  <a:srgbClr val="0000FF"/>
                </a:solidFill>
              </a:rPr>
              <a:t>OM(k-1)</a:t>
            </a:r>
            <a:r>
              <a:rPr lang="en"/>
              <a:t> and get </a:t>
            </a:r>
            <a:r>
              <a:rPr lang="en">
                <a:solidFill>
                  <a:srgbClr val="FF0000"/>
                </a:solidFill>
              </a:rPr>
              <a:t>n-1</a:t>
            </a:r>
            <a:r>
              <a:rPr lang="en"/>
              <a:t> values, return the majority</a:t>
            </a:r>
            <a:endParaRPr/>
          </a:p>
          <a:p>
            <a:pPr indent="-342900" lvl="0" marL="457200" rtl="0" algn="l">
              <a:spcBef>
                <a:spcPts val="0"/>
              </a:spcBef>
              <a:spcAft>
                <a:spcPts val="0"/>
              </a:spcAft>
              <a:buSzPts val="1800"/>
              <a:buChar char="●"/>
            </a:pPr>
            <a:r>
              <a:rPr lang="en"/>
              <a:t>Intuition: for every message </a:t>
            </a:r>
            <a:r>
              <a:rPr lang="en">
                <a:solidFill>
                  <a:srgbClr val="FF0000"/>
                </a:solidFill>
              </a:rPr>
              <a:t>M</a:t>
            </a:r>
            <a:r>
              <a:rPr lang="en"/>
              <a:t> received, solve a smaller bgp containing all but the current commander to tell others you received </a:t>
            </a:r>
            <a:r>
              <a:rPr lang="en">
                <a:solidFill>
                  <a:srgbClr val="FF0000"/>
                </a:solidFill>
              </a:rPr>
              <a:t>M</a:t>
            </a:r>
            <a:endParaRPr>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 - with oral messages</a:t>
            </a:r>
            <a:endParaRPr/>
          </a:p>
        </p:txBody>
      </p:sp>
      <p:sp>
        <p:nvSpPr>
          <p:cNvPr id="607" name="Google Shape;607;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OM(k)</a:t>
            </a:r>
            <a:endParaRPr/>
          </a:p>
          <a:p>
            <a:pPr indent="-317500" lvl="1" marL="914400" rtl="0" algn="l">
              <a:spcBef>
                <a:spcPts val="0"/>
              </a:spcBef>
              <a:spcAft>
                <a:spcPts val="0"/>
              </a:spcAft>
              <a:buClr>
                <a:schemeClr val="accent1"/>
              </a:buClr>
              <a:buSzPts val="1400"/>
              <a:buChar char="○"/>
            </a:pPr>
            <a:r>
              <a:rPr lang="en">
                <a:solidFill>
                  <a:schemeClr val="accent1"/>
                </a:solidFill>
              </a:rPr>
              <a:t>k == 0</a:t>
            </a:r>
            <a:endParaRPr>
              <a:solidFill>
                <a:schemeClr val="accent1"/>
              </a:solidFill>
            </a:endParaRPr>
          </a:p>
          <a:p>
            <a:pPr indent="-317500" lvl="2" marL="1371600" rtl="0" algn="l">
              <a:spcBef>
                <a:spcPts val="0"/>
              </a:spcBef>
              <a:spcAft>
                <a:spcPts val="0"/>
              </a:spcAft>
              <a:buSzPts val="1400"/>
              <a:buChar char="■"/>
            </a:pPr>
            <a:r>
              <a:rPr lang="en"/>
              <a:t>commander sends the value to every one</a:t>
            </a:r>
            <a:endParaRPr/>
          </a:p>
          <a:p>
            <a:pPr indent="-317500" lvl="2" marL="1371600" rtl="0" algn="l">
              <a:spcBef>
                <a:spcPts val="0"/>
              </a:spcBef>
              <a:spcAft>
                <a:spcPts val="0"/>
              </a:spcAft>
              <a:buSzPts val="1400"/>
              <a:buChar char="■"/>
            </a:pPr>
            <a:r>
              <a:rPr lang="en"/>
              <a:t>everyone return the value they received</a:t>
            </a:r>
            <a:endParaRPr/>
          </a:p>
          <a:p>
            <a:pPr indent="-317500" lvl="1" marL="914400" rtl="0" algn="l">
              <a:spcBef>
                <a:spcPts val="0"/>
              </a:spcBef>
              <a:spcAft>
                <a:spcPts val="0"/>
              </a:spcAft>
              <a:buClr>
                <a:schemeClr val="accent1"/>
              </a:buClr>
              <a:buSzPts val="1400"/>
              <a:buChar char="○"/>
            </a:pPr>
            <a:r>
              <a:rPr lang="en">
                <a:solidFill>
                  <a:schemeClr val="accent1"/>
                </a:solidFill>
              </a:rPr>
              <a:t>k &gt; 0</a:t>
            </a:r>
            <a:endParaRPr>
              <a:solidFill>
                <a:schemeClr val="accent1"/>
              </a:solidFill>
            </a:endParaRPr>
          </a:p>
          <a:p>
            <a:pPr indent="-317500" lvl="2" marL="1371600" rtl="0" algn="l">
              <a:spcBef>
                <a:spcPts val="0"/>
              </a:spcBef>
              <a:spcAft>
                <a:spcPts val="0"/>
              </a:spcAft>
              <a:buSzPts val="1400"/>
              <a:buChar char="■"/>
            </a:pPr>
            <a:r>
              <a:rPr lang="en"/>
              <a:t>commander sends the value to every one</a:t>
            </a:r>
            <a:endParaRPr/>
          </a:p>
          <a:p>
            <a:pPr indent="-317500" lvl="2" marL="1371600" rtl="0" algn="l">
              <a:spcBef>
                <a:spcPts val="0"/>
              </a:spcBef>
              <a:spcAft>
                <a:spcPts val="0"/>
              </a:spcAft>
              <a:buSzPts val="1400"/>
              <a:buChar char="■"/>
            </a:pPr>
            <a:r>
              <a:rPr lang="en"/>
              <a:t>everyone start a smaller bgp </a:t>
            </a:r>
            <a:r>
              <a:rPr lang="en">
                <a:solidFill>
                  <a:srgbClr val="0000FF"/>
                </a:solidFill>
              </a:rPr>
              <a:t>OM(k-1)</a:t>
            </a:r>
            <a:r>
              <a:rPr lang="en"/>
              <a:t> containing all ones but the current commander and become the new commander</a:t>
            </a:r>
            <a:endParaRPr/>
          </a:p>
          <a:p>
            <a:pPr indent="-317500" lvl="2" marL="1371600" rtl="0" algn="l">
              <a:spcBef>
                <a:spcPts val="0"/>
              </a:spcBef>
              <a:spcAft>
                <a:spcPts val="0"/>
              </a:spcAft>
              <a:buSzPts val="1400"/>
              <a:buChar char="■"/>
            </a:pPr>
            <a:r>
              <a:rPr lang="en"/>
              <a:t>everyone participated </a:t>
            </a:r>
            <a:r>
              <a:rPr lang="en">
                <a:solidFill>
                  <a:srgbClr val="FF0000"/>
                </a:solidFill>
              </a:rPr>
              <a:t>n-1</a:t>
            </a:r>
            <a:r>
              <a:rPr lang="en"/>
              <a:t> </a:t>
            </a:r>
            <a:r>
              <a:rPr lang="en">
                <a:solidFill>
                  <a:srgbClr val="0000FF"/>
                </a:solidFill>
              </a:rPr>
              <a:t>OM(k-1)</a:t>
            </a:r>
            <a:r>
              <a:rPr lang="en"/>
              <a:t> and get </a:t>
            </a:r>
            <a:r>
              <a:rPr lang="en">
                <a:solidFill>
                  <a:srgbClr val="FF0000"/>
                </a:solidFill>
              </a:rPr>
              <a:t>n-1 </a:t>
            </a:r>
            <a:r>
              <a:rPr lang="en"/>
              <a:t>values, return the majority</a:t>
            </a:r>
            <a:endParaRPr/>
          </a:p>
          <a:p>
            <a:pPr indent="-342900" lvl="0" marL="457200" rtl="0" algn="l">
              <a:spcBef>
                <a:spcPts val="0"/>
              </a:spcBef>
              <a:spcAft>
                <a:spcPts val="0"/>
              </a:spcAft>
              <a:buSzPts val="1800"/>
              <a:buChar char="●"/>
            </a:pPr>
            <a:r>
              <a:rPr lang="en"/>
              <a:t>Intuition: for every message </a:t>
            </a:r>
            <a:r>
              <a:rPr lang="en">
                <a:solidFill>
                  <a:srgbClr val="FF0000"/>
                </a:solidFill>
              </a:rPr>
              <a:t>M</a:t>
            </a:r>
            <a:r>
              <a:rPr lang="en"/>
              <a:t> received, solve a smaller bgp containing all but the current commander to tell others you received </a:t>
            </a:r>
            <a:r>
              <a:rPr lang="en">
                <a:solidFill>
                  <a:srgbClr val="FF0000"/>
                </a:solidFill>
              </a:rPr>
              <a:t>M</a:t>
            </a:r>
            <a:endParaRPr>
              <a:solidFill>
                <a:srgbClr val="FF0000"/>
              </a:solidFill>
            </a:endParaRPr>
          </a:p>
          <a:p>
            <a:pPr indent="-342900" lvl="0" marL="457200" rtl="0" algn="l">
              <a:spcBef>
                <a:spcPts val="0"/>
              </a:spcBef>
              <a:spcAft>
                <a:spcPts val="0"/>
              </a:spcAft>
              <a:buSzPts val="1800"/>
              <a:buChar char="●"/>
            </a:pPr>
            <a:r>
              <a:rPr lang="en"/>
              <a:t>OM(m) for m traitors when 3m &lt; 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this story came</a:t>
            </a:r>
            <a:endParaRPr/>
          </a:p>
        </p:txBody>
      </p:sp>
      <p:sp>
        <p:nvSpPr>
          <p:cNvPr id="89" name="Google Shape;89;p17"/>
          <p:cNvSpPr txBox="1"/>
          <p:nvPr>
            <p:ph idx="1" type="body"/>
          </p:nvPr>
        </p:nvSpPr>
        <p:spPr>
          <a:xfrm>
            <a:off x="311700" y="1152475"/>
            <a:ext cx="5772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latin typeface="Open Sans"/>
                <a:ea typeface="Open Sans"/>
                <a:cs typeface="Open Sans"/>
                <a:sym typeface="Open Sans"/>
              </a:rPr>
              <a:t>“</a:t>
            </a:r>
            <a:r>
              <a:rPr i="1" lang="en" sz="1400">
                <a:solidFill>
                  <a:schemeClr val="dk1"/>
                </a:solidFill>
                <a:latin typeface="Open Sans"/>
                <a:ea typeface="Open Sans"/>
                <a:cs typeface="Open Sans"/>
                <a:sym typeface="Open Sans"/>
              </a:rPr>
              <a:t>I have long felt that, because it was posed as a cute problem about philosophers seated around a table, Dijkstra's </a:t>
            </a:r>
            <a:r>
              <a:rPr i="1" lang="en" sz="1400">
                <a:solidFill>
                  <a:srgbClr val="FF0000"/>
                </a:solidFill>
                <a:latin typeface="Open Sans"/>
                <a:ea typeface="Open Sans"/>
                <a:cs typeface="Open Sans"/>
                <a:sym typeface="Open Sans"/>
              </a:rPr>
              <a:t>dining philosopher's problem</a:t>
            </a:r>
            <a:r>
              <a:rPr i="1" lang="en" sz="1400">
                <a:solidFill>
                  <a:schemeClr val="dk1"/>
                </a:solidFill>
                <a:latin typeface="Open Sans"/>
                <a:ea typeface="Open Sans"/>
                <a:cs typeface="Open Sans"/>
                <a:sym typeface="Open Sans"/>
              </a:rPr>
              <a:t> received much more attention than it deserves. </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rPr i="1" lang="en" sz="1400">
                <a:solidFill>
                  <a:schemeClr val="dk1"/>
                </a:solidFill>
                <a:latin typeface="Open Sans"/>
                <a:ea typeface="Open Sans"/>
                <a:cs typeface="Open Sans"/>
                <a:sym typeface="Open Sans"/>
              </a:rPr>
              <a:t>…...</a:t>
            </a:r>
            <a:endParaRPr i="1" sz="1400">
              <a:solidFill>
                <a:schemeClr val="dk1"/>
              </a:solidFill>
              <a:latin typeface="Open Sans"/>
              <a:ea typeface="Open Sans"/>
              <a:cs typeface="Open Sans"/>
              <a:sym typeface="Open Sans"/>
            </a:endParaRPr>
          </a:p>
          <a:p>
            <a:pPr indent="0" lvl="0" marL="0" rtl="0" algn="l">
              <a:spcBef>
                <a:spcPts val="1600"/>
              </a:spcBef>
              <a:spcAft>
                <a:spcPts val="1600"/>
              </a:spcAft>
              <a:buNone/>
            </a:pPr>
            <a:r>
              <a:rPr i="1" lang="en" sz="1400">
                <a:solidFill>
                  <a:schemeClr val="dk1"/>
                </a:solidFill>
                <a:latin typeface="Open Sans"/>
                <a:ea typeface="Open Sans"/>
                <a:cs typeface="Open Sans"/>
                <a:sym typeface="Open Sans"/>
              </a:rPr>
              <a:t>The popularity of the dining philosophers problem taught me that the best way to attract attention to a problem is to present it in terms of a story.   </a:t>
            </a:r>
            <a:r>
              <a:rPr lang="en" sz="3600">
                <a:solidFill>
                  <a:schemeClr val="dk1"/>
                </a:solidFill>
                <a:latin typeface="Open Sans"/>
                <a:ea typeface="Open Sans"/>
                <a:cs typeface="Open Sans"/>
                <a:sym typeface="Open Sans"/>
              </a:rPr>
              <a:t>”</a:t>
            </a:r>
            <a:endParaRPr i="1" sz="3600">
              <a:solidFill>
                <a:schemeClr val="dk1"/>
              </a:solidFill>
              <a:latin typeface="Open Sans"/>
              <a:ea typeface="Open Sans"/>
              <a:cs typeface="Open Sans"/>
              <a:sym typeface="Open Sans"/>
            </a:endParaRPr>
          </a:p>
        </p:txBody>
      </p:sp>
      <p:pic>
        <p:nvPicPr>
          <p:cNvPr id="90" name="Google Shape;90;p17"/>
          <p:cNvPicPr preferRelativeResize="0"/>
          <p:nvPr/>
        </p:nvPicPr>
        <p:blipFill>
          <a:blip r:embed="rId3">
            <a:alphaModFix/>
          </a:blip>
          <a:stretch>
            <a:fillRect/>
          </a:stretch>
        </p:blipFill>
        <p:spPr>
          <a:xfrm>
            <a:off x="6133400" y="1111000"/>
            <a:ext cx="2750500" cy="3499350"/>
          </a:xfrm>
          <a:prstGeom prst="rect">
            <a:avLst/>
          </a:prstGeom>
          <a:noFill/>
          <a:ln>
            <a:noFill/>
          </a:ln>
        </p:spPr>
      </p:pic>
      <p:sp>
        <p:nvSpPr>
          <p:cNvPr id="91" name="Google Shape;91;p17"/>
          <p:cNvSpPr txBox="1"/>
          <p:nvPr/>
        </p:nvSpPr>
        <p:spPr>
          <a:xfrm>
            <a:off x="311700" y="4610350"/>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a:t>
            </a:r>
            <a:r>
              <a:rPr lang="en" sz="1000">
                <a:solidFill>
                  <a:schemeClr val="dk2"/>
                </a:solidFill>
              </a:rPr>
              <a:t>http://lamport.azurewebsites.net/pubs/pubs.html#byz</a:t>
            </a:r>
            <a:endParaRPr sz="1000">
              <a:solidFill>
                <a:schemeClr val="dk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Google Shape;612;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 - with oral messages</a:t>
            </a:r>
            <a:endParaRPr/>
          </a:p>
        </p:txBody>
      </p:sp>
      <p:sp>
        <p:nvSpPr>
          <p:cNvPr id="613" name="Google Shape;613;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OM(k) - Message complexity: (n-1)*MC(OM(k-1)) + n-1 = O(n^m)</a:t>
            </a:r>
            <a:endParaRPr/>
          </a:p>
          <a:p>
            <a:pPr indent="-317500" lvl="1" marL="914400" rtl="0" algn="l">
              <a:spcBef>
                <a:spcPts val="0"/>
              </a:spcBef>
              <a:spcAft>
                <a:spcPts val="0"/>
              </a:spcAft>
              <a:buClr>
                <a:schemeClr val="accent1"/>
              </a:buClr>
              <a:buSzPts val="1400"/>
              <a:buChar char="○"/>
            </a:pPr>
            <a:r>
              <a:rPr lang="en">
                <a:solidFill>
                  <a:schemeClr val="accent1"/>
                </a:solidFill>
              </a:rPr>
              <a:t>k == 0</a:t>
            </a:r>
            <a:endParaRPr>
              <a:solidFill>
                <a:schemeClr val="accent1"/>
              </a:solidFill>
            </a:endParaRPr>
          </a:p>
          <a:p>
            <a:pPr indent="-317500" lvl="2" marL="1371600" rtl="0" algn="l">
              <a:spcBef>
                <a:spcPts val="0"/>
              </a:spcBef>
              <a:spcAft>
                <a:spcPts val="0"/>
              </a:spcAft>
              <a:buSzPts val="1400"/>
              <a:buChar char="■"/>
            </a:pPr>
            <a:r>
              <a:rPr lang="en"/>
              <a:t>commander sends the value to every one</a:t>
            </a:r>
            <a:endParaRPr/>
          </a:p>
          <a:p>
            <a:pPr indent="-317500" lvl="2" marL="1371600" rtl="0" algn="l">
              <a:spcBef>
                <a:spcPts val="0"/>
              </a:spcBef>
              <a:spcAft>
                <a:spcPts val="0"/>
              </a:spcAft>
              <a:buSzPts val="1400"/>
              <a:buChar char="■"/>
            </a:pPr>
            <a:r>
              <a:rPr lang="en"/>
              <a:t>everyone return the value they received</a:t>
            </a:r>
            <a:endParaRPr/>
          </a:p>
          <a:p>
            <a:pPr indent="-317500" lvl="1" marL="914400" rtl="0" algn="l">
              <a:spcBef>
                <a:spcPts val="0"/>
              </a:spcBef>
              <a:spcAft>
                <a:spcPts val="0"/>
              </a:spcAft>
              <a:buClr>
                <a:schemeClr val="accent1"/>
              </a:buClr>
              <a:buSzPts val="1400"/>
              <a:buChar char="○"/>
            </a:pPr>
            <a:r>
              <a:rPr lang="en">
                <a:solidFill>
                  <a:schemeClr val="accent1"/>
                </a:solidFill>
              </a:rPr>
              <a:t>k &gt; 0</a:t>
            </a:r>
            <a:endParaRPr>
              <a:solidFill>
                <a:schemeClr val="accent1"/>
              </a:solidFill>
            </a:endParaRPr>
          </a:p>
          <a:p>
            <a:pPr indent="-317500" lvl="2" marL="1371600" rtl="0" algn="l">
              <a:spcBef>
                <a:spcPts val="0"/>
              </a:spcBef>
              <a:spcAft>
                <a:spcPts val="0"/>
              </a:spcAft>
              <a:buSzPts val="1400"/>
              <a:buChar char="■"/>
            </a:pPr>
            <a:r>
              <a:rPr lang="en"/>
              <a:t>commander sends the value to every one</a:t>
            </a:r>
            <a:endParaRPr/>
          </a:p>
          <a:p>
            <a:pPr indent="-317500" lvl="2" marL="1371600" rtl="0" algn="l">
              <a:spcBef>
                <a:spcPts val="0"/>
              </a:spcBef>
              <a:spcAft>
                <a:spcPts val="0"/>
              </a:spcAft>
              <a:buSzPts val="1400"/>
              <a:buChar char="■"/>
            </a:pPr>
            <a:r>
              <a:rPr lang="en"/>
              <a:t>everyone start a smaller bgp </a:t>
            </a:r>
            <a:r>
              <a:rPr lang="en">
                <a:solidFill>
                  <a:srgbClr val="0000FF"/>
                </a:solidFill>
              </a:rPr>
              <a:t>OM(k-1)</a:t>
            </a:r>
            <a:r>
              <a:rPr lang="en"/>
              <a:t> containing all ones but the current commander and become the new commander</a:t>
            </a:r>
            <a:endParaRPr/>
          </a:p>
          <a:p>
            <a:pPr indent="-317500" lvl="2" marL="1371600" rtl="0" algn="l">
              <a:spcBef>
                <a:spcPts val="0"/>
              </a:spcBef>
              <a:spcAft>
                <a:spcPts val="0"/>
              </a:spcAft>
              <a:buSzPts val="1400"/>
              <a:buChar char="■"/>
            </a:pPr>
            <a:r>
              <a:rPr lang="en"/>
              <a:t>everyone participated </a:t>
            </a:r>
            <a:r>
              <a:rPr lang="en">
                <a:solidFill>
                  <a:srgbClr val="FF0000"/>
                </a:solidFill>
              </a:rPr>
              <a:t>n-1</a:t>
            </a:r>
            <a:r>
              <a:rPr lang="en"/>
              <a:t> </a:t>
            </a:r>
            <a:r>
              <a:rPr lang="en">
                <a:solidFill>
                  <a:srgbClr val="0000FF"/>
                </a:solidFill>
              </a:rPr>
              <a:t>OM(k-1)</a:t>
            </a:r>
            <a:r>
              <a:rPr lang="en"/>
              <a:t> and get </a:t>
            </a:r>
            <a:r>
              <a:rPr lang="en">
                <a:solidFill>
                  <a:srgbClr val="FF0000"/>
                </a:solidFill>
              </a:rPr>
              <a:t>n-1 </a:t>
            </a:r>
            <a:r>
              <a:rPr lang="en"/>
              <a:t>values, return the majority</a:t>
            </a:r>
            <a:endParaRPr/>
          </a:p>
          <a:p>
            <a:pPr indent="-342900" lvl="0" marL="457200" rtl="0" algn="l">
              <a:spcBef>
                <a:spcPts val="0"/>
              </a:spcBef>
              <a:spcAft>
                <a:spcPts val="0"/>
              </a:spcAft>
              <a:buSzPts val="1800"/>
              <a:buChar char="●"/>
            </a:pPr>
            <a:r>
              <a:rPr lang="en"/>
              <a:t>Intuition: for every message </a:t>
            </a:r>
            <a:r>
              <a:rPr lang="en">
                <a:solidFill>
                  <a:srgbClr val="FF0000"/>
                </a:solidFill>
              </a:rPr>
              <a:t>M</a:t>
            </a:r>
            <a:r>
              <a:rPr lang="en"/>
              <a:t> received, solve a smaller bgp containing all but the current commander to tell others you received </a:t>
            </a:r>
            <a:r>
              <a:rPr lang="en">
                <a:solidFill>
                  <a:srgbClr val="FF0000"/>
                </a:solidFill>
              </a:rPr>
              <a:t>M</a:t>
            </a:r>
            <a:endParaRPr>
              <a:solidFill>
                <a:srgbClr val="FF0000"/>
              </a:solidFill>
            </a:endParaRPr>
          </a:p>
          <a:p>
            <a:pPr indent="-342900" lvl="0" marL="457200" rtl="0" algn="l">
              <a:spcBef>
                <a:spcPts val="0"/>
              </a:spcBef>
              <a:spcAft>
                <a:spcPts val="0"/>
              </a:spcAft>
              <a:buSzPts val="1800"/>
              <a:buChar char="●"/>
            </a:pPr>
            <a:r>
              <a:rPr lang="en"/>
              <a:t>OM(m) for m traitors when 3m &lt; 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olutions - with signed messages</a:t>
            </a:r>
            <a:endParaRPr/>
          </a:p>
        </p:txBody>
      </p:sp>
      <p:sp>
        <p:nvSpPr>
          <p:cNvPr id="619" name="Google Shape;619;p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SM(k) </a:t>
            </a:r>
            <a:endParaRPr/>
          </a:p>
          <a:p>
            <a:pPr indent="-317500" lvl="1" marL="914400" rtl="0" algn="l">
              <a:spcBef>
                <a:spcPts val="0"/>
              </a:spcBef>
              <a:spcAft>
                <a:spcPts val="0"/>
              </a:spcAft>
              <a:buSzPts val="1400"/>
              <a:buChar char="○"/>
            </a:pPr>
            <a:r>
              <a:rPr lang="en"/>
              <a:t>every lieutenant maintains a value set </a:t>
            </a:r>
            <a:r>
              <a:rPr lang="en">
                <a:solidFill>
                  <a:srgbClr val="FF0000"/>
                </a:solidFill>
              </a:rPr>
              <a:t>V(i)</a:t>
            </a:r>
            <a:endParaRPr>
              <a:solidFill>
                <a:srgbClr val="FF0000"/>
              </a:solidFill>
            </a:endParaRPr>
          </a:p>
          <a:p>
            <a:pPr indent="-317500" lvl="1" marL="914400" rtl="0" algn="l">
              <a:spcBef>
                <a:spcPts val="0"/>
              </a:spcBef>
              <a:spcAft>
                <a:spcPts val="0"/>
              </a:spcAft>
              <a:buSzPts val="1400"/>
              <a:buChar char="○"/>
            </a:pPr>
            <a:r>
              <a:rPr lang="en"/>
              <a:t>the commander sends the value to every lieutenant with its signature</a:t>
            </a:r>
            <a:endParaRPr/>
          </a:p>
          <a:p>
            <a:pPr indent="0" lvl="0" marL="0" marR="0" rtl="0" algn="l">
              <a:lnSpc>
                <a:spcPct val="115000"/>
              </a:lnSpc>
              <a:spcBef>
                <a:spcPts val="1600"/>
              </a:spcBef>
              <a:spcAft>
                <a:spcPts val="160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 - with signed messages</a:t>
            </a:r>
            <a:endParaRPr/>
          </a:p>
        </p:txBody>
      </p:sp>
      <p:sp>
        <p:nvSpPr>
          <p:cNvPr id="625" name="Google Shape;625;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SM(k) </a:t>
            </a:r>
            <a:endParaRPr/>
          </a:p>
          <a:p>
            <a:pPr indent="-317500" lvl="1" marL="914400" rtl="0" algn="l">
              <a:spcBef>
                <a:spcPts val="0"/>
              </a:spcBef>
              <a:spcAft>
                <a:spcPts val="0"/>
              </a:spcAft>
              <a:buSzPts val="1400"/>
              <a:buChar char="○"/>
            </a:pPr>
            <a:r>
              <a:rPr lang="en"/>
              <a:t>every lieutenant maintains a value set </a:t>
            </a:r>
            <a:r>
              <a:rPr lang="en">
                <a:solidFill>
                  <a:srgbClr val="FF0000"/>
                </a:solidFill>
              </a:rPr>
              <a:t>V(i)</a:t>
            </a:r>
            <a:endParaRPr>
              <a:solidFill>
                <a:srgbClr val="FF0000"/>
              </a:solidFill>
            </a:endParaRPr>
          </a:p>
          <a:p>
            <a:pPr indent="-317500" lvl="1" marL="914400" rtl="0" algn="l">
              <a:spcBef>
                <a:spcPts val="0"/>
              </a:spcBef>
              <a:spcAft>
                <a:spcPts val="0"/>
              </a:spcAft>
              <a:buSzPts val="1400"/>
              <a:buChar char="○"/>
            </a:pPr>
            <a:r>
              <a:rPr lang="en"/>
              <a:t>the commander sends the value to every lieutenant with its signature</a:t>
            </a:r>
            <a:endParaRPr/>
          </a:p>
          <a:p>
            <a:pPr indent="-317500" lvl="1" marL="914400" rtl="0" algn="l">
              <a:spcBef>
                <a:spcPts val="0"/>
              </a:spcBef>
              <a:spcAft>
                <a:spcPts val="0"/>
              </a:spcAft>
              <a:buSzPts val="1400"/>
              <a:buChar char="○"/>
            </a:pPr>
            <a:r>
              <a:rPr lang="en"/>
              <a:t>for every lieutenant</a:t>
            </a:r>
            <a:endParaRPr/>
          </a:p>
          <a:p>
            <a:pPr indent="-317500" lvl="2" marL="1371600" rtl="0" algn="l">
              <a:spcBef>
                <a:spcPts val="0"/>
              </a:spcBef>
              <a:spcAft>
                <a:spcPts val="0"/>
              </a:spcAft>
              <a:buSzPts val="1400"/>
              <a:buChar char="■"/>
            </a:pPr>
            <a:r>
              <a:rPr lang="en"/>
              <a:t>every time it receive a new value </a:t>
            </a:r>
            <a:r>
              <a:rPr lang="en">
                <a:solidFill>
                  <a:srgbClr val="FF0000"/>
                </a:solidFill>
              </a:rPr>
              <a:t>v</a:t>
            </a:r>
            <a:endParaRPr>
              <a:solidFill>
                <a:srgbClr val="FF0000"/>
              </a:solidFill>
            </a:endParaRPr>
          </a:p>
          <a:p>
            <a:pPr indent="-317500" lvl="2" marL="1371600" rtl="0" algn="l">
              <a:spcBef>
                <a:spcPts val="0"/>
              </a:spcBef>
              <a:spcAft>
                <a:spcPts val="0"/>
              </a:spcAft>
              <a:buSzPts val="1400"/>
              <a:buChar char="■"/>
            </a:pPr>
            <a:r>
              <a:rPr lang="en"/>
              <a:t>put it in </a:t>
            </a:r>
            <a:r>
              <a:rPr lang="en">
                <a:solidFill>
                  <a:srgbClr val="FF0000"/>
                </a:solidFill>
              </a:rPr>
              <a:t>V(i)</a:t>
            </a:r>
            <a:endParaRPr>
              <a:solidFill>
                <a:srgbClr val="FF0000"/>
              </a:solidFill>
            </a:endParaRPr>
          </a:p>
          <a:p>
            <a:pPr indent="-317500" lvl="2" marL="1371600" rtl="0" algn="l">
              <a:spcBef>
                <a:spcPts val="0"/>
              </a:spcBef>
              <a:spcAft>
                <a:spcPts val="0"/>
              </a:spcAft>
              <a:buSzPts val="1400"/>
              <a:buChar char="■"/>
            </a:pPr>
            <a:r>
              <a:rPr lang="en"/>
              <a:t>if v is associated with less than m lieutenants’ signatures, sign it and send to everyone</a:t>
            </a:r>
            <a:endParaRPr/>
          </a:p>
          <a:p>
            <a:pPr indent="0" lvl="0" marL="0" marR="0" rtl="0" algn="l">
              <a:lnSpc>
                <a:spcPct val="115000"/>
              </a:lnSpc>
              <a:spcBef>
                <a:spcPts val="1600"/>
              </a:spcBef>
              <a:spcAft>
                <a:spcPts val="160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Google Shape;630;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 - with signed messages</a:t>
            </a:r>
            <a:endParaRPr/>
          </a:p>
        </p:txBody>
      </p:sp>
      <p:sp>
        <p:nvSpPr>
          <p:cNvPr id="631" name="Google Shape;631;p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SM(k) </a:t>
            </a:r>
            <a:endParaRPr/>
          </a:p>
          <a:p>
            <a:pPr indent="-317500" lvl="1" marL="914400" rtl="0" algn="l">
              <a:spcBef>
                <a:spcPts val="0"/>
              </a:spcBef>
              <a:spcAft>
                <a:spcPts val="0"/>
              </a:spcAft>
              <a:buSzPts val="1400"/>
              <a:buChar char="○"/>
            </a:pPr>
            <a:r>
              <a:rPr lang="en"/>
              <a:t>every lieutenant maintains a value set </a:t>
            </a:r>
            <a:r>
              <a:rPr lang="en">
                <a:solidFill>
                  <a:srgbClr val="FF0000"/>
                </a:solidFill>
              </a:rPr>
              <a:t>V(i)</a:t>
            </a:r>
            <a:endParaRPr>
              <a:solidFill>
                <a:srgbClr val="FF0000"/>
              </a:solidFill>
            </a:endParaRPr>
          </a:p>
          <a:p>
            <a:pPr indent="-317500" lvl="1" marL="914400" rtl="0" algn="l">
              <a:spcBef>
                <a:spcPts val="0"/>
              </a:spcBef>
              <a:spcAft>
                <a:spcPts val="0"/>
              </a:spcAft>
              <a:buSzPts val="1400"/>
              <a:buChar char="○"/>
            </a:pPr>
            <a:r>
              <a:rPr lang="en"/>
              <a:t>the commander sends the value to every lieutenant with its signature</a:t>
            </a:r>
            <a:endParaRPr/>
          </a:p>
          <a:p>
            <a:pPr indent="-317500" lvl="1" marL="914400" rtl="0" algn="l">
              <a:spcBef>
                <a:spcPts val="0"/>
              </a:spcBef>
              <a:spcAft>
                <a:spcPts val="0"/>
              </a:spcAft>
              <a:buSzPts val="1400"/>
              <a:buChar char="○"/>
            </a:pPr>
            <a:r>
              <a:rPr lang="en"/>
              <a:t>for every lieutenant</a:t>
            </a:r>
            <a:endParaRPr/>
          </a:p>
          <a:p>
            <a:pPr indent="-317500" lvl="2" marL="1371600" rtl="0" algn="l">
              <a:spcBef>
                <a:spcPts val="0"/>
              </a:spcBef>
              <a:spcAft>
                <a:spcPts val="0"/>
              </a:spcAft>
              <a:buSzPts val="1400"/>
              <a:buChar char="■"/>
            </a:pPr>
            <a:r>
              <a:rPr lang="en"/>
              <a:t>every time it receive a new value </a:t>
            </a:r>
            <a:r>
              <a:rPr lang="en">
                <a:solidFill>
                  <a:srgbClr val="FF0000"/>
                </a:solidFill>
              </a:rPr>
              <a:t>v</a:t>
            </a:r>
            <a:endParaRPr>
              <a:solidFill>
                <a:srgbClr val="FF0000"/>
              </a:solidFill>
            </a:endParaRPr>
          </a:p>
          <a:p>
            <a:pPr indent="-317500" lvl="2" marL="1371600" rtl="0" algn="l">
              <a:spcBef>
                <a:spcPts val="0"/>
              </a:spcBef>
              <a:spcAft>
                <a:spcPts val="0"/>
              </a:spcAft>
              <a:buSzPts val="1400"/>
              <a:buChar char="■"/>
            </a:pPr>
            <a:r>
              <a:rPr lang="en"/>
              <a:t>put it in </a:t>
            </a:r>
            <a:r>
              <a:rPr lang="en">
                <a:solidFill>
                  <a:srgbClr val="FF0000"/>
                </a:solidFill>
              </a:rPr>
              <a:t>V(i)</a:t>
            </a:r>
            <a:endParaRPr>
              <a:solidFill>
                <a:srgbClr val="FF0000"/>
              </a:solidFill>
            </a:endParaRPr>
          </a:p>
          <a:p>
            <a:pPr indent="-317500" lvl="2" marL="1371600" rtl="0" algn="l">
              <a:spcBef>
                <a:spcPts val="0"/>
              </a:spcBef>
              <a:spcAft>
                <a:spcPts val="0"/>
              </a:spcAft>
              <a:buSzPts val="1400"/>
              <a:buChar char="■"/>
            </a:pPr>
            <a:r>
              <a:rPr lang="en"/>
              <a:t>if v is associated with less than m lieutenants’ signatures, sign it and send to everyone</a:t>
            </a:r>
            <a:endParaRPr/>
          </a:p>
          <a:p>
            <a:pPr indent="-317500" lvl="1" marL="914400" rtl="0" algn="l">
              <a:spcBef>
                <a:spcPts val="0"/>
              </a:spcBef>
              <a:spcAft>
                <a:spcPts val="0"/>
              </a:spcAft>
              <a:buSzPts val="1400"/>
              <a:buChar char="○"/>
            </a:pPr>
            <a:r>
              <a:rPr lang="en"/>
              <a:t>when there will be no more messages, return </a:t>
            </a:r>
            <a:r>
              <a:rPr lang="en">
                <a:solidFill>
                  <a:srgbClr val="9900FF"/>
                </a:solidFill>
              </a:rPr>
              <a:t>choice(</a:t>
            </a:r>
            <a:r>
              <a:rPr lang="en">
                <a:solidFill>
                  <a:srgbClr val="FF0000"/>
                </a:solidFill>
              </a:rPr>
              <a:t>V(i)</a:t>
            </a:r>
            <a:r>
              <a:rPr lang="en">
                <a:solidFill>
                  <a:srgbClr val="9900FF"/>
                </a:solidFill>
              </a:rPr>
              <a:t>)</a:t>
            </a:r>
            <a:endParaRPr>
              <a:solidFill>
                <a:srgbClr val="9900FF"/>
              </a:solidFill>
            </a:endParaRPr>
          </a:p>
          <a:p>
            <a:pPr indent="-317500" lvl="1" marL="914400" rtl="0" algn="l">
              <a:spcBef>
                <a:spcPts val="0"/>
              </a:spcBef>
              <a:spcAft>
                <a:spcPts val="0"/>
              </a:spcAft>
              <a:buClr>
                <a:srgbClr val="9900FF"/>
              </a:buClr>
              <a:buSzPts val="1400"/>
              <a:buChar char="○"/>
            </a:pPr>
            <a:r>
              <a:rPr lang="en">
                <a:solidFill>
                  <a:srgbClr val="9900FF"/>
                </a:solidFill>
              </a:rPr>
              <a:t>choice(</a:t>
            </a:r>
            <a:r>
              <a:rPr lang="en">
                <a:solidFill>
                  <a:srgbClr val="FF0000"/>
                </a:solidFill>
              </a:rPr>
              <a:t>V</a:t>
            </a:r>
            <a:r>
              <a:rPr lang="en">
                <a:solidFill>
                  <a:srgbClr val="9900FF"/>
                </a:solidFill>
              </a:rPr>
              <a:t>)</a:t>
            </a:r>
            <a:endParaRPr>
              <a:solidFill>
                <a:srgbClr val="9900FF"/>
              </a:solidFill>
            </a:endParaRPr>
          </a:p>
          <a:p>
            <a:pPr indent="-317500" lvl="2" marL="1371600" rtl="0" algn="l">
              <a:spcBef>
                <a:spcPts val="0"/>
              </a:spcBef>
              <a:spcAft>
                <a:spcPts val="0"/>
              </a:spcAft>
              <a:buSzPts val="1400"/>
              <a:buChar char="■"/>
            </a:pPr>
            <a:r>
              <a:rPr lang="en"/>
              <a:t>return </a:t>
            </a:r>
            <a:r>
              <a:rPr lang="en">
                <a:solidFill>
                  <a:srgbClr val="FF0000"/>
                </a:solidFill>
              </a:rPr>
              <a:t>v</a:t>
            </a:r>
            <a:r>
              <a:rPr lang="en"/>
              <a:t> then </a:t>
            </a:r>
            <a:r>
              <a:rPr lang="en">
                <a:solidFill>
                  <a:srgbClr val="FF0000"/>
                </a:solidFill>
              </a:rPr>
              <a:t>V</a:t>
            </a:r>
            <a:r>
              <a:rPr lang="en"/>
              <a:t> = {</a:t>
            </a:r>
            <a:r>
              <a:rPr lang="en">
                <a:solidFill>
                  <a:srgbClr val="FF0000"/>
                </a:solidFill>
              </a:rPr>
              <a:t>v</a:t>
            </a:r>
            <a:r>
              <a:rPr lang="en"/>
              <a:t>}</a:t>
            </a:r>
            <a:endParaRPr/>
          </a:p>
          <a:p>
            <a:pPr indent="-317500" lvl="2" marL="1371600" rtl="0" algn="l">
              <a:spcBef>
                <a:spcPts val="0"/>
              </a:spcBef>
              <a:spcAft>
                <a:spcPts val="0"/>
              </a:spcAft>
              <a:buSzPts val="1400"/>
              <a:buChar char="■"/>
            </a:pPr>
            <a:r>
              <a:rPr lang="en"/>
              <a:t>return RETREAT when |</a:t>
            </a:r>
            <a:r>
              <a:rPr lang="en">
                <a:solidFill>
                  <a:srgbClr val="FF0000"/>
                </a:solidFill>
              </a:rPr>
              <a:t>V</a:t>
            </a:r>
            <a:r>
              <a:rPr lang="en"/>
              <a:t>| = 0</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pic>
        <p:nvPicPr>
          <p:cNvPr id="636" name="Google Shape;636;p66"/>
          <p:cNvPicPr preferRelativeResize="0"/>
          <p:nvPr/>
        </p:nvPicPr>
        <p:blipFill>
          <a:blip r:embed="rId3">
            <a:alphaModFix/>
          </a:blip>
          <a:stretch>
            <a:fillRect/>
          </a:stretch>
        </p:blipFill>
        <p:spPr>
          <a:xfrm>
            <a:off x="727250" y="3434313"/>
            <a:ext cx="796000" cy="796000"/>
          </a:xfrm>
          <a:prstGeom prst="rect">
            <a:avLst/>
          </a:prstGeom>
          <a:noFill/>
          <a:ln>
            <a:noFill/>
          </a:ln>
        </p:spPr>
      </p:pic>
      <p:cxnSp>
        <p:nvCxnSpPr>
          <p:cNvPr id="637" name="Google Shape;637;p66"/>
          <p:cNvCxnSpPr/>
          <p:nvPr/>
        </p:nvCxnSpPr>
        <p:spPr>
          <a:xfrm flipH="1">
            <a:off x="1310175" y="1249475"/>
            <a:ext cx="1783200" cy="1904700"/>
          </a:xfrm>
          <a:prstGeom prst="straightConnector1">
            <a:avLst/>
          </a:prstGeom>
          <a:noFill/>
          <a:ln cap="flat" cmpd="sng" w="9525">
            <a:solidFill>
              <a:schemeClr val="dk2"/>
            </a:solidFill>
            <a:prstDash val="solid"/>
            <a:round/>
            <a:headEnd len="med" w="med" type="none"/>
            <a:tailEnd len="med" w="med" type="triangle"/>
          </a:ln>
        </p:spPr>
      </p:cxnSp>
      <p:sp>
        <p:nvSpPr>
          <p:cNvPr id="638" name="Google Shape;638;p66"/>
          <p:cNvSpPr txBox="1"/>
          <p:nvPr/>
        </p:nvSpPr>
        <p:spPr>
          <a:xfrm>
            <a:off x="5330450" y="1765025"/>
            <a:ext cx="1365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RETREAT</a:t>
            </a:r>
            <a:r>
              <a:rPr lang="en">
                <a:solidFill>
                  <a:srgbClr val="980000"/>
                </a:solidFill>
              </a:rPr>
              <a:t>!:0</a:t>
            </a:r>
            <a:endParaRPr>
              <a:solidFill>
                <a:srgbClr val="980000"/>
              </a:solidFill>
            </a:endParaRPr>
          </a:p>
        </p:txBody>
      </p:sp>
      <p:cxnSp>
        <p:nvCxnSpPr>
          <p:cNvPr id="639" name="Google Shape;639;p66"/>
          <p:cNvCxnSpPr/>
          <p:nvPr/>
        </p:nvCxnSpPr>
        <p:spPr>
          <a:xfrm>
            <a:off x="5036175" y="1114775"/>
            <a:ext cx="1799700" cy="1978500"/>
          </a:xfrm>
          <a:prstGeom prst="straightConnector1">
            <a:avLst/>
          </a:prstGeom>
          <a:noFill/>
          <a:ln cap="flat" cmpd="sng" w="9525">
            <a:solidFill>
              <a:schemeClr val="dk2"/>
            </a:solidFill>
            <a:prstDash val="solid"/>
            <a:round/>
            <a:headEnd len="med" w="med" type="none"/>
            <a:tailEnd len="med" w="med" type="triangle"/>
          </a:ln>
        </p:spPr>
      </p:cxnSp>
      <p:sp>
        <p:nvSpPr>
          <p:cNvPr id="640" name="Google Shape;640;p66"/>
          <p:cNvSpPr txBox="1"/>
          <p:nvPr/>
        </p:nvSpPr>
        <p:spPr>
          <a:xfrm>
            <a:off x="1909750" y="1931275"/>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ATTACK!:0</a:t>
            </a:r>
            <a:endParaRPr>
              <a:solidFill>
                <a:srgbClr val="0000FF"/>
              </a:solidFill>
            </a:endParaRPr>
          </a:p>
        </p:txBody>
      </p:sp>
      <p:pic>
        <p:nvPicPr>
          <p:cNvPr id="641" name="Google Shape;641;p66"/>
          <p:cNvPicPr preferRelativeResize="0"/>
          <p:nvPr/>
        </p:nvPicPr>
        <p:blipFill>
          <a:blip r:embed="rId3">
            <a:alphaModFix/>
          </a:blip>
          <a:stretch>
            <a:fillRect/>
          </a:stretch>
        </p:blipFill>
        <p:spPr>
          <a:xfrm>
            <a:off x="6835875" y="3332563"/>
            <a:ext cx="796000" cy="796000"/>
          </a:xfrm>
          <a:prstGeom prst="rect">
            <a:avLst/>
          </a:prstGeom>
          <a:noFill/>
          <a:ln>
            <a:noFill/>
          </a:ln>
        </p:spPr>
      </p:pic>
      <p:pic>
        <p:nvPicPr>
          <p:cNvPr id="642" name="Google Shape;642;p66"/>
          <p:cNvPicPr preferRelativeResize="0"/>
          <p:nvPr/>
        </p:nvPicPr>
        <p:blipFill>
          <a:blip r:embed="rId4">
            <a:alphaModFix/>
          </a:blip>
          <a:stretch>
            <a:fillRect/>
          </a:stretch>
        </p:blipFill>
        <p:spPr>
          <a:xfrm>
            <a:off x="3695100" y="318775"/>
            <a:ext cx="796000" cy="796000"/>
          </a:xfrm>
          <a:prstGeom prst="rect">
            <a:avLst/>
          </a:prstGeom>
          <a:noFill/>
          <a:ln>
            <a:noFill/>
          </a:ln>
        </p:spPr>
      </p:pic>
      <p:sp>
        <p:nvSpPr>
          <p:cNvPr id="643" name="Google Shape;643;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SM(1)</a:t>
            </a:r>
            <a:endParaRPr/>
          </a:p>
        </p:txBody>
      </p:sp>
      <p:sp>
        <p:nvSpPr>
          <p:cNvPr id="644" name="Google Shape;644;p66"/>
          <p:cNvSpPr txBox="1"/>
          <p:nvPr/>
        </p:nvSpPr>
        <p:spPr>
          <a:xfrm>
            <a:off x="3972875" y="1225225"/>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645" name="Google Shape;645;p66"/>
          <p:cNvSpPr txBox="1"/>
          <p:nvPr/>
        </p:nvSpPr>
        <p:spPr>
          <a:xfrm>
            <a:off x="891625" y="4476300"/>
            <a:ext cx="5763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646" name="Google Shape;646;p66"/>
          <p:cNvSpPr txBox="1"/>
          <p:nvPr/>
        </p:nvSpPr>
        <p:spPr>
          <a:xfrm>
            <a:off x="7121575" y="4386075"/>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pic>
        <p:nvPicPr>
          <p:cNvPr id="651" name="Google Shape;651;p67"/>
          <p:cNvPicPr preferRelativeResize="0"/>
          <p:nvPr/>
        </p:nvPicPr>
        <p:blipFill>
          <a:blip r:embed="rId3">
            <a:alphaModFix/>
          </a:blip>
          <a:stretch>
            <a:fillRect/>
          </a:stretch>
        </p:blipFill>
        <p:spPr>
          <a:xfrm>
            <a:off x="727250" y="3434313"/>
            <a:ext cx="796000" cy="796000"/>
          </a:xfrm>
          <a:prstGeom prst="rect">
            <a:avLst/>
          </a:prstGeom>
          <a:noFill/>
          <a:ln>
            <a:noFill/>
          </a:ln>
        </p:spPr>
      </p:pic>
      <p:cxnSp>
        <p:nvCxnSpPr>
          <p:cNvPr id="652" name="Google Shape;652;p67"/>
          <p:cNvCxnSpPr/>
          <p:nvPr/>
        </p:nvCxnSpPr>
        <p:spPr>
          <a:xfrm flipH="1">
            <a:off x="1310175" y="1249475"/>
            <a:ext cx="1783200" cy="1904700"/>
          </a:xfrm>
          <a:prstGeom prst="straightConnector1">
            <a:avLst/>
          </a:prstGeom>
          <a:noFill/>
          <a:ln cap="flat" cmpd="sng" w="9525">
            <a:solidFill>
              <a:schemeClr val="dk2"/>
            </a:solidFill>
            <a:prstDash val="solid"/>
            <a:round/>
            <a:headEnd len="med" w="med" type="none"/>
            <a:tailEnd len="med" w="med" type="triangle"/>
          </a:ln>
        </p:spPr>
      </p:cxnSp>
      <p:sp>
        <p:nvSpPr>
          <p:cNvPr id="653" name="Google Shape;653;p67"/>
          <p:cNvSpPr txBox="1"/>
          <p:nvPr/>
        </p:nvSpPr>
        <p:spPr>
          <a:xfrm>
            <a:off x="5330450" y="1765025"/>
            <a:ext cx="1365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RETREAT!:0</a:t>
            </a:r>
            <a:endParaRPr>
              <a:solidFill>
                <a:srgbClr val="980000"/>
              </a:solidFill>
            </a:endParaRPr>
          </a:p>
        </p:txBody>
      </p:sp>
      <p:cxnSp>
        <p:nvCxnSpPr>
          <p:cNvPr id="654" name="Google Shape;654;p67"/>
          <p:cNvCxnSpPr/>
          <p:nvPr/>
        </p:nvCxnSpPr>
        <p:spPr>
          <a:xfrm>
            <a:off x="5036175" y="1114775"/>
            <a:ext cx="1799700" cy="1978500"/>
          </a:xfrm>
          <a:prstGeom prst="straightConnector1">
            <a:avLst/>
          </a:prstGeom>
          <a:noFill/>
          <a:ln cap="flat" cmpd="sng" w="9525">
            <a:solidFill>
              <a:schemeClr val="dk2"/>
            </a:solidFill>
            <a:prstDash val="solid"/>
            <a:round/>
            <a:headEnd len="med" w="med" type="none"/>
            <a:tailEnd len="med" w="med" type="triangle"/>
          </a:ln>
        </p:spPr>
      </p:cxnSp>
      <p:sp>
        <p:nvSpPr>
          <p:cNvPr id="655" name="Google Shape;655;p67"/>
          <p:cNvSpPr txBox="1"/>
          <p:nvPr/>
        </p:nvSpPr>
        <p:spPr>
          <a:xfrm>
            <a:off x="1909750" y="1931275"/>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ATTACK!:0</a:t>
            </a:r>
            <a:endParaRPr>
              <a:solidFill>
                <a:srgbClr val="0000FF"/>
              </a:solidFill>
            </a:endParaRPr>
          </a:p>
        </p:txBody>
      </p:sp>
      <p:pic>
        <p:nvPicPr>
          <p:cNvPr id="656" name="Google Shape;656;p67"/>
          <p:cNvPicPr preferRelativeResize="0"/>
          <p:nvPr/>
        </p:nvPicPr>
        <p:blipFill>
          <a:blip r:embed="rId3">
            <a:alphaModFix/>
          </a:blip>
          <a:stretch>
            <a:fillRect/>
          </a:stretch>
        </p:blipFill>
        <p:spPr>
          <a:xfrm>
            <a:off x="6835875" y="3332563"/>
            <a:ext cx="796000" cy="796000"/>
          </a:xfrm>
          <a:prstGeom prst="rect">
            <a:avLst/>
          </a:prstGeom>
          <a:noFill/>
          <a:ln>
            <a:noFill/>
          </a:ln>
        </p:spPr>
      </p:pic>
      <p:pic>
        <p:nvPicPr>
          <p:cNvPr id="657" name="Google Shape;657;p67"/>
          <p:cNvPicPr preferRelativeResize="0"/>
          <p:nvPr/>
        </p:nvPicPr>
        <p:blipFill>
          <a:blip r:embed="rId4">
            <a:alphaModFix/>
          </a:blip>
          <a:stretch>
            <a:fillRect/>
          </a:stretch>
        </p:blipFill>
        <p:spPr>
          <a:xfrm>
            <a:off x="3695100" y="318775"/>
            <a:ext cx="796000" cy="796000"/>
          </a:xfrm>
          <a:prstGeom prst="rect">
            <a:avLst/>
          </a:prstGeom>
          <a:noFill/>
          <a:ln>
            <a:noFill/>
          </a:ln>
        </p:spPr>
      </p:pic>
      <p:sp>
        <p:nvSpPr>
          <p:cNvPr id="658" name="Google Shape;658;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SM(1)</a:t>
            </a:r>
            <a:endParaRPr/>
          </a:p>
        </p:txBody>
      </p:sp>
      <p:sp>
        <p:nvSpPr>
          <p:cNvPr id="659" name="Google Shape;659;p67"/>
          <p:cNvSpPr txBox="1"/>
          <p:nvPr/>
        </p:nvSpPr>
        <p:spPr>
          <a:xfrm>
            <a:off x="3972875" y="1225225"/>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660" name="Google Shape;660;p67"/>
          <p:cNvSpPr txBox="1"/>
          <p:nvPr/>
        </p:nvSpPr>
        <p:spPr>
          <a:xfrm>
            <a:off x="891625" y="4476300"/>
            <a:ext cx="5763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661" name="Google Shape;661;p67"/>
          <p:cNvSpPr txBox="1"/>
          <p:nvPr/>
        </p:nvSpPr>
        <p:spPr>
          <a:xfrm>
            <a:off x="7121575" y="4386075"/>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p:txBody>
      </p:sp>
      <p:cxnSp>
        <p:nvCxnSpPr>
          <p:cNvPr id="662" name="Google Shape;662;p67"/>
          <p:cNvCxnSpPr/>
          <p:nvPr/>
        </p:nvCxnSpPr>
        <p:spPr>
          <a:xfrm flipH="1" rot="10800000">
            <a:off x="2110775" y="4154725"/>
            <a:ext cx="4142700" cy="18300"/>
          </a:xfrm>
          <a:prstGeom prst="straightConnector1">
            <a:avLst/>
          </a:prstGeom>
          <a:noFill/>
          <a:ln cap="flat" cmpd="sng" w="9525">
            <a:solidFill>
              <a:schemeClr val="dk2"/>
            </a:solidFill>
            <a:prstDash val="solid"/>
            <a:round/>
            <a:headEnd len="med" w="med" type="none"/>
            <a:tailEnd len="med" w="med" type="triangle"/>
          </a:ln>
        </p:spPr>
      </p:cxnSp>
      <p:sp>
        <p:nvSpPr>
          <p:cNvPr id="663" name="Google Shape;663;p67"/>
          <p:cNvSpPr txBox="1"/>
          <p:nvPr/>
        </p:nvSpPr>
        <p:spPr>
          <a:xfrm>
            <a:off x="3432950" y="4054500"/>
            <a:ext cx="1560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ATTACK!:0:1</a:t>
            </a:r>
            <a:endParaRPr>
              <a:solidFill>
                <a:srgbClr val="0000FF"/>
              </a:solidFill>
            </a:endParaRPr>
          </a:p>
        </p:txBody>
      </p:sp>
      <p:cxnSp>
        <p:nvCxnSpPr>
          <p:cNvPr id="664" name="Google Shape;664;p67"/>
          <p:cNvCxnSpPr/>
          <p:nvPr/>
        </p:nvCxnSpPr>
        <p:spPr>
          <a:xfrm rot="10800000">
            <a:off x="2062375" y="3827250"/>
            <a:ext cx="4154700" cy="24300"/>
          </a:xfrm>
          <a:prstGeom prst="straightConnector1">
            <a:avLst/>
          </a:prstGeom>
          <a:noFill/>
          <a:ln cap="flat" cmpd="sng" w="9525">
            <a:solidFill>
              <a:schemeClr val="dk2"/>
            </a:solidFill>
            <a:prstDash val="solid"/>
            <a:round/>
            <a:headEnd len="med" w="med" type="none"/>
            <a:tailEnd len="med" w="med" type="triangle"/>
          </a:ln>
        </p:spPr>
      </p:cxnSp>
      <p:sp>
        <p:nvSpPr>
          <p:cNvPr id="665" name="Google Shape;665;p67"/>
          <p:cNvSpPr txBox="1"/>
          <p:nvPr/>
        </p:nvSpPr>
        <p:spPr>
          <a:xfrm>
            <a:off x="3206100" y="3519675"/>
            <a:ext cx="1365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RETREAT!:0:2</a:t>
            </a:r>
            <a:endParaRPr>
              <a:solidFill>
                <a:srgbClr val="98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pic>
        <p:nvPicPr>
          <p:cNvPr id="670" name="Google Shape;670;p68"/>
          <p:cNvPicPr preferRelativeResize="0"/>
          <p:nvPr/>
        </p:nvPicPr>
        <p:blipFill>
          <a:blip r:embed="rId3">
            <a:alphaModFix/>
          </a:blip>
          <a:stretch>
            <a:fillRect/>
          </a:stretch>
        </p:blipFill>
        <p:spPr>
          <a:xfrm>
            <a:off x="727250" y="3434313"/>
            <a:ext cx="796000" cy="796000"/>
          </a:xfrm>
          <a:prstGeom prst="rect">
            <a:avLst/>
          </a:prstGeom>
          <a:noFill/>
          <a:ln>
            <a:noFill/>
          </a:ln>
        </p:spPr>
      </p:pic>
      <p:cxnSp>
        <p:nvCxnSpPr>
          <p:cNvPr id="671" name="Google Shape;671;p68"/>
          <p:cNvCxnSpPr/>
          <p:nvPr/>
        </p:nvCxnSpPr>
        <p:spPr>
          <a:xfrm flipH="1">
            <a:off x="1310175" y="1249475"/>
            <a:ext cx="1783200" cy="1904700"/>
          </a:xfrm>
          <a:prstGeom prst="straightConnector1">
            <a:avLst/>
          </a:prstGeom>
          <a:noFill/>
          <a:ln cap="flat" cmpd="sng" w="9525">
            <a:solidFill>
              <a:schemeClr val="dk2"/>
            </a:solidFill>
            <a:prstDash val="solid"/>
            <a:round/>
            <a:headEnd len="med" w="med" type="none"/>
            <a:tailEnd len="med" w="med" type="triangle"/>
          </a:ln>
        </p:spPr>
      </p:cxnSp>
      <p:sp>
        <p:nvSpPr>
          <p:cNvPr id="672" name="Google Shape;672;p68"/>
          <p:cNvSpPr txBox="1"/>
          <p:nvPr/>
        </p:nvSpPr>
        <p:spPr>
          <a:xfrm>
            <a:off x="5330450" y="1765025"/>
            <a:ext cx="1365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RETREAT!:0</a:t>
            </a:r>
            <a:endParaRPr>
              <a:solidFill>
                <a:srgbClr val="980000"/>
              </a:solidFill>
            </a:endParaRPr>
          </a:p>
        </p:txBody>
      </p:sp>
      <p:cxnSp>
        <p:nvCxnSpPr>
          <p:cNvPr id="673" name="Google Shape;673;p68"/>
          <p:cNvCxnSpPr/>
          <p:nvPr/>
        </p:nvCxnSpPr>
        <p:spPr>
          <a:xfrm>
            <a:off x="5036175" y="1114775"/>
            <a:ext cx="1799700" cy="1978500"/>
          </a:xfrm>
          <a:prstGeom prst="straightConnector1">
            <a:avLst/>
          </a:prstGeom>
          <a:noFill/>
          <a:ln cap="flat" cmpd="sng" w="9525">
            <a:solidFill>
              <a:schemeClr val="dk2"/>
            </a:solidFill>
            <a:prstDash val="solid"/>
            <a:round/>
            <a:headEnd len="med" w="med" type="none"/>
            <a:tailEnd len="med" w="med" type="triangle"/>
          </a:ln>
        </p:spPr>
      </p:cxnSp>
      <p:sp>
        <p:nvSpPr>
          <p:cNvPr id="674" name="Google Shape;674;p68"/>
          <p:cNvSpPr txBox="1"/>
          <p:nvPr/>
        </p:nvSpPr>
        <p:spPr>
          <a:xfrm>
            <a:off x="1909750" y="1931275"/>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ATTACK!:0</a:t>
            </a:r>
            <a:endParaRPr>
              <a:solidFill>
                <a:srgbClr val="0000FF"/>
              </a:solidFill>
            </a:endParaRPr>
          </a:p>
        </p:txBody>
      </p:sp>
      <p:pic>
        <p:nvPicPr>
          <p:cNvPr id="675" name="Google Shape;675;p68"/>
          <p:cNvPicPr preferRelativeResize="0"/>
          <p:nvPr/>
        </p:nvPicPr>
        <p:blipFill>
          <a:blip r:embed="rId3">
            <a:alphaModFix/>
          </a:blip>
          <a:stretch>
            <a:fillRect/>
          </a:stretch>
        </p:blipFill>
        <p:spPr>
          <a:xfrm>
            <a:off x="6835875" y="3332563"/>
            <a:ext cx="796000" cy="796000"/>
          </a:xfrm>
          <a:prstGeom prst="rect">
            <a:avLst/>
          </a:prstGeom>
          <a:noFill/>
          <a:ln>
            <a:noFill/>
          </a:ln>
        </p:spPr>
      </p:pic>
      <p:pic>
        <p:nvPicPr>
          <p:cNvPr id="676" name="Google Shape;676;p68"/>
          <p:cNvPicPr preferRelativeResize="0"/>
          <p:nvPr/>
        </p:nvPicPr>
        <p:blipFill>
          <a:blip r:embed="rId4">
            <a:alphaModFix/>
          </a:blip>
          <a:stretch>
            <a:fillRect/>
          </a:stretch>
        </p:blipFill>
        <p:spPr>
          <a:xfrm>
            <a:off x="3695100" y="318775"/>
            <a:ext cx="796000" cy="796000"/>
          </a:xfrm>
          <a:prstGeom prst="rect">
            <a:avLst/>
          </a:prstGeom>
          <a:noFill/>
          <a:ln>
            <a:noFill/>
          </a:ln>
        </p:spPr>
      </p:pic>
      <p:sp>
        <p:nvSpPr>
          <p:cNvPr id="677" name="Google Shape;677;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SM(1)</a:t>
            </a:r>
            <a:endParaRPr/>
          </a:p>
        </p:txBody>
      </p:sp>
      <p:sp>
        <p:nvSpPr>
          <p:cNvPr id="678" name="Google Shape;678;p68"/>
          <p:cNvSpPr txBox="1"/>
          <p:nvPr/>
        </p:nvSpPr>
        <p:spPr>
          <a:xfrm>
            <a:off x="3972875" y="1225225"/>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679" name="Google Shape;679;p68"/>
          <p:cNvSpPr txBox="1"/>
          <p:nvPr/>
        </p:nvSpPr>
        <p:spPr>
          <a:xfrm>
            <a:off x="891625" y="4476300"/>
            <a:ext cx="5763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680" name="Google Shape;680;p68"/>
          <p:cNvSpPr txBox="1"/>
          <p:nvPr/>
        </p:nvSpPr>
        <p:spPr>
          <a:xfrm>
            <a:off x="7121575" y="4386075"/>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p:txBody>
      </p:sp>
      <p:cxnSp>
        <p:nvCxnSpPr>
          <p:cNvPr id="681" name="Google Shape;681;p68"/>
          <p:cNvCxnSpPr/>
          <p:nvPr/>
        </p:nvCxnSpPr>
        <p:spPr>
          <a:xfrm flipH="1" rot="10800000">
            <a:off x="2110775" y="4154725"/>
            <a:ext cx="4142700" cy="18300"/>
          </a:xfrm>
          <a:prstGeom prst="straightConnector1">
            <a:avLst/>
          </a:prstGeom>
          <a:noFill/>
          <a:ln cap="flat" cmpd="sng" w="9525">
            <a:solidFill>
              <a:schemeClr val="dk2"/>
            </a:solidFill>
            <a:prstDash val="solid"/>
            <a:round/>
            <a:headEnd len="med" w="med" type="none"/>
            <a:tailEnd len="med" w="med" type="triangle"/>
          </a:ln>
        </p:spPr>
      </p:cxnSp>
      <p:sp>
        <p:nvSpPr>
          <p:cNvPr id="682" name="Google Shape;682;p68"/>
          <p:cNvSpPr txBox="1"/>
          <p:nvPr/>
        </p:nvSpPr>
        <p:spPr>
          <a:xfrm>
            <a:off x="3432950" y="4054500"/>
            <a:ext cx="1560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ATTACK!:0:1</a:t>
            </a:r>
            <a:endParaRPr>
              <a:solidFill>
                <a:srgbClr val="0000FF"/>
              </a:solidFill>
            </a:endParaRPr>
          </a:p>
        </p:txBody>
      </p:sp>
      <p:cxnSp>
        <p:nvCxnSpPr>
          <p:cNvPr id="683" name="Google Shape;683;p68"/>
          <p:cNvCxnSpPr/>
          <p:nvPr/>
        </p:nvCxnSpPr>
        <p:spPr>
          <a:xfrm rot="10800000">
            <a:off x="2062375" y="3827250"/>
            <a:ext cx="4154700" cy="24300"/>
          </a:xfrm>
          <a:prstGeom prst="straightConnector1">
            <a:avLst/>
          </a:prstGeom>
          <a:noFill/>
          <a:ln cap="flat" cmpd="sng" w="9525">
            <a:solidFill>
              <a:schemeClr val="dk2"/>
            </a:solidFill>
            <a:prstDash val="solid"/>
            <a:round/>
            <a:headEnd len="med" w="med" type="none"/>
            <a:tailEnd len="med" w="med" type="triangle"/>
          </a:ln>
        </p:spPr>
      </p:cxnSp>
      <p:sp>
        <p:nvSpPr>
          <p:cNvPr id="684" name="Google Shape;684;p68"/>
          <p:cNvSpPr txBox="1"/>
          <p:nvPr/>
        </p:nvSpPr>
        <p:spPr>
          <a:xfrm>
            <a:off x="3206100" y="3519675"/>
            <a:ext cx="1365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RETREAT!:0:2</a:t>
            </a:r>
            <a:endParaRPr>
              <a:solidFill>
                <a:srgbClr val="980000"/>
              </a:solidFill>
            </a:endParaRPr>
          </a:p>
        </p:txBody>
      </p:sp>
      <p:sp>
        <p:nvSpPr>
          <p:cNvPr id="685" name="Google Shape;685;p68"/>
          <p:cNvSpPr txBox="1"/>
          <p:nvPr/>
        </p:nvSpPr>
        <p:spPr>
          <a:xfrm>
            <a:off x="3342075" y="4540800"/>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V(1) = V(2)</a:t>
            </a:r>
            <a:endParaRPr b="1" sz="18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9" name="Shape 689"/>
        <p:cNvGrpSpPr/>
        <p:nvPr/>
      </p:nvGrpSpPr>
      <p:grpSpPr>
        <a:xfrm>
          <a:off x="0" y="0"/>
          <a:ext cx="0" cy="0"/>
          <a:chOff x="0" y="0"/>
          <a:chExt cx="0" cy="0"/>
        </a:xfrm>
      </p:grpSpPr>
      <p:pic>
        <p:nvPicPr>
          <p:cNvPr id="690" name="Google Shape;690;p69"/>
          <p:cNvPicPr preferRelativeResize="0"/>
          <p:nvPr/>
        </p:nvPicPr>
        <p:blipFill>
          <a:blip r:embed="rId3">
            <a:alphaModFix/>
          </a:blip>
          <a:stretch>
            <a:fillRect/>
          </a:stretch>
        </p:blipFill>
        <p:spPr>
          <a:xfrm>
            <a:off x="727250" y="3434313"/>
            <a:ext cx="796000" cy="796000"/>
          </a:xfrm>
          <a:prstGeom prst="rect">
            <a:avLst/>
          </a:prstGeom>
          <a:noFill/>
          <a:ln>
            <a:noFill/>
          </a:ln>
        </p:spPr>
      </p:pic>
      <p:cxnSp>
        <p:nvCxnSpPr>
          <p:cNvPr id="691" name="Google Shape;691;p69"/>
          <p:cNvCxnSpPr/>
          <p:nvPr/>
        </p:nvCxnSpPr>
        <p:spPr>
          <a:xfrm flipH="1">
            <a:off x="1310175" y="1249475"/>
            <a:ext cx="1783200" cy="1904700"/>
          </a:xfrm>
          <a:prstGeom prst="straightConnector1">
            <a:avLst/>
          </a:prstGeom>
          <a:noFill/>
          <a:ln cap="flat" cmpd="sng" w="9525">
            <a:solidFill>
              <a:schemeClr val="dk2"/>
            </a:solidFill>
            <a:prstDash val="solid"/>
            <a:round/>
            <a:headEnd len="med" w="med" type="none"/>
            <a:tailEnd len="med" w="med" type="triangle"/>
          </a:ln>
        </p:spPr>
      </p:cxnSp>
      <p:sp>
        <p:nvSpPr>
          <p:cNvPr id="692" name="Google Shape;692;p69"/>
          <p:cNvSpPr txBox="1"/>
          <p:nvPr/>
        </p:nvSpPr>
        <p:spPr>
          <a:xfrm>
            <a:off x="5330450" y="1765025"/>
            <a:ext cx="1365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RETREAT!:0</a:t>
            </a:r>
            <a:endParaRPr>
              <a:solidFill>
                <a:srgbClr val="980000"/>
              </a:solidFill>
            </a:endParaRPr>
          </a:p>
        </p:txBody>
      </p:sp>
      <p:cxnSp>
        <p:nvCxnSpPr>
          <p:cNvPr id="693" name="Google Shape;693;p69"/>
          <p:cNvCxnSpPr/>
          <p:nvPr/>
        </p:nvCxnSpPr>
        <p:spPr>
          <a:xfrm>
            <a:off x="5036175" y="1114775"/>
            <a:ext cx="1799700" cy="1978500"/>
          </a:xfrm>
          <a:prstGeom prst="straightConnector1">
            <a:avLst/>
          </a:prstGeom>
          <a:noFill/>
          <a:ln cap="flat" cmpd="sng" w="9525">
            <a:solidFill>
              <a:schemeClr val="dk2"/>
            </a:solidFill>
            <a:prstDash val="solid"/>
            <a:round/>
            <a:headEnd len="med" w="med" type="none"/>
            <a:tailEnd len="med" w="med" type="triangle"/>
          </a:ln>
        </p:spPr>
      </p:cxnSp>
      <p:sp>
        <p:nvSpPr>
          <p:cNvPr id="694" name="Google Shape;694;p69"/>
          <p:cNvSpPr txBox="1"/>
          <p:nvPr/>
        </p:nvSpPr>
        <p:spPr>
          <a:xfrm>
            <a:off x="1909750" y="1931275"/>
            <a:ext cx="1056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ATTACK!:0</a:t>
            </a:r>
            <a:endParaRPr>
              <a:solidFill>
                <a:srgbClr val="0000FF"/>
              </a:solidFill>
            </a:endParaRPr>
          </a:p>
        </p:txBody>
      </p:sp>
      <p:pic>
        <p:nvPicPr>
          <p:cNvPr id="695" name="Google Shape;695;p69"/>
          <p:cNvPicPr preferRelativeResize="0"/>
          <p:nvPr/>
        </p:nvPicPr>
        <p:blipFill>
          <a:blip r:embed="rId3">
            <a:alphaModFix/>
          </a:blip>
          <a:stretch>
            <a:fillRect/>
          </a:stretch>
        </p:blipFill>
        <p:spPr>
          <a:xfrm>
            <a:off x="6835875" y="3332563"/>
            <a:ext cx="796000" cy="796000"/>
          </a:xfrm>
          <a:prstGeom prst="rect">
            <a:avLst/>
          </a:prstGeom>
          <a:noFill/>
          <a:ln>
            <a:noFill/>
          </a:ln>
        </p:spPr>
      </p:pic>
      <p:pic>
        <p:nvPicPr>
          <p:cNvPr id="696" name="Google Shape;696;p69"/>
          <p:cNvPicPr preferRelativeResize="0"/>
          <p:nvPr/>
        </p:nvPicPr>
        <p:blipFill>
          <a:blip r:embed="rId4">
            <a:alphaModFix/>
          </a:blip>
          <a:stretch>
            <a:fillRect/>
          </a:stretch>
        </p:blipFill>
        <p:spPr>
          <a:xfrm>
            <a:off x="3695100" y="318775"/>
            <a:ext cx="796000" cy="796000"/>
          </a:xfrm>
          <a:prstGeom prst="rect">
            <a:avLst/>
          </a:prstGeom>
          <a:noFill/>
          <a:ln>
            <a:noFill/>
          </a:ln>
        </p:spPr>
      </p:pic>
      <p:sp>
        <p:nvSpPr>
          <p:cNvPr id="697" name="Google Shape;697;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SM(1)</a:t>
            </a:r>
            <a:endParaRPr/>
          </a:p>
        </p:txBody>
      </p:sp>
      <p:sp>
        <p:nvSpPr>
          <p:cNvPr id="698" name="Google Shape;698;p69"/>
          <p:cNvSpPr txBox="1"/>
          <p:nvPr/>
        </p:nvSpPr>
        <p:spPr>
          <a:xfrm>
            <a:off x="3972875" y="1225225"/>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699" name="Google Shape;699;p69"/>
          <p:cNvSpPr txBox="1"/>
          <p:nvPr/>
        </p:nvSpPr>
        <p:spPr>
          <a:xfrm>
            <a:off x="891625" y="4476300"/>
            <a:ext cx="5763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700" name="Google Shape;700;p69"/>
          <p:cNvSpPr txBox="1"/>
          <p:nvPr/>
        </p:nvSpPr>
        <p:spPr>
          <a:xfrm>
            <a:off x="7121575" y="4386075"/>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p:txBody>
      </p:sp>
      <p:cxnSp>
        <p:nvCxnSpPr>
          <p:cNvPr id="701" name="Google Shape;701;p69"/>
          <p:cNvCxnSpPr/>
          <p:nvPr/>
        </p:nvCxnSpPr>
        <p:spPr>
          <a:xfrm flipH="1" rot="10800000">
            <a:off x="2110775" y="4154725"/>
            <a:ext cx="4142700" cy="18300"/>
          </a:xfrm>
          <a:prstGeom prst="straightConnector1">
            <a:avLst/>
          </a:prstGeom>
          <a:noFill/>
          <a:ln cap="flat" cmpd="sng" w="9525">
            <a:solidFill>
              <a:schemeClr val="dk2"/>
            </a:solidFill>
            <a:prstDash val="solid"/>
            <a:round/>
            <a:headEnd len="med" w="med" type="none"/>
            <a:tailEnd len="med" w="med" type="triangle"/>
          </a:ln>
        </p:spPr>
      </p:cxnSp>
      <p:sp>
        <p:nvSpPr>
          <p:cNvPr id="702" name="Google Shape;702;p69"/>
          <p:cNvSpPr txBox="1"/>
          <p:nvPr/>
        </p:nvSpPr>
        <p:spPr>
          <a:xfrm>
            <a:off x="3432950" y="4054500"/>
            <a:ext cx="1560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ATTACK!:0:1</a:t>
            </a:r>
            <a:endParaRPr>
              <a:solidFill>
                <a:srgbClr val="0000FF"/>
              </a:solidFill>
            </a:endParaRPr>
          </a:p>
        </p:txBody>
      </p:sp>
      <p:cxnSp>
        <p:nvCxnSpPr>
          <p:cNvPr id="703" name="Google Shape;703;p69"/>
          <p:cNvCxnSpPr/>
          <p:nvPr/>
        </p:nvCxnSpPr>
        <p:spPr>
          <a:xfrm rot="10800000">
            <a:off x="2062375" y="3827250"/>
            <a:ext cx="4154700" cy="24300"/>
          </a:xfrm>
          <a:prstGeom prst="straightConnector1">
            <a:avLst/>
          </a:prstGeom>
          <a:noFill/>
          <a:ln cap="flat" cmpd="sng" w="9525">
            <a:solidFill>
              <a:schemeClr val="dk2"/>
            </a:solidFill>
            <a:prstDash val="solid"/>
            <a:round/>
            <a:headEnd len="med" w="med" type="none"/>
            <a:tailEnd len="med" w="med" type="triangle"/>
          </a:ln>
        </p:spPr>
      </p:cxnSp>
      <p:sp>
        <p:nvSpPr>
          <p:cNvPr id="704" name="Google Shape;704;p69"/>
          <p:cNvSpPr txBox="1"/>
          <p:nvPr/>
        </p:nvSpPr>
        <p:spPr>
          <a:xfrm>
            <a:off x="3206100" y="3519675"/>
            <a:ext cx="1365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RETREAT!:0:2</a:t>
            </a:r>
            <a:endParaRPr>
              <a:solidFill>
                <a:srgbClr val="980000"/>
              </a:solidFill>
            </a:endParaRPr>
          </a:p>
        </p:txBody>
      </p:sp>
      <p:sp>
        <p:nvSpPr>
          <p:cNvPr id="705" name="Google Shape;705;p69"/>
          <p:cNvSpPr txBox="1"/>
          <p:nvPr/>
        </p:nvSpPr>
        <p:spPr>
          <a:xfrm>
            <a:off x="2547850" y="4524625"/>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Choice(</a:t>
            </a:r>
            <a:r>
              <a:rPr b="1" lang="en" sz="1800"/>
              <a:t>V(1)) = Choice(V(2))</a:t>
            </a:r>
            <a:endParaRPr b="1" sz="18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sp>
        <p:nvSpPr>
          <p:cNvPr id="710" name="Google Shape;710;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 - with signed messages</a:t>
            </a:r>
            <a:endParaRPr/>
          </a:p>
        </p:txBody>
      </p:sp>
      <p:sp>
        <p:nvSpPr>
          <p:cNvPr id="711" name="Google Shape;711;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SM(k) </a:t>
            </a:r>
            <a:endParaRPr/>
          </a:p>
          <a:p>
            <a:pPr indent="-317500" lvl="1" marL="914400" rtl="0" algn="l">
              <a:spcBef>
                <a:spcPts val="0"/>
              </a:spcBef>
              <a:spcAft>
                <a:spcPts val="0"/>
              </a:spcAft>
              <a:buSzPts val="1400"/>
              <a:buChar char="○"/>
            </a:pPr>
            <a:r>
              <a:rPr lang="en"/>
              <a:t>every lieutenant maintains a value set </a:t>
            </a:r>
            <a:r>
              <a:rPr lang="en">
                <a:solidFill>
                  <a:srgbClr val="FF0000"/>
                </a:solidFill>
              </a:rPr>
              <a:t>V(i)</a:t>
            </a:r>
            <a:endParaRPr>
              <a:solidFill>
                <a:srgbClr val="FF0000"/>
              </a:solidFill>
            </a:endParaRPr>
          </a:p>
          <a:p>
            <a:pPr indent="-317500" lvl="1" marL="914400" rtl="0" algn="l">
              <a:spcBef>
                <a:spcPts val="0"/>
              </a:spcBef>
              <a:spcAft>
                <a:spcPts val="0"/>
              </a:spcAft>
              <a:buSzPts val="1400"/>
              <a:buChar char="○"/>
            </a:pPr>
            <a:r>
              <a:rPr lang="en"/>
              <a:t>the commander sends the value to every lieutenant with its signature</a:t>
            </a:r>
            <a:endParaRPr/>
          </a:p>
          <a:p>
            <a:pPr indent="-317500" lvl="1" marL="914400" rtl="0" algn="l">
              <a:spcBef>
                <a:spcPts val="0"/>
              </a:spcBef>
              <a:spcAft>
                <a:spcPts val="0"/>
              </a:spcAft>
              <a:buSzPts val="1400"/>
              <a:buChar char="○"/>
            </a:pPr>
            <a:r>
              <a:rPr lang="en"/>
              <a:t>for every lieutenant</a:t>
            </a:r>
            <a:endParaRPr/>
          </a:p>
          <a:p>
            <a:pPr indent="-317500" lvl="2" marL="1371600" rtl="0" algn="l">
              <a:spcBef>
                <a:spcPts val="0"/>
              </a:spcBef>
              <a:spcAft>
                <a:spcPts val="0"/>
              </a:spcAft>
              <a:buSzPts val="1400"/>
              <a:buChar char="■"/>
            </a:pPr>
            <a:r>
              <a:rPr lang="en"/>
              <a:t>every time it receive a new value </a:t>
            </a:r>
            <a:r>
              <a:rPr lang="en">
                <a:solidFill>
                  <a:srgbClr val="FF0000"/>
                </a:solidFill>
              </a:rPr>
              <a:t>v</a:t>
            </a:r>
            <a:endParaRPr>
              <a:solidFill>
                <a:srgbClr val="FF0000"/>
              </a:solidFill>
            </a:endParaRPr>
          </a:p>
          <a:p>
            <a:pPr indent="-317500" lvl="2" marL="1371600" rtl="0" algn="l">
              <a:spcBef>
                <a:spcPts val="0"/>
              </a:spcBef>
              <a:spcAft>
                <a:spcPts val="0"/>
              </a:spcAft>
              <a:buSzPts val="1400"/>
              <a:buChar char="■"/>
            </a:pPr>
            <a:r>
              <a:rPr lang="en"/>
              <a:t>put it in </a:t>
            </a:r>
            <a:r>
              <a:rPr lang="en">
                <a:solidFill>
                  <a:srgbClr val="FF0000"/>
                </a:solidFill>
              </a:rPr>
              <a:t>V(i)</a:t>
            </a:r>
            <a:endParaRPr>
              <a:solidFill>
                <a:srgbClr val="FF0000"/>
              </a:solidFill>
            </a:endParaRPr>
          </a:p>
          <a:p>
            <a:pPr indent="-317500" lvl="2" marL="1371600" rtl="0" algn="l">
              <a:spcBef>
                <a:spcPts val="0"/>
              </a:spcBef>
              <a:spcAft>
                <a:spcPts val="0"/>
              </a:spcAft>
              <a:buSzPts val="1400"/>
              <a:buChar char="■"/>
            </a:pPr>
            <a:r>
              <a:rPr lang="en"/>
              <a:t>if </a:t>
            </a:r>
            <a:r>
              <a:rPr lang="en">
                <a:solidFill>
                  <a:srgbClr val="FF0000"/>
                </a:solidFill>
              </a:rPr>
              <a:t>v</a:t>
            </a:r>
            <a:r>
              <a:rPr lang="en"/>
              <a:t> is associated with less than </a:t>
            </a:r>
            <a:r>
              <a:rPr lang="en">
                <a:solidFill>
                  <a:srgbClr val="FF0000"/>
                </a:solidFill>
              </a:rPr>
              <a:t>k</a:t>
            </a:r>
            <a:r>
              <a:rPr lang="en"/>
              <a:t> lieutenants’ signatures, sign it and send to everyone</a:t>
            </a:r>
            <a:endParaRPr/>
          </a:p>
          <a:p>
            <a:pPr indent="-317500" lvl="1" marL="914400" rtl="0" algn="l">
              <a:spcBef>
                <a:spcPts val="0"/>
              </a:spcBef>
              <a:spcAft>
                <a:spcPts val="0"/>
              </a:spcAft>
              <a:buSzPts val="1400"/>
              <a:buChar char="○"/>
            </a:pPr>
            <a:r>
              <a:rPr lang="en"/>
              <a:t>when there will be no more messages, return </a:t>
            </a:r>
            <a:r>
              <a:rPr lang="en">
                <a:solidFill>
                  <a:srgbClr val="9900FF"/>
                </a:solidFill>
              </a:rPr>
              <a:t>choice(</a:t>
            </a:r>
            <a:r>
              <a:rPr lang="en">
                <a:solidFill>
                  <a:srgbClr val="FF0000"/>
                </a:solidFill>
              </a:rPr>
              <a:t>V(i)</a:t>
            </a:r>
            <a:r>
              <a:rPr lang="en">
                <a:solidFill>
                  <a:srgbClr val="9900FF"/>
                </a:solidFill>
              </a:rPr>
              <a:t>)</a:t>
            </a:r>
            <a:endParaRPr>
              <a:solidFill>
                <a:srgbClr val="9900FF"/>
              </a:solidFill>
            </a:endParaRPr>
          </a:p>
          <a:p>
            <a:pPr indent="-317500" lvl="1" marL="914400" rtl="0" algn="l">
              <a:spcBef>
                <a:spcPts val="0"/>
              </a:spcBef>
              <a:spcAft>
                <a:spcPts val="0"/>
              </a:spcAft>
              <a:buClr>
                <a:srgbClr val="9900FF"/>
              </a:buClr>
              <a:buSzPts val="1400"/>
              <a:buChar char="○"/>
            </a:pPr>
            <a:r>
              <a:rPr lang="en">
                <a:solidFill>
                  <a:srgbClr val="9900FF"/>
                </a:solidFill>
              </a:rPr>
              <a:t>choice(</a:t>
            </a:r>
            <a:r>
              <a:rPr lang="en">
                <a:solidFill>
                  <a:srgbClr val="FF0000"/>
                </a:solidFill>
              </a:rPr>
              <a:t>V</a:t>
            </a:r>
            <a:r>
              <a:rPr lang="en">
                <a:solidFill>
                  <a:srgbClr val="9900FF"/>
                </a:solidFill>
              </a:rPr>
              <a:t>)</a:t>
            </a:r>
            <a:endParaRPr>
              <a:solidFill>
                <a:srgbClr val="9900FF"/>
              </a:solidFill>
            </a:endParaRPr>
          </a:p>
          <a:p>
            <a:pPr indent="-317500" lvl="2" marL="1371600" rtl="0" algn="l">
              <a:spcBef>
                <a:spcPts val="0"/>
              </a:spcBef>
              <a:spcAft>
                <a:spcPts val="0"/>
              </a:spcAft>
              <a:buSzPts val="1400"/>
              <a:buChar char="■"/>
            </a:pPr>
            <a:r>
              <a:rPr lang="en"/>
              <a:t>return </a:t>
            </a:r>
            <a:r>
              <a:rPr lang="en">
                <a:solidFill>
                  <a:srgbClr val="FF0000"/>
                </a:solidFill>
              </a:rPr>
              <a:t>v</a:t>
            </a:r>
            <a:r>
              <a:rPr lang="en"/>
              <a:t> then </a:t>
            </a:r>
            <a:r>
              <a:rPr lang="en">
                <a:solidFill>
                  <a:srgbClr val="FF0000"/>
                </a:solidFill>
              </a:rPr>
              <a:t>V</a:t>
            </a:r>
            <a:r>
              <a:rPr lang="en"/>
              <a:t> = {</a:t>
            </a:r>
            <a:r>
              <a:rPr lang="en">
                <a:solidFill>
                  <a:srgbClr val="FF0000"/>
                </a:solidFill>
              </a:rPr>
              <a:t>v</a:t>
            </a:r>
            <a:r>
              <a:rPr lang="en"/>
              <a:t>}</a:t>
            </a:r>
            <a:endParaRPr/>
          </a:p>
          <a:p>
            <a:pPr indent="-317500" lvl="2" marL="1371600" rtl="0" algn="l">
              <a:spcBef>
                <a:spcPts val="0"/>
              </a:spcBef>
              <a:spcAft>
                <a:spcPts val="0"/>
              </a:spcAft>
              <a:buSzPts val="1400"/>
              <a:buChar char="■"/>
            </a:pPr>
            <a:r>
              <a:rPr lang="en"/>
              <a:t>return RETREAT when |</a:t>
            </a:r>
            <a:r>
              <a:rPr lang="en">
                <a:solidFill>
                  <a:srgbClr val="FF0000"/>
                </a:solidFill>
              </a:rPr>
              <a:t>V</a:t>
            </a:r>
            <a:r>
              <a:rPr lang="en"/>
              <a:t>| = 0</a:t>
            </a:r>
            <a:endParaRPr/>
          </a:p>
          <a:p>
            <a:pPr indent="-342900" lvl="0" marL="457200" rtl="0" algn="l">
              <a:spcBef>
                <a:spcPts val="0"/>
              </a:spcBef>
              <a:spcAft>
                <a:spcPts val="0"/>
              </a:spcAft>
              <a:buSzPts val="1800"/>
              <a:buChar char="●"/>
            </a:pPr>
            <a:r>
              <a:rPr lang="en"/>
              <a:t>intuition: ensure every message received by a loyal lieutenant is sent to every loyal lieutenant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sp>
        <p:nvSpPr>
          <p:cNvPr id="716" name="Google Shape;716;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 - with signed messages</a:t>
            </a:r>
            <a:endParaRPr/>
          </a:p>
        </p:txBody>
      </p:sp>
      <p:sp>
        <p:nvSpPr>
          <p:cNvPr id="717" name="Google Shape;717;p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SM(k) </a:t>
            </a:r>
            <a:endParaRPr/>
          </a:p>
          <a:p>
            <a:pPr indent="-317500" lvl="1" marL="914400" rtl="0" algn="l">
              <a:spcBef>
                <a:spcPts val="0"/>
              </a:spcBef>
              <a:spcAft>
                <a:spcPts val="0"/>
              </a:spcAft>
              <a:buSzPts val="1400"/>
              <a:buChar char="○"/>
            </a:pPr>
            <a:r>
              <a:rPr lang="en"/>
              <a:t>every lieutenant maintains a value set </a:t>
            </a:r>
            <a:r>
              <a:rPr lang="en">
                <a:solidFill>
                  <a:srgbClr val="FF0000"/>
                </a:solidFill>
              </a:rPr>
              <a:t>V(i)</a:t>
            </a:r>
            <a:endParaRPr>
              <a:solidFill>
                <a:srgbClr val="FF0000"/>
              </a:solidFill>
            </a:endParaRPr>
          </a:p>
          <a:p>
            <a:pPr indent="-317500" lvl="1" marL="914400" rtl="0" algn="l">
              <a:spcBef>
                <a:spcPts val="0"/>
              </a:spcBef>
              <a:spcAft>
                <a:spcPts val="0"/>
              </a:spcAft>
              <a:buSzPts val="1400"/>
              <a:buChar char="○"/>
            </a:pPr>
            <a:r>
              <a:rPr lang="en"/>
              <a:t>the commander sends the value to every lieutenant with its signature</a:t>
            </a:r>
            <a:endParaRPr/>
          </a:p>
          <a:p>
            <a:pPr indent="-317500" lvl="1" marL="914400" rtl="0" algn="l">
              <a:spcBef>
                <a:spcPts val="0"/>
              </a:spcBef>
              <a:spcAft>
                <a:spcPts val="0"/>
              </a:spcAft>
              <a:buSzPts val="1400"/>
              <a:buChar char="○"/>
            </a:pPr>
            <a:r>
              <a:rPr lang="en"/>
              <a:t>for every lieutenant</a:t>
            </a:r>
            <a:endParaRPr/>
          </a:p>
          <a:p>
            <a:pPr indent="-317500" lvl="2" marL="1371600" rtl="0" algn="l">
              <a:spcBef>
                <a:spcPts val="0"/>
              </a:spcBef>
              <a:spcAft>
                <a:spcPts val="0"/>
              </a:spcAft>
              <a:buSzPts val="1400"/>
              <a:buChar char="■"/>
            </a:pPr>
            <a:r>
              <a:rPr lang="en"/>
              <a:t>every time it receive a new value </a:t>
            </a:r>
            <a:r>
              <a:rPr lang="en">
                <a:solidFill>
                  <a:srgbClr val="FF0000"/>
                </a:solidFill>
              </a:rPr>
              <a:t>v</a:t>
            </a:r>
            <a:endParaRPr>
              <a:solidFill>
                <a:srgbClr val="FF0000"/>
              </a:solidFill>
            </a:endParaRPr>
          </a:p>
          <a:p>
            <a:pPr indent="-317500" lvl="2" marL="1371600" rtl="0" algn="l">
              <a:spcBef>
                <a:spcPts val="0"/>
              </a:spcBef>
              <a:spcAft>
                <a:spcPts val="0"/>
              </a:spcAft>
              <a:buSzPts val="1400"/>
              <a:buChar char="■"/>
            </a:pPr>
            <a:r>
              <a:rPr lang="en"/>
              <a:t>put it in </a:t>
            </a:r>
            <a:r>
              <a:rPr lang="en">
                <a:solidFill>
                  <a:srgbClr val="FF0000"/>
                </a:solidFill>
              </a:rPr>
              <a:t>V(i)</a:t>
            </a:r>
            <a:endParaRPr>
              <a:solidFill>
                <a:srgbClr val="FF0000"/>
              </a:solidFill>
            </a:endParaRPr>
          </a:p>
          <a:p>
            <a:pPr indent="-317500" lvl="2" marL="1371600" rtl="0" algn="l">
              <a:spcBef>
                <a:spcPts val="0"/>
              </a:spcBef>
              <a:spcAft>
                <a:spcPts val="0"/>
              </a:spcAft>
              <a:buSzPts val="1400"/>
              <a:buChar char="■"/>
            </a:pPr>
            <a:r>
              <a:rPr lang="en"/>
              <a:t>if </a:t>
            </a:r>
            <a:r>
              <a:rPr lang="en">
                <a:solidFill>
                  <a:srgbClr val="FF0000"/>
                </a:solidFill>
              </a:rPr>
              <a:t>v</a:t>
            </a:r>
            <a:r>
              <a:rPr lang="en"/>
              <a:t> is associated with less than </a:t>
            </a:r>
            <a:r>
              <a:rPr lang="en">
                <a:solidFill>
                  <a:srgbClr val="FF0000"/>
                </a:solidFill>
              </a:rPr>
              <a:t>k</a:t>
            </a:r>
            <a:r>
              <a:rPr lang="en"/>
              <a:t> lieutenants’ signatures, sign it and send to everyone</a:t>
            </a:r>
            <a:endParaRPr/>
          </a:p>
          <a:p>
            <a:pPr indent="-317500" lvl="1" marL="914400" rtl="0" algn="l">
              <a:spcBef>
                <a:spcPts val="0"/>
              </a:spcBef>
              <a:spcAft>
                <a:spcPts val="0"/>
              </a:spcAft>
              <a:buSzPts val="1400"/>
              <a:buChar char="○"/>
            </a:pPr>
            <a:r>
              <a:rPr lang="en"/>
              <a:t>when there will be no more messages, return </a:t>
            </a:r>
            <a:r>
              <a:rPr lang="en">
                <a:solidFill>
                  <a:srgbClr val="9900FF"/>
                </a:solidFill>
              </a:rPr>
              <a:t>choice(</a:t>
            </a:r>
            <a:r>
              <a:rPr lang="en">
                <a:solidFill>
                  <a:srgbClr val="FF0000"/>
                </a:solidFill>
              </a:rPr>
              <a:t>V(i)</a:t>
            </a:r>
            <a:r>
              <a:rPr lang="en">
                <a:solidFill>
                  <a:srgbClr val="9900FF"/>
                </a:solidFill>
              </a:rPr>
              <a:t>)</a:t>
            </a:r>
            <a:endParaRPr>
              <a:solidFill>
                <a:srgbClr val="9900FF"/>
              </a:solidFill>
            </a:endParaRPr>
          </a:p>
          <a:p>
            <a:pPr indent="-317500" lvl="1" marL="914400" rtl="0" algn="l">
              <a:spcBef>
                <a:spcPts val="0"/>
              </a:spcBef>
              <a:spcAft>
                <a:spcPts val="0"/>
              </a:spcAft>
              <a:buClr>
                <a:srgbClr val="9900FF"/>
              </a:buClr>
              <a:buSzPts val="1400"/>
              <a:buChar char="○"/>
            </a:pPr>
            <a:r>
              <a:rPr lang="en">
                <a:solidFill>
                  <a:srgbClr val="9900FF"/>
                </a:solidFill>
              </a:rPr>
              <a:t>choice(</a:t>
            </a:r>
            <a:r>
              <a:rPr lang="en">
                <a:solidFill>
                  <a:srgbClr val="FF0000"/>
                </a:solidFill>
              </a:rPr>
              <a:t>V</a:t>
            </a:r>
            <a:r>
              <a:rPr lang="en">
                <a:solidFill>
                  <a:srgbClr val="9900FF"/>
                </a:solidFill>
              </a:rPr>
              <a:t>)</a:t>
            </a:r>
            <a:endParaRPr>
              <a:solidFill>
                <a:srgbClr val="9900FF"/>
              </a:solidFill>
            </a:endParaRPr>
          </a:p>
          <a:p>
            <a:pPr indent="-317500" lvl="2" marL="1371600" rtl="0" algn="l">
              <a:spcBef>
                <a:spcPts val="0"/>
              </a:spcBef>
              <a:spcAft>
                <a:spcPts val="0"/>
              </a:spcAft>
              <a:buSzPts val="1400"/>
              <a:buChar char="■"/>
            </a:pPr>
            <a:r>
              <a:rPr lang="en"/>
              <a:t>return </a:t>
            </a:r>
            <a:r>
              <a:rPr lang="en">
                <a:solidFill>
                  <a:srgbClr val="FF0000"/>
                </a:solidFill>
              </a:rPr>
              <a:t>v</a:t>
            </a:r>
            <a:r>
              <a:rPr lang="en"/>
              <a:t> then </a:t>
            </a:r>
            <a:r>
              <a:rPr lang="en">
                <a:solidFill>
                  <a:srgbClr val="FF0000"/>
                </a:solidFill>
              </a:rPr>
              <a:t>V</a:t>
            </a:r>
            <a:r>
              <a:rPr lang="en"/>
              <a:t> = {</a:t>
            </a:r>
            <a:r>
              <a:rPr lang="en">
                <a:solidFill>
                  <a:srgbClr val="FF0000"/>
                </a:solidFill>
              </a:rPr>
              <a:t>v</a:t>
            </a:r>
            <a:r>
              <a:rPr lang="en"/>
              <a:t>}</a:t>
            </a:r>
            <a:endParaRPr/>
          </a:p>
          <a:p>
            <a:pPr indent="-317500" lvl="2" marL="1371600" rtl="0" algn="l">
              <a:spcBef>
                <a:spcPts val="0"/>
              </a:spcBef>
              <a:spcAft>
                <a:spcPts val="0"/>
              </a:spcAft>
              <a:buSzPts val="1400"/>
              <a:buChar char="■"/>
            </a:pPr>
            <a:r>
              <a:rPr lang="en"/>
              <a:t>return RETREAT when |</a:t>
            </a:r>
            <a:r>
              <a:rPr lang="en">
                <a:solidFill>
                  <a:srgbClr val="FF0000"/>
                </a:solidFill>
              </a:rPr>
              <a:t>V</a:t>
            </a:r>
            <a:r>
              <a:rPr lang="en"/>
              <a:t>| = 0</a:t>
            </a:r>
            <a:endParaRPr/>
          </a:p>
          <a:p>
            <a:pPr indent="-342900" lvl="0" marL="457200" rtl="0" algn="l">
              <a:spcBef>
                <a:spcPts val="0"/>
              </a:spcBef>
              <a:spcAft>
                <a:spcPts val="0"/>
              </a:spcAft>
              <a:buSzPts val="1800"/>
              <a:buChar char="●"/>
            </a:pPr>
            <a:r>
              <a:rPr lang="en"/>
              <a:t>intuition: ensure every message received by a loyal lieutenant is sent to every loyal lieutenant</a:t>
            </a:r>
            <a:endParaRPr/>
          </a:p>
          <a:p>
            <a:pPr indent="-342900" lvl="0" marL="457200" rtl="0" algn="l">
              <a:spcBef>
                <a:spcPts val="0"/>
              </a:spcBef>
              <a:spcAft>
                <a:spcPts val="0"/>
              </a:spcAft>
              <a:buSzPts val="1800"/>
              <a:buChar char="●"/>
            </a:pPr>
            <a:r>
              <a:rPr lang="en"/>
              <a:t>SM(m+1) for m traitors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How this story came</a:t>
            </a:r>
            <a:endParaRPr/>
          </a:p>
          <a:p>
            <a:pPr indent="0" lvl="0" marL="0" rtl="0" algn="l">
              <a:spcBef>
                <a:spcPts val="0"/>
              </a:spcBef>
              <a:spcAft>
                <a:spcPts val="0"/>
              </a:spcAft>
              <a:buNone/>
            </a:pPr>
            <a:r>
              <a:t/>
            </a:r>
            <a:endParaRPr/>
          </a:p>
        </p:txBody>
      </p:sp>
      <p:sp>
        <p:nvSpPr>
          <p:cNvPr id="97" name="Google Shape;97;p18"/>
          <p:cNvSpPr txBox="1"/>
          <p:nvPr>
            <p:ph idx="1" type="body"/>
          </p:nvPr>
        </p:nvSpPr>
        <p:spPr>
          <a:xfrm>
            <a:off x="311700" y="1152475"/>
            <a:ext cx="5772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latin typeface="Open Sans"/>
                <a:ea typeface="Open Sans"/>
                <a:cs typeface="Open Sans"/>
                <a:sym typeface="Open Sans"/>
              </a:rPr>
              <a:t>“</a:t>
            </a:r>
            <a:r>
              <a:rPr i="1" lang="en" sz="1400">
                <a:solidFill>
                  <a:schemeClr val="dk1"/>
                </a:solidFill>
                <a:latin typeface="Open Sans"/>
                <a:ea typeface="Open Sans"/>
                <a:cs typeface="Open Sans"/>
                <a:sym typeface="Open Sans"/>
              </a:rPr>
              <a:t>There is a problem in distributed computing that is sometimes called </a:t>
            </a:r>
            <a:r>
              <a:rPr i="1" lang="en" sz="1400">
                <a:solidFill>
                  <a:srgbClr val="FF0000"/>
                </a:solidFill>
                <a:latin typeface="Open Sans"/>
                <a:ea typeface="Open Sans"/>
                <a:cs typeface="Open Sans"/>
                <a:sym typeface="Open Sans"/>
              </a:rPr>
              <a:t>the Chinese Generals Problem</a:t>
            </a:r>
            <a:r>
              <a:rPr i="1" lang="en" sz="1400">
                <a:solidFill>
                  <a:schemeClr val="dk1"/>
                </a:solidFill>
                <a:latin typeface="Open Sans"/>
                <a:ea typeface="Open Sans"/>
                <a:cs typeface="Open Sans"/>
                <a:sym typeface="Open Sans"/>
              </a:rPr>
              <a:t>, in which two generals have to come to a common agreement on whether to attack or retreat, but can communicate only by sending messengers who might never arrive.</a:t>
            </a:r>
            <a:endParaRPr i="1" sz="1400">
              <a:solidFill>
                <a:schemeClr val="dk1"/>
              </a:solidFill>
              <a:latin typeface="Open Sans"/>
              <a:ea typeface="Open Sans"/>
              <a:cs typeface="Open Sans"/>
              <a:sym typeface="Open Sans"/>
            </a:endParaRPr>
          </a:p>
          <a:p>
            <a:pPr indent="0" lvl="0" marL="0" rtl="0" algn="l">
              <a:spcBef>
                <a:spcPts val="1600"/>
              </a:spcBef>
              <a:spcAft>
                <a:spcPts val="1600"/>
              </a:spcAft>
              <a:buNone/>
            </a:pPr>
            <a:r>
              <a:rPr lang="en" sz="3600">
                <a:solidFill>
                  <a:schemeClr val="dk1"/>
                </a:solidFill>
                <a:latin typeface="Open Sans"/>
                <a:ea typeface="Open Sans"/>
                <a:cs typeface="Open Sans"/>
                <a:sym typeface="Open Sans"/>
              </a:rPr>
              <a:t>”</a:t>
            </a:r>
            <a:endParaRPr i="1" sz="3600">
              <a:solidFill>
                <a:schemeClr val="dk1"/>
              </a:solidFill>
              <a:latin typeface="Open Sans"/>
              <a:ea typeface="Open Sans"/>
              <a:cs typeface="Open Sans"/>
              <a:sym typeface="Open Sans"/>
            </a:endParaRPr>
          </a:p>
        </p:txBody>
      </p:sp>
      <p:pic>
        <p:nvPicPr>
          <p:cNvPr id="98" name="Google Shape;98;p18"/>
          <p:cNvPicPr preferRelativeResize="0"/>
          <p:nvPr/>
        </p:nvPicPr>
        <p:blipFill>
          <a:blip r:embed="rId3">
            <a:alphaModFix/>
          </a:blip>
          <a:stretch>
            <a:fillRect/>
          </a:stretch>
        </p:blipFill>
        <p:spPr>
          <a:xfrm>
            <a:off x="6133400" y="1111000"/>
            <a:ext cx="2750500" cy="3499350"/>
          </a:xfrm>
          <a:prstGeom prst="rect">
            <a:avLst/>
          </a:prstGeom>
          <a:noFill/>
          <a:ln>
            <a:noFill/>
          </a:ln>
        </p:spPr>
      </p:pic>
      <p:sp>
        <p:nvSpPr>
          <p:cNvPr id="99" name="Google Shape;99;p18"/>
          <p:cNvSpPr txBox="1"/>
          <p:nvPr/>
        </p:nvSpPr>
        <p:spPr>
          <a:xfrm>
            <a:off x="311700" y="4610350"/>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*http://lamport.azurewebsites.net/pubs/pubs.html#byz</a:t>
            </a:r>
            <a:endParaRPr sz="1000">
              <a:solidFill>
                <a:schemeClr val="dk2"/>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1" name="Shape 721"/>
        <p:cNvGrpSpPr/>
        <p:nvPr/>
      </p:nvGrpSpPr>
      <p:grpSpPr>
        <a:xfrm>
          <a:off x="0" y="0"/>
          <a:ext cx="0" cy="0"/>
          <a:chOff x="0" y="0"/>
          <a:chExt cx="0" cy="0"/>
        </a:xfrm>
      </p:grpSpPr>
      <p:sp>
        <p:nvSpPr>
          <p:cNvPr id="722" name="Google Shape;722;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 - with signed messages</a:t>
            </a:r>
            <a:endParaRPr/>
          </a:p>
        </p:txBody>
      </p:sp>
      <p:sp>
        <p:nvSpPr>
          <p:cNvPr id="723" name="Google Shape;723;p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SM(k) - message complexity: O(n^2)</a:t>
            </a:r>
            <a:endParaRPr/>
          </a:p>
          <a:p>
            <a:pPr indent="-317500" lvl="1" marL="914400" rtl="0" algn="l">
              <a:spcBef>
                <a:spcPts val="0"/>
              </a:spcBef>
              <a:spcAft>
                <a:spcPts val="0"/>
              </a:spcAft>
              <a:buSzPts val="1400"/>
              <a:buChar char="○"/>
            </a:pPr>
            <a:r>
              <a:rPr lang="en"/>
              <a:t>every lieutenant maintains a value set </a:t>
            </a:r>
            <a:r>
              <a:rPr lang="en">
                <a:solidFill>
                  <a:srgbClr val="FF0000"/>
                </a:solidFill>
              </a:rPr>
              <a:t>V(i)</a:t>
            </a:r>
            <a:endParaRPr>
              <a:solidFill>
                <a:srgbClr val="FF0000"/>
              </a:solidFill>
            </a:endParaRPr>
          </a:p>
          <a:p>
            <a:pPr indent="-317500" lvl="1" marL="914400" rtl="0" algn="l">
              <a:spcBef>
                <a:spcPts val="0"/>
              </a:spcBef>
              <a:spcAft>
                <a:spcPts val="0"/>
              </a:spcAft>
              <a:buSzPts val="1400"/>
              <a:buChar char="○"/>
            </a:pPr>
            <a:r>
              <a:rPr lang="en"/>
              <a:t>the commander sends the value to every lieutenant with its signature</a:t>
            </a:r>
            <a:endParaRPr/>
          </a:p>
          <a:p>
            <a:pPr indent="-317500" lvl="1" marL="914400" rtl="0" algn="l">
              <a:spcBef>
                <a:spcPts val="0"/>
              </a:spcBef>
              <a:spcAft>
                <a:spcPts val="0"/>
              </a:spcAft>
              <a:buSzPts val="1400"/>
              <a:buChar char="○"/>
            </a:pPr>
            <a:r>
              <a:rPr lang="en"/>
              <a:t>for every lieutenant</a:t>
            </a:r>
            <a:endParaRPr/>
          </a:p>
          <a:p>
            <a:pPr indent="-317500" lvl="2" marL="1371600" rtl="0" algn="l">
              <a:spcBef>
                <a:spcPts val="0"/>
              </a:spcBef>
              <a:spcAft>
                <a:spcPts val="0"/>
              </a:spcAft>
              <a:buSzPts val="1400"/>
              <a:buChar char="■"/>
            </a:pPr>
            <a:r>
              <a:rPr lang="en"/>
              <a:t>every time it receive a new value </a:t>
            </a:r>
            <a:r>
              <a:rPr lang="en">
                <a:solidFill>
                  <a:srgbClr val="FF0000"/>
                </a:solidFill>
              </a:rPr>
              <a:t>v</a:t>
            </a:r>
            <a:endParaRPr>
              <a:solidFill>
                <a:srgbClr val="FF0000"/>
              </a:solidFill>
            </a:endParaRPr>
          </a:p>
          <a:p>
            <a:pPr indent="-317500" lvl="2" marL="1371600" rtl="0" algn="l">
              <a:spcBef>
                <a:spcPts val="0"/>
              </a:spcBef>
              <a:spcAft>
                <a:spcPts val="0"/>
              </a:spcAft>
              <a:buSzPts val="1400"/>
              <a:buChar char="■"/>
            </a:pPr>
            <a:r>
              <a:rPr lang="en"/>
              <a:t>put it in </a:t>
            </a:r>
            <a:r>
              <a:rPr lang="en">
                <a:solidFill>
                  <a:srgbClr val="FF0000"/>
                </a:solidFill>
              </a:rPr>
              <a:t>V(i)</a:t>
            </a:r>
            <a:endParaRPr>
              <a:solidFill>
                <a:srgbClr val="FF0000"/>
              </a:solidFill>
            </a:endParaRPr>
          </a:p>
          <a:p>
            <a:pPr indent="-317500" lvl="2" marL="1371600" rtl="0" algn="l">
              <a:spcBef>
                <a:spcPts val="0"/>
              </a:spcBef>
              <a:spcAft>
                <a:spcPts val="0"/>
              </a:spcAft>
              <a:buSzPts val="1400"/>
              <a:buChar char="■"/>
            </a:pPr>
            <a:r>
              <a:rPr lang="en"/>
              <a:t>if </a:t>
            </a:r>
            <a:r>
              <a:rPr lang="en">
                <a:solidFill>
                  <a:srgbClr val="FF0000"/>
                </a:solidFill>
              </a:rPr>
              <a:t>v</a:t>
            </a:r>
            <a:r>
              <a:rPr lang="en"/>
              <a:t> is associated with less than </a:t>
            </a:r>
            <a:r>
              <a:rPr lang="en">
                <a:solidFill>
                  <a:srgbClr val="FF0000"/>
                </a:solidFill>
              </a:rPr>
              <a:t>k</a:t>
            </a:r>
            <a:r>
              <a:rPr lang="en"/>
              <a:t> lieutenants’ signatures, sign it and send to everyone</a:t>
            </a:r>
            <a:endParaRPr/>
          </a:p>
          <a:p>
            <a:pPr indent="-317500" lvl="1" marL="914400" rtl="0" algn="l">
              <a:spcBef>
                <a:spcPts val="0"/>
              </a:spcBef>
              <a:spcAft>
                <a:spcPts val="0"/>
              </a:spcAft>
              <a:buSzPts val="1400"/>
              <a:buChar char="○"/>
            </a:pPr>
            <a:r>
              <a:rPr lang="en"/>
              <a:t>when there will be no more messages, return </a:t>
            </a:r>
            <a:r>
              <a:rPr lang="en">
                <a:solidFill>
                  <a:srgbClr val="9900FF"/>
                </a:solidFill>
              </a:rPr>
              <a:t>choice(</a:t>
            </a:r>
            <a:r>
              <a:rPr lang="en">
                <a:solidFill>
                  <a:srgbClr val="FF0000"/>
                </a:solidFill>
              </a:rPr>
              <a:t>V(i)</a:t>
            </a:r>
            <a:r>
              <a:rPr lang="en">
                <a:solidFill>
                  <a:srgbClr val="9900FF"/>
                </a:solidFill>
              </a:rPr>
              <a:t>)</a:t>
            </a:r>
            <a:endParaRPr>
              <a:solidFill>
                <a:srgbClr val="9900FF"/>
              </a:solidFill>
            </a:endParaRPr>
          </a:p>
          <a:p>
            <a:pPr indent="-317500" lvl="1" marL="914400" rtl="0" algn="l">
              <a:spcBef>
                <a:spcPts val="0"/>
              </a:spcBef>
              <a:spcAft>
                <a:spcPts val="0"/>
              </a:spcAft>
              <a:buClr>
                <a:srgbClr val="9900FF"/>
              </a:buClr>
              <a:buSzPts val="1400"/>
              <a:buChar char="○"/>
            </a:pPr>
            <a:r>
              <a:rPr lang="en">
                <a:solidFill>
                  <a:srgbClr val="9900FF"/>
                </a:solidFill>
              </a:rPr>
              <a:t>choice(</a:t>
            </a:r>
            <a:r>
              <a:rPr lang="en">
                <a:solidFill>
                  <a:srgbClr val="FF0000"/>
                </a:solidFill>
              </a:rPr>
              <a:t>V</a:t>
            </a:r>
            <a:r>
              <a:rPr lang="en">
                <a:solidFill>
                  <a:srgbClr val="9900FF"/>
                </a:solidFill>
              </a:rPr>
              <a:t>)</a:t>
            </a:r>
            <a:endParaRPr>
              <a:solidFill>
                <a:srgbClr val="9900FF"/>
              </a:solidFill>
            </a:endParaRPr>
          </a:p>
          <a:p>
            <a:pPr indent="-317500" lvl="2" marL="1371600" rtl="0" algn="l">
              <a:spcBef>
                <a:spcPts val="0"/>
              </a:spcBef>
              <a:spcAft>
                <a:spcPts val="0"/>
              </a:spcAft>
              <a:buSzPts val="1400"/>
              <a:buChar char="■"/>
            </a:pPr>
            <a:r>
              <a:rPr lang="en"/>
              <a:t>return </a:t>
            </a:r>
            <a:r>
              <a:rPr lang="en">
                <a:solidFill>
                  <a:srgbClr val="FF0000"/>
                </a:solidFill>
              </a:rPr>
              <a:t>v</a:t>
            </a:r>
            <a:r>
              <a:rPr lang="en"/>
              <a:t> then </a:t>
            </a:r>
            <a:r>
              <a:rPr lang="en">
                <a:solidFill>
                  <a:srgbClr val="FF0000"/>
                </a:solidFill>
              </a:rPr>
              <a:t>V</a:t>
            </a:r>
            <a:r>
              <a:rPr lang="en"/>
              <a:t> = {</a:t>
            </a:r>
            <a:r>
              <a:rPr lang="en">
                <a:solidFill>
                  <a:srgbClr val="FF0000"/>
                </a:solidFill>
              </a:rPr>
              <a:t>v</a:t>
            </a:r>
            <a:r>
              <a:rPr lang="en"/>
              <a:t>}</a:t>
            </a:r>
            <a:endParaRPr/>
          </a:p>
          <a:p>
            <a:pPr indent="-317500" lvl="2" marL="1371600" rtl="0" algn="l">
              <a:spcBef>
                <a:spcPts val="0"/>
              </a:spcBef>
              <a:spcAft>
                <a:spcPts val="0"/>
              </a:spcAft>
              <a:buSzPts val="1400"/>
              <a:buChar char="■"/>
            </a:pPr>
            <a:r>
              <a:rPr lang="en"/>
              <a:t>return RETREAT when |</a:t>
            </a:r>
            <a:r>
              <a:rPr lang="en">
                <a:solidFill>
                  <a:srgbClr val="FF0000"/>
                </a:solidFill>
              </a:rPr>
              <a:t>V</a:t>
            </a:r>
            <a:r>
              <a:rPr lang="en"/>
              <a:t>| = 0</a:t>
            </a:r>
            <a:endParaRPr/>
          </a:p>
          <a:p>
            <a:pPr indent="-342900" lvl="0" marL="457200" rtl="0" algn="l">
              <a:spcBef>
                <a:spcPts val="0"/>
              </a:spcBef>
              <a:spcAft>
                <a:spcPts val="0"/>
              </a:spcAft>
              <a:buSzPts val="1800"/>
              <a:buChar char="●"/>
            </a:pPr>
            <a:r>
              <a:rPr lang="en"/>
              <a:t>intuition: ensure every message received by a loyal lieutenant is sent to every loyal lieutenant</a:t>
            </a:r>
            <a:endParaRPr/>
          </a:p>
          <a:p>
            <a:pPr indent="-342900" lvl="0" marL="457200" rtl="0" algn="l">
              <a:spcBef>
                <a:spcPts val="0"/>
              </a:spcBef>
              <a:spcAft>
                <a:spcPts val="0"/>
              </a:spcAft>
              <a:buSzPts val="1800"/>
              <a:buChar char="●"/>
            </a:pPr>
            <a:r>
              <a:rPr lang="en"/>
              <a:t>SM(m+1) for m traitors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7" name="Shape 727"/>
        <p:cNvGrpSpPr/>
        <p:nvPr/>
      </p:nvGrpSpPr>
      <p:grpSpPr>
        <a:xfrm>
          <a:off x="0" y="0"/>
          <a:ext cx="0" cy="0"/>
          <a:chOff x="0" y="0"/>
          <a:chExt cx="0" cy="0"/>
        </a:xfrm>
      </p:grpSpPr>
      <p:sp>
        <p:nvSpPr>
          <p:cNvPr id="728" name="Google Shape;728;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 - with signed messages</a:t>
            </a:r>
            <a:endParaRPr/>
          </a:p>
        </p:txBody>
      </p:sp>
      <p:sp>
        <p:nvSpPr>
          <p:cNvPr id="729" name="Google Shape;729;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SM(k) - message complexity: O(n^2)</a:t>
            </a:r>
            <a:endParaRPr/>
          </a:p>
          <a:p>
            <a:pPr indent="-317500" lvl="1" marL="914400" rtl="0" algn="l">
              <a:spcBef>
                <a:spcPts val="0"/>
              </a:spcBef>
              <a:spcAft>
                <a:spcPts val="0"/>
              </a:spcAft>
              <a:buSzPts val="1400"/>
              <a:buChar char="○"/>
            </a:pPr>
            <a:r>
              <a:rPr lang="en"/>
              <a:t>every lieutenant maintains a value set </a:t>
            </a:r>
            <a:r>
              <a:rPr lang="en">
                <a:solidFill>
                  <a:srgbClr val="FF0000"/>
                </a:solidFill>
              </a:rPr>
              <a:t>V(i)</a:t>
            </a:r>
            <a:endParaRPr>
              <a:solidFill>
                <a:srgbClr val="FF0000"/>
              </a:solidFill>
            </a:endParaRPr>
          </a:p>
          <a:p>
            <a:pPr indent="-317500" lvl="1" marL="914400" rtl="0" algn="l">
              <a:spcBef>
                <a:spcPts val="0"/>
              </a:spcBef>
              <a:spcAft>
                <a:spcPts val="0"/>
              </a:spcAft>
              <a:buSzPts val="1400"/>
              <a:buChar char="○"/>
            </a:pPr>
            <a:r>
              <a:rPr lang="en"/>
              <a:t>the commander sends the value to every lieutenant with its signature</a:t>
            </a:r>
            <a:endParaRPr/>
          </a:p>
          <a:p>
            <a:pPr indent="-317500" lvl="1" marL="914400" rtl="0" algn="l">
              <a:spcBef>
                <a:spcPts val="0"/>
              </a:spcBef>
              <a:spcAft>
                <a:spcPts val="0"/>
              </a:spcAft>
              <a:buSzPts val="1400"/>
              <a:buChar char="○"/>
            </a:pPr>
            <a:r>
              <a:rPr lang="en"/>
              <a:t>for every lieutenant</a:t>
            </a:r>
            <a:endParaRPr/>
          </a:p>
          <a:p>
            <a:pPr indent="-317500" lvl="2" marL="1371600" rtl="0" algn="l">
              <a:spcBef>
                <a:spcPts val="0"/>
              </a:spcBef>
              <a:spcAft>
                <a:spcPts val="0"/>
              </a:spcAft>
              <a:buSzPts val="1400"/>
              <a:buChar char="■"/>
            </a:pPr>
            <a:r>
              <a:rPr lang="en"/>
              <a:t>every time it receive a new value </a:t>
            </a:r>
            <a:r>
              <a:rPr lang="en">
                <a:solidFill>
                  <a:srgbClr val="FF0000"/>
                </a:solidFill>
              </a:rPr>
              <a:t>v</a:t>
            </a:r>
            <a:endParaRPr>
              <a:solidFill>
                <a:srgbClr val="FF0000"/>
              </a:solidFill>
            </a:endParaRPr>
          </a:p>
          <a:p>
            <a:pPr indent="-317500" lvl="2" marL="1371600" rtl="0" algn="l">
              <a:spcBef>
                <a:spcPts val="0"/>
              </a:spcBef>
              <a:spcAft>
                <a:spcPts val="0"/>
              </a:spcAft>
              <a:buSzPts val="1400"/>
              <a:buChar char="■"/>
            </a:pPr>
            <a:r>
              <a:rPr lang="en"/>
              <a:t>put it in </a:t>
            </a:r>
            <a:r>
              <a:rPr lang="en">
                <a:solidFill>
                  <a:srgbClr val="FF0000"/>
                </a:solidFill>
              </a:rPr>
              <a:t>V(i)</a:t>
            </a:r>
            <a:endParaRPr>
              <a:solidFill>
                <a:srgbClr val="FF0000"/>
              </a:solidFill>
            </a:endParaRPr>
          </a:p>
          <a:p>
            <a:pPr indent="-317500" lvl="2" marL="1371600" rtl="0" algn="l">
              <a:spcBef>
                <a:spcPts val="0"/>
              </a:spcBef>
              <a:spcAft>
                <a:spcPts val="0"/>
              </a:spcAft>
              <a:buSzPts val="1400"/>
              <a:buChar char="■"/>
            </a:pPr>
            <a:r>
              <a:rPr lang="en"/>
              <a:t>if </a:t>
            </a:r>
            <a:r>
              <a:rPr lang="en">
                <a:solidFill>
                  <a:srgbClr val="FF0000"/>
                </a:solidFill>
              </a:rPr>
              <a:t>v</a:t>
            </a:r>
            <a:r>
              <a:rPr lang="en"/>
              <a:t> is associated with less than </a:t>
            </a:r>
            <a:r>
              <a:rPr lang="en">
                <a:solidFill>
                  <a:srgbClr val="FF0000"/>
                </a:solidFill>
              </a:rPr>
              <a:t>k</a:t>
            </a:r>
            <a:r>
              <a:rPr lang="en"/>
              <a:t> lieutenants’ signatures, sign it and send to everyone</a:t>
            </a:r>
            <a:endParaRPr/>
          </a:p>
          <a:p>
            <a:pPr indent="-317500" lvl="1" marL="914400" rtl="0" algn="l">
              <a:spcBef>
                <a:spcPts val="0"/>
              </a:spcBef>
              <a:spcAft>
                <a:spcPts val="0"/>
              </a:spcAft>
              <a:buSzPts val="1400"/>
              <a:buChar char="○"/>
            </a:pPr>
            <a:r>
              <a:rPr lang="en">
                <a:solidFill>
                  <a:srgbClr val="CC0000"/>
                </a:solidFill>
              </a:rPr>
              <a:t>when there will be no more messages</a:t>
            </a:r>
            <a:r>
              <a:rPr lang="en"/>
              <a:t>, return </a:t>
            </a:r>
            <a:r>
              <a:rPr lang="en">
                <a:solidFill>
                  <a:srgbClr val="9900FF"/>
                </a:solidFill>
              </a:rPr>
              <a:t>choice(</a:t>
            </a:r>
            <a:r>
              <a:rPr lang="en">
                <a:solidFill>
                  <a:srgbClr val="FF0000"/>
                </a:solidFill>
              </a:rPr>
              <a:t>V(i)</a:t>
            </a:r>
            <a:r>
              <a:rPr lang="en">
                <a:solidFill>
                  <a:srgbClr val="9900FF"/>
                </a:solidFill>
              </a:rPr>
              <a:t>)</a:t>
            </a:r>
            <a:endParaRPr>
              <a:solidFill>
                <a:srgbClr val="9900FF"/>
              </a:solidFill>
            </a:endParaRPr>
          </a:p>
          <a:p>
            <a:pPr indent="-317500" lvl="1" marL="914400" rtl="0" algn="l">
              <a:spcBef>
                <a:spcPts val="0"/>
              </a:spcBef>
              <a:spcAft>
                <a:spcPts val="0"/>
              </a:spcAft>
              <a:buClr>
                <a:srgbClr val="9900FF"/>
              </a:buClr>
              <a:buSzPts val="1400"/>
              <a:buChar char="○"/>
            </a:pPr>
            <a:r>
              <a:rPr lang="en">
                <a:solidFill>
                  <a:srgbClr val="9900FF"/>
                </a:solidFill>
              </a:rPr>
              <a:t>choice(</a:t>
            </a:r>
            <a:r>
              <a:rPr lang="en">
                <a:solidFill>
                  <a:srgbClr val="FF0000"/>
                </a:solidFill>
              </a:rPr>
              <a:t>V</a:t>
            </a:r>
            <a:r>
              <a:rPr lang="en">
                <a:solidFill>
                  <a:srgbClr val="9900FF"/>
                </a:solidFill>
              </a:rPr>
              <a:t>)</a:t>
            </a:r>
            <a:endParaRPr>
              <a:solidFill>
                <a:srgbClr val="9900FF"/>
              </a:solidFill>
            </a:endParaRPr>
          </a:p>
          <a:p>
            <a:pPr indent="-317500" lvl="2" marL="1371600" rtl="0" algn="l">
              <a:spcBef>
                <a:spcPts val="0"/>
              </a:spcBef>
              <a:spcAft>
                <a:spcPts val="0"/>
              </a:spcAft>
              <a:buSzPts val="1400"/>
              <a:buChar char="■"/>
            </a:pPr>
            <a:r>
              <a:rPr lang="en"/>
              <a:t>return </a:t>
            </a:r>
            <a:r>
              <a:rPr lang="en">
                <a:solidFill>
                  <a:srgbClr val="FF0000"/>
                </a:solidFill>
              </a:rPr>
              <a:t>v</a:t>
            </a:r>
            <a:r>
              <a:rPr lang="en"/>
              <a:t> then </a:t>
            </a:r>
            <a:r>
              <a:rPr lang="en">
                <a:solidFill>
                  <a:srgbClr val="FF0000"/>
                </a:solidFill>
              </a:rPr>
              <a:t>V</a:t>
            </a:r>
            <a:r>
              <a:rPr lang="en"/>
              <a:t> = {</a:t>
            </a:r>
            <a:r>
              <a:rPr lang="en">
                <a:solidFill>
                  <a:srgbClr val="FF0000"/>
                </a:solidFill>
              </a:rPr>
              <a:t>v</a:t>
            </a:r>
            <a:r>
              <a:rPr lang="en"/>
              <a:t>}</a:t>
            </a:r>
            <a:endParaRPr/>
          </a:p>
          <a:p>
            <a:pPr indent="-317500" lvl="2" marL="1371600" rtl="0" algn="l">
              <a:spcBef>
                <a:spcPts val="0"/>
              </a:spcBef>
              <a:spcAft>
                <a:spcPts val="0"/>
              </a:spcAft>
              <a:buSzPts val="1400"/>
              <a:buChar char="■"/>
            </a:pPr>
            <a:r>
              <a:rPr lang="en"/>
              <a:t>return RETREAT when |</a:t>
            </a:r>
            <a:r>
              <a:rPr lang="en">
                <a:solidFill>
                  <a:srgbClr val="FF0000"/>
                </a:solidFill>
              </a:rPr>
              <a:t>V</a:t>
            </a:r>
            <a:r>
              <a:rPr lang="en"/>
              <a:t>| = 0</a:t>
            </a:r>
            <a:endParaRPr/>
          </a:p>
          <a:p>
            <a:pPr indent="-342900" lvl="0" marL="457200" rtl="0" algn="l">
              <a:spcBef>
                <a:spcPts val="0"/>
              </a:spcBef>
              <a:spcAft>
                <a:spcPts val="0"/>
              </a:spcAft>
              <a:buSzPts val="1800"/>
              <a:buChar char="●"/>
            </a:pPr>
            <a:r>
              <a:rPr lang="en"/>
              <a:t>intuition: ensure every message received by a loyal lieutenant is sent to every loyal lieutenant</a:t>
            </a:r>
            <a:endParaRPr/>
          </a:p>
          <a:p>
            <a:pPr indent="-342900" lvl="0" marL="457200" rtl="0" algn="l">
              <a:spcBef>
                <a:spcPts val="0"/>
              </a:spcBef>
              <a:spcAft>
                <a:spcPts val="0"/>
              </a:spcAft>
              <a:buSzPts val="1800"/>
              <a:buChar char="●"/>
            </a:pPr>
            <a:r>
              <a:rPr lang="en"/>
              <a:t>SM(m+1) for m traitors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sp>
        <p:nvSpPr>
          <p:cNvPr id="734" name="Google Shape;734;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Minimum number </a:t>
            </a:r>
            <a:r>
              <a:rPr lang="en" sz="2400"/>
              <a:t>required</a:t>
            </a:r>
            <a:r>
              <a:rPr lang="en" sz="2400"/>
              <a:t> for which </a:t>
            </a:r>
            <a:endParaRPr sz="2400"/>
          </a:p>
          <a:p>
            <a:pPr indent="0" lvl="0" marL="0" rtl="0" algn="ctr">
              <a:spcBef>
                <a:spcPts val="0"/>
              </a:spcBef>
              <a:spcAft>
                <a:spcPts val="0"/>
              </a:spcAft>
              <a:buNone/>
            </a:pPr>
            <a:r>
              <a:rPr lang="en" sz="2400"/>
              <a:t>an </a:t>
            </a:r>
            <a:r>
              <a:rPr i="1" lang="en" sz="2400"/>
              <a:t>f</a:t>
            </a:r>
            <a:r>
              <a:rPr lang="en" sz="2400"/>
              <a:t>-resilient consensus protocol exists</a:t>
            </a:r>
            <a:endParaRPr sz="2400"/>
          </a:p>
        </p:txBody>
      </p:sp>
      <p:graphicFrame>
        <p:nvGraphicFramePr>
          <p:cNvPr id="735" name="Google Shape;735;p74"/>
          <p:cNvGraphicFramePr/>
          <p:nvPr/>
        </p:nvGraphicFramePr>
        <p:xfrm>
          <a:off x="451200" y="1484072"/>
          <a:ext cx="3000000" cy="3000000"/>
        </p:xfrm>
        <a:graphic>
          <a:graphicData uri="http://schemas.openxmlformats.org/drawingml/2006/table">
            <a:tbl>
              <a:tblPr>
                <a:noFill/>
                <a:tableStyleId>{9A90E0F1-2457-482B-B286-2DD195429404}</a:tableStyleId>
              </a:tblPr>
              <a:tblGrid>
                <a:gridCol w="2043550"/>
                <a:gridCol w="2043550"/>
                <a:gridCol w="2043550"/>
                <a:gridCol w="2043550"/>
              </a:tblGrid>
              <a:tr h="39170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rPr lang="en"/>
                        <a:t>synchrony</a:t>
                      </a:r>
                      <a:endParaRPr/>
                    </a:p>
                  </a:txBody>
                  <a:tcPr marT="91425" marB="91425" marR="91425" marL="91425"/>
                </a:tc>
                <a:tc>
                  <a:txBody>
                    <a:bodyPr>
                      <a:noAutofit/>
                    </a:bodyPr>
                    <a:lstStyle/>
                    <a:p>
                      <a:pPr indent="0" lvl="0" marL="0" rtl="0" algn="l">
                        <a:spcBef>
                          <a:spcPts val="0"/>
                        </a:spcBef>
                        <a:spcAft>
                          <a:spcPts val="0"/>
                        </a:spcAft>
                        <a:buNone/>
                      </a:pPr>
                      <a:r>
                        <a:rPr lang="en"/>
                        <a:t>asynchrony</a:t>
                      </a:r>
                      <a:endParaRPr/>
                    </a:p>
                  </a:txBody>
                  <a:tcPr marT="91425" marB="91425" marR="91425" marL="91425"/>
                </a:tc>
                <a:tc>
                  <a:txBody>
                    <a:bodyPr>
                      <a:noAutofit/>
                    </a:bodyPr>
                    <a:lstStyle/>
                    <a:p>
                      <a:pPr indent="0" lvl="0" marL="0" rtl="0" algn="l">
                        <a:spcBef>
                          <a:spcPts val="0"/>
                        </a:spcBef>
                        <a:spcAft>
                          <a:spcPts val="0"/>
                        </a:spcAft>
                        <a:buNone/>
                      </a:pPr>
                      <a:r>
                        <a:rPr lang="en"/>
                        <a:t>partial synchrony</a:t>
                      </a:r>
                      <a:endParaRPr/>
                    </a:p>
                  </a:txBody>
                  <a:tcPr marT="91425" marB="91425" marR="91425" marL="91425"/>
                </a:tc>
              </a:tr>
              <a:tr h="395500">
                <a:tc>
                  <a:txBody>
                    <a:bodyPr>
                      <a:noAutofit/>
                    </a:bodyPr>
                    <a:lstStyle/>
                    <a:p>
                      <a:pPr indent="0" lvl="0" marL="0" rtl="0" algn="l">
                        <a:spcBef>
                          <a:spcPts val="0"/>
                        </a:spcBef>
                        <a:spcAft>
                          <a:spcPts val="0"/>
                        </a:spcAft>
                        <a:buNone/>
                      </a:pPr>
                      <a:r>
                        <a:rPr lang="en"/>
                        <a:t>fail-stop</a:t>
                      </a:r>
                      <a:endParaRPr/>
                    </a:p>
                  </a:txBody>
                  <a:tcPr marT="91425" marB="91425" marR="91425" marL="91425"/>
                </a:tc>
                <a:tc>
                  <a:txBody>
                    <a:bodyPr>
                      <a:noAutofit/>
                    </a:bodyPr>
                    <a:lstStyle/>
                    <a:p>
                      <a:pPr indent="0" lvl="0" marL="0" rtl="0" algn="l">
                        <a:spcBef>
                          <a:spcPts val="0"/>
                        </a:spcBef>
                        <a:spcAft>
                          <a:spcPts val="0"/>
                        </a:spcAft>
                        <a:buNone/>
                      </a:pPr>
                      <a:r>
                        <a:rPr lang="en"/>
                        <a:t>f+1</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rPr lang="en"/>
                        <a:t>2f+1</a:t>
                      </a:r>
                      <a:endParaRPr/>
                    </a:p>
                  </a:txBody>
                  <a:tcPr marT="91425" marB="91425" marR="91425" marL="91425"/>
                </a:tc>
              </a:tr>
              <a:tr h="391700">
                <a:tc>
                  <a:txBody>
                    <a:bodyPr>
                      <a:noAutofit/>
                    </a:bodyPr>
                    <a:lstStyle/>
                    <a:p>
                      <a:pPr indent="0" lvl="0" marL="0" rtl="0" algn="l">
                        <a:spcBef>
                          <a:spcPts val="0"/>
                        </a:spcBef>
                        <a:spcAft>
                          <a:spcPts val="0"/>
                        </a:spcAft>
                        <a:buNone/>
                      </a:pPr>
                      <a:r>
                        <a:rPr lang="en"/>
                        <a:t>crash</a:t>
                      </a:r>
                      <a:endParaRPr/>
                    </a:p>
                  </a:txBody>
                  <a:tcPr marT="91425" marB="91425" marR="91425" marL="91425"/>
                </a:tc>
                <a:tc>
                  <a:txBody>
                    <a:bodyPr>
                      <a:noAutofit/>
                    </a:bodyPr>
                    <a:lstStyle/>
                    <a:p>
                      <a:pPr indent="0" lvl="0" marL="0" rtl="0" algn="l">
                        <a:spcBef>
                          <a:spcPts val="0"/>
                        </a:spcBef>
                        <a:spcAft>
                          <a:spcPts val="0"/>
                        </a:spcAft>
                        <a:buNone/>
                      </a:pPr>
                      <a:r>
                        <a:rPr lang="en"/>
                        <a:t>f+1</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rPr lang="en"/>
                        <a:t>2f+1 (Paxos)</a:t>
                      </a:r>
                      <a:endParaRPr/>
                    </a:p>
                  </a:txBody>
                  <a:tcPr marT="91425" marB="91425" marR="91425" marL="91425"/>
                </a:tc>
              </a:tr>
              <a:tr h="600875">
                <a:tc>
                  <a:txBody>
                    <a:bodyPr>
                      <a:noAutofit/>
                    </a:bodyPr>
                    <a:lstStyle/>
                    <a:p>
                      <a:pPr indent="0" lvl="0" marL="0" rtl="0" algn="l">
                        <a:spcBef>
                          <a:spcPts val="0"/>
                        </a:spcBef>
                        <a:spcAft>
                          <a:spcPts val="0"/>
                        </a:spcAft>
                        <a:buNone/>
                      </a:pPr>
                      <a:r>
                        <a:rPr lang="en"/>
                        <a:t>byzantine with digital signature</a:t>
                      </a:r>
                      <a:endParaRPr/>
                    </a:p>
                  </a:txBody>
                  <a:tcPr marT="91425" marB="91425" marR="91425" marL="91425"/>
                </a:tc>
                <a:tc>
                  <a:txBody>
                    <a:bodyPr>
                      <a:noAutofit/>
                    </a:bodyPr>
                    <a:lstStyle/>
                    <a:p>
                      <a:pPr indent="0" lvl="0" marL="0" rtl="0" algn="l">
                        <a:spcBef>
                          <a:spcPts val="0"/>
                        </a:spcBef>
                        <a:spcAft>
                          <a:spcPts val="0"/>
                        </a:spcAft>
                        <a:buNone/>
                      </a:pPr>
                      <a:r>
                        <a:rPr lang="en">
                          <a:solidFill>
                            <a:srgbClr val="FF0000"/>
                          </a:solidFill>
                        </a:rPr>
                        <a:t>f+1</a:t>
                      </a:r>
                      <a:r>
                        <a:rPr lang="en"/>
                        <a:t> (SM(f+1))</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r h="391700">
                <a:tc>
                  <a:txBody>
                    <a:bodyPr>
                      <a:noAutofit/>
                    </a:bodyPr>
                    <a:lstStyle/>
                    <a:p>
                      <a:pPr indent="0" lvl="0" marL="0" rtl="0" algn="l">
                        <a:spcBef>
                          <a:spcPts val="0"/>
                        </a:spcBef>
                        <a:spcAft>
                          <a:spcPts val="0"/>
                        </a:spcAft>
                        <a:buNone/>
                      </a:pPr>
                      <a:r>
                        <a:rPr lang="en"/>
                        <a:t>byzantine with authenticated channel</a:t>
                      </a:r>
                      <a:endParaRPr/>
                    </a:p>
                  </a:txBody>
                  <a:tcPr marT="91425" marB="91425" marR="91425" marL="91425"/>
                </a:tc>
                <a:tc>
                  <a:txBody>
                    <a:bodyPr>
                      <a:noAutofit/>
                    </a:bodyPr>
                    <a:lstStyle/>
                    <a:p>
                      <a:pPr indent="0" lvl="0" marL="0" rtl="0" algn="l">
                        <a:spcBef>
                          <a:spcPts val="0"/>
                        </a:spcBef>
                        <a:spcAft>
                          <a:spcPts val="0"/>
                        </a:spcAft>
                        <a:buNone/>
                      </a:pPr>
                      <a:r>
                        <a:rPr lang="en">
                          <a:solidFill>
                            <a:srgbClr val="FF0000"/>
                          </a:solidFill>
                        </a:rPr>
                        <a:t>3f+1</a:t>
                      </a:r>
                      <a:r>
                        <a:rPr lang="en"/>
                        <a:t> (OM(f))</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9" name="Shape 739"/>
        <p:cNvGrpSpPr/>
        <p:nvPr/>
      </p:nvGrpSpPr>
      <p:grpSpPr>
        <a:xfrm>
          <a:off x="0" y="0"/>
          <a:ext cx="0" cy="0"/>
          <a:chOff x="0" y="0"/>
          <a:chExt cx="0" cy="0"/>
        </a:xfrm>
      </p:grpSpPr>
      <p:sp>
        <p:nvSpPr>
          <p:cNvPr id="740" name="Google Shape;740;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Minimum number required for which </a:t>
            </a:r>
            <a:endParaRPr sz="2400"/>
          </a:p>
          <a:p>
            <a:pPr indent="0" lvl="0" marL="0" rtl="0" algn="ctr">
              <a:spcBef>
                <a:spcPts val="0"/>
              </a:spcBef>
              <a:spcAft>
                <a:spcPts val="0"/>
              </a:spcAft>
              <a:buNone/>
            </a:pPr>
            <a:r>
              <a:rPr lang="en" sz="2400"/>
              <a:t>an </a:t>
            </a:r>
            <a:r>
              <a:rPr i="1" lang="en" sz="2400"/>
              <a:t>f</a:t>
            </a:r>
            <a:r>
              <a:rPr lang="en" sz="2400"/>
              <a:t>-resilient consensus protocol exists</a:t>
            </a:r>
            <a:endParaRPr sz="2400"/>
          </a:p>
        </p:txBody>
      </p:sp>
      <p:graphicFrame>
        <p:nvGraphicFramePr>
          <p:cNvPr id="741" name="Google Shape;741;p75"/>
          <p:cNvGraphicFramePr/>
          <p:nvPr/>
        </p:nvGraphicFramePr>
        <p:xfrm>
          <a:off x="451200" y="1484072"/>
          <a:ext cx="3000000" cy="3000000"/>
        </p:xfrm>
        <a:graphic>
          <a:graphicData uri="http://schemas.openxmlformats.org/drawingml/2006/table">
            <a:tbl>
              <a:tblPr>
                <a:noFill/>
                <a:tableStyleId>{9A90E0F1-2457-482B-B286-2DD195429404}</a:tableStyleId>
              </a:tblPr>
              <a:tblGrid>
                <a:gridCol w="2043550"/>
                <a:gridCol w="2043550"/>
                <a:gridCol w="2043550"/>
                <a:gridCol w="2043550"/>
              </a:tblGrid>
              <a:tr h="39170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rPr lang="en"/>
                        <a:t>synchrony</a:t>
                      </a:r>
                      <a:endParaRPr/>
                    </a:p>
                  </a:txBody>
                  <a:tcPr marT="91425" marB="91425" marR="91425" marL="91425"/>
                </a:tc>
                <a:tc>
                  <a:txBody>
                    <a:bodyPr>
                      <a:noAutofit/>
                    </a:bodyPr>
                    <a:lstStyle/>
                    <a:p>
                      <a:pPr indent="0" lvl="0" marL="0" rtl="0" algn="l">
                        <a:spcBef>
                          <a:spcPts val="0"/>
                        </a:spcBef>
                        <a:spcAft>
                          <a:spcPts val="0"/>
                        </a:spcAft>
                        <a:buNone/>
                      </a:pPr>
                      <a:r>
                        <a:rPr lang="en"/>
                        <a:t>asynchrony</a:t>
                      </a:r>
                      <a:endParaRPr/>
                    </a:p>
                  </a:txBody>
                  <a:tcPr marT="91425" marB="91425" marR="91425" marL="91425"/>
                </a:tc>
                <a:tc>
                  <a:txBody>
                    <a:bodyPr>
                      <a:noAutofit/>
                    </a:bodyPr>
                    <a:lstStyle/>
                    <a:p>
                      <a:pPr indent="0" lvl="0" marL="0" rtl="0" algn="l">
                        <a:spcBef>
                          <a:spcPts val="0"/>
                        </a:spcBef>
                        <a:spcAft>
                          <a:spcPts val="0"/>
                        </a:spcAft>
                        <a:buNone/>
                      </a:pPr>
                      <a:r>
                        <a:rPr lang="en"/>
                        <a:t>partial synchrony</a:t>
                      </a:r>
                      <a:endParaRPr/>
                    </a:p>
                  </a:txBody>
                  <a:tcPr marT="91425" marB="91425" marR="91425" marL="91425"/>
                </a:tc>
              </a:tr>
              <a:tr h="395500">
                <a:tc>
                  <a:txBody>
                    <a:bodyPr>
                      <a:noAutofit/>
                    </a:bodyPr>
                    <a:lstStyle/>
                    <a:p>
                      <a:pPr indent="0" lvl="0" marL="0" rtl="0" algn="l">
                        <a:spcBef>
                          <a:spcPts val="0"/>
                        </a:spcBef>
                        <a:spcAft>
                          <a:spcPts val="0"/>
                        </a:spcAft>
                        <a:buNone/>
                      </a:pPr>
                      <a:r>
                        <a:rPr lang="en"/>
                        <a:t>fail-stop</a:t>
                      </a:r>
                      <a:endParaRPr/>
                    </a:p>
                  </a:txBody>
                  <a:tcPr marT="91425" marB="91425" marR="91425" marL="91425"/>
                </a:tc>
                <a:tc>
                  <a:txBody>
                    <a:bodyPr>
                      <a:noAutofit/>
                    </a:bodyPr>
                    <a:lstStyle/>
                    <a:p>
                      <a:pPr indent="0" lvl="0" marL="0" rtl="0" algn="l">
                        <a:spcBef>
                          <a:spcPts val="0"/>
                        </a:spcBef>
                        <a:spcAft>
                          <a:spcPts val="0"/>
                        </a:spcAft>
                        <a:buNone/>
                      </a:pPr>
                      <a:r>
                        <a:rPr lang="en"/>
                        <a:t>f+1</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rPr lang="en"/>
                        <a:t>2f+1</a:t>
                      </a:r>
                      <a:endParaRPr/>
                    </a:p>
                  </a:txBody>
                  <a:tcPr marT="91425" marB="91425" marR="91425" marL="91425"/>
                </a:tc>
              </a:tr>
              <a:tr h="391700">
                <a:tc>
                  <a:txBody>
                    <a:bodyPr>
                      <a:noAutofit/>
                    </a:bodyPr>
                    <a:lstStyle/>
                    <a:p>
                      <a:pPr indent="0" lvl="0" marL="0" rtl="0" algn="l">
                        <a:spcBef>
                          <a:spcPts val="0"/>
                        </a:spcBef>
                        <a:spcAft>
                          <a:spcPts val="0"/>
                        </a:spcAft>
                        <a:buNone/>
                      </a:pPr>
                      <a:r>
                        <a:rPr lang="en"/>
                        <a:t>crash</a:t>
                      </a:r>
                      <a:endParaRPr/>
                    </a:p>
                  </a:txBody>
                  <a:tcPr marT="91425" marB="91425" marR="91425" marL="91425"/>
                </a:tc>
                <a:tc>
                  <a:txBody>
                    <a:bodyPr>
                      <a:noAutofit/>
                    </a:bodyPr>
                    <a:lstStyle/>
                    <a:p>
                      <a:pPr indent="0" lvl="0" marL="0" rtl="0" algn="l">
                        <a:spcBef>
                          <a:spcPts val="0"/>
                        </a:spcBef>
                        <a:spcAft>
                          <a:spcPts val="0"/>
                        </a:spcAft>
                        <a:buNone/>
                      </a:pPr>
                      <a:r>
                        <a:rPr lang="en"/>
                        <a:t>f+1</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rPr lang="en"/>
                        <a:t>2f+1 (Paxos)</a:t>
                      </a:r>
                      <a:endParaRPr/>
                    </a:p>
                  </a:txBody>
                  <a:tcPr marT="91425" marB="91425" marR="91425" marL="91425"/>
                </a:tc>
              </a:tr>
              <a:tr h="600875">
                <a:tc>
                  <a:txBody>
                    <a:bodyPr>
                      <a:noAutofit/>
                    </a:bodyPr>
                    <a:lstStyle/>
                    <a:p>
                      <a:pPr indent="0" lvl="0" marL="0" rtl="0" algn="l">
                        <a:spcBef>
                          <a:spcPts val="0"/>
                        </a:spcBef>
                        <a:spcAft>
                          <a:spcPts val="0"/>
                        </a:spcAft>
                        <a:buNone/>
                      </a:pPr>
                      <a:r>
                        <a:rPr lang="en"/>
                        <a:t>byzantine with digital signature</a:t>
                      </a:r>
                      <a:endParaRPr/>
                    </a:p>
                  </a:txBody>
                  <a:tcPr marT="91425" marB="91425" marR="91425" marL="91425"/>
                </a:tc>
                <a:tc>
                  <a:txBody>
                    <a:bodyPr>
                      <a:noAutofit/>
                    </a:bodyPr>
                    <a:lstStyle/>
                    <a:p>
                      <a:pPr indent="0" lvl="0" marL="0" rtl="0" algn="l">
                        <a:spcBef>
                          <a:spcPts val="0"/>
                        </a:spcBef>
                        <a:spcAft>
                          <a:spcPts val="0"/>
                        </a:spcAft>
                        <a:buNone/>
                      </a:pPr>
                      <a:r>
                        <a:rPr lang="en">
                          <a:solidFill>
                            <a:srgbClr val="FF0000"/>
                          </a:solidFill>
                        </a:rPr>
                        <a:t>f+1</a:t>
                      </a:r>
                      <a:r>
                        <a:rPr lang="en"/>
                        <a:t> (SM(f+1))</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rPr lang="en">
                          <a:solidFill>
                            <a:srgbClr val="FF0000"/>
                          </a:solidFill>
                        </a:rPr>
                        <a:t>???</a:t>
                      </a:r>
                      <a:endParaRPr>
                        <a:solidFill>
                          <a:srgbClr val="FF0000"/>
                        </a:solidFill>
                      </a:endParaRPr>
                    </a:p>
                  </a:txBody>
                  <a:tcPr marT="91425" marB="91425" marR="91425" marL="91425"/>
                </a:tc>
              </a:tr>
              <a:tr h="391700">
                <a:tc>
                  <a:txBody>
                    <a:bodyPr>
                      <a:noAutofit/>
                    </a:bodyPr>
                    <a:lstStyle/>
                    <a:p>
                      <a:pPr indent="0" lvl="0" marL="0" rtl="0" algn="l">
                        <a:spcBef>
                          <a:spcPts val="0"/>
                        </a:spcBef>
                        <a:spcAft>
                          <a:spcPts val="0"/>
                        </a:spcAft>
                        <a:buNone/>
                      </a:pPr>
                      <a:r>
                        <a:rPr lang="en"/>
                        <a:t>byzantine with authenticated channel</a:t>
                      </a:r>
                      <a:endParaRPr/>
                    </a:p>
                  </a:txBody>
                  <a:tcPr marT="91425" marB="91425" marR="91425" marL="91425"/>
                </a:tc>
                <a:tc>
                  <a:txBody>
                    <a:bodyPr>
                      <a:noAutofit/>
                    </a:bodyPr>
                    <a:lstStyle/>
                    <a:p>
                      <a:pPr indent="0" lvl="0" marL="0" rtl="0" algn="l">
                        <a:spcBef>
                          <a:spcPts val="0"/>
                        </a:spcBef>
                        <a:spcAft>
                          <a:spcPts val="0"/>
                        </a:spcAft>
                        <a:buNone/>
                      </a:pPr>
                      <a:r>
                        <a:rPr lang="en">
                          <a:solidFill>
                            <a:srgbClr val="FF0000"/>
                          </a:solidFill>
                        </a:rPr>
                        <a:t>3f+1</a:t>
                      </a:r>
                      <a:r>
                        <a:rPr lang="en"/>
                        <a:t> (OM(f))</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Google Shape;746;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t>
            </a:r>
            <a:r>
              <a:rPr lang="en"/>
              <a:t>yzantine with digital signature in partial synchrony</a:t>
            </a:r>
            <a:endParaRPr/>
          </a:p>
          <a:p>
            <a:pPr indent="0" lvl="0" marL="0" rtl="0" algn="l">
              <a:spcBef>
                <a:spcPts val="0"/>
              </a:spcBef>
              <a:spcAft>
                <a:spcPts val="0"/>
              </a:spcAft>
              <a:buNone/>
            </a:pPr>
            <a:r>
              <a:t/>
            </a:r>
            <a:endParaRPr/>
          </a:p>
        </p:txBody>
      </p:sp>
      <p:sp>
        <p:nvSpPr>
          <p:cNvPr id="747" name="Google Shape;747;p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 partial synchronous protocols can tolerate ⅓ faults.</a:t>
            </a:r>
            <a:endParaRPr/>
          </a:p>
          <a:p>
            <a:pPr indent="-342900" lvl="0" marL="457200" rtl="0" algn="l">
              <a:spcBef>
                <a:spcPts val="0"/>
              </a:spcBef>
              <a:spcAft>
                <a:spcPts val="0"/>
              </a:spcAft>
              <a:buSzPts val="1800"/>
              <a:buChar char="●"/>
            </a:pPr>
            <a:r>
              <a:rPr lang="en"/>
              <a:t>Sound familiar?</a:t>
            </a:r>
            <a:endParaRPr/>
          </a:p>
          <a:p>
            <a:pPr indent="-342900" lvl="0" marL="457200" rtl="0" algn="l">
              <a:spcBef>
                <a:spcPts val="0"/>
              </a:spcBef>
              <a:spcAft>
                <a:spcPts val="0"/>
              </a:spcAft>
              <a:buSzPts val="1800"/>
              <a:buChar char="●"/>
            </a:pPr>
            <a:r>
              <a:rPr lang="en"/>
              <a:t>Assume there exist a protocol that can solve it.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1" name="Shape 751"/>
        <p:cNvGrpSpPr/>
        <p:nvPr/>
      </p:nvGrpSpPr>
      <p:grpSpPr>
        <a:xfrm>
          <a:off x="0" y="0"/>
          <a:ext cx="0" cy="0"/>
          <a:chOff x="0" y="0"/>
          <a:chExt cx="0" cy="0"/>
        </a:xfrm>
      </p:grpSpPr>
      <p:sp>
        <p:nvSpPr>
          <p:cNvPr id="752" name="Google Shape;752;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
            </a:r>
            <a:r>
              <a:rPr lang="en"/>
              <a:t>yzantine with digital signature in partial synchrony</a:t>
            </a:r>
            <a:endParaRPr/>
          </a:p>
        </p:txBody>
      </p:sp>
      <p:pic>
        <p:nvPicPr>
          <p:cNvPr id="753" name="Google Shape;753;p77"/>
          <p:cNvPicPr preferRelativeResize="0"/>
          <p:nvPr/>
        </p:nvPicPr>
        <p:blipFill>
          <a:blip r:embed="rId3">
            <a:alphaModFix/>
          </a:blip>
          <a:stretch>
            <a:fillRect/>
          </a:stretch>
        </p:blipFill>
        <p:spPr>
          <a:xfrm>
            <a:off x="4190098" y="1133788"/>
            <a:ext cx="756403" cy="696149"/>
          </a:xfrm>
          <a:prstGeom prst="rect">
            <a:avLst/>
          </a:prstGeom>
          <a:noFill/>
          <a:ln>
            <a:noFill/>
          </a:ln>
        </p:spPr>
      </p:pic>
      <p:pic>
        <p:nvPicPr>
          <p:cNvPr id="754" name="Google Shape;754;p77"/>
          <p:cNvPicPr preferRelativeResize="0"/>
          <p:nvPr/>
        </p:nvPicPr>
        <p:blipFill>
          <a:blip r:embed="rId4">
            <a:alphaModFix/>
          </a:blip>
          <a:stretch>
            <a:fillRect/>
          </a:stretch>
        </p:blipFill>
        <p:spPr>
          <a:xfrm>
            <a:off x="3150525" y="2595549"/>
            <a:ext cx="631162" cy="580884"/>
          </a:xfrm>
          <a:prstGeom prst="rect">
            <a:avLst/>
          </a:prstGeom>
          <a:noFill/>
          <a:ln>
            <a:noFill/>
          </a:ln>
        </p:spPr>
      </p:pic>
      <p:cxnSp>
        <p:nvCxnSpPr>
          <p:cNvPr id="755" name="Google Shape;755;p77"/>
          <p:cNvCxnSpPr/>
          <p:nvPr/>
        </p:nvCxnSpPr>
        <p:spPr>
          <a:xfrm flipH="1">
            <a:off x="3802004" y="2011737"/>
            <a:ext cx="313500" cy="485700"/>
          </a:xfrm>
          <a:prstGeom prst="straightConnector1">
            <a:avLst/>
          </a:prstGeom>
          <a:noFill/>
          <a:ln cap="flat" cmpd="sng" w="9525">
            <a:solidFill>
              <a:schemeClr val="dk2"/>
            </a:solidFill>
            <a:prstDash val="solid"/>
            <a:round/>
            <a:headEnd len="med" w="med" type="none"/>
            <a:tailEnd len="med" w="med" type="triangle"/>
          </a:ln>
        </p:spPr>
      </p:cxnSp>
      <p:sp>
        <p:nvSpPr>
          <p:cNvPr id="756" name="Google Shape;756;p77"/>
          <p:cNvSpPr txBox="1"/>
          <p:nvPr/>
        </p:nvSpPr>
        <p:spPr>
          <a:xfrm>
            <a:off x="4871904" y="2122950"/>
            <a:ext cx="10527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cxnSp>
        <p:nvCxnSpPr>
          <p:cNvPr id="757" name="Google Shape;757;p77"/>
          <p:cNvCxnSpPr/>
          <p:nvPr/>
        </p:nvCxnSpPr>
        <p:spPr>
          <a:xfrm>
            <a:off x="4941565" y="1993420"/>
            <a:ext cx="472800" cy="508200"/>
          </a:xfrm>
          <a:prstGeom prst="straightConnector1">
            <a:avLst/>
          </a:prstGeom>
          <a:noFill/>
          <a:ln cap="flat" cmpd="sng" w="9525">
            <a:solidFill>
              <a:schemeClr val="dk2"/>
            </a:solidFill>
            <a:prstDash val="solid"/>
            <a:round/>
            <a:headEnd len="med" w="med" type="none"/>
            <a:tailEnd len="med" w="med" type="triangle"/>
          </a:ln>
        </p:spPr>
      </p:cxnSp>
      <p:sp>
        <p:nvSpPr>
          <p:cNvPr id="758" name="Google Shape;758;p77"/>
          <p:cNvSpPr txBox="1"/>
          <p:nvPr/>
        </p:nvSpPr>
        <p:spPr>
          <a:xfrm>
            <a:off x="3645050" y="2058850"/>
            <a:ext cx="7983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cxnSp>
        <p:nvCxnSpPr>
          <p:cNvPr id="759" name="Google Shape;759;p77"/>
          <p:cNvCxnSpPr/>
          <p:nvPr/>
        </p:nvCxnSpPr>
        <p:spPr>
          <a:xfrm rot="10800000">
            <a:off x="4190149" y="3051239"/>
            <a:ext cx="880800" cy="9300"/>
          </a:xfrm>
          <a:prstGeom prst="straightConnector1">
            <a:avLst/>
          </a:prstGeom>
          <a:noFill/>
          <a:ln cap="flat" cmpd="sng" w="9525">
            <a:solidFill>
              <a:schemeClr val="dk2"/>
            </a:solidFill>
            <a:prstDash val="solid"/>
            <a:round/>
            <a:headEnd len="med" w="med" type="none"/>
            <a:tailEnd len="med" w="med" type="triangle"/>
          </a:ln>
        </p:spPr>
      </p:cxnSp>
      <p:sp>
        <p:nvSpPr>
          <p:cNvPr id="760" name="Google Shape;760;p77"/>
          <p:cNvSpPr txBox="1"/>
          <p:nvPr/>
        </p:nvSpPr>
        <p:spPr>
          <a:xfrm>
            <a:off x="3724549" y="3144435"/>
            <a:ext cx="22494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980000"/>
                </a:solidFill>
              </a:rPr>
              <a:t>RETREAT!</a:t>
            </a:r>
            <a:r>
              <a:rPr lang="en" sz="1000"/>
              <a:t>”</a:t>
            </a:r>
            <a:endParaRPr sz="1000"/>
          </a:p>
        </p:txBody>
      </p:sp>
      <p:pic>
        <p:nvPicPr>
          <p:cNvPr id="761" name="Google Shape;761;p77"/>
          <p:cNvPicPr preferRelativeResize="0"/>
          <p:nvPr/>
        </p:nvPicPr>
        <p:blipFill>
          <a:blip r:embed="rId4">
            <a:alphaModFix/>
          </a:blip>
          <a:stretch>
            <a:fillRect/>
          </a:stretch>
        </p:blipFill>
        <p:spPr>
          <a:xfrm>
            <a:off x="5202157" y="2557036"/>
            <a:ext cx="631162" cy="580884"/>
          </a:xfrm>
          <a:prstGeom prst="rect">
            <a:avLst/>
          </a:prstGeom>
          <a:noFill/>
          <a:ln>
            <a:noFill/>
          </a:ln>
        </p:spPr>
      </p:pic>
      <p:cxnSp>
        <p:nvCxnSpPr>
          <p:cNvPr id="762" name="Google Shape;762;p77"/>
          <p:cNvCxnSpPr/>
          <p:nvPr/>
        </p:nvCxnSpPr>
        <p:spPr>
          <a:xfrm flipH="1" rot="10800000">
            <a:off x="4115504" y="3610005"/>
            <a:ext cx="950400" cy="23100"/>
          </a:xfrm>
          <a:prstGeom prst="straightConnector1">
            <a:avLst/>
          </a:prstGeom>
          <a:noFill/>
          <a:ln cap="flat" cmpd="sng" w="9525">
            <a:solidFill>
              <a:schemeClr val="dk2"/>
            </a:solidFill>
            <a:prstDash val="solid"/>
            <a:round/>
            <a:headEnd len="med" w="med" type="none"/>
            <a:tailEnd len="med" w="med" type="triangle"/>
          </a:ln>
        </p:spPr>
      </p:cxnSp>
      <p:sp>
        <p:nvSpPr>
          <p:cNvPr id="763" name="Google Shape;763;p77"/>
          <p:cNvSpPr txBox="1"/>
          <p:nvPr/>
        </p:nvSpPr>
        <p:spPr>
          <a:xfrm>
            <a:off x="3724546" y="3681052"/>
            <a:ext cx="22494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commander said “</a:t>
            </a:r>
            <a:r>
              <a:rPr lang="en" sz="1000">
                <a:solidFill>
                  <a:srgbClr val="0000FF"/>
                </a:solidFill>
              </a:rPr>
              <a:t>ATTACK!</a:t>
            </a:r>
            <a:r>
              <a:rPr lang="en" sz="1000"/>
              <a:t>”</a:t>
            </a:r>
            <a:endParaRPr sz="1000"/>
          </a:p>
        </p:txBody>
      </p:sp>
      <p:pic>
        <p:nvPicPr>
          <p:cNvPr id="764" name="Google Shape;764;p77"/>
          <p:cNvPicPr preferRelativeResize="0"/>
          <p:nvPr/>
        </p:nvPicPr>
        <p:blipFill>
          <a:blip r:embed="rId3">
            <a:alphaModFix/>
          </a:blip>
          <a:stretch>
            <a:fillRect/>
          </a:stretch>
        </p:blipFill>
        <p:spPr>
          <a:xfrm>
            <a:off x="2364096" y="2649146"/>
            <a:ext cx="651369" cy="581740"/>
          </a:xfrm>
          <a:prstGeom prst="rect">
            <a:avLst/>
          </a:prstGeom>
          <a:noFill/>
          <a:ln>
            <a:noFill/>
          </a:ln>
        </p:spPr>
      </p:pic>
      <p:pic>
        <p:nvPicPr>
          <p:cNvPr id="765" name="Google Shape;765;p77"/>
          <p:cNvPicPr preferRelativeResize="0"/>
          <p:nvPr/>
        </p:nvPicPr>
        <p:blipFill>
          <a:blip r:embed="rId4">
            <a:alphaModFix/>
          </a:blip>
          <a:stretch>
            <a:fillRect/>
          </a:stretch>
        </p:blipFill>
        <p:spPr>
          <a:xfrm>
            <a:off x="0" y="2649137"/>
            <a:ext cx="651369" cy="581738"/>
          </a:xfrm>
          <a:prstGeom prst="rect">
            <a:avLst/>
          </a:prstGeom>
          <a:noFill/>
          <a:ln>
            <a:noFill/>
          </a:ln>
        </p:spPr>
      </p:pic>
      <p:pic>
        <p:nvPicPr>
          <p:cNvPr id="766" name="Google Shape;766;p77"/>
          <p:cNvPicPr preferRelativeResize="0"/>
          <p:nvPr/>
        </p:nvPicPr>
        <p:blipFill>
          <a:blip r:embed="rId5">
            <a:alphaModFix/>
          </a:blip>
          <a:stretch>
            <a:fillRect/>
          </a:stretch>
        </p:blipFill>
        <p:spPr>
          <a:xfrm>
            <a:off x="1125820" y="1233313"/>
            <a:ext cx="790276" cy="705797"/>
          </a:xfrm>
          <a:prstGeom prst="rect">
            <a:avLst/>
          </a:prstGeom>
          <a:noFill/>
          <a:ln>
            <a:noFill/>
          </a:ln>
        </p:spPr>
      </p:pic>
      <p:cxnSp>
        <p:nvCxnSpPr>
          <p:cNvPr id="767" name="Google Shape;767;p77"/>
          <p:cNvCxnSpPr/>
          <p:nvPr/>
        </p:nvCxnSpPr>
        <p:spPr>
          <a:xfrm flipH="1">
            <a:off x="672474" y="2064465"/>
            <a:ext cx="323400" cy="486300"/>
          </a:xfrm>
          <a:prstGeom prst="straightConnector1">
            <a:avLst/>
          </a:prstGeom>
          <a:noFill/>
          <a:ln cap="flat" cmpd="sng" w="9525">
            <a:solidFill>
              <a:schemeClr val="dk2"/>
            </a:solidFill>
            <a:prstDash val="solid"/>
            <a:round/>
            <a:headEnd len="med" w="med" type="none"/>
            <a:tailEnd len="med" w="med" type="triangle"/>
          </a:ln>
        </p:spPr>
      </p:cxnSp>
      <p:sp>
        <p:nvSpPr>
          <p:cNvPr id="768" name="Google Shape;768;p77"/>
          <p:cNvSpPr txBox="1"/>
          <p:nvPr/>
        </p:nvSpPr>
        <p:spPr>
          <a:xfrm>
            <a:off x="1776495" y="2175850"/>
            <a:ext cx="7902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cxnSp>
        <p:nvCxnSpPr>
          <p:cNvPr id="769" name="Google Shape;769;p77"/>
          <p:cNvCxnSpPr/>
          <p:nvPr/>
        </p:nvCxnSpPr>
        <p:spPr>
          <a:xfrm>
            <a:off x="1848381" y="2046122"/>
            <a:ext cx="487800" cy="508800"/>
          </a:xfrm>
          <a:prstGeom prst="straightConnector1">
            <a:avLst/>
          </a:prstGeom>
          <a:noFill/>
          <a:ln cap="flat" cmpd="sng" w="9525">
            <a:solidFill>
              <a:schemeClr val="dk2"/>
            </a:solidFill>
            <a:prstDash val="solid"/>
            <a:round/>
            <a:headEnd len="med" w="med" type="none"/>
            <a:tailEnd len="med" w="med" type="triangle"/>
          </a:ln>
        </p:spPr>
      </p:cxnSp>
      <p:sp>
        <p:nvSpPr>
          <p:cNvPr id="770" name="Google Shape;770;p77"/>
          <p:cNvSpPr txBox="1"/>
          <p:nvPr/>
        </p:nvSpPr>
        <p:spPr>
          <a:xfrm>
            <a:off x="555792" y="2154700"/>
            <a:ext cx="8808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ATTACK!</a:t>
            </a:r>
            <a:endParaRPr sz="1000">
              <a:solidFill>
                <a:srgbClr val="0000FF"/>
              </a:solidFill>
            </a:endParaRPr>
          </a:p>
        </p:txBody>
      </p:sp>
      <p:sp>
        <p:nvSpPr>
          <p:cNvPr id="771" name="Google Shape;771;p77"/>
          <p:cNvSpPr txBox="1"/>
          <p:nvPr/>
        </p:nvSpPr>
        <p:spPr>
          <a:xfrm>
            <a:off x="579053" y="3261788"/>
            <a:ext cx="30660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It takes less than </a:t>
            </a:r>
            <a:r>
              <a:rPr lang="en" sz="1000">
                <a:solidFill>
                  <a:srgbClr val="9900FF"/>
                </a:solidFill>
              </a:rPr>
              <a:t>T_l </a:t>
            </a:r>
            <a:r>
              <a:rPr lang="en" sz="1000"/>
              <a:t>to reach a consensus</a:t>
            </a:r>
            <a:endParaRPr sz="1000"/>
          </a:p>
        </p:txBody>
      </p:sp>
      <p:sp>
        <p:nvSpPr>
          <p:cNvPr id="772" name="Google Shape;772;p77"/>
          <p:cNvSpPr txBox="1"/>
          <p:nvPr/>
        </p:nvSpPr>
        <p:spPr>
          <a:xfrm>
            <a:off x="1143650" y="4281200"/>
            <a:ext cx="1782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 should </a:t>
            </a:r>
            <a:r>
              <a:rPr lang="en">
                <a:solidFill>
                  <a:srgbClr val="0000FF"/>
                </a:solidFill>
              </a:rPr>
              <a:t>ATTACK!</a:t>
            </a:r>
            <a:endParaRPr>
              <a:solidFill>
                <a:srgbClr val="0000FF"/>
              </a:solidFill>
            </a:endParaRPr>
          </a:p>
        </p:txBody>
      </p:sp>
      <p:sp>
        <p:nvSpPr>
          <p:cNvPr id="773" name="Google Shape;773;p77"/>
          <p:cNvSpPr/>
          <p:nvPr/>
        </p:nvSpPr>
        <p:spPr>
          <a:xfrm>
            <a:off x="332625" y="3232100"/>
            <a:ext cx="1085725" cy="1035525"/>
          </a:xfrm>
          <a:custGeom>
            <a:rect b="b" l="l" r="r" t="t"/>
            <a:pathLst>
              <a:path extrusionOk="0" h="41421" w="43429">
                <a:moveTo>
                  <a:pt x="0" y="0"/>
                </a:moveTo>
                <a:cubicBezTo>
                  <a:pt x="2415" y="7246"/>
                  <a:pt x="17417" y="9409"/>
                  <a:pt x="15564" y="16819"/>
                </a:cubicBezTo>
                <a:cubicBezTo>
                  <a:pt x="14944" y="19297"/>
                  <a:pt x="11116" y="22321"/>
                  <a:pt x="9037" y="20836"/>
                </a:cubicBezTo>
                <a:cubicBezTo>
                  <a:pt x="7246" y="19557"/>
                  <a:pt x="7166" y="16332"/>
                  <a:pt x="8033" y="14309"/>
                </a:cubicBezTo>
                <a:cubicBezTo>
                  <a:pt x="9161" y="11676"/>
                  <a:pt x="14006" y="14032"/>
                  <a:pt x="16568" y="15313"/>
                </a:cubicBezTo>
                <a:cubicBezTo>
                  <a:pt x="19548" y="16803"/>
                  <a:pt x="22515" y="21472"/>
                  <a:pt x="20836" y="24350"/>
                </a:cubicBezTo>
                <a:cubicBezTo>
                  <a:pt x="19570" y="26520"/>
                  <a:pt x="13305" y="27113"/>
                  <a:pt x="13305" y="24601"/>
                </a:cubicBezTo>
                <a:cubicBezTo>
                  <a:pt x="13305" y="18778"/>
                  <a:pt x="28785" y="21337"/>
                  <a:pt x="30626" y="26861"/>
                </a:cubicBezTo>
                <a:cubicBezTo>
                  <a:pt x="31447" y="29323"/>
                  <a:pt x="30460" y="34141"/>
                  <a:pt x="27865" y="34141"/>
                </a:cubicBezTo>
                <a:cubicBezTo>
                  <a:pt x="25141" y="34141"/>
                  <a:pt x="20317" y="29939"/>
                  <a:pt x="22342" y="28116"/>
                </a:cubicBezTo>
                <a:cubicBezTo>
                  <a:pt x="28520" y="22556"/>
                  <a:pt x="43429" y="33110"/>
                  <a:pt x="43429" y="41421"/>
                </a:cubicBezTo>
              </a:path>
            </a:pathLst>
          </a:custGeom>
          <a:noFill/>
          <a:ln cap="flat" cmpd="sng" w="9525">
            <a:solidFill>
              <a:schemeClr val="dk2"/>
            </a:solidFill>
            <a:prstDash val="solid"/>
            <a:round/>
            <a:headEnd len="med" w="med" type="none"/>
            <a:tailEnd len="med" w="med" type="none"/>
          </a:ln>
        </p:spPr>
      </p:sp>
      <p:sp>
        <p:nvSpPr>
          <p:cNvPr id="774" name="Google Shape;774;p77"/>
          <p:cNvSpPr/>
          <p:nvPr/>
        </p:nvSpPr>
        <p:spPr>
          <a:xfrm>
            <a:off x="2158925" y="3345050"/>
            <a:ext cx="1198675" cy="966500"/>
          </a:xfrm>
          <a:custGeom>
            <a:rect b="b" l="l" r="r" t="t"/>
            <a:pathLst>
              <a:path extrusionOk="0" h="38660" w="47947">
                <a:moveTo>
                  <a:pt x="47947" y="0"/>
                </a:moveTo>
                <a:cubicBezTo>
                  <a:pt x="47947" y="2488"/>
                  <a:pt x="47400" y="5501"/>
                  <a:pt x="45437" y="7029"/>
                </a:cubicBezTo>
                <a:cubicBezTo>
                  <a:pt x="42158" y="9581"/>
                  <a:pt x="35633" y="8423"/>
                  <a:pt x="34140" y="12301"/>
                </a:cubicBezTo>
                <a:cubicBezTo>
                  <a:pt x="33521" y="13909"/>
                  <a:pt x="35305" y="17897"/>
                  <a:pt x="36651" y="16820"/>
                </a:cubicBezTo>
                <a:cubicBezTo>
                  <a:pt x="39091" y="14868"/>
                  <a:pt x="29740" y="11057"/>
                  <a:pt x="27865" y="13556"/>
                </a:cubicBezTo>
                <a:cubicBezTo>
                  <a:pt x="26354" y="15570"/>
                  <a:pt x="28312" y="21577"/>
                  <a:pt x="30626" y="20585"/>
                </a:cubicBezTo>
                <a:cubicBezTo>
                  <a:pt x="32769" y="19667"/>
                  <a:pt x="25515" y="16223"/>
                  <a:pt x="24099" y="18075"/>
                </a:cubicBezTo>
                <a:cubicBezTo>
                  <a:pt x="22819" y="19749"/>
                  <a:pt x="21421" y="23495"/>
                  <a:pt x="23346" y="24351"/>
                </a:cubicBezTo>
                <a:cubicBezTo>
                  <a:pt x="24752" y="24976"/>
                  <a:pt x="27356" y="22432"/>
                  <a:pt x="26609" y="21087"/>
                </a:cubicBezTo>
                <a:cubicBezTo>
                  <a:pt x="24821" y="17867"/>
                  <a:pt x="18167" y="18231"/>
                  <a:pt x="15564" y="20836"/>
                </a:cubicBezTo>
                <a:cubicBezTo>
                  <a:pt x="13337" y="23064"/>
                  <a:pt x="15030" y="27646"/>
                  <a:pt x="12802" y="29874"/>
                </a:cubicBezTo>
                <a:cubicBezTo>
                  <a:pt x="10574" y="32102"/>
                  <a:pt x="6410" y="30390"/>
                  <a:pt x="3514" y="31631"/>
                </a:cubicBezTo>
                <a:cubicBezTo>
                  <a:pt x="1106" y="32663"/>
                  <a:pt x="0" y="36041"/>
                  <a:pt x="0" y="38660"/>
                </a:cubicBezTo>
              </a:path>
            </a:pathLst>
          </a:custGeom>
          <a:noFill/>
          <a:ln cap="flat" cmpd="sng" w="9525">
            <a:solidFill>
              <a:schemeClr val="dk2"/>
            </a:solidFill>
            <a:prstDash val="solid"/>
            <a:round/>
            <a:headEnd len="med" w="med" type="none"/>
            <a:tailEnd len="med" w="med" type="none"/>
          </a:ln>
        </p:spPr>
      </p:sp>
      <p:pic>
        <p:nvPicPr>
          <p:cNvPr id="775" name="Google Shape;775;p77"/>
          <p:cNvPicPr preferRelativeResize="0"/>
          <p:nvPr/>
        </p:nvPicPr>
        <p:blipFill>
          <a:blip r:embed="rId3">
            <a:alphaModFix/>
          </a:blip>
          <a:stretch>
            <a:fillRect/>
          </a:stretch>
        </p:blipFill>
        <p:spPr>
          <a:xfrm>
            <a:off x="6215480" y="2522580"/>
            <a:ext cx="663970" cy="649801"/>
          </a:xfrm>
          <a:prstGeom prst="rect">
            <a:avLst/>
          </a:prstGeom>
          <a:noFill/>
          <a:ln>
            <a:noFill/>
          </a:ln>
        </p:spPr>
      </p:pic>
      <p:pic>
        <p:nvPicPr>
          <p:cNvPr id="776" name="Google Shape;776;p77"/>
          <p:cNvPicPr preferRelativeResize="0"/>
          <p:nvPr/>
        </p:nvPicPr>
        <p:blipFill>
          <a:blip r:embed="rId4">
            <a:alphaModFix/>
          </a:blip>
          <a:stretch>
            <a:fillRect/>
          </a:stretch>
        </p:blipFill>
        <p:spPr>
          <a:xfrm>
            <a:off x="8328850" y="2484245"/>
            <a:ext cx="663969" cy="649800"/>
          </a:xfrm>
          <a:prstGeom prst="rect">
            <a:avLst/>
          </a:prstGeom>
          <a:noFill/>
          <a:ln>
            <a:noFill/>
          </a:ln>
        </p:spPr>
      </p:pic>
      <p:pic>
        <p:nvPicPr>
          <p:cNvPr id="777" name="Google Shape;777;p77"/>
          <p:cNvPicPr preferRelativeResize="0"/>
          <p:nvPr/>
        </p:nvPicPr>
        <p:blipFill>
          <a:blip r:embed="rId5">
            <a:alphaModFix/>
          </a:blip>
          <a:stretch>
            <a:fillRect/>
          </a:stretch>
        </p:blipFill>
        <p:spPr>
          <a:xfrm>
            <a:off x="7179450" y="914825"/>
            <a:ext cx="805563" cy="788372"/>
          </a:xfrm>
          <a:prstGeom prst="rect">
            <a:avLst/>
          </a:prstGeom>
          <a:noFill/>
          <a:ln>
            <a:noFill/>
          </a:ln>
        </p:spPr>
      </p:pic>
      <p:cxnSp>
        <p:nvCxnSpPr>
          <p:cNvPr id="778" name="Google Shape;778;p77"/>
          <p:cNvCxnSpPr/>
          <p:nvPr/>
        </p:nvCxnSpPr>
        <p:spPr>
          <a:xfrm flipH="1">
            <a:off x="6717289" y="1843219"/>
            <a:ext cx="329700" cy="543300"/>
          </a:xfrm>
          <a:prstGeom prst="straightConnector1">
            <a:avLst/>
          </a:prstGeom>
          <a:noFill/>
          <a:ln cap="flat" cmpd="sng" w="9525">
            <a:solidFill>
              <a:schemeClr val="dk2"/>
            </a:solidFill>
            <a:prstDash val="solid"/>
            <a:round/>
            <a:headEnd len="med" w="med" type="none"/>
            <a:tailEnd len="med" w="med" type="triangle"/>
          </a:ln>
        </p:spPr>
      </p:cxnSp>
      <p:sp>
        <p:nvSpPr>
          <p:cNvPr id="779" name="Google Shape;779;p77"/>
          <p:cNvSpPr txBox="1"/>
          <p:nvPr/>
        </p:nvSpPr>
        <p:spPr>
          <a:xfrm>
            <a:off x="7698355" y="1921525"/>
            <a:ext cx="15273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cxnSp>
        <p:nvCxnSpPr>
          <p:cNvPr id="780" name="Google Shape;780;p77"/>
          <p:cNvCxnSpPr/>
          <p:nvPr/>
        </p:nvCxnSpPr>
        <p:spPr>
          <a:xfrm>
            <a:off x="7915989" y="1822729"/>
            <a:ext cx="497100" cy="568800"/>
          </a:xfrm>
          <a:prstGeom prst="straightConnector1">
            <a:avLst/>
          </a:prstGeom>
          <a:noFill/>
          <a:ln cap="flat" cmpd="sng" w="9525">
            <a:solidFill>
              <a:schemeClr val="dk2"/>
            </a:solidFill>
            <a:prstDash val="solid"/>
            <a:round/>
            <a:headEnd len="med" w="med" type="none"/>
            <a:tailEnd len="med" w="med" type="triangle"/>
          </a:ln>
        </p:spPr>
      </p:cxnSp>
      <p:sp>
        <p:nvSpPr>
          <p:cNvPr id="781" name="Google Shape;781;p77"/>
          <p:cNvSpPr txBox="1"/>
          <p:nvPr/>
        </p:nvSpPr>
        <p:spPr>
          <a:xfrm>
            <a:off x="6598393" y="1940675"/>
            <a:ext cx="10527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RETREAT!</a:t>
            </a:r>
            <a:endParaRPr sz="1000">
              <a:solidFill>
                <a:srgbClr val="980000"/>
              </a:solidFill>
            </a:endParaRPr>
          </a:p>
        </p:txBody>
      </p:sp>
      <p:sp>
        <p:nvSpPr>
          <p:cNvPr id="782" name="Google Shape;782;p77"/>
          <p:cNvSpPr txBox="1"/>
          <p:nvPr/>
        </p:nvSpPr>
        <p:spPr>
          <a:xfrm>
            <a:off x="6106125" y="3126113"/>
            <a:ext cx="27429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It takes less than </a:t>
            </a:r>
            <a:r>
              <a:rPr lang="en" sz="1000">
                <a:solidFill>
                  <a:srgbClr val="9900FF"/>
                </a:solidFill>
              </a:rPr>
              <a:t>T_r </a:t>
            </a:r>
            <a:r>
              <a:rPr lang="en" sz="1000">
                <a:solidFill>
                  <a:schemeClr val="dk1"/>
                </a:solidFill>
              </a:rPr>
              <a:t>to reach a consensus</a:t>
            </a:r>
            <a:endParaRPr sz="1000">
              <a:solidFill>
                <a:schemeClr val="dk1"/>
              </a:solidFill>
            </a:endParaRPr>
          </a:p>
          <a:p>
            <a:pPr indent="0" lvl="0" marL="0" rtl="0" algn="l">
              <a:spcBef>
                <a:spcPts val="0"/>
              </a:spcBef>
              <a:spcAft>
                <a:spcPts val="0"/>
              </a:spcAft>
              <a:buNone/>
            </a:pPr>
            <a:r>
              <a:t/>
            </a:r>
            <a:endParaRPr sz="1000"/>
          </a:p>
        </p:txBody>
      </p:sp>
      <p:sp>
        <p:nvSpPr>
          <p:cNvPr id="783" name="Google Shape;783;p77"/>
          <p:cNvSpPr txBox="1"/>
          <p:nvPr/>
        </p:nvSpPr>
        <p:spPr>
          <a:xfrm>
            <a:off x="5610650" y="4311550"/>
            <a:ext cx="36150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 should </a:t>
            </a:r>
            <a:r>
              <a:rPr lang="en">
                <a:solidFill>
                  <a:srgbClr val="980000"/>
                </a:solidFill>
              </a:rPr>
              <a:t>RETREAT!</a:t>
            </a:r>
            <a:endParaRPr>
              <a:solidFill>
                <a:srgbClr val="980000"/>
              </a:solidFill>
            </a:endParaRPr>
          </a:p>
        </p:txBody>
      </p:sp>
      <p:sp>
        <p:nvSpPr>
          <p:cNvPr id="784" name="Google Shape;784;p77"/>
          <p:cNvSpPr/>
          <p:nvPr/>
        </p:nvSpPr>
        <p:spPr>
          <a:xfrm>
            <a:off x="5748725" y="3125916"/>
            <a:ext cx="524800" cy="1116600"/>
          </a:xfrm>
          <a:custGeom>
            <a:rect b="b" l="l" r="r" t="t"/>
            <a:pathLst>
              <a:path extrusionOk="0" h="44664" w="20992">
                <a:moveTo>
                  <a:pt x="0" y="1736"/>
                </a:moveTo>
                <a:cubicBezTo>
                  <a:pt x="4129" y="360"/>
                  <a:pt x="10269" y="-1357"/>
                  <a:pt x="13054" y="1987"/>
                </a:cubicBezTo>
                <a:cubicBezTo>
                  <a:pt x="16160" y="5717"/>
                  <a:pt x="17254" y="13725"/>
                  <a:pt x="13305" y="16548"/>
                </a:cubicBezTo>
                <a:cubicBezTo>
                  <a:pt x="11409" y="17904"/>
                  <a:pt x="5959" y="16220"/>
                  <a:pt x="6778" y="14037"/>
                </a:cubicBezTo>
                <a:cubicBezTo>
                  <a:pt x="8080" y="10566"/>
                  <a:pt x="16079" y="15635"/>
                  <a:pt x="16569" y="19309"/>
                </a:cubicBezTo>
                <a:cubicBezTo>
                  <a:pt x="16892" y="21732"/>
                  <a:pt x="10795" y="26272"/>
                  <a:pt x="10795" y="23828"/>
                </a:cubicBezTo>
                <a:cubicBezTo>
                  <a:pt x="10795" y="21065"/>
                  <a:pt x="17126" y="22125"/>
                  <a:pt x="19079" y="24079"/>
                </a:cubicBezTo>
                <a:cubicBezTo>
                  <a:pt x="21801" y="26802"/>
                  <a:pt x="21439" y="32797"/>
                  <a:pt x="18828" y="35626"/>
                </a:cubicBezTo>
                <a:cubicBezTo>
                  <a:pt x="17269" y="37314"/>
                  <a:pt x="12335" y="36651"/>
                  <a:pt x="12050" y="34371"/>
                </a:cubicBezTo>
                <a:cubicBezTo>
                  <a:pt x="11780" y="32211"/>
                  <a:pt x="17369" y="32308"/>
                  <a:pt x="18577" y="34120"/>
                </a:cubicBezTo>
                <a:cubicBezTo>
                  <a:pt x="20546" y="37074"/>
                  <a:pt x="20083" y="41114"/>
                  <a:pt x="20083" y="44664"/>
                </a:cubicBezTo>
              </a:path>
            </a:pathLst>
          </a:custGeom>
          <a:noFill/>
          <a:ln cap="flat" cmpd="sng" w="9525">
            <a:solidFill>
              <a:schemeClr val="dk2"/>
            </a:solidFill>
            <a:prstDash val="solid"/>
            <a:round/>
            <a:headEnd len="med" w="med" type="none"/>
            <a:tailEnd len="med" w="med" type="none"/>
          </a:ln>
        </p:spPr>
      </p:sp>
      <p:sp>
        <p:nvSpPr>
          <p:cNvPr id="785" name="Google Shape;785;p77"/>
          <p:cNvSpPr/>
          <p:nvPr/>
        </p:nvSpPr>
        <p:spPr>
          <a:xfrm>
            <a:off x="6972525" y="3169325"/>
            <a:ext cx="1876500" cy="1098300"/>
          </a:xfrm>
          <a:custGeom>
            <a:rect b="b" l="l" r="r" t="t"/>
            <a:pathLst>
              <a:path extrusionOk="0" h="43932" w="75060">
                <a:moveTo>
                  <a:pt x="75060" y="0"/>
                </a:moveTo>
                <a:cubicBezTo>
                  <a:pt x="75060" y="5872"/>
                  <a:pt x="69356" y="13889"/>
                  <a:pt x="63513" y="13305"/>
                </a:cubicBezTo>
                <a:cubicBezTo>
                  <a:pt x="61064" y="13060"/>
                  <a:pt x="56011" y="11007"/>
                  <a:pt x="57488" y="9038"/>
                </a:cubicBezTo>
                <a:cubicBezTo>
                  <a:pt x="59508" y="6345"/>
                  <a:pt x="65329" y="14666"/>
                  <a:pt x="63262" y="17322"/>
                </a:cubicBezTo>
                <a:cubicBezTo>
                  <a:pt x="59155" y="22599"/>
                  <a:pt x="47607" y="25555"/>
                  <a:pt x="43430" y="20334"/>
                </a:cubicBezTo>
                <a:cubicBezTo>
                  <a:pt x="42081" y="18648"/>
                  <a:pt x="46653" y="15886"/>
                  <a:pt x="48701" y="16569"/>
                </a:cubicBezTo>
                <a:cubicBezTo>
                  <a:pt x="50987" y="17331"/>
                  <a:pt x="52366" y="21232"/>
                  <a:pt x="51212" y="23347"/>
                </a:cubicBezTo>
                <a:cubicBezTo>
                  <a:pt x="48273" y="28735"/>
                  <a:pt x="37607" y="31068"/>
                  <a:pt x="33137" y="26861"/>
                </a:cubicBezTo>
                <a:cubicBezTo>
                  <a:pt x="31852" y="25651"/>
                  <a:pt x="29128" y="23591"/>
                  <a:pt x="30376" y="22343"/>
                </a:cubicBezTo>
                <a:cubicBezTo>
                  <a:pt x="32804" y="19915"/>
                  <a:pt x="39603" y="27236"/>
                  <a:pt x="37405" y="29874"/>
                </a:cubicBezTo>
                <a:cubicBezTo>
                  <a:pt x="33802" y="34199"/>
                  <a:pt x="21512" y="33919"/>
                  <a:pt x="20585" y="28367"/>
                </a:cubicBezTo>
                <a:cubicBezTo>
                  <a:pt x="20337" y="26879"/>
                  <a:pt x="23096" y="25020"/>
                  <a:pt x="24351" y="25857"/>
                </a:cubicBezTo>
                <a:cubicBezTo>
                  <a:pt x="26277" y="27141"/>
                  <a:pt x="27070" y="30664"/>
                  <a:pt x="25857" y="32635"/>
                </a:cubicBezTo>
                <a:cubicBezTo>
                  <a:pt x="22375" y="38294"/>
                  <a:pt x="12414" y="32818"/>
                  <a:pt x="6025" y="34643"/>
                </a:cubicBezTo>
                <a:cubicBezTo>
                  <a:pt x="2476" y="35657"/>
                  <a:pt x="895" y="40352"/>
                  <a:pt x="0" y="43932"/>
                </a:cubicBezTo>
              </a:path>
            </a:pathLst>
          </a:custGeom>
          <a:noFill/>
          <a:ln cap="flat" cmpd="sng" w="9525">
            <a:solidFill>
              <a:schemeClr val="dk2"/>
            </a:solidFill>
            <a:prstDash val="solid"/>
            <a:round/>
            <a:headEnd len="med" w="med" type="none"/>
            <a:tailEnd len="med" w="med" type="none"/>
          </a:ln>
        </p:spPr>
      </p:sp>
      <p:cxnSp>
        <p:nvCxnSpPr>
          <p:cNvPr id="786" name="Google Shape;786;p77"/>
          <p:cNvCxnSpPr/>
          <p:nvPr/>
        </p:nvCxnSpPr>
        <p:spPr>
          <a:xfrm>
            <a:off x="3043825" y="1016700"/>
            <a:ext cx="31500" cy="2454000"/>
          </a:xfrm>
          <a:prstGeom prst="straightConnector1">
            <a:avLst/>
          </a:prstGeom>
          <a:noFill/>
          <a:ln cap="flat" cmpd="sng" w="9525">
            <a:solidFill>
              <a:schemeClr val="dk2"/>
            </a:solidFill>
            <a:prstDash val="solid"/>
            <a:round/>
            <a:headEnd len="med" w="med" type="none"/>
            <a:tailEnd len="med" w="med" type="none"/>
          </a:ln>
        </p:spPr>
      </p:cxnSp>
      <p:cxnSp>
        <p:nvCxnSpPr>
          <p:cNvPr id="787" name="Google Shape;787;p77"/>
          <p:cNvCxnSpPr/>
          <p:nvPr/>
        </p:nvCxnSpPr>
        <p:spPr>
          <a:xfrm>
            <a:off x="5918175" y="1035525"/>
            <a:ext cx="113100" cy="2284500"/>
          </a:xfrm>
          <a:prstGeom prst="straightConnector1">
            <a:avLst/>
          </a:prstGeom>
          <a:noFill/>
          <a:ln cap="flat" cmpd="sng" w="9525">
            <a:solidFill>
              <a:schemeClr val="dk2"/>
            </a:solidFill>
            <a:prstDash val="solid"/>
            <a:round/>
            <a:headEnd len="med" w="med" type="none"/>
            <a:tailEnd len="med" w="med" type="none"/>
          </a:ln>
        </p:spPr>
      </p:cxnSp>
      <p:pic>
        <p:nvPicPr>
          <p:cNvPr id="788" name="Google Shape;788;p77"/>
          <p:cNvPicPr preferRelativeResize="0"/>
          <p:nvPr/>
        </p:nvPicPr>
        <p:blipFill>
          <a:blip r:embed="rId6">
            <a:alphaModFix/>
          </a:blip>
          <a:stretch>
            <a:fillRect/>
          </a:stretch>
        </p:blipFill>
        <p:spPr>
          <a:xfrm>
            <a:off x="2348250" y="2591200"/>
            <a:ext cx="651375" cy="651375"/>
          </a:xfrm>
          <a:prstGeom prst="rect">
            <a:avLst/>
          </a:prstGeom>
          <a:noFill/>
          <a:ln>
            <a:noFill/>
          </a:ln>
        </p:spPr>
      </p:pic>
      <p:pic>
        <p:nvPicPr>
          <p:cNvPr id="789" name="Google Shape;789;p77"/>
          <p:cNvPicPr preferRelativeResize="0"/>
          <p:nvPr/>
        </p:nvPicPr>
        <p:blipFill>
          <a:blip r:embed="rId6">
            <a:alphaModFix/>
          </a:blip>
          <a:stretch>
            <a:fillRect/>
          </a:stretch>
        </p:blipFill>
        <p:spPr>
          <a:xfrm>
            <a:off x="6245625" y="2521787"/>
            <a:ext cx="651375" cy="651375"/>
          </a:xfrm>
          <a:prstGeom prst="rect">
            <a:avLst/>
          </a:prstGeom>
          <a:noFill/>
          <a:ln>
            <a:noFill/>
          </a:ln>
        </p:spPr>
      </p:pic>
      <p:sp>
        <p:nvSpPr>
          <p:cNvPr id="790" name="Google Shape;790;p77"/>
          <p:cNvSpPr/>
          <p:nvPr/>
        </p:nvSpPr>
        <p:spPr>
          <a:xfrm>
            <a:off x="3978925" y="2777975"/>
            <a:ext cx="1198675" cy="1710450"/>
          </a:xfrm>
          <a:prstGeom prst="flowChartProcess">
            <a:avLst/>
          </a:prstGeom>
          <a:noFill/>
          <a:ln cap="flat" cmpd="sng" w="28575">
            <a:solidFill>
              <a:srgbClr val="FF99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sp>
        <p:nvSpPr>
          <p:cNvPr id="791" name="Google Shape;791;p77"/>
          <p:cNvSpPr txBox="1"/>
          <p:nvPr/>
        </p:nvSpPr>
        <p:spPr>
          <a:xfrm>
            <a:off x="2743050" y="4677200"/>
            <a:ext cx="44364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It takes more than max(</a:t>
            </a:r>
            <a:r>
              <a:rPr lang="en" sz="1200">
                <a:solidFill>
                  <a:srgbClr val="9900FF"/>
                </a:solidFill>
              </a:rPr>
              <a:t>T_l</a:t>
            </a:r>
            <a:r>
              <a:rPr lang="en" sz="1200"/>
              <a:t>, </a:t>
            </a:r>
            <a:r>
              <a:rPr lang="en" sz="1200">
                <a:solidFill>
                  <a:srgbClr val="9900FF"/>
                </a:solidFill>
              </a:rPr>
              <a:t>T_r</a:t>
            </a:r>
            <a:r>
              <a:rPr lang="en" sz="1200"/>
              <a:t>) for messaged to be delivered</a:t>
            </a:r>
            <a:endParaRPr sz="12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Google Shape;796;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Practical Byzantine Fault Tolerance</a:t>
            </a:r>
            <a:endParaRPr/>
          </a:p>
        </p:txBody>
      </p:sp>
      <p:sp>
        <p:nvSpPr>
          <p:cNvPr id="797" name="Google Shape;797;p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Commander sends the value to every lieutenant</a:t>
            </a:r>
            <a:endParaRPr/>
          </a:p>
          <a:p>
            <a:pPr indent="-342900" lvl="0" marL="457200" rtl="0" algn="l">
              <a:spcBef>
                <a:spcPts val="0"/>
              </a:spcBef>
              <a:spcAft>
                <a:spcPts val="0"/>
              </a:spcAft>
              <a:buSzPts val="1800"/>
              <a:buChar char="●"/>
            </a:pPr>
            <a:r>
              <a:rPr lang="en"/>
              <a:t>Every lieutenant</a:t>
            </a:r>
            <a:endParaRPr/>
          </a:p>
          <a:p>
            <a:pPr indent="-317500" lvl="1" marL="914400" rtl="0" algn="l">
              <a:spcBef>
                <a:spcPts val="0"/>
              </a:spcBef>
              <a:spcAft>
                <a:spcPts val="0"/>
              </a:spcAft>
              <a:buSzPts val="1400"/>
              <a:buChar char="○"/>
            </a:pPr>
            <a:r>
              <a:rPr lang="en"/>
              <a:t>if it receives a new value v, broadcast (prepare, v)</a:t>
            </a:r>
            <a:endParaRPr/>
          </a:p>
          <a:p>
            <a:pPr indent="-317500" lvl="1" marL="914400" rtl="0" algn="l">
              <a:spcBef>
                <a:spcPts val="0"/>
              </a:spcBef>
              <a:spcAft>
                <a:spcPts val="0"/>
              </a:spcAft>
              <a:buSzPts val="1400"/>
              <a:buChar char="○"/>
            </a:pPr>
            <a:r>
              <a:rPr lang="en"/>
              <a:t>if it receives 2f+1 (prepare, v), broadcast (commit, v)</a:t>
            </a:r>
            <a:endParaRPr/>
          </a:p>
          <a:p>
            <a:pPr indent="-317500" lvl="1" marL="914400" rtl="0" algn="l">
              <a:spcBef>
                <a:spcPts val="0"/>
              </a:spcBef>
              <a:spcAft>
                <a:spcPts val="0"/>
              </a:spcAft>
              <a:buSzPts val="1400"/>
              <a:buChar char="○"/>
            </a:pPr>
            <a:r>
              <a:rPr lang="en"/>
              <a:t>if it receives 2f+1 (commit, v), broadcast (committed, v)</a:t>
            </a:r>
            <a:endParaRPr/>
          </a:p>
          <a:p>
            <a:pPr indent="-317500" lvl="1" marL="914400" rtl="0" algn="l">
              <a:spcBef>
                <a:spcPts val="0"/>
              </a:spcBef>
              <a:spcAft>
                <a:spcPts val="0"/>
              </a:spcAft>
              <a:buSzPts val="1400"/>
              <a:buChar char="○"/>
            </a:pPr>
            <a:r>
              <a:rPr lang="en"/>
              <a:t>if it receivers f+1 (committed, v), broadcast (committed, v)</a:t>
            </a:r>
            <a:endParaRPr/>
          </a:p>
          <a:p>
            <a:pPr indent="0" lvl="0" marL="0" marR="0" rtl="0" algn="l">
              <a:lnSpc>
                <a:spcPct val="115000"/>
              </a:lnSpc>
              <a:spcBef>
                <a:spcPts val="1600"/>
              </a:spcBef>
              <a:spcAft>
                <a:spcPts val="1600"/>
              </a:spcAft>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1" name="Shape 801"/>
        <p:cNvGrpSpPr/>
        <p:nvPr/>
      </p:nvGrpSpPr>
      <p:grpSpPr>
        <a:xfrm>
          <a:off x="0" y="0"/>
          <a:ext cx="0" cy="0"/>
          <a:chOff x="0" y="0"/>
          <a:chExt cx="0" cy="0"/>
        </a:xfrm>
      </p:grpSpPr>
      <p:sp>
        <p:nvSpPr>
          <p:cNvPr id="802" name="Google Shape;802;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Practical Byzantine Fault Tolerance</a:t>
            </a:r>
            <a:endParaRPr/>
          </a:p>
        </p:txBody>
      </p:sp>
      <p:sp>
        <p:nvSpPr>
          <p:cNvPr id="803" name="Google Shape;803;p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Commander sends the value to every lieutenant</a:t>
            </a:r>
            <a:endParaRPr/>
          </a:p>
          <a:p>
            <a:pPr indent="-342900" lvl="0" marL="457200" rtl="0" algn="l">
              <a:spcBef>
                <a:spcPts val="0"/>
              </a:spcBef>
              <a:spcAft>
                <a:spcPts val="0"/>
              </a:spcAft>
              <a:buSzPts val="1800"/>
              <a:buChar char="●"/>
            </a:pPr>
            <a:r>
              <a:rPr lang="en"/>
              <a:t>Every lieutenant</a:t>
            </a:r>
            <a:endParaRPr/>
          </a:p>
          <a:p>
            <a:pPr indent="-317500" lvl="1" marL="914400" rtl="0" algn="l">
              <a:spcBef>
                <a:spcPts val="0"/>
              </a:spcBef>
              <a:spcAft>
                <a:spcPts val="0"/>
              </a:spcAft>
              <a:buSzPts val="1400"/>
              <a:buChar char="○"/>
            </a:pPr>
            <a:r>
              <a:rPr lang="en"/>
              <a:t>if it receives a new value v, broadcast (prepare, v)</a:t>
            </a:r>
            <a:endParaRPr/>
          </a:p>
          <a:p>
            <a:pPr indent="-317500" lvl="1" marL="914400" rtl="0" algn="l">
              <a:spcBef>
                <a:spcPts val="0"/>
              </a:spcBef>
              <a:spcAft>
                <a:spcPts val="0"/>
              </a:spcAft>
              <a:buSzPts val="1400"/>
              <a:buChar char="○"/>
            </a:pPr>
            <a:r>
              <a:rPr lang="en"/>
              <a:t>if it receives 2f+1 (prepare, v), broadcast (commit, v)</a:t>
            </a:r>
            <a:endParaRPr/>
          </a:p>
          <a:p>
            <a:pPr indent="-317500" lvl="1" marL="914400" rtl="0" algn="l">
              <a:spcBef>
                <a:spcPts val="0"/>
              </a:spcBef>
              <a:spcAft>
                <a:spcPts val="0"/>
              </a:spcAft>
              <a:buSzPts val="1400"/>
              <a:buChar char="○"/>
            </a:pPr>
            <a:r>
              <a:rPr lang="en"/>
              <a:t>if it receives 2f+1 (commit, v), broadcast (committed, v)</a:t>
            </a:r>
            <a:endParaRPr/>
          </a:p>
          <a:p>
            <a:pPr indent="-317500" lvl="1" marL="914400" rtl="0" algn="l">
              <a:spcBef>
                <a:spcPts val="0"/>
              </a:spcBef>
              <a:spcAft>
                <a:spcPts val="0"/>
              </a:spcAft>
              <a:buSzPts val="1400"/>
              <a:buChar char="○"/>
            </a:pPr>
            <a:r>
              <a:rPr lang="en"/>
              <a:t>if it receivers f+1 (committed, v), broadcast (committed, v)</a:t>
            </a:r>
            <a:endParaRPr/>
          </a:p>
          <a:p>
            <a:pPr indent="-342900" lvl="0" marL="457200" rtl="0" algn="l">
              <a:spcBef>
                <a:spcPts val="0"/>
              </a:spcBef>
              <a:spcAft>
                <a:spcPts val="0"/>
              </a:spcAft>
              <a:buSzPts val="1800"/>
              <a:buChar char="●"/>
            </a:pPr>
            <a:r>
              <a:rPr lang="en"/>
              <a:t>Ensure agreement</a:t>
            </a:r>
            <a:endParaRPr/>
          </a:p>
          <a:p>
            <a:pPr indent="-342900" lvl="0" marL="457200" rtl="0" algn="l">
              <a:spcBef>
                <a:spcPts val="0"/>
              </a:spcBef>
              <a:spcAft>
                <a:spcPts val="0"/>
              </a:spcAft>
              <a:buSzPts val="1800"/>
              <a:buChar char="●"/>
            </a:pPr>
            <a:r>
              <a:rPr lang="en"/>
              <a:t>Ensure liveness under an loyal commander</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Practical Byzantine Fault Tolerance</a:t>
            </a:r>
            <a:endParaRPr/>
          </a:p>
        </p:txBody>
      </p:sp>
      <p:sp>
        <p:nvSpPr>
          <p:cNvPr id="809" name="Google Shape;809;p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Commander sends the value to every lieutenant</a:t>
            </a:r>
            <a:endParaRPr/>
          </a:p>
          <a:p>
            <a:pPr indent="-342900" lvl="0" marL="457200" rtl="0" algn="l">
              <a:spcBef>
                <a:spcPts val="0"/>
              </a:spcBef>
              <a:spcAft>
                <a:spcPts val="0"/>
              </a:spcAft>
              <a:buSzPts val="1800"/>
              <a:buChar char="●"/>
            </a:pPr>
            <a:r>
              <a:rPr lang="en"/>
              <a:t>Every lieutenant</a:t>
            </a:r>
            <a:endParaRPr/>
          </a:p>
          <a:p>
            <a:pPr indent="-317500" lvl="1" marL="914400" rtl="0" algn="l">
              <a:spcBef>
                <a:spcPts val="0"/>
              </a:spcBef>
              <a:spcAft>
                <a:spcPts val="0"/>
              </a:spcAft>
              <a:buSzPts val="1400"/>
              <a:buChar char="○"/>
            </a:pPr>
            <a:r>
              <a:rPr lang="en"/>
              <a:t>if it receives a new value v, broadcast (prepare, v)</a:t>
            </a:r>
            <a:endParaRPr/>
          </a:p>
          <a:p>
            <a:pPr indent="-317500" lvl="1" marL="914400" rtl="0" algn="l">
              <a:spcBef>
                <a:spcPts val="0"/>
              </a:spcBef>
              <a:spcAft>
                <a:spcPts val="0"/>
              </a:spcAft>
              <a:buSzPts val="1400"/>
              <a:buChar char="○"/>
            </a:pPr>
            <a:r>
              <a:rPr lang="en"/>
              <a:t>if it receives 2f+1 (prepare, v), broadcast (commit, v)</a:t>
            </a:r>
            <a:endParaRPr/>
          </a:p>
          <a:p>
            <a:pPr indent="-317500" lvl="1" marL="914400" rtl="0" algn="l">
              <a:spcBef>
                <a:spcPts val="0"/>
              </a:spcBef>
              <a:spcAft>
                <a:spcPts val="0"/>
              </a:spcAft>
              <a:buSzPts val="1400"/>
              <a:buChar char="○"/>
            </a:pPr>
            <a:r>
              <a:rPr lang="en"/>
              <a:t>if it receives 2f+1 (commit, v), broadcast (committed, v)</a:t>
            </a:r>
            <a:endParaRPr/>
          </a:p>
          <a:p>
            <a:pPr indent="-317500" lvl="1" marL="914400" rtl="0" algn="l">
              <a:spcBef>
                <a:spcPts val="0"/>
              </a:spcBef>
              <a:spcAft>
                <a:spcPts val="0"/>
              </a:spcAft>
              <a:buSzPts val="1400"/>
              <a:buChar char="○"/>
            </a:pPr>
            <a:r>
              <a:rPr lang="en"/>
              <a:t>if it receivers f+1 (committed, v), broadcast (committed, v)</a:t>
            </a:r>
            <a:endParaRPr/>
          </a:p>
          <a:p>
            <a:pPr indent="-342900" lvl="0" marL="457200" rtl="0" algn="l">
              <a:spcBef>
                <a:spcPts val="0"/>
              </a:spcBef>
              <a:spcAft>
                <a:spcPts val="0"/>
              </a:spcAft>
              <a:buSzPts val="1800"/>
              <a:buChar char="●"/>
            </a:pPr>
            <a:r>
              <a:rPr lang="en"/>
              <a:t>Ensure agreement</a:t>
            </a:r>
            <a:endParaRPr/>
          </a:p>
          <a:p>
            <a:pPr indent="-342900" lvl="0" marL="457200" rtl="0" algn="l">
              <a:spcBef>
                <a:spcPts val="0"/>
              </a:spcBef>
              <a:spcAft>
                <a:spcPts val="0"/>
              </a:spcAft>
              <a:buSzPts val="1800"/>
              <a:buChar char="●"/>
            </a:pPr>
            <a:r>
              <a:rPr lang="en"/>
              <a:t>Ensure liveness under an loyal commander</a:t>
            </a:r>
            <a:endParaRPr/>
          </a:p>
          <a:p>
            <a:pPr indent="-342900" lvl="0" marL="457200" rtl="0" algn="l">
              <a:spcBef>
                <a:spcPts val="0"/>
              </a:spcBef>
              <a:spcAft>
                <a:spcPts val="0"/>
              </a:spcAft>
              <a:buSzPts val="1800"/>
              <a:buChar char="●"/>
            </a:pPr>
            <a:r>
              <a:rPr lang="en"/>
              <a:t>What if the commander is faulty?</a:t>
            </a:r>
            <a:endParaRPr/>
          </a:p>
          <a:p>
            <a:pPr indent="-317500" lvl="1" marL="914400" rtl="0" algn="l">
              <a:spcBef>
                <a:spcPts val="0"/>
              </a:spcBef>
              <a:spcAft>
                <a:spcPts val="0"/>
              </a:spcAft>
              <a:buSzPts val="1400"/>
              <a:buChar char="○"/>
            </a:pPr>
            <a:r>
              <a:rPr lang="en"/>
              <a:t>we need view change</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3" name="Shape 813"/>
        <p:cNvGrpSpPr/>
        <p:nvPr/>
      </p:nvGrpSpPr>
      <p:grpSpPr>
        <a:xfrm>
          <a:off x="0" y="0"/>
          <a:ext cx="0" cy="0"/>
          <a:chOff x="0" y="0"/>
          <a:chExt cx="0" cy="0"/>
        </a:xfrm>
      </p:grpSpPr>
      <p:sp>
        <p:nvSpPr>
          <p:cNvPr id="814" name="Google Shape;814;p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Minimum number required for which </a:t>
            </a:r>
            <a:endParaRPr sz="2400"/>
          </a:p>
          <a:p>
            <a:pPr indent="0" lvl="0" marL="0" rtl="0" algn="ctr">
              <a:spcBef>
                <a:spcPts val="0"/>
              </a:spcBef>
              <a:spcAft>
                <a:spcPts val="0"/>
              </a:spcAft>
              <a:buNone/>
            </a:pPr>
            <a:r>
              <a:rPr lang="en" sz="2400"/>
              <a:t>an </a:t>
            </a:r>
            <a:r>
              <a:rPr i="1" lang="en" sz="2400"/>
              <a:t>f</a:t>
            </a:r>
            <a:r>
              <a:rPr lang="en" sz="2400"/>
              <a:t>-resilient consensus protocol exists</a:t>
            </a:r>
            <a:endParaRPr sz="2400"/>
          </a:p>
        </p:txBody>
      </p:sp>
      <p:graphicFrame>
        <p:nvGraphicFramePr>
          <p:cNvPr id="815" name="Google Shape;815;p81"/>
          <p:cNvGraphicFramePr/>
          <p:nvPr/>
        </p:nvGraphicFramePr>
        <p:xfrm>
          <a:off x="451200" y="1484072"/>
          <a:ext cx="3000000" cy="3000000"/>
        </p:xfrm>
        <a:graphic>
          <a:graphicData uri="http://schemas.openxmlformats.org/drawingml/2006/table">
            <a:tbl>
              <a:tblPr>
                <a:noFill/>
                <a:tableStyleId>{9A90E0F1-2457-482B-B286-2DD195429404}</a:tableStyleId>
              </a:tblPr>
              <a:tblGrid>
                <a:gridCol w="2043550"/>
                <a:gridCol w="2043550"/>
                <a:gridCol w="2043550"/>
                <a:gridCol w="2043550"/>
              </a:tblGrid>
              <a:tr h="39170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rPr lang="en"/>
                        <a:t>synchrony</a:t>
                      </a:r>
                      <a:endParaRPr/>
                    </a:p>
                  </a:txBody>
                  <a:tcPr marT="91425" marB="91425" marR="91425" marL="91425"/>
                </a:tc>
                <a:tc>
                  <a:txBody>
                    <a:bodyPr>
                      <a:noAutofit/>
                    </a:bodyPr>
                    <a:lstStyle/>
                    <a:p>
                      <a:pPr indent="0" lvl="0" marL="0" rtl="0" algn="l">
                        <a:spcBef>
                          <a:spcPts val="0"/>
                        </a:spcBef>
                        <a:spcAft>
                          <a:spcPts val="0"/>
                        </a:spcAft>
                        <a:buNone/>
                      </a:pPr>
                      <a:r>
                        <a:rPr lang="en"/>
                        <a:t>asynchrony</a:t>
                      </a:r>
                      <a:endParaRPr/>
                    </a:p>
                  </a:txBody>
                  <a:tcPr marT="91425" marB="91425" marR="91425" marL="91425"/>
                </a:tc>
                <a:tc>
                  <a:txBody>
                    <a:bodyPr>
                      <a:noAutofit/>
                    </a:bodyPr>
                    <a:lstStyle/>
                    <a:p>
                      <a:pPr indent="0" lvl="0" marL="0" rtl="0" algn="l">
                        <a:spcBef>
                          <a:spcPts val="0"/>
                        </a:spcBef>
                        <a:spcAft>
                          <a:spcPts val="0"/>
                        </a:spcAft>
                        <a:buNone/>
                      </a:pPr>
                      <a:r>
                        <a:rPr lang="en"/>
                        <a:t>partial synchrony</a:t>
                      </a:r>
                      <a:endParaRPr/>
                    </a:p>
                  </a:txBody>
                  <a:tcPr marT="91425" marB="91425" marR="91425" marL="91425"/>
                </a:tc>
              </a:tr>
              <a:tr h="395500">
                <a:tc>
                  <a:txBody>
                    <a:bodyPr>
                      <a:noAutofit/>
                    </a:bodyPr>
                    <a:lstStyle/>
                    <a:p>
                      <a:pPr indent="0" lvl="0" marL="0" rtl="0" algn="l">
                        <a:spcBef>
                          <a:spcPts val="0"/>
                        </a:spcBef>
                        <a:spcAft>
                          <a:spcPts val="0"/>
                        </a:spcAft>
                        <a:buNone/>
                      </a:pPr>
                      <a:r>
                        <a:rPr lang="en"/>
                        <a:t>fail-stop</a:t>
                      </a:r>
                      <a:endParaRPr/>
                    </a:p>
                  </a:txBody>
                  <a:tcPr marT="91425" marB="91425" marR="91425" marL="91425"/>
                </a:tc>
                <a:tc>
                  <a:txBody>
                    <a:bodyPr>
                      <a:noAutofit/>
                    </a:bodyPr>
                    <a:lstStyle/>
                    <a:p>
                      <a:pPr indent="0" lvl="0" marL="0" rtl="0" algn="l">
                        <a:spcBef>
                          <a:spcPts val="0"/>
                        </a:spcBef>
                        <a:spcAft>
                          <a:spcPts val="0"/>
                        </a:spcAft>
                        <a:buNone/>
                      </a:pPr>
                      <a:r>
                        <a:rPr lang="en"/>
                        <a:t>f+1</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rPr lang="en"/>
                        <a:t>2f+1</a:t>
                      </a:r>
                      <a:endParaRPr/>
                    </a:p>
                  </a:txBody>
                  <a:tcPr marT="91425" marB="91425" marR="91425" marL="91425"/>
                </a:tc>
              </a:tr>
              <a:tr h="391700">
                <a:tc>
                  <a:txBody>
                    <a:bodyPr>
                      <a:noAutofit/>
                    </a:bodyPr>
                    <a:lstStyle/>
                    <a:p>
                      <a:pPr indent="0" lvl="0" marL="0" rtl="0" algn="l">
                        <a:spcBef>
                          <a:spcPts val="0"/>
                        </a:spcBef>
                        <a:spcAft>
                          <a:spcPts val="0"/>
                        </a:spcAft>
                        <a:buNone/>
                      </a:pPr>
                      <a:r>
                        <a:rPr lang="en"/>
                        <a:t>crash</a:t>
                      </a:r>
                      <a:endParaRPr/>
                    </a:p>
                  </a:txBody>
                  <a:tcPr marT="91425" marB="91425" marR="91425" marL="91425"/>
                </a:tc>
                <a:tc>
                  <a:txBody>
                    <a:bodyPr>
                      <a:noAutofit/>
                    </a:bodyPr>
                    <a:lstStyle/>
                    <a:p>
                      <a:pPr indent="0" lvl="0" marL="0" rtl="0" algn="l">
                        <a:spcBef>
                          <a:spcPts val="0"/>
                        </a:spcBef>
                        <a:spcAft>
                          <a:spcPts val="0"/>
                        </a:spcAft>
                        <a:buNone/>
                      </a:pPr>
                      <a:r>
                        <a:rPr lang="en"/>
                        <a:t>f+1</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rPr lang="en"/>
                        <a:t>2f+1 (Paxos)</a:t>
                      </a:r>
                      <a:endParaRPr/>
                    </a:p>
                  </a:txBody>
                  <a:tcPr marT="91425" marB="91425" marR="91425" marL="91425"/>
                </a:tc>
              </a:tr>
              <a:tr h="600875">
                <a:tc>
                  <a:txBody>
                    <a:bodyPr>
                      <a:noAutofit/>
                    </a:bodyPr>
                    <a:lstStyle/>
                    <a:p>
                      <a:pPr indent="0" lvl="0" marL="0" rtl="0" algn="l">
                        <a:spcBef>
                          <a:spcPts val="0"/>
                        </a:spcBef>
                        <a:spcAft>
                          <a:spcPts val="0"/>
                        </a:spcAft>
                        <a:buNone/>
                      </a:pPr>
                      <a:r>
                        <a:rPr lang="en"/>
                        <a:t>byzantine with digital signature</a:t>
                      </a:r>
                      <a:endParaRPr/>
                    </a:p>
                  </a:txBody>
                  <a:tcPr marT="91425" marB="91425" marR="91425" marL="91425"/>
                </a:tc>
                <a:tc>
                  <a:txBody>
                    <a:bodyPr>
                      <a:noAutofit/>
                    </a:bodyPr>
                    <a:lstStyle/>
                    <a:p>
                      <a:pPr indent="0" lvl="0" marL="0" rtl="0" algn="l">
                        <a:spcBef>
                          <a:spcPts val="0"/>
                        </a:spcBef>
                        <a:spcAft>
                          <a:spcPts val="0"/>
                        </a:spcAft>
                        <a:buNone/>
                      </a:pPr>
                      <a:r>
                        <a:rPr lang="en">
                          <a:solidFill>
                            <a:srgbClr val="FF0000"/>
                          </a:solidFill>
                        </a:rPr>
                        <a:t>f+1</a:t>
                      </a:r>
                      <a:r>
                        <a:rPr lang="en"/>
                        <a:t> (SM(f+1))</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rPr lang="en">
                          <a:solidFill>
                            <a:srgbClr val="FF0000"/>
                          </a:solidFill>
                        </a:rPr>
                        <a:t>3f+1</a:t>
                      </a:r>
                      <a:r>
                        <a:rPr lang="en"/>
                        <a:t>(PBFT)</a:t>
                      </a:r>
                      <a:endParaRPr/>
                    </a:p>
                  </a:txBody>
                  <a:tcPr marT="91425" marB="91425" marR="91425" marL="91425"/>
                </a:tc>
              </a:tr>
              <a:tr h="391700">
                <a:tc>
                  <a:txBody>
                    <a:bodyPr>
                      <a:noAutofit/>
                    </a:bodyPr>
                    <a:lstStyle/>
                    <a:p>
                      <a:pPr indent="0" lvl="0" marL="0" rtl="0" algn="l">
                        <a:spcBef>
                          <a:spcPts val="0"/>
                        </a:spcBef>
                        <a:spcAft>
                          <a:spcPts val="0"/>
                        </a:spcAft>
                        <a:buNone/>
                      </a:pPr>
                      <a:r>
                        <a:rPr lang="en"/>
                        <a:t>byzantine with authenticated channel</a:t>
                      </a:r>
                      <a:endParaRPr/>
                    </a:p>
                  </a:txBody>
                  <a:tcPr marT="91425" marB="91425" marR="91425" marL="91425"/>
                </a:tc>
                <a:tc>
                  <a:txBody>
                    <a:bodyPr>
                      <a:noAutofit/>
                    </a:bodyPr>
                    <a:lstStyle/>
                    <a:p>
                      <a:pPr indent="0" lvl="0" marL="0" rtl="0" algn="l">
                        <a:spcBef>
                          <a:spcPts val="0"/>
                        </a:spcBef>
                        <a:spcAft>
                          <a:spcPts val="0"/>
                        </a:spcAft>
                        <a:buNone/>
                      </a:pPr>
                      <a:r>
                        <a:rPr lang="en">
                          <a:solidFill>
                            <a:srgbClr val="FF0000"/>
                          </a:solidFill>
                        </a:rPr>
                        <a:t>3f+1</a:t>
                      </a:r>
                      <a:r>
                        <a:rPr lang="en"/>
                        <a:t> (OM(f))</a:t>
                      </a:r>
                      <a:endParaRPr/>
                    </a:p>
                  </a:txBody>
                  <a:tcPr marT="91425" marB="91425" marR="91425" marL="91425"/>
                </a:tc>
                <a:tc>
                  <a:txBody>
                    <a:bodyPr>
                      <a:noAutofit/>
                    </a:bodyPr>
                    <a:lstStyle/>
                    <a:p>
                      <a:pPr indent="0" lvl="0" marL="0" rtl="0" algn="l">
                        <a:spcBef>
                          <a:spcPts val="0"/>
                        </a:spcBef>
                        <a:spcAft>
                          <a:spcPts val="0"/>
                        </a:spcAft>
                        <a:buNone/>
                      </a:pPr>
                      <a:r>
                        <a:rPr lang="en"/>
                        <a:t>inf</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How this story came</a:t>
            </a:r>
            <a:endParaRPr/>
          </a:p>
          <a:p>
            <a:pPr indent="0" lvl="0" marL="0" rtl="0" algn="l">
              <a:spcBef>
                <a:spcPts val="0"/>
              </a:spcBef>
              <a:spcAft>
                <a:spcPts val="0"/>
              </a:spcAft>
              <a:buNone/>
            </a:pPr>
            <a:r>
              <a:t/>
            </a:r>
            <a:endParaRPr/>
          </a:p>
        </p:txBody>
      </p:sp>
      <p:sp>
        <p:nvSpPr>
          <p:cNvPr id="105" name="Google Shape;105;p19"/>
          <p:cNvSpPr txBox="1"/>
          <p:nvPr>
            <p:ph idx="1" type="body"/>
          </p:nvPr>
        </p:nvSpPr>
        <p:spPr>
          <a:xfrm>
            <a:off x="311700" y="1152475"/>
            <a:ext cx="5772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latin typeface="Open Sans"/>
                <a:ea typeface="Open Sans"/>
                <a:cs typeface="Open Sans"/>
                <a:sym typeface="Open Sans"/>
              </a:rPr>
              <a:t>“</a:t>
            </a:r>
            <a:r>
              <a:rPr i="1" lang="en" sz="1400">
                <a:solidFill>
                  <a:schemeClr val="dk1"/>
                </a:solidFill>
                <a:latin typeface="Open Sans"/>
                <a:ea typeface="Open Sans"/>
                <a:cs typeface="Open Sans"/>
                <a:sym typeface="Open Sans"/>
              </a:rPr>
              <a:t>I stole the idea of the generals and posed the problem in terms of a group of generals, some of whom may be </a:t>
            </a:r>
            <a:r>
              <a:rPr i="1" lang="en" sz="1400">
                <a:solidFill>
                  <a:srgbClr val="FF0000"/>
                </a:solidFill>
                <a:latin typeface="Open Sans"/>
                <a:ea typeface="Open Sans"/>
                <a:cs typeface="Open Sans"/>
                <a:sym typeface="Open Sans"/>
              </a:rPr>
              <a:t>traitors</a:t>
            </a:r>
            <a:r>
              <a:rPr i="1" lang="en" sz="1400">
                <a:solidFill>
                  <a:schemeClr val="dk1"/>
                </a:solidFill>
                <a:latin typeface="Open Sans"/>
                <a:ea typeface="Open Sans"/>
                <a:cs typeface="Open Sans"/>
                <a:sym typeface="Open Sans"/>
              </a:rPr>
              <a:t>, who have to reach a </a:t>
            </a:r>
            <a:r>
              <a:rPr i="1" lang="en" sz="1400">
                <a:solidFill>
                  <a:srgbClr val="FF0000"/>
                </a:solidFill>
                <a:latin typeface="Open Sans"/>
                <a:ea typeface="Open Sans"/>
                <a:cs typeface="Open Sans"/>
                <a:sym typeface="Open Sans"/>
              </a:rPr>
              <a:t>common decision</a:t>
            </a:r>
            <a:r>
              <a:rPr i="1" lang="en" sz="1400">
                <a:solidFill>
                  <a:schemeClr val="dk1"/>
                </a:solidFill>
                <a:latin typeface="Open Sans"/>
                <a:ea typeface="Open Sans"/>
                <a:cs typeface="Open Sans"/>
                <a:sym typeface="Open Sans"/>
              </a:rPr>
              <a:t>.</a:t>
            </a:r>
            <a:endParaRPr i="1" sz="1400">
              <a:solidFill>
                <a:schemeClr val="dk1"/>
              </a:solidFill>
              <a:latin typeface="Open Sans"/>
              <a:ea typeface="Open Sans"/>
              <a:cs typeface="Open Sans"/>
              <a:sym typeface="Open Sans"/>
            </a:endParaRPr>
          </a:p>
          <a:p>
            <a:pPr indent="0" lvl="0" marL="0" rtl="0" algn="l">
              <a:spcBef>
                <a:spcPts val="1600"/>
              </a:spcBef>
              <a:spcAft>
                <a:spcPts val="1600"/>
              </a:spcAft>
              <a:buNone/>
            </a:pPr>
            <a:r>
              <a:rPr lang="en" sz="3600">
                <a:solidFill>
                  <a:schemeClr val="dk1"/>
                </a:solidFill>
                <a:latin typeface="Open Sans"/>
                <a:ea typeface="Open Sans"/>
                <a:cs typeface="Open Sans"/>
                <a:sym typeface="Open Sans"/>
              </a:rPr>
              <a:t>”</a:t>
            </a:r>
            <a:endParaRPr i="1" sz="3600">
              <a:solidFill>
                <a:schemeClr val="dk1"/>
              </a:solidFill>
              <a:latin typeface="Open Sans"/>
              <a:ea typeface="Open Sans"/>
              <a:cs typeface="Open Sans"/>
              <a:sym typeface="Open Sans"/>
            </a:endParaRPr>
          </a:p>
        </p:txBody>
      </p:sp>
      <p:pic>
        <p:nvPicPr>
          <p:cNvPr id="106" name="Google Shape;106;p19"/>
          <p:cNvPicPr preferRelativeResize="0"/>
          <p:nvPr/>
        </p:nvPicPr>
        <p:blipFill>
          <a:blip r:embed="rId3">
            <a:alphaModFix/>
          </a:blip>
          <a:stretch>
            <a:fillRect/>
          </a:stretch>
        </p:blipFill>
        <p:spPr>
          <a:xfrm>
            <a:off x="6133400" y="1111000"/>
            <a:ext cx="2750500" cy="3499350"/>
          </a:xfrm>
          <a:prstGeom prst="rect">
            <a:avLst/>
          </a:prstGeom>
          <a:noFill/>
          <a:ln>
            <a:noFill/>
          </a:ln>
        </p:spPr>
      </p:pic>
      <p:sp>
        <p:nvSpPr>
          <p:cNvPr id="107" name="Google Shape;107;p19"/>
          <p:cNvSpPr txBox="1"/>
          <p:nvPr/>
        </p:nvSpPr>
        <p:spPr>
          <a:xfrm>
            <a:off x="311700" y="4610350"/>
            <a:ext cx="34938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*http://lamport.azurewebsites.net/pubs/pubs.html#byz</a:t>
            </a:r>
            <a:endParaRPr sz="1000">
              <a:solidFill>
                <a:schemeClr val="dk2"/>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9" name="Shape 819"/>
        <p:cNvGrpSpPr/>
        <p:nvPr/>
      </p:nvGrpSpPr>
      <p:grpSpPr>
        <a:xfrm>
          <a:off x="0" y="0"/>
          <a:ext cx="0" cy="0"/>
          <a:chOff x="0" y="0"/>
          <a:chExt cx="0" cy="0"/>
        </a:xfrm>
      </p:grpSpPr>
      <p:sp>
        <p:nvSpPr>
          <p:cNvPr id="820" name="Google Shape;820;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Thoughts</a:t>
            </a:r>
            <a:endParaRPr/>
          </a:p>
        </p:txBody>
      </p:sp>
      <p:sp>
        <p:nvSpPr>
          <p:cNvPr id="821" name="Google Shape;821;p8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Defined Byzantine generals problem</a:t>
            </a:r>
            <a:endParaRPr/>
          </a:p>
          <a:p>
            <a:pPr indent="-342900" lvl="0" marL="457200" rtl="0" algn="l">
              <a:spcBef>
                <a:spcPts val="0"/>
              </a:spcBef>
              <a:spcAft>
                <a:spcPts val="0"/>
              </a:spcAft>
              <a:buSzPts val="1800"/>
              <a:buChar char="●"/>
            </a:pPr>
            <a:r>
              <a:rPr lang="en"/>
              <a:t>Proved</a:t>
            </a:r>
            <a:r>
              <a:rPr lang="en"/>
              <a:t> </a:t>
            </a:r>
            <a:r>
              <a:rPr lang="en"/>
              <a:t>lower bound</a:t>
            </a:r>
            <a:r>
              <a:rPr lang="en"/>
              <a:t> in synchronous </a:t>
            </a:r>
            <a:r>
              <a:rPr lang="en"/>
              <a:t>environment</a:t>
            </a:r>
            <a:r>
              <a:rPr lang="en"/>
              <a:t> with authenticated channel</a:t>
            </a:r>
            <a:endParaRPr/>
          </a:p>
          <a:p>
            <a:pPr indent="-342900" lvl="0" marL="457200" rtl="0" algn="l">
              <a:spcBef>
                <a:spcPts val="0"/>
              </a:spcBef>
              <a:spcAft>
                <a:spcPts val="0"/>
              </a:spcAft>
              <a:buSzPts val="1800"/>
              <a:buChar char="●"/>
            </a:pPr>
            <a:r>
              <a:rPr lang="en"/>
              <a:t>Introduced solutions in synchronous environment with authenticated channel and with digital signature</a:t>
            </a:r>
            <a:endParaRPr/>
          </a:p>
          <a:p>
            <a:pPr indent="-342900" lvl="0" marL="457200" rtl="0" algn="l">
              <a:spcBef>
                <a:spcPts val="0"/>
              </a:spcBef>
              <a:spcAft>
                <a:spcPts val="0"/>
              </a:spcAft>
              <a:buSzPts val="1800"/>
              <a:buChar char="●"/>
            </a:pPr>
            <a:r>
              <a:rPr lang="en"/>
              <a:t>But today we usually discuss about the case when in partial synchronous/</a:t>
            </a:r>
            <a:r>
              <a:rPr lang="en"/>
              <a:t>asynchronous</a:t>
            </a:r>
            <a:r>
              <a:rPr lang="en"/>
              <a:t> </a:t>
            </a:r>
            <a:r>
              <a:rPr lang="en"/>
              <a:t>environment</a:t>
            </a:r>
            <a:r>
              <a:rPr lang="en"/>
              <a:t> with digital signature where PBFT works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5" name="Shape 825"/>
        <p:cNvGrpSpPr/>
        <p:nvPr/>
      </p:nvGrpSpPr>
      <p:grpSpPr>
        <a:xfrm>
          <a:off x="0" y="0"/>
          <a:ext cx="0" cy="0"/>
          <a:chOff x="0" y="0"/>
          <a:chExt cx="0" cy="0"/>
        </a:xfrm>
      </p:grpSpPr>
      <p:sp>
        <p:nvSpPr>
          <p:cNvPr id="826" name="Google Shape;826;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Timeline</a:t>
            </a:r>
            <a:endParaRPr/>
          </a:p>
        </p:txBody>
      </p:sp>
      <p:grpSp>
        <p:nvGrpSpPr>
          <p:cNvPr id="827" name="Google Shape;827;p83"/>
          <p:cNvGrpSpPr/>
          <p:nvPr/>
        </p:nvGrpSpPr>
        <p:grpSpPr>
          <a:xfrm>
            <a:off x="466173" y="1851975"/>
            <a:ext cx="2108846" cy="1735479"/>
            <a:chOff x="466173" y="1851975"/>
            <a:chExt cx="2108846" cy="1735479"/>
          </a:xfrm>
        </p:grpSpPr>
        <p:sp>
          <p:nvSpPr>
            <p:cNvPr id="828" name="Google Shape;828;p83"/>
            <p:cNvSpPr/>
            <p:nvPr/>
          </p:nvSpPr>
          <p:spPr>
            <a:xfrm>
              <a:off x="902781"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83"/>
            <p:cNvSpPr txBox="1"/>
            <p:nvPr/>
          </p:nvSpPr>
          <p:spPr>
            <a:xfrm>
              <a:off x="466173" y="3216054"/>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1982</a:t>
              </a:r>
              <a:endParaRPr b="1" sz="1200">
                <a:latin typeface="Roboto"/>
                <a:ea typeface="Roboto"/>
                <a:cs typeface="Roboto"/>
                <a:sym typeface="Roboto"/>
              </a:endParaRPr>
            </a:p>
          </p:txBody>
        </p:sp>
        <p:grpSp>
          <p:nvGrpSpPr>
            <p:cNvPr id="830" name="Google Shape;830;p83"/>
            <p:cNvGrpSpPr/>
            <p:nvPr/>
          </p:nvGrpSpPr>
          <p:grpSpPr>
            <a:xfrm>
              <a:off x="851208" y="2800855"/>
              <a:ext cx="92400" cy="411825"/>
              <a:chOff x="845575" y="2563700"/>
              <a:chExt cx="92400" cy="411825"/>
            </a:xfrm>
          </p:grpSpPr>
          <p:cxnSp>
            <p:nvCxnSpPr>
              <p:cNvPr id="831" name="Google Shape;831;p83"/>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832" name="Google Shape;832;p8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3" name="Google Shape;833;p83"/>
            <p:cNvSpPr txBox="1"/>
            <p:nvPr/>
          </p:nvSpPr>
          <p:spPr>
            <a:xfrm>
              <a:off x="793320" y="1851975"/>
              <a:ext cx="17817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 The Byzantine Generals Problem</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0"/>
                </a:spcAft>
                <a:buNone/>
              </a:pPr>
              <a:r>
                <a:rPr lang="en" sz="800">
                  <a:latin typeface="Roboto"/>
                  <a:ea typeface="Roboto"/>
                  <a:cs typeface="Roboto"/>
                  <a:sym typeface="Roboto"/>
                </a:rPr>
                <a:t>OM() sync/authenticated channel</a:t>
              </a:r>
              <a:endParaRPr sz="800">
                <a:latin typeface="Roboto"/>
                <a:ea typeface="Roboto"/>
                <a:cs typeface="Roboto"/>
                <a:sym typeface="Roboto"/>
              </a:endParaRPr>
            </a:p>
            <a:p>
              <a:pPr indent="0" lvl="0" marL="0" rtl="0" algn="l">
                <a:spcBef>
                  <a:spcPts val="1600"/>
                </a:spcBef>
                <a:spcAft>
                  <a:spcPts val="1600"/>
                </a:spcAft>
                <a:buNone/>
              </a:pPr>
              <a:r>
                <a:rPr lang="en" sz="800">
                  <a:latin typeface="Roboto"/>
                  <a:ea typeface="Roboto"/>
                  <a:cs typeface="Roboto"/>
                  <a:sym typeface="Roboto"/>
                </a:rPr>
                <a:t>SM() sync/digital signature</a:t>
              </a:r>
              <a:endParaRPr sz="800">
                <a:latin typeface="Roboto"/>
                <a:ea typeface="Roboto"/>
                <a:cs typeface="Roboto"/>
                <a:sym typeface="Roboto"/>
              </a:endParaRPr>
            </a:p>
          </p:txBody>
        </p:sp>
      </p:grpSp>
      <p:grpSp>
        <p:nvGrpSpPr>
          <p:cNvPr id="834" name="Google Shape;834;p83"/>
          <p:cNvGrpSpPr/>
          <p:nvPr/>
        </p:nvGrpSpPr>
        <p:grpSpPr>
          <a:xfrm>
            <a:off x="2071705" y="2703387"/>
            <a:ext cx="2033947" cy="1733124"/>
            <a:chOff x="2071705" y="2703387"/>
            <a:chExt cx="2033947" cy="1733124"/>
          </a:xfrm>
        </p:grpSpPr>
        <p:sp>
          <p:nvSpPr>
            <p:cNvPr id="835" name="Google Shape;835;p83"/>
            <p:cNvSpPr/>
            <p:nvPr/>
          </p:nvSpPr>
          <p:spPr>
            <a:xfrm>
              <a:off x="2437281"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83"/>
            <p:cNvSpPr txBox="1"/>
            <p:nvPr/>
          </p:nvSpPr>
          <p:spPr>
            <a:xfrm>
              <a:off x="2323952" y="3492711"/>
              <a:ext cx="17817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The part-time parliament</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Paxos: async/non-byzantine(crash-failure)</a:t>
              </a:r>
              <a:endParaRPr b="1" sz="800">
                <a:latin typeface="Roboto"/>
                <a:ea typeface="Roboto"/>
                <a:cs typeface="Roboto"/>
                <a:sym typeface="Roboto"/>
              </a:endParaRPr>
            </a:p>
          </p:txBody>
        </p:sp>
        <p:sp>
          <p:nvSpPr>
            <p:cNvPr id="837" name="Google Shape;837;p83"/>
            <p:cNvSpPr txBox="1"/>
            <p:nvPr/>
          </p:nvSpPr>
          <p:spPr>
            <a:xfrm>
              <a:off x="2071705"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1990</a:t>
              </a:r>
              <a:endParaRPr b="1" sz="1200">
                <a:latin typeface="Roboto"/>
                <a:ea typeface="Roboto"/>
                <a:cs typeface="Roboto"/>
                <a:sym typeface="Roboto"/>
              </a:endParaRPr>
            </a:p>
          </p:txBody>
        </p:sp>
        <p:grpSp>
          <p:nvGrpSpPr>
            <p:cNvPr id="838" name="Google Shape;838;p83"/>
            <p:cNvGrpSpPr/>
            <p:nvPr/>
          </p:nvGrpSpPr>
          <p:grpSpPr>
            <a:xfrm rot="10800000">
              <a:off x="2395183" y="3080258"/>
              <a:ext cx="92400" cy="411825"/>
              <a:chOff x="2070100" y="2563700"/>
              <a:chExt cx="92400" cy="411825"/>
            </a:xfrm>
          </p:grpSpPr>
          <p:cxnSp>
            <p:nvCxnSpPr>
              <p:cNvPr id="839" name="Google Shape;839;p83"/>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840" name="Google Shape;840;p83"/>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1" name="Google Shape;841;p83"/>
          <p:cNvGrpSpPr/>
          <p:nvPr/>
        </p:nvGrpSpPr>
        <p:grpSpPr>
          <a:xfrm>
            <a:off x="3642907" y="1851975"/>
            <a:ext cx="2009540" cy="1735468"/>
            <a:chOff x="3642907" y="1851975"/>
            <a:chExt cx="2009540" cy="1735468"/>
          </a:xfrm>
        </p:grpSpPr>
        <p:sp>
          <p:nvSpPr>
            <p:cNvPr id="842" name="Google Shape;842;p83"/>
            <p:cNvSpPr/>
            <p:nvPr/>
          </p:nvSpPr>
          <p:spPr>
            <a:xfrm>
              <a:off x="3971778"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3" name="Google Shape;843;p83"/>
            <p:cNvGrpSpPr/>
            <p:nvPr/>
          </p:nvGrpSpPr>
          <p:grpSpPr>
            <a:xfrm>
              <a:off x="3924544" y="2800855"/>
              <a:ext cx="92400" cy="411825"/>
              <a:chOff x="845575" y="2563700"/>
              <a:chExt cx="92400" cy="411825"/>
            </a:xfrm>
          </p:grpSpPr>
          <p:cxnSp>
            <p:nvCxnSpPr>
              <p:cNvPr id="844" name="Google Shape;844;p83"/>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845" name="Google Shape;845;p8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6" name="Google Shape;846;p83"/>
            <p:cNvSpPr txBox="1"/>
            <p:nvPr/>
          </p:nvSpPr>
          <p:spPr>
            <a:xfrm>
              <a:off x="3642907" y="321604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1998</a:t>
              </a:r>
              <a:endParaRPr b="1" sz="1200">
                <a:latin typeface="Roboto"/>
                <a:ea typeface="Roboto"/>
                <a:cs typeface="Roboto"/>
                <a:sym typeface="Roboto"/>
              </a:endParaRPr>
            </a:p>
          </p:txBody>
        </p:sp>
        <p:sp>
          <p:nvSpPr>
            <p:cNvPr id="847" name="Google Shape;847;p83"/>
            <p:cNvSpPr txBox="1"/>
            <p:nvPr/>
          </p:nvSpPr>
          <p:spPr>
            <a:xfrm>
              <a:off x="3870747" y="1851975"/>
              <a:ext cx="17817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Practical Byzantine Fault Tolerance</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PBFT: partial sync/		digital signature/		state machine replication</a:t>
              </a:r>
              <a:endParaRPr sz="800">
                <a:latin typeface="Roboto"/>
                <a:ea typeface="Roboto"/>
                <a:cs typeface="Roboto"/>
                <a:sym typeface="Roboto"/>
              </a:endParaRPr>
            </a:p>
          </p:txBody>
        </p:sp>
      </p:grpSp>
      <p:grpSp>
        <p:nvGrpSpPr>
          <p:cNvPr id="848" name="Google Shape;848;p83"/>
          <p:cNvGrpSpPr/>
          <p:nvPr/>
        </p:nvGrpSpPr>
        <p:grpSpPr>
          <a:xfrm>
            <a:off x="5131289" y="2703387"/>
            <a:ext cx="2020859" cy="1733124"/>
            <a:chOff x="5131289" y="2703387"/>
            <a:chExt cx="2020859" cy="1733124"/>
          </a:xfrm>
        </p:grpSpPr>
        <p:sp>
          <p:nvSpPr>
            <p:cNvPr id="849" name="Google Shape;849;p83"/>
            <p:cNvSpPr/>
            <p:nvPr/>
          </p:nvSpPr>
          <p:spPr>
            <a:xfrm>
              <a:off x="5506276"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0" name="Google Shape;850;p83"/>
            <p:cNvGrpSpPr/>
            <p:nvPr/>
          </p:nvGrpSpPr>
          <p:grpSpPr>
            <a:xfrm rot="10800000">
              <a:off x="5455515" y="3080258"/>
              <a:ext cx="92400" cy="411825"/>
              <a:chOff x="2070100" y="2563700"/>
              <a:chExt cx="92400" cy="411825"/>
            </a:xfrm>
          </p:grpSpPr>
          <p:cxnSp>
            <p:nvCxnSpPr>
              <p:cNvPr id="851" name="Google Shape;851;p83"/>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852" name="Google Shape;852;p83"/>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3" name="Google Shape;853;p83"/>
            <p:cNvSpPr txBox="1"/>
            <p:nvPr/>
          </p:nvSpPr>
          <p:spPr>
            <a:xfrm>
              <a:off x="5131289"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2008</a:t>
              </a:r>
              <a:endParaRPr b="1" sz="1200">
                <a:latin typeface="Roboto"/>
                <a:ea typeface="Roboto"/>
                <a:cs typeface="Roboto"/>
                <a:sym typeface="Roboto"/>
              </a:endParaRPr>
            </a:p>
          </p:txBody>
        </p:sp>
        <p:sp>
          <p:nvSpPr>
            <p:cNvPr id="854" name="Google Shape;854;p83"/>
            <p:cNvSpPr txBox="1"/>
            <p:nvPr/>
          </p:nvSpPr>
          <p:spPr>
            <a:xfrm>
              <a:off x="5370448" y="3492711"/>
              <a:ext cx="17817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 Bitcoin: A peer-to-peer electronic cash system</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Blockchain: partial sync/	proof of work/		state machine replication</a:t>
              </a:r>
              <a:endParaRPr b="1" sz="800">
                <a:latin typeface="Roboto"/>
                <a:ea typeface="Roboto"/>
                <a:cs typeface="Roboto"/>
                <a:sym typeface="Roboto"/>
              </a:endParaRPr>
            </a:p>
          </p:txBody>
        </p:sp>
      </p:grpSp>
      <p:grpSp>
        <p:nvGrpSpPr>
          <p:cNvPr id="855" name="Google Shape;855;p83"/>
          <p:cNvGrpSpPr/>
          <p:nvPr/>
        </p:nvGrpSpPr>
        <p:grpSpPr>
          <a:xfrm>
            <a:off x="6671021" y="1851975"/>
            <a:ext cx="2475461" cy="1735468"/>
            <a:chOff x="6671021" y="1851975"/>
            <a:chExt cx="2475461" cy="1735468"/>
          </a:xfrm>
        </p:grpSpPr>
        <p:sp>
          <p:nvSpPr>
            <p:cNvPr id="856" name="Google Shape;856;p83"/>
            <p:cNvSpPr/>
            <p:nvPr/>
          </p:nvSpPr>
          <p:spPr>
            <a:xfrm>
              <a:off x="7040783" y="3080265"/>
              <a:ext cx="21057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7" name="Google Shape;857;p83"/>
            <p:cNvGrpSpPr/>
            <p:nvPr/>
          </p:nvGrpSpPr>
          <p:grpSpPr>
            <a:xfrm>
              <a:off x="6994658" y="2800855"/>
              <a:ext cx="92400" cy="411825"/>
              <a:chOff x="845575" y="2563700"/>
              <a:chExt cx="92400" cy="411825"/>
            </a:xfrm>
          </p:grpSpPr>
          <p:cxnSp>
            <p:nvCxnSpPr>
              <p:cNvPr id="858" name="Google Shape;858;p83"/>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859" name="Google Shape;859;p8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0" name="Google Shape;860;p83"/>
            <p:cNvSpPr txBox="1"/>
            <p:nvPr/>
          </p:nvSpPr>
          <p:spPr>
            <a:xfrm>
              <a:off x="6671021" y="3216043"/>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a:t>
              </a:r>
              <a:endParaRPr b="1" sz="1200">
                <a:latin typeface="Roboto"/>
                <a:ea typeface="Roboto"/>
                <a:cs typeface="Roboto"/>
                <a:sym typeface="Roboto"/>
              </a:endParaRPr>
            </a:p>
          </p:txBody>
        </p:sp>
        <p:sp>
          <p:nvSpPr>
            <p:cNvPr id="861" name="Google Shape;861;p83"/>
            <p:cNvSpPr txBox="1"/>
            <p:nvPr/>
          </p:nvSpPr>
          <p:spPr>
            <a:xfrm>
              <a:off x="6939724" y="1851975"/>
              <a:ext cx="17817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a:t>
              </a:r>
              <a:endParaRPr b="1" sz="800">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the Byzantine generals problem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
            </a:r>
            <a:r>
              <a:rPr lang="en"/>
              <a:t>yzantine generals problem</a:t>
            </a:r>
            <a:endParaRPr/>
          </a:p>
        </p:txBody>
      </p:sp>
      <p:sp>
        <p:nvSpPr>
          <p:cNvPr id="118" name="Google Shape;118;p21"/>
          <p:cNvSpPr txBox="1"/>
          <p:nvPr>
            <p:ph idx="1" type="body"/>
          </p:nvPr>
        </p:nvSpPr>
        <p:spPr>
          <a:xfrm>
            <a:off x="311700" y="1152475"/>
            <a:ext cx="3118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i="1" lang="en" sz="1400"/>
              <a:t>several divisions of the Byzantine army are camped outside an enemy city, each division commanded by its own general. The generals can communicate with one another only by messenger. After observing the enemy, they must decide upon a common plan of action.</a:t>
            </a:r>
            <a:r>
              <a:rPr lang="en"/>
              <a:t>”</a:t>
            </a:r>
            <a:endParaRPr/>
          </a:p>
          <a:p>
            <a:pPr indent="0" lvl="0" marL="0" rtl="0" algn="l">
              <a:spcBef>
                <a:spcPts val="1600"/>
              </a:spcBef>
              <a:spcAft>
                <a:spcPts val="1600"/>
              </a:spcAft>
              <a:buNone/>
            </a:pPr>
            <a:r>
              <a:t/>
            </a:r>
            <a:endParaRPr/>
          </a:p>
        </p:txBody>
      </p:sp>
      <p:pic>
        <p:nvPicPr>
          <p:cNvPr id="119" name="Google Shape;119;p21"/>
          <p:cNvPicPr preferRelativeResize="0"/>
          <p:nvPr/>
        </p:nvPicPr>
        <p:blipFill>
          <a:blip r:embed="rId3">
            <a:alphaModFix/>
          </a:blip>
          <a:stretch>
            <a:fillRect/>
          </a:stretch>
        </p:blipFill>
        <p:spPr>
          <a:xfrm>
            <a:off x="5687975" y="1712125"/>
            <a:ext cx="1153850" cy="1153850"/>
          </a:xfrm>
          <a:prstGeom prst="rect">
            <a:avLst/>
          </a:prstGeom>
          <a:noFill/>
          <a:ln>
            <a:noFill/>
          </a:ln>
        </p:spPr>
      </p:pic>
      <p:sp>
        <p:nvSpPr>
          <p:cNvPr id="120" name="Google Shape;120;p21"/>
          <p:cNvSpPr txBox="1"/>
          <p:nvPr/>
        </p:nvSpPr>
        <p:spPr>
          <a:xfrm>
            <a:off x="311700" y="4549950"/>
            <a:ext cx="83853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chemeClr val="dk2"/>
                </a:solidFill>
              </a:rPr>
              <a:t>*castle: </a:t>
            </a:r>
            <a:r>
              <a:rPr lang="en" sz="600" u="sng">
                <a:solidFill>
                  <a:schemeClr val="hlink"/>
                </a:solidFill>
                <a:hlinkClick r:id="rId4"/>
              </a:rPr>
              <a:t>http://simpleicon.com/castle.html</a:t>
            </a:r>
            <a:endParaRPr sz="600">
              <a:solidFill>
                <a:schemeClr val="dk2"/>
              </a:solidFill>
            </a:endParaRPr>
          </a:p>
          <a:p>
            <a:pPr indent="0" lvl="0" marL="0" rtl="0" algn="l">
              <a:spcBef>
                <a:spcPts val="0"/>
              </a:spcBef>
              <a:spcAft>
                <a:spcPts val="0"/>
              </a:spcAft>
              <a:buNone/>
            </a:pPr>
            <a:r>
              <a:rPr lang="en" sz="600">
                <a:solidFill>
                  <a:schemeClr val="dk2"/>
                </a:solidFill>
              </a:rPr>
              <a:t>*general: </a:t>
            </a:r>
            <a:r>
              <a:rPr lang="en" sz="600" u="sng">
                <a:solidFill>
                  <a:schemeClr val="hlink"/>
                </a:solidFill>
                <a:hlinkClick r:id="rId5"/>
              </a:rPr>
              <a:t>https://www.kisspng.com/png-security-guard-police-officer-computer-icons-milit-609318/preview.html</a:t>
            </a:r>
            <a:endParaRPr sz="600">
              <a:solidFill>
                <a:schemeClr val="dk2"/>
              </a:solidFill>
            </a:endParaRPr>
          </a:p>
          <a:p>
            <a:pPr indent="0" lvl="0" marL="0" rtl="0" algn="l">
              <a:spcBef>
                <a:spcPts val="0"/>
              </a:spcBef>
              <a:spcAft>
                <a:spcPts val="0"/>
              </a:spcAft>
              <a:buNone/>
            </a:pPr>
            <a:r>
              <a:rPr lang="en" sz="600">
                <a:solidFill>
                  <a:schemeClr val="dk2"/>
                </a:solidFill>
              </a:rPr>
              <a:t>*lieutenant: </a:t>
            </a:r>
            <a:r>
              <a:rPr lang="en" sz="600" u="sng">
                <a:solidFill>
                  <a:schemeClr val="hlink"/>
                </a:solidFill>
                <a:hlinkClick r:id="rId6"/>
              </a:rPr>
              <a:t>https://www.clipartmax.com/max/m2i8Z5i8b1H7N4H7/</a:t>
            </a:r>
            <a:endParaRPr sz="600">
              <a:solidFill>
                <a:schemeClr val="dk2"/>
              </a:solidFill>
            </a:endParaRPr>
          </a:p>
          <a:p>
            <a:pPr indent="0" lvl="0" marL="0" rtl="0" algn="l">
              <a:spcBef>
                <a:spcPts val="0"/>
              </a:spcBef>
              <a:spcAft>
                <a:spcPts val="0"/>
              </a:spcAft>
              <a:buClr>
                <a:schemeClr val="dk1"/>
              </a:buClr>
              <a:buSzPts val="1100"/>
              <a:buFont typeface="Arial"/>
              <a:buNone/>
            </a:pPr>
            <a:r>
              <a:t/>
            </a:r>
            <a:endParaRPr sz="600">
              <a:solidFill>
                <a:schemeClr val="dk2"/>
              </a:solidFill>
            </a:endParaRPr>
          </a:p>
          <a:p>
            <a:pPr indent="0" lvl="0" marL="0" rtl="0" algn="l">
              <a:spcBef>
                <a:spcPts val="0"/>
              </a:spcBef>
              <a:spcAft>
                <a:spcPts val="0"/>
              </a:spcAft>
              <a:buNone/>
            </a:pPr>
            <a:r>
              <a:t/>
            </a:r>
            <a:endParaRPr sz="600">
              <a:solidFill>
                <a:schemeClr val="dk2"/>
              </a:solidFill>
            </a:endParaRPr>
          </a:p>
        </p:txBody>
      </p:sp>
      <p:pic>
        <p:nvPicPr>
          <p:cNvPr id="121" name="Google Shape;121;p21"/>
          <p:cNvPicPr preferRelativeResize="0"/>
          <p:nvPr/>
        </p:nvPicPr>
        <p:blipFill>
          <a:blip r:embed="rId7">
            <a:alphaModFix/>
          </a:blip>
          <a:stretch>
            <a:fillRect/>
          </a:stretch>
        </p:blipFill>
        <p:spPr>
          <a:xfrm>
            <a:off x="3662225" y="1747025"/>
            <a:ext cx="1153850" cy="1153850"/>
          </a:xfrm>
          <a:prstGeom prst="rect">
            <a:avLst/>
          </a:prstGeom>
          <a:noFill/>
          <a:ln>
            <a:noFill/>
          </a:ln>
        </p:spPr>
      </p:pic>
      <p:pic>
        <p:nvPicPr>
          <p:cNvPr id="122" name="Google Shape;122;p21"/>
          <p:cNvPicPr preferRelativeResize="0"/>
          <p:nvPr/>
        </p:nvPicPr>
        <p:blipFill>
          <a:blip r:embed="rId7">
            <a:alphaModFix/>
          </a:blip>
          <a:stretch>
            <a:fillRect/>
          </a:stretch>
        </p:blipFill>
        <p:spPr>
          <a:xfrm>
            <a:off x="5655325" y="3644125"/>
            <a:ext cx="1153850" cy="1153850"/>
          </a:xfrm>
          <a:prstGeom prst="rect">
            <a:avLst/>
          </a:prstGeom>
          <a:noFill/>
          <a:ln>
            <a:noFill/>
          </a:ln>
        </p:spPr>
      </p:pic>
      <p:pic>
        <p:nvPicPr>
          <p:cNvPr id="123" name="Google Shape;123;p21"/>
          <p:cNvPicPr preferRelativeResize="0"/>
          <p:nvPr/>
        </p:nvPicPr>
        <p:blipFill>
          <a:blip r:embed="rId7">
            <a:alphaModFix/>
          </a:blip>
          <a:stretch>
            <a:fillRect/>
          </a:stretch>
        </p:blipFill>
        <p:spPr>
          <a:xfrm>
            <a:off x="7600775" y="1747025"/>
            <a:ext cx="1153850" cy="1153850"/>
          </a:xfrm>
          <a:prstGeom prst="rect">
            <a:avLst/>
          </a:prstGeom>
          <a:noFill/>
          <a:ln>
            <a:noFill/>
          </a:ln>
        </p:spPr>
      </p:pic>
      <p:pic>
        <p:nvPicPr>
          <p:cNvPr id="124" name="Google Shape;124;p21"/>
          <p:cNvPicPr preferRelativeResize="0"/>
          <p:nvPr/>
        </p:nvPicPr>
        <p:blipFill>
          <a:blip r:embed="rId7">
            <a:alphaModFix/>
          </a:blip>
          <a:stretch>
            <a:fillRect/>
          </a:stretch>
        </p:blipFill>
        <p:spPr>
          <a:xfrm>
            <a:off x="5687975" y="89250"/>
            <a:ext cx="1153850" cy="115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