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5"/>
  </p:notesMasterIdLst>
  <p:sldIdLst>
    <p:sldId id="382" r:id="rId2"/>
    <p:sldId id="656" r:id="rId3"/>
    <p:sldId id="659" r:id="rId4"/>
    <p:sldId id="660" r:id="rId5"/>
    <p:sldId id="601" r:id="rId6"/>
    <p:sldId id="648" r:id="rId7"/>
    <p:sldId id="650" r:id="rId8"/>
    <p:sldId id="649" r:id="rId9"/>
    <p:sldId id="651" r:id="rId10"/>
    <p:sldId id="652" r:id="rId11"/>
    <p:sldId id="604" r:id="rId12"/>
    <p:sldId id="661" r:id="rId13"/>
    <p:sldId id="609" r:id="rId14"/>
    <p:sldId id="654" r:id="rId15"/>
    <p:sldId id="602" r:id="rId16"/>
    <p:sldId id="603" r:id="rId17"/>
    <p:sldId id="653" r:id="rId18"/>
    <p:sldId id="655" r:id="rId19"/>
    <p:sldId id="662" r:id="rId20"/>
    <p:sldId id="658" r:id="rId21"/>
    <p:sldId id="663" r:id="rId22"/>
    <p:sldId id="664" r:id="rId23"/>
    <p:sldId id="657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4"/>
    <p:restoredTop sz="94690"/>
  </p:normalViewPr>
  <p:slideViewPr>
    <p:cSldViewPr>
      <p:cViewPr>
        <p:scale>
          <a:sx n="84" d="100"/>
          <a:sy n="84" d="100"/>
        </p:scale>
        <p:origin x="464" y="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4015619"/>
            <a:ext cx="9601200" cy="1828800"/>
          </a:xfrm>
        </p:spPr>
        <p:txBody>
          <a:bodyPr/>
          <a:lstStyle/>
          <a:p>
            <a:r>
              <a:rPr lang="en-US" dirty="0"/>
              <a:t>Cloud scale storage: The Google File system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Harjasleen</a:t>
            </a:r>
            <a:r>
              <a:rPr lang="en-US" dirty="0"/>
              <a:t> </a:t>
            </a:r>
            <a:r>
              <a:rPr lang="en-US" dirty="0" err="1"/>
              <a:t>Malvai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Posed By GFS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40F51219-1AE3-2944-8480-ACB493E96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4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Filesystem itself (namespace):</a:t>
            </a:r>
          </a:p>
          <a:p>
            <a:pPr lvl="1"/>
            <a:r>
              <a:rPr lang="en-US" dirty="0"/>
              <a:t>File/directory names saved as full pathnames in a lookup table, each with read/write locks.</a:t>
            </a:r>
          </a:p>
          <a:p>
            <a:pPr lvl="1"/>
            <a:r>
              <a:rPr lang="en-US" dirty="0"/>
              <a:t>File manipulation requires no locks from directory!</a:t>
            </a:r>
          </a:p>
          <a:p>
            <a:pPr lvl="2"/>
            <a:r>
              <a:rPr lang="en-US" dirty="0"/>
              <a:t>Why? “Because the old directory is dead!”</a:t>
            </a:r>
          </a:p>
          <a:p>
            <a:pPr lvl="1"/>
            <a:r>
              <a:rPr lang="en-US" dirty="0"/>
              <a:t> This implies:</a:t>
            </a:r>
          </a:p>
          <a:p>
            <a:pPr lvl="2"/>
            <a:r>
              <a:rPr lang="en-US" dirty="0"/>
              <a:t>Ability to snapshot while still writing to “directory”.</a:t>
            </a:r>
          </a:p>
          <a:p>
            <a:pPr lvl="2"/>
            <a:r>
              <a:rPr lang="en-US" dirty="0"/>
              <a:t>Ability to write concurrently to “directory”.</a:t>
            </a:r>
          </a:p>
        </p:txBody>
      </p:sp>
    </p:spTree>
    <p:extLst>
      <p:ext uri="{BB962C8B-B14F-4D97-AF65-F5344CB8AC3E}">
        <p14:creationId xmlns:p14="http://schemas.microsoft.com/office/powerpoint/2010/main" val="133897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II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users editing a chunk</a:t>
            </a:r>
          </a:p>
          <a:p>
            <a:pPr lvl="1"/>
            <a:r>
              <a:rPr lang="en-US" dirty="0"/>
              <a:t>Atomic record appends:</a:t>
            </a:r>
          </a:p>
          <a:p>
            <a:pPr lvl="2"/>
            <a:r>
              <a:rPr lang="en-US" dirty="0"/>
              <a:t>Since primary is the authority on write operations, if multiple users send write requests, it is just treated as a multi-user write queue.</a:t>
            </a:r>
          </a:p>
          <a:p>
            <a:pPr lvl="2"/>
            <a:r>
              <a:rPr lang="en-US" dirty="0"/>
              <a:t>Details about chunk size being exceeded/needing new chunk.</a:t>
            </a:r>
          </a:p>
          <a:p>
            <a:pPr lvl="2"/>
            <a:r>
              <a:rPr lang="en-US" dirty="0"/>
              <a:t>Checksums contained in records to deal with resulting inconsistencies.</a:t>
            </a:r>
          </a:p>
          <a:p>
            <a:r>
              <a:rPr lang="en-US" dirty="0"/>
              <a:t>Snapshots for versioning:</a:t>
            </a:r>
          </a:p>
          <a:p>
            <a:pPr lvl="2"/>
            <a:r>
              <a:rPr lang="en-US" dirty="0"/>
              <a:t>If snapshot requested, leases revoked, new copies created.</a:t>
            </a:r>
          </a:p>
          <a:p>
            <a:pPr lvl="2"/>
            <a:r>
              <a:rPr lang="en-US" dirty="0"/>
              <a:t>Copies created on the same machines to reduce network cost.</a:t>
            </a:r>
          </a:p>
          <a:p>
            <a:pPr lvl="2"/>
            <a:r>
              <a:rPr lang="en-US" dirty="0"/>
              <a:t>Revoked lease prevents new writes without master in the mean time.</a:t>
            </a:r>
          </a:p>
          <a:p>
            <a:r>
              <a:rPr lang="en-US" i="1" dirty="0"/>
              <a:t>Heartbeat</a:t>
            </a:r>
            <a:r>
              <a:rPr lang="en-US" dirty="0"/>
              <a:t> messages to keep master knowledge about chunks/servers current.</a:t>
            </a:r>
          </a:p>
          <a:p>
            <a:r>
              <a:rPr lang="en-US" i="1" dirty="0"/>
              <a:t>Operation Log </a:t>
            </a:r>
            <a:r>
              <a:rPr lang="en-US" dirty="0"/>
              <a:t>of mutations stored to replicated persistent memory for the </a:t>
            </a:r>
            <a:r>
              <a:rPr lang="en-US" i="1" dirty="0"/>
              <a:t>master.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Chunk replications via chunk-servers</a:t>
            </a:r>
          </a:p>
          <a:p>
            <a:pPr lvl="1"/>
            <a:r>
              <a:rPr lang="en-US" dirty="0"/>
              <a:t>Multi-level distribution</a:t>
            </a:r>
          </a:p>
          <a:p>
            <a:pPr lvl="1"/>
            <a:r>
              <a:rPr lang="en-US" dirty="0"/>
              <a:t>Multiple copies per </a:t>
            </a:r>
            <a:r>
              <a:rPr lang="en-US" i="1" dirty="0"/>
              <a:t>rack.</a:t>
            </a:r>
            <a:endParaRPr lang="en-US" dirty="0"/>
          </a:p>
          <a:p>
            <a:pPr lvl="1"/>
            <a:r>
              <a:rPr lang="en-US" dirty="0"/>
              <a:t>Aim to keep copies on multiple </a:t>
            </a:r>
            <a:r>
              <a:rPr lang="en-US" i="1" dirty="0"/>
              <a:t>racks</a:t>
            </a:r>
            <a:r>
              <a:rPr lang="en-US" dirty="0"/>
              <a:t> in case specific routers fail.</a:t>
            </a:r>
          </a:p>
          <a:p>
            <a:r>
              <a:rPr lang="en-US" dirty="0"/>
              <a:t>Master replication and logging</a:t>
            </a:r>
          </a:p>
          <a:p>
            <a:r>
              <a:rPr lang="en-US" dirty="0"/>
              <a:t>Re-replication in case of failure:</a:t>
            </a:r>
          </a:p>
          <a:p>
            <a:pPr lvl="1"/>
            <a:r>
              <a:rPr lang="en-US" dirty="0"/>
              <a:t>Priority depending on degree of failure.</a:t>
            </a:r>
          </a:p>
          <a:p>
            <a:pPr lvl="1"/>
            <a:r>
              <a:rPr lang="en-US" dirty="0"/>
              <a:t>Trying to reduce bottlenecks by distributing new replicas.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1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down!</a:t>
            </a:r>
          </a:p>
          <a:p>
            <a:pPr lvl="1"/>
            <a:r>
              <a:rPr lang="en-US" dirty="0"/>
              <a:t>Reconnect or new lease </a:t>
            </a:r>
          </a:p>
          <a:p>
            <a:pPr lvl="1"/>
            <a:r>
              <a:rPr lang="en-US" dirty="0"/>
              <a:t>Heartbeat messages keep track</a:t>
            </a:r>
          </a:p>
          <a:p>
            <a:r>
              <a:rPr lang="en-US" dirty="0"/>
              <a:t> Master recovery</a:t>
            </a:r>
          </a:p>
          <a:p>
            <a:pPr lvl="1"/>
            <a:r>
              <a:rPr lang="en-US" dirty="0"/>
              <a:t>All mutations are saved to disk and not considered complete till replicated to all the backup masters.</a:t>
            </a:r>
          </a:p>
          <a:p>
            <a:pPr lvl="1"/>
            <a:r>
              <a:rPr lang="en-US" dirty="0"/>
              <a:t>Only background operations running in memory most of the time.</a:t>
            </a:r>
          </a:p>
          <a:p>
            <a:pPr lvl="1"/>
            <a:r>
              <a:rPr lang="en-US" dirty="0"/>
              <a:t>This means re-start or start of new master is seamless.*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9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Correctness of chunk mutations from </a:t>
            </a:r>
            <a:r>
              <a:rPr lang="en-US" i="1" dirty="0"/>
              <a:t>mutation order.</a:t>
            </a:r>
            <a:endParaRPr lang="en-US" dirty="0"/>
          </a:p>
          <a:p>
            <a:r>
              <a:rPr lang="en-US" dirty="0"/>
              <a:t>Checksums on chunk servers and checksum version numbers stored on master. Corroboration with client to ensure integrity.</a:t>
            </a:r>
          </a:p>
        </p:txBody>
      </p:sp>
    </p:spTree>
    <p:extLst>
      <p:ext uri="{BB962C8B-B14F-4D97-AF65-F5344CB8AC3E}">
        <p14:creationId xmlns:p14="http://schemas.microsoft.com/office/powerpoint/2010/main" val="384673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Efficiency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Memory efficiency:</a:t>
            </a:r>
          </a:p>
          <a:p>
            <a:pPr lvl="1"/>
            <a:r>
              <a:rPr lang="en-US" dirty="0"/>
              <a:t>Garbage collection</a:t>
            </a:r>
          </a:p>
          <a:p>
            <a:pPr lvl="1"/>
            <a:r>
              <a:rPr lang="en-US" dirty="0"/>
              <a:t>Load balancing</a:t>
            </a:r>
          </a:p>
          <a:p>
            <a:r>
              <a:rPr lang="en-US" dirty="0"/>
              <a:t>Data flow efficiency (utilizing bandwidth)</a:t>
            </a:r>
          </a:p>
          <a:p>
            <a:r>
              <a:rPr lang="en-US" dirty="0"/>
              <a:t>Diagnostics </a:t>
            </a:r>
          </a:p>
          <a:p>
            <a:r>
              <a:rPr lang="en-US" i="1" dirty="0"/>
              <a:t>Atomic record appends for</a:t>
            </a:r>
            <a:r>
              <a:rPr lang="en-US" dirty="0"/>
              <a:t> fast concurrent mutation.</a:t>
            </a:r>
          </a:p>
          <a:p>
            <a:r>
              <a:rPr lang="en-US" dirty="0"/>
              <a:t>Avoiding bottlenecks by reducing role of master:</a:t>
            </a:r>
          </a:p>
          <a:p>
            <a:pPr lvl="1"/>
            <a:r>
              <a:rPr lang="en-US" dirty="0"/>
              <a:t>Once primary assigned, client only interacts with primary and secondaries.</a:t>
            </a:r>
          </a:p>
          <a:p>
            <a:pPr lvl="1"/>
            <a:r>
              <a:rPr lang="en-US" dirty="0"/>
              <a:t>Memory used only for “maintenance” operations such as garbage collection and load balancing.</a:t>
            </a:r>
          </a:p>
        </p:txBody>
      </p:sp>
    </p:spTree>
    <p:extLst>
      <p:ext uri="{BB962C8B-B14F-4D97-AF65-F5344CB8AC3E}">
        <p14:creationId xmlns:p14="http://schemas.microsoft.com/office/powerpoint/2010/main" val="168114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1600200"/>
            <a:ext cx="11404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Included measurements from real use cases!</a:t>
            </a:r>
          </a:p>
          <a:p>
            <a:r>
              <a:rPr lang="en-US" dirty="0"/>
              <a:t>Low memory overhead for filesystem (see fig).</a:t>
            </a:r>
          </a:p>
          <a:p>
            <a:r>
              <a:rPr lang="en-US" dirty="0"/>
              <a:t>It would appear memory bounds master but experiments show not an issue in practice.</a:t>
            </a:r>
          </a:p>
          <a:p>
            <a:r>
              <a:rPr lang="en-US" dirty="0"/>
              <a:t>Some experiments with recovery:</a:t>
            </a:r>
          </a:p>
          <a:p>
            <a:pPr lvl="1"/>
            <a:r>
              <a:rPr lang="en-US" dirty="0"/>
              <a:t>Killed a single </a:t>
            </a:r>
            <a:r>
              <a:rPr lang="en-US" dirty="0" err="1"/>
              <a:t>chunkserver</a:t>
            </a:r>
            <a:r>
              <a:rPr lang="en-US" dirty="0"/>
              <a:t> (new replicas made in ~23 min).</a:t>
            </a:r>
          </a:p>
          <a:p>
            <a:pPr lvl="1"/>
            <a:r>
              <a:rPr lang="en-US" dirty="0"/>
              <a:t>Killed 16,000 </a:t>
            </a:r>
            <a:r>
              <a:rPr lang="en-US" dirty="0" err="1"/>
              <a:t>chunkservers</a:t>
            </a:r>
            <a:r>
              <a:rPr lang="en-US" dirty="0"/>
              <a:t>, leaving some chunks with single replica, hence high copy priority (all new replicas in ~2mins).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DB955-83FC-604D-A86B-46249D07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64" y="4633912"/>
            <a:ext cx="3962400" cy="22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Comments/Questions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Application design specific to assumptions! How does this extend? What assumptions can we drop/need to drop?</a:t>
            </a:r>
          </a:p>
          <a:p>
            <a:r>
              <a:rPr lang="en-US" dirty="0"/>
              <a:t>Chunk server recovery is analyzed but master recovery is not. Since the centralized controller in itself seems like a dangerous idea from an availability perspective, to what extent is this worrisome?</a:t>
            </a:r>
          </a:p>
          <a:p>
            <a:r>
              <a:rPr lang="en-US" dirty="0"/>
              <a:t>Seems like the trust model is that the clients are somehow </a:t>
            </a:r>
            <a:r>
              <a:rPr lang="en-US" i="1" dirty="0"/>
              <a:t>internal </a:t>
            </a:r>
            <a:r>
              <a:rPr lang="en-US" dirty="0"/>
              <a:t>and will not try to launch a </a:t>
            </a:r>
            <a:r>
              <a:rPr lang="en-US" dirty="0" err="1"/>
              <a:t>DoS</a:t>
            </a:r>
            <a:r>
              <a:rPr lang="en-US" dirty="0"/>
              <a:t> on the master. Is this a good assumption? Provided, they do have the caveat of not trying to generalize. </a:t>
            </a:r>
          </a:p>
        </p:txBody>
      </p:sp>
    </p:spTree>
    <p:extLst>
      <p:ext uri="{BB962C8B-B14F-4D97-AF65-F5344CB8AC3E}">
        <p14:creationId xmlns:p14="http://schemas.microsoft.com/office/powerpoint/2010/main" val="236635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4015619"/>
            <a:ext cx="96012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Cloud scale storage: Spanner: Google’s globally distributed database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Harjasleen</a:t>
            </a:r>
            <a:r>
              <a:rPr lang="en-US" dirty="0"/>
              <a:t> </a:t>
            </a:r>
            <a:r>
              <a:rPr lang="en-US" dirty="0" err="1"/>
              <a:t>Malvai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the files go?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33F181B-04A2-3E41-9246-40EE25E11B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2743200"/>
          </a:xfrm>
        </p:spPr>
        <p:txBody>
          <a:bodyPr/>
          <a:lstStyle/>
          <a:p>
            <a:r>
              <a:rPr lang="en-US" dirty="0"/>
              <a:t>Machines placed in a network need to share and use data. </a:t>
            </a:r>
          </a:p>
          <a:p>
            <a:r>
              <a:rPr lang="en-US" dirty="0"/>
              <a:t>Introduces a few problems:</a:t>
            </a:r>
          </a:p>
          <a:p>
            <a:pPr lvl="1"/>
            <a:r>
              <a:rPr lang="en-US" dirty="0"/>
              <a:t>Plain old access</a:t>
            </a:r>
          </a:p>
          <a:p>
            <a:pPr lvl="1"/>
            <a:r>
              <a:rPr lang="en-US" dirty="0"/>
              <a:t>Consistency/Reliability</a:t>
            </a:r>
          </a:p>
          <a:p>
            <a:pPr lvl="1"/>
            <a:r>
              <a:rPr lang="en-US" dirty="0"/>
              <a:t>Availability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CAC83-143A-1B4C-A35F-F465EDFB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3822700"/>
            <a:ext cx="4127500" cy="2730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B96A47-4808-DF44-9DF9-B890E07A3C2E}"/>
              </a:ext>
            </a:extLst>
          </p:cNvPr>
          <p:cNvSpPr txBox="1"/>
          <p:nvPr/>
        </p:nvSpPr>
        <p:spPr>
          <a:xfrm>
            <a:off x="3962401" y="6553200"/>
            <a:ext cx="3047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Brown Daily Herald</a:t>
            </a:r>
          </a:p>
        </p:txBody>
      </p:sp>
    </p:spTree>
    <p:extLst>
      <p:ext uri="{BB962C8B-B14F-4D97-AF65-F5344CB8AC3E}">
        <p14:creationId xmlns:p14="http://schemas.microsoft.com/office/powerpoint/2010/main" val="23402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Spanner?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Based on Colossus (successor to GFS)!</a:t>
            </a:r>
          </a:p>
          <a:p>
            <a:r>
              <a:rPr lang="en-US" dirty="0"/>
              <a:t>Predecessors: </a:t>
            </a:r>
          </a:p>
          <a:p>
            <a:pPr lvl="1"/>
            <a:r>
              <a:rPr lang="en-US" dirty="0" err="1"/>
              <a:t>BigTable</a:t>
            </a:r>
            <a:r>
              <a:rPr lang="en-US" dirty="0"/>
              <a:t>: Low functionality (no transactions), not strongly consistent. [Also uses GFS]</a:t>
            </a:r>
          </a:p>
          <a:p>
            <a:pPr lvl="1"/>
            <a:r>
              <a:rPr lang="en-US" dirty="0"/>
              <a:t>Megastore: Strong consistency but low write throughput.</a:t>
            </a:r>
          </a:p>
          <a:p>
            <a:r>
              <a:rPr lang="en-US" dirty="0"/>
              <a:t>Google needed a (third!) tool which addressed these drawbacks.</a:t>
            </a:r>
          </a:p>
          <a:p>
            <a:r>
              <a:rPr lang="en-US" dirty="0"/>
              <a:t>In addition on a global scale:</a:t>
            </a:r>
          </a:p>
          <a:p>
            <a:pPr lvl="1"/>
            <a:r>
              <a:rPr lang="en-US" dirty="0"/>
              <a:t>Client proximity matters for read latency.</a:t>
            </a:r>
          </a:p>
          <a:p>
            <a:pPr lvl="1"/>
            <a:r>
              <a:rPr lang="en-US" dirty="0"/>
              <a:t>Replica proximity matters for write latency.</a:t>
            </a:r>
          </a:p>
          <a:p>
            <a:pPr lvl="1"/>
            <a:r>
              <a:rPr lang="en-US" dirty="0"/>
              <a:t>Number of replicas matters for availability.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9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Spanner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Spanner solves this problem by implementing a derivative of </a:t>
            </a:r>
            <a:r>
              <a:rPr lang="en-US" dirty="0" err="1"/>
              <a:t>BigTable</a:t>
            </a:r>
            <a:r>
              <a:rPr lang="en-US" dirty="0"/>
              <a:t> with </a:t>
            </a:r>
            <a:r>
              <a:rPr lang="en-US" dirty="0" err="1"/>
              <a:t>Paxos</a:t>
            </a:r>
            <a:r>
              <a:rPr lang="en-US" dirty="0"/>
              <a:t> commits to support transactions. </a:t>
            </a:r>
          </a:p>
          <a:p>
            <a:r>
              <a:rPr lang="en-US" dirty="0"/>
              <a:t>Spanner is “chunked” by rows having same or similar keys which they call “tablets”.</a:t>
            </a:r>
          </a:p>
          <a:p>
            <a:r>
              <a:rPr lang="en-US" dirty="0"/>
              <a:t>Spanner deployments termed “universe” with physically isolated units known as “zones”.</a:t>
            </a:r>
          </a:p>
          <a:p>
            <a:r>
              <a:rPr lang="en-US" dirty="0"/>
              <a:t>Zones have </a:t>
            </a:r>
            <a:r>
              <a:rPr lang="en-US" dirty="0" err="1"/>
              <a:t>zonemasters</a:t>
            </a:r>
            <a:r>
              <a:rPr lang="en-US" dirty="0"/>
              <a:t> and </a:t>
            </a:r>
            <a:r>
              <a:rPr lang="en-US" dirty="0" err="1"/>
              <a:t>placemasters</a:t>
            </a:r>
            <a:r>
              <a:rPr lang="en-US" dirty="0"/>
              <a:t> which serve values and move data around respectively.</a:t>
            </a:r>
          </a:p>
          <a:p>
            <a:r>
              <a:rPr lang="en-US" dirty="0"/>
              <a:t>Since no longer in one physical location with single master, time synchronization poses a problem. They address this using their new API </a:t>
            </a:r>
            <a:r>
              <a:rPr lang="en-US" dirty="0" err="1"/>
              <a:t>TrueTime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86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TrueTime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800600"/>
          </a:xfrm>
        </p:spPr>
        <p:txBody>
          <a:bodyPr>
            <a:normAutofit/>
          </a:bodyPr>
          <a:lstStyle/>
          <a:p>
            <a:r>
              <a:rPr lang="en-US" dirty="0"/>
              <a:t>Each datacenter has various servers which provide time using GPS and atomic clocks.</a:t>
            </a:r>
          </a:p>
          <a:p>
            <a:r>
              <a:rPr lang="en-US" dirty="0"/>
              <a:t>Time is no longer returned as an absolute but rather as an interval with real time guaranteed to be within the interval.</a:t>
            </a:r>
          </a:p>
          <a:p>
            <a:r>
              <a:rPr lang="en-US" dirty="0"/>
              <a:t>Spanner holds off on certain serialized transactions if it is required with certainty that it is after a given time.</a:t>
            </a:r>
          </a:p>
          <a:p>
            <a:r>
              <a:rPr lang="en-US" dirty="0"/>
              <a:t>Allows externally consistent snapshots.</a:t>
            </a:r>
          </a:p>
          <a:p>
            <a:r>
              <a:rPr lang="en-US" dirty="0"/>
              <a:t>Now </a:t>
            </a:r>
            <a:r>
              <a:rPr lang="en-US" dirty="0" err="1"/>
              <a:t>Paxos</a:t>
            </a:r>
            <a:r>
              <a:rPr lang="en-US" dirty="0"/>
              <a:t> leaders can be selected </a:t>
            </a:r>
            <a:r>
              <a:rPr lang="en-US" dirty="0" err="1"/>
              <a:t>disjointly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699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Comments/Questions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 distributed file systems and databases are possible but may need to limit assumptions!</a:t>
            </a:r>
          </a:p>
          <a:p>
            <a:r>
              <a:rPr lang="en-US" dirty="0"/>
              <a:t>To what extent are corporate scale assumptions widely useful?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8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1.0: Network File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33F181B-04A2-3E41-9246-40EE25E11BA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Introduced by Sun in 1985 (Sandberg et al. at USENIX).</a:t>
            </a:r>
          </a:p>
          <a:p>
            <a:r>
              <a:rPr lang="en-US" dirty="0"/>
              <a:t>Interface looks like Unix File System: machine actually holding the file becomes “server”, machine requesting becomes “client”.</a:t>
            </a:r>
          </a:p>
          <a:p>
            <a:r>
              <a:rPr lang="en-US" dirty="0"/>
              <a:t>Single copies stored.</a:t>
            </a:r>
          </a:p>
          <a:p>
            <a:r>
              <a:rPr lang="en-US" dirty="0"/>
              <a:t>No locks, which might cause problems with concurrent modifications.</a:t>
            </a:r>
          </a:p>
          <a:p>
            <a:r>
              <a:rPr lang="en-US" dirty="0"/>
              <a:t>There is a cache.</a:t>
            </a:r>
          </a:p>
          <a:p>
            <a:r>
              <a:rPr lang="en-US" dirty="0"/>
              <a:t>Unreliable due to the fact that the strategy for getting files from server is based 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AE1BC-348F-7846-97AE-B6AC59D77F5D}"/>
              </a:ext>
            </a:extLst>
          </p:cNvPr>
          <p:cNvGrpSpPr/>
          <p:nvPr/>
        </p:nvGrpSpPr>
        <p:grpSpPr>
          <a:xfrm>
            <a:off x="0" y="5257800"/>
            <a:ext cx="12192000" cy="1374934"/>
            <a:chOff x="0" y="5257800"/>
            <a:chExt cx="12192000" cy="13749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832819-751D-9D4A-8E0E-23E7A7101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257800"/>
              <a:ext cx="12192000" cy="94476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EDD996-5C68-2542-B752-1A9C58319181}"/>
                </a:ext>
              </a:extLst>
            </p:cNvPr>
            <p:cNvSpPr txBox="1"/>
            <p:nvPr/>
          </p:nvSpPr>
          <p:spPr>
            <a:xfrm>
              <a:off x="76200" y="6386513"/>
              <a:ext cx="86052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Source: Sandberg, Russel, et al. "Design and implementation of the Sun network filesystem." </a:t>
              </a:r>
              <a:r>
                <a:rPr lang="en-US" sz="1000" i="1" dirty="0"/>
                <a:t>Proceedings of the Summer USENIX conference</a:t>
              </a:r>
              <a:r>
                <a:rPr lang="en-US" sz="1000" dirty="0"/>
                <a:t>. 1985.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8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2.0: Sharing is Caring (p2p)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33F181B-04A2-3E41-9246-40EE25E11BA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458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Many untrusted nodes which can come and go store files. E.g. Napster, </a:t>
            </a:r>
            <a:r>
              <a:rPr lang="en-US" dirty="0" err="1"/>
              <a:t>Limewire</a:t>
            </a:r>
            <a:r>
              <a:rPr lang="en-US" dirty="0"/>
              <a:t> for p2p filesharing.</a:t>
            </a:r>
          </a:p>
          <a:p>
            <a:r>
              <a:rPr lang="en-US" dirty="0"/>
              <a:t>Napster (1999) and its contemporaries had to maintain some centralized store of where files were or search all nodes for them, limiting scalability.</a:t>
            </a:r>
          </a:p>
          <a:p>
            <a:r>
              <a:rPr lang="en-US" dirty="0"/>
              <a:t>Concurrent proposals (~2001) of various distributed hash tables: hash “keys” (e.g. file IDs) and/or node names, use some structure to speed up search for key locations (Chord, CAN, Tapestry, Pastry). </a:t>
            </a:r>
          </a:p>
          <a:p>
            <a:r>
              <a:rPr lang="en-US" dirty="0"/>
              <a:t>Applications could include any distributed system with nodes leaving such as distributing nonce ranges to nodes in a mining pool! </a:t>
            </a:r>
          </a:p>
          <a:p>
            <a:r>
              <a:rPr lang="en-US" dirty="0"/>
              <a:t>Using the distributed hash tables (among other new tools), the issues from Napster could be overcome: Systems such as Pond (2003) implemented scalable p2p data storage. </a:t>
            </a:r>
          </a:p>
          <a:p>
            <a:r>
              <a:rPr lang="en-US" dirty="0"/>
              <a:t>Did not trust the hosts!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935F5E-C9E5-9846-9C52-3F9B7BA812DE}"/>
              </a:ext>
            </a:extLst>
          </p:cNvPr>
          <p:cNvGrpSpPr/>
          <p:nvPr/>
        </p:nvGrpSpPr>
        <p:grpSpPr>
          <a:xfrm>
            <a:off x="9174914" y="3505200"/>
            <a:ext cx="2788486" cy="2684621"/>
            <a:chOff x="9174914" y="3505200"/>
            <a:chExt cx="2788486" cy="26846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FE9FDC-CB85-9945-9710-497F64D09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4914" y="3505200"/>
              <a:ext cx="2788486" cy="245631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0C5767-8BED-DF49-AB63-68B115937A61}"/>
                </a:ext>
              </a:extLst>
            </p:cNvPr>
            <p:cNvSpPr txBox="1"/>
            <p:nvPr/>
          </p:nvSpPr>
          <p:spPr>
            <a:xfrm>
              <a:off x="9982200" y="5943600"/>
              <a:ext cx="13582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Source: Website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0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Google File System?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33F181B-04A2-3E41-9246-40EE25E11B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Datacenter! Cheap commodity machines to run Google’s operations with high bandwidth.</a:t>
            </a:r>
          </a:p>
          <a:p>
            <a:r>
              <a:rPr lang="en-US" dirty="0"/>
              <a:t>Machines owned by Google, within data center, hence trusted!</a:t>
            </a:r>
          </a:p>
          <a:p>
            <a:r>
              <a:rPr lang="en-US" dirty="0"/>
              <a:t>Need to design file system which accounted for: </a:t>
            </a:r>
          </a:p>
          <a:p>
            <a:pPr lvl="1"/>
            <a:r>
              <a:rPr lang="en-US" dirty="0"/>
              <a:t>Large scale distributed storage</a:t>
            </a:r>
          </a:p>
          <a:p>
            <a:pPr lvl="1"/>
            <a:r>
              <a:rPr lang="en-US" dirty="0"/>
              <a:t>Reliability</a:t>
            </a:r>
          </a:p>
          <a:p>
            <a:pPr lvl="1"/>
            <a:r>
              <a:rPr lang="en-US" dirty="0"/>
              <a:t>Availability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33F181B-04A2-3E41-9246-40EE25E11BA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Hardware:</a:t>
            </a:r>
          </a:p>
          <a:p>
            <a:pPr lvl="1"/>
            <a:r>
              <a:rPr lang="en-US" dirty="0"/>
              <a:t>Using commodity hardware.</a:t>
            </a:r>
          </a:p>
          <a:p>
            <a:pPr lvl="1"/>
            <a:r>
              <a:rPr lang="en-US" dirty="0"/>
              <a:t>Component failures are common and need to be accounted for.</a:t>
            </a:r>
          </a:p>
          <a:p>
            <a:r>
              <a:rPr lang="en-US" dirty="0"/>
              <a:t>Files:</a:t>
            </a:r>
          </a:p>
          <a:p>
            <a:pPr lvl="1"/>
            <a:r>
              <a:rPr lang="en-US" dirty="0"/>
              <a:t>Huge files are common so design needs to accommodate. </a:t>
            </a:r>
          </a:p>
          <a:p>
            <a:r>
              <a:rPr lang="en-US" dirty="0"/>
              <a:t>Writes:</a:t>
            </a:r>
          </a:p>
          <a:p>
            <a:pPr lvl="1"/>
            <a:r>
              <a:rPr lang="en-US" dirty="0"/>
              <a:t>Most mutations are </a:t>
            </a:r>
            <a:r>
              <a:rPr lang="en-US" i="1" dirty="0"/>
              <a:t>appends </a:t>
            </a:r>
            <a:r>
              <a:rPr lang="en-US" dirty="0"/>
              <a:t> and </a:t>
            </a:r>
            <a:r>
              <a:rPr lang="en-US" i="1" dirty="0"/>
              <a:t>not overwrites. </a:t>
            </a:r>
          </a:p>
          <a:p>
            <a:pPr lvl="1"/>
            <a:r>
              <a:rPr lang="en-US" dirty="0"/>
              <a:t>Concurrent modifications are to be accommodated.</a:t>
            </a:r>
          </a:p>
          <a:p>
            <a:r>
              <a:rPr lang="en-US" dirty="0"/>
              <a:t>Reads:</a:t>
            </a:r>
          </a:p>
          <a:p>
            <a:pPr lvl="1"/>
            <a:r>
              <a:rPr lang="en-US" dirty="0"/>
              <a:t>Primarily large streaming reads and small random reads.</a:t>
            </a:r>
          </a:p>
          <a:p>
            <a:r>
              <a:rPr lang="en-US" dirty="0"/>
              <a:t>Efficiency:</a:t>
            </a:r>
          </a:p>
          <a:p>
            <a:pPr lvl="1"/>
            <a:r>
              <a:rPr lang="en-US" dirty="0"/>
              <a:t>High bandwidth &gt; low latency: Most applications process data at a high rate but do not have fast response requirements. </a:t>
            </a:r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Under The Hood</a:t>
            </a:r>
          </a:p>
        </p:txBody>
      </p:sp>
      <p:sp>
        <p:nvSpPr>
          <p:cNvPr id="5" name="矩形 4"/>
          <p:cNvSpPr/>
          <p:nvPr/>
        </p:nvSpPr>
        <p:spPr>
          <a:xfrm>
            <a:off x="3040088" y="2057400"/>
            <a:ext cx="64087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File</a:t>
            </a:r>
          </a:p>
        </p:txBody>
      </p:sp>
      <p:sp>
        <p:nvSpPr>
          <p:cNvPr id="6" name="矩形 5"/>
          <p:cNvSpPr/>
          <p:nvPr/>
        </p:nvSpPr>
        <p:spPr>
          <a:xfrm>
            <a:off x="2514600" y="3400426"/>
            <a:ext cx="2037656" cy="1247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>
                <a:solidFill>
                  <a:schemeClr val="accent1">
                    <a:shade val="50000"/>
                  </a:schemeClr>
                </a:solidFill>
              </a:ln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857872" y="2895600"/>
            <a:ext cx="835292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3732674"/>
            <a:ext cx="213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Fixed Sized Chunks</a:t>
            </a:r>
          </a:p>
        </p:txBody>
      </p:sp>
      <p:cxnSp>
        <p:nvCxnSpPr>
          <p:cNvPr id="26" name="直接箭头连接符 18">
            <a:extLst>
              <a:ext uri="{FF2B5EF4-FFF2-40B4-BE49-F238E27FC236}">
                <a16:creationId xmlns:a16="http://schemas.microsoft.com/office/drawing/2014/main" id="{37A8213A-6DC3-DC43-965A-2FCC0EF862A3}"/>
              </a:ext>
            </a:extLst>
          </p:cNvPr>
          <p:cNvCxnSpPr>
            <a:cxnSpLocks/>
          </p:cNvCxnSpPr>
          <p:nvPr/>
        </p:nvCxnSpPr>
        <p:spPr>
          <a:xfrm>
            <a:off x="3810000" y="2573287"/>
            <a:ext cx="0" cy="7795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18">
            <a:extLst>
              <a:ext uri="{FF2B5EF4-FFF2-40B4-BE49-F238E27FC236}">
                <a16:creationId xmlns:a16="http://schemas.microsoft.com/office/drawing/2014/main" id="{1CA5F12B-3445-3042-9D35-E42E8B4ABDFB}"/>
              </a:ext>
            </a:extLst>
          </p:cNvPr>
          <p:cNvCxnSpPr>
            <a:cxnSpLocks/>
          </p:cNvCxnSpPr>
          <p:nvPr/>
        </p:nvCxnSpPr>
        <p:spPr>
          <a:xfrm>
            <a:off x="5562600" y="2573287"/>
            <a:ext cx="0" cy="7795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18">
            <a:extLst>
              <a:ext uri="{FF2B5EF4-FFF2-40B4-BE49-F238E27FC236}">
                <a16:creationId xmlns:a16="http://schemas.microsoft.com/office/drawing/2014/main" id="{B0CC9505-1605-E246-921A-E94AAE5BC076}"/>
              </a:ext>
            </a:extLst>
          </p:cNvPr>
          <p:cNvCxnSpPr>
            <a:cxnSpLocks/>
          </p:cNvCxnSpPr>
          <p:nvPr/>
        </p:nvCxnSpPr>
        <p:spPr>
          <a:xfrm>
            <a:off x="7239000" y="2573287"/>
            <a:ext cx="0" cy="7795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DAB4070-6266-3F42-A406-FE90A38D988F}"/>
              </a:ext>
            </a:extLst>
          </p:cNvPr>
          <p:cNvSpPr txBox="1"/>
          <p:nvPr/>
        </p:nvSpPr>
        <p:spPr>
          <a:xfrm>
            <a:off x="2514601" y="3400426"/>
            <a:ext cx="20376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Chunk Handle</a:t>
            </a:r>
          </a:p>
        </p:txBody>
      </p:sp>
      <p:sp>
        <p:nvSpPr>
          <p:cNvPr id="39" name="矩形 5">
            <a:extLst>
              <a:ext uri="{FF2B5EF4-FFF2-40B4-BE49-F238E27FC236}">
                <a16:creationId xmlns:a16="http://schemas.microsoft.com/office/drawing/2014/main" id="{FA66EE12-75AC-9C44-9927-9E7D4DACC3F9}"/>
              </a:ext>
            </a:extLst>
          </p:cNvPr>
          <p:cNvSpPr/>
          <p:nvPr/>
        </p:nvSpPr>
        <p:spPr>
          <a:xfrm>
            <a:off x="4724400" y="3400426"/>
            <a:ext cx="2037656" cy="1247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>
                <a:solidFill>
                  <a:schemeClr val="accent1">
                    <a:shade val="50000"/>
                  </a:schemeClr>
                </a:solidFill>
              </a:ln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860EE1-B179-F74B-9E26-509148C39FA9}"/>
              </a:ext>
            </a:extLst>
          </p:cNvPr>
          <p:cNvSpPr txBox="1"/>
          <p:nvPr/>
        </p:nvSpPr>
        <p:spPr>
          <a:xfrm>
            <a:off x="4724401" y="3400426"/>
            <a:ext cx="20376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Chunk Handle</a:t>
            </a:r>
          </a:p>
        </p:txBody>
      </p:sp>
      <p:sp>
        <p:nvSpPr>
          <p:cNvPr id="41" name="矩形 5">
            <a:extLst>
              <a:ext uri="{FF2B5EF4-FFF2-40B4-BE49-F238E27FC236}">
                <a16:creationId xmlns:a16="http://schemas.microsoft.com/office/drawing/2014/main" id="{8E13D916-B1D7-B241-882A-F2D0DE08A7FC}"/>
              </a:ext>
            </a:extLst>
          </p:cNvPr>
          <p:cNvSpPr/>
          <p:nvPr/>
        </p:nvSpPr>
        <p:spPr>
          <a:xfrm>
            <a:off x="7868343" y="3400426"/>
            <a:ext cx="2037656" cy="1247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>
                <a:solidFill>
                  <a:schemeClr val="accent1">
                    <a:shade val="50000"/>
                  </a:schemeClr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CC1351-2BCF-074D-9D99-17FEF0A6DE22}"/>
              </a:ext>
            </a:extLst>
          </p:cNvPr>
          <p:cNvSpPr txBox="1"/>
          <p:nvPr/>
        </p:nvSpPr>
        <p:spPr>
          <a:xfrm>
            <a:off x="7868344" y="3400426"/>
            <a:ext cx="20376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Chunk Handle</a:t>
            </a:r>
          </a:p>
        </p:txBody>
      </p:sp>
      <p:cxnSp>
        <p:nvCxnSpPr>
          <p:cNvPr id="36" name="直接箭头连接符 18">
            <a:extLst>
              <a:ext uri="{FF2B5EF4-FFF2-40B4-BE49-F238E27FC236}">
                <a16:creationId xmlns:a16="http://schemas.microsoft.com/office/drawing/2014/main" id="{2DFFC973-2396-D340-988D-B73575088AF5}"/>
              </a:ext>
            </a:extLst>
          </p:cNvPr>
          <p:cNvCxnSpPr>
            <a:cxnSpLocks/>
          </p:cNvCxnSpPr>
          <p:nvPr/>
        </p:nvCxnSpPr>
        <p:spPr>
          <a:xfrm>
            <a:off x="8760296" y="2573287"/>
            <a:ext cx="0" cy="7795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6B4A940-38BC-D447-8B26-20355E41C9EB}"/>
              </a:ext>
            </a:extLst>
          </p:cNvPr>
          <p:cNvSpPr txBox="1"/>
          <p:nvPr/>
        </p:nvSpPr>
        <p:spPr>
          <a:xfrm>
            <a:off x="7086600" y="3814763"/>
            <a:ext cx="64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127DD-0598-2341-991E-D7B50EB5777F}"/>
              </a:ext>
            </a:extLst>
          </p:cNvPr>
          <p:cNvSpPr txBox="1"/>
          <p:nvPr/>
        </p:nvSpPr>
        <p:spPr>
          <a:xfrm>
            <a:off x="816864" y="5257800"/>
            <a:ext cx="10460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Salient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Chunk is treated as a Linux file on the hardware, Linux caching is implicitly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is written at an offset within a chunk.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 is a parameter. They chose 64 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replicas (more on this later).</a:t>
            </a:r>
          </a:p>
        </p:txBody>
      </p:sp>
    </p:spTree>
    <p:extLst>
      <p:ext uri="{BB962C8B-B14F-4D97-AF65-F5344CB8AC3E}">
        <p14:creationId xmlns:p14="http://schemas.microsoft.com/office/powerpoint/2010/main" val="20370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5" name="矩形 4"/>
          <p:cNvSpPr/>
          <p:nvPr/>
        </p:nvSpPr>
        <p:spPr>
          <a:xfrm>
            <a:off x="3040088" y="3581400"/>
            <a:ext cx="64087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</a:t>
            </a:r>
          </a:p>
        </p:txBody>
      </p:sp>
      <p:sp>
        <p:nvSpPr>
          <p:cNvPr id="6" name="矩形 5"/>
          <p:cNvSpPr/>
          <p:nvPr/>
        </p:nvSpPr>
        <p:spPr>
          <a:xfrm>
            <a:off x="3071664" y="4740424"/>
            <a:ext cx="151216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Primary replica of chunk</a:t>
            </a:r>
          </a:p>
        </p:txBody>
      </p:sp>
      <p:sp>
        <p:nvSpPr>
          <p:cNvPr id="7" name="矩形 6"/>
          <p:cNvSpPr/>
          <p:nvPr/>
        </p:nvSpPr>
        <p:spPr>
          <a:xfrm>
            <a:off x="6384032" y="4740424"/>
            <a:ext cx="151216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4727848" y="4740424"/>
            <a:ext cx="151216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8040216" y="4740424"/>
            <a:ext cx="14401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1857872" y="4419600"/>
            <a:ext cx="835292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75520" y="52566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Chunk</a:t>
            </a:r>
          </a:p>
          <a:p>
            <a:r>
              <a:rPr lang="en-US" sz="2000" dirty="0"/>
              <a:t>Servers</a:t>
            </a:r>
          </a:p>
        </p:txBody>
      </p:sp>
      <p:sp>
        <p:nvSpPr>
          <p:cNvPr id="18" name="矩形 5">
            <a:extLst>
              <a:ext uri="{FF2B5EF4-FFF2-40B4-BE49-F238E27FC236}">
                <a16:creationId xmlns:a16="http://schemas.microsoft.com/office/drawing/2014/main" id="{54B39504-9DE2-6D49-961C-F7DA0A45E829}"/>
              </a:ext>
            </a:extLst>
          </p:cNvPr>
          <p:cNvSpPr/>
          <p:nvPr/>
        </p:nvSpPr>
        <p:spPr>
          <a:xfrm>
            <a:off x="3505200" y="2209800"/>
            <a:ext cx="66213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C1</a:t>
            </a:r>
          </a:p>
        </p:txBody>
      </p:sp>
      <p:sp>
        <p:nvSpPr>
          <p:cNvPr id="19" name="矩形 5">
            <a:extLst>
              <a:ext uri="{FF2B5EF4-FFF2-40B4-BE49-F238E27FC236}">
                <a16:creationId xmlns:a16="http://schemas.microsoft.com/office/drawing/2014/main" id="{D1302C82-2A9E-0E43-B21E-58743AF21047}"/>
              </a:ext>
            </a:extLst>
          </p:cNvPr>
          <p:cNvSpPr/>
          <p:nvPr/>
        </p:nvSpPr>
        <p:spPr>
          <a:xfrm>
            <a:off x="4671864" y="2209800"/>
            <a:ext cx="66213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C2</a:t>
            </a:r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EF60716C-3498-7947-A443-CD1B53C1F9C7}"/>
              </a:ext>
            </a:extLst>
          </p:cNvPr>
          <p:cNvSpPr/>
          <p:nvPr/>
        </p:nvSpPr>
        <p:spPr>
          <a:xfrm>
            <a:off x="5791200" y="2209800"/>
            <a:ext cx="66213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Ci</a:t>
            </a:r>
          </a:p>
        </p:txBody>
      </p:sp>
      <p:sp>
        <p:nvSpPr>
          <p:cNvPr id="21" name="矩形 5">
            <a:extLst>
              <a:ext uri="{FF2B5EF4-FFF2-40B4-BE49-F238E27FC236}">
                <a16:creationId xmlns:a16="http://schemas.microsoft.com/office/drawing/2014/main" id="{4BC674D8-C84F-D84B-8CA0-CFD1376C637E}"/>
              </a:ext>
            </a:extLst>
          </p:cNvPr>
          <p:cNvSpPr/>
          <p:nvPr/>
        </p:nvSpPr>
        <p:spPr>
          <a:xfrm>
            <a:off x="6934200" y="2209800"/>
            <a:ext cx="66213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Cj</a:t>
            </a:r>
            <a:endParaRPr lang="en-US" sz="2000" dirty="0"/>
          </a:p>
        </p:txBody>
      </p:sp>
      <p:sp>
        <p:nvSpPr>
          <p:cNvPr id="22" name="矩形 5">
            <a:extLst>
              <a:ext uri="{FF2B5EF4-FFF2-40B4-BE49-F238E27FC236}">
                <a16:creationId xmlns:a16="http://schemas.microsoft.com/office/drawing/2014/main" id="{7D14E909-1A6F-1849-8199-22E7C7753D1B}"/>
              </a:ext>
            </a:extLst>
          </p:cNvPr>
          <p:cNvSpPr/>
          <p:nvPr/>
        </p:nvSpPr>
        <p:spPr>
          <a:xfrm>
            <a:off x="8024664" y="2209800"/>
            <a:ext cx="66213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12D08-A19F-804E-9105-4739571FAE9C}"/>
              </a:ext>
            </a:extLst>
          </p:cNvPr>
          <p:cNvSpPr txBox="1"/>
          <p:nvPr/>
        </p:nvSpPr>
        <p:spPr>
          <a:xfrm>
            <a:off x="1752600" y="2362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4ED27D-173C-7F42-A608-6B5B9920E1CA}"/>
              </a:ext>
            </a:extLst>
          </p:cNvPr>
          <p:cNvSpPr txBox="1"/>
          <p:nvPr/>
        </p:nvSpPr>
        <p:spPr>
          <a:xfrm>
            <a:off x="5375702" y="24191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9CE3C9-9D56-AC41-AD15-14C2CEF89AF9}"/>
              </a:ext>
            </a:extLst>
          </p:cNvPr>
          <p:cNvSpPr txBox="1"/>
          <p:nvPr/>
        </p:nvSpPr>
        <p:spPr>
          <a:xfrm>
            <a:off x="6518702" y="2438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6" name="直接箭头连接符 18">
            <a:extLst>
              <a:ext uri="{FF2B5EF4-FFF2-40B4-BE49-F238E27FC236}">
                <a16:creationId xmlns:a16="http://schemas.microsoft.com/office/drawing/2014/main" id="{37A8213A-6DC3-DC43-965A-2FCC0EF862A3}"/>
              </a:ext>
            </a:extLst>
          </p:cNvPr>
          <p:cNvCxnSpPr>
            <a:cxnSpLocks/>
          </p:cNvCxnSpPr>
          <p:nvPr/>
        </p:nvCxnSpPr>
        <p:spPr>
          <a:xfrm>
            <a:off x="3733800" y="2819400"/>
            <a:ext cx="304801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401932F-DFD1-CA40-B664-0EED354F33BB}"/>
              </a:ext>
            </a:extLst>
          </p:cNvPr>
          <p:cNvSpPr txBox="1"/>
          <p:nvPr/>
        </p:nvSpPr>
        <p:spPr>
          <a:xfrm>
            <a:off x="4038600" y="2949932"/>
            <a:ext cx="175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Data/Operation</a:t>
            </a:r>
          </a:p>
          <a:p>
            <a:r>
              <a:rPr lang="en-US" dirty="0"/>
              <a:t>On Chunk</a:t>
            </a:r>
          </a:p>
        </p:txBody>
      </p:sp>
      <p:cxnSp>
        <p:nvCxnSpPr>
          <p:cNvPr id="25" name="直接箭头连接符 18">
            <a:extLst>
              <a:ext uri="{FF2B5EF4-FFF2-40B4-BE49-F238E27FC236}">
                <a16:creationId xmlns:a16="http://schemas.microsoft.com/office/drawing/2014/main" id="{BFE1ACAA-5A2B-BD43-B821-7BA0C31233A0}"/>
              </a:ext>
            </a:extLst>
          </p:cNvPr>
          <p:cNvCxnSpPr>
            <a:cxnSpLocks/>
          </p:cNvCxnSpPr>
          <p:nvPr/>
        </p:nvCxnSpPr>
        <p:spPr>
          <a:xfrm flipH="1">
            <a:off x="3774827" y="4097287"/>
            <a:ext cx="263773" cy="8338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7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Interaction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46EDBA8-1CE2-4D43-BC62-4AA85076C3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6705600" cy="5257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/>
              <a:t>Client wants to </a:t>
            </a:r>
            <a:r>
              <a:rPr lang="en-US" sz="3100" i="1" dirty="0"/>
              <a:t>mutate </a:t>
            </a:r>
            <a:r>
              <a:rPr lang="en-US" sz="3100" dirty="0"/>
              <a:t>a chunk (write or append).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Master grants an arbitrarily extendible 60s lease for the chunk to a random </a:t>
            </a:r>
            <a:r>
              <a:rPr lang="en-US" sz="3100" i="1" dirty="0"/>
              <a:t>primary </a:t>
            </a:r>
            <a:r>
              <a:rPr lang="en-US" sz="3100" dirty="0"/>
              <a:t>with an up to date version (version checked with master metadata)</a:t>
            </a:r>
            <a:r>
              <a:rPr lang="en-US" sz="3100" i="1" dirty="0"/>
              <a:t>.</a:t>
            </a:r>
            <a:endParaRPr lang="en-US" sz="3100" dirty="0"/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Replies to client with primary and replicas.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Client caches the primary and other chunk servers with replicas </a:t>
            </a:r>
            <a:r>
              <a:rPr lang="en-US" sz="3100" i="1" dirty="0"/>
              <a:t>(secondaries).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All edits are pushed to all replicas and write request is sent to the primary by the client.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Primary mutates and also makes an ordered list of write requests, accounting for multiple users sending write requests to the chunk.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Primary forwards list of writes, hence ensuring consistency.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Any errors from secondary writes are sent to client which handles re-tries.</a:t>
            </a:r>
          </a:p>
          <a:p>
            <a:pPr lvl="1"/>
            <a:endParaRPr lang="en-US" i="1" dirty="0"/>
          </a:p>
          <a:p>
            <a:endParaRPr lang="en-US" dirty="0"/>
          </a:p>
          <a:p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991B6D-124F-664E-A250-D275601D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879600"/>
            <a:ext cx="4749800" cy="4445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7E0A07-7677-7447-BFCC-8DA0E84C1A04}"/>
              </a:ext>
            </a:extLst>
          </p:cNvPr>
          <p:cNvSpPr txBox="1"/>
          <p:nvPr/>
        </p:nvSpPr>
        <p:spPr>
          <a:xfrm>
            <a:off x="8335081" y="6172200"/>
            <a:ext cx="2028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The Google File System</a:t>
            </a:r>
          </a:p>
        </p:txBody>
      </p:sp>
    </p:spTree>
    <p:extLst>
      <p:ext uri="{BB962C8B-B14F-4D97-AF65-F5344CB8AC3E}">
        <p14:creationId xmlns:p14="http://schemas.microsoft.com/office/powerpoint/2010/main" val="18036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16514</TotalTime>
  <Words>1520</Words>
  <Application>Microsoft Macintosh PowerPoint</Application>
  <PresentationFormat>Widescreen</PresentationFormat>
  <Paragraphs>201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Tw Cen MT</vt:lpstr>
      <vt:lpstr>Wingdings</vt:lpstr>
      <vt:lpstr>Wingdings 2</vt:lpstr>
      <vt:lpstr>Median</vt:lpstr>
      <vt:lpstr>Cloud scale storage: The Google File system</vt:lpstr>
      <vt:lpstr>Where do the files go?</vt:lpstr>
      <vt:lpstr>Version 1.0: Network File System</vt:lpstr>
      <vt:lpstr>Version 2.0: Sharing is Caring (p2p)</vt:lpstr>
      <vt:lpstr>Why Google File System?</vt:lpstr>
      <vt:lpstr>ASSUMPTIONS</vt:lpstr>
      <vt:lpstr>Data Under The Hood</vt:lpstr>
      <vt:lpstr>Architecture</vt:lpstr>
      <vt:lpstr>Client Interaction</vt:lpstr>
      <vt:lpstr>Problems Posed By GFS</vt:lpstr>
      <vt:lpstr>Synchronization I</vt:lpstr>
      <vt:lpstr>Synchronization II</vt:lpstr>
      <vt:lpstr>Availability</vt:lpstr>
      <vt:lpstr>Recovery </vt:lpstr>
      <vt:lpstr>Integrity</vt:lpstr>
      <vt:lpstr>Server Efficiency</vt:lpstr>
      <vt:lpstr>Measurements</vt:lpstr>
      <vt:lpstr>Comments/Questions</vt:lpstr>
      <vt:lpstr>Cloud scale storage: Spanner: Google’s globally distributed database</vt:lpstr>
      <vt:lpstr>Why Spanner?</vt:lpstr>
      <vt:lpstr>Spanner Solution</vt:lpstr>
      <vt:lpstr>TrueTime</vt:lpstr>
      <vt:lpstr>Comments/Questions</vt:lpstr>
    </vt:vector>
  </TitlesOfParts>
  <Company>Cornell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Malvai, Harjasleen</cp:lastModifiedBy>
  <cp:revision>222</cp:revision>
  <dcterms:created xsi:type="dcterms:W3CDTF">2010-09-02T12:47:54Z</dcterms:created>
  <dcterms:modified xsi:type="dcterms:W3CDTF">2018-10-04T12:03:01Z</dcterms:modified>
</cp:coreProperties>
</file>