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52"/>
  </p:notesMasterIdLst>
  <p:sldIdLst>
    <p:sldId id="382" r:id="rId2"/>
    <p:sldId id="610" r:id="rId3"/>
    <p:sldId id="600" r:id="rId4"/>
    <p:sldId id="601" r:id="rId5"/>
    <p:sldId id="607" r:id="rId6"/>
    <p:sldId id="608" r:id="rId7"/>
    <p:sldId id="604" r:id="rId8"/>
    <p:sldId id="609" r:id="rId9"/>
    <p:sldId id="602" r:id="rId10"/>
    <p:sldId id="603" r:id="rId11"/>
    <p:sldId id="605" r:id="rId12"/>
    <p:sldId id="606" r:id="rId13"/>
    <p:sldId id="611" r:id="rId14"/>
    <p:sldId id="612" r:id="rId15"/>
    <p:sldId id="613" r:id="rId16"/>
    <p:sldId id="614" r:id="rId17"/>
    <p:sldId id="647" r:id="rId18"/>
    <p:sldId id="615" r:id="rId19"/>
    <p:sldId id="617" r:id="rId20"/>
    <p:sldId id="616" r:id="rId21"/>
    <p:sldId id="618" r:id="rId22"/>
    <p:sldId id="619" r:id="rId23"/>
    <p:sldId id="620" r:id="rId24"/>
    <p:sldId id="622" r:id="rId25"/>
    <p:sldId id="621" r:id="rId26"/>
    <p:sldId id="623" r:id="rId27"/>
    <p:sldId id="624" r:id="rId28"/>
    <p:sldId id="625" r:id="rId29"/>
    <p:sldId id="626" r:id="rId30"/>
    <p:sldId id="627" r:id="rId31"/>
    <p:sldId id="628" r:id="rId32"/>
    <p:sldId id="629" r:id="rId33"/>
    <p:sldId id="630" r:id="rId34"/>
    <p:sldId id="631" r:id="rId35"/>
    <p:sldId id="599" r:id="rId36"/>
    <p:sldId id="633" r:id="rId37"/>
    <p:sldId id="632" r:id="rId38"/>
    <p:sldId id="634" r:id="rId39"/>
    <p:sldId id="635" r:id="rId40"/>
    <p:sldId id="636" r:id="rId41"/>
    <p:sldId id="637" r:id="rId42"/>
    <p:sldId id="638" r:id="rId43"/>
    <p:sldId id="639" r:id="rId44"/>
    <p:sldId id="640" r:id="rId45"/>
    <p:sldId id="641" r:id="rId46"/>
    <p:sldId id="642" r:id="rId47"/>
    <p:sldId id="643" r:id="rId48"/>
    <p:sldId id="644" r:id="rId49"/>
    <p:sldId id="645" r:id="rId50"/>
    <p:sldId id="646" r:id="rId51"/>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itchFamily="4" charset="0"/>
        <a:ea typeface="+mn-ea"/>
        <a:cs typeface="+mn-cs"/>
      </a:defRPr>
    </a:lvl1pPr>
    <a:lvl2pPr marL="457200" algn="l" rtl="0" fontAlgn="base">
      <a:spcBef>
        <a:spcPct val="0"/>
      </a:spcBef>
      <a:spcAft>
        <a:spcPct val="0"/>
      </a:spcAft>
      <a:defRPr kern="1200">
        <a:solidFill>
          <a:schemeClr val="tx1"/>
        </a:solidFill>
        <a:latin typeface="Arial" pitchFamily="4" charset="0"/>
        <a:ea typeface="+mn-ea"/>
        <a:cs typeface="+mn-cs"/>
      </a:defRPr>
    </a:lvl2pPr>
    <a:lvl3pPr marL="914400" algn="l" rtl="0" fontAlgn="base">
      <a:spcBef>
        <a:spcPct val="0"/>
      </a:spcBef>
      <a:spcAft>
        <a:spcPct val="0"/>
      </a:spcAft>
      <a:defRPr kern="1200">
        <a:solidFill>
          <a:schemeClr val="tx1"/>
        </a:solidFill>
        <a:latin typeface="Arial" pitchFamily="4" charset="0"/>
        <a:ea typeface="+mn-ea"/>
        <a:cs typeface="+mn-cs"/>
      </a:defRPr>
    </a:lvl3pPr>
    <a:lvl4pPr marL="1371600" algn="l" rtl="0" fontAlgn="base">
      <a:spcBef>
        <a:spcPct val="0"/>
      </a:spcBef>
      <a:spcAft>
        <a:spcPct val="0"/>
      </a:spcAft>
      <a:defRPr kern="1200">
        <a:solidFill>
          <a:schemeClr val="tx1"/>
        </a:solidFill>
        <a:latin typeface="Arial" pitchFamily="4" charset="0"/>
        <a:ea typeface="+mn-ea"/>
        <a:cs typeface="+mn-cs"/>
      </a:defRPr>
    </a:lvl4pPr>
    <a:lvl5pPr marL="1828800" algn="l" rtl="0" fontAlgn="base">
      <a:spcBef>
        <a:spcPct val="0"/>
      </a:spcBef>
      <a:spcAft>
        <a:spcPct val="0"/>
      </a:spcAft>
      <a:defRPr kern="1200">
        <a:solidFill>
          <a:schemeClr val="tx1"/>
        </a:solidFill>
        <a:latin typeface="Arial" pitchFamily="4" charset="0"/>
        <a:ea typeface="+mn-ea"/>
        <a:cs typeface="+mn-cs"/>
      </a:defRPr>
    </a:lvl5pPr>
    <a:lvl6pPr marL="2286000" algn="l" defTabSz="457200" rtl="0" eaLnBrk="1" latinLnBrk="0" hangingPunct="1">
      <a:defRPr kern="1200">
        <a:solidFill>
          <a:schemeClr val="tx1"/>
        </a:solidFill>
        <a:latin typeface="Arial" pitchFamily="4" charset="0"/>
        <a:ea typeface="+mn-ea"/>
        <a:cs typeface="+mn-cs"/>
      </a:defRPr>
    </a:lvl6pPr>
    <a:lvl7pPr marL="2743200" algn="l" defTabSz="457200" rtl="0" eaLnBrk="1" latinLnBrk="0" hangingPunct="1">
      <a:defRPr kern="1200">
        <a:solidFill>
          <a:schemeClr val="tx1"/>
        </a:solidFill>
        <a:latin typeface="Arial" pitchFamily="4" charset="0"/>
        <a:ea typeface="+mn-ea"/>
        <a:cs typeface="+mn-cs"/>
      </a:defRPr>
    </a:lvl7pPr>
    <a:lvl8pPr marL="3200400" algn="l" defTabSz="457200" rtl="0" eaLnBrk="1" latinLnBrk="0" hangingPunct="1">
      <a:defRPr kern="1200">
        <a:solidFill>
          <a:schemeClr val="tx1"/>
        </a:solidFill>
        <a:latin typeface="Arial" pitchFamily="4" charset="0"/>
        <a:ea typeface="+mn-ea"/>
        <a:cs typeface="+mn-cs"/>
      </a:defRPr>
    </a:lvl8pPr>
    <a:lvl9pPr marL="3657600" algn="l" defTabSz="457200" rtl="0" eaLnBrk="1" latinLnBrk="0" hangingPunct="1">
      <a:defRPr kern="1200">
        <a:solidFill>
          <a:schemeClr val="tx1"/>
        </a:solidFill>
        <a:latin typeface="Arial" pitchFamily="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51" y="261"/>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ltLang="zh-CN"/>
              <a:t>Citation count  in Google scholar</a:t>
            </a:r>
            <a:endParaRPr lang="zh-CN" altLang="en-US"/>
          </a:p>
        </c:rich>
      </c:tx>
      <c:layout/>
      <c:overlay val="0"/>
    </c:title>
    <c:autoTitleDeleted val="0"/>
    <c:plotArea>
      <c:layout/>
      <c:barChart>
        <c:barDir val="col"/>
        <c:grouping val="clustered"/>
        <c:varyColors val="0"/>
        <c:ser>
          <c:idx val="0"/>
          <c:order val="0"/>
          <c:invertIfNegative val="0"/>
          <c:dLbls>
            <c:spPr>
              <a:noFill/>
              <a:ln>
                <a:noFill/>
              </a:ln>
              <a:effectLst/>
            </c:spPr>
            <c:txPr>
              <a:bodyPr/>
              <a:lstStyle/>
              <a:p>
                <a:pPr>
                  <a:defRPr sz="11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Sheet1!$A$1:$A$9</c:f>
              <c:strCache>
                <c:ptCount val="9"/>
                <c:pt idx="0">
                  <c:v>Disco (1997)</c:v>
                </c:pt>
                <c:pt idx="1">
                  <c:v>A fast file system for UNIX (1984)</c:v>
                </c:pt>
                <c:pt idx="2">
                  <c:v>SPIN (1995)</c:v>
                </c:pt>
                <c:pt idx="3">
                  <c:v>Exokernel (1995)</c:v>
                </c:pt>
                <c:pt idx="4">
                  <c:v>Coda (1990)</c:v>
                </c:pt>
                <c:pt idx="5">
                  <c:v>Log-structured file system (1992)</c:v>
                </c:pt>
                <c:pt idx="6">
                  <c:v>The UNIX time-sharing system (1974)</c:v>
                </c:pt>
                <c:pt idx="7">
                  <c:v>End-to-end arguments in system design (1984)</c:v>
                </c:pt>
                <c:pt idx="8">
                  <c:v>Xen(2003)</c:v>
                </c:pt>
              </c:strCache>
            </c:strRef>
          </c:cat>
          <c:val>
            <c:numRef>
              <c:f>Sheet1!$D$1:$D$9</c:f>
              <c:numCache>
                <c:formatCode>General</c:formatCode>
                <c:ptCount val="9"/>
                <c:pt idx="0">
                  <c:v>461</c:v>
                </c:pt>
                <c:pt idx="1">
                  <c:v>1093</c:v>
                </c:pt>
                <c:pt idx="2">
                  <c:v>1219</c:v>
                </c:pt>
                <c:pt idx="3">
                  <c:v>1222</c:v>
                </c:pt>
                <c:pt idx="4">
                  <c:v>1229</c:v>
                </c:pt>
                <c:pt idx="5">
                  <c:v>1413</c:v>
                </c:pt>
                <c:pt idx="6">
                  <c:v>1796</c:v>
                </c:pt>
                <c:pt idx="7">
                  <c:v>2286</c:v>
                </c:pt>
                <c:pt idx="8">
                  <c:v>5153</c:v>
                </c:pt>
              </c:numCache>
            </c:numRef>
          </c:val>
          <c:extLst>
            <c:ext xmlns:c16="http://schemas.microsoft.com/office/drawing/2014/chart" uri="{C3380CC4-5D6E-409C-BE32-E72D297353CC}">
              <c16:uniqueId val="{00000000-FD2C-4C1E-9328-AEBBB8297D1A}"/>
            </c:ext>
          </c:extLst>
        </c:ser>
        <c:dLbls>
          <c:showLegendKey val="0"/>
          <c:showVal val="0"/>
          <c:showCatName val="0"/>
          <c:showSerName val="0"/>
          <c:showPercent val="0"/>
          <c:showBubbleSize val="0"/>
        </c:dLbls>
        <c:gapWidth val="150"/>
        <c:axId val="397100640"/>
        <c:axId val="397101424"/>
      </c:barChart>
      <c:catAx>
        <c:axId val="397100640"/>
        <c:scaling>
          <c:orientation val="minMax"/>
        </c:scaling>
        <c:delete val="0"/>
        <c:axPos val="b"/>
        <c:numFmt formatCode="General" sourceLinked="0"/>
        <c:majorTickMark val="none"/>
        <c:minorTickMark val="none"/>
        <c:tickLblPos val="nextTo"/>
        <c:txPr>
          <a:bodyPr/>
          <a:lstStyle/>
          <a:p>
            <a:pPr>
              <a:defRPr sz="1050"/>
            </a:pPr>
            <a:endParaRPr lang="en-US"/>
          </a:p>
        </c:txPr>
        <c:crossAx val="397101424"/>
        <c:crosses val="autoZero"/>
        <c:auto val="1"/>
        <c:lblAlgn val="ctr"/>
        <c:lblOffset val="100"/>
        <c:noMultiLvlLbl val="0"/>
      </c:catAx>
      <c:valAx>
        <c:axId val="397101424"/>
        <c:scaling>
          <c:orientation val="minMax"/>
        </c:scaling>
        <c:delete val="0"/>
        <c:axPos val="l"/>
        <c:majorGridlines/>
        <c:numFmt formatCode="General" sourceLinked="1"/>
        <c:majorTickMark val="none"/>
        <c:minorTickMark val="none"/>
        <c:tickLblPos val="nextTo"/>
        <c:crossAx val="397100640"/>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63"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0964" name="Rectangle 1028"/>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40965"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966"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0967"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20B3FEF-BF8A-0942-8DDB-B563CF0AC5FD}" type="slidenum">
              <a:rPr lang="en-US"/>
              <a:pPr/>
              <a:t>‹#›</a:t>
            </a:fld>
            <a:endParaRPr lang="en-US"/>
          </a:p>
        </p:txBody>
      </p:sp>
    </p:spTree>
    <p:extLst>
      <p:ext uri="{BB962C8B-B14F-4D97-AF65-F5344CB8AC3E}">
        <p14:creationId xmlns:p14="http://schemas.microsoft.com/office/powerpoint/2010/main" val="7451551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4" charset="0"/>
        <a:ea typeface="+mn-ea"/>
        <a:cs typeface="+mn-cs"/>
      </a:defRPr>
    </a:lvl1pPr>
    <a:lvl2pPr marL="457200" algn="l" rtl="0" fontAlgn="base">
      <a:spcBef>
        <a:spcPct val="30000"/>
      </a:spcBef>
      <a:spcAft>
        <a:spcPct val="0"/>
      </a:spcAft>
      <a:defRPr sz="1200" kern="1200">
        <a:solidFill>
          <a:schemeClr val="tx1"/>
        </a:solidFill>
        <a:latin typeface="Arial" pitchFamily="4" charset="0"/>
        <a:ea typeface="ＭＳ Ｐゴシック" pitchFamily="4" charset="-128"/>
        <a:cs typeface="+mn-cs"/>
      </a:defRPr>
    </a:lvl2pPr>
    <a:lvl3pPr marL="914400" algn="l" rtl="0" fontAlgn="base">
      <a:spcBef>
        <a:spcPct val="30000"/>
      </a:spcBef>
      <a:spcAft>
        <a:spcPct val="0"/>
      </a:spcAft>
      <a:defRPr sz="1200" kern="1200">
        <a:solidFill>
          <a:schemeClr val="tx1"/>
        </a:solidFill>
        <a:latin typeface="Arial" pitchFamily="4" charset="0"/>
        <a:ea typeface="ＭＳ Ｐゴシック" pitchFamily="4" charset="-128"/>
        <a:cs typeface="+mn-cs"/>
      </a:defRPr>
    </a:lvl3pPr>
    <a:lvl4pPr marL="1371600" algn="l" rtl="0" fontAlgn="base">
      <a:spcBef>
        <a:spcPct val="30000"/>
      </a:spcBef>
      <a:spcAft>
        <a:spcPct val="0"/>
      </a:spcAft>
      <a:defRPr sz="1200" kern="1200">
        <a:solidFill>
          <a:schemeClr val="tx1"/>
        </a:solidFill>
        <a:latin typeface="Arial" pitchFamily="4" charset="0"/>
        <a:ea typeface="ＭＳ Ｐゴシック" pitchFamily="4" charset="-128"/>
        <a:cs typeface="+mn-cs"/>
      </a:defRPr>
    </a:lvl4pPr>
    <a:lvl5pPr marL="1828800" algn="l" rtl="0" fontAlgn="base">
      <a:spcBef>
        <a:spcPct val="30000"/>
      </a:spcBef>
      <a:spcAft>
        <a:spcPct val="0"/>
      </a:spcAft>
      <a:defRPr sz="1200" kern="1200">
        <a:solidFill>
          <a:schemeClr val="tx1"/>
        </a:solidFill>
        <a:latin typeface="Arial" pitchFamily="4" charset="0"/>
        <a:ea typeface="ＭＳ Ｐゴシック" pitchFamily="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620B3FEF-BF8A-0942-8DDB-B563CF0AC5FD}" type="slidenum">
              <a:rPr lang="en-US" smtClean="0"/>
              <a:pPr/>
              <a:t>1</a:t>
            </a:fld>
            <a:endParaRPr lang="en-US"/>
          </a:p>
        </p:txBody>
      </p:sp>
    </p:spTree>
    <p:extLst>
      <p:ext uri="{BB962C8B-B14F-4D97-AF65-F5344CB8AC3E}">
        <p14:creationId xmlns:p14="http://schemas.microsoft.com/office/powerpoint/2010/main" val="4073806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endParaRPr lang="en-US"/>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91A37941-328F-DA46-B2FC-705ABB71A25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8A50F-85B9-9346-8F72-18F09DC4BA6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endParaRPr lang="en-US"/>
          </a:p>
        </p:txBody>
      </p:sp>
      <p:sp>
        <p:nvSpPr>
          <p:cNvPr id="5" name="Footer Placeholder 4"/>
          <p:cNvSpPr>
            <a:spLocks noGrp="1"/>
          </p:cNvSpPr>
          <p:nvPr>
            <p:ph type="ftr" sz="quarter" idx="11"/>
          </p:nvPr>
        </p:nvSpPr>
        <p:spPr>
          <a:xfrm>
            <a:off x="609602" y="6248208"/>
            <a:ext cx="7431311" cy="365125"/>
          </a:xfrm>
        </p:spPr>
        <p:txBody>
          <a:bodyPr/>
          <a:lstStyle/>
          <a:p>
            <a:endParaRPr lang="en-US"/>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8075084" y="103716"/>
            <a:ext cx="533400" cy="325968"/>
          </a:xfrm>
        </p:spPr>
        <p:txBody>
          <a:bodyPr/>
          <a:lstStyle/>
          <a:p>
            <a:fld id="{4D9E9691-F2A0-D245-A491-96C5FAE7E4C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0F51219-1AE3-2944-8480-ACB493E96208}" type="slidenum">
              <a:rPr lang="en-US" smtClean="0"/>
              <a:pPr/>
              <a:t>‹#›</a:t>
            </a:fld>
            <a:endParaRPr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endParaRPr lang="en-US"/>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A00A3746-3ED9-8840-A435-4205503829DA}"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endParaRPr lang="en-US"/>
          </a:p>
        </p:txBody>
      </p:sp>
      <p:sp>
        <p:nvSpPr>
          <p:cNvPr id="10" name="Slide Number Placeholder 9"/>
          <p:cNvSpPr>
            <a:spLocks noGrp="1"/>
          </p:cNvSpPr>
          <p:nvPr>
            <p:ph type="sldNum" sz="quarter" idx="16"/>
          </p:nvPr>
        </p:nvSpPr>
        <p:spPr/>
        <p:txBody>
          <a:bodyPr rtlCol="0"/>
          <a:lstStyle/>
          <a:p>
            <a:fld id="{833F181B-04A2-3E41-9246-40EE25E11BA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endParaRPr lang="en-US"/>
          </a:p>
        </p:txBody>
      </p:sp>
      <p:sp>
        <p:nvSpPr>
          <p:cNvPr id="12" name="Slide Number Placeholder 11"/>
          <p:cNvSpPr>
            <a:spLocks noGrp="1"/>
          </p:cNvSpPr>
          <p:nvPr>
            <p:ph type="sldNum" sz="quarter" idx="16"/>
          </p:nvPr>
        </p:nvSpPr>
        <p:spPr/>
        <p:txBody>
          <a:bodyPr rtlCol="0"/>
          <a:lstStyle/>
          <a:p>
            <a:fld id="{7BE93E40-8A73-D944-9EE3-7862A791C1E8}"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4AEA565-E681-3E46-910B-4EBEE1A45EF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76C38AEA-BB5F-9940-8A2D-CB00BB73B04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8BD9682-27ED-9640-8990-5181D479155A}" type="slidenum">
              <a:rPr lang="en-US" smtClean="0"/>
              <a:pPr/>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8331200" y="6248401"/>
            <a:ext cx="3556000" cy="365125"/>
          </a:xfrm>
        </p:spPr>
        <p:txBody>
          <a:bodyPr rtlCol="0"/>
          <a:lstStyle/>
          <a:p>
            <a:endParaRPr lang="en-US"/>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1CCB3F38-576F-8740-89EB-E487EA0FA688}" type="slidenum">
              <a:rPr lang="en-US" smtClean="0"/>
              <a:pPr/>
              <a:t>‹#›</a:t>
            </a:fld>
            <a:endParaRPr lang="en-US"/>
          </a:p>
        </p:txBody>
      </p:sp>
      <p:sp>
        <p:nvSpPr>
          <p:cNvPr id="14" name="Footer Placeholder 13"/>
          <p:cNvSpPr>
            <a:spLocks noGrp="1"/>
          </p:cNvSpPr>
          <p:nvPr>
            <p:ph type="ftr" sz="quarter" idx="12"/>
          </p:nvPr>
        </p:nvSpPr>
        <p:spPr>
          <a:xfrm>
            <a:off x="2133600" y="6248207"/>
            <a:ext cx="6096000" cy="365125"/>
          </a:xfrm>
        </p:spPr>
        <p:txBody>
          <a:bodyPr rtlCol="0"/>
          <a:lstStyle/>
          <a:p>
            <a:endParaRPr lang="en-US"/>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endParaRPr lang="en-US"/>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4E8624F-AC86-5F40-BA0C-04AF95648BB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Grp="1" noChangeArrowheads="1"/>
          </p:cNvSpPr>
          <p:nvPr>
            <p:ph type="ctrTitle"/>
          </p:nvPr>
        </p:nvSpPr>
        <p:spPr>
          <a:xfrm>
            <a:off x="2743200" y="4015619"/>
            <a:ext cx="9601200" cy="1828800"/>
          </a:xfrm>
        </p:spPr>
        <p:txBody>
          <a:bodyPr/>
          <a:lstStyle/>
          <a:p>
            <a:r>
              <a:rPr lang="en-US" dirty="0" smtClean="0"/>
              <a:t>Virtualization: IBM VM/370 and </a:t>
            </a:r>
            <a:r>
              <a:rPr lang="en-US" dirty="0" err="1" smtClean="0"/>
              <a:t>Xen</a:t>
            </a:r>
            <a:endParaRPr lang="en-US" dirty="0"/>
          </a:p>
        </p:txBody>
      </p:sp>
      <p:sp>
        <p:nvSpPr>
          <p:cNvPr id="492547" name="Rectangle 3"/>
          <p:cNvSpPr>
            <a:spLocks noGrp="1" noChangeArrowheads="1"/>
          </p:cNvSpPr>
          <p:nvPr>
            <p:ph type="subTitle" idx="1"/>
          </p:nvPr>
        </p:nvSpPr>
        <p:spPr/>
        <p:txBody>
          <a:bodyPr/>
          <a:lstStyle/>
          <a:p>
            <a:r>
              <a:rPr lang="en-US" dirty="0" smtClean="0"/>
              <a:t>Hakim Weatherspoon</a:t>
            </a:r>
            <a:endParaRPr lang="en-US" dirty="0"/>
          </a:p>
        </p:txBody>
      </p:sp>
      <p:sp>
        <p:nvSpPr>
          <p:cNvPr id="6" name="Rectangle 3"/>
          <p:cNvSpPr txBox="1">
            <a:spLocks noChangeArrowheads="1"/>
          </p:cNvSpPr>
          <p:nvPr/>
        </p:nvSpPr>
        <p:spPr>
          <a:xfrm>
            <a:off x="1752600" y="6096000"/>
            <a:ext cx="6705600" cy="685800"/>
          </a:xfrm>
          <a:prstGeom prst="rect">
            <a:avLst/>
          </a:prstGeom>
        </p:spPr>
        <p:txBody>
          <a:bodyPr vert="horz" anchor="ctr">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r>
              <a:rPr lang="en-US"/>
              <a:t>CS6410</a:t>
            </a:r>
            <a:endParaRPr lang="en-US" dirty="0"/>
          </a:p>
        </p:txBody>
      </p:sp>
      <p:sp>
        <p:nvSpPr>
          <p:cNvPr id="4" name="Slide Number Placeholder 3"/>
          <p:cNvSpPr>
            <a:spLocks noGrp="1"/>
          </p:cNvSpPr>
          <p:nvPr>
            <p:ph type="sldNum" sz="quarter" idx="12"/>
          </p:nvPr>
        </p:nvSpPr>
        <p:spPr/>
        <p:txBody>
          <a:bodyPr/>
          <a:lstStyle/>
          <a:p>
            <a:fld id="{91A37941-328F-DA46-B2FC-705ABB71A250}"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Paravirtualization</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40F51219-1AE3-2944-8480-ACB493E96208}" type="slidenum">
              <a:rPr lang="en-US" smtClean="0"/>
              <a:pPr/>
              <a:t>10</a:t>
            </a:fld>
            <a:endParaRPr lang="en-US"/>
          </a:p>
        </p:txBody>
      </p:sp>
      <p:sp>
        <p:nvSpPr>
          <p:cNvPr id="4" name="Content Placeholder 3"/>
          <p:cNvSpPr>
            <a:spLocks noGrp="1"/>
          </p:cNvSpPr>
          <p:nvPr>
            <p:ph sz="quarter" idx="1"/>
          </p:nvPr>
        </p:nvSpPr>
        <p:spPr/>
        <p:txBody>
          <a:bodyPr/>
          <a:lstStyle/>
          <a:p>
            <a:r>
              <a:rPr lang="en-US" dirty="0"/>
              <a:t>Similar but not identical to hardware</a:t>
            </a:r>
          </a:p>
          <a:p>
            <a:r>
              <a:rPr lang="en-US" dirty="0" smtClean="0"/>
              <a:t>Modifications </a:t>
            </a:r>
            <a:r>
              <a:rPr lang="en-US" dirty="0"/>
              <a:t>to guest OS</a:t>
            </a:r>
          </a:p>
          <a:p>
            <a:r>
              <a:rPr lang="en-US" dirty="0" err="1" smtClean="0"/>
              <a:t>Hypercall</a:t>
            </a:r>
            <a:endParaRPr lang="en-US" dirty="0"/>
          </a:p>
          <a:p>
            <a:r>
              <a:rPr lang="en-US" dirty="0" smtClean="0"/>
              <a:t>Guest </a:t>
            </a:r>
            <a:r>
              <a:rPr lang="en-US" dirty="0"/>
              <a:t>OS registers handlers</a:t>
            </a:r>
          </a:p>
          <a:p>
            <a:r>
              <a:rPr lang="en-US" dirty="0" smtClean="0"/>
              <a:t>Improved </a:t>
            </a:r>
            <a:r>
              <a:rPr lang="en-US" dirty="0"/>
              <a:t>performance</a:t>
            </a:r>
          </a:p>
        </p:txBody>
      </p:sp>
    </p:spTree>
    <p:extLst>
      <p:ext uri="{BB962C8B-B14F-4D97-AF65-F5344CB8AC3E}">
        <p14:creationId xmlns:p14="http://schemas.microsoft.com/office/powerpoint/2010/main" val="1681146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VMware ESX Server</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40F51219-1AE3-2944-8480-ACB493E96208}" type="slidenum">
              <a:rPr lang="en-US" smtClean="0"/>
              <a:pPr/>
              <a:t>11</a:t>
            </a:fld>
            <a:endParaRPr lang="en-US"/>
          </a:p>
        </p:txBody>
      </p:sp>
      <p:sp>
        <p:nvSpPr>
          <p:cNvPr id="4" name="Content Placeholder 3"/>
          <p:cNvSpPr>
            <a:spLocks noGrp="1"/>
          </p:cNvSpPr>
          <p:nvPr>
            <p:ph sz="quarter" idx="1"/>
          </p:nvPr>
        </p:nvSpPr>
        <p:spPr/>
        <p:txBody>
          <a:bodyPr/>
          <a:lstStyle/>
          <a:p>
            <a:r>
              <a:rPr lang="en-US" dirty="0"/>
              <a:t>Full virtualization</a:t>
            </a:r>
          </a:p>
          <a:p>
            <a:r>
              <a:rPr lang="en-US" dirty="0" smtClean="0"/>
              <a:t>Dynamically </a:t>
            </a:r>
            <a:r>
              <a:rPr lang="en-US" dirty="0"/>
              <a:t>rewrite privileged instructions</a:t>
            </a:r>
          </a:p>
          <a:p>
            <a:r>
              <a:rPr lang="en-US" dirty="0" smtClean="0"/>
              <a:t>Ballooning</a:t>
            </a:r>
            <a:endParaRPr lang="en-US" dirty="0"/>
          </a:p>
          <a:p>
            <a:r>
              <a:rPr lang="en-US" dirty="0" smtClean="0"/>
              <a:t>Content-based </a:t>
            </a:r>
            <a:r>
              <a:rPr lang="en-US" dirty="0"/>
              <a:t>page sharing</a:t>
            </a:r>
          </a:p>
        </p:txBody>
      </p:sp>
    </p:spTree>
    <p:extLst>
      <p:ext uri="{BB962C8B-B14F-4D97-AF65-F5344CB8AC3E}">
        <p14:creationId xmlns:p14="http://schemas.microsoft.com/office/powerpoint/2010/main" val="13653029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Denali</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40F51219-1AE3-2944-8480-ACB493E96208}" type="slidenum">
              <a:rPr lang="en-US" smtClean="0"/>
              <a:pPr/>
              <a:t>12</a:t>
            </a:fld>
            <a:endParaRPr lang="en-US"/>
          </a:p>
        </p:txBody>
      </p:sp>
      <p:sp>
        <p:nvSpPr>
          <p:cNvPr id="4" name="Content Placeholder 3"/>
          <p:cNvSpPr>
            <a:spLocks noGrp="1"/>
          </p:cNvSpPr>
          <p:nvPr>
            <p:ph sz="quarter" idx="1"/>
          </p:nvPr>
        </p:nvSpPr>
        <p:spPr/>
        <p:txBody>
          <a:bodyPr/>
          <a:lstStyle/>
          <a:p>
            <a:r>
              <a:rPr lang="en-US" dirty="0" err="1"/>
              <a:t>Paravirtualization</a:t>
            </a:r>
            <a:endParaRPr lang="en-US" dirty="0"/>
          </a:p>
          <a:p>
            <a:r>
              <a:rPr lang="en-US" dirty="0" smtClean="0"/>
              <a:t>1000s </a:t>
            </a:r>
            <a:r>
              <a:rPr lang="en-US" dirty="0"/>
              <a:t>of VMs</a:t>
            </a:r>
          </a:p>
          <a:p>
            <a:r>
              <a:rPr lang="en-US" dirty="0" smtClean="0"/>
              <a:t>Security </a:t>
            </a:r>
            <a:r>
              <a:rPr lang="en-US" dirty="0"/>
              <a:t>&amp; performance isolation</a:t>
            </a:r>
          </a:p>
          <a:p>
            <a:r>
              <a:rPr lang="en-US" dirty="0" smtClean="0"/>
              <a:t>Did </a:t>
            </a:r>
            <a:r>
              <a:rPr lang="en-US" dirty="0"/>
              <a:t>not support mainstream OSes</a:t>
            </a:r>
          </a:p>
          <a:p>
            <a:r>
              <a:rPr lang="en-US" dirty="0" smtClean="0"/>
              <a:t>VM </a:t>
            </a:r>
            <a:r>
              <a:rPr lang="en-US" dirty="0"/>
              <a:t>uses </a:t>
            </a:r>
            <a:r>
              <a:rPr lang="en-US" dirty="0" smtClean="0"/>
              <a:t>single-user single </a:t>
            </a:r>
            <a:r>
              <a:rPr lang="en-US" dirty="0"/>
              <a:t>address space</a:t>
            </a:r>
          </a:p>
        </p:txBody>
      </p:sp>
    </p:spTree>
    <p:extLst>
      <p:ext uri="{BB962C8B-B14F-4D97-AF65-F5344CB8AC3E}">
        <p14:creationId xmlns:p14="http://schemas.microsoft.com/office/powerpoint/2010/main" val="26526254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dirty="0"/>
          </a:p>
        </p:txBody>
      </p:sp>
      <p:sp>
        <p:nvSpPr>
          <p:cNvPr id="5" name="Title 4"/>
          <p:cNvSpPr>
            <a:spLocks noGrp="1"/>
          </p:cNvSpPr>
          <p:nvPr>
            <p:ph type="title"/>
          </p:nvPr>
        </p:nvSpPr>
        <p:spPr/>
        <p:txBody>
          <a:bodyPr/>
          <a:lstStyle/>
          <a:p>
            <a:r>
              <a:rPr lang="en-US" dirty="0" err="1" smtClean="0"/>
              <a:t>Xen</a:t>
            </a:r>
            <a:r>
              <a:rPr lang="en-US" dirty="0" smtClean="0"/>
              <a:t> and the Art of Virtualization</a:t>
            </a:r>
            <a:endParaRPr lang="en-US" dirty="0"/>
          </a:p>
        </p:txBody>
      </p:sp>
      <p:sp>
        <p:nvSpPr>
          <p:cNvPr id="3" name="Slide Number Placeholder 2"/>
          <p:cNvSpPr>
            <a:spLocks noGrp="1"/>
          </p:cNvSpPr>
          <p:nvPr>
            <p:ph type="sldNum" sz="quarter" idx="11"/>
          </p:nvPr>
        </p:nvSpPr>
        <p:spPr/>
        <p:txBody>
          <a:bodyPr>
            <a:normAutofit/>
          </a:bodyPr>
          <a:lstStyle/>
          <a:p>
            <a:fld id="{40F51219-1AE3-2944-8480-ACB493E96208}" type="slidenum">
              <a:rPr lang="en-US" smtClean="0"/>
              <a:pPr/>
              <a:t>13</a:t>
            </a:fld>
            <a:endParaRPr lang="en-US"/>
          </a:p>
        </p:txBody>
      </p:sp>
    </p:spTree>
    <p:extLst>
      <p:ext uri="{BB962C8B-B14F-4D97-AF65-F5344CB8AC3E}">
        <p14:creationId xmlns:p14="http://schemas.microsoft.com/office/powerpoint/2010/main" val="13683567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Xen</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A00A3746-3ED9-8840-A435-4205503829DA}" type="slidenum">
              <a:rPr lang="en-US" smtClean="0"/>
              <a:pPr/>
              <a:t>14</a:t>
            </a:fld>
            <a:endParaRPr lang="en-US"/>
          </a:p>
        </p:txBody>
      </p:sp>
      <p:sp>
        <p:nvSpPr>
          <p:cNvPr id="6" name="Content Placeholder 5"/>
          <p:cNvSpPr>
            <a:spLocks noGrp="1"/>
          </p:cNvSpPr>
          <p:nvPr>
            <p:ph sz="quarter" idx="1"/>
          </p:nvPr>
        </p:nvSpPr>
        <p:spPr/>
        <p:txBody>
          <a:bodyPr/>
          <a:lstStyle/>
          <a:p>
            <a:r>
              <a:rPr lang="en-US" dirty="0"/>
              <a:t>University of Cambridge, MS Research Cambridge</a:t>
            </a:r>
          </a:p>
          <a:p>
            <a:r>
              <a:rPr lang="en-US" dirty="0" err="1" smtClean="0"/>
              <a:t>XenSource</a:t>
            </a:r>
            <a:r>
              <a:rPr lang="en-US" dirty="0"/>
              <a:t>, Inc.</a:t>
            </a:r>
          </a:p>
          <a:p>
            <a:r>
              <a:rPr lang="en-US" dirty="0" smtClean="0"/>
              <a:t>Released </a:t>
            </a:r>
            <a:r>
              <a:rPr lang="en-US" dirty="0"/>
              <a:t>in </a:t>
            </a:r>
            <a:r>
              <a:rPr lang="en-US" dirty="0" smtClean="0"/>
              <a:t>2003 and published in SOSP 2003</a:t>
            </a:r>
            <a:endParaRPr lang="en-US" dirty="0"/>
          </a:p>
          <a:p>
            <a:r>
              <a:rPr lang="en-US" dirty="0" smtClean="0"/>
              <a:t>Acquired </a:t>
            </a:r>
            <a:r>
              <a:rPr lang="en-US" dirty="0"/>
              <a:t>by </a:t>
            </a:r>
            <a:r>
              <a:rPr lang="en-US" dirty="0" err="1"/>
              <a:t>Critix</a:t>
            </a:r>
            <a:r>
              <a:rPr lang="en-US" dirty="0"/>
              <a:t> Systems in 2007 for $500M</a:t>
            </a:r>
          </a:p>
          <a:p>
            <a:r>
              <a:rPr lang="en-US" dirty="0" smtClean="0"/>
              <a:t>Now </a:t>
            </a:r>
            <a:r>
              <a:rPr lang="en-US" dirty="0"/>
              <a:t>in RHEL5, Solaris, SUSE Linux Enterprise 10, EC2</a:t>
            </a:r>
          </a:p>
        </p:txBody>
      </p:sp>
    </p:spTree>
    <p:extLst>
      <p:ext uri="{BB962C8B-B14F-4D97-AF65-F5344CB8AC3E}">
        <p14:creationId xmlns:p14="http://schemas.microsoft.com/office/powerpoint/2010/main" val="26173036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err="1" smtClean="0"/>
              <a:t>Xen</a:t>
            </a:r>
            <a:r>
              <a:rPr lang="en-US" dirty="0" smtClean="0"/>
              <a:t> and the art of virtualization</a:t>
            </a:r>
            <a:endParaRPr lang="en-US" dirty="0"/>
          </a:p>
        </p:txBody>
      </p:sp>
      <p:sp>
        <p:nvSpPr>
          <p:cNvPr id="3" name="内容占位符 2"/>
          <p:cNvSpPr>
            <a:spLocks noGrp="1"/>
          </p:cNvSpPr>
          <p:nvPr>
            <p:ph idx="1"/>
          </p:nvPr>
        </p:nvSpPr>
        <p:spPr/>
        <p:txBody>
          <a:bodyPr/>
          <a:lstStyle/>
          <a:p>
            <a:r>
              <a:rPr lang="en-US" dirty="0" smtClean="0"/>
              <a:t>SOSP’03</a:t>
            </a:r>
          </a:p>
          <a:p>
            <a:r>
              <a:rPr lang="en-US" dirty="0" smtClean="0"/>
              <a:t>Very high impact (data collected in 2013)</a:t>
            </a:r>
            <a:endParaRPr lang="en-US" dirty="0"/>
          </a:p>
        </p:txBody>
      </p:sp>
      <p:graphicFrame>
        <p:nvGraphicFramePr>
          <p:cNvPr id="4" name="图表 3"/>
          <p:cNvGraphicFramePr/>
          <p:nvPr/>
        </p:nvGraphicFramePr>
        <p:xfrm>
          <a:off x="2207569" y="2780928"/>
          <a:ext cx="7800355" cy="388843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9120336" y="3140968"/>
            <a:ext cx="775170" cy="3096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902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Xen</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40F51219-1AE3-2944-8480-ACB493E96208}" type="slidenum">
              <a:rPr lang="en-US" smtClean="0"/>
              <a:pPr/>
              <a:t>16</a:t>
            </a:fld>
            <a:endParaRPr lang="en-US"/>
          </a:p>
        </p:txBody>
      </p:sp>
      <p:sp>
        <p:nvSpPr>
          <p:cNvPr id="4" name="Content Placeholder 3"/>
          <p:cNvSpPr>
            <a:spLocks noGrp="1"/>
          </p:cNvSpPr>
          <p:nvPr>
            <p:ph sz="quarter" idx="1"/>
          </p:nvPr>
        </p:nvSpPr>
        <p:spPr/>
        <p:txBody>
          <a:bodyPr/>
          <a:lstStyle/>
          <a:p>
            <a:r>
              <a:rPr lang="en-US" dirty="0"/>
              <a:t>No changes to </a:t>
            </a:r>
            <a:r>
              <a:rPr lang="en-US" dirty="0" smtClean="0"/>
              <a:t>ABI (application binary interface)</a:t>
            </a:r>
            <a:endParaRPr lang="en-US" dirty="0"/>
          </a:p>
          <a:p>
            <a:r>
              <a:rPr lang="en-US" dirty="0" smtClean="0"/>
              <a:t>Full </a:t>
            </a:r>
            <a:r>
              <a:rPr lang="en-US" dirty="0"/>
              <a:t>multi-application OS</a:t>
            </a:r>
          </a:p>
          <a:p>
            <a:r>
              <a:rPr lang="en-US" dirty="0" err="1" smtClean="0"/>
              <a:t>Paravirtualization</a:t>
            </a:r>
            <a:endParaRPr lang="en-US" dirty="0"/>
          </a:p>
          <a:p>
            <a:r>
              <a:rPr lang="en-US" dirty="0" smtClean="0"/>
              <a:t>Real </a:t>
            </a:r>
            <a:r>
              <a:rPr lang="en-US" dirty="0"/>
              <a:t>and virtual resources</a:t>
            </a:r>
          </a:p>
          <a:p>
            <a:r>
              <a:rPr lang="en-US" dirty="0" smtClean="0"/>
              <a:t>Up </a:t>
            </a:r>
            <a:r>
              <a:rPr lang="en-US" dirty="0"/>
              <a:t>to 100 VMs</a:t>
            </a:r>
          </a:p>
        </p:txBody>
      </p:sp>
    </p:spTree>
    <p:extLst>
      <p:ext uri="{BB962C8B-B14F-4D97-AF65-F5344CB8AC3E}">
        <p14:creationId xmlns:p14="http://schemas.microsoft.com/office/powerpoint/2010/main" val="26116558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Virtualization on x86 architecture</a:t>
            </a:r>
            <a:endParaRPr lang="en-US" dirty="0"/>
          </a:p>
        </p:txBody>
      </p:sp>
      <p:sp>
        <p:nvSpPr>
          <p:cNvPr id="3" name="内容占位符 2"/>
          <p:cNvSpPr>
            <a:spLocks noGrp="1"/>
          </p:cNvSpPr>
          <p:nvPr>
            <p:ph idx="1"/>
          </p:nvPr>
        </p:nvSpPr>
        <p:spPr/>
        <p:txBody>
          <a:bodyPr/>
          <a:lstStyle/>
          <a:p>
            <a:r>
              <a:rPr lang="en-US" dirty="0" smtClean="0"/>
              <a:t>Challenges: Virtualization on x86 architecture</a:t>
            </a:r>
          </a:p>
          <a:p>
            <a:pPr lvl="1"/>
            <a:r>
              <a:rPr lang="en-US" dirty="0" smtClean="0"/>
              <a:t>Correctness: not all privileged instructions produce traps!</a:t>
            </a:r>
          </a:p>
          <a:p>
            <a:pPr lvl="2"/>
            <a:r>
              <a:rPr lang="en-US" dirty="0" smtClean="0"/>
              <a:t>Example: </a:t>
            </a:r>
            <a:r>
              <a:rPr lang="en-US" dirty="0" err="1" smtClean="0"/>
              <a:t>popf</a:t>
            </a:r>
            <a:endParaRPr lang="en-US" dirty="0" smtClean="0"/>
          </a:p>
          <a:p>
            <a:pPr lvl="1"/>
            <a:r>
              <a:rPr lang="en-US" dirty="0" smtClean="0"/>
              <a:t>Performance:</a:t>
            </a:r>
          </a:p>
          <a:p>
            <a:pPr lvl="2"/>
            <a:r>
              <a:rPr lang="en-US" dirty="0" smtClean="0"/>
              <a:t>System calls: traps in both enter and exit (10X)</a:t>
            </a:r>
          </a:p>
          <a:p>
            <a:pPr lvl="2"/>
            <a:r>
              <a:rPr lang="en-US" dirty="0" smtClean="0"/>
              <a:t>I/O performance: high CPU overhead</a:t>
            </a:r>
          </a:p>
          <a:p>
            <a:pPr lvl="2"/>
            <a:r>
              <a:rPr lang="en-US" dirty="0" smtClean="0"/>
              <a:t>Virtual memory: no software-controlled TLB</a:t>
            </a:r>
          </a:p>
        </p:txBody>
      </p:sp>
    </p:spTree>
    <p:extLst>
      <p:ext uri="{BB962C8B-B14F-4D97-AF65-F5344CB8AC3E}">
        <p14:creationId xmlns:p14="http://schemas.microsoft.com/office/powerpoint/2010/main" val="37644795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Xen</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40F51219-1AE3-2944-8480-ACB493E96208}" type="slidenum">
              <a:rPr lang="en-US" smtClean="0"/>
              <a:pPr/>
              <a:t>18</a:t>
            </a:fld>
            <a:endParaRPr lang="en-US"/>
          </a:p>
        </p:txBody>
      </p:sp>
      <p:sp>
        <p:nvSpPr>
          <p:cNvPr id="4" name="Content Placeholder 3"/>
          <p:cNvSpPr>
            <a:spLocks noGrp="1"/>
          </p:cNvSpPr>
          <p:nvPr>
            <p:ph sz="quarter" idx="1"/>
          </p:nvPr>
        </p:nvSpPr>
        <p:spPr/>
        <p:txBody>
          <a:bodyPr/>
          <a:lstStyle/>
          <a:p>
            <a:r>
              <a:rPr lang="en-US" dirty="0" err="1" smtClean="0"/>
              <a:t>Xen</a:t>
            </a:r>
            <a:r>
              <a:rPr lang="en-US" dirty="0" smtClean="0"/>
              <a:t> 3.0 and up supports full virtualization with hardware support</a:t>
            </a:r>
          </a:p>
          <a:p>
            <a:r>
              <a:rPr lang="en-US" dirty="0" smtClean="0"/>
              <a:t>See backup slides</a:t>
            </a:r>
            <a:endParaRPr lang="en-US" dirty="0"/>
          </a:p>
        </p:txBody>
      </p:sp>
    </p:spTree>
    <p:extLst>
      <p:ext uri="{BB962C8B-B14F-4D97-AF65-F5344CB8AC3E}">
        <p14:creationId xmlns:p14="http://schemas.microsoft.com/office/powerpoint/2010/main" val="25295968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err="1" smtClean="0"/>
              <a:t>Xen</a:t>
            </a:r>
            <a:r>
              <a:rPr lang="en-US" dirty="0" smtClean="0"/>
              <a:t> architecture</a:t>
            </a:r>
            <a:endParaRPr lang="en-US" dirty="0"/>
          </a:p>
        </p:txBody>
      </p:sp>
      <p:pic>
        <p:nvPicPr>
          <p:cNvPr id="32770" name="Picture 2"/>
          <p:cNvPicPr>
            <a:picLocks noChangeAspect="1" noChangeArrowheads="1"/>
          </p:cNvPicPr>
          <p:nvPr/>
        </p:nvPicPr>
        <p:blipFill>
          <a:blip r:embed="rId2" cstate="print"/>
          <a:srcRect/>
          <a:stretch>
            <a:fillRect/>
          </a:stretch>
        </p:blipFill>
        <p:spPr bwMode="auto">
          <a:xfrm>
            <a:off x="2207568" y="1581999"/>
            <a:ext cx="7704856" cy="4971201"/>
          </a:xfrm>
          <a:prstGeom prst="rect">
            <a:avLst/>
          </a:prstGeom>
          <a:noFill/>
          <a:ln w="9525">
            <a:noFill/>
            <a:miter lim="800000"/>
            <a:headEnd/>
            <a:tailEnd/>
          </a:ln>
        </p:spPr>
      </p:pic>
    </p:spTree>
    <p:extLst>
      <p:ext uri="{BB962C8B-B14F-4D97-AF65-F5344CB8AC3E}">
        <p14:creationId xmlns:p14="http://schemas.microsoft.com/office/powerpoint/2010/main" val="6015075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IBM VM/370</a:t>
            </a:r>
            <a:endParaRPr lang="en-US" dirty="0"/>
          </a:p>
        </p:txBody>
      </p:sp>
      <p:sp>
        <p:nvSpPr>
          <p:cNvPr id="3" name="内容占位符 2"/>
          <p:cNvSpPr>
            <a:spLocks noGrp="1"/>
          </p:cNvSpPr>
          <p:nvPr>
            <p:ph idx="1"/>
          </p:nvPr>
        </p:nvSpPr>
        <p:spPr/>
        <p:txBody>
          <a:bodyPr/>
          <a:lstStyle/>
          <a:p>
            <a:r>
              <a:rPr lang="en-US" dirty="0" smtClean="0"/>
              <a:t>Robert Jay Creasy (1939-2005)</a:t>
            </a:r>
          </a:p>
          <a:p>
            <a:pPr lvl="1"/>
            <a:r>
              <a:rPr lang="en-US" dirty="0" smtClean="0"/>
              <a:t>Project leader of the first full virtualization hypervisor: IBM CP-40, a core component in the VM system</a:t>
            </a:r>
          </a:p>
          <a:p>
            <a:pPr lvl="1"/>
            <a:r>
              <a:rPr lang="en-US" dirty="0" smtClean="0"/>
              <a:t>The first VM system: VM/370</a:t>
            </a:r>
            <a:endParaRPr lang="en-US" dirty="0"/>
          </a:p>
        </p:txBody>
      </p:sp>
      <p:pic>
        <p:nvPicPr>
          <p:cNvPr id="5122" name="Picture 2" descr="http://upload.wikimedia.org/wikipedia/en/thumb/6/66/Rj_creasy.jpg/220px-Rj_creasy.jpg"/>
          <p:cNvPicPr>
            <a:picLocks noChangeAspect="1" noChangeArrowheads="1"/>
          </p:cNvPicPr>
          <p:nvPr/>
        </p:nvPicPr>
        <p:blipFill>
          <a:blip r:embed="rId2" cstate="print"/>
          <a:srcRect/>
          <a:stretch>
            <a:fillRect/>
          </a:stretch>
        </p:blipFill>
        <p:spPr bwMode="auto">
          <a:xfrm>
            <a:off x="5159896" y="4138278"/>
            <a:ext cx="2072782" cy="2459074"/>
          </a:xfrm>
          <a:prstGeom prst="rect">
            <a:avLst/>
          </a:prstGeom>
          <a:noFill/>
        </p:spPr>
      </p:pic>
    </p:spTree>
    <p:extLst>
      <p:ext uri="{BB962C8B-B14F-4D97-AF65-F5344CB8AC3E}">
        <p14:creationId xmlns:p14="http://schemas.microsoft.com/office/powerpoint/2010/main" val="41282051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 0</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40F51219-1AE3-2944-8480-ACB493E96208}" type="slidenum">
              <a:rPr lang="en-US" smtClean="0"/>
              <a:pPr/>
              <a:t>20</a:t>
            </a:fld>
            <a:endParaRPr lang="en-US"/>
          </a:p>
        </p:txBody>
      </p:sp>
      <p:sp>
        <p:nvSpPr>
          <p:cNvPr id="4" name="Content Placeholder 3"/>
          <p:cNvSpPr>
            <a:spLocks noGrp="1"/>
          </p:cNvSpPr>
          <p:nvPr>
            <p:ph sz="quarter" idx="1"/>
          </p:nvPr>
        </p:nvSpPr>
        <p:spPr/>
        <p:txBody>
          <a:bodyPr/>
          <a:lstStyle/>
          <a:p>
            <a:r>
              <a:rPr lang="en-US" dirty="0"/>
              <a:t>Management interface</a:t>
            </a:r>
          </a:p>
          <a:p>
            <a:r>
              <a:rPr lang="en-US" dirty="0" smtClean="0"/>
              <a:t>Created </a:t>
            </a:r>
            <a:r>
              <a:rPr lang="en-US" dirty="0"/>
              <a:t>at boot time</a:t>
            </a:r>
          </a:p>
          <a:p>
            <a:r>
              <a:rPr lang="en-US" dirty="0" smtClean="0"/>
              <a:t>Policy </a:t>
            </a:r>
            <a:r>
              <a:rPr lang="en-US" dirty="0"/>
              <a:t>from mechanism</a:t>
            </a:r>
          </a:p>
          <a:p>
            <a:r>
              <a:rPr lang="en-US" dirty="0" smtClean="0"/>
              <a:t>Privileged</a:t>
            </a:r>
            <a:endParaRPr lang="en-US" dirty="0"/>
          </a:p>
        </p:txBody>
      </p:sp>
    </p:spTree>
    <p:extLst>
      <p:ext uri="{BB962C8B-B14F-4D97-AF65-F5344CB8AC3E}">
        <p14:creationId xmlns:p14="http://schemas.microsoft.com/office/powerpoint/2010/main" val="20635975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Transfer</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40F51219-1AE3-2944-8480-ACB493E96208}" type="slidenum">
              <a:rPr lang="en-US" smtClean="0"/>
              <a:pPr/>
              <a:t>21</a:t>
            </a:fld>
            <a:endParaRPr lang="en-US"/>
          </a:p>
        </p:txBody>
      </p:sp>
      <p:sp>
        <p:nvSpPr>
          <p:cNvPr id="4" name="Content Placeholder 3"/>
          <p:cNvSpPr>
            <a:spLocks noGrp="1"/>
          </p:cNvSpPr>
          <p:nvPr>
            <p:ph sz="quarter" idx="1"/>
          </p:nvPr>
        </p:nvSpPr>
        <p:spPr/>
        <p:txBody>
          <a:bodyPr/>
          <a:lstStyle/>
          <a:p>
            <a:r>
              <a:rPr lang="en-US" dirty="0" err="1" smtClean="0"/>
              <a:t>Hypercalls</a:t>
            </a:r>
            <a:endParaRPr lang="en-US" dirty="0" smtClean="0"/>
          </a:p>
          <a:p>
            <a:r>
              <a:rPr lang="en-US" dirty="0" smtClean="0"/>
              <a:t>Lightweight events</a:t>
            </a:r>
            <a:endParaRPr lang="en-US" dirty="0"/>
          </a:p>
        </p:txBody>
      </p:sp>
    </p:spTree>
    <p:extLst>
      <p:ext uri="{BB962C8B-B14F-4D97-AF65-F5344CB8AC3E}">
        <p14:creationId xmlns:p14="http://schemas.microsoft.com/office/powerpoint/2010/main" val="13315021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 Memory Management</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40F51219-1AE3-2944-8480-ACB493E96208}" type="slidenum">
              <a:rPr lang="en-US" smtClean="0"/>
              <a:pPr/>
              <a:t>22</a:t>
            </a:fld>
            <a:endParaRPr lang="en-US"/>
          </a:p>
        </p:txBody>
      </p:sp>
      <p:sp>
        <p:nvSpPr>
          <p:cNvPr id="4" name="Content Placeholder 3"/>
          <p:cNvSpPr>
            <a:spLocks noGrp="1"/>
          </p:cNvSpPr>
          <p:nvPr>
            <p:ph sz="quarter" idx="1"/>
          </p:nvPr>
        </p:nvSpPr>
        <p:spPr/>
        <p:txBody>
          <a:bodyPr/>
          <a:lstStyle/>
          <a:p>
            <a:r>
              <a:rPr lang="en-US" dirty="0"/>
              <a:t>Guest OSes manage their own page tables</a:t>
            </a:r>
          </a:p>
          <a:p>
            <a:r>
              <a:rPr lang="en-US" dirty="0" smtClean="0"/>
              <a:t>Register </a:t>
            </a:r>
            <a:r>
              <a:rPr lang="en-US" dirty="0"/>
              <a:t>pages with </a:t>
            </a:r>
            <a:r>
              <a:rPr lang="en-US" dirty="0" err="1"/>
              <a:t>Xen</a:t>
            </a:r>
            <a:endParaRPr lang="en-US" dirty="0"/>
          </a:p>
          <a:p>
            <a:r>
              <a:rPr lang="en-US" dirty="0" smtClean="0"/>
              <a:t>No </a:t>
            </a:r>
            <a:r>
              <a:rPr lang="en-US" dirty="0"/>
              <a:t>direct write access</a:t>
            </a:r>
          </a:p>
          <a:p>
            <a:r>
              <a:rPr lang="en-US" dirty="0" smtClean="0"/>
              <a:t>Updates </a:t>
            </a:r>
            <a:r>
              <a:rPr lang="en-US" dirty="0"/>
              <a:t>through </a:t>
            </a:r>
            <a:r>
              <a:rPr lang="en-US" dirty="0" err="1"/>
              <a:t>Xen</a:t>
            </a:r>
            <a:endParaRPr lang="en-US" dirty="0"/>
          </a:p>
          <a:p>
            <a:r>
              <a:rPr lang="en-US" dirty="0" smtClean="0"/>
              <a:t>Hypervisor </a:t>
            </a:r>
            <a:r>
              <a:rPr lang="en-US" dirty="0"/>
              <a:t>@ top 64MB of every address </a:t>
            </a:r>
            <a:r>
              <a:rPr lang="en-US" dirty="0" smtClean="0"/>
              <a:t>space</a:t>
            </a:r>
          </a:p>
          <a:p>
            <a:pPr lvl="1"/>
            <a:r>
              <a:rPr lang="en-US" dirty="0" smtClean="0"/>
              <a:t>2018: security issues with Meltdown/</a:t>
            </a:r>
            <a:r>
              <a:rPr lang="en-US" dirty="0" err="1" smtClean="0"/>
              <a:t>Spectre</a:t>
            </a:r>
            <a:endParaRPr lang="en-US" dirty="0"/>
          </a:p>
        </p:txBody>
      </p:sp>
    </p:spTree>
    <p:extLst>
      <p:ext uri="{BB962C8B-B14F-4D97-AF65-F5344CB8AC3E}">
        <p14:creationId xmlns:p14="http://schemas.microsoft.com/office/powerpoint/2010/main" val="2328204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 CPU</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40F51219-1AE3-2944-8480-ACB493E96208}" type="slidenum">
              <a:rPr lang="en-US" smtClean="0"/>
              <a:pPr/>
              <a:t>23</a:t>
            </a:fld>
            <a:endParaRPr lang="en-US"/>
          </a:p>
        </p:txBody>
      </p:sp>
      <p:sp>
        <p:nvSpPr>
          <p:cNvPr id="4" name="Content Placeholder 3"/>
          <p:cNvSpPr>
            <a:spLocks noGrp="1"/>
          </p:cNvSpPr>
          <p:nvPr>
            <p:ph sz="quarter" idx="1"/>
          </p:nvPr>
        </p:nvSpPr>
        <p:spPr/>
        <p:txBody>
          <a:bodyPr/>
          <a:lstStyle/>
          <a:p>
            <a:r>
              <a:rPr lang="en-US" dirty="0" err="1"/>
              <a:t>Xen</a:t>
            </a:r>
            <a:r>
              <a:rPr lang="en-US" dirty="0"/>
              <a:t> in ring 0, OS in ring 1, everything else in ring 3</a:t>
            </a:r>
          </a:p>
          <a:p>
            <a:r>
              <a:rPr lang="en-US" dirty="0" smtClean="0"/>
              <a:t>“</a:t>
            </a:r>
            <a:r>
              <a:rPr lang="en-US" dirty="0"/>
              <a:t>Fast” exception handler</a:t>
            </a:r>
          </a:p>
          <a:p>
            <a:r>
              <a:rPr lang="en-US" dirty="0" err="1" smtClean="0"/>
              <a:t>Xen</a:t>
            </a:r>
            <a:r>
              <a:rPr lang="en-US" dirty="0" smtClean="0"/>
              <a:t> </a:t>
            </a:r>
            <a:r>
              <a:rPr lang="en-US" dirty="0"/>
              <a:t>handles page fault exceptions</a:t>
            </a:r>
          </a:p>
          <a:p>
            <a:r>
              <a:rPr lang="en-US" dirty="0" smtClean="0"/>
              <a:t>Double </a:t>
            </a:r>
            <a:r>
              <a:rPr lang="en-US" dirty="0"/>
              <a:t>faulting</a:t>
            </a:r>
          </a:p>
        </p:txBody>
      </p:sp>
    </p:spTree>
    <p:extLst>
      <p:ext uri="{BB962C8B-B14F-4D97-AF65-F5344CB8AC3E}">
        <p14:creationId xmlns:p14="http://schemas.microsoft.com/office/powerpoint/2010/main" val="9937915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Interface: Device I/O</a:t>
            </a:r>
            <a:endParaRPr lang="en-US" dirty="0"/>
          </a:p>
        </p:txBody>
      </p:sp>
      <p:sp>
        <p:nvSpPr>
          <p:cNvPr id="3" name="内容占位符 2"/>
          <p:cNvSpPr>
            <a:spLocks noGrp="1"/>
          </p:cNvSpPr>
          <p:nvPr>
            <p:ph idx="1"/>
          </p:nvPr>
        </p:nvSpPr>
        <p:spPr/>
        <p:txBody>
          <a:bodyPr/>
          <a:lstStyle/>
          <a:p>
            <a:r>
              <a:rPr lang="en-US" dirty="0" smtClean="0"/>
              <a:t>Shared-memory, asynchronous buffer descriptor I/O rings</a:t>
            </a:r>
            <a:endParaRPr lang="en-US" dirty="0"/>
          </a:p>
        </p:txBody>
      </p:sp>
      <p:pic>
        <p:nvPicPr>
          <p:cNvPr id="33794" name="Picture 2"/>
          <p:cNvPicPr>
            <a:picLocks noChangeAspect="1" noChangeArrowheads="1"/>
          </p:cNvPicPr>
          <p:nvPr/>
        </p:nvPicPr>
        <p:blipFill>
          <a:blip r:embed="rId2" cstate="print"/>
          <a:srcRect/>
          <a:stretch>
            <a:fillRect/>
          </a:stretch>
        </p:blipFill>
        <p:spPr bwMode="auto">
          <a:xfrm>
            <a:off x="2855640" y="2708920"/>
            <a:ext cx="6192688" cy="4084067"/>
          </a:xfrm>
          <a:prstGeom prst="rect">
            <a:avLst/>
          </a:prstGeom>
          <a:noFill/>
          <a:ln w="9525">
            <a:noFill/>
            <a:miter lim="800000"/>
            <a:headEnd/>
            <a:tailEnd/>
          </a:ln>
        </p:spPr>
      </p:pic>
    </p:spTree>
    <p:extLst>
      <p:ext uri="{BB962C8B-B14F-4D97-AF65-F5344CB8AC3E}">
        <p14:creationId xmlns:p14="http://schemas.microsoft.com/office/powerpoint/2010/main" val="9126350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Subsystem Virtualization</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40F51219-1AE3-2944-8480-ACB493E96208}" type="slidenum">
              <a:rPr lang="en-US" smtClean="0"/>
              <a:pPr/>
              <a:t>25</a:t>
            </a:fld>
            <a:endParaRPr lang="en-US"/>
          </a:p>
        </p:txBody>
      </p:sp>
      <p:sp>
        <p:nvSpPr>
          <p:cNvPr id="4" name="Content Placeholder 3"/>
          <p:cNvSpPr>
            <a:spLocks noGrp="1"/>
          </p:cNvSpPr>
          <p:nvPr>
            <p:ph sz="quarter" idx="1"/>
          </p:nvPr>
        </p:nvSpPr>
        <p:spPr/>
        <p:txBody>
          <a:bodyPr/>
          <a:lstStyle/>
          <a:p>
            <a:r>
              <a:rPr lang="en-US" dirty="0"/>
              <a:t>CPU Scheduling : Borrowed Virtual Time</a:t>
            </a:r>
          </a:p>
          <a:p>
            <a:r>
              <a:rPr lang="en-US" dirty="0" smtClean="0"/>
              <a:t>Real</a:t>
            </a:r>
            <a:r>
              <a:rPr lang="en-US" dirty="0"/>
              <a:t>, virtual, and wall clock times</a:t>
            </a:r>
          </a:p>
          <a:p>
            <a:r>
              <a:rPr lang="en-US" dirty="0" smtClean="0"/>
              <a:t>Virtual </a:t>
            </a:r>
            <a:r>
              <a:rPr lang="en-US" dirty="0"/>
              <a:t>address translation : updates through hyper call</a:t>
            </a:r>
          </a:p>
          <a:p>
            <a:r>
              <a:rPr lang="en-US" dirty="0" smtClean="0"/>
              <a:t>Physical </a:t>
            </a:r>
            <a:r>
              <a:rPr lang="en-US" dirty="0"/>
              <a:t>memory : balloon driver, translation array</a:t>
            </a:r>
          </a:p>
          <a:p>
            <a:r>
              <a:rPr lang="en-US" dirty="0" smtClean="0"/>
              <a:t>Network </a:t>
            </a:r>
            <a:r>
              <a:rPr lang="en-US" dirty="0"/>
              <a:t>: VFR, VIF</a:t>
            </a:r>
          </a:p>
          <a:p>
            <a:r>
              <a:rPr lang="en-US" dirty="0" smtClean="0"/>
              <a:t>Disk </a:t>
            </a:r>
            <a:r>
              <a:rPr lang="en-US" dirty="0"/>
              <a:t>: VBD</a:t>
            </a:r>
          </a:p>
        </p:txBody>
      </p:sp>
    </p:spTree>
    <p:extLst>
      <p:ext uri="{BB962C8B-B14F-4D97-AF65-F5344CB8AC3E}">
        <p14:creationId xmlns:p14="http://schemas.microsoft.com/office/powerpoint/2010/main" val="8759707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Porting effort</a:t>
            </a:r>
            <a:endParaRPr lang="en-US" dirty="0"/>
          </a:p>
        </p:txBody>
      </p:sp>
      <p:sp>
        <p:nvSpPr>
          <p:cNvPr id="3" name="内容占位符 2"/>
          <p:cNvSpPr>
            <a:spLocks noGrp="1"/>
          </p:cNvSpPr>
          <p:nvPr>
            <p:ph idx="1"/>
          </p:nvPr>
        </p:nvSpPr>
        <p:spPr/>
        <p:txBody>
          <a:bodyPr/>
          <a:lstStyle/>
          <a:p>
            <a:endParaRPr lang="en-US"/>
          </a:p>
        </p:txBody>
      </p:sp>
      <p:pic>
        <p:nvPicPr>
          <p:cNvPr id="38914" name="Picture 2"/>
          <p:cNvPicPr>
            <a:picLocks noChangeAspect="1" noChangeArrowheads="1"/>
          </p:cNvPicPr>
          <p:nvPr/>
        </p:nvPicPr>
        <p:blipFill>
          <a:blip r:embed="rId2" cstate="print"/>
          <a:srcRect/>
          <a:stretch>
            <a:fillRect/>
          </a:stretch>
        </p:blipFill>
        <p:spPr bwMode="auto">
          <a:xfrm>
            <a:off x="1946070" y="1752600"/>
            <a:ext cx="7724027" cy="4572000"/>
          </a:xfrm>
          <a:prstGeom prst="rect">
            <a:avLst/>
          </a:prstGeom>
          <a:noFill/>
          <a:ln w="9525">
            <a:noFill/>
            <a:miter lim="800000"/>
            <a:headEnd/>
            <a:tailEnd/>
          </a:ln>
        </p:spPr>
      </p:pic>
    </p:spTree>
    <p:extLst>
      <p:ext uri="{BB962C8B-B14F-4D97-AF65-F5344CB8AC3E}">
        <p14:creationId xmlns:p14="http://schemas.microsoft.com/office/powerpoint/2010/main" val="27455187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Evaluation: Relative Performance</a:t>
            </a:r>
            <a:endParaRPr lang="en-US" dirty="0"/>
          </a:p>
        </p:txBody>
      </p:sp>
      <p:sp>
        <p:nvSpPr>
          <p:cNvPr id="3" name="内容占位符 2"/>
          <p:cNvSpPr>
            <a:spLocks noGrp="1"/>
          </p:cNvSpPr>
          <p:nvPr>
            <p:ph idx="1"/>
          </p:nvPr>
        </p:nvSpPr>
        <p:spPr/>
        <p:txBody>
          <a:bodyPr/>
          <a:lstStyle/>
          <a:p>
            <a:endParaRPr lang="en-US" dirty="0"/>
          </a:p>
        </p:txBody>
      </p:sp>
      <p:pic>
        <p:nvPicPr>
          <p:cNvPr id="34819" name="Picture 3"/>
          <p:cNvPicPr>
            <a:picLocks noChangeAspect="1" noChangeArrowheads="1"/>
          </p:cNvPicPr>
          <p:nvPr/>
        </p:nvPicPr>
        <p:blipFill>
          <a:blip r:embed="rId2" cstate="print"/>
          <a:srcRect/>
          <a:stretch>
            <a:fillRect/>
          </a:stretch>
        </p:blipFill>
        <p:spPr bwMode="auto">
          <a:xfrm>
            <a:off x="1295400" y="1524000"/>
            <a:ext cx="10482691" cy="4958030"/>
          </a:xfrm>
          <a:prstGeom prst="rect">
            <a:avLst/>
          </a:prstGeom>
          <a:noFill/>
          <a:ln w="9525">
            <a:noFill/>
            <a:miter lim="800000"/>
            <a:headEnd/>
            <a:tailEnd/>
          </a:ln>
        </p:spPr>
      </p:pic>
    </p:spTree>
    <p:extLst>
      <p:ext uri="{BB962C8B-B14F-4D97-AF65-F5344CB8AC3E}">
        <p14:creationId xmlns:p14="http://schemas.microsoft.com/office/powerpoint/2010/main" val="13239758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Evaluation: Concurrent Virtual Machines</a:t>
            </a:r>
            <a:endParaRPr lang="en-US" dirty="0"/>
          </a:p>
        </p:txBody>
      </p:sp>
      <p:sp>
        <p:nvSpPr>
          <p:cNvPr id="3" name="内容占位符 2"/>
          <p:cNvSpPr>
            <a:spLocks noGrp="1"/>
          </p:cNvSpPr>
          <p:nvPr>
            <p:ph idx="1"/>
          </p:nvPr>
        </p:nvSpPr>
        <p:spPr/>
        <p:txBody>
          <a:bodyPr/>
          <a:lstStyle/>
          <a:p>
            <a:endParaRPr lang="en-US"/>
          </a:p>
        </p:txBody>
      </p:sp>
      <p:pic>
        <p:nvPicPr>
          <p:cNvPr id="36866" name="Picture 2"/>
          <p:cNvPicPr>
            <a:picLocks noChangeAspect="1" noChangeArrowheads="1"/>
          </p:cNvPicPr>
          <p:nvPr/>
        </p:nvPicPr>
        <p:blipFill>
          <a:blip r:embed="rId2" cstate="print"/>
          <a:srcRect/>
          <a:stretch>
            <a:fillRect/>
          </a:stretch>
        </p:blipFill>
        <p:spPr bwMode="auto">
          <a:xfrm>
            <a:off x="816864" y="1637944"/>
            <a:ext cx="10244162" cy="4947581"/>
          </a:xfrm>
          <a:prstGeom prst="rect">
            <a:avLst/>
          </a:prstGeom>
          <a:noFill/>
          <a:ln w="9525">
            <a:noFill/>
            <a:miter lim="800000"/>
            <a:headEnd/>
            <a:tailEnd/>
          </a:ln>
        </p:spPr>
      </p:pic>
    </p:spTree>
    <p:extLst>
      <p:ext uri="{BB962C8B-B14F-4D97-AF65-F5344CB8AC3E}">
        <p14:creationId xmlns:p14="http://schemas.microsoft.com/office/powerpoint/2010/main" val="37978397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Conclusion</a:t>
            </a:r>
            <a:endParaRPr lang="en-US" dirty="0"/>
          </a:p>
        </p:txBody>
      </p:sp>
      <p:sp>
        <p:nvSpPr>
          <p:cNvPr id="3" name="内容占位符 2"/>
          <p:cNvSpPr>
            <a:spLocks noGrp="1"/>
          </p:cNvSpPr>
          <p:nvPr>
            <p:ph idx="1"/>
          </p:nvPr>
        </p:nvSpPr>
        <p:spPr/>
        <p:txBody>
          <a:bodyPr>
            <a:normAutofit/>
          </a:bodyPr>
          <a:lstStyle/>
          <a:p>
            <a:r>
              <a:rPr lang="en-US" dirty="0" smtClean="0"/>
              <a:t>x86 architecture makes virtualization challenging</a:t>
            </a:r>
          </a:p>
          <a:p>
            <a:r>
              <a:rPr lang="en-US" dirty="0" smtClean="0"/>
              <a:t>Full virtualization</a:t>
            </a:r>
          </a:p>
          <a:p>
            <a:pPr lvl="1"/>
            <a:r>
              <a:rPr lang="en-US" dirty="0" smtClean="0"/>
              <a:t>unmodified guest OS; good isolation</a:t>
            </a:r>
          </a:p>
          <a:p>
            <a:pPr lvl="1"/>
            <a:r>
              <a:rPr lang="en-US" dirty="0" smtClean="0"/>
              <a:t>Performance issue (especially I/O)</a:t>
            </a:r>
          </a:p>
          <a:p>
            <a:r>
              <a:rPr lang="en-US" dirty="0" smtClean="0"/>
              <a:t>Para virtualization: </a:t>
            </a:r>
          </a:p>
          <a:p>
            <a:pPr lvl="1"/>
            <a:r>
              <a:rPr lang="en-US" dirty="0" smtClean="0"/>
              <a:t>Better performance (potentially)</a:t>
            </a:r>
          </a:p>
          <a:p>
            <a:pPr lvl="1"/>
            <a:r>
              <a:rPr lang="en-US" dirty="0" smtClean="0"/>
              <a:t>Need to update guest kernel</a:t>
            </a:r>
          </a:p>
          <a:p>
            <a:r>
              <a:rPr lang="en-US" dirty="0" smtClean="0"/>
              <a:t>Full and </a:t>
            </a:r>
            <a:r>
              <a:rPr lang="en-US" dirty="0" err="1" smtClean="0"/>
              <a:t>para</a:t>
            </a:r>
            <a:r>
              <a:rPr lang="en-US" dirty="0" smtClean="0"/>
              <a:t> virtualization will keep evolving together</a:t>
            </a:r>
          </a:p>
          <a:p>
            <a:endParaRPr lang="en-US" dirty="0"/>
          </a:p>
        </p:txBody>
      </p:sp>
    </p:spTree>
    <p:extLst>
      <p:ext uri="{BB962C8B-B14F-4D97-AF65-F5344CB8AC3E}">
        <p14:creationId xmlns:p14="http://schemas.microsoft.com/office/powerpoint/2010/main" val="27628171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Virtual Machine: Origin</a:t>
            </a:r>
            <a:endParaRPr lang="en-US" dirty="0"/>
          </a:p>
        </p:txBody>
      </p:sp>
      <p:sp>
        <p:nvSpPr>
          <p:cNvPr id="6" name="Content Placeholder 5"/>
          <p:cNvSpPr>
            <a:spLocks noGrp="1"/>
          </p:cNvSpPr>
          <p:nvPr>
            <p:ph sz="quarter" idx="1"/>
          </p:nvPr>
        </p:nvSpPr>
        <p:spPr/>
        <p:txBody>
          <a:bodyPr/>
          <a:lstStyle/>
          <a:p>
            <a:endParaRPr lang="en-US"/>
          </a:p>
        </p:txBody>
      </p:sp>
      <p:sp>
        <p:nvSpPr>
          <p:cNvPr id="7" name="Content Placeholder 6"/>
          <p:cNvSpPr>
            <a:spLocks noGrp="1"/>
          </p:cNvSpPr>
          <p:nvPr>
            <p:ph sz="quarter" idx="2"/>
          </p:nvPr>
        </p:nvSpPr>
        <p:spPr>
          <a:xfrm>
            <a:off x="7620000" y="1589567"/>
            <a:ext cx="4021468" cy="4572000"/>
          </a:xfrm>
        </p:spPr>
        <p:txBody>
          <a:bodyPr/>
          <a:lstStyle/>
          <a:p>
            <a:r>
              <a:rPr lang="en-US" dirty="0" smtClean="0"/>
              <a:t>IBM CP/CMS</a:t>
            </a:r>
          </a:p>
          <a:p>
            <a:pPr lvl="1"/>
            <a:r>
              <a:rPr lang="en-US" dirty="0" smtClean="0"/>
              <a:t>CP-40</a:t>
            </a:r>
          </a:p>
          <a:p>
            <a:pPr lvl="1"/>
            <a:r>
              <a:rPr lang="en-US" dirty="0" smtClean="0"/>
              <a:t>CP-67</a:t>
            </a:r>
          </a:p>
          <a:p>
            <a:pPr lvl="1"/>
            <a:r>
              <a:rPr lang="en-US" dirty="0" smtClean="0"/>
              <a:t>VM/370</a:t>
            </a:r>
            <a:endParaRPr lang="en-US" dirty="0"/>
          </a:p>
        </p:txBody>
      </p:sp>
      <p:sp>
        <p:nvSpPr>
          <p:cNvPr id="3" name="Slide Number Placeholder 2"/>
          <p:cNvSpPr>
            <a:spLocks noGrp="1"/>
          </p:cNvSpPr>
          <p:nvPr>
            <p:ph type="sldNum" sz="quarter" idx="16"/>
          </p:nvPr>
        </p:nvSpPr>
        <p:spPr/>
        <p:txBody>
          <a:bodyPr>
            <a:normAutofit fontScale="85000" lnSpcReduction="20000"/>
          </a:bodyPr>
          <a:lstStyle/>
          <a:p>
            <a:fld id="{40F51219-1AE3-2944-8480-ACB493E96208}" type="slidenum">
              <a:rPr lang="en-US" smtClean="0"/>
              <a:pPr/>
              <a:t>3</a:t>
            </a:fld>
            <a:endParaRPr lang="en-US"/>
          </a:p>
        </p:txBody>
      </p:sp>
      <p:pic>
        <p:nvPicPr>
          <p:cNvPr id="8" name="Picture 7"/>
          <p:cNvPicPr>
            <a:picLocks noChangeAspect="1"/>
          </p:cNvPicPr>
          <p:nvPr/>
        </p:nvPicPr>
        <p:blipFill>
          <a:blip r:embed="rId2"/>
          <a:stretch>
            <a:fillRect/>
          </a:stretch>
        </p:blipFill>
        <p:spPr>
          <a:xfrm>
            <a:off x="711200" y="1551592"/>
            <a:ext cx="6527800" cy="4709341"/>
          </a:xfrm>
          <a:prstGeom prst="rect">
            <a:avLst/>
          </a:prstGeom>
        </p:spPr>
      </p:pic>
    </p:spTree>
    <p:extLst>
      <p:ext uri="{BB962C8B-B14F-4D97-AF65-F5344CB8AC3E}">
        <p14:creationId xmlns:p14="http://schemas.microsoft.com/office/powerpoint/2010/main" val="13216425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Microkernel vs. VMM(</a:t>
            </a:r>
            <a:r>
              <a:rPr lang="en-US" dirty="0" err="1" smtClean="0"/>
              <a:t>Xen</a:t>
            </a:r>
            <a:r>
              <a:rPr lang="en-US" dirty="0" smtClean="0"/>
              <a:t>)</a:t>
            </a:r>
            <a:endParaRPr lang="en-US" dirty="0"/>
          </a:p>
        </p:txBody>
      </p:sp>
      <p:pic>
        <p:nvPicPr>
          <p:cNvPr id="39938" name="Picture 2" descr="File:OS-structure.svg"/>
          <p:cNvPicPr>
            <a:picLocks noChangeAspect="1" noChangeArrowheads="1"/>
          </p:cNvPicPr>
          <p:nvPr/>
        </p:nvPicPr>
        <p:blipFill>
          <a:blip r:embed="rId2" cstate="print"/>
          <a:srcRect/>
          <a:stretch>
            <a:fillRect/>
          </a:stretch>
        </p:blipFill>
        <p:spPr bwMode="auto">
          <a:xfrm>
            <a:off x="1595500" y="1268760"/>
            <a:ext cx="5400600" cy="2880320"/>
          </a:xfrm>
          <a:prstGeom prst="rect">
            <a:avLst/>
          </a:prstGeom>
          <a:noFill/>
        </p:spPr>
      </p:pic>
      <p:pic>
        <p:nvPicPr>
          <p:cNvPr id="5" name="Picture 2"/>
          <p:cNvPicPr>
            <a:picLocks noChangeAspect="1" noChangeArrowheads="1"/>
          </p:cNvPicPr>
          <p:nvPr/>
        </p:nvPicPr>
        <p:blipFill>
          <a:blip r:embed="rId3" cstate="print"/>
          <a:srcRect/>
          <a:stretch>
            <a:fillRect/>
          </a:stretch>
        </p:blipFill>
        <p:spPr bwMode="auto">
          <a:xfrm>
            <a:off x="6679544" y="1670624"/>
            <a:ext cx="3952961" cy="2550465"/>
          </a:xfrm>
          <a:prstGeom prst="rect">
            <a:avLst/>
          </a:prstGeom>
          <a:noFill/>
          <a:ln w="9525">
            <a:noFill/>
            <a:miter lim="800000"/>
            <a:headEnd/>
            <a:tailEnd/>
          </a:ln>
        </p:spPr>
      </p:pic>
      <p:sp>
        <p:nvSpPr>
          <p:cNvPr id="6" name="TextBox 5"/>
          <p:cNvSpPr txBox="1"/>
          <p:nvPr/>
        </p:nvSpPr>
        <p:spPr>
          <a:xfrm>
            <a:off x="1775520" y="4338970"/>
            <a:ext cx="8640960" cy="2000548"/>
          </a:xfrm>
          <a:prstGeom prst="rect">
            <a:avLst/>
          </a:prstGeom>
          <a:noFill/>
        </p:spPr>
        <p:txBody>
          <a:bodyPr wrap="square" rtlCol="0">
            <a:spAutoFit/>
          </a:bodyPr>
          <a:lstStyle/>
          <a:p>
            <a:r>
              <a:rPr lang="en-US" sz="1600" b="1" i="1" dirty="0"/>
              <a:t>Virtual Machine Monitor (VMM)</a:t>
            </a:r>
            <a:r>
              <a:rPr lang="en-US" sz="1600" i="1" dirty="0"/>
              <a:t>: “… software which transforms the single machine interface into the illusion of many. Each of these interfaces (virtual machines) is an efficient replica of the original computer system, complete with all of the processor instructions …“</a:t>
            </a:r>
          </a:p>
          <a:p>
            <a:pPr algn="r"/>
            <a:r>
              <a:rPr lang="en-US" sz="1400" i="1" dirty="0"/>
              <a:t>-- Robert P. Goldberg. Survey of virtual machine research. 1974 </a:t>
            </a:r>
          </a:p>
          <a:p>
            <a:endParaRPr lang="en-US" sz="1600" i="1" dirty="0"/>
          </a:p>
          <a:p>
            <a:r>
              <a:rPr lang="en-US" sz="1600" b="1" i="1" dirty="0"/>
              <a:t>Microkernel</a:t>
            </a:r>
            <a:r>
              <a:rPr lang="en-US" sz="1600" i="1" dirty="0"/>
              <a:t>: "... to minimize the kernel and to implement whatever possible outside of the kernel…“</a:t>
            </a:r>
          </a:p>
          <a:p>
            <a:pPr algn="r"/>
            <a:r>
              <a:rPr lang="en-US" sz="1400" i="1" dirty="0"/>
              <a:t>-- </a:t>
            </a:r>
            <a:r>
              <a:rPr lang="en-US" sz="1400" i="1" dirty="0" err="1"/>
              <a:t>Jochen</a:t>
            </a:r>
            <a:r>
              <a:rPr lang="en-US" sz="1400" i="1" dirty="0"/>
              <a:t> </a:t>
            </a:r>
            <a:r>
              <a:rPr lang="en-US" sz="1400" i="1" dirty="0" err="1"/>
              <a:t>Liedtke</a:t>
            </a:r>
            <a:r>
              <a:rPr lang="en-US" sz="1400" i="1" dirty="0"/>
              <a:t>. Towards real </a:t>
            </a:r>
            <a:r>
              <a:rPr lang="en-US" sz="1400" i="1" dirty="0" err="1"/>
              <a:t>microkernels</a:t>
            </a:r>
            <a:r>
              <a:rPr lang="en-US" sz="1400" i="1" dirty="0"/>
              <a:t>. 1996</a:t>
            </a:r>
          </a:p>
        </p:txBody>
      </p:sp>
    </p:spTree>
    <p:extLst>
      <p:ext uri="{BB962C8B-B14F-4D97-AF65-F5344CB8AC3E}">
        <p14:creationId xmlns:p14="http://schemas.microsoft.com/office/powerpoint/2010/main" val="5251194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Are Virtual Machine Monitors </a:t>
            </a:r>
            <a:r>
              <a:rPr lang="en-US" dirty="0" err="1" smtClean="0"/>
              <a:t>Microkernels</a:t>
            </a:r>
            <a:r>
              <a:rPr lang="en-US" dirty="0" smtClean="0"/>
              <a:t> Done Right?</a:t>
            </a:r>
            <a:endParaRPr lang="en-US" dirty="0"/>
          </a:p>
        </p:txBody>
      </p:sp>
      <p:sp>
        <p:nvSpPr>
          <p:cNvPr id="3" name="内容占位符 2"/>
          <p:cNvSpPr>
            <a:spLocks noGrp="1"/>
          </p:cNvSpPr>
          <p:nvPr>
            <p:ph idx="1"/>
          </p:nvPr>
        </p:nvSpPr>
        <p:spPr/>
        <p:txBody>
          <a:bodyPr/>
          <a:lstStyle/>
          <a:p>
            <a:endParaRPr lang="en-US" dirty="0" smtClean="0"/>
          </a:p>
          <a:p>
            <a:r>
              <a:rPr lang="en-US" dirty="0" smtClean="0"/>
              <a:t>VMMs (especially </a:t>
            </a:r>
            <a:r>
              <a:rPr lang="en-US" dirty="0" err="1" smtClean="0"/>
              <a:t>Xen</a:t>
            </a:r>
            <a:r>
              <a:rPr lang="en-US" dirty="0" smtClean="0"/>
              <a:t>) are </a:t>
            </a:r>
            <a:r>
              <a:rPr lang="en-US" dirty="0" err="1" smtClean="0"/>
              <a:t>microkernels</a:t>
            </a:r>
            <a:r>
              <a:rPr lang="en-US" dirty="0" smtClean="0"/>
              <a:t> done right</a:t>
            </a:r>
          </a:p>
          <a:p>
            <a:pPr lvl="1"/>
            <a:r>
              <a:rPr lang="en-US" dirty="0" smtClean="0"/>
              <a:t>Avoid liability inversion: </a:t>
            </a:r>
          </a:p>
          <a:p>
            <a:pPr lvl="2"/>
            <a:r>
              <a:rPr lang="en-US" dirty="0" err="1" smtClean="0"/>
              <a:t>Microkernels</a:t>
            </a:r>
            <a:r>
              <a:rPr lang="en-US" dirty="0" smtClean="0"/>
              <a:t> depend on some user level components</a:t>
            </a:r>
          </a:p>
          <a:p>
            <a:pPr lvl="1"/>
            <a:r>
              <a:rPr lang="en-US" dirty="0" smtClean="0"/>
              <a:t>Make IPC performance irrelevant: </a:t>
            </a:r>
          </a:p>
          <a:p>
            <a:pPr lvl="2"/>
            <a:r>
              <a:rPr lang="en-US" dirty="0" smtClean="0"/>
              <a:t>IPC performance is the key in </a:t>
            </a:r>
            <a:r>
              <a:rPr lang="en-US" dirty="0" err="1" smtClean="0"/>
              <a:t>microkernels</a:t>
            </a:r>
            <a:endParaRPr lang="en-US" dirty="0" smtClean="0"/>
          </a:p>
          <a:p>
            <a:pPr lvl="1"/>
            <a:r>
              <a:rPr lang="en-US" dirty="0" smtClean="0"/>
              <a:t>Treat the OS as a component</a:t>
            </a:r>
          </a:p>
          <a:p>
            <a:pPr lvl="2"/>
            <a:r>
              <a:rPr lang="en-US" dirty="0" smtClean="0"/>
              <a:t>Hard for </a:t>
            </a:r>
            <a:r>
              <a:rPr lang="en-US" dirty="0" err="1" smtClean="0"/>
              <a:t>microkernels</a:t>
            </a:r>
            <a:r>
              <a:rPr lang="en-US" dirty="0" smtClean="0"/>
              <a:t> to support legacy applications</a:t>
            </a:r>
          </a:p>
          <a:p>
            <a:pPr lvl="1"/>
            <a:endParaRPr lang="en-US" dirty="0" smtClean="0"/>
          </a:p>
          <a:p>
            <a:pPr lvl="1"/>
            <a:endParaRPr lang="en-US" dirty="0" smtClean="0"/>
          </a:p>
          <a:p>
            <a:pPr lvl="1"/>
            <a:endParaRPr lang="en-US" dirty="0" smtClean="0"/>
          </a:p>
          <a:p>
            <a:pPr lvl="1"/>
            <a:endParaRPr lang="en-US" dirty="0"/>
          </a:p>
        </p:txBody>
      </p:sp>
      <p:sp>
        <p:nvSpPr>
          <p:cNvPr id="4" name="TextBox 3"/>
          <p:cNvSpPr txBox="1"/>
          <p:nvPr/>
        </p:nvSpPr>
        <p:spPr>
          <a:xfrm>
            <a:off x="3575720" y="1484785"/>
            <a:ext cx="4824536" cy="646331"/>
          </a:xfrm>
          <a:prstGeom prst="rect">
            <a:avLst/>
          </a:prstGeom>
          <a:noFill/>
        </p:spPr>
        <p:txBody>
          <a:bodyPr wrap="square" rtlCol="0">
            <a:spAutoFit/>
          </a:bodyPr>
          <a:lstStyle/>
          <a:p>
            <a:pPr algn="ctr"/>
            <a:r>
              <a:rPr lang="en-US" i="1" dirty="0" smtClean="0"/>
              <a:t>Steven Hand, Andrew </a:t>
            </a:r>
            <a:r>
              <a:rPr lang="en-US" i="1" dirty="0" err="1" smtClean="0"/>
              <a:t>Wareld</a:t>
            </a:r>
            <a:r>
              <a:rPr lang="en-US" i="1" dirty="0" smtClean="0"/>
              <a:t>, </a:t>
            </a:r>
            <a:r>
              <a:rPr lang="en-US" i="1" dirty="0" err="1" smtClean="0"/>
              <a:t>Keir</a:t>
            </a:r>
            <a:r>
              <a:rPr lang="en-US" i="1" dirty="0" smtClean="0"/>
              <a:t> Fraser</a:t>
            </a:r>
          </a:p>
          <a:p>
            <a:pPr algn="ctr"/>
            <a:r>
              <a:rPr lang="en-US" i="1" dirty="0" smtClean="0"/>
              <a:t>HotOS’05</a:t>
            </a:r>
            <a:endParaRPr lang="en-US" i="1" dirty="0"/>
          </a:p>
        </p:txBody>
      </p:sp>
    </p:spTree>
    <p:extLst>
      <p:ext uri="{BB962C8B-B14F-4D97-AF65-F5344CB8AC3E}">
        <p14:creationId xmlns:p14="http://schemas.microsoft.com/office/powerpoint/2010/main" val="2951141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Are Virtual Machine Monitors </a:t>
            </a:r>
            <a:r>
              <a:rPr lang="en-US" dirty="0" err="1" smtClean="0"/>
              <a:t>Microkernels</a:t>
            </a:r>
            <a:r>
              <a:rPr lang="en-US" dirty="0" smtClean="0"/>
              <a:t> Done Right?</a:t>
            </a:r>
            <a:endParaRPr lang="en-US" dirty="0"/>
          </a:p>
        </p:txBody>
      </p:sp>
      <p:sp>
        <p:nvSpPr>
          <p:cNvPr id="3" name="内容占位符 2"/>
          <p:cNvSpPr>
            <a:spLocks noGrp="1"/>
          </p:cNvSpPr>
          <p:nvPr>
            <p:ph idx="1"/>
          </p:nvPr>
        </p:nvSpPr>
        <p:spPr/>
        <p:txBody>
          <a:bodyPr/>
          <a:lstStyle/>
          <a:p>
            <a:endParaRPr lang="en-US" dirty="0" smtClean="0"/>
          </a:p>
          <a:p>
            <a:r>
              <a:rPr lang="en-US" dirty="0" smtClean="0"/>
              <a:t>VMMs (especially </a:t>
            </a:r>
            <a:r>
              <a:rPr lang="en-US" dirty="0" err="1" smtClean="0"/>
              <a:t>Xen</a:t>
            </a:r>
            <a:r>
              <a:rPr lang="en-US" dirty="0" smtClean="0"/>
              <a:t>) are </a:t>
            </a:r>
            <a:r>
              <a:rPr lang="en-US" dirty="0" err="1" smtClean="0"/>
              <a:t>microkernels</a:t>
            </a:r>
            <a:r>
              <a:rPr lang="en-US" dirty="0" smtClean="0"/>
              <a:t> done right. </a:t>
            </a:r>
          </a:p>
          <a:p>
            <a:pPr lvl="1"/>
            <a:r>
              <a:rPr lang="en-US" dirty="0" smtClean="0"/>
              <a:t>Avoid liability inversion: </a:t>
            </a:r>
          </a:p>
          <a:p>
            <a:pPr lvl="2"/>
            <a:r>
              <a:rPr lang="en-US" dirty="0" err="1" smtClean="0"/>
              <a:t>Microkernels</a:t>
            </a:r>
            <a:r>
              <a:rPr lang="en-US" dirty="0" smtClean="0"/>
              <a:t> depend on some user level components</a:t>
            </a:r>
          </a:p>
          <a:p>
            <a:pPr lvl="1"/>
            <a:r>
              <a:rPr lang="en-US" dirty="0" smtClean="0"/>
              <a:t>Make IPC performance irrelevant: </a:t>
            </a:r>
          </a:p>
          <a:p>
            <a:pPr lvl="2"/>
            <a:r>
              <a:rPr lang="en-US" dirty="0" smtClean="0"/>
              <a:t>IPC performance is the key in </a:t>
            </a:r>
            <a:r>
              <a:rPr lang="en-US" dirty="0" err="1" smtClean="0"/>
              <a:t>microkernels</a:t>
            </a:r>
            <a:endParaRPr lang="en-US" dirty="0" smtClean="0"/>
          </a:p>
          <a:p>
            <a:pPr lvl="1"/>
            <a:r>
              <a:rPr lang="en-US" dirty="0" smtClean="0"/>
              <a:t>Treat the OS as a component</a:t>
            </a:r>
          </a:p>
          <a:p>
            <a:pPr lvl="2"/>
            <a:r>
              <a:rPr lang="en-US" dirty="0" smtClean="0"/>
              <a:t>Hard for </a:t>
            </a:r>
            <a:r>
              <a:rPr lang="en-US" dirty="0" err="1" smtClean="0"/>
              <a:t>microkernels</a:t>
            </a:r>
            <a:r>
              <a:rPr lang="en-US" dirty="0" smtClean="0"/>
              <a:t> to support legacy applications</a:t>
            </a:r>
          </a:p>
        </p:txBody>
      </p:sp>
      <p:sp>
        <p:nvSpPr>
          <p:cNvPr id="4" name="TextBox 3"/>
          <p:cNvSpPr txBox="1"/>
          <p:nvPr/>
        </p:nvSpPr>
        <p:spPr>
          <a:xfrm>
            <a:off x="3575720" y="1484785"/>
            <a:ext cx="4824536" cy="923330"/>
          </a:xfrm>
          <a:prstGeom prst="rect">
            <a:avLst/>
          </a:prstGeom>
          <a:noFill/>
        </p:spPr>
        <p:txBody>
          <a:bodyPr wrap="square" rtlCol="0">
            <a:spAutoFit/>
          </a:bodyPr>
          <a:lstStyle/>
          <a:p>
            <a:pPr algn="ctr"/>
            <a:r>
              <a:rPr lang="en-US" i="1" dirty="0" err="1" smtClean="0"/>
              <a:t>Gernot</a:t>
            </a:r>
            <a:r>
              <a:rPr lang="en-US" i="1" dirty="0" smtClean="0"/>
              <a:t> </a:t>
            </a:r>
            <a:r>
              <a:rPr lang="en-US" i="1" dirty="0" err="1" smtClean="0"/>
              <a:t>Heiser</a:t>
            </a:r>
            <a:r>
              <a:rPr lang="en-US" i="1" dirty="0" smtClean="0"/>
              <a:t>, </a:t>
            </a:r>
            <a:r>
              <a:rPr lang="en-US" i="1" dirty="0" err="1" smtClean="0"/>
              <a:t>Volkmar</a:t>
            </a:r>
            <a:r>
              <a:rPr lang="en-US" i="1" dirty="0" smtClean="0"/>
              <a:t> </a:t>
            </a:r>
            <a:r>
              <a:rPr lang="en-US" i="1" dirty="0" err="1" smtClean="0"/>
              <a:t>Uhlig</a:t>
            </a:r>
            <a:r>
              <a:rPr lang="en-US" i="1" dirty="0" smtClean="0"/>
              <a:t>, Joshua </a:t>
            </a:r>
            <a:r>
              <a:rPr lang="en-US" i="1" dirty="0" err="1" smtClean="0"/>
              <a:t>LeVasseur</a:t>
            </a:r>
            <a:endParaRPr lang="en-US" i="1" dirty="0" smtClean="0"/>
          </a:p>
          <a:p>
            <a:pPr algn="ctr"/>
            <a:r>
              <a:rPr lang="en-US" i="1" dirty="0" smtClean="0"/>
              <a:t>ACM SIGOPS’06</a:t>
            </a:r>
            <a:endParaRPr lang="en-US" i="1" dirty="0"/>
          </a:p>
        </p:txBody>
      </p:sp>
      <p:sp>
        <p:nvSpPr>
          <p:cNvPr id="5" name="圆角矩形标注 4"/>
          <p:cNvSpPr/>
          <p:nvPr/>
        </p:nvSpPr>
        <p:spPr>
          <a:xfrm>
            <a:off x="5257800" y="1800109"/>
            <a:ext cx="2232248" cy="792088"/>
          </a:xfrm>
          <a:prstGeom prst="wedgeRoundRectCallout">
            <a:avLst>
              <a:gd name="adj1" fmla="val -74821"/>
              <a:gd name="adj2" fmla="val 9078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Xen</a:t>
            </a:r>
            <a:r>
              <a:rPr lang="en-US" sz="2400" dirty="0"/>
              <a:t> also relies on Dom0!</a:t>
            </a:r>
          </a:p>
        </p:txBody>
      </p:sp>
      <p:sp>
        <p:nvSpPr>
          <p:cNvPr id="6" name="圆角矩形标注 5"/>
          <p:cNvSpPr/>
          <p:nvPr/>
        </p:nvSpPr>
        <p:spPr>
          <a:xfrm>
            <a:off x="7490048" y="3385784"/>
            <a:ext cx="2124744" cy="1440160"/>
          </a:xfrm>
          <a:prstGeom prst="wedgeRoundRectCallout">
            <a:avLst>
              <a:gd name="adj1" fmla="val -111563"/>
              <a:gd name="adj2" fmla="val -1879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Xen</a:t>
            </a:r>
            <a:r>
              <a:rPr lang="en-US" sz="2400" dirty="0"/>
              <a:t> performs the same number of IPC!</a:t>
            </a:r>
          </a:p>
        </p:txBody>
      </p:sp>
      <p:sp>
        <p:nvSpPr>
          <p:cNvPr id="7" name="圆角矩形标注 6"/>
          <p:cNvSpPr/>
          <p:nvPr/>
        </p:nvSpPr>
        <p:spPr>
          <a:xfrm>
            <a:off x="1143000" y="5331296"/>
            <a:ext cx="1619672" cy="764704"/>
          </a:xfrm>
          <a:prstGeom prst="wedgeRoundRectCallout">
            <a:avLst>
              <a:gd name="adj1" fmla="val 102114"/>
              <a:gd name="adj2" fmla="val -5099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Look at L4Linux!</a:t>
            </a:r>
          </a:p>
        </p:txBody>
      </p:sp>
      <p:sp>
        <p:nvSpPr>
          <p:cNvPr id="8" name="TextBox 7"/>
          <p:cNvSpPr txBox="1"/>
          <p:nvPr/>
        </p:nvSpPr>
        <p:spPr>
          <a:xfrm>
            <a:off x="8792343" y="2115727"/>
            <a:ext cx="1872208" cy="584775"/>
          </a:xfrm>
          <a:prstGeom prst="rect">
            <a:avLst/>
          </a:prstGeom>
          <a:noFill/>
        </p:spPr>
        <p:txBody>
          <a:bodyPr wrap="square" rtlCol="0">
            <a:spAutoFit/>
          </a:bodyPr>
          <a:lstStyle/>
          <a:p>
            <a:r>
              <a:rPr lang="en-US" sz="3200" dirty="0">
                <a:solidFill>
                  <a:srgbClr val="FF0000"/>
                </a:solidFill>
              </a:rPr>
              <a:t>Really??</a:t>
            </a:r>
          </a:p>
        </p:txBody>
      </p:sp>
    </p:spTree>
    <p:extLst>
      <p:ext uri="{BB962C8B-B14F-4D97-AF65-F5344CB8AC3E}">
        <p14:creationId xmlns:p14="http://schemas.microsoft.com/office/powerpoint/2010/main" val="1911602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slide(fromBottom)">
                                      <p:cBhvr>
                                        <p:cTn id="10" dur="500"/>
                                        <p:tgtEl>
                                          <p:spTgt spid="3">
                                            <p:txEl>
                                              <p:pRg st="2" end="2"/>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slide(fromBottom)">
                                      <p:cBhvr>
                                        <p:cTn id="13" dur="500"/>
                                        <p:tgtEl>
                                          <p:spTgt spid="3">
                                            <p:txEl>
                                              <p:pRg st="3" end="3"/>
                                            </p:txEl>
                                          </p:spTgt>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slide(fromBottom)">
                                      <p:cBhvr>
                                        <p:cTn id="16" dur="500"/>
                                        <p:tgtEl>
                                          <p:spTgt spid="3">
                                            <p:txEl>
                                              <p:pRg st="4" end="4"/>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slide(fromBottom)">
                                      <p:cBhvr>
                                        <p:cTn id="19" dur="500"/>
                                        <p:tgtEl>
                                          <p:spTgt spid="3">
                                            <p:txEl>
                                              <p:pRg st="5" end="5"/>
                                            </p:txEl>
                                          </p:spTgt>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slide(fromBottom)">
                                      <p:cBhvr>
                                        <p:cTn id="22" dur="500"/>
                                        <p:tgtEl>
                                          <p:spTgt spid="3">
                                            <p:txEl>
                                              <p:pRg st="6" end="6"/>
                                            </p:txEl>
                                          </p:spTgt>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slide(fromBottom)">
                                      <p:cBhvr>
                                        <p:cTn id="25" dur="500"/>
                                        <p:tgtEl>
                                          <p:spTgt spid="3">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80">
                                          <p:stCondLst>
                                            <p:cond delay="0"/>
                                          </p:stCondLst>
                                        </p:cTn>
                                        <p:tgtEl>
                                          <p:spTgt spid="8"/>
                                        </p:tgtEl>
                                      </p:cBhvr>
                                    </p:animEffect>
                                    <p:anim calcmode="lin" valueType="num">
                                      <p:cBhvr>
                                        <p:cTn id="3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6" dur="26">
                                          <p:stCondLst>
                                            <p:cond delay="650"/>
                                          </p:stCondLst>
                                        </p:cTn>
                                        <p:tgtEl>
                                          <p:spTgt spid="8"/>
                                        </p:tgtEl>
                                      </p:cBhvr>
                                      <p:to x="100000" y="60000"/>
                                    </p:animScale>
                                    <p:animScale>
                                      <p:cBhvr>
                                        <p:cTn id="37" dur="166" decel="50000">
                                          <p:stCondLst>
                                            <p:cond delay="676"/>
                                          </p:stCondLst>
                                        </p:cTn>
                                        <p:tgtEl>
                                          <p:spTgt spid="8"/>
                                        </p:tgtEl>
                                      </p:cBhvr>
                                      <p:to x="100000" y="100000"/>
                                    </p:animScale>
                                    <p:animScale>
                                      <p:cBhvr>
                                        <p:cTn id="38" dur="26">
                                          <p:stCondLst>
                                            <p:cond delay="1312"/>
                                          </p:stCondLst>
                                        </p:cTn>
                                        <p:tgtEl>
                                          <p:spTgt spid="8"/>
                                        </p:tgtEl>
                                      </p:cBhvr>
                                      <p:to x="100000" y="80000"/>
                                    </p:animScale>
                                    <p:animScale>
                                      <p:cBhvr>
                                        <p:cTn id="39" dur="166" decel="50000">
                                          <p:stCondLst>
                                            <p:cond delay="1338"/>
                                          </p:stCondLst>
                                        </p:cTn>
                                        <p:tgtEl>
                                          <p:spTgt spid="8"/>
                                        </p:tgtEl>
                                      </p:cBhvr>
                                      <p:to x="100000" y="100000"/>
                                    </p:animScale>
                                    <p:animScale>
                                      <p:cBhvr>
                                        <p:cTn id="40" dur="26">
                                          <p:stCondLst>
                                            <p:cond delay="1642"/>
                                          </p:stCondLst>
                                        </p:cTn>
                                        <p:tgtEl>
                                          <p:spTgt spid="8"/>
                                        </p:tgtEl>
                                      </p:cBhvr>
                                      <p:to x="100000" y="90000"/>
                                    </p:animScale>
                                    <p:animScale>
                                      <p:cBhvr>
                                        <p:cTn id="41" dur="166" decel="50000">
                                          <p:stCondLst>
                                            <p:cond delay="1668"/>
                                          </p:stCondLst>
                                        </p:cTn>
                                        <p:tgtEl>
                                          <p:spTgt spid="8"/>
                                        </p:tgtEl>
                                      </p:cBhvr>
                                      <p:to x="100000" y="100000"/>
                                    </p:animScale>
                                    <p:animScale>
                                      <p:cBhvr>
                                        <p:cTn id="42" dur="26">
                                          <p:stCondLst>
                                            <p:cond delay="1808"/>
                                          </p:stCondLst>
                                        </p:cTn>
                                        <p:tgtEl>
                                          <p:spTgt spid="8"/>
                                        </p:tgtEl>
                                      </p:cBhvr>
                                      <p:to x="100000" y="95000"/>
                                    </p:animScale>
                                    <p:animScale>
                                      <p:cBhvr>
                                        <p:cTn id="43" dur="166" decel="50000">
                                          <p:stCondLst>
                                            <p:cond delay="1834"/>
                                          </p:stCondLst>
                                        </p:cTn>
                                        <p:tgtEl>
                                          <p:spTgt spid="8"/>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blinds(horizontal)">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blinds(horizontal)">
                                      <p:cBhvr>
                                        <p:cTn id="53" dur="500"/>
                                        <p:tgtEl>
                                          <p:spTgt spid="6"/>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blinds(horizontal)">
                                      <p:cBhvr>
                                        <p:cTn id="5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P spid="7" grpId="0" animBg="1"/>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Discussion</a:t>
            </a:r>
            <a:endParaRPr lang="en-US" dirty="0"/>
          </a:p>
        </p:txBody>
      </p:sp>
      <p:sp>
        <p:nvSpPr>
          <p:cNvPr id="3" name="内容占位符 2"/>
          <p:cNvSpPr>
            <a:spLocks noGrp="1"/>
          </p:cNvSpPr>
          <p:nvPr>
            <p:ph idx="1"/>
          </p:nvPr>
        </p:nvSpPr>
        <p:spPr/>
        <p:txBody>
          <a:bodyPr/>
          <a:lstStyle/>
          <a:p>
            <a:r>
              <a:rPr lang="en-US" dirty="0" smtClean="0"/>
              <a:t>What is the difference between VMMs and </a:t>
            </a:r>
            <a:r>
              <a:rPr lang="en-US" dirty="0" err="1" smtClean="0"/>
              <a:t>microkernels</a:t>
            </a:r>
            <a:r>
              <a:rPr lang="en-US" dirty="0" smtClean="0"/>
              <a:t>?</a:t>
            </a:r>
          </a:p>
          <a:p>
            <a:r>
              <a:rPr lang="en-US" dirty="0" smtClean="0"/>
              <a:t>Why do VMMs seem to be more successful than </a:t>
            </a:r>
            <a:r>
              <a:rPr lang="en-US" dirty="0" err="1" smtClean="0"/>
              <a:t>microkernels</a:t>
            </a:r>
            <a:r>
              <a:rPr lang="en-US" dirty="0" smtClean="0"/>
              <a:t>?</a:t>
            </a:r>
          </a:p>
          <a:p>
            <a:pPr>
              <a:buNone/>
            </a:pPr>
            <a:endParaRPr lang="en-US" dirty="0"/>
          </a:p>
        </p:txBody>
      </p:sp>
    </p:spTree>
    <p:extLst>
      <p:ext uri="{BB962C8B-B14F-4D97-AF65-F5344CB8AC3E}">
        <p14:creationId xmlns:p14="http://schemas.microsoft.com/office/powerpoint/2010/main" val="10875712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Perspective</a:t>
            </a:r>
            <a:endParaRPr lang="en-US" dirty="0"/>
          </a:p>
        </p:txBody>
      </p:sp>
      <p:sp>
        <p:nvSpPr>
          <p:cNvPr id="3" name="内容占位符 2"/>
          <p:cNvSpPr>
            <a:spLocks noGrp="1"/>
          </p:cNvSpPr>
          <p:nvPr>
            <p:ph idx="1"/>
          </p:nvPr>
        </p:nvSpPr>
        <p:spPr/>
        <p:txBody>
          <a:bodyPr/>
          <a:lstStyle/>
          <a:p>
            <a:r>
              <a:rPr lang="en-US" dirty="0" smtClean="0"/>
              <a:t>Virtualization: creating a illusion of something</a:t>
            </a:r>
          </a:p>
          <a:p>
            <a:r>
              <a:rPr lang="en-US" dirty="0" smtClean="0"/>
              <a:t>Virtualization is a principle approach in system design</a:t>
            </a:r>
          </a:p>
          <a:p>
            <a:pPr lvl="1"/>
            <a:r>
              <a:rPr lang="en-US" dirty="0" smtClean="0"/>
              <a:t>OS is </a:t>
            </a:r>
            <a:r>
              <a:rPr lang="en-US" dirty="0" err="1" smtClean="0"/>
              <a:t>virtualizing</a:t>
            </a:r>
            <a:r>
              <a:rPr lang="en-US" dirty="0" smtClean="0"/>
              <a:t> CPU, memory, I/O …</a:t>
            </a:r>
          </a:p>
          <a:p>
            <a:pPr lvl="1"/>
            <a:r>
              <a:rPr lang="en-US" dirty="0" smtClean="0"/>
              <a:t>VMM is </a:t>
            </a:r>
            <a:r>
              <a:rPr lang="en-US" dirty="0" err="1" smtClean="0"/>
              <a:t>virtualizing</a:t>
            </a:r>
            <a:r>
              <a:rPr lang="en-US" dirty="0" smtClean="0"/>
              <a:t> the whole architecture</a:t>
            </a:r>
          </a:p>
          <a:p>
            <a:pPr lvl="1"/>
            <a:r>
              <a:rPr lang="en-US" dirty="0" smtClean="0"/>
              <a:t>What else? What next?</a:t>
            </a:r>
          </a:p>
          <a:p>
            <a:endParaRPr lang="en-US" dirty="0" smtClean="0"/>
          </a:p>
          <a:p>
            <a:endParaRPr lang="en-US" dirty="0"/>
          </a:p>
        </p:txBody>
      </p:sp>
    </p:spTree>
    <p:extLst>
      <p:ext uri="{BB962C8B-B14F-4D97-AF65-F5344CB8AC3E}">
        <p14:creationId xmlns:p14="http://schemas.microsoft.com/office/powerpoint/2010/main" val="441660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24000"/>
            <a:ext cx="10849864" cy="5410200"/>
          </a:xfrm>
        </p:spPr>
        <p:txBody>
          <a:bodyPr>
            <a:normAutofit fontScale="92500" lnSpcReduction="20000"/>
          </a:bodyPr>
          <a:lstStyle/>
          <a:p>
            <a:r>
              <a:rPr lang="en-US" sz="2800" dirty="0" smtClean="0"/>
              <a:t>Project: next step is the Survey Paper due next Friday</a:t>
            </a:r>
          </a:p>
          <a:p>
            <a:endParaRPr lang="en-US" sz="2800" dirty="0" smtClean="0"/>
          </a:p>
          <a:p>
            <a:r>
              <a:rPr lang="en-US" sz="2800" dirty="0" smtClean="0"/>
              <a:t>MP1 Milestone #1 due Today</a:t>
            </a:r>
          </a:p>
          <a:p>
            <a:r>
              <a:rPr lang="en-US" sz="2800" dirty="0" smtClean="0"/>
              <a:t>MP1 Milestone #2 due in two weeks</a:t>
            </a:r>
          </a:p>
          <a:p>
            <a:endParaRPr lang="en-US" sz="2800" dirty="0" smtClean="0"/>
          </a:p>
          <a:p>
            <a:r>
              <a:rPr lang="en-US" sz="2800" dirty="0" smtClean="0"/>
              <a:t>Read </a:t>
            </a:r>
            <a:r>
              <a:rPr lang="en-US" sz="2800" dirty="0"/>
              <a:t>and write a review:</a:t>
            </a:r>
          </a:p>
          <a:p>
            <a:pPr lvl="1"/>
            <a:r>
              <a:rPr lang="en-US" sz="2400" b="1" i="1" dirty="0" smtClean="0"/>
              <a:t>Required:</a:t>
            </a:r>
            <a:r>
              <a:rPr lang="en-US" sz="2400" b="1" dirty="0" smtClean="0"/>
              <a:t> Disco</a:t>
            </a:r>
            <a:r>
              <a:rPr lang="en-US" sz="2400" b="1" dirty="0"/>
              <a:t>: Running Commodity Operating Systems on Scalable Multiprocessors, </a:t>
            </a:r>
            <a:r>
              <a:rPr lang="en-US" sz="2400" dirty="0"/>
              <a:t>Edouard </a:t>
            </a:r>
            <a:r>
              <a:rPr lang="en-US" sz="2400" dirty="0" err="1"/>
              <a:t>Bugnion</a:t>
            </a:r>
            <a:r>
              <a:rPr lang="en-US" sz="2400" dirty="0"/>
              <a:t>, Scott Devine, and Mendel Rosenblum. 16th ACM symposium on Operating systems principles (SOSP), October 1997, pages 143--156.</a:t>
            </a:r>
            <a:r>
              <a:rPr lang="en-US" sz="2400" dirty="0" smtClean="0"/>
              <a:t>.</a:t>
            </a:r>
            <a:endParaRPr lang="en-US" sz="2400" dirty="0"/>
          </a:p>
          <a:p>
            <a:pPr lvl="1"/>
            <a:endParaRPr lang="en-US" sz="2400" dirty="0"/>
          </a:p>
          <a:p>
            <a:pPr lvl="1"/>
            <a:r>
              <a:rPr lang="en-US" sz="2400" b="1" i="1" dirty="0" smtClean="0"/>
              <a:t>Optional</a:t>
            </a:r>
            <a:r>
              <a:rPr lang="en-US" sz="2400" b="1" dirty="0" smtClean="0"/>
              <a:t>: The </a:t>
            </a:r>
            <a:r>
              <a:rPr lang="en-US" sz="2400" b="1" dirty="0" err="1"/>
              <a:t>Multikernel</a:t>
            </a:r>
            <a:r>
              <a:rPr lang="en-US" sz="2400" b="1" dirty="0"/>
              <a:t>: A new OS architecture for scalable multicore systems.  </a:t>
            </a:r>
            <a:r>
              <a:rPr lang="en-US" sz="2400" dirty="0"/>
              <a:t>Andrew Baumann, Paul Barham, Pierre-</a:t>
            </a:r>
            <a:r>
              <a:rPr lang="en-US" sz="2400" dirty="0" err="1"/>
              <a:t>Evariste</a:t>
            </a:r>
            <a:r>
              <a:rPr lang="en-US" sz="2400" dirty="0"/>
              <a:t> </a:t>
            </a:r>
            <a:r>
              <a:rPr lang="en-US" sz="2400" dirty="0" err="1"/>
              <a:t>Dagand</a:t>
            </a:r>
            <a:r>
              <a:rPr lang="en-US" sz="2400" dirty="0"/>
              <a:t>, Tim </a:t>
            </a:r>
            <a:r>
              <a:rPr lang="en-US" sz="2400" dirty="0" err="1"/>
              <a:t>Harrisy</a:t>
            </a:r>
            <a:r>
              <a:rPr lang="en-US" sz="2400" dirty="0"/>
              <a:t>, Rebecca </a:t>
            </a:r>
            <a:r>
              <a:rPr lang="en-US" sz="2400" dirty="0" smtClean="0"/>
              <a:t>Isaacs, Simon </a:t>
            </a:r>
            <a:r>
              <a:rPr lang="en-US" sz="2400" dirty="0"/>
              <a:t>Peter , Tim Roscoe, Adrian </a:t>
            </a:r>
            <a:r>
              <a:rPr lang="en-US" sz="2400" dirty="0" err="1"/>
              <a:t>Sch�pbach</a:t>
            </a:r>
            <a:r>
              <a:rPr lang="en-US" sz="2400" dirty="0"/>
              <a:t>, and </a:t>
            </a:r>
            <a:r>
              <a:rPr lang="en-US" sz="2400" dirty="0" err="1"/>
              <a:t>Akhilesh</a:t>
            </a:r>
            <a:r>
              <a:rPr lang="en-US" sz="2400" dirty="0"/>
              <a:t> </a:t>
            </a:r>
            <a:r>
              <a:rPr lang="en-US" sz="2400" dirty="0" err="1"/>
              <a:t>Singhania</a:t>
            </a:r>
            <a:r>
              <a:rPr lang="en-US" sz="2400" dirty="0"/>
              <a:t> . Proceedings of the Twenty-Second ACM Symposium on Operating Systems Principles (Austin, Texas, United States), ACM, 2009.</a:t>
            </a:r>
            <a:endParaRPr lang="en-US" dirty="0"/>
          </a:p>
        </p:txBody>
      </p:sp>
      <p:sp>
        <p:nvSpPr>
          <p:cNvPr id="4" name="Title 3"/>
          <p:cNvSpPr>
            <a:spLocks noGrp="1"/>
          </p:cNvSpPr>
          <p:nvPr>
            <p:ph type="title"/>
          </p:nvPr>
        </p:nvSpPr>
        <p:spPr/>
        <p:txBody>
          <a:bodyPr/>
          <a:lstStyle/>
          <a:p>
            <a:r>
              <a:rPr lang="en-US" dirty="0" smtClean="0"/>
              <a:t>Next Time</a:t>
            </a:r>
            <a:endParaRPr lang="en-US" dirty="0"/>
          </a:p>
        </p:txBody>
      </p:sp>
    </p:spTree>
    <p:extLst>
      <p:ext uri="{BB962C8B-B14F-4D97-AF65-F5344CB8AC3E}">
        <p14:creationId xmlns:p14="http://schemas.microsoft.com/office/powerpoint/2010/main" val="27540105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normAutofit fontScale="85000" lnSpcReduction="20000"/>
          </a:bodyPr>
          <a:lstStyle/>
          <a:p>
            <a:fld id="{40F51219-1AE3-2944-8480-ACB493E96208}" type="slidenum">
              <a:rPr lang="en-US" smtClean="0"/>
              <a:pPr/>
              <a:t>36</a:t>
            </a:fld>
            <a:endParaRPr lang="en-US"/>
          </a:p>
        </p:txBody>
      </p:sp>
      <p:sp>
        <p:nvSpPr>
          <p:cNvPr id="4" name="Content Placeholder 3"/>
          <p:cNvSpPr>
            <a:spLocks noGrp="1"/>
          </p:cNvSpPr>
          <p:nvPr>
            <p:ph sz="quarter" idx="1"/>
          </p:nvPr>
        </p:nvSpPr>
        <p:spPr/>
        <p:txBody>
          <a:bodyPr/>
          <a:lstStyle/>
          <a:p>
            <a:endParaRPr lang="en-US"/>
          </a:p>
        </p:txBody>
      </p:sp>
    </p:spTree>
    <p:extLst>
      <p:ext uri="{BB962C8B-B14F-4D97-AF65-F5344CB8AC3E}">
        <p14:creationId xmlns:p14="http://schemas.microsoft.com/office/powerpoint/2010/main" val="25417089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40F51219-1AE3-2944-8480-ACB493E96208}" type="slidenum">
              <a:rPr lang="en-US" smtClean="0"/>
              <a:pPr/>
              <a:t>37</a:t>
            </a:fld>
            <a:endParaRPr lang="en-US"/>
          </a:p>
        </p:txBody>
      </p:sp>
      <p:sp>
        <p:nvSpPr>
          <p:cNvPr id="4" name="Content Placeholder 3"/>
          <p:cNvSpPr>
            <a:spLocks noGrp="1"/>
          </p:cNvSpPr>
          <p:nvPr>
            <p:ph sz="quarter" idx="1"/>
          </p:nvPr>
        </p:nvSpPr>
        <p:spPr/>
        <p:txBody>
          <a:bodyPr/>
          <a:lstStyle/>
          <a:p>
            <a:endParaRPr lang="en-US"/>
          </a:p>
        </p:txBody>
      </p:sp>
    </p:spTree>
    <p:extLst>
      <p:ext uri="{BB962C8B-B14F-4D97-AF65-F5344CB8AC3E}">
        <p14:creationId xmlns:p14="http://schemas.microsoft.com/office/powerpoint/2010/main" val="33269563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IBM VM/370</a:t>
            </a:r>
            <a:endParaRPr lang="en-US" dirty="0"/>
          </a:p>
        </p:txBody>
      </p:sp>
      <p:sp>
        <p:nvSpPr>
          <p:cNvPr id="3" name="内容占位符 2"/>
          <p:cNvSpPr>
            <a:spLocks noGrp="1"/>
          </p:cNvSpPr>
          <p:nvPr>
            <p:ph idx="1"/>
          </p:nvPr>
        </p:nvSpPr>
        <p:spPr/>
        <p:txBody>
          <a:bodyPr/>
          <a:lstStyle/>
          <a:p>
            <a:r>
              <a:rPr lang="en-US" dirty="0" smtClean="0"/>
              <a:t>Technology: trap-and-emulate</a:t>
            </a:r>
            <a:endParaRPr lang="en-US" dirty="0"/>
          </a:p>
        </p:txBody>
      </p:sp>
      <p:sp>
        <p:nvSpPr>
          <p:cNvPr id="4" name="矩形 3"/>
          <p:cNvSpPr/>
          <p:nvPr/>
        </p:nvSpPr>
        <p:spPr>
          <a:xfrm>
            <a:off x="5087888" y="2564904"/>
            <a:ext cx="2088232" cy="23762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圆角矩形 4"/>
          <p:cNvSpPr/>
          <p:nvPr/>
        </p:nvSpPr>
        <p:spPr>
          <a:xfrm>
            <a:off x="5303912" y="4005064"/>
            <a:ext cx="1728192"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Kernel</a:t>
            </a:r>
          </a:p>
        </p:txBody>
      </p:sp>
      <p:sp>
        <p:nvSpPr>
          <p:cNvPr id="6" name="圆角矩形 5"/>
          <p:cNvSpPr/>
          <p:nvPr/>
        </p:nvSpPr>
        <p:spPr>
          <a:xfrm>
            <a:off x="5303912" y="2780928"/>
            <a:ext cx="1728192"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Application</a:t>
            </a:r>
          </a:p>
        </p:txBody>
      </p:sp>
      <p:grpSp>
        <p:nvGrpSpPr>
          <p:cNvPr id="15" name="组合 14"/>
          <p:cNvGrpSpPr/>
          <p:nvPr/>
        </p:nvGrpSpPr>
        <p:grpSpPr>
          <a:xfrm>
            <a:off x="2207568" y="2924945"/>
            <a:ext cx="6912768" cy="1757809"/>
            <a:chOff x="683568" y="2924944"/>
            <a:chExt cx="6912768" cy="1757809"/>
          </a:xfrm>
        </p:grpSpPr>
        <p:grpSp>
          <p:nvGrpSpPr>
            <p:cNvPr id="14" name="组合 13"/>
            <p:cNvGrpSpPr/>
            <p:nvPr/>
          </p:nvGrpSpPr>
          <p:grpSpPr>
            <a:xfrm>
              <a:off x="683568" y="3789040"/>
              <a:ext cx="6912768" cy="893713"/>
              <a:chOff x="683568" y="3789040"/>
              <a:chExt cx="6912768" cy="893713"/>
            </a:xfrm>
          </p:grpSpPr>
          <p:cxnSp>
            <p:nvCxnSpPr>
              <p:cNvPr id="8" name="直接连接符 7"/>
              <p:cNvCxnSpPr/>
              <p:nvPr/>
            </p:nvCxnSpPr>
            <p:spPr>
              <a:xfrm>
                <a:off x="683568" y="3789040"/>
                <a:ext cx="691276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26545" y="4221088"/>
                <a:ext cx="1539204" cy="461665"/>
              </a:xfrm>
              <a:prstGeom prst="rect">
                <a:avLst/>
              </a:prstGeom>
              <a:noFill/>
            </p:spPr>
            <p:txBody>
              <a:bodyPr wrap="none" rtlCol="0">
                <a:spAutoFit/>
              </a:bodyPr>
              <a:lstStyle/>
              <a:p>
                <a:r>
                  <a:rPr lang="en-US" sz="2400" dirty="0"/>
                  <a:t>Privileged</a:t>
                </a:r>
              </a:p>
            </p:txBody>
          </p:sp>
        </p:grpSp>
        <p:sp>
          <p:nvSpPr>
            <p:cNvPr id="10" name="TextBox 9"/>
            <p:cNvSpPr txBox="1"/>
            <p:nvPr/>
          </p:nvSpPr>
          <p:spPr>
            <a:xfrm>
              <a:off x="971600" y="2924944"/>
              <a:ext cx="1332416" cy="461665"/>
            </a:xfrm>
            <a:prstGeom prst="rect">
              <a:avLst/>
            </a:prstGeom>
            <a:noFill/>
          </p:spPr>
          <p:txBody>
            <a:bodyPr wrap="none" rtlCol="0">
              <a:spAutoFit/>
            </a:bodyPr>
            <a:lstStyle/>
            <a:p>
              <a:r>
                <a:rPr lang="en-US" sz="2400" dirty="0"/>
                <a:t>Problem</a:t>
              </a:r>
            </a:p>
          </p:txBody>
        </p:sp>
      </p:grpSp>
      <p:sp>
        <p:nvSpPr>
          <p:cNvPr id="11" name="圆角矩形 10"/>
          <p:cNvSpPr/>
          <p:nvPr/>
        </p:nvSpPr>
        <p:spPr>
          <a:xfrm>
            <a:off x="4511824" y="5517232"/>
            <a:ext cx="338437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CP</a:t>
            </a:r>
          </a:p>
        </p:txBody>
      </p:sp>
      <p:grpSp>
        <p:nvGrpSpPr>
          <p:cNvPr id="24" name="组合 23"/>
          <p:cNvGrpSpPr/>
          <p:nvPr/>
        </p:nvGrpSpPr>
        <p:grpSpPr>
          <a:xfrm>
            <a:off x="5159896" y="4725144"/>
            <a:ext cx="1044116" cy="792088"/>
            <a:chOff x="3635896" y="4725144"/>
            <a:chExt cx="1044116" cy="792088"/>
          </a:xfrm>
        </p:grpSpPr>
        <p:cxnSp>
          <p:nvCxnSpPr>
            <p:cNvPr id="17" name="直接箭头连接符 16"/>
            <p:cNvCxnSpPr>
              <a:endCxn id="11" idx="0"/>
            </p:cNvCxnSpPr>
            <p:nvPr/>
          </p:nvCxnSpPr>
          <p:spPr>
            <a:xfrm>
              <a:off x="4211960" y="4725144"/>
              <a:ext cx="468052" cy="7920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635896" y="4983559"/>
              <a:ext cx="806439" cy="461665"/>
            </a:xfrm>
            <a:prstGeom prst="rect">
              <a:avLst/>
            </a:prstGeom>
            <a:solidFill>
              <a:schemeClr val="bg1"/>
            </a:solidFill>
          </p:spPr>
          <p:txBody>
            <a:bodyPr wrap="none" rtlCol="0">
              <a:spAutoFit/>
            </a:bodyPr>
            <a:lstStyle/>
            <a:p>
              <a:r>
                <a:rPr lang="en-US" sz="2400" dirty="0"/>
                <a:t>Trap</a:t>
              </a:r>
            </a:p>
          </p:txBody>
        </p:sp>
      </p:grpSp>
      <p:grpSp>
        <p:nvGrpSpPr>
          <p:cNvPr id="25" name="组合 24"/>
          <p:cNvGrpSpPr/>
          <p:nvPr/>
        </p:nvGrpSpPr>
        <p:grpSpPr>
          <a:xfrm>
            <a:off x="6204013" y="4653136"/>
            <a:ext cx="1724183" cy="864096"/>
            <a:chOff x="4680012" y="4581128"/>
            <a:chExt cx="1724183" cy="864096"/>
          </a:xfrm>
        </p:grpSpPr>
        <p:cxnSp>
          <p:nvCxnSpPr>
            <p:cNvPr id="19" name="直接箭头连接符 18"/>
            <p:cNvCxnSpPr>
              <a:stCxn id="11" idx="0"/>
            </p:cNvCxnSpPr>
            <p:nvPr/>
          </p:nvCxnSpPr>
          <p:spPr>
            <a:xfrm flipV="1">
              <a:off x="4680012" y="4581128"/>
              <a:ext cx="468052" cy="86409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089411" y="4911551"/>
              <a:ext cx="1314784" cy="461665"/>
            </a:xfrm>
            <a:prstGeom prst="rect">
              <a:avLst/>
            </a:prstGeom>
            <a:solidFill>
              <a:schemeClr val="bg1"/>
            </a:solidFill>
          </p:spPr>
          <p:txBody>
            <a:bodyPr wrap="none" rtlCol="0">
              <a:spAutoFit/>
            </a:bodyPr>
            <a:lstStyle/>
            <a:p>
              <a:r>
                <a:rPr lang="en-US" sz="2400" dirty="0"/>
                <a:t>Emulate</a:t>
              </a:r>
            </a:p>
          </p:txBody>
        </p:sp>
      </p:grpSp>
    </p:spTree>
    <p:extLst>
      <p:ext uri="{BB962C8B-B14F-4D97-AF65-F5344CB8AC3E}">
        <p14:creationId xmlns:p14="http://schemas.microsoft.com/office/powerpoint/2010/main" val="8819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Bottom)">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2.22222E-6 3.7037E-7 L 2.22222E-6 0.21829 " pathEditMode="relative" rAng="0" ptsTypes="AA">
                                      <p:cBhvr>
                                        <p:cTn id="11" dur="2000" fill="hold"/>
                                        <p:tgtEl>
                                          <p:spTgt spid="15"/>
                                        </p:tgtEl>
                                        <p:attrNameLst>
                                          <p:attrName>ppt_x</p:attrName>
                                          <p:attrName>ppt_y</p:attrName>
                                        </p:attrNameLst>
                                      </p:cBhvr>
                                      <p:rCtr x="0" y="109"/>
                                    </p:animMotion>
                                  </p:childTnLst>
                                </p:cTn>
                              </p:par>
                            </p:childTnLst>
                          </p:cTn>
                        </p:par>
                      </p:childTnLst>
                    </p:cTn>
                  </p:par>
                  <p:par>
                    <p:cTn id="12" fill="hold">
                      <p:stCondLst>
                        <p:cond delay="indefinite"/>
                      </p:stCondLst>
                      <p:childTnLst>
                        <p:par>
                          <p:cTn id="13" fill="hold">
                            <p:stCondLst>
                              <p:cond delay="0"/>
                            </p:stCondLst>
                            <p:childTnLst>
                              <p:par>
                                <p:cTn id="14" presetID="12" presetClass="entr" presetSubtype="1"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slide(fromTop)">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slide(fromBottom)">
                                      <p:cBhvr>
                                        <p:cTn id="2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Virtualization on x86 architecture</a:t>
            </a:r>
            <a:endParaRPr lang="en-US" dirty="0"/>
          </a:p>
        </p:txBody>
      </p:sp>
      <p:sp>
        <p:nvSpPr>
          <p:cNvPr id="3" name="内容占位符 2"/>
          <p:cNvSpPr>
            <a:spLocks noGrp="1"/>
          </p:cNvSpPr>
          <p:nvPr>
            <p:ph idx="1"/>
          </p:nvPr>
        </p:nvSpPr>
        <p:spPr/>
        <p:txBody>
          <a:bodyPr/>
          <a:lstStyle/>
          <a:p>
            <a:r>
              <a:rPr lang="en-US" dirty="0" smtClean="0"/>
              <a:t>Challenges</a:t>
            </a:r>
          </a:p>
          <a:p>
            <a:pPr lvl="1"/>
            <a:r>
              <a:rPr lang="en-US" dirty="0" smtClean="0"/>
              <a:t>Correctness: not all privileged instructions produce traps!</a:t>
            </a:r>
          </a:p>
          <a:p>
            <a:pPr lvl="2"/>
            <a:r>
              <a:rPr lang="en-US" dirty="0" smtClean="0"/>
              <a:t>Example: </a:t>
            </a:r>
            <a:r>
              <a:rPr lang="en-US" dirty="0" err="1" smtClean="0"/>
              <a:t>popf</a:t>
            </a:r>
            <a:endParaRPr lang="en-US" dirty="0" smtClean="0"/>
          </a:p>
          <a:p>
            <a:pPr lvl="1"/>
            <a:r>
              <a:rPr lang="en-US" dirty="0" smtClean="0"/>
              <a:t>Performance:</a:t>
            </a:r>
          </a:p>
          <a:p>
            <a:pPr lvl="2"/>
            <a:r>
              <a:rPr lang="en-US" dirty="0" smtClean="0"/>
              <a:t>System calls: traps in both enter and exit (10X)</a:t>
            </a:r>
          </a:p>
          <a:p>
            <a:pPr lvl="2"/>
            <a:r>
              <a:rPr lang="en-US" dirty="0" smtClean="0"/>
              <a:t>I/O performance: high CPU overhead</a:t>
            </a:r>
          </a:p>
          <a:p>
            <a:pPr lvl="2"/>
            <a:r>
              <a:rPr lang="en-US" dirty="0" smtClean="0"/>
              <a:t>Virtual memory: no software-controlled TLB</a:t>
            </a:r>
          </a:p>
        </p:txBody>
      </p:sp>
    </p:spTree>
    <p:extLst>
      <p:ext uri="{BB962C8B-B14F-4D97-AF65-F5344CB8AC3E}">
        <p14:creationId xmlns:p14="http://schemas.microsoft.com/office/powerpoint/2010/main" val="190089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Virtualize</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833F181B-04A2-3E41-9246-40EE25E11BAB}" type="slidenum">
              <a:rPr lang="en-US" smtClean="0"/>
              <a:pPr/>
              <a:t>4</a:t>
            </a:fld>
            <a:endParaRPr lang="en-US"/>
          </a:p>
        </p:txBody>
      </p:sp>
      <p:sp>
        <p:nvSpPr>
          <p:cNvPr id="6" name="Content Placeholder 5"/>
          <p:cNvSpPr>
            <a:spLocks noGrp="1"/>
          </p:cNvSpPr>
          <p:nvPr>
            <p:ph sz="quarter" idx="1"/>
          </p:nvPr>
        </p:nvSpPr>
        <p:spPr/>
        <p:txBody>
          <a:bodyPr/>
          <a:lstStyle/>
          <a:p>
            <a:r>
              <a:rPr lang="en-US" dirty="0"/>
              <a:t>Underutilized machines</a:t>
            </a:r>
          </a:p>
          <a:p>
            <a:r>
              <a:rPr lang="en-US" dirty="0" smtClean="0"/>
              <a:t>Easier </a:t>
            </a:r>
            <a:r>
              <a:rPr lang="en-US" dirty="0"/>
              <a:t>to debug and monitor OS</a:t>
            </a:r>
          </a:p>
          <a:p>
            <a:r>
              <a:rPr lang="en-US" dirty="0" smtClean="0"/>
              <a:t>Portability</a:t>
            </a:r>
            <a:endParaRPr lang="en-US" dirty="0"/>
          </a:p>
          <a:p>
            <a:r>
              <a:rPr lang="en-US" dirty="0" smtClean="0"/>
              <a:t>Isolation</a:t>
            </a:r>
            <a:endParaRPr lang="en-US" dirty="0"/>
          </a:p>
          <a:p>
            <a:r>
              <a:rPr lang="en-US" dirty="0" smtClean="0"/>
              <a:t>The cloud (e.g. Amazon EC2, Google Compute Engine, Microsoft Azure)</a:t>
            </a:r>
            <a:endParaRPr lang="en-US" dirty="0"/>
          </a:p>
        </p:txBody>
      </p:sp>
    </p:spTree>
    <p:extLst>
      <p:ext uri="{BB962C8B-B14F-4D97-AF65-F5344CB8AC3E}">
        <p14:creationId xmlns:p14="http://schemas.microsoft.com/office/powerpoint/2010/main" val="123926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Virtualization on x86 architecture</a:t>
            </a:r>
            <a:endParaRPr lang="en-US" dirty="0"/>
          </a:p>
        </p:txBody>
      </p:sp>
      <p:sp>
        <p:nvSpPr>
          <p:cNvPr id="3" name="内容占位符 2"/>
          <p:cNvSpPr>
            <a:spLocks noGrp="1"/>
          </p:cNvSpPr>
          <p:nvPr>
            <p:ph idx="1"/>
          </p:nvPr>
        </p:nvSpPr>
        <p:spPr/>
        <p:txBody>
          <a:bodyPr/>
          <a:lstStyle/>
          <a:p>
            <a:r>
              <a:rPr lang="en-US" dirty="0" smtClean="0"/>
              <a:t>Solutions:</a:t>
            </a:r>
          </a:p>
          <a:p>
            <a:pPr lvl="1"/>
            <a:r>
              <a:rPr lang="en-US" dirty="0" smtClean="0"/>
              <a:t>Dynamic binary translation &amp; shadow page table</a:t>
            </a:r>
          </a:p>
          <a:p>
            <a:pPr lvl="1"/>
            <a:r>
              <a:rPr lang="en-US" dirty="0" smtClean="0"/>
              <a:t>Hardware extension</a:t>
            </a:r>
          </a:p>
          <a:p>
            <a:pPr lvl="1"/>
            <a:r>
              <a:rPr lang="en-US" dirty="0" smtClean="0"/>
              <a:t>Para-virtualization (</a:t>
            </a:r>
            <a:r>
              <a:rPr lang="en-US" dirty="0" err="1" smtClean="0"/>
              <a:t>Xen</a:t>
            </a:r>
            <a:r>
              <a:rPr lang="en-US" dirty="0" smtClean="0"/>
              <a:t>)</a:t>
            </a:r>
            <a:endParaRPr lang="en-US" dirty="0"/>
          </a:p>
        </p:txBody>
      </p:sp>
    </p:spTree>
    <p:extLst>
      <p:ext uri="{BB962C8B-B14F-4D97-AF65-F5344CB8AC3E}">
        <p14:creationId xmlns:p14="http://schemas.microsoft.com/office/powerpoint/2010/main" val="13685859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Dynamic binary translation</a:t>
            </a:r>
            <a:endParaRPr lang="en-US" dirty="0"/>
          </a:p>
        </p:txBody>
      </p:sp>
      <p:sp>
        <p:nvSpPr>
          <p:cNvPr id="3" name="内容占位符 2"/>
          <p:cNvSpPr>
            <a:spLocks noGrp="1"/>
          </p:cNvSpPr>
          <p:nvPr>
            <p:ph idx="1"/>
          </p:nvPr>
        </p:nvSpPr>
        <p:spPr/>
        <p:txBody>
          <a:bodyPr/>
          <a:lstStyle/>
          <a:p>
            <a:r>
              <a:rPr lang="en-US" dirty="0" smtClean="0"/>
              <a:t>Idea: intercept privileged instructions by changing the binary</a:t>
            </a:r>
          </a:p>
          <a:p>
            <a:r>
              <a:rPr lang="en-US" dirty="0" smtClean="0"/>
              <a:t>Cannot patch the guest kernel directly (would be visible to guests)</a:t>
            </a:r>
          </a:p>
          <a:p>
            <a:r>
              <a:rPr lang="en-US" dirty="0" smtClean="0"/>
              <a:t>Solution: make a copy, change it, and execute it from there</a:t>
            </a:r>
          </a:p>
          <a:p>
            <a:pPr lvl="1"/>
            <a:r>
              <a:rPr lang="en-US" dirty="0" smtClean="0"/>
              <a:t>Use a cache to improve the performance</a:t>
            </a:r>
            <a:endParaRPr lang="en-US" dirty="0"/>
          </a:p>
        </p:txBody>
      </p:sp>
    </p:spTree>
    <p:extLst>
      <p:ext uri="{BB962C8B-B14F-4D97-AF65-F5344CB8AC3E}">
        <p14:creationId xmlns:p14="http://schemas.microsoft.com/office/powerpoint/2010/main" val="19232359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Dynamic binary translation</a:t>
            </a:r>
            <a:endParaRPr lang="en-US" dirty="0"/>
          </a:p>
        </p:txBody>
      </p:sp>
      <p:sp>
        <p:nvSpPr>
          <p:cNvPr id="3" name="内容占位符 2"/>
          <p:cNvSpPr>
            <a:spLocks noGrp="1"/>
          </p:cNvSpPr>
          <p:nvPr>
            <p:ph idx="1"/>
          </p:nvPr>
        </p:nvSpPr>
        <p:spPr/>
        <p:txBody>
          <a:bodyPr/>
          <a:lstStyle/>
          <a:p>
            <a:r>
              <a:rPr lang="en-US" dirty="0" smtClean="0"/>
              <a:t>Pros:</a:t>
            </a:r>
          </a:p>
          <a:p>
            <a:pPr lvl="1"/>
            <a:r>
              <a:rPr lang="en-US" dirty="0" smtClean="0"/>
              <a:t>Make x86 </a:t>
            </a:r>
            <a:r>
              <a:rPr lang="en-US" dirty="0" err="1" smtClean="0"/>
              <a:t>virtualizable</a:t>
            </a:r>
            <a:endParaRPr lang="en-US" dirty="0" smtClean="0"/>
          </a:p>
          <a:p>
            <a:pPr lvl="1"/>
            <a:r>
              <a:rPr lang="en-US" dirty="0" smtClean="0"/>
              <a:t>Can reduce traps</a:t>
            </a:r>
          </a:p>
          <a:p>
            <a:r>
              <a:rPr lang="en-US" dirty="0" smtClean="0"/>
              <a:t>Cons:</a:t>
            </a:r>
          </a:p>
          <a:p>
            <a:pPr lvl="1"/>
            <a:r>
              <a:rPr lang="en-US" dirty="0" smtClean="0"/>
              <a:t>Overhead</a:t>
            </a:r>
          </a:p>
          <a:p>
            <a:pPr lvl="1"/>
            <a:r>
              <a:rPr lang="en-US" dirty="0" smtClean="0"/>
              <a:t>Hard to improve system calls, I/O operations</a:t>
            </a:r>
          </a:p>
          <a:p>
            <a:pPr lvl="1"/>
            <a:r>
              <a:rPr lang="en-US" dirty="0" smtClean="0"/>
              <a:t>Hard to handle complex code</a:t>
            </a:r>
            <a:endParaRPr lang="en-US" dirty="0"/>
          </a:p>
        </p:txBody>
      </p:sp>
    </p:spTree>
    <p:extLst>
      <p:ext uri="{BB962C8B-B14F-4D97-AF65-F5344CB8AC3E}">
        <p14:creationId xmlns:p14="http://schemas.microsoft.com/office/powerpoint/2010/main" val="126644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Shadow page table</a:t>
            </a:r>
            <a:endParaRPr lang="en-US" dirty="0"/>
          </a:p>
        </p:txBody>
      </p:sp>
      <p:pic>
        <p:nvPicPr>
          <p:cNvPr id="21506" name="Picture 2" descr="File:X86 Paging 4K.svg"/>
          <p:cNvPicPr>
            <a:picLocks noChangeAspect="1" noChangeArrowheads="1"/>
          </p:cNvPicPr>
          <p:nvPr/>
        </p:nvPicPr>
        <p:blipFill>
          <a:blip r:embed="rId2" cstate="print"/>
          <a:srcRect/>
          <a:stretch>
            <a:fillRect/>
          </a:stretch>
        </p:blipFill>
        <p:spPr bwMode="auto">
          <a:xfrm>
            <a:off x="2351584" y="1296144"/>
            <a:ext cx="7375594" cy="5301208"/>
          </a:xfrm>
          <a:prstGeom prst="rect">
            <a:avLst/>
          </a:prstGeom>
          <a:noFill/>
        </p:spPr>
      </p:pic>
    </p:spTree>
    <p:extLst>
      <p:ext uri="{BB962C8B-B14F-4D97-AF65-F5344CB8AC3E}">
        <p14:creationId xmlns:p14="http://schemas.microsoft.com/office/powerpoint/2010/main" val="19888593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Shadow page table</a:t>
            </a:r>
            <a:endParaRPr lang="en-US" dirty="0"/>
          </a:p>
        </p:txBody>
      </p:sp>
      <p:pic>
        <p:nvPicPr>
          <p:cNvPr id="20482" name="Picture 2"/>
          <p:cNvPicPr>
            <a:picLocks noChangeAspect="1" noChangeArrowheads="1"/>
          </p:cNvPicPr>
          <p:nvPr/>
        </p:nvPicPr>
        <p:blipFill>
          <a:blip r:embed="rId2" cstate="print"/>
          <a:srcRect/>
          <a:stretch>
            <a:fillRect/>
          </a:stretch>
        </p:blipFill>
        <p:spPr bwMode="auto">
          <a:xfrm>
            <a:off x="3287688" y="1556792"/>
            <a:ext cx="5216196" cy="4824536"/>
          </a:xfrm>
          <a:prstGeom prst="rect">
            <a:avLst/>
          </a:prstGeom>
          <a:noFill/>
          <a:ln w="9525">
            <a:noFill/>
            <a:miter lim="800000"/>
            <a:headEnd/>
            <a:tailEnd/>
          </a:ln>
        </p:spPr>
      </p:pic>
      <p:sp>
        <p:nvSpPr>
          <p:cNvPr id="5" name="矩形标注 4"/>
          <p:cNvSpPr/>
          <p:nvPr/>
        </p:nvSpPr>
        <p:spPr>
          <a:xfrm>
            <a:off x="3143672" y="1772816"/>
            <a:ext cx="1584176" cy="864096"/>
          </a:xfrm>
          <a:prstGeom prst="wedgeRectCallout">
            <a:avLst>
              <a:gd name="adj1" fmla="val 125393"/>
              <a:gd name="adj2" fmla="val 1471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Guest page table</a:t>
            </a:r>
          </a:p>
        </p:txBody>
      </p:sp>
      <p:sp>
        <p:nvSpPr>
          <p:cNvPr id="6" name="矩形标注 5"/>
          <p:cNvSpPr/>
          <p:nvPr/>
        </p:nvSpPr>
        <p:spPr>
          <a:xfrm>
            <a:off x="8616280" y="4005064"/>
            <a:ext cx="1584176" cy="864096"/>
          </a:xfrm>
          <a:prstGeom prst="wedgeRectCallout">
            <a:avLst>
              <a:gd name="adj1" fmla="val -131856"/>
              <a:gd name="adj2" fmla="val -500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Shadow page table</a:t>
            </a:r>
          </a:p>
        </p:txBody>
      </p:sp>
    </p:spTree>
    <p:extLst>
      <p:ext uri="{BB962C8B-B14F-4D97-AF65-F5344CB8AC3E}">
        <p14:creationId xmlns:p14="http://schemas.microsoft.com/office/powerpoint/2010/main" val="199309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Shadow page table</a:t>
            </a:r>
            <a:endParaRPr lang="en-US" dirty="0"/>
          </a:p>
        </p:txBody>
      </p:sp>
      <p:sp>
        <p:nvSpPr>
          <p:cNvPr id="3" name="内容占位符 2"/>
          <p:cNvSpPr>
            <a:spLocks noGrp="1"/>
          </p:cNvSpPr>
          <p:nvPr>
            <p:ph idx="1"/>
          </p:nvPr>
        </p:nvSpPr>
        <p:spPr/>
        <p:txBody>
          <a:bodyPr>
            <a:normAutofit/>
          </a:bodyPr>
          <a:lstStyle/>
          <a:p>
            <a:r>
              <a:rPr lang="en-US" dirty="0" smtClean="0"/>
              <a:t>Pros:</a:t>
            </a:r>
          </a:p>
          <a:p>
            <a:pPr lvl="1"/>
            <a:r>
              <a:rPr lang="en-US" dirty="0" smtClean="0"/>
              <a:t>Transparent to guest VMs</a:t>
            </a:r>
          </a:p>
          <a:p>
            <a:pPr lvl="1"/>
            <a:r>
              <a:rPr lang="en-US" dirty="0" smtClean="0"/>
              <a:t>Good performance when working set is stable</a:t>
            </a:r>
          </a:p>
          <a:p>
            <a:r>
              <a:rPr lang="en-US" dirty="0" smtClean="0"/>
              <a:t>Cons:</a:t>
            </a:r>
          </a:p>
          <a:p>
            <a:pPr lvl="1"/>
            <a:r>
              <a:rPr lang="en-US" dirty="0" smtClean="0"/>
              <a:t>Big overhead of keeping two page tables consistent</a:t>
            </a:r>
          </a:p>
          <a:p>
            <a:pPr lvl="1"/>
            <a:r>
              <a:rPr lang="en-US" dirty="0" smtClean="0"/>
              <a:t>Introducing more issues: hidden fault, double paging …</a:t>
            </a:r>
            <a:endParaRPr lang="en-US" dirty="0"/>
          </a:p>
        </p:txBody>
      </p:sp>
    </p:spTree>
    <p:extLst>
      <p:ext uri="{BB962C8B-B14F-4D97-AF65-F5344CB8AC3E}">
        <p14:creationId xmlns:p14="http://schemas.microsoft.com/office/powerpoint/2010/main" val="423841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Hardware support</a:t>
            </a:r>
            <a:endParaRPr lang="en-US" dirty="0"/>
          </a:p>
        </p:txBody>
      </p:sp>
      <p:sp>
        <p:nvSpPr>
          <p:cNvPr id="3" name="内容占位符 2"/>
          <p:cNvSpPr>
            <a:spLocks noGrp="1"/>
          </p:cNvSpPr>
          <p:nvPr>
            <p:ph idx="1"/>
          </p:nvPr>
        </p:nvSpPr>
        <p:spPr/>
        <p:txBody>
          <a:bodyPr/>
          <a:lstStyle/>
          <a:p>
            <a:r>
              <a:rPr lang="en-US" dirty="0" smtClean="0"/>
              <a:t>First generation - processor</a:t>
            </a:r>
          </a:p>
          <a:p>
            <a:r>
              <a:rPr lang="en-US" dirty="0" smtClean="0"/>
              <a:t>Second generation - memory</a:t>
            </a:r>
          </a:p>
          <a:p>
            <a:r>
              <a:rPr lang="en-US" dirty="0" smtClean="0"/>
              <a:t>Third generation – I/O device</a:t>
            </a:r>
            <a:endParaRPr lang="en-US" dirty="0"/>
          </a:p>
        </p:txBody>
      </p:sp>
    </p:spTree>
    <p:extLst>
      <p:ext uri="{BB962C8B-B14F-4D97-AF65-F5344CB8AC3E}">
        <p14:creationId xmlns:p14="http://schemas.microsoft.com/office/powerpoint/2010/main" val="7638735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smtClean="0"/>
              <a:t>First generation: Intel VT-x &amp; AMD SVM</a:t>
            </a:r>
            <a:endParaRPr lang="en-US" dirty="0"/>
          </a:p>
        </p:txBody>
      </p:sp>
      <p:sp>
        <p:nvSpPr>
          <p:cNvPr id="3" name="内容占位符 2"/>
          <p:cNvSpPr>
            <a:spLocks noGrp="1"/>
          </p:cNvSpPr>
          <p:nvPr>
            <p:ph idx="1"/>
          </p:nvPr>
        </p:nvSpPr>
        <p:spPr/>
        <p:txBody>
          <a:bodyPr/>
          <a:lstStyle/>
          <a:p>
            <a:r>
              <a:rPr lang="en-US" dirty="0" smtClean="0"/>
              <a:t>Eliminating the need of binary translation</a:t>
            </a:r>
            <a:endParaRPr lang="en-US" dirty="0"/>
          </a:p>
        </p:txBody>
      </p:sp>
      <p:grpSp>
        <p:nvGrpSpPr>
          <p:cNvPr id="30" name="组合 29"/>
          <p:cNvGrpSpPr/>
          <p:nvPr/>
        </p:nvGrpSpPr>
        <p:grpSpPr>
          <a:xfrm>
            <a:off x="3431704" y="2852936"/>
            <a:ext cx="1944216" cy="2592288"/>
            <a:chOff x="2267744" y="2852936"/>
            <a:chExt cx="1944216" cy="2592288"/>
          </a:xfrm>
        </p:grpSpPr>
        <p:sp>
          <p:nvSpPr>
            <p:cNvPr id="29" name="矩形 28"/>
            <p:cNvSpPr/>
            <p:nvPr/>
          </p:nvSpPr>
          <p:spPr>
            <a:xfrm>
              <a:off x="2267744" y="2852936"/>
              <a:ext cx="1944216" cy="25922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组合 18"/>
            <p:cNvGrpSpPr/>
            <p:nvPr/>
          </p:nvGrpSpPr>
          <p:grpSpPr>
            <a:xfrm>
              <a:off x="2555776" y="3068960"/>
              <a:ext cx="1368152" cy="2261865"/>
              <a:chOff x="2555776" y="3068960"/>
              <a:chExt cx="1368152" cy="2261865"/>
            </a:xfrm>
          </p:grpSpPr>
          <p:cxnSp>
            <p:nvCxnSpPr>
              <p:cNvPr id="7" name="直接连接符 6"/>
              <p:cNvCxnSpPr/>
              <p:nvPr/>
            </p:nvCxnSpPr>
            <p:spPr>
              <a:xfrm>
                <a:off x="2555776" y="4797152"/>
                <a:ext cx="1368152"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771800" y="4869160"/>
                <a:ext cx="990977" cy="461665"/>
              </a:xfrm>
              <a:prstGeom prst="rect">
                <a:avLst/>
              </a:prstGeom>
              <a:noFill/>
            </p:spPr>
            <p:txBody>
              <a:bodyPr wrap="none" rtlCol="0">
                <a:spAutoFit/>
              </a:bodyPr>
              <a:lstStyle/>
              <a:p>
                <a:r>
                  <a:rPr lang="en-US" sz="2400" dirty="0"/>
                  <a:t>Ring0</a:t>
                </a:r>
              </a:p>
            </p:txBody>
          </p:sp>
          <p:cxnSp>
            <p:nvCxnSpPr>
              <p:cNvPr id="13" name="直接连接符 12"/>
              <p:cNvCxnSpPr/>
              <p:nvPr/>
            </p:nvCxnSpPr>
            <p:spPr>
              <a:xfrm>
                <a:off x="2555776" y="4221088"/>
                <a:ext cx="1368152"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771800" y="4293096"/>
                <a:ext cx="990977" cy="461665"/>
              </a:xfrm>
              <a:prstGeom prst="rect">
                <a:avLst/>
              </a:prstGeom>
              <a:noFill/>
            </p:spPr>
            <p:txBody>
              <a:bodyPr wrap="none" rtlCol="0">
                <a:spAutoFit/>
              </a:bodyPr>
              <a:lstStyle/>
              <a:p>
                <a:r>
                  <a:rPr lang="en-US" sz="2400" dirty="0"/>
                  <a:t>Ring1</a:t>
                </a:r>
              </a:p>
            </p:txBody>
          </p:sp>
          <p:cxnSp>
            <p:nvCxnSpPr>
              <p:cNvPr id="15" name="直接连接符 14"/>
              <p:cNvCxnSpPr/>
              <p:nvPr/>
            </p:nvCxnSpPr>
            <p:spPr>
              <a:xfrm>
                <a:off x="2555776" y="3645024"/>
                <a:ext cx="1368152"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771800" y="3717032"/>
                <a:ext cx="990977" cy="461665"/>
              </a:xfrm>
              <a:prstGeom prst="rect">
                <a:avLst/>
              </a:prstGeom>
              <a:noFill/>
            </p:spPr>
            <p:txBody>
              <a:bodyPr wrap="none" rtlCol="0">
                <a:spAutoFit/>
              </a:bodyPr>
              <a:lstStyle/>
              <a:p>
                <a:r>
                  <a:rPr lang="en-US" sz="2400" dirty="0"/>
                  <a:t>Ring2</a:t>
                </a:r>
              </a:p>
            </p:txBody>
          </p:sp>
          <p:cxnSp>
            <p:nvCxnSpPr>
              <p:cNvPr id="17" name="直接连接符 16"/>
              <p:cNvCxnSpPr/>
              <p:nvPr/>
            </p:nvCxnSpPr>
            <p:spPr>
              <a:xfrm>
                <a:off x="2555776" y="3068960"/>
                <a:ext cx="1368152"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771800" y="3140968"/>
                <a:ext cx="990977" cy="461665"/>
              </a:xfrm>
              <a:prstGeom prst="rect">
                <a:avLst/>
              </a:prstGeom>
              <a:noFill/>
            </p:spPr>
            <p:txBody>
              <a:bodyPr wrap="none" rtlCol="0">
                <a:spAutoFit/>
              </a:bodyPr>
              <a:lstStyle/>
              <a:p>
                <a:r>
                  <a:rPr lang="en-US" sz="2400" dirty="0"/>
                  <a:t>Ring3</a:t>
                </a:r>
              </a:p>
            </p:txBody>
          </p:sp>
        </p:grpSp>
      </p:grpSp>
      <p:grpSp>
        <p:nvGrpSpPr>
          <p:cNvPr id="31" name="组合 30"/>
          <p:cNvGrpSpPr/>
          <p:nvPr/>
        </p:nvGrpSpPr>
        <p:grpSpPr>
          <a:xfrm>
            <a:off x="6816080" y="2852936"/>
            <a:ext cx="1944216" cy="2592288"/>
            <a:chOff x="2267744" y="2852936"/>
            <a:chExt cx="1944216" cy="2592288"/>
          </a:xfrm>
        </p:grpSpPr>
        <p:sp>
          <p:nvSpPr>
            <p:cNvPr id="32" name="矩形 31"/>
            <p:cNvSpPr/>
            <p:nvPr/>
          </p:nvSpPr>
          <p:spPr>
            <a:xfrm>
              <a:off x="2267744" y="2852936"/>
              <a:ext cx="1944216" cy="25922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组合 18"/>
            <p:cNvGrpSpPr/>
            <p:nvPr/>
          </p:nvGrpSpPr>
          <p:grpSpPr>
            <a:xfrm>
              <a:off x="2555776" y="3068960"/>
              <a:ext cx="1368152" cy="2261865"/>
              <a:chOff x="2555776" y="3068960"/>
              <a:chExt cx="1368152" cy="2261865"/>
            </a:xfrm>
          </p:grpSpPr>
          <p:cxnSp>
            <p:nvCxnSpPr>
              <p:cNvPr id="34" name="直接连接符 33"/>
              <p:cNvCxnSpPr/>
              <p:nvPr/>
            </p:nvCxnSpPr>
            <p:spPr>
              <a:xfrm>
                <a:off x="2555776" y="4797152"/>
                <a:ext cx="1368152"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771800" y="4869160"/>
                <a:ext cx="990977" cy="461665"/>
              </a:xfrm>
              <a:prstGeom prst="rect">
                <a:avLst/>
              </a:prstGeom>
              <a:noFill/>
            </p:spPr>
            <p:txBody>
              <a:bodyPr wrap="none" rtlCol="0">
                <a:spAutoFit/>
              </a:bodyPr>
              <a:lstStyle/>
              <a:p>
                <a:r>
                  <a:rPr lang="en-US" sz="2400" dirty="0"/>
                  <a:t>Ring0</a:t>
                </a:r>
              </a:p>
            </p:txBody>
          </p:sp>
          <p:cxnSp>
            <p:nvCxnSpPr>
              <p:cNvPr id="36" name="直接连接符 35"/>
              <p:cNvCxnSpPr/>
              <p:nvPr/>
            </p:nvCxnSpPr>
            <p:spPr>
              <a:xfrm>
                <a:off x="2555776" y="4221088"/>
                <a:ext cx="1368152"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771800" y="4293096"/>
                <a:ext cx="990977" cy="461665"/>
              </a:xfrm>
              <a:prstGeom prst="rect">
                <a:avLst/>
              </a:prstGeom>
              <a:noFill/>
            </p:spPr>
            <p:txBody>
              <a:bodyPr wrap="none" rtlCol="0">
                <a:spAutoFit/>
              </a:bodyPr>
              <a:lstStyle/>
              <a:p>
                <a:r>
                  <a:rPr lang="en-US" sz="2400" dirty="0"/>
                  <a:t>Ring1</a:t>
                </a:r>
              </a:p>
            </p:txBody>
          </p:sp>
          <p:cxnSp>
            <p:nvCxnSpPr>
              <p:cNvPr id="38" name="直接连接符 37"/>
              <p:cNvCxnSpPr/>
              <p:nvPr/>
            </p:nvCxnSpPr>
            <p:spPr>
              <a:xfrm>
                <a:off x="2555776" y="3645024"/>
                <a:ext cx="1368152"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771800" y="3717032"/>
                <a:ext cx="990977" cy="461665"/>
              </a:xfrm>
              <a:prstGeom prst="rect">
                <a:avLst/>
              </a:prstGeom>
              <a:noFill/>
            </p:spPr>
            <p:txBody>
              <a:bodyPr wrap="none" rtlCol="0">
                <a:spAutoFit/>
              </a:bodyPr>
              <a:lstStyle/>
              <a:p>
                <a:r>
                  <a:rPr lang="en-US" sz="2400" dirty="0"/>
                  <a:t>Ring2</a:t>
                </a:r>
              </a:p>
            </p:txBody>
          </p:sp>
          <p:cxnSp>
            <p:nvCxnSpPr>
              <p:cNvPr id="40" name="直接连接符 39"/>
              <p:cNvCxnSpPr/>
              <p:nvPr/>
            </p:nvCxnSpPr>
            <p:spPr>
              <a:xfrm>
                <a:off x="2555776" y="3068960"/>
                <a:ext cx="1368152"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771800" y="3140968"/>
                <a:ext cx="990977" cy="461665"/>
              </a:xfrm>
              <a:prstGeom prst="rect">
                <a:avLst/>
              </a:prstGeom>
              <a:noFill/>
            </p:spPr>
            <p:txBody>
              <a:bodyPr wrap="none" rtlCol="0">
                <a:spAutoFit/>
              </a:bodyPr>
              <a:lstStyle/>
              <a:p>
                <a:r>
                  <a:rPr lang="en-US" sz="2400" dirty="0"/>
                  <a:t>Ring3</a:t>
                </a:r>
              </a:p>
            </p:txBody>
          </p:sp>
        </p:grpSp>
      </p:grpSp>
      <p:sp>
        <p:nvSpPr>
          <p:cNvPr id="42" name="TextBox 41"/>
          <p:cNvSpPr txBox="1"/>
          <p:nvPr/>
        </p:nvSpPr>
        <p:spPr>
          <a:xfrm>
            <a:off x="3647728" y="2348881"/>
            <a:ext cx="1673856" cy="461665"/>
          </a:xfrm>
          <a:prstGeom prst="rect">
            <a:avLst/>
          </a:prstGeom>
          <a:noFill/>
        </p:spPr>
        <p:txBody>
          <a:bodyPr wrap="none" rtlCol="0">
            <a:spAutoFit/>
          </a:bodyPr>
          <a:lstStyle/>
          <a:p>
            <a:r>
              <a:rPr lang="en-US" sz="2400" dirty="0"/>
              <a:t>Host mode</a:t>
            </a:r>
          </a:p>
        </p:txBody>
      </p:sp>
      <p:sp>
        <p:nvSpPr>
          <p:cNvPr id="43" name="TextBox 42"/>
          <p:cNvSpPr txBox="1"/>
          <p:nvPr/>
        </p:nvSpPr>
        <p:spPr>
          <a:xfrm>
            <a:off x="6888089" y="2348881"/>
            <a:ext cx="1861407" cy="461665"/>
          </a:xfrm>
          <a:prstGeom prst="rect">
            <a:avLst/>
          </a:prstGeom>
          <a:noFill/>
        </p:spPr>
        <p:txBody>
          <a:bodyPr wrap="none" rtlCol="0">
            <a:spAutoFit/>
          </a:bodyPr>
          <a:lstStyle/>
          <a:p>
            <a:r>
              <a:rPr lang="en-US" sz="2400" dirty="0"/>
              <a:t>Guest mode</a:t>
            </a:r>
          </a:p>
        </p:txBody>
      </p:sp>
      <p:sp>
        <p:nvSpPr>
          <p:cNvPr id="44" name="右箭头 43"/>
          <p:cNvSpPr/>
          <p:nvPr/>
        </p:nvSpPr>
        <p:spPr>
          <a:xfrm>
            <a:off x="5519936" y="3501008"/>
            <a:ext cx="1152128"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VMRUN</a:t>
            </a:r>
            <a:endParaRPr lang="en-US" dirty="0"/>
          </a:p>
        </p:txBody>
      </p:sp>
      <p:sp>
        <p:nvSpPr>
          <p:cNvPr id="46" name="左箭头 45"/>
          <p:cNvSpPr/>
          <p:nvPr/>
        </p:nvSpPr>
        <p:spPr>
          <a:xfrm>
            <a:off x="5447928" y="4365104"/>
            <a:ext cx="1152128"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VMEXIT</a:t>
            </a:r>
            <a:endParaRPr lang="en-US" dirty="0"/>
          </a:p>
        </p:txBody>
      </p:sp>
    </p:spTree>
    <p:extLst>
      <p:ext uri="{BB962C8B-B14F-4D97-AF65-F5344CB8AC3E}">
        <p14:creationId xmlns:p14="http://schemas.microsoft.com/office/powerpoint/2010/main" val="383431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par>
                          <p:cTn id="7" fill="hold">
                            <p:stCondLst>
                              <p:cond delay="0"/>
                            </p:stCondLst>
                            <p:childTnLst>
                              <p:par>
                                <p:cTn id="8" presetID="63" presetClass="path" presetSubtype="0" accel="50000" decel="50000" fill="hold" nodeType="afterEffect">
                                  <p:stCondLst>
                                    <p:cond delay="0"/>
                                  </p:stCondLst>
                                  <p:childTnLst>
                                    <p:animMotion origin="layout" path="M -0.36806 -0.00023 L 3.61111E-6 -2.59259E-6 " pathEditMode="relative" rAng="0" ptsTypes="AA">
                                      <p:cBhvr>
                                        <p:cTn id="9" dur="2000" fill="hold"/>
                                        <p:tgtEl>
                                          <p:spTgt spid="31"/>
                                        </p:tgtEl>
                                        <p:attrNameLst>
                                          <p:attrName>ppt_x</p:attrName>
                                          <p:attrName>ppt_y</p:attrName>
                                        </p:attrNameLst>
                                      </p:cBhvr>
                                      <p:rCtr x="184" y="0"/>
                                    </p:animMotion>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slide(fromBottom)">
                                      <p:cBhvr>
                                        <p:cTn id="14" dur="500"/>
                                        <p:tgtEl>
                                          <p:spTgt spid="42"/>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slide(fromBottom)">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slide(fromBottom)">
                                      <p:cBhvr>
                                        <p:cTn id="22" dur="500"/>
                                        <p:tgtEl>
                                          <p:spTgt spid="44"/>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slide(fromBottom)">
                                      <p:cBhvr>
                                        <p:cTn id="2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animBg="1"/>
      <p:bldP spid="4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smtClean="0"/>
              <a:t>Second generation: Intel EPT &amp; AMD NPT </a:t>
            </a:r>
            <a:endParaRPr lang="en-US" dirty="0"/>
          </a:p>
        </p:txBody>
      </p:sp>
      <p:sp>
        <p:nvSpPr>
          <p:cNvPr id="3" name="内容占位符 2"/>
          <p:cNvSpPr>
            <a:spLocks noGrp="1"/>
          </p:cNvSpPr>
          <p:nvPr>
            <p:ph idx="1"/>
          </p:nvPr>
        </p:nvSpPr>
        <p:spPr/>
        <p:txBody>
          <a:bodyPr/>
          <a:lstStyle/>
          <a:p>
            <a:r>
              <a:rPr lang="en-US" dirty="0" smtClean="0"/>
              <a:t>Eliminating the need to shadow page table</a:t>
            </a:r>
            <a:endParaRPr lang="en-US" dirty="0"/>
          </a:p>
        </p:txBody>
      </p:sp>
      <p:pic>
        <p:nvPicPr>
          <p:cNvPr id="26626" name="Picture 2" descr="http://virtualization.info/images/EPT-716833.png"/>
          <p:cNvPicPr>
            <a:picLocks noChangeAspect="1" noChangeArrowheads="1"/>
          </p:cNvPicPr>
          <p:nvPr/>
        </p:nvPicPr>
        <p:blipFill>
          <a:blip r:embed="rId2" cstate="print"/>
          <a:srcRect/>
          <a:stretch>
            <a:fillRect/>
          </a:stretch>
        </p:blipFill>
        <p:spPr bwMode="auto">
          <a:xfrm>
            <a:off x="3071664" y="2160240"/>
            <a:ext cx="6012160" cy="4509120"/>
          </a:xfrm>
          <a:prstGeom prst="rect">
            <a:avLst/>
          </a:prstGeom>
          <a:noFill/>
        </p:spPr>
      </p:pic>
    </p:spTree>
    <p:extLst>
      <p:ext uri="{BB962C8B-B14F-4D97-AF65-F5344CB8AC3E}">
        <p14:creationId xmlns:p14="http://schemas.microsoft.com/office/powerpoint/2010/main" val="7069105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smtClean="0"/>
              <a:t>Third generation: Intel VT-d &amp; AMD IOMMU</a:t>
            </a:r>
            <a:endParaRPr lang="en-US" dirty="0"/>
          </a:p>
        </p:txBody>
      </p:sp>
      <p:sp>
        <p:nvSpPr>
          <p:cNvPr id="3" name="内容占位符 2"/>
          <p:cNvSpPr>
            <a:spLocks noGrp="1"/>
          </p:cNvSpPr>
          <p:nvPr>
            <p:ph idx="1"/>
          </p:nvPr>
        </p:nvSpPr>
        <p:spPr/>
        <p:txBody>
          <a:bodyPr/>
          <a:lstStyle/>
          <a:p>
            <a:r>
              <a:rPr lang="en-US" dirty="0" smtClean="0"/>
              <a:t>I/O device assignment</a:t>
            </a:r>
          </a:p>
          <a:p>
            <a:pPr lvl="1"/>
            <a:r>
              <a:rPr lang="en-US" dirty="0" smtClean="0"/>
              <a:t>VM owns real device</a:t>
            </a:r>
          </a:p>
          <a:p>
            <a:r>
              <a:rPr lang="en-US" dirty="0" smtClean="0"/>
              <a:t>DMA remapping</a:t>
            </a:r>
          </a:p>
          <a:p>
            <a:pPr lvl="1"/>
            <a:r>
              <a:rPr lang="en-US" dirty="0" smtClean="0"/>
              <a:t>Support address translation for DMA</a:t>
            </a:r>
          </a:p>
          <a:p>
            <a:r>
              <a:rPr lang="en-US" dirty="0" smtClean="0"/>
              <a:t>Interrupt remapping</a:t>
            </a:r>
          </a:p>
          <a:p>
            <a:pPr lvl="1"/>
            <a:r>
              <a:rPr lang="en-US" dirty="0" smtClean="0"/>
              <a:t>Routing device interrupt</a:t>
            </a:r>
          </a:p>
          <a:p>
            <a:endParaRPr lang="en-US" dirty="0" smtClean="0"/>
          </a:p>
          <a:p>
            <a:endParaRPr lang="en-US" dirty="0"/>
          </a:p>
        </p:txBody>
      </p:sp>
    </p:spTree>
    <p:extLst>
      <p:ext uri="{BB962C8B-B14F-4D97-AF65-F5344CB8AC3E}">
        <p14:creationId xmlns:p14="http://schemas.microsoft.com/office/powerpoint/2010/main" val="35019006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IBM VM/370</a:t>
            </a:r>
            <a:endParaRPr lang="en-US" dirty="0"/>
          </a:p>
        </p:txBody>
      </p:sp>
      <p:sp>
        <p:nvSpPr>
          <p:cNvPr id="4" name="矩形 3"/>
          <p:cNvSpPr/>
          <p:nvPr/>
        </p:nvSpPr>
        <p:spPr>
          <a:xfrm>
            <a:off x="3071664" y="4581128"/>
            <a:ext cx="640871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System/370</a:t>
            </a:r>
          </a:p>
        </p:txBody>
      </p:sp>
      <p:sp>
        <p:nvSpPr>
          <p:cNvPr id="5" name="矩形 4"/>
          <p:cNvSpPr/>
          <p:nvPr/>
        </p:nvSpPr>
        <p:spPr>
          <a:xfrm>
            <a:off x="3071664" y="3861048"/>
            <a:ext cx="640871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Control Program (CP)</a:t>
            </a:r>
          </a:p>
        </p:txBody>
      </p:sp>
      <p:sp>
        <p:nvSpPr>
          <p:cNvPr id="6" name="矩形 5"/>
          <p:cNvSpPr/>
          <p:nvPr/>
        </p:nvSpPr>
        <p:spPr>
          <a:xfrm>
            <a:off x="3071664" y="2060848"/>
            <a:ext cx="1512168"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Conversational Monitor System (CMS)</a:t>
            </a:r>
          </a:p>
        </p:txBody>
      </p:sp>
      <p:sp>
        <p:nvSpPr>
          <p:cNvPr id="7" name="矩形 6"/>
          <p:cNvSpPr/>
          <p:nvPr/>
        </p:nvSpPr>
        <p:spPr>
          <a:xfrm>
            <a:off x="6384032" y="2060848"/>
            <a:ext cx="1512168"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Mainstream OS (MVS, DOS/VSE etc.)</a:t>
            </a:r>
          </a:p>
        </p:txBody>
      </p:sp>
      <p:sp>
        <p:nvSpPr>
          <p:cNvPr id="8" name="矩形 7"/>
          <p:cNvSpPr/>
          <p:nvPr/>
        </p:nvSpPr>
        <p:spPr>
          <a:xfrm>
            <a:off x="4727848" y="2060848"/>
            <a:ext cx="1512168"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Specialized VM subsystem (RSCS, RACF, GCS)</a:t>
            </a:r>
          </a:p>
        </p:txBody>
      </p:sp>
      <p:sp>
        <p:nvSpPr>
          <p:cNvPr id="9" name="矩形 8"/>
          <p:cNvSpPr/>
          <p:nvPr/>
        </p:nvSpPr>
        <p:spPr>
          <a:xfrm>
            <a:off x="8040216" y="2060848"/>
            <a:ext cx="1440160"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Another copy of VM</a:t>
            </a:r>
          </a:p>
        </p:txBody>
      </p:sp>
      <p:cxnSp>
        <p:nvCxnSpPr>
          <p:cNvPr id="11" name="直接连接符 10"/>
          <p:cNvCxnSpPr/>
          <p:nvPr/>
        </p:nvCxnSpPr>
        <p:spPr>
          <a:xfrm>
            <a:off x="1775520" y="4509120"/>
            <a:ext cx="835292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775520" y="4715852"/>
            <a:ext cx="1297150" cy="400110"/>
          </a:xfrm>
          <a:prstGeom prst="rect">
            <a:avLst/>
          </a:prstGeom>
          <a:noFill/>
        </p:spPr>
        <p:txBody>
          <a:bodyPr wrap="none" rtlCol="0">
            <a:spAutoFit/>
          </a:bodyPr>
          <a:lstStyle/>
          <a:p>
            <a:r>
              <a:rPr lang="en-US" sz="2000" dirty="0"/>
              <a:t>Hardware</a:t>
            </a:r>
          </a:p>
        </p:txBody>
      </p:sp>
      <p:cxnSp>
        <p:nvCxnSpPr>
          <p:cNvPr id="14" name="直接连接符 13"/>
          <p:cNvCxnSpPr/>
          <p:nvPr/>
        </p:nvCxnSpPr>
        <p:spPr>
          <a:xfrm>
            <a:off x="1775520" y="3717032"/>
            <a:ext cx="835292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684103" y="3892986"/>
            <a:ext cx="1410964" cy="400110"/>
          </a:xfrm>
          <a:prstGeom prst="rect">
            <a:avLst/>
          </a:prstGeom>
          <a:noFill/>
        </p:spPr>
        <p:txBody>
          <a:bodyPr wrap="none" rtlCol="0">
            <a:spAutoFit/>
          </a:bodyPr>
          <a:lstStyle/>
          <a:p>
            <a:r>
              <a:rPr lang="en-US" sz="2000" dirty="0"/>
              <a:t>Hypervisor</a:t>
            </a:r>
          </a:p>
        </p:txBody>
      </p:sp>
      <p:sp>
        <p:nvSpPr>
          <p:cNvPr id="16" name="TextBox 15"/>
          <p:cNvSpPr txBox="1"/>
          <p:nvPr/>
        </p:nvSpPr>
        <p:spPr>
          <a:xfrm>
            <a:off x="1775520" y="2577098"/>
            <a:ext cx="1296144" cy="707886"/>
          </a:xfrm>
          <a:prstGeom prst="rect">
            <a:avLst/>
          </a:prstGeom>
          <a:noFill/>
        </p:spPr>
        <p:txBody>
          <a:bodyPr wrap="square" rtlCol="0">
            <a:spAutoFit/>
          </a:bodyPr>
          <a:lstStyle/>
          <a:p>
            <a:r>
              <a:rPr lang="en-US" sz="2000" dirty="0"/>
              <a:t>Virtual machines</a:t>
            </a:r>
          </a:p>
        </p:txBody>
      </p:sp>
    </p:spTree>
    <p:extLst>
      <p:ext uri="{BB962C8B-B14F-4D97-AF65-F5344CB8AC3E}">
        <p14:creationId xmlns:p14="http://schemas.microsoft.com/office/powerpoint/2010/main" val="22010516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Para-virtualization</a:t>
            </a:r>
            <a:endParaRPr lang="en-US" dirty="0"/>
          </a:p>
        </p:txBody>
      </p:sp>
      <p:sp>
        <p:nvSpPr>
          <p:cNvPr id="3" name="内容占位符 2"/>
          <p:cNvSpPr>
            <a:spLocks noGrp="1"/>
          </p:cNvSpPr>
          <p:nvPr>
            <p:ph idx="1"/>
          </p:nvPr>
        </p:nvSpPr>
        <p:spPr/>
        <p:txBody>
          <a:bodyPr/>
          <a:lstStyle/>
          <a:p>
            <a:r>
              <a:rPr lang="en-US" dirty="0" smtClean="0"/>
              <a:t>Full vs. </a:t>
            </a:r>
            <a:r>
              <a:rPr lang="en-US" dirty="0" err="1" smtClean="0"/>
              <a:t>para</a:t>
            </a:r>
            <a:r>
              <a:rPr lang="en-US" dirty="0" smtClean="0"/>
              <a:t> virtualization</a:t>
            </a:r>
            <a:endParaRPr lang="en-US" dirty="0"/>
          </a:p>
        </p:txBody>
      </p:sp>
      <p:pic>
        <p:nvPicPr>
          <p:cNvPr id="1025" name="Picture 1"/>
          <p:cNvPicPr>
            <a:picLocks noChangeAspect="1" noChangeArrowheads="1"/>
          </p:cNvPicPr>
          <p:nvPr/>
        </p:nvPicPr>
        <p:blipFill>
          <a:blip r:embed="rId2" cstate="print"/>
          <a:srcRect/>
          <a:stretch>
            <a:fillRect/>
          </a:stretch>
        </p:blipFill>
        <p:spPr bwMode="auto">
          <a:xfrm>
            <a:off x="2999656" y="2348881"/>
            <a:ext cx="6552728" cy="3523637"/>
          </a:xfrm>
          <a:prstGeom prst="rect">
            <a:avLst/>
          </a:prstGeom>
          <a:noFill/>
          <a:ln w="9525">
            <a:noFill/>
            <a:miter lim="800000"/>
            <a:headEnd/>
            <a:tailEnd/>
          </a:ln>
        </p:spPr>
      </p:pic>
    </p:spTree>
    <p:extLst>
      <p:ext uri="{BB962C8B-B14F-4D97-AF65-F5344CB8AC3E}">
        <p14:creationId xmlns:p14="http://schemas.microsoft.com/office/powerpoint/2010/main" val="8629381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IBM VM/370</a:t>
            </a:r>
            <a:endParaRPr lang="en-US" dirty="0"/>
          </a:p>
        </p:txBody>
      </p:sp>
      <p:sp>
        <p:nvSpPr>
          <p:cNvPr id="3" name="内容占位符 2"/>
          <p:cNvSpPr>
            <a:spLocks noGrp="1"/>
          </p:cNvSpPr>
          <p:nvPr>
            <p:ph idx="1"/>
          </p:nvPr>
        </p:nvSpPr>
        <p:spPr/>
        <p:txBody>
          <a:bodyPr/>
          <a:lstStyle/>
          <a:p>
            <a:r>
              <a:rPr lang="en-US" dirty="0" smtClean="0"/>
              <a:t>Technology: trap-and-emulate</a:t>
            </a:r>
            <a:endParaRPr lang="en-US" dirty="0"/>
          </a:p>
        </p:txBody>
      </p:sp>
      <p:sp>
        <p:nvSpPr>
          <p:cNvPr id="4" name="矩形 3"/>
          <p:cNvSpPr/>
          <p:nvPr/>
        </p:nvSpPr>
        <p:spPr>
          <a:xfrm>
            <a:off x="5087888" y="2564904"/>
            <a:ext cx="2088232" cy="23762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圆角矩形 4"/>
          <p:cNvSpPr/>
          <p:nvPr/>
        </p:nvSpPr>
        <p:spPr>
          <a:xfrm>
            <a:off x="5303912" y="4005064"/>
            <a:ext cx="1728192"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Kernel</a:t>
            </a:r>
          </a:p>
        </p:txBody>
      </p:sp>
      <p:sp>
        <p:nvSpPr>
          <p:cNvPr id="6" name="圆角矩形 5"/>
          <p:cNvSpPr/>
          <p:nvPr/>
        </p:nvSpPr>
        <p:spPr>
          <a:xfrm>
            <a:off x="5303912" y="2780928"/>
            <a:ext cx="1728192"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Application</a:t>
            </a:r>
          </a:p>
        </p:txBody>
      </p:sp>
      <p:grpSp>
        <p:nvGrpSpPr>
          <p:cNvPr id="15" name="组合 14"/>
          <p:cNvGrpSpPr/>
          <p:nvPr/>
        </p:nvGrpSpPr>
        <p:grpSpPr>
          <a:xfrm>
            <a:off x="2207568" y="2924945"/>
            <a:ext cx="6912768" cy="1757809"/>
            <a:chOff x="683568" y="2924944"/>
            <a:chExt cx="6912768" cy="1757809"/>
          </a:xfrm>
        </p:grpSpPr>
        <p:grpSp>
          <p:nvGrpSpPr>
            <p:cNvPr id="14" name="组合 13"/>
            <p:cNvGrpSpPr/>
            <p:nvPr/>
          </p:nvGrpSpPr>
          <p:grpSpPr>
            <a:xfrm>
              <a:off x="683568" y="3789040"/>
              <a:ext cx="6912768" cy="893713"/>
              <a:chOff x="683568" y="3789040"/>
              <a:chExt cx="6912768" cy="893713"/>
            </a:xfrm>
          </p:grpSpPr>
          <p:cxnSp>
            <p:nvCxnSpPr>
              <p:cNvPr id="8" name="直接连接符 7"/>
              <p:cNvCxnSpPr/>
              <p:nvPr/>
            </p:nvCxnSpPr>
            <p:spPr>
              <a:xfrm>
                <a:off x="683568" y="3789040"/>
                <a:ext cx="691276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26545" y="4221088"/>
                <a:ext cx="1539204" cy="461665"/>
              </a:xfrm>
              <a:prstGeom prst="rect">
                <a:avLst/>
              </a:prstGeom>
              <a:noFill/>
            </p:spPr>
            <p:txBody>
              <a:bodyPr wrap="none" rtlCol="0">
                <a:spAutoFit/>
              </a:bodyPr>
              <a:lstStyle/>
              <a:p>
                <a:r>
                  <a:rPr lang="en-US" sz="2400" dirty="0"/>
                  <a:t>Privileged</a:t>
                </a:r>
              </a:p>
            </p:txBody>
          </p:sp>
        </p:grpSp>
        <p:sp>
          <p:nvSpPr>
            <p:cNvPr id="10" name="TextBox 9"/>
            <p:cNvSpPr txBox="1"/>
            <p:nvPr/>
          </p:nvSpPr>
          <p:spPr>
            <a:xfrm>
              <a:off x="971600" y="2924944"/>
              <a:ext cx="1332416" cy="461665"/>
            </a:xfrm>
            <a:prstGeom prst="rect">
              <a:avLst/>
            </a:prstGeom>
            <a:noFill/>
          </p:spPr>
          <p:txBody>
            <a:bodyPr wrap="none" rtlCol="0">
              <a:spAutoFit/>
            </a:bodyPr>
            <a:lstStyle/>
            <a:p>
              <a:r>
                <a:rPr lang="en-US" sz="2400" dirty="0"/>
                <a:t>Problem</a:t>
              </a:r>
            </a:p>
          </p:txBody>
        </p:sp>
      </p:grpSp>
      <p:sp>
        <p:nvSpPr>
          <p:cNvPr id="11" name="圆角矩形 10"/>
          <p:cNvSpPr/>
          <p:nvPr/>
        </p:nvSpPr>
        <p:spPr>
          <a:xfrm>
            <a:off x="4511824" y="5517232"/>
            <a:ext cx="338437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CP</a:t>
            </a:r>
          </a:p>
        </p:txBody>
      </p:sp>
      <p:grpSp>
        <p:nvGrpSpPr>
          <p:cNvPr id="24" name="组合 23"/>
          <p:cNvGrpSpPr/>
          <p:nvPr/>
        </p:nvGrpSpPr>
        <p:grpSpPr>
          <a:xfrm>
            <a:off x="5159896" y="4725144"/>
            <a:ext cx="1044116" cy="792088"/>
            <a:chOff x="3635896" y="4725144"/>
            <a:chExt cx="1044116" cy="792088"/>
          </a:xfrm>
        </p:grpSpPr>
        <p:cxnSp>
          <p:nvCxnSpPr>
            <p:cNvPr id="17" name="直接箭头连接符 16"/>
            <p:cNvCxnSpPr>
              <a:endCxn id="11" idx="0"/>
            </p:cNvCxnSpPr>
            <p:nvPr/>
          </p:nvCxnSpPr>
          <p:spPr>
            <a:xfrm>
              <a:off x="4211960" y="4725144"/>
              <a:ext cx="468052" cy="7920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635896" y="4983559"/>
              <a:ext cx="806439" cy="461665"/>
            </a:xfrm>
            <a:prstGeom prst="rect">
              <a:avLst/>
            </a:prstGeom>
            <a:solidFill>
              <a:schemeClr val="bg1"/>
            </a:solidFill>
          </p:spPr>
          <p:txBody>
            <a:bodyPr wrap="none" rtlCol="0">
              <a:spAutoFit/>
            </a:bodyPr>
            <a:lstStyle/>
            <a:p>
              <a:r>
                <a:rPr lang="en-US" sz="2400" dirty="0"/>
                <a:t>Trap</a:t>
              </a:r>
            </a:p>
          </p:txBody>
        </p:sp>
      </p:grpSp>
      <p:grpSp>
        <p:nvGrpSpPr>
          <p:cNvPr id="25" name="组合 24"/>
          <p:cNvGrpSpPr/>
          <p:nvPr/>
        </p:nvGrpSpPr>
        <p:grpSpPr>
          <a:xfrm>
            <a:off x="6204013" y="4653136"/>
            <a:ext cx="1724183" cy="864096"/>
            <a:chOff x="4680012" y="4581128"/>
            <a:chExt cx="1724183" cy="864096"/>
          </a:xfrm>
        </p:grpSpPr>
        <p:cxnSp>
          <p:nvCxnSpPr>
            <p:cNvPr id="19" name="直接箭头连接符 18"/>
            <p:cNvCxnSpPr>
              <a:stCxn id="11" idx="0"/>
            </p:cNvCxnSpPr>
            <p:nvPr/>
          </p:nvCxnSpPr>
          <p:spPr>
            <a:xfrm flipV="1">
              <a:off x="4680012" y="4581128"/>
              <a:ext cx="468052" cy="86409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089411" y="4911551"/>
              <a:ext cx="1314784" cy="461665"/>
            </a:xfrm>
            <a:prstGeom prst="rect">
              <a:avLst/>
            </a:prstGeom>
            <a:solidFill>
              <a:schemeClr val="bg1"/>
            </a:solidFill>
          </p:spPr>
          <p:txBody>
            <a:bodyPr wrap="none" rtlCol="0">
              <a:spAutoFit/>
            </a:bodyPr>
            <a:lstStyle/>
            <a:p>
              <a:r>
                <a:rPr lang="en-US" sz="2400" dirty="0"/>
                <a:t>Emulate</a:t>
              </a:r>
            </a:p>
          </p:txBody>
        </p:sp>
      </p:grpSp>
    </p:spTree>
    <p:extLst>
      <p:ext uri="{BB962C8B-B14F-4D97-AF65-F5344CB8AC3E}">
        <p14:creationId xmlns:p14="http://schemas.microsoft.com/office/powerpoint/2010/main" val="208513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Bottom)">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2.22222E-6 3.7037E-7 L 2.22222E-6 0.21829 " pathEditMode="relative" rAng="0" ptsTypes="AA">
                                      <p:cBhvr>
                                        <p:cTn id="11" dur="2000" fill="hold"/>
                                        <p:tgtEl>
                                          <p:spTgt spid="15"/>
                                        </p:tgtEl>
                                        <p:attrNameLst>
                                          <p:attrName>ppt_x</p:attrName>
                                          <p:attrName>ppt_y</p:attrName>
                                        </p:attrNameLst>
                                      </p:cBhvr>
                                      <p:rCtr x="0" y="109"/>
                                    </p:animMotion>
                                  </p:childTnLst>
                                </p:cTn>
                              </p:par>
                            </p:childTnLst>
                          </p:cTn>
                        </p:par>
                      </p:childTnLst>
                    </p:cTn>
                  </p:par>
                  <p:par>
                    <p:cTn id="12" fill="hold">
                      <p:stCondLst>
                        <p:cond delay="indefinite"/>
                      </p:stCondLst>
                      <p:childTnLst>
                        <p:par>
                          <p:cTn id="13" fill="hold">
                            <p:stCondLst>
                              <p:cond delay="0"/>
                            </p:stCondLst>
                            <p:childTnLst>
                              <p:par>
                                <p:cTn id="14" presetID="12" presetClass="entr" presetSubtype="1"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slide(fromTop)">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slide(fromBottom)">
                                      <p:cBhvr>
                                        <p:cTn id="2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 Virtual Machine Monitor (VMM)</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40F51219-1AE3-2944-8480-ACB493E96208}" type="slidenum">
              <a:rPr lang="en-US" smtClean="0"/>
              <a:pPr/>
              <a:t>7</a:t>
            </a:fld>
            <a:endParaRPr lang="en-US"/>
          </a:p>
        </p:txBody>
      </p:sp>
      <p:sp>
        <p:nvSpPr>
          <p:cNvPr id="4" name="Content Placeholder 3"/>
          <p:cNvSpPr>
            <a:spLocks noGrp="1"/>
          </p:cNvSpPr>
          <p:nvPr>
            <p:ph sz="quarter"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2323440" y="1647179"/>
            <a:ext cx="8115960" cy="4928223"/>
          </a:xfrm>
          <a:prstGeom prst="rect">
            <a:avLst/>
          </a:prstGeom>
        </p:spPr>
      </p:pic>
    </p:spTree>
    <p:extLst>
      <p:ext uri="{BB962C8B-B14F-4D97-AF65-F5344CB8AC3E}">
        <p14:creationId xmlns:p14="http://schemas.microsoft.com/office/powerpoint/2010/main" val="13389701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Virtualization: rejuvenation</a:t>
            </a:r>
            <a:endParaRPr lang="en-US" dirty="0"/>
          </a:p>
        </p:txBody>
      </p:sp>
      <p:sp>
        <p:nvSpPr>
          <p:cNvPr id="3" name="内容占位符 2"/>
          <p:cNvSpPr>
            <a:spLocks noGrp="1"/>
          </p:cNvSpPr>
          <p:nvPr>
            <p:ph idx="1"/>
          </p:nvPr>
        </p:nvSpPr>
        <p:spPr/>
        <p:txBody>
          <a:bodyPr>
            <a:normAutofit fontScale="92500" lnSpcReduction="20000"/>
          </a:bodyPr>
          <a:lstStyle/>
          <a:p>
            <a:r>
              <a:rPr lang="en-US" dirty="0" smtClean="0"/>
              <a:t>1960’s: first track of virtualization</a:t>
            </a:r>
          </a:p>
          <a:p>
            <a:pPr lvl="1"/>
            <a:r>
              <a:rPr lang="en-US" dirty="0" smtClean="0"/>
              <a:t>Time and resource sharing on expensive mainframes</a:t>
            </a:r>
          </a:p>
          <a:p>
            <a:pPr lvl="1"/>
            <a:r>
              <a:rPr lang="en-US" dirty="0" smtClean="0"/>
              <a:t>IBM VM/370</a:t>
            </a:r>
          </a:p>
          <a:p>
            <a:r>
              <a:rPr lang="en-US" dirty="0" smtClean="0"/>
              <a:t>Late 1970’s and early 1980’s: became unpopular</a:t>
            </a:r>
          </a:p>
          <a:p>
            <a:pPr lvl="1"/>
            <a:r>
              <a:rPr lang="en-US" dirty="0" smtClean="0"/>
              <a:t>Cheap hardware and multiprocessing OS</a:t>
            </a:r>
          </a:p>
          <a:p>
            <a:r>
              <a:rPr lang="en-US" dirty="0" smtClean="0"/>
              <a:t>Late 1990’s: became popular again</a:t>
            </a:r>
          </a:p>
          <a:p>
            <a:pPr lvl="1"/>
            <a:r>
              <a:rPr lang="en-US" dirty="0" smtClean="0"/>
              <a:t>Wide variety of OS and hardware configurations</a:t>
            </a:r>
          </a:p>
          <a:p>
            <a:pPr lvl="1"/>
            <a:r>
              <a:rPr lang="en-US" dirty="0" err="1" smtClean="0"/>
              <a:t>VMWare</a:t>
            </a:r>
            <a:endParaRPr lang="en-US" dirty="0" smtClean="0"/>
          </a:p>
          <a:p>
            <a:r>
              <a:rPr lang="en-US" dirty="0" smtClean="0"/>
              <a:t>Since 2000: hot and important</a:t>
            </a:r>
          </a:p>
          <a:p>
            <a:pPr lvl="1"/>
            <a:r>
              <a:rPr lang="en-US" dirty="0" smtClean="0"/>
              <a:t>Cloud  computing</a:t>
            </a:r>
          </a:p>
          <a:p>
            <a:pPr lvl="1"/>
            <a:r>
              <a:rPr lang="en-US" dirty="0" smtClean="0"/>
              <a:t>Docker containers</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30991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slide(fromBottom)">
                                      <p:cBhvr>
                                        <p:cTn id="7" dur="500"/>
                                        <p:tgtEl>
                                          <p:spTgt spid="3">
                                            <p:txEl>
                                              <p:pRg st="3" end="3"/>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slide(fromBottom)">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slide(fromBottom)">
                                      <p:cBhvr>
                                        <p:cTn id="15" dur="500"/>
                                        <p:tgtEl>
                                          <p:spTgt spid="3">
                                            <p:txEl>
                                              <p:pRg st="5" end="5"/>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slide(fromBottom)">
                                      <p:cBhvr>
                                        <p:cTn id="18" dur="500"/>
                                        <p:tgtEl>
                                          <p:spTgt spid="3">
                                            <p:txEl>
                                              <p:pRg st="6" end="6"/>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slide(fromBottom)">
                                      <p:cBhvr>
                                        <p:cTn id="21" dur="500"/>
                                        <p:tgtEl>
                                          <p:spTgt spid="3">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slide(fromBottom)">
                                      <p:cBhvr>
                                        <p:cTn id="26" dur="500"/>
                                        <p:tgtEl>
                                          <p:spTgt spid="3">
                                            <p:txEl>
                                              <p:pRg st="8" end="8"/>
                                            </p:txEl>
                                          </p:spTgt>
                                        </p:tgtEl>
                                      </p:cBhvr>
                                    </p:animEffect>
                                  </p:childTnLst>
                                </p:cTn>
                              </p:par>
                              <p:par>
                                <p:cTn id="27" presetID="12" presetClass="entr" presetSubtype="4"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slide(fromBottom)">
                                      <p:cBhvr>
                                        <p:cTn id="29" dur="500"/>
                                        <p:tgtEl>
                                          <p:spTgt spid="3">
                                            <p:txEl>
                                              <p:pRg st="9" end="9"/>
                                            </p:txEl>
                                          </p:spTgt>
                                        </p:tgtEl>
                                      </p:cBhvr>
                                    </p:animEffect>
                                  </p:childTnLst>
                                </p:cTn>
                              </p:par>
                              <p:par>
                                <p:cTn id="30" presetID="12" presetClass="entr" presetSubtype="4"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slide(fromBottom)">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Virtualization</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40F51219-1AE3-2944-8480-ACB493E96208}" type="slidenum">
              <a:rPr lang="en-US" smtClean="0"/>
              <a:pPr/>
              <a:t>9</a:t>
            </a:fld>
            <a:endParaRPr lang="en-US"/>
          </a:p>
        </p:txBody>
      </p:sp>
      <p:sp>
        <p:nvSpPr>
          <p:cNvPr id="4" name="Content Placeholder 3"/>
          <p:cNvSpPr>
            <a:spLocks noGrp="1"/>
          </p:cNvSpPr>
          <p:nvPr>
            <p:ph sz="quarter" idx="1"/>
          </p:nvPr>
        </p:nvSpPr>
        <p:spPr/>
        <p:txBody>
          <a:bodyPr/>
          <a:lstStyle/>
          <a:p>
            <a:r>
              <a:rPr lang="en-US" dirty="0"/>
              <a:t>Complete simulation of underlying hardware</a:t>
            </a:r>
          </a:p>
          <a:p>
            <a:r>
              <a:rPr lang="en-US" dirty="0" smtClean="0"/>
              <a:t>Unmodified </a:t>
            </a:r>
            <a:r>
              <a:rPr lang="en-US" dirty="0"/>
              <a:t>guest OS</a:t>
            </a:r>
          </a:p>
          <a:p>
            <a:r>
              <a:rPr lang="en-US" dirty="0" smtClean="0"/>
              <a:t>Trap </a:t>
            </a:r>
            <a:r>
              <a:rPr lang="en-US" dirty="0"/>
              <a:t>and simulate privileged instruction</a:t>
            </a:r>
          </a:p>
          <a:p>
            <a:r>
              <a:rPr lang="en-US" dirty="0" smtClean="0"/>
              <a:t>Was </a:t>
            </a:r>
            <a:r>
              <a:rPr lang="en-US" dirty="0"/>
              <a:t>not supported by x86 (Not true anymore, Intel VT-x)</a:t>
            </a:r>
          </a:p>
          <a:p>
            <a:r>
              <a:rPr lang="en-US" dirty="0" smtClean="0"/>
              <a:t>Guest </a:t>
            </a:r>
            <a:r>
              <a:rPr lang="en-US" dirty="0"/>
              <a:t>OS can’t see real resources</a:t>
            </a:r>
          </a:p>
        </p:txBody>
      </p:sp>
    </p:spTree>
    <p:extLst>
      <p:ext uri="{BB962C8B-B14F-4D97-AF65-F5344CB8AC3E}">
        <p14:creationId xmlns:p14="http://schemas.microsoft.com/office/powerpoint/2010/main" val="38467368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14652</TotalTime>
  <Words>1357</Words>
  <Application>Microsoft Office PowerPoint</Application>
  <PresentationFormat>Widescreen</PresentationFormat>
  <Paragraphs>294</Paragraphs>
  <Slides>50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ＭＳ Ｐゴシック</vt:lpstr>
      <vt:lpstr>Arial</vt:lpstr>
      <vt:lpstr>Tw Cen MT</vt:lpstr>
      <vt:lpstr>Wingdings</vt:lpstr>
      <vt:lpstr>Wingdings 2</vt:lpstr>
      <vt:lpstr>Median</vt:lpstr>
      <vt:lpstr>Virtualization: IBM VM/370 and Xen</vt:lpstr>
      <vt:lpstr>IBM VM/370</vt:lpstr>
      <vt:lpstr>Virtual Machine: Origin</vt:lpstr>
      <vt:lpstr>Why Virtualize</vt:lpstr>
      <vt:lpstr>IBM VM/370</vt:lpstr>
      <vt:lpstr>IBM VM/370</vt:lpstr>
      <vt:lpstr>Classic Virtual Machine Monitor (VMM)</vt:lpstr>
      <vt:lpstr>Virtualization: rejuvenation</vt:lpstr>
      <vt:lpstr>Full Virtualization</vt:lpstr>
      <vt:lpstr>Paravirtualization</vt:lpstr>
      <vt:lpstr>VMware ESX Server</vt:lpstr>
      <vt:lpstr>Denali</vt:lpstr>
      <vt:lpstr>Xen and the Art of Virtualization</vt:lpstr>
      <vt:lpstr>Xen</vt:lpstr>
      <vt:lpstr>Xen and the art of virtualization</vt:lpstr>
      <vt:lpstr>Xen</vt:lpstr>
      <vt:lpstr>Virtualization on x86 architecture</vt:lpstr>
      <vt:lpstr>Xen</vt:lpstr>
      <vt:lpstr>Xen architecture</vt:lpstr>
      <vt:lpstr>Domain 0</vt:lpstr>
      <vt:lpstr>Control Transfer</vt:lpstr>
      <vt:lpstr>Interface: Memory Management</vt:lpstr>
      <vt:lpstr>Interface: CPU</vt:lpstr>
      <vt:lpstr>Interface: Device I/O</vt:lpstr>
      <vt:lpstr>Subsystem Virtualization</vt:lpstr>
      <vt:lpstr>Porting effort</vt:lpstr>
      <vt:lpstr>Evaluation: Relative Performance</vt:lpstr>
      <vt:lpstr>Evaluation: Concurrent Virtual Machines</vt:lpstr>
      <vt:lpstr>Conclusion</vt:lpstr>
      <vt:lpstr>Microkernel vs. VMM(Xen)</vt:lpstr>
      <vt:lpstr>Are Virtual Machine Monitors Microkernels Done Right?</vt:lpstr>
      <vt:lpstr>Are Virtual Machine Monitors Microkernels Done Right?</vt:lpstr>
      <vt:lpstr>Discussion</vt:lpstr>
      <vt:lpstr>Perspective</vt:lpstr>
      <vt:lpstr>Next Time</vt:lpstr>
      <vt:lpstr>PowerPoint Presentation</vt:lpstr>
      <vt:lpstr>Backup</vt:lpstr>
      <vt:lpstr>IBM VM/370</vt:lpstr>
      <vt:lpstr>Virtualization on x86 architecture</vt:lpstr>
      <vt:lpstr>Virtualization on x86 architecture</vt:lpstr>
      <vt:lpstr>Dynamic binary translation</vt:lpstr>
      <vt:lpstr>Dynamic binary translation</vt:lpstr>
      <vt:lpstr>Shadow page table</vt:lpstr>
      <vt:lpstr>Shadow page table</vt:lpstr>
      <vt:lpstr>Shadow page table</vt:lpstr>
      <vt:lpstr>Hardware support</vt:lpstr>
      <vt:lpstr>First generation: Intel VT-x &amp; AMD SVM</vt:lpstr>
      <vt:lpstr>Second generation: Intel EPT &amp; AMD NPT </vt:lpstr>
      <vt:lpstr>Third generation: Intel VT-d &amp; AMD IOMMU</vt:lpstr>
      <vt:lpstr>Para-virtualization</vt:lpstr>
    </vt:vector>
  </TitlesOfParts>
  <Company>Cornell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414/415 Systems Programming  and  Operating Systems</dc:title>
  <dc:creator>Hakim Weatherspoon</dc:creator>
  <cp:lastModifiedBy>Hakim Weatherspoon</cp:lastModifiedBy>
  <cp:revision>174</cp:revision>
  <dcterms:created xsi:type="dcterms:W3CDTF">2010-09-02T12:47:54Z</dcterms:created>
  <dcterms:modified xsi:type="dcterms:W3CDTF">2018-09-25T13:16:55Z</dcterms:modified>
</cp:coreProperties>
</file>