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Lst>
  <p:notesMasterIdLst>
    <p:notesMasterId r:id="rId29"/>
  </p:notesMasterIdLst>
  <p:sldIdLst>
    <p:sldId id="256" r:id="rId2"/>
    <p:sldId id="298" r:id="rId3"/>
    <p:sldId id="286" r:id="rId4"/>
    <p:sldId id="328" r:id="rId5"/>
    <p:sldId id="369" r:id="rId6"/>
    <p:sldId id="371" r:id="rId7"/>
    <p:sldId id="368" r:id="rId8"/>
    <p:sldId id="322" r:id="rId9"/>
    <p:sldId id="329" r:id="rId10"/>
    <p:sldId id="357" r:id="rId11"/>
    <p:sldId id="287" r:id="rId12"/>
    <p:sldId id="288" r:id="rId13"/>
    <p:sldId id="289" r:id="rId14"/>
    <p:sldId id="316" r:id="rId15"/>
    <p:sldId id="290" r:id="rId16"/>
    <p:sldId id="397" r:id="rId17"/>
    <p:sldId id="315" r:id="rId18"/>
    <p:sldId id="317" r:id="rId19"/>
    <p:sldId id="314" r:id="rId20"/>
    <p:sldId id="320" r:id="rId21"/>
    <p:sldId id="372" r:id="rId22"/>
    <p:sldId id="324" r:id="rId23"/>
    <p:sldId id="321" r:id="rId24"/>
    <p:sldId id="291" r:id="rId25"/>
    <p:sldId id="292" r:id="rId26"/>
    <p:sldId id="326" r:id="rId27"/>
    <p:sldId id="304"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4" charset="0"/>
        <a:ea typeface="+mn-ea"/>
        <a:cs typeface="+mn-cs"/>
      </a:defRPr>
    </a:lvl1pPr>
    <a:lvl2pPr marL="457200" algn="l" rtl="0" fontAlgn="base">
      <a:spcBef>
        <a:spcPct val="0"/>
      </a:spcBef>
      <a:spcAft>
        <a:spcPct val="0"/>
      </a:spcAft>
      <a:defRPr kern="1200">
        <a:solidFill>
          <a:schemeClr val="tx1"/>
        </a:solidFill>
        <a:latin typeface="Arial" pitchFamily="4" charset="0"/>
        <a:ea typeface="+mn-ea"/>
        <a:cs typeface="+mn-cs"/>
      </a:defRPr>
    </a:lvl2pPr>
    <a:lvl3pPr marL="914400" algn="l" rtl="0" fontAlgn="base">
      <a:spcBef>
        <a:spcPct val="0"/>
      </a:spcBef>
      <a:spcAft>
        <a:spcPct val="0"/>
      </a:spcAft>
      <a:defRPr kern="1200">
        <a:solidFill>
          <a:schemeClr val="tx1"/>
        </a:solidFill>
        <a:latin typeface="Arial" pitchFamily="4" charset="0"/>
        <a:ea typeface="+mn-ea"/>
        <a:cs typeface="+mn-cs"/>
      </a:defRPr>
    </a:lvl3pPr>
    <a:lvl4pPr marL="1371600" algn="l" rtl="0" fontAlgn="base">
      <a:spcBef>
        <a:spcPct val="0"/>
      </a:spcBef>
      <a:spcAft>
        <a:spcPct val="0"/>
      </a:spcAft>
      <a:defRPr kern="1200">
        <a:solidFill>
          <a:schemeClr val="tx1"/>
        </a:solidFill>
        <a:latin typeface="Arial" pitchFamily="4" charset="0"/>
        <a:ea typeface="+mn-ea"/>
        <a:cs typeface="+mn-cs"/>
      </a:defRPr>
    </a:lvl4pPr>
    <a:lvl5pPr marL="1828800" algn="l" rtl="0" fontAlgn="base">
      <a:spcBef>
        <a:spcPct val="0"/>
      </a:spcBef>
      <a:spcAft>
        <a:spcPct val="0"/>
      </a:spcAft>
      <a:defRPr kern="1200">
        <a:solidFill>
          <a:schemeClr val="tx1"/>
        </a:solidFill>
        <a:latin typeface="Arial" pitchFamily="4" charset="0"/>
        <a:ea typeface="+mn-ea"/>
        <a:cs typeface="+mn-cs"/>
      </a:defRPr>
    </a:lvl5pPr>
    <a:lvl6pPr marL="2286000" algn="l" defTabSz="457200" rtl="0" eaLnBrk="1" latinLnBrk="0" hangingPunct="1">
      <a:defRPr kern="1200">
        <a:solidFill>
          <a:schemeClr val="tx1"/>
        </a:solidFill>
        <a:latin typeface="Arial" pitchFamily="4" charset="0"/>
        <a:ea typeface="+mn-ea"/>
        <a:cs typeface="+mn-cs"/>
      </a:defRPr>
    </a:lvl6pPr>
    <a:lvl7pPr marL="2743200" algn="l" defTabSz="457200" rtl="0" eaLnBrk="1" latinLnBrk="0" hangingPunct="1">
      <a:defRPr kern="1200">
        <a:solidFill>
          <a:schemeClr val="tx1"/>
        </a:solidFill>
        <a:latin typeface="Arial" pitchFamily="4" charset="0"/>
        <a:ea typeface="+mn-ea"/>
        <a:cs typeface="+mn-cs"/>
      </a:defRPr>
    </a:lvl7pPr>
    <a:lvl8pPr marL="3200400" algn="l" defTabSz="457200" rtl="0" eaLnBrk="1" latinLnBrk="0" hangingPunct="1">
      <a:defRPr kern="1200">
        <a:solidFill>
          <a:schemeClr val="tx1"/>
        </a:solidFill>
        <a:latin typeface="Arial" pitchFamily="4" charset="0"/>
        <a:ea typeface="+mn-ea"/>
        <a:cs typeface="+mn-cs"/>
      </a:defRPr>
    </a:lvl8pPr>
    <a:lvl9pPr marL="3657600" algn="l" defTabSz="457200" rtl="0" eaLnBrk="1" latinLnBrk="0" hangingPunct="1">
      <a:defRPr kern="1200">
        <a:solidFill>
          <a:schemeClr val="tx1"/>
        </a:solidFill>
        <a:latin typeface="Arial" pitchFamily="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918" y="3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63"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0964"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0965"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6"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0967"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20B3FEF-BF8A-0942-8DDB-B563CF0AC5FD}" type="slidenum">
              <a:rPr lang="en-US"/>
              <a:pPr/>
              <a:t>‹#›</a:t>
            </a:fld>
            <a:endParaRPr lang="en-US"/>
          </a:p>
        </p:txBody>
      </p:sp>
    </p:spTree>
    <p:extLst>
      <p:ext uri="{BB962C8B-B14F-4D97-AF65-F5344CB8AC3E}">
        <p14:creationId xmlns:p14="http://schemas.microsoft.com/office/powerpoint/2010/main" val="39094454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4" charset="0"/>
        <a:ea typeface="+mn-ea"/>
        <a:cs typeface="+mn-cs"/>
      </a:defRPr>
    </a:lvl1pPr>
    <a:lvl2pPr marL="4572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2pPr>
    <a:lvl3pPr marL="9144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3pPr>
    <a:lvl4pPr marL="13716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4pPr>
    <a:lvl5pPr marL="1828800" algn="l" rtl="0" fontAlgn="base">
      <a:spcBef>
        <a:spcPct val="30000"/>
      </a:spcBef>
      <a:spcAft>
        <a:spcPct val="0"/>
      </a:spcAft>
      <a:defRPr sz="1200" kern="1200">
        <a:solidFill>
          <a:schemeClr val="tx1"/>
        </a:solidFill>
        <a:latin typeface="Arial" pitchFamily="4" charset="0"/>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8802F07-3822-A242-AF08-3AB7CC42894F}" type="slidenum">
              <a:rPr lang="en-US"/>
              <a:pPr/>
              <a:t>1</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10516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17</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149139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18</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37131366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19</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4868100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20</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11109379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21</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27471067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22</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25041729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D0D83E9-6508-C047-9BD8-A3C0DB45E2BC}" type="slidenum">
              <a:rPr lang="en-US"/>
              <a:pPr/>
              <a:t>24</a:t>
            </a:fld>
            <a:endParaRPr lang="en-US"/>
          </a:p>
        </p:txBody>
      </p:sp>
      <p:sp>
        <p:nvSpPr>
          <p:cNvPr id="8294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29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10806157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6C4801C-8182-F342-A05D-B6E08F6BAA3E}" type="slidenum">
              <a:rPr lang="en-US"/>
              <a:pPr/>
              <a:t>25</a:t>
            </a:fld>
            <a:endParaRPr lang="en-US"/>
          </a:p>
        </p:txBody>
      </p:sp>
      <p:sp>
        <p:nvSpPr>
          <p:cNvPr id="8499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4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To draw a very clear line, you may use any idea from any other person or group in the class or out, provided you </a:t>
            </a:r>
            <a:r>
              <a:rPr lang="en-US" i="1" dirty="0" smtClean="0"/>
              <a:t>clearly state what you have borrowed and from whom</a:t>
            </a:r>
            <a:r>
              <a:rPr lang="en-US" dirty="0" smtClean="0"/>
              <a:t>. If you do not provide a citation---that is, you turn other people's work in as your own---that is cheating. Anything else is fair game. Of course, we will be grading you on the ideas you have added, but you should always borrow as much as you can as a starting point as there is no point in reinventing the wheel. </a:t>
            </a:r>
            <a:endParaRPr lang="en-US" dirty="0"/>
          </a:p>
        </p:txBody>
      </p:sp>
    </p:spTree>
    <p:extLst>
      <p:ext uri="{BB962C8B-B14F-4D97-AF65-F5344CB8AC3E}">
        <p14:creationId xmlns:p14="http://schemas.microsoft.com/office/powerpoint/2010/main" val="35445728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6C4801C-8182-F342-A05D-B6E08F6BAA3E}" type="slidenum">
              <a:rPr lang="en-US"/>
              <a:pPr/>
              <a:t>26</a:t>
            </a:fld>
            <a:endParaRPr lang="en-US"/>
          </a:p>
        </p:txBody>
      </p:sp>
      <p:sp>
        <p:nvSpPr>
          <p:cNvPr id="8499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4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dirty="0"/>
          </a:p>
        </p:txBody>
      </p:sp>
    </p:spTree>
    <p:extLst>
      <p:ext uri="{BB962C8B-B14F-4D97-AF65-F5344CB8AC3E}">
        <p14:creationId xmlns:p14="http://schemas.microsoft.com/office/powerpoint/2010/main" val="3923794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02D34D3-366B-5F4D-9394-10C04B3A4FA7}" type="slidenum">
              <a:rPr lang="en-US"/>
              <a:pPr/>
              <a:t>2</a:t>
            </a:fld>
            <a:endParaRPr lang="en-US"/>
          </a:p>
        </p:txBody>
      </p:sp>
      <p:sp>
        <p:nvSpPr>
          <p:cNvPr id="99330" name="Rectangle 1026"/>
          <p:cNvSpPr>
            <a:spLocks noGrp="1" noRot="1" noChangeAspect="1" noChangeArrowheads="1" noTextEdit="1"/>
          </p:cNvSpPr>
          <p:nvPr>
            <p:ph type="sldImg"/>
          </p:nvPr>
        </p:nvSpPr>
        <p:spPr>
          <a:ln/>
        </p:spPr>
      </p:sp>
      <p:sp>
        <p:nvSpPr>
          <p:cNvPr id="99331" name="Rectangle 102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35209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4E0BDB4-5FE0-CC4F-AB76-0867127B2A0A}" type="slidenum">
              <a:rPr lang="en-US"/>
              <a:pPr/>
              <a:t>3</a:t>
            </a:fld>
            <a:endParaRPr lang="en-US"/>
          </a:p>
        </p:txBody>
      </p:sp>
      <p:sp>
        <p:nvSpPr>
          <p:cNvPr id="72706" name="Rectangle 2"/>
          <p:cNvSpPr>
            <a:spLocks noGrp="1" noRot="1" noChangeAspect="1" noChangeArrowheads="1" noTextEdit="1"/>
          </p:cNvSpPr>
          <p:nvPr>
            <p:ph type="sldImg"/>
          </p:nvPr>
        </p:nvSpPr>
        <p:spPr bwMode="auto">
          <a:xfrm>
            <a:off x="1141413" y="684213"/>
            <a:ext cx="4576762" cy="3432175"/>
          </a:xfrm>
          <a:prstGeom prst="rect">
            <a:avLst/>
          </a:prstGeom>
          <a:solidFill>
            <a:srgbClr val="FFFFFF"/>
          </a:solidFill>
          <a:ln>
            <a:solidFill>
              <a:srgbClr val="000000"/>
            </a:solidFill>
            <a:miter lim="800000"/>
            <a:headEnd/>
            <a:tailEnd/>
          </a:ln>
        </p:spPr>
      </p:sp>
      <p:sp>
        <p:nvSpPr>
          <p:cNvPr id="72707" name="Rectangle 3"/>
          <p:cNvSpPr>
            <a:spLocks noGrp="1"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3846054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C4E0BDB4-5FE0-CC4F-AB76-0867127B2A0A}" type="slidenum">
              <a:rPr lang="en-US"/>
              <a:pPr/>
              <a:t>8</a:t>
            </a:fld>
            <a:endParaRPr lang="en-US"/>
          </a:p>
        </p:txBody>
      </p:sp>
      <p:sp>
        <p:nvSpPr>
          <p:cNvPr id="72706" name="Rectangle 2"/>
          <p:cNvSpPr>
            <a:spLocks noGrp="1" noRot="1" noChangeAspect="1" noChangeArrowheads="1" noTextEdit="1"/>
          </p:cNvSpPr>
          <p:nvPr>
            <p:ph type="sldImg"/>
          </p:nvPr>
        </p:nvSpPr>
        <p:spPr bwMode="auto">
          <a:xfrm>
            <a:off x="1141413" y="684213"/>
            <a:ext cx="4576762" cy="3432175"/>
          </a:xfrm>
          <a:prstGeom prst="rect">
            <a:avLst/>
          </a:prstGeom>
          <a:solidFill>
            <a:srgbClr val="FFFFFF"/>
          </a:solidFill>
          <a:ln>
            <a:solidFill>
              <a:srgbClr val="000000"/>
            </a:solidFill>
            <a:miter lim="800000"/>
            <a:headEnd/>
            <a:tailEnd/>
          </a:ln>
        </p:spPr>
      </p:sp>
      <p:sp>
        <p:nvSpPr>
          <p:cNvPr id="72707" name="Rectangle 3"/>
          <p:cNvSpPr>
            <a:spLocks noGrp="1" noChangeArrowheads="1"/>
          </p:cNvSpPr>
          <p:nvPr>
            <p:ph type="body" idx="1"/>
          </p:nvPr>
        </p:nvSpPr>
        <p:spPr bwMode="auto">
          <a:xfrm>
            <a:off x="914400" y="4343400"/>
            <a:ext cx="5029200" cy="4116388"/>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2502435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9B9DE1A-F15B-2C49-90DC-619311882F95}" type="slidenum">
              <a:rPr lang="en-US"/>
              <a:pPr/>
              <a:t>11</a:t>
            </a:fld>
            <a:endParaRPr lang="en-US"/>
          </a:p>
        </p:txBody>
      </p:sp>
      <p:sp>
        <p:nvSpPr>
          <p:cNvPr id="7475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47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1466435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A5D0C39-9817-C54C-BFE9-D08C2617E360}" type="slidenum">
              <a:rPr lang="en-US"/>
              <a:pPr/>
              <a:t>12</a:t>
            </a:fld>
            <a:endParaRPr lang="en-US"/>
          </a:p>
        </p:txBody>
      </p:sp>
      <p:sp>
        <p:nvSpPr>
          <p:cNvPr id="7680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68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376389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33FE878-6CBE-844C-9DE0-F2242EE53EA6}" type="slidenum">
              <a:rPr lang="en-US"/>
              <a:pPr/>
              <a:t>13</a:t>
            </a:fld>
            <a:endParaRPr lang="en-US"/>
          </a:p>
        </p:txBody>
      </p:sp>
      <p:sp>
        <p:nvSpPr>
          <p:cNvPr id="7885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88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917558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33FE878-6CBE-844C-9DE0-F2242EE53EA6}" type="slidenum">
              <a:rPr lang="en-US"/>
              <a:pPr/>
              <a:t>14</a:t>
            </a:fld>
            <a:endParaRPr lang="en-US"/>
          </a:p>
        </p:txBody>
      </p:sp>
      <p:sp>
        <p:nvSpPr>
          <p:cNvPr id="7885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88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663156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D59C1FF-51A8-6F40-9885-EF8EB982F3B2}" type="slidenum">
              <a:rPr lang="en-US"/>
              <a:pPr/>
              <a:t>15</a:t>
            </a:fld>
            <a:endParaRPr lang="en-US"/>
          </a:p>
        </p:txBody>
      </p:sp>
      <p:sp>
        <p:nvSpPr>
          <p:cNvPr id="808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extLst>
      <p:ext uri="{BB962C8B-B14F-4D97-AF65-F5344CB8AC3E}">
        <p14:creationId xmlns:p14="http://schemas.microsoft.com/office/powerpoint/2010/main" val="1904569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1A37941-328F-DA46-B2FC-705ABB71A25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8A50F-85B9-9346-8F72-18F09DC4BA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D9E9691-F2A0-D245-A491-96C5FAE7E4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0F51219-1AE3-2944-8480-ACB493E96208}"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00A3746-3ED9-8840-A435-4205503829DA}"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a:p>
        </p:txBody>
      </p:sp>
      <p:sp>
        <p:nvSpPr>
          <p:cNvPr id="10" name="Slide Number Placeholder 9"/>
          <p:cNvSpPr>
            <a:spLocks noGrp="1"/>
          </p:cNvSpPr>
          <p:nvPr>
            <p:ph type="sldNum" sz="quarter" idx="16"/>
          </p:nvPr>
        </p:nvSpPr>
        <p:spPr/>
        <p:txBody>
          <a:bodyPr rtlCol="0"/>
          <a:lstStyle/>
          <a:p>
            <a:fld id="{833F181B-04A2-3E41-9246-40EE25E11BA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p>
        </p:txBody>
      </p:sp>
      <p:sp>
        <p:nvSpPr>
          <p:cNvPr id="12" name="Slide Number Placeholder 11"/>
          <p:cNvSpPr>
            <a:spLocks noGrp="1"/>
          </p:cNvSpPr>
          <p:nvPr>
            <p:ph type="sldNum" sz="quarter" idx="16"/>
          </p:nvPr>
        </p:nvSpPr>
        <p:spPr/>
        <p:txBody>
          <a:bodyPr rtlCol="0"/>
          <a:lstStyle/>
          <a:p>
            <a:fld id="{7BE93E40-8A73-D944-9EE3-7862A791C1E8}"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4AEA565-E681-3E46-910B-4EBEE1A45E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6C38AEA-BB5F-9940-8A2D-CB00BB73B0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8BD9682-27ED-9640-8990-5181D479155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CCB3F38-576F-8740-89EB-E487EA0FA688}"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4E8624F-AC86-5F40-BA0C-04AF95648B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 y="4038600"/>
            <a:ext cx="9144000" cy="1828800"/>
          </a:xfrm>
        </p:spPr>
        <p:txBody>
          <a:bodyPr>
            <a:normAutofit fontScale="90000"/>
          </a:bodyPr>
          <a:lstStyle/>
          <a:p>
            <a:r>
              <a:rPr lang="en-US" dirty="0" smtClean="0"/>
              <a:t>CS 6410: Advanced Systems</a:t>
            </a:r>
            <a:br>
              <a:rPr lang="en-US" dirty="0" smtClean="0"/>
            </a:br>
            <a:r>
              <a:rPr lang="en-US" dirty="0" smtClean="0"/>
              <a:t/>
            </a:r>
            <a:br>
              <a:rPr lang="en-US" dirty="0" smtClean="0"/>
            </a:br>
            <a:r>
              <a:rPr lang="en-US" dirty="0" smtClean="0"/>
              <a:t>Prof. </a:t>
            </a:r>
            <a:r>
              <a:rPr lang="en-US" dirty="0" smtClean="0"/>
              <a:t>Hakim Weatherspoon</a:t>
            </a:r>
            <a:endParaRPr lang="en-US" dirty="0"/>
          </a:p>
        </p:txBody>
      </p:sp>
      <p:sp>
        <p:nvSpPr>
          <p:cNvPr id="2051" name="Rectangle 3"/>
          <p:cNvSpPr>
            <a:spLocks noGrp="1" noChangeArrowheads="1"/>
          </p:cNvSpPr>
          <p:nvPr>
            <p:ph type="subTitle" idx="1"/>
          </p:nvPr>
        </p:nvSpPr>
        <p:spPr/>
        <p:txBody>
          <a:bodyPr>
            <a:normAutofit/>
          </a:bodyPr>
          <a:lstStyle/>
          <a:p>
            <a:r>
              <a:rPr lang="en-US" i="1" smtClean="0"/>
              <a:t>A PhD-oriented course about research in systems</a:t>
            </a:r>
          </a:p>
        </p:txBody>
      </p:sp>
      <p:sp>
        <p:nvSpPr>
          <p:cNvPr id="4" name="Rectangle 3"/>
          <p:cNvSpPr/>
          <p:nvPr/>
        </p:nvSpPr>
        <p:spPr>
          <a:xfrm>
            <a:off x="381000" y="6108541"/>
            <a:ext cx="1487843" cy="492443"/>
          </a:xfrm>
          <a:prstGeom prst="rect">
            <a:avLst/>
          </a:prstGeom>
        </p:spPr>
        <p:txBody>
          <a:bodyPr wrap="none">
            <a:spAutoFit/>
          </a:bodyPr>
          <a:lstStyle/>
          <a:p>
            <a:pPr lvl="0" fontAlgn="auto">
              <a:spcBef>
                <a:spcPts val="700"/>
              </a:spcBef>
              <a:spcAft>
                <a:spcPts val="0"/>
              </a:spcAft>
              <a:buClr>
                <a:srgbClr val="DD8047"/>
              </a:buClr>
              <a:buSzPct val="60000"/>
            </a:pPr>
            <a:r>
              <a:rPr lang="en-US" sz="2600" dirty="0">
                <a:solidFill>
                  <a:srgbClr val="FFFFFF"/>
                </a:solidFill>
                <a:latin typeface="Tw Cen MT"/>
              </a:rPr>
              <a:t>Fall </a:t>
            </a:r>
            <a:r>
              <a:rPr lang="en-US" sz="2600" dirty="0" smtClean="0">
                <a:solidFill>
                  <a:srgbClr val="FFFFFF"/>
                </a:solidFill>
                <a:latin typeface="Tw Cen MT"/>
              </a:rPr>
              <a:t>2017</a:t>
            </a:r>
            <a:endParaRPr lang="en-US" sz="2600" dirty="0">
              <a:solidFill>
                <a:srgbClr val="FFFFFF"/>
              </a:solidFill>
              <a:latin typeface="Tw Cen M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CS6410 versus just-read-papers</a:t>
            </a:r>
            <a:endParaRPr lang="en-US"/>
          </a:p>
        </p:txBody>
      </p:sp>
      <p:sp>
        <p:nvSpPr>
          <p:cNvPr id="3" name="Content Placeholder 2"/>
          <p:cNvSpPr>
            <a:spLocks noGrp="1"/>
          </p:cNvSpPr>
          <p:nvPr>
            <p:ph sz="quarter" idx="1"/>
          </p:nvPr>
        </p:nvSpPr>
        <p:spPr/>
        <p:txBody>
          <a:bodyPr/>
          <a:lstStyle/>
          <a:p>
            <a:r>
              <a:rPr lang="en-US" dirty="0" smtClean="0"/>
              <a:t>A </a:t>
            </a:r>
            <a:r>
              <a:rPr lang="en-US" dirty="0" smtClean="0"/>
              <a:t>paper </a:t>
            </a:r>
            <a:r>
              <a:rPr lang="en-US" dirty="0" smtClean="0"/>
              <a:t>might just brag about how great it is, how well it scales, </a:t>
            </a:r>
            <a:r>
              <a:rPr lang="en-US" dirty="0" err="1" smtClean="0"/>
              <a:t>etc</a:t>
            </a:r>
            <a:endParaRPr lang="en-US" dirty="0" smtClean="0"/>
          </a:p>
          <a:p>
            <a:endParaRPr lang="en-US" dirty="0"/>
          </a:p>
          <a:p>
            <a:r>
              <a:rPr lang="en-US" dirty="0" smtClean="0"/>
              <a:t>Reality is often complex and reflects complex tensions and decisions that force compromises</a:t>
            </a:r>
          </a:p>
          <a:p>
            <a:endParaRPr lang="en-US" dirty="0"/>
          </a:p>
          <a:p>
            <a:r>
              <a:rPr lang="en-US" dirty="0" smtClean="0"/>
              <a:t>In CS6410 our goal is to be honest about systems: see what the authors had to say, but think outside of the box they were in when they wrote the papers</a:t>
            </a:r>
            <a:endParaRPr lang="en-US" dirty="0"/>
          </a:p>
        </p:txBody>
      </p:sp>
    </p:spTree>
    <p:extLst>
      <p:ext uri="{BB962C8B-B14F-4D97-AF65-F5344CB8AC3E}">
        <p14:creationId xmlns:p14="http://schemas.microsoft.com/office/powerpoint/2010/main" val="19880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mtClean="0"/>
              <a:t>Details</a:t>
            </a:r>
            <a:endParaRPr lang="en-US" dirty="0"/>
          </a:p>
        </p:txBody>
      </p:sp>
      <p:sp>
        <p:nvSpPr>
          <p:cNvPr id="73731" name="Rectangle 3"/>
          <p:cNvSpPr>
            <a:spLocks noGrp="1" noChangeArrowheads="1"/>
          </p:cNvSpPr>
          <p:nvPr>
            <p:ph sz="quarter" idx="1"/>
          </p:nvPr>
        </p:nvSpPr>
        <p:spPr/>
        <p:txBody>
          <a:bodyPr>
            <a:normAutofit/>
          </a:bodyPr>
          <a:lstStyle/>
          <a:p>
            <a:r>
              <a:rPr lang="en-US" dirty="0" smtClean="0"/>
              <a:t>Instructor: Hakim Weatherspoon</a:t>
            </a:r>
          </a:p>
          <a:p>
            <a:pPr lvl="1"/>
            <a:r>
              <a:rPr lang="en-US" dirty="0" smtClean="0"/>
              <a:t>hweather@cs.cornell.edu</a:t>
            </a:r>
          </a:p>
          <a:p>
            <a:pPr lvl="1"/>
            <a:r>
              <a:rPr lang="en-US" dirty="0" smtClean="0"/>
              <a:t>Office Location: 427 Gates</a:t>
            </a:r>
          </a:p>
          <a:p>
            <a:endParaRPr lang="en-US" dirty="0" smtClean="0"/>
          </a:p>
          <a:p>
            <a:r>
              <a:rPr lang="en-US" dirty="0" smtClean="0"/>
              <a:t>TA: </a:t>
            </a:r>
            <a:r>
              <a:rPr lang="en-US" dirty="0" smtClean="0"/>
              <a:t>Kevin </a:t>
            </a:r>
            <a:r>
              <a:rPr lang="en-US" dirty="0" err="1" smtClean="0"/>
              <a:t>Sekniqi</a:t>
            </a:r>
            <a:endParaRPr lang="en-US" dirty="0" smtClean="0"/>
          </a:p>
          <a:p>
            <a:endParaRPr lang="en-US" dirty="0" smtClean="0"/>
          </a:p>
          <a:p>
            <a:r>
              <a:rPr lang="en-US" dirty="0" smtClean="0"/>
              <a:t>Lectures</a:t>
            </a:r>
            <a:r>
              <a:rPr lang="en-US" dirty="0" smtClean="0"/>
              <a:t>:</a:t>
            </a:r>
            <a:endParaRPr lang="en-US" dirty="0" smtClean="0"/>
          </a:p>
          <a:p>
            <a:pPr lvl="1"/>
            <a:r>
              <a:rPr lang="en-US" dirty="0" smtClean="0"/>
              <a:t>CS 6410: Tu, </a:t>
            </a:r>
            <a:r>
              <a:rPr lang="en-US" dirty="0" err="1" smtClean="0"/>
              <a:t>Th</a:t>
            </a:r>
            <a:r>
              <a:rPr lang="en-US" dirty="0" smtClean="0"/>
              <a:t>: 10:10 – 11:25 PM, 114 </a:t>
            </a:r>
            <a:r>
              <a:rPr lang="en-US" dirty="0" smtClean="0"/>
              <a:t>Gates / Bloomberg 061</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mtClean="0"/>
              <a:t>Course Help</a:t>
            </a:r>
            <a:endParaRPr lang="en-US"/>
          </a:p>
        </p:txBody>
      </p:sp>
      <p:sp>
        <p:nvSpPr>
          <p:cNvPr id="75779" name="Rectangle 3"/>
          <p:cNvSpPr>
            <a:spLocks noGrp="1" noChangeArrowheads="1"/>
          </p:cNvSpPr>
          <p:nvPr>
            <p:ph sz="quarter" idx="1"/>
          </p:nvPr>
        </p:nvSpPr>
        <p:spPr/>
        <p:txBody>
          <a:bodyPr/>
          <a:lstStyle/>
          <a:p>
            <a:r>
              <a:rPr lang="en-US" dirty="0" smtClean="0"/>
              <a:t>Course staff, office hours, announcements, </a:t>
            </a:r>
            <a:r>
              <a:rPr lang="en-US" dirty="0" err="1" smtClean="0"/>
              <a:t>etc</a:t>
            </a:r>
            <a:r>
              <a:rPr lang="en-US" dirty="0" smtClean="0"/>
              <a:t>:</a:t>
            </a:r>
          </a:p>
          <a:p>
            <a:pPr lvl="1"/>
            <a:r>
              <a:rPr lang="en-US" dirty="0" smtClean="0"/>
              <a:t>http://</a:t>
            </a:r>
            <a:r>
              <a:rPr lang="en-US" dirty="0" smtClean="0"/>
              <a:t>www.cs.cornell.edu/courses/cs6410/2017fa</a:t>
            </a:r>
            <a:endParaRPr lang="en-US" dirty="0" smtClean="0"/>
          </a:p>
          <a:p>
            <a:pPr lvl="1"/>
            <a:endParaRPr lang="en-US" dirty="0" smtClean="0"/>
          </a:p>
          <a:p>
            <a:r>
              <a:rPr lang="en-US" dirty="0" smtClean="0"/>
              <a:t>Please look at the course syllabus: the list of papers is central to the whole concept of this class</a:t>
            </a:r>
          </a:p>
          <a:p>
            <a:endParaRPr lang="en-US" dirty="0" smtClean="0"/>
          </a:p>
          <a:p>
            <a:r>
              <a:rPr lang="en-US" dirty="0" smtClean="0"/>
              <a:t>Research project ideas are also listed there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t>CS 6410: Overview</a:t>
            </a:r>
            <a:endParaRPr lang="en-US" dirty="0"/>
          </a:p>
        </p:txBody>
      </p:sp>
      <p:sp>
        <p:nvSpPr>
          <p:cNvPr id="77827" name="Rectangle 3"/>
          <p:cNvSpPr>
            <a:spLocks noGrp="1" noChangeArrowheads="1"/>
          </p:cNvSpPr>
          <p:nvPr>
            <p:ph sz="quarter" idx="1"/>
          </p:nvPr>
        </p:nvSpPr>
        <p:spPr/>
        <p:txBody>
          <a:bodyPr>
            <a:normAutofit/>
          </a:bodyPr>
          <a:lstStyle/>
          <a:p>
            <a:r>
              <a:rPr lang="en-US" dirty="0" smtClean="0"/>
              <a:t>Prerequisite: </a:t>
            </a:r>
          </a:p>
          <a:p>
            <a:pPr lvl="1"/>
            <a:r>
              <a:rPr lang="en-US" dirty="0" smtClean="0"/>
              <a:t>Mastery of CS3410, CS 4410 material</a:t>
            </a:r>
          </a:p>
          <a:p>
            <a:pPr lvl="2"/>
            <a:r>
              <a:rPr lang="en-US" dirty="0" smtClean="0"/>
              <a:t>Fundamentals of computer architecture and OS design</a:t>
            </a:r>
          </a:p>
          <a:p>
            <a:pPr lvl="2"/>
            <a:r>
              <a:rPr lang="en-US" dirty="0" smtClean="0"/>
              <a:t>How parts of the OS are structured</a:t>
            </a:r>
          </a:p>
          <a:p>
            <a:pPr lvl="2"/>
            <a:r>
              <a:rPr lang="en-US" dirty="0" smtClean="0"/>
              <a:t>What algorithms are commonly used</a:t>
            </a:r>
          </a:p>
          <a:p>
            <a:pPr lvl="2"/>
            <a:r>
              <a:rPr lang="en-US" dirty="0" smtClean="0"/>
              <a:t>What are the mechanisms and policies used</a:t>
            </a:r>
          </a:p>
          <a:p>
            <a:pPr lvl="1"/>
            <a:r>
              <a:rPr lang="en-US" dirty="0" smtClean="0"/>
              <a:t>Some insights into storage systems, database systems “helpful”</a:t>
            </a:r>
          </a:p>
          <a:p>
            <a:pPr lvl="1"/>
            <a:r>
              <a:rPr lang="en-US" dirty="0" smtClean="0"/>
              <a:t>Some exposure to networks, web, basic security ideas like public keys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t>CS 6410: Topics:</a:t>
            </a:r>
            <a:endParaRPr lang="en-US" dirty="0"/>
          </a:p>
        </p:txBody>
      </p:sp>
      <p:sp>
        <p:nvSpPr>
          <p:cNvPr id="77827" name="Rectangle 3"/>
          <p:cNvSpPr>
            <a:spLocks noGrp="1" noChangeArrowheads="1"/>
          </p:cNvSpPr>
          <p:nvPr>
            <p:ph sz="quarter" idx="1"/>
          </p:nvPr>
        </p:nvSpPr>
        <p:spPr/>
        <p:txBody>
          <a:bodyPr>
            <a:normAutofit fontScale="92500" lnSpcReduction="10000"/>
          </a:bodyPr>
          <a:lstStyle/>
          <a:p>
            <a:r>
              <a:rPr lang="en-US" dirty="0" smtClean="0"/>
              <a:t>Operating Systems</a:t>
            </a:r>
          </a:p>
          <a:p>
            <a:pPr lvl="1"/>
            <a:r>
              <a:rPr lang="en-US" dirty="0" smtClean="0"/>
              <a:t>Core concepts, multicore, virtualization, uses of VMs, other kinds of “containment”, fighting worms/viruses.</a:t>
            </a:r>
          </a:p>
          <a:p>
            <a:r>
              <a:rPr lang="en-US" dirty="0" smtClean="0"/>
              <a:t>Cloud-scale stuff</a:t>
            </a:r>
          </a:p>
          <a:p>
            <a:pPr lvl="1"/>
            <a:r>
              <a:rPr lang="en-US" dirty="0" smtClean="0"/>
              <a:t>Storage systems for big data, Internet trends, </a:t>
            </a:r>
            <a:r>
              <a:rPr lang="en-US" dirty="0" err="1" smtClean="0"/>
              <a:t>OpenFlow</a:t>
            </a:r>
            <a:endParaRPr lang="en-US" dirty="0" smtClean="0"/>
          </a:p>
          <a:p>
            <a:r>
              <a:rPr lang="en-US" dirty="0" smtClean="0"/>
              <a:t>Foundational theory</a:t>
            </a:r>
          </a:p>
          <a:p>
            <a:pPr lvl="1"/>
            <a:r>
              <a:rPr lang="en-US" dirty="0" smtClean="0"/>
              <a:t>Models of distributed computing, state machine replication and atomicity, Byzantine Agreement.</a:t>
            </a:r>
          </a:p>
          <a:p>
            <a:pPr lvl="1"/>
            <a:r>
              <a:rPr lang="en-US" dirty="0" smtClean="0"/>
              <a:t>Impact of social networks, P2P models, Self-Stabilization</a:t>
            </a:r>
          </a:p>
          <a:p>
            <a:r>
              <a:rPr lang="en-US" dirty="0" smtClean="0"/>
              <a:t>A few lectures will focus on new trends: RDMA, </a:t>
            </a:r>
            <a:r>
              <a:rPr lang="en-US" dirty="0" err="1" smtClean="0"/>
              <a:t>BitCoin</a:t>
            </a:r>
            <a:r>
              <a:rPr lang="en-US" dirty="0" smtClean="0"/>
              <a:t> (a distributed protocol!), </a:t>
            </a:r>
            <a:r>
              <a:rPr lang="en-US" dirty="0" err="1" smtClean="0"/>
              <a:t>etc</a:t>
            </a:r>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smtClean="0"/>
              <a:t>CS 6410: Readings</a:t>
            </a:r>
            <a:endParaRPr lang="en-US" dirty="0"/>
          </a:p>
        </p:txBody>
      </p:sp>
      <p:sp>
        <p:nvSpPr>
          <p:cNvPr id="79875" name="Rectangle 3"/>
          <p:cNvSpPr>
            <a:spLocks noGrp="1" noChangeArrowheads="1"/>
          </p:cNvSpPr>
          <p:nvPr>
            <p:ph sz="quarter" idx="1"/>
          </p:nvPr>
        </p:nvSpPr>
        <p:spPr>
          <a:xfrm>
            <a:off x="612648" y="1600200"/>
            <a:ext cx="8607552" cy="5181600"/>
          </a:xfrm>
        </p:spPr>
        <p:txBody>
          <a:bodyPr>
            <a:normAutofit fontScale="85000" lnSpcReduction="20000"/>
          </a:bodyPr>
          <a:lstStyle/>
          <a:p>
            <a:r>
              <a:rPr lang="en-US" dirty="0" smtClean="0"/>
              <a:t>Required reading for each lecture: </a:t>
            </a:r>
            <a:r>
              <a:rPr lang="en-US" dirty="0" smtClean="0"/>
              <a:t>1 </a:t>
            </a:r>
            <a:r>
              <a:rPr lang="en-US" dirty="0" smtClean="0"/>
              <a:t>or </a:t>
            </a:r>
            <a:r>
              <a:rPr lang="en-US" dirty="0" smtClean="0"/>
              <a:t>2 </a:t>
            </a:r>
            <a:r>
              <a:rPr lang="en-US" dirty="0" smtClean="0"/>
              <a:t>papers</a:t>
            </a:r>
          </a:p>
          <a:p>
            <a:pPr lvl="1"/>
            <a:r>
              <a:rPr lang="en-US" dirty="0" smtClean="0"/>
              <a:t>Reflecting contrasting approaches, competition, criticism,…</a:t>
            </a:r>
          </a:p>
          <a:p>
            <a:pPr lvl="1"/>
            <a:r>
              <a:rPr lang="en-US" dirty="0" smtClean="0"/>
              <a:t>Papers pulled from, best journals and conferences</a:t>
            </a:r>
          </a:p>
          <a:p>
            <a:pPr lvl="2"/>
            <a:r>
              <a:rPr lang="en-US" dirty="0" smtClean="0"/>
              <a:t>TOCS, SOSP, OSDI, …</a:t>
            </a:r>
          </a:p>
          <a:p>
            <a:pPr lvl="1"/>
            <a:r>
              <a:rPr lang="en-US" dirty="0" smtClean="0"/>
              <a:t>26 lectures, </a:t>
            </a:r>
            <a:r>
              <a:rPr lang="en-US" dirty="0" smtClean="0"/>
              <a:t>26 to 54 </a:t>
            </a:r>
            <a:r>
              <a:rPr lang="en-US" dirty="0" smtClean="0"/>
              <a:t>(required) papers </a:t>
            </a:r>
            <a:r>
              <a:rPr lang="en-US" dirty="0" smtClean="0"/>
              <a:t>+ </a:t>
            </a:r>
            <a:r>
              <a:rPr lang="en-US" dirty="0" smtClean="0"/>
              <a:t>“recommended</a:t>
            </a:r>
            <a:r>
              <a:rPr lang="en-US" dirty="0" smtClean="0"/>
              <a:t>” papers!</a:t>
            </a:r>
            <a:endParaRPr lang="en-US" dirty="0" smtClean="0"/>
          </a:p>
          <a:p>
            <a:pPr marL="685800" lvl="2" indent="0">
              <a:buNone/>
            </a:pPr>
            <a:endParaRPr lang="en-US" dirty="0" smtClean="0"/>
          </a:p>
          <a:p>
            <a:r>
              <a:rPr lang="en-US" dirty="0" smtClean="0"/>
              <a:t>Read papers before each class and bring notes</a:t>
            </a:r>
          </a:p>
          <a:p>
            <a:pPr lvl="1"/>
            <a:r>
              <a:rPr lang="en-US" dirty="0" smtClean="0"/>
              <a:t>takes ~2 to </a:t>
            </a:r>
            <a:r>
              <a:rPr lang="en-US" dirty="0" smtClean="0"/>
              <a:t>3 </a:t>
            </a:r>
            <a:r>
              <a:rPr lang="en-US" dirty="0" err="1" smtClean="0"/>
              <a:t>hrs</a:t>
            </a:r>
            <a:r>
              <a:rPr lang="en-US" dirty="0" smtClean="0"/>
              <a:t> per paper, write notes and questions</a:t>
            </a:r>
          </a:p>
          <a:p>
            <a:pPr lvl="1"/>
            <a:endParaRPr lang="en-US" dirty="0" smtClean="0"/>
          </a:p>
          <a:p>
            <a:r>
              <a:rPr lang="en-US" dirty="0" smtClean="0"/>
              <a:t>Write a </a:t>
            </a:r>
            <a:r>
              <a:rPr lang="en-US" dirty="0" smtClean="0"/>
              <a:t>review/question response </a:t>
            </a:r>
            <a:r>
              <a:rPr lang="en-US" dirty="0" smtClean="0"/>
              <a:t>and turn in at least one hour before class</a:t>
            </a:r>
          </a:p>
          <a:p>
            <a:pPr lvl="1"/>
            <a:r>
              <a:rPr lang="en-US" dirty="0" smtClean="0"/>
              <a:t>Turn on online via Course Management System (CMS)</a:t>
            </a:r>
          </a:p>
          <a:p>
            <a:pPr lvl="1"/>
            <a:r>
              <a:rPr lang="en-US" dirty="0" smtClean="0"/>
              <a:t>No late reviews will be accepted, but you can skip 4 of them</a:t>
            </a:r>
          </a:p>
          <a:p>
            <a:pPr lvl="1"/>
            <a:r>
              <a:rPr lang="en-US" dirty="0" smtClean="0"/>
              <a:t>Graded by the person doing that lecture on a simple √-,√,√+ basis plus written comments.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Mini-Projects</a:t>
            </a:r>
            <a:endParaRPr lang="en-US" dirty="0"/>
          </a:p>
        </p:txBody>
      </p:sp>
      <p:sp>
        <p:nvSpPr>
          <p:cNvPr id="3" name="Content Placeholder 2"/>
          <p:cNvSpPr>
            <a:spLocks noGrp="1"/>
          </p:cNvSpPr>
          <p:nvPr>
            <p:ph sz="quarter" idx="1"/>
          </p:nvPr>
        </p:nvSpPr>
        <p:spPr/>
        <p:txBody>
          <a:bodyPr/>
          <a:lstStyle/>
          <a:p>
            <a:r>
              <a:rPr lang="en-US" dirty="0" smtClean="0"/>
              <a:t>New, early part of semester</a:t>
            </a:r>
          </a:p>
          <a:p>
            <a:endParaRPr lang="en-US" dirty="0"/>
          </a:p>
          <a:p>
            <a:r>
              <a:rPr lang="en-US" dirty="0" smtClean="0"/>
              <a:t>Two of them</a:t>
            </a:r>
          </a:p>
          <a:p>
            <a:pPr lvl="1"/>
            <a:r>
              <a:rPr lang="en-US" dirty="0" smtClean="0"/>
              <a:t>Hands on experience with multicore parallelism in C or C++</a:t>
            </a:r>
          </a:p>
          <a:p>
            <a:pPr lvl="1"/>
            <a:endParaRPr lang="en-US" dirty="0"/>
          </a:p>
          <a:p>
            <a:pPr lvl="1"/>
            <a:r>
              <a:rPr lang="en-US" dirty="0" smtClean="0"/>
              <a:t>Hands on experience with cloud computing on EC2</a:t>
            </a:r>
            <a:endParaRPr lang="en-US" dirty="0"/>
          </a:p>
        </p:txBody>
      </p:sp>
    </p:spTree>
    <p:extLst>
      <p:ext uri="{BB962C8B-B14F-4D97-AF65-F5344CB8AC3E}">
        <p14:creationId xmlns:p14="http://schemas.microsoft.com/office/powerpoint/2010/main" val="10575430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smtClean="0"/>
              <a:t>CS 6410: Two small projects</a:t>
            </a:r>
            <a:endParaRPr lang="en-US" dirty="0"/>
          </a:p>
        </p:txBody>
      </p:sp>
      <p:sp>
        <p:nvSpPr>
          <p:cNvPr id="79875" name="Rectangle 3"/>
          <p:cNvSpPr>
            <a:spLocks noGrp="1" noChangeArrowheads="1"/>
          </p:cNvSpPr>
          <p:nvPr>
            <p:ph sz="quarter" idx="1"/>
          </p:nvPr>
        </p:nvSpPr>
        <p:spPr/>
        <p:txBody>
          <a:bodyPr>
            <a:normAutofit/>
          </a:bodyPr>
          <a:lstStyle/>
          <a:p>
            <a:r>
              <a:rPr lang="en-US" dirty="0" smtClean="0"/>
              <a:t>Goal: Get the rust off your systems skills!</a:t>
            </a:r>
          </a:p>
          <a:p>
            <a:endParaRPr lang="en-US" dirty="0"/>
          </a:p>
          <a:p>
            <a:r>
              <a:rPr lang="en-US" dirty="0" smtClean="0"/>
              <a:t>Mini-project one: start your own cloud</a:t>
            </a:r>
          </a:p>
          <a:p>
            <a:endParaRPr lang="en-US" dirty="0" smtClean="0"/>
          </a:p>
          <a:p>
            <a:r>
              <a:rPr lang="en-US" dirty="0" smtClean="0"/>
              <a:t>Mini-project </a:t>
            </a:r>
            <a:r>
              <a:rPr lang="en-US" dirty="0" smtClean="0"/>
              <a:t>two</a:t>
            </a:r>
            <a:r>
              <a:rPr lang="en-US" dirty="0" smtClean="0"/>
              <a:t>: </a:t>
            </a:r>
            <a:r>
              <a:rPr lang="en-US" dirty="0" smtClean="0"/>
              <a:t>Build a multi-threaded, multicore version of a </a:t>
            </a:r>
            <a:r>
              <a:rPr lang="en-US" dirty="0" smtClean="0"/>
              <a:t>block chain.</a:t>
            </a:r>
            <a:r>
              <a:rPr lang="en-US" dirty="0" smtClean="0"/>
              <a:t> </a:t>
            </a:r>
            <a:r>
              <a:rPr lang="en-US" dirty="0" smtClean="0"/>
              <a:t>Make it really, really </a:t>
            </a:r>
            <a:r>
              <a:rPr lang="en-US" dirty="0" smtClean="0"/>
              <a:t>fast!</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t>CS 6410: Writing Reviews</a:t>
            </a:r>
            <a:endParaRPr lang="en-US" dirty="0"/>
          </a:p>
        </p:txBody>
      </p:sp>
      <p:sp>
        <p:nvSpPr>
          <p:cNvPr id="79875" name="Rectangle 3"/>
          <p:cNvSpPr>
            <a:spLocks noGrp="1" noChangeArrowheads="1"/>
          </p:cNvSpPr>
          <p:nvPr>
            <p:ph sz="quarter" idx="1"/>
          </p:nvPr>
        </p:nvSpPr>
        <p:spPr>
          <a:xfrm>
            <a:off x="612648" y="1600200"/>
            <a:ext cx="8607552" cy="4495800"/>
          </a:xfrm>
        </p:spPr>
        <p:txBody>
          <a:bodyPr>
            <a:normAutofit fontScale="77500" lnSpcReduction="20000"/>
          </a:bodyPr>
          <a:lstStyle/>
          <a:p>
            <a:r>
              <a:rPr lang="en-US" dirty="0" smtClean="0"/>
              <a:t>Each student is required to prepare notes on each paper before class and to bring them to class for use in discussion. </a:t>
            </a:r>
          </a:p>
          <a:p>
            <a:r>
              <a:rPr lang="en-US" dirty="0" smtClean="0"/>
              <a:t>Your notes should list assumptions, innovative contributions and criticisms.  </a:t>
            </a:r>
          </a:p>
          <a:p>
            <a:pPr lvl="1"/>
            <a:r>
              <a:rPr lang="en-US" dirty="0" smtClean="0"/>
              <a:t>Every paper in the reading list has at least one major weakness.  </a:t>
            </a:r>
          </a:p>
          <a:p>
            <a:pPr lvl="1"/>
            <a:r>
              <a:rPr lang="en-US" dirty="0" smtClean="0"/>
              <a:t>Don’t channel the authors: your job is to see the bigger questions!</a:t>
            </a:r>
          </a:p>
          <a:p>
            <a:endParaRPr lang="en-US" dirty="0" smtClean="0"/>
          </a:p>
          <a:p>
            <a:r>
              <a:rPr lang="en-US" dirty="0" smtClean="0"/>
              <a:t>Turn paper </a:t>
            </a:r>
            <a:r>
              <a:rPr lang="en-US" dirty="0" smtClean="0"/>
              <a:t>reviews or response question </a:t>
            </a:r>
            <a:r>
              <a:rPr lang="en-US" dirty="0" smtClean="0"/>
              <a:t>in online before class via CMS</a:t>
            </a:r>
          </a:p>
          <a:p>
            <a:pPr lvl="1"/>
            <a:r>
              <a:rPr lang="en-US" dirty="0" smtClean="0"/>
              <a:t>Be succinct—One  paragraph per </a:t>
            </a:r>
            <a:r>
              <a:rPr lang="en-US" dirty="0" smtClean="0"/>
              <a:t>paper</a:t>
            </a:r>
          </a:p>
          <a:p>
            <a:pPr lvl="2"/>
            <a:r>
              <a:rPr lang="en-US" dirty="0" smtClean="0"/>
              <a:t>Respond to question, or</a:t>
            </a:r>
            <a:endParaRPr lang="en-US" dirty="0" smtClean="0"/>
          </a:p>
          <a:p>
            <a:pPr lvl="2"/>
            <a:r>
              <a:rPr lang="en-US" dirty="0" smtClean="0"/>
              <a:t>Short summary of paper (two or three sentences)</a:t>
            </a:r>
          </a:p>
          <a:p>
            <a:pPr lvl="3"/>
            <a:r>
              <a:rPr lang="en-US" dirty="0" smtClean="0"/>
              <a:t>Two to three strengths/contributions</a:t>
            </a:r>
          </a:p>
          <a:p>
            <a:pPr lvl="3"/>
            <a:r>
              <a:rPr lang="en-US" dirty="0" smtClean="0"/>
              <a:t>and at least one weaknesses</a:t>
            </a:r>
          </a:p>
          <a:p>
            <a:pPr lvl="1"/>
            <a:r>
              <a:rPr lang="en-US" dirty="0" smtClean="0"/>
              <a:t>One paragraph to compare/contrast papers</a:t>
            </a:r>
          </a:p>
          <a:p>
            <a:pPr lvl="1"/>
            <a:endParaRPr lang="en-US" dirty="0" smtClean="0"/>
          </a:p>
          <a:p>
            <a:pPr lvl="2"/>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t>CS 6410: Paper Presentations</a:t>
            </a:r>
            <a:endParaRPr lang="en-US" dirty="0"/>
          </a:p>
        </p:txBody>
      </p:sp>
      <p:sp>
        <p:nvSpPr>
          <p:cNvPr id="79875" name="Rectangle 3"/>
          <p:cNvSpPr>
            <a:spLocks noGrp="1" noChangeArrowheads="1"/>
          </p:cNvSpPr>
          <p:nvPr>
            <p:ph sz="quarter" idx="1"/>
          </p:nvPr>
        </p:nvSpPr>
        <p:spPr/>
        <p:txBody>
          <a:bodyPr>
            <a:normAutofit fontScale="85000" lnSpcReduction="20000"/>
          </a:bodyPr>
          <a:lstStyle/>
          <a:p>
            <a:r>
              <a:rPr lang="en-US" dirty="0" smtClean="0"/>
              <a:t>Ideally, each person will present a paper, depending on the stable class size</a:t>
            </a:r>
          </a:p>
          <a:p>
            <a:pPr lvl="1"/>
            <a:r>
              <a:rPr lang="en-US" dirty="0" smtClean="0"/>
              <a:t>Read and understand both required and suggested papers</a:t>
            </a:r>
          </a:p>
          <a:p>
            <a:pPr lvl="1"/>
            <a:r>
              <a:rPr lang="en-US" dirty="0" smtClean="0"/>
              <a:t>Learning to present a paper is a big part of the job!</a:t>
            </a:r>
          </a:p>
          <a:p>
            <a:pPr lvl="1"/>
            <a:r>
              <a:rPr lang="en-US" dirty="0" smtClean="0"/>
              <a:t>The presenting person also grades the essays for that topic</a:t>
            </a:r>
          </a:p>
          <a:p>
            <a:r>
              <a:rPr lang="en-US" dirty="0" smtClean="0"/>
              <a:t>Two and a half weeks ahead of time</a:t>
            </a:r>
          </a:p>
          <a:p>
            <a:pPr lvl="1"/>
            <a:r>
              <a:rPr lang="en-US" dirty="0" smtClean="0"/>
              <a:t>Meet with professor to agree on ideas to focus on</a:t>
            </a:r>
          </a:p>
          <a:p>
            <a:r>
              <a:rPr lang="en-US" dirty="0" smtClean="0"/>
              <a:t>One and a half weeks ahead of time</a:t>
            </a:r>
          </a:p>
          <a:p>
            <a:pPr lvl="1"/>
            <a:r>
              <a:rPr lang="en-US" dirty="0" smtClean="0"/>
              <a:t>Have presentation prepared and show slides or “chalk talk” to professor</a:t>
            </a:r>
          </a:p>
          <a:p>
            <a:r>
              <a:rPr lang="en-US" dirty="0" smtClean="0"/>
              <a:t>One week ahead of time</a:t>
            </a:r>
          </a:p>
          <a:p>
            <a:pPr lvl="1"/>
            <a:r>
              <a:rPr lang="en-US" dirty="0" smtClean="0"/>
              <a:t>Final review / do a number of dry-runs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dirty="0" smtClean="0"/>
              <a:t>About me </a:t>
            </a:r>
            <a:r>
              <a:rPr lang="en-US" dirty="0" smtClean="0"/>
              <a:t>(</a:t>
            </a:r>
            <a:r>
              <a:rPr lang="en-US" dirty="0" smtClean="0"/>
              <a:t>Hakim</a:t>
            </a:r>
            <a:r>
              <a:rPr lang="en-US" dirty="0" smtClean="0"/>
              <a:t>)...</a:t>
            </a:r>
            <a:endParaRPr lang="en-US" dirty="0"/>
          </a:p>
        </p:txBody>
      </p:sp>
      <p:sp>
        <p:nvSpPr>
          <p:cNvPr id="98307" name="Rectangle 3"/>
          <p:cNvSpPr>
            <a:spLocks noGrp="1" noChangeArrowheads="1"/>
          </p:cNvSpPr>
          <p:nvPr>
            <p:ph sz="quarter" idx="1"/>
          </p:nvPr>
        </p:nvSpPr>
        <p:spPr/>
        <p:txBody>
          <a:bodyPr>
            <a:normAutofit/>
          </a:bodyPr>
          <a:lstStyle/>
          <a:p>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t>CS 6410: Class Format</a:t>
            </a:r>
            <a:endParaRPr lang="en-US" dirty="0"/>
          </a:p>
        </p:txBody>
      </p:sp>
      <p:sp>
        <p:nvSpPr>
          <p:cNvPr id="79875" name="Rectangle 3"/>
          <p:cNvSpPr>
            <a:spLocks noGrp="1" noChangeArrowheads="1"/>
          </p:cNvSpPr>
          <p:nvPr>
            <p:ph sz="quarter" idx="1"/>
          </p:nvPr>
        </p:nvSpPr>
        <p:spPr/>
        <p:txBody>
          <a:bodyPr/>
          <a:lstStyle/>
          <a:p>
            <a:r>
              <a:rPr lang="en-US" dirty="0" smtClean="0"/>
              <a:t>3</a:t>
            </a:r>
            <a:r>
              <a:rPr lang="en-US" dirty="0" smtClean="0"/>
              <a:t>5-45 </a:t>
            </a:r>
            <a:r>
              <a:rPr lang="en-US" dirty="0" smtClean="0"/>
              <a:t>minutes presentation, </a:t>
            </a:r>
          </a:p>
          <a:p>
            <a:r>
              <a:rPr lang="en-US" dirty="0" smtClean="0"/>
              <a:t>	</a:t>
            </a:r>
            <a:r>
              <a:rPr lang="en-US" dirty="0" smtClean="0"/>
              <a:t>30 </a:t>
            </a:r>
            <a:r>
              <a:rPr lang="en-US" dirty="0" smtClean="0"/>
              <a:t>minutes discussion/brainstorming. </a:t>
            </a:r>
          </a:p>
          <a:p>
            <a:pPr lvl="1"/>
            <a:r>
              <a:rPr lang="en-US" dirty="0" smtClean="0"/>
              <a:t>In that order, or mixed. </a:t>
            </a:r>
          </a:p>
          <a:p>
            <a:r>
              <a:rPr lang="en-US" dirty="0" smtClean="0"/>
              <a:t>All students are required to participate! </a:t>
            </a:r>
          </a:p>
          <a:p>
            <a:r>
              <a:rPr lang="en-US" dirty="0" smtClean="0"/>
              <a:t>Counts in final grading.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smtClean="0"/>
              <a:t>CS 6410: Research Project</a:t>
            </a:r>
            <a:endParaRPr lang="en-US" dirty="0"/>
          </a:p>
        </p:txBody>
      </p:sp>
      <p:sp>
        <p:nvSpPr>
          <p:cNvPr id="79875" name="Rectangle 3"/>
          <p:cNvSpPr>
            <a:spLocks noGrp="1" noChangeArrowheads="1"/>
          </p:cNvSpPr>
          <p:nvPr>
            <p:ph sz="quarter" idx="1"/>
          </p:nvPr>
        </p:nvSpPr>
        <p:spPr>
          <a:xfrm>
            <a:off x="612648" y="1600200"/>
            <a:ext cx="8153400" cy="5257800"/>
          </a:xfrm>
        </p:spPr>
        <p:txBody>
          <a:bodyPr>
            <a:normAutofit fontScale="92500" lnSpcReduction="20000"/>
          </a:bodyPr>
          <a:lstStyle/>
          <a:p>
            <a:r>
              <a:rPr lang="en-US" dirty="0" smtClean="0"/>
              <a:t>One research project per person</a:t>
            </a:r>
          </a:p>
          <a:p>
            <a:pPr lvl="1"/>
            <a:r>
              <a:rPr lang="en-US" dirty="0" smtClean="0"/>
              <a:t>Can work individually or in pairs</a:t>
            </a:r>
          </a:p>
          <a:p>
            <a:pPr lvl="1"/>
            <a:r>
              <a:rPr lang="en-US" dirty="0" smtClean="0"/>
              <a:t>Further, often can turn research agenda in separate research area into a systems project</a:t>
            </a:r>
          </a:p>
          <a:p>
            <a:r>
              <a:rPr lang="en-US" dirty="0" smtClean="0"/>
              <a:t>Initial proposal of project topic – due mid-September</a:t>
            </a:r>
          </a:p>
          <a:p>
            <a:r>
              <a:rPr lang="en-US" dirty="0" smtClean="0"/>
              <a:t>Survey of area (related works)–due begin of October</a:t>
            </a:r>
          </a:p>
          <a:p>
            <a:endParaRPr lang="en-US" dirty="0" smtClean="0"/>
          </a:p>
          <a:p>
            <a:r>
              <a:rPr lang="en-US" dirty="0" smtClean="0"/>
              <a:t>Midterm draft paper – due begin of November</a:t>
            </a:r>
          </a:p>
          <a:p>
            <a:r>
              <a:rPr lang="en-US" dirty="0" smtClean="0"/>
              <a:t>Peer reviews—due a week later</a:t>
            </a:r>
          </a:p>
          <a:p>
            <a:endParaRPr lang="en-US" dirty="0" smtClean="0"/>
          </a:p>
          <a:p>
            <a:r>
              <a:rPr lang="en-US" dirty="0" smtClean="0"/>
              <a:t>Final </a:t>
            </a:r>
            <a:r>
              <a:rPr lang="en-US" dirty="0" smtClean="0"/>
              <a:t>demo/presentation–last day of class in Dec/Nov</a:t>
            </a:r>
            <a:endParaRPr lang="en-US" dirty="0" smtClean="0"/>
          </a:p>
          <a:p>
            <a:r>
              <a:rPr lang="en-US" dirty="0" smtClean="0"/>
              <a:t>Final project report – due a week later</a:t>
            </a:r>
          </a:p>
        </p:txBody>
      </p:sp>
    </p:spTree>
    <p:extLst>
      <p:ext uri="{BB962C8B-B14F-4D97-AF65-F5344CB8AC3E}">
        <p14:creationId xmlns:p14="http://schemas.microsoft.com/office/powerpoint/2010/main" val="3119387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t>CS 6410: Project Suggestions</a:t>
            </a:r>
            <a:endParaRPr lang="en-US" dirty="0"/>
          </a:p>
        </p:txBody>
      </p:sp>
      <p:sp>
        <p:nvSpPr>
          <p:cNvPr id="79875" name="Rectangle 3"/>
          <p:cNvSpPr>
            <a:spLocks noGrp="1" noChangeArrowheads="1"/>
          </p:cNvSpPr>
          <p:nvPr>
            <p:ph sz="quarter" idx="1"/>
          </p:nvPr>
        </p:nvSpPr>
        <p:spPr>
          <a:xfrm>
            <a:off x="612648" y="1600200"/>
            <a:ext cx="8153400" cy="5334000"/>
          </a:xfrm>
        </p:spPr>
        <p:txBody>
          <a:bodyPr>
            <a:normAutofit fontScale="77500" lnSpcReduction="20000"/>
          </a:bodyPr>
          <a:lstStyle/>
          <a:p>
            <a:r>
              <a:rPr lang="en-US" dirty="0" err="1" smtClean="0"/>
              <a:t>Supercloud</a:t>
            </a:r>
            <a:r>
              <a:rPr lang="en-US" dirty="0" smtClean="0"/>
              <a:t>/X-containers </a:t>
            </a:r>
            <a:r>
              <a:rPr lang="en-US" dirty="0" smtClean="0"/>
              <a:t>related </a:t>
            </a:r>
            <a:r>
              <a:rPr lang="en-US" dirty="0" smtClean="0"/>
              <a:t>projects</a:t>
            </a:r>
          </a:p>
          <a:p>
            <a:r>
              <a:rPr lang="en-US" dirty="0" smtClean="0"/>
              <a:t>New </a:t>
            </a:r>
            <a:r>
              <a:rPr lang="en-US" dirty="0" smtClean="0"/>
              <a:t>cloud-scale computing services, perhaps focused on applications such as the smart power grid, smart self-driving cars, internet of things, smart homes</a:t>
            </a:r>
          </a:p>
          <a:p>
            <a:r>
              <a:rPr lang="en-US" dirty="0"/>
              <a:t>Disaggregated datacenter </a:t>
            </a:r>
            <a:r>
              <a:rPr lang="en-US" dirty="0" smtClean="0"/>
              <a:t>related</a:t>
            </a:r>
            <a:endParaRPr lang="en-US" dirty="0" smtClean="0"/>
          </a:p>
          <a:p>
            <a:r>
              <a:rPr lang="en-US" dirty="0" smtClean="0"/>
              <a:t>Operating </a:t>
            </a:r>
            <a:r>
              <a:rPr lang="en-US" dirty="0"/>
              <a:t>system features to better leverage RDMA</a:t>
            </a:r>
          </a:p>
          <a:p>
            <a:r>
              <a:rPr lang="en-US" dirty="0"/>
              <a:t>Software defined network infrastructure on the systems or network side (as distinct from Nate’s focus on the PL side</a:t>
            </a:r>
            <a:r>
              <a:rPr lang="en-US" dirty="0" smtClean="0"/>
              <a:t>)</a:t>
            </a:r>
            <a:endParaRPr lang="en-US" dirty="0"/>
          </a:p>
          <a:p>
            <a:r>
              <a:rPr lang="en-US" dirty="0" smtClean="0"/>
              <a:t>Study the security and distributed systems properties of </a:t>
            </a:r>
            <a:r>
              <a:rPr lang="en-US" dirty="0" err="1" smtClean="0"/>
              <a:t>BitCoin</a:t>
            </a:r>
            <a:endParaRPr lang="en-US" dirty="0" smtClean="0"/>
          </a:p>
          <a:p>
            <a:r>
              <a:rPr lang="en-US" dirty="0" smtClean="0"/>
              <a:t>New systems concepts aimed at better supporting “self aware” applications in cloud computing settings (or even in other settings)</a:t>
            </a:r>
          </a:p>
          <a:p>
            <a:r>
              <a:rPr lang="en-US" dirty="0" smtClean="0"/>
              <a:t>Building better memory-mapped file systems: current model has become outmoded and awkward</a:t>
            </a:r>
          </a:p>
          <a:p>
            <a:r>
              <a:rPr lang="en-US" dirty="0" smtClean="0"/>
              <a:t>Tools for improving development of super fast multicore applications like the one in mini-project one.  </a:t>
            </a:r>
            <a:endParaRPr lang="en-US" dirty="0"/>
          </a:p>
          <a:p>
            <a:r>
              <a:rPr lang="en-US" dirty="0" smtClean="0"/>
              <a:t>… and you can invent more of your own!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Important Project Deadlines</a:t>
            </a:r>
            <a:endParaRPr lang="en-US" dirty="0"/>
          </a:p>
        </p:txBody>
      </p:sp>
      <p:graphicFrame>
        <p:nvGraphicFramePr>
          <p:cNvPr id="4" name="Group 42"/>
          <p:cNvGraphicFramePr>
            <a:graphicFrameLocks noGrp="1"/>
          </p:cNvGraphicFramePr>
          <p:nvPr>
            <p:extLst>
              <p:ext uri="{D42A27DB-BD31-4B8C-83A1-F6EECF244321}">
                <p14:modId xmlns:p14="http://schemas.microsoft.com/office/powerpoint/2010/main" val="1682585146"/>
              </p:ext>
            </p:extLst>
          </p:nvPr>
        </p:nvGraphicFramePr>
        <p:xfrm>
          <a:off x="1600200" y="2438400"/>
          <a:ext cx="6705600" cy="2743200"/>
        </p:xfrm>
        <a:graphic>
          <a:graphicData uri="http://schemas.openxmlformats.org/drawingml/2006/table">
            <a:tbl>
              <a:tblPr/>
              <a:tblGrid>
                <a:gridCol w="1173480">
                  <a:extLst>
                    <a:ext uri="{9D8B030D-6E8A-4147-A177-3AD203B41FA5}">
                      <a16:colId xmlns:a16="http://schemas.microsoft.com/office/drawing/2014/main" val="20000"/>
                    </a:ext>
                  </a:extLst>
                </a:gridCol>
                <a:gridCol w="5532120">
                  <a:extLst>
                    <a:ext uri="{9D8B030D-6E8A-4147-A177-3AD203B41FA5}">
                      <a16:colId xmlns:a16="http://schemas.microsoft.com/office/drawing/2014/main" val="20001"/>
                    </a:ext>
                  </a:extLst>
                </a:gridCol>
              </a:tblGrid>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9/7</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Submit </a:t>
                      </a:r>
                      <a:r>
                        <a:rPr kumimoji="0" lang="en-US" sz="2400" b="0" i="0" u="none" strike="noStrike" cap="none" normalizeH="0" baseline="0" dirty="0">
                          <a:ln>
                            <a:noFill/>
                          </a:ln>
                          <a:solidFill>
                            <a:schemeClr val="tx1"/>
                          </a:solidFill>
                          <a:effectLst/>
                          <a:latin typeface="Times New Roman" pitchFamily="-106" charset="0"/>
                        </a:rPr>
                        <a:t>your topic of </a:t>
                      </a:r>
                      <a:r>
                        <a:rPr kumimoji="0" lang="en-US" sz="2400" b="0" i="0" u="none" strike="noStrike" cap="none" normalizeH="0" baseline="0" dirty="0" smtClean="0">
                          <a:ln>
                            <a:noFill/>
                          </a:ln>
                          <a:solidFill>
                            <a:schemeClr val="tx1"/>
                          </a:solidFill>
                          <a:effectLst/>
                          <a:latin typeface="Times New Roman" pitchFamily="-106" charset="0"/>
                        </a:rPr>
                        <a:t>interest proposal</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4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9/21</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imes New Roman" pitchFamily="-106" charset="0"/>
                        </a:rPr>
                        <a:t>Submit 2-3 pages survey on topic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06" charset="0"/>
                        </a:rPr>
                        <a:t>(Oct)</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pitchFamily="-106" charset="0"/>
                        </a:rPr>
                        <a:t>Discuss project topic with </a:t>
                      </a:r>
                      <a:r>
                        <a:rPr kumimoji="0" lang="en-US" sz="2400" b="0" i="0" u="none" strike="noStrike" cap="none" normalizeH="0" baseline="0" dirty="0" smtClean="0">
                          <a:ln>
                            <a:noFill/>
                          </a:ln>
                          <a:solidFill>
                            <a:schemeClr val="tx1"/>
                          </a:solidFill>
                          <a:effectLst/>
                          <a:latin typeface="Times New Roman" pitchFamily="-106" charset="0"/>
                        </a:rPr>
                        <a:t>Zhiming/Hakim</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4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11/2</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Midterm draft paper of project </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5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11/30</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Final demo/presentation of project</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84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12/7</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06" charset="0"/>
                        </a:rPr>
                        <a:t>Final paper on project</a:t>
                      </a:r>
                      <a:endParaRPr kumimoji="0" lang="en-US" sz="2400" b="0" i="0" u="none" strike="noStrike" cap="none" normalizeH="0" baseline="0" dirty="0">
                        <a:ln>
                          <a:noFill/>
                        </a:ln>
                        <a:solidFill>
                          <a:schemeClr val="tx1"/>
                        </a:solidFill>
                        <a:effectLst/>
                        <a:latin typeface="Times New Roman"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mtClean="0"/>
              <a:t>CS 6410: Grading</a:t>
            </a:r>
            <a:endParaRPr lang="en-US" dirty="0"/>
          </a:p>
        </p:txBody>
      </p:sp>
      <p:sp>
        <p:nvSpPr>
          <p:cNvPr id="81923" name="Rectangle 3"/>
          <p:cNvSpPr>
            <a:spLocks noGrp="1" noChangeArrowheads="1"/>
          </p:cNvSpPr>
          <p:nvPr>
            <p:ph sz="quarter" idx="1"/>
          </p:nvPr>
        </p:nvSpPr>
        <p:spPr/>
        <p:txBody>
          <a:bodyPr>
            <a:normAutofit fontScale="77500" lnSpcReduction="20000"/>
          </a:bodyPr>
          <a:lstStyle/>
          <a:p>
            <a:r>
              <a:rPr lang="en-US" dirty="0" smtClean="0"/>
              <a:t>Class Participation  ~ 40%</a:t>
            </a:r>
          </a:p>
          <a:p>
            <a:pPr lvl="1"/>
            <a:r>
              <a:rPr lang="en-US" dirty="0" smtClean="0"/>
              <a:t>lead presentation, reading papers, write reviews, participation in class discussion</a:t>
            </a:r>
          </a:p>
          <a:p>
            <a:pPr lvl="1"/>
            <a:endParaRPr lang="en-US" dirty="0" smtClean="0"/>
          </a:p>
          <a:p>
            <a:r>
              <a:rPr lang="en-US" dirty="0" smtClean="0"/>
              <a:t>Projects ~  50%</a:t>
            </a:r>
          </a:p>
          <a:p>
            <a:pPr lvl="1"/>
            <a:r>
              <a:rPr lang="en-US" dirty="0" smtClean="0"/>
              <a:t>Probably 10% will be the two mini-projects, 40% the big term one</a:t>
            </a:r>
          </a:p>
          <a:p>
            <a:pPr lvl="1"/>
            <a:r>
              <a:rPr lang="en-US" dirty="0" smtClean="0"/>
              <a:t>Proposal, survey, draft, peer review, final demo/paper</a:t>
            </a:r>
          </a:p>
          <a:p>
            <a:endParaRPr lang="en-US" dirty="0" smtClean="0"/>
          </a:p>
          <a:p>
            <a:r>
              <a:rPr lang="en-US" dirty="0" smtClean="0"/>
              <a:t>Subjective ~ 10%</a:t>
            </a:r>
          </a:p>
          <a:p>
            <a:pPr lvl="1"/>
            <a:endParaRPr lang="en-US" dirty="0" smtClean="0"/>
          </a:p>
          <a:p>
            <a:pPr lvl="1"/>
            <a:endParaRPr lang="en-US" dirty="0" smtClean="0"/>
          </a:p>
          <a:p>
            <a:r>
              <a:rPr lang="en-US" dirty="0" smtClean="0"/>
              <a:t>This is a rough guide</a:t>
            </a: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mtClean="0"/>
              <a:t>Academic Integrity</a:t>
            </a:r>
            <a:endParaRPr lang="en-US" dirty="0"/>
          </a:p>
        </p:txBody>
      </p:sp>
      <p:sp>
        <p:nvSpPr>
          <p:cNvPr id="83971" name="Rectangle 3"/>
          <p:cNvSpPr>
            <a:spLocks noGrp="1" noChangeArrowheads="1"/>
          </p:cNvSpPr>
          <p:nvPr>
            <p:ph sz="quarter" idx="1"/>
          </p:nvPr>
        </p:nvSpPr>
        <p:spPr/>
        <p:txBody>
          <a:bodyPr>
            <a:normAutofit fontScale="62500" lnSpcReduction="20000"/>
          </a:bodyPr>
          <a:lstStyle/>
          <a:p>
            <a:r>
              <a:rPr lang="en-US" dirty="0" smtClean="0"/>
              <a:t>Submitted work should be your own</a:t>
            </a:r>
          </a:p>
          <a:p>
            <a:endParaRPr lang="en-US" dirty="0" smtClean="0"/>
          </a:p>
          <a:p>
            <a:r>
              <a:rPr lang="en-US" dirty="0" smtClean="0"/>
              <a:t>Acceptable collaboration:</a:t>
            </a:r>
          </a:p>
          <a:p>
            <a:pPr lvl="1"/>
            <a:r>
              <a:rPr lang="en-US" dirty="0" smtClean="0"/>
              <a:t>Clarify problem, C syntax doubts, debugging strategy</a:t>
            </a:r>
          </a:p>
          <a:p>
            <a:pPr lvl="1"/>
            <a:r>
              <a:rPr lang="en-US" dirty="0" smtClean="0"/>
              <a:t>You may use any idea from any other person or group in the class or out, provided you </a:t>
            </a:r>
            <a:r>
              <a:rPr lang="en-US" b="1" u="sng" dirty="0" smtClean="0"/>
              <a:t>clearly</a:t>
            </a:r>
            <a:r>
              <a:rPr lang="en-US" dirty="0" smtClean="0"/>
              <a:t> </a:t>
            </a:r>
            <a:r>
              <a:rPr lang="en-US" i="1" dirty="0" smtClean="0"/>
              <a:t>state what you have borrowed and from whom</a:t>
            </a:r>
            <a:r>
              <a:rPr lang="en-US" dirty="0" smtClean="0"/>
              <a:t>.</a:t>
            </a:r>
          </a:p>
          <a:p>
            <a:pPr lvl="1"/>
            <a:r>
              <a:rPr lang="en-US" dirty="0" smtClean="0"/>
              <a:t>If you do not provide a citation (i.e. you turn other people's work in as your own) that is cheating.</a:t>
            </a:r>
          </a:p>
          <a:p>
            <a:pPr lvl="1"/>
            <a:endParaRPr lang="en-US" dirty="0" smtClean="0"/>
          </a:p>
          <a:p>
            <a:r>
              <a:rPr lang="en-US" dirty="0" smtClean="0"/>
              <a:t>Dishonesty has no place in any community</a:t>
            </a:r>
          </a:p>
          <a:p>
            <a:pPr lvl="1"/>
            <a:r>
              <a:rPr lang="en-US" dirty="0" smtClean="0"/>
              <a:t>May NOT be in possession of someone else’s homework/project</a:t>
            </a:r>
          </a:p>
          <a:p>
            <a:pPr lvl="1"/>
            <a:r>
              <a:rPr lang="en-US" dirty="0" smtClean="0"/>
              <a:t>May NOT copy code from another group</a:t>
            </a:r>
          </a:p>
          <a:p>
            <a:pPr lvl="1"/>
            <a:r>
              <a:rPr lang="en-US" dirty="0" smtClean="0"/>
              <a:t>May NOT copy, collaborate or share homework/assignments</a:t>
            </a:r>
          </a:p>
          <a:p>
            <a:pPr lvl="1"/>
            <a:r>
              <a:rPr lang="en-US" dirty="0" smtClean="0"/>
              <a:t>University Academic Integrity rules are the general guidelines</a:t>
            </a:r>
          </a:p>
          <a:p>
            <a:pPr lvl="1"/>
            <a:endParaRPr lang="en-US" dirty="0" smtClean="0"/>
          </a:p>
          <a:p>
            <a:r>
              <a:rPr lang="en-US" dirty="0" smtClean="0"/>
              <a:t>Penalty can be as severe as an ‘F’ in CS 6410</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mtClean="0"/>
              <a:t>Stress, Health and Wellness</a:t>
            </a:r>
            <a:endParaRPr lang="en-US" dirty="0"/>
          </a:p>
        </p:txBody>
      </p:sp>
      <p:sp>
        <p:nvSpPr>
          <p:cNvPr id="83971" name="Rectangle 3"/>
          <p:cNvSpPr>
            <a:spLocks noGrp="1" noChangeArrowheads="1"/>
          </p:cNvSpPr>
          <p:nvPr>
            <p:ph sz="quarter" idx="1"/>
          </p:nvPr>
        </p:nvSpPr>
        <p:spPr/>
        <p:txBody>
          <a:bodyPr/>
          <a:lstStyle/>
          <a:p>
            <a:r>
              <a:rPr lang="en-US" smtClean="0"/>
              <a:t>Need to pace yourself to manage stress</a:t>
            </a:r>
          </a:p>
          <a:p>
            <a:pPr lvl="1"/>
            <a:r>
              <a:rPr lang="en-US" smtClean="0"/>
              <a:t>Need regular sleep, eating, and exercising</a:t>
            </a:r>
          </a:p>
          <a:p>
            <a:endParaRPr lang="en-US" smtClean="0"/>
          </a:p>
          <a:p>
            <a:r>
              <a:rPr lang="en-US" smtClean="0"/>
              <a:t>Don’t miss class... but....</a:t>
            </a:r>
          </a:p>
          <a:p>
            <a:endParaRPr lang="en-US" smtClean="0"/>
          </a:p>
          <a:p>
            <a:r>
              <a:rPr lang="en-US" smtClean="0"/>
              <a:t>Do not come to class sick (with the flu)!</a:t>
            </a:r>
          </a:p>
          <a:p>
            <a:pPr lvl="1"/>
            <a:r>
              <a:rPr lang="en-US" smtClean="0"/>
              <a:t>Email me ahead of time that you are not feeling well</a:t>
            </a:r>
          </a:p>
          <a:p>
            <a:pPr lvl="1"/>
            <a:r>
              <a:rPr lang="en-US" smtClean="0"/>
              <a:t>People not usually sick more than once in a semester</a:t>
            </a:r>
          </a:p>
          <a:p>
            <a:pPr lvl="1"/>
            <a:endParaRPr lang="en-US" smtClean="0"/>
          </a:p>
          <a:p>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Before Next time</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85000" lnSpcReduction="10000"/>
          </a:bodyPr>
          <a:lstStyle/>
          <a:p>
            <a:r>
              <a:rPr lang="en-US" dirty="0" smtClean="0"/>
              <a:t>Rank-order 2 papers to present (first and second half)</a:t>
            </a:r>
          </a:p>
          <a:p>
            <a:r>
              <a:rPr lang="en-US" dirty="0" smtClean="0"/>
              <a:t>Read first papers below and write review</a:t>
            </a:r>
          </a:p>
          <a:p>
            <a:pPr lvl="1"/>
            <a:r>
              <a:rPr lang="en-US" dirty="0" smtClean="0"/>
              <a:t>End-to-end arguments in system design, J.H. </a:t>
            </a:r>
            <a:r>
              <a:rPr lang="en-US" dirty="0" err="1" smtClean="0"/>
              <a:t>Saltzer</a:t>
            </a:r>
            <a:r>
              <a:rPr lang="en-US" dirty="0" smtClean="0"/>
              <a:t>, D.P. Reed, D.D. Clark. ACM Transactions on Computer Systems  Volume 2, Issue 4 (November 1984), pages 277--288.</a:t>
            </a:r>
          </a:p>
          <a:p>
            <a:pPr marL="365760" lvl="1" indent="0">
              <a:buNone/>
            </a:pPr>
            <a:r>
              <a:rPr lang="en-US" dirty="0" smtClean="0"/>
              <a:t>	http://portal.acm.org/citation.cfm?id=357402</a:t>
            </a:r>
          </a:p>
          <a:p>
            <a:pPr lvl="1"/>
            <a:r>
              <a:rPr lang="en-US" dirty="0" smtClean="0"/>
              <a:t>Hints for computer system design, B. Lampson. Proceedings of the Ninth ACM Symposium on Operating Systems Principles (Bretton Woods, New Hampshire, United States) 1983, pages 33--48.</a:t>
            </a:r>
          </a:p>
          <a:p>
            <a:pPr marL="365760" lvl="1" indent="0">
              <a:buNone/>
            </a:pPr>
            <a:r>
              <a:rPr lang="en-US" dirty="0" smtClean="0"/>
              <a:t>	http://portal.acm.org/citation.cfm?id=806614</a:t>
            </a:r>
          </a:p>
          <a:p>
            <a:r>
              <a:rPr lang="en-US" dirty="0" smtClean="0"/>
              <a:t>Miniproject0</a:t>
            </a:r>
          </a:p>
          <a:p>
            <a:pPr lvl="1"/>
            <a:r>
              <a:rPr lang="en-US" dirty="0" smtClean="0"/>
              <a:t>Using Amazon’s EC2/S3 infrastructure</a:t>
            </a:r>
          </a:p>
          <a:p>
            <a:r>
              <a:rPr lang="en-US" dirty="0" smtClean="0"/>
              <a:t>Check website for updated schedule</a:t>
            </a:r>
          </a:p>
          <a:p>
            <a:pPr lvl="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Goals for Today</a:t>
            </a:r>
            <a:endParaRPr lang="en-US"/>
          </a:p>
        </p:txBody>
      </p:sp>
      <p:sp>
        <p:nvSpPr>
          <p:cNvPr id="71683" name="Rectangle 3"/>
          <p:cNvSpPr>
            <a:spLocks noGrp="1" noChangeArrowheads="1"/>
          </p:cNvSpPr>
          <p:nvPr>
            <p:ph sz="quarter" idx="1"/>
          </p:nvPr>
        </p:nvSpPr>
        <p:spPr/>
        <p:txBody>
          <a:bodyPr/>
          <a:lstStyle/>
          <a:p>
            <a:r>
              <a:rPr lang="en-US" smtClean="0"/>
              <a:t>What is CS6410 “about”?</a:t>
            </a:r>
          </a:p>
          <a:p>
            <a:pPr lvl="1"/>
            <a:r>
              <a:rPr lang="en-US" smtClean="0"/>
              <a:t>What will be covered, and what background is assumed?</a:t>
            </a:r>
          </a:p>
          <a:p>
            <a:pPr lvl="1"/>
            <a:r>
              <a:rPr lang="en-US" smtClean="0"/>
              <a:t>Why take this course?</a:t>
            </a:r>
          </a:p>
          <a:p>
            <a:pPr lvl="1"/>
            <a:r>
              <a:rPr lang="en-US" smtClean="0"/>
              <a:t>How does this class operate?</a:t>
            </a:r>
          </a:p>
          <a:p>
            <a:pPr lvl="1"/>
            <a:r>
              <a:rPr lang="en-US" smtClean="0"/>
              <a:t>Class details</a:t>
            </a:r>
          </a:p>
          <a:p>
            <a:endParaRPr lang="en-US" smtClean="0"/>
          </a:p>
          <a:p>
            <a:r>
              <a:rPr lang="en-US" smtClean="0"/>
              <a:t>Non-goal: We won’t have a real lecture today</a:t>
            </a:r>
          </a:p>
          <a:p>
            <a:pPr lvl="1"/>
            <a:r>
              <a:rPr lang="en-US" smtClean="0"/>
              <a:t>This is because our lectures are always tied to readings</a:t>
            </a:r>
          </a:p>
          <a:p>
            <a:endParaRPr lang="en-US" smtClean="0"/>
          </a:p>
          <a:p>
            <a:endParaRPr lang="en-US" dirty="0"/>
          </a:p>
        </p:txBody>
      </p:sp>
    </p:spTree>
    <p:custDataLst>
      <p:tags r:id="rId1"/>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Coverage</a:t>
            </a:r>
            <a:endParaRPr lang="en-US"/>
          </a:p>
        </p:txBody>
      </p:sp>
      <p:sp>
        <p:nvSpPr>
          <p:cNvPr id="3" name="Content Placeholder 2"/>
          <p:cNvSpPr>
            <a:spLocks noGrp="1"/>
          </p:cNvSpPr>
          <p:nvPr>
            <p:ph sz="quarter" idx="1"/>
          </p:nvPr>
        </p:nvSpPr>
        <p:spPr/>
        <p:txBody>
          <a:bodyPr>
            <a:normAutofit fontScale="92500" lnSpcReduction="10000"/>
          </a:bodyPr>
          <a:lstStyle/>
          <a:p>
            <a:r>
              <a:rPr lang="en-US" smtClean="0"/>
              <a:t>The course is about the cutting edge in computer systems – the topics that people at conferences like ACM Symposium on Operating Systems Principles (SOSP) and the Usenix Conference on Operating Systems Design and Implementation (OSDI) love</a:t>
            </a:r>
          </a:p>
          <a:p>
            <a:r>
              <a:rPr lang="en-US" smtClean="0"/>
              <a:t>We look at a mix of topics:</a:t>
            </a:r>
          </a:p>
          <a:p>
            <a:pPr lvl="1"/>
            <a:r>
              <a:rPr lang="en-US" smtClean="0"/>
              <a:t>Classic insights and classic systems that taught us a great deal or that distilled key findings into useable platform technologies</a:t>
            </a:r>
          </a:p>
          <a:p>
            <a:pPr lvl="1"/>
            <a:r>
              <a:rPr lang="en-US" smtClean="0"/>
              <a:t>Fundamental (applied theory) side of these questions</a:t>
            </a:r>
          </a:p>
          <a:p>
            <a:pPr lvl="1"/>
            <a:r>
              <a:rPr lang="en-US" smtClean="0"/>
              <a:t>New topics that have people excited right now</a:t>
            </a:r>
            <a:endParaRPr lang="en-US"/>
          </a:p>
        </p:txBody>
      </p:sp>
    </p:spTree>
    <p:extLst>
      <p:ext uri="{BB962C8B-B14F-4D97-AF65-F5344CB8AC3E}">
        <p14:creationId xmlns:p14="http://schemas.microsoft.com/office/powerpoint/2010/main" val="2446332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Overview</a:t>
            </a:r>
            <a:endParaRPr lang="en-US" dirty="0"/>
          </a:p>
        </p:txBody>
      </p:sp>
      <p:sp>
        <p:nvSpPr>
          <p:cNvPr id="3" name="Content Placeholder 2"/>
          <p:cNvSpPr>
            <a:spLocks noGrp="1"/>
          </p:cNvSpPr>
          <p:nvPr>
            <p:ph sz="quarter" idx="1"/>
          </p:nvPr>
        </p:nvSpPr>
        <p:spPr>
          <a:xfrm>
            <a:off x="612648" y="1600200"/>
            <a:ext cx="8153400" cy="5181600"/>
          </a:xfrm>
        </p:spPr>
        <p:txBody>
          <a:bodyPr>
            <a:normAutofit fontScale="77500" lnSpcReduction="20000"/>
          </a:bodyPr>
          <a:lstStyle/>
          <a:p>
            <a:r>
              <a:rPr lang="en-US" dirty="0" smtClean="0"/>
              <a:t>First and foremost: </a:t>
            </a:r>
            <a:r>
              <a:rPr lang="en-US" dirty="0"/>
              <a:t>A</a:t>
            </a:r>
            <a:r>
              <a:rPr lang="en-US" dirty="0" smtClean="0"/>
              <a:t>ttend every class, </a:t>
            </a:r>
            <a:r>
              <a:rPr lang="en-US" i="1" dirty="0" smtClean="0"/>
              <a:t>participate</a:t>
            </a:r>
          </a:p>
          <a:p>
            <a:pPr lvl="1"/>
            <a:r>
              <a:rPr lang="en-US" dirty="0" smtClean="0"/>
              <a:t>You’ll need to do a </a:t>
            </a:r>
            <a:r>
              <a:rPr lang="en-US" dirty="0" smtClean="0"/>
              <a:t>quite a bit</a:t>
            </a:r>
            <a:r>
              <a:rPr lang="en-US" dirty="0" smtClean="0"/>
              <a:t> </a:t>
            </a:r>
            <a:r>
              <a:rPr lang="en-US" dirty="0" smtClean="0"/>
              <a:t>of reading.</a:t>
            </a:r>
          </a:p>
          <a:p>
            <a:pPr lvl="1"/>
            <a:r>
              <a:rPr lang="en-US" dirty="0" smtClean="0"/>
              <a:t>You’ll write a </a:t>
            </a:r>
            <a:r>
              <a:rPr lang="en-US" dirty="0"/>
              <a:t>short (</a:t>
            </a:r>
            <a:r>
              <a:rPr lang="en-US" b="1" dirty="0"/>
              <a:t>1 paragraph</a:t>
            </a:r>
            <a:r>
              <a:rPr lang="en-US" dirty="0"/>
              <a:t>) response </a:t>
            </a:r>
            <a:r>
              <a:rPr lang="en-US" dirty="0" smtClean="0"/>
              <a:t>each time</a:t>
            </a:r>
          </a:p>
          <a:p>
            <a:pPr lvl="2"/>
            <a:r>
              <a:rPr lang="en-US" dirty="0" smtClean="0"/>
              <a:t>Either response to a posted question</a:t>
            </a:r>
          </a:p>
          <a:p>
            <a:pPr lvl="2"/>
            <a:r>
              <a:rPr lang="en-US" dirty="0" smtClean="0"/>
              <a:t>Or, summary </a:t>
            </a:r>
            <a:r>
              <a:rPr lang="en-US" dirty="0" smtClean="0"/>
              <a:t>of the </a:t>
            </a:r>
            <a:r>
              <a:rPr lang="en-US" dirty="0" smtClean="0"/>
              <a:t>papers</a:t>
            </a:r>
            <a:endParaRPr lang="en-US" dirty="0" smtClean="0"/>
          </a:p>
          <a:p>
            <a:pPr lvl="1"/>
            <a:r>
              <a:rPr lang="en-US" dirty="0" smtClean="0"/>
              <a:t>Whoever presents the paper that day grades these (</a:t>
            </a:r>
            <a:r>
              <a:rPr lang="en-US" i="1" dirty="0" smtClean="0">
                <a:sym typeface="Symbol" panose="05050102010706020507" pitchFamily="18" charset="2"/>
              </a:rPr>
              <a:t>-, , +)</a:t>
            </a:r>
          </a:p>
          <a:p>
            <a:pPr lvl="1"/>
            <a:r>
              <a:rPr lang="en-US" dirty="0" smtClean="0">
                <a:sym typeface="Symbol" panose="05050102010706020507" pitchFamily="18" charset="2"/>
              </a:rPr>
              <a:t>You can skip up to </a:t>
            </a:r>
            <a:r>
              <a:rPr lang="en-US" dirty="0">
                <a:sym typeface="Symbol" panose="05050102010706020507" pitchFamily="18" charset="2"/>
              </a:rPr>
              <a:t>5</a:t>
            </a:r>
            <a:r>
              <a:rPr lang="en-US" dirty="0" smtClean="0">
                <a:sym typeface="Symbol" panose="05050102010706020507" pitchFamily="18" charset="2"/>
              </a:rPr>
              <a:t> </a:t>
            </a:r>
            <a:r>
              <a:rPr lang="en-US" dirty="0" smtClean="0">
                <a:sym typeface="Symbol" panose="05050102010706020507" pitchFamily="18" charset="2"/>
              </a:rPr>
              <a:t>of them, whenever you like.  Hand in “I’m skipping this one” and the grader will record that.  But not more than </a:t>
            </a:r>
            <a:r>
              <a:rPr lang="en-US" dirty="0" smtClean="0">
                <a:sym typeface="Symbol" panose="05050102010706020507" pitchFamily="18" charset="2"/>
              </a:rPr>
              <a:t>5.</a:t>
            </a:r>
            <a:endParaRPr lang="en-US" dirty="0"/>
          </a:p>
          <a:p>
            <a:r>
              <a:rPr lang="en-US" dirty="0" smtClean="0"/>
              <a:t>You’ll have two “</a:t>
            </a:r>
            <a:r>
              <a:rPr lang="en-US" dirty="0" err="1" smtClean="0"/>
              <a:t>miniprojects</a:t>
            </a:r>
            <a:r>
              <a:rPr lang="en-US" dirty="0" smtClean="0"/>
              <a:t>” during first six weeks</a:t>
            </a:r>
          </a:p>
          <a:p>
            <a:pPr lvl="1"/>
            <a:r>
              <a:rPr lang="en-US" dirty="0" smtClean="0"/>
              <a:t>Cloud-based </a:t>
            </a:r>
            <a:r>
              <a:rPr lang="en-US" dirty="0" err="1" smtClean="0"/>
              <a:t>miniproject</a:t>
            </a:r>
            <a:r>
              <a:rPr lang="en-US" dirty="0" smtClean="0"/>
              <a:t>: start your own cloud</a:t>
            </a:r>
            <a:endParaRPr lang="en-US" dirty="0" smtClean="0"/>
          </a:p>
          <a:p>
            <a:pPr lvl="1"/>
            <a:r>
              <a:rPr lang="en-US" dirty="0" smtClean="0"/>
              <a:t>Build </a:t>
            </a:r>
            <a:r>
              <a:rPr lang="en-US" dirty="0" smtClean="0"/>
              <a:t>a </a:t>
            </a:r>
            <a:r>
              <a:rPr lang="en-US" dirty="0" smtClean="0"/>
              <a:t>block chain!: </a:t>
            </a:r>
            <a:r>
              <a:rPr lang="en-US" dirty="0" smtClean="0"/>
              <a:t>Initially single threaded, then multi-threaded and/or event </a:t>
            </a:r>
            <a:r>
              <a:rPr lang="en-US" dirty="0" smtClean="0"/>
              <a:t>based</a:t>
            </a:r>
            <a:endParaRPr lang="en-US" dirty="0" smtClean="0"/>
          </a:p>
          <a:p>
            <a:r>
              <a:rPr lang="en-US" dirty="0" smtClean="0"/>
              <a:t>Then will do </a:t>
            </a:r>
            <a:r>
              <a:rPr lang="en-US" dirty="0" smtClean="0"/>
              <a:t>a </a:t>
            </a:r>
            <a:r>
              <a:rPr lang="en-US" dirty="0" smtClean="0"/>
              <a:t>semester-long independent </a:t>
            </a:r>
            <a:r>
              <a:rPr lang="en-US" dirty="0" smtClean="0"/>
              <a:t>project</a:t>
            </a:r>
          </a:p>
          <a:p>
            <a:pPr lvl="1"/>
            <a:r>
              <a:rPr lang="en-US" dirty="0" smtClean="0"/>
              <a:t>Project can be done in pairs, or</a:t>
            </a:r>
          </a:p>
          <a:p>
            <a:pPr lvl="1"/>
            <a:r>
              <a:rPr lang="en-US" dirty="0" smtClean="0"/>
              <a:t>Project can be part of a larger research project with an advisor</a:t>
            </a:r>
            <a:endParaRPr lang="en-US" dirty="0" smtClean="0"/>
          </a:p>
          <a:p>
            <a:r>
              <a:rPr lang="en-US" dirty="0"/>
              <a:t>S</a:t>
            </a:r>
            <a:r>
              <a:rPr lang="en-US" dirty="0" smtClean="0"/>
              <a:t>tudents need to present a paper.  Required</a:t>
            </a:r>
            <a:endParaRPr lang="en-US" dirty="0"/>
          </a:p>
        </p:txBody>
      </p:sp>
    </p:spTree>
    <p:extLst>
      <p:ext uri="{BB962C8B-B14F-4D97-AF65-F5344CB8AC3E}">
        <p14:creationId xmlns:p14="http://schemas.microsoft.com/office/powerpoint/2010/main" val="113451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Consideration</a:t>
            </a:r>
            <a:endParaRPr lang="en-US" dirty="0"/>
          </a:p>
        </p:txBody>
      </p:sp>
      <p:sp>
        <p:nvSpPr>
          <p:cNvPr id="3" name="Content Placeholder 2"/>
          <p:cNvSpPr>
            <a:spLocks noGrp="1"/>
          </p:cNvSpPr>
          <p:nvPr>
            <p:ph sz="quarter" idx="1"/>
          </p:nvPr>
        </p:nvSpPr>
        <p:spPr/>
        <p:txBody>
          <a:bodyPr/>
          <a:lstStyle/>
          <a:p>
            <a:r>
              <a:rPr lang="en-US" dirty="0" smtClean="0"/>
              <a:t>You </a:t>
            </a:r>
            <a:r>
              <a:rPr lang="en-US" dirty="0" smtClean="0"/>
              <a:t>can definitely </a:t>
            </a:r>
            <a:r>
              <a:rPr lang="en-US" dirty="0" smtClean="0"/>
              <a:t>take one other class </a:t>
            </a:r>
            <a:r>
              <a:rPr lang="en-US" dirty="0" smtClean="0"/>
              <a:t>too</a:t>
            </a:r>
            <a:endParaRPr lang="en-US" dirty="0"/>
          </a:p>
          <a:p>
            <a:r>
              <a:rPr lang="en-US" dirty="0" smtClean="0"/>
              <a:t>But, should not take more than two courses</a:t>
            </a:r>
          </a:p>
          <a:p>
            <a:endParaRPr lang="en-US" dirty="0" smtClean="0"/>
          </a:p>
          <a:p>
            <a:r>
              <a:rPr lang="en-US" dirty="0" smtClean="0"/>
              <a:t>Not </a:t>
            </a:r>
            <a:r>
              <a:rPr lang="en-US" dirty="0" smtClean="0"/>
              <a:t>so much that it is “hard” (by and large, systems isn’t about hard ideas so much as challenging engineering), but it definitely takes time</a:t>
            </a:r>
            <a:endParaRPr lang="en-US" dirty="0"/>
          </a:p>
        </p:txBody>
      </p:sp>
    </p:spTree>
    <p:extLst>
      <p:ext uri="{BB962C8B-B14F-4D97-AF65-F5344CB8AC3E}">
        <p14:creationId xmlns:p14="http://schemas.microsoft.com/office/powerpoint/2010/main" val="2681328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19665" y="241041"/>
            <a:ext cx="8153400" cy="990600"/>
          </a:xfrm>
        </p:spPr>
        <p:txBody>
          <a:bodyPr>
            <a:normAutofit fontScale="90000"/>
          </a:bodyPr>
          <a:lstStyle/>
          <a:p>
            <a:r>
              <a:rPr lang="en-US" smtClean="0"/>
              <a:t>Systems: Three “arcs” over 40 years</a:t>
            </a:r>
            <a:endParaRPr lang="en-US"/>
          </a:p>
        </p:txBody>
      </p:sp>
      <p:sp>
        <p:nvSpPr>
          <p:cNvPr id="8" name="Content Placeholder 7"/>
          <p:cNvSpPr>
            <a:spLocks noGrp="1"/>
          </p:cNvSpPr>
          <p:nvPr>
            <p:ph sz="quarter" idx="1"/>
          </p:nvPr>
        </p:nvSpPr>
        <p:spPr/>
        <p:txBody>
          <a:bodyPr>
            <a:normAutofit/>
          </a:bodyPr>
          <a:lstStyle/>
          <a:p>
            <a:r>
              <a:rPr lang="en-US" dirty="0" smtClean="0"/>
              <a:t>In the early days it was all one area</a:t>
            </a:r>
          </a:p>
          <a:p>
            <a:endParaRPr lang="en-US" dirty="0"/>
          </a:p>
          <a:p>
            <a:endParaRPr lang="en-US" dirty="0" smtClean="0"/>
          </a:p>
          <a:p>
            <a:endParaRPr lang="en-US" dirty="0"/>
          </a:p>
          <a:p>
            <a:endParaRPr lang="en-US" dirty="0" smtClean="0"/>
          </a:p>
          <a:p>
            <a:endParaRPr lang="en-US" dirty="0"/>
          </a:p>
          <a:p>
            <a:r>
              <a:rPr lang="en-US" dirty="0" smtClean="0"/>
              <a:t>Today, these lines are more and more separated</a:t>
            </a:r>
          </a:p>
          <a:p>
            <a:r>
              <a:rPr lang="en-US" dirty="0" smtClean="0"/>
              <a:t>Some people get emotional over which is best!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57065">
            <a:off x="3079983" y="2969331"/>
            <a:ext cx="2381250" cy="179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90600" y="3047999"/>
            <a:ext cx="2133600" cy="646331"/>
          </a:xfrm>
          <a:prstGeom prst="rect">
            <a:avLst/>
          </a:prstGeom>
          <a:noFill/>
        </p:spPr>
        <p:txBody>
          <a:bodyPr wrap="square" rtlCol="0">
            <a:spAutoFit/>
          </a:bodyPr>
          <a:lstStyle/>
          <a:p>
            <a:pPr algn="r"/>
            <a:r>
              <a:rPr lang="en-US" smtClean="0"/>
              <a:t>Build/evaluate a research prototype</a:t>
            </a:r>
            <a:endParaRPr lang="en-US"/>
          </a:p>
        </p:txBody>
      </p:sp>
      <p:sp>
        <p:nvSpPr>
          <p:cNvPr id="6" name="TextBox 5"/>
          <p:cNvSpPr txBox="1"/>
          <p:nvPr/>
        </p:nvSpPr>
        <p:spPr>
          <a:xfrm>
            <a:off x="3480914" y="2828729"/>
            <a:ext cx="2133600" cy="646331"/>
          </a:xfrm>
          <a:prstGeom prst="rect">
            <a:avLst/>
          </a:prstGeom>
          <a:noFill/>
        </p:spPr>
        <p:txBody>
          <a:bodyPr wrap="square" rtlCol="0">
            <a:spAutoFit/>
          </a:bodyPr>
          <a:lstStyle/>
          <a:p>
            <a:pPr algn="ctr"/>
            <a:r>
              <a:rPr lang="en-US" smtClean="0"/>
              <a:t>Prove stuff about something</a:t>
            </a:r>
            <a:endParaRPr lang="en-US"/>
          </a:p>
        </p:txBody>
      </p:sp>
      <p:sp>
        <p:nvSpPr>
          <p:cNvPr id="7" name="TextBox 6"/>
          <p:cNvSpPr txBox="1"/>
          <p:nvPr/>
        </p:nvSpPr>
        <p:spPr>
          <a:xfrm>
            <a:off x="5486400" y="3541515"/>
            <a:ext cx="2133600" cy="646331"/>
          </a:xfrm>
          <a:prstGeom prst="rect">
            <a:avLst/>
          </a:prstGeom>
          <a:noFill/>
        </p:spPr>
        <p:txBody>
          <a:bodyPr wrap="square" rtlCol="0">
            <a:spAutoFit/>
          </a:bodyPr>
          <a:lstStyle/>
          <a:p>
            <a:r>
              <a:rPr lang="en-US" smtClean="0"/>
              <a:t>Report on amazing industry successes</a:t>
            </a:r>
            <a:endParaRPr lang="en-US"/>
          </a:p>
        </p:txBody>
      </p:sp>
      <p:sp>
        <p:nvSpPr>
          <p:cNvPr id="5" name="TextBox 4"/>
          <p:cNvSpPr txBox="1"/>
          <p:nvPr/>
        </p:nvSpPr>
        <p:spPr>
          <a:xfrm>
            <a:off x="1735494" y="2644063"/>
            <a:ext cx="825867" cy="369332"/>
          </a:xfrm>
          <a:prstGeom prst="rect">
            <a:avLst/>
          </a:prstGeom>
          <a:noFill/>
        </p:spPr>
        <p:txBody>
          <a:bodyPr wrap="none" rtlCol="0">
            <a:spAutoFit/>
          </a:bodyPr>
          <a:lstStyle/>
          <a:p>
            <a:r>
              <a:rPr lang="en-US" i="1" smtClean="0"/>
              <a:t>SOSP</a:t>
            </a:r>
            <a:endParaRPr lang="en-US" i="1"/>
          </a:p>
        </p:txBody>
      </p:sp>
      <p:sp>
        <p:nvSpPr>
          <p:cNvPr id="9" name="TextBox 8"/>
          <p:cNvSpPr txBox="1"/>
          <p:nvPr/>
        </p:nvSpPr>
        <p:spPr>
          <a:xfrm>
            <a:off x="4270608" y="2274731"/>
            <a:ext cx="851515" cy="369332"/>
          </a:xfrm>
          <a:prstGeom prst="rect">
            <a:avLst/>
          </a:prstGeom>
          <a:noFill/>
        </p:spPr>
        <p:txBody>
          <a:bodyPr wrap="none" rtlCol="0">
            <a:spAutoFit/>
          </a:bodyPr>
          <a:lstStyle/>
          <a:p>
            <a:r>
              <a:rPr lang="en-US" i="1" smtClean="0"/>
              <a:t>PODC</a:t>
            </a:r>
            <a:endParaRPr lang="en-US" i="1"/>
          </a:p>
        </p:txBody>
      </p:sp>
      <p:sp>
        <p:nvSpPr>
          <p:cNvPr id="10" name="TextBox 9"/>
          <p:cNvSpPr txBox="1"/>
          <p:nvPr/>
        </p:nvSpPr>
        <p:spPr>
          <a:xfrm>
            <a:off x="6172200" y="3172183"/>
            <a:ext cx="851515" cy="369332"/>
          </a:xfrm>
          <a:prstGeom prst="rect">
            <a:avLst/>
          </a:prstGeom>
          <a:noFill/>
        </p:spPr>
        <p:txBody>
          <a:bodyPr wrap="none" rtlCol="0">
            <a:spAutoFit/>
          </a:bodyPr>
          <a:lstStyle/>
          <a:p>
            <a:r>
              <a:rPr lang="en-US" i="1" smtClean="0"/>
              <a:t>SOCC</a:t>
            </a:r>
            <a:endParaRPr lang="en-US" i="1"/>
          </a:p>
        </p:txBody>
      </p:sp>
      <p:sp>
        <p:nvSpPr>
          <p:cNvPr id="17" name="Rounded Rectangular Callout 16"/>
          <p:cNvSpPr/>
          <p:nvPr/>
        </p:nvSpPr>
        <p:spPr>
          <a:xfrm>
            <a:off x="2819400" y="1066800"/>
            <a:ext cx="4371435" cy="761999"/>
          </a:xfrm>
          <a:prstGeom prst="wedgeRoundRectCallout">
            <a:avLst>
              <a:gd name="adj1" fmla="val -59252"/>
              <a:gd name="adj2" fmla="val 164486"/>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Advantage: Think with your hands.  Elegant abstractions emerge as you go</a:t>
            </a:r>
            <a:endParaRPr lang="en-US" b="1" dirty="0">
              <a:solidFill>
                <a:srgbClr val="C00000"/>
              </a:solidFill>
            </a:endParaRPr>
          </a:p>
        </p:txBody>
      </p:sp>
      <p:sp>
        <p:nvSpPr>
          <p:cNvPr id="18" name="Rounded Rectangular Callout 17"/>
          <p:cNvSpPr/>
          <p:nvPr/>
        </p:nvSpPr>
        <p:spPr>
          <a:xfrm>
            <a:off x="3480914" y="1512732"/>
            <a:ext cx="3657600" cy="761999"/>
          </a:xfrm>
          <a:prstGeom prst="wedgeRoundRectCallout">
            <a:avLst>
              <a:gd name="adj1" fmla="val -80425"/>
              <a:gd name="adj2" fmla="val 114282"/>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Risk: Works well, but can’t explain exactly when or exactly how</a:t>
            </a:r>
            <a:endParaRPr lang="en-US" b="1" dirty="0">
              <a:solidFill>
                <a:srgbClr val="C00000"/>
              </a:solidFill>
            </a:endParaRPr>
          </a:p>
        </p:txBody>
      </p:sp>
      <p:sp>
        <p:nvSpPr>
          <p:cNvPr id="19" name="Rounded Rectangular Callout 18"/>
          <p:cNvSpPr/>
          <p:nvPr/>
        </p:nvSpPr>
        <p:spPr>
          <a:xfrm>
            <a:off x="4529053" y="1219200"/>
            <a:ext cx="3657600" cy="761999"/>
          </a:xfrm>
          <a:prstGeom prst="wedgeRoundRectCallout">
            <a:avLst>
              <a:gd name="adj1" fmla="val -59252"/>
              <a:gd name="adj2" fmla="val 164486"/>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Advantage: Really clear, rigorous statements and proofs</a:t>
            </a:r>
            <a:endParaRPr lang="en-US" b="1" dirty="0">
              <a:solidFill>
                <a:srgbClr val="C00000"/>
              </a:solidFill>
            </a:endParaRPr>
          </a:p>
        </p:txBody>
      </p:sp>
      <p:sp>
        <p:nvSpPr>
          <p:cNvPr id="20" name="Rounded Rectangular Callout 19"/>
          <p:cNvSpPr/>
          <p:nvPr/>
        </p:nvSpPr>
        <p:spPr>
          <a:xfrm>
            <a:off x="4696365" y="476051"/>
            <a:ext cx="4142835" cy="1116372"/>
          </a:xfrm>
          <a:prstGeom prst="wedgeRoundRectCallout">
            <a:avLst>
              <a:gd name="adj1" fmla="val -59252"/>
              <a:gd name="adj2" fmla="val 164486"/>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Risk: Cool theory but impractical result that can’t be deployed .  Sometimes even the model is unrealistic!</a:t>
            </a:r>
            <a:endParaRPr lang="en-US" b="1" dirty="0">
              <a:solidFill>
                <a:srgbClr val="C00000"/>
              </a:solidFill>
            </a:endParaRPr>
          </a:p>
        </p:txBody>
      </p:sp>
      <p:sp>
        <p:nvSpPr>
          <p:cNvPr id="21" name="Rounded Rectangular Callout 20"/>
          <p:cNvSpPr/>
          <p:nvPr/>
        </p:nvSpPr>
        <p:spPr>
          <a:xfrm>
            <a:off x="2718914" y="941027"/>
            <a:ext cx="3657600" cy="1013544"/>
          </a:xfrm>
          <a:prstGeom prst="wedgeRoundRectCallout">
            <a:avLst>
              <a:gd name="adj1" fmla="val 64472"/>
              <a:gd name="adj2" fmla="val 203670"/>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Advantage: At massive scale your intuition breaks down.  Just doing it is a major undertaking!</a:t>
            </a:r>
            <a:endParaRPr lang="en-US" b="1" dirty="0">
              <a:solidFill>
                <a:srgbClr val="C00000"/>
              </a:solidFill>
            </a:endParaRPr>
          </a:p>
        </p:txBody>
      </p:sp>
      <p:sp>
        <p:nvSpPr>
          <p:cNvPr id="22" name="Rounded Rectangular Callout 21"/>
          <p:cNvSpPr/>
          <p:nvPr/>
        </p:nvSpPr>
        <p:spPr>
          <a:xfrm>
            <a:off x="2024743" y="1644525"/>
            <a:ext cx="3657600" cy="761999"/>
          </a:xfrm>
          <a:prstGeom prst="wedgeRoundRectCallout">
            <a:avLst>
              <a:gd name="adj1" fmla="val 64472"/>
              <a:gd name="adj2" fmla="val 203670"/>
              <a:gd name="adj3" fmla="val 16667"/>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Risk: Totally unprincipled spaghetti</a:t>
            </a:r>
            <a:endParaRPr lang="en-US" b="1" dirty="0">
              <a:solidFill>
                <a:srgbClr val="C00000"/>
              </a:solidFill>
            </a:endParaRPr>
          </a:p>
        </p:txBody>
      </p:sp>
    </p:spTree>
    <p:extLst>
      <p:ext uri="{BB962C8B-B14F-4D97-AF65-F5344CB8AC3E}">
        <p14:creationId xmlns:p14="http://schemas.microsoft.com/office/powerpoint/2010/main" val="20095411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1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xit"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19"/>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xit" presetSubtype="0" fill="hold" grpId="1" nodeType="withEffect">
                                  <p:stCondLst>
                                    <p:cond delay="0"/>
                                  </p:stCondLst>
                                  <p:childTnLst>
                                    <p:set>
                                      <p:cBhvr>
                                        <p:cTn id="30" dur="1" fill="hold">
                                          <p:stCondLst>
                                            <p:cond delay="0"/>
                                          </p:stCondLst>
                                        </p:cTn>
                                        <p:tgtEl>
                                          <p:spTgt spid="2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xit" presetSubtype="0" fill="hold" grpId="1" nodeType="withEffect">
                                  <p:stCondLst>
                                    <p:cond delay="0"/>
                                  </p:stCondLst>
                                  <p:childTnLst>
                                    <p:set>
                                      <p:cBhvr>
                                        <p:cTn id="36"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Why take this course</a:t>
            </a:r>
            <a:endParaRPr lang="en-US" dirty="0"/>
          </a:p>
        </p:txBody>
      </p:sp>
      <p:sp>
        <p:nvSpPr>
          <p:cNvPr id="71683" name="Rectangle 3"/>
          <p:cNvSpPr>
            <a:spLocks noGrp="1" noChangeArrowheads="1"/>
          </p:cNvSpPr>
          <p:nvPr>
            <p:ph sz="quarter" idx="1"/>
          </p:nvPr>
        </p:nvSpPr>
        <p:spPr>
          <a:xfrm>
            <a:off x="612648" y="1600200"/>
            <a:ext cx="8153400" cy="5257800"/>
          </a:xfrm>
        </p:spPr>
        <p:txBody>
          <a:bodyPr>
            <a:normAutofit fontScale="92500" lnSpcReduction="20000"/>
          </a:bodyPr>
          <a:lstStyle/>
          <a:p>
            <a:r>
              <a:rPr lang="en-US" dirty="0" smtClean="0"/>
              <a:t>Learn about systems abstractions, principles, and artifacts that have had lasting value,</a:t>
            </a:r>
          </a:p>
          <a:p>
            <a:r>
              <a:rPr lang="en-US" dirty="0" smtClean="0"/>
              <a:t>Understand attributes of systems research that is likely to have impact,</a:t>
            </a:r>
          </a:p>
          <a:p>
            <a:r>
              <a:rPr lang="en-US" dirty="0" smtClean="0"/>
              <a:t>Become comfortable navigating the literature in this field,</a:t>
            </a:r>
          </a:p>
          <a:p>
            <a:r>
              <a:rPr lang="en-US" dirty="0" smtClean="0"/>
              <a:t>Learn to present papers in a classroom setting</a:t>
            </a:r>
          </a:p>
          <a:p>
            <a:r>
              <a:rPr lang="en-US" dirty="0" smtClean="0"/>
              <a:t>Gain experience in thinking critically and analytically about systems research, and</a:t>
            </a:r>
          </a:p>
          <a:p>
            <a:r>
              <a:rPr lang="en-US" dirty="0" smtClean="0"/>
              <a:t>Acquire the background needed to work on research problems currently under study at Cornell and elsewhere</a:t>
            </a:r>
            <a:r>
              <a:rPr lang="en-US" dirty="0" smtClean="0"/>
              <a:t>.</a:t>
            </a:r>
          </a:p>
          <a:p>
            <a:r>
              <a:rPr lang="en-US" dirty="0" smtClean="0"/>
              <a:t>Advance your research agenda: Find a research advisor and project</a:t>
            </a:r>
            <a:endParaRPr lang="en-US" dirty="0" smtClean="0"/>
          </a:p>
          <a:p>
            <a:endParaRPr lang="en-US" dirty="0"/>
          </a:p>
        </p:txBody>
      </p:sp>
    </p:spTree>
    <p:custDataLst>
      <p:tags r:id="rId1"/>
    </p:custData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Who is the course “for”?</a:t>
            </a:r>
            <a:endParaRPr lang="en-US"/>
          </a:p>
        </p:txBody>
      </p:sp>
      <p:sp>
        <p:nvSpPr>
          <p:cNvPr id="3" name="Content Placeholder 2"/>
          <p:cNvSpPr>
            <a:spLocks noGrp="1"/>
          </p:cNvSpPr>
          <p:nvPr>
            <p:ph sz="quarter" idx="1"/>
          </p:nvPr>
        </p:nvSpPr>
        <p:spPr>
          <a:xfrm>
            <a:off x="612648" y="1600200"/>
            <a:ext cx="8153400" cy="4876800"/>
          </a:xfrm>
        </p:spPr>
        <p:txBody>
          <a:bodyPr>
            <a:normAutofit/>
          </a:bodyPr>
          <a:lstStyle/>
          <a:p>
            <a:r>
              <a:rPr lang="en-US" dirty="0" smtClean="0"/>
              <a:t>Most of our CS6410 students are either</a:t>
            </a:r>
          </a:p>
          <a:p>
            <a:pPr lvl="1"/>
            <a:r>
              <a:rPr lang="en-US" dirty="0" smtClean="0"/>
              <a:t>PhD students (but many are from non-CS fields, such as ECE, CAM, IS, </a:t>
            </a:r>
            <a:r>
              <a:rPr lang="en-US" dirty="0" err="1" smtClean="0"/>
              <a:t>etc</a:t>
            </a:r>
            <a:r>
              <a:rPr lang="en-US" dirty="0" smtClean="0"/>
              <a:t>)</a:t>
            </a:r>
          </a:p>
          <a:p>
            <a:pPr lvl="1"/>
            <a:r>
              <a:rPr lang="en-US" dirty="0" smtClean="0"/>
              <a:t>Two year MS students who might switch into PhD</a:t>
            </a:r>
          </a:p>
          <a:p>
            <a:pPr lvl="1"/>
            <a:r>
              <a:rPr lang="en-US" dirty="0" smtClean="0"/>
              <a:t>Undergraduates seriously considering a </a:t>
            </a:r>
            <a:r>
              <a:rPr lang="en-US" dirty="0" smtClean="0"/>
              <a:t>PhD (</a:t>
            </a:r>
            <a:r>
              <a:rPr lang="en-US" i="1" dirty="0" smtClean="0"/>
              <a:t>need professor’s permission</a:t>
            </a:r>
            <a:r>
              <a:rPr lang="en-US" dirty="0" smtClean="0"/>
              <a:t>)</a:t>
            </a:r>
            <a:endParaRPr lang="en-US" dirty="0" smtClean="0"/>
          </a:p>
          <a:p>
            <a:pPr lvl="1"/>
            <a:endParaRPr lang="en-US" dirty="0"/>
          </a:p>
          <a:p>
            <a:r>
              <a:rPr lang="en-US" dirty="0" smtClean="0"/>
              <a:t>Fall 2016: Too big to allow MEng students.  </a:t>
            </a:r>
          </a:p>
          <a:p>
            <a:pPr lvl="1"/>
            <a:r>
              <a:rPr lang="en-US" dirty="0" smtClean="0"/>
              <a:t>MEng program offers lots of other options; </a:t>
            </a:r>
          </a:p>
          <a:p>
            <a:pPr lvl="1"/>
            <a:r>
              <a:rPr lang="en-US" dirty="0" smtClean="0"/>
              <a:t>CS6410 has a unique role for the core CS PhD group</a:t>
            </a:r>
          </a:p>
        </p:txBody>
      </p:sp>
    </p:spTree>
    <p:extLst>
      <p:ext uri="{BB962C8B-B14F-4D97-AF65-F5344CB8AC3E}">
        <p14:creationId xmlns:p14="http://schemas.microsoft.com/office/powerpoint/2010/main" val="108035882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4.2|17|9.4|16.4|13.2|16"/>
</p:tagLst>
</file>

<file path=ppt/tags/tag2.xml><?xml version="1.0" encoding="utf-8"?>
<p:tagLst xmlns:a="http://schemas.openxmlformats.org/drawingml/2006/main" xmlns:r="http://schemas.openxmlformats.org/officeDocument/2006/relationships" xmlns:p="http://schemas.openxmlformats.org/presentationml/2006/main">
  <p:tag name="TIMING" val="|44.2|17|9.4|16.4|13.2|16"/>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6995</TotalTime>
  <Words>2063</Words>
  <Application>Microsoft Office PowerPoint</Application>
  <PresentationFormat>On-screen Show (4:3)</PresentationFormat>
  <Paragraphs>275</Paragraphs>
  <Slides>27</Slides>
  <Notes>18</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ＭＳ Ｐゴシック</vt:lpstr>
      <vt:lpstr>Arial</vt:lpstr>
      <vt:lpstr>Symbol</vt:lpstr>
      <vt:lpstr>Times New Roman</vt:lpstr>
      <vt:lpstr>Tw Cen MT</vt:lpstr>
      <vt:lpstr>Wingdings</vt:lpstr>
      <vt:lpstr>Wingdings 2</vt:lpstr>
      <vt:lpstr>Median</vt:lpstr>
      <vt:lpstr>CS 6410: Advanced Systems  Prof. Hakim Weatherspoon</vt:lpstr>
      <vt:lpstr>About me (Hakim)...</vt:lpstr>
      <vt:lpstr>Goals for Today</vt:lpstr>
      <vt:lpstr>Coverage</vt:lpstr>
      <vt:lpstr>Course Overview</vt:lpstr>
      <vt:lpstr>Time Consideration</vt:lpstr>
      <vt:lpstr>Systems: Three “arcs” over 40 years</vt:lpstr>
      <vt:lpstr>Why take this course</vt:lpstr>
      <vt:lpstr>Who is the course “for”?</vt:lpstr>
      <vt:lpstr>CS6410 versus just-read-papers</vt:lpstr>
      <vt:lpstr>Details</vt:lpstr>
      <vt:lpstr>Course Help</vt:lpstr>
      <vt:lpstr>CS 6410: Overview</vt:lpstr>
      <vt:lpstr>CS 6410: Topics:</vt:lpstr>
      <vt:lpstr>CS 6410: Readings</vt:lpstr>
      <vt:lpstr>Mini-Projects</vt:lpstr>
      <vt:lpstr>CS 6410: Two small projects</vt:lpstr>
      <vt:lpstr>CS 6410: Writing Reviews</vt:lpstr>
      <vt:lpstr>CS 6410: Paper Presentations</vt:lpstr>
      <vt:lpstr>CS 6410: Class Format</vt:lpstr>
      <vt:lpstr>CS 6410: Research Project</vt:lpstr>
      <vt:lpstr>CS 6410: Project Suggestions</vt:lpstr>
      <vt:lpstr>Important Project Deadlines</vt:lpstr>
      <vt:lpstr>CS 6410: Grading</vt:lpstr>
      <vt:lpstr>Academic Integrity</vt:lpstr>
      <vt:lpstr>Stress, Health and Wellness</vt:lpstr>
      <vt:lpstr>Before Next time</vt:lpstr>
    </vt:vector>
  </TitlesOfParts>
  <Company>Cornell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414/415 Systems Programming  and  Operating Systems</dc:title>
  <dc:creator>Hakim Weatherspoon</dc:creator>
  <cp:lastModifiedBy>Hakim Weatherspoon</cp:lastModifiedBy>
  <cp:revision>110</cp:revision>
  <dcterms:created xsi:type="dcterms:W3CDTF">2010-08-26T12:29:46Z</dcterms:created>
  <dcterms:modified xsi:type="dcterms:W3CDTF">2017-08-22T19:23:42Z</dcterms:modified>
</cp:coreProperties>
</file>