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41"/>
  </p:notesMasterIdLst>
  <p:sldIdLst>
    <p:sldId id="256" r:id="rId2"/>
    <p:sldId id="258" r:id="rId3"/>
    <p:sldId id="267" r:id="rId4"/>
    <p:sldId id="257" r:id="rId5"/>
    <p:sldId id="266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9" r:id="rId29"/>
    <p:sldId id="285" r:id="rId30"/>
    <p:sldId id="286" r:id="rId31"/>
    <p:sldId id="288" r:id="rId32"/>
    <p:sldId id="294" r:id="rId33"/>
    <p:sldId id="291" r:id="rId34"/>
    <p:sldId id="299" r:id="rId35"/>
    <p:sldId id="292" r:id="rId36"/>
    <p:sldId id="293" r:id="rId37"/>
    <p:sldId id="297" r:id="rId38"/>
    <p:sldId id="296" r:id="rId39"/>
    <p:sldId id="295" r:id="rId4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3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BDB47-809E-0D4C-BEAA-2DAC7C38B36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6365B-31D8-054D-9050-079C0E52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7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ARPANET</a:t>
            </a:r>
            <a:r>
              <a:rPr lang="en-US" baseline="0" dirty="0" smtClean="0"/>
              <a:t> – nuclear war rumor disputed by Internet Society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6365B-31D8-054D-9050-079C0E520E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5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Skype WAS a</a:t>
            </a:r>
            <a:r>
              <a:rPr lang="en-US" baseline="0" dirty="0" smtClean="0"/>
              <a:t> SUPERNODE SERVICE!!!</a:t>
            </a:r>
          </a:p>
          <a:p>
            <a:r>
              <a:rPr lang="en-US" dirty="0" smtClean="0"/>
              <a:t>Skype claimed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supernodes</a:t>
            </a:r>
            <a:r>
              <a:rPr lang="en-US" baseline="0" dirty="0" smtClean="0"/>
              <a:t> did not route calls between users, but only keep track of who is online (“membership”)</a:t>
            </a:r>
          </a:p>
          <a:p>
            <a:r>
              <a:rPr lang="en-US" baseline="0" dirty="0" smtClean="0"/>
              <a:t>Now, these ‘</a:t>
            </a:r>
            <a:r>
              <a:rPr lang="en-US" baseline="0" dirty="0" err="1" smtClean="0"/>
              <a:t>supernodes</a:t>
            </a:r>
            <a:r>
              <a:rPr lang="en-US" baseline="0" dirty="0" smtClean="0"/>
              <a:t>’ are in the cloud, not users. More centralized, this occurred before / during MS acquisition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6365B-31D8-054D-9050-079C0E520E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41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A27A99-3A2B-402D-BC89-30DB58A10C4F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706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586C71-74D7-4297-B22E-62D0F526F7F7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152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B8D224-E029-46F3-AA86-5335A0BFF373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38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11/16/2014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11/16/2014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466" y="914400"/>
            <a:ext cx="7840133" cy="3657600"/>
          </a:xfrm>
        </p:spPr>
        <p:txBody>
          <a:bodyPr/>
          <a:lstStyle/>
          <a:p>
            <a:pPr algn="ctr"/>
            <a:r>
              <a:rPr lang="en-US" sz="6000" dirty="0" smtClean="0"/>
              <a:t>Peer </a:t>
            </a:r>
            <a:r>
              <a:rPr lang="en-US" sz="6000" dirty="0"/>
              <a:t>to Peer </a:t>
            </a:r>
            <a:r>
              <a:rPr lang="en-US" sz="6000" dirty="0" smtClean="0"/>
              <a:t>Networks</a:t>
            </a:r>
            <a:br>
              <a:rPr lang="en-US" sz="6000" dirty="0" smtClean="0"/>
            </a:br>
            <a:r>
              <a:rPr lang="en-US" sz="6000" dirty="0" smtClean="0"/>
              <a:t>•</a:t>
            </a:r>
            <a:br>
              <a:rPr lang="en-US" sz="6000" dirty="0" smtClean="0"/>
            </a:br>
            <a:r>
              <a:rPr lang="en-US" sz="6000" dirty="0"/>
              <a:t>Distributed Hash Tables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199" y="4572000"/>
            <a:ext cx="6461760" cy="1066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Chord, </a:t>
            </a:r>
            <a:r>
              <a:rPr lang="en-US" dirty="0" err="1" smtClean="0"/>
              <a:t>Kelips</a:t>
            </a:r>
            <a:r>
              <a:rPr lang="en-US" dirty="0" smtClean="0"/>
              <a:t>, Dynamo</a:t>
            </a:r>
          </a:p>
          <a:p>
            <a:endParaRPr lang="en-US" dirty="0"/>
          </a:p>
          <a:p>
            <a:pPr algn="ctr"/>
            <a:r>
              <a:rPr lang="en-US" dirty="0" smtClean="0"/>
              <a:t>Galen Marchetti, Cornell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0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Consistent Hashing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/>
              <a:t> </a:t>
            </a:r>
            <a:r>
              <a:rPr lang="en-US" sz="4400" dirty="0" smtClean="0"/>
              <a:t>Pros:</a:t>
            </a:r>
          </a:p>
          <a:p>
            <a:pPr lvl="1"/>
            <a:r>
              <a:rPr lang="en-US" sz="4200" dirty="0" smtClean="0"/>
              <a:t>Load Balanced</a:t>
            </a:r>
          </a:p>
          <a:p>
            <a:pPr lvl="1"/>
            <a:r>
              <a:rPr lang="en-US" sz="4200" dirty="0" smtClean="0"/>
              <a:t>Dynamic membership</a:t>
            </a:r>
          </a:p>
          <a:p>
            <a:pPr lvl="2"/>
            <a:r>
              <a:rPr lang="en-US" sz="2600" dirty="0" smtClean="0"/>
              <a:t>when N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node joins network, only O(1/N) keys are moved to rebalance</a:t>
            </a:r>
            <a:endParaRPr lang="en-US" sz="2800" dirty="0"/>
          </a:p>
          <a:p>
            <a:r>
              <a:rPr lang="en-US" sz="4400" dirty="0" smtClean="0"/>
              <a:t> Con:</a:t>
            </a:r>
          </a:p>
          <a:p>
            <a:pPr lvl="1"/>
            <a:r>
              <a:rPr lang="en-US" sz="3900" dirty="0" smtClean="0"/>
              <a:t>Every node must know about every other node</a:t>
            </a:r>
          </a:p>
          <a:p>
            <a:pPr lvl="1"/>
            <a:r>
              <a:rPr lang="en-US" sz="3900" dirty="0" smtClean="0"/>
              <a:t>O(N) memory, O(1) communication</a:t>
            </a:r>
          </a:p>
          <a:p>
            <a:pPr lvl="2"/>
            <a:r>
              <a:rPr lang="en-US" sz="3000" dirty="0" smtClean="0"/>
              <a:t>Not scalable in number of nodes</a:t>
            </a:r>
          </a:p>
        </p:txBody>
      </p:sp>
    </p:spTree>
    <p:extLst>
      <p:ext uri="{BB962C8B-B14F-4D97-AF65-F5344CB8AC3E}">
        <p14:creationId xmlns:p14="http://schemas.microsoft.com/office/powerpoint/2010/main" val="303639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Scaling </a:t>
            </a:r>
            <a:r>
              <a:rPr lang="en-US" dirty="0"/>
              <a:t>C</a:t>
            </a:r>
            <a:r>
              <a:rPr lang="en-US" dirty="0" smtClean="0"/>
              <a:t>onsistent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Approach 0: </a:t>
            </a:r>
          </a:p>
          <a:p>
            <a:pPr lvl="1"/>
            <a:r>
              <a:rPr lang="en-US" sz="3800" dirty="0" smtClean="0"/>
              <a:t>Each node keeps track of only their successor</a:t>
            </a:r>
          </a:p>
          <a:p>
            <a:pPr lvl="1"/>
            <a:r>
              <a:rPr lang="en-US" sz="3800" dirty="0" smtClean="0"/>
              <a:t> Resolution of hash function done through routing</a:t>
            </a:r>
          </a:p>
          <a:p>
            <a:pPr lvl="1"/>
            <a:r>
              <a:rPr lang="en-US" sz="3800" dirty="0" smtClean="0"/>
              <a:t> O(1) memory</a:t>
            </a:r>
          </a:p>
          <a:p>
            <a:pPr lvl="1"/>
            <a:r>
              <a:rPr lang="en-US" sz="3800" dirty="0" smtClean="0"/>
              <a:t> O(N) communication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1534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Scaling </a:t>
            </a:r>
            <a:r>
              <a:rPr lang="en-US" dirty="0"/>
              <a:t>C</a:t>
            </a:r>
            <a:r>
              <a:rPr lang="en-US" dirty="0" smtClean="0"/>
              <a:t>onsistent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Approach 1: </a:t>
            </a:r>
          </a:p>
          <a:p>
            <a:pPr lvl="1"/>
            <a:r>
              <a:rPr lang="en-US" sz="3800" dirty="0" smtClean="0"/>
              <a:t>Each node keeps track of O(log N) successors in a “finger table”</a:t>
            </a:r>
          </a:p>
          <a:p>
            <a:pPr lvl="1"/>
            <a:r>
              <a:rPr lang="en-US" sz="3800" dirty="0" smtClean="0"/>
              <a:t> O(log N) memory</a:t>
            </a:r>
          </a:p>
          <a:p>
            <a:pPr lvl="1"/>
            <a:r>
              <a:rPr lang="en-US" sz="3800" dirty="0" smtClean="0"/>
              <a:t> O(log N) communication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56098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50px-Chord_networ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32" y="372534"/>
            <a:ext cx="6722533" cy="67225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3333" y="186267"/>
            <a:ext cx="59097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Finger Table Pointers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78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ord_ro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34" y="558801"/>
            <a:ext cx="6688666" cy="65701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4667" y="186267"/>
            <a:ext cx="69087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Routing with Finger Tables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1659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Node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Learn finger table from predecessor</a:t>
            </a:r>
          </a:p>
          <a:p>
            <a:pPr lvl="1"/>
            <a:r>
              <a:rPr lang="en-US" sz="3400" dirty="0" smtClean="0"/>
              <a:t>O(log n)</a:t>
            </a:r>
          </a:p>
          <a:p>
            <a:r>
              <a:rPr lang="en-US" sz="3600" dirty="0" smtClean="0"/>
              <a:t>Update other node’s tables</a:t>
            </a:r>
          </a:p>
          <a:p>
            <a:pPr lvl="1"/>
            <a:r>
              <a:rPr lang="en-US" sz="3400" dirty="0" smtClean="0"/>
              <a:t>O(log</a:t>
            </a:r>
            <a:r>
              <a:rPr lang="en-US" sz="3400" baseline="30000" dirty="0" smtClean="0"/>
              <a:t>2</a:t>
            </a:r>
            <a:r>
              <a:rPr lang="en-US" sz="3400" dirty="0" smtClean="0"/>
              <a:t> n)</a:t>
            </a:r>
          </a:p>
          <a:p>
            <a:r>
              <a:rPr lang="en-US" sz="3600" dirty="0" smtClean="0"/>
              <a:t>Notify application for state transfer</a:t>
            </a:r>
          </a:p>
          <a:p>
            <a:pPr lvl="1"/>
            <a:r>
              <a:rPr lang="en-US" sz="3400" dirty="0" smtClean="0"/>
              <a:t>O(1)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450853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Concurrent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Maintain correctness by ensuring successor is likely correct</a:t>
            </a:r>
          </a:p>
          <a:p>
            <a:r>
              <a:rPr lang="en-US" sz="3600" dirty="0" smtClean="0"/>
              <a:t>“</a:t>
            </a:r>
            <a:r>
              <a:rPr lang="en-US" sz="3600" dirty="0"/>
              <a:t>S</a:t>
            </a:r>
            <a:r>
              <a:rPr lang="en-US" sz="3600" dirty="0" smtClean="0"/>
              <a:t>tabilize” periodically</a:t>
            </a:r>
          </a:p>
          <a:p>
            <a:pPr lvl="1"/>
            <a:r>
              <a:rPr lang="en-US" sz="3400" dirty="0" smtClean="0"/>
              <a:t>Verify successor</a:t>
            </a:r>
          </a:p>
          <a:p>
            <a:pPr lvl="1"/>
            <a:r>
              <a:rPr lang="en-US" sz="3600" dirty="0"/>
              <a:t>U</a:t>
            </a:r>
            <a:r>
              <a:rPr lang="en-US" sz="3600" dirty="0" smtClean="0"/>
              <a:t>pdate a random finger table entry</a:t>
            </a:r>
          </a:p>
        </p:txBody>
      </p:sp>
    </p:spTree>
    <p:extLst>
      <p:ext uri="{BB962C8B-B14F-4D97-AF65-F5344CB8AC3E}">
        <p14:creationId xmlns:p14="http://schemas.microsoft.com/office/powerpoint/2010/main" val="1967035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Handling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Maintain list of “r” immediate successors</a:t>
            </a:r>
          </a:p>
          <a:p>
            <a:r>
              <a:rPr lang="en-US" sz="3600" dirty="0" smtClean="0"/>
              <a:t>To higher level applications, this list may be a list of replicas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3552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Chord Shortcomings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High churn rate really hurts the ability to find keys</a:t>
            </a:r>
          </a:p>
          <a:p>
            <a:r>
              <a:rPr lang="en-US" sz="3600" dirty="0" smtClean="0"/>
              <a:t>Transient network partitions can permanently disrupt network</a:t>
            </a:r>
          </a:p>
          <a:p>
            <a:r>
              <a:rPr lang="en-US" sz="3600" dirty="0" smtClean="0"/>
              <a:t>Chord does not converge – nodes are not eventually reachable</a:t>
            </a:r>
          </a:p>
          <a:p>
            <a:pPr lvl="1"/>
            <a:r>
              <a:rPr lang="en-US" sz="3400" dirty="0" smtClean="0"/>
              <a:t>Researched with Alloy Modeling by Pamela </a:t>
            </a:r>
            <a:r>
              <a:rPr lang="en-US" sz="3400" dirty="0" err="1" smtClean="0"/>
              <a:t>Zave</a:t>
            </a:r>
            <a:r>
              <a:rPr lang="en-US" sz="3400" dirty="0" smtClean="0"/>
              <a:t> at AT&amp;T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794324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069" y="51336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Two Circle Failure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12644" y="5740750"/>
            <a:ext cx="6704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Zave</a:t>
            </a:r>
            <a:r>
              <a:rPr lang="en-US" dirty="0"/>
              <a:t>, Pamela. "Using lightweight modeling to understand chord." </a:t>
            </a:r>
            <a:endParaRPr lang="en-US" dirty="0" smtClean="0"/>
          </a:p>
          <a:p>
            <a:r>
              <a:rPr lang="en-US" i="1" dirty="0" smtClean="0"/>
              <a:t>ACM </a:t>
            </a:r>
            <a:r>
              <a:rPr lang="en-US" i="1" dirty="0"/>
              <a:t>SIGCOMM Computer Communication Review</a:t>
            </a:r>
            <a:r>
              <a:rPr lang="en-US" dirty="0"/>
              <a:t> 42.2 (2012): 49-57.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1" t="25506" r="8926" b="54314"/>
          <a:stretch/>
        </p:blipFill>
        <p:spPr>
          <a:xfrm>
            <a:off x="255069" y="1980439"/>
            <a:ext cx="7797264" cy="297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1960s – 1999: Research Origins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502073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ARPANET</a:t>
            </a:r>
          </a:p>
          <a:p>
            <a:pPr lvl="1"/>
            <a:r>
              <a:rPr lang="en-US" dirty="0" smtClean="0"/>
              <a:t>every node requests and serves content</a:t>
            </a:r>
          </a:p>
          <a:p>
            <a:pPr lvl="1"/>
            <a:r>
              <a:rPr lang="en-US" dirty="0" smtClean="0"/>
              <a:t>No self-organization</a:t>
            </a:r>
          </a:p>
          <a:p>
            <a:r>
              <a:rPr lang="en-US" sz="4400" dirty="0" smtClean="0"/>
              <a:t>USENET</a:t>
            </a:r>
          </a:p>
          <a:p>
            <a:pPr lvl="1"/>
            <a:r>
              <a:rPr lang="en-US" dirty="0" smtClean="0"/>
              <a:t>Decentralized messaging system</a:t>
            </a:r>
          </a:p>
          <a:p>
            <a:pPr lvl="1"/>
            <a:r>
              <a:rPr lang="en-US" dirty="0" smtClean="0"/>
              <a:t>Self-organized</a:t>
            </a:r>
            <a:endParaRPr lang="en-US" dirty="0"/>
          </a:p>
          <a:p>
            <a:r>
              <a:rPr lang="en-US" sz="4400" dirty="0" smtClean="0"/>
              <a:t>World Wide Web</a:t>
            </a:r>
          </a:p>
          <a:p>
            <a:pPr lvl="1"/>
            <a:r>
              <a:rPr lang="en-US" dirty="0" smtClean="0"/>
              <a:t>Originally imagined as fundamentally P2P</a:t>
            </a:r>
          </a:p>
          <a:p>
            <a:pPr lvl="1"/>
            <a:r>
              <a:rPr lang="en-US" dirty="0" smtClean="0"/>
              <a:t>Each node providing and receiving content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0694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Cornell’s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err="1" smtClean="0"/>
              <a:t>Kelips</a:t>
            </a:r>
            <a:r>
              <a:rPr lang="en-US" sz="3600" dirty="0"/>
              <a:t>: Building an Efficient and Stable P2P </a:t>
            </a:r>
            <a:r>
              <a:rPr lang="en-US" sz="3600" dirty="0" smtClean="0"/>
              <a:t>DHT Through </a:t>
            </a:r>
            <a:r>
              <a:rPr lang="en-US" sz="3600" dirty="0"/>
              <a:t>Increased Memory and Background Overhead</a:t>
            </a:r>
          </a:p>
          <a:p>
            <a:endParaRPr lang="en-US" sz="36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3600" dirty="0" smtClean="0"/>
          </a:p>
          <a:p>
            <a:pPr marL="114300" indent="0">
              <a:buNone/>
            </a:pPr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346" y="1600170"/>
            <a:ext cx="3041904" cy="2026920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 rot="5400000">
            <a:off x="5662219" y="992856"/>
            <a:ext cx="1258505" cy="2584383"/>
          </a:xfrm>
          <a:prstGeom prst="wedgeRectCallout">
            <a:avLst>
              <a:gd name="adj1" fmla="val -9108"/>
              <a:gd name="adj2" fmla="val 82727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61533" y="1905744"/>
            <a:ext cx="1994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Gossip!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4505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Leiden; Dec 06</a:t>
            </a: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Gossip-Based Networking Workshop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C7CF-3D5C-49D5-91D2-AEAF250A762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Kelips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 b="1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7580313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7391400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7543800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110</a:t>
            </a:r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230</a:t>
            </a:r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5797550" y="381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202</a:t>
            </a:r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>
            <a:off x="1219200" y="2514600"/>
            <a:ext cx="3276600" cy="914400"/>
          </a:xfrm>
          <a:prstGeom prst="cloudCallout">
            <a:avLst>
              <a:gd name="adj1" fmla="val 59352"/>
              <a:gd name="adj2" fmla="val 4844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/>
              <a:t>Take a a collection of “nodes”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866274" y="6160168"/>
            <a:ext cx="5776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Taken from Gossip-Based Networking Workshop: Leiden ‘06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Leiden; Dec 06</a:t>
            </a:r>
          </a:p>
        </p:txBody>
      </p:sp>
      <p:sp>
        <p:nvSpPr>
          <p:cNvPr id="5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Gossip-Based Networking Workshop</a:t>
            </a:r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8FE1-4D6B-4DFA-A9F1-0382270E6C4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Kelips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4167188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700588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5232401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6757988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4287838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4776788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5310188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4357688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 b="1"/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4356101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4279901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5462588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4852988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4965701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5422901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5310188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7023101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6834188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6" name="Rectangle 20"/>
          <p:cNvSpPr>
            <a:spLocks noChangeArrowheads="1"/>
          </p:cNvSpPr>
          <p:nvPr/>
        </p:nvSpPr>
        <p:spPr bwMode="auto">
          <a:xfrm>
            <a:off x="6986588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4243388" y="44958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4243388" y="32766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110</a:t>
            </a:r>
          </a:p>
        </p:txBody>
      </p:sp>
      <p:sp>
        <p:nvSpPr>
          <p:cNvPr id="86039" name="Rectangle 23"/>
          <p:cNvSpPr>
            <a:spLocks noChangeArrowheads="1"/>
          </p:cNvSpPr>
          <p:nvPr/>
        </p:nvSpPr>
        <p:spPr bwMode="auto">
          <a:xfrm>
            <a:off x="4167188" y="381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230</a:t>
            </a:r>
          </a:p>
        </p:txBody>
      </p:sp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5240338" y="381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202</a:t>
            </a:r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 flipV="1">
            <a:off x="4471988" y="2667000"/>
            <a:ext cx="304800" cy="3048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4929188" y="2743200"/>
            <a:ext cx="0" cy="2286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>
            <a:off x="5462588" y="2743200"/>
            <a:ext cx="0" cy="2286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>
            <a:off x="6834188" y="2743200"/>
            <a:ext cx="152400" cy="3048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6757988" y="3048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1200" b="1"/>
          </a:p>
        </p:txBody>
      </p:sp>
      <p:grpSp>
        <p:nvGrpSpPr>
          <p:cNvPr id="86047" name="Group 31"/>
          <p:cNvGrpSpPr>
            <a:grpSpLocks/>
          </p:cNvGrpSpPr>
          <p:nvPr/>
        </p:nvGrpSpPr>
        <p:grpSpPr bwMode="auto">
          <a:xfrm>
            <a:off x="6757988" y="3033713"/>
            <a:ext cx="406400" cy="198437"/>
            <a:chOff x="4452" y="1911"/>
            <a:chExt cx="256" cy="125"/>
          </a:xfrm>
        </p:grpSpPr>
        <p:sp>
          <p:nvSpPr>
            <p:cNvPr id="86048" name="Line 3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9" name="Line 3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0" name="Line 3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1" name="Line 3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2" name="Rectangle 36"/>
            <p:cNvSpPr>
              <a:spLocks noChangeArrowheads="1"/>
            </p:cNvSpPr>
            <p:nvPr/>
          </p:nvSpPr>
          <p:spPr bwMode="auto">
            <a:xfrm>
              <a:off x="4660" y="1921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 b="1"/>
            </a:p>
          </p:txBody>
        </p:sp>
        <p:sp>
          <p:nvSpPr>
            <p:cNvPr id="86053" name="Rectangle 37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endParaRPr lang="en-US" altLang="en-US" sz="2400" b="1"/>
            </a:p>
          </p:txBody>
        </p:sp>
        <p:sp>
          <p:nvSpPr>
            <p:cNvPr id="86054" name="Rectangle 38"/>
            <p:cNvSpPr>
              <a:spLocks noChangeArrowheads="1"/>
            </p:cNvSpPr>
            <p:nvPr/>
          </p:nvSpPr>
          <p:spPr bwMode="auto">
            <a:xfrm>
              <a:off x="4604" y="191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en-US" sz="2400" b="1"/>
            </a:p>
          </p:txBody>
        </p:sp>
      </p:grpSp>
      <p:grpSp>
        <p:nvGrpSpPr>
          <p:cNvPr id="86055" name="Group 39"/>
          <p:cNvGrpSpPr>
            <a:grpSpLocks/>
          </p:cNvGrpSpPr>
          <p:nvPr/>
        </p:nvGrpSpPr>
        <p:grpSpPr bwMode="auto">
          <a:xfrm>
            <a:off x="7443788" y="3687763"/>
            <a:ext cx="330200" cy="381000"/>
            <a:chOff x="4452" y="1911"/>
            <a:chExt cx="208" cy="240"/>
          </a:xfrm>
        </p:grpSpPr>
        <p:sp>
          <p:nvSpPr>
            <p:cNvPr id="86056" name="Line 40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7" name="Line 41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8" name="Line 42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9" name="Line 43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60" name="Rectangle 44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altLang="en-US" sz="2400" b="1"/>
            </a:p>
          </p:txBody>
        </p:sp>
        <p:sp>
          <p:nvSpPr>
            <p:cNvPr id="86061" name="Rectangle 45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endParaRPr lang="en-US" altLang="en-US" sz="2400" b="1"/>
            </a:p>
          </p:txBody>
        </p:sp>
        <p:sp>
          <p:nvSpPr>
            <p:cNvPr id="86062" name="Rectangle 46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altLang="en-US" sz="2400" b="1"/>
            </a:p>
          </p:txBody>
        </p:sp>
      </p:grpSp>
      <p:sp>
        <p:nvSpPr>
          <p:cNvPr id="86063" name="Text Box 47"/>
          <p:cNvSpPr txBox="1">
            <a:spLocks noChangeArrowheads="1"/>
          </p:cNvSpPr>
          <p:nvPr/>
        </p:nvSpPr>
        <p:spPr bwMode="auto">
          <a:xfrm>
            <a:off x="7436444" y="3895408"/>
            <a:ext cx="1066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members per affinity group</a:t>
            </a:r>
            <a:endParaRPr lang="en-US" altLang="en-US" sz="1400" b="1" dirty="0"/>
          </a:p>
        </p:txBody>
      </p:sp>
      <p:sp>
        <p:nvSpPr>
          <p:cNvPr id="86064" name="AutoShape 48"/>
          <p:cNvSpPr>
            <a:spLocks noChangeArrowheads="1"/>
          </p:cNvSpPr>
          <p:nvPr/>
        </p:nvSpPr>
        <p:spPr bwMode="auto">
          <a:xfrm>
            <a:off x="966788" y="2133600"/>
            <a:ext cx="2514600" cy="1066800"/>
          </a:xfrm>
          <a:prstGeom prst="cloudCallout">
            <a:avLst>
              <a:gd name="adj1" fmla="val 81505"/>
              <a:gd name="adj2" fmla="val 7440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Map nodes to affinity groups</a:t>
            </a:r>
          </a:p>
        </p:txBody>
      </p:sp>
      <p:sp>
        <p:nvSpPr>
          <p:cNvPr id="86065" name="Rectangle 49"/>
          <p:cNvSpPr>
            <a:spLocks noChangeArrowheads="1"/>
          </p:cNvSpPr>
          <p:nvPr/>
        </p:nvSpPr>
        <p:spPr bwMode="auto">
          <a:xfrm>
            <a:off x="4700588" y="1905000"/>
            <a:ext cx="2368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altLang="en-US" sz="1600">
                <a:solidFill>
                  <a:srgbClr val="FF6600"/>
                </a:solidFill>
              </a:rPr>
              <a:t>Affinity Groups:</a:t>
            </a:r>
          </a:p>
          <a:p>
            <a:pPr algn="ctr" eaLnBrk="1" hangingPunct="1"/>
            <a:r>
              <a:rPr lang="en-US" altLang="en-US" sz="1600">
                <a:solidFill>
                  <a:srgbClr val="FF6600"/>
                </a:solidFill>
              </a:rPr>
              <a:t>peer membership thru consistent</a:t>
            </a:r>
            <a:r>
              <a:rPr lang="en-US" altLang="en-US" sz="1600">
                <a:solidFill>
                  <a:schemeClr val="tx2"/>
                </a:solidFill>
              </a:rPr>
              <a:t> </a:t>
            </a:r>
            <a:r>
              <a:rPr lang="en-US" altLang="en-US" sz="1600">
                <a:solidFill>
                  <a:srgbClr val="FF6600"/>
                </a:solidFill>
              </a:rPr>
              <a:t>hash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3768" y="6045200"/>
            <a:ext cx="5776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Taken from Gossip-Based Networking Workshop: Leiden ‘06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Leiden; Dec 06</a:t>
            </a:r>
          </a:p>
        </p:txBody>
      </p:sp>
      <p:sp>
        <p:nvSpPr>
          <p:cNvPr id="7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Gossip-Based Networking Workshop</a:t>
            </a:r>
          </a:p>
        </p:txBody>
      </p:sp>
      <p:sp>
        <p:nvSpPr>
          <p:cNvPr id="7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FE08-911E-48E7-A126-89C08C8D022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Kelips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724400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52578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5789613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7092950" y="331946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4845050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334000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5867400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 b="1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7358063" y="347345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7169150" y="423545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7321550" y="488156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110</a:t>
            </a:r>
          </a:p>
        </p:txBody>
      </p:sp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230</a:t>
            </a:r>
          </a:p>
        </p:txBody>
      </p:sp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5797550" y="381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202</a:t>
            </a:r>
          </a:p>
        </p:txBody>
      </p:sp>
      <p:sp>
        <p:nvSpPr>
          <p:cNvPr id="87065" name="Rectangle 25"/>
          <p:cNvSpPr>
            <a:spLocks noChangeArrowheads="1"/>
          </p:cNvSpPr>
          <p:nvPr/>
        </p:nvSpPr>
        <p:spPr bwMode="auto">
          <a:xfrm>
            <a:off x="5257800" y="1905000"/>
            <a:ext cx="2368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altLang="en-US" sz="1600">
                <a:solidFill>
                  <a:srgbClr val="FF6600"/>
                </a:solidFill>
              </a:rPr>
              <a:t>Affinity Groups:</a:t>
            </a:r>
          </a:p>
          <a:p>
            <a:pPr algn="ctr" eaLnBrk="1" hangingPunct="1"/>
            <a:r>
              <a:rPr lang="en-US" altLang="en-US" sz="1600">
                <a:solidFill>
                  <a:srgbClr val="FF6600"/>
                </a:solidFill>
              </a:rPr>
              <a:t>peer membership thru consistent</a:t>
            </a:r>
            <a:r>
              <a:rPr lang="en-US" altLang="en-US" sz="1600">
                <a:solidFill>
                  <a:schemeClr val="tx2"/>
                </a:solidFill>
              </a:rPr>
              <a:t> </a:t>
            </a:r>
            <a:r>
              <a:rPr lang="en-US" altLang="en-US" sz="1600">
                <a:solidFill>
                  <a:srgbClr val="FF6600"/>
                </a:solidFill>
              </a:rPr>
              <a:t>hash</a:t>
            </a:r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 flipV="1">
            <a:off x="5029200" y="2667000"/>
            <a:ext cx="304800" cy="3048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>
            <a:off x="5486400" y="2743200"/>
            <a:ext cx="0" cy="2286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>
            <a:off x="6019800" y="2743200"/>
            <a:ext cx="0" cy="2286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9" name="Line 29"/>
          <p:cNvSpPr>
            <a:spLocks noChangeShapeType="1"/>
          </p:cNvSpPr>
          <p:nvPr/>
        </p:nvSpPr>
        <p:spPr bwMode="auto">
          <a:xfrm>
            <a:off x="7142163" y="2743200"/>
            <a:ext cx="152400" cy="3048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7092950" y="30924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1200" b="1"/>
          </a:p>
        </p:txBody>
      </p:sp>
      <p:grpSp>
        <p:nvGrpSpPr>
          <p:cNvPr id="87071" name="Group 31"/>
          <p:cNvGrpSpPr>
            <a:grpSpLocks/>
          </p:cNvGrpSpPr>
          <p:nvPr/>
        </p:nvGrpSpPr>
        <p:grpSpPr bwMode="auto">
          <a:xfrm>
            <a:off x="7092950" y="3078163"/>
            <a:ext cx="406400" cy="198437"/>
            <a:chOff x="4452" y="1911"/>
            <a:chExt cx="256" cy="125"/>
          </a:xfrm>
        </p:grpSpPr>
        <p:sp>
          <p:nvSpPr>
            <p:cNvPr id="87072" name="Line 3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73" name="Line 3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74" name="Line 3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75" name="Line 3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76" name="Rectangle 36"/>
            <p:cNvSpPr>
              <a:spLocks noChangeArrowheads="1"/>
            </p:cNvSpPr>
            <p:nvPr/>
          </p:nvSpPr>
          <p:spPr bwMode="auto">
            <a:xfrm>
              <a:off x="4660" y="1921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 b="1"/>
            </a:p>
          </p:txBody>
        </p:sp>
        <p:sp>
          <p:nvSpPr>
            <p:cNvPr id="87077" name="Rectangle 37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endParaRPr lang="en-US" altLang="en-US" sz="2400" b="1"/>
            </a:p>
          </p:txBody>
        </p:sp>
        <p:sp>
          <p:nvSpPr>
            <p:cNvPr id="87078" name="Rectangle 38"/>
            <p:cNvSpPr>
              <a:spLocks noChangeArrowheads="1"/>
            </p:cNvSpPr>
            <p:nvPr/>
          </p:nvSpPr>
          <p:spPr bwMode="auto">
            <a:xfrm>
              <a:off x="4604" y="191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en-US" sz="2400" b="1"/>
            </a:p>
          </p:txBody>
        </p:sp>
      </p:grpSp>
      <p:sp>
        <p:nvSpPr>
          <p:cNvPr id="87079" name="Freeform 39"/>
          <p:cNvSpPr>
            <a:spLocks/>
          </p:cNvSpPr>
          <p:nvPr/>
        </p:nvSpPr>
        <p:spPr bwMode="auto">
          <a:xfrm>
            <a:off x="4572000" y="3505200"/>
            <a:ext cx="381000" cy="609600"/>
          </a:xfrm>
          <a:custGeom>
            <a:avLst/>
            <a:gdLst>
              <a:gd name="T0" fmla="*/ 304 w 448"/>
              <a:gd name="T1" fmla="*/ 0 h 720"/>
              <a:gd name="T2" fmla="*/ 64 w 448"/>
              <a:gd name="T3" fmla="*/ 240 h 720"/>
              <a:gd name="T4" fmla="*/ 64 w 448"/>
              <a:gd name="T5" fmla="*/ 576 h 720"/>
              <a:gd name="T6" fmla="*/ 448 w 448"/>
              <a:gd name="T7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8" h="720">
                <a:moveTo>
                  <a:pt x="304" y="0"/>
                </a:moveTo>
                <a:cubicBezTo>
                  <a:pt x="204" y="72"/>
                  <a:pt x="104" y="144"/>
                  <a:pt x="64" y="240"/>
                </a:cubicBezTo>
                <a:cubicBezTo>
                  <a:pt x="24" y="336"/>
                  <a:pt x="0" y="496"/>
                  <a:pt x="64" y="576"/>
                </a:cubicBezTo>
                <a:cubicBezTo>
                  <a:pt x="128" y="656"/>
                  <a:pt x="384" y="696"/>
                  <a:pt x="448" y="720"/>
                </a:cubicBezTo>
              </a:path>
            </a:pathLst>
          </a:custGeom>
          <a:noFill/>
          <a:ln w="254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0" name="Freeform 40"/>
          <p:cNvSpPr>
            <a:spLocks/>
          </p:cNvSpPr>
          <p:nvPr/>
        </p:nvSpPr>
        <p:spPr bwMode="auto">
          <a:xfrm>
            <a:off x="4038600" y="3505200"/>
            <a:ext cx="914400" cy="1295400"/>
          </a:xfrm>
          <a:custGeom>
            <a:avLst/>
            <a:gdLst>
              <a:gd name="T0" fmla="*/ 600 w 600"/>
              <a:gd name="T1" fmla="*/ 0 h 1536"/>
              <a:gd name="T2" fmla="*/ 120 w 600"/>
              <a:gd name="T3" fmla="*/ 192 h 1536"/>
              <a:gd name="T4" fmla="*/ 24 w 600"/>
              <a:gd name="T5" fmla="*/ 1008 h 1536"/>
              <a:gd name="T6" fmla="*/ 264 w 600"/>
              <a:gd name="T7" fmla="*/ 1440 h 1536"/>
              <a:gd name="T8" fmla="*/ 552 w 600"/>
              <a:gd name="T9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0" h="1536">
                <a:moveTo>
                  <a:pt x="600" y="0"/>
                </a:moveTo>
                <a:cubicBezTo>
                  <a:pt x="408" y="12"/>
                  <a:pt x="216" y="24"/>
                  <a:pt x="120" y="192"/>
                </a:cubicBezTo>
                <a:cubicBezTo>
                  <a:pt x="24" y="360"/>
                  <a:pt x="0" y="800"/>
                  <a:pt x="24" y="1008"/>
                </a:cubicBezTo>
                <a:cubicBezTo>
                  <a:pt x="48" y="1216"/>
                  <a:pt x="176" y="1352"/>
                  <a:pt x="264" y="1440"/>
                </a:cubicBezTo>
                <a:cubicBezTo>
                  <a:pt x="352" y="1528"/>
                  <a:pt x="452" y="1532"/>
                  <a:pt x="552" y="1536"/>
                </a:cubicBezTo>
              </a:path>
            </a:pathLst>
          </a:custGeom>
          <a:noFill/>
          <a:ln w="254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1" name="Text Box 41"/>
          <p:cNvSpPr txBox="1">
            <a:spLocks noChangeArrowheads="1"/>
          </p:cNvSpPr>
          <p:nvPr/>
        </p:nvSpPr>
        <p:spPr bwMode="auto">
          <a:xfrm>
            <a:off x="3810000" y="4876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400" b="1"/>
          </a:p>
        </p:txBody>
      </p:sp>
      <p:sp>
        <p:nvSpPr>
          <p:cNvPr id="87082" name="Text Box 42"/>
          <p:cNvSpPr txBox="1">
            <a:spLocks noChangeArrowheads="1"/>
          </p:cNvSpPr>
          <p:nvPr/>
        </p:nvSpPr>
        <p:spPr bwMode="auto">
          <a:xfrm>
            <a:off x="3429000" y="48164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Affinity group pointers</a:t>
            </a:r>
          </a:p>
        </p:txBody>
      </p:sp>
      <p:grpSp>
        <p:nvGrpSpPr>
          <p:cNvPr id="87083" name="Group 43"/>
          <p:cNvGrpSpPr>
            <a:grpSpLocks/>
          </p:cNvGrpSpPr>
          <p:nvPr/>
        </p:nvGrpSpPr>
        <p:grpSpPr bwMode="auto">
          <a:xfrm>
            <a:off x="7632700" y="3663950"/>
            <a:ext cx="330200" cy="381000"/>
            <a:chOff x="4452" y="1911"/>
            <a:chExt cx="208" cy="240"/>
          </a:xfrm>
        </p:grpSpPr>
        <p:sp>
          <p:nvSpPr>
            <p:cNvPr id="87084" name="Line 44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5" name="Line 45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6" name="Line 46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7" name="Line 47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8" name="Rectangle 48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altLang="en-US" sz="2400" b="1"/>
            </a:p>
          </p:txBody>
        </p:sp>
        <p:sp>
          <p:nvSpPr>
            <p:cNvPr id="87089" name="Rectangle 49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endParaRPr lang="en-US" altLang="en-US" sz="2400" b="1"/>
            </a:p>
          </p:txBody>
        </p:sp>
        <p:sp>
          <p:nvSpPr>
            <p:cNvPr id="87090" name="Rectangle 50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altLang="en-US" sz="2400" b="1"/>
            </a:p>
          </p:txBody>
        </p:sp>
      </p:grpSp>
      <p:sp>
        <p:nvSpPr>
          <p:cNvPr id="87091" name="Text Box 51"/>
          <p:cNvSpPr txBox="1">
            <a:spLocks noChangeArrowheads="1"/>
          </p:cNvSpPr>
          <p:nvPr/>
        </p:nvSpPr>
        <p:spPr bwMode="auto">
          <a:xfrm>
            <a:off x="7512448" y="3887787"/>
            <a:ext cx="1066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members per affinity group</a:t>
            </a:r>
            <a:endParaRPr lang="en-US" altLang="en-US" sz="1400" b="1" dirty="0"/>
          </a:p>
        </p:txBody>
      </p:sp>
      <p:sp>
        <p:nvSpPr>
          <p:cNvPr id="87092" name="AutoShape 52"/>
          <p:cNvSpPr>
            <a:spLocks noChangeArrowheads="1"/>
          </p:cNvSpPr>
          <p:nvPr/>
        </p:nvSpPr>
        <p:spPr bwMode="auto">
          <a:xfrm>
            <a:off x="0" y="1905000"/>
            <a:ext cx="3276600" cy="4953000"/>
          </a:xfrm>
          <a:prstGeom prst="wedgeRoundRectCallout">
            <a:avLst>
              <a:gd name="adj1" fmla="val 99856"/>
              <a:gd name="adj2" fmla="val -18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altLang="en-US" sz="2400" b="1"/>
          </a:p>
        </p:txBody>
      </p:sp>
      <p:graphicFrame>
        <p:nvGraphicFramePr>
          <p:cNvPr id="87093" name="Group 53"/>
          <p:cNvGraphicFramePr>
            <a:graphicFrameLocks noGrp="1"/>
          </p:cNvGraphicFramePr>
          <p:nvPr/>
        </p:nvGraphicFramePr>
        <p:xfrm>
          <a:off x="762000" y="2544763"/>
          <a:ext cx="1752600" cy="962026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111" name="Text Box 71"/>
          <p:cNvSpPr txBox="1">
            <a:spLocks noChangeArrowheads="1"/>
          </p:cNvSpPr>
          <p:nvPr/>
        </p:nvSpPr>
        <p:spPr bwMode="auto">
          <a:xfrm>
            <a:off x="685800" y="21336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6600"/>
                </a:solidFill>
              </a:rPr>
              <a:t>Affinity group view</a:t>
            </a:r>
            <a:endParaRPr lang="en-US" altLang="en-US" sz="1600" b="1">
              <a:solidFill>
                <a:srgbClr val="FF6600"/>
              </a:solidFill>
            </a:endParaRPr>
          </a:p>
        </p:txBody>
      </p:sp>
      <p:sp>
        <p:nvSpPr>
          <p:cNvPr id="87112" name="AutoShape 72"/>
          <p:cNvSpPr>
            <a:spLocks noChangeArrowheads="1"/>
          </p:cNvSpPr>
          <p:nvPr/>
        </p:nvSpPr>
        <p:spPr bwMode="auto">
          <a:xfrm>
            <a:off x="5867400" y="762000"/>
            <a:ext cx="2971800" cy="1524000"/>
          </a:xfrm>
          <a:prstGeom prst="cloudCallout">
            <a:avLst>
              <a:gd name="adj1" fmla="val -75532"/>
              <a:gd name="adj2" fmla="val 12052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110 knows about other members – 230, 30…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30579" y="6082010"/>
            <a:ext cx="4627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Taken from Gossip-Based Networking Workshop: Leiden ‘06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1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9" grpId="0" animBg="1"/>
      <p:bldP spid="87080" grpId="0" animBg="1"/>
      <p:bldP spid="87082" grpId="0"/>
      <p:bldP spid="87092" grpId="0" animBg="1"/>
      <p:bldP spid="871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Leiden; Dec 06</a:t>
            </a:r>
          </a:p>
        </p:txBody>
      </p:sp>
      <p:sp>
        <p:nvSpPr>
          <p:cNvPr id="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Gossip-Based Networking Workshop</a:t>
            </a:r>
          </a:p>
        </p:txBody>
      </p:sp>
      <p:sp>
        <p:nvSpPr>
          <p:cNvPr id="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B8DF-72C3-48D8-AC03-68234761CD0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88154" name="Rectangle 90"/>
          <p:cNvSpPr>
            <a:spLocks noChangeArrowheads="1"/>
          </p:cNvSpPr>
          <p:nvPr/>
        </p:nvSpPr>
        <p:spPr bwMode="auto">
          <a:xfrm>
            <a:off x="5257800" y="1905000"/>
            <a:ext cx="2368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altLang="en-US" sz="1600">
                <a:solidFill>
                  <a:srgbClr val="FF6600"/>
                </a:solidFill>
              </a:rPr>
              <a:t>Affinity Groups:</a:t>
            </a:r>
          </a:p>
          <a:p>
            <a:pPr algn="ctr" eaLnBrk="1" hangingPunct="1"/>
            <a:r>
              <a:rPr lang="en-US" altLang="en-US" sz="1600">
                <a:solidFill>
                  <a:srgbClr val="FF6600"/>
                </a:solidFill>
              </a:rPr>
              <a:t>peer membership thru consistent</a:t>
            </a:r>
            <a:r>
              <a:rPr lang="en-US" altLang="en-US" sz="1600">
                <a:solidFill>
                  <a:schemeClr val="tx2"/>
                </a:solidFill>
              </a:rPr>
              <a:t> </a:t>
            </a:r>
            <a:r>
              <a:rPr lang="en-US" altLang="en-US" sz="1600">
                <a:solidFill>
                  <a:srgbClr val="FF6600"/>
                </a:solidFill>
              </a:rPr>
              <a:t>hash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Kelips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724400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52578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5789613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73152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4845050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5334000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5867400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 b="1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1" name="Rectangle 17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7580313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7391400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4" name="Rectangle 20"/>
          <p:cNvSpPr>
            <a:spLocks noChangeArrowheads="1"/>
          </p:cNvSpPr>
          <p:nvPr/>
        </p:nvSpPr>
        <p:spPr bwMode="auto">
          <a:xfrm>
            <a:off x="7543800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110</a:t>
            </a:r>
          </a:p>
        </p:txBody>
      </p:sp>
      <p:sp>
        <p:nvSpPr>
          <p:cNvPr id="88087" name="Rectangle 23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230</a:t>
            </a:r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5797550" y="381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202</a:t>
            </a:r>
          </a:p>
        </p:txBody>
      </p:sp>
      <p:sp>
        <p:nvSpPr>
          <p:cNvPr id="88090" name="Line 26"/>
          <p:cNvSpPr>
            <a:spLocks noChangeShapeType="1"/>
          </p:cNvSpPr>
          <p:nvPr/>
        </p:nvSpPr>
        <p:spPr bwMode="auto">
          <a:xfrm flipV="1">
            <a:off x="5029200" y="2667000"/>
            <a:ext cx="304800" cy="3048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>
            <a:off x="5486400" y="2743200"/>
            <a:ext cx="0" cy="2286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092" name="Line 28"/>
          <p:cNvSpPr>
            <a:spLocks noChangeShapeType="1"/>
          </p:cNvSpPr>
          <p:nvPr/>
        </p:nvSpPr>
        <p:spPr bwMode="auto">
          <a:xfrm>
            <a:off x="6019800" y="2743200"/>
            <a:ext cx="0" cy="2286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093" name="Line 29"/>
          <p:cNvSpPr>
            <a:spLocks noChangeShapeType="1"/>
          </p:cNvSpPr>
          <p:nvPr/>
        </p:nvSpPr>
        <p:spPr bwMode="auto">
          <a:xfrm>
            <a:off x="7391400" y="2743200"/>
            <a:ext cx="152400" cy="3048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094" name="Text Box 30"/>
          <p:cNvSpPr txBox="1">
            <a:spLocks noChangeArrowheads="1"/>
          </p:cNvSpPr>
          <p:nvPr/>
        </p:nvSpPr>
        <p:spPr bwMode="auto">
          <a:xfrm>
            <a:off x="7315200" y="3048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1200" b="1"/>
          </a:p>
        </p:txBody>
      </p:sp>
      <p:grpSp>
        <p:nvGrpSpPr>
          <p:cNvPr id="88095" name="Group 31"/>
          <p:cNvGrpSpPr>
            <a:grpSpLocks/>
          </p:cNvGrpSpPr>
          <p:nvPr/>
        </p:nvGrpSpPr>
        <p:grpSpPr bwMode="auto">
          <a:xfrm>
            <a:off x="7315200" y="3033713"/>
            <a:ext cx="406400" cy="198437"/>
            <a:chOff x="4452" y="1911"/>
            <a:chExt cx="256" cy="125"/>
          </a:xfrm>
        </p:grpSpPr>
        <p:sp>
          <p:nvSpPr>
            <p:cNvPr id="88096" name="Line 3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7" name="Line 3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8" name="Line 3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9" name="Line 3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00" name="Rectangle 36"/>
            <p:cNvSpPr>
              <a:spLocks noChangeArrowheads="1"/>
            </p:cNvSpPr>
            <p:nvPr/>
          </p:nvSpPr>
          <p:spPr bwMode="auto">
            <a:xfrm>
              <a:off x="4660" y="1921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 b="1"/>
            </a:p>
          </p:txBody>
        </p:sp>
        <p:sp>
          <p:nvSpPr>
            <p:cNvPr id="88101" name="Rectangle 37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endParaRPr lang="en-US" altLang="en-US" sz="2400" b="1"/>
            </a:p>
          </p:txBody>
        </p:sp>
        <p:sp>
          <p:nvSpPr>
            <p:cNvPr id="88102" name="Rectangle 38"/>
            <p:cNvSpPr>
              <a:spLocks noChangeArrowheads="1"/>
            </p:cNvSpPr>
            <p:nvPr/>
          </p:nvSpPr>
          <p:spPr bwMode="auto">
            <a:xfrm>
              <a:off x="4604" y="191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en-US" sz="2400" b="1"/>
            </a:p>
          </p:txBody>
        </p:sp>
      </p:grpSp>
      <p:sp>
        <p:nvSpPr>
          <p:cNvPr id="88103" name="Text Box 39"/>
          <p:cNvSpPr txBox="1">
            <a:spLocks noChangeArrowheads="1"/>
          </p:cNvSpPr>
          <p:nvPr/>
        </p:nvSpPr>
        <p:spPr bwMode="auto">
          <a:xfrm>
            <a:off x="3810000" y="4876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400" b="1"/>
          </a:p>
        </p:txBody>
      </p:sp>
      <p:sp>
        <p:nvSpPr>
          <p:cNvPr id="88104" name="Text Box 40"/>
          <p:cNvSpPr txBox="1">
            <a:spLocks noChangeArrowheads="1"/>
          </p:cNvSpPr>
          <p:nvPr/>
        </p:nvSpPr>
        <p:spPr bwMode="auto">
          <a:xfrm>
            <a:off x="6629400" y="5410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Contact pointers</a:t>
            </a:r>
          </a:p>
        </p:txBody>
      </p:sp>
      <p:grpSp>
        <p:nvGrpSpPr>
          <p:cNvPr id="88105" name="Group 41"/>
          <p:cNvGrpSpPr>
            <a:grpSpLocks/>
          </p:cNvGrpSpPr>
          <p:nvPr/>
        </p:nvGrpSpPr>
        <p:grpSpPr bwMode="auto">
          <a:xfrm>
            <a:off x="8001000" y="3687763"/>
            <a:ext cx="330200" cy="381000"/>
            <a:chOff x="4452" y="1911"/>
            <a:chExt cx="208" cy="240"/>
          </a:xfrm>
        </p:grpSpPr>
        <p:sp>
          <p:nvSpPr>
            <p:cNvPr id="88106" name="Line 4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07" name="Line 4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08" name="Line 4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09" name="Line 4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10" name="Rectangle 46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altLang="en-US" sz="2400" b="1"/>
            </a:p>
          </p:txBody>
        </p:sp>
        <p:sp>
          <p:nvSpPr>
            <p:cNvPr id="88111" name="Rectangle 47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endParaRPr lang="en-US" altLang="en-US" sz="2400" b="1"/>
            </a:p>
          </p:txBody>
        </p:sp>
        <p:sp>
          <p:nvSpPr>
            <p:cNvPr id="88112" name="Rectangle 48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altLang="en-US" sz="2400" b="1"/>
            </a:p>
          </p:txBody>
        </p:sp>
      </p:grpSp>
      <p:sp>
        <p:nvSpPr>
          <p:cNvPr id="88113" name="Text Box 49"/>
          <p:cNvSpPr txBox="1">
            <a:spLocks noChangeArrowheads="1"/>
          </p:cNvSpPr>
          <p:nvPr/>
        </p:nvSpPr>
        <p:spPr bwMode="auto">
          <a:xfrm>
            <a:off x="7787570" y="3901459"/>
            <a:ext cx="10668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members per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Times New Roman" panose="02020603050405020304" pitchFamily="18" charset="0"/>
              </a:rPr>
              <a:t>affinity </a:t>
            </a:r>
            <a:r>
              <a:rPr lang="en-US" altLang="en-US" sz="1400" dirty="0">
                <a:latin typeface="Times New Roman" panose="02020603050405020304" pitchFamily="18" charset="0"/>
              </a:rPr>
              <a:t>group</a:t>
            </a:r>
            <a:endParaRPr lang="en-US" altLang="en-US" sz="1400" b="1" dirty="0"/>
          </a:p>
        </p:txBody>
      </p:sp>
      <p:sp>
        <p:nvSpPr>
          <p:cNvPr id="88114" name="AutoShape 50"/>
          <p:cNvSpPr>
            <a:spLocks noChangeArrowheads="1"/>
          </p:cNvSpPr>
          <p:nvPr/>
        </p:nvSpPr>
        <p:spPr bwMode="auto">
          <a:xfrm>
            <a:off x="0" y="1905000"/>
            <a:ext cx="3276600" cy="4953000"/>
          </a:xfrm>
          <a:prstGeom prst="wedgeRoundRectCallout">
            <a:avLst>
              <a:gd name="adj1" fmla="val 99856"/>
              <a:gd name="adj2" fmla="val -18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altLang="en-US" sz="2400" b="1"/>
          </a:p>
        </p:txBody>
      </p:sp>
      <p:graphicFrame>
        <p:nvGraphicFramePr>
          <p:cNvPr id="88115" name="Group 51"/>
          <p:cNvGraphicFramePr>
            <a:graphicFrameLocks noGrp="1"/>
          </p:cNvGraphicFramePr>
          <p:nvPr/>
        </p:nvGraphicFramePr>
        <p:xfrm>
          <a:off x="762000" y="2544763"/>
          <a:ext cx="1752600" cy="962026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33" name="Text Box 69"/>
          <p:cNvSpPr txBox="1">
            <a:spLocks noChangeArrowheads="1"/>
          </p:cNvSpPr>
          <p:nvPr/>
        </p:nvSpPr>
        <p:spPr bwMode="auto">
          <a:xfrm>
            <a:off x="685800" y="21336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6600"/>
                </a:solidFill>
              </a:rPr>
              <a:t>Affinity group view</a:t>
            </a:r>
            <a:endParaRPr lang="en-US" altLang="en-US" sz="1600" b="1">
              <a:solidFill>
                <a:srgbClr val="FF6600"/>
              </a:solidFill>
            </a:endParaRPr>
          </a:p>
        </p:txBody>
      </p:sp>
      <p:graphicFrame>
        <p:nvGraphicFramePr>
          <p:cNvPr id="88134" name="Group 70"/>
          <p:cNvGraphicFramePr>
            <a:graphicFrameLocks noGrp="1"/>
          </p:cNvGraphicFramePr>
          <p:nvPr/>
        </p:nvGraphicFramePr>
        <p:xfrm>
          <a:off x="838200" y="4038600"/>
          <a:ext cx="1752600" cy="915988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</a:tblGrid>
              <a:tr h="119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contactNode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48" name="Text Box 84"/>
          <p:cNvSpPr txBox="1">
            <a:spLocks noChangeArrowheads="1"/>
          </p:cNvSpPr>
          <p:nvPr/>
        </p:nvSpPr>
        <p:spPr bwMode="auto">
          <a:xfrm>
            <a:off x="685800" y="36576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6600"/>
                </a:solidFill>
              </a:rPr>
              <a:t>Contacts</a:t>
            </a:r>
          </a:p>
        </p:txBody>
      </p:sp>
      <p:sp>
        <p:nvSpPr>
          <p:cNvPr id="88149" name="AutoShape 85"/>
          <p:cNvSpPr>
            <a:spLocks noChangeArrowheads="1"/>
          </p:cNvSpPr>
          <p:nvPr/>
        </p:nvSpPr>
        <p:spPr bwMode="auto">
          <a:xfrm>
            <a:off x="5257800" y="1600200"/>
            <a:ext cx="2819400" cy="1295400"/>
          </a:xfrm>
          <a:prstGeom prst="cloudCallout">
            <a:avLst>
              <a:gd name="adj1" fmla="val -20440"/>
              <a:gd name="adj2" fmla="val 138236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202 is a “contact” for 110 in group 2</a:t>
            </a:r>
          </a:p>
        </p:txBody>
      </p:sp>
      <p:grpSp>
        <p:nvGrpSpPr>
          <p:cNvPr id="88150" name="Group 86"/>
          <p:cNvGrpSpPr>
            <a:grpSpLocks/>
          </p:cNvGrpSpPr>
          <p:nvPr/>
        </p:nvGrpSpPr>
        <p:grpSpPr bwMode="auto">
          <a:xfrm>
            <a:off x="4953000" y="3505200"/>
            <a:ext cx="2590800" cy="2374900"/>
            <a:chOff x="3120" y="2208"/>
            <a:chExt cx="1632" cy="1496"/>
          </a:xfrm>
        </p:grpSpPr>
        <p:sp>
          <p:nvSpPr>
            <p:cNvPr id="88151" name="Freeform 87"/>
            <p:cNvSpPr>
              <a:spLocks/>
            </p:cNvSpPr>
            <p:nvPr/>
          </p:nvSpPr>
          <p:spPr bwMode="auto">
            <a:xfrm>
              <a:off x="3120" y="2208"/>
              <a:ext cx="400" cy="528"/>
            </a:xfrm>
            <a:custGeom>
              <a:avLst/>
              <a:gdLst>
                <a:gd name="T0" fmla="*/ 0 w 400"/>
                <a:gd name="T1" fmla="*/ 0 h 528"/>
                <a:gd name="T2" fmla="*/ 336 w 400"/>
                <a:gd name="T3" fmla="*/ 240 h 528"/>
                <a:gd name="T4" fmla="*/ 384 w 400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0" h="528">
                  <a:moveTo>
                    <a:pt x="0" y="0"/>
                  </a:moveTo>
                  <a:cubicBezTo>
                    <a:pt x="136" y="76"/>
                    <a:pt x="272" y="152"/>
                    <a:pt x="336" y="240"/>
                  </a:cubicBezTo>
                  <a:cubicBezTo>
                    <a:pt x="400" y="328"/>
                    <a:pt x="392" y="428"/>
                    <a:pt x="384" y="528"/>
                  </a:cubicBezTo>
                </a:path>
              </a:pathLst>
            </a:custGeom>
            <a:noFill/>
            <a:ln w="28575" cmpd="sng">
              <a:solidFill>
                <a:schemeClr val="folHlink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52" name="Freeform 88"/>
            <p:cNvSpPr>
              <a:spLocks/>
            </p:cNvSpPr>
            <p:nvPr/>
          </p:nvSpPr>
          <p:spPr bwMode="auto">
            <a:xfrm>
              <a:off x="3168" y="2208"/>
              <a:ext cx="528" cy="288"/>
            </a:xfrm>
            <a:custGeom>
              <a:avLst/>
              <a:gdLst>
                <a:gd name="T0" fmla="*/ 0 w 528"/>
                <a:gd name="T1" fmla="*/ 0 h 288"/>
                <a:gd name="T2" fmla="*/ 384 w 528"/>
                <a:gd name="T3" fmla="*/ 48 h 288"/>
                <a:gd name="T4" fmla="*/ 528 w 528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cubicBezTo>
                    <a:pt x="148" y="0"/>
                    <a:pt x="296" y="0"/>
                    <a:pt x="384" y="48"/>
                  </a:cubicBezTo>
                  <a:cubicBezTo>
                    <a:pt x="472" y="96"/>
                    <a:pt x="500" y="192"/>
                    <a:pt x="528" y="288"/>
                  </a:cubicBezTo>
                </a:path>
              </a:pathLst>
            </a:custGeom>
            <a:noFill/>
            <a:ln w="28575" cmpd="sng">
              <a:solidFill>
                <a:schemeClr val="folHlink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53" name="Freeform 89"/>
            <p:cNvSpPr>
              <a:spLocks/>
            </p:cNvSpPr>
            <p:nvPr/>
          </p:nvSpPr>
          <p:spPr bwMode="auto">
            <a:xfrm>
              <a:off x="3120" y="2208"/>
              <a:ext cx="1632" cy="1496"/>
            </a:xfrm>
            <a:custGeom>
              <a:avLst/>
              <a:gdLst>
                <a:gd name="T0" fmla="*/ 0 w 1632"/>
                <a:gd name="T1" fmla="*/ 0 h 1496"/>
                <a:gd name="T2" fmla="*/ 336 w 1632"/>
                <a:gd name="T3" fmla="*/ 1344 h 1496"/>
                <a:gd name="T4" fmla="*/ 1632 w 1632"/>
                <a:gd name="T5" fmla="*/ 912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2" h="1496">
                  <a:moveTo>
                    <a:pt x="0" y="0"/>
                  </a:moveTo>
                  <a:cubicBezTo>
                    <a:pt x="32" y="596"/>
                    <a:pt x="64" y="1192"/>
                    <a:pt x="336" y="1344"/>
                  </a:cubicBezTo>
                  <a:cubicBezTo>
                    <a:pt x="608" y="1496"/>
                    <a:pt x="1120" y="1204"/>
                    <a:pt x="1632" y="912"/>
                  </a:cubicBezTo>
                </a:path>
              </a:pathLst>
            </a:custGeom>
            <a:noFill/>
            <a:ln w="28575" cmpd="sng">
              <a:solidFill>
                <a:schemeClr val="folHlink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30277" y="6183610"/>
            <a:ext cx="4772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Taken from Gossip-Based Networking Workshop: Leiden ‘06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8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4" grpId="0"/>
      <p:bldP spid="8814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Leiden; Dec 06</a:t>
            </a:r>
          </a:p>
        </p:txBody>
      </p:sp>
      <p:sp>
        <p:nvSpPr>
          <p:cNvPr id="1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Gossip-Based Networking Workshop</a:t>
            </a:r>
          </a:p>
        </p:txBody>
      </p:sp>
      <p:sp>
        <p:nvSpPr>
          <p:cNvPr id="1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0D84-B525-4B9F-AA38-CAB0D4C42530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9196" name="Rectangle 108"/>
          <p:cNvSpPr>
            <a:spLocks noChangeArrowheads="1"/>
          </p:cNvSpPr>
          <p:nvPr/>
        </p:nvSpPr>
        <p:spPr bwMode="auto">
          <a:xfrm>
            <a:off x="381000" y="5867400"/>
            <a:ext cx="25146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95" name="Rectangle 107"/>
          <p:cNvSpPr>
            <a:spLocks noChangeArrowheads="1"/>
          </p:cNvSpPr>
          <p:nvPr/>
        </p:nvSpPr>
        <p:spPr bwMode="auto">
          <a:xfrm>
            <a:off x="5257800" y="1905000"/>
            <a:ext cx="2368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altLang="en-US" sz="1600">
                <a:solidFill>
                  <a:srgbClr val="FF6600"/>
                </a:solidFill>
              </a:rPr>
              <a:t>Affinity Groups:</a:t>
            </a:r>
          </a:p>
          <a:p>
            <a:pPr algn="ctr" eaLnBrk="1" hangingPunct="1"/>
            <a:r>
              <a:rPr lang="en-US" altLang="en-US" sz="1600">
                <a:solidFill>
                  <a:srgbClr val="FF6600"/>
                </a:solidFill>
              </a:rPr>
              <a:t>peer membership thru consistent</a:t>
            </a:r>
            <a:r>
              <a:rPr lang="en-US" altLang="en-US" sz="1600">
                <a:solidFill>
                  <a:schemeClr val="tx2"/>
                </a:solidFill>
              </a:rPr>
              <a:t> </a:t>
            </a:r>
            <a:r>
              <a:rPr lang="en-US" altLang="en-US" sz="1600">
                <a:solidFill>
                  <a:srgbClr val="FF6600"/>
                </a:solidFill>
              </a:rPr>
              <a:t>hash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Kelips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4724400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52578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5789613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73152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4845050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5334000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5867400" y="2971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rgbClr val="FF66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 b="1"/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5" name="Rectangle 17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6" name="Rectangle 18"/>
          <p:cNvSpPr>
            <a:spLocks noChangeArrowheads="1"/>
          </p:cNvSpPr>
          <p:nvPr/>
        </p:nvSpPr>
        <p:spPr bwMode="auto">
          <a:xfrm>
            <a:off x="7580313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7" name="Rectangle 19"/>
          <p:cNvSpPr>
            <a:spLocks noChangeArrowheads="1"/>
          </p:cNvSpPr>
          <p:nvPr/>
        </p:nvSpPr>
        <p:spPr bwMode="auto">
          <a:xfrm>
            <a:off x="7391400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8" name="Rectangle 20"/>
          <p:cNvSpPr>
            <a:spLocks noChangeArrowheads="1"/>
          </p:cNvSpPr>
          <p:nvPr/>
        </p:nvSpPr>
        <p:spPr bwMode="auto">
          <a:xfrm>
            <a:off x="7543800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9" name="Rectangle 21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89110" name="Rectangle 22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110</a:t>
            </a:r>
          </a:p>
        </p:txBody>
      </p:sp>
      <p:sp>
        <p:nvSpPr>
          <p:cNvPr id="89111" name="Rectangle 23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230</a:t>
            </a:r>
          </a:p>
        </p:txBody>
      </p:sp>
      <p:sp>
        <p:nvSpPr>
          <p:cNvPr id="89112" name="Rectangle 24"/>
          <p:cNvSpPr>
            <a:spLocks noChangeArrowheads="1"/>
          </p:cNvSpPr>
          <p:nvPr/>
        </p:nvSpPr>
        <p:spPr bwMode="auto">
          <a:xfrm>
            <a:off x="5867400" y="381000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</a:rPr>
              <a:t>202</a:t>
            </a:r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 flipV="1">
            <a:off x="5029200" y="2667000"/>
            <a:ext cx="304800" cy="3048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15" name="Line 27"/>
          <p:cNvSpPr>
            <a:spLocks noChangeShapeType="1"/>
          </p:cNvSpPr>
          <p:nvPr/>
        </p:nvSpPr>
        <p:spPr bwMode="auto">
          <a:xfrm>
            <a:off x="5486400" y="2743200"/>
            <a:ext cx="0" cy="2286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16" name="Line 28"/>
          <p:cNvSpPr>
            <a:spLocks noChangeShapeType="1"/>
          </p:cNvSpPr>
          <p:nvPr/>
        </p:nvSpPr>
        <p:spPr bwMode="auto">
          <a:xfrm>
            <a:off x="6019800" y="2743200"/>
            <a:ext cx="0" cy="2286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17" name="Line 29"/>
          <p:cNvSpPr>
            <a:spLocks noChangeShapeType="1"/>
          </p:cNvSpPr>
          <p:nvPr/>
        </p:nvSpPr>
        <p:spPr bwMode="auto">
          <a:xfrm>
            <a:off x="7391400" y="2743200"/>
            <a:ext cx="152400" cy="304800"/>
          </a:xfrm>
          <a:prstGeom prst="line">
            <a:avLst/>
          </a:prstGeom>
          <a:noFill/>
          <a:ln w="9525">
            <a:solidFill>
              <a:srgbClr val="FF66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118" name="Text Box 30"/>
          <p:cNvSpPr txBox="1">
            <a:spLocks noChangeArrowheads="1"/>
          </p:cNvSpPr>
          <p:nvPr/>
        </p:nvSpPr>
        <p:spPr bwMode="auto">
          <a:xfrm>
            <a:off x="7315200" y="3048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1200" b="1"/>
          </a:p>
        </p:txBody>
      </p:sp>
      <p:grpSp>
        <p:nvGrpSpPr>
          <p:cNvPr id="89119" name="Group 31"/>
          <p:cNvGrpSpPr>
            <a:grpSpLocks/>
          </p:cNvGrpSpPr>
          <p:nvPr/>
        </p:nvGrpSpPr>
        <p:grpSpPr bwMode="auto">
          <a:xfrm>
            <a:off x="7315200" y="3033713"/>
            <a:ext cx="406400" cy="198437"/>
            <a:chOff x="4452" y="1911"/>
            <a:chExt cx="256" cy="125"/>
          </a:xfrm>
        </p:grpSpPr>
        <p:sp>
          <p:nvSpPr>
            <p:cNvPr id="89120" name="Line 3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1" name="Line 3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2" name="Line 3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3" name="Line 3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4" name="Rectangle 36"/>
            <p:cNvSpPr>
              <a:spLocks noChangeArrowheads="1"/>
            </p:cNvSpPr>
            <p:nvPr/>
          </p:nvSpPr>
          <p:spPr bwMode="auto">
            <a:xfrm>
              <a:off x="4660" y="1921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 b="1"/>
            </a:p>
          </p:txBody>
        </p:sp>
        <p:sp>
          <p:nvSpPr>
            <p:cNvPr id="89125" name="Rectangle 37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endParaRPr lang="en-US" altLang="en-US" sz="2400" b="1"/>
            </a:p>
          </p:txBody>
        </p:sp>
        <p:sp>
          <p:nvSpPr>
            <p:cNvPr id="89126" name="Rectangle 38"/>
            <p:cNvSpPr>
              <a:spLocks noChangeArrowheads="1"/>
            </p:cNvSpPr>
            <p:nvPr/>
          </p:nvSpPr>
          <p:spPr bwMode="auto">
            <a:xfrm>
              <a:off x="4604" y="191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en-US" sz="2400" b="1"/>
            </a:p>
          </p:txBody>
        </p:sp>
      </p:grpSp>
      <p:sp>
        <p:nvSpPr>
          <p:cNvPr id="89127" name="Text Box 39"/>
          <p:cNvSpPr txBox="1">
            <a:spLocks noChangeArrowheads="1"/>
          </p:cNvSpPr>
          <p:nvPr/>
        </p:nvSpPr>
        <p:spPr bwMode="auto">
          <a:xfrm>
            <a:off x="3810000" y="4876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400" b="1"/>
          </a:p>
        </p:txBody>
      </p:sp>
      <p:sp>
        <p:nvSpPr>
          <p:cNvPr id="89128" name="Text Box 40"/>
          <p:cNvSpPr txBox="1">
            <a:spLocks noChangeArrowheads="1"/>
          </p:cNvSpPr>
          <p:nvPr/>
        </p:nvSpPr>
        <p:spPr bwMode="auto">
          <a:xfrm>
            <a:off x="5257800" y="5334000"/>
            <a:ext cx="1676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Times New Roman" panose="02020603050405020304" pitchFamily="18" charset="0"/>
              </a:rPr>
              <a:t>Gossip protocol replicates data cheaply</a:t>
            </a:r>
          </a:p>
        </p:txBody>
      </p:sp>
      <p:grpSp>
        <p:nvGrpSpPr>
          <p:cNvPr id="89129" name="Group 41"/>
          <p:cNvGrpSpPr>
            <a:grpSpLocks/>
          </p:cNvGrpSpPr>
          <p:nvPr/>
        </p:nvGrpSpPr>
        <p:grpSpPr bwMode="auto">
          <a:xfrm>
            <a:off x="8001000" y="3687763"/>
            <a:ext cx="330200" cy="381000"/>
            <a:chOff x="4452" y="1911"/>
            <a:chExt cx="208" cy="240"/>
          </a:xfrm>
        </p:grpSpPr>
        <p:sp>
          <p:nvSpPr>
            <p:cNvPr id="89130" name="Line 4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1" name="Line 4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2" name="Line 4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3" name="Line 4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4" name="Rectangle 46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altLang="en-US" sz="2400" b="1"/>
            </a:p>
          </p:txBody>
        </p:sp>
        <p:sp>
          <p:nvSpPr>
            <p:cNvPr id="89135" name="Rectangle 47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  <a:endParaRPr lang="en-US" altLang="en-US" sz="2400" b="1"/>
            </a:p>
          </p:txBody>
        </p:sp>
        <p:sp>
          <p:nvSpPr>
            <p:cNvPr id="89136" name="Rectangle 48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altLang="en-US" sz="2400" b="1"/>
            </a:p>
          </p:txBody>
        </p:sp>
      </p:grpSp>
      <p:sp>
        <p:nvSpPr>
          <p:cNvPr id="89137" name="Text Box 49"/>
          <p:cNvSpPr txBox="1">
            <a:spLocks noChangeArrowheads="1"/>
          </p:cNvSpPr>
          <p:nvPr/>
        </p:nvSpPr>
        <p:spPr bwMode="auto">
          <a:xfrm>
            <a:off x="7715468" y="3857625"/>
            <a:ext cx="10668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Times New Roman" panose="02020603050405020304" pitchFamily="18" charset="0"/>
              </a:rPr>
              <a:t>members per </a:t>
            </a:r>
            <a:endParaRPr lang="en-US" altLang="en-US" sz="1400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400" dirty="0" smtClean="0">
                <a:latin typeface="Times New Roman" panose="02020603050405020304" pitchFamily="18" charset="0"/>
              </a:rPr>
              <a:t>affinity </a:t>
            </a:r>
            <a:r>
              <a:rPr lang="en-US" altLang="en-US" sz="1400" dirty="0">
                <a:latin typeface="Times New Roman" panose="02020603050405020304" pitchFamily="18" charset="0"/>
              </a:rPr>
              <a:t>group</a:t>
            </a:r>
            <a:endParaRPr lang="en-US" altLang="en-US" sz="1400" b="1" dirty="0"/>
          </a:p>
        </p:txBody>
      </p:sp>
      <p:sp>
        <p:nvSpPr>
          <p:cNvPr id="89138" name="AutoShape 50"/>
          <p:cNvSpPr>
            <a:spLocks noChangeArrowheads="1"/>
          </p:cNvSpPr>
          <p:nvPr/>
        </p:nvSpPr>
        <p:spPr bwMode="auto">
          <a:xfrm>
            <a:off x="0" y="1905000"/>
            <a:ext cx="3276600" cy="4953000"/>
          </a:xfrm>
          <a:prstGeom prst="wedgeRoundRectCallout">
            <a:avLst>
              <a:gd name="adj1" fmla="val 99856"/>
              <a:gd name="adj2" fmla="val -18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altLang="en-US" sz="2400" b="1"/>
          </a:p>
        </p:txBody>
      </p:sp>
      <p:graphicFrame>
        <p:nvGraphicFramePr>
          <p:cNvPr id="89139" name="Group 51"/>
          <p:cNvGraphicFramePr>
            <a:graphicFrameLocks noGrp="1"/>
          </p:cNvGraphicFramePr>
          <p:nvPr/>
        </p:nvGraphicFramePr>
        <p:xfrm>
          <a:off x="762000" y="2544763"/>
          <a:ext cx="1752600" cy="962026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57" name="Text Box 69"/>
          <p:cNvSpPr txBox="1">
            <a:spLocks noChangeArrowheads="1"/>
          </p:cNvSpPr>
          <p:nvPr/>
        </p:nvSpPr>
        <p:spPr bwMode="auto">
          <a:xfrm>
            <a:off x="685800" y="21336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6600"/>
                </a:solidFill>
              </a:rPr>
              <a:t>Affinity group view</a:t>
            </a:r>
            <a:endParaRPr lang="en-US" altLang="en-US" sz="1600" b="1">
              <a:solidFill>
                <a:srgbClr val="FF6600"/>
              </a:solidFill>
            </a:endParaRPr>
          </a:p>
        </p:txBody>
      </p:sp>
      <p:graphicFrame>
        <p:nvGraphicFramePr>
          <p:cNvPr id="89158" name="Group 70"/>
          <p:cNvGraphicFramePr>
            <a:graphicFrameLocks noGrp="1"/>
          </p:cNvGraphicFramePr>
          <p:nvPr/>
        </p:nvGraphicFramePr>
        <p:xfrm>
          <a:off x="838200" y="4038600"/>
          <a:ext cx="1752600" cy="914400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</a:tblGrid>
              <a:tr h="119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contactNode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72" name="Text Box 84"/>
          <p:cNvSpPr txBox="1">
            <a:spLocks noChangeArrowheads="1"/>
          </p:cNvSpPr>
          <p:nvPr/>
        </p:nvSpPr>
        <p:spPr bwMode="auto">
          <a:xfrm>
            <a:off x="685800" y="36576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6600"/>
                </a:solidFill>
              </a:rPr>
              <a:t>Contacts</a:t>
            </a:r>
          </a:p>
        </p:txBody>
      </p:sp>
      <p:graphicFrame>
        <p:nvGraphicFramePr>
          <p:cNvPr id="89173" name="Group 85"/>
          <p:cNvGraphicFramePr>
            <a:graphicFrameLocks noGrp="1"/>
          </p:cNvGraphicFramePr>
          <p:nvPr/>
        </p:nvGraphicFramePr>
        <p:xfrm>
          <a:off x="838200" y="5643563"/>
          <a:ext cx="1752600" cy="914400"/>
        </p:xfrm>
        <a:graphic>
          <a:graphicData uri="http://schemas.openxmlformats.org/drawingml/2006/table">
            <a:tbl>
              <a:tblPr/>
              <a:tblGrid>
                <a:gridCol w="838200"/>
                <a:gridCol w="9144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resource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cnn.com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87" name="Text Box 99"/>
          <p:cNvSpPr txBox="1">
            <a:spLocks noChangeArrowheads="1"/>
          </p:cNvSpPr>
          <p:nvPr/>
        </p:nvSpPr>
        <p:spPr bwMode="auto">
          <a:xfrm>
            <a:off x="685800" y="51816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6600"/>
                </a:solidFill>
              </a:rPr>
              <a:t>Resource Tuples</a:t>
            </a:r>
          </a:p>
        </p:txBody>
      </p:sp>
      <p:sp>
        <p:nvSpPr>
          <p:cNvPr id="89188" name="Oval 100"/>
          <p:cNvSpPr>
            <a:spLocks noChangeArrowheads="1"/>
          </p:cNvSpPr>
          <p:nvPr/>
        </p:nvSpPr>
        <p:spPr bwMode="auto">
          <a:xfrm>
            <a:off x="5715000" y="3200400"/>
            <a:ext cx="609600" cy="20574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89" name="AutoShape 101"/>
          <p:cNvSpPr>
            <a:spLocks noChangeArrowheads="1"/>
          </p:cNvSpPr>
          <p:nvPr/>
        </p:nvSpPr>
        <p:spPr bwMode="auto">
          <a:xfrm>
            <a:off x="4191000" y="457200"/>
            <a:ext cx="4953000" cy="2209800"/>
          </a:xfrm>
          <a:prstGeom prst="cloudCallout">
            <a:avLst>
              <a:gd name="adj1" fmla="val -8366"/>
              <a:gd name="adj2" fmla="val 109481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“cnn.com” maps to group 2.  So 110 tells group 2 to “route” inquiries about cnn.com to it.</a:t>
            </a:r>
          </a:p>
        </p:txBody>
      </p:sp>
      <p:sp>
        <p:nvSpPr>
          <p:cNvPr id="89190" name="Line 102"/>
          <p:cNvSpPr>
            <a:spLocks noChangeShapeType="1"/>
          </p:cNvSpPr>
          <p:nvPr/>
        </p:nvSpPr>
        <p:spPr bwMode="auto">
          <a:xfrm flipV="1">
            <a:off x="5867400" y="3505200"/>
            <a:ext cx="762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91" name="Line 103"/>
          <p:cNvSpPr>
            <a:spLocks noChangeShapeType="1"/>
          </p:cNvSpPr>
          <p:nvPr/>
        </p:nvSpPr>
        <p:spPr bwMode="auto">
          <a:xfrm>
            <a:off x="5029200" y="3505200"/>
            <a:ext cx="838200" cy="609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92" name="Line 104"/>
          <p:cNvSpPr>
            <a:spLocks noChangeShapeType="1"/>
          </p:cNvSpPr>
          <p:nvPr/>
        </p:nvSpPr>
        <p:spPr bwMode="auto">
          <a:xfrm>
            <a:off x="5867400" y="4191000"/>
            <a:ext cx="1524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93" name="Line 105"/>
          <p:cNvSpPr>
            <a:spLocks noChangeShapeType="1"/>
          </p:cNvSpPr>
          <p:nvPr/>
        </p:nvSpPr>
        <p:spPr bwMode="auto">
          <a:xfrm flipH="1">
            <a:off x="6172200" y="4267200"/>
            <a:ext cx="12192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94" name="Line 106"/>
          <p:cNvSpPr>
            <a:spLocks noChangeShapeType="1"/>
          </p:cNvSpPr>
          <p:nvPr/>
        </p:nvSpPr>
        <p:spPr bwMode="auto">
          <a:xfrm flipH="1" flipV="1">
            <a:off x="5029200" y="3581400"/>
            <a:ext cx="9906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3330277" y="6183610"/>
            <a:ext cx="4772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Taken from Gossip-Based Networking Workshop: Leiden ‘06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8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28" grpId="0"/>
      <p:bldP spid="89188" grpId="0" animBg="1"/>
      <p:bldP spid="89189" grpId="0" animBg="1"/>
      <p:bldP spid="89190" grpId="0" animBg="1"/>
      <p:bldP spid="89191" grpId="0" animBg="1"/>
      <p:bldP spid="89192" grpId="0" animBg="1"/>
      <p:bldP spid="89193" grpId="0" animBg="1"/>
      <p:bldP spid="8919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Leiden; Dec 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Gossip-Based Networking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79B1-82F0-4279-8594-210FDCA69B4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316" y="38100"/>
            <a:ext cx="7620000" cy="1143000"/>
          </a:xfrm>
        </p:spPr>
        <p:txBody>
          <a:bodyPr/>
          <a:lstStyle/>
          <a:p>
            <a:r>
              <a:rPr lang="en-US" altLang="en-US"/>
              <a:t>How it works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Kelips</a:t>
            </a:r>
            <a:r>
              <a:rPr lang="en-US" altLang="en-US" dirty="0"/>
              <a:t> is </a:t>
            </a:r>
            <a:r>
              <a:rPr lang="en-US" altLang="en-US" i="1" dirty="0"/>
              <a:t>entirely </a:t>
            </a:r>
            <a:r>
              <a:rPr lang="en-US" altLang="en-US" dirty="0"/>
              <a:t>gossip based!</a:t>
            </a:r>
          </a:p>
          <a:p>
            <a:pPr lvl="1"/>
            <a:r>
              <a:rPr lang="en-US" altLang="en-US" dirty="0"/>
              <a:t>Gossip about membership</a:t>
            </a:r>
          </a:p>
          <a:p>
            <a:pPr lvl="1"/>
            <a:r>
              <a:rPr lang="en-US" altLang="en-US" dirty="0"/>
              <a:t>Gossip to replicate and repair data</a:t>
            </a:r>
          </a:p>
          <a:p>
            <a:pPr lvl="1"/>
            <a:r>
              <a:rPr lang="en-US" altLang="en-US" dirty="0"/>
              <a:t>Gossip about “last heard from” time used to discard failed nodes</a:t>
            </a:r>
          </a:p>
          <a:p>
            <a:r>
              <a:rPr lang="en-US" altLang="en-US" dirty="0"/>
              <a:t>Gossip “channel” uses fixed bandwidth</a:t>
            </a:r>
          </a:p>
          <a:p>
            <a:pPr lvl="1"/>
            <a:r>
              <a:rPr lang="en-US" altLang="en-US" dirty="0"/>
              <a:t>… fixed rate, packets of limited size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0277" y="6183610"/>
            <a:ext cx="4772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Taken from Gossip-Based Networking Workshop: Leiden ‘06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Leiden; Dec 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Gossip-Based Networking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FFFF-7FDF-4DEA-B196-EDD13BD0C39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Connection to self-stabilization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Self-stabilization theory</a:t>
            </a:r>
          </a:p>
          <a:p>
            <a:pPr lvl="1"/>
            <a:r>
              <a:rPr lang="en-US" altLang="en-US"/>
              <a:t>Describe a system and a desired property</a:t>
            </a:r>
          </a:p>
          <a:p>
            <a:pPr lvl="1"/>
            <a:r>
              <a:rPr lang="en-US" altLang="en-US"/>
              <a:t>Assume a failure in which code remains correct but node states are corrupted</a:t>
            </a:r>
          </a:p>
          <a:p>
            <a:pPr lvl="1"/>
            <a:r>
              <a:rPr lang="en-US" altLang="en-US"/>
              <a:t>Proof obligation: property reestablished within bounded time</a:t>
            </a:r>
          </a:p>
          <a:p>
            <a:r>
              <a:rPr lang="en-US" altLang="en-US" i="1">
                <a:solidFill>
                  <a:schemeClr val="hlink"/>
                </a:solidFill>
              </a:rPr>
              <a:t>Kelips is self-stabilizing.  Chord isn’t.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0277" y="6183610"/>
            <a:ext cx="4772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Taken from Gossip-Based Networking Workshop: Leiden ‘06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2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Highly available distributed hash table</a:t>
            </a:r>
          </a:p>
          <a:p>
            <a:pPr lvl="1"/>
            <a:r>
              <a:rPr lang="en-US" sz="3400" dirty="0" smtClean="0"/>
              <a:t>Uses Chord-like ring </a:t>
            </a:r>
            <a:r>
              <a:rPr lang="en-US" sz="3400" dirty="0" smtClean="0"/>
              <a:t>structure</a:t>
            </a:r>
          </a:p>
          <a:p>
            <a:r>
              <a:rPr lang="en-US" sz="3800" dirty="0" smtClean="0"/>
              <a:t>Two operations:</a:t>
            </a:r>
          </a:p>
          <a:p>
            <a:pPr lvl="1"/>
            <a:r>
              <a:rPr lang="en-US" sz="3600" dirty="0" smtClean="0"/>
              <a:t>g</a:t>
            </a:r>
            <a:r>
              <a:rPr lang="en-US" sz="3600" dirty="0" smtClean="0"/>
              <a:t>et()</a:t>
            </a:r>
          </a:p>
          <a:p>
            <a:pPr lvl="1"/>
            <a:r>
              <a:rPr lang="en-US" sz="3600" dirty="0" smtClean="0"/>
              <a:t>put()</a:t>
            </a:r>
            <a:endParaRPr lang="en-US" sz="3600" dirty="0"/>
          </a:p>
          <a:p>
            <a:r>
              <a:rPr lang="en-US" sz="3600" dirty="0" smtClean="0"/>
              <a:t>Following “</a:t>
            </a:r>
            <a:r>
              <a:rPr lang="en-US" sz="3600" dirty="0" smtClean="0"/>
              <a:t>CAP Theorem” </a:t>
            </a:r>
            <a:r>
              <a:rPr lang="en-US" sz="3600" dirty="0" smtClean="0"/>
              <a:t>lore…</a:t>
            </a:r>
          </a:p>
          <a:p>
            <a:pPr lvl="1"/>
            <a:r>
              <a:rPr lang="en-US" sz="3400" dirty="0" smtClean="0"/>
              <a:t>Sacrifice consistency</a:t>
            </a:r>
          </a:p>
          <a:p>
            <a:pPr lvl="1"/>
            <a:r>
              <a:rPr lang="en-US" sz="3400" dirty="0" smtClean="0"/>
              <a:t>Gain availability</a:t>
            </a:r>
          </a:p>
          <a:p>
            <a:pPr lvl="1"/>
            <a:r>
              <a:rPr lang="en-US" sz="3400" dirty="0" smtClean="0"/>
              <a:t>No “ACID” transactions</a:t>
            </a:r>
          </a:p>
        </p:txBody>
      </p:sp>
    </p:spTree>
    <p:extLst>
      <p:ext uri="{BB962C8B-B14F-4D97-AF65-F5344CB8AC3E}">
        <p14:creationId xmlns:p14="http://schemas.microsoft.com/office/powerpoint/2010/main" val="3358282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Performance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Service Level Agreement (SLA)</a:t>
            </a:r>
          </a:p>
          <a:p>
            <a:pPr lvl="1"/>
            <a:r>
              <a:rPr lang="en-US" sz="3400" dirty="0" smtClean="0"/>
              <a:t>Cloud providers must maintain certain performance levels according to contracts</a:t>
            </a:r>
          </a:p>
          <a:p>
            <a:pPr lvl="1"/>
            <a:r>
              <a:rPr lang="en-US" sz="3400" dirty="0" smtClean="0"/>
              <a:t>Clients describe an expected request rate distribution: SLA describes expected latency</a:t>
            </a:r>
            <a:endParaRPr lang="en-US" sz="3600" dirty="0" smtClean="0"/>
          </a:p>
          <a:p>
            <a:r>
              <a:rPr lang="en-US" sz="3600" dirty="0" smtClean="0"/>
              <a:t>Amazon expresses SLA’s at 99.9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percentile of latency</a:t>
            </a:r>
          </a:p>
        </p:txBody>
      </p:sp>
    </p:spTree>
    <p:extLst>
      <p:ext uri="{BB962C8B-B14F-4D97-AF65-F5344CB8AC3E}">
        <p14:creationId xmlns:p14="http://schemas.microsoft.com/office/powerpoint/2010/main" val="3470772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Sean Parker</a:t>
            </a:r>
            <a:endParaRPr lang="en-US" dirty="0"/>
          </a:p>
        </p:txBody>
      </p:sp>
      <p:pic>
        <p:nvPicPr>
          <p:cNvPr id="4" name="Picture 3" descr="headshot-very-small_400x4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733" y="1417638"/>
            <a:ext cx="5096933" cy="509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856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 Availability for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800" dirty="0" smtClean="0"/>
              <a:t>Clients write to first node they find</a:t>
            </a:r>
          </a:p>
          <a:p>
            <a:pPr lvl="1"/>
            <a:r>
              <a:rPr lang="en-US" sz="3600" dirty="0"/>
              <a:t>Vector clocks timestamp writes</a:t>
            </a:r>
          </a:p>
          <a:p>
            <a:pPr lvl="1"/>
            <a:r>
              <a:rPr lang="en-US" sz="3600" dirty="0"/>
              <a:t>Different versions of key’s value live on different nodes</a:t>
            </a:r>
          </a:p>
          <a:p>
            <a:endParaRPr lang="en-US" sz="3800" dirty="0"/>
          </a:p>
          <a:p>
            <a:r>
              <a:rPr lang="en-US" sz="3800" dirty="0" smtClean="0"/>
              <a:t>Conflicts are resolved during reads</a:t>
            </a:r>
          </a:p>
          <a:p>
            <a:pPr lvl="1"/>
            <a:r>
              <a:rPr lang="en-US" sz="3600" dirty="0" smtClean="0"/>
              <a:t>Like </a:t>
            </a:r>
            <a:r>
              <a:rPr lang="en-US" sz="3600" dirty="0" err="1" smtClean="0"/>
              <a:t>git</a:t>
            </a:r>
            <a:r>
              <a:rPr lang="en-US" sz="3600" dirty="0" smtClean="0"/>
              <a:t>: “</a:t>
            </a:r>
            <a:r>
              <a:rPr lang="en-US" sz="3600" dirty="0" err="1" smtClean="0"/>
              <a:t>automerge</a:t>
            </a:r>
            <a:r>
              <a:rPr lang="en-US" sz="3600" dirty="0" smtClean="0"/>
              <a:t> conflict” is handled by end application</a:t>
            </a:r>
          </a:p>
        </p:txBody>
      </p:sp>
    </p:spTree>
    <p:extLst>
      <p:ext uri="{BB962C8B-B14F-4D97-AF65-F5344CB8AC3E}">
        <p14:creationId xmlns:p14="http://schemas.microsoft.com/office/powerpoint/2010/main" val="2842634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Incremental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800" dirty="0" smtClean="0"/>
              <a:t>Consistent Hashing a la Chord</a:t>
            </a:r>
            <a:endParaRPr lang="en-US" sz="3800" dirty="0"/>
          </a:p>
          <a:p>
            <a:r>
              <a:rPr lang="en-US" sz="3800" dirty="0" smtClean="0"/>
              <a:t>Utilize “virtual nodes” along ring</a:t>
            </a:r>
          </a:p>
          <a:p>
            <a:pPr lvl="1"/>
            <a:r>
              <a:rPr lang="en-US" sz="3600" dirty="0" smtClean="0"/>
              <a:t>Many virtual nodes per physical node</a:t>
            </a:r>
          </a:p>
          <a:p>
            <a:pPr lvl="1"/>
            <a:r>
              <a:rPr lang="en-US" sz="3600" dirty="0" smtClean="0"/>
              <a:t>larger machines can hold more virtual nodes</a:t>
            </a:r>
          </a:p>
          <a:p>
            <a:pPr lvl="1"/>
            <a:r>
              <a:rPr lang="en-US" sz="3600" dirty="0" smtClean="0"/>
              <a:t>Heterogeneous </a:t>
            </a:r>
            <a:r>
              <a:rPr lang="en-US" sz="3600" dirty="0" smtClean="0"/>
              <a:t>hardware is properly load balanced</a:t>
            </a:r>
          </a:p>
        </p:txBody>
      </p:sp>
    </p:spTree>
    <p:extLst>
      <p:ext uri="{BB962C8B-B14F-4D97-AF65-F5344CB8AC3E}">
        <p14:creationId xmlns:p14="http://schemas.microsoft.com/office/powerpoint/2010/main" val="11032306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Background gossip</a:t>
            </a:r>
          </a:p>
          <a:p>
            <a:pPr lvl="1"/>
            <a:r>
              <a:rPr lang="en-US" sz="3600" dirty="0"/>
              <a:t>p</a:t>
            </a:r>
            <a:r>
              <a:rPr lang="en-US" sz="3600" dirty="0" smtClean="0"/>
              <a:t>ropagates membership knowledge</a:t>
            </a:r>
          </a:p>
          <a:p>
            <a:pPr lvl="1"/>
            <a:r>
              <a:rPr lang="en-US" sz="3600" dirty="0" smtClean="0"/>
              <a:t>Gives O(1) hops for routing</a:t>
            </a:r>
          </a:p>
          <a:p>
            <a:r>
              <a:rPr lang="en-US" sz="3800" dirty="0" smtClean="0"/>
              <a:t>Heartbeats and timeouts</a:t>
            </a:r>
            <a:endParaRPr lang="en-US" sz="3600" dirty="0"/>
          </a:p>
          <a:p>
            <a:pPr lvl="1"/>
            <a:r>
              <a:rPr lang="en-US" sz="3600" dirty="0"/>
              <a:t>d</a:t>
            </a:r>
            <a:r>
              <a:rPr lang="en-US" sz="3600" dirty="0" smtClean="0"/>
              <a:t>etects failures</a:t>
            </a:r>
          </a:p>
        </p:txBody>
      </p:sp>
    </p:spTree>
    <p:extLst>
      <p:ext uri="{BB962C8B-B14F-4D97-AF65-F5344CB8AC3E}">
        <p14:creationId xmlns:p14="http://schemas.microsoft.com/office/powerpoint/2010/main" val="2995236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Replication: Sloppy Quorum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Each node maintains a “preference list” of replicas for its own data</a:t>
            </a:r>
          </a:p>
          <a:p>
            <a:r>
              <a:rPr lang="en-US" sz="3800" dirty="0" smtClean="0"/>
              <a:t>Replicas are made on first N </a:t>
            </a:r>
            <a:r>
              <a:rPr lang="en-US" sz="3800" i="1" dirty="0" smtClean="0"/>
              <a:t>healthy</a:t>
            </a:r>
            <a:r>
              <a:rPr lang="en-US" sz="3800" dirty="0" smtClean="0"/>
              <a:t> nodes from preference list</a:t>
            </a:r>
          </a:p>
          <a:p>
            <a:pPr lvl="1"/>
            <a:r>
              <a:rPr lang="en-US" sz="3400" dirty="0"/>
              <a:t>r</a:t>
            </a:r>
            <a:r>
              <a:rPr lang="en-US" sz="3400" dirty="0" smtClean="0"/>
              <a:t>equire R nodes to respond for get()</a:t>
            </a:r>
          </a:p>
          <a:p>
            <a:pPr lvl="1"/>
            <a:r>
              <a:rPr lang="en-US" sz="3400" dirty="0"/>
              <a:t>r</a:t>
            </a:r>
            <a:r>
              <a:rPr lang="en-US" sz="3400" dirty="0" smtClean="0"/>
              <a:t>equire W nodes to respond for put()</a:t>
            </a:r>
            <a:endParaRPr lang="en-US" sz="3800" dirty="0" smtClean="0"/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185597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Replication: Sloppy Quorum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Quorum System</a:t>
            </a:r>
            <a:r>
              <a:rPr lang="en-US" sz="3600" dirty="0"/>
              <a:t>: R + W &gt; N, W &gt; N/2</a:t>
            </a:r>
          </a:p>
          <a:p>
            <a:pPr lvl="1"/>
            <a:r>
              <a:rPr lang="en-US" sz="3200" dirty="0"/>
              <a:t>Dynamo: W &lt; N, R &lt; N</a:t>
            </a:r>
          </a:p>
          <a:p>
            <a:r>
              <a:rPr lang="en-US" sz="3800" dirty="0" smtClean="0"/>
              <a:t>R, W, N are tunable</a:t>
            </a:r>
          </a:p>
          <a:p>
            <a:r>
              <a:rPr lang="en-US" sz="3800" b="1" dirty="0" smtClean="0"/>
              <a:t>Blessing:</a:t>
            </a:r>
            <a:r>
              <a:rPr lang="en-US" sz="3800" dirty="0" smtClean="0"/>
              <a:t> highly flexible</a:t>
            </a:r>
          </a:p>
          <a:p>
            <a:r>
              <a:rPr lang="en-US" sz="3600" b="1" dirty="0" smtClean="0"/>
              <a:t>Curse:</a:t>
            </a:r>
            <a:r>
              <a:rPr lang="en-US" sz="3600" dirty="0" smtClean="0"/>
              <a:t> developers must know how to work with Dynamo correctly</a:t>
            </a:r>
            <a:endParaRPr lang="en-US" sz="3600" b="1" dirty="0" smtClean="0"/>
          </a:p>
          <a:p>
            <a:endParaRPr lang="en-US" sz="3600" dirty="0" smtClean="0"/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0709438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Replication: Hinted Handoff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If replica node is down</a:t>
            </a:r>
          </a:p>
          <a:p>
            <a:pPr lvl="1"/>
            <a:r>
              <a:rPr lang="en-US" sz="3600" dirty="0" smtClean="0"/>
              <a:t>Use next node on preference list as replica</a:t>
            </a:r>
          </a:p>
          <a:p>
            <a:pPr lvl="1"/>
            <a:r>
              <a:rPr lang="en-US" sz="3600" dirty="0" smtClean="0"/>
              <a:t>Include “hint” declaring the original replica</a:t>
            </a:r>
          </a:p>
          <a:p>
            <a:pPr lvl="1"/>
            <a:r>
              <a:rPr lang="en-US" sz="3600" dirty="0" smtClean="0"/>
              <a:t>Periodically check if original comes back up : update replica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7551222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Permanent Failure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Anti-Entropy: </a:t>
            </a:r>
            <a:r>
              <a:rPr lang="en-US" sz="3800" dirty="0" err="1" smtClean="0"/>
              <a:t>Merkle</a:t>
            </a:r>
            <a:r>
              <a:rPr lang="en-US" sz="3800" dirty="0" smtClean="0"/>
              <a:t> Trees</a:t>
            </a:r>
          </a:p>
          <a:p>
            <a:pPr lvl="1"/>
            <a:r>
              <a:rPr lang="en-US" sz="3600" dirty="0" smtClean="0"/>
              <a:t>Maintain a tree per virtual node</a:t>
            </a:r>
            <a:endParaRPr lang="en-US" sz="3600" dirty="0"/>
          </a:p>
          <a:p>
            <a:r>
              <a:rPr lang="en-US" sz="3800" dirty="0" smtClean="0"/>
              <a:t>Every leaf is a hash of a block of data (value with an individual key)</a:t>
            </a:r>
            <a:endParaRPr lang="en-US" sz="3800" dirty="0"/>
          </a:p>
          <a:p>
            <a:r>
              <a:rPr lang="en-US" sz="3800" dirty="0" smtClean="0"/>
              <a:t>Every node is the hash of its children</a:t>
            </a:r>
          </a:p>
          <a:p>
            <a:pPr lvl="1"/>
            <a:r>
              <a:rPr lang="en-US" sz="3600" dirty="0" smtClean="0"/>
              <a:t>Quick check for consistency</a:t>
            </a:r>
          </a:p>
        </p:txBody>
      </p:sp>
    </p:spTree>
    <p:extLst>
      <p:ext uri="{BB962C8B-B14F-4D97-AF65-F5344CB8AC3E}">
        <p14:creationId xmlns:p14="http://schemas.microsoft.com/office/powerpoint/2010/main" val="29489208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65" y="218937"/>
            <a:ext cx="8017312" cy="632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07217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37" y="248188"/>
            <a:ext cx="7459805" cy="653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68341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9" y="322015"/>
            <a:ext cx="7133380" cy="653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46778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1999-2001: Industry Popularity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Napster</a:t>
            </a:r>
          </a:p>
          <a:p>
            <a:pPr lvl="1"/>
            <a:r>
              <a:rPr lang="en-US" sz="2800" dirty="0" smtClean="0"/>
              <a:t>Centralized index</a:t>
            </a:r>
          </a:p>
          <a:p>
            <a:pPr lvl="1"/>
            <a:r>
              <a:rPr lang="en-US" sz="2800" dirty="0" smtClean="0"/>
              <a:t>P2P file transfer</a:t>
            </a:r>
          </a:p>
          <a:p>
            <a:r>
              <a:rPr lang="en-US" sz="4400" dirty="0" err="1" smtClean="0"/>
              <a:t>FastTrack</a:t>
            </a:r>
            <a:r>
              <a:rPr lang="en-US" sz="4400" dirty="0" smtClean="0"/>
              <a:t> / </a:t>
            </a:r>
            <a:r>
              <a:rPr lang="en-US" sz="4400" dirty="0" err="1" smtClean="0"/>
              <a:t>Kazaa</a:t>
            </a:r>
            <a:endParaRPr lang="en-US" sz="4400" dirty="0" smtClean="0"/>
          </a:p>
          <a:p>
            <a:pPr lvl="1"/>
            <a:r>
              <a:rPr lang="en-US" sz="2600" dirty="0" smtClean="0"/>
              <a:t>“</a:t>
            </a:r>
            <a:r>
              <a:rPr lang="en-US" sz="2600" dirty="0" err="1" smtClean="0"/>
              <a:t>Supernodes</a:t>
            </a:r>
            <a:r>
              <a:rPr lang="en-US" sz="2600" dirty="0" smtClean="0"/>
              <a:t>” can act as proxy servers and routers</a:t>
            </a:r>
          </a:p>
          <a:p>
            <a:pPr lvl="1"/>
            <a:r>
              <a:rPr lang="en-US" sz="2600" dirty="0" smtClean="0"/>
              <a:t> P2P file transfer</a:t>
            </a:r>
            <a:endParaRPr lang="en-US" sz="2600" dirty="0"/>
          </a:p>
          <a:p>
            <a:r>
              <a:rPr lang="en-US" sz="4400" dirty="0" smtClean="0"/>
              <a:t>Gnutella</a:t>
            </a:r>
          </a:p>
          <a:p>
            <a:pPr lvl="1"/>
            <a:r>
              <a:rPr lang="en-US" sz="2800" dirty="0" smtClean="0"/>
              <a:t>Fully distributed P2P network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636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Robert Morris</a:t>
            </a:r>
            <a:endParaRPr lang="en-US" dirty="0"/>
          </a:p>
        </p:txBody>
      </p:sp>
      <p:pic>
        <p:nvPicPr>
          <p:cNvPr id="4" name="Content Placeholder 3" descr="200px-Robert_Tappan_Morri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6" b="18966"/>
          <a:stretch>
            <a:fillRect/>
          </a:stretch>
        </p:blipFill>
        <p:spPr>
          <a:xfrm>
            <a:off x="931333" y="1600199"/>
            <a:ext cx="6805935" cy="4461933"/>
          </a:xfrm>
        </p:spPr>
      </p:pic>
    </p:spTree>
    <p:extLst>
      <p:ext uri="{BB962C8B-B14F-4D97-AF65-F5344CB8AC3E}">
        <p14:creationId xmlns:p14="http://schemas.microsoft.com/office/powerpoint/2010/main" val="360917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	Chord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 </a:t>
            </a:r>
            <a:r>
              <a:rPr lang="en-US" sz="4400" dirty="0" smtClean="0"/>
              <a:t>Handles one operation:</a:t>
            </a:r>
          </a:p>
          <a:p>
            <a:pPr lvl="1"/>
            <a:r>
              <a:rPr lang="en-US" sz="2800" dirty="0" smtClean="0"/>
              <a:t>Map keys to nodes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With system properties:</a:t>
            </a:r>
          </a:p>
          <a:p>
            <a:pPr lvl="1"/>
            <a:r>
              <a:rPr lang="en-US" sz="2800" dirty="0" smtClean="0"/>
              <a:t>Completely decentralized</a:t>
            </a:r>
          </a:p>
          <a:p>
            <a:pPr lvl="1"/>
            <a:r>
              <a:rPr lang="en-US" sz="2800" dirty="0" smtClean="0"/>
              <a:t>Dynamic membership</a:t>
            </a:r>
            <a:endParaRPr lang="en-US" sz="2800" dirty="0"/>
          </a:p>
          <a:p>
            <a:r>
              <a:rPr lang="en-US" sz="4400" dirty="0"/>
              <a:t> </a:t>
            </a:r>
            <a:r>
              <a:rPr lang="en-US" sz="4400" dirty="0" smtClean="0"/>
              <a:t>Hits performance goals:</a:t>
            </a:r>
          </a:p>
          <a:p>
            <a:pPr lvl="1"/>
            <a:r>
              <a:rPr lang="en-US" sz="2800" dirty="0" smtClean="0"/>
              <a:t>High availability</a:t>
            </a:r>
          </a:p>
          <a:p>
            <a:pPr lvl="1"/>
            <a:r>
              <a:rPr lang="en-US" sz="2800" dirty="0" smtClean="0"/>
              <a:t>Scalable in number of nodes</a:t>
            </a:r>
          </a:p>
        </p:txBody>
      </p:sp>
    </p:spTree>
    <p:extLst>
      <p:ext uri="{BB962C8B-B14F-4D97-AF65-F5344CB8AC3E}">
        <p14:creationId xmlns:p14="http://schemas.microsoft.com/office/powerpoint/2010/main" val="392633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Decentralization Requirements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User has a key </a:t>
            </a:r>
            <a:r>
              <a:rPr lang="en-US" sz="4000" i="1" dirty="0" smtClean="0"/>
              <a:t>k</a:t>
            </a:r>
            <a:r>
              <a:rPr lang="en-US" sz="4000" dirty="0" smtClean="0"/>
              <a:t>, wants a node </a:t>
            </a:r>
            <a:r>
              <a:rPr lang="en-US" sz="4000" i="1" dirty="0" err="1" smtClean="0"/>
              <a:t>n</a:t>
            </a:r>
            <a:r>
              <a:rPr lang="en-US" sz="4000" i="1" baseline="-25000" dirty="0" err="1"/>
              <a:t>k</a:t>
            </a:r>
            <a:endParaRPr lang="en-US" sz="4000" dirty="0" smtClean="0"/>
          </a:p>
          <a:p>
            <a:r>
              <a:rPr lang="en-US" sz="4000" dirty="0" smtClean="0"/>
              <a:t>Given k, every node must:</a:t>
            </a:r>
          </a:p>
          <a:p>
            <a:pPr lvl="1"/>
            <a:r>
              <a:rPr lang="en-US" sz="2600" dirty="0" smtClean="0"/>
              <a:t>locate </a:t>
            </a:r>
            <a:r>
              <a:rPr lang="en-US" sz="2600" i="1" dirty="0" err="1" smtClean="0"/>
              <a:t>n</a:t>
            </a:r>
            <a:r>
              <a:rPr lang="en-US" sz="2600" i="1" baseline="-25000" dirty="0" err="1" smtClean="0"/>
              <a:t>k</a:t>
            </a:r>
            <a:r>
              <a:rPr lang="en-US" sz="2600" i="1" baseline="-25000" dirty="0" smtClean="0"/>
              <a:t> </a:t>
            </a:r>
            <a:r>
              <a:rPr lang="en-US" sz="2600" i="1" dirty="0"/>
              <a:t> </a:t>
            </a:r>
            <a:r>
              <a:rPr lang="en-US" sz="2600" i="1" dirty="0" smtClean="0"/>
              <a:t> </a:t>
            </a:r>
            <a:r>
              <a:rPr lang="en-US" sz="2600" dirty="0" smtClean="0"/>
              <a:t>OR</a:t>
            </a:r>
          </a:p>
          <a:p>
            <a:pPr lvl="1"/>
            <a:r>
              <a:rPr lang="en-US" sz="2800" dirty="0"/>
              <a:t>D</a:t>
            </a:r>
            <a:r>
              <a:rPr lang="en-US" sz="2800" dirty="0" smtClean="0"/>
              <a:t>elegate the location of </a:t>
            </a:r>
            <a:r>
              <a:rPr lang="en-US" sz="2800" i="1" dirty="0" err="1" smtClean="0"/>
              <a:t>n</a:t>
            </a:r>
            <a:r>
              <a:rPr lang="en-US" sz="2800" i="1" baseline="-25000" dirty="0" err="1" smtClean="0"/>
              <a:t>k</a:t>
            </a:r>
            <a:r>
              <a:rPr lang="en-US" sz="2800" i="1" dirty="0" smtClean="0"/>
              <a:t> </a:t>
            </a:r>
            <a:r>
              <a:rPr lang="en-US" sz="2800" dirty="0" smtClean="0"/>
              <a:t>to another node</a:t>
            </a:r>
          </a:p>
          <a:p>
            <a:r>
              <a:rPr lang="en-US" sz="4000" dirty="0" smtClean="0"/>
              <a:t>System must eventually return </a:t>
            </a:r>
            <a:r>
              <a:rPr lang="en-US" sz="4000" i="1" dirty="0" err="1" smtClean="0"/>
              <a:t>n</a:t>
            </a:r>
            <a:r>
              <a:rPr lang="en-US" sz="4000" i="1" baseline="-25000" dirty="0" err="1" smtClean="0"/>
              <a:t>k</a:t>
            </a:r>
            <a:endParaRPr lang="en-US" sz="4000" dirty="0" smtClean="0"/>
          </a:p>
          <a:p>
            <a:pPr lvl="1"/>
            <a:endParaRPr lang="en-US" sz="38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074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Consistent Hashing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Given </a:t>
            </a:r>
            <a:r>
              <a:rPr lang="en-US" sz="4000" i="1" dirty="0" smtClean="0"/>
              <a:t>k, </a:t>
            </a:r>
            <a:r>
              <a:rPr lang="en-US" sz="4000" dirty="0"/>
              <a:t>e</a:t>
            </a:r>
            <a:r>
              <a:rPr lang="en-US" sz="4000" dirty="0" smtClean="0"/>
              <a:t>very node can locate </a:t>
            </a:r>
            <a:r>
              <a:rPr lang="en-US" sz="4000" i="1" dirty="0" err="1" smtClean="0"/>
              <a:t>n</a:t>
            </a:r>
            <a:r>
              <a:rPr lang="en-US" sz="4000" i="1" baseline="-25000" dirty="0" err="1" smtClean="0"/>
              <a:t>k</a:t>
            </a:r>
            <a:endParaRPr lang="en-US" sz="4000" dirty="0" smtClean="0"/>
          </a:p>
          <a:p>
            <a:r>
              <a:rPr lang="en-US" sz="4000" dirty="0" smtClean="0"/>
              <a:t>Hash every node’s IP address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map these values on a circle</a:t>
            </a:r>
            <a:endParaRPr lang="en-US" sz="4000" dirty="0" smtClean="0"/>
          </a:p>
          <a:p>
            <a:r>
              <a:rPr lang="en-US" sz="4000" dirty="0" smtClean="0"/>
              <a:t>Given a key </a:t>
            </a:r>
            <a:r>
              <a:rPr lang="en-US" sz="4000" i="1" dirty="0" smtClean="0"/>
              <a:t>k</a:t>
            </a:r>
            <a:r>
              <a:rPr lang="en-US" sz="4000" dirty="0" smtClean="0"/>
              <a:t>, hash k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k is assigned to closest node on circle, moving clockwise.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4489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Consistent Hashing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962" b="39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61225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569</TotalTime>
  <Words>1260</Words>
  <Application>Microsoft Office PowerPoint</Application>
  <PresentationFormat>On-screen Show (4:3)</PresentationFormat>
  <Paragraphs>338</Paragraphs>
  <Slides>39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Cambria</vt:lpstr>
      <vt:lpstr>Symbol</vt:lpstr>
      <vt:lpstr>Times New Roman</vt:lpstr>
      <vt:lpstr>Wingdings</vt:lpstr>
      <vt:lpstr>Adjacency</vt:lpstr>
      <vt:lpstr>Peer to Peer Networks • Distributed Hash Tables </vt:lpstr>
      <vt:lpstr>1960s – 1999: Research Origins</vt:lpstr>
      <vt:lpstr>Sean Parker</vt:lpstr>
      <vt:lpstr>1999-2001: Industry Popularity</vt:lpstr>
      <vt:lpstr>Robert Morris</vt:lpstr>
      <vt:lpstr>  Chord Protocol</vt:lpstr>
      <vt:lpstr>Decentralization Requirements</vt:lpstr>
      <vt:lpstr>Consistent Hashing System</vt:lpstr>
      <vt:lpstr>Consistent Hashing System</vt:lpstr>
      <vt:lpstr>Consistent Hashing System</vt:lpstr>
      <vt:lpstr>Scaling Consistent Hashing</vt:lpstr>
      <vt:lpstr>Scaling Consistent Hashing</vt:lpstr>
      <vt:lpstr>PowerPoint Presentation</vt:lpstr>
      <vt:lpstr>PowerPoint Presentation</vt:lpstr>
      <vt:lpstr>Node Joins</vt:lpstr>
      <vt:lpstr>Concurrent Joins</vt:lpstr>
      <vt:lpstr>Handling Failures</vt:lpstr>
      <vt:lpstr>Chord Shortcomings</vt:lpstr>
      <vt:lpstr>Two Circle Failure</vt:lpstr>
      <vt:lpstr>Cornell’s Response</vt:lpstr>
      <vt:lpstr>Kelips</vt:lpstr>
      <vt:lpstr>Kelips</vt:lpstr>
      <vt:lpstr>Kelips</vt:lpstr>
      <vt:lpstr>Kelips</vt:lpstr>
      <vt:lpstr>Kelips</vt:lpstr>
      <vt:lpstr>How it works</vt:lpstr>
      <vt:lpstr>Connection to self-stabilization</vt:lpstr>
      <vt:lpstr>Amazon Dynamo</vt:lpstr>
      <vt:lpstr>Performance Requirements</vt:lpstr>
      <vt:lpstr>High Availability for Writes</vt:lpstr>
      <vt:lpstr>Incremental Scalability</vt:lpstr>
      <vt:lpstr>Membership</vt:lpstr>
      <vt:lpstr>Replication: Sloppy Quorum</vt:lpstr>
      <vt:lpstr>Replication: Sloppy Quorum</vt:lpstr>
      <vt:lpstr>Replication: Hinted Handoff</vt:lpstr>
      <vt:lpstr>Permanent Failure Recovery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Hash Tables</dc:title>
  <dc:creator>Galen Marchetti</dc:creator>
  <cp:lastModifiedBy>CIT-Labs</cp:lastModifiedBy>
  <cp:revision>41</cp:revision>
  <dcterms:created xsi:type="dcterms:W3CDTF">2014-11-08T18:17:44Z</dcterms:created>
  <dcterms:modified xsi:type="dcterms:W3CDTF">2014-11-16T23:36:03Z</dcterms:modified>
</cp:coreProperties>
</file>