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4" r:id="rId1"/>
  </p:sldMasterIdLst>
  <p:notesMasterIdLst>
    <p:notesMasterId r:id="rId3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301" r:id="rId22"/>
    <p:sldId id="302" r:id="rId23"/>
    <p:sldId id="277" r:id="rId24"/>
    <p:sldId id="278" r:id="rId25"/>
    <p:sldId id="279" r:id="rId26"/>
    <p:sldId id="300" r:id="rId27"/>
    <p:sldId id="308" r:id="rId28"/>
    <p:sldId id="310" r:id="rId29"/>
    <p:sldId id="311" r:id="rId30"/>
    <p:sldId id="312" r:id="rId31"/>
    <p:sldId id="313" r:id="rId32"/>
    <p:sldId id="315" r:id="rId33"/>
    <p:sldId id="316" r:id="rId34"/>
    <p:sldId id="317" r:id="rId35"/>
    <p:sldId id="299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1044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0B3FEF-BF8A-0942-8DDB-B563CF0AC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45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802F07-3822-A242-AF08-3AB7CC42894F}" type="slidenum">
              <a:rPr lang="en-US"/>
              <a:pPr/>
              <a:t>1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E8FA73-A303-42CF-B01C-91942B7884BD}" type="slidenum">
              <a:rPr lang="en-US"/>
              <a:pPr/>
              <a:t>27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AD7FEC-0332-4467-A25C-8D2992CEC970}" type="slidenum">
              <a:rPr lang="en-US"/>
              <a:pPr/>
              <a:t>28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BB7B3F-E6B5-4D11-AFEB-0F776E121217}" type="slidenum">
              <a:rPr lang="en-US"/>
              <a:pPr/>
              <a:t>29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C2646C-A961-4F17-A6E7-2FAC160034AF}" type="slidenum">
              <a:rPr lang="en-US"/>
              <a:pPr/>
              <a:t>30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5C0F94-66EC-4C8F-82FD-C457C5926015}" type="slidenum">
              <a:rPr lang="en-US"/>
              <a:pPr/>
              <a:t>31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A37941-328F-DA46-B2FC-705ABB71A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50F-85B9-9346-8F72-18F09DC4B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9E9691-F2A0-D245-A491-96C5FAE7E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B368D45-3158-4956-85F1-8617833427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7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F51219-1AE3-2944-8480-ACB493E962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A3746-3ED9-8840-A435-4205503829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3F181B-04A2-3E41-9246-40EE25E11B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E93E40-8A73-D944-9EE3-7862A791C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AEA565-E681-3E46-910B-4EBEE1A45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38AEA-BB5F-9940-8A2D-CB00BB73B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BD9682-27ED-9640-8990-5181D4791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CB3F38-576F-8740-89EB-E487EA0FA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E8624F-AC86-5F40-BA0C-04AF95648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Impossibility of Consensus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Ken Birman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1000" y="6108541"/>
            <a:ext cx="148784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</a:pPr>
            <a:r>
              <a:rPr lang="en-US" sz="2600">
                <a:solidFill>
                  <a:srgbClr val="FFFFFF"/>
                </a:solidFill>
                <a:latin typeface="Tw Cen MT"/>
              </a:rPr>
              <a:t>Fall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Self-Quiz questions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is a state “univalent” as opposed to “bivalent”?</a:t>
            </a:r>
          </a:p>
          <a:p>
            <a:r>
              <a:rPr lang="en-US"/>
              <a:t>Can the system be in a univalent state if no process has actually decided?  </a:t>
            </a:r>
          </a:p>
          <a:p>
            <a:r>
              <a:rPr lang="en-US"/>
              <a:t>What “causes” a system to enter a univalent state?</a:t>
            </a:r>
          </a:p>
        </p:txBody>
      </p:sp>
    </p:spTree>
    <p:extLst>
      <p:ext uri="{BB962C8B-B14F-4D97-AF65-F5344CB8AC3E}">
        <p14:creationId xmlns:p14="http://schemas.microsoft.com/office/powerpoint/2010/main" val="3326155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Self-Quiz questions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Suppose that event </a:t>
            </a:r>
            <a:r>
              <a:rPr lang="en-US" b="1" i="1"/>
              <a:t>e</a:t>
            </a:r>
            <a:r>
              <a:rPr lang="en-US" i="1"/>
              <a:t> </a:t>
            </a:r>
            <a:r>
              <a:rPr lang="en-US"/>
              <a:t>moves us into a univalent state, and </a:t>
            </a:r>
            <a:r>
              <a:rPr lang="en-US" b="1" i="1"/>
              <a:t>e</a:t>
            </a:r>
            <a:r>
              <a:rPr lang="en-US" i="1"/>
              <a:t> </a:t>
            </a:r>
            <a:r>
              <a:rPr lang="en-US"/>
              <a:t>happens at </a:t>
            </a:r>
            <a:r>
              <a:rPr lang="en-US" b="1"/>
              <a:t>p</a:t>
            </a:r>
            <a:r>
              <a:rPr lang="en-US"/>
              <a:t>.  </a:t>
            </a:r>
          </a:p>
          <a:p>
            <a:pPr lvl="1">
              <a:lnSpc>
                <a:spcPct val="90000"/>
              </a:lnSpc>
            </a:pPr>
            <a:r>
              <a:rPr lang="en-US"/>
              <a:t>Might </a:t>
            </a:r>
            <a:r>
              <a:rPr lang="en-US" b="1"/>
              <a:t>p</a:t>
            </a:r>
            <a:r>
              <a:rPr lang="en-US" i="1"/>
              <a:t> </a:t>
            </a:r>
            <a:r>
              <a:rPr lang="en-US"/>
              <a:t>decide “immediately?</a:t>
            </a:r>
          </a:p>
          <a:p>
            <a:pPr>
              <a:lnSpc>
                <a:spcPct val="90000"/>
              </a:lnSpc>
            </a:pPr>
            <a:r>
              <a:rPr lang="en-US"/>
              <a:t>Now sever communications from </a:t>
            </a:r>
            <a:r>
              <a:rPr lang="en-US" b="1"/>
              <a:t>p</a:t>
            </a:r>
            <a:r>
              <a:rPr lang="en-US" i="1"/>
              <a:t> </a:t>
            </a:r>
            <a:r>
              <a:rPr lang="en-US"/>
              <a:t>to the rest of the system.  </a:t>
            </a:r>
            <a:r>
              <a:rPr lang="en-US" u="sng"/>
              <a:t>Both event </a:t>
            </a:r>
            <a:r>
              <a:rPr lang="en-US" b="1" i="1" u="sng"/>
              <a:t>e</a:t>
            </a:r>
            <a:r>
              <a:rPr lang="en-US" i="1" u="sng"/>
              <a:t> </a:t>
            </a:r>
            <a:r>
              <a:rPr lang="en-US" u="sng"/>
              <a:t>and </a:t>
            </a:r>
            <a:r>
              <a:rPr lang="en-US" b="1" u="sng"/>
              <a:t>p</a:t>
            </a:r>
            <a:r>
              <a:rPr lang="en-US" u="sng"/>
              <a:t>’s decision are “hidden”</a:t>
            </a:r>
          </a:p>
          <a:p>
            <a:pPr lvl="1">
              <a:lnSpc>
                <a:spcPct val="90000"/>
              </a:lnSpc>
            </a:pPr>
            <a:r>
              <a:rPr lang="en-US"/>
              <a:t>Does this matter in the FLP model? </a:t>
            </a:r>
          </a:p>
          <a:p>
            <a:pPr lvl="1">
              <a:lnSpc>
                <a:spcPct val="90000"/>
              </a:lnSpc>
            </a:pPr>
            <a:r>
              <a:rPr lang="en-US"/>
              <a:t>Might it matter in real life?</a:t>
            </a:r>
          </a:p>
        </p:txBody>
      </p:sp>
    </p:spTree>
    <p:extLst>
      <p:ext uri="{BB962C8B-B14F-4D97-AF65-F5344CB8AC3E}">
        <p14:creationId xmlns:p14="http://schemas.microsoft.com/office/powerpoint/2010/main" val="3906954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Bivalent state</a:t>
            </a:r>
          </a:p>
        </p:txBody>
      </p:sp>
      <p:sp>
        <p:nvSpPr>
          <p:cNvPr id="291845" name="Text Box 5"/>
          <p:cNvSpPr txBox="1">
            <a:spLocks noChangeArrowheads="1"/>
          </p:cNvSpPr>
          <p:nvPr/>
        </p:nvSpPr>
        <p:spPr bwMode="auto">
          <a:xfrm>
            <a:off x="4038600" y="25146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System starts in S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91846" name="Freeform 6"/>
          <p:cNvSpPr>
            <a:spLocks/>
          </p:cNvSpPr>
          <p:nvPr/>
        </p:nvSpPr>
        <p:spPr bwMode="auto">
          <a:xfrm>
            <a:off x="5029200" y="3200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47" name="Text Box 7"/>
          <p:cNvSpPr txBox="1">
            <a:spLocks noChangeArrowheads="1"/>
          </p:cNvSpPr>
          <p:nvPr/>
        </p:nvSpPr>
        <p:spPr bwMode="auto">
          <a:xfrm>
            <a:off x="5867400" y="44196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91848" name="Freeform 8"/>
          <p:cNvSpPr>
            <a:spLocks/>
          </p:cNvSpPr>
          <p:nvPr/>
        </p:nvSpPr>
        <p:spPr bwMode="auto">
          <a:xfrm flipH="1">
            <a:off x="2895600" y="3200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49" name="Text Box 9"/>
          <p:cNvSpPr txBox="1">
            <a:spLocks noChangeArrowheads="1"/>
          </p:cNvSpPr>
          <p:nvPr/>
        </p:nvSpPr>
        <p:spPr bwMode="auto">
          <a:xfrm>
            <a:off x="2057400" y="44196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291850" name="AutoShape 10"/>
          <p:cNvSpPr>
            <a:spLocks noChangeArrowheads="1"/>
          </p:cNvSpPr>
          <p:nvPr/>
        </p:nvSpPr>
        <p:spPr bwMode="auto">
          <a:xfrm>
            <a:off x="5105400" y="1447800"/>
            <a:ext cx="3429000" cy="1066800"/>
          </a:xfrm>
          <a:prstGeom prst="wedgeRectCallout">
            <a:avLst>
              <a:gd name="adj1" fmla="val -45694"/>
              <a:gd name="adj2" fmla="val 919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S</a:t>
            </a:r>
            <a:r>
              <a:rPr lang="en-US" baseline="-25000"/>
              <a:t>*</a:t>
            </a:r>
            <a:r>
              <a:rPr lang="en-US"/>
              <a:t> denotes bivalent state</a:t>
            </a:r>
          </a:p>
          <a:p>
            <a:r>
              <a:rPr lang="en-US"/>
              <a:t>S</a:t>
            </a:r>
            <a:r>
              <a:rPr lang="en-US" baseline="-25000"/>
              <a:t>0</a:t>
            </a:r>
            <a:r>
              <a:rPr lang="en-US"/>
              <a:t> denotes a decision 0 state</a:t>
            </a:r>
          </a:p>
          <a:p>
            <a:r>
              <a:rPr lang="en-US"/>
              <a:t>S</a:t>
            </a:r>
            <a:r>
              <a:rPr lang="en-US" baseline="-25000"/>
              <a:t>1</a:t>
            </a:r>
            <a:r>
              <a:rPr lang="en-US"/>
              <a:t> denotes a decision 1 state</a:t>
            </a:r>
          </a:p>
        </p:txBody>
      </p:sp>
      <p:sp>
        <p:nvSpPr>
          <p:cNvPr id="291851" name="Line 11"/>
          <p:cNvSpPr>
            <a:spLocks noChangeShapeType="1"/>
          </p:cNvSpPr>
          <p:nvPr/>
        </p:nvSpPr>
        <p:spPr bwMode="auto">
          <a:xfrm flipH="1">
            <a:off x="1600200" y="5410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52" name="Line 12"/>
          <p:cNvSpPr>
            <a:spLocks noChangeShapeType="1"/>
          </p:cNvSpPr>
          <p:nvPr/>
        </p:nvSpPr>
        <p:spPr bwMode="auto">
          <a:xfrm flipH="1">
            <a:off x="2057400" y="5410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54" name="Line 14"/>
          <p:cNvSpPr>
            <a:spLocks noChangeShapeType="1"/>
          </p:cNvSpPr>
          <p:nvPr/>
        </p:nvSpPr>
        <p:spPr bwMode="auto">
          <a:xfrm>
            <a:off x="2286000" y="541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55" name="Line 15"/>
          <p:cNvSpPr>
            <a:spLocks noChangeShapeType="1"/>
          </p:cNvSpPr>
          <p:nvPr/>
        </p:nvSpPr>
        <p:spPr bwMode="auto">
          <a:xfrm>
            <a:off x="2286000" y="5410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56" name="Text Box 16"/>
          <p:cNvSpPr txBox="1">
            <a:spLocks noChangeArrowheads="1"/>
          </p:cNvSpPr>
          <p:nvPr/>
        </p:nvSpPr>
        <p:spPr bwMode="auto">
          <a:xfrm>
            <a:off x="609600" y="5867400"/>
            <a:ext cx="365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Sooner or later all executions decide 0</a:t>
            </a:r>
          </a:p>
        </p:txBody>
      </p:sp>
      <p:sp>
        <p:nvSpPr>
          <p:cNvPr id="291857" name="Line 17"/>
          <p:cNvSpPr>
            <a:spLocks noChangeShapeType="1"/>
          </p:cNvSpPr>
          <p:nvPr/>
        </p:nvSpPr>
        <p:spPr bwMode="auto">
          <a:xfrm flipH="1">
            <a:off x="6019800" y="5410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58" name="Line 18"/>
          <p:cNvSpPr>
            <a:spLocks noChangeShapeType="1"/>
          </p:cNvSpPr>
          <p:nvPr/>
        </p:nvSpPr>
        <p:spPr bwMode="auto">
          <a:xfrm flipH="1">
            <a:off x="6477000" y="5410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59" name="Line 19"/>
          <p:cNvSpPr>
            <a:spLocks noChangeShapeType="1"/>
          </p:cNvSpPr>
          <p:nvPr/>
        </p:nvSpPr>
        <p:spPr bwMode="auto">
          <a:xfrm>
            <a:off x="6705600" y="5410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60" name="Line 20"/>
          <p:cNvSpPr>
            <a:spLocks noChangeShapeType="1"/>
          </p:cNvSpPr>
          <p:nvPr/>
        </p:nvSpPr>
        <p:spPr bwMode="auto">
          <a:xfrm>
            <a:off x="6705600" y="5410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61" name="Text Box 21"/>
          <p:cNvSpPr txBox="1">
            <a:spLocks noChangeArrowheads="1"/>
          </p:cNvSpPr>
          <p:nvPr/>
        </p:nvSpPr>
        <p:spPr bwMode="auto">
          <a:xfrm>
            <a:off x="5029200" y="5867400"/>
            <a:ext cx="365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Sooner or later all executions decide 1</a:t>
            </a:r>
          </a:p>
        </p:txBody>
      </p:sp>
    </p:spTree>
    <p:extLst>
      <p:ext uri="{BB962C8B-B14F-4D97-AF65-F5344CB8AC3E}">
        <p14:creationId xmlns:p14="http://schemas.microsoft.com/office/powerpoint/2010/main" val="3538176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Bivalent state</a:t>
            </a:r>
          </a:p>
        </p:txBody>
      </p:sp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4038600" y="25146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System starts in S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93892" name="Freeform 4"/>
          <p:cNvSpPr>
            <a:spLocks/>
          </p:cNvSpPr>
          <p:nvPr/>
        </p:nvSpPr>
        <p:spPr bwMode="auto">
          <a:xfrm>
            <a:off x="5029200" y="3200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893" name="Text Box 5"/>
          <p:cNvSpPr txBox="1">
            <a:spLocks noChangeArrowheads="1"/>
          </p:cNvSpPr>
          <p:nvPr/>
        </p:nvSpPr>
        <p:spPr bwMode="auto">
          <a:xfrm>
            <a:off x="5867400" y="44196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93894" name="Freeform 6"/>
          <p:cNvSpPr>
            <a:spLocks/>
          </p:cNvSpPr>
          <p:nvPr/>
        </p:nvSpPr>
        <p:spPr bwMode="auto">
          <a:xfrm flipH="1">
            <a:off x="2895600" y="3200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895" name="Text Box 7"/>
          <p:cNvSpPr txBox="1">
            <a:spLocks noChangeArrowheads="1"/>
          </p:cNvSpPr>
          <p:nvPr/>
        </p:nvSpPr>
        <p:spPr bwMode="auto">
          <a:xfrm>
            <a:off x="2057400" y="44196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293896" name="Text Box 8"/>
          <p:cNvSpPr txBox="1">
            <a:spLocks noChangeArrowheads="1"/>
          </p:cNvSpPr>
          <p:nvPr/>
        </p:nvSpPr>
        <p:spPr bwMode="auto">
          <a:xfrm>
            <a:off x="3429000" y="3733800"/>
            <a:ext cx="304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293898" name="AutoShape 10"/>
          <p:cNvSpPr>
            <a:spLocks noChangeArrowheads="1"/>
          </p:cNvSpPr>
          <p:nvPr/>
        </p:nvSpPr>
        <p:spPr bwMode="auto">
          <a:xfrm>
            <a:off x="457200" y="2362200"/>
            <a:ext cx="2286000" cy="1066800"/>
          </a:xfrm>
          <a:prstGeom prst="wedgeRectCallout">
            <a:avLst>
              <a:gd name="adj1" fmla="val 80486"/>
              <a:gd name="adj2" fmla="val 91222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1400" i="1"/>
              <a:t>e is a critical event that takes us from a bivalent to a univalent state: eventually we’ll “decide” 0</a:t>
            </a:r>
          </a:p>
        </p:txBody>
      </p:sp>
    </p:spTree>
    <p:extLst>
      <p:ext uri="{BB962C8B-B14F-4D97-AF65-F5344CB8AC3E}">
        <p14:creationId xmlns:p14="http://schemas.microsoft.com/office/powerpoint/2010/main" val="4274175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Bivalent state</a:t>
            </a:r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4038600" y="25146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System starts in S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95940" name="Freeform 4"/>
          <p:cNvSpPr>
            <a:spLocks/>
          </p:cNvSpPr>
          <p:nvPr/>
        </p:nvSpPr>
        <p:spPr bwMode="auto">
          <a:xfrm>
            <a:off x="5029200" y="3200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5867400" y="44196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95942" name="Freeform 6"/>
          <p:cNvSpPr>
            <a:spLocks/>
          </p:cNvSpPr>
          <p:nvPr/>
        </p:nvSpPr>
        <p:spPr bwMode="auto">
          <a:xfrm flipH="1">
            <a:off x="2895600" y="3200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5943" name="Text Box 7"/>
          <p:cNvSpPr txBox="1">
            <a:spLocks noChangeArrowheads="1"/>
          </p:cNvSpPr>
          <p:nvPr/>
        </p:nvSpPr>
        <p:spPr bwMode="auto">
          <a:xfrm>
            <a:off x="2057400" y="44196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295945" name="AutoShape 9"/>
          <p:cNvSpPr>
            <a:spLocks noChangeArrowheads="1"/>
          </p:cNvSpPr>
          <p:nvPr/>
        </p:nvSpPr>
        <p:spPr bwMode="auto">
          <a:xfrm>
            <a:off x="457200" y="2362200"/>
            <a:ext cx="2286000" cy="1066800"/>
          </a:xfrm>
          <a:prstGeom prst="wedgeRectCallout">
            <a:avLst>
              <a:gd name="adj1" fmla="val 80486"/>
              <a:gd name="adj2" fmla="val 91222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1400" i="1"/>
              <a:t>They delay e and show that there is a situation in which the system will return to a bivalent state</a:t>
            </a:r>
          </a:p>
        </p:txBody>
      </p:sp>
      <p:sp>
        <p:nvSpPr>
          <p:cNvPr id="295946" name="Rectangle 10"/>
          <p:cNvSpPr>
            <a:spLocks noChangeArrowheads="1"/>
          </p:cNvSpPr>
          <p:nvPr/>
        </p:nvSpPr>
        <p:spPr bwMode="auto">
          <a:xfrm>
            <a:off x="1143000" y="3886200"/>
            <a:ext cx="22860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947" name="Freeform 11"/>
          <p:cNvSpPr>
            <a:spLocks/>
          </p:cNvSpPr>
          <p:nvPr/>
        </p:nvSpPr>
        <p:spPr bwMode="auto">
          <a:xfrm>
            <a:off x="3429000" y="3962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5948" name="Text Box 12"/>
          <p:cNvSpPr txBox="1">
            <a:spLocks noChangeArrowheads="1"/>
          </p:cNvSpPr>
          <p:nvPr/>
        </p:nvSpPr>
        <p:spPr bwMode="auto">
          <a:xfrm>
            <a:off x="4495800" y="5181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30000"/>
              <a:t>’</a:t>
            </a:r>
            <a:r>
              <a:rPr lang="en-US" baseline="-25000"/>
              <a:t>*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93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Bivalent state</a:t>
            </a:r>
          </a:p>
        </p:txBody>
      </p:sp>
      <p:sp>
        <p:nvSpPr>
          <p:cNvPr id="296963" name="Text Box 3"/>
          <p:cNvSpPr txBox="1">
            <a:spLocks noChangeArrowheads="1"/>
          </p:cNvSpPr>
          <p:nvPr/>
        </p:nvSpPr>
        <p:spPr bwMode="auto">
          <a:xfrm>
            <a:off x="4038600" y="25146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System starts in S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96964" name="Freeform 4"/>
          <p:cNvSpPr>
            <a:spLocks/>
          </p:cNvSpPr>
          <p:nvPr/>
        </p:nvSpPr>
        <p:spPr bwMode="auto">
          <a:xfrm>
            <a:off x="5029200" y="3200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65" name="Text Box 5"/>
          <p:cNvSpPr txBox="1">
            <a:spLocks noChangeArrowheads="1"/>
          </p:cNvSpPr>
          <p:nvPr/>
        </p:nvSpPr>
        <p:spPr bwMode="auto">
          <a:xfrm>
            <a:off x="5867400" y="44196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96966" name="Freeform 6"/>
          <p:cNvSpPr>
            <a:spLocks/>
          </p:cNvSpPr>
          <p:nvPr/>
        </p:nvSpPr>
        <p:spPr bwMode="auto">
          <a:xfrm flipH="1">
            <a:off x="2895600" y="3200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67" name="Text Box 7"/>
          <p:cNvSpPr txBox="1">
            <a:spLocks noChangeArrowheads="1"/>
          </p:cNvSpPr>
          <p:nvPr/>
        </p:nvSpPr>
        <p:spPr bwMode="auto">
          <a:xfrm>
            <a:off x="2057400" y="44196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296969" name="Rectangle 9"/>
          <p:cNvSpPr>
            <a:spLocks noChangeArrowheads="1"/>
          </p:cNvSpPr>
          <p:nvPr/>
        </p:nvSpPr>
        <p:spPr bwMode="auto">
          <a:xfrm>
            <a:off x="1143000" y="3886200"/>
            <a:ext cx="22860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0" name="Freeform 10"/>
          <p:cNvSpPr>
            <a:spLocks/>
          </p:cNvSpPr>
          <p:nvPr/>
        </p:nvSpPr>
        <p:spPr bwMode="auto">
          <a:xfrm>
            <a:off x="3429000" y="3962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71" name="Text Box 11"/>
          <p:cNvSpPr txBox="1">
            <a:spLocks noChangeArrowheads="1"/>
          </p:cNvSpPr>
          <p:nvPr/>
        </p:nvSpPr>
        <p:spPr bwMode="auto">
          <a:xfrm>
            <a:off x="4495800" y="5181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30000"/>
              <a:t>’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96968" name="AutoShape 8"/>
          <p:cNvSpPr>
            <a:spLocks noChangeArrowheads="1"/>
          </p:cNvSpPr>
          <p:nvPr/>
        </p:nvSpPr>
        <p:spPr bwMode="auto">
          <a:xfrm>
            <a:off x="762000" y="3886200"/>
            <a:ext cx="2286000" cy="1066800"/>
          </a:xfrm>
          <a:prstGeom prst="wedgeRectCallout">
            <a:avLst>
              <a:gd name="adj1" fmla="val 116042"/>
              <a:gd name="adj2" fmla="val 126190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1400" i="1"/>
              <a:t>In this new state they show that we can deliver e and that now, the new state will still be bivalent!</a:t>
            </a:r>
          </a:p>
        </p:txBody>
      </p:sp>
      <p:sp>
        <p:nvSpPr>
          <p:cNvPr id="296973" name="Text Box 13"/>
          <p:cNvSpPr txBox="1">
            <a:spLocks noChangeArrowheads="1"/>
          </p:cNvSpPr>
          <p:nvPr/>
        </p:nvSpPr>
        <p:spPr bwMode="auto">
          <a:xfrm>
            <a:off x="4495800" y="6248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30000"/>
              <a:t>’’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96974" name="Line 14"/>
          <p:cNvSpPr>
            <a:spLocks noChangeShapeType="1"/>
          </p:cNvSpPr>
          <p:nvPr/>
        </p:nvSpPr>
        <p:spPr bwMode="auto">
          <a:xfrm>
            <a:off x="4724400" y="5486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72" name="Text Box 12"/>
          <p:cNvSpPr txBox="1">
            <a:spLocks noChangeArrowheads="1"/>
          </p:cNvSpPr>
          <p:nvPr/>
        </p:nvSpPr>
        <p:spPr bwMode="auto">
          <a:xfrm>
            <a:off x="4572000" y="5638800"/>
            <a:ext cx="304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819783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Bivalent state</a:t>
            </a:r>
          </a:p>
        </p:txBody>
      </p:sp>
      <p:sp>
        <p:nvSpPr>
          <p:cNvPr id="297987" name="Text Box 3"/>
          <p:cNvSpPr txBox="1">
            <a:spLocks noChangeArrowheads="1"/>
          </p:cNvSpPr>
          <p:nvPr/>
        </p:nvSpPr>
        <p:spPr bwMode="auto">
          <a:xfrm>
            <a:off x="4038600" y="25146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System starts in S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97988" name="Freeform 4"/>
          <p:cNvSpPr>
            <a:spLocks/>
          </p:cNvSpPr>
          <p:nvPr/>
        </p:nvSpPr>
        <p:spPr bwMode="auto">
          <a:xfrm>
            <a:off x="5029200" y="3200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989" name="Text Box 5"/>
          <p:cNvSpPr txBox="1">
            <a:spLocks noChangeArrowheads="1"/>
          </p:cNvSpPr>
          <p:nvPr/>
        </p:nvSpPr>
        <p:spPr bwMode="auto">
          <a:xfrm>
            <a:off x="5867400" y="44196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97990" name="Freeform 6"/>
          <p:cNvSpPr>
            <a:spLocks/>
          </p:cNvSpPr>
          <p:nvPr/>
        </p:nvSpPr>
        <p:spPr bwMode="auto">
          <a:xfrm flipH="1">
            <a:off x="2895600" y="3200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991" name="Text Box 7"/>
          <p:cNvSpPr txBox="1">
            <a:spLocks noChangeArrowheads="1"/>
          </p:cNvSpPr>
          <p:nvPr/>
        </p:nvSpPr>
        <p:spPr bwMode="auto">
          <a:xfrm>
            <a:off x="2057400" y="44196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Events can take it to state S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297992" name="Rectangle 8"/>
          <p:cNvSpPr>
            <a:spLocks noChangeArrowheads="1"/>
          </p:cNvSpPr>
          <p:nvPr/>
        </p:nvSpPr>
        <p:spPr bwMode="auto">
          <a:xfrm>
            <a:off x="1143000" y="3886200"/>
            <a:ext cx="22860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93" name="Freeform 9"/>
          <p:cNvSpPr>
            <a:spLocks/>
          </p:cNvSpPr>
          <p:nvPr/>
        </p:nvSpPr>
        <p:spPr bwMode="auto">
          <a:xfrm>
            <a:off x="3429000" y="3962400"/>
            <a:ext cx="1320800" cy="1219200"/>
          </a:xfrm>
          <a:custGeom>
            <a:avLst/>
            <a:gdLst>
              <a:gd name="T0" fmla="*/ 0 w 832"/>
              <a:gd name="T1" fmla="*/ 0 h 768"/>
              <a:gd name="T2" fmla="*/ 96 w 832"/>
              <a:gd name="T3" fmla="*/ 192 h 768"/>
              <a:gd name="T4" fmla="*/ 384 w 832"/>
              <a:gd name="T5" fmla="*/ 192 h 768"/>
              <a:gd name="T6" fmla="*/ 432 w 832"/>
              <a:gd name="T7" fmla="*/ 480 h 768"/>
              <a:gd name="T8" fmla="*/ 768 w 832"/>
              <a:gd name="T9" fmla="*/ 528 h 768"/>
              <a:gd name="T10" fmla="*/ 816 w 832"/>
              <a:gd name="T11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2" h="768">
                <a:moveTo>
                  <a:pt x="0" y="0"/>
                </a:moveTo>
                <a:cubicBezTo>
                  <a:pt x="16" y="80"/>
                  <a:pt x="32" y="160"/>
                  <a:pt x="96" y="192"/>
                </a:cubicBezTo>
                <a:cubicBezTo>
                  <a:pt x="160" y="224"/>
                  <a:pt x="328" y="144"/>
                  <a:pt x="384" y="192"/>
                </a:cubicBezTo>
                <a:cubicBezTo>
                  <a:pt x="440" y="240"/>
                  <a:pt x="368" y="424"/>
                  <a:pt x="432" y="480"/>
                </a:cubicBezTo>
                <a:cubicBezTo>
                  <a:pt x="496" y="536"/>
                  <a:pt x="704" y="480"/>
                  <a:pt x="768" y="528"/>
                </a:cubicBezTo>
                <a:cubicBezTo>
                  <a:pt x="832" y="576"/>
                  <a:pt x="824" y="672"/>
                  <a:pt x="816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994" name="Text Box 10"/>
          <p:cNvSpPr txBox="1">
            <a:spLocks noChangeArrowheads="1"/>
          </p:cNvSpPr>
          <p:nvPr/>
        </p:nvSpPr>
        <p:spPr bwMode="auto">
          <a:xfrm>
            <a:off x="4495800" y="5181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30000"/>
              <a:t>’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97995" name="AutoShape 11"/>
          <p:cNvSpPr>
            <a:spLocks noChangeArrowheads="1"/>
          </p:cNvSpPr>
          <p:nvPr/>
        </p:nvSpPr>
        <p:spPr bwMode="auto">
          <a:xfrm>
            <a:off x="762000" y="3733800"/>
            <a:ext cx="2438400" cy="1219200"/>
          </a:xfrm>
          <a:prstGeom prst="wedgeRectCallout">
            <a:avLst>
              <a:gd name="adj1" fmla="val 105662"/>
              <a:gd name="adj2" fmla="val 116667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1400" i="1"/>
              <a:t>Notice that we made the system do some work and yet it ended up back in an “uncertain” state.  We can do this again and again</a:t>
            </a:r>
          </a:p>
        </p:txBody>
      </p:sp>
      <p:sp>
        <p:nvSpPr>
          <p:cNvPr id="297996" name="Text Box 12"/>
          <p:cNvSpPr txBox="1">
            <a:spLocks noChangeArrowheads="1"/>
          </p:cNvSpPr>
          <p:nvPr/>
        </p:nvSpPr>
        <p:spPr bwMode="auto">
          <a:xfrm>
            <a:off x="4495800" y="6248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30000"/>
              <a:t>’’</a:t>
            </a:r>
            <a:r>
              <a:rPr lang="en-US" baseline="-25000"/>
              <a:t>*</a:t>
            </a:r>
            <a:endParaRPr lang="en-US"/>
          </a:p>
        </p:txBody>
      </p:sp>
      <p:sp>
        <p:nvSpPr>
          <p:cNvPr id="297997" name="Line 13"/>
          <p:cNvSpPr>
            <a:spLocks noChangeShapeType="1"/>
          </p:cNvSpPr>
          <p:nvPr/>
        </p:nvSpPr>
        <p:spPr bwMode="auto">
          <a:xfrm>
            <a:off x="4724400" y="5486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998" name="Text Box 14"/>
          <p:cNvSpPr txBox="1">
            <a:spLocks noChangeArrowheads="1"/>
          </p:cNvSpPr>
          <p:nvPr/>
        </p:nvSpPr>
        <p:spPr bwMode="auto">
          <a:xfrm>
            <a:off x="4572000" y="5638800"/>
            <a:ext cx="304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644765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Core of FLP result in words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8848" cy="4495800"/>
          </a:xfrm>
        </p:spPr>
        <p:txBody>
          <a:bodyPr/>
          <a:lstStyle/>
          <a:p>
            <a:r>
              <a:rPr lang="en-US" dirty="0"/>
              <a:t>In an initially bivalent state, they look at some execution that would lead to a decision state, say “0”</a:t>
            </a:r>
          </a:p>
          <a:p>
            <a:pPr lvl="1"/>
            <a:r>
              <a:rPr lang="en-US" dirty="0"/>
              <a:t>At some step this run switches from bivalent to univalent, when some process receives some message </a:t>
            </a:r>
            <a:r>
              <a:rPr lang="en-US" i="1" dirty="0"/>
              <a:t>m</a:t>
            </a:r>
            <a:endParaRPr lang="en-US" dirty="0"/>
          </a:p>
          <a:p>
            <a:pPr lvl="1"/>
            <a:r>
              <a:rPr lang="en-US" dirty="0"/>
              <a:t>They now explore executions in which </a:t>
            </a:r>
            <a:r>
              <a:rPr lang="en-US" i="1" dirty="0"/>
              <a:t>m</a:t>
            </a:r>
            <a:r>
              <a:rPr lang="en-US" dirty="0"/>
              <a:t> is delayed</a:t>
            </a:r>
          </a:p>
        </p:txBody>
      </p:sp>
    </p:spTree>
    <p:extLst>
      <p:ext uri="{BB962C8B-B14F-4D97-AF65-F5344CB8AC3E}">
        <p14:creationId xmlns:p14="http://schemas.microsoft.com/office/powerpoint/2010/main" val="3805119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Core of FLP result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302752" cy="4495800"/>
          </a:xfrm>
        </p:spPr>
        <p:txBody>
          <a:bodyPr/>
          <a:lstStyle/>
          <a:p>
            <a:r>
              <a:rPr lang="en-US" sz="2800" dirty="0"/>
              <a:t>Initially in a bivalent state</a:t>
            </a:r>
          </a:p>
          <a:p>
            <a:r>
              <a:rPr lang="en-US" sz="2800" dirty="0"/>
              <a:t>Delivery of </a:t>
            </a:r>
            <a:r>
              <a:rPr lang="en-US" sz="2800" i="1" dirty="0"/>
              <a:t>m </a:t>
            </a:r>
            <a:r>
              <a:rPr lang="en-US" sz="2800" dirty="0"/>
              <a:t>would </a:t>
            </a:r>
            <a:r>
              <a:rPr lang="en-US" sz="2800" dirty="0" smtClean="0"/>
              <a:t>cause a decision, but </a:t>
            </a:r>
            <a:r>
              <a:rPr lang="en-US" sz="2800" dirty="0"/>
              <a:t>we delay </a:t>
            </a:r>
            <a:r>
              <a:rPr lang="en-US" sz="2800" i="1" dirty="0"/>
              <a:t>m</a:t>
            </a:r>
          </a:p>
          <a:p>
            <a:r>
              <a:rPr lang="en-US" sz="2800" dirty="0"/>
              <a:t>They show that if the protocol is fault-tolerant there must be a run that leads to the </a:t>
            </a:r>
            <a:r>
              <a:rPr lang="en-US" sz="2800" u="sng" dirty="0"/>
              <a:t>other</a:t>
            </a:r>
            <a:r>
              <a:rPr lang="en-US" sz="2800" dirty="0"/>
              <a:t> univalent state</a:t>
            </a:r>
          </a:p>
          <a:p>
            <a:r>
              <a:rPr lang="en-US" sz="2800" dirty="0"/>
              <a:t>And they show that you can deliver </a:t>
            </a:r>
            <a:r>
              <a:rPr lang="en-US" sz="2800" i="1" dirty="0"/>
              <a:t>m </a:t>
            </a:r>
            <a:r>
              <a:rPr lang="en-US" sz="2800" dirty="0"/>
              <a:t>in this run without a decision being made</a:t>
            </a:r>
          </a:p>
        </p:txBody>
      </p:sp>
    </p:spTree>
    <p:extLst>
      <p:ext uri="{BB962C8B-B14F-4D97-AF65-F5344CB8AC3E}">
        <p14:creationId xmlns:p14="http://schemas.microsoft.com/office/powerpoint/2010/main" val="2412929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Core of FLP result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proves the result: </a:t>
            </a:r>
            <a:r>
              <a:rPr lang="en-US" i="1" u="sng"/>
              <a:t>a bivalent system can be forced to do some work and yet remain in a bivalent state.</a:t>
            </a:r>
          </a:p>
          <a:p>
            <a:pPr lvl="1"/>
            <a:r>
              <a:rPr lang="en-US"/>
              <a:t>We can “pump” this to generate indefinite runs that never decide</a:t>
            </a:r>
          </a:p>
          <a:p>
            <a:pPr lvl="1"/>
            <a:r>
              <a:rPr lang="en-US"/>
              <a:t>Interesting insight: no failures actually occur (just delays).  FLP attacks a fault-tolerant protocol using fault-free runs!</a:t>
            </a:r>
          </a:p>
        </p:txBody>
      </p:sp>
    </p:spTree>
    <p:extLst>
      <p:ext uri="{BB962C8B-B14F-4D97-AF65-F5344CB8AC3E}">
        <p14:creationId xmlns:p14="http://schemas.microsoft.com/office/powerpoint/2010/main" val="71757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Consensus… a classic problem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Consensus abstraction underlies many distributed systems and protocols</a:t>
            </a:r>
          </a:p>
          <a:p>
            <a:pPr lvl="1"/>
            <a:r>
              <a:rPr lang="en-US"/>
              <a:t>N processes</a:t>
            </a:r>
          </a:p>
          <a:p>
            <a:pPr lvl="1"/>
            <a:r>
              <a:rPr lang="en-US"/>
              <a:t>They start execution with inputs</a:t>
            </a:r>
            <a:r>
              <a:rPr lang="en-US">
                <a:sym typeface="Symbol" pitchFamily="18" charset="2"/>
              </a:rPr>
              <a:t> {0,1}</a:t>
            </a:r>
          </a:p>
          <a:p>
            <a:pPr lvl="1"/>
            <a:r>
              <a:rPr lang="en-US">
                <a:sym typeface="Symbol" pitchFamily="18" charset="2"/>
              </a:rPr>
              <a:t>Asynchronous, reliable network</a:t>
            </a:r>
          </a:p>
          <a:p>
            <a:pPr lvl="1"/>
            <a:r>
              <a:rPr lang="en-US">
                <a:sym typeface="Symbol" pitchFamily="18" charset="2"/>
              </a:rPr>
              <a:t>At most 1 process fails by halting (crash)</a:t>
            </a:r>
          </a:p>
          <a:p>
            <a:pPr lvl="1"/>
            <a:r>
              <a:rPr lang="en-US">
                <a:sym typeface="Symbol" pitchFamily="18" charset="2"/>
              </a:rPr>
              <a:t>Goal: protocol whereby all “decide” same value </a:t>
            </a:r>
            <a:r>
              <a:rPr lang="en-US" i="1">
                <a:sym typeface="Symbol" pitchFamily="18" charset="2"/>
              </a:rPr>
              <a:t>v</a:t>
            </a:r>
            <a:r>
              <a:rPr lang="en-US">
                <a:sym typeface="Symbol" pitchFamily="18" charset="2"/>
              </a:rPr>
              <a:t>, and </a:t>
            </a:r>
            <a:r>
              <a:rPr lang="en-US" i="1">
                <a:sym typeface="Symbol" pitchFamily="18" charset="2"/>
              </a:rPr>
              <a:t>v</a:t>
            </a:r>
            <a:r>
              <a:rPr lang="en-US">
                <a:sym typeface="Symbol" pitchFamily="18" charset="2"/>
              </a:rPr>
              <a:t> was an input </a:t>
            </a:r>
          </a:p>
        </p:txBody>
      </p:sp>
    </p:spTree>
    <p:extLst>
      <p:ext uri="{BB962C8B-B14F-4D97-AF65-F5344CB8AC3E}">
        <p14:creationId xmlns:p14="http://schemas.microsoft.com/office/powerpoint/2010/main" val="476161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Intuition</a:t>
            </a:r>
            <a:r>
              <a:rPr lang="en-US"/>
              <a:t> behind this result?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Think of a real system trying to agree on something in which process p plays a key role</a:t>
            </a:r>
          </a:p>
          <a:p>
            <a:r>
              <a:rPr lang="en-US" sz="2800"/>
              <a:t>But the system is fault-tolerant: if p crashes it adapts and moves on</a:t>
            </a:r>
          </a:p>
          <a:p>
            <a:r>
              <a:rPr lang="en-US" sz="2800"/>
              <a:t>Their proof “tricks” the system into treating p as if it had failed, but then lets p resume execution and “rejoin”</a:t>
            </a:r>
          </a:p>
          <a:p>
            <a:r>
              <a:rPr lang="en-US" sz="2800"/>
              <a:t>This takes time… and no real progress occurs</a:t>
            </a:r>
          </a:p>
        </p:txBody>
      </p:sp>
    </p:spTree>
    <p:extLst>
      <p:ext uri="{BB962C8B-B14F-4D97-AF65-F5344CB8AC3E}">
        <p14:creationId xmlns:p14="http://schemas.microsoft.com/office/powerpoint/2010/main" val="1294201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Constable’s version of the FLP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 reworks the FLP proof, but using the </a:t>
            </a:r>
            <a:r>
              <a:rPr lang="en-US" dirty="0" err="1" smtClean="0"/>
              <a:t>NuPRL</a:t>
            </a:r>
            <a:r>
              <a:rPr lang="en-US" dirty="0" smtClean="0"/>
              <a:t> logic</a:t>
            </a:r>
          </a:p>
          <a:p>
            <a:pPr lvl="1"/>
            <a:r>
              <a:rPr lang="en-US" dirty="0" smtClean="0"/>
              <a:t>A completely constructive (“intuitionist”) logic</a:t>
            </a:r>
          </a:p>
          <a:p>
            <a:pPr lvl="1"/>
            <a:r>
              <a:rPr lang="en-US" dirty="0" smtClean="0"/>
              <a:t>A proof takes the form of code that computes the property that was proved to hold</a:t>
            </a:r>
          </a:p>
          <a:p>
            <a:pPr lvl="1"/>
            <a:endParaRPr lang="en-US" dirty="0"/>
          </a:p>
          <a:p>
            <a:r>
              <a:rPr lang="en-US" dirty="0" smtClean="0"/>
              <a:t>In this constructive FLP proof, we actually see the system reconfigure to disseminate a kind of configuration: “Colin is faulty, don’t count his vote”</a:t>
            </a:r>
          </a:p>
        </p:txBody>
      </p:sp>
    </p:spTree>
    <p:extLst>
      <p:ext uri="{BB962C8B-B14F-4D97-AF65-F5344CB8AC3E}">
        <p14:creationId xmlns:p14="http://schemas.microsoft.com/office/powerpoint/2010/main" val="42483663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Constable’s version of the FLP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Now Colin resumes communication but Theo goes silent… we need to tolerate 1 failure (Theo) and are required to count Colin’s vote</a:t>
            </a:r>
          </a:p>
          <a:p>
            <a:endParaRPr lang="en-US" dirty="0"/>
          </a:p>
          <a:p>
            <a:r>
              <a:rPr lang="en-US" dirty="0" smtClean="0"/>
              <a:t>Constable shows that FLP must reconfigure for this new state before it can decide</a:t>
            </a:r>
          </a:p>
          <a:p>
            <a:endParaRPr lang="en-US" dirty="0"/>
          </a:p>
          <a:p>
            <a:r>
              <a:rPr lang="en-US" dirty="0" smtClean="0"/>
              <a:t>These steps take time… and this proves the result!</a:t>
            </a:r>
          </a:p>
        </p:txBody>
      </p:sp>
    </p:spTree>
    <p:extLst>
      <p:ext uri="{BB962C8B-B14F-4D97-AF65-F5344CB8AC3E}">
        <p14:creationId xmlns:p14="http://schemas.microsoft.com/office/powerpoint/2010/main" val="41811041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But what did “impossibility” mean?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So… consensus is impossible!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formal proofs, an algorithm is totally correct if</a:t>
            </a:r>
          </a:p>
          <a:p>
            <a:pPr lvl="1"/>
            <a:r>
              <a:rPr lang="en-US" dirty="0"/>
              <a:t>It computes the right thing</a:t>
            </a:r>
          </a:p>
          <a:p>
            <a:pPr lvl="1"/>
            <a:r>
              <a:rPr lang="en-US" dirty="0"/>
              <a:t>And it </a:t>
            </a:r>
            <a:r>
              <a:rPr lang="en-US" i="1" dirty="0"/>
              <a:t>always</a:t>
            </a:r>
            <a:r>
              <a:rPr lang="en-US" dirty="0"/>
              <a:t> </a:t>
            </a:r>
            <a:r>
              <a:rPr lang="en-US" dirty="0" smtClean="0"/>
              <a:t>terminates</a:t>
            </a:r>
          </a:p>
          <a:p>
            <a:pPr lvl="1"/>
            <a:endParaRPr lang="en-US" dirty="0"/>
          </a:p>
          <a:p>
            <a:r>
              <a:rPr lang="en-US" dirty="0"/>
              <a:t>When we say something is possible, we mean “there is a totally correct algorithm” solving the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32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But what did “impossibility” mean?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FLP proves that any fault-tolerant algorithm solving consensus has runs that never terminate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These runs are </a:t>
            </a:r>
            <a:r>
              <a:rPr lang="en-US" u="sng" dirty="0"/>
              <a:t>extremely</a:t>
            </a:r>
            <a:r>
              <a:rPr lang="en-US" dirty="0"/>
              <a:t> unlikely (“probability zero”)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… but imply </a:t>
            </a:r>
            <a:r>
              <a:rPr lang="en-US" dirty="0"/>
              <a:t>that we can’t find a totally correct solution</a:t>
            </a:r>
          </a:p>
          <a:p>
            <a:pPr>
              <a:lnSpc>
                <a:spcPct val="90000"/>
              </a:lnSpc>
            </a:pPr>
            <a:r>
              <a:rPr lang="en-US" dirty="0"/>
              <a:t>“consensus is </a:t>
            </a:r>
            <a:r>
              <a:rPr lang="en-US" u="sng" dirty="0"/>
              <a:t>impossible</a:t>
            </a:r>
            <a:r>
              <a:rPr lang="en-US" dirty="0"/>
              <a:t>” thus means “consensus is </a:t>
            </a:r>
            <a:r>
              <a:rPr lang="en-US" u="sng" dirty="0"/>
              <a:t>not always possible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855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Solving consensus</a:t>
            </a:r>
            <a:endParaRPr lang="en-US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Systems that “solve” consensus often use a group membership service: a “GMS”</a:t>
            </a:r>
          </a:p>
          <a:p>
            <a:pPr lvl="1"/>
            <a:r>
              <a:rPr lang="en-US" dirty="0" smtClean="0"/>
              <a:t>This GMS functions as an oracle, a trusted status </a:t>
            </a:r>
            <a:r>
              <a:rPr lang="en-US" dirty="0"/>
              <a:t>reporting function</a:t>
            </a:r>
          </a:p>
          <a:p>
            <a:pPr lvl="1"/>
            <a:r>
              <a:rPr lang="en-US" dirty="0"/>
              <a:t>GMS service implements a protocol such as Paxos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 the resulting virtual world, failure is a notification event reliably delivered by the GMS to the system members</a:t>
            </a:r>
          </a:p>
          <a:p>
            <a:r>
              <a:rPr lang="en-US" dirty="0" smtClean="0"/>
              <a:t>FLP still applies to the combined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209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Chandra and Toueg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This work formalizes the notion of a failure detection service</a:t>
            </a:r>
          </a:p>
          <a:p>
            <a:pPr lvl="1"/>
            <a:r>
              <a:rPr lang="en-US" smtClean="0"/>
              <a:t>We have a failure detection component that reports on “suspected” failures.  Implementation is a black box</a:t>
            </a:r>
          </a:p>
          <a:p>
            <a:pPr lvl="1"/>
            <a:r>
              <a:rPr lang="en-US" smtClean="0"/>
              <a:t>Consensus protocol that consumes these events and seeks to achieve a consensus decision, fault-tolerantly</a:t>
            </a:r>
          </a:p>
          <a:p>
            <a:r>
              <a:rPr lang="en-US" smtClean="0"/>
              <a:t>Can we design a protocol that makes progress “whenever possible”?  </a:t>
            </a:r>
          </a:p>
          <a:p>
            <a:r>
              <a:rPr lang="en-US" smtClean="0"/>
              <a:t>What is the weakest failure detector for which consensus is always achieved?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455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2680915-573D-4E7C-B1B0-A883960E88D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31077" name="AutoShape 5"/>
          <p:cNvSpPr>
            <a:spLocks noChangeArrowheads="1"/>
          </p:cNvSpPr>
          <p:nvPr/>
        </p:nvSpPr>
        <p:spPr bwMode="auto">
          <a:xfrm>
            <a:off x="971550" y="1989138"/>
            <a:ext cx="2520950" cy="2747962"/>
          </a:xfrm>
          <a:prstGeom prst="roundRect">
            <a:avLst>
              <a:gd name="adj" fmla="val 74"/>
            </a:avLst>
          </a:prstGeom>
          <a:solidFill>
            <a:srgbClr val="FFFFFF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78" name="AutoShape 6"/>
          <p:cNvSpPr>
            <a:spLocks noChangeArrowheads="1"/>
          </p:cNvSpPr>
          <p:nvPr/>
        </p:nvSpPr>
        <p:spPr bwMode="auto">
          <a:xfrm>
            <a:off x="5624513" y="1916113"/>
            <a:ext cx="2481262" cy="2808287"/>
          </a:xfrm>
          <a:prstGeom prst="roundRect">
            <a:avLst>
              <a:gd name="adj" fmla="val 74"/>
            </a:avLst>
          </a:prstGeom>
          <a:solidFill>
            <a:srgbClr val="FFFFFF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079" name="AutoShape 7"/>
          <p:cNvSpPr>
            <a:spLocks noChangeArrowheads="1"/>
          </p:cNvSpPr>
          <p:nvPr/>
        </p:nvSpPr>
        <p:spPr bwMode="auto">
          <a:xfrm>
            <a:off x="2124075" y="3860800"/>
            <a:ext cx="1289050" cy="793750"/>
          </a:xfrm>
          <a:prstGeom prst="roundRect">
            <a:avLst>
              <a:gd name="adj" fmla="val 153"/>
            </a:avLst>
          </a:prstGeom>
          <a:solidFill>
            <a:srgbClr val="E6E6E6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</a:tabLst>
            </a:pPr>
            <a:r>
              <a:rPr lang="en-GB" sz="1800">
                <a:latin typeface="Verdana" pitchFamily="34" charset="0"/>
              </a:rPr>
              <a:t>Unreliable Failure Detector</a:t>
            </a:r>
          </a:p>
        </p:txBody>
      </p:sp>
      <p:sp>
        <p:nvSpPr>
          <p:cNvPr id="131080" name="AutoShape 8"/>
          <p:cNvSpPr>
            <a:spLocks noChangeArrowheads="1"/>
          </p:cNvSpPr>
          <p:nvPr/>
        </p:nvSpPr>
        <p:spPr bwMode="auto">
          <a:xfrm>
            <a:off x="5691188" y="3860800"/>
            <a:ext cx="1257300" cy="793750"/>
          </a:xfrm>
          <a:prstGeom prst="roundRect">
            <a:avLst>
              <a:gd name="adj" fmla="val 157"/>
            </a:avLst>
          </a:prstGeom>
          <a:solidFill>
            <a:srgbClr val="E6E6E6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</a:tabLst>
            </a:pPr>
            <a:r>
              <a:rPr lang="en-GB" sz="1800">
                <a:latin typeface="Verdana" pitchFamily="34" charset="0"/>
              </a:rPr>
              <a:t>Unreliable Failure Detector</a:t>
            </a:r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>
            <a:off x="1690688" y="4737100"/>
            <a:ext cx="1587" cy="1169988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2" name="Line 10"/>
          <p:cNvSpPr>
            <a:spLocks noChangeShapeType="1"/>
          </p:cNvSpPr>
          <p:nvPr/>
        </p:nvSpPr>
        <p:spPr bwMode="auto">
          <a:xfrm>
            <a:off x="627063" y="5907088"/>
            <a:ext cx="8121650" cy="1587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3" name="Line 11"/>
          <p:cNvSpPr>
            <a:spLocks noChangeShapeType="1"/>
          </p:cNvSpPr>
          <p:nvPr/>
        </p:nvSpPr>
        <p:spPr bwMode="auto">
          <a:xfrm>
            <a:off x="7307263" y="4721225"/>
            <a:ext cx="1587" cy="1185863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4" name="Line 12"/>
          <p:cNvSpPr>
            <a:spLocks noChangeShapeType="1"/>
          </p:cNvSpPr>
          <p:nvPr/>
        </p:nvSpPr>
        <p:spPr bwMode="auto">
          <a:xfrm>
            <a:off x="1914525" y="5356225"/>
            <a:ext cx="4962525" cy="1588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5" name="Line 13"/>
          <p:cNvSpPr>
            <a:spLocks noChangeShapeType="1"/>
          </p:cNvSpPr>
          <p:nvPr/>
        </p:nvSpPr>
        <p:spPr bwMode="auto">
          <a:xfrm>
            <a:off x="2616200" y="4737100"/>
            <a:ext cx="1588" cy="61912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6" name="Line 14"/>
          <p:cNvSpPr>
            <a:spLocks noChangeShapeType="1"/>
          </p:cNvSpPr>
          <p:nvPr/>
        </p:nvSpPr>
        <p:spPr bwMode="auto">
          <a:xfrm>
            <a:off x="6075363" y="4721225"/>
            <a:ext cx="1587" cy="61912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7" name="Oval 15"/>
          <p:cNvSpPr>
            <a:spLocks noChangeArrowheads="1"/>
          </p:cNvSpPr>
          <p:nvPr/>
        </p:nvSpPr>
        <p:spPr bwMode="auto">
          <a:xfrm>
            <a:off x="1162050" y="2168525"/>
            <a:ext cx="1609725" cy="111283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</a:tabLst>
            </a:pPr>
            <a:r>
              <a:rPr lang="en-GB" sz="2000">
                <a:latin typeface="Verdana" pitchFamily="34" charset="0"/>
              </a:rPr>
              <a:t>Process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</a:tabLst>
            </a:pPr>
            <a:endParaRPr lang="en-GB" sz="2000">
              <a:latin typeface="Verdana" pitchFamily="34" charset="0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</a:tabLst>
            </a:pPr>
            <a:r>
              <a:rPr lang="en-GB" sz="1400">
                <a:latin typeface="Verdana" pitchFamily="34" charset="0"/>
              </a:rPr>
              <a:t>Consensus</a:t>
            </a:r>
          </a:p>
        </p:txBody>
      </p:sp>
      <p:sp>
        <p:nvSpPr>
          <p:cNvPr id="131088" name="Oval 16"/>
          <p:cNvSpPr>
            <a:spLocks noChangeArrowheads="1"/>
          </p:cNvSpPr>
          <p:nvPr/>
        </p:nvSpPr>
        <p:spPr bwMode="auto">
          <a:xfrm>
            <a:off x="6192838" y="2119313"/>
            <a:ext cx="1624012" cy="111283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</a:tabLst>
            </a:pPr>
            <a:r>
              <a:rPr lang="en-GB" sz="2000">
                <a:latin typeface="Verdana" pitchFamily="34" charset="0"/>
              </a:rPr>
              <a:t>Process</a:t>
            </a:r>
          </a:p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</a:tabLst>
            </a:pPr>
            <a:endParaRPr lang="en-GB" sz="2000">
              <a:latin typeface="Verdana" pitchFamily="34" charset="0"/>
            </a:endParaRPr>
          </a:p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</a:tabLst>
            </a:pPr>
            <a:r>
              <a:rPr lang="en-GB" sz="1400">
                <a:latin typeface="Verdana" pitchFamily="34" charset="0"/>
              </a:rPr>
              <a:t>Consensus</a:t>
            </a:r>
          </a:p>
        </p:txBody>
      </p:sp>
      <p:sp>
        <p:nvSpPr>
          <p:cNvPr id="131089" name="Line 17"/>
          <p:cNvSpPr>
            <a:spLocks noChangeShapeType="1"/>
          </p:cNvSpPr>
          <p:nvPr/>
        </p:nvSpPr>
        <p:spPr bwMode="auto">
          <a:xfrm>
            <a:off x="2481263" y="3284538"/>
            <a:ext cx="361950" cy="43180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0" name="Line 18"/>
          <p:cNvSpPr>
            <a:spLocks noChangeShapeType="1"/>
          </p:cNvSpPr>
          <p:nvPr/>
        </p:nvSpPr>
        <p:spPr bwMode="auto">
          <a:xfrm flipH="1">
            <a:off x="1679575" y="3429000"/>
            <a:ext cx="136525" cy="120332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1" name="Line 19"/>
          <p:cNvSpPr>
            <a:spLocks noChangeShapeType="1"/>
          </p:cNvSpPr>
          <p:nvPr/>
        </p:nvSpPr>
        <p:spPr bwMode="auto">
          <a:xfrm flipH="1">
            <a:off x="6300788" y="3284538"/>
            <a:ext cx="169862" cy="433387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2" name="Line 20"/>
          <p:cNvSpPr>
            <a:spLocks noChangeShapeType="1"/>
          </p:cNvSpPr>
          <p:nvPr/>
        </p:nvSpPr>
        <p:spPr bwMode="auto">
          <a:xfrm>
            <a:off x="7092950" y="3429000"/>
            <a:ext cx="219075" cy="1185863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3" name="Text Box 21"/>
          <p:cNvSpPr txBox="1">
            <a:spLocks noChangeArrowheads="1"/>
          </p:cNvSpPr>
          <p:nvPr/>
        </p:nvSpPr>
        <p:spPr bwMode="auto">
          <a:xfrm>
            <a:off x="3206750" y="6045200"/>
            <a:ext cx="25892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800">
                <a:latin typeface="Verdana" pitchFamily="34" charset="0"/>
              </a:rPr>
              <a:t>asynchronous network</a:t>
            </a:r>
          </a:p>
        </p:txBody>
      </p:sp>
      <p:sp>
        <p:nvSpPr>
          <p:cNvPr id="131094" name="Text Box 22"/>
          <p:cNvSpPr txBox="1">
            <a:spLocks noChangeArrowheads="1"/>
          </p:cNvSpPr>
          <p:nvPr/>
        </p:nvSpPr>
        <p:spPr bwMode="auto">
          <a:xfrm>
            <a:off x="2843213" y="4965700"/>
            <a:ext cx="30829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1800">
                <a:latin typeface="Verdana" pitchFamily="34" charset="0"/>
              </a:rPr>
              <a:t>part. synchronous network</a:t>
            </a:r>
          </a:p>
        </p:txBody>
      </p:sp>
      <p:sp>
        <p:nvSpPr>
          <p:cNvPr id="131095" name="Line 23"/>
          <p:cNvSpPr>
            <a:spLocks noChangeShapeType="1"/>
          </p:cNvSpPr>
          <p:nvPr/>
        </p:nvSpPr>
        <p:spPr bwMode="auto">
          <a:xfrm>
            <a:off x="1258888" y="2778125"/>
            <a:ext cx="137001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6" name="Line 24"/>
          <p:cNvSpPr>
            <a:spLocks noChangeShapeType="1"/>
          </p:cNvSpPr>
          <p:nvPr/>
        </p:nvSpPr>
        <p:spPr bwMode="auto">
          <a:xfrm>
            <a:off x="6364288" y="2706688"/>
            <a:ext cx="13033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0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and system model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0533A9D-F901-4D89-AF08-6BA0DBF1A77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Unreliable Failure Detector: distributed oracle that provides (possibly incorrect) hints about the operational status of other processes</a:t>
            </a:r>
          </a:p>
          <a:p>
            <a:pPr lvl="4"/>
            <a:endParaRPr lang="en-US" smtClean="0"/>
          </a:p>
          <a:p>
            <a:r>
              <a:rPr lang="en-US" smtClean="0"/>
              <a:t>Abstractly characterized in terms of two properties: completeness and accuracy</a:t>
            </a:r>
          </a:p>
          <a:p>
            <a:pPr lvl="1"/>
            <a:r>
              <a:rPr lang="en-US" smtClean="0"/>
              <a:t>Completeness characterizes the degree to which failed processes are suspected by correct processes</a:t>
            </a:r>
          </a:p>
          <a:p>
            <a:pPr lvl="1"/>
            <a:r>
              <a:rPr lang="en-US" smtClean="0"/>
              <a:t>Accuracy characterizes the degree to which correct processes are not suspected, i.e., restricts the false suspicions that a failure detector can make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2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and system model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04614CC-0CEF-4173-936F-8E106D40F783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74756" name="Picture 4" descr="todo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8001000" cy="442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93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Consensus</a:t>
            </a:r>
          </a:p>
        </p:txBody>
      </p:sp>
      <p:pic>
        <p:nvPicPr>
          <p:cNvPr id="355331" name="Picture 3" descr="vo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5080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1143000" y="5715000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Jenkins, if I want another yes-man, I’ll build one!</a:t>
            </a:r>
          </a:p>
        </p:txBody>
      </p:sp>
      <p:sp>
        <p:nvSpPr>
          <p:cNvPr id="355333" name="Text Box 5"/>
          <p:cNvSpPr txBox="1">
            <a:spLocks noChangeArrowheads="1"/>
          </p:cNvSpPr>
          <p:nvPr/>
        </p:nvSpPr>
        <p:spPr bwMode="auto">
          <a:xfrm>
            <a:off x="4419600" y="6400800"/>
            <a:ext cx="3886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900"/>
              <a:t>Lee Lorenz, Brent Sheppard</a:t>
            </a:r>
          </a:p>
        </p:txBody>
      </p:sp>
    </p:spTree>
    <p:extLst>
      <p:ext uri="{BB962C8B-B14F-4D97-AF65-F5344CB8AC3E}">
        <p14:creationId xmlns:p14="http://schemas.microsoft.com/office/powerpoint/2010/main" val="123922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and system model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262290F-9BBB-404D-AAEA-6800AF638C83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System model:</a:t>
            </a:r>
          </a:p>
          <a:p>
            <a:pPr lvl="1"/>
            <a:r>
              <a:rPr lang="en-US" smtClean="0"/>
              <a:t>partially synchronous distributed system</a:t>
            </a:r>
          </a:p>
          <a:p>
            <a:pPr lvl="1"/>
            <a:r>
              <a:rPr lang="en-US" smtClean="0"/>
              <a:t>finite set of processes </a:t>
            </a:r>
            <a:r>
              <a:rPr lang="en-US" smtClean="0">
                <a:sym typeface="Symbol" pitchFamily="18" charset="2"/>
              </a:rPr>
              <a:t></a:t>
            </a:r>
            <a:r>
              <a:rPr lang="en-US" smtClean="0"/>
              <a:t> = {p1, p2, ..., pn}</a:t>
            </a:r>
          </a:p>
          <a:p>
            <a:pPr lvl="1"/>
            <a:r>
              <a:rPr lang="en-US" smtClean="0"/>
              <a:t>crash failure model (no recovery). A process is correct if it never crashes</a:t>
            </a:r>
          </a:p>
          <a:p>
            <a:pPr lvl="1"/>
            <a:r>
              <a:rPr lang="en-US" smtClean="0"/>
              <a:t>communication only by message-passing (no shared memory)</a:t>
            </a:r>
          </a:p>
          <a:p>
            <a:pPr lvl="1"/>
            <a:r>
              <a:rPr lang="en-US" smtClean="0"/>
              <a:t>reliable channel connecting every pair of processes (fully connected system)</a:t>
            </a:r>
          </a:p>
          <a:p>
            <a:pPr lvl="1"/>
            <a:endParaRPr lang="en-US" smtClean="0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0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 and system model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4886AE-A726-44FB-BC0D-23BFDFDAF472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Chandra-</a:t>
            </a:r>
            <a:r>
              <a:rPr lang="en-US" dirty="0" err="1" smtClean="0"/>
              <a:t>Toueg’s</a:t>
            </a:r>
            <a:r>
              <a:rPr lang="en-US" dirty="0" smtClean="0"/>
              <a:t> implementation of </a:t>
            </a:r>
            <a:r>
              <a:rPr lang="en-US" dirty="0" smtClean="0">
                <a:sym typeface="Symbol" pitchFamily="18" charset="2"/>
              </a:rPr>
              <a:t></a:t>
            </a:r>
            <a:r>
              <a:rPr lang="en-US" dirty="0" smtClean="0"/>
              <a:t>P:</a:t>
            </a:r>
          </a:p>
          <a:p>
            <a:pPr lvl="1"/>
            <a:r>
              <a:rPr lang="en-US" dirty="0" smtClean="0"/>
              <a:t>each process periodically sends an I-AM-ALIVE message to all  the processes</a:t>
            </a:r>
          </a:p>
          <a:p>
            <a:pPr lvl="1"/>
            <a:r>
              <a:rPr lang="en-US" dirty="0" smtClean="0"/>
              <a:t>upon timeout, suspect. If, later on, a message from a suspected process is received, then stop suspecting it and increase its timeout period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Performance analysis (n processes, C correct):</a:t>
            </a:r>
          </a:p>
          <a:p>
            <a:pPr lvl="1"/>
            <a:r>
              <a:rPr lang="en-US" dirty="0" smtClean="0"/>
              <a:t>Number of messages sent in a period: n*(n-1)</a:t>
            </a:r>
          </a:p>
          <a:p>
            <a:pPr lvl="1"/>
            <a:r>
              <a:rPr lang="en-US" dirty="0" smtClean="0"/>
              <a:t>Size of messages: </a:t>
            </a:r>
            <a:r>
              <a:rPr lang="en-US" dirty="0" smtClean="0">
                <a:sym typeface="Symbol" pitchFamily="18" charset="2"/>
              </a:rPr>
              <a:t>(</a:t>
            </a:r>
            <a:r>
              <a:rPr lang="en-US" dirty="0" smtClean="0"/>
              <a:t>log n) bits to represent id’s</a:t>
            </a:r>
          </a:p>
          <a:p>
            <a:pPr lvl="1"/>
            <a:r>
              <a:rPr lang="en-US" dirty="0" smtClean="0"/>
              <a:t>Information exchanged in a period: </a:t>
            </a:r>
            <a:r>
              <a:rPr lang="en-US" dirty="0" smtClean="0">
                <a:sym typeface="Symbol" pitchFamily="18" charset="2"/>
              </a:rPr>
              <a:t>(n</a:t>
            </a:r>
            <a:r>
              <a:rPr lang="en-US" baseline="30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log n</a:t>
            </a:r>
            <a:r>
              <a:rPr lang="en-US" dirty="0" smtClean="0"/>
              <a:t>) bits</a:t>
            </a:r>
            <a:endParaRPr lang="en-US" dirty="0"/>
          </a:p>
        </p:txBody>
      </p:sp>
      <p:pic>
        <p:nvPicPr>
          <p:cNvPr id="54280" name="Picture 8" descr="Eventu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3276600" cy="95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13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Weaker detectors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Core of result: Consensus can be solved with </a:t>
            </a:r>
            <a:r>
              <a:rPr lang="en-US" dirty="0" smtClean="0">
                <a:sym typeface="Symbol" pitchFamily="18" charset="2"/>
              </a:rPr>
              <a:t>W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Form a ring of processes</a:t>
            </a:r>
          </a:p>
          <a:p>
            <a:pPr lvl="1"/>
            <a:r>
              <a:rPr lang="en-US" dirty="0" smtClean="0"/>
              <a:t>Rotate role of being the leader (coordinator).  Leader proposes a value, circulates token around the ring</a:t>
            </a:r>
          </a:p>
          <a:p>
            <a:pPr lvl="1"/>
            <a:r>
              <a:rPr lang="en-US" dirty="0" smtClean="0"/>
              <a:t>If the token makes it around the ring twice, system becomes univalent.  The leader is first to learn; others learn the outcome the next time they see a token</a:t>
            </a:r>
          </a:p>
          <a:p>
            <a:r>
              <a:rPr lang="en-US" dirty="0" smtClean="0"/>
              <a:t>Termination guaranteed if “eventually the leader is never suspected” but in fact the constraint on suspicions ends as soon as the decision is reached.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1094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can we implement </a:t>
            </a:r>
            <a:r>
              <a:rPr lang="en-US" dirty="0" smtClean="0">
                <a:sym typeface="Symbol" pitchFamily="18" charset="2"/>
              </a:rPr>
              <a:t>W?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in an asynchronous network!</a:t>
            </a:r>
          </a:p>
          <a:p>
            <a:pPr lvl="1"/>
            <a:r>
              <a:rPr lang="en-US" dirty="0" smtClean="0"/>
              <a:t>The network can always trigger false suspicions</a:t>
            </a:r>
          </a:p>
          <a:p>
            <a:pPr lvl="1"/>
            <a:endParaRPr lang="en-US" dirty="0"/>
          </a:p>
          <a:p>
            <a:r>
              <a:rPr lang="en-US" dirty="0" smtClean="0"/>
              <a:t>What about real networks?</a:t>
            </a:r>
          </a:p>
          <a:p>
            <a:pPr lvl="1"/>
            <a:r>
              <a:rPr lang="en-US" dirty="0" smtClean="0"/>
              <a:t>In real networks we can talk about the probability of events, such as false suspicions, typical delays,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With this, if it is sufficiently unlikely that a false suspicion will occur, and sufficiently likely that messages are promptly delivered, </a:t>
            </a:r>
            <a:r>
              <a:rPr lang="en-US" dirty="0" smtClean="0">
                <a:sym typeface="Symbol" pitchFamily="18" charset="2"/>
              </a:rPr>
              <a:t>W is feasible </a:t>
            </a:r>
            <a:r>
              <a:rPr lang="en-US" dirty="0" err="1" smtClean="0">
                <a:sym typeface="Symbol" pitchFamily="18" charset="2"/>
              </a:rPr>
              <a:t>w.h.p</a:t>
            </a:r>
            <a:r>
              <a:rPr lang="en-US" dirty="0" smtClean="0">
                <a:sym typeface="Symbol" pitchFamily="18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411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systems, like Paxos or Isis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They use timeouts in various ways</a:t>
            </a:r>
          </a:p>
          <a:p>
            <a:r>
              <a:rPr lang="en-US" dirty="0" smtClean="0"/>
              <a:t>Paxos: Waits until it has a majority of responses</a:t>
            </a:r>
          </a:p>
          <a:p>
            <a:pPr lvl="1"/>
            <a:r>
              <a:rPr lang="en-US" dirty="0" smtClean="0"/>
              <a:t>FLP attack: disrupts leader until a timeout causes a new one to take over</a:t>
            </a:r>
          </a:p>
          <a:p>
            <a:pPr lvl="1"/>
            <a:r>
              <a:rPr lang="en-US" dirty="0" smtClean="0"/>
              <a:t>We end up with a mix of 2-phase and 3-phase rounds</a:t>
            </a:r>
          </a:p>
          <a:p>
            <a:r>
              <a:rPr lang="en-US" dirty="0" smtClean="0"/>
              <a:t>Isis</a:t>
            </a:r>
            <a:r>
              <a:rPr lang="en-US" baseline="30000" dirty="0" smtClean="0"/>
              <a:t>2</a:t>
            </a:r>
            <a:r>
              <a:rPr lang="en-US" dirty="0" smtClean="0"/>
              <a:t>: Runs a protocol called </a:t>
            </a:r>
            <a:r>
              <a:rPr lang="en-US" dirty="0" err="1" smtClean="0"/>
              <a:t>Gbcast</a:t>
            </a:r>
            <a:r>
              <a:rPr lang="en-US" dirty="0" smtClean="0"/>
              <a:t> in the GMS</a:t>
            </a:r>
          </a:p>
          <a:p>
            <a:pPr lvl="1"/>
            <a:r>
              <a:rPr lang="en-US" dirty="0" smtClean="0"/>
              <a:t>Basically a strong leader selection and then a 2-phase commit, with a 3-phase commit if leader fails</a:t>
            </a:r>
          </a:p>
          <a:p>
            <a:pPr lvl="1"/>
            <a:r>
              <a:rPr lang="en-US" dirty="0" smtClean="0"/>
              <a:t>FLP attack: causes repeated changes in leader role; old leader forced to rejoin</a:t>
            </a:r>
          </a:p>
        </p:txBody>
      </p:sp>
    </p:spTree>
    <p:extLst>
      <p:ext uri="{BB962C8B-B14F-4D97-AF65-F5344CB8AC3E}">
        <p14:creationId xmlns:p14="http://schemas.microsoft.com/office/powerpoint/2010/main" val="21837286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Consensus is “impossible”</a:t>
            </a:r>
          </a:p>
          <a:p>
            <a:pPr lvl="1"/>
            <a:r>
              <a:rPr lang="en-US" dirty="0"/>
              <a:t>But this doesn’t turn out to be a big obstacle</a:t>
            </a:r>
          </a:p>
          <a:p>
            <a:pPr lvl="1"/>
            <a:r>
              <a:rPr lang="en-US" dirty="0" smtClean="0"/>
              <a:t>Can achieve </a:t>
            </a:r>
            <a:r>
              <a:rPr lang="en-US" dirty="0"/>
              <a:t>consensus with probability </a:t>
            </a:r>
            <a:r>
              <a:rPr lang="en-US" dirty="0" smtClean="0"/>
              <a:t>1.0 in practice</a:t>
            </a:r>
            <a:endParaRPr lang="en-US" dirty="0"/>
          </a:p>
          <a:p>
            <a:r>
              <a:rPr lang="en-US" dirty="0"/>
              <a:t>Paxos </a:t>
            </a:r>
            <a:r>
              <a:rPr lang="en-US" dirty="0" smtClean="0"/>
              <a:t>and Isis</a:t>
            </a:r>
            <a:r>
              <a:rPr lang="en-US" baseline="30000" dirty="0" smtClean="0"/>
              <a:t>2</a:t>
            </a:r>
            <a:r>
              <a:rPr lang="en-US" dirty="0" smtClean="0"/>
              <a:t> both support powerful consensus protocols that are very practical and useful</a:t>
            </a:r>
          </a:p>
          <a:p>
            <a:pPr lvl="1"/>
            <a:r>
              <a:rPr lang="en-US" dirty="0" smtClean="0"/>
              <a:t>Neither really evades FLP… but FLP isn’t a real issue</a:t>
            </a:r>
          </a:p>
          <a:p>
            <a:pPr lvl="1"/>
            <a:r>
              <a:rPr lang="en-US" dirty="0" smtClean="0"/>
              <a:t>These systems are more worried about overcoming short-term failures.  FLP is </a:t>
            </a:r>
            <a:r>
              <a:rPr lang="en-US" smtClean="0"/>
              <a:t>about eternity…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29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Asynchronous networks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common clocks or shared notion of time (local ideas of time are fine, but different processes may have very different “clocks”)</a:t>
            </a:r>
          </a:p>
          <a:p>
            <a:r>
              <a:rPr lang="en-US"/>
              <a:t>No way to know how long a message will take to get from A to B</a:t>
            </a:r>
          </a:p>
          <a:p>
            <a:r>
              <a:rPr lang="en-US"/>
              <a:t>Messages are never lost in the network</a:t>
            </a:r>
          </a:p>
        </p:txBody>
      </p:sp>
    </p:spTree>
    <p:extLst>
      <p:ext uri="{BB962C8B-B14F-4D97-AF65-F5344CB8AC3E}">
        <p14:creationId xmlns:p14="http://schemas.microsoft.com/office/powerpoint/2010/main" val="2818557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 comparison…</a:t>
            </a:r>
          </a:p>
        </p:txBody>
      </p:sp>
      <p:graphicFrame>
        <p:nvGraphicFramePr>
          <p:cNvPr id="362527" name="Group 31"/>
          <p:cNvGraphicFramePr>
            <a:graphicFrameLocks noGrp="1"/>
          </p:cNvGraphicFramePr>
          <p:nvPr>
            <p:ph type="tbl" idx="1"/>
          </p:nvPr>
        </p:nvGraphicFramePr>
        <p:xfrm>
          <a:off x="1182688" y="2017713"/>
          <a:ext cx="7772400" cy="4114801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Asynchronous model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Real 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Reliable message passing, unbounded delays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Just resend until acknowledged; often have a delay 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 partitioning faults (“wait until over”)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May have to operate “during” partitioning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 clocks of any kinds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Clocks but limited sync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Crash failures, can’t detect reliably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Usually detect failures with timeout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033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Fault-tolerant protocol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Collect votes from all N processes</a:t>
            </a:r>
          </a:p>
          <a:p>
            <a:pPr lvl="1"/>
            <a:r>
              <a:rPr lang="en-US"/>
              <a:t>At most one is faulty, so if one doesn’t respond, count that vote as 0</a:t>
            </a:r>
          </a:p>
          <a:p>
            <a:r>
              <a:rPr lang="en-US"/>
              <a:t>Compute majority</a:t>
            </a:r>
          </a:p>
          <a:p>
            <a:r>
              <a:rPr lang="en-US"/>
              <a:t>Tell everyone the outcome</a:t>
            </a:r>
          </a:p>
          <a:p>
            <a:r>
              <a:rPr lang="en-US"/>
              <a:t>They “decide” (they accept outcome)</a:t>
            </a:r>
          </a:p>
          <a:p>
            <a:r>
              <a:rPr lang="en-US"/>
              <a:t>… </a:t>
            </a:r>
            <a:r>
              <a:rPr lang="en-US" i="1"/>
              <a:t>but this has a problem!  Why?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makes consensus hard?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Fundamentally, the issue revolves around membership</a:t>
            </a:r>
          </a:p>
          <a:p>
            <a:pPr lvl="1"/>
            <a:r>
              <a:rPr lang="en-US"/>
              <a:t>In an asynchronous environment, we can’t detect failures reliably</a:t>
            </a:r>
          </a:p>
          <a:p>
            <a:pPr lvl="1"/>
            <a:r>
              <a:rPr lang="en-US"/>
              <a:t>A faulty process stops sending messages but a “slow” message might confuse us</a:t>
            </a:r>
          </a:p>
          <a:p>
            <a:r>
              <a:rPr lang="en-US"/>
              <a:t>Yet when the vote is nearly a tie, this confusing situation really matters</a:t>
            </a:r>
          </a:p>
        </p:txBody>
      </p:sp>
    </p:spTree>
    <p:extLst>
      <p:ext uri="{BB962C8B-B14F-4D97-AF65-F5344CB8AC3E}">
        <p14:creationId xmlns:p14="http://schemas.microsoft.com/office/powerpoint/2010/main" val="733382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Fischer, Lynch and Patterson	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 surprising result</a:t>
            </a:r>
          </a:p>
          <a:p>
            <a:pPr lvl="1"/>
            <a:r>
              <a:rPr lang="en-US" sz="2400" i="1"/>
              <a:t>Impossibility of Asynchronous Distributed Consensus with a Single Faulty Process</a:t>
            </a:r>
          </a:p>
          <a:p>
            <a:r>
              <a:rPr lang="en-US" sz="2800"/>
              <a:t>They prove that no asynchronous algorithm for agreeing on a one-bit value can guarantee that it will terminate in the presence of crash faults</a:t>
            </a:r>
          </a:p>
          <a:p>
            <a:pPr lvl="1"/>
            <a:r>
              <a:rPr lang="en-US" sz="2400"/>
              <a:t>And this is true even if no crash actually occurs!</a:t>
            </a:r>
          </a:p>
          <a:p>
            <a:pPr lvl="1"/>
            <a:r>
              <a:rPr lang="en-US" sz="2400"/>
              <a:t>Proof constructs infinite non-terminating runs</a:t>
            </a:r>
          </a:p>
        </p:txBody>
      </p:sp>
    </p:spTree>
    <p:extLst>
      <p:ext uri="{BB962C8B-B14F-4D97-AF65-F5344CB8AC3E}">
        <p14:creationId xmlns:p14="http://schemas.microsoft.com/office/powerpoint/2010/main" val="224114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Core of FLP result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They start by looking at a system with inputs that are all the same</a:t>
            </a:r>
          </a:p>
          <a:p>
            <a:pPr lvl="1"/>
            <a:r>
              <a:rPr lang="en-US"/>
              <a:t>All 0’s must decide 0, all 1’s decides 1</a:t>
            </a:r>
          </a:p>
          <a:p>
            <a:r>
              <a:rPr lang="en-US"/>
              <a:t>Now they explore mixtures of inputs and find some initial set of inputs with an uncertain (“bivalent”) outcome</a:t>
            </a:r>
          </a:p>
          <a:p>
            <a:r>
              <a:rPr lang="en-US"/>
              <a:t>They focus on this bivalent state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4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5763</TotalTime>
  <Words>1957</Words>
  <Application>Microsoft Office PowerPoint</Application>
  <PresentationFormat>On-screen Show (4:3)</PresentationFormat>
  <Paragraphs>226</Paragraphs>
  <Slides>35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Median</vt:lpstr>
      <vt:lpstr>Impossibility of Consensus </vt:lpstr>
      <vt:lpstr>Consensus… a classic problem</vt:lpstr>
      <vt:lpstr>Distributed Consensus</vt:lpstr>
      <vt:lpstr>Asynchronous networks</vt:lpstr>
      <vt:lpstr>Quick comparison…</vt:lpstr>
      <vt:lpstr>Fault-tolerant protocol</vt:lpstr>
      <vt:lpstr>What makes consensus hard?</vt:lpstr>
      <vt:lpstr>Fischer, Lynch and Patterson </vt:lpstr>
      <vt:lpstr>Core of FLP result</vt:lpstr>
      <vt:lpstr>Self-Quiz questions</vt:lpstr>
      <vt:lpstr>Self-Quiz questions</vt:lpstr>
      <vt:lpstr>Bivalent state</vt:lpstr>
      <vt:lpstr>Bivalent state</vt:lpstr>
      <vt:lpstr>Bivalent state</vt:lpstr>
      <vt:lpstr>Bivalent state</vt:lpstr>
      <vt:lpstr>Bivalent state</vt:lpstr>
      <vt:lpstr>Core of FLP result in words</vt:lpstr>
      <vt:lpstr>Core of FLP result</vt:lpstr>
      <vt:lpstr>Core of FLP result</vt:lpstr>
      <vt:lpstr>Intuition behind this result?</vt:lpstr>
      <vt:lpstr>Constable’s version of the FLP result</vt:lpstr>
      <vt:lpstr>Constable’s version of the FLP result</vt:lpstr>
      <vt:lpstr>But what did “impossibility” mean?</vt:lpstr>
      <vt:lpstr>But what did “impossibility” mean?</vt:lpstr>
      <vt:lpstr>Solving consensus</vt:lpstr>
      <vt:lpstr>Chandra and Toueg</vt:lpstr>
      <vt:lpstr>Motivation</vt:lpstr>
      <vt:lpstr>Introduction and system model</vt:lpstr>
      <vt:lpstr>Introduction and system model</vt:lpstr>
      <vt:lpstr>Introduction and system model</vt:lpstr>
      <vt:lpstr>Introduction and system model</vt:lpstr>
      <vt:lpstr>Weaker detectors</vt:lpstr>
      <vt:lpstr>But can we implement W?</vt:lpstr>
      <vt:lpstr>Real systems, like Paxos or Isis2</vt:lpstr>
      <vt:lpstr>Summary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414/415 Systems Programming  and  Operating Systems</dc:title>
  <dc:creator>Hakim Weatherspoon</dc:creator>
  <cp:lastModifiedBy>Ken Birman</cp:lastModifiedBy>
  <cp:revision>92</cp:revision>
  <dcterms:created xsi:type="dcterms:W3CDTF">2010-08-26T12:29:46Z</dcterms:created>
  <dcterms:modified xsi:type="dcterms:W3CDTF">2012-10-31T20:04:31Z</dcterms:modified>
</cp:coreProperties>
</file>