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5"/>
  </p:notesMasterIdLst>
  <p:sldIdLst>
    <p:sldId id="382" r:id="rId2"/>
    <p:sldId id="383" r:id="rId3"/>
    <p:sldId id="384" r:id="rId4"/>
    <p:sldId id="386" r:id="rId5"/>
    <p:sldId id="385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C81CF8-E039-4EDD-BAB5-7CC2A2F61C20}">
          <p14:sldIdLst>
            <p14:sldId id="382"/>
            <p14:sldId id="383"/>
            <p14:sldId id="384"/>
            <p14:sldId id="386"/>
            <p14:sldId id="385"/>
            <p14:sldId id="387"/>
            <p14:sldId id="388"/>
          </p14:sldIdLst>
        </p14:section>
        <p14:section name="Untitled Section" id="{0B56AA43-6701-4407-9BA8-98EECCD8A833}">
          <p14:sldIdLst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F5C47CA-D254-453E-8F53-E6AA4992D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Obsfuscation</a:t>
            </a:r>
            <a:br>
              <a:rPr lang="en-US" smtClean="0"/>
            </a:br>
            <a:r>
              <a:rPr lang="en-US" sz="2200" i="1" smtClean="0"/>
              <a:t>the </a:t>
            </a:r>
            <a:r>
              <a:rPr lang="en-US" sz="2200" i="1"/>
              <a:t>hiding of </a:t>
            </a:r>
            <a:r>
              <a:rPr lang="en-US" sz="2200" i="1"/>
              <a:t>intended </a:t>
            </a:r>
            <a:r>
              <a:rPr lang="en-US" sz="2200" i="1" smtClean="0"/>
              <a:t>meaning, </a:t>
            </a:r>
            <a:r>
              <a:rPr lang="en-US" sz="2200" i="1"/>
              <a:t>making communication confusing, wilfully ambiguous, and harder to </a:t>
            </a:r>
            <a:r>
              <a:rPr lang="en-US" sz="2200" i="1"/>
              <a:t>interpret</a:t>
            </a:r>
            <a:r>
              <a:rPr lang="en-US" sz="2200" i="1" smtClean="0"/>
              <a:t>.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CS6410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36521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70" y="813641"/>
            <a:ext cx="3279330" cy="358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Breaking into systems...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... is, unfortunately, easy</a:t>
            </a:r>
          </a:p>
          <a:p>
            <a:endParaRPr lang="en-US"/>
          </a:p>
          <a:p>
            <a:r>
              <a:rPr lang="en-US" smtClean="0"/>
              <a:t>Sophisticated “rootkit” </a:t>
            </a:r>
            <a:br>
              <a:rPr lang="en-US" smtClean="0"/>
            </a:br>
            <a:r>
              <a:rPr lang="en-US" smtClean="0"/>
              <a:t>products help the </a:t>
            </a:r>
            <a:br>
              <a:rPr lang="en-US" smtClean="0"/>
            </a:br>
            <a:r>
              <a:rPr lang="en-US" smtClean="0"/>
              <a:t>attacker</a:t>
            </a:r>
          </a:p>
          <a:p>
            <a:endParaRPr lang="en-US"/>
          </a:p>
          <a:p>
            <a:r>
              <a:rPr lang="en-US" smtClean="0"/>
              <a:t>Example: Elderwood Gang has been </a:t>
            </a:r>
            <a:br>
              <a:rPr lang="en-US" smtClean="0"/>
            </a:br>
            <a:r>
              <a:rPr lang="en-US" smtClean="0"/>
              <a:t>very successful in attacking</a:t>
            </a:r>
            <a:br>
              <a:rPr lang="en-US" smtClean="0"/>
            </a:br>
            <a:r>
              <a:rPr lang="en-US" smtClean="0"/>
              <a:t>Adobe &amp; Microsoft platforms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6553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smtClean="0"/>
              <a:t>Elderwood Targets</a:t>
            </a:r>
            <a:endParaRPr lang="en-US" sz="1400" i="1"/>
          </a:p>
        </p:txBody>
      </p:sp>
      <p:sp>
        <p:nvSpPr>
          <p:cNvPr id="7" name="TextBox 6"/>
          <p:cNvSpPr txBox="1"/>
          <p:nvPr/>
        </p:nvSpPr>
        <p:spPr>
          <a:xfrm>
            <a:off x="4953000" y="32004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smtClean="0"/>
              <a:t>The virus was built using widely available components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977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Elderwood... one of </a:t>
            </a:r>
            <a:r>
              <a:rPr lang="en-US" u="sng" smtClean="0"/>
              <a:t>thousands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The numbers and diversity of viruses is huge, and rapidly increasing</a:t>
            </a:r>
          </a:p>
          <a:p>
            <a:endParaRPr lang="en-US"/>
          </a:p>
          <a:p>
            <a:r>
              <a:rPr lang="en-US" smtClean="0"/>
              <a:t>NSA helped us understand why</a:t>
            </a:r>
          </a:p>
          <a:p>
            <a:pPr lvl="1"/>
            <a:r>
              <a:rPr lang="en-US" smtClean="0"/>
              <a:t>Modern platforms of all kinds are “wide open”</a:t>
            </a:r>
          </a:p>
          <a:p>
            <a:pPr lvl="2"/>
            <a:r>
              <a:rPr lang="en-US" smtClean="0"/>
              <a:t>O/S bugs and oversights</a:t>
            </a:r>
          </a:p>
          <a:p>
            <a:pPr lvl="2"/>
            <a:r>
              <a:rPr lang="en-US" smtClean="0"/>
              <a:t>Even wider range of </a:t>
            </a:r>
            <a:r>
              <a:rPr lang="en-US" i="1" u="sng" smtClean="0"/>
              <a:t>application</a:t>
            </a:r>
            <a:r>
              <a:rPr lang="en-US" i="1" smtClean="0"/>
              <a:t> </a:t>
            </a:r>
            <a:r>
              <a:rPr lang="en-US" smtClean="0"/>
              <a:t>exposures</a:t>
            </a:r>
          </a:p>
          <a:p>
            <a:pPr lvl="2"/>
            <a:r>
              <a:rPr lang="en-US" smtClean="0"/>
              <a:t>Misconfiguration, open administrative passwords, etc</a:t>
            </a:r>
          </a:p>
          <a:p>
            <a:pPr lvl="1"/>
            <a:r>
              <a:rPr lang="en-US" smtClean="0"/>
              <a:t>Modern software engineering simply can’t give us completely correct solutions.  At best, systems are robust when used in the manner the testing team stress-tested.</a:t>
            </a:r>
          </a:p>
          <a:p>
            <a:pPr marL="685800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nigeriaplus.com/wp-content/uploads/2011/04/broken_ch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56627"/>
            <a:ext cx="996000" cy="7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oceangramstore.com/images/TreasureChest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Could we plug all the holes?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NSA perspective:</a:t>
            </a:r>
          </a:p>
          <a:p>
            <a:pPr lvl="1"/>
            <a:r>
              <a:rPr lang="en-US" smtClean="0"/>
              <a:t>A town where everyone keeps their jewelry in bowls on the kitchen table...</a:t>
            </a:r>
          </a:p>
          <a:p>
            <a:pPr lvl="1"/>
            <a:r>
              <a:rPr lang="en-US" smtClean="0"/>
              <a:t>... and leaves the doors unlocked</a:t>
            </a:r>
          </a:p>
          <a:p>
            <a:pPr lvl="1"/>
            <a:r>
              <a:rPr lang="en-US" smtClean="0"/>
              <a:t>... and the windows too</a:t>
            </a:r>
          </a:p>
          <a:p>
            <a:pPr lvl="1"/>
            <a:r>
              <a:rPr lang="en-US" smtClean="0"/>
              <a:t>... and where the walls are very thin, in any case</a:t>
            </a:r>
          </a:p>
          <a:p>
            <a:pPr lvl="1"/>
            <a:r>
              <a:rPr lang="en-US" smtClean="0"/>
              <a:t>... not to mention that such locks as we </a:t>
            </a:r>
            <a:br>
              <a:rPr lang="en-US" smtClean="0"/>
            </a:br>
            <a:r>
              <a:rPr lang="en-US" smtClean="0"/>
              <a:t>have often have the keys left in them!</a:t>
            </a:r>
            <a:endParaRPr lang="en-US"/>
          </a:p>
        </p:txBody>
      </p:sp>
      <p:pic>
        <p:nvPicPr>
          <p:cNvPr id="6148" name="Picture 4" descr="https://encrypted-tbn0.google.com/images?q=tbn:ANd9GcSVhHLzHMak-ACmcpqqUmumgxLJTH1aOKMpPjmUonU3xjzBjo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7662">
            <a:off x="5456673" y="5665735"/>
            <a:ext cx="483374" cy="4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Expert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Virus writers aim for low-hanging fruit, like everyone else</a:t>
            </a:r>
          </a:p>
          <a:p>
            <a:pPr lvl="1"/>
            <a:r>
              <a:rPr lang="en-US" smtClean="0"/>
              <a:t>Why climb to the second floor and cut through the wall if you can just walk in the front door?</a:t>
            </a:r>
          </a:p>
          <a:p>
            <a:pPr lvl="1"/>
            <a:r>
              <a:rPr lang="en-US" smtClean="0"/>
              <a:t>Hence most viruses use nearly trivial exploits</a:t>
            </a:r>
          </a:p>
          <a:p>
            <a:pPr lvl="1"/>
            <a:endParaRPr lang="en-US"/>
          </a:p>
          <a:p>
            <a:r>
              <a:rPr lang="en-US" smtClean="0"/>
              <a:t>This leads to a “demographic” perspective on security: if we look at “probability of intrusion” times “category of intrusion”, what jumps out?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 exploits!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By far the easiest way to break in is to just use a wide-open door into some component of the system, or application on the system</a:t>
            </a:r>
          </a:p>
          <a:p>
            <a:endParaRPr lang="en-US"/>
          </a:p>
          <a:p>
            <a:r>
              <a:rPr lang="en-US" smtClean="0"/>
              <a:t>These are common today and often are as simple as poor configuration settings, factory passwords, other kinds of “features” the user was unaware of</a:t>
            </a:r>
          </a:p>
          <a:p>
            <a:pPr lvl="1"/>
            <a:r>
              <a:rPr lang="en-US" smtClean="0"/>
              <a:t>For example, some routers can clone traffic</a:t>
            </a:r>
          </a:p>
          <a:p>
            <a:pPr lvl="1"/>
            <a:r>
              <a:rPr lang="en-US" smtClean="0"/>
              <a:t>And many routers have factory-installed web accessible pages that allow you to access their control panel</a:t>
            </a:r>
          </a:p>
          <a:p>
            <a:pPr lvl="1"/>
            <a:r>
              <a:rPr lang="en-US" smtClean="0"/>
              <a:t>Hence if the user has such a router you can clone all their network traffic without really “breaking in” at all!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 exploits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Another very big class of configuration issues are associated with old and insecure modes of operation that have yet to be fully disabled</a:t>
            </a:r>
          </a:p>
          <a:p>
            <a:pPr lvl="1"/>
            <a:r>
              <a:rPr lang="en-US" smtClean="0"/>
              <a:t>Many old systems had backdoors</a:t>
            </a:r>
          </a:p>
          <a:p>
            <a:pPr lvl="1"/>
            <a:r>
              <a:rPr lang="en-US" smtClean="0"/>
              <a:t>Some just had terrible ad-hoc protection mechanisms</a:t>
            </a:r>
          </a:p>
          <a:p>
            <a:pPr lvl="1"/>
            <a:endParaRPr lang="en-US"/>
          </a:p>
          <a:p>
            <a:r>
              <a:rPr lang="en-US" smtClean="0"/>
              <a:t>When we install and use this kind of legacy software we bring those exposures in the door</a:t>
            </a:r>
          </a:p>
          <a:p>
            <a:pPr lvl="1"/>
            <a:r>
              <a:rPr lang="en-US" smtClean="0"/>
              <a:t>Even if we could easily “fix” a problem by disabling some feature, the simple action of doing that demands a kind of specialized knowledge of threats that few of us possess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 conclusion?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Computers are often loaded with “day zero” vulnerabilities:</a:t>
            </a:r>
          </a:p>
          <a:p>
            <a:pPr lvl="1"/>
            <a:r>
              <a:rPr lang="en-US" smtClean="0"/>
              <a:t>The attack exploits some kind of a feature or problem that was present in your computer the day it arrived</a:t>
            </a:r>
          </a:p>
          <a:p>
            <a:pPr lvl="1"/>
            <a:r>
              <a:rPr lang="en-US" smtClean="0"/>
              <a:t>Vendor either didn’t know about it or did know, but hasn’t actually fixed it</a:t>
            </a:r>
          </a:p>
          <a:p>
            <a:pPr lvl="1"/>
            <a:r>
              <a:rPr lang="en-US" smtClean="0"/>
              <a:t>Your machine is thus vulnerable from the instant you start using it.</a:t>
            </a:r>
          </a:p>
          <a:p>
            <a:r>
              <a:rPr lang="en-US" smtClean="0"/>
              <a:t>Sometimes also used to describe an attack that uses a previously unknown mode of compromise: the vulnerability becomes known even as the attack occurs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platform management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An antidote to many (not all) of these issues</a:t>
            </a:r>
          </a:p>
          <a:p>
            <a:pPr lvl="1"/>
            <a:r>
              <a:rPr lang="en-US" smtClean="0"/>
              <a:t>Highly professional staff trained to configure systems properly can set them up in a </a:t>
            </a:r>
            <a:r>
              <a:rPr lang="en-US" i="1" smtClean="0"/>
              <a:t>much </a:t>
            </a:r>
            <a:r>
              <a:rPr lang="en-US" smtClean="0"/>
              <a:t>more robust manner</a:t>
            </a:r>
          </a:p>
          <a:p>
            <a:pPr lvl="1"/>
            <a:endParaRPr lang="en-US"/>
          </a:p>
          <a:p>
            <a:r>
              <a:rPr lang="en-US" smtClean="0"/>
              <a:t>Best practice?</a:t>
            </a:r>
          </a:p>
          <a:p>
            <a:pPr lvl="1"/>
            <a:r>
              <a:rPr lang="en-US" smtClean="0"/>
              <a:t>Experts examine every single program and support a small, fixed set of combinations of programs, configured in ways that are optimal</a:t>
            </a:r>
          </a:p>
          <a:p>
            <a:pPr lvl="1"/>
            <a:r>
              <a:rPr lang="en-US"/>
              <a:t>E</a:t>
            </a:r>
            <a:r>
              <a:rPr lang="en-US" smtClean="0"/>
              <a:t>very machine has the right set of patches</a:t>
            </a:r>
          </a:p>
          <a:p>
            <a:pPr lvl="1"/>
            <a:r>
              <a:rPr lang="en-US" smtClean="0"/>
              <a:t>End-users can’t install their own mix of applications, must chose a configuration from a menu of safe choices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Synthetic diversity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Obsfuscation </a:t>
            </a:r>
            <a:r>
              <a:rPr lang="en-US" smtClean="0"/>
              <a:t>goes one step further</a:t>
            </a:r>
          </a:p>
          <a:p>
            <a:pPr lvl="1"/>
            <a:r>
              <a:rPr lang="en-US" smtClean="0"/>
              <a:t>Start with one program but generate many versions</a:t>
            </a:r>
          </a:p>
          <a:p>
            <a:pPr lvl="1"/>
            <a:r>
              <a:rPr lang="en-US" smtClean="0"/>
              <a:t>Use compiler techniques or other program transformation (or runtime transformation) tools to close attack channels by making platforms “systematically” diverse in an automated manner</a:t>
            </a:r>
          </a:p>
          <a:p>
            <a:pPr lvl="1"/>
            <a:r>
              <a:rPr lang="en-US" smtClean="0"/>
              <a:t>Idea: if an attacker or virus tries to break in, it will confront surprises because even our very uniform, standard configurations will exist in many forms!</a:t>
            </a:r>
          </a:p>
          <a:p>
            <a:endParaRPr lang="en-US" smtClean="0"/>
          </a:p>
        </p:txBody>
      </p:sp>
      <p:pic>
        <p:nvPicPr>
          <p:cNvPr id="7170" name="Picture 2" descr="http://upload.wikimedia.org/wikipedia/commons/e/e5/Litter_of_five_kitten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279805" cy="17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Historical perspective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Earliest uses focused on asking developer teams to create multiple implementations of key elements</a:t>
            </a:r>
          </a:p>
          <a:p>
            <a:pPr lvl="1"/>
            <a:r>
              <a:rPr lang="en-US" smtClean="0"/>
              <a:t>Idea was to get them to somehow “vote” on the right action</a:t>
            </a:r>
          </a:p>
          <a:p>
            <a:pPr lvl="2"/>
            <a:r>
              <a:rPr lang="en-US" smtClean="0"/>
              <a:t>Puzzle: Suppose A and B agree but C disagrees</a:t>
            </a:r>
          </a:p>
          <a:p>
            <a:pPr lvl="2"/>
            <a:r>
              <a:rPr lang="en-US" smtClean="0"/>
              <a:t>Should we take some action to “fix” C?  What if C is correct? </a:t>
            </a:r>
          </a:p>
          <a:p>
            <a:pPr lvl="1"/>
            <a:r>
              <a:rPr lang="en-US" smtClean="0"/>
              <a:t>Nancy Levinson pointed out that specification is key: a confusing or wrong specification can lead to systematic mistakes even with a diverse team </a:t>
            </a:r>
          </a:p>
          <a:p>
            <a:pPr lvl="2"/>
            <a:r>
              <a:rPr lang="en-US" smtClean="0"/>
              <a:t>Also found that “hard parts” of programs are often prone to systematic errors even with several implementations</a:t>
            </a:r>
          </a:p>
          <a:p>
            <a:pPr lvl="1"/>
            <a:r>
              <a:rPr lang="en-US" smtClean="0"/>
              <a:t>Still, technique definitely has value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Spafford’s Concern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Widely circulated memo by Gene Spafford:</a:t>
            </a:r>
          </a:p>
          <a:p>
            <a:pPr lvl="1"/>
            <a:r>
              <a:rPr lang="en-US" smtClean="0"/>
              <a:t>Consolidation and virtualization are clearly winning on cost grounds, hence we can anticipate a future of extensive heavy virtualization</a:t>
            </a:r>
          </a:p>
          <a:p>
            <a:pPr lvl="1"/>
            <a:r>
              <a:rPr lang="en-US" smtClean="0"/>
              <a:t>Xen-style sharing of resources implies that in this future the O/S will have privilaged components that can peek across protection boundaries and hence see the states of all hosted VMs without the VMs realizing it</a:t>
            </a:r>
          </a:p>
          <a:p>
            <a:pPr lvl="1"/>
            <a:r>
              <a:rPr lang="en-US" smtClean="0"/>
              <a:t>Could leak information in ways that are undetectable</a:t>
            </a:r>
          </a:p>
          <a:p>
            <a:r>
              <a:rPr lang="en-US" smtClean="0"/>
              <a:t>... but it gets worse</a:t>
            </a:r>
            <a:endParaRPr lang="en-US"/>
          </a:p>
        </p:txBody>
      </p:sp>
      <p:pic>
        <p:nvPicPr>
          <p:cNvPr id="1026" name="Picture 2" descr="Photo of spaf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14300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French TGV brake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TGV is at grave risk if brakes fail to engage when there is danger on the track ahead</a:t>
            </a:r>
          </a:p>
          <a:p>
            <a:r>
              <a:rPr lang="en-US" smtClean="0"/>
              <a:t>How to build a really safe solution?</a:t>
            </a:r>
          </a:p>
          <a:p>
            <a:pPr lvl="1"/>
            <a:r>
              <a:rPr lang="en-US" smtClean="0"/>
              <a:t>One idea: flip the rule.  Brakes engage unless we have a “proof” that the track ahead is clear</a:t>
            </a:r>
          </a:p>
          <a:p>
            <a:pPr lvl="1"/>
            <a:r>
              <a:rPr lang="en-US" smtClean="0"/>
              <a:t>This proof comes from concrete evidence and is drawn from a diversity of reporting sources</a:t>
            </a:r>
          </a:p>
          <a:p>
            <a:pPr lvl="1"/>
            <a:r>
              <a:rPr lang="en-US" smtClean="0"/>
              <a:t>But we also need to tolerate errors: weather and maintanence can certainly cause some failures</a:t>
            </a:r>
            <a:endParaRPr lang="en-US"/>
          </a:p>
        </p:txBody>
      </p:sp>
      <p:pic>
        <p:nvPicPr>
          <p:cNvPr id="8194" name="Picture 2" descr="https://encrypted-tbn1.google.com/images?q=tbn:ANd9GcQehu3fjY7HDxk3nhbsirxLxPgzcOwoYqsgU2DN3_EcMfFAePog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781175" cy="13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are we done?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smtClean="0"/>
              <a:t>French engineers pushed </a:t>
            </a:r>
            <a:r>
              <a:rPr lang="en-US" sz="4000" smtClean="0"/>
              <a:t>further</a:t>
            </a:r>
          </a:p>
          <a:p>
            <a:endParaRPr lang="en-US" smtClean="0"/>
          </a:p>
          <a:p>
            <a:pPr lvl="1"/>
            <a:r>
              <a:rPr lang="en-US" sz="3300" smtClean="0"/>
              <a:t>Rather than trust software, they decided to prove the software correct using formal tools</a:t>
            </a:r>
          </a:p>
          <a:p>
            <a:pPr lvl="1"/>
            <a:r>
              <a:rPr lang="en-US" sz="3300" smtClean="0"/>
              <a:t>Employed formal methods to specify the algorithm</a:t>
            </a:r>
            <a:br>
              <a:rPr lang="en-US" sz="3300" smtClean="0"/>
            </a:br>
            <a:r>
              <a:rPr lang="en-US" sz="3300" smtClean="0"/>
              <a:t>and to prove their solution correct.</a:t>
            </a:r>
          </a:p>
          <a:p>
            <a:pPr lvl="1"/>
            <a:r>
              <a:rPr lang="en-US" sz="3300" smtClean="0"/>
              <a:t>Then coded in a high level language</a:t>
            </a:r>
            <a:br>
              <a:rPr lang="en-US" sz="3300" smtClean="0"/>
            </a:br>
            <a:r>
              <a:rPr lang="en-US" sz="3300" smtClean="0"/>
              <a:t>and used model-checking </a:t>
            </a:r>
            <a:r>
              <a:rPr lang="en-US" sz="3300" smtClean="0">
                <a:sym typeface="Symbol"/>
              </a:rPr>
              <a:t>to</a:t>
            </a:r>
            <a:r>
              <a:rPr lang="en-US" sz="3300" smtClean="0">
                <a:sym typeface="Symbol"/>
              </a:rPr>
              <a:t/>
            </a:r>
            <a:br>
              <a:rPr lang="en-US" sz="3300" smtClean="0">
                <a:sym typeface="Symbol"/>
              </a:rPr>
            </a:br>
            <a:r>
              <a:rPr lang="en-US" sz="3300" smtClean="0">
                <a:sym typeface="Symbol"/>
              </a:rPr>
              <a:t>verify all reachable states for </a:t>
            </a:r>
            <a:br>
              <a:rPr lang="en-US" sz="3300" smtClean="0">
                <a:sym typeface="Symbol"/>
              </a:rPr>
            </a:br>
            <a:r>
              <a:rPr lang="en-US" sz="3300" smtClean="0">
                <a:sym typeface="Symbol"/>
              </a:rPr>
              <a:t>their control logic</a:t>
            </a:r>
          </a:p>
          <a:p>
            <a:pPr lvl="1"/>
            <a:endParaRPr lang="en-US">
              <a:sym typeface="Symbol"/>
            </a:endParaRPr>
          </a:p>
          <a:p>
            <a:endParaRPr lang="en-US" smtClean="0">
              <a:sym typeface="Symbol"/>
            </a:endParaRPr>
          </a:p>
          <a:p>
            <a:r>
              <a:rPr lang="en-US" sz="3800" i="1" smtClean="0">
                <a:sym typeface="Symbol"/>
              </a:rPr>
              <a:t>But what if the proof is correct but the compilation process or the processor hardware is faulty?</a:t>
            </a:r>
            <a:endParaRPr lang="en-US" sz="3800" i="1"/>
          </a:p>
        </p:txBody>
      </p:sp>
      <p:pic>
        <p:nvPicPr>
          <p:cNvPr id="9218" name="Picture 2" descr="http://pcstem.files.wordpress.com/2012/03/women-in-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3429000"/>
            <a:ext cx="24002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They generated multiple versions of the correct algorithm using a grab-bag of heuristics to transform the code “systematically”</a:t>
            </a:r>
          </a:p>
          <a:p>
            <a:endParaRPr lang="en-US"/>
          </a:p>
          <a:p>
            <a:r>
              <a:rPr lang="en-US" smtClean="0"/>
              <a:t>Now the original single program exists as a set of k variant forms that vote among themselves</a:t>
            </a:r>
          </a:p>
          <a:p>
            <a:pPr lvl="1"/>
            <a:r>
              <a:rPr lang="en-US" smtClean="0"/>
              <a:t>The brake hardware itself implements the voting in a mechanical way</a:t>
            </a:r>
          </a:p>
          <a:p>
            <a:pPr lvl="1"/>
            <a:r>
              <a:rPr lang="en-US" smtClean="0"/>
              <a:t>Two votes out of three wins... space shuttle used the same idea to protect the cargo door latches</a:t>
            </a:r>
            <a:endParaRPr lang="en-US"/>
          </a:p>
        </p:txBody>
      </p:sp>
      <p:pic>
        <p:nvPicPr>
          <p:cNvPr id="10242" name="Picture 2" descr="https://encrypted-tbn2.google.com/images?q=tbn:ANd9GcRLE3alXkK9YM5zCfNIsZj-a6YsNOTvgMjbMro9J4EkeeZWgU95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uses of this idea?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Ronitt Rubenfeld used it to overcome bugs in the implementation of complex numerical functions</a:t>
            </a:r>
          </a:p>
          <a:p>
            <a:pPr lvl="1"/>
            <a:r>
              <a:rPr lang="en-US" smtClean="0"/>
              <a:t>She looked at continuous mathematical functions with complicated implementations</a:t>
            </a:r>
          </a:p>
          <a:p>
            <a:pPr lvl="1"/>
            <a:r>
              <a:rPr lang="en-US" smtClean="0"/>
              <a:t>Rather than compute F(x), she would compute a series of values: F(x-2</a:t>
            </a:r>
            <a:r>
              <a:rPr lang="en-US" smtClean="0">
                <a:sym typeface="Symbol"/>
              </a:rPr>
              <a:t>), </a:t>
            </a:r>
            <a:r>
              <a:rPr lang="en-US"/>
              <a:t>F(x-</a:t>
            </a:r>
            <a:r>
              <a:rPr lang="en-US" smtClean="0">
                <a:sym typeface="Symbol"/>
              </a:rPr>
              <a:t>), F(x), </a:t>
            </a:r>
            <a:r>
              <a:rPr lang="en-US" smtClean="0"/>
              <a:t>F(x+</a:t>
            </a:r>
            <a:r>
              <a:rPr lang="en-US" smtClean="0">
                <a:sym typeface="Symbol"/>
              </a:rPr>
              <a:t>), </a:t>
            </a:r>
            <a:r>
              <a:rPr lang="en-US" smtClean="0"/>
              <a:t>F(x+2</a:t>
            </a:r>
            <a:r>
              <a:rPr lang="en-US" smtClean="0">
                <a:sym typeface="Symbol"/>
              </a:rPr>
              <a:t>)</a:t>
            </a:r>
          </a:p>
          <a:p>
            <a:pPr lvl="1"/>
            <a:r>
              <a:rPr lang="en-US" smtClean="0">
                <a:sym typeface="Symbol"/>
              </a:rPr>
              <a:t>Then used the continuity of the underlying function to compensate for possible mistakes at “isolated” points</a:t>
            </a:r>
          </a:p>
          <a:p>
            <a:r>
              <a:rPr lang="en-US" smtClean="0">
                <a:sym typeface="Symbol"/>
              </a:rPr>
              <a:t>The technique works </a:t>
            </a:r>
            <a:r>
              <a:rPr lang="en-US" smtClean="0">
                <a:sym typeface="Symbol"/>
              </a:rPr>
              <a:t>well and can overcome bugs known to have been present in released math libraries that entered widespread use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diversity to programs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Various options present themselves</a:t>
            </a:r>
          </a:p>
          <a:p>
            <a:pPr lvl="1"/>
            <a:r>
              <a:rPr lang="en-US" smtClean="0"/>
              <a:t>We can “permute” the program code in ways that preserve behavior but make the layout of the code hard to anticipate</a:t>
            </a:r>
          </a:p>
          <a:p>
            <a:pPr lvl="1"/>
            <a:r>
              <a:rPr lang="en-US" smtClean="0"/>
              <a:t>We can pad heap-allocated objects with random “junk”</a:t>
            </a:r>
          </a:p>
          <a:p>
            <a:pPr lvl="1"/>
            <a:r>
              <a:rPr lang="en-US" smtClean="0"/>
              <a:t>We could replace one variable with a set of replicas</a:t>
            </a:r>
          </a:p>
          <a:p>
            <a:pPr lvl="1"/>
            <a:r>
              <a:rPr lang="en-US" smtClean="0"/>
              <a:t>We could vary the location of the heap itself</a:t>
            </a:r>
          </a:p>
          <a:p>
            <a:pPr lvl="1"/>
            <a:r>
              <a:rPr lang="en-US" smtClean="0"/>
              <a:t>We could renumber the O/S system calls on a per-platform manner</a:t>
            </a:r>
          </a:p>
          <a:p>
            <a:pPr lvl="1"/>
            <a:r>
              <a:rPr lang="en-US" smtClean="0"/>
              <a:t>Use different versions of the system-call library for each application we build...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Synthetic Diversity really works!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With aggressive use of these techniques our data center ends up with thousands of non-identical clones of the “identical” platform!</a:t>
            </a:r>
          </a:p>
          <a:p>
            <a:pPr lvl="1"/>
            <a:r>
              <a:rPr lang="en-US" smtClean="0"/>
              <a:t>Each one differs in details but has same functionality</a:t>
            </a:r>
          </a:p>
          <a:p>
            <a:pPr lvl="1"/>
            <a:r>
              <a:rPr lang="en-US" smtClean="0"/>
              <a:t>Virus is very likely to be confused if it tries to exploit array-bound overrun or similar bugs: Attack becomes a non-event, or causes a crash</a:t>
            </a:r>
          </a:p>
          <a:p>
            <a:pPr lvl="1"/>
            <a:r>
              <a:rPr lang="en-US" smtClean="0"/>
              <a:t>Much evidence that these techniques genuinely eliminate much of that low-hanging fruit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problems persist?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Functionality attacks will still be successful</a:t>
            </a:r>
          </a:p>
          <a:p>
            <a:pPr lvl="1"/>
            <a:r>
              <a:rPr lang="en-US" smtClean="0"/>
              <a:t>Example: SQL code injection attack: on a web form that asks, e.g., for a name, provide “code”</a:t>
            </a:r>
          </a:p>
          <a:p>
            <a:pPr lvl="1"/>
            <a:endParaRPr lang="en-US"/>
          </a:p>
          <a:p>
            <a:pPr lvl="1"/>
            <a:r>
              <a:rPr lang="en-US" smtClean="0"/>
              <a:t>Consider this query:</a:t>
            </a:r>
          </a:p>
          <a:p>
            <a:pPr lvl="2"/>
            <a:r>
              <a:rPr lang="en-US" sz="1800"/>
              <a:t>statement = "SELECT * FROM users WHERE </a:t>
            </a:r>
            <a:r>
              <a:rPr lang="en-US"/>
              <a:t>name </a:t>
            </a:r>
            <a:r>
              <a:rPr lang="en-US" sz="1800"/>
              <a:t>= '" + </a:t>
            </a:r>
            <a:r>
              <a:rPr lang="en-US" sz="1800" b="1">
                <a:solidFill>
                  <a:srgbClr val="C00000"/>
                </a:solidFill>
              </a:rPr>
              <a:t>userName</a:t>
            </a:r>
            <a:r>
              <a:rPr lang="en-US" sz="1800">
                <a:solidFill>
                  <a:srgbClr val="C00000"/>
                </a:solidFill>
              </a:rPr>
              <a:t> </a:t>
            </a:r>
            <a:r>
              <a:rPr lang="en-US" sz="1800"/>
              <a:t>+ </a:t>
            </a:r>
            <a:r>
              <a:rPr lang="en-US" sz="1800" smtClean="0"/>
              <a:t>"';“</a:t>
            </a:r>
          </a:p>
          <a:p>
            <a:pPr lvl="1"/>
            <a:endParaRPr lang="en-US"/>
          </a:p>
          <a:p>
            <a:pPr lvl="1"/>
            <a:r>
              <a:rPr lang="en-US"/>
              <a:t>Now set </a:t>
            </a:r>
            <a:r>
              <a:rPr lang="en-US" smtClean="0"/>
              <a:t>“userName” </a:t>
            </a:r>
            <a:r>
              <a:rPr lang="en-US"/>
              <a:t>to ' or '1'='1 </a:t>
            </a:r>
            <a:endParaRPr lang="en-US" smtClean="0"/>
          </a:p>
          <a:p>
            <a:pPr lvl="2"/>
            <a:r>
              <a:rPr lang="en-US" smtClean="0"/>
              <a:t>SELECT * FROM users WHERE name = ‘’ or 1=1</a:t>
            </a:r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4191000" y="3200400"/>
            <a:ext cx="1905000" cy="612648"/>
          </a:xfrm>
          <a:prstGeom prst="borderCallout1">
            <a:avLst>
              <a:gd name="adj1" fmla="val 47873"/>
              <a:gd name="adj2" fmla="val 101423"/>
              <a:gd name="adj3" fmla="val 140410"/>
              <a:gd name="adj4" fmla="val 1508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From a form or RPC argument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Synthetic diversity limitations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Can’t protect against “legitimate” APIs used in unintended ways, or that can be combined with undesired consequences</a:t>
            </a:r>
          </a:p>
          <a:p>
            <a:endParaRPr lang="en-US"/>
          </a:p>
          <a:p>
            <a:r>
              <a:rPr lang="en-US" smtClean="0"/>
              <a:t>Can’t help if attacker has a way to discover a password or can manipulate network traffic or has a trick to “snapshot” your address space at runtime</a:t>
            </a:r>
          </a:p>
          <a:p>
            <a:pPr lvl="1"/>
            <a:r>
              <a:rPr lang="en-US" smtClean="0"/>
              <a:t>Not too hard to find sensitive content even if it moves from place to place</a:t>
            </a:r>
          </a:p>
        </p:txBody>
      </p:sp>
    </p:spTree>
    <p:extLst>
      <p:ext uri="{BB962C8B-B14F-4D97-AF65-F5344CB8AC3E}">
        <p14:creationId xmlns:p14="http://schemas.microsoft.com/office/powerpoint/2010/main" val="19626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comes next?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Would it be feasible to </a:t>
            </a:r>
            <a:r>
              <a:rPr lang="en-US" i="1" smtClean="0"/>
              <a:t>compute on encrypted data?</a:t>
            </a:r>
          </a:p>
          <a:p>
            <a:pPr lvl="1"/>
            <a:r>
              <a:rPr lang="en-US" i="1" smtClean="0"/>
              <a:t>(Without decrypting it first)</a:t>
            </a:r>
          </a:p>
          <a:p>
            <a:endParaRPr lang="en-US" i="1"/>
          </a:p>
          <a:p>
            <a:r>
              <a:rPr lang="en-US" smtClean="0"/>
              <a:t>Many modern platforms include a hardware TPM: a form of trusted chip with secret keys baked in</a:t>
            </a:r>
          </a:p>
          <a:p>
            <a:pPr lvl="1"/>
            <a:r>
              <a:rPr lang="en-US" smtClean="0"/>
              <a:t>Chip can do cryptographic ops: encrypt, decrypt, sign</a:t>
            </a:r>
          </a:p>
          <a:p>
            <a:pPr lvl="1"/>
            <a:r>
              <a:rPr lang="en-US" smtClean="0"/>
              <a:t>But can’t be tricked into disclosing the key itself</a:t>
            </a:r>
          </a:p>
          <a:p>
            <a:endParaRPr lang="en-US"/>
          </a:p>
          <a:p>
            <a:r>
              <a:rPr lang="en-US" smtClean="0"/>
              <a:t>Suppose we could somehow leverage this to compute on data while in encrypted form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comes next?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Better O/S architecture with stronger built-in protection features</a:t>
            </a:r>
          </a:p>
          <a:p>
            <a:pPr lvl="1"/>
            <a:r>
              <a:rPr lang="en-US" smtClean="0"/>
              <a:t>Modern O/S is far too permissive</a:t>
            </a:r>
          </a:p>
          <a:p>
            <a:pPr lvl="1"/>
            <a:r>
              <a:rPr lang="en-US" smtClean="0"/>
              <a:t>Trusts things like the file system data structure, willing to “mount” a disk without checking it first</a:t>
            </a:r>
          </a:p>
          <a:p>
            <a:pPr lvl="1"/>
            <a:r>
              <a:rPr lang="en-US" smtClean="0"/>
              <a:t>We install new applications and shell or browser extensions all the time!</a:t>
            </a:r>
          </a:p>
          <a:p>
            <a:r>
              <a:rPr lang="en-US" smtClean="0"/>
              <a:t>Perhaps a stronger O/S security model could help</a:t>
            </a:r>
          </a:p>
          <a:p>
            <a:r>
              <a:rPr lang="en-US" smtClean="0"/>
              <a:t>But on the other hand, would market accept it?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Spafford’s Concern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... and what if a virus breaks out?</a:t>
            </a:r>
          </a:p>
          <a:p>
            <a:pPr lvl="1"/>
            <a:r>
              <a:rPr lang="en-US" smtClean="0"/>
              <a:t>In a standard networked environment, viral threats encounter some substantial amount of platform diversity</a:t>
            </a:r>
          </a:p>
          <a:p>
            <a:pPr lvl="1"/>
            <a:r>
              <a:rPr lang="en-US" smtClean="0"/>
              <a:t>Not every platform is at the identical “patch” level</a:t>
            </a:r>
          </a:p>
          <a:p>
            <a:pPr lvl="1"/>
            <a:endParaRPr lang="en-US"/>
          </a:p>
          <a:p>
            <a:r>
              <a:rPr lang="en-US" smtClean="0"/>
              <a:t>In a data center with virtualization, every node will be running identical versions of everything</a:t>
            </a:r>
          </a:p>
          <a:p>
            <a:pPr lvl="1"/>
            <a:r>
              <a:rPr lang="en-US" smtClean="0"/>
              <a:t>At least this seems plausible, and this is how well-managed enterprises prefer things</a:t>
            </a:r>
          </a:p>
          <a:p>
            <a:pPr lvl="1"/>
            <a:r>
              <a:rPr lang="en-US" smtClean="0"/>
              <a:t>The resulting “monoculture” will be fertile ground for a flash-virus outbreak</a:t>
            </a:r>
          </a:p>
          <a:p>
            <a:pPr lvl="1"/>
            <a:endParaRPr lang="en-US"/>
          </a:p>
        </p:txBody>
      </p:sp>
      <p:pic>
        <p:nvPicPr>
          <p:cNvPr id="4" name="Picture 2" descr="Photo of spaf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14300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Hidden hand of the market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ultimate decision tends to be market-driven</a:t>
            </a:r>
          </a:p>
          <a:p>
            <a:pPr lvl="1"/>
            <a:r>
              <a:rPr lang="en-US" smtClean="0"/>
              <a:t>Trend in favor of cloud and virtualization/consolidation is a market (economics)-driven phenomenon</a:t>
            </a:r>
          </a:p>
          <a:p>
            <a:pPr lvl="1"/>
            <a:r>
              <a:rPr lang="en-US" smtClean="0"/>
              <a:t>Money goes to the cheapest, most scalable story in town and eventually, the expensive “better” option fails</a:t>
            </a:r>
          </a:p>
          <a:p>
            <a:pPr lvl="1"/>
            <a:endParaRPr lang="en-US"/>
          </a:p>
          <a:p>
            <a:r>
              <a:rPr lang="en-US" smtClean="0"/>
              <a:t>How have markets viewed diversity mechanisms?</a:t>
            </a:r>
          </a:p>
          <a:p>
            <a:pPr lvl="1"/>
            <a:r>
              <a:rPr lang="en-US" smtClean="0"/>
              <a:t>By and large, they reject these solutions!</a:t>
            </a:r>
          </a:p>
          <a:p>
            <a:pPr lvl="1"/>
            <a:r>
              <a:rPr lang="en-US" smtClean="0"/>
              <a:t>Even the ones that are “transparent” to users</a:t>
            </a:r>
            <a:endParaRPr lang="en-US"/>
          </a:p>
        </p:txBody>
      </p:sp>
      <p:pic>
        <p:nvPicPr>
          <p:cNvPr id="11266" name="Picture 2" descr="https://encrypted-tbn3.google.com/images?q=tbn:ANd9GcT52gZvWlCf-_N5zvALO3VTUku4jNomaM1x6_bys0iHQrDPSA6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703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Issue: Nothing is really transparent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Imagine a program with a serious heisenbug that is masked by some fluke of the runtime setup or compiled code layout</a:t>
            </a:r>
          </a:p>
          <a:p>
            <a:pPr lvl="1"/>
            <a:r>
              <a:rPr lang="en-US" smtClean="0"/>
              <a:t>E.g. it sometimes reads past the end of of a string, but by accident, the next object is always zero and hence this terminates the string</a:t>
            </a:r>
          </a:p>
          <a:p>
            <a:pPr lvl="1"/>
            <a:r>
              <a:rPr lang="en-US" smtClean="0"/>
              <a:t>Suppose that this passes Q/A and doesn’t crash</a:t>
            </a:r>
          </a:p>
          <a:p>
            <a:r>
              <a:rPr lang="en-US" smtClean="0"/>
              <a:t>Now apply synthetic diversity tool...</a:t>
            </a:r>
          </a:p>
          <a:p>
            <a:pPr lvl="1"/>
            <a:r>
              <a:rPr lang="en-US" smtClean="0"/>
              <a:t>... that “working” application starts to segment fault!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Large production users fear such issues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If Oracle starts to crash on my platform, I have few options to fix the issue</a:t>
            </a:r>
          </a:p>
          <a:p>
            <a:pPr lvl="1"/>
            <a:r>
              <a:rPr lang="en-US" smtClean="0"/>
              <a:t>Debugging the Oracle source-code is not one of them</a:t>
            </a:r>
          </a:p>
          <a:p>
            <a:pPr lvl="1"/>
            <a:r>
              <a:rPr lang="en-US" smtClean="0"/>
              <a:t>Paying for an urgent fix might break my budget</a:t>
            </a:r>
          </a:p>
          <a:p>
            <a:pPr lvl="1"/>
            <a:r>
              <a:rPr lang="en-US" smtClean="0"/>
              <a:t>Disabling the synthetic diversity tool could be the best option available</a:t>
            </a:r>
          </a:p>
          <a:p>
            <a:pPr lvl="1"/>
            <a:endParaRPr lang="en-US"/>
          </a:p>
          <a:p>
            <a:r>
              <a:rPr lang="en-US" smtClean="0"/>
              <a:t>Many platform owners have reasoned this way</a:t>
            </a:r>
          </a:p>
          <a:p>
            <a:pPr lvl="1"/>
            <a:r>
              <a:rPr lang="en-US" smtClean="0"/>
              <a:t>After all, even with diversity, all we’ve done is to close the front door and perhaps removed the key from the lock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Modern systems are really wide open to attack</a:t>
            </a:r>
          </a:p>
          <a:p>
            <a:endParaRPr lang="en-US"/>
          </a:p>
          <a:p>
            <a:r>
              <a:rPr lang="en-US" smtClean="0"/>
              <a:t>Consolidation onto the cloud or other virtualized platforms could benefit in many ways</a:t>
            </a:r>
          </a:p>
          <a:p>
            <a:pPr lvl="1"/>
            <a:r>
              <a:rPr lang="en-US" smtClean="0"/>
              <a:t>Standard, professional administration could close configuration problems and ensure proper patch level</a:t>
            </a:r>
          </a:p>
          <a:p>
            <a:pPr lvl="1"/>
            <a:r>
              <a:rPr lang="en-US" smtClean="0"/>
              <a:t>At least zero-day issues will mostly be removed</a:t>
            </a:r>
          </a:p>
          <a:p>
            <a:pPr lvl="1"/>
            <a:endParaRPr lang="en-US"/>
          </a:p>
          <a:p>
            <a:r>
              <a:rPr lang="en-US" smtClean="0"/>
              <a:t>Diversity can take us further</a:t>
            </a:r>
          </a:p>
          <a:p>
            <a:pPr lvl="1"/>
            <a:r>
              <a:rPr lang="en-US" smtClean="0"/>
              <a:t>Won’t solve the real issue, but can really help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Could this risk be real?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Clearly, computing systems are playing socially critical roles in a vast diversity of contexts</a:t>
            </a:r>
          </a:p>
          <a:p>
            <a:pPr lvl="1"/>
            <a:r>
              <a:rPr lang="en-US" smtClean="0"/>
              <a:t>Are computing platforms, networks and the power grid the three “most critical” infrastructures?</a:t>
            </a:r>
          </a:p>
          <a:p>
            <a:pPr lvl="2"/>
            <a:r>
              <a:rPr lang="en-US" smtClean="0"/>
              <a:t>The case isn’t hard to make...</a:t>
            </a:r>
          </a:p>
          <a:p>
            <a:pPr lvl="2"/>
            <a:r>
              <a:rPr lang="en-US" smtClean="0"/>
              <a:t>... although it is confusing to realize that the are mutually interdependent!</a:t>
            </a:r>
          </a:p>
          <a:p>
            <a:pPr lvl="1"/>
            <a:r>
              <a:rPr lang="en-US" smtClean="0"/>
              <a:t>Massive outages really could cause very serious harm</a:t>
            </a:r>
          </a:p>
          <a:p>
            <a:r>
              <a:rPr lang="en-US" smtClean="0"/>
              <a:t>On the other hand, is Spaf’s scenario really plausible, or is it just a kind of empty fretting?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... dire 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Within a few years, consolidated computing systems will be the only viable choice for large settings</a:t>
            </a:r>
          </a:p>
          <a:p>
            <a:r>
              <a:rPr lang="en-US" smtClean="0"/>
              <a:t>Government systems will inevitably migrate to these models under cost pressure, but also because there will be nothing else to buy: the market relentlessly reshapes itself under commercial pressure</a:t>
            </a:r>
          </a:p>
          <a:p>
            <a:r>
              <a:rPr lang="en-US" smtClean="0"/>
              <a:t>And so everything – literally everything – will be vulnerable to viruses.</a:t>
            </a:r>
          </a:p>
          <a:p>
            <a:r>
              <a:rPr lang="en-US" smtClean="0"/>
              <a:t>The world will end.</a:t>
            </a:r>
            <a:endParaRPr lang="en-US"/>
          </a:p>
        </p:txBody>
      </p:sp>
      <p:pic>
        <p:nvPicPr>
          <p:cNvPr id="2050" name="Picture 2" descr="http://www.xarj.net/wp-content/uploads/2009/01/end-of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91925"/>
            <a:ext cx="1951463" cy="14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hoto of spa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11801"/>
            <a:ext cx="489537" cy="6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5638800" y="5211801"/>
            <a:ext cx="1371600" cy="8079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38800" y="5823723"/>
            <a:ext cx="1371600" cy="3484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Chicken Little has a long history in CS...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Children’s tale</a:t>
            </a:r>
            <a:br>
              <a:rPr lang="en-US" smtClean="0"/>
            </a:br>
            <a:r>
              <a:rPr lang="en-US" smtClean="0"/>
              <a:t>should be a caution</a:t>
            </a:r>
          </a:p>
          <a:p>
            <a:endParaRPr lang="en-US"/>
          </a:p>
          <a:p>
            <a:r>
              <a:rPr lang="en-US" smtClean="0"/>
              <a:t>Not every worry is plausible</a:t>
            </a:r>
          </a:p>
          <a:p>
            <a:pPr lvl="1"/>
            <a:r>
              <a:rPr lang="en-US" smtClean="0"/>
              <a:t>Those who specialize in worrying think in larger terms, because there are too many things to worry about!</a:t>
            </a:r>
          </a:p>
          <a:p>
            <a:pPr lvl="1"/>
            <a:r>
              <a:rPr lang="en-US" smtClean="0"/>
              <a:t>Real issues are dual:</a:t>
            </a:r>
          </a:p>
          <a:p>
            <a:pPr lvl="2"/>
            <a:r>
              <a:rPr lang="en-US" smtClean="0"/>
              <a:t>How big is the (likelihood * damage) “estimate”?</a:t>
            </a:r>
          </a:p>
          <a:p>
            <a:pPr lvl="2"/>
            <a:r>
              <a:rPr lang="en-US" smtClean="0"/>
              <a:t>And how likely is this, in absolute terms?</a:t>
            </a:r>
          </a:p>
          <a:p>
            <a:pPr lvl="2"/>
            <a:r>
              <a:rPr lang="en-US" smtClean="0"/>
              <a:t>Below some threshold we seem to ignore even end-of-world scenarios.  Basically, humanity believes bullets can be dodged...</a:t>
            </a:r>
            <a:endParaRPr lang="en-US"/>
          </a:p>
        </p:txBody>
      </p:sp>
      <p:pic>
        <p:nvPicPr>
          <p:cNvPr id="4098" name="Picture 2" descr="http://www.glennsasscer.com/wordpress/wp-content/uploads/2010/11/skyfa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23711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... so how should we view monocultures?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Fred Schneider and Ken were asked to run a study of this by the government; we did so a few years ago.</a:t>
            </a:r>
          </a:p>
          <a:p>
            <a:pPr lvl="1"/>
            <a:r>
              <a:rPr lang="en-US" smtClean="0"/>
              <a:t>How does one study a catastrophy prediction?</a:t>
            </a:r>
          </a:p>
          <a:p>
            <a:pPr lvl="1"/>
            <a:r>
              <a:rPr lang="en-US" smtClean="0"/>
              <a:t>What does one then do with the findings?</a:t>
            </a:r>
          </a:p>
          <a:p>
            <a:pPr lvl="1"/>
            <a:endParaRPr lang="en-US"/>
          </a:p>
          <a:p>
            <a:r>
              <a:rPr lang="en-US" smtClean="0"/>
              <a:t>We assembled a blue-ribbon team in DC to discuss the issues and make recommendations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Composing the team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picked a group of people known for sober thinking and broad knowledge of the field</a:t>
            </a:r>
          </a:p>
          <a:p>
            <a:pPr lvl="1"/>
            <a:r>
              <a:rPr lang="en-US" smtClean="0"/>
              <a:t>This include NSA “break in” specialists</a:t>
            </a:r>
          </a:p>
          <a:p>
            <a:pPr lvl="1"/>
            <a:r>
              <a:rPr lang="en-US" smtClean="0"/>
              <a:t>Industry security leaders, like Microsoft’s top security person</a:t>
            </a:r>
          </a:p>
          <a:p>
            <a:pPr lvl="1"/>
            <a:r>
              <a:rPr lang="en-US" smtClean="0"/>
              <a:t>Academic researchers specializing in how systems fail, how one breaks into systems, and how to harden them</a:t>
            </a:r>
          </a:p>
          <a:p>
            <a:pPr lvl="1"/>
            <a:r>
              <a:rPr lang="en-US" smtClean="0"/>
              <a:t>Government leaders familier with trends and economic pressures/considerations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that split into three topics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Question one: Is there a definable problem here?</a:t>
            </a:r>
          </a:p>
          <a:p>
            <a:pPr lvl="1"/>
            <a:r>
              <a:rPr lang="en-US" smtClean="0"/>
              <a:t>... that is, is there some sense in which consolidation is clearly worse than what we do now?</a:t>
            </a:r>
          </a:p>
          <a:p>
            <a:pPr marL="365760" lvl="1" indent="0">
              <a:buNone/>
            </a:pPr>
            <a:endParaRPr lang="en-US" smtClean="0"/>
          </a:p>
          <a:p>
            <a:r>
              <a:rPr lang="en-US" smtClean="0"/>
              <a:t>Question two: How likely and how large is it?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Question three: What should we recommend that they do about it?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12303</TotalTime>
  <Words>2311</Words>
  <Application>Microsoft Office PowerPoint</Application>
  <PresentationFormat>On-screen Show (4:3)</PresentationFormat>
  <Paragraphs>231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Obsfuscation the hiding of intended meaning, making communication confusing, wilfully ambiguous, and harder to interpret.</vt:lpstr>
      <vt:lpstr>Spafford’s Concern</vt:lpstr>
      <vt:lpstr>Spafford’s Concern</vt:lpstr>
      <vt:lpstr>Could this risk be real?</vt:lpstr>
      <vt:lpstr>... dire conclusions</vt:lpstr>
      <vt:lpstr>Chicken Little has a long history in CS...</vt:lpstr>
      <vt:lpstr>... so how should we view monocultures?</vt:lpstr>
      <vt:lpstr>Composing the team</vt:lpstr>
      <vt:lpstr>A day that split into three topics</vt:lpstr>
      <vt:lpstr>Breaking into systems...</vt:lpstr>
      <vt:lpstr>Elderwood... one of thousands</vt:lpstr>
      <vt:lpstr>Could we plug all the holes?</vt:lpstr>
      <vt:lpstr>Expert statistics</vt:lpstr>
      <vt:lpstr>Configuration exploits!</vt:lpstr>
      <vt:lpstr>Configuration exploits</vt:lpstr>
      <vt:lpstr>Broad conclusion?</vt:lpstr>
      <vt:lpstr>Good platform management</vt:lpstr>
      <vt:lpstr>Synthetic diversity</vt:lpstr>
      <vt:lpstr>Historical perspective</vt:lpstr>
      <vt:lpstr>French TGV brake system</vt:lpstr>
      <vt:lpstr>So are we done?</vt:lpstr>
      <vt:lpstr>Next step</vt:lpstr>
      <vt:lpstr>Other uses of this idea?</vt:lpstr>
      <vt:lpstr>Applying diversity to programs</vt:lpstr>
      <vt:lpstr>Synthetic Diversity really works!</vt:lpstr>
      <vt:lpstr>What problems persist?</vt:lpstr>
      <vt:lpstr>Synthetic diversity limitations</vt:lpstr>
      <vt:lpstr>What comes next?</vt:lpstr>
      <vt:lpstr>What comes next?</vt:lpstr>
      <vt:lpstr>Hidden hand of the market</vt:lpstr>
      <vt:lpstr>Issue: Nothing is really transparent</vt:lpstr>
      <vt:lpstr>Large production users fear such issues</vt:lpstr>
      <vt:lpstr>Conclusions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ken</cp:lastModifiedBy>
  <cp:revision>139</cp:revision>
  <dcterms:created xsi:type="dcterms:W3CDTF">2010-09-02T12:47:54Z</dcterms:created>
  <dcterms:modified xsi:type="dcterms:W3CDTF">2012-09-15T21:04:04Z</dcterms:modified>
</cp:coreProperties>
</file>