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60"/>
  </p:notesMasterIdLst>
  <p:sldIdLst>
    <p:sldId id="256" r:id="rId2"/>
    <p:sldId id="298" r:id="rId3"/>
    <p:sldId id="286" r:id="rId4"/>
    <p:sldId id="328" r:id="rId5"/>
    <p:sldId id="368" r:id="rId6"/>
    <p:sldId id="358" r:id="rId7"/>
    <p:sldId id="359" r:id="rId8"/>
    <p:sldId id="333" r:id="rId9"/>
    <p:sldId id="334" r:id="rId10"/>
    <p:sldId id="335" r:id="rId11"/>
    <p:sldId id="336" r:id="rId12"/>
    <p:sldId id="337" r:id="rId13"/>
    <p:sldId id="338" r:id="rId14"/>
    <p:sldId id="339" r:id="rId15"/>
    <p:sldId id="340" r:id="rId16"/>
    <p:sldId id="360" r:id="rId17"/>
    <p:sldId id="341" r:id="rId18"/>
    <p:sldId id="366" r:id="rId19"/>
    <p:sldId id="361" r:id="rId20"/>
    <p:sldId id="343" r:id="rId21"/>
    <p:sldId id="344" r:id="rId22"/>
    <p:sldId id="345" r:id="rId23"/>
    <p:sldId id="346" r:id="rId24"/>
    <p:sldId id="347" r:id="rId25"/>
    <p:sldId id="348" r:id="rId26"/>
    <p:sldId id="349" r:id="rId27"/>
    <p:sldId id="350" r:id="rId28"/>
    <p:sldId id="351" r:id="rId29"/>
    <p:sldId id="352" r:id="rId30"/>
    <p:sldId id="362" r:id="rId31"/>
    <p:sldId id="367" r:id="rId32"/>
    <p:sldId id="365" r:id="rId33"/>
    <p:sldId id="363" r:id="rId34"/>
    <p:sldId id="353" r:id="rId35"/>
    <p:sldId id="354" r:id="rId36"/>
    <p:sldId id="355" r:id="rId37"/>
    <p:sldId id="356" r:id="rId38"/>
    <p:sldId id="357" r:id="rId39"/>
    <p:sldId id="322" r:id="rId40"/>
    <p:sldId id="329" r:id="rId41"/>
    <p:sldId id="323" r:id="rId42"/>
    <p:sldId id="330" r:id="rId43"/>
    <p:sldId id="313" r:id="rId44"/>
    <p:sldId id="287" r:id="rId45"/>
    <p:sldId id="288" r:id="rId46"/>
    <p:sldId id="289" r:id="rId47"/>
    <p:sldId id="316" r:id="rId48"/>
    <p:sldId id="290" r:id="rId49"/>
    <p:sldId id="317" r:id="rId50"/>
    <p:sldId id="314" r:id="rId51"/>
    <p:sldId id="320" r:id="rId52"/>
    <p:sldId id="315" r:id="rId53"/>
    <p:sldId id="324" r:id="rId54"/>
    <p:sldId id="321" r:id="rId55"/>
    <p:sldId id="291" r:id="rId56"/>
    <p:sldId id="292" r:id="rId57"/>
    <p:sldId id="326" r:id="rId58"/>
    <p:sldId id="304"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86"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extLst>
      <p:ext uri="{BB962C8B-B14F-4D97-AF65-F5344CB8AC3E}">
        <p14:creationId xmlns:p14="http://schemas.microsoft.com/office/powerpoint/2010/main" val="39094454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47</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48</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49</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50</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51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52</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53</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55</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56</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57</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FBC49-1BCF-4A77-A45B-CAE76B8D3441}" type="slidenum">
              <a:rPr lang="en-US" smtClean="0"/>
              <a:t>22</a:t>
            </a:fld>
            <a:endParaRPr lang="en-US"/>
          </a:p>
        </p:txBody>
      </p:sp>
    </p:spTree>
    <p:extLst>
      <p:ext uri="{BB962C8B-B14F-4D97-AF65-F5344CB8AC3E}">
        <p14:creationId xmlns:p14="http://schemas.microsoft.com/office/powerpoint/2010/main" val="4074761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39</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41</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44</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45</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46</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A37941-328F-DA46-B2FC-705ABB71A2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8A50F-85B9-9346-8F72-18F09DC4B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D9E9691-F2A0-D245-A491-96C5FAE7E4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F51219-1AE3-2944-8480-ACB493E962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A3746-3ED9-8840-A435-4205503829D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833F181B-04A2-3E41-9246-40EE25E11B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7BE93E40-8A73-D944-9EE3-7862A791C1E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4AEA565-E681-3E46-910B-4EBEE1A45E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C38AEA-BB5F-9940-8A2D-CB00BB73B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BD9682-27ED-9640-8990-5181D479155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CB3F38-576F-8740-89EB-E487EA0FA68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E8624F-AC86-5F40-BA0C-04AF95648B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mailto:zt27@cs.cornell.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qhuang@cs.cornell.edu"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mtClean="0"/>
              <a:t>CS 6410: Advanced Systems</a:t>
            </a:r>
            <a:br>
              <a:rPr lang="en-US" smtClean="0"/>
            </a:br>
            <a:r>
              <a:rPr lang="en-US" smtClean="0"/>
              <a:t>Ken Birman</a:t>
            </a:r>
            <a:endParaRPr lang="en-US" dirty="0"/>
          </a:p>
        </p:txBody>
      </p:sp>
      <p:sp>
        <p:nvSpPr>
          <p:cNvPr id="2051" name="Rectangle 3"/>
          <p:cNvSpPr>
            <a:spLocks noGrp="1" noChangeArrowheads="1"/>
          </p:cNvSpPr>
          <p:nvPr>
            <p:ph type="subTitle" idx="1"/>
          </p:nvPr>
        </p:nvSpPr>
        <p:spPr/>
        <p:txBody>
          <a:bodyPr>
            <a:normAutofit/>
          </a:bodyPr>
          <a:lstStyle/>
          <a:p>
            <a:r>
              <a:rPr lang="en-US" i="1" smtClean="0"/>
              <a:t>A PhD-oriented course about research in systems</a:t>
            </a:r>
          </a:p>
        </p:txBody>
      </p:sp>
      <p:sp>
        <p:nvSpPr>
          <p:cNvPr id="4" name="Rectangle 3"/>
          <p:cNvSpPr/>
          <p:nvPr/>
        </p:nvSpPr>
        <p:spPr>
          <a:xfrm>
            <a:off x="381000" y="6108541"/>
            <a:ext cx="1487843" cy="492443"/>
          </a:xfrm>
          <a:prstGeom prst="rect">
            <a:avLst/>
          </a:prstGeom>
        </p:spPr>
        <p:txBody>
          <a:bodyPr wrap="none">
            <a:spAutoFit/>
          </a:bodyPr>
          <a:lstStyle/>
          <a:p>
            <a:pPr lvl="0" fontAlgn="auto">
              <a:spcBef>
                <a:spcPts val="700"/>
              </a:spcBef>
              <a:spcAft>
                <a:spcPts val="0"/>
              </a:spcAft>
              <a:buClr>
                <a:srgbClr val="DD8047"/>
              </a:buClr>
              <a:buSzPct val="60000"/>
            </a:pPr>
            <a:r>
              <a:rPr lang="en-US" sz="2600">
                <a:solidFill>
                  <a:srgbClr val="FFFFFF"/>
                </a:solidFill>
                <a:latin typeface="Tw Cen MT"/>
              </a:rPr>
              <a:t>Fall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457200" y="1773936"/>
            <a:ext cx="5715000" cy="4623816"/>
          </a:xfrm>
          <a:solidFill>
            <a:srgbClr val="FFFF99"/>
          </a:solidFill>
        </p:spPr>
        <p:txBody>
          <a:bodyPr>
            <a:normAutofit fontScale="77500" lnSpcReduction="20000"/>
          </a:bodyPr>
          <a:lstStyle/>
          <a:p>
            <a:pPr>
              <a:buNone/>
            </a:pPr>
            <a:r>
              <a:rPr lang="en-US" sz="2000" dirty="0" smtClean="0"/>
              <a:t>Group g = new Group(“</a:t>
            </a:r>
            <a:r>
              <a:rPr lang="en-US" sz="2000" dirty="0" err="1" smtClean="0"/>
              <a:t>myGroup</a:t>
            </a:r>
            <a:r>
              <a:rPr lang="en-US" sz="2000" dirty="0" smtClean="0"/>
              <a:t>”);</a:t>
            </a:r>
          </a:p>
          <a:p>
            <a:pPr>
              <a:buNone/>
            </a:pPr>
            <a:r>
              <a:rPr lang="en-US" sz="2000" dirty="0" err="1" smtClean="0"/>
              <a:t>g.ViewHandlers</a:t>
            </a:r>
            <a:r>
              <a:rPr lang="en-US" sz="2000" dirty="0" smtClean="0"/>
              <a:t> += delegate(View v) {</a:t>
            </a:r>
          </a:p>
          <a:p>
            <a:pPr lvl="1">
              <a:buNone/>
            </a:pPr>
            <a:r>
              <a:rPr lang="en-US" sz="1800" dirty="0" err="1" smtClean="0"/>
              <a:t>Console.Title</a:t>
            </a:r>
            <a:r>
              <a:rPr lang="en-US" sz="1800" dirty="0" smtClean="0"/>
              <a:t> = “</a:t>
            </a:r>
            <a:r>
              <a:rPr lang="en-US" sz="1800" dirty="0" err="1" smtClean="0"/>
              <a:t>myGroup</a:t>
            </a:r>
            <a:r>
              <a:rPr lang="en-US" sz="1800" dirty="0" smtClean="0"/>
              <a:t> members: “+</a:t>
            </a:r>
            <a:r>
              <a:rPr lang="en-US" sz="1800" dirty="0" err="1" smtClean="0"/>
              <a:t>v.members</a:t>
            </a:r>
            <a:r>
              <a:rPr lang="en-US" sz="1800" dirty="0" smtClean="0"/>
              <a:t>;</a:t>
            </a:r>
          </a:p>
          <a:p>
            <a:pPr>
              <a:buNone/>
            </a:pPr>
            <a:r>
              <a:rPr lang="en-US" sz="2000" dirty="0" smtClean="0"/>
              <a:t>};</a:t>
            </a:r>
          </a:p>
          <a:p>
            <a:pPr>
              <a:buNone/>
            </a:pPr>
            <a:r>
              <a:rPr lang="en-US" sz="2000" dirty="0" err="1" smtClean="0"/>
              <a:t>g.Handlers</a:t>
            </a:r>
            <a:r>
              <a:rPr lang="en-US" sz="2000" dirty="0" smtClean="0"/>
              <a:t>[UPDATE] += delegate(string s, double v) {</a:t>
            </a:r>
          </a:p>
          <a:p>
            <a:pPr>
              <a:buNone/>
            </a:pPr>
            <a:r>
              <a:rPr lang="en-US" sz="2000" dirty="0" smtClean="0"/>
              <a:t>       Values[s] = v;</a:t>
            </a:r>
          </a:p>
          <a:p>
            <a:pPr>
              <a:buNone/>
            </a:pPr>
            <a:r>
              <a:rPr lang="en-US" sz="2000" dirty="0" smtClean="0"/>
              <a:t>};</a:t>
            </a:r>
          </a:p>
          <a:p>
            <a:pPr>
              <a:buNone/>
            </a:pPr>
            <a:r>
              <a:rPr lang="en-US" sz="2000" dirty="0" err="1" smtClean="0"/>
              <a:t>g.Handlers</a:t>
            </a:r>
            <a:r>
              <a:rPr lang="en-US" sz="2000" dirty="0" smtClean="0"/>
              <a:t>[LOOKUP] += delegate(string s) {</a:t>
            </a:r>
          </a:p>
          <a:p>
            <a:pPr>
              <a:buNone/>
            </a:pPr>
            <a:r>
              <a:rPr lang="en-US" sz="2000" dirty="0" smtClean="0"/>
              <a:t>        Reply(Values[s]);</a:t>
            </a:r>
          </a:p>
          <a:p>
            <a:pPr>
              <a:buNone/>
            </a:pPr>
            <a:r>
              <a:rPr lang="en-US" sz="2000" dirty="0" smtClean="0"/>
              <a:t>};</a:t>
            </a:r>
          </a:p>
          <a:p>
            <a:pPr>
              <a:buNone/>
            </a:pPr>
            <a:r>
              <a:rPr lang="en-US" sz="2000" dirty="0" err="1" smtClean="0"/>
              <a:t>g.Join</a:t>
            </a:r>
            <a:r>
              <a:rPr lang="en-US" sz="2000" dirty="0" smtClean="0"/>
              <a:t>();</a:t>
            </a:r>
          </a:p>
          <a:p>
            <a:pPr>
              <a:buNone/>
            </a:pPr>
            <a:endParaRPr lang="en-US" sz="2000" dirty="0" smtClean="0"/>
          </a:p>
          <a:p>
            <a:pPr>
              <a:buNone/>
            </a:pPr>
            <a:r>
              <a:rPr lang="en-US" sz="2000" dirty="0" err="1" smtClean="0"/>
              <a:t>g.Send</a:t>
            </a:r>
            <a:r>
              <a:rPr lang="en-US" sz="2000" dirty="0" smtClean="0"/>
              <a:t>(UPDATE, “Harry”, 20.75);</a:t>
            </a:r>
          </a:p>
          <a:p>
            <a:pPr>
              <a:buNone/>
            </a:pPr>
            <a:endParaRPr lang="en-US" sz="2000" dirty="0" smtClean="0"/>
          </a:p>
          <a:p>
            <a:pPr>
              <a:buNone/>
            </a:pPr>
            <a:r>
              <a:rPr lang="en-US" sz="2000" smtClean="0"/>
              <a:t>List&lt;double&gt; </a:t>
            </a:r>
            <a:r>
              <a:rPr lang="en-US" sz="2000" dirty="0" err="1" smtClean="0"/>
              <a:t>resultlist</a:t>
            </a:r>
            <a:r>
              <a:rPr lang="en-US" sz="2000" dirty="0" smtClean="0"/>
              <a:t> = </a:t>
            </a:r>
            <a:r>
              <a:rPr lang="en-US" sz="2000" smtClean="0"/>
              <a:t>new List&lt;double&gt;;</a:t>
            </a:r>
            <a:endParaRPr lang="en-US" sz="2000" dirty="0" smtClean="0"/>
          </a:p>
          <a:p>
            <a:pPr>
              <a:buNone/>
            </a:pPr>
            <a:r>
              <a:rPr lang="en-US" sz="2000" dirty="0" smtClean="0"/>
              <a:t>nr = </a:t>
            </a:r>
            <a:r>
              <a:rPr lang="en-US" sz="2000" dirty="0" err="1" smtClean="0"/>
              <a:t>g.Query</a:t>
            </a:r>
            <a:r>
              <a:rPr lang="en-US" sz="2000" dirty="0" smtClean="0"/>
              <a:t>(LOOKUP, ALL, “Harry”, EOL, </a:t>
            </a:r>
            <a:r>
              <a:rPr lang="en-US" sz="2000" dirty="0" err="1" smtClean="0"/>
              <a:t>resultlist</a:t>
            </a:r>
            <a:r>
              <a:rPr lang="en-US" sz="2000" dirty="0" smtClean="0"/>
              <a:t>);</a:t>
            </a:r>
            <a:endParaRPr lang="fr-BE" sz="2000" dirty="0"/>
          </a:p>
        </p:txBody>
      </p:sp>
      <p:sp>
        <p:nvSpPr>
          <p:cNvPr id="4" name="Content Placeholder 3"/>
          <p:cNvSpPr>
            <a:spLocks noGrp="1"/>
          </p:cNvSpPr>
          <p:nvPr>
            <p:ph sz="quarter" idx="2"/>
          </p:nvPr>
        </p:nvSpPr>
        <p:spPr>
          <a:xfrm>
            <a:off x="5791200" y="1676400"/>
            <a:ext cx="3200400" cy="4623816"/>
          </a:xfrm>
        </p:spPr>
        <p:txBody>
          <a:bodyPr>
            <a:noAutofit/>
          </a:bodyPr>
          <a:lstStyle/>
          <a:p>
            <a:r>
              <a:rPr lang="en-US" sz="1600" dirty="0" smtClean="0"/>
              <a:t>First sets up group</a:t>
            </a:r>
          </a:p>
          <a:p>
            <a:endParaRPr lang="en-US" sz="1600" dirty="0" smtClean="0"/>
          </a:p>
          <a:p>
            <a:r>
              <a:rPr lang="en-US" sz="1600" dirty="0" smtClean="0"/>
              <a:t>Join makes this entity a member.  State transfer isn’t shown</a:t>
            </a:r>
          </a:p>
          <a:p>
            <a:endParaRPr lang="en-US" sz="1600" dirty="0" smtClean="0"/>
          </a:p>
          <a:p>
            <a:r>
              <a:rPr lang="en-US" sz="1600" dirty="0" smtClean="0"/>
              <a:t>Then can multicast, query.  Runtime callbacks to the “delegates” as events arrive</a:t>
            </a:r>
          </a:p>
          <a:p>
            <a:endParaRPr lang="en-US" sz="1600" dirty="0" smtClean="0"/>
          </a:p>
          <a:p>
            <a:r>
              <a:rPr lang="en-US" sz="1600" dirty="0" smtClean="0"/>
              <a:t>Easy to request security (</a:t>
            </a:r>
            <a:r>
              <a:rPr lang="en-US" sz="1600" dirty="0" err="1" smtClean="0"/>
              <a:t>g.SetSecure</a:t>
            </a:r>
            <a:r>
              <a:rPr lang="en-US" sz="1600" dirty="0" smtClean="0"/>
              <a:t>), persistence</a:t>
            </a:r>
          </a:p>
          <a:p>
            <a:endParaRPr lang="en-US" sz="1600" dirty="0" smtClean="0"/>
          </a:p>
          <a:p>
            <a:r>
              <a:rPr lang="en-US" sz="1600" dirty="0" smtClean="0"/>
              <a:t>“Consistency” model dictates the </a:t>
            </a:r>
            <a:r>
              <a:rPr lang="en-US" sz="1600" smtClean="0"/>
              <a:t>ordering aseen </a:t>
            </a:r>
            <a:r>
              <a:rPr lang="en-US" sz="1600" dirty="0" smtClean="0"/>
              <a:t>for event </a:t>
            </a:r>
            <a:r>
              <a:rPr lang="en-US" sz="1600" dirty="0" err="1" smtClean="0"/>
              <a:t>upcalls</a:t>
            </a:r>
            <a:r>
              <a:rPr lang="en-US" sz="1600" dirty="0" smtClean="0"/>
              <a:t> and the assumptions user can make</a:t>
            </a:r>
            <a:endParaRPr lang="fr-BE" sz="1600" dirty="0"/>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10</a:t>
            </a:fld>
            <a:endParaRPr lang="en-US">
              <a:solidFill>
                <a:prstClr val="black">
                  <a:tint val="95000"/>
                </a:prstClr>
              </a:solidFill>
            </a:endParaRPr>
          </a:p>
        </p:txBody>
      </p:sp>
    </p:spTree>
    <p:extLst>
      <p:ext uri="{BB962C8B-B14F-4D97-AF65-F5344CB8AC3E}">
        <p14:creationId xmlns:p14="http://schemas.microsoft.com/office/powerpoint/2010/main" val="3382821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457200" y="1773936"/>
            <a:ext cx="5715000" cy="4623816"/>
          </a:xfrm>
          <a:solidFill>
            <a:srgbClr val="FFFF99"/>
          </a:solidFill>
        </p:spPr>
        <p:txBody>
          <a:bodyPr>
            <a:normAutofit fontScale="77500" lnSpcReduction="20000"/>
          </a:bodyPr>
          <a:lstStyle/>
          <a:p>
            <a:pPr>
              <a:buNone/>
            </a:pPr>
            <a:r>
              <a:rPr lang="en-US" sz="2000" b="1" dirty="0" smtClean="0"/>
              <a:t>Group g = new Group(“</a:t>
            </a:r>
            <a:r>
              <a:rPr lang="en-US" sz="2000" b="1" dirty="0" err="1" smtClean="0"/>
              <a:t>myGroup</a:t>
            </a:r>
            <a:r>
              <a:rPr lang="en-US" sz="2000" b="1" dirty="0" smtClean="0"/>
              <a:t>”);</a:t>
            </a:r>
          </a:p>
          <a:p>
            <a:pPr>
              <a:buNone/>
            </a:pPr>
            <a:r>
              <a:rPr lang="en-US" sz="2000" b="1" dirty="0" err="1" smtClean="0"/>
              <a:t>g.ViewHandlers</a:t>
            </a:r>
            <a:r>
              <a:rPr lang="en-US" sz="2000" b="1" dirty="0" smtClean="0"/>
              <a:t> += delegate(View v) {</a:t>
            </a:r>
          </a:p>
          <a:p>
            <a:pPr lvl="1">
              <a:buNone/>
            </a:pPr>
            <a:r>
              <a:rPr lang="en-US" sz="1800" b="1" dirty="0" err="1" smtClean="0"/>
              <a:t>Console.Title</a:t>
            </a:r>
            <a:r>
              <a:rPr lang="en-US" sz="1800" b="1" dirty="0" smtClean="0"/>
              <a:t> = “</a:t>
            </a:r>
            <a:r>
              <a:rPr lang="en-US" sz="1800" b="1" dirty="0" err="1" smtClean="0"/>
              <a:t>myGroup</a:t>
            </a:r>
            <a:r>
              <a:rPr lang="en-US" sz="1800" b="1" dirty="0" smtClean="0"/>
              <a:t> members: “+</a:t>
            </a:r>
            <a:r>
              <a:rPr lang="en-US" sz="1800" b="1" dirty="0" err="1" smtClean="0"/>
              <a:t>v.members</a:t>
            </a:r>
            <a:r>
              <a:rPr lang="en-US" sz="1800" b="1" dirty="0" smtClean="0"/>
              <a:t>;</a:t>
            </a:r>
          </a:p>
          <a:p>
            <a:pPr>
              <a:buNone/>
            </a:pPr>
            <a:r>
              <a:rPr lang="en-US" sz="2000" b="1" dirty="0" smtClean="0"/>
              <a:t>};</a:t>
            </a:r>
          </a:p>
          <a:p>
            <a:pPr>
              <a:buNone/>
            </a:pPr>
            <a:r>
              <a:rPr lang="en-US" sz="2000" b="1" dirty="0" err="1" smtClean="0"/>
              <a:t>g.Handlers</a:t>
            </a:r>
            <a:r>
              <a:rPr lang="en-US" sz="2000" b="1" dirty="0" smtClean="0"/>
              <a:t>[UPDATE] += delegate(string s, double v) {</a:t>
            </a:r>
          </a:p>
          <a:p>
            <a:pPr>
              <a:buNone/>
            </a:pPr>
            <a:r>
              <a:rPr lang="en-US" sz="2000" b="1" dirty="0" smtClean="0"/>
              <a:t>       Values[s] = v;</a:t>
            </a:r>
          </a:p>
          <a:p>
            <a:pPr>
              <a:buNone/>
            </a:pPr>
            <a:r>
              <a:rPr lang="en-US" sz="2000" b="1" dirty="0" smtClean="0"/>
              <a:t>};</a:t>
            </a:r>
          </a:p>
          <a:p>
            <a:pPr>
              <a:buNone/>
            </a:pPr>
            <a:r>
              <a:rPr lang="en-US" sz="2000" b="1" dirty="0" err="1" smtClean="0"/>
              <a:t>g.Handlers</a:t>
            </a:r>
            <a:r>
              <a:rPr lang="en-US" sz="2000" b="1" dirty="0" smtClean="0"/>
              <a:t>[LOOKUP] += delegate(string s) {</a:t>
            </a:r>
          </a:p>
          <a:p>
            <a:pPr>
              <a:buNone/>
            </a:pPr>
            <a:r>
              <a:rPr lang="en-US" sz="2000" b="1" dirty="0" smtClean="0"/>
              <a:t>        Reply(Values[s]);</a:t>
            </a:r>
          </a:p>
          <a:p>
            <a:pPr>
              <a:buNone/>
            </a:pPr>
            <a:r>
              <a:rPr lang="en-US" sz="2000" b="1" dirty="0" smtClean="0"/>
              <a:t>};</a:t>
            </a:r>
          </a:p>
          <a:p>
            <a:pPr>
              <a:buNone/>
            </a:pPr>
            <a:r>
              <a:rPr lang="en-US" sz="2000" dirty="0" err="1" smtClean="0">
                <a:solidFill>
                  <a:schemeClr val="bg1">
                    <a:lumMod val="50000"/>
                  </a:schemeClr>
                </a:solidFill>
              </a:rPr>
              <a:t>g.Join</a:t>
            </a:r>
            <a:r>
              <a:rPr lang="en-US" sz="2000" dirty="0" smtClean="0">
                <a:solidFill>
                  <a:schemeClr val="bg1">
                    <a:lumMod val="50000"/>
                  </a:schemeClr>
                </a:solidFill>
              </a:rPr>
              <a:t>();</a:t>
            </a:r>
          </a:p>
          <a:p>
            <a:pPr>
              <a:buNone/>
            </a:pPr>
            <a:endParaRPr lang="en-US" sz="2000" dirty="0" smtClean="0">
              <a:solidFill>
                <a:schemeClr val="bg1">
                  <a:lumMod val="50000"/>
                </a:schemeClr>
              </a:solidFill>
            </a:endParaRPr>
          </a:p>
          <a:p>
            <a:pPr>
              <a:buNone/>
            </a:pPr>
            <a:r>
              <a:rPr lang="en-US" sz="2000" dirty="0" err="1" smtClean="0">
                <a:solidFill>
                  <a:schemeClr val="bg1">
                    <a:lumMod val="50000"/>
                  </a:schemeClr>
                </a:solidFill>
              </a:rPr>
              <a:t>g.Send</a:t>
            </a:r>
            <a:r>
              <a:rPr lang="en-US" sz="2000" dirty="0" smtClean="0">
                <a:solidFill>
                  <a:schemeClr val="bg1">
                    <a:lumMod val="50000"/>
                  </a:schemeClr>
                </a:solidFill>
              </a:rPr>
              <a:t>(UPDATE, “Harry”, 20.75);</a:t>
            </a:r>
          </a:p>
          <a:p>
            <a:pPr>
              <a:buNone/>
            </a:pPr>
            <a:endParaRPr lang="en-US" sz="2000" dirty="0" smtClean="0">
              <a:solidFill>
                <a:schemeClr val="bg1">
                  <a:lumMod val="50000"/>
                </a:schemeClr>
              </a:solidFill>
            </a:endParaRPr>
          </a:p>
          <a:p>
            <a:pPr>
              <a:buNone/>
            </a:pPr>
            <a:r>
              <a:rPr lang="en-US" sz="2000">
                <a:solidFill>
                  <a:schemeClr val="bg1">
                    <a:lumMod val="50000"/>
                  </a:schemeClr>
                </a:solidFill>
              </a:rPr>
              <a:t>List&lt;double&gt; resultlist = new List&lt;double&gt;;</a:t>
            </a:r>
            <a:endParaRPr lang="en-US" sz="2000" dirty="0" smtClean="0">
              <a:solidFill>
                <a:schemeClr val="bg1">
                  <a:lumMod val="50000"/>
                </a:schemeClr>
              </a:solidFill>
            </a:endParaRPr>
          </a:p>
          <a:p>
            <a:pPr>
              <a:buNone/>
            </a:pPr>
            <a:r>
              <a:rPr lang="en-US" sz="2000" dirty="0" smtClean="0">
                <a:solidFill>
                  <a:schemeClr val="bg1">
                    <a:lumMod val="50000"/>
                  </a:schemeClr>
                </a:solidFill>
              </a:rPr>
              <a:t>nr = </a:t>
            </a:r>
            <a:r>
              <a:rPr lang="en-US" sz="2000" dirty="0" err="1" smtClean="0">
                <a:solidFill>
                  <a:schemeClr val="bg1">
                    <a:lumMod val="50000"/>
                  </a:schemeClr>
                </a:solidFill>
              </a:rPr>
              <a:t>g.Query</a:t>
            </a:r>
            <a:r>
              <a:rPr lang="en-US" sz="2000" dirty="0" smtClean="0">
                <a:solidFill>
                  <a:schemeClr val="bg1">
                    <a:lumMod val="50000"/>
                  </a:schemeClr>
                </a:solidFill>
              </a:rPr>
              <a:t>(LOOKUP, ALL, “Harry”, EOL, </a:t>
            </a:r>
            <a:r>
              <a:rPr lang="en-US" sz="2000" dirty="0" err="1" smtClean="0">
                <a:solidFill>
                  <a:schemeClr val="bg1">
                    <a:lumMod val="50000"/>
                  </a:schemeClr>
                </a:solidFill>
              </a:rPr>
              <a:t>resultlist</a:t>
            </a:r>
            <a:r>
              <a:rPr lang="en-US" sz="2000" dirty="0" smtClean="0">
                <a:solidFill>
                  <a:schemeClr val="bg1">
                    <a:lumMod val="50000"/>
                  </a:schemeClr>
                </a:solidFill>
              </a:rPr>
              <a:t>);</a:t>
            </a:r>
            <a:endParaRPr lang="fr-BE" sz="2000" dirty="0">
              <a:solidFill>
                <a:schemeClr val="bg1">
                  <a:lumMod val="50000"/>
                </a:schemeClr>
              </a:solidFill>
            </a:endParaRPr>
          </a:p>
        </p:txBody>
      </p:sp>
      <p:sp>
        <p:nvSpPr>
          <p:cNvPr id="4" name="Content Placeholder 3"/>
          <p:cNvSpPr>
            <a:spLocks noGrp="1"/>
          </p:cNvSpPr>
          <p:nvPr>
            <p:ph sz="quarter" idx="2"/>
          </p:nvPr>
        </p:nvSpPr>
        <p:spPr>
          <a:xfrm>
            <a:off x="5791200" y="1676400"/>
            <a:ext cx="3200400" cy="4623816"/>
          </a:xfrm>
        </p:spPr>
        <p:txBody>
          <a:bodyPr>
            <a:noAutofit/>
          </a:bodyPr>
          <a:lstStyle/>
          <a:p>
            <a:r>
              <a:rPr lang="en-US" sz="1600" b="1" dirty="0" smtClean="0"/>
              <a:t>First sets up group</a:t>
            </a:r>
          </a:p>
          <a:p>
            <a:endParaRPr lang="en-US" sz="1600" dirty="0" smtClean="0"/>
          </a:p>
          <a:p>
            <a:r>
              <a:rPr lang="en-US" sz="1600" dirty="0" smtClean="0">
                <a:solidFill>
                  <a:schemeClr val="bg1">
                    <a:lumMod val="50000"/>
                  </a:schemeClr>
                </a:solidFill>
              </a:rPr>
              <a:t>Join makes this entity a member.  State transfer isn’t shown</a:t>
            </a:r>
          </a:p>
          <a:p>
            <a:endParaRPr lang="en-US" sz="1600" dirty="0" smtClean="0">
              <a:solidFill>
                <a:schemeClr val="bg1">
                  <a:lumMod val="50000"/>
                </a:schemeClr>
              </a:solidFill>
            </a:endParaRPr>
          </a:p>
          <a:p>
            <a:r>
              <a:rPr lang="en-US" sz="1600" dirty="0" smtClean="0">
                <a:solidFill>
                  <a:schemeClr val="bg1">
                    <a:lumMod val="50000"/>
                  </a:schemeClr>
                </a:solidFill>
              </a:rPr>
              <a:t>Then can multicast, query.  Runtime callbacks to the “delegates” as events arrive</a:t>
            </a:r>
          </a:p>
          <a:p>
            <a:endParaRPr lang="en-US" sz="1600" dirty="0" smtClean="0">
              <a:solidFill>
                <a:schemeClr val="bg1">
                  <a:lumMod val="50000"/>
                </a:schemeClr>
              </a:solidFill>
            </a:endParaRPr>
          </a:p>
          <a:p>
            <a:r>
              <a:rPr lang="en-US" sz="1600" dirty="0" smtClean="0">
                <a:solidFill>
                  <a:schemeClr val="bg1">
                    <a:lumMod val="50000"/>
                  </a:schemeClr>
                </a:solidFill>
              </a:rPr>
              <a:t>Easy to request security (</a:t>
            </a:r>
            <a:r>
              <a:rPr lang="en-US" sz="1600" dirty="0" err="1" smtClean="0">
                <a:solidFill>
                  <a:schemeClr val="bg1">
                    <a:lumMod val="50000"/>
                  </a:schemeClr>
                </a:solidFill>
              </a:rPr>
              <a:t>g.SetSecure</a:t>
            </a:r>
            <a:r>
              <a:rPr lang="en-US" sz="1600" dirty="0" smtClean="0">
                <a:solidFill>
                  <a:schemeClr val="bg1">
                    <a:lumMod val="50000"/>
                  </a:schemeClr>
                </a:solidFill>
              </a:rPr>
              <a:t>), persistence</a:t>
            </a:r>
          </a:p>
          <a:p>
            <a:endParaRPr lang="en-US" sz="1600" dirty="0" smtClean="0">
              <a:solidFill>
                <a:schemeClr val="bg1">
                  <a:lumMod val="50000"/>
                </a:schemeClr>
              </a:solidFill>
            </a:endParaRPr>
          </a:p>
          <a:p>
            <a:r>
              <a:rPr lang="en-US" sz="1600" dirty="0" smtClean="0">
                <a:solidFill>
                  <a:schemeClr val="bg1">
                    <a:lumMod val="50000"/>
                  </a:schemeClr>
                </a:solidFill>
              </a:rPr>
              <a:t>“Consistency” model dictates the ordering seen for event </a:t>
            </a:r>
            <a:r>
              <a:rPr lang="en-US" sz="1600" dirty="0" err="1" smtClean="0">
                <a:solidFill>
                  <a:schemeClr val="bg1">
                    <a:lumMod val="50000"/>
                  </a:schemeClr>
                </a:solidFill>
              </a:rPr>
              <a:t>upcalls</a:t>
            </a:r>
            <a:r>
              <a:rPr lang="en-US" sz="1600" dirty="0" smtClean="0">
                <a:solidFill>
                  <a:schemeClr val="bg1">
                    <a:lumMod val="50000"/>
                  </a:schemeClr>
                </a:solidFill>
              </a:rPr>
              <a:t> and the assumptions user can make</a:t>
            </a:r>
            <a:endParaRPr lang="fr-BE" sz="1600" dirty="0">
              <a:solidFill>
                <a:schemeClr val="bg1">
                  <a:lumMod val="50000"/>
                </a:schemeClr>
              </a:solidFill>
            </a:endParaRPr>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11</a:t>
            </a:fld>
            <a:endParaRPr lang="en-US">
              <a:solidFill>
                <a:prstClr val="black">
                  <a:tint val="95000"/>
                </a:prstClr>
              </a:solidFill>
            </a:endParaRPr>
          </a:p>
        </p:txBody>
      </p:sp>
    </p:spTree>
    <p:extLst>
      <p:ext uri="{BB962C8B-B14F-4D97-AF65-F5344CB8AC3E}">
        <p14:creationId xmlns:p14="http://schemas.microsoft.com/office/powerpoint/2010/main" val="1081256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457200" y="1773936"/>
            <a:ext cx="5715000" cy="4623816"/>
          </a:xfrm>
          <a:solidFill>
            <a:srgbClr val="FFFF99"/>
          </a:solidFill>
        </p:spPr>
        <p:txBody>
          <a:bodyPr>
            <a:normAutofit fontScale="77500" lnSpcReduction="20000"/>
          </a:bodyPr>
          <a:lstStyle/>
          <a:p>
            <a:pPr>
              <a:buNone/>
            </a:pPr>
            <a:r>
              <a:rPr lang="en-US" sz="2000" dirty="0" smtClean="0">
                <a:solidFill>
                  <a:schemeClr val="bg1">
                    <a:lumMod val="50000"/>
                  </a:schemeClr>
                </a:solidFill>
              </a:rPr>
              <a:t>Group g = new Group(“</a:t>
            </a:r>
            <a:r>
              <a:rPr lang="en-US" sz="2000" dirty="0" err="1" smtClean="0">
                <a:solidFill>
                  <a:schemeClr val="bg1">
                    <a:lumMod val="50000"/>
                  </a:schemeClr>
                </a:solidFill>
              </a:rPr>
              <a:t>myGroup</a:t>
            </a:r>
            <a:r>
              <a:rPr lang="en-US" sz="2000" dirty="0" smtClean="0">
                <a:solidFill>
                  <a:schemeClr val="bg1">
                    <a:lumMod val="50000"/>
                  </a:schemeClr>
                </a:solidFill>
              </a:rPr>
              <a:t>”);</a:t>
            </a:r>
          </a:p>
          <a:p>
            <a:pPr>
              <a:buNone/>
            </a:pPr>
            <a:r>
              <a:rPr lang="en-US" sz="2000" dirty="0" err="1" smtClean="0">
                <a:solidFill>
                  <a:schemeClr val="bg1">
                    <a:lumMod val="50000"/>
                  </a:schemeClr>
                </a:solidFill>
              </a:rPr>
              <a:t>g.ViewHandlers</a:t>
            </a:r>
            <a:r>
              <a:rPr lang="en-US" sz="2000" dirty="0" smtClean="0">
                <a:solidFill>
                  <a:schemeClr val="bg1">
                    <a:lumMod val="50000"/>
                  </a:schemeClr>
                </a:solidFill>
              </a:rPr>
              <a:t> += delegate(View v) {</a:t>
            </a:r>
          </a:p>
          <a:p>
            <a:pPr lvl="1">
              <a:buNone/>
            </a:pPr>
            <a:r>
              <a:rPr lang="en-US" sz="1800" dirty="0" err="1" smtClean="0">
                <a:solidFill>
                  <a:schemeClr val="bg1">
                    <a:lumMod val="50000"/>
                  </a:schemeClr>
                </a:solidFill>
              </a:rPr>
              <a:t>Console.Title</a:t>
            </a:r>
            <a:r>
              <a:rPr lang="en-US" sz="1800" dirty="0" smtClean="0">
                <a:solidFill>
                  <a:schemeClr val="bg1">
                    <a:lumMod val="50000"/>
                  </a:schemeClr>
                </a:solidFill>
              </a:rPr>
              <a:t> = “</a:t>
            </a:r>
            <a:r>
              <a:rPr lang="en-US" sz="1800" dirty="0" err="1" smtClean="0">
                <a:solidFill>
                  <a:schemeClr val="bg1">
                    <a:lumMod val="50000"/>
                  </a:schemeClr>
                </a:solidFill>
              </a:rPr>
              <a:t>myGroup</a:t>
            </a:r>
            <a:r>
              <a:rPr lang="en-US" sz="1800" dirty="0" smtClean="0">
                <a:solidFill>
                  <a:schemeClr val="bg1">
                    <a:lumMod val="50000"/>
                  </a:schemeClr>
                </a:solidFill>
              </a:rPr>
              <a:t> members: “+</a:t>
            </a:r>
            <a:r>
              <a:rPr lang="en-US" sz="1800" dirty="0" err="1" smtClean="0">
                <a:solidFill>
                  <a:schemeClr val="bg1">
                    <a:lumMod val="50000"/>
                  </a:schemeClr>
                </a:solidFill>
              </a:rPr>
              <a:t>v.members</a:t>
            </a:r>
            <a:r>
              <a:rPr lang="en-US" sz="1800" dirty="0" smtClean="0">
                <a:solidFill>
                  <a:schemeClr val="bg1">
                    <a:lumMod val="50000"/>
                  </a:schemeClr>
                </a:solidFill>
              </a:rPr>
              <a:t>;</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g.Handlers</a:t>
            </a:r>
            <a:r>
              <a:rPr lang="en-US" sz="2000" dirty="0" smtClean="0">
                <a:solidFill>
                  <a:schemeClr val="bg1">
                    <a:lumMod val="50000"/>
                  </a:schemeClr>
                </a:solidFill>
              </a:rPr>
              <a:t>[UPDATE] += delegate(string s, double v) {</a:t>
            </a:r>
          </a:p>
          <a:p>
            <a:pPr>
              <a:buNone/>
            </a:pPr>
            <a:r>
              <a:rPr lang="en-US" sz="2000" dirty="0" smtClean="0">
                <a:solidFill>
                  <a:schemeClr val="bg1">
                    <a:lumMod val="50000"/>
                  </a:schemeClr>
                </a:solidFill>
              </a:rPr>
              <a:t>       Values[s] = v;</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g.Handlers</a:t>
            </a:r>
            <a:r>
              <a:rPr lang="en-US" sz="2000" dirty="0" smtClean="0">
                <a:solidFill>
                  <a:schemeClr val="bg1">
                    <a:lumMod val="50000"/>
                  </a:schemeClr>
                </a:solidFill>
              </a:rPr>
              <a:t>[LOOKUP] += delegate(string s) {</a:t>
            </a:r>
          </a:p>
          <a:p>
            <a:pPr>
              <a:buNone/>
            </a:pPr>
            <a:r>
              <a:rPr lang="en-US" sz="2000" dirty="0" smtClean="0">
                <a:solidFill>
                  <a:schemeClr val="bg1">
                    <a:lumMod val="50000"/>
                  </a:schemeClr>
                </a:solidFill>
              </a:rPr>
              <a:t>        Reply(Values[s]);</a:t>
            </a:r>
          </a:p>
          <a:p>
            <a:pPr>
              <a:buNone/>
            </a:pPr>
            <a:r>
              <a:rPr lang="en-US" sz="2000" dirty="0" smtClean="0">
                <a:solidFill>
                  <a:schemeClr val="bg1">
                    <a:lumMod val="50000"/>
                  </a:schemeClr>
                </a:solidFill>
              </a:rPr>
              <a:t>};</a:t>
            </a:r>
          </a:p>
          <a:p>
            <a:pPr>
              <a:buNone/>
            </a:pPr>
            <a:r>
              <a:rPr lang="en-US" sz="2000" b="1" dirty="0" err="1" smtClean="0"/>
              <a:t>g.Join</a:t>
            </a:r>
            <a:r>
              <a:rPr lang="en-US" sz="2000" b="1" dirty="0" smtClean="0"/>
              <a:t>();</a:t>
            </a:r>
          </a:p>
          <a:p>
            <a:pPr>
              <a:buNone/>
            </a:pPr>
            <a:endParaRPr lang="en-US" sz="2000" dirty="0" smtClean="0"/>
          </a:p>
          <a:p>
            <a:pPr>
              <a:buNone/>
            </a:pPr>
            <a:r>
              <a:rPr lang="en-US" sz="2000" dirty="0" err="1" smtClean="0">
                <a:solidFill>
                  <a:schemeClr val="bg1">
                    <a:lumMod val="50000"/>
                  </a:schemeClr>
                </a:solidFill>
              </a:rPr>
              <a:t>g.Send</a:t>
            </a:r>
            <a:r>
              <a:rPr lang="en-US" sz="2000" dirty="0" smtClean="0">
                <a:solidFill>
                  <a:schemeClr val="bg1">
                    <a:lumMod val="50000"/>
                  </a:schemeClr>
                </a:solidFill>
              </a:rPr>
              <a:t>(UPDATE, “Harry”, 20.75);</a:t>
            </a:r>
          </a:p>
          <a:p>
            <a:pPr>
              <a:buNone/>
            </a:pPr>
            <a:endParaRPr lang="en-US" sz="2000" dirty="0" smtClean="0">
              <a:solidFill>
                <a:schemeClr val="bg1">
                  <a:lumMod val="50000"/>
                </a:schemeClr>
              </a:solidFill>
            </a:endParaRPr>
          </a:p>
          <a:p>
            <a:pPr>
              <a:buNone/>
            </a:pPr>
            <a:r>
              <a:rPr lang="en-US" sz="2000">
                <a:solidFill>
                  <a:schemeClr val="bg1">
                    <a:lumMod val="50000"/>
                  </a:schemeClr>
                </a:solidFill>
              </a:rPr>
              <a:t>List&lt;double&gt; resultlist = new List&lt;double&gt;;</a:t>
            </a:r>
            <a:endParaRPr lang="en-US" sz="2000" dirty="0" smtClean="0">
              <a:solidFill>
                <a:schemeClr val="bg1">
                  <a:lumMod val="50000"/>
                </a:schemeClr>
              </a:solidFill>
            </a:endParaRPr>
          </a:p>
          <a:p>
            <a:pPr>
              <a:buNone/>
            </a:pPr>
            <a:r>
              <a:rPr lang="en-US" sz="2000" dirty="0" smtClean="0">
                <a:solidFill>
                  <a:schemeClr val="bg1">
                    <a:lumMod val="50000"/>
                  </a:schemeClr>
                </a:solidFill>
              </a:rPr>
              <a:t>nr = </a:t>
            </a:r>
            <a:r>
              <a:rPr lang="en-US" sz="2000" dirty="0" err="1" smtClean="0">
                <a:solidFill>
                  <a:schemeClr val="bg1">
                    <a:lumMod val="50000"/>
                  </a:schemeClr>
                </a:solidFill>
              </a:rPr>
              <a:t>g.Query</a:t>
            </a:r>
            <a:r>
              <a:rPr lang="en-US" sz="2000" dirty="0" smtClean="0">
                <a:solidFill>
                  <a:schemeClr val="bg1">
                    <a:lumMod val="50000"/>
                  </a:schemeClr>
                </a:solidFill>
              </a:rPr>
              <a:t>(LOOKUP, ALL, “Harry”, EOL, </a:t>
            </a:r>
            <a:r>
              <a:rPr lang="en-US" sz="2000" dirty="0" err="1" smtClean="0">
                <a:solidFill>
                  <a:schemeClr val="bg1">
                    <a:lumMod val="50000"/>
                  </a:schemeClr>
                </a:solidFill>
              </a:rPr>
              <a:t>resultlist</a:t>
            </a:r>
            <a:r>
              <a:rPr lang="en-US" sz="2000" dirty="0" smtClean="0">
                <a:solidFill>
                  <a:schemeClr val="bg1">
                    <a:lumMod val="50000"/>
                  </a:schemeClr>
                </a:solidFill>
              </a:rPr>
              <a:t>);</a:t>
            </a:r>
            <a:endParaRPr lang="fr-BE" sz="2000" dirty="0">
              <a:solidFill>
                <a:schemeClr val="bg1">
                  <a:lumMod val="50000"/>
                </a:schemeClr>
              </a:solidFill>
            </a:endParaRPr>
          </a:p>
        </p:txBody>
      </p:sp>
      <p:sp>
        <p:nvSpPr>
          <p:cNvPr id="4" name="Content Placeholder 3"/>
          <p:cNvSpPr>
            <a:spLocks noGrp="1"/>
          </p:cNvSpPr>
          <p:nvPr>
            <p:ph sz="quarter" idx="2"/>
          </p:nvPr>
        </p:nvSpPr>
        <p:spPr>
          <a:xfrm>
            <a:off x="5791200" y="1676400"/>
            <a:ext cx="3200400" cy="4623816"/>
          </a:xfrm>
        </p:spPr>
        <p:txBody>
          <a:bodyPr>
            <a:noAutofit/>
          </a:bodyPr>
          <a:lstStyle/>
          <a:p>
            <a:r>
              <a:rPr lang="en-US" sz="1600" dirty="0" smtClean="0">
                <a:solidFill>
                  <a:schemeClr val="bg1">
                    <a:lumMod val="50000"/>
                  </a:schemeClr>
                </a:solidFill>
              </a:rPr>
              <a:t>First sets up group</a:t>
            </a:r>
          </a:p>
          <a:p>
            <a:endParaRPr lang="en-US" sz="1600" dirty="0" smtClean="0"/>
          </a:p>
          <a:p>
            <a:r>
              <a:rPr lang="en-US" sz="1600" b="1" dirty="0" smtClean="0"/>
              <a:t>Join makes this entity a member.  State transfer isn’t shown</a:t>
            </a:r>
          </a:p>
          <a:p>
            <a:endParaRPr lang="en-US" sz="1600" dirty="0" smtClean="0"/>
          </a:p>
          <a:p>
            <a:r>
              <a:rPr lang="en-US" sz="1600" dirty="0" smtClean="0">
                <a:solidFill>
                  <a:schemeClr val="bg1">
                    <a:lumMod val="50000"/>
                  </a:schemeClr>
                </a:solidFill>
              </a:rPr>
              <a:t>Then can multicast, query.  Runtime callbacks to the “delegates” as events arrive</a:t>
            </a:r>
          </a:p>
          <a:p>
            <a:endParaRPr lang="en-US" sz="1600" dirty="0" smtClean="0">
              <a:solidFill>
                <a:schemeClr val="bg1">
                  <a:lumMod val="50000"/>
                </a:schemeClr>
              </a:solidFill>
            </a:endParaRPr>
          </a:p>
          <a:p>
            <a:r>
              <a:rPr lang="en-US" sz="1600" dirty="0" smtClean="0">
                <a:solidFill>
                  <a:schemeClr val="bg1">
                    <a:lumMod val="50000"/>
                  </a:schemeClr>
                </a:solidFill>
              </a:rPr>
              <a:t>Easy to request security (</a:t>
            </a:r>
            <a:r>
              <a:rPr lang="en-US" sz="1600" dirty="0" err="1" smtClean="0">
                <a:solidFill>
                  <a:schemeClr val="bg1">
                    <a:lumMod val="50000"/>
                  </a:schemeClr>
                </a:solidFill>
              </a:rPr>
              <a:t>g.SetSecure</a:t>
            </a:r>
            <a:r>
              <a:rPr lang="en-US" sz="1600" dirty="0" smtClean="0">
                <a:solidFill>
                  <a:schemeClr val="bg1">
                    <a:lumMod val="50000"/>
                  </a:schemeClr>
                </a:solidFill>
              </a:rPr>
              <a:t>), persistence</a:t>
            </a:r>
          </a:p>
          <a:p>
            <a:endParaRPr lang="en-US" sz="1600" dirty="0" smtClean="0">
              <a:solidFill>
                <a:schemeClr val="bg1">
                  <a:lumMod val="50000"/>
                </a:schemeClr>
              </a:solidFill>
            </a:endParaRPr>
          </a:p>
          <a:p>
            <a:r>
              <a:rPr lang="en-US" sz="1600" dirty="0" smtClean="0">
                <a:solidFill>
                  <a:schemeClr val="bg1">
                    <a:lumMod val="50000"/>
                  </a:schemeClr>
                </a:solidFill>
              </a:rPr>
              <a:t>“Consistency” model dictates the ordering seen for event </a:t>
            </a:r>
            <a:r>
              <a:rPr lang="en-US" sz="1600" dirty="0" err="1" smtClean="0">
                <a:solidFill>
                  <a:schemeClr val="bg1">
                    <a:lumMod val="50000"/>
                  </a:schemeClr>
                </a:solidFill>
              </a:rPr>
              <a:t>upcalls</a:t>
            </a:r>
            <a:r>
              <a:rPr lang="en-US" sz="1600" dirty="0" smtClean="0">
                <a:solidFill>
                  <a:schemeClr val="bg1">
                    <a:lumMod val="50000"/>
                  </a:schemeClr>
                </a:solidFill>
              </a:rPr>
              <a:t> and the assumptions user can make</a:t>
            </a:r>
            <a:endParaRPr lang="fr-BE" sz="1600" dirty="0">
              <a:solidFill>
                <a:schemeClr val="bg1">
                  <a:lumMod val="50000"/>
                </a:schemeClr>
              </a:solidFill>
            </a:endParaRPr>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12</a:t>
            </a:fld>
            <a:endParaRPr lang="en-US">
              <a:solidFill>
                <a:prstClr val="black">
                  <a:tint val="95000"/>
                </a:prstClr>
              </a:solidFill>
            </a:endParaRPr>
          </a:p>
        </p:txBody>
      </p:sp>
    </p:spTree>
    <p:extLst>
      <p:ext uri="{BB962C8B-B14F-4D97-AF65-F5344CB8AC3E}">
        <p14:creationId xmlns:p14="http://schemas.microsoft.com/office/powerpoint/2010/main" val="1044072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457200" y="1773936"/>
            <a:ext cx="5715000" cy="4623816"/>
          </a:xfrm>
          <a:solidFill>
            <a:srgbClr val="FFFF99"/>
          </a:solidFill>
        </p:spPr>
        <p:txBody>
          <a:bodyPr>
            <a:normAutofit fontScale="77500" lnSpcReduction="20000"/>
          </a:bodyPr>
          <a:lstStyle/>
          <a:p>
            <a:pPr>
              <a:buNone/>
            </a:pPr>
            <a:r>
              <a:rPr lang="en-US" sz="2000" dirty="0" smtClean="0">
                <a:solidFill>
                  <a:schemeClr val="bg1">
                    <a:lumMod val="50000"/>
                  </a:schemeClr>
                </a:solidFill>
              </a:rPr>
              <a:t>Group g = new Group(“</a:t>
            </a:r>
            <a:r>
              <a:rPr lang="en-US" sz="2000" dirty="0" err="1" smtClean="0">
                <a:solidFill>
                  <a:schemeClr val="bg1">
                    <a:lumMod val="50000"/>
                  </a:schemeClr>
                </a:solidFill>
              </a:rPr>
              <a:t>myGroup</a:t>
            </a:r>
            <a:r>
              <a:rPr lang="en-US" sz="2000" dirty="0" smtClean="0">
                <a:solidFill>
                  <a:schemeClr val="bg1">
                    <a:lumMod val="50000"/>
                  </a:schemeClr>
                </a:solidFill>
              </a:rPr>
              <a:t>”);</a:t>
            </a:r>
          </a:p>
          <a:p>
            <a:pPr>
              <a:buNone/>
            </a:pPr>
            <a:r>
              <a:rPr lang="en-US" sz="2000" dirty="0" err="1" smtClean="0">
                <a:solidFill>
                  <a:schemeClr val="bg1">
                    <a:lumMod val="50000"/>
                  </a:schemeClr>
                </a:solidFill>
              </a:rPr>
              <a:t>g.ViewHandlers</a:t>
            </a:r>
            <a:r>
              <a:rPr lang="en-US" sz="2000" dirty="0" smtClean="0">
                <a:solidFill>
                  <a:schemeClr val="bg1">
                    <a:lumMod val="50000"/>
                  </a:schemeClr>
                </a:solidFill>
              </a:rPr>
              <a:t> += delegate(View v) {</a:t>
            </a:r>
          </a:p>
          <a:p>
            <a:pPr lvl="1">
              <a:buNone/>
            </a:pPr>
            <a:r>
              <a:rPr lang="en-US" sz="1800" dirty="0" err="1" smtClean="0">
                <a:solidFill>
                  <a:schemeClr val="bg1">
                    <a:lumMod val="50000"/>
                  </a:schemeClr>
                </a:solidFill>
              </a:rPr>
              <a:t>Console.Title</a:t>
            </a:r>
            <a:r>
              <a:rPr lang="en-US" sz="1800" dirty="0" smtClean="0">
                <a:solidFill>
                  <a:schemeClr val="bg1">
                    <a:lumMod val="50000"/>
                  </a:schemeClr>
                </a:solidFill>
              </a:rPr>
              <a:t> = “</a:t>
            </a:r>
            <a:r>
              <a:rPr lang="en-US" sz="1800" dirty="0" err="1" smtClean="0">
                <a:solidFill>
                  <a:schemeClr val="bg1">
                    <a:lumMod val="50000"/>
                  </a:schemeClr>
                </a:solidFill>
              </a:rPr>
              <a:t>myGroup</a:t>
            </a:r>
            <a:r>
              <a:rPr lang="en-US" sz="1800" dirty="0" smtClean="0">
                <a:solidFill>
                  <a:schemeClr val="bg1">
                    <a:lumMod val="50000"/>
                  </a:schemeClr>
                </a:solidFill>
              </a:rPr>
              <a:t> members: “+</a:t>
            </a:r>
            <a:r>
              <a:rPr lang="en-US" sz="1800" dirty="0" err="1" smtClean="0">
                <a:solidFill>
                  <a:schemeClr val="bg1">
                    <a:lumMod val="50000"/>
                  </a:schemeClr>
                </a:solidFill>
              </a:rPr>
              <a:t>v.members</a:t>
            </a:r>
            <a:r>
              <a:rPr lang="en-US" sz="1800" dirty="0" smtClean="0">
                <a:solidFill>
                  <a:schemeClr val="bg1">
                    <a:lumMod val="50000"/>
                  </a:schemeClr>
                </a:solidFill>
              </a:rPr>
              <a:t>;</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g.Handlers</a:t>
            </a:r>
            <a:r>
              <a:rPr lang="en-US" sz="2000" dirty="0" smtClean="0">
                <a:solidFill>
                  <a:schemeClr val="bg1">
                    <a:lumMod val="50000"/>
                  </a:schemeClr>
                </a:solidFill>
              </a:rPr>
              <a:t>[UPDATE] += delegate(string s, double v) {</a:t>
            </a:r>
          </a:p>
          <a:p>
            <a:pPr>
              <a:buNone/>
            </a:pPr>
            <a:r>
              <a:rPr lang="en-US" sz="2000" dirty="0" smtClean="0">
                <a:solidFill>
                  <a:schemeClr val="bg1">
                    <a:lumMod val="50000"/>
                  </a:schemeClr>
                </a:solidFill>
              </a:rPr>
              <a:t>       Values[s] = v;</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g.Handlers</a:t>
            </a:r>
            <a:r>
              <a:rPr lang="en-US" sz="2000" dirty="0" smtClean="0">
                <a:solidFill>
                  <a:schemeClr val="bg1">
                    <a:lumMod val="50000"/>
                  </a:schemeClr>
                </a:solidFill>
              </a:rPr>
              <a:t>[LOOKUP] += delegate(string s) {</a:t>
            </a:r>
          </a:p>
          <a:p>
            <a:pPr>
              <a:buNone/>
            </a:pPr>
            <a:r>
              <a:rPr lang="en-US" sz="2000" dirty="0" smtClean="0">
                <a:solidFill>
                  <a:schemeClr val="bg1">
                    <a:lumMod val="50000"/>
                  </a:schemeClr>
                </a:solidFill>
              </a:rPr>
              <a:t>        Reply(Values[s]);</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g.Join</a:t>
            </a:r>
            <a:r>
              <a:rPr lang="en-US" sz="2000" dirty="0" smtClean="0">
                <a:solidFill>
                  <a:schemeClr val="bg1">
                    <a:lumMod val="50000"/>
                  </a:schemeClr>
                </a:solidFill>
              </a:rPr>
              <a:t>();</a:t>
            </a:r>
          </a:p>
          <a:p>
            <a:pPr>
              <a:buNone/>
            </a:pPr>
            <a:endParaRPr lang="en-US" sz="2000" dirty="0" smtClean="0"/>
          </a:p>
          <a:p>
            <a:pPr>
              <a:buNone/>
            </a:pPr>
            <a:r>
              <a:rPr lang="en-US" sz="2000" b="1" dirty="0" err="1" smtClean="0"/>
              <a:t>g.Send</a:t>
            </a:r>
            <a:r>
              <a:rPr lang="en-US" sz="2000" b="1" dirty="0" smtClean="0"/>
              <a:t>(UPDATE, “Harry”, 20.75);</a:t>
            </a:r>
          </a:p>
          <a:p>
            <a:pPr>
              <a:buNone/>
            </a:pPr>
            <a:endParaRPr lang="en-US" sz="2000" dirty="0" smtClean="0"/>
          </a:p>
          <a:p>
            <a:pPr>
              <a:buNone/>
            </a:pPr>
            <a:r>
              <a:rPr lang="en-US" sz="2000">
                <a:solidFill>
                  <a:schemeClr val="bg1">
                    <a:lumMod val="50000"/>
                  </a:schemeClr>
                </a:solidFill>
              </a:rPr>
              <a:t>List&lt;double&gt; resultlist = new List&lt;double&gt;;</a:t>
            </a:r>
            <a:endParaRPr lang="en-US" sz="2000" dirty="0" smtClean="0">
              <a:solidFill>
                <a:schemeClr val="bg1">
                  <a:lumMod val="50000"/>
                </a:schemeClr>
              </a:solidFill>
            </a:endParaRPr>
          </a:p>
          <a:p>
            <a:pPr>
              <a:buNone/>
            </a:pPr>
            <a:r>
              <a:rPr lang="en-US" sz="2000" dirty="0" smtClean="0">
                <a:solidFill>
                  <a:schemeClr val="bg1">
                    <a:lumMod val="50000"/>
                  </a:schemeClr>
                </a:solidFill>
              </a:rPr>
              <a:t>nr = </a:t>
            </a:r>
            <a:r>
              <a:rPr lang="en-US" sz="2000" dirty="0" err="1" smtClean="0">
                <a:solidFill>
                  <a:schemeClr val="bg1">
                    <a:lumMod val="50000"/>
                  </a:schemeClr>
                </a:solidFill>
              </a:rPr>
              <a:t>g.Query</a:t>
            </a:r>
            <a:r>
              <a:rPr lang="en-US" sz="2000" dirty="0" smtClean="0">
                <a:solidFill>
                  <a:schemeClr val="bg1">
                    <a:lumMod val="50000"/>
                  </a:schemeClr>
                </a:solidFill>
              </a:rPr>
              <a:t>(LOOKUP, ALL, “Harry”, EOL, </a:t>
            </a:r>
            <a:r>
              <a:rPr lang="en-US" sz="2000" dirty="0" err="1" smtClean="0">
                <a:solidFill>
                  <a:schemeClr val="bg1">
                    <a:lumMod val="50000"/>
                  </a:schemeClr>
                </a:solidFill>
              </a:rPr>
              <a:t>resultlist</a:t>
            </a:r>
            <a:r>
              <a:rPr lang="en-US" sz="2000" dirty="0" smtClean="0">
                <a:solidFill>
                  <a:schemeClr val="bg1">
                    <a:lumMod val="50000"/>
                  </a:schemeClr>
                </a:solidFill>
              </a:rPr>
              <a:t>);</a:t>
            </a:r>
            <a:endParaRPr lang="fr-BE" sz="2000" dirty="0">
              <a:solidFill>
                <a:schemeClr val="bg1">
                  <a:lumMod val="50000"/>
                </a:schemeClr>
              </a:solidFill>
            </a:endParaRPr>
          </a:p>
        </p:txBody>
      </p:sp>
      <p:sp>
        <p:nvSpPr>
          <p:cNvPr id="4" name="Content Placeholder 3"/>
          <p:cNvSpPr>
            <a:spLocks noGrp="1"/>
          </p:cNvSpPr>
          <p:nvPr>
            <p:ph sz="quarter" idx="2"/>
          </p:nvPr>
        </p:nvSpPr>
        <p:spPr>
          <a:xfrm>
            <a:off x="5791200" y="1676400"/>
            <a:ext cx="3352800" cy="4623816"/>
          </a:xfrm>
        </p:spPr>
        <p:txBody>
          <a:bodyPr>
            <a:noAutofit/>
          </a:bodyPr>
          <a:lstStyle/>
          <a:p>
            <a:r>
              <a:rPr lang="en-US" sz="1600" dirty="0" smtClean="0">
                <a:solidFill>
                  <a:schemeClr val="bg1">
                    <a:lumMod val="50000"/>
                  </a:schemeClr>
                </a:solidFill>
              </a:rPr>
              <a:t>First sets up group</a:t>
            </a:r>
          </a:p>
          <a:p>
            <a:endParaRPr lang="en-US" sz="1600" dirty="0" smtClean="0">
              <a:solidFill>
                <a:schemeClr val="bg1">
                  <a:lumMod val="50000"/>
                </a:schemeClr>
              </a:solidFill>
            </a:endParaRPr>
          </a:p>
          <a:p>
            <a:r>
              <a:rPr lang="en-US" sz="1600" dirty="0" smtClean="0">
                <a:solidFill>
                  <a:schemeClr val="bg1">
                    <a:lumMod val="50000"/>
                  </a:schemeClr>
                </a:solidFill>
              </a:rPr>
              <a:t>Join makes this entity a member.  State transfer isn’t shown</a:t>
            </a:r>
          </a:p>
          <a:p>
            <a:endParaRPr lang="en-US" sz="1600" dirty="0" smtClean="0"/>
          </a:p>
          <a:p>
            <a:r>
              <a:rPr lang="en-US" sz="1600" b="1" dirty="0" smtClean="0"/>
              <a:t>Then can multicast, query.  Runtime callbacks to the “delegates” as events arrive</a:t>
            </a:r>
          </a:p>
          <a:p>
            <a:endParaRPr lang="en-US" sz="1600" dirty="0" smtClean="0"/>
          </a:p>
          <a:p>
            <a:r>
              <a:rPr lang="en-US" sz="1600" dirty="0" smtClean="0">
                <a:solidFill>
                  <a:schemeClr val="bg1">
                    <a:lumMod val="50000"/>
                  </a:schemeClr>
                </a:solidFill>
              </a:rPr>
              <a:t>Easy to request security (</a:t>
            </a:r>
            <a:r>
              <a:rPr lang="en-US" sz="1600" dirty="0" err="1" smtClean="0">
                <a:solidFill>
                  <a:schemeClr val="bg1">
                    <a:lumMod val="50000"/>
                  </a:schemeClr>
                </a:solidFill>
              </a:rPr>
              <a:t>g.SetSecure</a:t>
            </a:r>
            <a:r>
              <a:rPr lang="en-US" sz="1600" dirty="0" smtClean="0">
                <a:solidFill>
                  <a:schemeClr val="bg1">
                    <a:lumMod val="50000"/>
                  </a:schemeClr>
                </a:solidFill>
              </a:rPr>
              <a:t>), persistence</a:t>
            </a:r>
          </a:p>
          <a:p>
            <a:endParaRPr lang="en-US" sz="1600" dirty="0" smtClean="0">
              <a:solidFill>
                <a:schemeClr val="bg1">
                  <a:lumMod val="50000"/>
                </a:schemeClr>
              </a:solidFill>
            </a:endParaRPr>
          </a:p>
          <a:p>
            <a:r>
              <a:rPr lang="en-US" sz="1600" dirty="0" smtClean="0">
                <a:solidFill>
                  <a:schemeClr val="bg1">
                    <a:lumMod val="50000"/>
                  </a:schemeClr>
                </a:solidFill>
              </a:rPr>
              <a:t>“Consistency” model dictates the ordering seen for event </a:t>
            </a:r>
            <a:r>
              <a:rPr lang="en-US" sz="1600" dirty="0" err="1" smtClean="0">
                <a:solidFill>
                  <a:schemeClr val="bg1">
                    <a:lumMod val="50000"/>
                  </a:schemeClr>
                </a:solidFill>
              </a:rPr>
              <a:t>upcalls</a:t>
            </a:r>
            <a:r>
              <a:rPr lang="en-US" sz="1600" dirty="0" smtClean="0">
                <a:solidFill>
                  <a:schemeClr val="bg1">
                    <a:lumMod val="50000"/>
                  </a:schemeClr>
                </a:solidFill>
              </a:rPr>
              <a:t> and the assumptions user can make</a:t>
            </a:r>
            <a:endParaRPr lang="fr-BE" sz="1600" dirty="0">
              <a:solidFill>
                <a:schemeClr val="bg1">
                  <a:lumMod val="50000"/>
                </a:schemeClr>
              </a:solidFill>
            </a:endParaRPr>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13</a:t>
            </a:fld>
            <a:endParaRPr lang="en-US">
              <a:solidFill>
                <a:prstClr val="black">
                  <a:tint val="95000"/>
                </a:prstClr>
              </a:solidFill>
            </a:endParaRPr>
          </a:p>
        </p:txBody>
      </p:sp>
    </p:spTree>
    <p:extLst>
      <p:ext uri="{BB962C8B-B14F-4D97-AF65-F5344CB8AC3E}">
        <p14:creationId xmlns:p14="http://schemas.microsoft.com/office/powerpoint/2010/main" val="1072751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228600" y="1773936"/>
            <a:ext cx="5943600" cy="4623816"/>
          </a:xfrm>
          <a:solidFill>
            <a:srgbClr val="FFFF99"/>
          </a:solidFill>
        </p:spPr>
        <p:txBody>
          <a:bodyPr>
            <a:normAutofit fontScale="77500" lnSpcReduction="20000"/>
          </a:bodyPr>
          <a:lstStyle/>
          <a:p>
            <a:pPr>
              <a:buNone/>
            </a:pPr>
            <a:r>
              <a:rPr lang="en-US" sz="2000" dirty="0" smtClean="0">
                <a:solidFill>
                  <a:schemeClr val="bg1">
                    <a:lumMod val="50000"/>
                  </a:schemeClr>
                </a:solidFill>
              </a:rPr>
              <a:t>Group g = new Group(“</a:t>
            </a:r>
            <a:r>
              <a:rPr lang="en-US" sz="2000" dirty="0" err="1" smtClean="0">
                <a:solidFill>
                  <a:schemeClr val="bg1">
                    <a:lumMod val="50000"/>
                  </a:schemeClr>
                </a:solidFill>
              </a:rPr>
              <a:t>myGroup</a:t>
            </a:r>
            <a:r>
              <a:rPr lang="en-US" sz="2000" dirty="0" smtClean="0">
                <a:solidFill>
                  <a:schemeClr val="bg1">
                    <a:lumMod val="50000"/>
                  </a:schemeClr>
                </a:solidFill>
              </a:rPr>
              <a:t>”);</a:t>
            </a:r>
          </a:p>
          <a:p>
            <a:pPr>
              <a:buNone/>
            </a:pPr>
            <a:r>
              <a:rPr lang="en-US" sz="2000" dirty="0" err="1" smtClean="0">
                <a:solidFill>
                  <a:schemeClr val="bg1">
                    <a:lumMod val="50000"/>
                  </a:schemeClr>
                </a:solidFill>
              </a:rPr>
              <a:t>g.ViewHandlers</a:t>
            </a:r>
            <a:r>
              <a:rPr lang="en-US" sz="2000" dirty="0" smtClean="0">
                <a:solidFill>
                  <a:schemeClr val="bg1">
                    <a:lumMod val="50000"/>
                  </a:schemeClr>
                </a:solidFill>
              </a:rPr>
              <a:t> += delegate(View v) {</a:t>
            </a:r>
          </a:p>
          <a:p>
            <a:pPr lvl="1">
              <a:buNone/>
            </a:pPr>
            <a:r>
              <a:rPr lang="en-US" sz="1800" dirty="0" err="1" smtClean="0">
                <a:solidFill>
                  <a:schemeClr val="bg1">
                    <a:lumMod val="50000"/>
                  </a:schemeClr>
                </a:solidFill>
              </a:rPr>
              <a:t>Console.Title</a:t>
            </a:r>
            <a:r>
              <a:rPr lang="en-US" sz="1800" dirty="0" smtClean="0">
                <a:solidFill>
                  <a:schemeClr val="bg1">
                    <a:lumMod val="50000"/>
                  </a:schemeClr>
                </a:solidFill>
              </a:rPr>
              <a:t> = “</a:t>
            </a:r>
            <a:r>
              <a:rPr lang="en-US" sz="1800" dirty="0" err="1" smtClean="0">
                <a:solidFill>
                  <a:schemeClr val="bg1">
                    <a:lumMod val="50000"/>
                  </a:schemeClr>
                </a:solidFill>
              </a:rPr>
              <a:t>myGroup</a:t>
            </a:r>
            <a:r>
              <a:rPr lang="en-US" sz="1800" dirty="0" smtClean="0">
                <a:solidFill>
                  <a:schemeClr val="bg1">
                    <a:lumMod val="50000"/>
                  </a:schemeClr>
                </a:solidFill>
              </a:rPr>
              <a:t> members: “+</a:t>
            </a:r>
            <a:r>
              <a:rPr lang="en-US" sz="1800" dirty="0" err="1" smtClean="0">
                <a:solidFill>
                  <a:schemeClr val="bg1">
                    <a:lumMod val="50000"/>
                  </a:schemeClr>
                </a:solidFill>
              </a:rPr>
              <a:t>v.members</a:t>
            </a:r>
            <a:r>
              <a:rPr lang="en-US" sz="1800" dirty="0" smtClean="0">
                <a:solidFill>
                  <a:schemeClr val="bg1">
                    <a:lumMod val="50000"/>
                  </a:schemeClr>
                </a:solidFill>
              </a:rPr>
              <a:t>;</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g.Handlers</a:t>
            </a:r>
            <a:r>
              <a:rPr lang="en-US" sz="2000" dirty="0" smtClean="0">
                <a:solidFill>
                  <a:schemeClr val="bg1">
                    <a:lumMod val="50000"/>
                  </a:schemeClr>
                </a:solidFill>
              </a:rPr>
              <a:t>[UPDATE] += delegate(string s, double v) {</a:t>
            </a:r>
          </a:p>
          <a:p>
            <a:pPr>
              <a:buNone/>
            </a:pPr>
            <a:r>
              <a:rPr lang="en-US" sz="2000" dirty="0" smtClean="0">
                <a:solidFill>
                  <a:schemeClr val="bg1">
                    <a:lumMod val="50000"/>
                  </a:schemeClr>
                </a:solidFill>
              </a:rPr>
              <a:t>       Values[s] = v;</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g.Handlers</a:t>
            </a:r>
            <a:r>
              <a:rPr lang="en-US" sz="2000" dirty="0" smtClean="0">
                <a:solidFill>
                  <a:schemeClr val="bg1">
                    <a:lumMod val="50000"/>
                  </a:schemeClr>
                </a:solidFill>
              </a:rPr>
              <a:t>[LOOKUP] += delegate(string s) {</a:t>
            </a:r>
          </a:p>
          <a:p>
            <a:pPr>
              <a:buNone/>
            </a:pPr>
            <a:r>
              <a:rPr lang="en-US" sz="2000" dirty="0" smtClean="0">
                <a:solidFill>
                  <a:schemeClr val="bg1">
                    <a:lumMod val="50000"/>
                  </a:schemeClr>
                </a:solidFill>
              </a:rPr>
              <a:t>        Reply(Values[s]);</a:t>
            </a:r>
          </a:p>
          <a:p>
            <a:pPr>
              <a:buNone/>
            </a:pPr>
            <a:r>
              <a:rPr lang="en-US" sz="2000" dirty="0" smtClean="0">
                <a:solidFill>
                  <a:schemeClr val="bg1">
                    <a:lumMod val="50000"/>
                  </a:schemeClr>
                </a:solidFill>
              </a:rPr>
              <a:t>};</a:t>
            </a:r>
          </a:p>
          <a:p>
            <a:pPr>
              <a:buNone/>
            </a:pPr>
            <a:r>
              <a:rPr lang="en-US" sz="2000" dirty="0" err="1" smtClean="0">
                <a:solidFill>
                  <a:schemeClr val="bg1">
                    <a:lumMod val="50000"/>
                  </a:schemeClr>
                </a:solidFill>
              </a:rPr>
              <a:t>g.Join</a:t>
            </a:r>
            <a:r>
              <a:rPr lang="en-US" sz="2000" dirty="0" smtClean="0">
                <a:solidFill>
                  <a:schemeClr val="bg1">
                    <a:lumMod val="50000"/>
                  </a:schemeClr>
                </a:solidFill>
              </a:rPr>
              <a:t>();</a:t>
            </a:r>
          </a:p>
          <a:p>
            <a:pPr>
              <a:buNone/>
            </a:pPr>
            <a:endParaRPr lang="en-US" sz="2000" dirty="0" smtClean="0">
              <a:solidFill>
                <a:schemeClr val="bg1">
                  <a:lumMod val="50000"/>
                </a:schemeClr>
              </a:solidFill>
            </a:endParaRPr>
          </a:p>
          <a:p>
            <a:pPr>
              <a:buNone/>
            </a:pPr>
            <a:r>
              <a:rPr lang="en-US" sz="2000" dirty="0" err="1" smtClean="0">
                <a:solidFill>
                  <a:schemeClr val="bg1">
                    <a:lumMod val="50000"/>
                  </a:schemeClr>
                </a:solidFill>
              </a:rPr>
              <a:t>g.Send</a:t>
            </a:r>
            <a:r>
              <a:rPr lang="en-US" sz="2000" dirty="0" smtClean="0">
                <a:solidFill>
                  <a:schemeClr val="bg1">
                    <a:lumMod val="50000"/>
                  </a:schemeClr>
                </a:solidFill>
              </a:rPr>
              <a:t>(UPDATE, “Harry”, 20.75);</a:t>
            </a:r>
          </a:p>
          <a:p>
            <a:pPr>
              <a:buNone/>
            </a:pPr>
            <a:endParaRPr lang="en-US" sz="2000" dirty="0" smtClean="0"/>
          </a:p>
          <a:p>
            <a:pPr>
              <a:buNone/>
            </a:pPr>
            <a:r>
              <a:rPr lang="en-US" sz="2000" b="1"/>
              <a:t>List&lt;double&gt; resultlist = new List&lt;double&gt;;</a:t>
            </a:r>
            <a:endParaRPr lang="en-US" sz="2000" b="1" dirty="0" smtClean="0"/>
          </a:p>
          <a:p>
            <a:pPr>
              <a:buNone/>
            </a:pPr>
            <a:r>
              <a:rPr lang="en-US" sz="2000" b="1" dirty="0" smtClean="0"/>
              <a:t>nr = </a:t>
            </a:r>
            <a:r>
              <a:rPr lang="en-US" sz="2000" b="1" dirty="0" err="1" smtClean="0"/>
              <a:t>g.Query</a:t>
            </a:r>
            <a:r>
              <a:rPr lang="en-US" sz="2000" b="1" dirty="0" smtClean="0"/>
              <a:t>(LOOKUP, ALL, “Harry”, EOL, </a:t>
            </a:r>
            <a:r>
              <a:rPr lang="en-US" sz="2000" b="1" dirty="0" err="1" smtClean="0"/>
              <a:t>resultlist</a:t>
            </a:r>
            <a:r>
              <a:rPr lang="en-US" sz="2000" b="1" dirty="0" smtClean="0"/>
              <a:t>);</a:t>
            </a:r>
            <a:endParaRPr lang="fr-BE" sz="2000" b="1" dirty="0"/>
          </a:p>
        </p:txBody>
      </p:sp>
      <p:sp>
        <p:nvSpPr>
          <p:cNvPr id="4" name="Content Placeholder 3"/>
          <p:cNvSpPr>
            <a:spLocks noGrp="1"/>
          </p:cNvSpPr>
          <p:nvPr>
            <p:ph sz="quarter" idx="2"/>
          </p:nvPr>
        </p:nvSpPr>
        <p:spPr>
          <a:xfrm>
            <a:off x="5791200" y="1676400"/>
            <a:ext cx="3352800" cy="4623816"/>
          </a:xfrm>
        </p:spPr>
        <p:txBody>
          <a:bodyPr>
            <a:noAutofit/>
          </a:bodyPr>
          <a:lstStyle/>
          <a:p>
            <a:r>
              <a:rPr lang="en-US" sz="1600" dirty="0" smtClean="0">
                <a:solidFill>
                  <a:schemeClr val="bg1">
                    <a:lumMod val="50000"/>
                  </a:schemeClr>
                </a:solidFill>
              </a:rPr>
              <a:t>First sets up group</a:t>
            </a:r>
          </a:p>
          <a:p>
            <a:endParaRPr lang="en-US" sz="1600" dirty="0" smtClean="0">
              <a:solidFill>
                <a:schemeClr val="bg1">
                  <a:lumMod val="50000"/>
                </a:schemeClr>
              </a:solidFill>
            </a:endParaRPr>
          </a:p>
          <a:p>
            <a:r>
              <a:rPr lang="en-US" sz="1600" dirty="0" smtClean="0">
                <a:solidFill>
                  <a:schemeClr val="bg1">
                    <a:lumMod val="50000"/>
                  </a:schemeClr>
                </a:solidFill>
              </a:rPr>
              <a:t>Join makes this entity a member.  State transfer isn’t shown</a:t>
            </a:r>
          </a:p>
          <a:p>
            <a:endParaRPr lang="en-US" sz="1600" dirty="0" smtClean="0"/>
          </a:p>
          <a:p>
            <a:r>
              <a:rPr lang="en-US" sz="1600" b="1" dirty="0" smtClean="0"/>
              <a:t>Then can multicast, query.  Runtime callbacks to the “delegates” as events arrive</a:t>
            </a:r>
          </a:p>
          <a:p>
            <a:endParaRPr lang="en-US" sz="1600" dirty="0" smtClean="0"/>
          </a:p>
          <a:p>
            <a:r>
              <a:rPr lang="en-US" sz="1600" dirty="0" smtClean="0">
                <a:solidFill>
                  <a:schemeClr val="bg1">
                    <a:lumMod val="50000"/>
                  </a:schemeClr>
                </a:solidFill>
              </a:rPr>
              <a:t>Easy to request security (</a:t>
            </a:r>
            <a:r>
              <a:rPr lang="en-US" sz="1600" dirty="0" err="1" smtClean="0">
                <a:solidFill>
                  <a:schemeClr val="bg1">
                    <a:lumMod val="50000"/>
                  </a:schemeClr>
                </a:solidFill>
              </a:rPr>
              <a:t>g.SetSecure</a:t>
            </a:r>
            <a:r>
              <a:rPr lang="en-US" sz="1600" dirty="0" smtClean="0">
                <a:solidFill>
                  <a:schemeClr val="bg1">
                    <a:lumMod val="50000"/>
                  </a:schemeClr>
                </a:solidFill>
              </a:rPr>
              <a:t>), persistence</a:t>
            </a:r>
          </a:p>
          <a:p>
            <a:endParaRPr lang="en-US" sz="1600" dirty="0" smtClean="0">
              <a:solidFill>
                <a:schemeClr val="bg1">
                  <a:lumMod val="50000"/>
                </a:schemeClr>
              </a:solidFill>
            </a:endParaRPr>
          </a:p>
          <a:p>
            <a:r>
              <a:rPr lang="en-US" sz="1600" dirty="0" smtClean="0">
                <a:solidFill>
                  <a:schemeClr val="bg1">
                    <a:lumMod val="50000"/>
                  </a:schemeClr>
                </a:solidFill>
              </a:rPr>
              <a:t>“Consistency” model dictates the ordering seen for event </a:t>
            </a:r>
            <a:r>
              <a:rPr lang="en-US" sz="1600" dirty="0" err="1" smtClean="0">
                <a:solidFill>
                  <a:schemeClr val="bg1">
                    <a:lumMod val="50000"/>
                  </a:schemeClr>
                </a:solidFill>
              </a:rPr>
              <a:t>upcalls</a:t>
            </a:r>
            <a:r>
              <a:rPr lang="en-US" sz="1600" dirty="0" smtClean="0">
                <a:solidFill>
                  <a:schemeClr val="bg1">
                    <a:lumMod val="50000"/>
                  </a:schemeClr>
                </a:solidFill>
              </a:rPr>
              <a:t> and the assumptions user can make</a:t>
            </a:r>
            <a:endParaRPr lang="fr-BE" sz="1600" dirty="0">
              <a:solidFill>
                <a:schemeClr val="bg1">
                  <a:lumMod val="50000"/>
                </a:schemeClr>
              </a:solidFill>
            </a:endParaRPr>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14</a:t>
            </a:fld>
            <a:endParaRPr lang="en-US">
              <a:solidFill>
                <a:prstClr val="black">
                  <a:tint val="95000"/>
                </a:prstClr>
              </a:solidFill>
            </a:endParaRPr>
          </a:p>
        </p:txBody>
      </p:sp>
    </p:spTree>
    <p:extLst>
      <p:ext uri="{BB962C8B-B14F-4D97-AF65-F5344CB8AC3E}">
        <p14:creationId xmlns:p14="http://schemas.microsoft.com/office/powerpoint/2010/main" val="802033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457200" y="1773936"/>
            <a:ext cx="5715000" cy="4623816"/>
          </a:xfrm>
          <a:solidFill>
            <a:srgbClr val="FFFF99"/>
          </a:solidFill>
        </p:spPr>
        <p:txBody>
          <a:bodyPr>
            <a:normAutofit fontScale="77500" lnSpcReduction="20000"/>
          </a:bodyPr>
          <a:lstStyle/>
          <a:p>
            <a:pPr>
              <a:buNone/>
            </a:pPr>
            <a:r>
              <a:rPr lang="en-US" sz="2000" dirty="0" smtClean="0"/>
              <a:t>Group g = new Group(“</a:t>
            </a:r>
            <a:r>
              <a:rPr lang="en-US" sz="2000" dirty="0" err="1" smtClean="0"/>
              <a:t>myGroup</a:t>
            </a:r>
            <a:r>
              <a:rPr lang="en-US" sz="2000" dirty="0" smtClean="0"/>
              <a:t>”);</a:t>
            </a:r>
          </a:p>
          <a:p>
            <a:pPr>
              <a:buNone/>
            </a:pPr>
            <a:r>
              <a:rPr lang="en-US" sz="2000" dirty="0" err="1" smtClean="0"/>
              <a:t>g.ViewHandlers</a:t>
            </a:r>
            <a:r>
              <a:rPr lang="en-US" sz="2000" dirty="0" smtClean="0"/>
              <a:t> += delegate(View v) {</a:t>
            </a:r>
          </a:p>
          <a:p>
            <a:pPr lvl="1">
              <a:buNone/>
            </a:pPr>
            <a:r>
              <a:rPr lang="en-US" sz="1800" dirty="0" err="1" smtClean="0"/>
              <a:t>Console.Title</a:t>
            </a:r>
            <a:r>
              <a:rPr lang="en-US" sz="1800" dirty="0" smtClean="0"/>
              <a:t> = “</a:t>
            </a:r>
            <a:r>
              <a:rPr lang="en-US" sz="1800" dirty="0" err="1" smtClean="0"/>
              <a:t>myGroup</a:t>
            </a:r>
            <a:r>
              <a:rPr lang="en-US" sz="1800" dirty="0" smtClean="0"/>
              <a:t> members: “+</a:t>
            </a:r>
            <a:r>
              <a:rPr lang="en-US" sz="1800" dirty="0" err="1" smtClean="0"/>
              <a:t>v.members</a:t>
            </a:r>
            <a:r>
              <a:rPr lang="en-US" sz="1800" dirty="0" smtClean="0"/>
              <a:t>;</a:t>
            </a:r>
          </a:p>
          <a:p>
            <a:pPr>
              <a:buNone/>
            </a:pPr>
            <a:r>
              <a:rPr lang="en-US" sz="2000" dirty="0" smtClean="0"/>
              <a:t>};</a:t>
            </a:r>
          </a:p>
          <a:p>
            <a:pPr>
              <a:buNone/>
            </a:pPr>
            <a:r>
              <a:rPr lang="en-US" sz="2000" dirty="0" err="1" smtClean="0"/>
              <a:t>g.Handlers</a:t>
            </a:r>
            <a:r>
              <a:rPr lang="en-US" sz="2000" dirty="0" smtClean="0"/>
              <a:t>[UPDATE] += delegate(string s, double v) {</a:t>
            </a:r>
          </a:p>
          <a:p>
            <a:pPr>
              <a:buNone/>
            </a:pPr>
            <a:r>
              <a:rPr lang="en-US" sz="2000" dirty="0" smtClean="0"/>
              <a:t>       Values[s] = v;</a:t>
            </a:r>
          </a:p>
          <a:p>
            <a:pPr>
              <a:buNone/>
            </a:pPr>
            <a:r>
              <a:rPr lang="en-US" sz="2000" dirty="0" smtClean="0"/>
              <a:t>};</a:t>
            </a:r>
          </a:p>
          <a:p>
            <a:pPr>
              <a:buNone/>
            </a:pPr>
            <a:r>
              <a:rPr lang="en-US" sz="2000" dirty="0" err="1" smtClean="0"/>
              <a:t>g.Handlers</a:t>
            </a:r>
            <a:r>
              <a:rPr lang="en-US" sz="2000" dirty="0" smtClean="0"/>
              <a:t>[LOOKUP] += delegate(string s) {</a:t>
            </a:r>
          </a:p>
          <a:p>
            <a:pPr>
              <a:buNone/>
            </a:pPr>
            <a:r>
              <a:rPr lang="en-US" sz="2000" dirty="0" smtClean="0"/>
              <a:t>        Reply(Values[s]);</a:t>
            </a:r>
          </a:p>
          <a:p>
            <a:pPr>
              <a:buNone/>
            </a:pPr>
            <a:r>
              <a:rPr lang="en-US" sz="2000" dirty="0" smtClean="0"/>
              <a:t>};</a:t>
            </a:r>
          </a:p>
          <a:p>
            <a:pPr>
              <a:buNone/>
            </a:pPr>
            <a:r>
              <a:rPr lang="en-US" sz="2000" dirty="0" err="1" smtClean="0"/>
              <a:t>g.Join</a:t>
            </a:r>
            <a:r>
              <a:rPr lang="en-US" sz="2000" dirty="0" smtClean="0"/>
              <a:t>();</a:t>
            </a:r>
          </a:p>
          <a:p>
            <a:pPr>
              <a:buNone/>
            </a:pPr>
            <a:endParaRPr lang="en-US" sz="2000" dirty="0" smtClean="0"/>
          </a:p>
          <a:p>
            <a:pPr>
              <a:buNone/>
            </a:pPr>
            <a:r>
              <a:rPr lang="en-US" sz="2000" dirty="0" err="1" smtClean="0"/>
              <a:t>g.Send</a:t>
            </a:r>
            <a:r>
              <a:rPr lang="en-US" sz="2000" dirty="0" smtClean="0"/>
              <a:t>(UPDATE, “Harry”, 20.75);</a:t>
            </a:r>
          </a:p>
          <a:p>
            <a:pPr>
              <a:buNone/>
            </a:pPr>
            <a:endParaRPr lang="en-US" sz="2000" dirty="0" smtClean="0"/>
          </a:p>
          <a:p>
            <a:pPr>
              <a:buNone/>
            </a:pPr>
            <a:r>
              <a:rPr lang="en-US" sz="2000"/>
              <a:t>List&lt;double&gt; resultlist = new List&lt;double&gt;;</a:t>
            </a:r>
            <a:endParaRPr lang="en-US" sz="2000" dirty="0" smtClean="0"/>
          </a:p>
          <a:p>
            <a:pPr>
              <a:buNone/>
            </a:pPr>
            <a:r>
              <a:rPr lang="en-US" sz="2000" dirty="0" smtClean="0"/>
              <a:t>nr = </a:t>
            </a:r>
            <a:r>
              <a:rPr lang="en-US" sz="2000" dirty="0" err="1" smtClean="0"/>
              <a:t>g.Query</a:t>
            </a:r>
            <a:r>
              <a:rPr lang="en-US" sz="2000" dirty="0" smtClean="0"/>
              <a:t>(LOOKUP, ALL, “Harry”, EOL, </a:t>
            </a:r>
            <a:r>
              <a:rPr lang="en-US" sz="2000" dirty="0" err="1" smtClean="0"/>
              <a:t>resultlist</a:t>
            </a:r>
            <a:r>
              <a:rPr lang="en-US" sz="2000" dirty="0" smtClean="0"/>
              <a:t>);</a:t>
            </a:r>
            <a:endParaRPr lang="fr-BE" sz="2000" dirty="0"/>
          </a:p>
        </p:txBody>
      </p:sp>
      <p:sp>
        <p:nvSpPr>
          <p:cNvPr id="4" name="Content Placeholder 3"/>
          <p:cNvSpPr>
            <a:spLocks noGrp="1"/>
          </p:cNvSpPr>
          <p:nvPr>
            <p:ph sz="quarter" idx="2"/>
          </p:nvPr>
        </p:nvSpPr>
        <p:spPr>
          <a:xfrm>
            <a:off x="5791200" y="1676400"/>
            <a:ext cx="3352800" cy="4623816"/>
          </a:xfrm>
        </p:spPr>
        <p:txBody>
          <a:bodyPr>
            <a:noAutofit/>
          </a:bodyPr>
          <a:lstStyle/>
          <a:p>
            <a:r>
              <a:rPr lang="en-US" sz="1600" dirty="0" smtClean="0"/>
              <a:t>First sets up group</a:t>
            </a:r>
          </a:p>
          <a:p>
            <a:endParaRPr lang="en-US" sz="1600" dirty="0" smtClean="0"/>
          </a:p>
          <a:p>
            <a:r>
              <a:rPr lang="en-US" sz="1600" dirty="0" smtClean="0"/>
              <a:t>Join makes this entity a member.  State transfer isn’t shown</a:t>
            </a:r>
          </a:p>
          <a:p>
            <a:endParaRPr lang="en-US" sz="1600" dirty="0" smtClean="0"/>
          </a:p>
          <a:p>
            <a:r>
              <a:rPr lang="en-US" sz="1600" dirty="0" smtClean="0"/>
              <a:t>Then can multicast, query.  Runtime callbacks to the “delegates” as events arrive</a:t>
            </a:r>
          </a:p>
          <a:p>
            <a:endParaRPr lang="en-US" sz="1600" dirty="0" smtClean="0"/>
          </a:p>
          <a:p>
            <a:r>
              <a:rPr lang="en-US" sz="1600" b="1" dirty="0" smtClean="0"/>
              <a:t>Easy to request security (</a:t>
            </a:r>
            <a:r>
              <a:rPr lang="en-US" sz="1600" b="1" dirty="0" err="1" smtClean="0"/>
              <a:t>g.SetSecure</a:t>
            </a:r>
            <a:r>
              <a:rPr lang="en-US" sz="1600" b="1" dirty="0" smtClean="0"/>
              <a:t>), persistence</a:t>
            </a:r>
          </a:p>
          <a:p>
            <a:endParaRPr lang="en-US" sz="1600" b="1" dirty="0" smtClean="0"/>
          </a:p>
          <a:p>
            <a:r>
              <a:rPr lang="en-US" sz="1600" b="1" dirty="0" smtClean="0"/>
              <a:t>“Consistency” model dictates the ordering seen for event </a:t>
            </a:r>
            <a:r>
              <a:rPr lang="en-US" sz="1600" b="1" dirty="0" err="1" smtClean="0"/>
              <a:t>upcalls</a:t>
            </a:r>
            <a:r>
              <a:rPr lang="en-US" sz="1600" b="1" dirty="0" smtClean="0"/>
              <a:t> and the assumptions user can make</a:t>
            </a:r>
            <a:endParaRPr lang="fr-BE" sz="1600" b="1" dirty="0"/>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15</a:t>
            </a:fld>
            <a:endParaRPr lang="en-US">
              <a:solidFill>
                <a:prstClr val="black">
                  <a:tint val="95000"/>
                </a:prstClr>
              </a:solidFill>
            </a:endParaRPr>
          </a:p>
        </p:txBody>
      </p:sp>
    </p:spTree>
    <p:extLst>
      <p:ext uri="{BB962C8B-B14F-4D97-AF65-F5344CB8AC3E}">
        <p14:creationId xmlns:p14="http://schemas.microsoft.com/office/powerpoint/2010/main" val="2818847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Isis</a:t>
            </a:r>
            <a:r>
              <a:rPr lang="en-US" baseline="30000"/>
              <a:t>2</a:t>
            </a:r>
            <a:r>
              <a:rPr lang="en-US"/>
              <a:t> makes developer’s life easier</a:t>
            </a:r>
            <a:endParaRPr lang="fr-BE" dirty="0"/>
          </a:p>
        </p:txBody>
      </p:sp>
      <p:sp>
        <p:nvSpPr>
          <p:cNvPr id="3" name="Content Placeholder 2"/>
          <p:cNvSpPr>
            <a:spLocks noGrp="1"/>
          </p:cNvSpPr>
          <p:nvPr>
            <p:ph sz="quarter" idx="1"/>
          </p:nvPr>
        </p:nvSpPr>
        <p:spPr>
          <a:xfrm>
            <a:off x="457200" y="1773936"/>
            <a:ext cx="5715000" cy="4623816"/>
          </a:xfrm>
          <a:solidFill>
            <a:srgbClr val="FFFF99"/>
          </a:solidFill>
        </p:spPr>
        <p:txBody>
          <a:bodyPr>
            <a:normAutofit fontScale="70000" lnSpcReduction="20000"/>
          </a:bodyPr>
          <a:lstStyle/>
          <a:p>
            <a:pPr>
              <a:buNone/>
            </a:pPr>
            <a:r>
              <a:rPr lang="en-US" sz="2000" dirty="0" smtClean="0"/>
              <a:t>Group g = new Group(“</a:t>
            </a:r>
            <a:r>
              <a:rPr lang="en-US" sz="2000" dirty="0" err="1" smtClean="0"/>
              <a:t>myGroup</a:t>
            </a:r>
            <a:r>
              <a:rPr lang="en-US" sz="2000" dirty="0" smtClean="0"/>
              <a:t>”);</a:t>
            </a:r>
          </a:p>
          <a:p>
            <a:pPr>
              <a:buNone/>
            </a:pPr>
            <a:r>
              <a:rPr lang="en-US" sz="2000" dirty="0" err="1" smtClean="0"/>
              <a:t>g.ViewHandlers</a:t>
            </a:r>
            <a:r>
              <a:rPr lang="en-US" sz="2000" dirty="0" smtClean="0"/>
              <a:t> += delegate(View v) {</a:t>
            </a:r>
          </a:p>
          <a:p>
            <a:pPr lvl="1">
              <a:buNone/>
            </a:pPr>
            <a:r>
              <a:rPr lang="en-US" sz="1800" dirty="0" err="1" smtClean="0"/>
              <a:t>Console.Title</a:t>
            </a:r>
            <a:r>
              <a:rPr lang="en-US" sz="1800" dirty="0" smtClean="0"/>
              <a:t> = “</a:t>
            </a:r>
            <a:r>
              <a:rPr lang="en-US" sz="1800" dirty="0" err="1" smtClean="0"/>
              <a:t>myGroup</a:t>
            </a:r>
            <a:r>
              <a:rPr lang="en-US" sz="1800" dirty="0" smtClean="0"/>
              <a:t> members: “+</a:t>
            </a:r>
            <a:r>
              <a:rPr lang="en-US" sz="1800" dirty="0" err="1" smtClean="0"/>
              <a:t>v.members</a:t>
            </a:r>
            <a:r>
              <a:rPr lang="en-US" sz="1800" dirty="0" smtClean="0"/>
              <a:t>;</a:t>
            </a:r>
          </a:p>
          <a:p>
            <a:pPr>
              <a:buNone/>
            </a:pPr>
            <a:r>
              <a:rPr lang="en-US" sz="2000" dirty="0" smtClean="0"/>
              <a:t>};</a:t>
            </a:r>
          </a:p>
          <a:p>
            <a:pPr>
              <a:buNone/>
            </a:pPr>
            <a:r>
              <a:rPr lang="en-US" sz="2000" dirty="0" err="1" smtClean="0"/>
              <a:t>g.Handlers</a:t>
            </a:r>
            <a:r>
              <a:rPr lang="en-US" sz="2000" dirty="0" smtClean="0"/>
              <a:t>[UPDATE] += delegate(string s, double v) {</a:t>
            </a:r>
          </a:p>
          <a:p>
            <a:pPr>
              <a:buNone/>
            </a:pPr>
            <a:r>
              <a:rPr lang="en-US" sz="2000" dirty="0" smtClean="0"/>
              <a:t>       Values[s] = v;</a:t>
            </a:r>
          </a:p>
          <a:p>
            <a:pPr>
              <a:buNone/>
            </a:pPr>
            <a:r>
              <a:rPr lang="en-US" sz="2000" dirty="0" smtClean="0"/>
              <a:t>};</a:t>
            </a:r>
          </a:p>
          <a:p>
            <a:pPr>
              <a:buNone/>
            </a:pPr>
            <a:r>
              <a:rPr lang="en-US" sz="2000" dirty="0" err="1" smtClean="0"/>
              <a:t>g.Handlers</a:t>
            </a:r>
            <a:r>
              <a:rPr lang="en-US" sz="2000" dirty="0" smtClean="0"/>
              <a:t>[LOOKUP] += delegate(string s) {</a:t>
            </a:r>
          </a:p>
          <a:p>
            <a:pPr>
              <a:buNone/>
            </a:pPr>
            <a:r>
              <a:rPr lang="en-US" sz="2000" dirty="0" smtClean="0"/>
              <a:t>        Reply(Values[s]);</a:t>
            </a:r>
          </a:p>
          <a:p>
            <a:pPr>
              <a:buNone/>
            </a:pPr>
            <a:r>
              <a:rPr lang="en-US" sz="2000" smtClean="0"/>
              <a:t>};</a:t>
            </a:r>
          </a:p>
          <a:p>
            <a:pPr>
              <a:buNone/>
            </a:pPr>
            <a:r>
              <a:rPr lang="en-US" sz="2000" b="1" smtClean="0">
                <a:solidFill>
                  <a:srgbClr val="C00000"/>
                </a:solidFill>
              </a:rPr>
              <a:t>g.SetSecure();</a:t>
            </a:r>
            <a:endParaRPr lang="en-US" sz="2000" b="1" dirty="0" smtClean="0">
              <a:solidFill>
                <a:srgbClr val="C00000"/>
              </a:solidFill>
            </a:endParaRPr>
          </a:p>
          <a:p>
            <a:pPr>
              <a:buNone/>
            </a:pPr>
            <a:r>
              <a:rPr lang="en-US" sz="2000" dirty="0" err="1" smtClean="0"/>
              <a:t>g.Join</a:t>
            </a:r>
            <a:r>
              <a:rPr lang="en-US" sz="2000" dirty="0" smtClean="0"/>
              <a:t>();</a:t>
            </a:r>
          </a:p>
          <a:p>
            <a:pPr>
              <a:buNone/>
            </a:pPr>
            <a:endParaRPr lang="en-US" sz="2000" dirty="0" smtClean="0"/>
          </a:p>
          <a:p>
            <a:pPr>
              <a:buNone/>
            </a:pPr>
            <a:r>
              <a:rPr lang="en-US" sz="2000" dirty="0" err="1" smtClean="0"/>
              <a:t>g.Send</a:t>
            </a:r>
            <a:r>
              <a:rPr lang="en-US" sz="2000" dirty="0" smtClean="0"/>
              <a:t>(UPDATE, “Harry”, 20.75);</a:t>
            </a:r>
          </a:p>
          <a:p>
            <a:pPr>
              <a:buNone/>
            </a:pPr>
            <a:endParaRPr lang="en-US" sz="2000" dirty="0" smtClean="0"/>
          </a:p>
          <a:p>
            <a:pPr>
              <a:buNone/>
            </a:pPr>
            <a:r>
              <a:rPr lang="en-US" sz="2000"/>
              <a:t>List&lt;double&gt; resultlist = new List&lt;double&gt;;</a:t>
            </a:r>
            <a:endParaRPr lang="en-US" sz="2000" dirty="0" smtClean="0"/>
          </a:p>
          <a:p>
            <a:pPr>
              <a:buNone/>
            </a:pPr>
            <a:r>
              <a:rPr lang="en-US" sz="2000" dirty="0" smtClean="0"/>
              <a:t>nr = </a:t>
            </a:r>
            <a:r>
              <a:rPr lang="en-US" sz="2000" dirty="0" err="1" smtClean="0"/>
              <a:t>g.Query</a:t>
            </a:r>
            <a:r>
              <a:rPr lang="en-US" sz="2000" dirty="0" smtClean="0"/>
              <a:t>(LOOKUP, ALL, “Harry”, EOL, </a:t>
            </a:r>
            <a:r>
              <a:rPr lang="en-US" sz="2000" dirty="0" err="1" smtClean="0"/>
              <a:t>resultlist</a:t>
            </a:r>
            <a:r>
              <a:rPr lang="en-US" sz="2000" dirty="0" smtClean="0"/>
              <a:t>);</a:t>
            </a:r>
            <a:endParaRPr lang="fr-BE" sz="2000" dirty="0"/>
          </a:p>
        </p:txBody>
      </p:sp>
      <p:sp>
        <p:nvSpPr>
          <p:cNvPr id="4" name="Content Placeholder 3"/>
          <p:cNvSpPr>
            <a:spLocks noGrp="1"/>
          </p:cNvSpPr>
          <p:nvPr>
            <p:ph sz="quarter" idx="2"/>
          </p:nvPr>
        </p:nvSpPr>
        <p:spPr>
          <a:xfrm>
            <a:off x="5791200" y="1676400"/>
            <a:ext cx="3352800" cy="4623816"/>
          </a:xfrm>
        </p:spPr>
        <p:txBody>
          <a:bodyPr>
            <a:noAutofit/>
          </a:bodyPr>
          <a:lstStyle/>
          <a:p>
            <a:r>
              <a:rPr lang="en-US" sz="1600" dirty="0" smtClean="0"/>
              <a:t>First sets up group</a:t>
            </a:r>
          </a:p>
          <a:p>
            <a:endParaRPr lang="en-US" sz="1600" dirty="0" smtClean="0"/>
          </a:p>
          <a:p>
            <a:r>
              <a:rPr lang="en-US" sz="1600" dirty="0" smtClean="0"/>
              <a:t>Join makes this entity a member.  State transfer isn’t shown</a:t>
            </a:r>
          </a:p>
          <a:p>
            <a:endParaRPr lang="en-US" sz="1600" dirty="0" smtClean="0"/>
          </a:p>
          <a:p>
            <a:r>
              <a:rPr lang="en-US" sz="1600" dirty="0" smtClean="0"/>
              <a:t>Then can multicast, query.  Runtime callbacks to the “delegates” as events arrive</a:t>
            </a:r>
          </a:p>
          <a:p>
            <a:endParaRPr lang="en-US" sz="1600" dirty="0" smtClean="0"/>
          </a:p>
          <a:p>
            <a:r>
              <a:rPr lang="en-US" sz="1600" b="1" dirty="0"/>
              <a:t>Easy to request security </a:t>
            </a:r>
            <a:r>
              <a:rPr lang="en-US" sz="1600" dirty="0"/>
              <a:t>(</a:t>
            </a:r>
            <a:r>
              <a:rPr lang="en-US" sz="1600" dirty="0" err="1"/>
              <a:t>g.SetSecure</a:t>
            </a:r>
            <a:r>
              <a:rPr lang="en-US" sz="1600" dirty="0"/>
              <a:t>), persistence</a:t>
            </a:r>
          </a:p>
          <a:p>
            <a:endParaRPr lang="en-US" sz="1600" dirty="0"/>
          </a:p>
          <a:p>
            <a:r>
              <a:rPr lang="en-US" sz="1600" dirty="0"/>
              <a:t>“Consistency” model dictates the ordering seen for event </a:t>
            </a:r>
            <a:r>
              <a:rPr lang="en-US" sz="1600" dirty="0" err="1"/>
              <a:t>upcalls</a:t>
            </a:r>
            <a:r>
              <a:rPr lang="en-US" sz="1600" dirty="0"/>
              <a:t> and the assumptions user can make</a:t>
            </a:r>
            <a:endParaRPr lang="fr-BE" sz="1600" dirty="0"/>
          </a:p>
        </p:txBody>
      </p:sp>
      <p:sp>
        <p:nvSpPr>
          <p:cNvPr id="5" name="Slide Number Placeholder 4"/>
          <p:cNvSpPr>
            <a:spLocks noGrp="1"/>
          </p:cNvSpPr>
          <p:nvPr>
            <p:ph type="sldNum" sz="quarter" idx="16"/>
          </p:nvPr>
        </p:nvSpPr>
        <p:spPr/>
        <p:txBody>
          <a:bodyPr>
            <a:normAutofit fontScale="85000" lnSpcReduction="20000"/>
          </a:bodyPr>
          <a:lstStyle/>
          <a:p>
            <a:fld id="{B6F15528-21DE-4FAA-801E-634DDDAF4B2B}" type="slidenum">
              <a:rPr lang="en-US" smtClean="0">
                <a:solidFill>
                  <a:prstClr val="black">
                    <a:tint val="95000"/>
                  </a:prstClr>
                </a:solidFill>
              </a:rPr>
              <a:pPr/>
              <a:t>16</a:t>
            </a:fld>
            <a:endParaRPr lang="en-US">
              <a:solidFill>
                <a:prstClr val="black">
                  <a:tint val="95000"/>
                </a:prstClr>
              </a:solidFill>
            </a:endParaRPr>
          </a:p>
        </p:txBody>
      </p:sp>
    </p:spTree>
    <p:extLst>
      <p:ext uri="{BB962C8B-B14F-4D97-AF65-F5344CB8AC3E}">
        <p14:creationId xmlns:p14="http://schemas.microsoft.com/office/powerpoint/2010/main" val="315860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err="1" smtClean="0"/>
              <a:t>Consitency</a:t>
            </a:r>
            <a:r>
              <a:rPr lang="en-US" sz="3200" dirty="0" smtClean="0"/>
              <a:t> model: Virtual synchrony meets </a:t>
            </a:r>
            <a:r>
              <a:rPr lang="en-US" sz="3200" dirty="0" err="1" smtClean="0"/>
              <a:t>Paxos</a:t>
            </a:r>
            <a:r>
              <a:rPr lang="en-US" sz="3200" dirty="0" smtClean="0"/>
              <a:t> (and they live happily ever after…)</a:t>
            </a:r>
            <a:endParaRPr lang="fr-BE" sz="3200" dirty="0"/>
          </a:p>
        </p:txBody>
      </p:sp>
      <p:sp>
        <p:nvSpPr>
          <p:cNvPr id="18" name="Slide Number Placeholder 17"/>
          <p:cNvSpPr>
            <a:spLocks noGrp="1"/>
          </p:cNvSpPr>
          <p:nvPr>
            <p:ph type="sldNum" sz="quarter" idx="12"/>
          </p:nvPr>
        </p:nvSpPr>
        <p:spPr/>
        <p:txBody>
          <a:bodyPr>
            <a:normAutofit fontScale="85000" lnSpcReduction="20000"/>
          </a:bodyPr>
          <a:lstStyle/>
          <a:p>
            <a:fld id="{B6F15528-21DE-4FAA-801E-634DDDAF4B2B}" type="slidenum">
              <a:rPr lang="en-US" smtClean="0">
                <a:solidFill>
                  <a:prstClr val="black">
                    <a:tint val="95000"/>
                  </a:prstClr>
                </a:solidFill>
              </a:rPr>
              <a:pPr/>
              <a:t>17</a:t>
            </a:fld>
            <a:endParaRPr lang="en-US">
              <a:solidFill>
                <a:prstClr val="black">
                  <a:tint val="95000"/>
                </a:prstClr>
              </a:solidFill>
            </a:endParaRPr>
          </a:p>
        </p:txBody>
      </p:sp>
      <p:sp>
        <p:nvSpPr>
          <p:cNvPr id="3" name="Content Placeholder 2"/>
          <p:cNvSpPr>
            <a:spLocks noGrp="1"/>
          </p:cNvSpPr>
          <p:nvPr>
            <p:ph sz="quarter" idx="1"/>
          </p:nvPr>
        </p:nvSpPr>
        <p:spPr>
          <a:xfrm>
            <a:off x="457200" y="1600200"/>
            <a:ext cx="8305800" cy="2057400"/>
          </a:xfrm>
        </p:spPr>
        <p:txBody>
          <a:bodyPr>
            <a:normAutofit/>
          </a:bodyPr>
          <a:lstStyle/>
          <a:p>
            <a:r>
              <a:rPr lang="en-US" sz="2400" b="1" dirty="0" smtClean="0"/>
              <a:t>Virtual synchrony is a “consistency” model: </a:t>
            </a:r>
          </a:p>
          <a:p>
            <a:pPr lvl="1"/>
            <a:r>
              <a:rPr lang="en-US" sz="2000" b="1" i="1" smtClean="0">
                <a:solidFill>
                  <a:srgbClr val="C00000"/>
                </a:solidFill>
              </a:rPr>
              <a:t>Membership epochs: </a:t>
            </a:r>
            <a:r>
              <a:rPr lang="en-US" sz="2000" b="1" i="1" smtClean="0"/>
              <a:t>begin when a new configuration is installed and reported by delivery of a new “view” and associated state</a:t>
            </a:r>
            <a:endParaRPr lang="en-US" sz="2000" b="1" i="1" dirty="0" smtClean="0"/>
          </a:p>
          <a:p>
            <a:pPr lvl="1"/>
            <a:r>
              <a:rPr lang="en-US" sz="2000" b="1" i="1" smtClean="0">
                <a:solidFill>
                  <a:srgbClr val="C00000"/>
                </a:solidFill>
              </a:rPr>
              <a:t>Protocols run “during” a single epoch: </a:t>
            </a:r>
            <a:r>
              <a:rPr lang="en-US" sz="2000" b="1" i="1" smtClean="0"/>
              <a:t>rather than overcome failure, we reconfigure when a failure occurs</a:t>
            </a:r>
            <a:endParaRPr lang="en-US" sz="2000" b="1" i="1" dirty="0" smtClean="0"/>
          </a:p>
        </p:txBody>
      </p:sp>
      <p:pic>
        <p:nvPicPr>
          <p:cNvPr id="45058" name="Picture 2"/>
          <p:cNvPicPr>
            <a:picLocks noChangeAspect="1" noChangeArrowheads="1"/>
          </p:cNvPicPr>
          <p:nvPr/>
        </p:nvPicPr>
        <p:blipFill>
          <a:blip r:embed="rId2" cstate="print"/>
          <a:srcRect/>
          <a:stretch>
            <a:fillRect/>
          </a:stretch>
        </p:blipFill>
        <p:spPr bwMode="auto">
          <a:xfrm>
            <a:off x="685800" y="4466975"/>
            <a:ext cx="3523667" cy="1674813"/>
          </a:xfrm>
          <a:prstGeom prst="rect">
            <a:avLst/>
          </a:prstGeom>
          <a:noFill/>
          <a:ln w="9525">
            <a:noFill/>
            <a:miter lim="800000"/>
            <a:headEnd/>
            <a:tailEnd/>
          </a:ln>
          <a:effectLst/>
        </p:spPr>
      </p:pic>
      <p:pic>
        <p:nvPicPr>
          <p:cNvPr id="45059" name="Picture 3"/>
          <p:cNvPicPr>
            <a:picLocks noChangeAspect="1" noChangeArrowheads="1"/>
          </p:cNvPicPr>
          <p:nvPr/>
        </p:nvPicPr>
        <p:blipFill>
          <a:blip r:embed="rId3" cstate="print"/>
          <a:srcRect/>
          <a:stretch>
            <a:fillRect/>
          </a:stretch>
        </p:blipFill>
        <p:spPr bwMode="auto">
          <a:xfrm>
            <a:off x="5029200" y="4466975"/>
            <a:ext cx="3581400" cy="1702253"/>
          </a:xfrm>
          <a:prstGeom prst="rect">
            <a:avLst/>
          </a:prstGeom>
          <a:noFill/>
          <a:ln w="9525">
            <a:noFill/>
            <a:miter lim="800000"/>
            <a:headEnd/>
            <a:tailEnd/>
          </a:ln>
          <a:effectLst/>
        </p:spPr>
      </p:pic>
      <p:sp>
        <p:nvSpPr>
          <p:cNvPr id="48" name="TextBox 47"/>
          <p:cNvSpPr txBox="1"/>
          <p:nvPr/>
        </p:nvSpPr>
        <p:spPr>
          <a:xfrm>
            <a:off x="457200" y="6295775"/>
            <a:ext cx="4038600" cy="369332"/>
          </a:xfrm>
          <a:prstGeom prst="rect">
            <a:avLst/>
          </a:prstGeom>
          <a:noFill/>
        </p:spPr>
        <p:txBody>
          <a:bodyPr wrap="square" rtlCol="0">
            <a:spAutoFit/>
          </a:bodyPr>
          <a:lstStyle/>
          <a:p>
            <a:pPr algn="ctr"/>
            <a:r>
              <a:rPr lang="en-US" b="1" i="1" dirty="0" smtClean="0">
                <a:solidFill>
                  <a:srgbClr val="C00000"/>
                </a:solidFill>
              </a:rPr>
              <a:t>Synchronous execution</a:t>
            </a:r>
            <a:endParaRPr lang="fr-BE" b="1" i="1" dirty="0">
              <a:solidFill>
                <a:srgbClr val="C00000"/>
              </a:solidFill>
            </a:endParaRPr>
          </a:p>
        </p:txBody>
      </p:sp>
      <p:sp>
        <p:nvSpPr>
          <p:cNvPr id="49" name="TextBox 48"/>
          <p:cNvSpPr txBox="1"/>
          <p:nvPr/>
        </p:nvSpPr>
        <p:spPr>
          <a:xfrm>
            <a:off x="4876800" y="6295775"/>
            <a:ext cx="4038600" cy="369332"/>
          </a:xfrm>
          <a:prstGeom prst="rect">
            <a:avLst/>
          </a:prstGeom>
          <a:noFill/>
        </p:spPr>
        <p:txBody>
          <a:bodyPr wrap="square" rtlCol="0">
            <a:spAutoFit/>
          </a:bodyPr>
          <a:lstStyle/>
          <a:p>
            <a:pPr algn="ctr"/>
            <a:r>
              <a:rPr lang="en-US" b="1" i="1" dirty="0" smtClean="0">
                <a:solidFill>
                  <a:srgbClr val="C00000"/>
                </a:solidFill>
              </a:rPr>
              <a:t>Virtually synchronous execution</a:t>
            </a:r>
            <a:endParaRPr lang="fr-BE" b="1" i="1" dirty="0">
              <a:solidFill>
                <a:srgbClr val="C00000"/>
              </a:solidFill>
            </a:endParaRPr>
          </a:p>
        </p:txBody>
      </p:sp>
      <p:grpSp>
        <p:nvGrpSpPr>
          <p:cNvPr id="6" name="Group 5"/>
          <p:cNvGrpSpPr/>
          <p:nvPr/>
        </p:nvGrpSpPr>
        <p:grpSpPr>
          <a:xfrm>
            <a:off x="457200" y="3657600"/>
            <a:ext cx="8229600" cy="645307"/>
            <a:chOff x="457200" y="3488043"/>
            <a:chExt cx="8229600" cy="645307"/>
          </a:xfrm>
        </p:grpSpPr>
        <p:cxnSp>
          <p:nvCxnSpPr>
            <p:cNvPr id="12" name="Straight Arrow Connector 11"/>
            <p:cNvCxnSpPr/>
            <p:nvPr/>
          </p:nvCxnSpPr>
          <p:spPr>
            <a:xfrm>
              <a:off x="457200" y="3657600"/>
              <a:ext cx="8229600" cy="30218"/>
            </a:xfrm>
            <a:prstGeom prst="straightConnector1">
              <a:avLst/>
            </a:prstGeom>
            <a:ln w="76200">
              <a:solidFill>
                <a:srgbClr val="FFA7A7"/>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67000" y="3764018"/>
              <a:ext cx="4038600" cy="369332"/>
            </a:xfrm>
            <a:prstGeom prst="rect">
              <a:avLst/>
            </a:prstGeom>
            <a:noFill/>
          </p:spPr>
          <p:txBody>
            <a:bodyPr wrap="square" rtlCol="0">
              <a:spAutoFit/>
            </a:bodyPr>
            <a:lstStyle/>
            <a:p>
              <a:pPr algn="ctr"/>
              <a:r>
                <a:rPr lang="en-US" b="1" i="1" dirty="0" smtClean="0">
                  <a:solidFill>
                    <a:srgbClr val="C00000"/>
                  </a:solidFill>
                </a:rPr>
                <a:t>Non-replicated reference execution</a:t>
              </a:r>
              <a:endParaRPr lang="fr-BE" b="1" i="1" dirty="0">
                <a:solidFill>
                  <a:srgbClr val="C00000"/>
                </a:solidFill>
              </a:endParaRPr>
            </a:p>
          </p:txBody>
        </p:sp>
        <p:sp>
          <p:nvSpPr>
            <p:cNvPr id="14" name="TextBox 13"/>
            <p:cNvSpPr txBox="1"/>
            <p:nvPr/>
          </p:nvSpPr>
          <p:spPr>
            <a:xfrm>
              <a:off x="533400" y="3488043"/>
              <a:ext cx="685800" cy="369332"/>
            </a:xfrm>
            <a:prstGeom prst="rect">
              <a:avLst/>
            </a:prstGeom>
            <a:solidFill>
              <a:srgbClr val="FFFFFF">
                <a:alpha val="38039"/>
              </a:srgbClr>
            </a:solidFill>
          </p:spPr>
          <p:txBody>
            <a:bodyPr wrap="square" rtlCol="0">
              <a:spAutoFit/>
            </a:bodyPr>
            <a:lstStyle/>
            <a:p>
              <a:pPr algn="ctr"/>
              <a:r>
                <a:rPr lang="en-US" b="1" i="1" dirty="0" smtClean="0">
                  <a:solidFill>
                    <a:prstClr val="black"/>
                  </a:solidFill>
                </a:rPr>
                <a:t>A=3</a:t>
              </a:r>
              <a:endParaRPr lang="fr-BE" b="1" i="1" dirty="0">
                <a:solidFill>
                  <a:prstClr val="black"/>
                </a:solidFill>
              </a:endParaRPr>
            </a:p>
          </p:txBody>
        </p:sp>
        <p:sp>
          <p:nvSpPr>
            <p:cNvPr id="15" name="TextBox 14"/>
            <p:cNvSpPr txBox="1"/>
            <p:nvPr/>
          </p:nvSpPr>
          <p:spPr>
            <a:xfrm>
              <a:off x="2020170" y="3488043"/>
              <a:ext cx="685800" cy="369332"/>
            </a:xfrm>
            <a:prstGeom prst="rect">
              <a:avLst/>
            </a:prstGeom>
            <a:solidFill>
              <a:srgbClr val="FFFFFF">
                <a:alpha val="30196"/>
              </a:srgbClr>
            </a:solidFill>
          </p:spPr>
          <p:txBody>
            <a:bodyPr wrap="square" rtlCol="0">
              <a:spAutoFit/>
            </a:bodyPr>
            <a:lstStyle/>
            <a:p>
              <a:pPr algn="ctr"/>
              <a:r>
                <a:rPr lang="en-US" b="1" i="1" dirty="0" smtClean="0">
                  <a:solidFill>
                    <a:prstClr val="black"/>
                  </a:solidFill>
                </a:rPr>
                <a:t>B=7</a:t>
              </a:r>
              <a:endParaRPr lang="fr-BE" b="1" i="1" dirty="0">
                <a:solidFill>
                  <a:prstClr val="black"/>
                </a:solidFill>
              </a:endParaRPr>
            </a:p>
          </p:txBody>
        </p:sp>
        <p:sp>
          <p:nvSpPr>
            <p:cNvPr id="16" name="TextBox 15"/>
            <p:cNvSpPr txBox="1"/>
            <p:nvPr/>
          </p:nvSpPr>
          <p:spPr>
            <a:xfrm>
              <a:off x="4118784" y="3488043"/>
              <a:ext cx="990600" cy="369332"/>
            </a:xfrm>
            <a:prstGeom prst="rect">
              <a:avLst/>
            </a:prstGeom>
            <a:solidFill>
              <a:srgbClr val="FFFFFF">
                <a:alpha val="30196"/>
              </a:srgbClr>
            </a:solidFill>
          </p:spPr>
          <p:txBody>
            <a:bodyPr wrap="square" rtlCol="0">
              <a:spAutoFit/>
            </a:bodyPr>
            <a:lstStyle/>
            <a:p>
              <a:pPr algn="ctr"/>
              <a:r>
                <a:rPr lang="en-US" b="1" i="1" dirty="0" smtClean="0">
                  <a:solidFill>
                    <a:prstClr val="black"/>
                  </a:solidFill>
                </a:rPr>
                <a:t>B = B-A</a:t>
              </a:r>
              <a:endParaRPr lang="fr-BE" b="1" i="1" dirty="0">
                <a:solidFill>
                  <a:prstClr val="black"/>
                </a:solidFill>
              </a:endParaRPr>
            </a:p>
          </p:txBody>
        </p:sp>
        <p:sp>
          <p:nvSpPr>
            <p:cNvPr id="17" name="TextBox 16"/>
            <p:cNvSpPr txBox="1"/>
            <p:nvPr/>
          </p:nvSpPr>
          <p:spPr>
            <a:xfrm>
              <a:off x="7239000" y="3488043"/>
              <a:ext cx="914400" cy="369332"/>
            </a:xfrm>
            <a:prstGeom prst="rect">
              <a:avLst/>
            </a:prstGeom>
            <a:solidFill>
              <a:srgbClr val="FFFFFF">
                <a:alpha val="30196"/>
              </a:srgbClr>
            </a:solidFill>
          </p:spPr>
          <p:txBody>
            <a:bodyPr wrap="square" rtlCol="0">
              <a:spAutoFit/>
            </a:bodyPr>
            <a:lstStyle/>
            <a:p>
              <a:pPr algn="ctr"/>
              <a:r>
                <a:rPr lang="en-US" b="1" i="1" dirty="0" smtClean="0">
                  <a:solidFill>
                    <a:prstClr val="black"/>
                  </a:solidFill>
                </a:rPr>
                <a:t>A=A+1</a:t>
              </a:r>
              <a:endParaRPr lang="fr-BE" b="1" i="1" dirty="0">
                <a:solidFill>
                  <a:prstClr val="black"/>
                </a:solidFill>
              </a:endParaRPr>
            </a:p>
          </p:txBody>
        </p:sp>
      </p:grpSp>
      <p:sp>
        <p:nvSpPr>
          <p:cNvPr id="4" name="Left-Right Arrow 3"/>
          <p:cNvSpPr/>
          <p:nvPr/>
        </p:nvSpPr>
        <p:spPr>
          <a:xfrm>
            <a:off x="3887724" y="6238125"/>
            <a:ext cx="1216152" cy="484632"/>
          </a:xfrm>
          <a:prstGeom prst="leftRightArrow">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Right Arrow 19"/>
          <p:cNvSpPr/>
          <p:nvPr/>
        </p:nvSpPr>
        <p:spPr>
          <a:xfrm rot="19011656">
            <a:off x="3753271" y="4457924"/>
            <a:ext cx="731027" cy="224777"/>
          </a:xfrm>
          <a:prstGeom prst="leftRightArrow">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25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0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0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8" grpId="0"/>
      <p:bldP spid="49" grpId="0"/>
      <p:bldP spid="4"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mtClean="0"/>
              <a:t>How would we replicate mySQL?</a:t>
            </a:r>
            <a:endParaRPr lang="en-US"/>
          </a:p>
        </p:txBody>
      </p:sp>
      <p:sp>
        <p:nvSpPr>
          <p:cNvPr id="7" name="Content Placeholder 2"/>
          <p:cNvSpPr txBox="1">
            <a:spLocks/>
          </p:cNvSpPr>
          <p:nvPr/>
        </p:nvSpPr>
        <p:spPr>
          <a:xfrm>
            <a:off x="304800" y="1828800"/>
            <a:ext cx="5638800" cy="4038600"/>
          </a:xfrm>
          <a:prstGeom prst="rect">
            <a:avLst/>
          </a:prstGeom>
          <a:solidFill>
            <a:srgbClr val="FFFF99"/>
          </a:solidFill>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None/>
            </a:pPr>
            <a:r>
              <a:rPr lang="en-US" sz="2000"/>
              <a:t>Group g = new Group(“myGroup</a:t>
            </a:r>
            <a:r>
              <a:rPr lang="en-US" sz="2000" smtClean="0"/>
              <a:t>”);</a:t>
            </a:r>
          </a:p>
          <a:p>
            <a:pPr>
              <a:buNone/>
            </a:pPr>
            <a:r>
              <a:rPr lang="en-US" sz="2000"/>
              <a:t>g.ViewHandlers += delegate(View v) </a:t>
            </a:r>
            <a:r>
              <a:rPr lang="en-US" sz="2000" smtClean="0"/>
              <a:t>{</a:t>
            </a:r>
          </a:p>
          <a:p>
            <a:pPr>
              <a:buNone/>
            </a:pPr>
            <a:r>
              <a:rPr lang="en-US" sz="2000" smtClean="0"/>
              <a:t>    IMPORT </a:t>
            </a:r>
            <a:r>
              <a:rPr lang="en-US" sz="2000"/>
              <a:t>“db-replica:”+v.GetMyRank</a:t>
            </a:r>
            <a:r>
              <a:rPr lang="en-US" sz="2000" smtClean="0"/>
              <a:t>();</a:t>
            </a:r>
          </a:p>
          <a:p>
            <a:pPr>
              <a:buNone/>
            </a:pPr>
            <a:r>
              <a:rPr lang="en-US" sz="2000" smtClean="0"/>
              <a:t>};</a:t>
            </a:r>
          </a:p>
          <a:p>
            <a:pPr>
              <a:buNone/>
            </a:pPr>
            <a:r>
              <a:rPr lang="en-US" sz="2000" smtClean="0"/>
              <a:t>g.Handlers[UPDATE</a:t>
            </a:r>
            <a:r>
              <a:rPr lang="en-US" sz="2000"/>
              <a:t>] += delegate(string s, </a:t>
            </a:r>
            <a:r>
              <a:rPr lang="en-US" sz="2000" smtClean="0"/>
              <a:t>double v) </a:t>
            </a:r>
            <a:endParaRPr lang="en-US" sz="2000"/>
          </a:p>
          <a:p>
            <a:pPr>
              <a:buNone/>
            </a:pPr>
            <a:r>
              <a:rPr lang="en-US" sz="2000" smtClean="0"/>
              <a:t>{</a:t>
            </a:r>
            <a:endParaRPr lang="en-US" sz="2000"/>
          </a:p>
          <a:p>
            <a:pPr>
              <a:buNone/>
            </a:pPr>
            <a:r>
              <a:rPr lang="en-US" sz="2000"/>
              <a:t>    </a:t>
            </a:r>
            <a:r>
              <a:rPr lang="en-US" sz="2000" smtClean="0"/>
              <a:t>START TRANSACTION;</a:t>
            </a:r>
          </a:p>
          <a:p>
            <a:pPr>
              <a:buNone/>
            </a:pPr>
            <a:r>
              <a:rPr lang="en-US" sz="2000" smtClean="0"/>
              <a:t>    UPDATE salary = v WHERE SET name=s; </a:t>
            </a:r>
          </a:p>
          <a:p>
            <a:pPr>
              <a:buNone/>
            </a:pPr>
            <a:r>
              <a:rPr lang="en-US" sz="2000"/>
              <a:t> </a:t>
            </a:r>
            <a:r>
              <a:rPr lang="en-US" sz="2000" smtClean="0"/>
              <a:t>   COMMIT;</a:t>
            </a:r>
          </a:p>
          <a:p>
            <a:pPr>
              <a:buNone/>
            </a:pPr>
            <a:r>
              <a:rPr lang="en-US" sz="2000" smtClean="0"/>
              <a:t>}; </a:t>
            </a:r>
          </a:p>
          <a:p>
            <a:pPr>
              <a:buNone/>
            </a:pPr>
            <a:r>
              <a:rPr lang="en-US" sz="2000" smtClean="0"/>
              <a:t>...</a:t>
            </a:r>
          </a:p>
          <a:p>
            <a:pPr>
              <a:buNone/>
            </a:pPr>
            <a:endParaRPr lang="en-US" sz="2000"/>
          </a:p>
          <a:p>
            <a:pPr>
              <a:buNone/>
            </a:pPr>
            <a:r>
              <a:rPr lang="en-US" sz="2000" smtClean="0"/>
              <a:t>g.SafeSend(UPDATE, “Harry”, “85,000”);</a:t>
            </a:r>
            <a:endParaRPr lang="en-US" sz="2000" dirty="0"/>
          </a:p>
        </p:txBody>
      </p:sp>
      <p:sp>
        <p:nvSpPr>
          <p:cNvPr id="8" name="Content Placeholder 3"/>
          <p:cNvSpPr txBox="1">
            <a:spLocks/>
          </p:cNvSpPr>
          <p:nvPr/>
        </p:nvSpPr>
        <p:spPr>
          <a:xfrm>
            <a:off x="5865541" y="2209800"/>
            <a:ext cx="3276600" cy="3124200"/>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42900" indent="-342900">
              <a:buFont typeface="+mj-lt"/>
              <a:buAutoNum type="arabicPeriod"/>
            </a:pPr>
            <a:endParaRPr lang="en-US" sz="1800" b="1" smtClean="0"/>
          </a:p>
          <a:p>
            <a:pPr marL="342900" indent="-342900">
              <a:buClrTx/>
              <a:buFont typeface="+mj-lt"/>
              <a:buAutoNum type="arabicPeriod"/>
            </a:pPr>
            <a:r>
              <a:rPr lang="en-US" sz="1800" b="1" smtClean="0"/>
              <a:t>Modify the view handler to bind to the appropriate replicate (db-replica:0, ...)</a:t>
            </a:r>
          </a:p>
          <a:p>
            <a:pPr marL="342900" indent="-342900">
              <a:buFont typeface="+mj-lt"/>
              <a:buAutoNum type="arabicPeriod"/>
            </a:pPr>
            <a:endParaRPr lang="en-US" sz="1800" b="1" smtClean="0"/>
          </a:p>
          <a:p>
            <a:pPr marL="342900" indent="-342900">
              <a:buClrTx/>
              <a:buFont typeface="+mj-lt"/>
              <a:buAutoNum type="arabicPeriod"/>
            </a:pPr>
            <a:r>
              <a:rPr lang="en-US" sz="1800" b="1" smtClean="0"/>
              <a:t>Apply updates in the order received</a:t>
            </a:r>
          </a:p>
          <a:p>
            <a:pPr marL="342900" indent="-342900">
              <a:buFont typeface="+mj-lt"/>
              <a:buAutoNum type="arabicPeriod"/>
            </a:pPr>
            <a:endParaRPr lang="en-US" sz="1800" b="1" smtClean="0"/>
          </a:p>
          <a:p>
            <a:pPr marL="342900" indent="-342900">
              <a:buClrTx/>
              <a:buFont typeface="+mj-lt"/>
              <a:buAutoNum type="arabicPeriod"/>
            </a:pPr>
            <a:r>
              <a:rPr lang="en-US" sz="1800" b="1" smtClean="0"/>
              <a:t>Use the Isis</a:t>
            </a:r>
            <a:r>
              <a:rPr lang="en-US" sz="1800" b="1" baseline="30000" smtClean="0"/>
              <a:t>2</a:t>
            </a:r>
            <a:r>
              <a:rPr lang="en-US" sz="1800" b="1" smtClean="0"/>
              <a:t> implementation of Paxos: SafeSend</a:t>
            </a:r>
            <a:endParaRPr lang="fr-BE" sz="1800" b="1" dirty="0"/>
          </a:p>
        </p:txBody>
      </p:sp>
      <p:sp>
        <p:nvSpPr>
          <p:cNvPr id="2" name="Rectangular Callout 1"/>
          <p:cNvSpPr/>
          <p:nvPr/>
        </p:nvSpPr>
        <p:spPr>
          <a:xfrm>
            <a:off x="3415991" y="3352800"/>
            <a:ext cx="5536580" cy="1981200"/>
          </a:xfrm>
          <a:prstGeom prst="wedgeRectCallout">
            <a:avLst>
              <a:gd name="adj1" fmla="val -98302"/>
              <a:gd name="adj2" fmla="val 60873"/>
            </a:avLst>
          </a:prstGeom>
          <a:solidFill>
            <a:srgbClr val="D2EC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7030A0"/>
                </a:solidFill>
              </a:rPr>
              <a:t>Paxos guarantees agreement on message set, the order in which to perform actions and durability: if any member learns an action, every member will learn it.</a:t>
            </a:r>
            <a:endParaRPr lang="en-US" b="1">
              <a:solidFill>
                <a:srgbClr val="7030A0"/>
              </a:solidFill>
            </a:endParaRPr>
          </a:p>
        </p:txBody>
      </p:sp>
      <p:sp>
        <p:nvSpPr>
          <p:cNvPr id="9" name="Rectangular Callout 8"/>
          <p:cNvSpPr/>
          <p:nvPr/>
        </p:nvSpPr>
        <p:spPr>
          <a:xfrm>
            <a:off x="3276600" y="4343400"/>
            <a:ext cx="5334000" cy="1981200"/>
          </a:xfrm>
          <a:prstGeom prst="wedgeRectCallout">
            <a:avLst>
              <a:gd name="adj1" fmla="val -94120"/>
              <a:gd name="adj2" fmla="val -41941"/>
            </a:avLst>
          </a:prstGeom>
          <a:solidFill>
            <a:srgbClr val="D2EC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7030A0"/>
                </a:solidFill>
              </a:rPr>
              <a:t>This code requires that mySQL is deterministic and that the serialization order won’t be changed by QUERY operations (read-only, but they might get locks).  As it happens, those assumptions are valid.</a:t>
            </a:r>
            <a:endParaRPr lang="en-US" b="1">
              <a:solidFill>
                <a:srgbClr val="7030A0"/>
              </a:solidFill>
            </a:endParaRPr>
          </a:p>
        </p:txBody>
      </p:sp>
      <p:sp>
        <p:nvSpPr>
          <p:cNvPr id="10" name="Rectangular Callout 9"/>
          <p:cNvSpPr/>
          <p:nvPr/>
        </p:nvSpPr>
        <p:spPr>
          <a:xfrm>
            <a:off x="2509024" y="304800"/>
            <a:ext cx="5840604" cy="2209800"/>
          </a:xfrm>
          <a:prstGeom prst="wedgeRectCallout">
            <a:avLst>
              <a:gd name="adj1" fmla="val -67601"/>
              <a:gd name="adj2" fmla="val 42528"/>
            </a:avLst>
          </a:prstGeom>
          <a:solidFill>
            <a:srgbClr val="D2EC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7030A0"/>
                </a:solidFill>
              </a:rPr>
              <a:t>We build the group </a:t>
            </a:r>
            <a:r>
              <a:rPr lang="en-US" b="1" u="sng" smtClean="0">
                <a:solidFill>
                  <a:srgbClr val="7030A0"/>
                </a:solidFill>
              </a:rPr>
              <a:t>as the system runs</a:t>
            </a:r>
            <a:r>
              <a:rPr lang="en-US" b="1" smtClean="0">
                <a:solidFill>
                  <a:srgbClr val="7030A0"/>
                </a:solidFill>
              </a:rPr>
              <a:t>.  Each participant just adds itself.  </a:t>
            </a:r>
          </a:p>
          <a:p>
            <a:pPr algn="ctr"/>
            <a:endParaRPr lang="en-US" b="1">
              <a:solidFill>
                <a:srgbClr val="7030A0"/>
              </a:solidFill>
            </a:endParaRPr>
          </a:p>
          <a:p>
            <a:pPr algn="ctr"/>
            <a:r>
              <a:rPr lang="en-US" b="1" smtClean="0">
                <a:solidFill>
                  <a:srgbClr val="7030A0"/>
                </a:solidFill>
              </a:rPr>
              <a:t>The leader monitors membership.  This particular version doesn’t handle failures but the “full” version is easy.  </a:t>
            </a:r>
          </a:p>
          <a:p>
            <a:pPr algn="ctr"/>
            <a:endParaRPr lang="en-US" b="1">
              <a:solidFill>
                <a:srgbClr val="7030A0"/>
              </a:solidFill>
            </a:endParaRPr>
          </a:p>
          <a:p>
            <a:pPr algn="ctr"/>
            <a:r>
              <a:rPr lang="en-US" b="1" smtClean="0">
                <a:solidFill>
                  <a:srgbClr val="7030A0"/>
                </a:solidFill>
              </a:rPr>
              <a:t>We can trust the membership.  Even failure notifications reflect a system-wide consensus.</a:t>
            </a:r>
            <a:endParaRPr lang="en-US" b="1">
              <a:solidFill>
                <a:srgbClr val="7030A0"/>
              </a:solidFill>
            </a:endParaRPr>
          </a:p>
        </p:txBody>
      </p:sp>
      <p:sp>
        <p:nvSpPr>
          <p:cNvPr id="3" name="Footer Placeholder 2"/>
          <p:cNvSpPr>
            <a:spLocks noGrp="1"/>
          </p:cNvSpPr>
          <p:nvPr>
            <p:ph type="ftr" sz="quarter" idx="11"/>
          </p:nvPr>
        </p:nvSpPr>
        <p:spPr/>
        <p:txBody>
          <a:bodyPr/>
          <a:lstStyle/>
          <a:p>
            <a:r>
              <a:rPr lang="en-US" smtClean="0"/>
              <a:t>Cornell (Birman): No distribution restrictions.</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21611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9" grpId="0" animBg="1"/>
      <p:bldP spid="10" grpId="0" animBg="1"/>
      <p:bldP spid="1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Drilling down: Is this correct?</a:t>
            </a:r>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This question combines </a:t>
            </a:r>
            <a:r>
              <a:rPr lang="en-US" dirty="0" smtClean="0"/>
              <a:t>several kinds </a:t>
            </a:r>
            <a:r>
              <a:rPr lang="en-US" dirty="0" smtClean="0"/>
              <a:t>of reasoning</a:t>
            </a:r>
          </a:p>
          <a:p>
            <a:pPr lvl="1"/>
            <a:r>
              <a:rPr lang="en-US" dirty="0" smtClean="0"/>
              <a:t>Is Isis</a:t>
            </a:r>
            <a:r>
              <a:rPr lang="en-US" baseline="30000" dirty="0" smtClean="0"/>
              <a:t>2</a:t>
            </a:r>
            <a:r>
              <a:rPr lang="en-US" dirty="0" smtClean="0"/>
              <a:t> itself </a:t>
            </a:r>
            <a:r>
              <a:rPr lang="en-US" dirty="0" smtClean="0"/>
              <a:t>correct?</a:t>
            </a:r>
            <a:endParaRPr lang="en-US" dirty="0" smtClean="0"/>
          </a:p>
          <a:p>
            <a:pPr lvl="2"/>
            <a:r>
              <a:rPr lang="en-US" dirty="0" smtClean="0"/>
              <a:t>E.g.: Are the conditions assumed by the system satisfied by the runtime setting, does it use correct protocols, was the system implemented correctly and properly tested, etc.</a:t>
            </a:r>
          </a:p>
          <a:p>
            <a:pPr lvl="1"/>
            <a:r>
              <a:rPr lang="en-US" dirty="0" smtClean="0"/>
              <a:t>Is this application using the system correctly?</a:t>
            </a:r>
          </a:p>
          <a:p>
            <a:pPr lvl="1"/>
            <a:r>
              <a:rPr lang="en-US" dirty="0" smtClean="0"/>
              <a:t>Does the end-user have the same notion of correctness that the system achieves?  </a:t>
            </a:r>
            <a:endParaRPr lang="en-US" dirty="0" smtClean="0"/>
          </a:p>
          <a:p>
            <a:pPr lvl="2"/>
            <a:r>
              <a:rPr lang="en-US" dirty="0" smtClean="0"/>
              <a:t>For </a:t>
            </a:r>
            <a:r>
              <a:rPr lang="en-US" dirty="0" smtClean="0"/>
              <a:t>example, if the end-user wants to be sure that updates to the database are ordered and persistent, will this snippet of code actually achieve those goals?</a:t>
            </a:r>
          </a:p>
          <a:p>
            <a:r>
              <a:rPr lang="en-US" dirty="0" smtClean="0"/>
              <a:t>How can we exploit formal tools and languages to help us answer these kinds of questions?</a:t>
            </a:r>
            <a:endParaRPr lang="en-US" dirty="0"/>
          </a:p>
        </p:txBody>
      </p:sp>
    </p:spTree>
    <p:extLst>
      <p:ext uri="{BB962C8B-B14F-4D97-AF65-F5344CB8AC3E}">
        <p14:creationId xmlns:p14="http://schemas.microsoft.com/office/powerpoint/2010/main" val="3975161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t>About me...</a:t>
            </a:r>
            <a:endParaRPr lang="en-US"/>
          </a:p>
        </p:txBody>
      </p:sp>
      <p:sp>
        <p:nvSpPr>
          <p:cNvPr id="98307" name="Rectangle 3"/>
          <p:cNvSpPr>
            <a:spLocks noGrp="1" noChangeArrowheads="1"/>
          </p:cNvSpPr>
          <p:nvPr>
            <p:ph sz="quarter" idx="1"/>
          </p:nvPr>
        </p:nvSpPr>
        <p:spPr/>
        <p:txBody>
          <a:bodyPr>
            <a:normAutofit fontScale="92500" lnSpcReduction="10000"/>
          </a:bodyPr>
          <a:lstStyle/>
          <a:p>
            <a:r>
              <a:rPr lang="en-US" smtClean="0"/>
              <a:t>My research is focused on “high assurance”</a:t>
            </a:r>
          </a:p>
          <a:p>
            <a:pPr lvl="1"/>
            <a:r>
              <a:rPr lang="en-US" smtClean="0"/>
              <a:t>In fact as a graduate student I was torn between machine learning in medicine and distributed systems</a:t>
            </a:r>
          </a:p>
          <a:p>
            <a:pPr lvl="1"/>
            <a:r>
              <a:rPr lang="en-US" smtClean="0"/>
              <a:t>I’ve ended up working mostly in systems, on topics involving fault-tolerance, consistency, coordination, security and other kinds of high-assurance</a:t>
            </a:r>
          </a:p>
          <a:p>
            <a:r>
              <a:rPr lang="en-US" smtClean="0"/>
              <a:t>My current hot topics?</a:t>
            </a:r>
          </a:p>
          <a:p>
            <a:pPr lvl="1"/>
            <a:r>
              <a:rPr lang="en-US" smtClean="0"/>
              <a:t>Cloud-scale high assurance via platform and language support (often using some form of machine learning)</a:t>
            </a:r>
          </a:p>
          <a:p>
            <a:pPr lvl="1"/>
            <a:r>
              <a:rPr lang="en-US" smtClean="0"/>
              <a:t>Using the cloud to monitor/control the smart power grid</a:t>
            </a:r>
          </a:p>
          <a:p>
            <a:r>
              <a:rPr lang="en-US" smtClean="0"/>
              <a:t>... but CS6410 is much broader than just “Ken stuff”</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The system uses its own model</a:t>
            </a:r>
            <a:endParaRPr lang="en-US"/>
          </a:p>
        </p:txBody>
      </p:sp>
      <p:sp>
        <p:nvSpPr>
          <p:cNvPr id="3" name="Content Placeholder 2"/>
          <p:cNvSpPr>
            <a:spLocks noGrp="1"/>
          </p:cNvSpPr>
          <p:nvPr>
            <p:ph sz="quarter" idx="1"/>
          </p:nvPr>
        </p:nvSpPr>
        <p:spPr/>
        <p:txBody>
          <a:bodyPr/>
          <a:lstStyle/>
          <a:p>
            <a:r>
              <a:rPr lang="en-US" smtClean="0"/>
              <a:t>Isis</a:t>
            </a:r>
            <a:r>
              <a:rPr lang="en-US" baseline="30000" smtClean="0"/>
              <a:t>2</a:t>
            </a:r>
            <a:r>
              <a:rPr lang="en-US" smtClean="0"/>
              <a:t> implementation makes extensive use of model!</a:t>
            </a:r>
          </a:p>
          <a:p>
            <a:endParaRPr lang="en-US"/>
          </a:p>
          <a:p>
            <a:r>
              <a:rPr lang="en-US" smtClean="0"/>
              <a:t>Model-driven reasoning was key to building the many protocols and mechanisms that the system packages on behalf of its users</a:t>
            </a:r>
          </a:p>
          <a:p>
            <a:endParaRPr lang="en-US"/>
          </a:p>
          <a:p>
            <a:r>
              <a:rPr lang="en-US" smtClean="0"/>
              <a:t>In some sense the model is a cornerstone </a:t>
            </a:r>
            <a:br>
              <a:rPr lang="en-US" smtClean="0"/>
            </a:br>
            <a:r>
              <a:rPr lang="en-US" smtClean="0"/>
              <a:t>on which we’ve constructed a castle.</a:t>
            </a:r>
            <a:endParaRPr lang="en-US"/>
          </a:p>
        </p:txBody>
      </p:sp>
      <p:pic>
        <p:nvPicPr>
          <p:cNvPr id="2050" name="Picture 2" descr="C:\Users\ken\AppData\Local\Microsoft\Windows\Temporary Internet Files\Content.IE5\HF9BYNKW\MC9003837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343400"/>
            <a:ext cx="1810512" cy="156819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7391400" y="5253807"/>
            <a:ext cx="230617" cy="204258"/>
            <a:chOff x="899160" y="1828800"/>
            <a:chExt cx="5808457" cy="5385858"/>
          </a:xfrm>
        </p:grpSpPr>
        <p:sp>
          <p:nvSpPr>
            <p:cNvPr id="2" name="Isosceles Triangle 1"/>
            <p:cNvSpPr/>
            <p:nvPr/>
          </p:nvSpPr>
          <p:spPr>
            <a:xfrm flipH="1">
              <a:off x="3505200" y="1828800"/>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892293" flipH="1">
              <a:off x="4996554" y="2123890"/>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5400000" flipH="1">
              <a:off x="5602422" y="3703910"/>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6200000" flipH="1">
              <a:off x="1546565" y="3711235"/>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rot="7904514" flipH="1">
              <a:off x="5225549" y="5005408"/>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rot="18994908" flipH="1">
              <a:off x="2043340" y="2231918"/>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13035338" flipH="1">
              <a:off x="2083980" y="5168508"/>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rot="10800000" flipH="1">
              <a:off x="3582113" y="5462058"/>
              <a:ext cx="457790" cy="1752600"/>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667000" y="3581400"/>
              <a:ext cx="2288017" cy="1905042"/>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136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Paradox</a:t>
            </a:r>
            <a:endParaRPr lang="en-US"/>
          </a:p>
        </p:txBody>
      </p:sp>
      <p:sp>
        <p:nvSpPr>
          <p:cNvPr id="4" name="Content Placeholder 3"/>
          <p:cNvSpPr>
            <a:spLocks noGrp="1"/>
          </p:cNvSpPr>
          <p:nvPr>
            <p:ph sz="quarter" idx="1"/>
          </p:nvPr>
        </p:nvSpPr>
        <p:spPr/>
        <p:txBody>
          <a:bodyPr/>
          <a:lstStyle/>
          <a:p>
            <a:r>
              <a:rPr lang="en-US" smtClean="0"/>
              <a:t>Robbert van Renesse has an Erlang implementation of Paxos in this model: about 60 lines of very elegant code</a:t>
            </a:r>
          </a:p>
          <a:p>
            <a:pPr lvl="1"/>
            <a:r>
              <a:rPr lang="en-US" smtClean="0"/>
              <a:t>With NuPRL can prove such implementations correct!</a:t>
            </a:r>
          </a:p>
          <a:p>
            <a:endParaRPr lang="en-US"/>
          </a:p>
          <a:p>
            <a:r>
              <a:rPr lang="en-US" smtClean="0"/>
              <a:t>In contrast, Isis</a:t>
            </a:r>
            <a:r>
              <a:rPr lang="en-US" baseline="30000" smtClean="0"/>
              <a:t>2</a:t>
            </a:r>
            <a:r>
              <a:rPr lang="en-US" smtClean="0"/>
              <a:t> has about 10,000 semicolons in C#</a:t>
            </a:r>
          </a:p>
          <a:p>
            <a:pPr lvl="1"/>
            <a:r>
              <a:rPr lang="en-US" smtClean="0"/>
              <a:t>And my code is far more complex</a:t>
            </a:r>
            <a:endParaRPr lang="en-US"/>
          </a:p>
          <a:p>
            <a:pPr lvl="1"/>
            <a:r>
              <a:rPr lang="en-US" smtClean="0"/>
              <a:t>Why not just build Isis</a:t>
            </a:r>
            <a:r>
              <a:rPr lang="en-US" baseline="30000" smtClean="0"/>
              <a:t>2</a:t>
            </a:r>
            <a:r>
              <a:rPr lang="en-US" smtClean="0"/>
              <a:t> from Robbert’s little module?</a:t>
            </a:r>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0595" y="228600"/>
            <a:ext cx="1222917" cy="1222917"/>
          </a:xfrm>
          <a:prstGeom prst="rect">
            <a:avLst/>
          </a:prstGeom>
          <a:noFill/>
          <a:ln w="1905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311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p:cNvGrpSpPr/>
          <p:nvPr/>
        </p:nvGrpSpPr>
        <p:grpSpPr>
          <a:xfrm>
            <a:off x="8107238" y="4870304"/>
            <a:ext cx="566057" cy="736258"/>
            <a:chOff x="2056657" y="4390045"/>
            <a:chExt cx="566057" cy="736258"/>
          </a:xfrm>
        </p:grpSpPr>
        <p:sp>
          <p:nvSpPr>
            <p:cNvPr id="88" name="Oval 87"/>
            <p:cNvSpPr/>
            <p:nvPr/>
          </p:nvSpPr>
          <p:spPr>
            <a:xfrm>
              <a:off x="2056657" y="4390045"/>
              <a:ext cx="566057" cy="736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9" name="Freeform 88"/>
            <p:cNvSpPr/>
            <p:nvPr/>
          </p:nvSpPr>
          <p:spPr>
            <a:xfrm>
              <a:off x="2184048" y="4566029"/>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0" name="Freeform 89"/>
            <p:cNvSpPr/>
            <p:nvPr/>
          </p:nvSpPr>
          <p:spPr>
            <a:xfrm>
              <a:off x="2294602" y="4602970"/>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1" name="Freeform 90"/>
            <p:cNvSpPr/>
            <p:nvPr/>
          </p:nvSpPr>
          <p:spPr>
            <a:xfrm>
              <a:off x="2394007" y="4576547"/>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76" name="Oval 75"/>
          <p:cNvSpPr/>
          <p:nvPr/>
        </p:nvSpPr>
        <p:spPr>
          <a:xfrm flipV="1">
            <a:off x="228600" y="5395385"/>
            <a:ext cx="6781800" cy="14101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77" name="Rectangle 76"/>
          <p:cNvSpPr/>
          <p:nvPr/>
        </p:nvSpPr>
        <p:spPr>
          <a:xfrm flipV="1">
            <a:off x="152400" y="5334000"/>
            <a:ext cx="7010400" cy="938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8600" y="4228668"/>
            <a:ext cx="6781800" cy="14101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2" name="Rectangle 41"/>
          <p:cNvSpPr/>
          <p:nvPr/>
        </p:nvSpPr>
        <p:spPr>
          <a:xfrm>
            <a:off x="152400" y="4929284"/>
            <a:ext cx="7010400" cy="938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It takes a “community”</a:t>
            </a:r>
            <a:endParaRPr lang="en-US"/>
          </a:p>
        </p:txBody>
      </p:sp>
      <p:sp>
        <p:nvSpPr>
          <p:cNvPr id="3" name="Content Placeholder 2"/>
          <p:cNvSpPr>
            <a:spLocks noGrp="1"/>
          </p:cNvSpPr>
          <p:nvPr>
            <p:ph sz="quarter" idx="1"/>
          </p:nvPr>
        </p:nvSpPr>
        <p:spPr>
          <a:xfrm>
            <a:off x="609600" y="1569869"/>
            <a:ext cx="8153400" cy="1859131"/>
          </a:xfrm>
        </p:spPr>
        <p:txBody>
          <a:bodyPr>
            <a:normAutofit fontScale="85000" lnSpcReduction="20000"/>
          </a:bodyPr>
          <a:lstStyle/>
          <a:p>
            <a:r>
              <a:rPr lang="en-US" smtClean="0"/>
              <a:t>Formal methods tempt us to reason about a single instance of a single protocol at a time:</a:t>
            </a:r>
          </a:p>
          <a:p>
            <a:pPr lvl="1"/>
            <a:r>
              <a:rPr lang="en-US" smtClean="0"/>
              <a:t>“Paxos with </a:t>
            </a:r>
            <a:r>
              <a:rPr lang="en-US" i="1" smtClean="0"/>
              <a:t>n </a:t>
            </a:r>
            <a:r>
              <a:rPr lang="en-US" smtClean="0"/>
              <a:t>members = { x, y, z, ... } and </a:t>
            </a:r>
            <a:r>
              <a:rPr lang="en-US" smtClean="0">
                <a:sym typeface="Symbol"/>
              </a:rPr>
              <a:t> acceptors...”</a:t>
            </a:r>
          </a:p>
          <a:p>
            <a:r>
              <a:rPr lang="en-US" smtClean="0">
                <a:sym typeface="Symbol"/>
              </a:rPr>
              <a:t>Yet real systems are complex and concurrent with many interacting component parts that must operate in concert</a:t>
            </a:r>
            <a:endParaRPr lang="en-US"/>
          </a:p>
        </p:txBody>
      </p:sp>
      <p:sp>
        <p:nvSpPr>
          <p:cNvPr id="4" name="Flowchart: Document 3"/>
          <p:cNvSpPr/>
          <p:nvPr/>
        </p:nvSpPr>
        <p:spPr>
          <a:xfrm>
            <a:off x="2438400" y="3539323"/>
            <a:ext cx="914400" cy="61264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rgbClr val="C00000"/>
                </a:solidFill>
              </a:rPr>
              <a:t>Isis</a:t>
            </a:r>
            <a:r>
              <a:rPr lang="en-US" sz="1400" b="1" baseline="30000" smtClean="0">
                <a:solidFill>
                  <a:srgbClr val="C00000"/>
                </a:solidFill>
              </a:rPr>
              <a:t>2</a:t>
            </a:r>
            <a:r>
              <a:rPr lang="en-US" sz="1400" b="1" smtClean="0">
                <a:solidFill>
                  <a:srgbClr val="C00000"/>
                </a:solidFill>
              </a:rPr>
              <a:t> user object</a:t>
            </a:r>
            <a:endParaRPr lang="en-US" sz="1400" b="1">
              <a:solidFill>
                <a:srgbClr val="C00000"/>
              </a:solidFill>
            </a:endParaRPr>
          </a:p>
        </p:txBody>
      </p:sp>
      <p:grpSp>
        <p:nvGrpSpPr>
          <p:cNvPr id="27" name="Group 26"/>
          <p:cNvGrpSpPr/>
          <p:nvPr/>
        </p:nvGrpSpPr>
        <p:grpSpPr>
          <a:xfrm>
            <a:off x="1663817" y="4390045"/>
            <a:ext cx="566057" cy="736258"/>
            <a:chOff x="2056657" y="4390045"/>
            <a:chExt cx="566057" cy="736258"/>
          </a:xfrm>
        </p:grpSpPr>
        <p:sp>
          <p:nvSpPr>
            <p:cNvPr id="7" name="Oval 6"/>
            <p:cNvSpPr/>
            <p:nvPr/>
          </p:nvSpPr>
          <p:spPr>
            <a:xfrm>
              <a:off x="2056657" y="4390045"/>
              <a:ext cx="566057" cy="736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 name="Freeform 7"/>
            <p:cNvSpPr/>
            <p:nvPr/>
          </p:nvSpPr>
          <p:spPr>
            <a:xfrm>
              <a:off x="2184048" y="4566029"/>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 name="Freeform 8"/>
            <p:cNvSpPr/>
            <p:nvPr/>
          </p:nvSpPr>
          <p:spPr>
            <a:xfrm>
              <a:off x="2294602" y="4602970"/>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 name="Freeform 9"/>
            <p:cNvSpPr/>
            <p:nvPr/>
          </p:nvSpPr>
          <p:spPr>
            <a:xfrm>
              <a:off x="2394007" y="4576547"/>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pic>
        <p:nvPicPr>
          <p:cNvPr id="13" name="Picture 2" descr="http://ts4.mm.bing.net/images/thumbnail.aspx?q=1535204598971&amp;id=0cf610390462919e01cbdf8c82ee49a2&amp;url=http%3a%2f%2fwww.clker.com%2fcliparts%2fB%2fj%2fI%2fF%2f9%2fV%2fbag-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0" y="4501798"/>
            <a:ext cx="451757" cy="512751"/>
          </a:xfrm>
          <a:prstGeom prst="rect">
            <a:avLst/>
          </a:prstGeom>
          <a:solidFill>
            <a:schemeClr val="accent1">
              <a:lumMod val="60000"/>
              <a:lumOff val="40000"/>
            </a:schemeClr>
          </a:solidFill>
        </p:spPr>
      </p:pic>
      <p:sp>
        <p:nvSpPr>
          <p:cNvPr id="25" name="Flowchart: Document 24"/>
          <p:cNvSpPr/>
          <p:nvPr/>
        </p:nvSpPr>
        <p:spPr>
          <a:xfrm>
            <a:off x="3581400" y="3511445"/>
            <a:ext cx="914400" cy="61264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rgbClr val="C00000"/>
                </a:solidFill>
              </a:rPr>
              <a:t>Isis</a:t>
            </a:r>
            <a:r>
              <a:rPr lang="en-US" sz="1400" b="1" baseline="30000" smtClean="0">
                <a:solidFill>
                  <a:srgbClr val="C00000"/>
                </a:solidFill>
              </a:rPr>
              <a:t>2</a:t>
            </a:r>
            <a:r>
              <a:rPr lang="en-US" sz="1400" b="1" smtClean="0">
                <a:solidFill>
                  <a:srgbClr val="C00000"/>
                </a:solidFill>
              </a:rPr>
              <a:t> user object</a:t>
            </a:r>
            <a:endParaRPr lang="en-US" sz="1400" b="1">
              <a:solidFill>
                <a:srgbClr val="C00000"/>
              </a:solidFill>
            </a:endParaRPr>
          </a:p>
        </p:txBody>
      </p:sp>
      <p:sp>
        <p:nvSpPr>
          <p:cNvPr id="26" name="Flowchart: Document 25"/>
          <p:cNvSpPr/>
          <p:nvPr/>
        </p:nvSpPr>
        <p:spPr>
          <a:xfrm>
            <a:off x="1347069" y="3580709"/>
            <a:ext cx="914400" cy="61264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smtClean="0">
                <a:solidFill>
                  <a:srgbClr val="C00000"/>
                </a:solidFill>
              </a:rPr>
              <a:t>Isis</a:t>
            </a:r>
            <a:r>
              <a:rPr lang="en-US" sz="1400" b="1" baseline="30000" smtClean="0">
                <a:solidFill>
                  <a:srgbClr val="C00000"/>
                </a:solidFill>
              </a:rPr>
              <a:t>2</a:t>
            </a:r>
            <a:r>
              <a:rPr lang="en-US" sz="1400" b="1" smtClean="0">
                <a:solidFill>
                  <a:srgbClr val="C00000"/>
                </a:solidFill>
              </a:rPr>
              <a:t> user object</a:t>
            </a:r>
            <a:endParaRPr lang="en-US" sz="1400" b="1">
              <a:solidFill>
                <a:srgbClr val="C00000"/>
              </a:solidFill>
            </a:endParaRPr>
          </a:p>
        </p:txBody>
      </p:sp>
      <p:grpSp>
        <p:nvGrpSpPr>
          <p:cNvPr id="29" name="Group 28"/>
          <p:cNvGrpSpPr/>
          <p:nvPr/>
        </p:nvGrpSpPr>
        <p:grpSpPr>
          <a:xfrm>
            <a:off x="2383016" y="4390045"/>
            <a:ext cx="566057" cy="736258"/>
            <a:chOff x="2056657" y="4390045"/>
            <a:chExt cx="566057" cy="736258"/>
          </a:xfrm>
        </p:grpSpPr>
        <p:sp>
          <p:nvSpPr>
            <p:cNvPr id="30" name="Oval 29"/>
            <p:cNvSpPr/>
            <p:nvPr/>
          </p:nvSpPr>
          <p:spPr>
            <a:xfrm>
              <a:off x="2056657" y="4390045"/>
              <a:ext cx="566057" cy="736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1" name="Freeform 30"/>
            <p:cNvSpPr/>
            <p:nvPr/>
          </p:nvSpPr>
          <p:spPr>
            <a:xfrm>
              <a:off x="2184048" y="4566029"/>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2" name="Freeform 31"/>
            <p:cNvSpPr/>
            <p:nvPr/>
          </p:nvSpPr>
          <p:spPr>
            <a:xfrm>
              <a:off x="2294602" y="4602970"/>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3" name="Freeform 32"/>
            <p:cNvSpPr/>
            <p:nvPr/>
          </p:nvSpPr>
          <p:spPr>
            <a:xfrm>
              <a:off x="2394007" y="4576547"/>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grpSp>
        <p:nvGrpSpPr>
          <p:cNvPr id="34" name="Group 33"/>
          <p:cNvGrpSpPr/>
          <p:nvPr/>
        </p:nvGrpSpPr>
        <p:grpSpPr>
          <a:xfrm>
            <a:off x="3069771" y="4416468"/>
            <a:ext cx="566057" cy="736258"/>
            <a:chOff x="2056657" y="4390045"/>
            <a:chExt cx="566057" cy="736258"/>
          </a:xfrm>
        </p:grpSpPr>
        <p:sp>
          <p:nvSpPr>
            <p:cNvPr id="35" name="Oval 34"/>
            <p:cNvSpPr/>
            <p:nvPr/>
          </p:nvSpPr>
          <p:spPr>
            <a:xfrm>
              <a:off x="2056657" y="4390045"/>
              <a:ext cx="566057" cy="736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6" name="Freeform 35"/>
            <p:cNvSpPr/>
            <p:nvPr/>
          </p:nvSpPr>
          <p:spPr>
            <a:xfrm>
              <a:off x="2184048" y="4566029"/>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 name="Freeform 36"/>
            <p:cNvSpPr/>
            <p:nvPr/>
          </p:nvSpPr>
          <p:spPr>
            <a:xfrm>
              <a:off x="2294602" y="4602970"/>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 name="Freeform 37"/>
            <p:cNvSpPr/>
            <p:nvPr/>
          </p:nvSpPr>
          <p:spPr>
            <a:xfrm>
              <a:off x="2394007" y="4576547"/>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39" name="TextBox 38"/>
          <p:cNvSpPr txBox="1"/>
          <p:nvPr/>
        </p:nvSpPr>
        <p:spPr>
          <a:xfrm>
            <a:off x="5275456" y="4655736"/>
            <a:ext cx="1295400" cy="373773"/>
          </a:xfrm>
          <a:prstGeom prst="rect">
            <a:avLst/>
          </a:prstGeom>
          <a:noFill/>
        </p:spPr>
        <p:txBody>
          <a:bodyPr wrap="square" rtlCol="0">
            <a:spAutoFit/>
          </a:bodyPr>
          <a:lstStyle/>
          <a:p>
            <a:r>
              <a:rPr lang="en-US" smtClean="0"/>
              <a:t>Isis</a:t>
            </a:r>
            <a:r>
              <a:rPr lang="en-US" baseline="30000" smtClean="0"/>
              <a:t>2</a:t>
            </a:r>
            <a:r>
              <a:rPr lang="en-US" smtClean="0"/>
              <a:t> library</a:t>
            </a:r>
            <a:endParaRPr lang="en-US"/>
          </a:p>
        </p:txBody>
      </p:sp>
      <p:sp>
        <p:nvSpPr>
          <p:cNvPr id="40" name="TextBox 39"/>
          <p:cNvSpPr txBox="1"/>
          <p:nvPr/>
        </p:nvSpPr>
        <p:spPr>
          <a:xfrm>
            <a:off x="1484944" y="5153644"/>
            <a:ext cx="2362200" cy="230832"/>
          </a:xfrm>
          <a:prstGeom prst="rect">
            <a:avLst/>
          </a:prstGeom>
          <a:noFill/>
        </p:spPr>
        <p:txBody>
          <a:bodyPr wrap="square" rtlCol="0">
            <a:spAutoFit/>
          </a:bodyPr>
          <a:lstStyle/>
          <a:p>
            <a:pPr algn="ctr"/>
            <a:r>
              <a:rPr lang="en-US" sz="900" b="1" smtClean="0">
                <a:latin typeface="Times New Roman" pitchFamily="18" charset="0"/>
                <a:cs typeface="Times New Roman" pitchFamily="18" charset="0"/>
              </a:rPr>
              <a:t>Group instances and multicast protocols</a:t>
            </a:r>
            <a:endParaRPr lang="en-US" sz="900" b="1">
              <a:latin typeface="Times New Roman" pitchFamily="18" charset="0"/>
              <a:cs typeface="Times New Roman" pitchFamily="18" charset="0"/>
            </a:endParaRPr>
          </a:p>
        </p:txBody>
      </p:sp>
      <p:sp>
        <p:nvSpPr>
          <p:cNvPr id="41" name="TextBox 40"/>
          <p:cNvSpPr txBox="1"/>
          <p:nvPr/>
        </p:nvSpPr>
        <p:spPr>
          <a:xfrm>
            <a:off x="3604447" y="5004343"/>
            <a:ext cx="1295400" cy="230832"/>
          </a:xfrm>
          <a:prstGeom prst="rect">
            <a:avLst/>
          </a:prstGeom>
          <a:noFill/>
        </p:spPr>
        <p:txBody>
          <a:bodyPr wrap="square" rtlCol="0">
            <a:spAutoFit/>
          </a:bodyPr>
          <a:lstStyle/>
          <a:p>
            <a:pPr algn="ctr"/>
            <a:r>
              <a:rPr lang="en-US" sz="900" b="1" smtClean="0">
                <a:latin typeface="Times New Roman" pitchFamily="18" charset="0"/>
                <a:cs typeface="Times New Roman" pitchFamily="18" charset="0"/>
              </a:rPr>
              <a:t>Flow Control</a:t>
            </a:r>
            <a:endParaRPr lang="en-US" sz="900" b="1">
              <a:latin typeface="Times New Roman" pitchFamily="18" charset="0"/>
              <a:cs typeface="Times New Roman" pitchFamily="18" charset="0"/>
            </a:endParaRPr>
          </a:p>
        </p:txBody>
      </p:sp>
      <p:pic>
        <p:nvPicPr>
          <p:cNvPr id="1026" name="Picture 2" descr="http://www.sacred-destinations.com/greece/delphi-photos/pythian-oracl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775699" y="3733800"/>
            <a:ext cx="679203" cy="590302"/>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7467601" y="4324102"/>
            <a:ext cx="1295400" cy="230832"/>
          </a:xfrm>
          <a:prstGeom prst="rect">
            <a:avLst/>
          </a:prstGeom>
          <a:noFill/>
        </p:spPr>
        <p:txBody>
          <a:bodyPr wrap="square" rtlCol="0">
            <a:spAutoFit/>
          </a:bodyPr>
          <a:lstStyle/>
          <a:p>
            <a:pPr algn="ctr"/>
            <a:r>
              <a:rPr lang="en-US" sz="900" b="1" smtClean="0">
                <a:latin typeface="Times New Roman" pitchFamily="18" charset="0"/>
                <a:cs typeface="Times New Roman" pitchFamily="18" charset="0"/>
              </a:rPr>
              <a:t>Membership Oracle</a:t>
            </a:r>
            <a:endParaRPr lang="en-US" sz="900" b="1">
              <a:latin typeface="Times New Roman" pitchFamily="18" charset="0"/>
              <a:cs typeface="Times New Roman" pitchFamily="18" charset="0"/>
            </a:endParaRPr>
          </a:p>
        </p:txBody>
      </p:sp>
      <p:sp>
        <p:nvSpPr>
          <p:cNvPr id="66" name="TextBox 65"/>
          <p:cNvSpPr txBox="1"/>
          <p:nvPr/>
        </p:nvSpPr>
        <p:spPr>
          <a:xfrm>
            <a:off x="533400" y="57150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Large Group Layer</a:t>
            </a:r>
            <a:endParaRPr lang="en-US" sz="900" b="1">
              <a:latin typeface="Times New Roman" pitchFamily="18" charset="0"/>
              <a:cs typeface="Times New Roman" pitchFamily="18" charset="0"/>
            </a:endParaRPr>
          </a:p>
        </p:txBody>
      </p:sp>
      <p:sp>
        <p:nvSpPr>
          <p:cNvPr id="67" name="TextBox 66"/>
          <p:cNvSpPr txBox="1"/>
          <p:nvPr/>
        </p:nvSpPr>
        <p:spPr>
          <a:xfrm>
            <a:off x="4648200" y="57150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TCP tunnels (overlay)</a:t>
            </a:r>
            <a:endParaRPr lang="en-US" sz="900" b="1">
              <a:latin typeface="Times New Roman" pitchFamily="18" charset="0"/>
              <a:cs typeface="Times New Roman" pitchFamily="18" charset="0"/>
            </a:endParaRPr>
          </a:p>
        </p:txBody>
      </p:sp>
      <p:sp>
        <p:nvSpPr>
          <p:cNvPr id="68" name="TextBox 67"/>
          <p:cNvSpPr txBox="1"/>
          <p:nvPr/>
        </p:nvSpPr>
        <p:spPr>
          <a:xfrm>
            <a:off x="1905000" y="57150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Dr. Multicast</a:t>
            </a:r>
            <a:endParaRPr lang="en-US" sz="900" b="1">
              <a:latin typeface="Times New Roman" pitchFamily="18" charset="0"/>
              <a:cs typeface="Times New Roman" pitchFamily="18" charset="0"/>
            </a:endParaRPr>
          </a:p>
        </p:txBody>
      </p:sp>
      <p:sp>
        <p:nvSpPr>
          <p:cNvPr id="69" name="TextBox 68"/>
          <p:cNvSpPr txBox="1"/>
          <p:nvPr/>
        </p:nvSpPr>
        <p:spPr>
          <a:xfrm>
            <a:off x="3268981" y="57150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Security</a:t>
            </a:r>
            <a:endParaRPr lang="en-US" sz="900" b="1">
              <a:latin typeface="Times New Roman" pitchFamily="18" charset="0"/>
              <a:cs typeface="Times New Roman" pitchFamily="18" charset="0"/>
            </a:endParaRPr>
          </a:p>
        </p:txBody>
      </p:sp>
      <p:sp>
        <p:nvSpPr>
          <p:cNvPr id="70" name="TextBox 69"/>
          <p:cNvSpPr txBox="1"/>
          <p:nvPr/>
        </p:nvSpPr>
        <p:spPr>
          <a:xfrm>
            <a:off x="1371600" y="54102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Reliable Sending</a:t>
            </a:r>
            <a:endParaRPr lang="en-US" sz="900" b="1">
              <a:latin typeface="Times New Roman" pitchFamily="18" charset="0"/>
              <a:cs typeface="Times New Roman" pitchFamily="18" charset="0"/>
            </a:endParaRPr>
          </a:p>
        </p:txBody>
      </p:sp>
      <p:sp>
        <p:nvSpPr>
          <p:cNvPr id="71" name="TextBox 70"/>
          <p:cNvSpPr txBox="1"/>
          <p:nvPr/>
        </p:nvSpPr>
        <p:spPr>
          <a:xfrm>
            <a:off x="2743200" y="54102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Fragmentation</a:t>
            </a:r>
            <a:endParaRPr lang="en-US" sz="900" b="1">
              <a:latin typeface="Times New Roman" pitchFamily="18" charset="0"/>
              <a:cs typeface="Times New Roman" pitchFamily="18" charset="0"/>
            </a:endParaRPr>
          </a:p>
        </p:txBody>
      </p:sp>
      <p:sp>
        <p:nvSpPr>
          <p:cNvPr id="72" name="TextBox 71"/>
          <p:cNvSpPr txBox="1"/>
          <p:nvPr/>
        </p:nvSpPr>
        <p:spPr>
          <a:xfrm>
            <a:off x="4114800" y="54102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Security</a:t>
            </a:r>
            <a:endParaRPr lang="en-US" sz="900" b="1">
              <a:latin typeface="Times New Roman" pitchFamily="18" charset="0"/>
              <a:cs typeface="Times New Roman" pitchFamily="18" charset="0"/>
            </a:endParaRPr>
          </a:p>
        </p:txBody>
      </p:sp>
      <p:sp>
        <p:nvSpPr>
          <p:cNvPr id="73" name="TextBox 72"/>
          <p:cNvSpPr txBox="1"/>
          <p:nvPr/>
        </p:nvSpPr>
        <p:spPr>
          <a:xfrm>
            <a:off x="1066801" y="6019800"/>
            <a:ext cx="16002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Sense Runtime Environment</a:t>
            </a:r>
            <a:endParaRPr lang="en-US" sz="900" b="1">
              <a:latin typeface="Times New Roman" pitchFamily="18" charset="0"/>
              <a:cs typeface="Times New Roman" pitchFamily="18" charset="0"/>
            </a:endParaRPr>
          </a:p>
        </p:txBody>
      </p:sp>
      <p:sp>
        <p:nvSpPr>
          <p:cNvPr id="74" name="TextBox 73"/>
          <p:cNvSpPr txBox="1"/>
          <p:nvPr/>
        </p:nvSpPr>
        <p:spPr>
          <a:xfrm>
            <a:off x="7467600" y="5899874"/>
            <a:ext cx="1295400" cy="3693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Self-stabilizing</a:t>
            </a:r>
          </a:p>
          <a:p>
            <a:pPr algn="ctr"/>
            <a:r>
              <a:rPr lang="en-US" sz="900" b="1" smtClean="0">
                <a:latin typeface="Times New Roman" pitchFamily="18" charset="0"/>
                <a:cs typeface="Times New Roman" pitchFamily="18" charset="0"/>
              </a:rPr>
              <a:t>Bootstrap Protocol</a:t>
            </a:r>
            <a:endParaRPr lang="en-US" sz="900" b="1">
              <a:latin typeface="Times New Roman" pitchFamily="18" charset="0"/>
              <a:cs typeface="Times New Roman" pitchFamily="18" charset="0"/>
            </a:endParaRPr>
          </a:p>
        </p:txBody>
      </p:sp>
      <p:sp>
        <p:nvSpPr>
          <p:cNvPr id="75" name="TextBox 74"/>
          <p:cNvSpPr txBox="1"/>
          <p:nvPr/>
        </p:nvSpPr>
        <p:spPr>
          <a:xfrm>
            <a:off x="2743200" y="6017568"/>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Socket Mgt/Send/Rcv</a:t>
            </a:r>
            <a:endParaRPr lang="en-US" sz="900" b="1">
              <a:latin typeface="Times New Roman" pitchFamily="18" charset="0"/>
              <a:cs typeface="Times New Roman" pitchFamily="18" charset="0"/>
            </a:endParaRPr>
          </a:p>
        </p:txBody>
      </p:sp>
      <p:grpSp>
        <p:nvGrpSpPr>
          <p:cNvPr id="78" name="Group 77"/>
          <p:cNvGrpSpPr/>
          <p:nvPr/>
        </p:nvGrpSpPr>
        <p:grpSpPr>
          <a:xfrm>
            <a:off x="7666428" y="4561155"/>
            <a:ext cx="566057" cy="736258"/>
            <a:chOff x="2056657" y="4390045"/>
            <a:chExt cx="566057" cy="736258"/>
          </a:xfrm>
        </p:grpSpPr>
        <p:sp>
          <p:nvSpPr>
            <p:cNvPr id="79" name="Oval 78"/>
            <p:cNvSpPr/>
            <p:nvPr/>
          </p:nvSpPr>
          <p:spPr>
            <a:xfrm>
              <a:off x="2056657" y="4390045"/>
              <a:ext cx="566057" cy="736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0" name="Freeform 79"/>
            <p:cNvSpPr/>
            <p:nvPr/>
          </p:nvSpPr>
          <p:spPr>
            <a:xfrm>
              <a:off x="2184048" y="4566029"/>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1" name="Freeform 80"/>
            <p:cNvSpPr/>
            <p:nvPr/>
          </p:nvSpPr>
          <p:spPr>
            <a:xfrm>
              <a:off x="2294602" y="4602970"/>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2" name="Freeform 81"/>
            <p:cNvSpPr/>
            <p:nvPr/>
          </p:nvSpPr>
          <p:spPr>
            <a:xfrm>
              <a:off x="2394007" y="4576547"/>
              <a:ext cx="91652" cy="363255"/>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grpSp>
      <p:sp>
        <p:nvSpPr>
          <p:cNvPr id="83" name="TextBox 82"/>
          <p:cNvSpPr txBox="1"/>
          <p:nvPr/>
        </p:nvSpPr>
        <p:spPr>
          <a:xfrm>
            <a:off x="673217" y="4411347"/>
            <a:ext cx="990600" cy="784830"/>
          </a:xfrm>
          <a:prstGeom prst="rect">
            <a:avLst/>
          </a:prstGeom>
          <a:noFill/>
        </p:spPr>
        <p:txBody>
          <a:bodyPr wrap="square" rtlCol="0">
            <a:spAutoFit/>
          </a:bodyPr>
          <a:lstStyle/>
          <a:p>
            <a:pPr algn="r"/>
            <a:r>
              <a:rPr lang="en-US" sz="900" b="1" smtClean="0">
                <a:latin typeface="Times New Roman" pitchFamily="18" charset="0"/>
                <a:cs typeface="Times New Roman" pitchFamily="18" charset="0"/>
              </a:rPr>
              <a:t>Send</a:t>
            </a:r>
            <a:br>
              <a:rPr lang="en-US" sz="900" b="1" smtClean="0">
                <a:latin typeface="Times New Roman" pitchFamily="18" charset="0"/>
                <a:cs typeface="Times New Roman" pitchFamily="18" charset="0"/>
              </a:rPr>
            </a:br>
            <a:r>
              <a:rPr lang="en-US" sz="900" b="1" smtClean="0">
                <a:latin typeface="Times New Roman" pitchFamily="18" charset="0"/>
                <a:cs typeface="Times New Roman" pitchFamily="18" charset="0"/>
              </a:rPr>
              <a:t>CausalSend</a:t>
            </a:r>
            <a:br>
              <a:rPr lang="en-US" sz="900" b="1" smtClean="0">
                <a:latin typeface="Times New Roman" pitchFamily="18" charset="0"/>
                <a:cs typeface="Times New Roman" pitchFamily="18" charset="0"/>
              </a:rPr>
            </a:br>
            <a:r>
              <a:rPr lang="en-US" sz="900" b="1" smtClean="0">
                <a:latin typeface="Times New Roman" pitchFamily="18" charset="0"/>
                <a:cs typeface="Times New Roman" pitchFamily="18" charset="0"/>
              </a:rPr>
              <a:t>OrderedSend</a:t>
            </a:r>
            <a:br>
              <a:rPr lang="en-US" sz="900" b="1" smtClean="0">
                <a:latin typeface="Times New Roman" pitchFamily="18" charset="0"/>
                <a:cs typeface="Times New Roman" pitchFamily="18" charset="0"/>
              </a:rPr>
            </a:br>
            <a:r>
              <a:rPr lang="en-US" sz="900" b="1" smtClean="0">
                <a:latin typeface="Times New Roman" pitchFamily="18" charset="0"/>
                <a:cs typeface="Times New Roman" pitchFamily="18" charset="0"/>
              </a:rPr>
              <a:t>SafeSend</a:t>
            </a:r>
            <a:br>
              <a:rPr lang="en-US" sz="900" b="1" smtClean="0">
                <a:latin typeface="Times New Roman" pitchFamily="18" charset="0"/>
                <a:cs typeface="Times New Roman" pitchFamily="18" charset="0"/>
              </a:rPr>
            </a:br>
            <a:r>
              <a:rPr lang="en-US" sz="900" b="1" smtClean="0">
                <a:latin typeface="Times New Roman" pitchFamily="18" charset="0"/>
                <a:cs typeface="Times New Roman" pitchFamily="18" charset="0"/>
              </a:rPr>
              <a:t>Query....</a:t>
            </a:r>
            <a:endParaRPr lang="en-US" sz="900" b="1">
              <a:latin typeface="Times New Roman" pitchFamily="18" charset="0"/>
              <a:cs typeface="Times New Roman" pitchFamily="18" charset="0"/>
            </a:endParaRPr>
          </a:p>
        </p:txBody>
      </p:sp>
      <p:sp>
        <p:nvSpPr>
          <p:cNvPr id="84" name="TextBox 83"/>
          <p:cNvSpPr txBox="1"/>
          <p:nvPr/>
        </p:nvSpPr>
        <p:spPr>
          <a:xfrm>
            <a:off x="1371600" y="6326832"/>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Message Library</a:t>
            </a:r>
            <a:endParaRPr lang="en-US" sz="900" b="1">
              <a:latin typeface="Times New Roman" pitchFamily="18" charset="0"/>
              <a:cs typeface="Times New Roman" pitchFamily="18" charset="0"/>
            </a:endParaRPr>
          </a:p>
        </p:txBody>
      </p:sp>
      <p:sp>
        <p:nvSpPr>
          <p:cNvPr id="85" name="TextBox 84"/>
          <p:cNvSpPr txBox="1"/>
          <p:nvPr/>
        </p:nvSpPr>
        <p:spPr>
          <a:xfrm>
            <a:off x="2743200" y="6326832"/>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“Wrapped” locks</a:t>
            </a:r>
            <a:endParaRPr lang="en-US" sz="900" b="1">
              <a:latin typeface="Times New Roman" pitchFamily="18" charset="0"/>
              <a:cs typeface="Times New Roman" pitchFamily="18" charset="0"/>
            </a:endParaRPr>
          </a:p>
        </p:txBody>
      </p:sp>
      <p:sp>
        <p:nvSpPr>
          <p:cNvPr id="86" name="TextBox 85"/>
          <p:cNvSpPr txBox="1"/>
          <p:nvPr/>
        </p:nvSpPr>
        <p:spPr>
          <a:xfrm>
            <a:off x="4114800" y="6324600"/>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Bounded Buffers</a:t>
            </a:r>
            <a:endParaRPr lang="en-US" sz="900" b="1">
              <a:latin typeface="Times New Roman" pitchFamily="18" charset="0"/>
              <a:cs typeface="Times New Roman" pitchFamily="18" charset="0"/>
            </a:endParaRPr>
          </a:p>
        </p:txBody>
      </p:sp>
      <p:sp>
        <p:nvSpPr>
          <p:cNvPr id="92" name="TextBox 91"/>
          <p:cNvSpPr txBox="1"/>
          <p:nvPr/>
        </p:nvSpPr>
        <p:spPr>
          <a:xfrm>
            <a:off x="7467600" y="5572226"/>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Oracle Membership</a:t>
            </a:r>
            <a:endParaRPr lang="en-US" sz="900" b="1">
              <a:latin typeface="Times New Roman" pitchFamily="18" charset="0"/>
              <a:cs typeface="Times New Roman" pitchFamily="18" charset="0"/>
            </a:endParaRPr>
          </a:p>
        </p:txBody>
      </p:sp>
      <p:sp>
        <p:nvSpPr>
          <p:cNvPr id="93" name="TextBox 92"/>
          <p:cNvSpPr txBox="1"/>
          <p:nvPr/>
        </p:nvSpPr>
        <p:spPr>
          <a:xfrm>
            <a:off x="7422516" y="5274404"/>
            <a:ext cx="12954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Group membership</a:t>
            </a:r>
            <a:endParaRPr lang="en-US" sz="900" b="1">
              <a:latin typeface="Times New Roman" pitchFamily="18" charset="0"/>
              <a:cs typeface="Times New Roman" pitchFamily="18" charset="0"/>
            </a:endParaRPr>
          </a:p>
        </p:txBody>
      </p:sp>
      <p:sp>
        <p:nvSpPr>
          <p:cNvPr id="94" name="TextBox 93"/>
          <p:cNvSpPr txBox="1"/>
          <p:nvPr/>
        </p:nvSpPr>
        <p:spPr>
          <a:xfrm>
            <a:off x="4114800" y="6019800"/>
            <a:ext cx="1600200" cy="230832"/>
          </a:xfrm>
          <a:prstGeom prst="rect">
            <a:avLst/>
          </a:prstGeom>
          <a:solidFill>
            <a:schemeClr val="bg2">
              <a:lumMod val="90000"/>
            </a:schemeClr>
          </a:solidFill>
          <a:ln>
            <a:solidFill>
              <a:schemeClr val="tx1"/>
            </a:solidFill>
          </a:ln>
        </p:spPr>
        <p:txBody>
          <a:bodyPr wrap="square" rtlCol="0">
            <a:spAutoFit/>
          </a:bodyPr>
          <a:lstStyle/>
          <a:p>
            <a:pPr algn="ctr"/>
            <a:r>
              <a:rPr lang="en-US" sz="900" b="1" smtClean="0">
                <a:latin typeface="Times New Roman" pitchFamily="18" charset="0"/>
                <a:cs typeface="Times New Roman" pitchFamily="18" charset="0"/>
              </a:rPr>
              <a:t>Report suspected failures</a:t>
            </a:r>
            <a:endParaRPr lang="en-US" sz="900" b="1">
              <a:latin typeface="Times New Roman" pitchFamily="18" charset="0"/>
              <a:cs typeface="Times New Roman" pitchFamily="18" charset="0"/>
            </a:endParaRPr>
          </a:p>
        </p:txBody>
      </p:sp>
      <p:sp>
        <p:nvSpPr>
          <p:cNvPr id="95" name="Left-Right Arrow 94"/>
          <p:cNvSpPr/>
          <p:nvPr/>
        </p:nvSpPr>
        <p:spPr>
          <a:xfrm>
            <a:off x="6172200" y="5505236"/>
            <a:ext cx="1200795" cy="423783"/>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C00000"/>
                </a:solidFill>
              </a:rPr>
              <a:t>Views</a:t>
            </a:r>
            <a:endParaRPr lang="en-US" sz="1600" b="1">
              <a:solidFill>
                <a:srgbClr val="C00000"/>
              </a:solidFill>
            </a:endParaRPr>
          </a:p>
        </p:txBody>
      </p:sp>
      <p:sp>
        <p:nvSpPr>
          <p:cNvPr id="96" name="Oval 95"/>
          <p:cNvSpPr/>
          <p:nvPr/>
        </p:nvSpPr>
        <p:spPr>
          <a:xfrm>
            <a:off x="7162801" y="3429000"/>
            <a:ext cx="1905000" cy="34103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8" name="Left-Right Arrow 97"/>
          <p:cNvSpPr/>
          <p:nvPr/>
        </p:nvSpPr>
        <p:spPr>
          <a:xfrm>
            <a:off x="3665124" y="4747171"/>
            <a:ext cx="251557" cy="135423"/>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C00000"/>
              </a:solidFill>
            </a:endParaRPr>
          </a:p>
        </p:txBody>
      </p:sp>
      <p:cxnSp>
        <p:nvCxnSpPr>
          <p:cNvPr id="99" name="Straight Arrow Connector 98"/>
          <p:cNvCxnSpPr/>
          <p:nvPr/>
        </p:nvCxnSpPr>
        <p:spPr>
          <a:xfrm flipV="1">
            <a:off x="4762500" y="3962400"/>
            <a:ext cx="533400" cy="36170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4767146" y="4124093"/>
            <a:ext cx="871654" cy="20001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flipV="1">
            <a:off x="4800600" y="4224098"/>
            <a:ext cx="990600" cy="1000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V="1">
            <a:off x="4767146" y="4028951"/>
            <a:ext cx="719254" cy="29059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5275456" y="3802901"/>
            <a:ext cx="457200" cy="183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486400" y="3863649"/>
            <a:ext cx="457200" cy="183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673183" y="3951557"/>
            <a:ext cx="457200" cy="183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791200" y="4051599"/>
            <a:ext cx="457200" cy="183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5697344" y="3673877"/>
            <a:ext cx="1295400" cy="369332"/>
          </a:xfrm>
          <a:prstGeom prst="rect">
            <a:avLst/>
          </a:prstGeom>
          <a:noFill/>
        </p:spPr>
        <p:txBody>
          <a:bodyPr wrap="square" rtlCol="0">
            <a:spAutoFit/>
          </a:bodyPr>
          <a:lstStyle/>
          <a:p>
            <a:pPr algn="ctr"/>
            <a:r>
              <a:rPr lang="en-US" sz="900" b="1" smtClean="0">
                <a:latin typeface="Times New Roman" pitchFamily="18" charset="0"/>
                <a:cs typeface="Times New Roman" pitchFamily="18" charset="0"/>
              </a:rPr>
              <a:t>Other group</a:t>
            </a:r>
            <a:br>
              <a:rPr lang="en-US" sz="900" b="1" smtClean="0">
                <a:latin typeface="Times New Roman" pitchFamily="18" charset="0"/>
                <a:cs typeface="Times New Roman" pitchFamily="18" charset="0"/>
              </a:rPr>
            </a:br>
            <a:r>
              <a:rPr lang="en-US" sz="900" b="1" smtClean="0">
                <a:latin typeface="Times New Roman" pitchFamily="18" charset="0"/>
                <a:cs typeface="Times New Roman" pitchFamily="18" charset="0"/>
              </a:rPr>
              <a:t>members</a:t>
            </a:r>
            <a:endParaRPr lang="en-US" sz="900" b="1">
              <a:latin typeface="Times New Roman" pitchFamily="18" charset="0"/>
              <a:cs typeface="Times New Roman" pitchFamily="18" charset="0"/>
            </a:endParaRPr>
          </a:p>
        </p:txBody>
      </p:sp>
    </p:spTree>
    <p:extLst>
      <p:ext uri="{BB962C8B-B14F-4D97-AF65-F5344CB8AC3E}">
        <p14:creationId xmlns:p14="http://schemas.microsoft.com/office/powerpoint/2010/main" val="372534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Consider flow control</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Consider SafeSend (Paxos) within Isis</a:t>
            </a:r>
            <a:r>
              <a:rPr lang="en-US" baseline="30000" smtClean="0"/>
              <a:t>2</a:t>
            </a:r>
            <a:endParaRPr lang="en-US" smtClean="0"/>
          </a:p>
          <a:p>
            <a:pPr lvl="1"/>
            <a:r>
              <a:rPr lang="en-US" smtClean="0"/>
              <a:t>Basic protocol looks very elegant</a:t>
            </a:r>
          </a:p>
          <a:p>
            <a:pPr lvl="1"/>
            <a:r>
              <a:rPr lang="en-US" smtClean="0"/>
              <a:t>Not so different from Robbert’s 60 lines of Erlang</a:t>
            </a:r>
          </a:p>
          <a:p>
            <a:pPr lvl="1"/>
            <a:endParaRPr lang="en-US"/>
          </a:p>
          <a:p>
            <a:r>
              <a:rPr lang="en-US" smtClean="0"/>
              <a:t>But pragmatic details clutter this elegant solution</a:t>
            </a:r>
          </a:p>
          <a:p>
            <a:pPr lvl="1"/>
            <a:r>
              <a:rPr lang="en-US" smtClean="0"/>
              <a:t>E.g.:  Need “permission to send” from flow-control module</a:t>
            </a:r>
          </a:p>
          <a:p>
            <a:pPr lvl="1"/>
            <a:r>
              <a:rPr lang="en-US" smtClean="0"/>
              <a:t>... later tell flow-control that we’ve finished</a:t>
            </a:r>
          </a:p>
          <a:p>
            <a:pPr lvl="1"/>
            <a:endParaRPr lang="en-US"/>
          </a:p>
          <a:p>
            <a:r>
              <a:rPr lang="en-US" smtClean="0"/>
              <a:t>Flow control is needed to prevent overload</a:t>
            </a:r>
          </a:p>
          <a:p>
            <a:pPr lvl="1"/>
            <a:r>
              <a:rPr lang="en-US" smtClean="0"/>
              <a:t>Illustrates a sense in which Paxos is “underspecified”</a:t>
            </a:r>
            <a:endParaRPr lang="en-US"/>
          </a:p>
        </p:txBody>
      </p:sp>
      <p:grpSp>
        <p:nvGrpSpPr>
          <p:cNvPr id="4" name="Group 3"/>
          <p:cNvGrpSpPr/>
          <p:nvPr/>
        </p:nvGrpSpPr>
        <p:grpSpPr>
          <a:xfrm>
            <a:off x="6836290" y="161121"/>
            <a:ext cx="1981200" cy="1195262"/>
            <a:chOff x="152400" y="1842516"/>
            <a:chExt cx="6934200" cy="4329684"/>
          </a:xfrm>
        </p:grpSpPr>
        <p:sp>
          <p:nvSpPr>
            <p:cNvPr id="5" name="Oval 4"/>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 name="Oval 5"/>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7" name="Freeform 6"/>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 name="Freeform 7"/>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 name="Freeform 8"/>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 name="TextBox 9"/>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11" name="Left-Right Arrow 10"/>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12"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13" name="TextBox 12"/>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spTree>
    <p:extLst>
      <p:ext uri="{BB962C8B-B14F-4D97-AF65-F5344CB8AC3E}">
        <p14:creationId xmlns:p14="http://schemas.microsoft.com/office/powerpoint/2010/main" val="315148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Pictoral representation</a:t>
            </a:r>
            <a:endParaRPr lang="en-US"/>
          </a:p>
        </p:txBody>
      </p:sp>
      <p:sp>
        <p:nvSpPr>
          <p:cNvPr id="54" name="Content Placeholder 53"/>
          <p:cNvSpPr>
            <a:spLocks noGrp="1"/>
          </p:cNvSpPr>
          <p:nvPr>
            <p:ph sz="quarter" idx="1"/>
          </p:nvPr>
        </p:nvSpPr>
        <p:spPr/>
        <p:txBody>
          <a:bodyPr/>
          <a:lstStyle/>
          <a:p>
            <a:r>
              <a:rPr lang="en-US" smtClean="0"/>
              <a:t>“Paxos” state depends on “flow control state”</a:t>
            </a:r>
          </a:p>
          <a:p>
            <a:r>
              <a:rPr lang="en-US" smtClean="0"/>
              <a:t>Modules are concurrent.  “State” spans whole group</a:t>
            </a:r>
            <a:endParaRPr lang="en-US"/>
          </a:p>
        </p:txBody>
      </p:sp>
      <p:sp>
        <p:nvSpPr>
          <p:cNvPr id="10" name="Oval 9"/>
          <p:cNvSpPr/>
          <p:nvPr/>
        </p:nvSpPr>
        <p:spPr>
          <a:xfrm>
            <a:off x="457200" y="2834500"/>
            <a:ext cx="5543219" cy="37860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Oval 3"/>
          <p:cNvSpPr/>
          <p:nvPr/>
        </p:nvSpPr>
        <p:spPr>
          <a:xfrm>
            <a:off x="881521" y="3422199"/>
            <a:ext cx="1583777" cy="2332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Freeform 4"/>
          <p:cNvSpPr/>
          <p:nvPr/>
        </p:nvSpPr>
        <p:spPr>
          <a:xfrm>
            <a:off x="1237951" y="3979637"/>
            <a:ext cx="256435" cy="1150631"/>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Freeform 5"/>
          <p:cNvSpPr/>
          <p:nvPr/>
        </p:nvSpPr>
        <p:spPr>
          <a:xfrm>
            <a:off x="1547272" y="4096651"/>
            <a:ext cx="256435" cy="1150631"/>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Freeform 6"/>
          <p:cNvSpPr/>
          <p:nvPr/>
        </p:nvSpPr>
        <p:spPr>
          <a:xfrm>
            <a:off x="1825398" y="4012954"/>
            <a:ext cx="256435" cy="1150631"/>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7"/>
          <p:cNvSpPr txBox="1"/>
          <p:nvPr/>
        </p:nvSpPr>
        <p:spPr>
          <a:xfrm>
            <a:off x="1161726" y="5773841"/>
            <a:ext cx="1583777" cy="338554"/>
          </a:xfrm>
          <a:prstGeom prst="rect">
            <a:avLst/>
          </a:prstGeom>
          <a:noFill/>
        </p:spPr>
        <p:txBody>
          <a:bodyPr wrap="square" rtlCol="0">
            <a:spAutoFit/>
          </a:bodyPr>
          <a:lstStyle/>
          <a:p>
            <a:r>
              <a:rPr lang="en-US" sz="1600" b="1" i="1" smtClean="0"/>
              <a:t>SafeSend (Paxos)</a:t>
            </a:r>
            <a:endParaRPr lang="en-US" sz="1600" b="1" i="1"/>
          </a:p>
        </p:txBody>
      </p:sp>
      <p:sp>
        <p:nvSpPr>
          <p:cNvPr id="9" name="Left-Right Arrow 8"/>
          <p:cNvSpPr/>
          <p:nvPr/>
        </p:nvSpPr>
        <p:spPr>
          <a:xfrm>
            <a:off x="2650122" y="4343061"/>
            <a:ext cx="972195" cy="423783"/>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026"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180" y="3954759"/>
            <a:ext cx="1263976" cy="1624169"/>
          </a:xfrm>
          <a:prstGeom prst="rect">
            <a:avLst/>
          </a:prstGeom>
          <a:solidFill>
            <a:schemeClr val="accent1">
              <a:lumMod val="60000"/>
              <a:lumOff val="40000"/>
            </a:schemeClr>
          </a:solidFill>
        </p:spPr>
      </p:pic>
      <p:sp>
        <p:nvSpPr>
          <p:cNvPr id="11" name="TextBox 10"/>
          <p:cNvSpPr txBox="1"/>
          <p:nvPr/>
        </p:nvSpPr>
        <p:spPr>
          <a:xfrm>
            <a:off x="3746583" y="5687706"/>
            <a:ext cx="1583777" cy="338554"/>
          </a:xfrm>
          <a:prstGeom prst="rect">
            <a:avLst/>
          </a:prstGeom>
          <a:noFill/>
        </p:spPr>
        <p:txBody>
          <a:bodyPr wrap="square" rtlCol="0">
            <a:spAutoFit/>
          </a:bodyPr>
          <a:lstStyle/>
          <a:p>
            <a:r>
              <a:rPr lang="en-US" sz="1600" b="1" i="1" smtClean="0"/>
              <a:t>Flow Control</a:t>
            </a:r>
            <a:endParaRPr lang="en-US" sz="1600" b="1" i="1"/>
          </a:p>
        </p:txBody>
      </p:sp>
      <p:grpSp>
        <p:nvGrpSpPr>
          <p:cNvPr id="14" name="Group 13"/>
          <p:cNvGrpSpPr/>
          <p:nvPr/>
        </p:nvGrpSpPr>
        <p:grpSpPr>
          <a:xfrm>
            <a:off x="6409402" y="3946477"/>
            <a:ext cx="1981200" cy="1195262"/>
            <a:chOff x="152400" y="1842516"/>
            <a:chExt cx="6934200" cy="4329684"/>
          </a:xfrm>
        </p:grpSpPr>
        <p:sp>
          <p:nvSpPr>
            <p:cNvPr id="15" name="Oval 14"/>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6" name="Oval 15"/>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7" name="Freeform 16"/>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8" name="Freeform 17"/>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9" name="Freeform 18"/>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20" name="TextBox 19"/>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21" name="Left-Right Arrow 20"/>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22"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23" name="TextBox 22"/>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grpSp>
        <p:nvGrpSpPr>
          <p:cNvPr id="24" name="Group 23"/>
          <p:cNvGrpSpPr/>
          <p:nvPr/>
        </p:nvGrpSpPr>
        <p:grpSpPr>
          <a:xfrm>
            <a:off x="6561802" y="4098877"/>
            <a:ext cx="1981200" cy="1195262"/>
            <a:chOff x="152400" y="1842516"/>
            <a:chExt cx="6934200" cy="4329684"/>
          </a:xfrm>
        </p:grpSpPr>
        <p:sp>
          <p:nvSpPr>
            <p:cNvPr id="25" name="Oval 24"/>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26" name="Oval 25"/>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27" name="Freeform 26"/>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28" name="Freeform 27"/>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29" name="Freeform 28"/>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0" name="TextBox 29"/>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31" name="Left-Right Arrow 30"/>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32"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33" name="TextBox 32"/>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grpSp>
        <p:nvGrpSpPr>
          <p:cNvPr id="34" name="Group 33"/>
          <p:cNvGrpSpPr/>
          <p:nvPr/>
        </p:nvGrpSpPr>
        <p:grpSpPr>
          <a:xfrm>
            <a:off x="6714202" y="4251277"/>
            <a:ext cx="1981200" cy="1195262"/>
            <a:chOff x="152400" y="1842516"/>
            <a:chExt cx="6934200" cy="4329684"/>
          </a:xfrm>
        </p:grpSpPr>
        <p:sp>
          <p:nvSpPr>
            <p:cNvPr id="35" name="Oval 34"/>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6" name="Oval 35"/>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7" name="Freeform 36"/>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8" name="Freeform 37"/>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39" name="Freeform 38"/>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0" name="TextBox 39"/>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41" name="Left-Right Arrow 40"/>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42"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43" name="TextBox 42"/>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grpSp>
        <p:nvGrpSpPr>
          <p:cNvPr id="44" name="Group 43"/>
          <p:cNvGrpSpPr/>
          <p:nvPr/>
        </p:nvGrpSpPr>
        <p:grpSpPr>
          <a:xfrm>
            <a:off x="6866602" y="4403677"/>
            <a:ext cx="1981200" cy="1195262"/>
            <a:chOff x="152400" y="1842516"/>
            <a:chExt cx="6934200" cy="4329684"/>
          </a:xfrm>
        </p:grpSpPr>
        <p:sp>
          <p:nvSpPr>
            <p:cNvPr id="45" name="Oval 44"/>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6" name="Oval 45"/>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7" name="Freeform 46"/>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8" name="Freeform 47"/>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49" name="Freeform 48"/>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50" name="TextBox 49"/>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51" name="Left-Right Arrow 50"/>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52"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53" name="TextBox 52"/>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sp>
        <p:nvSpPr>
          <p:cNvPr id="55" name="TextBox 54"/>
          <p:cNvSpPr txBox="1"/>
          <p:nvPr/>
        </p:nvSpPr>
        <p:spPr>
          <a:xfrm>
            <a:off x="2590800" y="6251230"/>
            <a:ext cx="1464678" cy="369332"/>
          </a:xfrm>
          <a:prstGeom prst="rect">
            <a:avLst/>
          </a:prstGeom>
          <a:noFill/>
        </p:spPr>
        <p:txBody>
          <a:bodyPr wrap="square" rtlCol="0">
            <a:spAutoFit/>
          </a:bodyPr>
          <a:lstStyle/>
          <a:p>
            <a:pPr algn="ctr"/>
            <a:r>
              <a:rPr lang="en-US" b="1" i="1" smtClean="0"/>
              <a:t>This node</a:t>
            </a:r>
            <a:endParaRPr lang="en-US" b="1" i="1"/>
          </a:p>
        </p:txBody>
      </p:sp>
      <p:sp>
        <p:nvSpPr>
          <p:cNvPr id="57" name="TextBox 56"/>
          <p:cNvSpPr txBox="1"/>
          <p:nvPr/>
        </p:nvSpPr>
        <p:spPr>
          <a:xfrm>
            <a:off x="6248400" y="5687706"/>
            <a:ext cx="2743200" cy="369332"/>
          </a:xfrm>
          <a:prstGeom prst="rect">
            <a:avLst/>
          </a:prstGeom>
          <a:noFill/>
        </p:spPr>
        <p:txBody>
          <a:bodyPr wrap="square" rtlCol="0">
            <a:spAutoFit/>
          </a:bodyPr>
          <a:lstStyle/>
          <a:p>
            <a:pPr algn="ctr"/>
            <a:r>
              <a:rPr lang="en-US" b="1" i="1" smtClean="0"/>
              <a:t>Other nodes</a:t>
            </a:r>
            <a:endParaRPr lang="en-US" b="1" i="1"/>
          </a:p>
        </p:txBody>
      </p:sp>
      <p:grpSp>
        <p:nvGrpSpPr>
          <p:cNvPr id="59" name="Group 58"/>
          <p:cNvGrpSpPr/>
          <p:nvPr/>
        </p:nvGrpSpPr>
        <p:grpSpPr>
          <a:xfrm>
            <a:off x="6836290" y="161121"/>
            <a:ext cx="1981200" cy="1195262"/>
            <a:chOff x="152400" y="1842516"/>
            <a:chExt cx="6934200" cy="4329684"/>
          </a:xfrm>
        </p:grpSpPr>
        <p:sp>
          <p:nvSpPr>
            <p:cNvPr id="60" name="Oval 59"/>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1" name="Oval 60"/>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2" name="Freeform 61"/>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3" name="Freeform 62"/>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4" name="Freeform 63"/>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5" name="TextBox 64"/>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66" name="Left-Right Arrow 65"/>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67"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68" name="TextBox 67"/>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spTree>
    <p:extLst>
      <p:ext uri="{BB962C8B-B14F-4D97-AF65-F5344CB8AC3E}">
        <p14:creationId xmlns:p14="http://schemas.microsoft.com/office/powerpoint/2010/main" val="198523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flow control isn’t local</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One often thinks of flow control as if the task is a local one: “don’t send if </a:t>
            </a:r>
            <a:r>
              <a:rPr lang="en-US" u="sng" smtClean="0"/>
              <a:t>my</a:t>
            </a:r>
            <a:r>
              <a:rPr lang="en-US" smtClean="0"/>
              <a:t> backlog is large”</a:t>
            </a:r>
            <a:endParaRPr lang="en-US"/>
          </a:p>
          <a:p>
            <a:r>
              <a:rPr lang="en-US" smtClean="0"/>
              <a:t>But </a:t>
            </a:r>
            <a:r>
              <a:rPr lang="en-US" u="sng" smtClean="0"/>
              <a:t>actual requirement </a:t>
            </a:r>
            <a:r>
              <a:rPr lang="en-US" smtClean="0"/>
              <a:t>turns out to be distributed</a:t>
            </a:r>
          </a:p>
          <a:p>
            <a:pPr lvl="1"/>
            <a:r>
              <a:rPr lang="en-US" smtClean="0"/>
              <a:t>“Don’t send if the </a:t>
            </a:r>
            <a:r>
              <a:rPr lang="en-US" i="1" smtClean="0"/>
              <a:t>system as a whole </a:t>
            </a:r>
            <a:r>
              <a:rPr lang="en-US" smtClean="0"/>
              <a:t>is congested”</a:t>
            </a:r>
          </a:p>
          <a:p>
            <a:pPr lvl="2"/>
            <a:r>
              <a:rPr lang="en-US" smtClean="0"/>
              <a:t>Permission to initiate a SafeSend obtains a “token” representing a unit of backlog at this process</a:t>
            </a:r>
          </a:p>
          <a:p>
            <a:pPr lvl="2"/>
            <a:r>
              <a:rPr lang="en-US" smtClean="0"/>
              <a:t>Completed SafeSend must return the token</a:t>
            </a:r>
          </a:p>
          <a:p>
            <a:pPr lvl="2"/>
            <a:r>
              <a:rPr lang="en-US" smtClean="0"/>
              <a:t>Flow Control module tracks backlog states of full set of group members, hence needs a rule for reporting state via multicast</a:t>
            </a:r>
          </a:p>
          <a:p>
            <a:pPr lvl="2"/>
            <a:r>
              <a:rPr lang="en-US" smtClean="0"/>
              <a:t>Must also monitor group membership and unblock senders if a failure “frees” enough backlog to enable senders to resume</a:t>
            </a:r>
          </a:p>
          <a:p>
            <a:pPr lvl="1"/>
            <a:r>
              <a:rPr lang="en-US" smtClean="0"/>
              <a:t>Thus Flow Control is a non-trivial distributed protocol!</a:t>
            </a:r>
          </a:p>
        </p:txBody>
      </p:sp>
      <p:grpSp>
        <p:nvGrpSpPr>
          <p:cNvPr id="4" name="Group 3"/>
          <p:cNvGrpSpPr/>
          <p:nvPr/>
        </p:nvGrpSpPr>
        <p:grpSpPr>
          <a:xfrm>
            <a:off x="6836290" y="161121"/>
            <a:ext cx="1981200" cy="1195262"/>
            <a:chOff x="152400" y="1842516"/>
            <a:chExt cx="6934200" cy="4329684"/>
          </a:xfrm>
        </p:grpSpPr>
        <p:sp>
          <p:nvSpPr>
            <p:cNvPr id="5" name="Oval 4"/>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6" name="Oval 5"/>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7" name="Freeform 6"/>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8" name="Freeform 7"/>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9" name="Freeform 8"/>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sp>
          <p:nvSpPr>
            <p:cNvPr id="10" name="TextBox 9"/>
            <p:cNvSpPr txBox="1"/>
            <p:nvPr/>
          </p:nvSpPr>
          <p:spPr>
            <a:xfrm>
              <a:off x="1033718" y="5203904"/>
              <a:ext cx="1981200" cy="501695"/>
            </a:xfrm>
            <a:prstGeom prst="rect">
              <a:avLst/>
            </a:prstGeom>
            <a:noFill/>
          </p:spPr>
          <p:txBody>
            <a:bodyPr wrap="square" rtlCol="0">
              <a:spAutoFit/>
            </a:bodyPr>
            <a:lstStyle/>
            <a:p>
              <a:r>
                <a:rPr lang="en-US" sz="300" b="1" i="1" smtClean="0"/>
                <a:t>SafeSend (Paxos)</a:t>
              </a:r>
              <a:endParaRPr lang="en-US" sz="300" b="1" i="1"/>
            </a:p>
          </p:txBody>
        </p:sp>
        <p:sp>
          <p:nvSpPr>
            <p:cNvPr id="11" name="Left-Right Arrow 10"/>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
            </a:p>
          </p:txBody>
        </p:sp>
        <p:pic>
          <p:nvPicPr>
            <p:cNvPr id="12"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13" name="TextBox 12"/>
            <p:cNvSpPr txBox="1"/>
            <p:nvPr/>
          </p:nvSpPr>
          <p:spPr>
            <a:xfrm>
              <a:off x="4267200" y="5105400"/>
              <a:ext cx="1981200" cy="501695"/>
            </a:xfrm>
            <a:prstGeom prst="rect">
              <a:avLst/>
            </a:prstGeom>
            <a:noFill/>
          </p:spPr>
          <p:txBody>
            <a:bodyPr wrap="square" rtlCol="0">
              <a:spAutoFit/>
            </a:bodyPr>
            <a:lstStyle/>
            <a:p>
              <a:r>
                <a:rPr lang="en-US" sz="300" b="1" i="1" smtClean="0"/>
                <a:t>Flow Control</a:t>
              </a:r>
              <a:endParaRPr lang="en-US" sz="300" b="1" i="1"/>
            </a:p>
          </p:txBody>
        </p:sp>
      </p:grpSp>
    </p:spTree>
    <p:extLst>
      <p:ext uri="{BB962C8B-B14F-4D97-AF65-F5344CB8AC3E}">
        <p14:creationId xmlns:p14="http://schemas.microsoft.com/office/powerpoint/2010/main" val="16671109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This creates a new challenge</a:t>
            </a:r>
            <a:endParaRPr lang="en-US"/>
          </a:p>
        </p:txBody>
      </p:sp>
      <p:sp>
        <p:nvSpPr>
          <p:cNvPr id="3" name="Content Placeholder 2"/>
          <p:cNvSpPr>
            <a:spLocks noGrp="1"/>
          </p:cNvSpPr>
          <p:nvPr>
            <p:ph sz="quarter" idx="1"/>
          </p:nvPr>
        </p:nvSpPr>
        <p:spPr/>
        <p:txBody>
          <a:bodyPr>
            <a:normAutofit lnSpcReduction="10000"/>
          </a:bodyPr>
          <a:lstStyle/>
          <a:p>
            <a:r>
              <a:rPr lang="en-US" sz="2400" smtClean="0"/>
              <a:t>Previously, could have proved Paxos safe+live in the virtual synchrony model</a:t>
            </a:r>
          </a:p>
          <a:p>
            <a:pPr lvl="1"/>
            <a:r>
              <a:rPr lang="en-US" sz="2000" smtClean="0"/>
              <a:t>Virtual synchrony views play the role of a failure detector </a:t>
            </a:r>
            <a:br>
              <a:rPr lang="en-US" sz="2000" smtClean="0"/>
            </a:br>
            <a:r>
              <a:rPr lang="en-US" sz="2000" smtClean="0"/>
              <a:t>(an eventually strong one, in the sense of </a:t>
            </a:r>
            <a:r>
              <a:rPr lang="en-US" sz="2000" smtClean="0">
                <a:sym typeface="Symbol"/>
              </a:rPr>
              <a:t> S)</a:t>
            </a:r>
          </a:p>
          <a:p>
            <a:pPr lvl="1"/>
            <a:r>
              <a:rPr lang="en-US" sz="2000" smtClean="0">
                <a:sym typeface="Symbol"/>
              </a:rPr>
              <a:t>Paxos lives in a simpler world and can be proved fully correct</a:t>
            </a:r>
          </a:p>
          <a:p>
            <a:r>
              <a:rPr lang="en-US" sz="2400" smtClean="0">
                <a:sym typeface="Symbol"/>
              </a:rPr>
              <a:t>But now we see that Paxos would be “dependent” upon the flow control module, and vice versa!</a:t>
            </a:r>
          </a:p>
          <a:p>
            <a:pPr lvl="1"/>
            <a:r>
              <a:rPr lang="en-US" sz="2100" smtClean="0">
                <a:sym typeface="Symbol"/>
              </a:rPr>
              <a:t>Paxos needs permission to send</a:t>
            </a:r>
          </a:p>
          <a:p>
            <a:pPr lvl="1"/>
            <a:r>
              <a:rPr lang="en-US" sz="2100" smtClean="0">
                <a:sym typeface="Symbol"/>
              </a:rPr>
              <a:t>Flow control needs to track </a:t>
            </a:r>
            <a:br>
              <a:rPr lang="en-US" sz="2100" smtClean="0">
                <a:sym typeface="Symbol"/>
              </a:rPr>
            </a:br>
            <a:r>
              <a:rPr lang="en-US" sz="2100" smtClean="0">
                <a:sym typeface="Symbol"/>
              </a:rPr>
              <a:t>protocols in progress</a:t>
            </a:r>
          </a:p>
          <a:p>
            <a:pPr lvl="1"/>
            <a:r>
              <a:rPr lang="en-US" sz="2100" smtClean="0">
                <a:sym typeface="Symbol"/>
              </a:rPr>
              <a:t>Group members need to</a:t>
            </a:r>
            <a:br>
              <a:rPr lang="en-US" sz="2100" smtClean="0">
                <a:sym typeface="Symbol"/>
              </a:rPr>
            </a:br>
            <a:r>
              <a:rPr lang="en-US" sz="2100" smtClean="0">
                <a:sym typeface="Symbol"/>
              </a:rPr>
              <a:t>track each-other’s states</a:t>
            </a:r>
          </a:p>
        </p:txBody>
      </p:sp>
      <p:grpSp>
        <p:nvGrpSpPr>
          <p:cNvPr id="5" name="Group 4"/>
          <p:cNvGrpSpPr/>
          <p:nvPr/>
        </p:nvGrpSpPr>
        <p:grpSpPr>
          <a:xfrm>
            <a:off x="4645690" y="4495800"/>
            <a:ext cx="4064444" cy="1637127"/>
            <a:chOff x="457200" y="2834500"/>
            <a:chExt cx="8534400" cy="3889148"/>
          </a:xfrm>
        </p:grpSpPr>
        <p:grpSp>
          <p:nvGrpSpPr>
            <p:cNvPr id="6" name="Group 5"/>
            <p:cNvGrpSpPr/>
            <p:nvPr/>
          </p:nvGrpSpPr>
          <p:grpSpPr>
            <a:xfrm>
              <a:off x="457200" y="2834500"/>
              <a:ext cx="5543219" cy="3786062"/>
              <a:chOff x="152400" y="1842516"/>
              <a:chExt cx="6934200" cy="4329684"/>
            </a:xfrm>
          </p:grpSpPr>
          <p:sp>
            <p:nvSpPr>
              <p:cNvPr id="49" name="Oval 48"/>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50" name="Oval 49"/>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51" name="Freeform 50"/>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52" name="Freeform 51"/>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53" name="Freeform 52"/>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sp>
            <p:nvSpPr>
              <p:cNvPr id="54" name="TextBox 53"/>
              <p:cNvSpPr txBox="1"/>
              <p:nvPr/>
            </p:nvSpPr>
            <p:spPr>
              <a:xfrm>
                <a:off x="1033715" y="5203903"/>
                <a:ext cx="1981201" cy="501681"/>
              </a:xfrm>
              <a:prstGeom prst="rect">
                <a:avLst/>
              </a:prstGeom>
              <a:noFill/>
            </p:spPr>
            <p:txBody>
              <a:bodyPr wrap="square" rtlCol="0">
                <a:spAutoFit/>
              </a:bodyPr>
              <a:lstStyle/>
              <a:p>
                <a:r>
                  <a:rPr lang="en-US" sz="600" b="1" i="1" smtClean="0"/>
                  <a:t>SafeSend (Paxos)</a:t>
                </a:r>
                <a:endParaRPr lang="en-US" sz="600" b="1" i="1"/>
              </a:p>
            </p:txBody>
          </p:sp>
          <p:sp>
            <p:nvSpPr>
              <p:cNvPr id="55" name="Left-Right Arrow 54"/>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p>
            </p:txBody>
          </p:sp>
          <p:pic>
            <p:nvPicPr>
              <p:cNvPr id="56" name="Picture 2" descr="http://ts4.mm.bing.net/images/thumbnail.aspx?q=1535204598971&amp;id=0cf610390462919e01cbdf8c82ee49a2&amp;url=http%3a%2f%2fwww.clker.com%2fcliparts%2fB%2fj%2fI%2fF%2f9%2fV%2fbag-m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57" name="TextBox 56"/>
              <p:cNvSpPr txBox="1"/>
              <p:nvPr/>
            </p:nvSpPr>
            <p:spPr>
              <a:xfrm>
                <a:off x="4267201" y="5105401"/>
                <a:ext cx="1981201" cy="501681"/>
              </a:xfrm>
              <a:prstGeom prst="rect">
                <a:avLst/>
              </a:prstGeom>
              <a:noFill/>
            </p:spPr>
            <p:txBody>
              <a:bodyPr wrap="square" rtlCol="0">
                <a:spAutoFit/>
              </a:bodyPr>
              <a:lstStyle/>
              <a:p>
                <a:r>
                  <a:rPr lang="en-US" sz="600" b="1" i="1" smtClean="0"/>
                  <a:t>Flow Control</a:t>
                </a:r>
                <a:endParaRPr lang="en-US" sz="600" b="1" i="1"/>
              </a:p>
            </p:txBody>
          </p:sp>
        </p:grpSp>
        <p:grpSp>
          <p:nvGrpSpPr>
            <p:cNvPr id="7" name="Group 6"/>
            <p:cNvGrpSpPr/>
            <p:nvPr/>
          </p:nvGrpSpPr>
          <p:grpSpPr>
            <a:xfrm>
              <a:off x="6409402" y="3946477"/>
              <a:ext cx="1981200" cy="1195262"/>
              <a:chOff x="152400" y="1842516"/>
              <a:chExt cx="6934200" cy="4329684"/>
            </a:xfrm>
          </p:grpSpPr>
          <p:sp>
            <p:nvSpPr>
              <p:cNvPr id="40" name="Oval 39"/>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41" name="Oval 40"/>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42" name="Freeform 41"/>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43" name="Freeform 42"/>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44" name="Freeform 43"/>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45" name="TextBox 44"/>
              <p:cNvSpPr txBox="1"/>
              <p:nvPr/>
            </p:nvSpPr>
            <p:spPr>
              <a:xfrm>
                <a:off x="1033715" y="5203910"/>
                <a:ext cx="1981203" cy="926978"/>
              </a:xfrm>
              <a:prstGeom prst="rect">
                <a:avLst/>
              </a:prstGeom>
              <a:noFill/>
            </p:spPr>
            <p:txBody>
              <a:bodyPr wrap="square" rtlCol="0">
                <a:spAutoFit/>
              </a:bodyPr>
              <a:lstStyle/>
              <a:p>
                <a:r>
                  <a:rPr lang="en-US" sz="100" b="1" i="1" smtClean="0"/>
                  <a:t>SafeSend (Paxos)</a:t>
                </a:r>
                <a:endParaRPr lang="en-US" sz="100" b="1" i="1"/>
              </a:p>
            </p:txBody>
          </p:sp>
          <p:sp>
            <p:nvSpPr>
              <p:cNvPr id="46" name="Left-Right Arrow 45"/>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pic>
            <p:nvPicPr>
              <p:cNvPr id="47" name="Picture 2" descr="http://ts4.mm.bing.net/images/thumbnail.aspx?q=1535204598971&amp;id=0cf610390462919e01cbdf8c82ee49a2&amp;url=http%3a%2f%2fwww.clker.com%2fcliparts%2fB%2fj%2fI%2fF%2f9%2fV%2fbag-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48" name="TextBox 47"/>
              <p:cNvSpPr txBox="1"/>
              <p:nvPr/>
            </p:nvSpPr>
            <p:spPr>
              <a:xfrm>
                <a:off x="4267199" y="5105396"/>
                <a:ext cx="1981203" cy="926978"/>
              </a:xfrm>
              <a:prstGeom prst="rect">
                <a:avLst/>
              </a:prstGeom>
              <a:noFill/>
            </p:spPr>
            <p:txBody>
              <a:bodyPr wrap="square" rtlCol="0">
                <a:spAutoFit/>
              </a:bodyPr>
              <a:lstStyle/>
              <a:p>
                <a:r>
                  <a:rPr lang="en-US" sz="100" b="1" i="1" smtClean="0"/>
                  <a:t>Flow Control</a:t>
                </a:r>
                <a:endParaRPr lang="en-US" sz="100" b="1" i="1"/>
              </a:p>
            </p:txBody>
          </p:sp>
        </p:grpSp>
        <p:grpSp>
          <p:nvGrpSpPr>
            <p:cNvPr id="8" name="Group 7"/>
            <p:cNvGrpSpPr/>
            <p:nvPr/>
          </p:nvGrpSpPr>
          <p:grpSpPr>
            <a:xfrm>
              <a:off x="6561802" y="4098877"/>
              <a:ext cx="1981200" cy="1195262"/>
              <a:chOff x="152400" y="1842516"/>
              <a:chExt cx="6934200" cy="4329684"/>
            </a:xfrm>
          </p:grpSpPr>
          <p:sp>
            <p:nvSpPr>
              <p:cNvPr id="31" name="Oval 30"/>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32" name="Oval 31"/>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33" name="Freeform 32"/>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34" name="Freeform 33"/>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35" name="Freeform 34"/>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36" name="TextBox 35"/>
              <p:cNvSpPr txBox="1"/>
              <p:nvPr/>
            </p:nvSpPr>
            <p:spPr>
              <a:xfrm>
                <a:off x="1033715" y="5203910"/>
                <a:ext cx="1981203" cy="926978"/>
              </a:xfrm>
              <a:prstGeom prst="rect">
                <a:avLst/>
              </a:prstGeom>
              <a:noFill/>
            </p:spPr>
            <p:txBody>
              <a:bodyPr wrap="square" rtlCol="0">
                <a:spAutoFit/>
              </a:bodyPr>
              <a:lstStyle/>
              <a:p>
                <a:r>
                  <a:rPr lang="en-US" sz="100" b="1" i="1" smtClean="0"/>
                  <a:t>SafeSend (Paxos)</a:t>
                </a:r>
                <a:endParaRPr lang="en-US" sz="100" b="1" i="1"/>
              </a:p>
            </p:txBody>
          </p:sp>
          <p:sp>
            <p:nvSpPr>
              <p:cNvPr id="37" name="Left-Right Arrow 36"/>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pic>
            <p:nvPicPr>
              <p:cNvPr id="38" name="Picture 2" descr="http://ts4.mm.bing.net/images/thumbnail.aspx?q=1535204598971&amp;id=0cf610390462919e01cbdf8c82ee49a2&amp;url=http%3a%2f%2fwww.clker.com%2fcliparts%2fB%2fj%2fI%2fF%2f9%2fV%2fbag-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39" name="TextBox 38"/>
              <p:cNvSpPr txBox="1"/>
              <p:nvPr/>
            </p:nvSpPr>
            <p:spPr>
              <a:xfrm>
                <a:off x="4267199" y="5105396"/>
                <a:ext cx="1981203" cy="926978"/>
              </a:xfrm>
              <a:prstGeom prst="rect">
                <a:avLst/>
              </a:prstGeom>
              <a:noFill/>
            </p:spPr>
            <p:txBody>
              <a:bodyPr wrap="square" rtlCol="0">
                <a:spAutoFit/>
              </a:bodyPr>
              <a:lstStyle/>
              <a:p>
                <a:r>
                  <a:rPr lang="en-US" sz="100" b="1" i="1" smtClean="0"/>
                  <a:t>Flow Control</a:t>
                </a:r>
                <a:endParaRPr lang="en-US" sz="100" b="1" i="1"/>
              </a:p>
            </p:txBody>
          </p:sp>
        </p:grpSp>
        <p:grpSp>
          <p:nvGrpSpPr>
            <p:cNvPr id="9" name="Group 8"/>
            <p:cNvGrpSpPr/>
            <p:nvPr/>
          </p:nvGrpSpPr>
          <p:grpSpPr>
            <a:xfrm>
              <a:off x="6714202" y="4251277"/>
              <a:ext cx="1981200" cy="1195262"/>
              <a:chOff x="152400" y="1842516"/>
              <a:chExt cx="6934200" cy="4329684"/>
            </a:xfrm>
          </p:grpSpPr>
          <p:sp>
            <p:nvSpPr>
              <p:cNvPr id="22" name="Oval 21"/>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23" name="Oval 22"/>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24" name="Freeform 23"/>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25" name="Freeform 24"/>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26" name="Freeform 25"/>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27" name="TextBox 26"/>
              <p:cNvSpPr txBox="1"/>
              <p:nvPr/>
            </p:nvSpPr>
            <p:spPr>
              <a:xfrm>
                <a:off x="1033715" y="5203910"/>
                <a:ext cx="1981203" cy="926978"/>
              </a:xfrm>
              <a:prstGeom prst="rect">
                <a:avLst/>
              </a:prstGeom>
              <a:noFill/>
            </p:spPr>
            <p:txBody>
              <a:bodyPr wrap="square" rtlCol="0">
                <a:spAutoFit/>
              </a:bodyPr>
              <a:lstStyle/>
              <a:p>
                <a:r>
                  <a:rPr lang="en-US" sz="100" b="1" i="1" smtClean="0"/>
                  <a:t>SafeSend (Paxos)</a:t>
                </a:r>
                <a:endParaRPr lang="en-US" sz="100" b="1" i="1"/>
              </a:p>
            </p:txBody>
          </p:sp>
          <p:sp>
            <p:nvSpPr>
              <p:cNvPr id="28" name="Left-Right Arrow 27"/>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pic>
            <p:nvPicPr>
              <p:cNvPr id="29" name="Picture 2" descr="http://ts4.mm.bing.net/images/thumbnail.aspx?q=1535204598971&amp;id=0cf610390462919e01cbdf8c82ee49a2&amp;url=http%3a%2f%2fwww.clker.com%2fcliparts%2fB%2fj%2fI%2fF%2f9%2fV%2fbag-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30" name="TextBox 29"/>
              <p:cNvSpPr txBox="1"/>
              <p:nvPr/>
            </p:nvSpPr>
            <p:spPr>
              <a:xfrm>
                <a:off x="4267199" y="5105396"/>
                <a:ext cx="1981203" cy="926978"/>
              </a:xfrm>
              <a:prstGeom prst="rect">
                <a:avLst/>
              </a:prstGeom>
              <a:noFill/>
            </p:spPr>
            <p:txBody>
              <a:bodyPr wrap="square" rtlCol="0">
                <a:spAutoFit/>
              </a:bodyPr>
              <a:lstStyle/>
              <a:p>
                <a:r>
                  <a:rPr lang="en-US" sz="100" b="1" i="1" smtClean="0"/>
                  <a:t>Flow Control</a:t>
                </a:r>
                <a:endParaRPr lang="en-US" sz="100" b="1" i="1"/>
              </a:p>
            </p:txBody>
          </p:sp>
        </p:grpSp>
        <p:grpSp>
          <p:nvGrpSpPr>
            <p:cNvPr id="10" name="Group 9"/>
            <p:cNvGrpSpPr/>
            <p:nvPr/>
          </p:nvGrpSpPr>
          <p:grpSpPr>
            <a:xfrm>
              <a:off x="6866602" y="4403677"/>
              <a:ext cx="1981200" cy="1195262"/>
              <a:chOff x="152400" y="1842516"/>
              <a:chExt cx="6934200" cy="4329684"/>
            </a:xfrm>
          </p:grpSpPr>
          <p:sp>
            <p:nvSpPr>
              <p:cNvPr id="13" name="Oval 12"/>
              <p:cNvSpPr/>
              <p:nvPr/>
            </p:nvSpPr>
            <p:spPr>
              <a:xfrm>
                <a:off x="152400" y="1842516"/>
                <a:ext cx="6934200" cy="43296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14" name="Oval 13"/>
              <p:cNvSpPr/>
              <p:nvPr/>
            </p:nvSpPr>
            <p:spPr>
              <a:xfrm>
                <a:off x="683198" y="2514600"/>
                <a:ext cx="19812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15" name="Freeform 14"/>
              <p:cNvSpPr/>
              <p:nvPr/>
            </p:nvSpPr>
            <p:spPr>
              <a:xfrm>
                <a:off x="1129068" y="31520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16" name="Freeform 15"/>
              <p:cNvSpPr/>
              <p:nvPr/>
            </p:nvSpPr>
            <p:spPr>
              <a:xfrm>
                <a:off x="1516008" y="3285893"/>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17" name="Freeform 16"/>
              <p:cNvSpPr/>
              <p:nvPr/>
            </p:nvSpPr>
            <p:spPr>
              <a:xfrm>
                <a:off x="1863925" y="3190178"/>
                <a:ext cx="320783" cy="1315844"/>
              </a:xfrm>
              <a:custGeom>
                <a:avLst/>
                <a:gdLst>
                  <a:gd name="connsiteX0" fmla="*/ 38093 w 320783"/>
                  <a:gd name="connsiteY0" fmla="*/ 0 h 1315844"/>
                  <a:gd name="connsiteX1" fmla="*/ 320591 w 320783"/>
                  <a:gd name="connsiteY1" fmla="*/ 394010 h 1315844"/>
                  <a:gd name="connsiteX2" fmla="*/ 922 w 320783"/>
                  <a:gd name="connsiteY2" fmla="*/ 840059 h 1315844"/>
                  <a:gd name="connsiteX3" fmla="*/ 216512 w 320783"/>
                  <a:gd name="connsiteY3" fmla="*/ 1315844 h 1315844"/>
                  <a:gd name="connsiteX4" fmla="*/ 216512 w 320783"/>
                  <a:gd name="connsiteY4" fmla="*/ 1315844 h 1315844"/>
                  <a:gd name="connsiteX5" fmla="*/ 216512 w 320783"/>
                  <a:gd name="connsiteY5" fmla="*/ 1315844 h 1315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783" h="1315844">
                    <a:moveTo>
                      <a:pt x="38093" y="0"/>
                    </a:moveTo>
                    <a:cubicBezTo>
                      <a:pt x="182439" y="127000"/>
                      <a:pt x="326786" y="254000"/>
                      <a:pt x="320591" y="394010"/>
                    </a:cubicBezTo>
                    <a:cubicBezTo>
                      <a:pt x="314396" y="534020"/>
                      <a:pt x="18268" y="686420"/>
                      <a:pt x="922" y="840059"/>
                    </a:cubicBezTo>
                    <a:cubicBezTo>
                      <a:pt x="-16425" y="993698"/>
                      <a:pt x="216512" y="1315844"/>
                      <a:pt x="216512" y="1315844"/>
                    </a:cubicBezTo>
                    <a:lnTo>
                      <a:pt x="216512" y="1315844"/>
                    </a:lnTo>
                    <a:lnTo>
                      <a:pt x="216512" y="1315844"/>
                    </a:lnTo>
                  </a:path>
                </a:pathLst>
              </a:cu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sp>
            <p:nvSpPr>
              <p:cNvPr id="18" name="TextBox 17"/>
              <p:cNvSpPr txBox="1"/>
              <p:nvPr/>
            </p:nvSpPr>
            <p:spPr>
              <a:xfrm>
                <a:off x="1033715" y="5203910"/>
                <a:ext cx="1981203" cy="926978"/>
              </a:xfrm>
              <a:prstGeom prst="rect">
                <a:avLst/>
              </a:prstGeom>
              <a:noFill/>
            </p:spPr>
            <p:txBody>
              <a:bodyPr wrap="square" rtlCol="0">
                <a:spAutoFit/>
              </a:bodyPr>
              <a:lstStyle/>
              <a:p>
                <a:r>
                  <a:rPr lang="en-US" sz="100" b="1" i="1" smtClean="0"/>
                  <a:t>SafeSend (Paxos)</a:t>
                </a:r>
                <a:endParaRPr lang="en-US" sz="100" b="1" i="1"/>
              </a:p>
            </p:txBody>
          </p:sp>
          <p:sp>
            <p:nvSpPr>
              <p:cNvPr id="19" name="Left-Right Arrow 18"/>
              <p:cNvSpPr/>
              <p:nvPr/>
            </p:nvSpPr>
            <p:spPr>
              <a:xfrm>
                <a:off x="2895600" y="3567684"/>
                <a:ext cx="1216152" cy="484632"/>
              </a:xfrm>
              <a:prstGeom prst="lef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a:p>
            </p:txBody>
          </p:sp>
          <p:pic>
            <p:nvPicPr>
              <p:cNvPr id="20" name="Picture 2" descr="http://ts4.mm.bing.net/images/thumbnail.aspx?q=1535204598971&amp;id=0cf610390462919e01cbdf8c82ee49a2&amp;url=http%3a%2f%2fwww.clker.com%2fcliparts%2fB%2fj%2fI%2fF%2f9%2fV%2fbag-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2869" y="3123628"/>
                <a:ext cx="1581150" cy="1857376"/>
              </a:xfrm>
              <a:prstGeom prst="rect">
                <a:avLst/>
              </a:prstGeom>
              <a:solidFill>
                <a:schemeClr val="accent1">
                  <a:lumMod val="60000"/>
                  <a:lumOff val="40000"/>
                </a:schemeClr>
              </a:solidFill>
            </p:spPr>
          </p:pic>
          <p:sp>
            <p:nvSpPr>
              <p:cNvPr id="21" name="TextBox 20"/>
              <p:cNvSpPr txBox="1"/>
              <p:nvPr/>
            </p:nvSpPr>
            <p:spPr>
              <a:xfrm>
                <a:off x="4267199" y="5105396"/>
                <a:ext cx="1981203" cy="926978"/>
              </a:xfrm>
              <a:prstGeom prst="rect">
                <a:avLst/>
              </a:prstGeom>
              <a:noFill/>
            </p:spPr>
            <p:txBody>
              <a:bodyPr wrap="square" rtlCol="0">
                <a:spAutoFit/>
              </a:bodyPr>
              <a:lstStyle/>
              <a:p>
                <a:r>
                  <a:rPr lang="en-US" sz="100" b="1" i="1" smtClean="0"/>
                  <a:t>Flow Control</a:t>
                </a:r>
                <a:endParaRPr lang="en-US" sz="100" b="1" i="1"/>
              </a:p>
            </p:txBody>
          </p:sp>
        </p:grpSp>
        <p:sp>
          <p:nvSpPr>
            <p:cNvPr id="11" name="TextBox 10"/>
            <p:cNvSpPr txBox="1"/>
            <p:nvPr/>
          </p:nvSpPr>
          <p:spPr>
            <a:xfrm>
              <a:off x="2895601" y="6248399"/>
              <a:ext cx="767580" cy="475249"/>
            </a:xfrm>
            <a:prstGeom prst="rect">
              <a:avLst/>
            </a:prstGeom>
            <a:noFill/>
          </p:spPr>
          <p:txBody>
            <a:bodyPr wrap="square" rtlCol="0">
              <a:spAutoFit/>
            </a:bodyPr>
            <a:lstStyle/>
            <a:p>
              <a:pPr algn="ctr"/>
              <a:r>
                <a:rPr lang="en-US" sz="700" i="1" smtClean="0"/>
                <a:t>Me</a:t>
              </a:r>
              <a:endParaRPr lang="en-US" sz="700" i="1"/>
            </a:p>
          </p:txBody>
        </p:sp>
        <p:sp>
          <p:nvSpPr>
            <p:cNvPr id="12" name="TextBox 11"/>
            <p:cNvSpPr txBox="1"/>
            <p:nvPr/>
          </p:nvSpPr>
          <p:spPr>
            <a:xfrm>
              <a:off x="6248401" y="5687706"/>
              <a:ext cx="2743199" cy="475249"/>
            </a:xfrm>
            <a:prstGeom prst="rect">
              <a:avLst/>
            </a:prstGeom>
            <a:noFill/>
          </p:spPr>
          <p:txBody>
            <a:bodyPr wrap="square" rtlCol="0">
              <a:spAutoFit/>
            </a:bodyPr>
            <a:lstStyle/>
            <a:p>
              <a:pPr algn="ctr"/>
              <a:r>
                <a:rPr lang="en-US" sz="700" i="1" smtClean="0"/>
                <a:t>Them (other group members)</a:t>
              </a:r>
              <a:endParaRPr lang="en-US" sz="700" i="1"/>
            </a:p>
          </p:txBody>
        </p:sp>
      </p:grpSp>
    </p:spTree>
    <p:extLst>
      <p:ext uri="{BB962C8B-B14F-4D97-AF65-F5344CB8AC3E}">
        <p14:creationId xmlns:p14="http://schemas.microsoft.com/office/powerpoint/2010/main" val="1292336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Paxos + Flow Control correctness?</a:t>
            </a:r>
            <a:endParaRPr lang="en-US"/>
          </a:p>
        </p:txBody>
      </p:sp>
      <p:sp>
        <p:nvSpPr>
          <p:cNvPr id="3" name="Content Placeholder 2"/>
          <p:cNvSpPr>
            <a:spLocks noGrp="1"/>
          </p:cNvSpPr>
          <p:nvPr>
            <p:ph sz="quarter" idx="1"/>
          </p:nvPr>
        </p:nvSpPr>
        <p:spPr/>
        <p:txBody>
          <a:bodyPr/>
          <a:lstStyle/>
          <a:p>
            <a:r>
              <a:rPr lang="en-US" smtClean="0"/>
              <a:t>Flow control imposed only when a protocol starts</a:t>
            </a:r>
          </a:p>
          <a:p>
            <a:pPr lvl="1"/>
            <a:r>
              <a:rPr lang="en-US" smtClean="0"/>
              <a:t>Waiting for flow control induces a partial dependency ordering</a:t>
            </a:r>
          </a:p>
          <a:p>
            <a:pPr lvl="1"/>
            <a:r>
              <a:rPr lang="en-US" smtClean="0"/>
              <a:t>If prior protocols are live, some waiting protocol will </a:t>
            </a:r>
            <a:r>
              <a:rPr lang="en-US"/>
              <a:t>eventually </a:t>
            </a:r>
            <a:r>
              <a:rPr lang="en-US" smtClean="0"/>
              <a:t>have a chance to run</a:t>
            </a:r>
          </a:p>
          <a:p>
            <a:pPr lvl="1"/>
            <a:r>
              <a:rPr lang="en-US" smtClean="0"/>
              <a:t>Fairness requires further mechanisms...</a:t>
            </a:r>
            <a:endParaRPr lang="en-US"/>
          </a:p>
        </p:txBody>
      </p:sp>
    </p:spTree>
    <p:extLst>
      <p:ext uri="{BB962C8B-B14F-4D97-AF65-F5344CB8AC3E}">
        <p14:creationId xmlns:p14="http://schemas.microsoft.com/office/powerpoint/2010/main" val="188426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It isn’t quite so simple: Delay Tolerance</a:t>
            </a:r>
            <a:endParaRPr lang="en-US"/>
          </a:p>
        </p:txBody>
      </p:sp>
      <p:sp>
        <p:nvSpPr>
          <p:cNvPr id="3" name="Content Placeholder 2"/>
          <p:cNvSpPr>
            <a:spLocks noGrp="1"/>
          </p:cNvSpPr>
          <p:nvPr>
            <p:ph sz="quarter" idx="1"/>
          </p:nvPr>
        </p:nvSpPr>
        <p:spPr>
          <a:xfrm>
            <a:off x="457200" y="1600200"/>
            <a:ext cx="8458200" cy="4495800"/>
          </a:xfrm>
        </p:spPr>
        <p:txBody>
          <a:bodyPr>
            <a:normAutofit fontScale="85000" lnSpcReduction="20000"/>
          </a:bodyPr>
          <a:lstStyle/>
          <a:p>
            <a:r>
              <a:rPr lang="en-US" smtClean="0"/>
              <a:t>Recall that Isis</a:t>
            </a:r>
            <a:r>
              <a:rPr lang="en-US" baseline="30000" smtClean="0"/>
              <a:t>2</a:t>
            </a:r>
            <a:r>
              <a:rPr lang="en-US" smtClean="0"/>
              <a:t> targets cloud-scale settings</a:t>
            </a:r>
          </a:p>
          <a:p>
            <a:pPr lvl="1"/>
            <a:r>
              <a:rPr lang="en-US" smtClean="0"/>
              <a:t>Hence aggressively scaled, must “ride out” scheduling delays, long message latencies, elasticity events</a:t>
            </a:r>
          </a:p>
          <a:p>
            <a:pPr lvl="1"/>
            <a:r>
              <a:rPr lang="en-US" smtClean="0"/>
              <a:t>Most work on DTNs focuses on progress “despite” delays</a:t>
            </a:r>
          </a:p>
          <a:p>
            <a:pPr lvl="1"/>
            <a:r>
              <a:rPr lang="en-US" smtClean="0"/>
              <a:t>But in Isis</a:t>
            </a:r>
            <a:r>
              <a:rPr lang="en-US" baseline="30000" smtClean="0"/>
              <a:t>2</a:t>
            </a:r>
            <a:r>
              <a:rPr lang="en-US" smtClean="0"/>
              <a:t> if some nodes get far ahead of other nodes, the flow-control module we’ve just discussed kicks in!  This defeats DTN logic</a:t>
            </a:r>
          </a:p>
          <a:p>
            <a:r>
              <a:rPr lang="en-US" smtClean="0"/>
              <a:t>Given this mix of needs, which the best 2PC implementation?</a:t>
            </a:r>
          </a:p>
          <a:p>
            <a:pPr lvl="1"/>
            <a:r>
              <a:rPr lang="en-US" smtClean="0"/>
              <a:t>One leader, </a:t>
            </a:r>
            <a:r>
              <a:rPr lang="en-US" i="1" smtClean="0"/>
              <a:t>n </a:t>
            </a:r>
            <a:r>
              <a:rPr lang="en-US" smtClean="0"/>
              <a:t>members</a:t>
            </a:r>
          </a:p>
          <a:p>
            <a:pPr lvl="1"/>
            <a:r>
              <a:rPr lang="en-US" smtClean="0"/>
              <a:t>Hierarchical (tree)</a:t>
            </a:r>
          </a:p>
          <a:p>
            <a:pPr lvl="1"/>
            <a:r>
              <a:rPr lang="en-US" smtClean="0"/>
              <a:t>Tree of rings (Ostrowski: QSM)</a:t>
            </a:r>
          </a:p>
          <a:p>
            <a:pPr lvl="1"/>
            <a:r>
              <a:rPr lang="en-US" smtClean="0"/>
              <a:t>Hypothetical: Self-stabilization or gossip “emulation” of 2PC</a:t>
            </a:r>
          </a:p>
          <a:p>
            <a:r>
              <a:rPr lang="en-US" smtClean="0"/>
              <a:t>... And whichever we favor also needs to lend itself to an implementation we can prove correct!</a:t>
            </a:r>
          </a:p>
        </p:txBody>
      </p:sp>
      <p:grpSp>
        <p:nvGrpSpPr>
          <p:cNvPr id="10" name="Group 9"/>
          <p:cNvGrpSpPr/>
          <p:nvPr/>
        </p:nvGrpSpPr>
        <p:grpSpPr>
          <a:xfrm>
            <a:off x="5592836" y="4318678"/>
            <a:ext cx="533400" cy="228600"/>
            <a:chOff x="4495800" y="3962400"/>
            <a:chExt cx="533400" cy="304800"/>
          </a:xfrm>
        </p:grpSpPr>
        <p:cxnSp>
          <p:nvCxnSpPr>
            <p:cNvPr id="5" name="Straight Arrow Connector 4"/>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5592836" y="4184135"/>
            <a:ext cx="1308427" cy="518472"/>
            <a:chOff x="4670502" y="3967712"/>
            <a:chExt cx="1308427" cy="518472"/>
          </a:xfrm>
        </p:grpSpPr>
        <p:grpSp>
          <p:nvGrpSpPr>
            <p:cNvPr id="11" name="Group 10"/>
            <p:cNvGrpSpPr/>
            <p:nvPr/>
          </p:nvGrpSpPr>
          <p:grpSpPr>
            <a:xfrm>
              <a:off x="4670502" y="4102255"/>
              <a:ext cx="533400" cy="228600"/>
              <a:chOff x="4495800" y="3962400"/>
              <a:chExt cx="533400" cy="304800"/>
            </a:xfrm>
          </p:grpSpPr>
          <p:cxnSp>
            <p:nvCxnSpPr>
              <p:cNvPr id="12" name="Straight Arrow Connector 11"/>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rot="21181066">
              <a:off x="5117131" y="3967712"/>
              <a:ext cx="838200" cy="152400"/>
              <a:chOff x="4495800" y="3962400"/>
              <a:chExt cx="533400" cy="304800"/>
            </a:xfrm>
          </p:grpSpPr>
          <p:cxnSp>
            <p:nvCxnSpPr>
              <p:cNvPr id="16" name="Straight Arrow Connector 15"/>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rot="755930">
              <a:off x="5140729" y="4314734"/>
              <a:ext cx="838200" cy="171450"/>
              <a:chOff x="4495800" y="3962400"/>
              <a:chExt cx="533400" cy="304800"/>
            </a:xfrm>
          </p:grpSpPr>
          <p:cxnSp>
            <p:nvCxnSpPr>
              <p:cNvPr id="20" name="Straight Arrow Connector 19"/>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5161859" y="4111082"/>
              <a:ext cx="790364" cy="197961"/>
              <a:chOff x="4495800" y="3962400"/>
              <a:chExt cx="533400" cy="304800"/>
            </a:xfrm>
          </p:grpSpPr>
          <p:cxnSp>
            <p:nvCxnSpPr>
              <p:cNvPr id="24" name="Straight Arrow Connector 23"/>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nvGrpSpPr>
          <p:cNvPr id="50" name="Group 49"/>
          <p:cNvGrpSpPr/>
          <p:nvPr/>
        </p:nvGrpSpPr>
        <p:grpSpPr>
          <a:xfrm>
            <a:off x="5596265" y="4114800"/>
            <a:ext cx="1337935" cy="722352"/>
            <a:chOff x="6312763" y="4137486"/>
            <a:chExt cx="1337935" cy="722352"/>
          </a:xfrm>
        </p:grpSpPr>
        <p:grpSp>
          <p:nvGrpSpPr>
            <p:cNvPr id="28" name="Group 27"/>
            <p:cNvGrpSpPr/>
            <p:nvPr/>
          </p:nvGrpSpPr>
          <p:grpSpPr>
            <a:xfrm>
              <a:off x="6312763" y="4215017"/>
              <a:ext cx="1308427" cy="518472"/>
              <a:chOff x="4670502" y="3967712"/>
              <a:chExt cx="1308427" cy="518472"/>
            </a:xfrm>
          </p:grpSpPr>
          <p:grpSp>
            <p:nvGrpSpPr>
              <p:cNvPr id="29" name="Group 28"/>
              <p:cNvGrpSpPr/>
              <p:nvPr/>
            </p:nvGrpSpPr>
            <p:grpSpPr>
              <a:xfrm>
                <a:off x="4670502" y="4102255"/>
                <a:ext cx="533400" cy="228600"/>
                <a:chOff x="4495800" y="3962400"/>
                <a:chExt cx="533400" cy="304800"/>
              </a:xfrm>
            </p:grpSpPr>
            <p:cxnSp>
              <p:nvCxnSpPr>
                <p:cNvPr id="42" name="Straight Arrow Connector 41"/>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rot="21181066">
                <a:off x="5117131" y="3967712"/>
                <a:ext cx="838200" cy="152400"/>
                <a:chOff x="4495800" y="3962400"/>
                <a:chExt cx="533400" cy="304800"/>
              </a:xfrm>
            </p:grpSpPr>
            <p:cxnSp>
              <p:nvCxnSpPr>
                <p:cNvPr id="39" name="Straight Arrow Connector 38"/>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rot="755930">
                <a:off x="5140729" y="4314734"/>
                <a:ext cx="838200" cy="171450"/>
                <a:chOff x="4495800" y="3962400"/>
                <a:chExt cx="533400" cy="304800"/>
              </a:xfrm>
            </p:grpSpPr>
            <p:cxnSp>
              <p:nvCxnSpPr>
                <p:cNvPr id="36" name="Straight Arrow Connector 35"/>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5161859" y="4111082"/>
                <a:ext cx="790364" cy="197961"/>
                <a:chOff x="4495800" y="3962400"/>
                <a:chExt cx="533400" cy="304800"/>
              </a:xfrm>
            </p:grpSpPr>
            <p:cxnSp>
              <p:nvCxnSpPr>
                <p:cNvPr id="33" name="Straight Arrow Connector 32"/>
                <p:cNvCxnSpPr/>
                <p:nvPr/>
              </p:nvCxnSpPr>
              <p:spPr>
                <a:xfrm flipV="1">
                  <a:off x="4495800" y="39624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495800" y="4114800"/>
                  <a:ext cx="533400"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495800" y="4114800"/>
                  <a:ext cx="533400" cy="1524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46" name="Freeform 45"/>
            <p:cNvSpPr/>
            <p:nvPr/>
          </p:nvSpPr>
          <p:spPr>
            <a:xfrm>
              <a:off x="6733736" y="4358628"/>
              <a:ext cx="112427" cy="212074"/>
            </a:xfrm>
            <a:custGeom>
              <a:avLst/>
              <a:gdLst>
                <a:gd name="connsiteX0" fmla="*/ 166631 w 449708"/>
                <a:gd name="connsiteY0" fmla="*/ 721279 h 721279"/>
                <a:gd name="connsiteX1" fmla="*/ 449128 w 449708"/>
                <a:gd name="connsiteY1" fmla="*/ 394177 h 721279"/>
                <a:gd name="connsiteX2" fmla="*/ 233538 w 449708"/>
                <a:gd name="connsiteY2" fmla="*/ 167 h 721279"/>
                <a:gd name="connsiteX3" fmla="*/ 3080 w 449708"/>
                <a:gd name="connsiteY3" fmla="*/ 349572 h 721279"/>
                <a:gd name="connsiteX4" fmla="*/ 122026 w 449708"/>
                <a:gd name="connsiteY4" fmla="*/ 691542 h 721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708" h="721279">
                  <a:moveTo>
                    <a:pt x="166631" y="721279"/>
                  </a:moveTo>
                  <a:cubicBezTo>
                    <a:pt x="302304" y="617820"/>
                    <a:pt x="437977" y="514362"/>
                    <a:pt x="449128" y="394177"/>
                  </a:cubicBezTo>
                  <a:cubicBezTo>
                    <a:pt x="460279" y="273992"/>
                    <a:pt x="307879" y="7601"/>
                    <a:pt x="233538" y="167"/>
                  </a:cubicBezTo>
                  <a:cubicBezTo>
                    <a:pt x="159197" y="-7267"/>
                    <a:pt x="21665" y="234343"/>
                    <a:pt x="3080" y="349572"/>
                  </a:cubicBezTo>
                  <a:cubicBezTo>
                    <a:pt x="-15505" y="464801"/>
                    <a:pt x="53260" y="578171"/>
                    <a:pt x="122026" y="691542"/>
                  </a:cubicBezTo>
                </a:path>
              </a:pathLst>
            </a:custGeom>
            <a:noFill/>
            <a:ln>
              <a:solidFill>
                <a:srgbClr val="C0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7538271" y="4137486"/>
              <a:ext cx="112427" cy="212074"/>
            </a:xfrm>
            <a:custGeom>
              <a:avLst/>
              <a:gdLst>
                <a:gd name="connsiteX0" fmla="*/ 166631 w 449708"/>
                <a:gd name="connsiteY0" fmla="*/ 721279 h 721279"/>
                <a:gd name="connsiteX1" fmla="*/ 449128 w 449708"/>
                <a:gd name="connsiteY1" fmla="*/ 394177 h 721279"/>
                <a:gd name="connsiteX2" fmla="*/ 233538 w 449708"/>
                <a:gd name="connsiteY2" fmla="*/ 167 h 721279"/>
                <a:gd name="connsiteX3" fmla="*/ 3080 w 449708"/>
                <a:gd name="connsiteY3" fmla="*/ 349572 h 721279"/>
                <a:gd name="connsiteX4" fmla="*/ 122026 w 449708"/>
                <a:gd name="connsiteY4" fmla="*/ 691542 h 721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708" h="721279">
                  <a:moveTo>
                    <a:pt x="166631" y="721279"/>
                  </a:moveTo>
                  <a:cubicBezTo>
                    <a:pt x="302304" y="617820"/>
                    <a:pt x="437977" y="514362"/>
                    <a:pt x="449128" y="394177"/>
                  </a:cubicBezTo>
                  <a:cubicBezTo>
                    <a:pt x="460279" y="273992"/>
                    <a:pt x="307879" y="7601"/>
                    <a:pt x="233538" y="167"/>
                  </a:cubicBezTo>
                  <a:cubicBezTo>
                    <a:pt x="159197" y="-7267"/>
                    <a:pt x="21665" y="234343"/>
                    <a:pt x="3080" y="349572"/>
                  </a:cubicBezTo>
                  <a:cubicBezTo>
                    <a:pt x="-15505" y="464801"/>
                    <a:pt x="53260" y="578171"/>
                    <a:pt x="122026" y="691542"/>
                  </a:cubicBezTo>
                </a:path>
              </a:pathLst>
            </a:custGeom>
            <a:noFill/>
            <a:ln>
              <a:solidFill>
                <a:srgbClr val="C0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7535270" y="4348300"/>
              <a:ext cx="112427" cy="212074"/>
            </a:xfrm>
            <a:custGeom>
              <a:avLst/>
              <a:gdLst>
                <a:gd name="connsiteX0" fmla="*/ 166631 w 449708"/>
                <a:gd name="connsiteY0" fmla="*/ 721279 h 721279"/>
                <a:gd name="connsiteX1" fmla="*/ 449128 w 449708"/>
                <a:gd name="connsiteY1" fmla="*/ 394177 h 721279"/>
                <a:gd name="connsiteX2" fmla="*/ 233538 w 449708"/>
                <a:gd name="connsiteY2" fmla="*/ 167 h 721279"/>
                <a:gd name="connsiteX3" fmla="*/ 3080 w 449708"/>
                <a:gd name="connsiteY3" fmla="*/ 349572 h 721279"/>
                <a:gd name="connsiteX4" fmla="*/ 122026 w 449708"/>
                <a:gd name="connsiteY4" fmla="*/ 691542 h 721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708" h="721279">
                  <a:moveTo>
                    <a:pt x="166631" y="721279"/>
                  </a:moveTo>
                  <a:cubicBezTo>
                    <a:pt x="302304" y="617820"/>
                    <a:pt x="437977" y="514362"/>
                    <a:pt x="449128" y="394177"/>
                  </a:cubicBezTo>
                  <a:cubicBezTo>
                    <a:pt x="460279" y="273992"/>
                    <a:pt x="307879" y="7601"/>
                    <a:pt x="233538" y="167"/>
                  </a:cubicBezTo>
                  <a:cubicBezTo>
                    <a:pt x="159197" y="-7267"/>
                    <a:pt x="21665" y="234343"/>
                    <a:pt x="3080" y="349572"/>
                  </a:cubicBezTo>
                  <a:cubicBezTo>
                    <a:pt x="-15505" y="464801"/>
                    <a:pt x="53260" y="578171"/>
                    <a:pt x="122026" y="691542"/>
                  </a:cubicBezTo>
                </a:path>
              </a:pathLst>
            </a:custGeom>
            <a:noFill/>
            <a:ln>
              <a:solidFill>
                <a:srgbClr val="C0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7535269" y="4647764"/>
              <a:ext cx="112427" cy="212074"/>
            </a:xfrm>
            <a:custGeom>
              <a:avLst/>
              <a:gdLst>
                <a:gd name="connsiteX0" fmla="*/ 166631 w 449708"/>
                <a:gd name="connsiteY0" fmla="*/ 721279 h 721279"/>
                <a:gd name="connsiteX1" fmla="*/ 449128 w 449708"/>
                <a:gd name="connsiteY1" fmla="*/ 394177 h 721279"/>
                <a:gd name="connsiteX2" fmla="*/ 233538 w 449708"/>
                <a:gd name="connsiteY2" fmla="*/ 167 h 721279"/>
                <a:gd name="connsiteX3" fmla="*/ 3080 w 449708"/>
                <a:gd name="connsiteY3" fmla="*/ 349572 h 721279"/>
                <a:gd name="connsiteX4" fmla="*/ 122026 w 449708"/>
                <a:gd name="connsiteY4" fmla="*/ 691542 h 721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708" h="721279">
                  <a:moveTo>
                    <a:pt x="166631" y="721279"/>
                  </a:moveTo>
                  <a:cubicBezTo>
                    <a:pt x="302304" y="617820"/>
                    <a:pt x="437977" y="514362"/>
                    <a:pt x="449128" y="394177"/>
                  </a:cubicBezTo>
                  <a:cubicBezTo>
                    <a:pt x="460279" y="273992"/>
                    <a:pt x="307879" y="7601"/>
                    <a:pt x="233538" y="167"/>
                  </a:cubicBezTo>
                  <a:cubicBezTo>
                    <a:pt x="159197" y="-7267"/>
                    <a:pt x="21665" y="234343"/>
                    <a:pt x="3080" y="349572"/>
                  </a:cubicBezTo>
                  <a:cubicBezTo>
                    <a:pt x="-15505" y="464801"/>
                    <a:pt x="53260" y="578171"/>
                    <a:pt x="122026" y="691542"/>
                  </a:cubicBezTo>
                </a:path>
              </a:pathLst>
            </a:custGeom>
            <a:noFill/>
            <a:ln>
              <a:solidFill>
                <a:srgbClr val="C0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6129665" y="4158724"/>
            <a:ext cx="434734" cy="584775"/>
          </a:xfrm>
          <a:prstGeom prst="rect">
            <a:avLst/>
          </a:prstGeom>
          <a:noFill/>
        </p:spPr>
        <p:txBody>
          <a:bodyPr wrap="none" rtlCol="0">
            <a:spAutoFit/>
          </a:bodyPr>
          <a:lstStyle/>
          <a:p>
            <a:r>
              <a:rPr lang="en-US" sz="3200" smtClean="0">
                <a:latin typeface="Arial Black" pitchFamily="34" charset="0"/>
              </a:rPr>
              <a:t>?</a:t>
            </a:r>
            <a:endParaRPr lang="en-US">
              <a:latin typeface="Arial Black" pitchFamily="34" charset="0"/>
            </a:endParaRPr>
          </a:p>
        </p:txBody>
      </p:sp>
    </p:spTree>
    <p:extLst>
      <p:ext uri="{BB962C8B-B14F-4D97-AF65-F5344CB8AC3E}">
        <p14:creationId xmlns:p14="http://schemas.microsoft.com/office/powerpoint/2010/main" val="353082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10"/>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7"/>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50"/>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51">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Lessons one learns... and challenges</a:t>
            </a:r>
            <a:endParaRPr lang="en-US"/>
          </a:p>
        </p:txBody>
      </p:sp>
      <p:sp>
        <p:nvSpPr>
          <p:cNvPr id="3" name="Content Placeholder 2"/>
          <p:cNvSpPr>
            <a:spLocks noGrp="1"/>
          </p:cNvSpPr>
          <p:nvPr>
            <p:ph sz="quarter" idx="1"/>
          </p:nvPr>
        </p:nvSpPr>
        <p:spPr>
          <a:xfrm>
            <a:off x="609600" y="1600200"/>
            <a:ext cx="8153400" cy="4495800"/>
          </a:xfrm>
        </p:spPr>
        <p:txBody>
          <a:bodyPr/>
          <a:lstStyle/>
          <a:p>
            <a:r>
              <a:rPr lang="en-US" smtClean="0"/>
              <a:t>Formal models are powerful conceptual tools</a:t>
            </a:r>
          </a:p>
          <a:p>
            <a:pPr lvl="1"/>
            <a:r>
              <a:rPr lang="en-US" smtClean="0"/>
              <a:t>Impossible to build a system like Isis</a:t>
            </a:r>
            <a:r>
              <a:rPr lang="en-US" baseline="30000" smtClean="0"/>
              <a:t>2</a:t>
            </a:r>
            <a:r>
              <a:rPr lang="en-US" smtClean="0"/>
              <a:t> without them</a:t>
            </a:r>
          </a:p>
          <a:p>
            <a:pPr lvl="1"/>
            <a:r>
              <a:rPr lang="en-US" smtClean="0"/>
              <a:t>And Isis</a:t>
            </a:r>
            <a:r>
              <a:rPr lang="en-US" baseline="30000" smtClean="0"/>
              <a:t>2</a:t>
            </a:r>
            <a:r>
              <a:rPr lang="en-US" smtClean="0"/>
              <a:t> in turn enables high-assurance applications</a:t>
            </a:r>
          </a:p>
          <a:p>
            <a:pPr lvl="1"/>
            <a:endParaRPr lang="en-US"/>
          </a:p>
          <a:p>
            <a:r>
              <a:rPr lang="en-US" smtClean="0"/>
              <a:t>Yet our science of formal methods remains too narrow in its focus</a:t>
            </a:r>
          </a:p>
          <a:p>
            <a:pPr lvl="1"/>
            <a:r>
              <a:rPr lang="en-US" smtClean="0"/>
              <a:t>Teaches us how to reason about a single protocol</a:t>
            </a:r>
          </a:p>
          <a:p>
            <a:pPr lvl="1"/>
            <a:r>
              <a:rPr lang="en-US" smtClean="0"/>
              <a:t>But also need to think about communities of protocols, concurrency everywhere, cross-process dependencies</a:t>
            </a:r>
            <a:endParaRPr lang="en-US"/>
          </a:p>
        </p:txBody>
      </p:sp>
    </p:spTree>
    <p:extLst>
      <p:ext uri="{BB962C8B-B14F-4D97-AF65-F5344CB8AC3E}">
        <p14:creationId xmlns:p14="http://schemas.microsoft.com/office/powerpoint/2010/main" val="95437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Goals for Today</a:t>
            </a:r>
            <a:endParaRPr lang="en-US"/>
          </a:p>
        </p:txBody>
      </p:sp>
      <p:sp>
        <p:nvSpPr>
          <p:cNvPr id="71683" name="Rectangle 3"/>
          <p:cNvSpPr>
            <a:spLocks noGrp="1" noChangeArrowheads="1"/>
          </p:cNvSpPr>
          <p:nvPr>
            <p:ph sz="quarter" idx="1"/>
          </p:nvPr>
        </p:nvSpPr>
        <p:spPr/>
        <p:txBody>
          <a:bodyPr/>
          <a:lstStyle/>
          <a:p>
            <a:r>
              <a:rPr lang="en-US" smtClean="0"/>
              <a:t>What is CS6410 “about”?</a:t>
            </a:r>
          </a:p>
          <a:p>
            <a:pPr lvl="1"/>
            <a:r>
              <a:rPr lang="en-US" smtClean="0"/>
              <a:t>What will be covered, and what background is assumed?</a:t>
            </a:r>
          </a:p>
          <a:p>
            <a:pPr lvl="1"/>
            <a:r>
              <a:rPr lang="en-US" smtClean="0"/>
              <a:t>Why take this course?</a:t>
            </a:r>
          </a:p>
          <a:p>
            <a:pPr lvl="1"/>
            <a:r>
              <a:rPr lang="en-US" smtClean="0"/>
              <a:t>How does this class operate?</a:t>
            </a:r>
          </a:p>
          <a:p>
            <a:pPr lvl="1"/>
            <a:r>
              <a:rPr lang="en-US" smtClean="0"/>
              <a:t>Class details</a:t>
            </a:r>
          </a:p>
          <a:p>
            <a:endParaRPr lang="en-US" smtClean="0"/>
          </a:p>
          <a:p>
            <a:r>
              <a:rPr lang="en-US" smtClean="0"/>
              <a:t>Non-goal: We won’t have a real lecture today</a:t>
            </a:r>
          </a:p>
          <a:p>
            <a:pPr lvl="1"/>
            <a:r>
              <a:rPr lang="en-US" smtClean="0"/>
              <a:t>This is because our lectures are always tied to readings</a:t>
            </a:r>
          </a:p>
          <a:p>
            <a:endParaRPr lang="en-US" smtClean="0"/>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about the code we saw earlier?</a:t>
            </a:r>
            <a:endParaRPr lang="en-US"/>
          </a:p>
        </p:txBody>
      </p:sp>
      <p:sp>
        <p:nvSpPr>
          <p:cNvPr id="3" name="Content Placeholder 2"/>
          <p:cNvSpPr>
            <a:spLocks noGrp="1"/>
          </p:cNvSpPr>
          <p:nvPr>
            <p:ph sz="quarter" idx="1"/>
          </p:nvPr>
        </p:nvSpPr>
        <p:spPr/>
        <p:txBody>
          <a:bodyPr>
            <a:normAutofit/>
          </a:bodyPr>
          <a:lstStyle/>
          <a:p>
            <a:r>
              <a:rPr lang="en-US" smtClean="0"/>
              <a:t>In fact, combining Isis</a:t>
            </a:r>
            <a:r>
              <a:rPr lang="en-US" baseline="30000" smtClean="0"/>
              <a:t>2</a:t>
            </a:r>
            <a:r>
              <a:rPr lang="en-US" smtClean="0"/>
              <a:t> (or Paxos) with MySQL this way involves all sorts of hidden assumptions and brings all sorts of implied obligations</a:t>
            </a:r>
          </a:p>
          <a:p>
            <a:endParaRPr lang="en-US"/>
          </a:p>
          <a:p>
            <a:r>
              <a:rPr lang="en-US" smtClean="0"/>
              <a:t>Many researchers who use these sorts of techniques do so without understanding those issues</a:t>
            </a:r>
          </a:p>
          <a:p>
            <a:pPr lvl="1"/>
            <a:r>
              <a:rPr lang="en-US" smtClean="0"/>
              <a:t>Hence surprisingly many prominent research papers are flawed, or at least don’t tell the whole story!</a:t>
            </a:r>
          </a:p>
          <a:p>
            <a:pPr lvl="1"/>
            <a:r>
              <a:rPr lang="en-US" smtClean="0"/>
              <a:t>In CS6410 we’ll try to drill down to those insights</a:t>
            </a:r>
            <a:endParaRPr lang="en-US"/>
          </a:p>
        </p:txBody>
      </p:sp>
    </p:spTree>
    <p:extLst>
      <p:ext uri="{BB962C8B-B14F-4D97-AF65-F5344CB8AC3E}">
        <p14:creationId xmlns:p14="http://schemas.microsoft.com/office/powerpoint/2010/main" val="2085695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mtClean="0"/>
              <a:t>Reminder: MySQL replicated with Isis</a:t>
            </a:r>
            <a:r>
              <a:rPr lang="en-US" baseline="30000" smtClean="0"/>
              <a:t>2</a:t>
            </a:r>
            <a:endParaRPr lang="en-US"/>
          </a:p>
        </p:txBody>
      </p:sp>
      <p:sp>
        <p:nvSpPr>
          <p:cNvPr id="7" name="Content Placeholder 2"/>
          <p:cNvSpPr txBox="1">
            <a:spLocks/>
          </p:cNvSpPr>
          <p:nvPr/>
        </p:nvSpPr>
        <p:spPr>
          <a:xfrm>
            <a:off x="304800" y="1828800"/>
            <a:ext cx="5638800" cy="4038600"/>
          </a:xfrm>
          <a:prstGeom prst="rect">
            <a:avLst/>
          </a:prstGeom>
          <a:solidFill>
            <a:srgbClr val="FFFF99"/>
          </a:solidFill>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None/>
            </a:pPr>
            <a:r>
              <a:rPr lang="en-US" sz="2000"/>
              <a:t>Group g = new Group(“myGroup</a:t>
            </a:r>
            <a:r>
              <a:rPr lang="en-US" sz="2000" smtClean="0"/>
              <a:t>”);</a:t>
            </a:r>
          </a:p>
          <a:p>
            <a:pPr>
              <a:buNone/>
            </a:pPr>
            <a:r>
              <a:rPr lang="en-US" sz="2000"/>
              <a:t>g.ViewHandlers += delegate(View v) </a:t>
            </a:r>
            <a:r>
              <a:rPr lang="en-US" sz="2000" smtClean="0"/>
              <a:t>{</a:t>
            </a:r>
          </a:p>
          <a:p>
            <a:pPr>
              <a:buNone/>
            </a:pPr>
            <a:r>
              <a:rPr lang="en-US" sz="2000" smtClean="0"/>
              <a:t>    IMPORT </a:t>
            </a:r>
            <a:r>
              <a:rPr lang="en-US" sz="2000"/>
              <a:t>“db-replica:”+v.GetMyRank</a:t>
            </a:r>
            <a:r>
              <a:rPr lang="en-US" sz="2000" smtClean="0"/>
              <a:t>();</a:t>
            </a:r>
          </a:p>
          <a:p>
            <a:pPr>
              <a:buNone/>
            </a:pPr>
            <a:r>
              <a:rPr lang="en-US" sz="2000" smtClean="0"/>
              <a:t>};</a:t>
            </a:r>
          </a:p>
          <a:p>
            <a:pPr>
              <a:buNone/>
            </a:pPr>
            <a:r>
              <a:rPr lang="en-US" sz="2000" smtClean="0"/>
              <a:t>g.Handlers[UPDATE</a:t>
            </a:r>
            <a:r>
              <a:rPr lang="en-US" sz="2000"/>
              <a:t>] += delegate(string s, </a:t>
            </a:r>
            <a:r>
              <a:rPr lang="en-US" sz="2000" smtClean="0"/>
              <a:t>double v) </a:t>
            </a:r>
            <a:endParaRPr lang="en-US" sz="2000"/>
          </a:p>
          <a:p>
            <a:pPr>
              <a:buNone/>
            </a:pPr>
            <a:r>
              <a:rPr lang="en-US" sz="2000" smtClean="0"/>
              <a:t>{</a:t>
            </a:r>
            <a:endParaRPr lang="en-US" sz="2000"/>
          </a:p>
          <a:p>
            <a:pPr>
              <a:buNone/>
            </a:pPr>
            <a:r>
              <a:rPr lang="en-US" sz="2000"/>
              <a:t>    </a:t>
            </a:r>
            <a:r>
              <a:rPr lang="en-US" sz="2000" smtClean="0"/>
              <a:t>START TRANSACTION;</a:t>
            </a:r>
          </a:p>
          <a:p>
            <a:pPr>
              <a:buNone/>
            </a:pPr>
            <a:r>
              <a:rPr lang="en-US" sz="2000" smtClean="0"/>
              <a:t>    UPDATE salary = v WHERE SET name=s; </a:t>
            </a:r>
          </a:p>
          <a:p>
            <a:pPr>
              <a:buNone/>
            </a:pPr>
            <a:r>
              <a:rPr lang="en-US" sz="2000"/>
              <a:t> </a:t>
            </a:r>
            <a:r>
              <a:rPr lang="en-US" sz="2000" smtClean="0"/>
              <a:t>   COMMIT;</a:t>
            </a:r>
          </a:p>
          <a:p>
            <a:pPr>
              <a:buNone/>
            </a:pPr>
            <a:r>
              <a:rPr lang="en-US" sz="2000" smtClean="0"/>
              <a:t>}; </a:t>
            </a:r>
          </a:p>
          <a:p>
            <a:pPr>
              <a:buNone/>
            </a:pPr>
            <a:r>
              <a:rPr lang="en-US" sz="2000" smtClean="0"/>
              <a:t>...</a:t>
            </a:r>
          </a:p>
          <a:p>
            <a:pPr>
              <a:buNone/>
            </a:pPr>
            <a:endParaRPr lang="en-US" sz="2000"/>
          </a:p>
          <a:p>
            <a:pPr>
              <a:buNone/>
            </a:pPr>
            <a:r>
              <a:rPr lang="en-US" sz="2000" smtClean="0"/>
              <a:t>g.SafeSend(UPDATE, “Harry”, “85,000”);</a:t>
            </a:r>
            <a:endParaRPr lang="en-US" sz="2000" dirty="0"/>
          </a:p>
        </p:txBody>
      </p:sp>
      <p:sp>
        <p:nvSpPr>
          <p:cNvPr id="8" name="Content Placeholder 3"/>
          <p:cNvSpPr txBox="1">
            <a:spLocks/>
          </p:cNvSpPr>
          <p:nvPr/>
        </p:nvSpPr>
        <p:spPr>
          <a:xfrm>
            <a:off x="5865541" y="2209800"/>
            <a:ext cx="3276600" cy="3124200"/>
          </a:xfrm>
          <a:prstGeom prst="rect">
            <a:avLst/>
          </a:prstGeom>
        </p:spPr>
        <p:txBody>
          <a:bodyPr>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42900" indent="-342900">
              <a:buFont typeface="+mj-lt"/>
              <a:buAutoNum type="arabicPeriod"/>
            </a:pPr>
            <a:endParaRPr lang="en-US" sz="1800" b="1" smtClean="0"/>
          </a:p>
          <a:p>
            <a:pPr marL="342900" indent="-342900">
              <a:buClrTx/>
              <a:buFont typeface="+mj-lt"/>
              <a:buAutoNum type="arabicPeriod"/>
            </a:pPr>
            <a:r>
              <a:rPr lang="en-US" sz="1800" b="1" smtClean="0"/>
              <a:t>Modify the view handler to bind to the appropriate replicate (db-replica:0, ...)</a:t>
            </a:r>
          </a:p>
          <a:p>
            <a:pPr marL="342900" indent="-342900">
              <a:buFont typeface="+mj-lt"/>
              <a:buAutoNum type="arabicPeriod"/>
            </a:pPr>
            <a:endParaRPr lang="en-US" sz="1800" b="1" smtClean="0"/>
          </a:p>
          <a:p>
            <a:pPr marL="342900" indent="-342900">
              <a:buClrTx/>
              <a:buFont typeface="+mj-lt"/>
              <a:buAutoNum type="arabicPeriod"/>
            </a:pPr>
            <a:r>
              <a:rPr lang="en-US" sz="1800" b="1" smtClean="0"/>
              <a:t>Apply updates in the order received</a:t>
            </a:r>
          </a:p>
          <a:p>
            <a:pPr marL="342900" indent="-342900">
              <a:buFont typeface="+mj-lt"/>
              <a:buAutoNum type="arabicPeriod"/>
            </a:pPr>
            <a:endParaRPr lang="en-US" sz="1800" b="1" smtClean="0"/>
          </a:p>
          <a:p>
            <a:pPr marL="342900" indent="-342900">
              <a:buClrTx/>
              <a:buFont typeface="+mj-lt"/>
              <a:buAutoNum type="arabicPeriod"/>
            </a:pPr>
            <a:r>
              <a:rPr lang="en-US" sz="1800" b="1" smtClean="0"/>
              <a:t>Use the Isis</a:t>
            </a:r>
            <a:r>
              <a:rPr lang="en-US" sz="1800" b="1" baseline="30000" smtClean="0"/>
              <a:t>2</a:t>
            </a:r>
            <a:r>
              <a:rPr lang="en-US" sz="1800" b="1" smtClean="0"/>
              <a:t> implementation of Paxos: SafeSend</a:t>
            </a:r>
            <a:endParaRPr lang="fr-BE" sz="1800" b="1" dirty="0"/>
          </a:p>
        </p:txBody>
      </p:sp>
      <p:sp>
        <p:nvSpPr>
          <p:cNvPr id="3" name="Footer Placeholder 2"/>
          <p:cNvSpPr>
            <a:spLocks noGrp="1"/>
          </p:cNvSpPr>
          <p:nvPr>
            <p:ph type="ftr" sz="quarter" idx="11"/>
          </p:nvPr>
        </p:nvSpPr>
        <p:spPr/>
        <p:txBody>
          <a:bodyPr/>
          <a:lstStyle/>
          <a:p>
            <a:r>
              <a:rPr lang="en-US" smtClean="0"/>
              <a:t>Cornell (Birman): No distribution restrictions.</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21611526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about the code we saw earlier?</a:t>
            </a:r>
            <a:endParaRPr lang="en-US"/>
          </a:p>
        </p:txBody>
      </p:sp>
      <p:sp>
        <p:nvSpPr>
          <p:cNvPr id="3" name="Content Placeholder 2"/>
          <p:cNvSpPr>
            <a:spLocks noGrp="1"/>
          </p:cNvSpPr>
          <p:nvPr>
            <p:ph sz="quarter" idx="1"/>
          </p:nvPr>
        </p:nvSpPr>
        <p:spPr/>
        <p:txBody>
          <a:bodyPr>
            <a:normAutofit/>
          </a:bodyPr>
          <a:lstStyle/>
          <a:p>
            <a:r>
              <a:rPr lang="en-US" smtClean="0"/>
              <a:t>In fact, combining Isis</a:t>
            </a:r>
            <a:r>
              <a:rPr lang="en-US" baseline="30000" smtClean="0"/>
              <a:t>2</a:t>
            </a:r>
            <a:r>
              <a:rPr lang="en-US" smtClean="0"/>
              <a:t> (or Paxos) with MySQL this way involves all sorts of hidden assumptions and brings all sorts of implied obligations</a:t>
            </a:r>
          </a:p>
          <a:p>
            <a:endParaRPr lang="en-US"/>
          </a:p>
          <a:p>
            <a:r>
              <a:rPr lang="en-US" smtClean="0"/>
              <a:t>Many researchers who use these sorts of techniques do so without understanding those issues</a:t>
            </a:r>
          </a:p>
          <a:p>
            <a:pPr lvl="1"/>
            <a:r>
              <a:rPr lang="en-US" smtClean="0"/>
              <a:t>Hence surprisingly many prominent research papers are flawed, or at least don’t tell the whole story!</a:t>
            </a:r>
          </a:p>
          <a:p>
            <a:pPr lvl="1"/>
            <a:r>
              <a:rPr lang="en-US" smtClean="0"/>
              <a:t>In CS6410 we’ll try to drill down to those insights</a:t>
            </a:r>
            <a:endParaRPr lang="en-US"/>
          </a:p>
        </p:txBody>
      </p:sp>
    </p:spTree>
    <p:extLst>
      <p:ext uri="{BB962C8B-B14F-4D97-AF65-F5344CB8AC3E}">
        <p14:creationId xmlns:p14="http://schemas.microsoft.com/office/powerpoint/2010/main" val="2675544756"/>
      </p:ext>
    </p:extLst>
  </p:cSld>
  <p:clrMapOvr>
    <a:masterClrMapping/>
  </p:clrMapOvr>
  <mc:AlternateContent xmlns:mc="http://schemas.openxmlformats.org/markup-compatibility/2006" xmlns:p14="http://schemas.microsoft.com/office/powerpoint/2010/main">
    <mc:Choice Requires="p14">
      <p:transition spd="med" p14:dur="700" advClick="0" advTm="30000">
        <p:fade/>
      </p:transition>
    </mc:Choice>
    <mc:Fallback xmlns="">
      <p:transition spd="med" advClick="0" advTm="30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Issues to ponder:</a:t>
            </a:r>
            <a:endParaRPr lang="en-US"/>
          </a:p>
        </p:txBody>
      </p:sp>
      <p:sp>
        <p:nvSpPr>
          <p:cNvPr id="3" name="Content Placeholder 2"/>
          <p:cNvSpPr>
            <a:spLocks noGrp="1"/>
          </p:cNvSpPr>
          <p:nvPr>
            <p:ph sz="quarter" idx="1"/>
          </p:nvPr>
        </p:nvSpPr>
        <p:spPr/>
        <p:txBody>
          <a:bodyPr>
            <a:normAutofit fontScale="70000" lnSpcReduction="20000"/>
          </a:bodyPr>
          <a:lstStyle/>
          <a:p>
            <a:r>
              <a:rPr lang="en-US"/>
              <a:t>A</a:t>
            </a:r>
            <a:r>
              <a:rPr lang="en-US" smtClean="0"/>
              <a:t>ssumes that MySQL is deterministic when replicated.  Is this true?  </a:t>
            </a:r>
            <a:r>
              <a:rPr lang="en-US" b="1" smtClean="0"/>
              <a:t>[Yes]</a:t>
            </a:r>
            <a:endParaRPr lang="en-US" smtClean="0"/>
          </a:p>
          <a:p>
            <a:endParaRPr lang="en-US"/>
          </a:p>
          <a:p>
            <a:r>
              <a:rPr lang="en-US" smtClean="0"/>
              <a:t>There are failure cases in which Isis</a:t>
            </a:r>
            <a:r>
              <a:rPr lang="en-US" baseline="30000" smtClean="0"/>
              <a:t>2</a:t>
            </a:r>
            <a:r>
              <a:rPr lang="en-US" smtClean="0"/>
              <a:t> could achieve its platform-level atomicity guarantee and yet the MySQL updates might be partially complete, because they occur “after” multicast delivery.  The code I showed was missing the needed cleanup.  </a:t>
            </a:r>
            <a:r>
              <a:rPr lang="en-US" b="1" smtClean="0"/>
              <a:t>[Must add a log-replay]</a:t>
            </a:r>
            <a:endParaRPr lang="en-US" smtClean="0"/>
          </a:p>
          <a:p>
            <a:endParaRPr lang="en-US" smtClean="0"/>
          </a:p>
          <a:p>
            <a:r>
              <a:rPr lang="en-US" smtClean="0"/>
              <a:t>For performance reasons, we would want to analyze the pattern of updates and optimize for what arises in practice. </a:t>
            </a:r>
            <a:r>
              <a:rPr lang="en-US" b="1" smtClean="0"/>
              <a:t>[ok...]</a:t>
            </a:r>
            <a:endParaRPr lang="en-US" smtClean="0"/>
          </a:p>
          <a:p>
            <a:endParaRPr lang="en-US"/>
          </a:p>
          <a:p>
            <a:r>
              <a:rPr lang="en-US" smtClean="0"/>
              <a:t>Isis</a:t>
            </a:r>
            <a:r>
              <a:rPr lang="en-US" baseline="30000" smtClean="0"/>
              <a:t>2</a:t>
            </a:r>
            <a:r>
              <a:rPr lang="en-US" smtClean="0"/>
              <a:t> sometimes requires the user to call “g.Flush()” but this code didn’t do so.  What is g.Flush, when is is required, and was this code correct or incorrect to omit that particular action?  </a:t>
            </a:r>
            <a:r>
              <a:rPr lang="en-US" b="1" smtClean="0"/>
              <a:t>[SafeSend doesn’t need Flush]</a:t>
            </a:r>
            <a:endParaRPr lang="en-US"/>
          </a:p>
        </p:txBody>
      </p:sp>
    </p:spTree>
    <p:extLst>
      <p:ext uri="{BB962C8B-B14F-4D97-AF65-F5344CB8AC3E}">
        <p14:creationId xmlns:p14="http://schemas.microsoft.com/office/powerpoint/2010/main" val="3508202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challenge?</a:t>
            </a:r>
            <a:endParaRPr lang="en-US"/>
          </a:p>
        </p:txBody>
      </p:sp>
      <p:sp>
        <p:nvSpPr>
          <p:cNvPr id="3" name="Content Placeholder 2"/>
          <p:cNvSpPr>
            <a:spLocks noGrp="1"/>
          </p:cNvSpPr>
          <p:nvPr>
            <p:ph sz="quarter" idx="1"/>
          </p:nvPr>
        </p:nvSpPr>
        <p:spPr/>
        <p:txBody>
          <a:bodyPr/>
          <a:lstStyle/>
          <a:p>
            <a:r>
              <a:rPr lang="en-US" smtClean="0"/>
              <a:t>Which road leads forward?</a:t>
            </a:r>
          </a:p>
          <a:p>
            <a:pPr marL="834390" lvl="1" indent="-514350">
              <a:buClrTx/>
              <a:buFont typeface="+mj-lt"/>
              <a:buAutoNum type="arabicPeriod"/>
            </a:pPr>
            <a:r>
              <a:rPr lang="en-US" smtClean="0"/>
              <a:t>Extend our formal execution model to cover all elements of the desired solution: a “formal system”</a:t>
            </a:r>
          </a:p>
          <a:p>
            <a:pPr marL="834390" lvl="1" indent="-514350">
              <a:buClrTx/>
              <a:buFont typeface="+mj-lt"/>
              <a:buAutoNum type="arabicPeriod"/>
            </a:pPr>
            <a:r>
              <a:rPr lang="en-US" smtClean="0"/>
              <a:t>Develop new formal tools for dealing with complexities of systems built as communities of models</a:t>
            </a:r>
          </a:p>
          <a:p>
            <a:pPr marL="834390" lvl="1" indent="-514350">
              <a:buClrTx/>
              <a:buFont typeface="+mj-lt"/>
              <a:buAutoNum type="arabicPeriod"/>
            </a:pPr>
            <a:r>
              <a:rPr lang="en-US" smtClean="0"/>
              <a:t>Explore completely new kinds of formal models that might let us step entirely out of the box</a:t>
            </a: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609850" cy="1739900"/>
          </a:xfrm>
          <a:prstGeom prst="rect">
            <a:avLst/>
          </a:prstGeom>
          <a:noFill/>
          <a:ln w="2857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52262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challenge?</a:t>
            </a:r>
            <a:endParaRPr lang="en-US"/>
          </a:p>
        </p:txBody>
      </p:sp>
      <p:sp>
        <p:nvSpPr>
          <p:cNvPr id="3" name="Content Placeholder 2"/>
          <p:cNvSpPr>
            <a:spLocks noGrp="1"/>
          </p:cNvSpPr>
          <p:nvPr>
            <p:ph sz="quarter" idx="1"/>
          </p:nvPr>
        </p:nvSpPr>
        <p:spPr/>
        <p:txBody>
          <a:bodyPr/>
          <a:lstStyle/>
          <a:p>
            <a:r>
              <a:rPr lang="en-US" smtClean="0"/>
              <a:t>Which road leads forward?</a:t>
            </a:r>
          </a:p>
          <a:p>
            <a:pPr marL="834390" lvl="1" indent="-514350">
              <a:buClrTx/>
              <a:buFont typeface="+mj-lt"/>
              <a:buAutoNum type="arabicPeriod"/>
            </a:pPr>
            <a:r>
              <a:rPr lang="en-US" smtClean="0"/>
              <a:t>Extend our formal execution model to cover all elements of the desired solution: a “formal system”</a:t>
            </a:r>
          </a:p>
          <a:p>
            <a:pPr marL="834390" lvl="1" indent="-514350">
              <a:buFont typeface="+mj-lt"/>
              <a:buAutoNum type="arabicPeriod"/>
            </a:pPr>
            <a:r>
              <a:rPr lang="en-US" smtClean="0">
                <a:solidFill>
                  <a:schemeClr val="accent6">
                    <a:lumMod val="40000"/>
                    <a:lumOff val="60000"/>
                  </a:schemeClr>
                </a:solidFill>
              </a:rPr>
              <a:t>Develop new formal tools for dealing with complexities of systems built as communities of models</a:t>
            </a:r>
          </a:p>
          <a:p>
            <a:pPr marL="834390" lvl="1" indent="-514350">
              <a:buFont typeface="+mj-lt"/>
              <a:buAutoNum type="arabicPeriod"/>
            </a:pPr>
            <a:r>
              <a:rPr lang="en-US" smtClean="0">
                <a:solidFill>
                  <a:schemeClr val="accent6">
                    <a:lumMod val="40000"/>
                    <a:lumOff val="60000"/>
                  </a:schemeClr>
                </a:solidFill>
              </a:rPr>
              <a:t>Explore completely new kinds of formal models that might let us step entirely out of the box</a:t>
            </a:r>
            <a:endParaRPr lang="en-US">
              <a:solidFill>
                <a:schemeClr val="accent6">
                  <a:lumMod val="40000"/>
                  <a:lumOff val="60000"/>
                </a:schemeClr>
              </a:solidFill>
            </a:endParaRPr>
          </a:p>
        </p:txBody>
      </p:sp>
      <p:sp>
        <p:nvSpPr>
          <p:cNvPr id="4" name="TextBox 3"/>
          <p:cNvSpPr txBox="1"/>
          <p:nvPr/>
        </p:nvSpPr>
        <p:spPr>
          <a:xfrm>
            <a:off x="533400" y="3048000"/>
            <a:ext cx="7772400" cy="923330"/>
          </a:xfrm>
          <a:prstGeom prst="rect">
            <a:avLst/>
          </a:prstGeom>
          <a:solidFill>
            <a:srgbClr val="FFFF00"/>
          </a:solidFill>
          <a:ln>
            <a:solidFill>
              <a:schemeClr val="tx1"/>
            </a:solidFill>
          </a:ln>
        </p:spPr>
        <p:txBody>
          <a:bodyPr wrap="square" rtlCol="0">
            <a:spAutoFit/>
          </a:bodyPr>
          <a:lstStyle/>
          <a:p>
            <a:r>
              <a:rPr lang="en-US" b="1" smtClean="0">
                <a:solidFill>
                  <a:srgbClr val="C00000"/>
                </a:solidFill>
              </a:rPr>
              <a:t>Doubtful:</a:t>
            </a:r>
          </a:p>
          <a:p>
            <a:pPr marL="285750" indent="-285750">
              <a:buFont typeface="Wingdings" pitchFamily="2" charset="2"/>
              <a:buChar char="Ø"/>
            </a:pPr>
            <a:r>
              <a:rPr lang="en-US" b="1">
                <a:solidFill>
                  <a:srgbClr val="C00000"/>
                </a:solidFill>
              </a:rPr>
              <a:t> </a:t>
            </a:r>
            <a:r>
              <a:rPr lang="en-US" b="1" smtClean="0">
                <a:solidFill>
                  <a:srgbClr val="C00000"/>
                </a:solidFill>
              </a:rPr>
              <a:t>      The resulting formal model would be unwieldy</a:t>
            </a:r>
          </a:p>
          <a:p>
            <a:pPr marL="285750" indent="-285750">
              <a:buFont typeface="Wingdings" pitchFamily="2" charset="2"/>
              <a:buChar char="Ø"/>
            </a:pPr>
            <a:r>
              <a:rPr lang="en-US" b="1">
                <a:solidFill>
                  <a:srgbClr val="C00000"/>
                </a:solidFill>
              </a:rPr>
              <a:t> </a:t>
            </a:r>
            <a:r>
              <a:rPr lang="en-US" b="1" smtClean="0">
                <a:solidFill>
                  <a:srgbClr val="C00000"/>
                </a:solidFill>
              </a:rPr>
              <a:t>      Theorem proving obligations rise more than linearly in model size</a:t>
            </a:r>
            <a:endParaRPr lang="en-US" b="1">
              <a:solidFill>
                <a:srgbClr val="C00000"/>
              </a:solidFill>
            </a:endParaRPr>
          </a:p>
        </p:txBody>
      </p:sp>
      <p:pic>
        <p:nvPicPr>
          <p:cNvPr id="3074" name="Picture 2" descr="http://4.bp.blogspot.com/_am04D_KBAWw/TK0RXUc5cYI/AAAAAAAADTM/BzfFjD1FCp0/s1600/rube-gold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136323"/>
            <a:ext cx="3524250" cy="2459144"/>
          </a:xfrm>
          <a:prstGeom prst="rect">
            <a:avLst/>
          </a:prstGeom>
          <a:noFill/>
          <a:ln w="28575">
            <a:solidFill>
              <a:srgbClr val="FFC000"/>
            </a:solidFill>
          </a:ln>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28600"/>
            <a:ext cx="2609850" cy="1739900"/>
          </a:xfrm>
          <a:prstGeom prst="rect">
            <a:avLst/>
          </a:prstGeom>
          <a:noFill/>
          <a:ln w="2857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626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animEffect transition="in" filter="fade">
                                      <p:cBhvr>
                                        <p:cTn id="9" dur="5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challenge?</a:t>
            </a:r>
            <a:endParaRPr lang="en-US"/>
          </a:p>
        </p:txBody>
      </p:sp>
      <p:sp>
        <p:nvSpPr>
          <p:cNvPr id="3" name="Content Placeholder 2"/>
          <p:cNvSpPr>
            <a:spLocks noGrp="1"/>
          </p:cNvSpPr>
          <p:nvPr>
            <p:ph sz="quarter" idx="1"/>
          </p:nvPr>
        </p:nvSpPr>
        <p:spPr/>
        <p:txBody>
          <a:bodyPr/>
          <a:lstStyle/>
          <a:p>
            <a:r>
              <a:rPr lang="en-US" smtClean="0"/>
              <a:t>Which road leads forward?</a:t>
            </a:r>
          </a:p>
          <a:p>
            <a:pPr marL="834390" lvl="1" indent="-514350">
              <a:buFont typeface="+mj-lt"/>
              <a:buAutoNum type="arabicPeriod"/>
            </a:pPr>
            <a:r>
              <a:rPr lang="en-US" smtClean="0">
                <a:solidFill>
                  <a:schemeClr val="accent6">
                    <a:lumMod val="40000"/>
                    <a:lumOff val="60000"/>
                  </a:schemeClr>
                </a:solidFill>
              </a:rPr>
              <a:t>Extend our formal execution model to cover all elements of the desired solution: a “formal system”</a:t>
            </a:r>
          </a:p>
          <a:p>
            <a:pPr marL="834390" lvl="1" indent="-514350">
              <a:buClrTx/>
              <a:buFont typeface="+mj-lt"/>
              <a:buAutoNum type="arabicPeriod"/>
            </a:pPr>
            <a:r>
              <a:rPr lang="en-US" smtClean="0"/>
              <a:t>Develop new formal tools for dealing with complexities of systems built as communities of models</a:t>
            </a:r>
          </a:p>
          <a:p>
            <a:pPr marL="834390" lvl="1" indent="-514350">
              <a:buFont typeface="+mj-lt"/>
              <a:buAutoNum type="arabicPeriod"/>
            </a:pPr>
            <a:r>
              <a:rPr lang="en-US" smtClean="0">
                <a:solidFill>
                  <a:schemeClr val="accent6">
                    <a:lumMod val="40000"/>
                    <a:lumOff val="60000"/>
                  </a:schemeClr>
                </a:solidFill>
              </a:rPr>
              <a:t>Explore completely new kinds of formal models that might let us step entirely out of the box</a:t>
            </a:r>
            <a:endParaRPr lang="en-US">
              <a:solidFill>
                <a:schemeClr val="accent6">
                  <a:lumMod val="40000"/>
                  <a:lumOff val="60000"/>
                </a:schemeClr>
              </a:solidFill>
            </a:endParaRPr>
          </a:p>
        </p:txBody>
      </p:sp>
      <p:sp>
        <p:nvSpPr>
          <p:cNvPr id="4" name="TextBox 3"/>
          <p:cNvSpPr txBox="1"/>
          <p:nvPr/>
        </p:nvSpPr>
        <p:spPr>
          <a:xfrm>
            <a:off x="381000" y="4114800"/>
            <a:ext cx="7772400" cy="923330"/>
          </a:xfrm>
          <a:prstGeom prst="rect">
            <a:avLst/>
          </a:prstGeom>
          <a:solidFill>
            <a:srgbClr val="FFFF00"/>
          </a:solidFill>
          <a:ln>
            <a:solidFill>
              <a:schemeClr val="tx1"/>
            </a:solidFill>
          </a:ln>
        </p:spPr>
        <p:txBody>
          <a:bodyPr wrap="square" rtlCol="0">
            <a:spAutoFit/>
          </a:bodyPr>
          <a:lstStyle/>
          <a:p>
            <a:r>
              <a:rPr lang="en-US" b="1" smtClean="0">
                <a:solidFill>
                  <a:srgbClr val="C00000"/>
                </a:solidFill>
              </a:rPr>
              <a:t>Possible, but hard:</a:t>
            </a:r>
          </a:p>
          <a:p>
            <a:pPr marL="285750" indent="-285750">
              <a:buFont typeface="Wingdings" pitchFamily="2" charset="2"/>
              <a:buChar char="Ø"/>
            </a:pPr>
            <a:r>
              <a:rPr lang="en-US" b="1">
                <a:solidFill>
                  <a:srgbClr val="C00000"/>
                </a:solidFill>
              </a:rPr>
              <a:t> </a:t>
            </a:r>
            <a:r>
              <a:rPr lang="en-US" b="1" smtClean="0">
                <a:solidFill>
                  <a:srgbClr val="C00000"/>
                </a:solidFill>
              </a:rPr>
              <a:t>      Need to abstract behaviors of these complex “modules”</a:t>
            </a:r>
          </a:p>
          <a:p>
            <a:pPr marL="285750" indent="-285750">
              <a:buFont typeface="Wingdings" pitchFamily="2" charset="2"/>
              <a:buChar char="Ø"/>
            </a:pPr>
            <a:r>
              <a:rPr lang="en-US" b="1">
                <a:solidFill>
                  <a:srgbClr val="C00000"/>
                </a:solidFill>
              </a:rPr>
              <a:t> </a:t>
            </a:r>
            <a:r>
              <a:rPr lang="en-US" b="1" smtClean="0">
                <a:solidFill>
                  <a:srgbClr val="C00000"/>
                </a:solidFill>
              </a:rPr>
              <a:t>      On the other hand, this is how one debugs platforms like Isis</a:t>
            </a:r>
            <a:r>
              <a:rPr lang="en-US" b="1" baseline="30000" smtClean="0">
                <a:solidFill>
                  <a:srgbClr val="C00000"/>
                </a:solidFill>
              </a:rPr>
              <a:t>2</a:t>
            </a:r>
            <a:endParaRPr lang="en-US" b="1">
              <a:solidFill>
                <a:srgbClr val="C0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609850" cy="1739900"/>
          </a:xfrm>
          <a:prstGeom prst="rect">
            <a:avLst/>
          </a:prstGeom>
          <a:noFill/>
          <a:ln w="2857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490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challenge?</a:t>
            </a:r>
            <a:endParaRPr lang="en-US"/>
          </a:p>
        </p:txBody>
      </p:sp>
      <p:sp>
        <p:nvSpPr>
          <p:cNvPr id="3" name="Content Placeholder 2"/>
          <p:cNvSpPr>
            <a:spLocks noGrp="1"/>
          </p:cNvSpPr>
          <p:nvPr>
            <p:ph sz="quarter" idx="1"/>
          </p:nvPr>
        </p:nvSpPr>
        <p:spPr/>
        <p:txBody>
          <a:bodyPr/>
          <a:lstStyle/>
          <a:p>
            <a:r>
              <a:rPr lang="en-US" dirty="0" smtClean="0"/>
              <a:t>Which road leads forward?</a:t>
            </a:r>
          </a:p>
          <a:p>
            <a:pPr marL="834390" lvl="1" indent="-514350">
              <a:buFont typeface="+mj-lt"/>
              <a:buAutoNum type="arabicPeriod"/>
            </a:pPr>
            <a:r>
              <a:rPr lang="en-US" dirty="0" smtClean="0">
                <a:solidFill>
                  <a:schemeClr val="accent6">
                    <a:lumMod val="40000"/>
                    <a:lumOff val="60000"/>
                  </a:schemeClr>
                </a:solidFill>
              </a:rPr>
              <a:t>Extend our formal execution model to cover all elements of the desired solution: a “formal system”</a:t>
            </a:r>
          </a:p>
          <a:p>
            <a:pPr marL="834390" lvl="1" indent="-514350">
              <a:buFont typeface="+mj-lt"/>
              <a:buAutoNum type="arabicPeriod"/>
            </a:pPr>
            <a:r>
              <a:rPr lang="en-US" dirty="0" smtClean="0">
                <a:solidFill>
                  <a:schemeClr val="accent6">
                    <a:lumMod val="40000"/>
                    <a:lumOff val="60000"/>
                  </a:schemeClr>
                </a:solidFill>
              </a:rPr>
              <a:t>Develop new formal tools for dealing with complexities of systems built as communities of models</a:t>
            </a:r>
          </a:p>
          <a:p>
            <a:pPr marL="834390" lvl="1" indent="-514350">
              <a:buClrTx/>
              <a:buFont typeface="+mj-lt"/>
              <a:buAutoNum type="arabicPeriod"/>
            </a:pPr>
            <a:r>
              <a:rPr lang="en-US" dirty="0" smtClean="0"/>
              <a:t>Explore completely new kinds of formal models that might let us step entirely out of the box</a:t>
            </a:r>
            <a:endParaRPr lang="en-US" dirty="0"/>
          </a:p>
        </p:txBody>
      </p:sp>
      <p:sp>
        <p:nvSpPr>
          <p:cNvPr id="4" name="TextBox 3"/>
          <p:cNvSpPr txBox="1"/>
          <p:nvPr/>
        </p:nvSpPr>
        <p:spPr>
          <a:xfrm>
            <a:off x="381000" y="4800600"/>
            <a:ext cx="8382000" cy="1138773"/>
          </a:xfrm>
          <a:prstGeom prst="rect">
            <a:avLst/>
          </a:prstGeom>
          <a:solidFill>
            <a:srgbClr val="FFFF00"/>
          </a:solidFill>
          <a:ln>
            <a:solidFill>
              <a:schemeClr val="tx1"/>
            </a:solidFill>
          </a:ln>
        </p:spPr>
        <p:txBody>
          <a:bodyPr wrap="square" rtlCol="0">
            <a:spAutoFit/>
          </a:bodyPr>
          <a:lstStyle/>
          <a:p>
            <a:r>
              <a:rPr lang="en-US" b="1" dirty="0" smtClean="0">
                <a:solidFill>
                  <a:srgbClr val="C00000"/>
                </a:solidFill>
              </a:rPr>
              <a:t>Intriguing:</a:t>
            </a:r>
          </a:p>
          <a:p>
            <a:pPr marL="285750" indent="-285750">
              <a:buFont typeface="Wingdings" pitchFamily="2" charset="2"/>
              <a:buChar char="Ø"/>
            </a:pPr>
            <a:r>
              <a:rPr lang="en-US" sz="1600" b="1" dirty="0">
                <a:solidFill>
                  <a:srgbClr val="C00000"/>
                </a:solidFill>
              </a:rPr>
              <a:t> </a:t>
            </a:r>
            <a:r>
              <a:rPr lang="en-US" sz="1600" b="1" dirty="0" smtClean="0">
                <a:solidFill>
                  <a:srgbClr val="C00000"/>
                </a:solidFill>
              </a:rPr>
              <a:t>      All of this was predicated on a style of deterministic, agreement-based model</a:t>
            </a:r>
          </a:p>
          <a:p>
            <a:pPr marL="285750" indent="-285750">
              <a:buFont typeface="Wingdings" pitchFamily="2" charset="2"/>
              <a:buChar char="Ø"/>
            </a:pPr>
            <a:r>
              <a:rPr lang="en-US" sz="1600" b="1" dirty="0">
                <a:solidFill>
                  <a:srgbClr val="C00000"/>
                </a:solidFill>
              </a:rPr>
              <a:t> </a:t>
            </a:r>
            <a:r>
              <a:rPr lang="en-US" sz="1600" b="1" dirty="0" smtClean="0">
                <a:solidFill>
                  <a:srgbClr val="C00000"/>
                </a:solidFill>
              </a:rPr>
              <a:t>      Could self-stabilizing protocols be composed in ways that permit us to tackle</a:t>
            </a:r>
          </a:p>
          <a:p>
            <a:r>
              <a:rPr lang="en-US" sz="1600" b="1" dirty="0">
                <a:solidFill>
                  <a:srgbClr val="C00000"/>
                </a:solidFill>
              </a:rPr>
              <a:t> </a:t>
            </a:r>
            <a:r>
              <a:rPr lang="en-US" sz="1600" b="1" dirty="0" smtClean="0">
                <a:solidFill>
                  <a:srgbClr val="C00000"/>
                </a:solidFill>
              </a:rPr>
              <a:t>            equally complex applications but in an inherently simpler manner?   </a:t>
            </a:r>
            <a:endParaRPr lang="en-US" sz="1600" b="1" dirty="0">
              <a:solidFill>
                <a:srgbClr val="C0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609850" cy="1739900"/>
          </a:xfrm>
          <a:prstGeom prst="rect">
            <a:avLst/>
          </a:prstGeom>
          <a:noFill/>
          <a:ln w="2857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152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CS6410 versus just-read-papers</a:t>
            </a:r>
            <a:endParaRPr lang="en-US"/>
          </a:p>
        </p:txBody>
      </p:sp>
      <p:sp>
        <p:nvSpPr>
          <p:cNvPr id="3" name="Content Placeholder 2"/>
          <p:cNvSpPr>
            <a:spLocks noGrp="1"/>
          </p:cNvSpPr>
          <p:nvPr>
            <p:ph sz="quarter" idx="1"/>
          </p:nvPr>
        </p:nvSpPr>
        <p:spPr/>
        <p:txBody>
          <a:bodyPr/>
          <a:lstStyle/>
          <a:p>
            <a:r>
              <a:rPr lang="en-US" smtClean="0"/>
              <a:t>A paper on Isis</a:t>
            </a:r>
            <a:r>
              <a:rPr lang="en-US" baseline="30000" smtClean="0"/>
              <a:t>2</a:t>
            </a:r>
            <a:r>
              <a:rPr lang="en-US" smtClean="0"/>
              <a:t> might just brag about how great it is, how well it scales, etc</a:t>
            </a:r>
          </a:p>
          <a:p>
            <a:endParaRPr lang="en-US"/>
          </a:p>
          <a:p>
            <a:r>
              <a:rPr lang="en-US" smtClean="0"/>
              <a:t>Reality is often complex and reflects complex tensions and decisions that force compromises</a:t>
            </a:r>
          </a:p>
          <a:p>
            <a:endParaRPr lang="en-US"/>
          </a:p>
          <a:p>
            <a:r>
              <a:rPr lang="en-US" smtClean="0"/>
              <a:t>In CS6410 our goal is to be honest about systems: see what the authors had to say, but think outside of the box they were in when they wrote the papers</a:t>
            </a:r>
            <a:endParaRPr lang="en-US"/>
          </a:p>
        </p:txBody>
      </p:sp>
    </p:spTree>
    <p:extLst>
      <p:ext uri="{BB962C8B-B14F-4D97-AF65-F5344CB8AC3E}">
        <p14:creationId xmlns:p14="http://schemas.microsoft.com/office/powerpoint/2010/main" val="198804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Why take this course</a:t>
            </a:r>
            <a:endParaRPr lang="en-US" dirty="0"/>
          </a:p>
        </p:txBody>
      </p:sp>
      <p:sp>
        <p:nvSpPr>
          <p:cNvPr id="71683" name="Rectangle 3"/>
          <p:cNvSpPr>
            <a:spLocks noGrp="1" noChangeArrowheads="1"/>
          </p:cNvSpPr>
          <p:nvPr>
            <p:ph sz="quarter" idx="1"/>
          </p:nvPr>
        </p:nvSpPr>
        <p:spPr/>
        <p:txBody>
          <a:bodyPr>
            <a:normAutofit fontScale="92500" lnSpcReduction="20000"/>
          </a:bodyPr>
          <a:lstStyle/>
          <a:p>
            <a:r>
              <a:rPr lang="en-US" smtClean="0"/>
              <a:t>Learn about systems abstractions, principles, and artifacts that have had lasting value,</a:t>
            </a:r>
          </a:p>
          <a:p>
            <a:r>
              <a:rPr lang="en-US" smtClean="0"/>
              <a:t>Understand attributes of systems research that is likely to have impact,</a:t>
            </a:r>
          </a:p>
          <a:p>
            <a:r>
              <a:rPr lang="en-US" smtClean="0"/>
              <a:t>Become comfortable navigating the literature in this field,</a:t>
            </a:r>
          </a:p>
          <a:p>
            <a:r>
              <a:rPr lang="en-US" smtClean="0"/>
              <a:t>Learn to present papers in a classroom setting</a:t>
            </a:r>
          </a:p>
          <a:p>
            <a:r>
              <a:rPr lang="en-US" smtClean="0"/>
              <a:t>Gain experience in thinking critically and analytically about systems research, and</a:t>
            </a:r>
          </a:p>
          <a:p>
            <a:r>
              <a:rPr lang="en-US" smtClean="0"/>
              <a:t>Acquire the background needed to work on research problems currently under study at Cornell and elsewhere.</a:t>
            </a:r>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Coverage</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The course is about the cutting edge in computer systems – the topics that people at conferences like ACM Symposium on Operating Systems Principles (SOSP) and the Usenix Conference on Operating Systems Design and Implementation (OSDI) love</a:t>
            </a:r>
          </a:p>
          <a:p>
            <a:r>
              <a:rPr lang="en-US" smtClean="0"/>
              <a:t>We look at a mix of topics:</a:t>
            </a:r>
          </a:p>
          <a:p>
            <a:pPr lvl="1"/>
            <a:r>
              <a:rPr lang="en-US" smtClean="0"/>
              <a:t>Classic insights and classic systems that taught us a great deal or that distilled key findings into useable platform technologies</a:t>
            </a:r>
          </a:p>
          <a:p>
            <a:pPr lvl="1"/>
            <a:r>
              <a:rPr lang="en-US" smtClean="0"/>
              <a:t>Fundamental (applied theory) side of these questions</a:t>
            </a:r>
          </a:p>
          <a:p>
            <a:pPr lvl="1"/>
            <a:r>
              <a:rPr lang="en-US" smtClean="0"/>
              <a:t>New topics that have people excited right now</a:t>
            </a:r>
            <a:endParaRPr lang="en-US"/>
          </a:p>
        </p:txBody>
      </p:sp>
    </p:spTree>
    <p:extLst>
      <p:ext uri="{BB962C8B-B14F-4D97-AF65-F5344CB8AC3E}">
        <p14:creationId xmlns:p14="http://schemas.microsoft.com/office/powerpoint/2010/main" val="24463328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is the course “for”?</a:t>
            </a:r>
            <a:endParaRPr lang="en-US"/>
          </a:p>
        </p:txBody>
      </p:sp>
      <p:sp>
        <p:nvSpPr>
          <p:cNvPr id="3" name="Content Placeholder 2"/>
          <p:cNvSpPr>
            <a:spLocks noGrp="1"/>
          </p:cNvSpPr>
          <p:nvPr>
            <p:ph sz="quarter" idx="1"/>
          </p:nvPr>
        </p:nvSpPr>
        <p:spPr/>
        <p:txBody>
          <a:bodyPr>
            <a:normAutofit fontScale="92500" lnSpcReduction="20000"/>
          </a:bodyPr>
          <a:lstStyle/>
          <a:p>
            <a:r>
              <a:rPr lang="en-US" smtClean="0"/>
              <a:t>Most of our CS6410 students are either</a:t>
            </a:r>
          </a:p>
          <a:p>
            <a:pPr lvl="1"/>
            <a:r>
              <a:rPr lang="en-US" smtClean="0"/>
              <a:t>PhD students (but many are from non-CS fields, such as ECE, CAM, IS, etc)</a:t>
            </a:r>
          </a:p>
          <a:p>
            <a:pPr lvl="1"/>
            <a:r>
              <a:rPr lang="en-US" smtClean="0"/>
              <a:t>Undergraduates seriously considering a PhD</a:t>
            </a:r>
          </a:p>
          <a:p>
            <a:pPr lvl="1"/>
            <a:endParaRPr lang="en-US"/>
          </a:p>
          <a:p>
            <a:r>
              <a:rPr lang="en-US" smtClean="0"/>
              <a:t>A small subset are MEng students</a:t>
            </a:r>
          </a:p>
          <a:p>
            <a:pPr lvl="1"/>
            <a:r>
              <a:rPr lang="en-US" smtClean="0"/>
              <a:t>Some MEng students are ok pretending to be PhD students and have the needed talent and background</a:t>
            </a:r>
          </a:p>
          <a:p>
            <a:pPr lvl="1"/>
            <a:r>
              <a:rPr lang="en-US" smtClean="0"/>
              <a:t>MEng students not fitting this profile won’t get permission to take the course</a:t>
            </a:r>
          </a:p>
          <a:p>
            <a:pPr lvl="1"/>
            <a:r>
              <a:rPr lang="en-US" smtClean="0"/>
              <a:t>CS5410 was created precisely to cover this kind of material but with more of an MEng focus and style</a:t>
            </a:r>
          </a:p>
        </p:txBody>
      </p:sp>
    </p:spTree>
    <p:extLst>
      <p:ext uri="{BB962C8B-B14F-4D97-AF65-F5344CB8AC3E}">
        <p14:creationId xmlns:p14="http://schemas.microsoft.com/office/powerpoint/2010/main" val="10803588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Why take this course</a:t>
            </a:r>
            <a:endParaRPr lang="en-US" dirty="0"/>
          </a:p>
        </p:txBody>
      </p:sp>
      <p:sp>
        <p:nvSpPr>
          <p:cNvPr id="71683" name="Rectangle 3"/>
          <p:cNvSpPr>
            <a:spLocks noGrp="1" noChangeArrowheads="1"/>
          </p:cNvSpPr>
          <p:nvPr>
            <p:ph sz="quarter" idx="1"/>
          </p:nvPr>
        </p:nvSpPr>
        <p:spPr/>
        <p:txBody>
          <a:bodyPr/>
          <a:lstStyle/>
          <a:p>
            <a:r>
              <a:rPr lang="en-US" smtClean="0"/>
              <a:t>CS 6410 is one wat to satisfy the systems breadth requirement (CS64xx in the “rubric”)</a:t>
            </a:r>
          </a:p>
          <a:p>
            <a:endParaRPr lang="en-US" smtClean="0"/>
          </a:p>
          <a:p>
            <a:endParaRPr lang="en-US" dirty="0"/>
          </a:p>
        </p:txBody>
      </p:sp>
      <p:pic>
        <p:nvPicPr>
          <p:cNvPr id="4" name="Picture 3"/>
          <p:cNvPicPr>
            <a:picLocks noChangeAspect="1"/>
          </p:cNvPicPr>
          <p:nvPr/>
        </p:nvPicPr>
        <p:blipFill>
          <a:blip r:embed="rId4"/>
          <a:stretch>
            <a:fillRect/>
          </a:stretch>
        </p:blipFill>
        <p:spPr>
          <a:xfrm>
            <a:off x="2057400" y="3200400"/>
            <a:ext cx="4253969" cy="16000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Required background</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A desire to learn about the research frontier in systems: cutting edge questions that may be somewhat divorced from practice, at least at first</a:t>
            </a:r>
          </a:p>
          <a:p>
            <a:pPr lvl="1"/>
            <a:r>
              <a:rPr lang="en-US" smtClean="0"/>
              <a:t>In fact systems people view “not real” stuff as being “not research”, so most ideas are very real</a:t>
            </a:r>
          </a:p>
          <a:p>
            <a:pPr lvl="2"/>
            <a:r>
              <a:rPr lang="en-US" smtClean="0"/>
              <a:t>But not every real thing turns out to be a success in industry and many great ideas are never adopted</a:t>
            </a:r>
          </a:p>
          <a:p>
            <a:pPr lvl="2"/>
            <a:r>
              <a:rPr lang="en-US" smtClean="0"/>
              <a:t>CS5410 tends to be more focused on practical, useful insights into how industry really does things.</a:t>
            </a:r>
          </a:p>
          <a:p>
            <a:r>
              <a:rPr lang="en-US" smtClean="0"/>
              <a:t>We expect you to already have very solid background in systems: architecture, operating systems, perhaps database or other storage systems</a:t>
            </a:r>
            <a:endParaRPr lang="en-US"/>
          </a:p>
        </p:txBody>
      </p:sp>
    </p:spTree>
    <p:extLst>
      <p:ext uri="{BB962C8B-B14F-4D97-AF65-F5344CB8AC3E}">
        <p14:creationId xmlns:p14="http://schemas.microsoft.com/office/powerpoint/2010/main" val="35204821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smtClean="0"/>
              <a:t>How class operates and other practical stuff</a:t>
            </a:r>
            <a:endParaRPr lang="en-US"/>
          </a:p>
        </p:txBody>
      </p:sp>
      <p:sp>
        <p:nvSpPr>
          <p:cNvPr id="3" name="Title 2"/>
          <p:cNvSpPr>
            <a:spLocks noGrp="1"/>
          </p:cNvSpPr>
          <p:nvPr>
            <p:ph type="title"/>
          </p:nvPr>
        </p:nvSpPr>
        <p:spPr/>
        <p:txBody>
          <a:bodyPr/>
          <a:lstStyle/>
          <a:p>
            <a:r>
              <a:rPr lang="en-US" smtClean="0"/>
              <a:t>Details</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Details</a:t>
            </a:r>
            <a:endParaRPr lang="en-US" dirty="0"/>
          </a:p>
        </p:txBody>
      </p:sp>
      <p:sp>
        <p:nvSpPr>
          <p:cNvPr id="73731" name="Rectangle 3"/>
          <p:cNvSpPr>
            <a:spLocks noGrp="1" noChangeArrowheads="1"/>
          </p:cNvSpPr>
          <p:nvPr>
            <p:ph sz="quarter" idx="1"/>
          </p:nvPr>
        </p:nvSpPr>
        <p:spPr/>
        <p:txBody>
          <a:bodyPr>
            <a:normAutofit/>
          </a:bodyPr>
          <a:lstStyle/>
          <a:p>
            <a:r>
              <a:rPr lang="en-US" smtClean="0"/>
              <a:t>Instructor: Ken Birman</a:t>
            </a:r>
          </a:p>
          <a:p>
            <a:pPr lvl="1"/>
            <a:r>
              <a:rPr lang="en-US" smtClean="0"/>
              <a:t>ken@cs.cornell.edu</a:t>
            </a:r>
          </a:p>
          <a:p>
            <a:pPr lvl="1"/>
            <a:r>
              <a:rPr lang="en-US" smtClean="0"/>
              <a:t>Office Location: 4119B Upson</a:t>
            </a:r>
          </a:p>
          <a:p>
            <a:endParaRPr lang="en-US" smtClean="0"/>
          </a:p>
          <a:p>
            <a:r>
              <a:rPr lang="en-US" smtClean="0"/>
              <a:t>TA: None assigned, but Zhiyuan Teo and Qi Huang are willing to help out in small ways</a:t>
            </a:r>
          </a:p>
          <a:p>
            <a:pPr lvl="1"/>
            <a:r>
              <a:rPr lang="en-US" smtClean="0">
                <a:hlinkClick r:id="rId3"/>
              </a:rPr>
              <a:t>zt27@cs.cornell.edu</a:t>
            </a:r>
            <a:r>
              <a:rPr lang="en-US" smtClean="0"/>
              <a:t> and </a:t>
            </a:r>
            <a:r>
              <a:rPr lang="en-US" smtClean="0">
                <a:hlinkClick r:id="rId4"/>
              </a:rPr>
              <a:t>qhuang@cs.cornell.edu</a:t>
            </a:r>
            <a:r>
              <a:rPr lang="en-US" smtClean="0"/>
              <a:t> </a:t>
            </a:r>
          </a:p>
          <a:p>
            <a:r>
              <a:rPr lang="en-US" smtClean="0"/>
              <a:t>Lectures:</a:t>
            </a:r>
          </a:p>
          <a:p>
            <a:pPr lvl="1"/>
            <a:r>
              <a:rPr lang="en-US" smtClean="0"/>
              <a:t>CS 6410: Tu, Th: 10:10 – 11:25 PM, 140 Bard Hall</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Course Help</a:t>
            </a:r>
            <a:endParaRPr lang="en-US"/>
          </a:p>
        </p:txBody>
      </p:sp>
      <p:sp>
        <p:nvSpPr>
          <p:cNvPr id="75779" name="Rectangle 3"/>
          <p:cNvSpPr>
            <a:spLocks noGrp="1" noChangeArrowheads="1"/>
          </p:cNvSpPr>
          <p:nvPr>
            <p:ph sz="quarter" idx="1"/>
          </p:nvPr>
        </p:nvSpPr>
        <p:spPr/>
        <p:txBody>
          <a:bodyPr/>
          <a:lstStyle/>
          <a:p>
            <a:r>
              <a:rPr lang="en-US" smtClean="0"/>
              <a:t>Course staff, office hours, announcements, etc:</a:t>
            </a:r>
          </a:p>
          <a:p>
            <a:pPr lvl="1"/>
            <a:r>
              <a:rPr lang="en-US" smtClean="0"/>
              <a:t>http://www.cs.cornell.edu/courses/cs6410/2012fa</a:t>
            </a:r>
          </a:p>
          <a:p>
            <a:pPr lvl="1"/>
            <a:endParaRPr lang="en-US" smtClean="0"/>
          </a:p>
          <a:p>
            <a:r>
              <a:rPr lang="en-US" smtClean="0"/>
              <a:t>Please look at the course syllabus: the list of papers is central to the whole concept of this class</a:t>
            </a:r>
          </a:p>
          <a:p>
            <a:endParaRPr lang="en-US" smtClean="0"/>
          </a:p>
          <a:p>
            <a:r>
              <a:rPr lang="en-US" smtClean="0"/>
              <a:t>Research project ideas are also listed there</a:t>
            </a: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Overview</a:t>
            </a:r>
            <a:endParaRPr lang="en-US" dirty="0"/>
          </a:p>
        </p:txBody>
      </p:sp>
      <p:sp>
        <p:nvSpPr>
          <p:cNvPr id="77827" name="Rectangle 3"/>
          <p:cNvSpPr>
            <a:spLocks noGrp="1" noChangeArrowheads="1"/>
          </p:cNvSpPr>
          <p:nvPr>
            <p:ph sz="quarter" idx="1"/>
          </p:nvPr>
        </p:nvSpPr>
        <p:spPr/>
        <p:txBody>
          <a:bodyPr>
            <a:normAutofit fontScale="77500" lnSpcReduction="20000"/>
          </a:bodyPr>
          <a:lstStyle/>
          <a:p>
            <a:r>
              <a:rPr lang="en-US" smtClean="0"/>
              <a:t>Prerequisite: </a:t>
            </a:r>
          </a:p>
          <a:p>
            <a:pPr lvl="1"/>
            <a:r>
              <a:rPr lang="en-US" smtClean="0"/>
              <a:t>Mastery of CS3410, CS 4410 material</a:t>
            </a:r>
          </a:p>
          <a:p>
            <a:pPr lvl="2"/>
            <a:r>
              <a:rPr lang="en-US" smtClean="0"/>
              <a:t>Fundamentals of computer architecture and OS design</a:t>
            </a:r>
          </a:p>
          <a:p>
            <a:pPr lvl="2"/>
            <a:r>
              <a:rPr lang="en-US" smtClean="0"/>
              <a:t>How parts of the OS are structured</a:t>
            </a:r>
          </a:p>
          <a:p>
            <a:pPr lvl="2"/>
            <a:r>
              <a:rPr lang="en-US" smtClean="0"/>
              <a:t>What algorithms are commonly used</a:t>
            </a:r>
          </a:p>
          <a:p>
            <a:pPr lvl="2"/>
            <a:r>
              <a:rPr lang="en-US" smtClean="0"/>
              <a:t>What are the mechanisms and policies used</a:t>
            </a:r>
          </a:p>
          <a:p>
            <a:pPr lvl="1"/>
            <a:r>
              <a:rPr lang="en-US" smtClean="0"/>
              <a:t>Some insights into storage systems, database systems “helpful”</a:t>
            </a:r>
          </a:p>
          <a:p>
            <a:pPr lvl="1"/>
            <a:r>
              <a:rPr lang="en-US" smtClean="0"/>
              <a:t>Some exposure to networks, web, basic security ideas like public keys</a:t>
            </a:r>
          </a:p>
          <a:p>
            <a:pPr lvl="1"/>
            <a:endParaRPr lang="en-US" smtClean="0"/>
          </a:p>
          <a:p>
            <a:r>
              <a:rPr lang="en-US" smtClean="0"/>
              <a:t>Class Structure</a:t>
            </a:r>
          </a:p>
          <a:p>
            <a:pPr lvl="1"/>
            <a:r>
              <a:rPr lang="en-US" smtClean="0"/>
              <a:t>Papers Readings (whole semester)</a:t>
            </a:r>
          </a:p>
          <a:p>
            <a:pPr lvl="1"/>
            <a:r>
              <a:rPr lang="en-US" smtClean="0"/>
              <a:t>Paper Presentations (whole semester)</a:t>
            </a:r>
          </a:p>
          <a:p>
            <a:pPr lvl="1"/>
            <a:r>
              <a:rPr lang="en-US" smtClean="0"/>
              <a:t>Labs (first 1/8)</a:t>
            </a:r>
          </a:p>
          <a:p>
            <a:pPr lvl="1"/>
            <a:r>
              <a:rPr lang="en-US" smtClean="0"/>
              <a:t>Research Project (second 7/8)</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Topics:</a:t>
            </a:r>
            <a:endParaRPr lang="en-US" dirty="0"/>
          </a:p>
        </p:txBody>
      </p:sp>
      <p:sp>
        <p:nvSpPr>
          <p:cNvPr id="77827" name="Rectangle 3"/>
          <p:cNvSpPr>
            <a:spLocks noGrp="1" noChangeArrowheads="1"/>
          </p:cNvSpPr>
          <p:nvPr>
            <p:ph sz="quarter" idx="1"/>
          </p:nvPr>
        </p:nvSpPr>
        <p:spPr/>
        <p:txBody>
          <a:bodyPr>
            <a:normAutofit fontScale="92500"/>
          </a:bodyPr>
          <a:lstStyle/>
          <a:p>
            <a:r>
              <a:rPr lang="en-US" smtClean="0"/>
              <a:t>Operating Systems</a:t>
            </a:r>
          </a:p>
          <a:p>
            <a:pPr lvl="1"/>
            <a:r>
              <a:rPr lang="en-US" smtClean="0"/>
              <a:t>Core concepts, multicore, virtualization, uses of VMs, other kinds of “containment”, fighting worms/viruses.</a:t>
            </a:r>
          </a:p>
          <a:p>
            <a:r>
              <a:rPr lang="en-US" smtClean="0"/>
              <a:t>Cloud-scale stuff</a:t>
            </a:r>
          </a:p>
          <a:p>
            <a:pPr lvl="1"/>
            <a:r>
              <a:rPr lang="en-US" smtClean="0"/>
              <a:t>Storage systems for big data, Internet trends, OpenFlow</a:t>
            </a:r>
          </a:p>
          <a:p>
            <a:r>
              <a:rPr lang="en-US" smtClean="0"/>
              <a:t>Foundational theory</a:t>
            </a:r>
          </a:p>
          <a:p>
            <a:pPr lvl="1"/>
            <a:r>
              <a:rPr lang="en-US" smtClean="0"/>
              <a:t>Models of distributed computing, state machine replication and atomicity, Byzantine Agreement.</a:t>
            </a:r>
          </a:p>
          <a:p>
            <a:pPr lvl="1"/>
            <a:r>
              <a:rPr lang="en-US" smtClean="0"/>
              <a:t>Impact of social networks, P2P models, Self-Stabilization</a:t>
            </a:r>
          </a:p>
          <a:p>
            <a:pPr lvl="1"/>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Paper Readings</a:t>
            </a:r>
            <a:endParaRPr lang="en-US" dirty="0"/>
          </a:p>
        </p:txBody>
      </p:sp>
      <p:sp>
        <p:nvSpPr>
          <p:cNvPr id="79875" name="Rectangle 3"/>
          <p:cNvSpPr>
            <a:spLocks noGrp="1" noChangeArrowheads="1"/>
          </p:cNvSpPr>
          <p:nvPr>
            <p:ph sz="quarter" idx="1"/>
          </p:nvPr>
        </p:nvSpPr>
        <p:spPr/>
        <p:txBody>
          <a:bodyPr>
            <a:normAutofit fontScale="77500" lnSpcReduction="20000"/>
          </a:bodyPr>
          <a:lstStyle/>
          <a:p>
            <a:r>
              <a:rPr lang="en-US" smtClean="0"/>
              <a:t>Required reading: 2 or 3 papers</a:t>
            </a:r>
          </a:p>
          <a:p>
            <a:pPr lvl="1"/>
            <a:r>
              <a:rPr lang="en-US" smtClean="0"/>
              <a:t>Reflecting contrasting approaches, competition, criticism,…</a:t>
            </a:r>
          </a:p>
          <a:p>
            <a:pPr lvl="1"/>
            <a:r>
              <a:rPr lang="en-US" smtClean="0"/>
              <a:t>Papers pulled from, best journals and conferences</a:t>
            </a:r>
          </a:p>
          <a:p>
            <a:pPr lvl="2"/>
            <a:r>
              <a:rPr lang="en-US" smtClean="0"/>
              <a:t>TOCS, SOSP, OSDI, …</a:t>
            </a:r>
          </a:p>
          <a:p>
            <a:pPr lvl="1"/>
            <a:r>
              <a:rPr lang="en-US" smtClean="0"/>
              <a:t>26 lectures, 54 (required) papers + 50 or so “recommended”!</a:t>
            </a:r>
          </a:p>
          <a:p>
            <a:pPr marL="685800" lvl="2" indent="0">
              <a:buNone/>
            </a:pPr>
            <a:endParaRPr lang="en-US" smtClean="0"/>
          </a:p>
          <a:p>
            <a:r>
              <a:rPr lang="en-US" smtClean="0"/>
              <a:t>Read papers before each class and bring notes</a:t>
            </a:r>
          </a:p>
          <a:p>
            <a:pPr lvl="1"/>
            <a:r>
              <a:rPr lang="en-US" smtClean="0"/>
              <a:t>takes ~2 to 3 hrs per paper, write notes and questions</a:t>
            </a:r>
          </a:p>
          <a:p>
            <a:pPr lvl="1"/>
            <a:r>
              <a:rPr lang="en-US" smtClean="0"/>
              <a:t>Some papers may take 4 hours to understand</a:t>
            </a:r>
          </a:p>
          <a:p>
            <a:pPr lvl="1"/>
            <a:endParaRPr lang="en-US" smtClean="0"/>
          </a:p>
          <a:p>
            <a:r>
              <a:rPr lang="en-US" smtClean="0"/>
              <a:t>Write a review and turn in at least one hour before class</a:t>
            </a:r>
          </a:p>
          <a:p>
            <a:pPr lvl="1"/>
            <a:r>
              <a:rPr lang="en-US" smtClean="0"/>
              <a:t>Turn on online via Course Management System (CMS)</a:t>
            </a:r>
          </a:p>
          <a:p>
            <a:pPr lvl="1"/>
            <a:r>
              <a:rPr lang="en-US" smtClean="0"/>
              <a:t>No late reviews will be accepted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Writing Reviews</a:t>
            </a:r>
            <a:endParaRPr lang="en-US" dirty="0"/>
          </a:p>
        </p:txBody>
      </p:sp>
      <p:sp>
        <p:nvSpPr>
          <p:cNvPr id="79875" name="Rectangle 3"/>
          <p:cNvSpPr>
            <a:spLocks noGrp="1" noChangeArrowheads="1"/>
          </p:cNvSpPr>
          <p:nvPr>
            <p:ph sz="quarter" idx="1"/>
          </p:nvPr>
        </p:nvSpPr>
        <p:spPr/>
        <p:txBody>
          <a:bodyPr>
            <a:normAutofit fontScale="77500" lnSpcReduction="20000"/>
          </a:bodyPr>
          <a:lstStyle/>
          <a:p>
            <a:r>
              <a:rPr lang="en-US" smtClean="0"/>
              <a:t>Each student is required to prepare notes on each paper before class and to bring them to class for use in discussion. </a:t>
            </a:r>
          </a:p>
          <a:p>
            <a:r>
              <a:rPr lang="en-US" smtClean="0"/>
              <a:t>Your notes should list assumptions, innovative contributions and criticisms.  </a:t>
            </a:r>
          </a:p>
          <a:p>
            <a:pPr lvl="1"/>
            <a:r>
              <a:rPr lang="en-US" smtClean="0"/>
              <a:t>Every paper in the reading list has at least one major weakness.  </a:t>
            </a:r>
          </a:p>
          <a:p>
            <a:pPr lvl="1"/>
            <a:r>
              <a:rPr lang="en-US" smtClean="0"/>
              <a:t>Don’t channel the authors: your job is to see the bigger questions!</a:t>
            </a:r>
          </a:p>
          <a:p>
            <a:endParaRPr lang="en-US" smtClean="0"/>
          </a:p>
          <a:p>
            <a:r>
              <a:rPr lang="en-US" smtClean="0"/>
              <a:t>Turn paper reviews in online before class via CMS</a:t>
            </a:r>
          </a:p>
          <a:p>
            <a:pPr lvl="1"/>
            <a:r>
              <a:rPr lang="en-US" smtClean="0"/>
              <a:t>Be succinct—One  paragraph per paper</a:t>
            </a:r>
          </a:p>
          <a:p>
            <a:pPr lvl="2"/>
            <a:r>
              <a:rPr lang="en-US" smtClean="0"/>
              <a:t>Short summary of paper (two or three sentences)</a:t>
            </a:r>
          </a:p>
          <a:p>
            <a:pPr lvl="2"/>
            <a:r>
              <a:rPr lang="en-US" smtClean="0"/>
              <a:t>Two to three strengths/contributions</a:t>
            </a:r>
          </a:p>
          <a:p>
            <a:pPr lvl="2"/>
            <a:r>
              <a:rPr lang="en-US" smtClean="0"/>
              <a:t>and at least one weaknesses</a:t>
            </a:r>
          </a:p>
          <a:p>
            <a:pPr lvl="1"/>
            <a:r>
              <a:rPr lang="en-US" smtClean="0"/>
              <a:t>One paragraph to compare/contrast papers</a:t>
            </a:r>
          </a:p>
          <a:p>
            <a:pPr lvl="1"/>
            <a:r>
              <a:rPr lang="en-US" smtClean="0"/>
              <a:t>In all, turn in two to three paragraphs</a:t>
            </a:r>
          </a:p>
          <a:p>
            <a:pPr lvl="2"/>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5" y="241041"/>
            <a:ext cx="8153400" cy="990600"/>
          </a:xfrm>
        </p:spPr>
        <p:txBody>
          <a:bodyPr>
            <a:normAutofit fontScale="90000"/>
          </a:bodyPr>
          <a:lstStyle/>
          <a:p>
            <a:r>
              <a:rPr lang="en-US" smtClean="0"/>
              <a:t>Systems: Three “arcs” over 40 years</a:t>
            </a:r>
            <a:endParaRPr lang="en-US"/>
          </a:p>
        </p:txBody>
      </p:sp>
      <p:sp>
        <p:nvSpPr>
          <p:cNvPr id="8" name="Content Placeholder 7"/>
          <p:cNvSpPr>
            <a:spLocks noGrp="1"/>
          </p:cNvSpPr>
          <p:nvPr>
            <p:ph sz="quarter" idx="1"/>
          </p:nvPr>
        </p:nvSpPr>
        <p:spPr/>
        <p:txBody>
          <a:bodyPr>
            <a:normAutofit/>
          </a:bodyPr>
          <a:lstStyle/>
          <a:p>
            <a:r>
              <a:rPr lang="en-US" dirty="0" smtClean="0"/>
              <a:t>In the early days it was all one area</a:t>
            </a:r>
          </a:p>
          <a:p>
            <a:endParaRPr lang="en-US" dirty="0"/>
          </a:p>
          <a:p>
            <a:endParaRPr lang="en-US" dirty="0" smtClean="0"/>
          </a:p>
          <a:p>
            <a:endParaRPr lang="en-US" dirty="0"/>
          </a:p>
          <a:p>
            <a:endParaRPr lang="en-US" dirty="0" smtClean="0"/>
          </a:p>
          <a:p>
            <a:endParaRPr lang="en-US" dirty="0"/>
          </a:p>
          <a:p>
            <a:r>
              <a:rPr lang="en-US" dirty="0" smtClean="0"/>
              <a:t>Today, these lines are more and more separated</a:t>
            </a:r>
          </a:p>
          <a:p>
            <a:r>
              <a:rPr lang="en-US" dirty="0" smtClean="0"/>
              <a:t>Some people get emotional over which is best!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7065">
            <a:off x="3079983" y="2969331"/>
            <a:ext cx="23812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90600" y="3047999"/>
            <a:ext cx="2133600" cy="646331"/>
          </a:xfrm>
          <a:prstGeom prst="rect">
            <a:avLst/>
          </a:prstGeom>
          <a:noFill/>
        </p:spPr>
        <p:txBody>
          <a:bodyPr wrap="square" rtlCol="0">
            <a:spAutoFit/>
          </a:bodyPr>
          <a:lstStyle/>
          <a:p>
            <a:pPr algn="r"/>
            <a:r>
              <a:rPr lang="en-US" smtClean="0"/>
              <a:t>Build/evaluate a research prototype</a:t>
            </a:r>
            <a:endParaRPr lang="en-US"/>
          </a:p>
        </p:txBody>
      </p:sp>
      <p:sp>
        <p:nvSpPr>
          <p:cNvPr id="6" name="TextBox 5"/>
          <p:cNvSpPr txBox="1"/>
          <p:nvPr/>
        </p:nvSpPr>
        <p:spPr>
          <a:xfrm>
            <a:off x="3480914" y="2828729"/>
            <a:ext cx="2133600" cy="646331"/>
          </a:xfrm>
          <a:prstGeom prst="rect">
            <a:avLst/>
          </a:prstGeom>
          <a:noFill/>
        </p:spPr>
        <p:txBody>
          <a:bodyPr wrap="square" rtlCol="0">
            <a:spAutoFit/>
          </a:bodyPr>
          <a:lstStyle/>
          <a:p>
            <a:pPr algn="ctr"/>
            <a:r>
              <a:rPr lang="en-US" smtClean="0"/>
              <a:t>Prove stuff about something</a:t>
            </a:r>
            <a:endParaRPr lang="en-US"/>
          </a:p>
        </p:txBody>
      </p:sp>
      <p:sp>
        <p:nvSpPr>
          <p:cNvPr id="7" name="TextBox 6"/>
          <p:cNvSpPr txBox="1"/>
          <p:nvPr/>
        </p:nvSpPr>
        <p:spPr>
          <a:xfrm>
            <a:off x="5486400" y="3541515"/>
            <a:ext cx="2133600" cy="646331"/>
          </a:xfrm>
          <a:prstGeom prst="rect">
            <a:avLst/>
          </a:prstGeom>
          <a:noFill/>
        </p:spPr>
        <p:txBody>
          <a:bodyPr wrap="square" rtlCol="0">
            <a:spAutoFit/>
          </a:bodyPr>
          <a:lstStyle/>
          <a:p>
            <a:r>
              <a:rPr lang="en-US" smtClean="0"/>
              <a:t>Report on amazing industry successes</a:t>
            </a:r>
            <a:endParaRPr lang="en-US"/>
          </a:p>
        </p:txBody>
      </p:sp>
      <p:sp>
        <p:nvSpPr>
          <p:cNvPr id="5" name="TextBox 4"/>
          <p:cNvSpPr txBox="1"/>
          <p:nvPr/>
        </p:nvSpPr>
        <p:spPr>
          <a:xfrm>
            <a:off x="1735494" y="2644063"/>
            <a:ext cx="825867" cy="369332"/>
          </a:xfrm>
          <a:prstGeom prst="rect">
            <a:avLst/>
          </a:prstGeom>
          <a:noFill/>
        </p:spPr>
        <p:txBody>
          <a:bodyPr wrap="none" rtlCol="0">
            <a:spAutoFit/>
          </a:bodyPr>
          <a:lstStyle/>
          <a:p>
            <a:r>
              <a:rPr lang="en-US" i="1" smtClean="0"/>
              <a:t>SOSP</a:t>
            </a:r>
            <a:endParaRPr lang="en-US" i="1"/>
          </a:p>
        </p:txBody>
      </p:sp>
      <p:sp>
        <p:nvSpPr>
          <p:cNvPr id="9" name="TextBox 8"/>
          <p:cNvSpPr txBox="1"/>
          <p:nvPr/>
        </p:nvSpPr>
        <p:spPr>
          <a:xfrm>
            <a:off x="4270608" y="2274731"/>
            <a:ext cx="851515" cy="369332"/>
          </a:xfrm>
          <a:prstGeom prst="rect">
            <a:avLst/>
          </a:prstGeom>
          <a:noFill/>
        </p:spPr>
        <p:txBody>
          <a:bodyPr wrap="none" rtlCol="0">
            <a:spAutoFit/>
          </a:bodyPr>
          <a:lstStyle/>
          <a:p>
            <a:r>
              <a:rPr lang="en-US" i="1" smtClean="0"/>
              <a:t>PODC</a:t>
            </a:r>
            <a:endParaRPr lang="en-US" i="1"/>
          </a:p>
        </p:txBody>
      </p:sp>
      <p:sp>
        <p:nvSpPr>
          <p:cNvPr id="10" name="TextBox 9"/>
          <p:cNvSpPr txBox="1"/>
          <p:nvPr/>
        </p:nvSpPr>
        <p:spPr>
          <a:xfrm>
            <a:off x="6172200" y="3172183"/>
            <a:ext cx="851515" cy="369332"/>
          </a:xfrm>
          <a:prstGeom prst="rect">
            <a:avLst/>
          </a:prstGeom>
          <a:noFill/>
        </p:spPr>
        <p:txBody>
          <a:bodyPr wrap="none" rtlCol="0">
            <a:spAutoFit/>
          </a:bodyPr>
          <a:lstStyle/>
          <a:p>
            <a:r>
              <a:rPr lang="en-US" i="1" smtClean="0"/>
              <a:t>SOCC</a:t>
            </a:r>
            <a:endParaRPr lang="en-US" i="1"/>
          </a:p>
        </p:txBody>
      </p:sp>
      <p:sp>
        <p:nvSpPr>
          <p:cNvPr id="17" name="Rounded Rectangular Callout 16"/>
          <p:cNvSpPr/>
          <p:nvPr/>
        </p:nvSpPr>
        <p:spPr>
          <a:xfrm>
            <a:off x="2819400" y="1066800"/>
            <a:ext cx="4371435"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Think with your hands.  Elegant abstractions emerge as you go</a:t>
            </a:r>
            <a:endParaRPr lang="en-US" b="1" dirty="0">
              <a:solidFill>
                <a:srgbClr val="C00000"/>
              </a:solidFill>
            </a:endParaRPr>
          </a:p>
        </p:txBody>
      </p:sp>
      <p:sp>
        <p:nvSpPr>
          <p:cNvPr id="18" name="Rounded Rectangular Callout 17"/>
          <p:cNvSpPr/>
          <p:nvPr/>
        </p:nvSpPr>
        <p:spPr>
          <a:xfrm>
            <a:off x="3480914" y="1512732"/>
            <a:ext cx="3657600" cy="761999"/>
          </a:xfrm>
          <a:prstGeom prst="wedgeRoundRectCallout">
            <a:avLst>
              <a:gd name="adj1" fmla="val -80425"/>
              <a:gd name="adj2" fmla="val 11428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Works well, but can’t explain exactly when or exactly how</a:t>
            </a:r>
            <a:endParaRPr lang="en-US" b="1" dirty="0">
              <a:solidFill>
                <a:srgbClr val="C00000"/>
              </a:solidFill>
            </a:endParaRPr>
          </a:p>
        </p:txBody>
      </p:sp>
      <p:sp>
        <p:nvSpPr>
          <p:cNvPr id="19" name="Rounded Rectangular Callout 18"/>
          <p:cNvSpPr/>
          <p:nvPr/>
        </p:nvSpPr>
        <p:spPr>
          <a:xfrm>
            <a:off x="4529053" y="1219200"/>
            <a:ext cx="3657600"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Really clear, rigorous statements and proofs</a:t>
            </a:r>
            <a:endParaRPr lang="en-US" b="1" dirty="0">
              <a:solidFill>
                <a:srgbClr val="C00000"/>
              </a:solidFill>
            </a:endParaRPr>
          </a:p>
        </p:txBody>
      </p:sp>
      <p:sp>
        <p:nvSpPr>
          <p:cNvPr id="20" name="Rounded Rectangular Callout 19"/>
          <p:cNvSpPr/>
          <p:nvPr/>
        </p:nvSpPr>
        <p:spPr>
          <a:xfrm>
            <a:off x="4696365" y="476051"/>
            <a:ext cx="4142835" cy="1116372"/>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Cool theory but impractical result that can’t be deployed </a:t>
            </a:r>
            <a:r>
              <a:rPr lang="en-US" b="1" dirty="0" smtClean="0">
                <a:solidFill>
                  <a:srgbClr val="C00000"/>
                </a:solidFill>
              </a:rPr>
              <a:t>.  Sometimes even the model is unrealistic!</a:t>
            </a:r>
            <a:endParaRPr lang="en-US" b="1" dirty="0">
              <a:solidFill>
                <a:srgbClr val="C00000"/>
              </a:solidFill>
            </a:endParaRPr>
          </a:p>
        </p:txBody>
      </p:sp>
      <p:sp>
        <p:nvSpPr>
          <p:cNvPr id="21" name="Rounded Rectangular Callout 20"/>
          <p:cNvSpPr/>
          <p:nvPr/>
        </p:nvSpPr>
        <p:spPr>
          <a:xfrm>
            <a:off x="2718914" y="941027"/>
            <a:ext cx="3657600" cy="1013544"/>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At massive scale your intuition breaks down.  Just doing it is a major undertaking!</a:t>
            </a:r>
            <a:endParaRPr lang="en-US" b="1" dirty="0">
              <a:solidFill>
                <a:srgbClr val="C00000"/>
              </a:solidFill>
            </a:endParaRPr>
          </a:p>
        </p:txBody>
      </p:sp>
      <p:sp>
        <p:nvSpPr>
          <p:cNvPr id="22" name="Rounded Rectangular Callout 21"/>
          <p:cNvSpPr/>
          <p:nvPr/>
        </p:nvSpPr>
        <p:spPr>
          <a:xfrm>
            <a:off x="2024743" y="1644525"/>
            <a:ext cx="3657600" cy="761999"/>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Totally unprincipled </a:t>
            </a:r>
            <a:r>
              <a:rPr lang="en-US" b="1" dirty="0" smtClean="0">
                <a:solidFill>
                  <a:srgbClr val="C00000"/>
                </a:solidFill>
              </a:rPr>
              <a:t>spaghetti</a:t>
            </a:r>
            <a:endParaRPr lang="en-US" b="1" dirty="0">
              <a:solidFill>
                <a:srgbClr val="C00000"/>
              </a:solidFill>
            </a:endParaRPr>
          </a:p>
        </p:txBody>
      </p:sp>
    </p:spTree>
    <p:extLst>
      <p:ext uri="{BB962C8B-B14F-4D97-AF65-F5344CB8AC3E}">
        <p14:creationId xmlns:p14="http://schemas.microsoft.com/office/powerpoint/2010/main" val="200954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Paper Presentations</a:t>
            </a:r>
            <a:endParaRPr lang="en-US" dirty="0"/>
          </a:p>
        </p:txBody>
      </p:sp>
      <p:sp>
        <p:nvSpPr>
          <p:cNvPr id="79875" name="Rectangle 3"/>
          <p:cNvSpPr>
            <a:spLocks noGrp="1" noChangeArrowheads="1"/>
          </p:cNvSpPr>
          <p:nvPr>
            <p:ph sz="quarter" idx="1"/>
          </p:nvPr>
        </p:nvSpPr>
        <p:spPr/>
        <p:txBody>
          <a:bodyPr>
            <a:normAutofit fontScale="92500" lnSpcReduction="20000"/>
          </a:bodyPr>
          <a:lstStyle/>
          <a:p>
            <a:r>
              <a:rPr lang="en-US" smtClean="0"/>
              <a:t>Each person will present a paper one or two times, depending on the stabl class size</a:t>
            </a:r>
          </a:p>
          <a:p>
            <a:pPr lvl="1"/>
            <a:r>
              <a:rPr lang="en-US" smtClean="0"/>
              <a:t>Read and understand both required and suggested papers</a:t>
            </a:r>
          </a:p>
          <a:p>
            <a:pPr lvl="1"/>
            <a:r>
              <a:rPr lang="en-US" smtClean="0"/>
              <a:t>Learning to present a paper is a big part of the job!</a:t>
            </a:r>
          </a:p>
          <a:p>
            <a:r>
              <a:rPr lang="en-US" smtClean="0"/>
              <a:t>Two and a half weeks ahead of time</a:t>
            </a:r>
          </a:p>
          <a:p>
            <a:pPr lvl="1"/>
            <a:r>
              <a:rPr lang="en-US" smtClean="0"/>
              <a:t>Meet with professor to agree on ideas to focus on</a:t>
            </a:r>
          </a:p>
          <a:p>
            <a:r>
              <a:rPr lang="en-US" smtClean="0"/>
              <a:t>One and a half weeks ahead of time</a:t>
            </a:r>
          </a:p>
          <a:p>
            <a:pPr lvl="1"/>
            <a:r>
              <a:rPr lang="en-US" smtClean="0"/>
              <a:t>Have presentation prepared and show slides or “chalk talk” to professor</a:t>
            </a:r>
          </a:p>
          <a:p>
            <a:r>
              <a:rPr lang="en-US" smtClean="0"/>
              <a:t>One week ahead of time</a:t>
            </a:r>
          </a:p>
          <a:p>
            <a:pPr lvl="1"/>
            <a:r>
              <a:rPr lang="en-US" smtClean="0"/>
              <a:t>Final review / do a number of dry-runs</a:t>
            </a:r>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Class Format</a:t>
            </a:r>
            <a:endParaRPr lang="en-US" dirty="0"/>
          </a:p>
        </p:txBody>
      </p:sp>
      <p:sp>
        <p:nvSpPr>
          <p:cNvPr id="79875" name="Rectangle 3"/>
          <p:cNvSpPr>
            <a:spLocks noGrp="1" noChangeArrowheads="1"/>
          </p:cNvSpPr>
          <p:nvPr>
            <p:ph sz="quarter" idx="1"/>
          </p:nvPr>
        </p:nvSpPr>
        <p:spPr/>
        <p:txBody>
          <a:bodyPr/>
          <a:lstStyle/>
          <a:p>
            <a:r>
              <a:rPr lang="en-US" smtClean="0"/>
              <a:t>45-50 minutes presentation, </a:t>
            </a:r>
          </a:p>
          <a:p>
            <a:r>
              <a:rPr lang="en-US" smtClean="0"/>
              <a:t>	30 minutes discussion/brainstorming. </a:t>
            </a:r>
          </a:p>
          <a:p>
            <a:pPr lvl="1"/>
            <a:r>
              <a:rPr lang="en-US" smtClean="0"/>
              <a:t>In that order, or mixed. </a:t>
            </a:r>
          </a:p>
          <a:p>
            <a:r>
              <a:rPr lang="en-US" smtClean="0"/>
              <a:t>All students are required to participate! </a:t>
            </a:r>
          </a:p>
          <a:p>
            <a:r>
              <a:rPr lang="en-US" smtClean="0"/>
              <a:t>Counts in final grading.</a:t>
            </a: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Research Project</a:t>
            </a:r>
            <a:endParaRPr lang="en-US" dirty="0"/>
          </a:p>
        </p:txBody>
      </p:sp>
      <p:sp>
        <p:nvSpPr>
          <p:cNvPr id="79875" name="Rectangle 3"/>
          <p:cNvSpPr>
            <a:spLocks noGrp="1" noChangeArrowheads="1"/>
          </p:cNvSpPr>
          <p:nvPr>
            <p:ph sz="quarter" idx="1"/>
          </p:nvPr>
        </p:nvSpPr>
        <p:spPr/>
        <p:txBody>
          <a:bodyPr>
            <a:normAutofit fontScale="92500" lnSpcReduction="20000"/>
          </a:bodyPr>
          <a:lstStyle/>
          <a:p>
            <a:r>
              <a:rPr lang="en-US" smtClean="0"/>
              <a:t>One major project per person</a:t>
            </a:r>
          </a:p>
          <a:p>
            <a:pPr lvl="1"/>
            <a:r>
              <a:rPr lang="en-US" smtClean="0"/>
              <a:t>Or two persons for a very major project</a:t>
            </a:r>
          </a:p>
          <a:p>
            <a:r>
              <a:rPr lang="en-US" smtClean="0"/>
              <a:t>Initial proposal of project topic – due mid-September</a:t>
            </a:r>
          </a:p>
          <a:p>
            <a:r>
              <a:rPr lang="en-US" smtClean="0"/>
              <a:t>Survey of area (related works)–due begin of October</a:t>
            </a:r>
          </a:p>
          <a:p>
            <a:endParaRPr lang="en-US" smtClean="0"/>
          </a:p>
          <a:p>
            <a:r>
              <a:rPr lang="en-US" smtClean="0"/>
              <a:t>Midterm draft paper – due begin of November</a:t>
            </a:r>
          </a:p>
          <a:p>
            <a:r>
              <a:rPr lang="en-US" smtClean="0"/>
              <a:t>Peer reviews—due a week later</a:t>
            </a:r>
          </a:p>
          <a:p>
            <a:endParaRPr lang="en-US" smtClean="0"/>
          </a:p>
          <a:p>
            <a:r>
              <a:rPr lang="en-US" smtClean="0"/>
              <a:t>Final demo/presentation–due begin of December</a:t>
            </a:r>
          </a:p>
          <a:p>
            <a:r>
              <a:rPr lang="en-US" smtClean="0"/>
              <a:t>Final project report – due a week later</a:t>
            </a:r>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Project Suggestions</a:t>
            </a:r>
            <a:endParaRPr lang="en-US" dirty="0"/>
          </a:p>
        </p:txBody>
      </p:sp>
      <p:sp>
        <p:nvSpPr>
          <p:cNvPr id="79875" name="Rectangle 3"/>
          <p:cNvSpPr>
            <a:spLocks noGrp="1" noChangeArrowheads="1"/>
          </p:cNvSpPr>
          <p:nvPr>
            <p:ph sz="quarter" idx="1"/>
          </p:nvPr>
        </p:nvSpPr>
        <p:spPr/>
        <p:txBody>
          <a:bodyPr>
            <a:normAutofit fontScale="77500" lnSpcReduction="20000"/>
          </a:bodyPr>
          <a:lstStyle/>
          <a:p>
            <a:r>
              <a:rPr lang="en-US" smtClean="0"/>
              <a:t>Better system support for cloud computing.</a:t>
            </a:r>
          </a:p>
          <a:p>
            <a:r>
              <a:rPr lang="en-US" smtClean="0"/>
              <a:t>Operating systems that dynamically shift loads and reduce the risk of node overload. </a:t>
            </a:r>
          </a:p>
          <a:p>
            <a:r>
              <a:rPr lang="en-US" smtClean="0"/>
              <a:t>Extending enterprise VLAN technology into the Internet. </a:t>
            </a:r>
          </a:p>
          <a:p>
            <a:r>
              <a:rPr lang="en-US" smtClean="0"/>
              <a:t>Security policy for complex large-scale applications. </a:t>
            </a:r>
          </a:p>
          <a:p>
            <a:r>
              <a:rPr lang="en-US" smtClean="0"/>
              <a:t>Advances in mobile computing. </a:t>
            </a:r>
          </a:p>
          <a:p>
            <a:r>
              <a:rPr lang="en-US" smtClean="0"/>
              <a:t>Side-by-side "supernetworks". </a:t>
            </a:r>
          </a:p>
          <a:p>
            <a:r>
              <a:rPr lang="en-US" smtClean="0"/>
              <a:t>Next generation storage systems for the cloud. </a:t>
            </a:r>
          </a:p>
          <a:p>
            <a:r>
              <a:rPr lang="en-US" smtClean="0"/>
              <a:t>DDoS repelling cloud service. </a:t>
            </a:r>
          </a:p>
          <a:p>
            <a:r>
              <a:rPr lang="en-US" smtClean="0"/>
              <a:t>How could social networking systems make better use of P2P technology? </a:t>
            </a:r>
          </a:p>
          <a:p>
            <a:r>
              <a:rPr lang="en-US" smtClean="0"/>
              <a:t>How should self-stabilizing protocols be "integrated" with more deterministic ones? </a:t>
            </a: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Important Project Deadlines</a:t>
            </a:r>
            <a:endParaRPr lang="en-US" dirty="0"/>
          </a:p>
        </p:txBody>
      </p:sp>
      <p:graphicFrame>
        <p:nvGraphicFramePr>
          <p:cNvPr id="4" name="Group 42"/>
          <p:cNvGraphicFramePr>
            <a:graphicFrameLocks noGrp="1"/>
          </p:cNvGraphicFramePr>
          <p:nvPr>
            <p:extLst>
              <p:ext uri="{D42A27DB-BD31-4B8C-83A1-F6EECF244321}">
                <p14:modId xmlns:p14="http://schemas.microsoft.com/office/powerpoint/2010/main" val="1007824942"/>
              </p:ext>
            </p:extLst>
          </p:nvPr>
        </p:nvGraphicFramePr>
        <p:xfrm>
          <a:off x="1600200" y="2438400"/>
          <a:ext cx="6096000" cy="2743200"/>
        </p:xfrm>
        <a:graphic>
          <a:graphicData uri="http://schemas.openxmlformats.org/drawingml/2006/table">
            <a:tbl>
              <a:tblPr/>
              <a:tblGrid>
                <a:gridCol w="1066800"/>
                <a:gridCol w="5029200"/>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9/13</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9/27</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(Oct)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Discuss project topic with 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11/1</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11/29</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12/6</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CS 6410: Grading</a:t>
            </a:r>
            <a:endParaRPr lang="en-US" dirty="0"/>
          </a:p>
        </p:txBody>
      </p:sp>
      <p:sp>
        <p:nvSpPr>
          <p:cNvPr id="81923" name="Rectangle 3"/>
          <p:cNvSpPr>
            <a:spLocks noGrp="1" noChangeArrowheads="1"/>
          </p:cNvSpPr>
          <p:nvPr>
            <p:ph sz="quarter" idx="1"/>
          </p:nvPr>
        </p:nvSpPr>
        <p:spPr/>
        <p:txBody>
          <a:bodyPr>
            <a:normAutofit fontScale="92500" lnSpcReduction="20000"/>
          </a:bodyPr>
          <a:lstStyle/>
          <a:p>
            <a:r>
              <a:rPr lang="en-US" smtClean="0"/>
              <a:t>Class Participation  ~ 40%</a:t>
            </a:r>
          </a:p>
          <a:p>
            <a:pPr lvl="1"/>
            <a:r>
              <a:rPr lang="en-US" smtClean="0"/>
              <a:t>lead presentation, reading papers, write reviews, participation in class discussion</a:t>
            </a:r>
          </a:p>
          <a:p>
            <a:pPr lvl="1"/>
            <a:endParaRPr lang="en-US" smtClean="0"/>
          </a:p>
          <a:p>
            <a:r>
              <a:rPr lang="en-US" smtClean="0"/>
              <a:t>Project ~  50%</a:t>
            </a:r>
          </a:p>
          <a:p>
            <a:pPr lvl="1"/>
            <a:r>
              <a:rPr lang="en-US" smtClean="0"/>
              <a:t>Proposal, survey, draft, peer review, final demo/paper</a:t>
            </a:r>
          </a:p>
          <a:p>
            <a:endParaRPr lang="en-US" smtClean="0"/>
          </a:p>
          <a:p>
            <a:r>
              <a:rPr lang="en-US" smtClean="0"/>
              <a:t>Subjective ~ 10%</a:t>
            </a:r>
          </a:p>
          <a:p>
            <a:pPr lvl="1"/>
            <a:endParaRPr lang="en-US" smtClean="0"/>
          </a:p>
          <a:p>
            <a:pPr lvl="1"/>
            <a:endParaRPr lang="en-US" smtClean="0"/>
          </a:p>
          <a:p>
            <a:r>
              <a:rPr lang="en-US" smtClean="0"/>
              <a:t>This is a rough guide</a:t>
            </a: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Academic Integrity</a:t>
            </a:r>
            <a:endParaRPr lang="en-US" dirty="0"/>
          </a:p>
        </p:txBody>
      </p:sp>
      <p:sp>
        <p:nvSpPr>
          <p:cNvPr id="83971" name="Rectangle 3"/>
          <p:cNvSpPr>
            <a:spLocks noGrp="1" noChangeArrowheads="1"/>
          </p:cNvSpPr>
          <p:nvPr>
            <p:ph sz="quarter" idx="1"/>
          </p:nvPr>
        </p:nvSpPr>
        <p:spPr/>
        <p:txBody>
          <a:bodyPr>
            <a:normAutofit fontScale="62500" lnSpcReduction="20000"/>
          </a:bodyPr>
          <a:lstStyle/>
          <a:p>
            <a:r>
              <a:rPr lang="en-US" smtClean="0"/>
              <a:t>Submitted work should be your own</a:t>
            </a:r>
          </a:p>
          <a:p>
            <a:endParaRPr lang="en-US" smtClean="0"/>
          </a:p>
          <a:p>
            <a:r>
              <a:rPr lang="en-US" smtClean="0"/>
              <a:t>Acceptable collaboration:</a:t>
            </a:r>
          </a:p>
          <a:p>
            <a:pPr lvl="1"/>
            <a:r>
              <a:rPr lang="en-US" smtClean="0"/>
              <a:t>Clarify problem, C syntax doubts, debugging strategy</a:t>
            </a:r>
          </a:p>
          <a:p>
            <a:pPr lvl="1"/>
            <a:r>
              <a:rPr lang="en-US" smtClean="0"/>
              <a:t>You may use any idea from any other person or group in the class or out, provided you clearly state what you have borrowed and from whom.</a:t>
            </a:r>
          </a:p>
          <a:p>
            <a:pPr lvl="1"/>
            <a:r>
              <a:rPr lang="en-US" smtClean="0"/>
              <a:t>If you do not provide a citation (i.e. you turn other people's work in as your own) that is cheating.</a:t>
            </a:r>
          </a:p>
          <a:p>
            <a:pPr lvl="1"/>
            <a:endParaRPr lang="en-US" smtClean="0"/>
          </a:p>
          <a:p>
            <a:r>
              <a:rPr lang="en-US" smtClean="0"/>
              <a:t>Dishonesty has no place in any community</a:t>
            </a:r>
          </a:p>
          <a:p>
            <a:pPr lvl="1"/>
            <a:r>
              <a:rPr lang="en-US" smtClean="0"/>
              <a:t>May NOT be in possession of someone else’s homework/project</a:t>
            </a:r>
          </a:p>
          <a:p>
            <a:pPr lvl="1"/>
            <a:r>
              <a:rPr lang="en-US" smtClean="0"/>
              <a:t>May NOT copy code from another group</a:t>
            </a:r>
          </a:p>
          <a:p>
            <a:pPr lvl="1"/>
            <a:r>
              <a:rPr lang="en-US" smtClean="0"/>
              <a:t>May NOT copy, collaborate or share homework/assignments</a:t>
            </a:r>
          </a:p>
          <a:p>
            <a:pPr lvl="1"/>
            <a:r>
              <a:rPr lang="en-US" smtClean="0"/>
              <a:t>University Academic Integrity rules are the general guidelines</a:t>
            </a:r>
          </a:p>
          <a:p>
            <a:pPr lvl="1"/>
            <a:endParaRPr lang="en-US" smtClean="0"/>
          </a:p>
          <a:p>
            <a:r>
              <a:rPr lang="en-US" smtClean="0"/>
              <a:t>Penalty can be as severe as an ‘F’ in CS 6410</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Stress, Health and Wellness</a:t>
            </a:r>
            <a:endParaRPr lang="en-US" dirty="0"/>
          </a:p>
        </p:txBody>
      </p:sp>
      <p:sp>
        <p:nvSpPr>
          <p:cNvPr id="83971" name="Rectangle 3"/>
          <p:cNvSpPr>
            <a:spLocks noGrp="1" noChangeArrowheads="1"/>
          </p:cNvSpPr>
          <p:nvPr>
            <p:ph sz="quarter" idx="1"/>
          </p:nvPr>
        </p:nvSpPr>
        <p:spPr/>
        <p:txBody>
          <a:bodyPr/>
          <a:lstStyle/>
          <a:p>
            <a:r>
              <a:rPr lang="en-US" smtClean="0"/>
              <a:t>Need to pace yourself to manage stress</a:t>
            </a:r>
          </a:p>
          <a:p>
            <a:pPr lvl="1"/>
            <a:r>
              <a:rPr lang="en-US" smtClean="0"/>
              <a:t>Need regular sleep, eating, and exercising</a:t>
            </a:r>
          </a:p>
          <a:p>
            <a:endParaRPr lang="en-US" smtClean="0"/>
          </a:p>
          <a:p>
            <a:r>
              <a:rPr lang="en-US" smtClean="0"/>
              <a:t>Don’t miss class... but....</a:t>
            </a:r>
          </a:p>
          <a:p>
            <a:endParaRPr lang="en-US" smtClean="0"/>
          </a:p>
          <a:p>
            <a:r>
              <a:rPr lang="en-US" smtClean="0"/>
              <a:t>Do not come to class sick (with the flu)!</a:t>
            </a:r>
          </a:p>
          <a:p>
            <a:pPr lvl="1"/>
            <a:r>
              <a:rPr lang="en-US" smtClean="0"/>
              <a:t>Email me ahead of time that you are not feeling well</a:t>
            </a:r>
          </a:p>
          <a:p>
            <a:pPr lvl="1"/>
            <a:r>
              <a:rPr lang="en-US" smtClean="0"/>
              <a:t>People not usually sick more than once in a semester</a:t>
            </a:r>
          </a:p>
          <a:p>
            <a:pPr lvl="1"/>
            <a:endParaRPr lang="en-US" smtClean="0"/>
          </a:p>
          <a:p>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Before Next time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mtClean="0"/>
              <a:t>Rank-order 2 papers to present (first and second half)</a:t>
            </a:r>
          </a:p>
          <a:p>
            <a:r>
              <a:rPr lang="en-US" smtClean="0"/>
              <a:t>Read first papers below and write review</a:t>
            </a:r>
          </a:p>
          <a:p>
            <a:pPr lvl="1"/>
            <a:r>
              <a:rPr lang="en-US" smtClean="0"/>
              <a:t>End-to-end arguments in system design, J.H. Saltzer, D.P. Reed, D.D. Clark. ACM Transactions on Computer Systems  Volume 2, Issue 4 (November 1984), pages 277--288.</a:t>
            </a:r>
          </a:p>
          <a:p>
            <a:pPr marL="365760" lvl="1" indent="0">
              <a:buNone/>
            </a:pPr>
            <a:r>
              <a:rPr lang="en-US" smtClean="0"/>
              <a:t>	http://portal.acm.org/citation.cfm?id=357402</a:t>
            </a:r>
          </a:p>
          <a:p>
            <a:pPr lvl="1"/>
            <a:r>
              <a:rPr lang="en-US" smtClean="0"/>
              <a:t>Hints for computer system design, B. Lampson. Proceedings of the Ninth ACM Symposium on Operating Systems Principles (Bretton Woods, New Hampshire, United States) 1983, pages 33--48.</a:t>
            </a:r>
          </a:p>
          <a:p>
            <a:pPr marL="365760" lvl="1" indent="0">
              <a:buNone/>
            </a:pPr>
            <a:r>
              <a:rPr lang="en-US" smtClean="0"/>
              <a:t>	http://portal.acm.org/citation.cfm?id=806614</a:t>
            </a:r>
          </a:p>
          <a:p>
            <a:r>
              <a:rPr lang="en-US" smtClean="0"/>
              <a:t>Check website for updated schedule</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My work blends theory and building</a:t>
            </a:r>
            <a:endParaRPr lang="en-US"/>
          </a:p>
        </p:txBody>
      </p:sp>
      <p:sp>
        <p:nvSpPr>
          <p:cNvPr id="3" name="Content Placeholder 2"/>
          <p:cNvSpPr>
            <a:spLocks noGrp="1"/>
          </p:cNvSpPr>
          <p:nvPr>
            <p:ph sz="quarter" idx="1"/>
          </p:nvPr>
        </p:nvSpPr>
        <p:spPr/>
        <p:txBody>
          <a:bodyPr>
            <a:normAutofit/>
          </a:bodyPr>
          <a:lstStyle/>
          <a:p>
            <a:r>
              <a:rPr lang="en-US" dirty="0" smtClean="0"/>
              <a:t>This isn’t unusual, many projects </a:t>
            </a:r>
            <a:r>
              <a:rPr lang="en-US" dirty="0" smtClean="0"/>
              <a:t>overlap lines</a:t>
            </a:r>
            <a:endParaRPr lang="en-US" dirty="0" smtClean="0"/>
          </a:p>
          <a:p>
            <a:endParaRPr lang="en-US" dirty="0"/>
          </a:p>
          <a:p>
            <a:r>
              <a:rPr lang="en-US" dirty="0" smtClean="0"/>
              <a:t>But it also moves me out of the mainstream SOSP community: I’m more of a “distributed systems” researcher than a “core systems” researcher</a:t>
            </a:r>
          </a:p>
          <a:p>
            <a:endParaRPr lang="en-US" dirty="0"/>
          </a:p>
          <a:p>
            <a:r>
              <a:rPr lang="en-US" dirty="0" smtClean="0"/>
              <a:t>My </a:t>
            </a:r>
            <a:r>
              <a:rPr lang="en-US" dirty="0" smtClean="0"/>
              <a:t>main interest</a:t>
            </a:r>
            <a:r>
              <a:rPr lang="en-US" dirty="0" smtClean="0"/>
              <a:t>: </a:t>
            </a:r>
            <a:r>
              <a:rPr lang="en-US" i="1" dirty="0" smtClean="0"/>
              <a:t>How should theories of consistency and fault-tolerance inform the design of high-assurance applications and platforms?</a:t>
            </a:r>
            <a:endParaRPr lang="en-US" i="1" dirty="0"/>
          </a:p>
        </p:txBody>
      </p:sp>
    </p:spTree>
    <p:extLst>
      <p:ext uri="{BB962C8B-B14F-4D97-AF65-F5344CB8AC3E}">
        <p14:creationId xmlns:p14="http://schemas.microsoft.com/office/powerpoint/2010/main" val="3674265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 this poses</a:t>
            </a:r>
            <a:endParaRPr lang="en-US"/>
          </a:p>
        </p:txBody>
      </p:sp>
      <p:sp>
        <p:nvSpPr>
          <p:cNvPr id="3" name="Content Placeholder 2"/>
          <p:cNvSpPr>
            <a:spLocks noGrp="1"/>
          </p:cNvSpPr>
          <p:nvPr>
            <p:ph sz="quarter" idx="1"/>
          </p:nvPr>
        </p:nvSpPr>
        <p:spPr/>
        <p:txBody>
          <a:bodyPr>
            <a:normAutofit fontScale="92500" lnSpcReduction="20000"/>
          </a:bodyPr>
          <a:lstStyle/>
          <a:p>
            <a:r>
              <a:rPr lang="en-US" smtClean="0"/>
              <a:t>Which theory to use?  We have more than one theoretical network model (synchronous, asynchronous, stochastic) and they differ in their “power”</a:t>
            </a:r>
          </a:p>
          <a:p>
            <a:endParaRPr lang="en-US"/>
          </a:p>
          <a:p>
            <a:r>
              <a:rPr lang="en-US" smtClean="0"/>
              <a:t>How to translate this to a provably sound systems construct and to embed that into a platform (we use a model shared with Lamport’s Paxos system)</a:t>
            </a:r>
          </a:p>
          <a:p>
            <a:endParaRPr lang="en-US"/>
          </a:p>
          <a:p>
            <a:r>
              <a:rPr lang="en-US" smtClean="0"/>
              <a:t>Having done all that, how to make the resulting system scale to run on the cloud, perform absolutely as fast as possible, exhibit stability... how to make it “natural” to use and easy to work with...</a:t>
            </a:r>
            <a:endParaRPr lang="en-US"/>
          </a:p>
        </p:txBody>
      </p:sp>
    </p:spTree>
    <p:extLst>
      <p:ext uri="{BB962C8B-B14F-4D97-AF65-F5344CB8AC3E}">
        <p14:creationId xmlns:p14="http://schemas.microsoft.com/office/powerpoint/2010/main" val="426560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Current passion: my new Isis</a:t>
            </a:r>
            <a:r>
              <a:rPr lang="en-US" baseline="30000" smtClean="0"/>
              <a:t>2</a:t>
            </a:r>
            <a:r>
              <a:rPr lang="en-US" smtClean="0"/>
              <a:t> System</a:t>
            </a:r>
            <a:endParaRPr lang="en-US"/>
          </a:p>
        </p:txBody>
      </p:sp>
      <p:sp>
        <p:nvSpPr>
          <p:cNvPr id="5" name="Content Placeholder 4"/>
          <p:cNvSpPr>
            <a:spLocks noGrp="1"/>
          </p:cNvSpPr>
          <p:nvPr>
            <p:ph sz="quarter" idx="1"/>
          </p:nvPr>
        </p:nvSpPr>
        <p:spPr>
          <a:xfrm>
            <a:off x="457200" y="5192233"/>
            <a:ext cx="3429000" cy="1284767"/>
          </a:xfrm>
          <a:solidFill>
            <a:srgbClr val="FFFF99"/>
          </a:solidFill>
          <a:ln>
            <a:solidFill>
              <a:schemeClr val="bg2">
                <a:lumMod val="25000"/>
              </a:schemeClr>
            </a:solidFill>
          </a:ln>
        </p:spPr>
        <p:txBody>
          <a:bodyPr>
            <a:normAutofit fontScale="55000" lnSpcReduction="20000"/>
          </a:bodyPr>
          <a:lstStyle/>
          <a:p>
            <a:pPr>
              <a:buFont typeface="Wingdings" pitchFamily="2" charset="2"/>
              <a:buChar char="Ø"/>
            </a:pPr>
            <a:r>
              <a:rPr lang="en-US" b="1" smtClean="0">
                <a:solidFill>
                  <a:srgbClr val="0070C0"/>
                </a:solidFill>
              </a:rPr>
              <a:t>Elasticity (sudden scale changes)</a:t>
            </a:r>
          </a:p>
          <a:p>
            <a:pPr>
              <a:buFont typeface="Wingdings" pitchFamily="2" charset="2"/>
              <a:buChar char="Ø"/>
            </a:pPr>
            <a:r>
              <a:rPr lang="en-US" b="1" smtClean="0">
                <a:solidFill>
                  <a:srgbClr val="0070C0"/>
                </a:solidFill>
              </a:rPr>
              <a:t>Potentially heavily loads</a:t>
            </a:r>
          </a:p>
          <a:p>
            <a:pPr>
              <a:buFont typeface="Wingdings" pitchFamily="2" charset="2"/>
              <a:buChar char="Ø"/>
            </a:pPr>
            <a:r>
              <a:rPr lang="en-US" b="1" smtClean="0">
                <a:solidFill>
                  <a:srgbClr val="0070C0"/>
                </a:solidFill>
              </a:rPr>
              <a:t>High node failure rates</a:t>
            </a:r>
          </a:p>
          <a:p>
            <a:pPr>
              <a:buFont typeface="Wingdings" pitchFamily="2" charset="2"/>
              <a:buChar char="Ø"/>
            </a:pPr>
            <a:r>
              <a:rPr lang="en-US" b="1" smtClean="0">
                <a:solidFill>
                  <a:srgbClr val="0070C0"/>
                </a:solidFill>
              </a:rPr>
              <a:t>Concurrent (multithreaded) apps</a:t>
            </a:r>
            <a:endParaRPr lang="en-US" b="1">
              <a:solidFill>
                <a:srgbClr val="0070C0"/>
              </a:solidFill>
            </a:endParaRPr>
          </a:p>
        </p:txBody>
      </p:sp>
      <p:sp>
        <p:nvSpPr>
          <p:cNvPr id="6" name="Content Placeholder 5"/>
          <p:cNvSpPr>
            <a:spLocks noGrp="1"/>
          </p:cNvSpPr>
          <p:nvPr>
            <p:ph sz="quarter" idx="2"/>
          </p:nvPr>
        </p:nvSpPr>
        <p:spPr>
          <a:xfrm>
            <a:off x="3962400" y="5192233"/>
            <a:ext cx="4648200" cy="1284767"/>
          </a:xfrm>
          <a:solidFill>
            <a:srgbClr val="FFFF99"/>
          </a:solidFill>
          <a:ln>
            <a:solidFill>
              <a:schemeClr val="bg2">
                <a:lumMod val="25000"/>
              </a:schemeClr>
            </a:solidFill>
          </a:ln>
        </p:spPr>
        <p:txBody>
          <a:bodyPr>
            <a:normAutofit fontScale="55000" lnSpcReduction="20000"/>
          </a:bodyPr>
          <a:lstStyle/>
          <a:p>
            <a:pPr>
              <a:buFont typeface="Wingdings" pitchFamily="2" charset="2"/>
              <a:buChar char="Ø"/>
            </a:pPr>
            <a:r>
              <a:rPr lang="en-US" b="1" smtClean="0">
                <a:solidFill>
                  <a:srgbClr val="0070C0"/>
                </a:solidFill>
              </a:rPr>
              <a:t>Long scheduling delays, resource contention</a:t>
            </a:r>
          </a:p>
          <a:p>
            <a:pPr>
              <a:buFont typeface="Wingdings" pitchFamily="2" charset="2"/>
              <a:buChar char="Ø"/>
            </a:pPr>
            <a:r>
              <a:rPr lang="en-US" b="1" smtClean="0">
                <a:solidFill>
                  <a:srgbClr val="0070C0"/>
                </a:solidFill>
              </a:rPr>
              <a:t>Bursts of message loss</a:t>
            </a:r>
          </a:p>
          <a:p>
            <a:pPr>
              <a:buFont typeface="Wingdings" pitchFamily="2" charset="2"/>
              <a:buChar char="Ø"/>
            </a:pPr>
            <a:r>
              <a:rPr lang="en-US" b="1" smtClean="0">
                <a:solidFill>
                  <a:srgbClr val="0070C0"/>
                </a:solidFill>
              </a:rPr>
              <a:t>Need for very rapid response times</a:t>
            </a:r>
          </a:p>
          <a:p>
            <a:pPr>
              <a:buFont typeface="Wingdings" pitchFamily="2" charset="2"/>
              <a:buChar char="Ø"/>
            </a:pPr>
            <a:r>
              <a:rPr lang="en-US" b="1" smtClean="0">
                <a:solidFill>
                  <a:srgbClr val="0070C0"/>
                </a:solidFill>
              </a:rPr>
              <a:t>Community skeptical of “assurance properties”</a:t>
            </a:r>
            <a:endParaRPr lang="en-US" b="1">
              <a:solidFill>
                <a:srgbClr val="0070C0"/>
              </a:solidFill>
            </a:endParaRPr>
          </a:p>
        </p:txBody>
      </p:sp>
      <p:sp>
        <p:nvSpPr>
          <p:cNvPr id="7" name="Content Placeholder 2"/>
          <p:cNvSpPr txBox="1">
            <a:spLocks/>
          </p:cNvSpPr>
          <p:nvPr/>
        </p:nvSpPr>
        <p:spPr>
          <a:xfrm>
            <a:off x="612648" y="16002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mtClean="0"/>
              <a:t>C# library (but callable from any .NET language) offering replication techniques for cloud computing developers</a:t>
            </a:r>
          </a:p>
          <a:p>
            <a:r>
              <a:rPr lang="en-US" smtClean="0"/>
              <a:t>Based on a model that fuses virtual synchrony and state machine replication models</a:t>
            </a:r>
          </a:p>
          <a:p>
            <a:r>
              <a:rPr lang="en-US" smtClean="0"/>
              <a:t>Research challenges center on creating protocols that function well despite cloud “events”</a:t>
            </a:r>
            <a:endParaRPr lang="en-US"/>
          </a:p>
        </p:txBody>
      </p:sp>
    </p:spTree>
    <p:extLst>
      <p:ext uri="{BB962C8B-B14F-4D97-AF65-F5344CB8AC3E}">
        <p14:creationId xmlns:p14="http://schemas.microsoft.com/office/powerpoint/2010/main" val="4073457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Isis</a:t>
            </a:r>
            <a:r>
              <a:rPr lang="en-US" baseline="30000" smtClean="0"/>
              <a:t>2</a:t>
            </a:r>
            <a:r>
              <a:rPr lang="en-US" smtClean="0"/>
              <a:t> makes developer’s life easier</a:t>
            </a:r>
            <a:endParaRPr lang="en-US"/>
          </a:p>
        </p:txBody>
      </p:sp>
      <p:sp>
        <p:nvSpPr>
          <p:cNvPr id="3" name="Content Placeholder 2"/>
          <p:cNvSpPr>
            <a:spLocks noGrp="1"/>
          </p:cNvSpPr>
          <p:nvPr>
            <p:ph sz="quarter" idx="2"/>
          </p:nvPr>
        </p:nvSpPr>
        <p:spPr>
          <a:xfrm>
            <a:off x="533400" y="2438400"/>
            <a:ext cx="4038600" cy="3581400"/>
          </a:xfrm>
          <a:solidFill>
            <a:srgbClr val="FFFF99"/>
          </a:solidFill>
          <a:ln>
            <a:solidFill>
              <a:schemeClr val="bg2">
                <a:lumMod val="25000"/>
              </a:schemeClr>
            </a:solidFill>
          </a:ln>
        </p:spPr>
        <p:txBody>
          <a:bodyPr>
            <a:normAutofit fontScale="85000" lnSpcReduction="20000"/>
          </a:bodyPr>
          <a:lstStyle/>
          <a:p>
            <a:r>
              <a:rPr lang="en-US" smtClean="0"/>
              <a:t>Formal model permits us to achieve correctness</a:t>
            </a:r>
          </a:p>
          <a:p>
            <a:r>
              <a:rPr lang="en-US" smtClean="0"/>
              <a:t>Isis</a:t>
            </a:r>
            <a:r>
              <a:rPr lang="en-US" baseline="30000" smtClean="0"/>
              <a:t>2</a:t>
            </a:r>
            <a:r>
              <a:rPr lang="en-US" smtClean="0"/>
              <a:t> is too complex to use formal methods as a development too, but does facilitate debugging (model checking)</a:t>
            </a:r>
          </a:p>
          <a:p>
            <a:r>
              <a:rPr lang="en-US" smtClean="0"/>
              <a:t>Think of Isis</a:t>
            </a:r>
            <a:r>
              <a:rPr lang="en-US" baseline="30000" smtClean="0"/>
              <a:t>2</a:t>
            </a:r>
            <a:r>
              <a:rPr lang="en-US" smtClean="0"/>
              <a:t> as a collection of modules, each with rigorously stated properties</a:t>
            </a:r>
            <a:endParaRPr lang="en-US"/>
          </a:p>
        </p:txBody>
      </p:sp>
      <p:sp>
        <p:nvSpPr>
          <p:cNvPr id="4" name="Content Placeholder 3"/>
          <p:cNvSpPr>
            <a:spLocks noGrp="1"/>
          </p:cNvSpPr>
          <p:nvPr>
            <p:ph sz="quarter" idx="4"/>
          </p:nvPr>
        </p:nvSpPr>
        <p:spPr>
          <a:xfrm>
            <a:off x="4724400" y="2438400"/>
            <a:ext cx="4038600" cy="3581400"/>
          </a:xfrm>
          <a:solidFill>
            <a:srgbClr val="FFFF99"/>
          </a:solidFill>
          <a:ln>
            <a:solidFill>
              <a:schemeClr val="bg2">
                <a:lumMod val="25000"/>
              </a:schemeClr>
            </a:solidFill>
          </a:ln>
        </p:spPr>
        <p:txBody>
          <a:bodyPr>
            <a:normAutofit fontScale="85000" lnSpcReduction="10000"/>
          </a:bodyPr>
          <a:lstStyle/>
          <a:p>
            <a:r>
              <a:rPr lang="en-US" smtClean="0"/>
              <a:t>Isis</a:t>
            </a:r>
            <a:r>
              <a:rPr lang="en-US" baseline="30000" smtClean="0"/>
              <a:t>2</a:t>
            </a:r>
            <a:r>
              <a:rPr lang="en-US" smtClean="0"/>
              <a:t> implementation needs to be fast, lean, easy to use</a:t>
            </a:r>
          </a:p>
          <a:p>
            <a:r>
              <a:rPr lang="en-US" smtClean="0"/>
              <a:t>Developer must see it as easier to use Isis</a:t>
            </a:r>
            <a:r>
              <a:rPr lang="en-US" baseline="30000" smtClean="0"/>
              <a:t>2</a:t>
            </a:r>
            <a:r>
              <a:rPr lang="en-US" smtClean="0"/>
              <a:t> than to build from scratch</a:t>
            </a:r>
          </a:p>
          <a:p>
            <a:r>
              <a:rPr lang="en-US" smtClean="0"/>
              <a:t>Seek great performance under “cloudy conditions”</a:t>
            </a:r>
            <a:endParaRPr lang="en-US"/>
          </a:p>
          <a:p>
            <a:r>
              <a:rPr lang="en-US" smtClean="0"/>
              <a:t>Forced to anticipate many styles of use</a:t>
            </a:r>
          </a:p>
        </p:txBody>
      </p:sp>
      <p:sp>
        <p:nvSpPr>
          <p:cNvPr id="5" name="Text Placeholder 4"/>
          <p:cNvSpPr>
            <a:spLocks noGrp="1"/>
          </p:cNvSpPr>
          <p:nvPr>
            <p:ph type="body" sz="quarter" idx="1"/>
          </p:nvPr>
        </p:nvSpPr>
        <p:spPr>
          <a:xfrm>
            <a:off x="533400" y="1752600"/>
            <a:ext cx="4038600" cy="640080"/>
          </a:xfrm>
          <a:solidFill>
            <a:schemeClr val="accent2">
              <a:lumMod val="75000"/>
            </a:schemeClr>
          </a:solidFill>
        </p:spPr>
        <p:txBody>
          <a:bodyPr/>
          <a:lstStyle/>
          <a:p>
            <a:r>
              <a:rPr lang="en-US" smtClean="0"/>
              <a:t>Benefits of Using Formal model</a:t>
            </a:r>
            <a:endParaRPr lang="en-US"/>
          </a:p>
        </p:txBody>
      </p:sp>
      <p:sp>
        <p:nvSpPr>
          <p:cNvPr id="6" name="Text Placeholder 5"/>
          <p:cNvSpPr>
            <a:spLocks noGrp="1"/>
          </p:cNvSpPr>
          <p:nvPr>
            <p:ph type="body" sz="quarter" idx="3"/>
          </p:nvPr>
        </p:nvSpPr>
        <p:spPr>
          <a:xfrm>
            <a:off x="4724400" y="1752600"/>
            <a:ext cx="4038600" cy="640080"/>
          </a:xfrm>
          <a:solidFill>
            <a:schemeClr val="accent2">
              <a:lumMod val="75000"/>
            </a:schemeClr>
          </a:solidFill>
          <a:ln>
            <a:solidFill>
              <a:schemeClr val="tx1"/>
            </a:solidFill>
          </a:ln>
        </p:spPr>
        <p:txBody>
          <a:bodyPr>
            <a:normAutofit/>
          </a:bodyPr>
          <a:lstStyle/>
          <a:p>
            <a:r>
              <a:rPr lang="en-US" smtClean="0">
                <a:solidFill>
                  <a:schemeClr val="bg1"/>
                </a:solidFill>
              </a:rPr>
              <a:t>Importance of Sound Engineering</a:t>
            </a:r>
            <a:endParaRPr lang="en-US">
              <a:solidFill>
                <a:schemeClr val="bg1"/>
              </a:solidFill>
            </a:endParaRPr>
          </a:p>
        </p:txBody>
      </p:sp>
    </p:spTree>
    <p:extLst>
      <p:ext uri="{BB962C8B-B14F-4D97-AF65-F5344CB8AC3E}">
        <p14:creationId xmlns:p14="http://schemas.microsoft.com/office/powerpoint/2010/main" val="35890773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2.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3.xml><?xml version="1.0" encoding="utf-8"?>
<p:tagLst xmlns:a="http://schemas.openxmlformats.org/drawingml/2006/main" xmlns:r="http://schemas.openxmlformats.org/officeDocument/2006/relationships" xmlns:p="http://schemas.openxmlformats.org/presentationml/2006/main">
  <p:tag name="TIMING" val="|44.2|17|9.4|16.4|13.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5720</TotalTime>
  <Words>5208</Words>
  <Application>Microsoft Office PowerPoint</Application>
  <PresentationFormat>On-screen Show (4:3)</PresentationFormat>
  <Paragraphs>734</Paragraphs>
  <Slides>58</Slides>
  <Notes>19</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Median</vt:lpstr>
      <vt:lpstr>CS 6410: Advanced Systems Ken Birman</vt:lpstr>
      <vt:lpstr>About me...</vt:lpstr>
      <vt:lpstr>Goals for Today</vt:lpstr>
      <vt:lpstr>Coverage</vt:lpstr>
      <vt:lpstr>Systems: Three “arcs” over 40 years</vt:lpstr>
      <vt:lpstr>My work blends theory and building</vt:lpstr>
      <vt:lpstr>Questions this poses</vt:lpstr>
      <vt:lpstr>Current passion: my new Isis2 System</vt:lpstr>
      <vt:lpstr>Isis2 makes developer’s life easier</vt:lpstr>
      <vt:lpstr>Isis2 makes developer’s life easier</vt:lpstr>
      <vt:lpstr>Isis2 makes developer’s life easier</vt:lpstr>
      <vt:lpstr>Isis2 makes developer’s life easier</vt:lpstr>
      <vt:lpstr>Isis2 makes developer’s life easier</vt:lpstr>
      <vt:lpstr>Isis2 makes developer’s life easier</vt:lpstr>
      <vt:lpstr>Isis2 makes developer’s life easier</vt:lpstr>
      <vt:lpstr>Isis2 makes developer’s life easier</vt:lpstr>
      <vt:lpstr>Consitency model: Virtual synchrony meets Paxos (and they live happily ever after…)</vt:lpstr>
      <vt:lpstr>How would we replicate mySQL?</vt:lpstr>
      <vt:lpstr>Drilling down: Is this correct?</vt:lpstr>
      <vt:lpstr>The system uses its own model</vt:lpstr>
      <vt:lpstr>Paradox</vt:lpstr>
      <vt:lpstr>It takes a “community”</vt:lpstr>
      <vt:lpstr>Consider flow control</vt:lpstr>
      <vt:lpstr>Pictoral representation</vt:lpstr>
      <vt:lpstr>... flow control isn’t local</vt:lpstr>
      <vt:lpstr>This creates a new challenge</vt:lpstr>
      <vt:lpstr>Paxos + Flow Control correctness?</vt:lpstr>
      <vt:lpstr>It isn’t quite so simple: Delay Tolerance</vt:lpstr>
      <vt:lpstr>Lessons one learns... and challenges</vt:lpstr>
      <vt:lpstr>What about the code we saw earlier?</vt:lpstr>
      <vt:lpstr>Reminder: MySQL replicated with Isis2</vt:lpstr>
      <vt:lpstr>What about the code we saw earlier?</vt:lpstr>
      <vt:lpstr>Issues to ponder:</vt:lpstr>
      <vt:lpstr>The challenge?</vt:lpstr>
      <vt:lpstr>The challenge?</vt:lpstr>
      <vt:lpstr>The challenge?</vt:lpstr>
      <vt:lpstr>The challenge?</vt:lpstr>
      <vt:lpstr>CS6410 versus just-read-papers</vt:lpstr>
      <vt:lpstr>Why take this course</vt:lpstr>
      <vt:lpstr>Who is the course “for”?</vt:lpstr>
      <vt:lpstr>Why take this course</vt:lpstr>
      <vt:lpstr>Required background</vt:lpstr>
      <vt:lpstr>Details</vt:lpstr>
      <vt:lpstr>Details</vt:lpstr>
      <vt:lpstr>Course Help</vt:lpstr>
      <vt:lpstr>CS 6410: Overview</vt:lpstr>
      <vt:lpstr>CS 6410: Topics:</vt:lpstr>
      <vt:lpstr>CS 6410: Paper Readings</vt:lpstr>
      <vt:lpstr>CS 6410: Writing Reviews</vt:lpstr>
      <vt:lpstr>CS 6410: Paper Presentations</vt:lpstr>
      <vt:lpstr>CS 6410: Class Format</vt:lpstr>
      <vt:lpstr>CS 6410: Research Project</vt:lpstr>
      <vt:lpstr>CS 6410: Project Suggestions</vt:lpstr>
      <vt:lpstr>Important Project Deadlines</vt:lpstr>
      <vt:lpstr>CS 6410: Grading</vt:lpstr>
      <vt:lpstr>Academic Integrity</vt:lpstr>
      <vt:lpstr>Stress, Health and Wellness</vt:lpstr>
      <vt:lpstr>Before Next time</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Ken Birman</cp:lastModifiedBy>
  <cp:revision>86</cp:revision>
  <dcterms:created xsi:type="dcterms:W3CDTF">2010-08-26T12:29:46Z</dcterms:created>
  <dcterms:modified xsi:type="dcterms:W3CDTF">2012-08-22T15:46:36Z</dcterms:modified>
</cp:coreProperties>
</file>