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C5BD5E-D88E-40FC-A5F7-24476D3FE174}" type="datetimeFigureOut">
              <a:rPr lang="zh-CN" altLang="en-US" smtClean="0"/>
              <a:pPr/>
              <a:t>2011/11/10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5DC34-213E-4514-83DE-F550722B316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829761"/>
          </a:xfrm>
        </p:spPr>
        <p:txBody>
          <a:bodyPr/>
          <a:lstStyle/>
          <a:p>
            <a:pPr algn="ctr"/>
            <a:r>
              <a:rPr lang="en-US" altLang="zh-CN" dirty="0" smtClean="0"/>
              <a:t>Consensus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772400" cy="1199704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Hao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Safety requirements</a:t>
            </a:r>
          </a:p>
          <a:p>
            <a:pPr lvl="1"/>
            <a:r>
              <a:rPr lang="en-US" altLang="zh-CN" dirty="0" smtClean="0"/>
              <a:t>Only proposed value can be chosen</a:t>
            </a:r>
          </a:p>
          <a:p>
            <a:pPr lvl="1"/>
            <a:r>
              <a:rPr lang="en-US" altLang="zh-CN" dirty="0" smtClean="0"/>
              <a:t>Only a single value can be chosen</a:t>
            </a:r>
          </a:p>
          <a:p>
            <a:pPr lvl="1"/>
            <a:r>
              <a:rPr lang="en-US" altLang="zh-CN" dirty="0" smtClean="0"/>
              <a:t>Learn the value if it is indeed chosen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Liveliness requirements</a:t>
            </a:r>
          </a:p>
          <a:p>
            <a:pPr lvl="1"/>
            <a:r>
              <a:rPr lang="en-US" altLang="zh-CN" dirty="0" smtClean="0"/>
              <a:t>Some value is eventually chosen</a:t>
            </a:r>
          </a:p>
          <a:p>
            <a:pPr lvl="1"/>
            <a:r>
              <a:rPr lang="en-US" altLang="zh-CN" dirty="0" smtClean="0"/>
              <a:t>But won’t try to specify…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Requirements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Proposers</a:t>
            </a:r>
            <a:r>
              <a:rPr lang="en-US" altLang="zh-CN" dirty="0" smtClean="0"/>
              <a:t>: Propose values</a:t>
            </a:r>
          </a:p>
          <a:p>
            <a:pPr lvl="1"/>
            <a:endParaRPr lang="en-US" altLang="zh-CN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Acceptors</a:t>
            </a:r>
            <a:r>
              <a:rPr lang="en-US" altLang="zh-CN" dirty="0" smtClean="0"/>
              <a:t>: Choose values</a:t>
            </a:r>
          </a:p>
          <a:p>
            <a:pPr lvl="1"/>
            <a:endParaRPr lang="en-US" altLang="zh-CN" dirty="0" smtClean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Learners</a:t>
            </a:r>
            <a:r>
              <a:rPr lang="en-US" altLang="zh-CN" dirty="0" smtClean="0"/>
              <a:t>: Learn the eventually chosen value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Note that one process can act as multiple agents!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Agents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Failure model</a:t>
            </a:r>
          </a:p>
          <a:p>
            <a:pPr lvl="1"/>
            <a:r>
              <a:rPr lang="en-US" altLang="zh-CN" dirty="0" smtClean="0"/>
              <a:t>Non-Byzantine model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Asynchronous model</a:t>
            </a:r>
          </a:p>
          <a:p>
            <a:pPr lvl="1"/>
            <a:r>
              <a:rPr lang="en-US" altLang="zh-CN" dirty="0" smtClean="0"/>
              <a:t>No common clocks</a:t>
            </a:r>
          </a:p>
          <a:p>
            <a:pPr lvl="1"/>
            <a:r>
              <a:rPr lang="en-US" altLang="zh-CN" dirty="0" smtClean="0"/>
              <a:t>Agents in arbitrary speed</a:t>
            </a:r>
          </a:p>
          <a:p>
            <a:pPr lvl="1"/>
            <a:r>
              <a:rPr lang="en-US" altLang="zh-CN" dirty="0" smtClean="0"/>
              <a:t>Messages take arbitrarily long time</a:t>
            </a:r>
          </a:p>
          <a:p>
            <a:pPr lvl="1"/>
            <a:r>
              <a:rPr lang="en-US" altLang="zh-CN" dirty="0" smtClean="0"/>
              <a:t>Messages can be duplicated and lost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Permanent storage</a:t>
            </a:r>
          </a:p>
          <a:p>
            <a:pPr lvl="1"/>
            <a:r>
              <a:rPr lang="en-US" altLang="zh-CN" dirty="0" smtClean="0"/>
              <a:t>Remember information after fail/restart! 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Assumptions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One simple idea: use a single acceptor</a:t>
            </a:r>
          </a:p>
          <a:p>
            <a:pPr>
              <a:buNone/>
            </a:pPr>
            <a:endParaRPr lang="en-US" altLang="zh-CN" dirty="0" smtClean="0"/>
          </a:p>
          <a:p>
            <a:pPr lvl="1"/>
            <a:r>
              <a:rPr lang="en-US" altLang="zh-CN" dirty="0" smtClean="0"/>
              <a:t>Feasible</a:t>
            </a:r>
          </a:p>
          <a:p>
            <a:pPr lvl="1"/>
            <a:r>
              <a:rPr lang="en-US" altLang="zh-CN" dirty="0" smtClean="0"/>
              <a:t>But cannot proceed in case of failure</a:t>
            </a:r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Start to develop the algorithm!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    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sz="2000" dirty="0" smtClean="0"/>
              <a:t>Choose a value even we have one proposer and one proposal</a:t>
            </a:r>
          </a:p>
          <a:p>
            <a:pPr>
              <a:buNone/>
            </a:pPr>
            <a:r>
              <a:rPr lang="en-US" altLang="zh-CN" sz="2000" dirty="0" smtClean="0"/>
              <a:t>  This suggests:</a:t>
            </a: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Send proposals to majority to make sure single value is chosen</a:t>
            </a:r>
          </a:p>
          <a:p>
            <a:pPr>
              <a:buNone/>
            </a:pPr>
            <a:r>
              <a:rPr lang="en-US" altLang="zh-CN" sz="2000" dirty="0" smtClean="0"/>
              <a:t>   Majority (quorum): (N / 2 + 1) (N is the number of acceptors)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   Any two majorities overlap</a:t>
            </a:r>
          </a:p>
          <a:p>
            <a:pPr>
              <a:buNone/>
            </a:pPr>
            <a:r>
              <a:rPr lang="en-US" altLang="zh-CN" sz="2000" dirty="0" smtClean="0"/>
              <a:t>   </a:t>
            </a:r>
            <a:endParaRPr lang="zh-CN" altLang="en-US" sz="20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Multi-acceptors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212976"/>
            <a:ext cx="8640960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/>
              <a:t>P1. An acceptor must accept the first proposal that it receives</a:t>
            </a:r>
            <a:endParaRPr lang="zh-CN" alt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Accept only one proposal?</a:t>
            </a:r>
          </a:p>
          <a:p>
            <a:pPr lvl="1"/>
            <a:r>
              <a:rPr lang="en-US" altLang="zh-CN" dirty="0" smtClean="0"/>
              <a:t>Failure makes it hard to choose a value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So,  acceptors have to accept more than one proposals (but they are the same)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Distinguish proposals</a:t>
            </a:r>
          </a:p>
          <a:p>
            <a:pPr lvl="1"/>
            <a:r>
              <a:rPr lang="en-US" altLang="zh-CN" dirty="0" smtClean="0"/>
              <a:t>Give them unique number</a:t>
            </a:r>
          </a:p>
          <a:p>
            <a:pPr lvl="1"/>
            <a:r>
              <a:rPr lang="en-US" altLang="zh-CN" dirty="0" smtClean="0"/>
              <a:t>How to achieve this???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Number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/>
          <a:lstStyle/>
          <a:p>
            <a:r>
              <a:rPr lang="en-US" altLang="zh-CN" dirty="0" smtClean="0"/>
              <a:t>Choose one value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8352928" cy="43088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200" b="1" dirty="0" smtClean="0"/>
              <a:t>One value is chosen</a:t>
            </a:r>
            <a:endParaRPr lang="zh-CN" alt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492896"/>
            <a:ext cx="8352928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P2: If a proposal with value v is chosen, every </a:t>
            </a:r>
            <a:r>
              <a:rPr lang="en-US" altLang="zh-CN" sz="2000" b="1" dirty="0" smtClean="0"/>
              <a:t>higher numbered proposal </a:t>
            </a:r>
            <a:r>
              <a:rPr lang="en-US" altLang="zh-CN" sz="2000" b="1" dirty="0"/>
              <a:t>that is chosen has value v</a:t>
            </a:r>
            <a:endParaRPr lang="zh-CN" alt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717032"/>
            <a:ext cx="8352928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P2</a:t>
            </a:r>
            <a:r>
              <a:rPr lang="en-US" altLang="zh-CN" sz="2000" b="1" baseline="30000" dirty="0"/>
              <a:t>a</a:t>
            </a:r>
            <a:r>
              <a:rPr lang="en-US" altLang="zh-CN" sz="2000" b="1" dirty="0" smtClean="0"/>
              <a:t>: </a:t>
            </a:r>
            <a:r>
              <a:rPr lang="en-US" altLang="zh-CN" sz="2000" b="1" dirty="0"/>
              <a:t>If a proposal with value v is chosen, every higher numbered</a:t>
            </a:r>
          </a:p>
          <a:p>
            <a:r>
              <a:rPr lang="en-US" altLang="zh-CN" sz="2000" b="1" dirty="0"/>
              <a:t>proposal accepted by any acceptor has value v</a:t>
            </a:r>
            <a:endParaRPr lang="zh-CN" alt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5013176"/>
            <a:ext cx="8352928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P2</a:t>
            </a:r>
            <a:r>
              <a:rPr lang="en-US" altLang="zh-CN" sz="2000" b="1" baseline="30000" dirty="0" smtClean="0"/>
              <a:t>b</a:t>
            </a:r>
            <a:r>
              <a:rPr lang="en-US" altLang="zh-CN" sz="2000" b="1" dirty="0" smtClean="0"/>
              <a:t>: </a:t>
            </a:r>
            <a:r>
              <a:rPr lang="en-US" altLang="zh-CN" sz="2000" b="1" dirty="0"/>
              <a:t>If a proposal with value v is chosen, every higher numbered</a:t>
            </a:r>
          </a:p>
          <a:p>
            <a:r>
              <a:rPr lang="en-US" altLang="zh-CN" sz="2000" b="1" dirty="0"/>
              <a:t>proposal issued by any proposer has value </a:t>
            </a:r>
            <a:r>
              <a:rPr lang="en-US" altLang="zh-CN" sz="2000" b="1" dirty="0" smtClean="0"/>
              <a:t>v</a:t>
            </a:r>
            <a:endParaRPr lang="zh-CN" altLang="en-US" sz="2000" b="1" dirty="0"/>
          </a:p>
        </p:txBody>
      </p:sp>
      <p:sp>
        <p:nvSpPr>
          <p:cNvPr id="8" name="上箭头 7"/>
          <p:cNvSpPr/>
          <p:nvPr/>
        </p:nvSpPr>
        <p:spPr>
          <a:xfrm>
            <a:off x="4211960" y="4581128"/>
            <a:ext cx="45719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上箭头 8"/>
          <p:cNvSpPr/>
          <p:nvPr/>
        </p:nvSpPr>
        <p:spPr>
          <a:xfrm>
            <a:off x="4211960" y="3356992"/>
            <a:ext cx="45719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上箭头 9"/>
          <p:cNvSpPr/>
          <p:nvPr/>
        </p:nvSpPr>
        <p:spPr>
          <a:xfrm>
            <a:off x="4211960" y="2060848"/>
            <a:ext cx="45719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A value v is chosen by majority</a:t>
            </a:r>
          </a:p>
          <a:p>
            <a:pPr lvl="1"/>
            <a:r>
              <a:rPr lang="en-US" altLang="zh-CN" dirty="0" smtClean="0"/>
              <a:t>A proposer wants to propose with higher numbered proposal</a:t>
            </a:r>
          </a:p>
          <a:p>
            <a:pPr lvl="1"/>
            <a:r>
              <a:rPr lang="en-US" altLang="zh-CN" dirty="0" smtClean="0"/>
              <a:t>It needs to propose v</a:t>
            </a:r>
          </a:p>
          <a:p>
            <a:pPr lvl="1"/>
            <a:r>
              <a:rPr lang="en-US" altLang="zh-CN" dirty="0" smtClean="0"/>
              <a:t>It can send request to majority to check if any value is accepted</a:t>
            </a:r>
          </a:p>
          <a:p>
            <a:pPr lvl="1"/>
            <a:r>
              <a:rPr lang="en-US" altLang="zh-CN" dirty="0" smtClean="0"/>
              <a:t>It will know v since majorities overlap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Satisfy P2</a:t>
            </a:r>
            <a:r>
              <a:rPr lang="en-US" altLang="zh-CN" baseline="30000" dirty="0" smtClean="0"/>
              <a:t>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P2</a:t>
            </a:r>
            <a:r>
              <a:rPr lang="en-US" altLang="zh-CN" baseline="30000" dirty="0" smtClean="0"/>
              <a:t>c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700808"/>
            <a:ext cx="7344816" cy="25545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P2c: For any v and n, if a proposal with value v and number n is issued, then there is a set S consisting of majority of acceptors such that either:</a:t>
            </a:r>
          </a:p>
          <a:p>
            <a:pPr marL="342900" indent="-342900">
              <a:buAutoNum type="alphaLcParenBoth"/>
            </a:pPr>
            <a:r>
              <a:rPr lang="en-US" altLang="zh-CN" sz="2000" b="1" dirty="0" smtClean="0"/>
              <a:t>No acceptor in S has accepted any proposal numbered less than n</a:t>
            </a:r>
          </a:p>
          <a:p>
            <a:pPr marL="342900" indent="-342900">
              <a:buAutoNum type="alphaLcParenBoth"/>
            </a:pPr>
            <a:r>
              <a:rPr lang="en-US" altLang="zh-CN" sz="2000" b="1" dirty="0" smtClean="0"/>
              <a:t>v is the value of the highest-numbered proposal among all proposals numbered less than n accepted by the acceptors in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proposer wants to issue proposal with number n needs to know:</a:t>
            </a:r>
          </a:p>
          <a:p>
            <a:pPr lvl="1"/>
            <a:r>
              <a:rPr lang="en-US" altLang="zh-CN" dirty="0" smtClean="0"/>
              <a:t>If proposal with highest number less than n will be accepted or already accepted</a:t>
            </a:r>
          </a:p>
          <a:p>
            <a:pPr lvl="1"/>
            <a:r>
              <a:rPr lang="en-US" altLang="zh-CN" dirty="0" smtClean="0"/>
              <a:t>Know already accepted is easy</a:t>
            </a:r>
          </a:p>
          <a:p>
            <a:pPr lvl="1"/>
            <a:r>
              <a:rPr lang="en-US" altLang="zh-CN" dirty="0" smtClean="0"/>
              <a:t>Predicting is hard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Alternatives</a:t>
            </a:r>
          </a:p>
          <a:p>
            <a:pPr lvl="1"/>
            <a:r>
              <a:rPr lang="en-US" altLang="zh-CN" dirty="0" smtClean="0"/>
              <a:t>Get promise from acceptor that it will not accept proposal number less n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Satisfy P2</a:t>
            </a:r>
            <a:r>
              <a:rPr lang="en-US" altLang="zh-CN" baseline="30000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 English</a:t>
            </a:r>
          </a:p>
          <a:p>
            <a:pPr lvl="1"/>
            <a:r>
              <a:rPr lang="en-US" altLang="zh-CN" dirty="0" smtClean="0"/>
              <a:t>People have different ideas</a:t>
            </a:r>
          </a:p>
          <a:p>
            <a:pPr lvl="1"/>
            <a:r>
              <a:rPr lang="en-US" altLang="zh-CN" dirty="0" smtClean="0"/>
              <a:t>They reach agreement after discussion: consensus</a:t>
            </a:r>
          </a:p>
          <a:p>
            <a:pPr lvl="1"/>
            <a:r>
              <a:rPr lang="en-US" altLang="zh-CN" dirty="0" smtClean="0"/>
              <a:t>Given consensus, one idea is chosen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In computer science</a:t>
            </a:r>
          </a:p>
          <a:p>
            <a:pPr lvl="1"/>
            <a:r>
              <a:rPr lang="en-US" altLang="zh-CN" dirty="0" smtClean="0"/>
              <a:t>Distributed system – processes propose different values</a:t>
            </a:r>
          </a:p>
          <a:p>
            <a:pPr lvl="1"/>
            <a:r>
              <a:rPr lang="en-US" altLang="zh-CN" dirty="0" smtClean="0"/>
              <a:t>Eventually (</a:t>
            </a:r>
            <a:r>
              <a:rPr lang="en-US" altLang="zh-CN" dirty="0" smtClean="0">
                <a:solidFill>
                  <a:srgbClr val="FF0000"/>
                </a:solidFill>
              </a:rPr>
              <a:t>hopefully</a:t>
            </a:r>
            <a:r>
              <a:rPr lang="en-US" altLang="zh-CN" dirty="0" smtClean="0"/>
              <a:t>), reach agreement on one value: consensus</a:t>
            </a:r>
          </a:p>
          <a:p>
            <a:pPr lvl="1"/>
            <a:r>
              <a:rPr lang="en-US" altLang="zh-CN" dirty="0" smtClean="0"/>
              <a:t>Given consensus, one value is learnt</a:t>
            </a:r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consensus?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Phase 1 (Prepare)</a:t>
            </a:r>
          </a:p>
          <a:p>
            <a:pPr lvl="1"/>
            <a:r>
              <a:rPr lang="en-US" altLang="zh-CN" dirty="0" smtClean="0"/>
              <a:t>(a) A proposer sends a </a:t>
            </a:r>
            <a:r>
              <a:rPr lang="en-US" altLang="zh-CN" dirty="0" smtClean="0">
                <a:solidFill>
                  <a:srgbClr val="FF0000"/>
                </a:solidFill>
              </a:rPr>
              <a:t>prepare </a:t>
            </a:r>
            <a:r>
              <a:rPr lang="en-US" altLang="zh-CN" smtClean="0">
                <a:solidFill>
                  <a:srgbClr val="FF0000"/>
                </a:solidFill>
              </a:rPr>
              <a:t>request </a:t>
            </a:r>
            <a:r>
              <a:rPr lang="en-US" altLang="zh-CN" smtClean="0"/>
              <a:t>with number </a:t>
            </a:r>
            <a:r>
              <a:rPr lang="en-US" altLang="zh-CN" dirty="0" smtClean="0"/>
              <a:t>n to majority of acceptors</a:t>
            </a:r>
          </a:p>
          <a:p>
            <a:pPr lvl="1"/>
            <a:r>
              <a:rPr lang="en-US" altLang="zh-CN" dirty="0" smtClean="0"/>
              <a:t>(b) If the number n seen by an acceptor is not highest, the request is ignored. Else, acceptor return a promise not to accept any request with smaller n with value v’ (if chose a value)</a:t>
            </a:r>
          </a:p>
          <a:p>
            <a:r>
              <a:rPr lang="en-US" altLang="zh-CN" dirty="0" smtClean="0"/>
              <a:t>Phase 2 (Accept)</a:t>
            </a:r>
          </a:p>
          <a:p>
            <a:pPr lvl="1"/>
            <a:r>
              <a:rPr lang="en-US" altLang="zh-CN" dirty="0" smtClean="0"/>
              <a:t>(a) If the proposer receives a response from majority of acceptors, it sends an </a:t>
            </a:r>
            <a:r>
              <a:rPr lang="en-US" altLang="zh-CN" dirty="0" smtClean="0">
                <a:solidFill>
                  <a:srgbClr val="FF0000"/>
                </a:solidFill>
              </a:rPr>
              <a:t>accept request </a:t>
            </a:r>
            <a:r>
              <a:rPr lang="en-US" altLang="zh-CN" dirty="0" smtClean="0"/>
              <a:t>with value v or v’</a:t>
            </a:r>
          </a:p>
          <a:p>
            <a:pPr lvl="1"/>
            <a:r>
              <a:rPr lang="en-US" altLang="zh-CN" dirty="0" smtClean="0"/>
              <a:t>(b) If an acceptor receives an accept request with number n, it accepts the value unless it has responded to another prepare request having higher proposal number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Paxos</a:t>
            </a:r>
            <a:r>
              <a:rPr lang="en-US" altLang="zh-CN" dirty="0" smtClean="0"/>
              <a:t> Algorithm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Acceptor can fail/restart, but it should have persistent storage to remember highest number and highest number promises. Why?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Example:</a:t>
            </a:r>
          </a:p>
          <a:p>
            <a:pPr lvl="1">
              <a:buNone/>
            </a:pPr>
            <a:r>
              <a:rPr lang="en-US" altLang="zh-CN" dirty="0" smtClean="0"/>
              <a:t>3 Acceptors: A, B, C. A, B accepted value v with number n.</a:t>
            </a:r>
          </a:p>
          <a:p>
            <a:pPr lvl="1">
              <a:buNone/>
            </a:pPr>
            <a:r>
              <a:rPr lang="en-US" altLang="zh-CN" dirty="0" smtClean="0"/>
              <a:t>Then A crashed and restarted. If it forgot n, a proposal with number n-1 can be accepted by C and A.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Acceptor Failure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Acceptors respond to all learners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Acceptors respond to distinguished learner(s)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Failure of a acceptor</a:t>
            </a:r>
          </a:p>
          <a:p>
            <a:pPr lvl="1"/>
            <a:r>
              <a:rPr lang="en-US" altLang="zh-CN" dirty="0" smtClean="0"/>
              <a:t>Learners cannot find chosen value since no majority</a:t>
            </a:r>
          </a:p>
          <a:p>
            <a:pPr lvl="1"/>
            <a:r>
              <a:rPr lang="en-US" altLang="zh-CN" dirty="0" smtClean="0"/>
              <a:t>Learn the next chosen value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Learning a chosen value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3528392"/>
          </a:xfrm>
        </p:spPr>
        <p:txBody>
          <a:bodyPr/>
          <a:lstStyle/>
          <a:p>
            <a:r>
              <a:rPr lang="en-US" altLang="zh-CN" dirty="0" smtClean="0"/>
              <a:t>Consider the following scenario:</a:t>
            </a:r>
          </a:p>
          <a:p>
            <a:pPr lvl="1"/>
            <a:r>
              <a:rPr lang="en-US" altLang="zh-CN" sz="2000" dirty="0" smtClean="0"/>
              <a:t>P1 sends prepare request with number n1 (promised)</a:t>
            </a:r>
          </a:p>
          <a:p>
            <a:pPr lvl="1"/>
            <a:r>
              <a:rPr lang="en-US" altLang="zh-CN" sz="2000" dirty="0" smtClean="0"/>
              <a:t>P2 sends prepare request with number n2 &gt; n1 (promised)</a:t>
            </a:r>
          </a:p>
          <a:p>
            <a:pPr lvl="1"/>
            <a:r>
              <a:rPr lang="en-US" altLang="zh-CN" sz="2000" dirty="0" smtClean="0"/>
              <a:t>P1 sends accept request with number n1 (rejected)</a:t>
            </a:r>
          </a:p>
          <a:p>
            <a:pPr lvl="1"/>
            <a:r>
              <a:rPr lang="en-US" altLang="zh-CN" sz="2000" dirty="0" smtClean="0"/>
              <a:t>P1 sends prepare request with number n3 &gt; n2 (promised)</a:t>
            </a:r>
          </a:p>
          <a:p>
            <a:pPr lvl="1"/>
            <a:r>
              <a:rPr lang="en-US" altLang="zh-CN" sz="2000" dirty="0" smtClean="0"/>
              <a:t>P2 sends accept request with number n2 (rejected)</a:t>
            </a:r>
          </a:p>
          <a:p>
            <a:pPr lvl="1"/>
            <a:r>
              <a:rPr lang="en-US" altLang="zh-CN" sz="2000" dirty="0" smtClean="0"/>
              <a:t>…….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Progess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95944"/>
          </a:xfrm>
        </p:spPr>
        <p:txBody>
          <a:bodyPr/>
          <a:lstStyle/>
          <a:p>
            <a:r>
              <a:rPr lang="en-US" altLang="zh-CN" dirty="0" smtClean="0"/>
              <a:t>Only make proposal by distinguished proposer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But what if this proposer fails?</a:t>
            </a:r>
          </a:p>
          <a:p>
            <a:pPr lvl="1"/>
            <a:r>
              <a:rPr lang="en-US" altLang="zh-CN" dirty="0" smtClean="0"/>
              <a:t>Elect a new one?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But this is another consensus problem…</a:t>
            </a:r>
          </a:p>
          <a:p>
            <a:pPr lvl="1"/>
            <a:r>
              <a:rPr lang="en-US" altLang="zh-CN" dirty="0" smtClean="0"/>
              <a:t>Can result in multi-distinguished proposers</a:t>
            </a:r>
          </a:p>
          <a:p>
            <a:pPr lvl="1"/>
            <a:r>
              <a:rPr lang="en-US" altLang="zh-CN" dirty="0" smtClean="0"/>
              <a:t>Algorithm still correct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Distinguished Proposer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467952"/>
          </a:xfrm>
        </p:spPr>
        <p:txBody>
          <a:bodyPr/>
          <a:lstStyle/>
          <a:p>
            <a:r>
              <a:rPr lang="en-US" altLang="zh-CN" dirty="0" smtClean="0"/>
              <a:t>“Simple”</a:t>
            </a:r>
          </a:p>
          <a:p>
            <a:pPr lvl="1"/>
            <a:r>
              <a:rPr lang="en-US" altLang="zh-CN" dirty="0" smtClean="0"/>
              <a:t>Presented in a way that show the steps of solving the problem</a:t>
            </a:r>
          </a:p>
          <a:p>
            <a:pPr lvl="1"/>
            <a:r>
              <a:rPr lang="en-US" altLang="zh-CN" dirty="0" smtClean="0"/>
              <a:t>Algorithm itself is easy to understand and implement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Achieve consensus with fault tolerant</a:t>
            </a:r>
          </a:p>
          <a:p>
            <a:pPr lvl="1"/>
            <a:r>
              <a:rPr lang="en-US" altLang="zh-CN" dirty="0" smtClean="0"/>
              <a:t>Proceed with f failures from 2*f+1 processes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But cannot guarantee progress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Why???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dirty="0" smtClean="0"/>
              <a:t>Impossibility of Distributed Consensus with One Faulty Process</a:t>
            </a:r>
            <a:br>
              <a:rPr lang="en-US" altLang="zh-CN" sz="2800" dirty="0" smtClean="0"/>
            </a:br>
            <a:r>
              <a:rPr lang="en-US" altLang="zh-CN" sz="2800" dirty="0" smtClean="0"/>
              <a:t/>
            </a:r>
            <a:br>
              <a:rPr lang="en-US" altLang="zh-CN" sz="2800" dirty="0" smtClean="0"/>
            </a:b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06896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Michael Fischer       Nancy Lynch           Michael Patterson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Michael Fischer</a:t>
            </a:r>
          </a:p>
          <a:p>
            <a:pPr lvl="1"/>
            <a:r>
              <a:rPr lang="en-US" altLang="zh-CN" dirty="0" smtClean="0"/>
              <a:t>Professor in Yale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Nancy Lynch </a:t>
            </a:r>
          </a:p>
          <a:p>
            <a:pPr lvl="1"/>
            <a:r>
              <a:rPr lang="en-US" altLang="zh-CN" dirty="0" smtClean="0"/>
              <a:t>Professor in MIT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Michael Patterson</a:t>
            </a:r>
          </a:p>
          <a:p>
            <a:pPr lvl="1"/>
            <a:r>
              <a:rPr lang="en-US" altLang="zh-CN" dirty="0" smtClean="0"/>
              <a:t>Professor in University of </a:t>
            </a:r>
            <a:r>
              <a:rPr lang="en-US" altLang="zh-CN" dirty="0" err="1" smtClean="0"/>
              <a:t>Warwich</a:t>
            </a:r>
            <a:endParaRPr lang="en-US" altLang="zh-CN" dirty="0" smtClean="0"/>
          </a:p>
        </p:txBody>
      </p:sp>
      <p:pic>
        <p:nvPicPr>
          <p:cNvPr id="4" name="图片 3" descr="p83114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548680"/>
            <a:ext cx="1385155" cy="1468264"/>
          </a:xfrm>
          <a:prstGeom prst="rect">
            <a:avLst/>
          </a:prstGeom>
        </p:spPr>
      </p:pic>
      <p:pic>
        <p:nvPicPr>
          <p:cNvPr id="5" name="图片 4" descr="lynchphoto1-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492896"/>
            <a:ext cx="1386000" cy="1483108"/>
          </a:xfrm>
          <a:prstGeom prst="rect">
            <a:avLst/>
          </a:prstGeom>
        </p:spPr>
      </p:pic>
      <p:pic>
        <p:nvPicPr>
          <p:cNvPr id="6" name="图片 5" descr="http___www.cs.cornell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221088"/>
            <a:ext cx="1386000" cy="1730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Asynchronous distributed system</a:t>
            </a:r>
          </a:p>
          <a:p>
            <a:pPr lvl="1"/>
            <a:r>
              <a:rPr lang="en-US" altLang="zh-CN" dirty="0" smtClean="0"/>
              <a:t>Processes arbitrarily slow</a:t>
            </a:r>
          </a:p>
          <a:p>
            <a:pPr lvl="1"/>
            <a:r>
              <a:rPr lang="en-US" altLang="zh-CN" dirty="0" smtClean="0"/>
              <a:t>Messages arbitrarily delay</a:t>
            </a:r>
          </a:p>
          <a:p>
            <a:pPr lvl="1"/>
            <a:r>
              <a:rPr lang="en-US" altLang="zh-CN" dirty="0" smtClean="0"/>
              <a:t>Messages delivered with infinite tries</a:t>
            </a:r>
          </a:p>
          <a:p>
            <a:pPr lvl="1"/>
            <a:r>
              <a:rPr lang="en-US" altLang="zh-CN" dirty="0" smtClean="0"/>
              <a:t>Can’t detect failure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Assumptions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Asynchronous system of N processes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Each process p has </a:t>
            </a:r>
            <a:r>
              <a:rPr lang="en-US" altLang="zh-CN" dirty="0" smtClean="0">
                <a:solidFill>
                  <a:srgbClr val="FF0000"/>
                </a:solidFill>
              </a:rPr>
              <a:t>internal state</a:t>
            </a:r>
          </a:p>
          <a:p>
            <a:pPr lvl="1"/>
            <a:r>
              <a:rPr lang="en-US" altLang="zh-CN" dirty="0" smtClean="0"/>
              <a:t>One-bit input register </a:t>
            </a:r>
            <a:r>
              <a:rPr lang="en-US" altLang="zh-CN" dirty="0" err="1" smtClean="0"/>
              <a:t>X</a:t>
            </a:r>
            <a:r>
              <a:rPr lang="en-US" altLang="zh-CN" baseline="-25000" dirty="0" err="1" smtClean="0"/>
              <a:t>p</a:t>
            </a:r>
            <a:r>
              <a:rPr lang="en-US" altLang="zh-CN" dirty="0" smtClean="0"/>
              <a:t>, initially 0 or 1</a:t>
            </a:r>
            <a:endParaRPr lang="en-US" altLang="zh-CN" baseline="-25000" dirty="0" smtClean="0"/>
          </a:p>
          <a:p>
            <a:pPr lvl="1"/>
            <a:r>
              <a:rPr lang="en-US" altLang="zh-CN" dirty="0" smtClean="0"/>
              <a:t>Output register </a:t>
            </a:r>
            <a:r>
              <a:rPr lang="en-US" altLang="zh-CN" dirty="0" err="1" smtClean="0"/>
              <a:t>y</a:t>
            </a:r>
            <a:r>
              <a:rPr lang="en-US" altLang="zh-CN" baseline="-25000" dirty="0" err="1" smtClean="0"/>
              <a:t>p</a:t>
            </a:r>
            <a:r>
              <a:rPr lang="en-US" altLang="zh-CN" dirty="0" smtClean="0"/>
              <a:t> with values in {b, 0, 1}</a:t>
            </a:r>
          </a:p>
          <a:p>
            <a:pPr lvl="2"/>
            <a:r>
              <a:rPr lang="en-US" altLang="zh-CN" dirty="0" smtClean="0"/>
              <a:t>Initially b. b is undecided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Message buffer</a:t>
            </a:r>
            <a:r>
              <a:rPr lang="en-US" altLang="zh-CN" dirty="0" smtClean="0"/>
              <a:t>: messages sent but not delivered</a:t>
            </a:r>
          </a:p>
          <a:p>
            <a:pPr lvl="1"/>
            <a:r>
              <a:rPr lang="en-US" altLang="zh-CN" dirty="0" smtClean="0"/>
              <a:t>Send(p, m): put (p, m) in buffer</a:t>
            </a:r>
          </a:p>
          <a:p>
            <a:pPr lvl="1"/>
            <a:r>
              <a:rPr lang="en-US" altLang="zh-CN" dirty="0" smtClean="0"/>
              <a:t>Receive(p): return m or null</a:t>
            </a:r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Model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System replicated for fault-tolerance</a:t>
            </a:r>
          </a:p>
          <a:p>
            <a:pPr lvl="2"/>
            <a:r>
              <a:rPr lang="en-US" altLang="zh-CN" dirty="0" smtClean="0"/>
              <a:t>Every replica has to see same value for consistency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consensus?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Consensus problem: design a protocol</a:t>
            </a:r>
          </a:p>
          <a:p>
            <a:pPr lvl="1"/>
            <a:r>
              <a:rPr lang="en-US" altLang="zh-CN" dirty="0" smtClean="0"/>
              <a:t>All non-faulty process set output value 0 or 1</a:t>
            </a:r>
          </a:p>
          <a:p>
            <a:pPr lvl="1"/>
            <a:r>
              <a:rPr lang="en-US" altLang="zh-CN" dirty="0" smtClean="0"/>
              <a:t>No-trivial solution allowed (always assign 0 or 1)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Goal: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Impossible to design such a consensus protocol with one fault process</a:t>
            </a:r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Configuration</a:t>
            </a:r>
            <a:r>
              <a:rPr lang="en-US" altLang="zh-CN" dirty="0" smtClean="0"/>
              <a:t>: internal states of all processes and contents of message buffer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Event</a:t>
            </a:r>
            <a:r>
              <a:rPr lang="en-US" altLang="zh-CN" dirty="0" smtClean="0"/>
              <a:t>: e=(p, m)</a:t>
            </a:r>
          </a:p>
          <a:p>
            <a:pPr lvl="1"/>
            <a:r>
              <a:rPr lang="en-US" altLang="zh-CN" dirty="0" smtClean="0"/>
              <a:t>Receipt of message m by process p</a:t>
            </a:r>
          </a:p>
          <a:p>
            <a:pPr lvl="1"/>
            <a:r>
              <a:rPr lang="en-US" altLang="zh-CN" dirty="0" smtClean="0"/>
              <a:t>Process message m</a:t>
            </a:r>
          </a:p>
          <a:p>
            <a:pPr lvl="1"/>
            <a:r>
              <a:rPr lang="en-US" altLang="zh-CN" dirty="0" smtClean="0"/>
              <a:t>Send out messages if necessary 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Schedule</a:t>
            </a:r>
            <a:r>
              <a:rPr lang="en-US" altLang="zh-CN" dirty="0" smtClean="0"/>
              <a:t>: sequence of events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Run</a:t>
            </a:r>
            <a:r>
              <a:rPr lang="en-US" altLang="zh-CN" dirty="0" smtClean="0"/>
              <a:t>: schedule applied to a configuration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Deciding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run</a:t>
            </a:r>
            <a:r>
              <a:rPr lang="en-US" altLang="zh-CN" dirty="0" smtClean="0"/>
              <a:t>: some processes reach decision state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Admissible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run</a:t>
            </a:r>
            <a:r>
              <a:rPr lang="en-US" altLang="zh-CN" dirty="0" smtClean="0"/>
              <a:t>: One fault, all messages delivered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Partial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correctness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One decision value for accessible configuration</a:t>
            </a:r>
          </a:p>
          <a:p>
            <a:pPr lvl="1"/>
            <a:r>
              <a:rPr lang="en-US" altLang="zh-CN" dirty="0" smtClean="0"/>
              <a:t>Non-trivial decision value: cannot always write 0 or 1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Total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correctness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in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spite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of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one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fault</a:t>
            </a:r>
            <a:r>
              <a:rPr lang="en-US" altLang="zh-CN" dirty="0" smtClean="0"/>
              <a:t>: partial correct, every admissible run is a deciding run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 definitions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C is a configuration, V is the set of decision values of configurations reachable from C</a:t>
            </a:r>
          </a:p>
          <a:p>
            <a:pPr lvl="1"/>
            <a:r>
              <a:rPr lang="en-US" altLang="zh-CN" dirty="0" smtClean="0"/>
              <a:t>C is </a:t>
            </a:r>
            <a:r>
              <a:rPr lang="en-US" altLang="zh-CN" b="1" dirty="0" smtClean="0">
                <a:solidFill>
                  <a:srgbClr val="FF0000"/>
                </a:solidFill>
              </a:rPr>
              <a:t>bivalent</a:t>
            </a:r>
            <a:r>
              <a:rPr lang="en-US" altLang="zh-CN" dirty="0" smtClean="0"/>
              <a:t> if |V| = 2, </a:t>
            </a:r>
            <a:r>
              <a:rPr lang="en-US" altLang="zh-CN" dirty="0" err="1" smtClean="0"/>
              <a:t>ie</a:t>
            </a:r>
            <a:r>
              <a:rPr lang="en-US" altLang="zh-CN" dirty="0" smtClean="0"/>
              <a:t>. Different runs cause either 0 or 1 can be chosen</a:t>
            </a:r>
          </a:p>
          <a:p>
            <a:pPr lvl="1"/>
            <a:r>
              <a:rPr lang="en-US" altLang="zh-CN" dirty="0" smtClean="0"/>
              <a:t>C is </a:t>
            </a:r>
            <a:r>
              <a:rPr lang="en-US" altLang="zh-CN" b="1" dirty="0" smtClean="0">
                <a:solidFill>
                  <a:srgbClr val="FF0000"/>
                </a:solidFill>
              </a:rPr>
              <a:t>univalent</a:t>
            </a:r>
            <a:r>
              <a:rPr lang="en-US" altLang="zh-CN" dirty="0" smtClean="0"/>
              <a:t> if |V| = 1</a:t>
            </a:r>
          </a:p>
          <a:p>
            <a:pPr lvl="2"/>
            <a:r>
              <a:rPr lang="en-US" altLang="zh-CN" dirty="0" smtClean="0"/>
              <a:t>0-valent or 1-valent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Bivalent: the configuration is “</a:t>
            </a:r>
            <a:r>
              <a:rPr lang="en-US" altLang="zh-CN" b="1" dirty="0" smtClean="0">
                <a:solidFill>
                  <a:srgbClr val="FF0000"/>
                </a:solidFill>
              </a:rPr>
              <a:t>indecisive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more - </a:t>
            </a:r>
            <a:r>
              <a:rPr lang="en-US" altLang="zh-CN" dirty="0" err="1" smtClean="0"/>
              <a:t>valency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Theorem 1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636912"/>
            <a:ext cx="7848872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No consensus protocol is totally correct in spite of one fault.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Proof by contradiction: circumstances system remains indecisive</a:t>
            </a:r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There exists </a:t>
            </a:r>
            <a:r>
              <a:rPr lang="en-US" altLang="zh-CN" dirty="0" smtClean="0">
                <a:solidFill>
                  <a:srgbClr val="FF0000"/>
                </a:solidFill>
              </a:rPr>
              <a:t>initial configuration </a:t>
            </a:r>
            <a:r>
              <a:rPr lang="en-US" altLang="zh-CN" dirty="0" smtClean="0"/>
              <a:t>which is </a:t>
            </a:r>
            <a:r>
              <a:rPr lang="en-US" altLang="zh-CN" dirty="0" smtClean="0">
                <a:solidFill>
                  <a:srgbClr val="FF0000"/>
                </a:solidFill>
              </a:rPr>
              <a:t>bivalent</a:t>
            </a:r>
            <a:r>
              <a:rPr lang="en-US" altLang="zh-CN" dirty="0" smtClean="0"/>
              <a:t> (Lemma 2)</a:t>
            </a:r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From a bivalent configuration, there is </a:t>
            </a:r>
            <a:r>
              <a:rPr lang="en-US" altLang="zh-CN" dirty="0" smtClean="0">
                <a:solidFill>
                  <a:srgbClr val="FF0000"/>
                </a:solidFill>
              </a:rPr>
              <a:t>another bivalent configuration </a:t>
            </a:r>
            <a:r>
              <a:rPr lang="en-US" altLang="zh-CN" dirty="0" smtClean="0"/>
              <a:t>which is reachable (Lemma 3)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Proof outline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Lemma 1-commutativity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1700808"/>
            <a:ext cx="5544616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Disjoint schedules are commutative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3707904" y="2564904"/>
            <a:ext cx="792088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3779912" y="5517232"/>
            <a:ext cx="792088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r>
              <a:rPr lang="en-US" altLang="zh-CN" baseline="-25000" dirty="0" smtClean="0"/>
              <a:t>3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5220072" y="4005064"/>
            <a:ext cx="792088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2339752" y="4077072"/>
            <a:ext cx="792088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cxnSp>
        <p:nvCxnSpPr>
          <p:cNvPr id="10" name="直接箭头连接符 9"/>
          <p:cNvCxnSpPr>
            <a:stCxn id="5" idx="3"/>
            <a:endCxn id="8" idx="7"/>
          </p:cNvCxnSpPr>
          <p:nvPr/>
        </p:nvCxnSpPr>
        <p:spPr>
          <a:xfrm flipH="1">
            <a:off x="3015841" y="3179531"/>
            <a:ext cx="808062" cy="100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5" idx="5"/>
            <a:endCxn id="7" idx="1"/>
          </p:cNvCxnSpPr>
          <p:nvPr/>
        </p:nvCxnSpPr>
        <p:spPr>
          <a:xfrm>
            <a:off x="4383993" y="3179531"/>
            <a:ext cx="952078" cy="930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8" idx="5"/>
            <a:endCxn id="6" idx="1"/>
          </p:cNvCxnSpPr>
          <p:nvPr/>
        </p:nvCxnSpPr>
        <p:spPr>
          <a:xfrm>
            <a:off x="3015841" y="4691699"/>
            <a:ext cx="880070" cy="930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7" idx="3"/>
            <a:endCxn id="6" idx="7"/>
          </p:cNvCxnSpPr>
          <p:nvPr/>
        </p:nvCxnSpPr>
        <p:spPr>
          <a:xfrm flipH="1">
            <a:off x="4456001" y="4619691"/>
            <a:ext cx="880070" cy="100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43808" y="33569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S1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644008" y="32129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S2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15816" y="50851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S2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04048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S1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868144" y="551723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S1 and S2 are disjoint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96136" y="587727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ie</a:t>
            </a:r>
            <a:r>
              <a:rPr lang="en-US" altLang="zh-CN" dirty="0" smtClean="0"/>
              <a:t>. Processes taking steps in S1 and S2 are disjoint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Lemma 2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556792"/>
            <a:ext cx="4752528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Some initial configuration is bivalent</a:t>
            </a:r>
          </a:p>
          <a:p>
            <a:endParaRPr lang="zh-CN" altLang="en-US" sz="2000" b="1" dirty="0"/>
          </a:p>
        </p:txBody>
      </p:sp>
      <p:sp>
        <p:nvSpPr>
          <p:cNvPr id="5" name="椭圆 4"/>
          <p:cNvSpPr/>
          <p:nvPr/>
        </p:nvSpPr>
        <p:spPr>
          <a:xfrm>
            <a:off x="1547664" y="3573016"/>
            <a:ext cx="792088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059832" y="3573016"/>
            <a:ext cx="792088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r>
              <a:rPr lang="en-US" altLang="zh-CN" baseline="-25000" dirty="0" smtClean="0"/>
              <a:t>0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644008" y="3573016"/>
            <a:ext cx="792088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6444208" y="3573016"/>
            <a:ext cx="792088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915816" y="3356992"/>
            <a:ext cx="2736304" cy="1224136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1640" y="486916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C0 is 0-valent and C1 is 1-valent. (Always exist?)</a:t>
            </a:r>
          </a:p>
          <a:p>
            <a:r>
              <a:rPr lang="en-US" altLang="zh-CN" dirty="0" smtClean="0"/>
              <a:t>They differ in input value only in process p.</a:t>
            </a:r>
          </a:p>
          <a:p>
            <a:r>
              <a:rPr lang="en-US" altLang="zh-CN" dirty="0" smtClean="0"/>
              <a:t>If p fails, they result in same decision (why?):</a:t>
            </a:r>
            <a:r>
              <a:rPr lang="en-US" altLang="zh-CN" dirty="0" smtClean="0">
                <a:solidFill>
                  <a:srgbClr val="FF0000"/>
                </a:solidFill>
              </a:rPr>
              <a:t>contradiction</a:t>
            </a:r>
            <a:r>
              <a:rPr lang="en-US" altLang="zh-CN" dirty="0" smtClean="0"/>
              <a:t>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26369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Proof by contradiction: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63688" y="32129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</a:t>
            </a:r>
            <a:endParaRPr lang="zh-CN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32129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60032" y="31409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588224" y="32129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Lemma 3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412777"/>
            <a:ext cx="684076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Starting from a bivalent configuration, there is always another bivalent configuration that is reachable</a:t>
            </a:r>
          </a:p>
          <a:p>
            <a:endParaRPr lang="zh-CN" alt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27089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Proof by contradiction: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067944" y="314096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r>
              <a:rPr lang="en-US" altLang="zh-CN" baseline="-25000" dirty="0" smtClean="0"/>
              <a:t>0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067944" y="566124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292080" y="4221088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</a:t>
            </a:r>
            <a:r>
              <a:rPr lang="en-US" altLang="zh-CN" baseline="-25000" dirty="0" smtClean="0"/>
              <a:t>1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2915816" y="4293096"/>
            <a:ext cx="720080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</a:t>
            </a:r>
            <a:r>
              <a:rPr lang="en-US" altLang="zh-CN" baseline="-25000" dirty="0" smtClean="0"/>
              <a:t>0</a:t>
            </a:r>
            <a:endParaRPr lang="zh-CN" altLang="en-US" dirty="0"/>
          </a:p>
        </p:txBody>
      </p:sp>
      <p:cxnSp>
        <p:nvCxnSpPr>
          <p:cNvPr id="11" name="直接箭头连接符 10"/>
          <p:cNvCxnSpPr>
            <a:stCxn id="6" idx="3"/>
            <a:endCxn id="9" idx="7"/>
          </p:cNvCxnSpPr>
          <p:nvPr/>
        </p:nvCxnSpPr>
        <p:spPr>
          <a:xfrm flipH="1">
            <a:off x="3530443" y="3755595"/>
            <a:ext cx="642954" cy="642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6" idx="5"/>
            <a:endCxn id="8" idx="1"/>
          </p:cNvCxnSpPr>
          <p:nvPr/>
        </p:nvCxnSpPr>
        <p:spPr>
          <a:xfrm>
            <a:off x="4682571" y="3755595"/>
            <a:ext cx="714962" cy="570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9" idx="5"/>
            <a:endCxn id="7" idx="1"/>
          </p:cNvCxnSpPr>
          <p:nvPr/>
        </p:nvCxnSpPr>
        <p:spPr>
          <a:xfrm>
            <a:off x="3530443" y="4907723"/>
            <a:ext cx="642954" cy="858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8" idx="3"/>
            <a:endCxn id="7" idx="7"/>
          </p:cNvCxnSpPr>
          <p:nvPr/>
        </p:nvCxnSpPr>
        <p:spPr>
          <a:xfrm flipH="1">
            <a:off x="4682571" y="4835715"/>
            <a:ext cx="714962" cy="930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43808" y="371703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e=(p, m)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19872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e’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04048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32040" y="37170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e’=(p’, m)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44208" y="494116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 and e’ are disjoint</a:t>
            </a:r>
          </a:p>
          <a:p>
            <a:r>
              <a:rPr lang="en-US" altLang="zh-CN" dirty="0" smtClean="0"/>
              <a:t>D0 is 0-valent, but D1 is 1-valent.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Lemma 3 cont’</a:t>
            </a:r>
            <a:endParaRPr lang="zh-CN" altLang="en-US" dirty="0"/>
          </a:p>
        </p:txBody>
      </p:sp>
      <p:sp>
        <p:nvSpPr>
          <p:cNvPr id="4" name="Oval 46"/>
          <p:cNvSpPr>
            <a:spLocks noChangeArrowheads="1"/>
          </p:cNvSpPr>
          <p:nvPr/>
        </p:nvSpPr>
        <p:spPr bwMode="auto">
          <a:xfrm>
            <a:off x="5548536" y="3159224"/>
            <a:ext cx="457200" cy="381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zh-CN" dirty="0" smtClean="0">
                <a:ea typeface="宋体" charset="-122"/>
              </a:rPr>
              <a:t>D</a:t>
            </a:r>
            <a:r>
              <a:rPr lang="en-US" altLang="zh-CN" baseline="-25000" dirty="0" smtClean="0">
                <a:ea typeface="宋体" charset="-122"/>
              </a:rPr>
              <a:t>1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5" name="Oval 47"/>
          <p:cNvSpPr>
            <a:spLocks noChangeArrowheads="1"/>
          </p:cNvSpPr>
          <p:nvPr/>
        </p:nvSpPr>
        <p:spPr bwMode="auto">
          <a:xfrm>
            <a:off x="2195736" y="2549624"/>
            <a:ext cx="457200" cy="381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zh-CN" dirty="0" smtClean="0">
                <a:ea typeface="宋体" charset="-122"/>
              </a:rPr>
              <a:t>D</a:t>
            </a:r>
            <a:r>
              <a:rPr lang="en-US" altLang="zh-CN" baseline="-25000" dirty="0" smtClean="0">
                <a:ea typeface="宋体" charset="-122"/>
              </a:rPr>
              <a:t>0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6" name="Oval 48"/>
          <p:cNvSpPr>
            <a:spLocks noChangeArrowheads="1"/>
          </p:cNvSpPr>
          <p:nvPr/>
        </p:nvSpPr>
        <p:spPr bwMode="auto">
          <a:xfrm>
            <a:off x="4253136" y="2244824"/>
            <a:ext cx="457200" cy="381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zh-CN" dirty="0" smtClean="0">
                <a:ea typeface="宋体" charset="-122"/>
              </a:rPr>
              <a:t>C</a:t>
            </a:r>
            <a:r>
              <a:rPr lang="en-US" altLang="zh-CN" baseline="-25000" dirty="0" smtClean="0">
                <a:ea typeface="宋体" charset="-122"/>
              </a:rPr>
              <a:t>1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7" name="Line 49"/>
          <p:cNvSpPr>
            <a:spLocks noChangeShapeType="1"/>
          </p:cNvSpPr>
          <p:nvPr/>
        </p:nvSpPr>
        <p:spPr bwMode="auto">
          <a:xfrm flipH="1">
            <a:off x="2576736" y="1787624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8" name="Line 51"/>
          <p:cNvSpPr>
            <a:spLocks noChangeShapeType="1"/>
          </p:cNvSpPr>
          <p:nvPr/>
        </p:nvSpPr>
        <p:spPr bwMode="auto">
          <a:xfrm>
            <a:off x="3338736" y="1711424"/>
            <a:ext cx="99060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9" name="Line 52"/>
          <p:cNvSpPr>
            <a:spLocks noChangeShapeType="1"/>
          </p:cNvSpPr>
          <p:nvPr/>
        </p:nvSpPr>
        <p:spPr bwMode="auto">
          <a:xfrm>
            <a:off x="3414936" y="4226024"/>
            <a:ext cx="106680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0" name="Text Box 53"/>
          <p:cNvSpPr txBox="1">
            <a:spLocks noChangeArrowheads="1"/>
          </p:cNvSpPr>
          <p:nvPr/>
        </p:nvSpPr>
        <p:spPr bwMode="auto">
          <a:xfrm>
            <a:off x="2576736" y="1711424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>
                <a:ea typeface="宋体" charset="-122"/>
              </a:rPr>
              <a:t>e</a:t>
            </a:r>
          </a:p>
        </p:txBody>
      </p:sp>
      <p:sp>
        <p:nvSpPr>
          <p:cNvPr id="11" name="Oval 57"/>
          <p:cNvSpPr>
            <a:spLocks noChangeArrowheads="1"/>
          </p:cNvSpPr>
          <p:nvPr/>
        </p:nvSpPr>
        <p:spPr bwMode="auto">
          <a:xfrm>
            <a:off x="2957736" y="3921224"/>
            <a:ext cx="457200" cy="381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zh-CN">
                <a:ea typeface="宋体" charset="-122"/>
              </a:rPr>
              <a:t>A</a:t>
            </a:r>
          </a:p>
        </p:txBody>
      </p:sp>
      <p:sp>
        <p:nvSpPr>
          <p:cNvPr id="12" name="Oval 58"/>
          <p:cNvSpPr>
            <a:spLocks noChangeArrowheads="1"/>
          </p:cNvSpPr>
          <p:nvPr/>
        </p:nvSpPr>
        <p:spPr bwMode="auto">
          <a:xfrm>
            <a:off x="2271936" y="5064224"/>
            <a:ext cx="457200" cy="381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zh-CN" dirty="0" smtClean="0">
                <a:ea typeface="宋体" charset="-122"/>
              </a:rPr>
              <a:t>E</a:t>
            </a:r>
            <a:r>
              <a:rPr lang="en-US" altLang="zh-CN" baseline="-25000" dirty="0" smtClean="0">
                <a:ea typeface="宋体" charset="-122"/>
              </a:rPr>
              <a:t>0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3" name="Line 59"/>
          <p:cNvSpPr>
            <a:spLocks noChangeShapeType="1"/>
          </p:cNvSpPr>
          <p:nvPr/>
        </p:nvSpPr>
        <p:spPr bwMode="auto">
          <a:xfrm flipH="1">
            <a:off x="2576736" y="4302224"/>
            <a:ext cx="457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4" name="Text Box 60"/>
          <p:cNvSpPr txBox="1">
            <a:spLocks noChangeArrowheads="1"/>
          </p:cNvSpPr>
          <p:nvPr/>
        </p:nvSpPr>
        <p:spPr bwMode="auto">
          <a:xfrm>
            <a:off x="2576736" y="4226024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宋体" charset="-122"/>
              </a:rPr>
              <a:t>e</a:t>
            </a:r>
          </a:p>
        </p:txBody>
      </p:sp>
      <p:sp>
        <p:nvSpPr>
          <p:cNvPr id="15" name="Line 61"/>
          <p:cNvSpPr>
            <a:spLocks noChangeShapeType="1"/>
          </p:cNvSpPr>
          <p:nvPr/>
        </p:nvSpPr>
        <p:spPr bwMode="auto">
          <a:xfrm>
            <a:off x="3110136" y="1787624"/>
            <a:ext cx="0" cy="2133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6" name="Line 62"/>
          <p:cNvSpPr>
            <a:spLocks noChangeShapeType="1"/>
          </p:cNvSpPr>
          <p:nvPr/>
        </p:nvSpPr>
        <p:spPr bwMode="auto">
          <a:xfrm>
            <a:off x="2424336" y="2930624"/>
            <a:ext cx="0" cy="2133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7" name="Text Box 64"/>
          <p:cNvSpPr txBox="1">
            <a:spLocks noChangeArrowheads="1"/>
          </p:cNvSpPr>
          <p:nvPr/>
        </p:nvSpPr>
        <p:spPr bwMode="auto">
          <a:xfrm>
            <a:off x="3110136" y="2702024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 dirty="0" smtClean="0">
                <a:ea typeface="宋体" charset="-122"/>
              </a:rPr>
              <a:t>s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18" name="Line 65"/>
          <p:cNvSpPr>
            <a:spLocks noChangeShapeType="1"/>
          </p:cNvSpPr>
          <p:nvPr/>
        </p:nvSpPr>
        <p:spPr bwMode="auto">
          <a:xfrm>
            <a:off x="4710336" y="2549624"/>
            <a:ext cx="990600" cy="609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9" name="Line 66"/>
          <p:cNvSpPr>
            <a:spLocks noChangeShapeType="1"/>
          </p:cNvSpPr>
          <p:nvPr/>
        </p:nvSpPr>
        <p:spPr bwMode="auto">
          <a:xfrm flipH="1">
            <a:off x="4862736" y="3540224"/>
            <a:ext cx="838200" cy="1371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0" name="Oval 67"/>
          <p:cNvSpPr>
            <a:spLocks noChangeArrowheads="1"/>
          </p:cNvSpPr>
          <p:nvPr/>
        </p:nvSpPr>
        <p:spPr bwMode="auto">
          <a:xfrm>
            <a:off x="4481736" y="4835624"/>
            <a:ext cx="457200" cy="381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zh-CN" dirty="0" smtClean="0">
                <a:ea typeface="宋体" charset="-122"/>
              </a:rPr>
              <a:t>E</a:t>
            </a:r>
            <a:r>
              <a:rPr lang="en-US" altLang="zh-CN" baseline="-25000" dirty="0" smtClean="0">
                <a:ea typeface="宋体" charset="-122"/>
              </a:rPr>
              <a:t>1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1" name="Text Box 68"/>
          <p:cNvSpPr txBox="1">
            <a:spLocks noChangeArrowheads="1"/>
          </p:cNvSpPr>
          <p:nvPr/>
        </p:nvSpPr>
        <p:spPr bwMode="auto">
          <a:xfrm>
            <a:off x="5004048" y="378904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 dirty="0" smtClean="0">
                <a:ea typeface="宋体" charset="-122"/>
              </a:rPr>
              <a:t>s</a:t>
            </a:r>
            <a:endParaRPr lang="en-US" altLang="zh-CN" i="1" dirty="0">
              <a:ea typeface="宋体" charset="-122"/>
            </a:endParaRPr>
          </a:p>
        </p:txBody>
      </p:sp>
      <p:sp>
        <p:nvSpPr>
          <p:cNvPr id="22" name="Text Box 69"/>
          <p:cNvSpPr txBox="1">
            <a:spLocks noChangeArrowheads="1"/>
          </p:cNvSpPr>
          <p:nvPr/>
        </p:nvSpPr>
        <p:spPr bwMode="auto">
          <a:xfrm>
            <a:off x="3338736" y="4607024"/>
            <a:ext cx="919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>
                <a:ea typeface="宋体" charset="-122"/>
              </a:rPr>
              <a:t>(e’, e)</a:t>
            </a:r>
          </a:p>
        </p:txBody>
      </p:sp>
      <p:sp>
        <p:nvSpPr>
          <p:cNvPr id="23" name="Text Box 70"/>
          <p:cNvSpPr txBox="1">
            <a:spLocks noChangeArrowheads="1"/>
          </p:cNvSpPr>
          <p:nvPr/>
        </p:nvSpPr>
        <p:spPr bwMode="auto">
          <a:xfrm>
            <a:off x="5077049" y="2321024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>
                <a:ea typeface="宋体" charset="-122"/>
              </a:rPr>
              <a:t>e</a:t>
            </a:r>
          </a:p>
        </p:txBody>
      </p:sp>
      <p:sp>
        <p:nvSpPr>
          <p:cNvPr id="24" name="Oval 47"/>
          <p:cNvSpPr>
            <a:spLocks noChangeArrowheads="1"/>
          </p:cNvSpPr>
          <p:nvPr/>
        </p:nvSpPr>
        <p:spPr bwMode="auto">
          <a:xfrm>
            <a:off x="2915816" y="1412776"/>
            <a:ext cx="457200" cy="381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zh-CN" dirty="0" smtClean="0">
                <a:ea typeface="宋体" charset="-122"/>
              </a:rPr>
              <a:t>C</a:t>
            </a:r>
            <a:r>
              <a:rPr lang="en-US" altLang="zh-CN" baseline="-25000" dirty="0" smtClean="0">
                <a:ea typeface="宋体" charset="-122"/>
              </a:rPr>
              <a:t>0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0152" y="4293096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 takes steps in e and e’</a:t>
            </a:r>
          </a:p>
          <a:p>
            <a:r>
              <a:rPr lang="en-US" altLang="zh-CN" dirty="0" smtClean="0"/>
              <a:t>Deciding run s such that p takes no step</a:t>
            </a:r>
          </a:p>
          <a:p>
            <a:r>
              <a:rPr lang="en-US" altLang="zh-CN" dirty="0" smtClean="0"/>
              <a:t>S is deciding, but A is bivalent (why?)</a:t>
            </a:r>
          </a:p>
          <a:p>
            <a:r>
              <a:rPr lang="en-US" altLang="zh-CN" dirty="0" smtClean="0"/>
              <a:t>Contradiction!</a:t>
            </a:r>
            <a:endParaRPr lang="zh-CN" altLang="en-US" dirty="0"/>
          </a:p>
        </p:txBody>
      </p:sp>
      <p:sp>
        <p:nvSpPr>
          <p:cNvPr id="27" name="Text Box 64"/>
          <p:cNvSpPr txBox="1">
            <a:spLocks noChangeArrowheads="1"/>
          </p:cNvSpPr>
          <p:nvPr/>
        </p:nvSpPr>
        <p:spPr bwMode="auto">
          <a:xfrm>
            <a:off x="2051720" y="3573016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 dirty="0" smtClean="0">
                <a:ea typeface="宋体" charset="-122"/>
              </a:rPr>
              <a:t>s</a:t>
            </a:r>
            <a:endParaRPr lang="en-US" altLang="zh-CN" i="1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 order to reach another bivalent configuration from a bivalent configuration</a:t>
            </a:r>
          </a:p>
          <a:p>
            <a:pPr lvl="1"/>
            <a:r>
              <a:rPr lang="en-US" altLang="zh-CN" dirty="0" smtClean="0"/>
              <a:t>If e=(p, m) leads to a decisive state, delay e</a:t>
            </a:r>
          </a:p>
          <a:p>
            <a:pPr lvl="1"/>
            <a:r>
              <a:rPr lang="en-US" altLang="zh-CN" dirty="0" smtClean="0"/>
              <a:t>Pick other events to do</a:t>
            </a:r>
          </a:p>
          <a:p>
            <a:pPr lvl="1"/>
            <a:r>
              <a:rPr lang="en-US" altLang="zh-CN" dirty="0" smtClean="0"/>
              <a:t>Do e at last</a:t>
            </a:r>
          </a:p>
          <a:p>
            <a:pPr lvl="1"/>
            <a:r>
              <a:rPr lang="en-US" altLang="zh-CN" dirty="0" smtClean="0"/>
              <a:t>End with another bivalent configuration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Implication of Lemma 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Achieve consensus?</a:t>
            </a:r>
          </a:p>
          <a:p>
            <a:pPr lvl="1"/>
            <a:r>
              <a:rPr lang="en-US" altLang="zh-CN" dirty="0" smtClean="0"/>
              <a:t>Only one value is chosen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Fault-tolerance?</a:t>
            </a:r>
          </a:p>
          <a:p>
            <a:pPr lvl="1"/>
            <a:r>
              <a:rPr lang="en-US" altLang="zh-CN" dirty="0" smtClean="0"/>
              <a:t>Chose value in case of failure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Proceed?</a:t>
            </a:r>
          </a:p>
          <a:p>
            <a:pPr lvl="1"/>
            <a:r>
              <a:rPr lang="en-US" altLang="zh-CN" dirty="0" smtClean="0"/>
              <a:t>Guarantee eventually a value is chosen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But how?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Construct an admissible but </a:t>
            </a:r>
            <a:r>
              <a:rPr lang="en-US" altLang="zh-CN" dirty="0" err="1" smtClean="0"/>
              <a:t>nondeciding</a:t>
            </a:r>
            <a:r>
              <a:rPr lang="en-US" altLang="zh-CN" dirty="0" smtClean="0"/>
              <a:t> run</a:t>
            </a:r>
          </a:p>
          <a:p>
            <a:pPr lvl="1"/>
            <a:r>
              <a:rPr lang="en-US" altLang="zh-CN" dirty="0" smtClean="0"/>
              <a:t>Run is constructed in stages</a:t>
            </a:r>
          </a:p>
          <a:p>
            <a:pPr lvl="1"/>
            <a:r>
              <a:rPr lang="en-US" altLang="zh-CN" dirty="0" smtClean="0"/>
              <a:t>Processes are in a queue</a:t>
            </a:r>
          </a:p>
          <a:p>
            <a:pPr lvl="1"/>
            <a:r>
              <a:rPr lang="en-US" altLang="zh-CN" dirty="0" smtClean="0"/>
              <a:t>Pick process p from queue</a:t>
            </a:r>
          </a:p>
          <a:p>
            <a:pPr lvl="1"/>
            <a:r>
              <a:rPr lang="en-US" altLang="zh-CN" dirty="0" smtClean="0"/>
              <a:t>Pick earliest message e=(p, m) (maybe null)</a:t>
            </a:r>
          </a:p>
          <a:p>
            <a:pPr lvl="1"/>
            <a:r>
              <a:rPr lang="en-US" altLang="zh-CN" dirty="0" smtClean="0"/>
              <a:t>By lemma 3, there is bivalent configuration with e as last event</a:t>
            </a:r>
          </a:p>
          <a:p>
            <a:pPr lvl="1"/>
            <a:r>
              <a:rPr lang="en-US" altLang="zh-CN" dirty="0" smtClean="0"/>
              <a:t>Put p to end of queue</a:t>
            </a:r>
          </a:p>
          <a:p>
            <a:pPr lvl="1"/>
            <a:r>
              <a:rPr lang="en-US" altLang="zh-CN" dirty="0" smtClean="0"/>
              <a:t>Repeat a new stage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Eventually, all message delivered by still indecisive since every stage is indecisive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Proof of theorem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Important proof</a:t>
            </a:r>
          </a:p>
          <a:p>
            <a:pPr lvl="1"/>
            <a:r>
              <a:rPr lang="en-US" altLang="zh-CN" dirty="0" smtClean="0"/>
              <a:t>Stop many consensus design</a:t>
            </a:r>
          </a:p>
          <a:p>
            <a:pPr lvl="1"/>
            <a:r>
              <a:rPr lang="en-US" altLang="zh-CN" dirty="0" smtClean="0"/>
              <a:t>Invalidate many “reliability” claim…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But existence of </a:t>
            </a:r>
            <a:r>
              <a:rPr lang="en-US" altLang="zh-CN" dirty="0" err="1" smtClean="0"/>
              <a:t>nondeciding</a:t>
            </a:r>
            <a:r>
              <a:rPr lang="en-US" altLang="zh-CN" dirty="0" smtClean="0"/>
              <a:t> run doesn’t mean we will follow that run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We still achieve consensus if we relax model</a:t>
            </a:r>
          </a:p>
          <a:p>
            <a:pPr lvl="1"/>
            <a:r>
              <a:rPr lang="en-US" altLang="zh-CN" dirty="0" smtClean="0"/>
              <a:t>Timeout, physical clocks and failure detector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Fail-stop model</a:t>
            </a:r>
          </a:p>
          <a:p>
            <a:pPr lvl="1"/>
            <a:r>
              <a:rPr lang="en-US" altLang="zh-CN" dirty="0" smtClean="0"/>
              <a:t>Process stops participating in the distributed system</a:t>
            </a:r>
          </a:p>
          <a:p>
            <a:pPr lvl="1"/>
            <a:r>
              <a:rPr lang="en-US" altLang="zh-CN" dirty="0" smtClean="0"/>
              <a:t>Can be reliably detected</a:t>
            </a:r>
          </a:p>
          <a:p>
            <a:pPr lvl="1"/>
            <a:endParaRPr lang="en-US" altLang="zh-CN" dirty="0"/>
          </a:p>
          <a:p>
            <a:r>
              <a:rPr lang="en-US" altLang="zh-CN" dirty="0" smtClean="0"/>
              <a:t>Fail-crash model</a:t>
            </a:r>
          </a:p>
          <a:p>
            <a:pPr lvl="1"/>
            <a:r>
              <a:rPr lang="en-US" altLang="zh-CN" dirty="0" smtClean="0"/>
              <a:t>Process stops participating in the distributed system</a:t>
            </a:r>
          </a:p>
          <a:p>
            <a:pPr lvl="1"/>
            <a:r>
              <a:rPr lang="en-US" altLang="zh-CN" dirty="0" smtClean="0"/>
              <a:t>Can’t be detected. May be just slow but not stopped.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Byzantine failure model</a:t>
            </a:r>
          </a:p>
          <a:p>
            <a:pPr lvl="1"/>
            <a:r>
              <a:rPr lang="en-US" altLang="zh-CN" dirty="0" smtClean="0"/>
              <a:t>Process behaves in an arbitrary fashion</a:t>
            </a:r>
          </a:p>
          <a:p>
            <a:pPr lvl="1"/>
            <a:r>
              <a:rPr lang="en-US" altLang="zh-CN" dirty="0" smtClean="0"/>
              <a:t>May result from software bugs or attacks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– Failure Model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Synchronous system</a:t>
            </a:r>
          </a:p>
          <a:p>
            <a:pPr lvl="1"/>
            <a:r>
              <a:rPr lang="en-US" altLang="zh-CN" dirty="0" smtClean="0"/>
              <a:t>Have bounds on message delays and process step</a:t>
            </a:r>
          </a:p>
          <a:p>
            <a:pPr lvl="1"/>
            <a:r>
              <a:rPr lang="en-US" altLang="zh-CN" dirty="0" smtClean="0"/>
              <a:t>Have common clock or synchronous clocks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Asynchronous system</a:t>
            </a:r>
          </a:p>
          <a:p>
            <a:pPr lvl="1"/>
            <a:r>
              <a:rPr lang="en-US" altLang="zh-CN" dirty="0" smtClean="0"/>
              <a:t>No bounds on message delays and process step</a:t>
            </a:r>
          </a:p>
          <a:p>
            <a:pPr lvl="1"/>
            <a:r>
              <a:rPr lang="en-US" altLang="zh-CN" dirty="0" smtClean="0"/>
              <a:t>Example: Internet!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– System Model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/>
          <a:lstStyle/>
          <a:p>
            <a:pPr algn="ctr"/>
            <a:r>
              <a:rPr lang="en-US" altLang="zh-CN" dirty="0" err="1" smtClean="0"/>
              <a:t>Paxos</a:t>
            </a:r>
            <a:r>
              <a:rPr lang="en-US" altLang="zh-CN" dirty="0" smtClean="0"/>
              <a:t> Made Simple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2924944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Leslie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Lamport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Researcher in Microsoft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Best known for </a:t>
            </a:r>
          </a:p>
          <a:p>
            <a:pPr lvl="1"/>
            <a:r>
              <a:rPr lang="en-US" altLang="zh-CN" dirty="0" smtClean="0"/>
              <a:t>Time, clock, ordering in distributed system</a:t>
            </a:r>
          </a:p>
          <a:p>
            <a:pPr lvl="1"/>
            <a:r>
              <a:rPr lang="en-US" altLang="zh-CN" dirty="0" smtClean="0"/>
              <a:t>Byzantine fault tolerance</a:t>
            </a:r>
          </a:p>
          <a:p>
            <a:pPr lvl="1"/>
            <a:r>
              <a:rPr lang="en-US" altLang="zh-CN" dirty="0" err="1" smtClean="0"/>
              <a:t>Paxos</a:t>
            </a:r>
            <a:r>
              <a:rPr lang="en-US" altLang="zh-CN" dirty="0" smtClean="0"/>
              <a:t> Algorithm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Author of </a:t>
            </a:r>
            <a:r>
              <a:rPr lang="en-US" altLang="zh-CN" dirty="0" err="1" smtClean="0"/>
              <a:t>LaTex</a:t>
            </a:r>
            <a:r>
              <a:rPr lang="en-US" altLang="zh-CN" dirty="0" smtClean="0"/>
              <a:t>!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Leslie </a:t>
            </a:r>
            <a:r>
              <a:rPr lang="en-US" altLang="zh-CN" dirty="0" err="1" smtClean="0"/>
              <a:t>Lamport</a:t>
            </a:r>
            <a:endParaRPr lang="zh-CN" altLang="en-US" dirty="0"/>
          </a:p>
        </p:txBody>
      </p:sp>
      <p:pic>
        <p:nvPicPr>
          <p:cNvPr id="4" name="图片 3" descr="150px-Leslie_Lam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429000"/>
            <a:ext cx="1905000" cy="254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4088" y="62373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Picture from Wikipedia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Assume </a:t>
            </a:r>
            <a:r>
              <a:rPr lang="en-US" dirty="0"/>
              <a:t>a collection of processes that can </a:t>
            </a:r>
            <a:r>
              <a:rPr lang="en-US" dirty="0" smtClean="0"/>
              <a:t>propose values</a:t>
            </a:r>
            <a:r>
              <a:rPr lang="en-US" dirty="0"/>
              <a:t>. A consensus algorithm ensures that a </a:t>
            </a:r>
            <a:r>
              <a:rPr lang="en-US" dirty="0" smtClean="0"/>
              <a:t>single one </a:t>
            </a:r>
            <a:r>
              <a:rPr lang="en-US" dirty="0"/>
              <a:t>among the proposed values is chosen . .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58772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From Robert’s slide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316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1003</TotalTime>
  <Words>1802</Words>
  <Application>Microsoft Office PowerPoint</Application>
  <PresentationFormat>全屏显示(4:3)</PresentationFormat>
  <Paragraphs>361</Paragraphs>
  <Slides>41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2" baseType="lpstr">
      <vt:lpstr>聚合</vt:lpstr>
      <vt:lpstr>Consensus</vt:lpstr>
      <vt:lpstr>What is consensus?</vt:lpstr>
      <vt:lpstr>Why consensus?</vt:lpstr>
      <vt:lpstr>But how?</vt:lpstr>
      <vt:lpstr>Background – Failure Model</vt:lpstr>
      <vt:lpstr>Background – System Model</vt:lpstr>
      <vt:lpstr>Paxos Made Simple</vt:lpstr>
      <vt:lpstr>Leslie Lamport</vt:lpstr>
      <vt:lpstr>Problem</vt:lpstr>
      <vt:lpstr>Requirements</vt:lpstr>
      <vt:lpstr>Agents</vt:lpstr>
      <vt:lpstr>Assumptions</vt:lpstr>
      <vt:lpstr>Start to develop the algorithm!</vt:lpstr>
      <vt:lpstr>Multi-acceptors</vt:lpstr>
      <vt:lpstr>Proposal Number</vt:lpstr>
      <vt:lpstr>Choose one value</vt:lpstr>
      <vt:lpstr>Satisfy P2b</vt:lpstr>
      <vt:lpstr>P2c</vt:lpstr>
      <vt:lpstr>Satisfy P2c</vt:lpstr>
      <vt:lpstr>Paxos Algorithm</vt:lpstr>
      <vt:lpstr>Acceptor Failure</vt:lpstr>
      <vt:lpstr>Learning a chosen value</vt:lpstr>
      <vt:lpstr>Progess?</vt:lpstr>
      <vt:lpstr>Distinguished Proposer</vt:lpstr>
      <vt:lpstr>Discussion</vt:lpstr>
      <vt:lpstr>Impossibility of Distributed Consensus with One Faulty Process  </vt:lpstr>
      <vt:lpstr>幻灯片 27</vt:lpstr>
      <vt:lpstr>Assumptions</vt:lpstr>
      <vt:lpstr>System Model</vt:lpstr>
      <vt:lpstr>Problem</vt:lpstr>
      <vt:lpstr>Some definitions</vt:lpstr>
      <vt:lpstr>One more - valency</vt:lpstr>
      <vt:lpstr>Theorem 1</vt:lpstr>
      <vt:lpstr>Proof outline</vt:lpstr>
      <vt:lpstr>Lemma 1-commutativity</vt:lpstr>
      <vt:lpstr>Lemma 2</vt:lpstr>
      <vt:lpstr>Lemma 3</vt:lpstr>
      <vt:lpstr>Lemma 3 cont’</vt:lpstr>
      <vt:lpstr>Implication of Lemma 3</vt:lpstr>
      <vt:lpstr>Proof of theorem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lihao</dc:creator>
  <cp:lastModifiedBy>lihao</cp:lastModifiedBy>
  <cp:revision>25</cp:revision>
  <dcterms:created xsi:type="dcterms:W3CDTF">2011-11-03T23:06:39Z</dcterms:created>
  <dcterms:modified xsi:type="dcterms:W3CDTF">2011-11-10T17:18:53Z</dcterms:modified>
</cp:coreProperties>
</file>