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45"/>
  </p:notesMasterIdLst>
  <p:sldIdLst>
    <p:sldId id="256" r:id="rId2"/>
    <p:sldId id="287" r:id="rId3"/>
    <p:sldId id="303" r:id="rId4"/>
    <p:sldId id="257" r:id="rId5"/>
    <p:sldId id="283" r:id="rId6"/>
    <p:sldId id="311" r:id="rId7"/>
    <p:sldId id="289" r:id="rId8"/>
    <p:sldId id="290" r:id="rId9"/>
    <p:sldId id="291" r:id="rId10"/>
    <p:sldId id="312" r:id="rId11"/>
    <p:sldId id="313" r:id="rId12"/>
    <p:sldId id="315" r:id="rId13"/>
    <p:sldId id="293" r:id="rId14"/>
    <p:sldId id="296" r:id="rId15"/>
    <p:sldId id="298" r:id="rId16"/>
    <p:sldId id="299" r:id="rId17"/>
    <p:sldId id="300" r:id="rId18"/>
    <p:sldId id="314" r:id="rId19"/>
    <p:sldId id="258" r:id="rId20"/>
    <p:sldId id="301" r:id="rId21"/>
    <p:sldId id="310" r:id="rId22"/>
    <p:sldId id="316" r:id="rId23"/>
    <p:sldId id="302" r:id="rId24"/>
    <p:sldId id="318" r:id="rId25"/>
    <p:sldId id="306" r:id="rId26"/>
    <p:sldId id="304" r:id="rId27"/>
    <p:sldId id="305"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07" r:id="rId43"/>
    <p:sldId id="336"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0" autoAdjust="0"/>
    <p:restoredTop sz="80909" autoAdjust="0"/>
  </p:normalViewPr>
  <p:slideViewPr>
    <p:cSldViewPr snapToGrid="0" snapToObjects="1">
      <p:cViewPr varScale="1">
        <p:scale>
          <a:sx n="47" d="100"/>
          <a:sy n="47"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062D1A9-97D5-DD41-A3BB-D4EE298E7FD4}" type="datetimeFigureOut">
              <a:rPr lang="en-US" smtClean="0"/>
              <a:t>11/8/11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A4D6419-A12B-2844-A424-0C891120A113}" type="slidenum">
              <a:rPr lang="en-US" smtClean="0"/>
              <a:t>‹#›</a:t>
            </a:fld>
            <a:endParaRPr lang="en-US"/>
          </a:p>
        </p:txBody>
      </p:sp>
    </p:spTree>
    <p:extLst>
      <p:ext uri="{BB962C8B-B14F-4D97-AF65-F5344CB8AC3E}">
        <p14:creationId xmlns:p14="http://schemas.microsoft.com/office/powerpoint/2010/main" val="1376576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distributed system consists of a collection of computers loosely</a:t>
            </a:r>
            <a:r>
              <a:rPr lang="en-US" baseline="0" dirty="0" smtClean="0"/>
              <a:t> connected through a network. The goal of a distributed system is to coordinate processes so that they behave as a single, integrated computing facility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notion of distributed systems was new at the time the first paper of this week was published by Leslie Lamport, ARPANET was just getting off the ground. System designers did not fully understand the temporal characteristics of multiple processes. Events in a distributed system inherently follow a partial ordering, which include concurrency and is non-deterministic.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To solve this problem, high-level distributed algorithms were needed to solve the problem of finding a consistent total ordering of all events and global snapshots of computation</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2</a:t>
            </a:fld>
            <a:endParaRPr lang="en-US"/>
          </a:p>
        </p:txBody>
      </p:sp>
    </p:spTree>
    <p:extLst>
      <p:ext uri="{BB962C8B-B14F-4D97-AF65-F5344CB8AC3E}">
        <p14:creationId xmlns:p14="http://schemas.microsoft.com/office/powerpoint/2010/main" val="48171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a:t>
            </a:r>
            <a:r>
              <a:rPr lang="en-US" baseline="0" dirty="0" smtClean="0"/>
              <a:t> </a:t>
            </a:r>
            <a:r>
              <a:rPr lang="en-US" baseline="0" dirty="0" err="1" smtClean="0"/>
              <a:t>Tm:Pi</a:t>
            </a:r>
            <a:r>
              <a:rPr lang="en-US" baseline="0" dirty="0" smtClean="0"/>
              <a:t> that is time-stamped later than request </a:t>
            </a:r>
            <a:r>
              <a:rPr lang="en-US" baseline="0" dirty="0" err="1" smtClean="0"/>
              <a:t>Tm:Pi</a:t>
            </a:r>
            <a:r>
              <a:rPr lang="en-US" baseline="0" dirty="0" smtClean="0"/>
              <a:t> is received </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12</a:t>
            </a:fld>
            <a:endParaRPr lang="en-US"/>
          </a:p>
        </p:txBody>
      </p:sp>
    </p:spTree>
    <p:extLst>
      <p:ext uri="{BB962C8B-B14F-4D97-AF65-F5344CB8AC3E}">
        <p14:creationId xmlns:p14="http://schemas.microsoft.com/office/powerpoint/2010/main" val="331911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r>
              <a:rPr lang="en-US" smtClean="0"/>
              <a:t>Step 2:  Each process Pj sends acknowledgement to Pi.</a:t>
            </a:r>
          </a:p>
          <a:p>
            <a:pPr eaLnBrk="1" hangingPunct="1"/>
            <a:r>
              <a:rPr lang="en-US" smtClean="0"/>
              <a:t>Pj sends an acknowledgement message (with the current timestamp and its ID) to Pi </a:t>
            </a:r>
          </a:p>
        </p:txBody>
      </p:sp>
      <p:sp>
        <p:nvSpPr>
          <p:cNvPr id="72708" name="Slide Number Placeholder 3"/>
          <p:cNvSpPr>
            <a:spLocks noGrp="1"/>
          </p:cNvSpPr>
          <p:nvPr>
            <p:ph type="sldNum" sz="quarter" idx="5"/>
          </p:nvPr>
        </p:nvSpPr>
        <p:spPr>
          <a:noFill/>
        </p:spPr>
        <p:txBody>
          <a:bodyPr/>
          <a:lstStyle/>
          <a:p>
            <a:fld id="{A2488AC6-89E5-4635-AC90-41824E7D9B22}"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smtClean="0"/>
              <a:t>Step 3:  Release Resource</a:t>
            </a:r>
          </a:p>
          <a:p>
            <a:pPr eaLnBrk="1" hangingPunct="1"/>
            <a:r>
              <a:rPr lang="en-US" smtClean="0"/>
              <a:t>Pi sends a release resource message to each Pj</a:t>
            </a:r>
          </a:p>
        </p:txBody>
      </p:sp>
      <p:sp>
        <p:nvSpPr>
          <p:cNvPr id="74756" name="Slide Number Placeholder 3"/>
          <p:cNvSpPr>
            <a:spLocks noGrp="1"/>
          </p:cNvSpPr>
          <p:nvPr>
            <p:ph type="sldNum" sz="quarter" idx="5"/>
          </p:nvPr>
        </p:nvSpPr>
        <p:spPr>
          <a:noFill/>
        </p:spPr>
        <p:txBody>
          <a:bodyPr/>
          <a:lstStyle/>
          <a:p>
            <a:fld id="{63D8907A-33C3-48B8-8926-97B54E77FE40}"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smtClean="0"/>
              <a:t>Step 4:  Remove Message</a:t>
            </a:r>
          </a:p>
          <a:p>
            <a:pPr eaLnBrk="1" hangingPunct="1"/>
            <a:r>
              <a:rPr lang="en-US" smtClean="0"/>
              <a:t>Pj removes any request resource message from its request queue.</a:t>
            </a:r>
          </a:p>
        </p:txBody>
      </p:sp>
      <p:sp>
        <p:nvSpPr>
          <p:cNvPr id="75780" name="Slide Number Placeholder 3"/>
          <p:cNvSpPr>
            <a:spLocks noGrp="1"/>
          </p:cNvSpPr>
          <p:nvPr>
            <p:ph type="sldNum" sz="quarter" idx="5"/>
          </p:nvPr>
        </p:nvSpPr>
        <p:spPr>
          <a:noFill/>
        </p:spPr>
        <p:txBody>
          <a:bodyPr/>
          <a:lstStyle/>
          <a:p>
            <a:fld id="{F763C806-C565-4BBE-9E0A-A004AA6FAA2D}"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Anomalous behavior</a:t>
            </a:r>
            <a:r>
              <a:rPr lang="en-US" baseline="0" dirty="0" smtClean="0"/>
              <a:t> can occur if an event ordering in this example occurs. In the example P2 sends a request to P1 and then contacts P3 using an alternate message channels that can’t be observed in the system. After receiving the message from P2, P3 sends a request to P1. P1 may receive the request from P3 before P1’s request arrived and be ahead in the request queue of P1. This behavior would be incorrect since P3’s message was sent after P2’s.</a:t>
            </a:r>
            <a:endParaRPr lang="en-US" dirty="0" smtClean="0"/>
          </a:p>
          <a:p>
            <a:endParaRPr lang="en-US" dirty="0" smtClean="0"/>
          </a:p>
          <a:p>
            <a:r>
              <a:rPr lang="en-US" dirty="0" smtClean="0"/>
              <a:t>This</a:t>
            </a:r>
            <a:r>
              <a:rPr lang="en-US" baseline="0" dirty="0" smtClean="0"/>
              <a:t> anomalous behavior can be avoided by constructing a system of physical clocks which satisfy the strong clock condition, which is not in general satisfied by logical clocks.</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17</a:t>
            </a:fld>
            <a:endParaRPr lang="en-US"/>
          </a:p>
        </p:txBody>
      </p:sp>
    </p:spTree>
    <p:extLst>
      <p:ext uri="{BB962C8B-B14F-4D97-AF65-F5344CB8AC3E}">
        <p14:creationId xmlns:p14="http://schemas.microsoft.com/office/powerpoint/2010/main" val="116543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a:t>
            </a:r>
            <a:r>
              <a:rPr lang="en-US" baseline="0" dirty="0" smtClean="0"/>
              <a:t> global state detection algorithm is like trying to take a panorama of a dynamic scene with multiple snapshots</a:t>
            </a:r>
            <a:endParaRPr lang="en-US" dirty="0" smtClean="0"/>
          </a:p>
          <a:p>
            <a:pPr marL="171450" indent="-171450">
              <a:buFontTx/>
              <a:buChar char="•"/>
            </a:pPr>
            <a:r>
              <a:rPr lang="en-US" dirty="0" smtClean="0"/>
              <a:t>Scene is so vast that it can’t be captured by a single photo</a:t>
            </a:r>
          </a:p>
          <a:p>
            <a:pPr marL="171450" indent="-171450">
              <a:buFontTx/>
              <a:buChar char="•"/>
            </a:pPr>
            <a:r>
              <a:rPr lang="en-US" dirty="0" smtClean="0"/>
              <a:t>Several</a:t>
            </a:r>
            <a:r>
              <a:rPr lang="en-US" baseline="0" dirty="0" smtClean="0"/>
              <a:t> photographers must take several snapshots and piece the snapshots together to form a picture of the overall scene</a:t>
            </a:r>
          </a:p>
          <a:p>
            <a:pPr marL="171450" indent="-171450">
              <a:buFontTx/>
              <a:buChar char="•"/>
            </a:pPr>
            <a:r>
              <a:rPr lang="en-US" baseline="0" dirty="0" smtClean="0"/>
              <a:t>Snapshots can’t be taken at precisely the same instant because synchronization is not instant</a:t>
            </a:r>
          </a:p>
          <a:p>
            <a:pPr marL="171450" indent="-171450">
              <a:buFontTx/>
              <a:buChar char="•"/>
            </a:pPr>
            <a:r>
              <a:rPr lang="en-US" baseline="0" dirty="0" smtClean="0"/>
              <a:t>The birds won’t be motionless while the pictures are taken</a:t>
            </a:r>
          </a:p>
          <a:p>
            <a:pPr marL="171450" indent="-171450">
              <a:buFontTx/>
              <a:buChar char="•"/>
            </a:pPr>
            <a:r>
              <a:rPr lang="en-US" baseline="0" dirty="0" smtClean="0"/>
              <a:t>The composite picture should still be meaningful and we need to determine how the pictures should be taken to make that so</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21</a:t>
            </a:fld>
            <a:endParaRPr lang="en-US"/>
          </a:p>
        </p:txBody>
      </p:sp>
    </p:spTree>
    <p:extLst>
      <p:ext uri="{BB962C8B-B14F-4D97-AF65-F5344CB8AC3E}">
        <p14:creationId xmlns:p14="http://schemas.microsoft.com/office/powerpoint/2010/main" val="122773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 for the work.</a:t>
            </a:r>
          </a:p>
          <a:p>
            <a:r>
              <a:rPr lang="en-US" dirty="0" smtClean="0"/>
              <a:t>Model</a:t>
            </a:r>
            <a:r>
              <a:rPr lang="en-US" baseline="0" dirty="0" smtClean="0"/>
              <a:t> of the distributed system.</a:t>
            </a:r>
          </a:p>
          <a:p>
            <a:r>
              <a:rPr lang="en-US" baseline="0" dirty="0" smtClean="0"/>
              <a:t>Define consistent cuts and an algorithm for detection global state.</a:t>
            </a:r>
          </a:p>
          <a:p>
            <a:r>
              <a:rPr lang="en-US" baseline="0" dirty="0" smtClean="0"/>
              <a:t>Can see how the global state detected can be used to find stable system states such as deadlock or termination</a:t>
            </a:r>
          </a:p>
        </p:txBody>
      </p:sp>
      <p:sp>
        <p:nvSpPr>
          <p:cNvPr id="4" name="Slide Number Placeholder 3"/>
          <p:cNvSpPr>
            <a:spLocks noGrp="1"/>
          </p:cNvSpPr>
          <p:nvPr>
            <p:ph type="sldNum" sz="quarter" idx="10"/>
          </p:nvPr>
        </p:nvSpPr>
        <p:spPr/>
        <p:txBody>
          <a:bodyPr/>
          <a:lstStyle/>
          <a:p>
            <a:fld id="{6A4D6419-A12B-2844-A424-0C891120A113}" type="slidenum">
              <a:rPr lang="en-US" smtClean="0"/>
              <a:t>22</a:t>
            </a:fld>
            <a:endParaRPr lang="en-US"/>
          </a:p>
        </p:txBody>
      </p:sp>
    </p:spTree>
    <p:extLst>
      <p:ext uri="{BB962C8B-B14F-4D97-AF65-F5344CB8AC3E}">
        <p14:creationId xmlns:p14="http://schemas.microsoft.com/office/powerpoint/2010/main" val="42751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detection</a:t>
            </a:r>
            <a:r>
              <a:rPr lang="en-US" baseline="0" dirty="0" smtClean="0"/>
              <a:t> algorithm is superimposed on the underlying computation</a:t>
            </a:r>
          </a:p>
          <a:p>
            <a:endParaRPr lang="en-US" baseline="0" dirty="0" smtClean="0"/>
          </a:p>
          <a:p>
            <a:r>
              <a:rPr lang="en-US" baseline="0" dirty="0" smtClean="0"/>
              <a:t>Each process is able to record its state and the state of its channels. Processes of a channel cooperate on recording channel state.</a:t>
            </a:r>
          </a:p>
          <a:p>
            <a:endParaRPr lang="en-US" baseline="0" dirty="0" smtClean="0"/>
          </a:p>
          <a:p>
            <a:r>
              <a:rPr lang="en-US" baseline="0" dirty="0" smtClean="0"/>
              <a:t>Global state can be recorded using a special message, called a marker, to synchronize the recording of global state among processes of the distributed system.</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26</a:t>
            </a:fld>
            <a:endParaRPr lang="en-US"/>
          </a:p>
        </p:txBody>
      </p:sp>
    </p:spTree>
    <p:extLst>
      <p:ext uri="{BB962C8B-B14F-4D97-AF65-F5344CB8AC3E}">
        <p14:creationId xmlns:p14="http://schemas.microsoft.com/office/powerpoint/2010/main" val="276946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EF186D08-FE23-EF4A-A112-5B62DD510A89}" type="slidenum">
              <a:rPr lang="en-US" sz="1200"/>
              <a:pPr eaLnBrk="1" hangingPunct="1"/>
              <a:t>28</a:t>
            </a:fld>
            <a:endParaRPr 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C4D133EB-92B7-8840-964B-167EC757D2DD}" type="slidenum">
              <a:rPr lang="en-US" sz="1200"/>
              <a:pPr eaLnBrk="1" hangingPunct="1"/>
              <a:t>29</a:t>
            </a:fld>
            <a:endParaRPr lang="en-US" sz="12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of distributed systems used in this paper consist of a set of processes connected by channels.</a:t>
            </a:r>
          </a:p>
          <a:p>
            <a:endParaRPr lang="en-US" dirty="0" smtClean="0"/>
          </a:p>
          <a:p>
            <a:r>
              <a:rPr lang="en-US" dirty="0" smtClean="0"/>
              <a:t>Processes</a:t>
            </a:r>
            <a:r>
              <a:rPr lang="en-US" baseline="0" dirty="0" smtClean="0"/>
              <a:t> can communicate with each other by sending messages on its outgoing channels.</a:t>
            </a:r>
          </a:p>
          <a:p>
            <a:endParaRPr lang="en-US" baseline="0" dirty="0" smtClean="0"/>
          </a:p>
          <a:p>
            <a:r>
              <a:rPr lang="en-US" baseline="0" dirty="0" smtClean="0"/>
              <a:t>A process only has local view of system state, it can observe</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3</a:t>
            </a:fld>
            <a:endParaRPr lang="en-US"/>
          </a:p>
        </p:txBody>
      </p:sp>
    </p:spTree>
    <p:extLst>
      <p:ext uri="{BB962C8B-B14F-4D97-AF65-F5344CB8AC3E}">
        <p14:creationId xmlns:p14="http://schemas.microsoft.com/office/powerpoint/2010/main" val="1588986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BB4F1145-09A7-3446-A5D4-A7B0399F0E78}" type="slidenum">
              <a:rPr lang="en-US" sz="1200"/>
              <a:pPr eaLnBrk="1" hangingPunct="1"/>
              <a:t>30</a:t>
            </a:fld>
            <a:endParaRPr 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1391B1D0-9078-2348-B489-E4868CD577F8}" type="slidenum">
              <a:rPr lang="en-US" sz="1200"/>
              <a:pPr eaLnBrk="1" hangingPunct="1"/>
              <a:t>31</a:t>
            </a:fld>
            <a:endParaRPr lang="en-US" sz="120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4B75CFC0-7F03-A741-8A5C-B5224A60754B}" type="slidenum">
              <a:rPr lang="en-US" sz="1200"/>
              <a:pPr eaLnBrk="1" hangingPunct="1"/>
              <a:t>32</a:t>
            </a:fld>
            <a:endParaRPr 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18137479-F68C-9046-B7BD-051978800FC8}" type="slidenum">
              <a:rPr lang="en-US" sz="1200"/>
              <a:pPr eaLnBrk="1" hangingPunct="1"/>
              <a:t>33</a:t>
            </a:fld>
            <a:endParaRPr lang="en-US" sz="12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DFEA873D-7E6A-4747-9E47-D38E3F8C6626}" type="slidenum">
              <a:rPr lang="en-US" sz="1200"/>
              <a:pPr eaLnBrk="1" hangingPunct="1"/>
              <a:t>34</a:t>
            </a:fld>
            <a:endParaRPr lang="en-US" sz="12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31692E28-94D7-BD46-9499-A9B6D1D91B32}" type="slidenum">
              <a:rPr lang="en-US" sz="1200"/>
              <a:pPr eaLnBrk="1" hangingPunct="1"/>
              <a:t>35</a:t>
            </a:fld>
            <a:endParaRPr lang="en-US"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91979C78-BE98-CD4D-9758-14A4F17875E7}" type="slidenum">
              <a:rPr lang="en-US" sz="1200"/>
              <a:pPr eaLnBrk="1" hangingPunct="1"/>
              <a:t>36</a:t>
            </a:fld>
            <a:endParaRPr lang="en-US" sz="12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CCFD72C9-D439-064A-BFDC-FC3B3CFED3F3}" type="slidenum">
              <a:rPr lang="en-US" sz="1200"/>
              <a:pPr eaLnBrk="1" hangingPunct="1"/>
              <a:t>37</a:t>
            </a:fld>
            <a:endParaRPr lang="en-US"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07192594-CED7-2044-91E7-3C0456A502E6}" type="slidenum">
              <a:rPr lang="en-US" sz="1200"/>
              <a:pPr eaLnBrk="1" hangingPunct="1"/>
              <a:t>38</a:t>
            </a:fld>
            <a:endParaRPr lang="en-US" sz="12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F5338C15-C216-7444-94DB-1FBDCF643771}" type="slidenum">
              <a:rPr lang="en-US" sz="1200"/>
              <a:pPr eaLnBrk="1" hangingPunct="1"/>
              <a:t>39</a:t>
            </a:fld>
            <a:endParaRPr lang="en-US" sz="12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Famous</a:t>
            </a:r>
            <a:r>
              <a:rPr lang="en-US" baseline="0" dirty="0" smtClean="0"/>
              <a:t> for his:</a:t>
            </a:r>
          </a:p>
          <a:p>
            <a:r>
              <a:rPr lang="en-US" baseline="0" dirty="0" smtClean="0"/>
              <a:t>Seminal work on distributed systems</a:t>
            </a:r>
          </a:p>
          <a:p>
            <a:r>
              <a:rPr lang="en-US" baseline="0" dirty="0" smtClean="0"/>
              <a:t>Initial development LaTeX</a:t>
            </a:r>
          </a:p>
          <a:p>
            <a:endParaRPr lang="en-US" baseline="0" dirty="0" smtClean="0"/>
          </a:p>
          <a:p>
            <a:r>
              <a:rPr lang="en-US" dirty="0" smtClean="0"/>
              <a:t>ACM Principles of distributed</a:t>
            </a:r>
            <a:r>
              <a:rPr lang="en-US" baseline="0" dirty="0" smtClean="0"/>
              <a:t> computing symposium</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4</a:t>
            </a:fld>
            <a:endParaRPr lang="en-US"/>
          </a:p>
        </p:txBody>
      </p:sp>
    </p:spTree>
    <p:extLst>
      <p:ext uri="{BB962C8B-B14F-4D97-AF65-F5344CB8AC3E}">
        <p14:creationId xmlns:p14="http://schemas.microsoft.com/office/powerpoint/2010/main" val="669326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9867686C-98B4-BD42-8782-38E9EB6BEBCD}" type="slidenum">
              <a:rPr lang="en-US" sz="1200"/>
              <a:pPr eaLnBrk="1" hangingPunct="1"/>
              <a:t>40</a:t>
            </a:fld>
            <a:endParaRPr lang="en-US" sz="12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8652428" indent="-38186541"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65887" eaLnBrk="0" fontAlgn="base" hangingPunct="0">
              <a:spcBef>
                <a:spcPct val="0"/>
              </a:spcBef>
              <a:spcAft>
                <a:spcPct val="0"/>
              </a:spcAft>
              <a:defRPr sz="2400">
                <a:solidFill>
                  <a:schemeClr val="tx1"/>
                </a:solidFill>
                <a:latin typeface="Arial" charset="0"/>
                <a:ea typeface="Osaka" charset="0"/>
                <a:cs typeface="Osaka" charset="0"/>
              </a:defRPr>
            </a:lvl6pPr>
            <a:lvl7pPr marL="931774" eaLnBrk="0" fontAlgn="base" hangingPunct="0">
              <a:spcBef>
                <a:spcPct val="0"/>
              </a:spcBef>
              <a:spcAft>
                <a:spcPct val="0"/>
              </a:spcAft>
              <a:defRPr sz="2400">
                <a:solidFill>
                  <a:schemeClr val="tx1"/>
                </a:solidFill>
                <a:latin typeface="Arial" charset="0"/>
                <a:ea typeface="Osaka" charset="0"/>
                <a:cs typeface="Osaka" charset="0"/>
              </a:defRPr>
            </a:lvl7pPr>
            <a:lvl8pPr marL="1397660" eaLnBrk="0" fontAlgn="base" hangingPunct="0">
              <a:spcBef>
                <a:spcPct val="0"/>
              </a:spcBef>
              <a:spcAft>
                <a:spcPct val="0"/>
              </a:spcAft>
              <a:defRPr sz="2400">
                <a:solidFill>
                  <a:schemeClr val="tx1"/>
                </a:solidFill>
                <a:latin typeface="Arial" charset="0"/>
                <a:ea typeface="Osaka" charset="0"/>
                <a:cs typeface="Osaka" charset="0"/>
              </a:defRPr>
            </a:lvl8pPr>
            <a:lvl9pPr marL="1863547" eaLnBrk="0" fontAlgn="base" hangingPunct="0">
              <a:spcBef>
                <a:spcPct val="0"/>
              </a:spcBef>
              <a:spcAft>
                <a:spcPct val="0"/>
              </a:spcAft>
              <a:defRPr sz="2400">
                <a:solidFill>
                  <a:schemeClr val="tx1"/>
                </a:solidFill>
                <a:latin typeface="Arial" charset="0"/>
                <a:ea typeface="Osaka" charset="0"/>
                <a:cs typeface="Osaka" charset="0"/>
              </a:defRPr>
            </a:lvl9pPr>
          </a:lstStyle>
          <a:p>
            <a:pPr eaLnBrk="1" hangingPunct="1"/>
            <a:fld id="{F10AF1FE-E06A-1E43-9D24-73935FB9D3A1}" type="slidenum">
              <a:rPr lang="en-US" sz="1200"/>
              <a:pPr eaLnBrk="1" hangingPunct="1"/>
              <a:t>41</a:t>
            </a:fld>
            <a:endParaRPr lang="en-US" sz="120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and S</a:t>
            </a:r>
            <a:r>
              <a:rPr lang="en-US" baseline="-25000" dirty="0" smtClean="0"/>
              <a:t>Φ </a:t>
            </a:r>
            <a:r>
              <a:rPr lang="en-US" baseline="0" dirty="0" smtClean="0"/>
              <a:t>are the global states of the system when the algorithm is initiated and when it terminates, respectively.</a:t>
            </a:r>
          </a:p>
          <a:p>
            <a:endParaRPr lang="en-US" baseline="0" dirty="0" smtClean="0"/>
          </a:p>
          <a:p>
            <a:r>
              <a:rPr lang="en-US" baseline="0" dirty="0" smtClean="0"/>
              <a:t>By the output of the algorithm being a Boolean value definite it means that (1) some specially designated process (say p) enters and thereafter remains in the special state to symbolize an output of definite = true, and (2) p enters and remains in some other special state to symbolize an output of definite = false</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42</a:t>
            </a:fld>
            <a:endParaRPr lang="en-US"/>
          </a:p>
        </p:txBody>
      </p:sp>
    </p:spTree>
    <p:extLst>
      <p:ext uri="{BB962C8B-B14F-4D97-AF65-F5344CB8AC3E}">
        <p14:creationId xmlns:p14="http://schemas.microsoft.com/office/powerpoint/2010/main" val="300284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discuss the motivation.</a:t>
            </a:r>
          </a:p>
          <a:p>
            <a:r>
              <a:rPr lang="en-US" dirty="0" smtClean="0"/>
              <a:t>Then we’ll look at</a:t>
            </a:r>
            <a:r>
              <a:rPr lang="en-US" baseline="0" dirty="0" smtClean="0"/>
              <a:t> how events in a distributed system follow a partial ordering.</a:t>
            </a:r>
          </a:p>
          <a:p>
            <a:r>
              <a:rPr lang="en-US" baseline="0" dirty="0" smtClean="0"/>
              <a:t>Then we’ll see how partial ordering can be used to define a system of logical clocks.</a:t>
            </a:r>
          </a:p>
          <a:p>
            <a:r>
              <a:rPr lang="en-US" baseline="0" dirty="0" smtClean="0"/>
              <a:t>Using the logical clocks, we can define a total ordering of events in a distributed system.</a:t>
            </a:r>
          </a:p>
          <a:p>
            <a:r>
              <a:rPr lang="en-US" baseline="0" dirty="0" smtClean="0"/>
              <a:t>This total ordering can be used to implement a distributed solution to the mutual exclusion problem.</a:t>
            </a:r>
          </a:p>
          <a:p>
            <a:r>
              <a:rPr lang="en-US" baseline="0" dirty="0" smtClean="0"/>
              <a:t>Anomalous behavior may be possible using a system of logical clocks, and this anomalous behavior can be eliminated using a system of physical clocks with bounded skew.</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6</a:t>
            </a:fld>
            <a:endParaRPr lang="en-US"/>
          </a:p>
        </p:txBody>
      </p:sp>
    </p:spTree>
    <p:extLst>
      <p:ext uri="{BB962C8B-B14F-4D97-AF65-F5344CB8AC3E}">
        <p14:creationId xmlns:p14="http://schemas.microsoft.com/office/powerpoint/2010/main" val="14048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concept of time is derived from the way that events are ordered in relation</a:t>
            </a:r>
            <a:r>
              <a:rPr lang="en-US" baseline="0" dirty="0" smtClean="0"/>
              <a:t> to one another in physical time, which we take for granted that everything in the world shares. However, our instinctive understanding of time does not necessarily hold when considering events in a distributed system, where each process has its own notion of time.</a:t>
            </a:r>
          </a:p>
          <a:p>
            <a:endParaRPr lang="en-US" baseline="0" dirty="0" smtClean="0"/>
          </a:p>
          <a:p>
            <a:r>
              <a:rPr lang="en-US" baseline="0" dirty="0" smtClean="0"/>
              <a:t>Distributed systems implement time using real crystal-controlled clocks, which have the problems of not being accurately set, skew by running too fast or too slow, and may develop faults.</a:t>
            </a:r>
          </a:p>
          <a:p>
            <a:endParaRPr lang="en-US" baseline="0" dirty="0" smtClean="0"/>
          </a:p>
          <a:p>
            <a:r>
              <a:rPr lang="en-US" baseline="0" dirty="0" smtClean="0"/>
              <a:t>Therefore we need another mechanism for distributed systems to agree on time</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7</a:t>
            </a:fld>
            <a:endParaRPr lang="en-US"/>
          </a:p>
        </p:txBody>
      </p:sp>
    </p:spTree>
    <p:extLst>
      <p:ext uri="{BB962C8B-B14F-4D97-AF65-F5344CB8AC3E}">
        <p14:creationId xmlns:p14="http://schemas.microsoft.com/office/powerpoint/2010/main" val="225446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starting point, </a:t>
            </a:r>
            <a:r>
              <a:rPr lang="en-US" baseline="0" dirty="0" smtClean="0"/>
              <a:t>distributed system events have some sense of time</a:t>
            </a:r>
          </a:p>
          <a:p>
            <a:endParaRPr lang="en-US" baseline="0" dirty="0" smtClean="0"/>
          </a:p>
          <a:p>
            <a:r>
              <a:rPr lang="en-US" baseline="0" dirty="0" smtClean="0"/>
              <a:t>Events in a single process happen in an order defined by the process. So if A occurs before B in the process, we can say A happened at an earlier time in than B.</a:t>
            </a:r>
          </a:p>
          <a:p>
            <a:endParaRPr lang="en-US" baseline="0" dirty="0" smtClean="0"/>
          </a:p>
          <a:p>
            <a:r>
              <a:rPr lang="en-US" baseline="0" dirty="0" smtClean="0"/>
              <a:t>Likewise, when a process P0 communicates with process P1 by passing a message. The sending of the message by P0 happens at an earlier time than the receiving of the message by P1.</a:t>
            </a:r>
          </a:p>
          <a:p>
            <a:endParaRPr lang="en-US" baseline="0" dirty="0" smtClean="0"/>
          </a:p>
          <a:p>
            <a:r>
              <a:rPr lang="en-US" baseline="0" dirty="0" smtClean="0"/>
              <a:t>This ordering relation is transitive, if an event A occurred before event B, and B occurred before event E, then A occurred before E.</a:t>
            </a:r>
          </a:p>
          <a:p>
            <a:endParaRPr lang="en-US" baseline="0" dirty="0" smtClean="0"/>
          </a:p>
          <a:p>
            <a:r>
              <a:rPr lang="en-US" baseline="0" dirty="0" smtClean="0"/>
              <a:t>Events A and D have no ordering relations defined on them and are therefore concurrent in the system.</a:t>
            </a:r>
            <a:endParaRPr lang="en-US" dirty="0" smtClean="0"/>
          </a:p>
        </p:txBody>
      </p:sp>
      <p:sp>
        <p:nvSpPr>
          <p:cNvPr id="4" name="Slide Number Placeholder 3"/>
          <p:cNvSpPr>
            <a:spLocks noGrp="1"/>
          </p:cNvSpPr>
          <p:nvPr>
            <p:ph type="sldNum" sz="quarter" idx="10"/>
          </p:nvPr>
        </p:nvSpPr>
        <p:spPr/>
        <p:txBody>
          <a:bodyPr/>
          <a:lstStyle/>
          <a:p>
            <a:fld id="{6A4D6419-A12B-2844-A424-0C891120A113}" type="slidenum">
              <a:rPr lang="en-US" smtClean="0"/>
              <a:t>8</a:t>
            </a:fld>
            <a:endParaRPr lang="en-US"/>
          </a:p>
        </p:txBody>
      </p:sp>
    </p:spTree>
    <p:extLst>
      <p:ext uri="{BB962C8B-B14F-4D97-AF65-F5344CB8AC3E}">
        <p14:creationId xmlns:p14="http://schemas.microsoft.com/office/powerpoint/2010/main" val="64418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observations</a:t>
            </a:r>
            <a:r>
              <a:rPr lang="en-US" baseline="0" dirty="0" smtClean="0"/>
              <a:t> about partial orderings between events in a process, we can implement a per-process logical clock that assigns a number to temporally distinguish each event within a process. We can say A happens before B when event A has a lower logical clock value than event B.</a:t>
            </a:r>
          </a:p>
          <a:p>
            <a:endParaRPr lang="en-US" baseline="0" dirty="0" smtClean="0"/>
          </a:p>
          <a:p>
            <a:r>
              <a:rPr lang="en-US" baseline="0" dirty="0" smtClean="0"/>
              <a:t>The logical clock monotonically increases between successive events in a single process to order events in a single process.</a:t>
            </a:r>
          </a:p>
          <a:p>
            <a:endParaRPr lang="en-US" baseline="0" dirty="0" smtClean="0"/>
          </a:p>
          <a:p>
            <a:r>
              <a:rPr lang="en-US" baseline="0" dirty="0" smtClean="0"/>
              <a:t>The order events from different processes, we can assign a timestamp (which is equal to the logical clock value of the sending process) to each message being sent from a process Pi to process </a:t>
            </a:r>
            <a:r>
              <a:rPr lang="en-US" baseline="0" dirty="0" err="1" smtClean="0"/>
              <a:t>Pj</a:t>
            </a:r>
            <a:r>
              <a:rPr lang="en-US" baseline="0" dirty="0" smtClean="0"/>
              <a:t>. When </a:t>
            </a:r>
            <a:r>
              <a:rPr lang="en-US" baseline="0" dirty="0" err="1" smtClean="0"/>
              <a:t>Pj</a:t>
            </a:r>
            <a:r>
              <a:rPr lang="en-US" baseline="0" dirty="0" smtClean="0"/>
              <a:t> receives the message, it advances it’s own logical clock to the maximum of the timestamp and its own logical clock.</a:t>
            </a:r>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9</a:t>
            </a:fld>
            <a:endParaRPr lang="en-US"/>
          </a:p>
        </p:txBody>
      </p:sp>
    </p:spTree>
    <p:extLst>
      <p:ext uri="{BB962C8B-B14F-4D97-AF65-F5344CB8AC3E}">
        <p14:creationId xmlns:p14="http://schemas.microsoft.com/office/powerpoint/2010/main" val="253392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happens-before relation defined using logical clocks only defines a partial ordering of events.</a:t>
            </a:r>
          </a:p>
          <a:p>
            <a:endParaRPr lang="en-US" baseline="0" dirty="0" smtClean="0"/>
          </a:p>
          <a:p>
            <a:r>
              <a:rPr lang="en-US" baseline="0" dirty="0" smtClean="0"/>
              <a:t>We can totally order events using logical clocks and breaking ties when they occur by using an arbitrary total ordering of all processes in the system.</a:t>
            </a:r>
          </a:p>
        </p:txBody>
      </p:sp>
      <p:sp>
        <p:nvSpPr>
          <p:cNvPr id="4" name="Slide Number Placeholder 3"/>
          <p:cNvSpPr>
            <a:spLocks noGrp="1"/>
          </p:cNvSpPr>
          <p:nvPr>
            <p:ph type="sldNum" sz="quarter" idx="10"/>
          </p:nvPr>
        </p:nvSpPr>
        <p:spPr/>
        <p:txBody>
          <a:bodyPr/>
          <a:lstStyle/>
          <a:p>
            <a:fld id="{6A4D6419-A12B-2844-A424-0C891120A113}" type="slidenum">
              <a:rPr lang="en-US" smtClean="0"/>
              <a:t>10</a:t>
            </a:fld>
            <a:endParaRPr lang="en-US"/>
          </a:p>
        </p:txBody>
      </p:sp>
    </p:spTree>
    <p:extLst>
      <p:ext uri="{BB962C8B-B14F-4D97-AF65-F5344CB8AC3E}">
        <p14:creationId xmlns:p14="http://schemas.microsoft.com/office/powerpoint/2010/main" val="343264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D6419-A12B-2844-A424-0C891120A113}" type="slidenum">
              <a:rPr lang="en-US" smtClean="0"/>
              <a:t>11</a:t>
            </a:fld>
            <a:endParaRPr lang="en-US"/>
          </a:p>
        </p:txBody>
      </p:sp>
    </p:spTree>
    <p:extLst>
      <p:ext uri="{BB962C8B-B14F-4D97-AF65-F5344CB8AC3E}">
        <p14:creationId xmlns:p14="http://schemas.microsoft.com/office/powerpoint/2010/main" val="259326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11/8/11</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11/8/11</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Dan Deng</a:t>
            </a:r>
          </a:p>
          <a:p>
            <a:r>
              <a:rPr lang="en-US" dirty="0" smtClean="0"/>
              <a:t>10/30/11</a:t>
            </a:r>
            <a:endParaRPr lang="en-US" dirty="0"/>
          </a:p>
        </p:txBody>
      </p:sp>
      <p:sp>
        <p:nvSpPr>
          <p:cNvPr id="4" name="TextBox 3"/>
          <p:cNvSpPr txBox="1"/>
          <p:nvPr/>
        </p:nvSpPr>
        <p:spPr>
          <a:xfrm>
            <a:off x="685800" y="1042484"/>
            <a:ext cx="7162069" cy="1508105"/>
          </a:xfrm>
          <a:prstGeom prst="rect">
            <a:avLst/>
          </a:prstGeom>
          <a:noFill/>
        </p:spPr>
        <p:txBody>
          <a:bodyPr wrap="square" rtlCol="0">
            <a:spAutoFit/>
          </a:bodyPr>
          <a:lstStyle/>
          <a:p>
            <a:r>
              <a:rPr lang="en-US" sz="4600" b="1" dirty="0" smtClean="0">
                <a:latin typeface="+mj-lt"/>
              </a:rPr>
              <a:t>Ordering and </a:t>
            </a:r>
          </a:p>
          <a:p>
            <a:r>
              <a:rPr lang="en-US" sz="4600" b="1" dirty="0">
                <a:latin typeface="+mj-lt"/>
              </a:rPr>
              <a:t>C</a:t>
            </a:r>
            <a:r>
              <a:rPr lang="en-US" sz="4600" b="1" dirty="0" smtClean="0">
                <a:latin typeface="+mj-lt"/>
              </a:rPr>
              <a:t>onsistent </a:t>
            </a:r>
            <a:r>
              <a:rPr lang="en-US" sz="4600" b="1" dirty="0">
                <a:latin typeface="+mj-lt"/>
              </a:rPr>
              <a:t>C</a:t>
            </a:r>
            <a:r>
              <a:rPr lang="en-US" sz="4600" b="1" dirty="0" smtClean="0">
                <a:latin typeface="+mj-lt"/>
              </a:rPr>
              <a:t>uts</a:t>
            </a:r>
          </a:p>
        </p:txBody>
      </p:sp>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a:t>
            </a:fld>
            <a:endParaRPr lang="en-US" sz="1400"/>
          </a:p>
        </p:txBody>
      </p:sp>
    </p:spTree>
    <p:extLst>
      <p:ext uri="{BB962C8B-B14F-4D97-AF65-F5344CB8AC3E}">
        <p14:creationId xmlns:p14="http://schemas.microsoft.com/office/powerpoint/2010/main" val="2555929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Ordering</a:t>
            </a:r>
            <a:endParaRPr lang="en-US" dirty="0"/>
          </a:p>
        </p:txBody>
      </p:sp>
      <p:sp>
        <p:nvSpPr>
          <p:cNvPr id="3" name="Content Placeholder 2"/>
          <p:cNvSpPr>
            <a:spLocks noGrp="1"/>
          </p:cNvSpPr>
          <p:nvPr>
            <p:ph idx="1"/>
          </p:nvPr>
        </p:nvSpPr>
        <p:spPr/>
        <p:txBody>
          <a:bodyPr/>
          <a:lstStyle/>
          <a:p>
            <a:r>
              <a:rPr lang="en-US" dirty="0" smtClean="0"/>
              <a:t>Happens-before gives only a partial ordering of events</a:t>
            </a:r>
          </a:p>
          <a:p>
            <a:r>
              <a:rPr lang="en-US" dirty="0" smtClean="0"/>
              <a:t>Can totally order events by</a:t>
            </a:r>
          </a:p>
          <a:p>
            <a:pPr lvl="1"/>
            <a:r>
              <a:rPr lang="en-US" dirty="0" smtClean="0"/>
              <a:t>Ordering events by the logical times they occur</a:t>
            </a:r>
          </a:p>
          <a:p>
            <a:pPr lvl="1"/>
            <a:r>
              <a:rPr lang="en-US" dirty="0" smtClean="0"/>
              <a:t>Break ties using an arbitrary total ordering of processes</a:t>
            </a:r>
          </a:p>
          <a:p>
            <a:r>
              <a:rPr lang="en-US" dirty="0" smtClean="0"/>
              <a:t>Specifically A happens before B if</a:t>
            </a:r>
          </a:p>
          <a:p>
            <a:pPr lvl="1"/>
            <a:r>
              <a:rPr lang="en-US" dirty="0" err="1" smtClean="0"/>
              <a:t>C</a:t>
            </a:r>
            <a:r>
              <a:rPr lang="en-US" baseline="-25000" dirty="0" err="1" smtClean="0"/>
              <a:t>i</a:t>
            </a:r>
            <a:r>
              <a:rPr lang="en-US" dirty="0" smtClean="0"/>
              <a:t>(A)   &lt;  </a:t>
            </a:r>
            <a:r>
              <a:rPr lang="en-US" dirty="0" err="1" smtClean="0"/>
              <a:t>C</a:t>
            </a:r>
            <a:r>
              <a:rPr lang="en-US" baseline="-25000" dirty="0" err="1" smtClean="0"/>
              <a:t>j</a:t>
            </a:r>
            <a:r>
              <a:rPr lang="en-US" dirty="0" smtClean="0"/>
              <a:t>(B)</a:t>
            </a:r>
          </a:p>
          <a:p>
            <a:pPr lvl="1"/>
            <a:r>
              <a:rPr lang="en-US" dirty="0" err="1" smtClean="0"/>
              <a:t>C</a:t>
            </a:r>
            <a:r>
              <a:rPr lang="en-US" baseline="-25000" dirty="0" err="1" smtClean="0"/>
              <a:t>i</a:t>
            </a:r>
            <a:r>
              <a:rPr lang="en-US" dirty="0" smtClean="0"/>
              <a:t>(A)  == </a:t>
            </a:r>
            <a:r>
              <a:rPr lang="en-US" dirty="0" err="1" smtClean="0"/>
              <a:t>C</a:t>
            </a:r>
            <a:r>
              <a:rPr lang="en-US" baseline="-25000" dirty="0" err="1" smtClean="0"/>
              <a:t>j</a:t>
            </a:r>
            <a:r>
              <a:rPr lang="en-US" dirty="0" smtClean="0"/>
              <a:t>(B) and P</a:t>
            </a:r>
            <a:r>
              <a:rPr lang="en-US" baseline="-25000" dirty="0" smtClean="0"/>
              <a:t>i</a:t>
            </a:r>
            <a:r>
              <a:rPr lang="en-US" dirty="0" smtClean="0"/>
              <a:t> &lt; </a:t>
            </a:r>
            <a:r>
              <a:rPr lang="en-US" dirty="0" err="1" smtClean="0"/>
              <a:t>P</a:t>
            </a:r>
            <a:r>
              <a:rPr lang="en-US" baseline="-25000" dirty="0" err="1" smtClean="0"/>
              <a:t>j</a:t>
            </a:r>
            <a:endParaRPr lang="en-US" baseline="-25000" dirty="0" smtClean="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10</a:t>
            </a:fld>
            <a:endParaRPr lang="en-US" sz="1400"/>
          </a:p>
        </p:txBody>
      </p:sp>
    </p:spTree>
    <p:extLst>
      <p:ext uri="{BB962C8B-B14F-4D97-AF65-F5344CB8AC3E}">
        <p14:creationId xmlns:p14="http://schemas.microsoft.com/office/powerpoint/2010/main" val="42286366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Ordering</a:t>
            </a:r>
            <a:endParaRPr lang="en-US" dirty="0"/>
          </a:p>
        </p:txBody>
      </p:sp>
      <p:sp>
        <p:nvSpPr>
          <p:cNvPr id="3" name="Content Placeholder 2"/>
          <p:cNvSpPr>
            <a:spLocks noGrp="1"/>
          </p:cNvSpPr>
          <p:nvPr>
            <p:ph idx="1"/>
          </p:nvPr>
        </p:nvSpPr>
        <p:spPr/>
        <p:txBody>
          <a:bodyPr>
            <a:normAutofit/>
          </a:bodyPr>
          <a:lstStyle/>
          <a:p>
            <a:r>
              <a:rPr lang="en-US" dirty="0" smtClean="0"/>
              <a:t>Can be used to solve the mutual exclusion problem in a fully distributed fashion</a:t>
            </a:r>
          </a:p>
          <a:p>
            <a:pPr marL="114300" indent="0">
              <a:buNone/>
            </a:pPr>
            <a:endParaRPr lang="en-US" dirty="0" smtClean="0"/>
          </a:p>
          <a:p>
            <a:r>
              <a:rPr lang="en-US" dirty="0" smtClean="0"/>
              <a:t>Problem description:</a:t>
            </a:r>
          </a:p>
          <a:p>
            <a:pPr lvl="1"/>
            <a:r>
              <a:rPr lang="en-US" sz="2200" dirty="0" smtClean="0"/>
              <a:t>Fixed number of processes</a:t>
            </a:r>
          </a:p>
          <a:p>
            <a:pPr lvl="1"/>
            <a:r>
              <a:rPr lang="en-US" sz="2200" dirty="0" smtClean="0"/>
              <a:t>A single resource</a:t>
            </a:r>
          </a:p>
          <a:p>
            <a:pPr lvl="1"/>
            <a:r>
              <a:rPr lang="en-US" sz="2200" dirty="0" smtClean="0"/>
              <a:t>Processes must synchronize to avoid conflict</a:t>
            </a:r>
          </a:p>
          <a:p>
            <a:pPr lvl="1"/>
            <a:r>
              <a:rPr lang="en-US" sz="2200" dirty="0" smtClean="0"/>
              <a:t>Requests must be granted in order</a:t>
            </a:r>
            <a:endParaRPr lang="en-US" sz="2200" dirty="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11</a:t>
            </a:fld>
            <a:endParaRPr lang="en-US" sz="1400"/>
          </a:p>
        </p:txBody>
      </p:sp>
    </p:spTree>
    <p:extLst>
      <p:ext uri="{BB962C8B-B14F-4D97-AF65-F5344CB8AC3E}">
        <p14:creationId xmlns:p14="http://schemas.microsoft.com/office/powerpoint/2010/main" val="38921112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Exclusion</a:t>
            </a:r>
            <a:endParaRPr lang="en-US" dirty="0"/>
          </a:p>
        </p:txBody>
      </p:sp>
      <p:sp>
        <p:nvSpPr>
          <p:cNvPr id="3" name="Content Placeholder 2"/>
          <p:cNvSpPr>
            <a:spLocks noGrp="1"/>
          </p:cNvSpPr>
          <p:nvPr>
            <p:ph idx="1"/>
          </p:nvPr>
        </p:nvSpPr>
        <p:spPr/>
        <p:txBody>
          <a:bodyPr>
            <a:normAutofit/>
          </a:bodyPr>
          <a:lstStyle/>
          <a:p>
            <a:r>
              <a:rPr lang="en-US" dirty="0" smtClean="0"/>
              <a:t>Each process maintains its own request queue</a:t>
            </a:r>
          </a:p>
          <a:p>
            <a:r>
              <a:rPr lang="en-US" dirty="0" smtClean="0"/>
              <a:t>Process P</a:t>
            </a:r>
            <a:r>
              <a:rPr lang="en-US" baseline="-25000" dirty="0" smtClean="0"/>
              <a:t>i</a:t>
            </a:r>
            <a:r>
              <a:rPr lang="en-US" dirty="0" smtClean="0"/>
              <a:t> – To request the resource</a:t>
            </a:r>
          </a:p>
          <a:p>
            <a:pPr lvl="1"/>
            <a:r>
              <a:rPr lang="en-US" sz="2200" dirty="0" smtClean="0"/>
              <a:t>Add </a:t>
            </a:r>
            <a:r>
              <a:rPr lang="en-US" sz="2200" dirty="0"/>
              <a:t>Request </a:t>
            </a:r>
            <a:r>
              <a:rPr lang="en-US" sz="2200" dirty="0" err="1"/>
              <a:t>T</a:t>
            </a:r>
            <a:r>
              <a:rPr lang="en-US" sz="2200" baseline="-25000" dirty="0" err="1"/>
              <a:t>m</a:t>
            </a:r>
            <a:r>
              <a:rPr lang="en-US" sz="2200" dirty="0" err="1"/>
              <a:t>:P</a:t>
            </a:r>
            <a:r>
              <a:rPr lang="en-US" sz="2200" baseline="-25000" dirty="0" err="1"/>
              <a:t>i</a:t>
            </a:r>
            <a:r>
              <a:rPr lang="en-US" sz="2200" dirty="0"/>
              <a:t> to its </a:t>
            </a:r>
            <a:r>
              <a:rPr lang="en-US" sz="2200" dirty="0" smtClean="0"/>
              <a:t>queue</a:t>
            </a:r>
          </a:p>
          <a:p>
            <a:pPr lvl="1"/>
            <a:r>
              <a:rPr lang="en-US" sz="2200" dirty="0" smtClean="0"/>
              <a:t>Send Requests </a:t>
            </a:r>
            <a:r>
              <a:rPr lang="en-US" sz="2200" dirty="0" err="1" smtClean="0"/>
              <a:t>T</a:t>
            </a:r>
            <a:r>
              <a:rPr lang="en-US" sz="2200" baseline="-25000" dirty="0" err="1" smtClean="0"/>
              <a:t>m</a:t>
            </a:r>
            <a:r>
              <a:rPr lang="en-US" sz="2200" dirty="0" err="1" smtClean="0"/>
              <a:t>:P</a:t>
            </a:r>
            <a:r>
              <a:rPr lang="en-US" sz="2200" baseline="-25000" dirty="0" err="1" smtClean="0"/>
              <a:t>i</a:t>
            </a:r>
            <a:r>
              <a:rPr lang="en-US" sz="2200" dirty="0" smtClean="0"/>
              <a:t> to all </a:t>
            </a:r>
            <a:r>
              <a:rPr lang="en-US" sz="2200" dirty="0" err="1" smtClean="0"/>
              <a:t>P</a:t>
            </a:r>
            <a:r>
              <a:rPr lang="en-US" sz="2200" baseline="-25000" dirty="0" err="1" smtClean="0"/>
              <a:t>j</a:t>
            </a:r>
            <a:endParaRPr lang="en-US" sz="2200" baseline="-25000" dirty="0" smtClean="0"/>
          </a:p>
          <a:p>
            <a:r>
              <a:rPr lang="en-US" dirty="0" smtClean="0"/>
              <a:t>Process </a:t>
            </a:r>
            <a:r>
              <a:rPr lang="en-US" dirty="0" err="1" smtClean="0"/>
              <a:t>P</a:t>
            </a:r>
            <a:r>
              <a:rPr lang="en-US" baseline="-25000" dirty="0" err="1" smtClean="0"/>
              <a:t>j</a:t>
            </a:r>
            <a:r>
              <a:rPr lang="en-US" dirty="0" smtClean="0"/>
              <a:t> – On receiving Request </a:t>
            </a:r>
            <a:r>
              <a:rPr lang="en-US" dirty="0" err="1" smtClean="0"/>
              <a:t>T</a:t>
            </a:r>
            <a:r>
              <a:rPr lang="en-US" baseline="-25000" dirty="0" err="1" smtClean="0"/>
              <a:t>m</a:t>
            </a:r>
            <a:r>
              <a:rPr lang="en-US" dirty="0" err="1" smtClean="0"/>
              <a:t>:P</a:t>
            </a:r>
            <a:r>
              <a:rPr lang="en-US" baseline="-25000" dirty="0" err="1" smtClean="0"/>
              <a:t>i</a:t>
            </a:r>
            <a:endParaRPr lang="en-US" baseline="-25000" dirty="0" smtClean="0"/>
          </a:p>
          <a:p>
            <a:pPr lvl="1"/>
            <a:r>
              <a:rPr lang="en-US" sz="2200" dirty="0" smtClean="0"/>
              <a:t>Add Request </a:t>
            </a:r>
            <a:r>
              <a:rPr lang="en-US" sz="2200" dirty="0" err="1" smtClean="0"/>
              <a:t>T</a:t>
            </a:r>
            <a:r>
              <a:rPr lang="en-US" sz="2200" baseline="-25000" dirty="0" err="1" smtClean="0"/>
              <a:t>m</a:t>
            </a:r>
            <a:r>
              <a:rPr lang="en-US" sz="2200" dirty="0" err="1" smtClean="0"/>
              <a:t>:P</a:t>
            </a:r>
            <a:r>
              <a:rPr lang="en-US" sz="2200" baseline="-25000" dirty="0" err="1" smtClean="0"/>
              <a:t>i</a:t>
            </a:r>
            <a:r>
              <a:rPr lang="en-US" sz="2200" dirty="0" smtClean="0"/>
              <a:t> to its queue</a:t>
            </a:r>
          </a:p>
          <a:p>
            <a:pPr lvl="1"/>
            <a:r>
              <a:rPr lang="en-US" sz="2200" dirty="0" smtClean="0"/>
              <a:t>Send Acknowledge message to P</a:t>
            </a:r>
            <a:r>
              <a:rPr lang="en-US" sz="2200" baseline="-25000" dirty="0" smtClean="0"/>
              <a:t>i</a:t>
            </a:r>
          </a:p>
          <a:p>
            <a:r>
              <a:rPr lang="en-US" dirty="0" smtClean="0"/>
              <a:t>Process P</a:t>
            </a:r>
            <a:r>
              <a:rPr lang="en-US" baseline="-25000" dirty="0" smtClean="0"/>
              <a:t>i</a:t>
            </a:r>
            <a:r>
              <a:rPr lang="en-US" dirty="0" smtClean="0"/>
              <a:t> is granted resource when</a:t>
            </a:r>
          </a:p>
          <a:p>
            <a:pPr lvl="1"/>
            <a:r>
              <a:rPr lang="en-US" sz="2200" dirty="0" smtClean="0"/>
              <a:t>Request </a:t>
            </a:r>
            <a:r>
              <a:rPr lang="en-US" sz="2200" dirty="0" err="1" smtClean="0"/>
              <a:t>T</a:t>
            </a:r>
            <a:r>
              <a:rPr lang="en-US" sz="2200" baseline="-25000" dirty="0" err="1" smtClean="0"/>
              <a:t>m</a:t>
            </a:r>
            <a:r>
              <a:rPr lang="en-US" sz="2200" dirty="0" err="1" smtClean="0"/>
              <a:t>:P</a:t>
            </a:r>
            <a:r>
              <a:rPr lang="en-US" sz="2200" baseline="-25000" dirty="0" err="1" smtClean="0"/>
              <a:t>i</a:t>
            </a:r>
            <a:r>
              <a:rPr lang="en-US" sz="2200" dirty="0" smtClean="0"/>
              <a:t> is earliest in request queue</a:t>
            </a:r>
          </a:p>
          <a:p>
            <a:pPr lvl="1"/>
            <a:r>
              <a:rPr lang="en-US" sz="2200" dirty="0" smtClean="0"/>
              <a:t>Acknowledge is received from all </a:t>
            </a:r>
            <a:r>
              <a:rPr lang="en-US" sz="2200" dirty="0" err="1" smtClean="0"/>
              <a:t>P</a:t>
            </a:r>
            <a:r>
              <a:rPr lang="en-US" sz="2200" baseline="-25000" dirty="0" err="1" smtClean="0"/>
              <a:t>j</a:t>
            </a:r>
            <a:endParaRPr lang="en-US" sz="2200" baseline="-25000" dirty="0" smtClean="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12</a:t>
            </a:fld>
            <a:endParaRPr lang="en-US" sz="1400"/>
          </a:p>
        </p:txBody>
      </p:sp>
    </p:spTree>
    <p:extLst>
      <p:ext uri="{BB962C8B-B14F-4D97-AF65-F5344CB8AC3E}">
        <p14:creationId xmlns:p14="http://schemas.microsoft.com/office/powerpoint/2010/main" val="13016594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Exclusion</a:t>
            </a:r>
            <a:endParaRPr lang="en-US" dirty="0"/>
          </a:p>
        </p:txBody>
      </p:sp>
      <p:sp>
        <p:nvSpPr>
          <p:cNvPr id="4" name="Rectangle 2"/>
          <p:cNvSpPr txBox="1">
            <a:spLocks noChangeArrowheads="1"/>
          </p:cNvSpPr>
          <p:nvPr/>
        </p:nvSpPr>
        <p:spPr>
          <a:xfrm>
            <a:off x="457200" y="1600200"/>
            <a:ext cx="8686800" cy="1981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b="1" dirty="0" smtClean="0"/>
              <a:t>Step 1:  P</a:t>
            </a:r>
            <a:r>
              <a:rPr lang="en-US" b="1" baseline="-25000" dirty="0" smtClean="0"/>
              <a:t>i</a:t>
            </a:r>
            <a:r>
              <a:rPr lang="en-US" b="1" dirty="0" smtClean="0"/>
              <a:t> Sends Request Resource</a:t>
            </a:r>
          </a:p>
          <a:p>
            <a:pPr lvl="1"/>
            <a:r>
              <a:rPr lang="en-US" sz="2200" b="1" dirty="0"/>
              <a:t>P</a:t>
            </a:r>
            <a:r>
              <a:rPr lang="en-US" sz="2200" b="1" baseline="-25000" dirty="0"/>
              <a:t>i</a:t>
            </a:r>
            <a:r>
              <a:rPr lang="en-US" sz="2200" dirty="0"/>
              <a:t> puts </a:t>
            </a:r>
            <a:r>
              <a:rPr lang="en-US" sz="2200" b="1" dirty="0"/>
              <a:t>Request </a:t>
            </a:r>
            <a:r>
              <a:rPr lang="en-US" sz="2200" b="1" dirty="0" err="1"/>
              <a:t>T</a:t>
            </a:r>
            <a:r>
              <a:rPr lang="en-US" sz="2200" b="1" baseline="-25000" dirty="0" err="1"/>
              <a:t>m</a:t>
            </a:r>
            <a:r>
              <a:rPr lang="en-US" sz="2200" b="1" dirty="0" err="1"/>
              <a:t>:P</a:t>
            </a:r>
            <a:r>
              <a:rPr lang="en-US" sz="2200" b="1" baseline="-25000" dirty="0" err="1"/>
              <a:t>i</a:t>
            </a:r>
            <a:r>
              <a:rPr lang="en-US" sz="2200" dirty="0"/>
              <a:t> on its request </a:t>
            </a:r>
            <a:r>
              <a:rPr lang="en-US" sz="2200" dirty="0" smtClean="0"/>
              <a:t>queue</a:t>
            </a:r>
            <a:endParaRPr lang="en-US" sz="2200" b="1" dirty="0" smtClean="0"/>
          </a:p>
          <a:p>
            <a:pPr lvl="1"/>
            <a:r>
              <a:rPr lang="en-US" sz="2200" b="1" dirty="0" smtClean="0"/>
              <a:t>P</a:t>
            </a:r>
            <a:r>
              <a:rPr lang="en-US" sz="2200" b="1" baseline="-25000" dirty="0" smtClean="0"/>
              <a:t>i</a:t>
            </a:r>
            <a:r>
              <a:rPr lang="en-US" sz="2200" dirty="0" smtClean="0"/>
              <a:t> sends </a:t>
            </a:r>
            <a:r>
              <a:rPr lang="en-US" sz="2200" b="1" dirty="0" smtClean="0"/>
              <a:t>Request </a:t>
            </a:r>
            <a:r>
              <a:rPr lang="en-US" sz="2200" b="1" dirty="0" err="1" smtClean="0"/>
              <a:t>T</a:t>
            </a:r>
            <a:r>
              <a:rPr lang="en-US" sz="2200" b="1" baseline="-25000" dirty="0" err="1" smtClean="0"/>
              <a:t>m</a:t>
            </a:r>
            <a:r>
              <a:rPr lang="en-US" sz="2200" b="1" dirty="0" err="1" smtClean="0"/>
              <a:t>:P</a:t>
            </a:r>
            <a:r>
              <a:rPr lang="en-US" sz="2200" b="1" baseline="-25000" dirty="0" err="1" smtClean="0"/>
              <a:t>i</a:t>
            </a:r>
            <a:r>
              <a:rPr lang="en-US" sz="2200" b="1" dirty="0" smtClean="0"/>
              <a:t> </a:t>
            </a:r>
            <a:r>
              <a:rPr lang="en-US" sz="2200" dirty="0" smtClean="0"/>
              <a:t>to </a:t>
            </a:r>
            <a:r>
              <a:rPr lang="en-US" sz="2200" b="1" dirty="0" err="1" smtClean="0"/>
              <a:t>P</a:t>
            </a:r>
            <a:r>
              <a:rPr lang="en-US" sz="2200" b="1" baseline="-25000" dirty="0" err="1" smtClean="0"/>
              <a:t>j</a:t>
            </a:r>
            <a:endParaRPr lang="en-US" sz="2200" b="1" baseline="-25000" dirty="0" smtClean="0"/>
          </a:p>
        </p:txBody>
      </p:sp>
      <p:sp>
        <p:nvSpPr>
          <p:cNvPr id="6" name="Oval 5"/>
          <p:cNvSpPr/>
          <p:nvPr/>
        </p:nvSpPr>
        <p:spPr>
          <a:xfrm>
            <a:off x="4267200" y="4038600"/>
            <a:ext cx="731838" cy="7318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P</a:t>
            </a:r>
            <a:r>
              <a:rPr lang="en-US" sz="2000" b="1" baseline="-25000" dirty="0">
                <a:solidFill>
                  <a:schemeClr val="tx1"/>
                </a:solidFill>
              </a:rPr>
              <a:t>1</a:t>
            </a:r>
          </a:p>
        </p:txBody>
      </p:sp>
      <p:sp>
        <p:nvSpPr>
          <p:cNvPr id="7" name="Oval 6"/>
          <p:cNvSpPr/>
          <p:nvPr/>
        </p:nvSpPr>
        <p:spPr>
          <a:xfrm>
            <a:off x="3048000" y="5562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2</a:t>
            </a:r>
          </a:p>
        </p:txBody>
      </p:sp>
      <p:sp>
        <p:nvSpPr>
          <p:cNvPr id="8" name="Oval 7"/>
          <p:cNvSpPr/>
          <p:nvPr/>
        </p:nvSpPr>
        <p:spPr>
          <a:xfrm>
            <a:off x="5410200" y="5562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3</a:t>
            </a:r>
          </a:p>
        </p:txBody>
      </p:sp>
      <p:cxnSp>
        <p:nvCxnSpPr>
          <p:cNvPr id="9" name="Straight Arrow Connector 8"/>
          <p:cNvCxnSpPr>
            <a:stCxn id="6" idx="3"/>
            <a:endCxn id="7" idx="7"/>
          </p:cNvCxnSpPr>
          <p:nvPr/>
        </p:nvCxnSpPr>
        <p:spPr>
          <a:xfrm rot="5400000">
            <a:off x="3519488" y="4814888"/>
            <a:ext cx="1006475" cy="701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5"/>
            <a:endCxn id="8" idx="1"/>
          </p:cNvCxnSpPr>
          <p:nvPr/>
        </p:nvCxnSpPr>
        <p:spPr>
          <a:xfrm rot="16200000" flipH="1">
            <a:off x="4700588" y="4852988"/>
            <a:ext cx="1006475" cy="625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rot="18314240">
            <a:off x="3132138" y="4660900"/>
            <a:ext cx="990600" cy="533400"/>
          </a:xfrm>
          <a:prstGeom prst="round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accent1">
                    <a:lumMod val="50000"/>
                  </a:schemeClr>
                </a:solidFill>
              </a:rPr>
              <a:t>T</a:t>
            </a:r>
            <a:r>
              <a:rPr lang="en-US" sz="2000" b="1" baseline="-25000" dirty="0">
                <a:solidFill>
                  <a:schemeClr val="accent1">
                    <a:lumMod val="50000"/>
                  </a:schemeClr>
                </a:solidFill>
              </a:rPr>
              <a:t>0</a:t>
            </a:r>
            <a:r>
              <a:rPr lang="en-US" sz="2000" b="1" dirty="0">
                <a:solidFill>
                  <a:schemeClr val="accent1">
                    <a:lumMod val="50000"/>
                  </a:schemeClr>
                </a:solidFill>
              </a:rPr>
              <a:t>:P</a:t>
            </a:r>
            <a:r>
              <a:rPr lang="en-US" sz="2000" b="1" baseline="-25000" dirty="0">
                <a:solidFill>
                  <a:schemeClr val="accent1">
                    <a:lumMod val="50000"/>
                  </a:schemeClr>
                </a:solidFill>
              </a:rPr>
              <a:t>1</a:t>
            </a:r>
          </a:p>
        </p:txBody>
      </p:sp>
      <p:sp>
        <p:nvSpPr>
          <p:cNvPr id="12" name="Rounded Rectangle 11"/>
          <p:cNvSpPr/>
          <p:nvPr/>
        </p:nvSpPr>
        <p:spPr>
          <a:xfrm rot="3473679">
            <a:off x="5111750" y="4657725"/>
            <a:ext cx="990600" cy="533400"/>
          </a:xfrm>
          <a:prstGeom prst="round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accent1">
                    <a:lumMod val="50000"/>
                  </a:schemeClr>
                </a:solidFill>
              </a:rPr>
              <a:t>T</a:t>
            </a:r>
            <a:r>
              <a:rPr lang="en-US" sz="2000" b="1" baseline="-25000" dirty="0">
                <a:solidFill>
                  <a:schemeClr val="accent1">
                    <a:lumMod val="50000"/>
                  </a:schemeClr>
                </a:solidFill>
              </a:rPr>
              <a:t>0</a:t>
            </a:r>
            <a:r>
              <a:rPr lang="en-US" sz="2000" b="1" dirty="0" smtClean="0">
                <a:solidFill>
                  <a:schemeClr val="accent1">
                    <a:lumMod val="50000"/>
                  </a:schemeClr>
                </a:solidFill>
              </a:rPr>
              <a:t>:P</a:t>
            </a:r>
            <a:r>
              <a:rPr lang="en-US" sz="2000" b="1" baseline="-25000" dirty="0" smtClean="0">
                <a:solidFill>
                  <a:schemeClr val="accent1">
                    <a:lumMod val="50000"/>
                  </a:schemeClr>
                </a:solidFill>
              </a:rPr>
              <a:t>1</a:t>
            </a:r>
            <a:endParaRPr lang="en-US" sz="2000" b="1" baseline="-25000" dirty="0">
              <a:solidFill>
                <a:schemeClr val="accent1">
                  <a:lumMod val="50000"/>
                </a:schemeClr>
              </a:solidFill>
            </a:endParaRPr>
          </a:p>
        </p:txBody>
      </p:sp>
      <p:grpSp>
        <p:nvGrpSpPr>
          <p:cNvPr id="13" name="Group 27"/>
          <p:cNvGrpSpPr/>
          <p:nvPr/>
        </p:nvGrpSpPr>
        <p:grpSpPr>
          <a:xfrm>
            <a:off x="106680" y="5715000"/>
            <a:ext cx="2743200" cy="457200"/>
            <a:chOff x="0" y="5715000"/>
            <a:chExt cx="2743200" cy="457200"/>
          </a:xfrm>
          <a:solidFill>
            <a:schemeClr val="bg1"/>
          </a:solidFill>
        </p:grpSpPr>
        <p:sp>
          <p:nvSpPr>
            <p:cNvPr id="14" name="Rectangle 13"/>
            <p:cNvSpPr/>
            <p:nvPr/>
          </p:nvSpPr>
          <p:spPr>
            <a:xfrm>
              <a:off x="9144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15" name="Rectangle 14"/>
            <p:cNvSpPr/>
            <p:nvPr/>
          </p:nvSpPr>
          <p:spPr>
            <a:xfrm>
              <a:off x="18288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16" name="Rectangle 15"/>
            <p:cNvSpPr/>
            <p:nvPr/>
          </p:nvSpPr>
          <p:spPr>
            <a:xfrm>
              <a:off x="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grpSp>
      <p:grpSp>
        <p:nvGrpSpPr>
          <p:cNvPr id="17" name="Group 26"/>
          <p:cNvGrpSpPr/>
          <p:nvPr/>
        </p:nvGrpSpPr>
        <p:grpSpPr>
          <a:xfrm>
            <a:off x="6324600" y="5715000"/>
            <a:ext cx="2743200" cy="457200"/>
            <a:chOff x="6400800" y="5715000"/>
            <a:chExt cx="2743200" cy="457200"/>
          </a:xfrm>
          <a:solidFill>
            <a:schemeClr val="bg1"/>
          </a:solidFill>
        </p:grpSpPr>
        <p:sp>
          <p:nvSpPr>
            <p:cNvPr id="18" name="Rectangle 17"/>
            <p:cNvSpPr/>
            <p:nvPr/>
          </p:nvSpPr>
          <p:spPr>
            <a:xfrm>
              <a:off x="73152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19" name="Rectangle 18"/>
            <p:cNvSpPr/>
            <p:nvPr/>
          </p:nvSpPr>
          <p:spPr>
            <a:xfrm>
              <a:off x="82296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20" name="Rectangle 19"/>
            <p:cNvSpPr/>
            <p:nvPr/>
          </p:nvSpPr>
          <p:spPr>
            <a:xfrm>
              <a:off x="64008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grpSp>
      <p:grpSp>
        <p:nvGrpSpPr>
          <p:cNvPr id="21" name="Group 28"/>
          <p:cNvGrpSpPr>
            <a:grpSpLocks/>
          </p:cNvGrpSpPr>
          <p:nvPr/>
        </p:nvGrpSpPr>
        <p:grpSpPr bwMode="auto">
          <a:xfrm>
            <a:off x="2816225" y="3429000"/>
            <a:ext cx="3660775" cy="457200"/>
            <a:chOff x="3306763" y="3429000"/>
            <a:chExt cx="3660095" cy="457200"/>
          </a:xfrm>
        </p:grpSpPr>
        <p:sp>
          <p:nvSpPr>
            <p:cNvPr id="22" name="Rectangle 21"/>
            <p:cNvSpPr/>
            <p:nvPr/>
          </p:nvSpPr>
          <p:spPr bwMode="auto">
            <a:xfrm>
              <a:off x="422099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baseline="-25000" dirty="0">
                <a:solidFill>
                  <a:schemeClr val="tx1"/>
                </a:solidFill>
              </a:endParaRPr>
            </a:p>
          </p:txBody>
        </p:sp>
        <p:sp>
          <p:nvSpPr>
            <p:cNvPr id="23" name="Rectangle 22"/>
            <p:cNvSpPr/>
            <p:nvPr/>
          </p:nvSpPr>
          <p:spPr bwMode="auto">
            <a:xfrm>
              <a:off x="513522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24" name="Rectangle 23"/>
            <p:cNvSpPr/>
            <p:nvPr/>
          </p:nvSpPr>
          <p:spPr bwMode="auto">
            <a:xfrm>
              <a:off x="330676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a:t>
              </a:r>
              <a:r>
                <a:rPr lang="en-US" b="1" baseline="-25000" dirty="0">
                  <a:solidFill>
                    <a:schemeClr val="tx1"/>
                  </a:solidFill>
                </a:rPr>
                <a:t>0</a:t>
              </a:r>
              <a:r>
                <a:rPr lang="en-US" b="1" dirty="0">
                  <a:solidFill>
                    <a:schemeClr val="tx1"/>
                  </a:solidFill>
                </a:rPr>
                <a:t>:P</a:t>
              </a:r>
              <a:r>
                <a:rPr lang="en-US" b="1" baseline="-25000" dirty="0">
                  <a:solidFill>
                    <a:schemeClr val="tx1"/>
                  </a:solidFill>
                </a:rPr>
                <a:t>1</a:t>
              </a:r>
            </a:p>
          </p:txBody>
        </p:sp>
        <p:sp>
          <p:nvSpPr>
            <p:cNvPr id="25" name="Rectangle 24"/>
            <p:cNvSpPr/>
            <p:nvPr/>
          </p:nvSpPr>
          <p:spPr bwMode="auto">
            <a:xfrm>
              <a:off x="6052628"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grpSp>
      <p:sp>
        <p:nvSpPr>
          <p:cNvPr id="26" name="Rectangle 25"/>
          <p:cNvSpPr/>
          <p:nvPr/>
        </p:nvSpPr>
        <p:spPr>
          <a:xfrm>
            <a:off x="2133600" y="44958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1">
                    <a:lumMod val="50000"/>
                  </a:schemeClr>
                </a:solidFill>
              </a:rPr>
              <a:t>request</a:t>
            </a:r>
          </a:p>
        </p:txBody>
      </p:sp>
      <p:sp>
        <p:nvSpPr>
          <p:cNvPr id="27" name="Rectangle 26"/>
          <p:cNvSpPr/>
          <p:nvPr/>
        </p:nvSpPr>
        <p:spPr>
          <a:xfrm>
            <a:off x="5943600" y="44958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1">
                    <a:lumMod val="50000"/>
                  </a:schemeClr>
                </a:solidFill>
              </a:rPr>
              <a:t>request</a:t>
            </a:r>
          </a:p>
        </p:txBody>
      </p:sp>
      <p:sp>
        <p:nvSpPr>
          <p:cNvPr id="28"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13</a:t>
            </a:fld>
            <a:endParaRPr lang="en-US" sz="1400"/>
          </a:p>
        </p:txBody>
      </p:sp>
      <p:sp>
        <p:nvSpPr>
          <p:cNvPr id="29" name="TextBox 28"/>
          <p:cNvSpPr txBox="1"/>
          <p:nvPr/>
        </p:nvSpPr>
        <p:spPr>
          <a:xfrm>
            <a:off x="242603" y="6449552"/>
            <a:ext cx="6386797" cy="369332"/>
          </a:xfrm>
          <a:prstGeom prst="rect">
            <a:avLst/>
          </a:prstGeom>
          <a:noFill/>
        </p:spPr>
        <p:txBody>
          <a:bodyPr wrap="square" rtlCol="0">
            <a:spAutoFit/>
          </a:bodyPr>
          <a:lstStyle/>
          <a:p>
            <a:r>
              <a:rPr lang="en-US" dirty="0" smtClean="0"/>
              <a:t>Source: Nicole Caruso’s F09 CS6410 Slides</a:t>
            </a:r>
            <a:endParaRPr lang="en-US" dirty="0"/>
          </a:p>
        </p:txBody>
      </p:sp>
    </p:spTree>
    <p:extLst>
      <p:ext uri="{BB962C8B-B14F-4D97-AF65-F5344CB8AC3E}">
        <p14:creationId xmlns:p14="http://schemas.microsoft.com/office/powerpoint/2010/main" val="19725917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600200"/>
            <a:ext cx="8686800" cy="5257800"/>
          </a:xfrm>
        </p:spPr>
        <p:txBody>
          <a:bodyPr>
            <a:normAutofit/>
          </a:bodyPr>
          <a:lstStyle/>
          <a:p>
            <a:pPr eaLnBrk="1" hangingPunct="1"/>
            <a:r>
              <a:rPr lang="en-US" b="1" dirty="0" smtClean="0"/>
              <a:t>Step 2:  </a:t>
            </a:r>
            <a:r>
              <a:rPr lang="en-US" b="1" dirty="0" err="1" smtClean="0"/>
              <a:t>P</a:t>
            </a:r>
            <a:r>
              <a:rPr lang="en-US" b="1" baseline="-25000" dirty="0" err="1" smtClean="0"/>
              <a:t>j</a:t>
            </a:r>
            <a:r>
              <a:rPr lang="en-US" b="1" dirty="0" smtClean="0"/>
              <a:t> Adds Message</a:t>
            </a:r>
          </a:p>
          <a:p>
            <a:pPr lvl="1" eaLnBrk="1" hangingPunct="1"/>
            <a:r>
              <a:rPr lang="en-US" sz="2200" b="1" dirty="0" err="1" smtClean="0"/>
              <a:t>P</a:t>
            </a:r>
            <a:r>
              <a:rPr lang="en-US" sz="2200" b="1" baseline="-25000" dirty="0" err="1" smtClean="0"/>
              <a:t>j</a:t>
            </a:r>
            <a:r>
              <a:rPr lang="en-US" sz="2200" dirty="0" smtClean="0"/>
              <a:t> puts </a:t>
            </a:r>
            <a:r>
              <a:rPr lang="en-US" sz="2200" b="1" dirty="0" smtClean="0"/>
              <a:t>Request </a:t>
            </a:r>
            <a:r>
              <a:rPr lang="en-US" sz="2200" b="1" dirty="0" err="1" smtClean="0"/>
              <a:t>T</a:t>
            </a:r>
            <a:r>
              <a:rPr lang="en-US" sz="2200" b="1" baseline="-25000" dirty="0" err="1" smtClean="0"/>
              <a:t>m</a:t>
            </a:r>
            <a:r>
              <a:rPr lang="en-US" sz="2200" b="1" dirty="0" err="1" smtClean="0"/>
              <a:t>:P</a:t>
            </a:r>
            <a:r>
              <a:rPr lang="en-US" sz="2200" b="1" baseline="-25000" dirty="0" err="1" smtClean="0"/>
              <a:t>i</a:t>
            </a:r>
            <a:r>
              <a:rPr lang="en-US" sz="2200" dirty="0" smtClean="0"/>
              <a:t> on its request queue</a:t>
            </a:r>
          </a:p>
          <a:p>
            <a:pPr lvl="1" eaLnBrk="1" hangingPunct="1"/>
            <a:r>
              <a:rPr lang="en-US" sz="2200" b="1" dirty="0" err="1" smtClean="0"/>
              <a:t>P</a:t>
            </a:r>
            <a:r>
              <a:rPr lang="en-US" sz="2200" b="1" baseline="-25000" dirty="0" err="1" smtClean="0"/>
              <a:t>j</a:t>
            </a:r>
            <a:r>
              <a:rPr lang="en-US" sz="2200" dirty="0" smtClean="0"/>
              <a:t> sends </a:t>
            </a:r>
            <a:r>
              <a:rPr lang="en-US" sz="2200" b="1" dirty="0" smtClean="0"/>
              <a:t>Acknowledgement </a:t>
            </a:r>
            <a:r>
              <a:rPr lang="en-US" sz="2200" b="1" dirty="0" err="1" smtClean="0"/>
              <a:t>T</a:t>
            </a:r>
            <a:r>
              <a:rPr lang="en-US" sz="2200" b="1" baseline="-25000" dirty="0" err="1" smtClean="0"/>
              <a:t>m</a:t>
            </a:r>
            <a:r>
              <a:rPr lang="en-US" sz="2200" b="1" dirty="0" err="1" smtClean="0"/>
              <a:t>:P</a:t>
            </a:r>
            <a:r>
              <a:rPr lang="en-US" sz="2200" b="1" baseline="-25000" dirty="0" err="1" smtClean="0"/>
              <a:t>j</a:t>
            </a:r>
            <a:r>
              <a:rPr lang="en-US" sz="2200" dirty="0" smtClean="0"/>
              <a:t> to </a:t>
            </a:r>
            <a:r>
              <a:rPr lang="en-US" sz="2200" b="1" dirty="0" smtClean="0"/>
              <a:t>P</a:t>
            </a:r>
            <a:r>
              <a:rPr lang="en-US" sz="2200" b="1" baseline="-25000" dirty="0" smtClean="0"/>
              <a:t>i</a:t>
            </a:r>
          </a:p>
        </p:txBody>
      </p:sp>
      <p:sp>
        <p:nvSpPr>
          <p:cNvPr id="32" name="Oval 31"/>
          <p:cNvSpPr/>
          <p:nvPr/>
        </p:nvSpPr>
        <p:spPr>
          <a:xfrm>
            <a:off x="4267200" y="4038600"/>
            <a:ext cx="731838" cy="7318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P</a:t>
            </a:r>
            <a:r>
              <a:rPr lang="en-US" sz="2000" b="1" baseline="-25000" dirty="0">
                <a:solidFill>
                  <a:schemeClr val="tx1"/>
                </a:solidFill>
              </a:rPr>
              <a:t>1</a:t>
            </a:r>
          </a:p>
        </p:txBody>
      </p:sp>
      <p:sp>
        <p:nvSpPr>
          <p:cNvPr id="33" name="Oval 32"/>
          <p:cNvSpPr/>
          <p:nvPr/>
        </p:nvSpPr>
        <p:spPr>
          <a:xfrm>
            <a:off x="3048000" y="5562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2</a:t>
            </a:r>
          </a:p>
        </p:txBody>
      </p:sp>
      <p:sp>
        <p:nvSpPr>
          <p:cNvPr id="34" name="Oval 33"/>
          <p:cNvSpPr/>
          <p:nvPr/>
        </p:nvSpPr>
        <p:spPr>
          <a:xfrm>
            <a:off x="5410200" y="5562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3</a:t>
            </a:r>
          </a:p>
        </p:txBody>
      </p:sp>
      <p:cxnSp>
        <p:nvCxnSpPr>
          <p:cNvPr id="35" name="Straight Arrow Connector 34"/>
          <p:cNvCxnSpPr>
            <a:stCxn id="33" idx="7"/>
            <a:endCxn id="32" idx="3"/>
          </p:cNvCxnSpPr>
          <p:nvPr/>
        </p:nvCxnSpPr>
        <p:spPr>
          <a:xfrm rot="5400000" flipH="1" flipV="1">
            <a:off x="3519488" y="4814888"/>
            <a:ext cx="1006475" cy="701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4" idx="1"/>
            <a:endCxn id="32" idx="5"/>
          </p:cNvCxnSpPr>
          <p:nvPr/>
        </p:nvCxnSpPr>
        <p:spPr>
          <a:xfrm rot="16200000" flipV="1">
            <a:off x="4700588" y="4852988"/>
            <a:ext cx="1006475" cy="625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rot="18314240">
            <a:off x="3132138" y="4660900"/>
            <a:ext cx="990600" cy="53340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accent1">
                    <a:lumMod val="50000"/>
                  </a:schemeClr>
                </a:solidFill>
              </a:rPr>
              <a:t>T</a:t>
            </a:r>
            <a:r>
              <a:rPr lang="en-US" sz="2000" b="1" baseline="-25000" dirty="0" smtClean="0">
                <a:solidFill>
                  <a:schemeClr val="accent1">
                    <a:lumMod val="50000"/>
                  </a:schemeClr>
                </a:solidFill>
              </a:rPr>
              <a:t>1</a:t>
            </a:r>
            <a:r>
              <a:rPr lang="en-US" sz="2000" b="1" dirty="0" smtClean="0">
                <a:solidFill>
                  <a:schemeClr val="accent1">
                    <a:lumMod val="50000"/>
                  </a:schemeClr>
                </a:solidFill>
              </a:rPr>
              <a:t>:</a:t>
            </a:r>
            <a:r>
              <a:rPr lang="en-US" sz="2000" b="1" dirty="0">
                <a:solidFill>
                  <a:schemeClr val="accent1">
                    <a:lumMod val="50000"/>
                  </a:schemeClr>
                </a:solidFill>
              </a:rPr>
              <a:t>P</a:t>
            </a:r>
            <a:r>
              <a:rPr lang="en-US" sz="2000" b="1" baseline="-25000" dirty="0">
                <a:solidFill>
                  <a:schemeClr val="accent1">
                    <a:lumMod val="50000"/>
                  </a:schemeClr>
                </a:solidFill>
              </a:rPr>
              <a:t>2</a:t>
            </a:r>
          </a:p>
        </p:txBody>
      </p:sp>
      <p:sp>
        <p:nvSpPr>
          <p:cNvPr id="38" name="Rounded Rectangle 37"/>
          <p:cNvSpPr/>
          <p:nvPr/>
        </p:nvSpPr>
        <p:spPr>
          <a:xfrm rot="3473679">
            <a:off x="5111750" y="4657725"/>
            <a:ext cx="990600" cy="53340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accent1">
                    <a:lumMod val="50000"/>
                  </a:schemeClr>
                </a:solidFill>
              </a:rPr>
              <a:t>T</a:t>
            </a:r>
            <a:r>
              <a:rPr lang="en-US" sz="2000" b="1" baseline="-25000" dirty="0" smtClean="0">
                <a:solidFill>
                  <a:schemeClr val="accent1">
                    <a:lumMod val="50000"/>
                  </a:schemeClr>
                </a:solidFill>
              </a:rPr>
              <a:t>1</a:t>
            </a:r>
            <a:r>
              <a:rPr lang="en-US" sz="2000" b="1" dirty="0" smtClean="0">
                <a:solidFill>
                  <a:schemeClr val="accent1">
                    <a:lumMod val="50000"/>
                  </a:schemeClr>
                </a:solidFill>
              </a:rPr>
              <a:t>:</a:t>
            </a:r>
            <a:r>
              <a:rPr lang="en-US" sz="2000" b="1" dirty="0">
                <a:solidFill>
                  <a:schemeClr val="accent1">
                    <a:lumMod val="50000"/>
                  </a:schemeClr>
                </a:solidFill>
              </a:rPr>
              <a:t>P</a:t>
            </a:r>
            <a:r>
              <a:rPr lang="en-US" sz="2000" b="1" baseline="-25000" dirty="0">
                <a:solidFill>
                  <a:schemeClr val="accent1">
                    <a:lumMod val="50000"/>
                  </a:schemeClr>
                </a:solidFill>
              </a:rPr>
              <a:t>3</a:t>
            </a:r>
          </a:p>
        </p:txBody>
      </p:sp>
      <p:grpSp>
        <p:nvGrpSpPr>
          <p:cNvPr id="2" name="Group 42"/>
          <p:cNvGrpSpPr/>
          <p:nvPr/>
        </p:nvGrpSpPr>
        <p:grpSpPr>
          <a:xfrm>
            <a:off x="106680" y="5715000"/>
            <a:ext cx="2743200" cy="457200"/>
            <a:chOff x="0" y="5715000"/>
            <a:chExt cx="2743200" cy="457200"/>
          </a:xfrm>
          <a:solidFill>
            <a:schemeClr val="bg1"/>
          </a:solidFill>
        </p:grpSpPr>
        <p:sp>
          <p:nvSpPr>
            <p:cNvPr id="44" name="Rectangle 43"/>
            <p:cNvSpPr/>
            <p:nvPr/>
          </p:nvSpPr>
          <p:spPr>
            <a:xfrm>
              <a:off x="9144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45" name="Rectangle 44"/>
            <p:cNvSpPr/>
            <p:nvPr/>
          </p:nvSpPr>
          <p:spPr>
            <a:xfrm>
              <a:off x="18288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46" name="Rectangle 45"/>
            <p:cNvSpPr/>
            <p:nvPr/>
          </p:nvSpPr>
          <p:spPr>
            <a:xfrm>
              <a:off x="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a:t>
              </a:r>
              <a:r>
                <a:rPr lang="en-US" b="1" baseline="-25000" dirty="0">
                  <a:solidFill>
                    <a:schemeClr val="tx1"/>
                  </a:solidFill>
                </a:rPr>
                <a:t>0</a:t>
              </a:r>
              <a:r>
                <a:rPr lang="en-US" b="1" dirty="0">
                  <a:solidFill>
                    <a:schemeClr val="tx1"/>
                  </a:solidFill>
                </a:rPr>
                <a:t>:P</a:t>
              </a:r>
              <a:r>
                <a:rPr lang="en-US" b="1" baseline="-25000" dirty="0">
                  <a:solidFill>
                    <a:schemeClr val="tx1"/>
                  </a:solidFill>
                </a:rPr>
                <a:t>1</a:t>
              </a:r>
            </a:p>
          </p:txBody>
        </p:sp>
      </p:grpSp>
      <p:grpSp>
        <p:nvGrpSpPr>
          <p:cNvPr id="3" name="Group 46"/>
          <p:cNvGrpSpPr/>
          <p:nvPr/>
        </p:nvGrpSpPr>
        <p:grpSpPr>
          <a:xfrm>
            <a:off x="6324600" y="5715000"/>
            <a:ext cx="2743200" cy="457200"/>
            <a:chOff x="6400800" y="5715000"/>
            <a:chExt cx="2743200" cy="457200"/>
          </a:xfrm>
          <a:solidFill>
            <a:schemeClr val="bg1"/>
          </a:solidFill>
        </p:grpSpPr>
        <p:sp>
          <p:nvSpPr>
            <p:cNvPr id="48" name="Rectangle 47"/>
            <p:cNvSpPr/>
            <p:nvPr/>
          </p:nvSpPr>
          <p:spPr>
            <a:xfrm>
              <a:off x="73152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49" name="Rectangle 48"/>
            <p:cNvSpPr/>
            <p:nvPr/>
          </p:nvSpPr>
          <p:spPr>
            <a:xfrm>
              <a:off x="82296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50" name="Rectangle 49"/>
            <p:cNvSpPr/>
            <p:nvPr/>
          </p:nvSpPr>
          <p:spPr>
            <a:xfrm>
              <a:off x="64008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T</a:t>
              </a:r>
              <a:r>
                <a:rPr lang="en-US" b="1" baseline="-25000" dirty="0" smtClean="0">
                  <a:solidFill>
                    <a:schemeClr val="tx1"/>
                  </a:solidFill>
                </a:rPr>
                <a:t>0</a:t>
              </a:r>
              <a:r>
                <a:rPr lang="en-US" b="1" dirty="0" smtClean="0">
                  <a:solidFill>
                    <a:schemeClr val="tx1"/>
                  </a:solidFill>
                </a:rPr>
                <a:t>:</a:t>
              </a:r>
              <a:r>
                <a:rPr lang="en-US" b="1" dirty="0">
                  <a:solidFill>
                    <a:schemeClr val="tx1"/>
                  </a:solidFill>
                </a:rPr>
                <a:t>P</a:t>
              </a:r>
              <a:r>
                <a:rPr lang="en-US" b="1" baseline="-25000" dirty="0">
                  <a:solidFill>
                    <a:schemeClr val="tx1"/>
                  </a:solidFill>
                </a:rPr>
                <a:t>1</a:t>
              </a:r>
            </a:p>
          </p:txBody>
        </p:sp>
      </p:grpSp>
      <p:grpSp>
        <p:nvGrpSpPr>
          <p:cNvPr id="4" name="Group 23"/>
          <p:cNvGrpSpPr>
            <a:grpSpLocks/>
          </p:cNvGrpSpPr>
          <p:nvPr/>
        </p:nvGrpSpPr>
        <p:grpSpPr bwMode="auto">
          <a:xfrm>
            <a:off x="2816225" y="3429000"/>
            <a:ext cx="3660775" cy="457200"/>
            <a:chOff x="3306763" y="3429000"/>
            <a:chExt cx="3660095" cy="457200"/>
          </a:xfrm>
        </p:grpSpPr>
        <p:sp>
          <p:nvSpPr>
            <p:cNvPr id="25" name="Rectangle 24"/>
            <p:cNvSpPr/>
            <p:nvPr/>
          </p:nvSpPr>
          <p:spPr bwMode="auto">
            <a:xfrm>
              <a:off x="422099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baseline="-25000" dirty="0">
                <a:solidFill>
                  <a:schemeClr val="tx1"/>
                </a:solidFill>
              </a:endParaRPr>
            </a:p>
          </p:txBody>
        </p:sp>
        <p:sp>
          <p:nvSpPr>
            <p:cNvPr id="26" name="Rectangle 25"/>
            <p:cNvSpPr/>
            <p:nvPr/>
          </p:nvSpPr>
          <p:spPr bwMode="auto">
            <a:xfrm>
              <a:off x="513522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lumMod val="50000"/>
                    <a:lumOff val="50000"/>
                  </a:schemeClr>
                </a:solidFill>
              </a:endParaRPr>
            </a:p>
          </p:txBody>
        </p:sp>
        <p:sp>
          <p:nvSpPr>
            <p:cNvPr id="27" name="Rectangle 26"/>
            <p:cNvSpPr/>
            <p:nvPr/>
          </p:nvSpPr>
          <p:spPr bwMode="auto">
            <a:xfrm>
              <a:off x="330676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a:t>
              </a:r>
              <a:r>
                <a:rPr lang="en-US" b="1" baseline="-25000" dirty="0">
                  <a:solidFill>
                    <a:schemeClr val="tx1"/>
                  </a:solidFill>
                </a:rPr>
                <a:t>0</a:t>
              </a:r>
              <a:r>
                <a:rPr lang="en-US" b="1" dirty="0">
                  <a:solidFill>
                    <a:schemeClr val="tx1"/>
                  </a:solidFill>
                </a:rPr>
                <a:t>:P</a:t>
              </a:r>
              <a:r>
                <a:rPr lang="en-US" b="1" baseline="-25000" dirty="0">
                  <a:solidFill>
                    <a:schemeClr val="tx1"/>
                  </a:solidFill>
                </a:rPr>
                <a:t>1</a:t>
              </a:r>
            </a:p>
          </p:txBody>
        </p:sp>
        <p:sp>
          <p:nvSpPr>
            <p:cNvPr id="28" name="Rectangle 27"/>
            <p:cNvSpPr/>
            <p:nvPr/>
          </p:nvSpPr>
          <p:spPr bwMode="auto">
            <a:xfrm>
              <a:off x="6052628"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lumMod val="50000"/>
                    <a:lumOff val="50000"/>
                  </a:schemeClr>
                </a:solidFill>
              </a:endParaRPr>
            </a:p>
          </p:txBody>
        </p:sp>
      </p:grpSp>
      <p:sp>
        <p:nvSpPr>
          <p:cNvPr id="31" name="Rectangle 30"/>
          <p:cNvSpPr/>
          <p:nvPr/>
        </p:nvSpPr>
        <p:spPr>
          <a:xfrm>
            <a:off x="2133600" y="44958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accent1">
                    <a:lumMod val="50000"/>
                  </a:schemeClr>
                </a:solidFill>
              </a:rPr>
              <a:t>ack</a:t>
            </a:r>
            <a:endParaRPr lang="en-US" b="1" dirty="0">
              <a:solidFill>
                <a:schemeClr val="accent1">
                  <a:lumMod val="50000"/>
                </a:schemeClr>
              </a:solidFill>
            </a:endParaRPr>
          </a:p>
        </p:txBody>
      </p:sp>
      <p:sp>
        <p:nvSpPr>
          <p:cNvPr id="39" name="Rectangle 38"/>
          <p:cNvSpPr/>
          <p:nvPr/>
        </p:nvSpPr>
        <p:spPr>
          <a:xfrm>
            <a:off x="5943600" y="44958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accent1">
                    <a:lumMod val="50000"/>
                  </a:schemeClr>
                </a:solidFill>
              </a:rPr>
              <a:t>ack</a:t>
            </a:r>
            <a:endParaRPr lang="en-US" b="1" dirty="0">
              <a:solidFill>
                <a:schemeClr val="accent1">
                  <a:lumMod val="50000"/>
                </a:schemeClr>
              </a:solidFill>
            </a:endParaRPr>
          </a:p>
        </p:txBody>
      </p:sp>
      <p:sp>
        <p:nvSpPr>
          <p:cNvPr id="29" name="Title 1"/>
          <p:cNvSpPr>
            <a:spLocks noGrp="1"/>
          </p:cNvSpPr>
          <p:nvPr>
            <p:ph type="title"/>
          </p:nvPr>
        </p:nvSpPr>
        <p:spPr>
          <a:xfrm>
            <a:off x="457200" y="274638"/>
            <a:ext cx="7620000" cy="1143000"/>
          </a:xfrm>
        </p:spPr>
        <p:txBody>
          <a:bodyPr/>
          <a:lstStyle/>
          <a:p>
            <a:r>
              <a:rPr lang="en-US" dirty="0" smtClean="0"/>
              <a:t>Mutual Exclusion</a:t>
            </a:r>
            <a:endParaRPr lang="en-US" dirty="0"/>
          </a:p>
        </p:txBody>
      </p:sp>
      <p:sp>
        <p:nvSpPr>
          <p:cNvPr id="30"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14</a:t>
            </a:fld>
            <a:endParaRPr lang="en-US" sz="1400"/>
          </a:p>
        </p:txBody>
      </p:sp>
    </p:spTree>
    <p:extLst>
      <p:ext uri="{BB962C8B-B14F-4D97-AF65-F5344CB8AC3E}">
        <p14:creationId xmlns:p14="http://schemas.microsoft.com/office/powerpoint/2010/main" val="36619325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600200"/>
            <a:ext cx="8686800" cy="5257800"/>
          </a:xfrm>
        </p:spPr>
        <p:txBody>
          <a:bodyPr>
            <a:normAutofit/>
          </a:bodyPr>
          <a:lstStyle/>
          <a:p>
            <a:pPr eaLnBrk="1" hangingPunct="1"/>
            <a:r>
              <a:rPr lang="en-US" b="1" dirty="0" smtClean="0"/>
              <a:t>Step 3:  P</a:t>
            </a:r>
            <a:r>
              <a:rPr lang="en-US" b="1" baseline="-25000" dirty="0" smtClean="0"/>
              <a:t>i</a:t>
            </a:r>
            <a:r>
              <a:rPr lang="en-US" b="1" dirty="0" smtClean="0"/>
              <a:t> Sends Release Resource</a:t>
            </a:r>
          </a:p>
          <a:p>
            <a:pPr lvl="1" eaLnBrk="1" hangingPunct="1"/>
            <a:r>
              <a:rPr lang="en-US" sz="2200" b="1" dirty="0" smtClean="0"/>
              <a:t>P</a:t>
            </a:r>
            <a:r>
              <a:rPr lang="en-US" sz="2200" b="1" baseline="-25000" dirty="0" smtClean="0"/>
              <a:t>i</a:t>
            </a:r>
            <a:r>
              <a:rPr lang="en-US" sz="2200" dirty="0" smtClean="0"/>
              <a:t> removes </a:t>
            </a:r>
            <a:r>
              <a:rPr lang="en-US" sz="2200" b="1" dirty="0" smtClean="0"/>
              <a:t>Request </a:t>
            </a:r>
            <a:r>
              <a:rPr lang="en-US" sz="2200" b="1" dirty="0" err="1" smtClean="0"/>
              <a:t>T</a:t>
            </a:r>
            <a:r>
              <a:rPr lang="en-US" sz="2200" b="1" baseline="-25000" dirty="0" err="1" smtClean="0"/>
              <a:t>m</a:t>
            </a:r>
            <a:r>
              <a:rPr lang="en-US" sz="2200" b="1" dirty="0" err="1" smtClean="0"/>
              <a:t>:P</a:t>
            </a:r>
            <a:r>
              <a:rPr lang="en-US" sz="2200" b="1" baseline="-25000" dirty="0" err="1" smtClean="0"/>
              <a:t>i</a:t>
            </a:r>
            <a:r>
              <a:rPr lang="en-US" sz="2200" dirty="0" smtClean="0"/>
              <a:t> from request queue</a:t>
            </a:r>
          </a:p>
          <a:p>
            <a:pPr lvl="1" eaLnBrk="1" hangingPunct="1"/>
            <a:r>
              <a:rPr lang="en-US" sz="2200" b="1" dirty="0" smtClean="0"/>
              <a:t>P</a:t>
            </a:r>
            <a:r>
              <a:rPr lang="en-US" sz="2200" b="1" baseline="-25000" dirty="0" smtClean="0"/>
              <a:t>i</a:t>
            </a:r>
            <a:r>
              <a:rPr lang="en-US" sz="2200" dirty="0" smtClean="0"/>
              <a:t> sends </a:t>
            </a:r>
            <a:r>
              <a:rPr lang="en-US" sz="2200" b="1" dirty="0" smtClean="0"/>
              <a:t>Release </a:t>
            </a:r>
            <a:r>
              <a:rPr lang="en-US" sz="2200" b="1" dirty="0" err="1" smtClean="0"/>
              <a:t>T</a:t>
            </a:r>
            <a:r>
              <a:rPr lang="en-US" sz="2200" b="1" baseline="-25000" dirty="0" err="1" smtClean="0"/>
              <a:t>m</a:t>
            </a:r>
            <a:r>
              <a:rPr lang="en-US" sz="2200" b="1" dirty="0" err="1" smtClean="0"/>
              <a:t>:P</a:t>
            </a:r>
            <a:r>
              <a:rPr lang="en-US" sz="2200" b="1" baseline="-25000" dirty="0" err="1" smtClean="0"/>
              <a:t>i</a:t>
            </a:r>
            <a:r>
              <a:rPr lang="en-US" sz="2200" dirty="0" smtClean="0"/>
              <a:t> to each </a:t>
            </a:r>
            <a:r>
              <a:rPr lang="en-US" sz="2200" b="1" dirty="0" err="1" smtClean="0"/>
              <a:t>P</a:t>
            </a:r>
            <a:r>
              <a:rPr lang="en-US" sz="2200" b="1" baseline="-25000" dirty="0" err="1" smtClean="0"/>
              <a:t>j</a:t>
            </a:r>
            <a:endParaRPr lang="en-US" sz="2200" b="1" baseline="-25000" dirty="0" smtClean="0"/>
          </a:p>
        </p:txBody>
      </p:sp>
      <p:sp>
        <p:nvSpPr>
          <p:cNvPr id="24" name="Oval 23"/>
          <p:cNvSpPr/>
          <p:nvPr/>
        </p:nvSpPr>
        <p:spPr>
          <a:xfrm>
            <a:off x="4267200" y="4038600"/>
            <a:ext cx="731838" cy="7318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P</a:t>
            </a:r>
            <a:r>
              <a:rPr lang="en-US" sz="2000" b="1" baseline="-25000" dirty="0">
                <a:solidFill>
                  <a:schemeClr val="tx1"/>
                </a:solidFill>
              </a:rPr>
              <a:t>1</a:t>
            </a:r>
          </a:p>
        </p:txBody>
      </p:sp>
      <p:sp>
        <p:nvSpPr>
          <p:cNvPr id="25" name="Oval 24"/>
          <p:cNvSpPr/>
          <p:nvPr/>
        </p:nvSpPr>
        <p:spPr>
          <a:xfrm>
            <a:off x="3048000" y="5562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2</a:t>
            </a:r>
          </a:p>
        </p:txBody>
      </p:sp>
      <p:sp>
        <p:nvSpPr>
          <p:cNvPr id="26" name="Oval 25"/>
          <p:cNvSpPr/>
          <p:nvPr/>
        </p:nvSpPr>
        <p:spPr>
          <a:xfrm>
            <a:off x="5410200" y="5562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3</a:t>
            </a:r>
          </a:p>
        </p:txBody>
      </p:sp>
      <p:cxnSp>
        <p:nvCxnSpPr>
          <p:cNvPr id="27" name="Straight Arrow Connector 26"/>
          <p:cNvCxnSpPr>
            <a:stCxn id="24" idx="3"/>
            <a:endCxn id="25" idx="7"/>
          </p:cNvCxnSpPr>
          <p:nvPr/>
        </p:nvCxnSpPr>
        <p:spPr>
          <a:xfrm rot="5400000">
            <a:off x="3519488" y="4814888"/>
            <a:ext cx="1006475" cy="701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5"/>
            <a:endCxn id="26" idx="1"/>
          </p:cNvCxnSpPr>
          <p:nvPr/>
        </p:nvCxnSpPr>
        <p:spPr>
          <a:xfrm rot="16200000" flipH="1">
            <a:off x="4700588" y="4852988"/>
            <a:ext cx="1006475" cy="625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rot="18314240">
            <a:off x="3132138" y="4660900"/>
            <a:ext cx="990600" cy="533400"/>
          </a:xfrm>
          <a:prstGeom prst="round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accent1">
                    <a:lumMod val="50000"/>
                  </a:schemeClr>
                </a:solidFill>
              </a:rPr>
              <a:t>T</a:t>
            </a:r>
            <a:r>
              <a:rPr lang="en-US" sz="2000" b="1" baseline="-25000" dirty="0" smtClean="0">
                <a:solidFill>
                  <a:schemeClr val="accent1">
                    <a:lumMod val="50000"/>
                  </a:schemeClr>
                </a:solidFill>
              </a:rPr>
              <a:t>2</a:t>
            </a:r>
            <a:r>
              <a:rPr lang="en-US" sz="2000" b="1" dirty="0" smtClean="0">
                <a:solidFill>
                  <a:schemeClr val="accent1">
                    <a:lumMod val="50000"/>
                  </a:schemeClr>
                </a:solidFill>
              </a:rPr>
              <a:t>:</a:t>
            </a:r>
            <a:r>
              <a:rPr lang="en-US" sz="2000" b="1" dirty="0">
                <a:solidFill>
                  <a:schemeClr val="accent1">
                    <a:lumMod val="50000"/>
                  </a:schemeClr>
                </a:solidFill>
              </a:rPr>
              <a:t>P</a:t>
            </a:r>
            <a:r>
              <a:rPr lang="en-US" sz="2000" b="1" baseline="-25000" dirty="0">
                <a:solidFill>
                  <a:schemeClr val="accent1">
                    <a:lumMod val="50000"/>
                  </a:schemeClr>
                </a:solidFill>
              </a:rPr>
              <a:t>1</a:t>
            </a:r>
          </a:p>
        </p:txBody>
      </p:sp>
      <p:sp>
        <p:nvSpPr>
          <p:cNvPr id="30" name="Rounded Rectangle 29"/>
          <p:cNvSpPr/>
          <p:nvPr/>
        </p:nvSpPr>
        <p:spPr>
          <a:xfrm rot="3473679">
            <a:off x="5111750" y="4657725"/>
            <a:ext cx="990600" cy="533400"/>
          </a:xfrm>
          <a:prstGeom prst="round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accent1">
                    <a:lumMod val="50000"/>
                  </a:schemeClr>
                </a:solidFill>
              </a:rPr>
              <a:t>T</a:t>
            </a:r>
            <a:r>
              <a:rPr lang="en-US" sz="2000" b="1" baseline="-25000" dirty="0" smtClean="0">
                <a:solidFill>
                  <a:schemeClr val="accent1">
                    <a:lumMod val="50000"/>
                  </a:schemeClr>
                </a:solidFill>
              </a:rPr>
              <a:t>2</a:t>
            </a:r>
            <a:r>
              <a:rPr lang="en-US" sz="2000" b="1" dirty="0" smtClean="0">
                <a:solidFill>
                  <a:schemeClr val="accent1">
                    <a:lumMod val="50000"/>
                  </a:schemeClr>
                </a:solidFill>
              </a:rPr>
              <a:t>:</a:t>
            </a:r>
            <a:r>
              <a:rPr lang="en-US" sz="2000" b="1" dirty="0">
                <a:solidFill>
                  <a:schemeClr val="accent1">
                    <a:lumMod val="50000"/>
                  </a:schemeClr>
                </a:solidFill>
              </a:rPr>
              <a:t>P</a:t>
            </a:r>
            <a:r>
              <a:rPr lang="en-US" sz="2000" b="1" baseline="-25000" dirty="0">
                <a:solidFill>
                  <a:schemeClr val="accent1">
                    <a:lumMod val="50000"/>
                  </a:schemeClr>
                </a:solidFill>
              </a:rPr>
              <a:t>1</a:t>
            </a:r>
          </a:p>
        </p:txBody>
      </p:sp>
      <p:grpSp>
        <p:nvGrpSpPr>
          <p:cNvPr id="2" name="Group 34"/>
          <p:cNvGrpSpPr/>
          <p:nvPr/>
        </p:nvGrpSpPr>
        <p:grpSpPr>
          <a:xfrm>
            <a:off x="106680" y="5715000"/>
            <a:ext cx="2743200" cy="457200"/>
            <a:chOff x="0" y="5715000"/>
            <a:chExt cx="2743200" cy="457200"/>
          </a:xfrm>
          <a:solidFill>
            <a:schemeClr val="bg1"/>
          </a:solidFill>
        </p:grpSpPr>
        <p:sp>
          <p:nvSpPr>
            <p:cNvPr id="36" name="Rectangle 35"/>
            <p:cNvSpPr/>
            <p:nvPr/>
          </p:nvSpPr>
          <p:spPr>
            <a:xfrm>
              <a:off x="9144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37" name="Rectangle 36"/>
            <p:cNvSpPr/>
            <p:nvPr/>
          </p:nvSpPr>
          <p:spPr>
            <a:xfrm>
              <a:off x="18288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38" name="Rectangle 37"/>
            <p:cNvSpPr/>
            <p:nvPr/>
          </p:nvSpPr>
          <p:spPr>
            <a:xfrm>
              <a:off x="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a:t>
              </a:r>
              <a:r>
                <a:rPr lang="en-US" b="1" baseline="-25000" dirty="0">
                  <a:solidFill>
                    <a:schemeClr val="tx1"/>
                  </a:solidFill>
                </a:rPr>
                <a:t>0</a:t>
              </a:r>
              <a:r>
                <a:rPr lang="en-US" b="1" dirty="0">
                  <a:solidFill>
                    <a:schemeClr val="tx1"/>
                  </a:solidFill>
                </a:rPr>
                <a:t>:P</a:t>
              </a:r>
              <a:r>
                <a:rPr lang="en-US" b="1" baseline="-25000" dirty="0">
                  <a:solidFill>
                    <a:schemeClr val="tx1"/>
                  </a:solidFill>
                </a:rPr>
                <a:t>1</a:t>
              </a:r>
            </a:p>
          </p:txBody>
        </p:sp>
      </p:grpSp>
      <p:grpSp>
        <p:nvGrpSpPr>
          <p:cNvPr id="3" name="Group 38"/>
          <p:cNvGrpSpPr/>
          <p:nvPr/>
        </p:nvGrpSpPr>
        <p:grpSpPr>
          <a:xfrm>
            <a:off x="6324600" y="5715000"/>
            <a:ext cx="2743200" cy="457200"/>
            <a:chOff x="6400800" y="5715000"/>
            <a:chExt cx="2743200" cy="457200"/>
          </a:xfrm>
          <a:solidFill>
            <a:schemeClr val="bg1"/>
          </a:solidFill>
        </p:grpSpPr>
        <p:sp>
          <p:nvSpPr>
            <p:cNvPr id="40" name="Rectangle 39"/>
            <p:cNvSpPr/>
            <p:nvPr/>
          </p:nvSpPr>
          <p:spPr>
            <a:xfrm>
              <a:off x="73152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41" name="Rectangle 40"/>
            <p:cNvSpPr/>
            <p:nvPr/>
          </p:nvSpPr>
          <p:spPr>
            <a:xfrm>
              <a:off x="82296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42" name="Rectangle 41"/>
            <p:cNvSpPr/>
            <p:nvPr/>
          </p:nvSpPr>
          <p:spPr>
            <a:xfrm>
              <a:off x="64008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T</a:t>
              </a:r>
              <a:r>
                <a:rPr lang="en-US" b="1" baseline="-25000" dirty="0" smtClean="0">
                  <a:solidFill>
                    <a:schemeClr val="tx1"/>
                  </a:solidFill>
                </a:rPr>
                <a:t>0</a:t>
              </a:r>
              <a:r>
                <a:rPr lang="en-US" b="1" dirty="0" smtClean="0">
                  <a:solidFill>
                    <a:schemeClr val="tx1"/>
                  </a:solidFill>
                </a:rPr>
                <a:t>:</a:t>
              </a:r>
              <a:r>
                <a:rPr lang="en-US" b="1" dirty="0">
                  <a:solidFill>
                    <a:schemeClr val="tx1"/>
                  </a:solidFill>
                </a:rPr>
                <a:t>P</a:t>
              </a:r>
              <a:r>
                <a:rPr lang="en-US" b="1" baseline="-25000" dirty="0">
                  <a:solidFill>
                    <a:schemeClr val="tx1"/>
                  </a:solidFill>
                </a:rPr>
                <a:t>1</a:t>
              </a:r>
            </a:p>
          </p:txBody>
        </p:sp>
      </p:grpSp>
      <p:grpSp>
        <p:nvGrpSpPr>
          <p:cNvPr id="4" name="Group 30"/>
          <p:cNvGrpSpPr>
            <a:grpSpLocks/>
          </p:cNvGrpSpPr>
          <p:nvPr/>
        </p:nvGrpSpPr>
        <p:grpSpPr bwMode="auto">
          <a:xfrm>
            <a:off x="2816225" y="3429000"/>
            <a:ext cx="3660775" cy="457200"/>
            <a:chOff x="3306763" y="3429000"/>
            <a:chExt cx="3660095" cy="457200"/>
          </a:xfrm>
        </p:grpSpPr>
        <p:sp>
          <p:nvSpPr>
            <p:cNvPr id="35" name="Rectangle 34"/>
            <p:cNvSpPr/>
            <p:nvPr/>
          </p:nvSpPr>
          <p:spPr bwMode="auto">
            <a:xfrm>
              <a:off x="422099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39" name="Rectangle 38"/>
            <p:cNvSpPr/>
            <p:nvPr/>
          </p:nvSpPr>
          <p:spPr bwMode="auto">
            <a:xfrm>
              <a:off x="513522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lumMod val="50000"/>
                    <a:lumOff val="50000"/>
                  </a:schemeClr>
                </a:solidFill>
              </a:endParaRPr>
            </a:p>
          </p:txBody>
        </p:sp>
        <p:sp>
          <p:nvSpPr>
            <p:cNvPr id="43" name="Rectangle 42"/>
            <p:cNvSpPr/>
            <p:nvPr/>
          </p:nvSpPr>
          <p:spPr bwMode="auto">
            <a:xfrm>
              <a:off x="330676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44" name="Rectangle 43"/>
            <p:cNvSpPr/>
            <p:nvPr/>
          </p:nvSpPr>
          <p:spPr bwMode="auto">
            <a:xfrm>
              <a:off x="6052628"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lumMod val="50000"/>
                    <a:lumOff val="50000"/>
                  </a:schemeClr>
                </a:solidFill>
              </a:endParaRPr>
            </a:p>
          </p:txBody>
        </p:sp>
      </p:grpSp>
      <p:sp>
        <p:nvSpPr>
          <p:cNvPr id="45" name="Rectangle 44"/>
          <p:cNvSpPr/>
          <p:nvPr/>
        </p:nvSpPr>
        <p:spPr>
          <a:xfrm>
            <a:off x="2133600" y="44958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1">
                    <a:lumMod val="50000"/>
                  </a:schemeClr>
                </a:solidFill>
              </a:rPr>
              <a:t>release</a:t>
            </a:r>
          </a:p>
        </p:txBody>
      </p:sp>
      <p:sp>
        <p:nvSpPr>
          <p:cNvPr id="46" name="Rectangle 45"/>
          <p:cNvSpPr/>
          <p:nvPr/>
        </p:nvSpPr>
        <p:spPr>
          <a:xfrm>
            <a:off x="5943600" y="44958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1">
                    <a:lumMod val="50000"/>
                  </a:schemeClr>
                </a:solidFill>
              </a:rPr>
              <a:t>release</a:t>
            </a:r>
          </a:p>
        </p:txBody>
      </p:sp>
      <p:sp>
        <p:nvSpPr>
          <p:cNvPr id="31" name="Title 1"/>
          <p:cNvSpPr>
            <a:spLocks noGrp="1"/>
          </p:cNvSpPr>
          <p:nvPr>
            <p:ph type="title"/>
          </p:nvPr>
        </p:nvSpPr>
        <p:spPr>
          <a:xfrm>
            <a:off x="457200" y="274638"/>
            <a:ext cx="7620000" cy="1143000"/>
          </a:xfrm>
        </p:spPr>
        <p:txBody>
          <a:bodyPr/>
          <a:lstStyle/>
          <a:p>
            <a:r>
              <a:rPr lang="en-US" dirty="0" smtClean="0"/>
              <a:t>Mutual Exclusion</a:t>
            </a:r>
            <a:endParaRPr lang="en-US" dirty="0"/>
          </a:p>
        </p:txBody>
      </p:sp>
      <p:sp>
        <p:nvSpPr>
          <p:cNvPr id="32"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15</a:t>
            </a:fld>
            <a:endParaRPr lang="en-US" sz="1400"/>
          </a:p>
        </p:txBody>
      </p:sp>
    </p:spTree>
    <p:extLst>
      <p:ext uri="{BB962C8B-B14F-4D97-AF65-F5344CB8AC3E}">
        <p14:creationId xmlns:p14="http://schemas.microsoft.com/office/powerpoint/2010/main" val="11332979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1600200"/>
            <a:ext cx="8686800" cy="5257800"/>
          </a:xfrm>
        </p:spPr>
        <p:txBody>
          <a:bodyPr>
            <a:normAutofit/>
          </a:bodyPr>
          <a:lstStyle/>
          <a:p>
            <a:pPr eaLnBrk="1" hangingPunct="1"/>
            <a:r>
              <a:rPr lang="en-US" b="1" dirty="0" smtClean="0"/>
              <a:t>Step 4:  </a:t>
            </a:r>
            <a:r>
              <a:rPr lang="en-US" b="1" dirty="0" err="1" smtClean="0"/>
              <a:t>P</a:t>
            </a:r>
            <a:r>
              <a:rPr lang="en-US" b="1" baseline="-25000" dirty="0" err="1" smtClean="0"/>
              <a:t>j</a:t>
            </a:r>
            <a:r>
              <a:rPr lang="en-US" b="1" dirty="0" smtClean="0"/>
              <a:t> Removes Message</a:t>
            </a:r>
          </a:p>
          <a:p>
            <a:pPr lvl="1" eaLnBrk="1" hangingPunct="1"/>
            <a:r>
              <a:rPr lang="en-US" sz="2200" b="1" dirty="0" err="1" smtClean="0"/>
              <a:t>P</a:t>
            </a:r>
            <a:r>
              <a:rPr lang="en-US" sz="2200" b="1" baseline="-25000" dirty="0" err="1" smtClean="0"/>
              <a:t>j</a:t>
            </a:r>
            <a:r>
              <a:rPr lang="en-US" sz="2200" dirty="0" smtClean="0"/>
              <a:t> receives </a:t>
            </a:r>
            <a:r>
              <a:rPr lang="en-US" sz="2200" b="1" dirty="0" smtClean="0"/>
              <a:t>Release </a:t>
            </a:r>
            <a:r>
              <a:rPr lang="en-US" sz="2200" b="1" dirty="0" err="1" smtClean="0"/>
              <a:t>T</a:t>
            </a:r>
            <a:r>
              <a:rPr lang="en-US" sz="2200" b="1" baseline="-25000" dirty="0" err="1" smtClean="0"/>
              <a:t>m</a:t>
            </a:r>
            <a:r>
              <a:rPr lang="en-US" sz="2200" b="1" dirty="0" err="1" smtClean="0"/>
              <a:t>:P</a:t>
            </a:r>
            <a:r>
              <a:rPr lang="en-US" sz="2200" b="1" baseline="-25000" dirty="0" err="1" smtClean="0"/>
              <a:t>i</a:t>
            </a:r>
            <a:r>
              <a:rPr lang="en-US" sz="2200" dirty="0" smtClean="0"/>
              <a:t> from </a:t>
            </a:r>
            <a:r>
              <a:rPr lang="en-US" sz="2200" b="1" dirty="0" smtClean="0"/>
              <a:t>P</a:t>
            </a:r>
            <a:r>
              <a:rPr lang="en-US" sz="2200" b="1" baseline="-25000" dirty="0" smtClean="0"/>
              <a:t>i</a:t>
            </a:r>
          </a:p>
          <a:p>
            <a:pPr lvl="1" eaLnBrk="1" hangingPunct="1"/>
            <a:r>
              <a:rPr lang="en-US" sz="2200" b="1" dirty="0" err="1" smtClean="0"/>
              <a:t>P</a:t>
            </a:r>
            <a:r>
              <a:rPr lang="en-US" sz="2200" b="1" baseline="-25000" dirty="0" err="1" smtClean="0"/>
              <a:t>j</a:t>
            </a:r>
            <a:r>
              <a:rPr lang="en-US" sz="2200" dirty="0" smtClean="0"/>
              <a:t> removes </a:t>
            </a:r>
            <a:r>
              <a:rPr lang="en-US" sz="2200" b="1" dirty="0" smtClean="0"/>
              <a:t>Request </a:t>
            </a:r>
            <a:r>
              <a:rPr lang="en-US" sz="2200" b="1" dirty="0" err="1" smtClean="0"/>
              <a:t>T</a:t>
            </a:r>
            <a:r>
              <a:rPr lang="en-US" sz="2200" b="1" baseline="-25000" dirty="0" err="1" smtClean="0"/>
              <a:t>m</a:t>
            </a:r>
            <a:r>
              <a:rPr lang="en-US" sz="2200" b="1" dirty="0" err="1" smtClean="0"/>
              <a:t>:P</a:t>
            </a:r>
            <a:r>
              <a:rPr lang="en-US" sz="2200" b="1" baseline="-25000" dirty="0" err="1" smtClean="0"/>
              <a:t>i</a:t>
            </a:r>
            <a:r>
              <a:rPr lang="en-US" sz="2200" dirty="0" smtClean="0"/>
              <a:t> from request queue</a:t>
            </a:r>
          </a:p>
        </p:txBody>
      </p:sp>
      <p:sp>
        <p:nvSpPr>
          <p:cNvPr id="43" name="Oval 42"/>
          <p:cNvSpPr/>
          <p:nvPr/>
        </p:nvSpPr>
        <p:spPr>
          <a:xfrm>
            <a:off x="4267200" y="4038600"/>
            <a:ext cx="731838" cy="7318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P</a:t>
            </a:r>
            <a:r>
              <a:rPr lang="en-US" sz="2000" b="1" baseline="-25000" dirty="0">
                <a:solidFill>
                  <a:schemeClr val="tx1"/>
                </a:solidFill>
              </a:rPr>
              <a:t>1</a:t>
            </a:r>
          </a:p>
        </p:txBody>
      </p:sp>
      <p:sp>
        <p:nvSpPr>
          <p:cNvPr id="44" name="Oval 43"/>
          <p:cNvSpPr/>
          <p:nvPr/>
        </p:nvSpPr>
        <p:spPr>
          <a:xfrm>
            <a:off x="3048000" y="5562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2</a:t>
            </a:r>
          </a:p>
        </p:txBody>
      </p:sp>
      <p:sp>
        <p:nvSpPr>
          <p:cNvPr id="45" name="Oval 44"/>
          <p:cNvSpPr/>
          <p:nvPr/>
        </p:nvSpPr>
        <p:spPr>
          <a:xfrm>
            <a:off x="5410200" y="5562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3</a:t>
            </a:r>
          </a:p>
        </p:txBody>
      </p:sp>
      <p:cxnSp>
        <p:nvCxnSpPr>
          <p:cNvPr id="46" name="Straight Arrow Connector 45"/>
          <p:cNvCxnSpPr>
            <a:stCxn id="43" idx="3"/>
            <a:endCxn id="44" idx="7"/>
          </p:cNvCxnSpPr>
          <p:nvPr/>
        </p:nvCxnSpPr>
        <p:spPr>
          <a:xfrm rot="5400000">
            <a:off x="3519488" y="4814888"/>
            <a:ext cx="1006475" cy="701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5"/>
            <a:endCxn id="45" idx="1"/>
          </p:cNvCxnSpPr>
          <p:nvPr/>
        </p:nvCxnSpPr>
        <p:spPr>
          <a:xfrm rot="16200000" flipH="1">
            <a:off x="4700588" y="4852988"/>
            <a:ext cx="1006475" cy="625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53"/>
          <p:cNvGrpSpPr/>
          <p:nvPr/>
        </p:nvGrpSpPr>
        <p:grpSpPr>
          <a:xfrm>
            <a:off x="106680" y="5715000"/>
            <a:ext cx="2743200" cy="457200"/>
            <a:chOff x="0" y="5715000"/>
            <a:chExt cx="2743200" cy="457200"/>
          </a:xfrm>
          <a:solidFill>
            <a:schemeClr val="bg1"/>
          </a:solidFill>
        </p:grpSpPr>
        <p:sp>
          <p:nvSpPr>
            <p:cNvPr id="55" name="Rectangle 54"/>
            <p:cNvSpPr/>
            <p:nvPr/>
          </p:nvSpPr>
          <p:spPr>
            <a:xfrm>
              <a:off x="9144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56" name="Rectangle 55"/>
            <p:cNvSpPr/>
            <p:nvPr/>
          </p:nvSpPr>
          <p:spPr>
            <a:xfrm>
              <a:off x="18288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57" name="Rectangle 56"/>
            <p:cNvSpPr/>
            <p:nvPr/>
          </p:nvSpPr>
          <p:spPr>
            <a:xfrm>
              <a:off x="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grpSp>
      <p:grpSp>
        <p:nvGrpSpPr>
          <p:cNvPr id="3" name="Group 57"/>
          <p:cNvGrpSpPr/>
          <p:nvPr/>
        </p:nvGrpSpPr>
        <p:grpSpPr>
          <a:xfrm>
            <a:off x="6324600" y="5715000"/>
            <a:ext cx="2743200" cy="457200"/>
            <a:chOff x="6400800" y="5715000"/>
            <a:chExt cx="2743200" cy="457200"/>
          </a:xfrm>
          <a:solidFill>
            <a:schemeClr val="bg1"/>
          </a:solidFill>
        </p:grpSpPr>
        <p:sp>
          <p:nvSpPr>
            <p:cNvPr id="59" name="Rectangle 58"/>
            <p:cNvSpPr/>
            <p:nvPr/>
          </p:nvSpPr>
          <p:spPr>
            <a:xfrm>
              <a:off x="73152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60" name="Rectangle 59"/>
            <p:cNvSpPr/>
            <p:nvPr/>
          </p:nvSpPr>
          <p:spPr>
            <a:xfrm>
              <a:off x="82296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50000"/>
                  </a:schemeClr>
                </a:solidFill>
              </a:endParaRPr>
            </a:p>
          </p:txBody>
        </p:sp>
        <p:sp>
          <p:nvSpPr>
            <p:cNvPr id="61" name="Rectangle 60"/>
            <p:cNvSpPr/>
            <p:nvPr/>
          </p:nvSpPr>
          <p:spPr>
            <a:xfrm>
              <a:off x="6400800" y="5715000"/>
              <a:ext cx="9144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grpSp>
      <p:grpSp>
        <p:nvGrpSpPr>
          <p:cNvPr id="4" name="Group 21"/>
          <p:cNvGrpSpPr>
            <a:grpSpLocks/>
          </p:cNvGrpSpPr>
          <p:nvPr/>
        </p:nvGrpSpPr>
        <p:grpSpPr bwMode="auto">
          <a:xfrm>
            <a:off x="2816225" y="3429000"/>
            <a:ext cx="3660775" cy="457200"/>
            <a:chOff x="3306763" y="3429000"/>
            <a:chExt cx="3660095" cy="457200"/>
          </a:xfrm>
        </p:grpSpPr>
        <p:sp>
          <p:nvSpPr>
            <p:cNvPr id="23" name="Rectangle 22"/>
            <p:cNvSpPr/>
            <p:nvPr/>
          </p:nvSpPr>
          <p:spPr bwMode="auto">
            <a:xfrm>
              <a:off x="422099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24" name="Rectangle 23"/>
            <p:cNvSpPr/>
            <p:nvPr/>
          </p:nvSpPr>
          <p:spPr bwMode="auto">
            <a:xfrm>
              <a:off x="513522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lumMod val="50000"/>
                    <a:lumOff val="50000"/>
                  </a:schemeClr>
                </a:solidFill>
              </a:endParaRPr>
            </a:p>
          </p:txBody>
        </p:sp>
        <p:sp>
          <p:nvSpPr>
            <p:cNvPr id="25" name="Rectangle 24"/>
            <p:cNvSpPr/>
            <p:nvPr/>
          </p:nvSpPr>
          <p:spPr bwMode="auto">
            <a:xfrm>
              <a:off x="330676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26" name="Rectangle 25"/>
            <p:cNvSpPr/>
            <p:nvPr/>
          </p:nvSpPr>
          <p:spPr bwMode="auto">
            <a:xfrm>
              <a:off x="6052628"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lumMod val="50000"/>
                    <a:lumOff val="50000"/>
                  </a:schemeClr>
                </a:solidFill>
              </a:endParaRPr>
            </a:p>
          </p:txBody>
        </p:sp>
      </p:grpSp>
      <p:sp>
        <p:nvSpPr>
          <p:cNvPr id="27" name="Title 1"/>
          <p:cNvSpPr>
            <a:spLocks noGrp="1"/>
          </p:cNvSpPr>
          <p:nvPr>
            <p:ph type="title"/>
          </p:nvPr>
        </p:nvSpPr>
        <p:spPr>
          <a:xfrm>
            <a:off x="457200" y="274638"/>
            <a:ext cx="7620000" cy="1143000"/>
          </a:xfrm>
        </p:spPr>
        <p:txBody>
          <a:bodyPr/>
          <a:lstStyle/>
          <a:p>
            <a:r>
              <a:rPr lang="en-US" dirty="0" smtClean="0"/>
              <a:t>Mutual Exclusion</a:t>
            </a:r>
            <a:endParaRPr lang="en-US" dirty="0"/>
          </a:p>
        </p:txBody>
      </p:sp>
      <p:sp>
        <p:nvSpPr>
          <p:cNvPr id="28"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16</a:t>
            </a:fld>
            <a:endParaRPr lang="en-US" sz="1400"/>
          </a:p>
        </p:txBody>
      </p:sp>
    </p:spTree>
    <p:extLst>
      <p:ext uri="{BB962C8B-B14F-4D97-AF65-F5344CB8AC3E}">
        <p14:creationId xmlns:p14="http://schemas.microsoft.com/office/powerpoint/2010/main" val="41845897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524000"/>
          </a:xfrm>
        </p:spPr>
        <p:txBody>
          <a:bodyPr>
            <a:normAutofit/>
          </a:bodyPr>
          <a:lstStyle/>
          <a:p>
            <a:r>
              <a:rPr lang="en-US" dirty="0" smtClean="0"/>
              <a:t>Can occur if some messages are not observed</a:t>
            </a:r>
          </a:p>
        </p:txBody>
      </p:sp>
      <p:sp>
        <p:nvSpPr>
          <p:cNvPr id="4" name="Oval 3"/>
          <p:cNvSpPr/>
          <p:nvPr/>
        </p:nvSpPr>
        <p:spPr>
          <a:xfrm>
            <a:off x="3962400" y="1981200"/>
            <a:ext cx="731838" cy="7318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P</a:t>
            </a:r>
            <a:r>
              <a:rPr lang="en-US" sz="2000" b="1" baseline="-25000" dirty="0">
                <a:solidFill>
                  <a:schemeClr val="tx1"/>
                </a:solidFill>
              </a:rPr>
              <a:t>1</a:t>
            </a:r>
          </a:p>
        </p:txBody>
      </p:sp>
      <p:sp>
        <p:nvSpPr>
          <p:cNvPr id="5" name="Oval 4"/>
          <p:cNvSpPr/>
          <p:nvPr/>
        </p:nvSpPr>
        <p:spPr>
          <a:xfrm>
            <a:off x="1828800" y="36576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2</a:t>
            </a:r>
          </a:p>
        </p:txBody>
      </p:sp>
      <p:sp>
        <p:nvSpPr>
          <p:cNvPr id="6" name="Oval 5"/>
          <p:cNvSpPr/>
          <p:nvPr/>
        </p:nvSpPr>
        <p:spPr>
          <a:xfrm>
            <a:off x="6324600" y="3733800"/>
            <a:ext cx="731838" cy="731838"/>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b="1" dirty="0"/>
              <a:t>P</a:t>
            </a:r>
            <a:r>
              <a:rPr lang="en-US" sz="2000" b="1" baseline="-25000" dirty="0"/>
              <a:t>3</a:t>
            </a:r>
          </a:p>
        </p:txBody>
      </p:sp>
      <p:cxnSp>
        <p:nvCxnSpPr>
          <p:cNvPr id="7" name="Straight Arrow Connector 6"/>
          <p:cNvCxnSpPr>
            <a:stCxn id="5" idx="7"/>
            <a:endCxn id="4" idx="3"/>
          </p:cNvCxnSpPr>
          <p:nvPr/>
        </p:nvCxnSpPr>
        <p:spPr>
          <a:xfrm rot="5400000" flipH="1" flipV="1">
            <a:off x="2682063" y="2377263"/>
            <a:ext cx="1158912" cy="1616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1"/>
            <a:endCxn id="4" idx="5"/>
          </p:cNvCxnSpPr>
          <p:nvPr/>
        </p:nvCxnSpPr>
        <p:spPr>
          <a:xfrm rot="16200000" flipV="1">
            <a:off x="4891863" y="2301063"/>
            <a:ext cx="1235112" cy="18447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23"/>
          <p:cNvGrpSpPr>
            <a:grpSpLocks/>
          </p:cNvGrpSpPr>
          <p:nvPr/>
        </p:nvGrpSpPr>
        <p:grpSpPr bwMode="auto">
          <a:xfrm>
            <a:off x="2511425" y="1371600"/>
            <a:ext cx="3660775" cy="457200"/>
            <a:chOff x="3306763" y="3429000"/>
            <a:chExt cx="3660095" cy="457200"/>
          </a:xfrm>
        </p:grpSpPr>
        <p:sp>
          <p:nvSpPr>
            <p:cNvPr id="10" name="Rectangle 9"/>
            <p:cNvSpPr/>
            <p:nvPr/>
          </p:nvSpPr>
          <p:spPr bwMode="auto">
            <a:xfrm>
              <a:off x="422099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T</a:t>
              </a:r>
              <a:r>
                <a:rPr lang="en-US" b="1" baseline="-25000" dirty="0" smtClean="0">
                  <a:solidFill>
                    <a:schemeClr val="tx1"/>
                  </a:solidFill>
                </a:rPr>
                <a:t>1</a:t>
              </a:r>
              <a:r>
                <a:rPr lang="en-US" b="1" dirty="0" smtClean="0">
                  <a:solidFill>
                    <a:schemeClr val="tx1"/>
                  </a:solidFill>
                </a:rPr>
                <a:t>:P</a:t>
              </a:r>
              <a:r>
                <a:rPr lang="en-US" b="1" baseline="-25000" dirty="0" smtClean="0">
                  <a:solidFill>
                    <a:schemeClr val="tx1"/>
                  </a:solidFill>
                </a:rPr>
                <a:t>2</a:t>
              </a:r>
              <a:endParaRPr lang="en-US" b="1" baseline="-25000" dirty="0">
                <a:solidFill>
                  <a:schemeClr val="tx1"/>
                </a:solidFill>
              </a:endParaRPr>
            </a:p>
          </p:txBody>
        </p:sp>
        <p:sp>
          <p:nvSpPr>
            <p:cNvPr id="11" name="Rectangle 10"/>
            <p:cNvSpPr/>
            <p:nvPr/>
          </p:nvSpPr>
          <p:spPr bwMode="auto">
            <a:xfrm>
              <a:off x="513522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lumMod val="50000"/>
                    <a:lumOff val="50000"/>
                  </a:schemeClr>
                </a:solidFill>
              </a:endParaRPr>
            </a:p>
          </p:txBody>
        </p:sp>
        <p:sp>
          <p:nvSpPr>
            <p:cNvPr id="12" name="Rectangle 11"/>
            <p:cNvSpPr/>
            <p:nvPr/>
          </p:nvSpPr>
          <p:spPr bwMode="auto">
            <a:xfrm>
              <a:off x="3306763"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T</a:t>
              </a:r>
              <a:r>
                <a:rPr lang="en-US" b="1" baseline="-25000" dirty="0" smtClean="0">
                  <a:solidFill>
                    <a:schemeClr val="tx1"/>
                  </a:solidFill>
                </a:rPr>
                <a:t>3</a:t>
              </a:r>
              <a:r>
                <a:rPr lang="en-US" b="1" dirty="0" smtClean="0">
                  <a:solidFill>
                    <a:schemeClr val="tx1"/>
                  </a:solidFill>
                </a:rPr>
                <a:t>:P</a:t>
              </a:r>
              <a:r>
                <a:rPr lang="en-US" b="1" baseline="-25000" dirty="0" smtClean="0">
                  <a:solidFill>
                    <a:schemeClr val="tx1"/>
                  </a:solidFill>
                </a:rPr>
                <a:t>3</a:t>
              </a:r>
              <a:endParaRPr lang="en-US" b="1" baseline="-25000" dirty="0">
                <a:solidFill>
                  <a:schemeClr val="tx1"/>
                </a:solidFill>
              </a:endParaRPr>
            </a:p>
          </p:txBody>
        </p:sp>
        <p:sp>
          <p:nvSpPr>
            <p:cNvPr id="13" name="Rectangle 12"/>
            <p:cNvSpPr/>
            <p:nvPr/>
          </p:nvSpPr>
          <p:spPr bwMode="auto">
            <a:xfrm>
              <a:off x="6052628" y="3429000"/>
              <a:ext cx="91423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lumMod val="50000"/>
                    <a:lumOff val="50000"/>
                  </a:schemeClr>
                </a:solidFill>
              </a:endParaRPr>
            </a:p>
          </p:txBody>
        </p:sp>
      </p:grpSp>
      <p:sp>
        <p:nvSpPr>
          <p:cNvPr id="14" name="Rounded Rectangle 13"/>
          <p:cNvSpPr/>
          <p:nvPr/>
        </p:nvSpPr>
        <p:spPr>
          <a:xfrm rot="18314240">
            <a:off x="2294302" y="2577723"/>
            <a:ext cx="990600" cy="53340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accent1">
                    <a:lumMod val="50000"/>
                  </a:schemeClr>
                </a:solidFill>
              </a:rPr>
              <a:t>T</a:t>
            </a:r>
            <a:r>
              <a:rPr lang="en-US" sz="2000" b="1" baseline="-25000" dirty="0" smtClean="0">
                <a:solidFill>
                  <a:schemeClr val="accent1">
                    <a:lumMod val="50000"/>
                  </a:schemeClr>
                </a:solidFill>
              </a:rPr>
              <a:t>1</a:t>
            </a:r>
            <a:r>
              <a:rPr lang="en-US" sz="2000" b="1" dirty="0" smtClean="0">
                <a:solidFill>
                  <a:schemeClr val="accent1">
                    <a:lumMod val="50000"/>
                  </a:schemeClr>
                </a:solidFill>
              </a:rPr>
              <a:t>:P</a:t>
            </a:r>
            <a:r>
              <a:rPr lang="en-US" sz="2000" b="1" baseline="-25000" dirty="0" smtClean="0">
                <a:solidFill>
                  <a:schemeClr val="accent1">
                    <a:lumMod val="50000"/>
                  </a:schemeClr>
                </a:solidFill>
              </a:rPr>
              <a:t>2</a:t>
            </a:r>
            <a:endParaRPr lang="en-US" sz="2000" b="1" baseline="-25000" dirty="0">
              <a:solidFill>
                <a:schemeClr val="accent1">
                  <a:lumMod val="50000"/>
                </a:schemeClr>
              </a:solidFill>
            </a:endParaRPr>
          </a:p>
        </p:txBody>
      </p:sp>
      <p:sp>
        <p:nvSpPr>
          <p:cNvPr id="16" name="Rounded Rectangle 15"/>
          <p:cNvSpPr/>
          <p:nvPr/>
        </p:nvSpPr>
        <p:spPr>
          <a:xfrm rot="3473679">
            <a:off x="5556455" y="2656799"/>
            <a:ext cx="990600" cy="53340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accent1">
                    <a:lumMod val="50000"/>
                  </a:schemeClr>
                </a:solidFill>
              </a:rPr>
              <a:t>T</a:t>
            </a:r>
            <a:r>
              <a:rPr lang="en-US" sz="2000" b="1" baseline="-25000" dirty="0" smtClean="0">
                <a:solidFill>
                  <a:schemeClr val="accent1">
                    <a:lumMod val="50000"/>
                  </a:schemeClr>
                </a:solidFill>
              </a:rPr>
              <a:t>3</a:t>
            </a:r>
            <a:r>
              <a:rPr lang="en-US" sz="2000" b="1" dirty="0" smtClean="0">
                <a:solidFill>
                  <a:schemeClr val="accent1">
                    <a:lumMod val="50000"/>
                  </a:schemeClr>
                </a:solidFill>
              </a:rPr>
              <a:t>:P</a:t>
            </a:r>
            <a:r>
              <a:rPr lang="en-US" sz="2000" b="1" baseline="-25000" dirty="0" smtClean="0">
                <a:solidFill>
                  <a:schemeClr val="accent1">
                    <a:lumMod val="50000"/>
                  </a:schemeClr>
                </a:solidFill>
              </a:rPr>
              <a:t>3</a:t>
            </a:r>
            <a:endParaRPr lang="en-US" sz="2000" b="1" baseline="-25000" dirty="0">
              <a:solidFill>
                <a:schemeClr val="accent1">
                  <a:lumMod val="50000"/>
                </a:schemeClr>
              </a:solidFill>
            </a:endParaRPr>
          </a:p>
        </p:txBody>
      </p:sp>
      <p:cxnSp>
        <p:nvCxnSpPr>
          <p:cNvPr id="17" name="Straight Arrow Connector 16"/>
          <p:cNvCxnSpPr>
            <a:endCxn id="6" idx="2"/>
          </p:cNvCxnSpPr>
          <p:nvPr/>
        </p:nvCxnSpPr>
        <p:spPr>
          <a:xfrm flipV="1">
            <a:off x="2590800" y="4099719"/>
            <a:ext cx="3733800" cy="30957"/>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810000" y="4267200"/>
            <a:ext cx="965159" cy="38100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accent1">
                    <a:lumMod val="50000"/>
                  </a:schemeClr>
                </a:solidFill>
              </a:rPr>
              <a:t>T2:P</a:t>
            </a:r>
            <a:r>
              <a:rPr lang="en-US" sz="2000" b="1" baseline="-25000" dirty="0" smtClean="0">
                <a:solidFill>
                  <a:schemeClr val="accent1">
                    <a:lumMod val="50000"/>
                  </a:schemeClr>
                </a:solidFill>
              </a:rPr>
              <a:t>2</a:t>
            </a:r>
            <a:endParaRPr lang="en-US" sz="2000" b="1" baseline="-25000" dirty="0">
              <a:solidFill>
                <a:schemeClr val="accent1">
                  <a:lumMod val="50000"/>
                </a:schemeClr>
              </a:solidFill>
            </a:endParaRPr>
          </a:p>
        </p:txBody>
      </p:sp>
      <p:sp>
        <p:nvSpPr>
          <p:cNvPr id="20" name="Title 1"/>
          <p:cNvSpPr>
            <a:spLocks noGrp="1"/>
          </p:cNvSpPr>
          <p:nvPr>
            <p:ph type="title"/>
          </p:nvPr>
        </p:nvSpPr>
        <p:spPr>
          <a:xfrm>
            <a:off x="457200" y="274638"/>
            <a:ext cx="7620000" cy="1143000"/>
          </a:xfrm>
        </p:spPr>
        <p:txBody>
          <a:bodyPr/>
          <a:lstStyle/>
          <a:p>
            <a:r>
              <a:rPr lang="en-US" dirty="0" smtClean="0"/>
              <a:t>Anomalous Behavior</a:t>
            </a:r>
            <a:endParaRPr lang="en-US" dirty="0"/>
          </a:p>
        </p:txBody>
      </p:sp>
      <p:pic>
        <p:nvPicPr>
          <p:cNvPr id="2" name="Picture 1"/>
          <p:cNvPicPr>
            <a:picLocks noChangeAspect="1"/>
          </p:cNvPicPr>
          <p:nvPr/>
        </p:nvPicPr>
        <p:blipFill>
          <a:blip r:embed="rId3"/>
          <a:stretch>
            <a:fillRect/>
          </a:stretch>
        </p:blipFill>
        <p:spPr>
          <a:xfrm>
            <a:off x="542151" y="5425212"/>
            <a:ext cx="7054850" cy="771178"/>
          </a:xfrm>
          <a:prstGeom prst="rect">
            <a:avLst/>
          </a:prstGeom>
        </p:spPr>
      </p:pic>
      <p:sp>
        <p:nvSpPr>
          <p:cNvPr id="19"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17</a:t>
            </a:fld>
            <a:endParaRPr lang="en-US" sz="1400"/>
          </a:p>
        </p:txBody>
      </p:sp>
    </p:spTree>
    <p:extLst>
      <p:ext uri="{BB962C8B-B14F-4D97-AF65-F5344CB8AC3E}">
        <p14:creationId xmlns:p14="http://schemas.microsoft.com/office/powerpoint/2010/main" val="3762463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6"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Clocks</a:t>
            </a:r>
            <a:endParaRPr lang="en-US" dirty="0"/>
          </a:p>
        </p:txBody>
      </p:sp>
      <p:sp>
        <p:nvSpPr>
          <p:cNvPr id="3" name="Content Placeholder 2"/>
          <p:cNvSpPr>
            <a:spLocks noGrp="1"/>
          </p:cNvSpPr>
          <p:nvPr>
            <p:ph idx="1"/>
          </p:nvPr>
        </p:nvSpPr>
        <p:spPr>
          <a:xfrm>
            <a:off x="457200" y="1600200"/>
            <a:ext cx="7620000" cy="2081182"/>
          </a:xfrm>
        </p:spPr>
        <p:txBody>
          <a:bodyPr>
            <a:normAutofit/>
          </a:bodyPr>
          <a:lstStyle/>
          <a:p>
            <a:r>
              <a:rPr lang="en-US" dirty="0" smtClean="0"/>
              <a:t>A </a:t>
            </a:r>
            <a:r>
              <a:rPr lang="en-US" dirty="0"/>
              <a:t>p</a:t>
            </a:r>
            <a:r>
              <a:rPr lang="en-US" dirty="0" smtClean="0"/>
              <a:t>hysical clock (C) must run at about the right rate</a:t>
            </a:r>
          </a:p>
          <a:p>
            <a:pPr lvl="1"/>
            <a:r>
              <a:rPr lang="en-US" sz="2200" b="1" dirty="0" smtClean="0"/>
              <a:t>|</a:t>
            </a:r>
            <a:r>
              <a:rPr lang="en-US" sz="2200" b="1" i="1" dirty="0" err="1" smtClean="0"/>
              <a:t>dC</a:t>
            </a:r>
            <a:r>
              <a:rPr lang="en-US" sz="2200" b="1" i="1" baseline="-25000" dirty="0" err="1" smtClean="0"/>
              <a:t>i</a:t>
            </a:r>
            <a:r>
              <a:rPr lang="en-US" sz="2200" b="1" i="1" dirty="0" smtClean="0"/>
              <a:t>(t) / </a:t>
            </a:r>
            <a:r>
              <a:rPr lang="en-US" sz="2200" b="1" i="1" dirty="0" err="1" smtClean="0"/>
              <a:t>dt</a:t>
            </a:r>
            <a:r>
              <a:rPr lang="en-US" sz="2200" b="1" i="1" dirty="0" smtClean="0"/>
              <a:t> – 1 </a:t>
            </a:r>
            <a:r>
              <a:rPr lang="en-US" sz="2200" b="1" dirty="0" smtClean="0"/>
              <a:t>| &lt; </a:t>
            </a:r>
            <a:r>
              <a:rPr lang="en-US" sz="2200" b="1" i="1" dirty="0"/>
              <a:t>k</a:t>
            </a:r>
            <a:r>
              <a:rPr lang="en-US" sz="2200" b="1" dirty="0" smtClean="0"/>
              <a:t> </a:t>
            </a:r>
            <a:r>
              <a:rPr lang="en-US" sz="2200" dirty="0" smtClean="0"/>
              <a:t>where </a:t>
            </a:r>
            <a:r>
              <a:rPr lang="en-US" sz="2200" b="1" i="1" dirty="0" smtClean="0"/>
              <a:t>k &lt;&lt; 1</a:t>
            </a:r>
            <a:endParaRPr lang="en-US" sz="2200" b="1" dirty="0" smtClean="0"/>
          </a:p>
          <a:p>
            <a:r>
              <a:rPr lang="en-US" dirty="0" smtClean="0"/>
              <a:t>Physical clocks must be somewhat synchronized</a:t>
            </a:r>
          </a:p>
          <a:p>
            <a:pPr lvl="1"/>
            <a:r>
              <a:rPr lang="en-US" sz="2200" b="1" dirty="0" smtClean="0"/>
              <a:t>| </a:t>
            </a:r>
            <a:r>
              <a:rPr lang="en-US" sz="2200" b="1" i="1" dirty="0" err="1" smtClean="0"/>
              <a:t>Ci</a:t>
            </a:r>
            <a:r>
              <a:rPr lang="en-US" sz="2200" b="1" i="1" dirty="0" smtClean="0"/>
              <a:t>(t) – </a:t>
            </a:r>
            <a:r>
              <a:rPr lang="en-US" sz="2200" b="1" i="1" dirty="0" err="1" smtClean="0"/>
              <a:t>Cj</a:t>
            </a:r>
            <a:r>
              <a:rPr lang="en-US" sz="2200" b="1" i="1" dirty="0" smtClean="0"/>
              <a:t>(t)</a:t>
            </a:r>
            <a:r>
              <a:rPr lang="en-US" sz="2200" b="1" dirty="0" smtClean="0"/>
              <a:t> | &lt; </a:t>
            </a:r>
            <a:r>
              <a:rPr lang="en-US" sz="2200" b="1" i="1" dirty="0" err="1" smtClean="0"/>
              <a:t>ε</a:t>
            </a:r>
            <a:endParaRPr lang="en-US" sz="2200" b="1" dirty="0" smtClean="0"/>
          </a:p>
          <a:p>
            <a:r>
              <a:rPr lang="en-US" dirty="0" smtClean="0"/>
              <a:t>Let </a:t>
            </a:r>
            <a:r>
              <a:rPr lang="en-US" b="1" i="1" dirty="0" smtClean="0"/>
              <a:t>μ</a:t>
            </a:r>
            <a:r>
              <a:rPr lang="en-US" dirty="0" smtClean="0"/>
              <a:t> &lt; shortest transmission time for </a:t>
            </a:r>
            <a:r>
              <a:rPr lang="en-US" dirty="0" err="1" smtClean="0"/>
              <a:t>interprocess</a:t>
            </a:r>
            <a:r>
              <a:rPr lang="en-US" dirty="0" smtClean="0"/>
              <a:t> messages</a:t>
            </a:r>
          </a:p>
        </p:txBody>
      </p:sp>
      <p:sp>
        <p:nvSpPr>
          <p:cNvPr id="4" name="Content Placeholder 2"/>
          <p:cNvSpPr txBox="1">
            <a:spLocks/>
          </p:cNvSpPr>
          <p:nvPr/>
        </p:nvSpPr>
        <p:spPr>
          <a:xfrm>
            <a:off x="457200" y="4164047"/>
            <a:ext cx="7620000" cy="208118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To prevent anomalous behavior</a:t>
            </a:r>
          </a:p>
          <a:p>
            <a:pPr lvl="1"/>
            <a:r>
              <a:rPr lang="en-US" sz="2200" b="1" i="1" dirty="0" err="1" smtClean="0"/>
              <a:t>C</a:t>
            </a:r>
            <a:r>
              <a:rPr lang="en-US" sz="2200" b="1" i="1" baseline="-25000" dirty="0" err="1" smtClean="0"/>
              <a:t>i</a:t>
            </a:r>
            <a:r>
              <a:rPr lang="en-US" sz="2200" b="1" i="1" dirty="0" smtClean="0"/>
              <a:t>(t + </a:t>
            </a:r>
            <a:r>
              <a:rPr lang="en-US" sz="2200" b="1" i="1" dirty="0"/>
              <a:t>μ</a:t>
            </a:r>
            <a:r>
              <a:rPr lang="en-US" sz="2200" b="1" i="1" dirty="0" smtClean="0"/>
              <a:t>)  - </a:t>
            </a:r>
            <a:r>
              <a:rPr lang="en-US" sz="2200" b="1" i="1" dirty="0" err="1" smtClean="0"/>
              <a:t>C</a:t>
            </a:r>
            <a:r>
              <a:rPr lang="en-US" sz="2200" b="1" i="1" baseline="-25000" dirty="0" err="1" smtClean="0"/>
              <a:t>j</a:t>
            </a:r>
            <a:r>
              <a:rPr lang="en-US" sz="2200" b="1" i="1" dirty="0" smtClean="0"/>
              <a:t>(t) &gt; 0</a:t>
            </a:r>
          </a:p>
          <a:p>
            <a:pPr lvl="1"/>
            <a:r>
              <a:rPr lang="en-US" sz="2200" b="1" i="1" dirty="0" err="1"/>
              <a:t>ε</a:t>
            </a:r>
            <a:r>
              <a:rPr lang="en-US" sz="2200" b="1" i="1" dirty="0"/>
              <a:t> </a:t>
            </a:r>
            <a:r>
              <a:rPr lang="en-US" sz="2200" b="1" i="1" dirty="0" smtClean="0"/>
              <a:t>&lt; μ * (1 – k)</a:t>
            </a:r>
          </a:p>
        </p:txBody>
      </p:sp>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18</a:t>
            </a:fld>
            <a:endParaRPr lang="en-US" sz="1400"/>
          </a:p>
        </p:txBody>
      </p:sp>
    </p:spTree>
    <p:extLst>
      <p:ext uri="{BB962C8B-B14F-4D97-AF65-F5344CB8AC3E}">
        <p14:creationId xmlns:p14="http://schemas.microsoft.com/office/powerpoint/2010/main" val="15418789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Distributed snapshots: determining global states of distributed systems</a:t>
            </a:r>
          </a:p>
        </p:txBody>
      </p:sp>
      <p:sp>
        <p:nvSpPr>
          <p:cNvPr id="3" name="Content Placeholder 2"/>
          <p:cNvSpPr>
            <a:spLocks noGrp="1"/>
          </p:cNvSpPr>
          <p:nvPr>
            <p:ph idx="1"/>
          </p:nvPr>
        </p:nvSpPr>
        <p:spPr>
          <a:xfrm>
            <a:off x="457200" y="1600200"/>
            <a:ext cx="5836260" cy="4800600"/>
          </a:xfrm>
        </p:spPr>
        <p:txBody>
          <a:bodyPr/>
          <a:lstStyle/>
          <a:p>
            <a:pPr marL="114300" indent="0">
              <a:buNone/>
            </a:pPr>
            <a:r>
              <a:rPr lang="en-US" b="1" dirty="0" smtClean="0"/>
              <a:t>K. Mani </a:t>
            </a:r>
            <a:r>
              <a:rPr lang="en-US" b="1" dirty="0" err="1" smtClean="0"/>
              <a:t>Chandy</a:t>
            </a:r>
            <a:r>
              <a:rPr lang="en-US" b="1" dirty="0" smtClean="0"/>
              <a:t> </a:t>
            </a:r>
            <a:r>
              <a:rPr lang="en-US" dirty="0" smtClean="0"/>
              <a:t>(UT-Austin)</a:t>
            </a:r>
          </a:p>
          <a:p>
            <a:r>
              <a:rPr lang="en-US" dirty="0" smtClean="0"/>
              <a:t>Indian Institute of Technology (B.E. 1965)</a:t>
            </a:r>
          </a:p>
          <a:p>
            <a:r>
              <a:rPr lang="en-US" dirty="0" smtClean="0"/>
              <a:t>Polytechnic Institute of Brooklyn (M.S. 1966)</a:t>
            </a:r>
          </a:p>
          <a:p>
            <a:r>
              <a:rPr lang="en-US" dirty="0" smtClean="0"/>
              <a:t>MIT (Ph.D. 1969)</a:t>
            </a:r>
          </a:p>
          <a:p>
            <a:r>
              <a:rPr lang="en-US" dirty="0" smtClean="0"/>
              <a:t>CS Department at UT-Austin (1970-1989) (department chair 1978-79 and 1983-85)</a:t>
            </a:r>
          </a:p>
          <a:p>
            <a:r>
              <a:rPr lang="en-US" dirty="0" smtClean="0"/>
              <a:t>CS Professor at </a:t>
            </a:r>
            <a:r>
              <a:rPr lang="en-US" dirty="0" err="1" smtClean="0"/>
              <a:t>CalTech</a:t>
            </a:r>
            <a:r>
              <a:rPr lang="en-US" dirty="0" smtClean="0"/>
              <a:t> (1989-Current)</a:t>
            </a:r>
            <a:endParaRPr lang="en-US" dirty="0"/>
          </a:p>
          <a:p>
            <a:pPr marL="114300" indent="0">
              <a:buNone/>
            </a:pPr>
            <a:endParaRPr lang="en-US" dirty="0" smtClean="0"/>
          </a:p>
          <a:p>
            <a:pPr marL="114300" indent="0">
              <a:buNone/>
            </a:pPr>
            <a:r>
              <a:rPr lang="en-US" b="1" dirty="0" smtClean="0"/>
              <a:t>Leslie Lamport </a:t>
            </a:r>
            <a:r>
              <a:rPr lang="en-US" dirty="0" smtClean="0"/>
              <a:t>(SRI, 1977-1985)</a:t>
            </a:r>
            <a:endParaRPr lang="en-US" dirty="0"/>
          </a:p>
        </p:txBody>
      </p:sp>
      <p:pic>
        <p:nvPicPr>
          <p:cNvPr id="4" name="Picture 3"/>
          <p:cNvPicPr>
            <a:picLocks noChangeAspect="1"/>
          </p:cNvPicPr>
          <p:nvPr/>
        </p:nvPicPr>
        <p:blipFill>
          <a:blip r:embed="rId2"/>
          <a:stretch>
            <a:fillRect/>
          </a:stretch>
        </p:blipFill>
        <p:spPr>
          <a:xfrm>
            <a:off x="6366461" y="1600200"/>
            <a:ext cx="1967966" cy="2778305"/>
          </a:xfrm>
          <a:prstGeom prst="rect">
            <a:avLst/>
          </a:prstGeom>
        </p:spPr>
      </p:pic>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19</a:t>
            </a:fld>
            <a:endParaRPr lang="en-US" sz="1400"/>
          </a:p>
        </p:txBody>
      </p:sp>
    </p:spTree>
    <p:extLst>
      <p:ext uri="{BB962C8B-B14F-4D97-AF65-F5344CB8AC3E}">
        <p14:creationId xmlns:p14="http://schemas.microsoft.com/office/powerpoint/2010/main" val="4211158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D</a:t>
            </a:r>
            <a:r>
              <a:rPr lang="en-US" dirty="0" smtClean="0"/>
              <a:t>istributed systems</a:t>
            </a:r>
          </a:p>
          <a:p>
            <a:pPr lvl="1"/>
            <a:r>
              <a:rPr lang="en-US" dirty="0" smtClean="0"/>
              <a:t>Loosely coupled processes cooperating to solve a bigger problem</a:t>
            </a:r>
          </a:p>
          <a:p>
            <a:r>
              <a:rPr lang="en-US" dirty="0"/>
              <a:t>N</a:t>
            </a:r>
            <a:r>
              <a:rPr lang="en-US" dirty="0" smtClean="0"/>
              <a:t>ovelty of distributed systems</a:t>
            </a:r>
            <a:endParaRPr lang="en-US" dirty="0"/>
          </a:p>
          <a:p>
            <a:pPr lvl="1"/>
            <a:r>
              <a:rPr lang="en-US" dirty="0"/>
              <a:t>Lamport published his paper in </a:t>
            </a:r>
            <a:r>
              <a:rPr lang="en-US" dirty="0" smtClean="0"/>
              <a:t>1978</a:t>
            </a:r>
          </a:p>
          <a:p>
            <a:pPr lvl="1"/>
            <a:r>
              <a:rPr lang="en-US" dirty="0" smtClean="0"/>
              <a:t>ARPANET </a:t>
            </a:r>
            <a:r>
              <a:rPr lang="en-US" dirty="0"/>
              <a:t>was just “operational” in </a:t>
            </a:r>
            <a:r>
              <a:rPr lang="en-US" dirty="0" smtClean="0"/>
              <a:t>1975</a:t>
            </a:r>
          </a:p>
          <a:p>
            <a:pPr lvl="1"/>
            <a:r>
              <a:rPr lang="en-US" dirty="0" smtClean="0"/>
              <a:t>Temporal characteristics poorly understood</a:t>
            </a:r>
          </a:p>
          <a:p>
            <a:r>
              <a:rPr lang="en-US" dirty="0" smtClean="0"/>
              <a:t>Need a mechanism for processes to agree on time</a:t>
            </a:r>
            <a:endParaRPr lang="en-US" dirty="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a:t>
            </a:fld>
            <a:endParaRPr lang="en-US" sz="1400"/>
          </a:p>
        </p:txBody>
      </p:sp>
    </p:spTree>
    <p:extLst>
      <p:ext uri="{BB962C8B-B14F-4D97-AF65-F5344CB8AC3E}">
        <p14:creationId xmlns:p14="http://schemas.microsoft.com/office/powerpoint/2010/main" val="15640077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457200" y="1600200"/>
            <a:ext cx="7620000" cy="2010912"/>
          </a:xfrm>
        </p:spPr>
        <p:txBody>
          <a:bodyPr/>
          <a:lstStyle/>
          <a:p>
            <a:r>
              <a:rPr lang="en-US" dirty="0" smtClean="0"/>
              <a:t>Distributed algorithm to determine global state</a:t>
            </a:r>
          </a:p>
          <a:p>
            <a:r>
              <a:rPr lang="en-US" dirty="0" smtClean="0"/>
              <a:t>Detect stable conditions such as deadlock and termination</a:t>
            </a:r>
          </a:p>
          <a:p>
            <a:r>
              <a:rPr lang="en-US" dirty="0" smtClean="0"/>
              <a:t>Defines relationships among local process state, global system state, and points in a distributed computation</a:t>
            </a:r>
            <a:endParaRPr lang="en-US" dirty="0"/>
          </a:p>
        </p:txBody>
      </p:sp>
      <p:sp>
        <p:nvSpPr>
          <p:cNvPr id="4" name="Content Placeholder 2"/>
          <p:cNvSpPr txBox="1">
            <a:spLocks/>
          </p:cNvSpPr>
          <p:nvPr/>
        </p:nvSpPr>
        <p:spPr>
          <a:xfrm>
            <a:off x="457200" y="3611112"/>
            <a:ext cx="7620000" cy="270252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dirty="0" smtClean="0"/>
              <a:t>Discussion points:</a:t>
            </a:r>
          </a:p>
          <a:p>
            <a:r>
              <a:rPr lang="en-US" dirty="0" smtClean="0"/>
              <a:t>Scheme accurately captures state</a:t>
            </a:r>
          </a:p>
          <a:p>
            <a:r>
              <a:rPr lang="en-US" dirty="0" smtClean="0"/>
              <a:t>Algorithm introduces communication overheads</a:t>
            </a:r>
          </a:p>
          <a:p>
            <a:r>
              <a:rPr lang="en-US" dirty="0" smtClean="0"/>
              <a:t>Related to Vector clocks</a:t>
            </a:r>
          </a:p>
        </p:txBody>
      </p:sp>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20</a:t>
            </a:fld>
            <a:endParaRPr lang="en-US" sz="1400"/>
          </a:p>
        </p:txBody>
      </p:sp>
    </p:spTree>
    <p:extLst>
      <p:ext uri="{BB962C8B-B14F-4D97-AF65-F5344CB8AC3E}">
        <p14:creationId xmlns:p14="http://schemas.microsoft.com/office/powerpoint/2010/main" val="1600094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908" b="1908"/>
          <a:stretch>
            <a:fillRect/>
          </a:stretch>
        </p:blipFill>
        <p:spPr>
          <a:xfrm>
            <a:off x="457200" y="971046"/>
            <a:ext cx="7620000" cy="4800600"/>
          </a:xfrm>
        </p:spPr>
      </p:pic>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21</a:t>
            </a:fld>
            <a:endParaRPr lang="en-US" sz="1400"/>
          </a:p>
        </p:txBody>
      </p:sp>
    </p:spTree>
    <p:extLst>
      <p:ext uri="{BB962C8B-B14F-4D97-AF65-F5344CB8AC3E}">
        <p14:creationId xmlns:p14="http://schemas.microsoft.com/office/powerpoint/2010/main" val="33475024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Distributed system model</a:t>
            </a:r>
          </a:p>
          <a:p>
            <a:r>
              <a:rPr lang="en-US" dirty="0" smtClean="0"/>
              <a:t>Consistent cuts</a:t>
            </a:r>
          </a:p>
          <a:p>
            <a:r>
              <a:rPr lang="en-US" dirty="0" smtClean="0"/>
              <a:t>Global state detection</a:t>
            </a:r>
          </a:p>
          <a:p>
            <a:r>
              <a:rPr lang="en-US" dirty="0" smtClean="0"/>
              <a:t>Stable state detection</a:t>
            </a:r>
          </a:p>
          <a:p>
            <a:endParaRPr lang="en-US" dirty="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22</a:t>
            </a:fld>
            <a:endParaRPr lang="en-US" sz="1400"/>
          </a:p>
        </p:txBody>
      </p:sp>
    </p:spTree>
    <p:extLst>
      <p:ext uri="{BB962C8B-B14F-4D97-AF65-F5344CB8AC3E}">
        <p14:creationId xmlns:p14="http://schemas.microsoft.com/office/powerpoint/2010/main" val="16878870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7620000" cy="2974350"/>
          </a:xfrm>
        </p:spPr>
        <p:txBody>
          <a:bodyPr/>
          <a:lstStyle/>
          <a:p>
            <a:r>
              <a:rPr lang="en-US" dirty="0" smtClean="0"/>
              <a:t>Algorithms for determining global states are incorrect</a:t>
            </a:r>
          </a:p>
          <a:p>
            <a:pPr lvl="1"/>
            <a:r>
              <a:rPr lang="en-US" dirty="0" smtClean="0"/>
              <a:t>Relationships among local process states, global system states, and points in a distributed computation are not well understood</a:t>
            </a:r>
          </a:p>
          <a:p>
            <a:r>
              <a:rPr lang="en-US" dirty="0" smtClean="0"/>
              <a:t>Attempt to define those relationships</a:t>
            </a:r>
          </a:p>
          <a:p>
            <a:r>
              <a:rPr lang="en-US" dirty="0" smtClean="0"/>
              <a:t>Correctly identify stable states in a distributed system</a:t>
            </a:r>
            <a:endParaRPr lang="en-US" dirty="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23</a:t>
            </a:fld>
            <a:endParaRPr lang="en-US" sz="1400"/>
          </a:p>
        </p:txBody>
      </p:sp>
    </p:spTree>
    <p:extLst>
      <p:ext uri="{BB962C8B-B14F-4D97-AF65-F5344CB8AC3E}">
        <p14:creationId xmlns:p14="http://schemas.microsoft.com/office/powerpoint/2010/main" val="35437549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system model</a:t>
            </a:r>
            <a:endParaRPr lang="en-US" dirty="0"/>
          </a:p>
        </p:txBody>
      </p:sp>
      <p:sp>
        <p:nvSpPr>
          <p:cNvPr id="3" name="Content Placeholder 2"/>
          <p:cNvSpPr>
            <a:spLocks noGrp="1"/>
          </p:cNvSpPr>
          <p:nvPr>
            <p:ph idx="1"/>
          </p:nvPr>
        </p:nvSpPr>
        <p:spPr/>
        <p:txBody>
          <a:bodyPr/>
          <a:lstStyle/>
          <a:p>
            <a:r>
              <a:rPr lang="en-US" dirty="0" smtClean="0"/>
              <a:t>Processes</a:t>
            </a:r>
          </a:p>
          <a:p>
            <a:pPr lvl="1"/>
            <a:r>
              <a:rPr lang="en-US" dirty="0"/>
              <a:t>D</a:t>
            </a:r>
            <a:r>
              <a:rPr lang="en-US" dirty="0" smtClean="0"/>
              <a:t>efined in terms of states; states change on events</a:t>
            </a:r>
          </a:p>
          <a:p>
            <a:r>
              <a:rPr lang="en-US" dirty="0" smtClean="0"/>
              <a:t>Channels</a:t>
            </a:r>
          </a:p>
          <a:p>
            <a:pPr lvl="1"/>
            <a:r>
              <a:rPr lang="en-US" dirty="0" smtClean="0"/>
              <a:t>State changes when messages are sent along the channel</a:t>
            </a:r>
          </a:p>
          <a:p>
            <a:r>
              <a:rPr lang="en-US" dirty="0" smtClean="0"/>
              <a:t>Events </a:t>
            </a:r>
            <a:r>
              <a:rPr lang="en-US" b="1" dirty="0" smtClean="0"/>
              <a:t>e &lt;p, s, s’, M, c&gt; </a:t>
            </a:r>
            <a:r>
              <a:rPr lang="en-US" dirty="0" smtClean="0"/>
              <a:t>defined by</a:t>
            </a:r>
          </a:p>
          <a:p>
            <a:pPr lvl="1"/>
            <a:r>
              <a:rPr lang="en-US" dirty="0" smtClean="0"/>
              <a:t>Process </a:t>
            </a:r>
            <a:r>
              <a:rPr lang="en-US" b="1" dirty="0" smtClean="0"/>
              <a:t>P</a:t>
            </a:r>
            <a:r>
              <a:rPr lang="en-US" dirty="0" smtClean="0"/>
              <a:t> in which event occurs</a:t>
            </a:r>
          </a:p>
          <a:p>
            <a:pPr lvl="1"/>
            <a:r>
              <a:rPr lang="en-US" dirty="0" smtClean="0"/>
              <a:t>State </a:t>
            </a:r>
            <a:r>
              <a:rPr lang="en-US" b="1" dirty="0" smtClean="0"/>
              <a:t>S</a:t>
            </a:r>
            <a:r>
              <a:rPr lang="en-US" dirty="0" smtClean="0"/>
              <a:t> of P before event</a:t>
            </a:r>
          </a:p>
          <a:p>
            <a:pPr lvl="1"/>
            <a:r>
              <a:rPr lang="en-US" dirty="0" smtClean="0"/>
              <a:t>State </a:t>
            </a:r>
            <a:r>
              <a:rPr lang="en-US" b="1" dirty="0" smtClean="0"/>
              <a:t>S’</a:t>
            </a:r>
            <a:r>
              <a:rPr lang="en-US" dirty="0" smtClean="0"/>
              <a:t> of P after event</a:t>
            </a:r>
          </a:p>
          <a:p>
            <a:pPr lvl="1"/>
            <a:r>
              <a:rPr lang="en-US" dirty="0" smtClean="0"/>
              <a:t>Channel </a:t>
            </a:r>
            <a:r>
              <a:rPr lang="en-US" b="1" dirty="0" smtClean="0"/>
              <a:t>C</a:t>
            </a:r>
            <a:r>
              <a:rPr lang="en-US" dirty="0" smtClean="0"/>
              <a:t> altered by event</a:t>
            </a:r>
          </a:p>
          <a:p>
            <a:pPr lvl="1"/>
            <a:r>
              <a:rPr lang="en-US" dirty="0" smtClean="0"/>
              <a:t>Message </a:t>
            </a:r>
            <a:r>
              <a:rPr lang="en-US" b="1" dirty="0" smtClean="0"/>
              <a:t>M</a:t>
            </a:r>
            <a:r>
              <a:rPr lang="en-US" dirty="0" smtClean="0"/>
              <a:t> sent/received along c</a:t>
            </a:r>
            <a:endParaRPr lang="en-US" dirty="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24</a:t>
            </a:fld>
            <a:endParaRPr lang="en-US" sz="1400"/>
          </a:p>
        </p:txBody>
      </p:sp>
    </p:spTree>
    <p:extLst>
      <p:ext uri="{BB962C8B-B14F-4D97-AF65-F5344CB8AC3E}">
        <p14:creationId xmlns:p14="http://schemas.microsoft.com/office/powerpoint/2010/main" val="27675581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 Cuts</a:t>
            </a:r>
            <a:endParaRPr lang="en-US" dirty="0"/>
          </a:p>
        </p:txBody>
      </p:sp>
      <p:sp>
        <p:nvSpPr>
          <p:cNvPr id="3" name="Content Placeholder 2"/>
          <p:cNvSpPr>
            <a:spLocks noGrp="1"/>
          </p:cNvSpPr>
          <p:nvPr>
            <p:ph idx="1"/>
          </p:nvPr>
        </p:nvSpPr>
        <p:spPr>
          <a:xfrm>
            <a:off x="457200" y="1600199"/>
            <a:ext cx="7620000" cy="2711050"/>
          </a:xfrm>
        </p:spPr>
        <p:txBody>
          <a:bodyPr>
            <a:normAutofit/>
          </a:bodyPr>
          <a:lstStyle/>
          <a:p>
            <a:r>
              <a:rPr lang="en-US" dirty="0" smtClean="0"/>
              <a:t>Snapshot of global state in a distributed system</a:t>
            </a:r>
          </a:p>
          <a:p>
            <a:r>
              <a:rPr lang="en-US" dirty="0" smtClean="0"/>
              <a:t>Defined as snapshots where no event after the cut happened before an event before the cut</a:t>
            </a:r>
          </a:p>
          <a:p>
            <a:r>
              <a:rPr lang="en-US" dirty="0" smtClean="0"/>
              <a:t>Forbids situations where effect is seen without its cause</a:t>
            </a:r>
          </a:p>
          <a:p>
            <a:r>
              <a:rPr lang="en-US" dirty="0" smtClean="0"/>
              <a:t>Useful for debugging, deadlock detection, termination detection, and global checkpoints</a:t>
            </a:r>
            <a:endParaRPr lang="en-US" dirty="0"/>
          </a:p>
        </p:txBody>
      </p:sp>
      <p:pic>
        <p:nvPicPr>
          <p:cNvPr id="5" name="Picture 4"/>
          <p:cNvPicPr>
            <a:picLocks noChangeAspect="1"/>
          </p:cNvPicPr>
          <p:nvPr/>
        </p:nvPicPr>
        <p:blipFill>
          <a:blip r:embed="rId2"/>
          <a:stretch>
            <a:fillRect/>
          </a:stretch>
        </p:blipFill>
        <p:spPr>
          <a:xfrm>
            <a:off x="1557254" y="4311249"/>
            <a:ext cx="5391351" cy="1930945"/>
          </a:xfrm>
          <a:prstGeom prst="rect">
            <a:avLst/>
          </a:prstGeom>
        </p:spPr>
      </p:pic>
      <p:sp>
        <p:nvSpPr>
          <p:cNvPr id="6"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25</a:t>
            </a:fld>
            <a:endParaRPr lang="en-US" sz="1400"/>
          </a:p>
        </p:txBody>
      </p:sp>
    </p:spTree>
    <p:extLst>
      <p:ext uri="{BB962C8B-B14F-4D97-AF65-F5344CB8AC3E}">
        <p14:creationId xmlns:p14="http://schemas.microsoft.com/office/powerpoint/2010/main" val="17255627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Global State Detection</a:t>
            </a:r>
            <a:endParaRPr lang="en-US" sz="4000" dirty="0"/>
          </a:p>
        </p:txBody>
      </p:sp>
      <p:sp>
        <p:nvSpPr>
          <p:cNvPr id="3" name="Content Placeholder 2"/>
          <p:cNvSpPr>
            <a:spLocks noGrp="1"/>
          </p:cNvSpPr>
          <p:nvPr>
            <p:ph idx="1"/>
          </p:nvPr>
        </p:nvSpPr>
        <p:spPr/>
        <p:txBody>
          <a:bodyPr/>
          <a:lstStyle/>
          <a:p>
            <a:r>
              <a:rPr lang="en-US" dirty="0" smtClean="0"/>
              <a:t>Superimposed on the computation</a:t>
            </a:r>
          </a:p>
          <a:p>
            <a:r>
              <a:rPr lang="en-US" dirty="0" smtClean="0"/>
              <a:t>Each process records its own state</a:t>
            </a:r>
          </a:p>
          <a:p>
            <a:r>
              <a:rPr lang="en-US" dirty="0" smtClean="0"/>
              <a:t>Processes of a channel cooperate on recording channel state</a:t>
            </a:r>
          </a:p>
          <a:p>
            <a:r>
              <a:rPr lang="en-US" dirty="0" smtClean="0"/>
              <a:t>Use a marker to synchronize global state recording</a:t>
            </a:r>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26</a:t>
            </a:fld>
            <a:endParaRPr lang="en-US" sz="1400"/>
          </a:p>
        </p:txBody>
      </p:sp>
    </p:spTree>
    <p:extLst>
      <p:ext uri="{BB962C8B-B14F-4D97-AF65-F5344CB8AC3E}">
        <p14:creationId xmlns:p14="http://schemas.microsoft.com/office/powerpoint/2010/main" val="30853961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Global State </a:t>
            </a:r>
            <a:r>
              <a:rPr lang="en-US" sz="4000" dirty="0" smtClean="0"/>
              <a:t>Detection</a:t>
            </a:r>
            <a:endParaRPr lang="en-US" sz="4000" dirty="0"/>
          </a:p>
        </p:txBody>
      </p:sp>
      <p:sp>
        <p:nvSpPr>
          <p:cNvPr id="3" name="Content Placeholder 2"/>
          <p:cNvSpPr>
            <a:spLocks noGrp="1"/>
          </p:cNvSpPr>
          <p:nvPr>
            <p:ph idx="1"/>
          </p:nvPr>
        </p:nvSpPr>
        <p:spPr/>
        <p:txBody>
          <a:bodyPr/>
          <a:lstStyle/>
          <a:p>
            <a:r>
              <a:rPr lang="en-US" dirty="0" smtClean="0"/>
              <a:t>Process decides to take a snapshot</a:t>
            </a:r>
          </a:p>
          <a:p>
            <a:pPr lvl="1"/>
            <a:r>
              <a:rPr lang="en-US" dirty="0" smtClean="0"/>
              <a:t>Save its state and sends marker through its outgoing channels</a:t>
            </a:r>
          </a:p>
          <a:p>
            <a:pPr lvl="1"/>
            <a:r>
              <a:rPr lang="en-US" dirty="0" smtClean="0"/>
              <a:t>Save messages it receives on its in channels</a:t>
            </a:r>
          </a:p>
          <a:p>
            <a:r>
              <a:rPr lang="en-US" dirty="0" smtClean="0"/>
              <a:t>Process receives a marker for the first time</a:t>
            </a:r>
          </a:p>
          <a:p>
            <a:pPr lvl="1"/>
            <a:r>
              <a:rPr lang="en-US" dirty="0" smtClean="0"/>
              <a:t>Save state and send marker on out channels</a:t>
            </a:r>
          </a:p>
          <a:p>
            <a:pPr lvl="1"/>
            <a:r>
              <a:rPr lang="en-US" dirty="0" smtClean="0"/>
              <a:t>Save messages it receives on its in channels</a:t>
            </a:r>
          </a:p>
          <a:p>
            <a:r>
              <a:rPr lang="en-US" dirty="0" smtClean="0"/>
              <a:t>Algorithm terminates when:</a:t>
            </a:r>
          </a:p>
          <a:p>
            <a:pPr lvl="1"/>
            <a:r>
              <a:rPr lang="en-US" dirty="0" smtClean="0"/>
              <a:t>Each node received markers through all its incoming channels</a:t>
            </a:r>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27</a:t>
            </a:fld>
            <a:endParaRPr lang="en-US" sz="1400"/>
          </a:p>
        </p:txBody>
      </p:sp>
    </p:spTree>
    <p:extLst>
      <p:ext uri="{BB962C8B-B14F-4D97-AF65-F5344CB8AC3E}">
        <p14:creationId xmlns:p14="http://schemas.microsoft.com/office/powerpoint/2010/main" val="9391202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1B212BBF-4E0D-6848-8308-E7023AE81749}" type="slidenum">
              <a:rPr lang="en-US" sz="1400"/>
              <a:pPr/>
              <a:t>28</a:t>
            </a:fld>
            <a:endParaRPr lang="en-US" sz="1400"/>
          </a:p>
        </p:txBody>
      </p:sp>
      <p:sp>
        <p:nvSpPr>
          <p:cNvPr id="159747"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59748"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p</a:t>
            </a:r>
          </a:p>
        </p:txBody>
      </p:sp>
      <p:sp>
        <p:nvSpPr>
          <p:cNvPr id="159749"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59750"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r</a:t>
            </a:r>
          </a:p>
        </p:txBody>
      </p:sp>
      <p:sp>
        <p:nvSpPr>
          <p:cNvPr id="159751"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59752"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t</a:t>
            </a:r>
          </a:p>
        </p:txBody>
      </p:sp>
      <p:sp>
        <p:nvSpPr>
          <p:cNvPr id="159753"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59754"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59755"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59756"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59757"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y</a:t>
            </a:r>
          </a:p>
        </p:txBody>
      </p:sp>
      <p:sp>
        <p:nvSpPr>
          <p:cNvPr id="159758"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59759" name="Line 14"/>
          <p:cNvSpPr>
            <a:spLocks noChangeShapeType="1"/>
          </p:cNvSpPr>
          <p:nvPr/>
        </p:nvSpPr>
        <p:spPr bwMode="auto">
          <a:xfrm flipH="1">
            <a:off x="1676400" y="3581400"/>
            <a:ext cx="685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0" name="Line 15"/>
          <p:cNvSpPr>
            <a:spLocks noChangeShapeType="1"/>
          </p:cNvSpPr>
          <p:nvPr/>
        </p:nvSpPr>
        <p:spPr bwMode="auto">
          <a:xfrm>
            <a:off x="1676400" y="4495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1" name="Line 16"/>
          <p:cNvSpPr>
            <a:spLocks noChangeShapeType="1"/>
          </p:cNvSpPr>
          <p:nvPr/>
        </p:nvSpPr>
        <p:spPr bwMode="auto">
          <a:xfrm flipH="1">
            <a:off x="2971800" y="38100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2" name="Line 17"/>
          <p:cNvSpPr>
            <a:spLocks noChangeShapeType="1"/>
          </p:cNvSpPr>
          <p:nvPr/>
        </p:nvSpPr>
        <p:spPr bwMode="auto">
          <a:xfrm flipV="1">
            <a:off x="2590800" y="3124200"/>
            <a:ext cx="2590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3" name="Line 1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4" name="Line 19"/>
          <p:cNvSpPr>
            <a:spLocks noChangeShapeType="1"/>
          </p:cNvSpPr>
          <p:nvPr/>
        </p:nvSpPr>
        <p:spPr bwMode="auto">
          <a:xfrm flipV="1">
            <a:off x="2667000" y="28194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5" name="Line 20"/>
          <p:cNvSpPr>
            <a:spLocks noChangeShapeType="1"/>
          </p:cNvSpPr>
          <p:nvPr/>
        </p:nvSpPr>
        <p:spPr bwMode="auto">
          <a:xfrm flipV="1">
            <a:off x="5334000" y="24384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6" name="Line 21"/>
          <p:cNvSpPr>
            <a:spLocks noChangeShapeType="1"/>
          </p:cNvSpPr>
          <p:nvPr/>
        </p:nvSpPr>
        <p:spPr bwMode="auto">
          <a:xfrm flipH="1">
            <a:off x="5029200" y="32004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7" name="Line 22"/>
          <p:cNvSpPr>
            <a:spLocks noChangeShapeType="1"/>
          </p:cNvSpPr>
          <p:nvPr/>
        </p:nvSpPr>
        <p:spPr bwMode="auto">
          <a:xfrm>
            <a:off x="3124200" y="4648200"/>
            <a:ext cx="457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8" name="Line 23"/>
          <p:cNvSpPr>
            <a:spLocks noChangeShapeType="1"/>
          </p:cNvSpPr>
          <p:nvPr/>
        </p:nvSpPr>
        <p:spPr bwMode="auto">
          <a:xfrm flipV="1">
            <a:off x="3124200" y="4191000"/>
            <a:ext cx="1752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9" name="Line 24"/>
          <p:cNvSpPr>
            <a:spLocks noChangeShapeType="1"/>
          </p:cNvSpPr>
          <p:nvPr/>
        </p:nvSpPr>
        <p:spPr bwMode="auto">
          <a:xfrm flipV="1">
            <a:off x="4495800" y="2362200"/>
            <a:ext cx="1295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70" name="Line 25"/>
          <p:cNvSpPr>
            <a:spLocks noChangeShapeType="1"/>
          </p:cNvSpPr>
          <p:nvPr/>
        </p:nvSpPr>
        <p:spPr bwMode="auto">
          <a:xfrm>
            <a:off x="6019800" y="2438400"/>
            <a:ext cx="76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71" name="Line 26"/>
          <p:cNvSpPr>
            <a:spLocks noChangeShapeType="1"/>
          </p:cNvSpPr>
          <p:nvPr/>
        </p:nvSpPr>
        <p:spPr bwMode="auto">
          <a:xfrm>
            <a:off x="5105400" y="4191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72" name="Line 27"/>
          <p:cNvSpPr>
            <a:spLocks noChangeShapeType="1"/>
          </p:cNvSpPr>
          <p:nvPr/>
        </p:nvSpPr>
        <p:spPr bwMode="auto">
          <a:xfrm>
            <a:off x="3505200" y="3810000"/>
            <a:ext cx="1371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73"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74"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2" name="TextBox 1"/>
          <p:cNvSpPr txBox="1"/>
          <p:nvPr/>
        </p:nvSpPr>
        <p:spPr>
          <a:xfrm>
            <a:off x="242603" y="6449552"/>
            <a:ext cx="6386797" cy="369332"/>
          </a:xfrm>
          <a:prstGeom prst="rect">
            <a:avLst/>
          </a:prstGeom>
          <a:noFill/>
        </p:spPr>
        <p:txBody>
          <a:bodyPr wrap="square" rtlCol="0">
            <a:spAutoFit/>
          </a:bodyPr>
          <a:lstStyle/>
          <a:p>
            <a:r>
              <a:rPr lang="en-US" dirty="0" smtClean="0"/>
              <a:t>Source: Professor Hakim </a:t>
            </a:r>
            <a:r>
              <a:rPr lang="en-US" dirty="0" err="1" smtClean="0"/>
              <a:t>Weatherspoon’s</a:t>
            </a:r>
            <a:r>
              <a:rPr lang="en-US" dirty="0" smtClean="0"/>
              <a:t> </a:t>
            </a:r>
            <a:r>
              <a:rPr lang="en-US" dirty="0"/>
              <a:t>CS4410 </a:t>
            </a:r>
            <a:r>
              <a:rPr lang="en-US" dirty="0" smtClean="0"/>
              <a:t>F08 Lectures</a:t>
            </a:r>
            <a:endParaRPr lang="en-US" dirty="0"/>
          </a:p>
        </p:txBody>
      </p:sp>
    </p:spTree>
    <p:extLst>
      <p:ext uri="{BB962C8B-B14F-4D97-AF65-F5344CB8AC3E}">
        <p14:creationId xmlns:p14="http://schemas.microsoft.com/office/powerpoint/2010/main" val="17995643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80895033-D281-C148-986D-B80C54F35593}" type="slidenum">
              <a:rPr lang="en-US" sz="1400"/>
              <a:pPr/>
              <a:t>29</a:t>
            </a:fld>
            <a:endParaRPr lang="en-US" sz="1400"/>
          </a:p>
        </p:txBody>
      </p:sp>
      <p:sp>
        <p:nvSpPr>
          <p:cNvPr id="161795"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61796"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61797"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61798"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r</a:t>
            </a:r>
          </a:p>
        </p:txBody>
      </p:sp>
      <p:sp>
        <p:nvSpPr>
          <p:cNvPr id="161799"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61800"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t</a:t>
            </a:r>
          </a:p>
        </p:txBody>
      </p:sp>
      <p:sp>
        <p:nvSpPr>
          <p:cNvPr id="161801"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61802"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61803"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61804"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61805"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y</a:t>
            </a:r>
          </a:p>
        </p:txBody>
      </p:sp>
      <p:sp>
        <p:nvSpPr>
          <p:cNvPr id="161806"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61807" name="Line 14"/>
          <p:cNvSpPr>
            <a:spLocks noChangeShapeType="1"/>
          </p:cNvSpPr>
          <p:nvPr/>
        </p:nvSpPr>
        <p:spPr bwMode="auto">
          <a:xfrm flipH="1">
            <a:off x="1676400" y="3581400"/>
            <a:ext cx="685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08" name="Line 15"/>
          <p:cNvSpPr>
            <a:spLocks noChangeShapeType="1"/>
          </p:cNvSpPr>
          <p:nvPr/>
        </p:nvSpPr>
        <p:spPr bwMode="auto">
          <a:xfrm>
            <a:off x="1676400" y="4495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09" name="Line 16"/>
          <p:cNvSpPr>
            <a:spLocks noChangeShapeType="1"/>
          </p:cNvSpPr>
          <p:nvPr/>
        </p:nvSpPr>
        <p:spPr bwMode="auto">
          <a:xfrm flipH="1">
            <a:off x="2971800" y="38100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0" name="Line 17"/>
          <p:cNvSpPr>
            <a:spLocks noChangeShapeType="1"/>
          </p:cNvSpPr>
          <p:nvPr/>
        </p:nvSpPr>
        <p:spPr bwMode="auto">
          <a:xfrm flipV="1">
            <a:off x="2590800" y="3124200"/>
            <a:ext cx="2590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1" name="Line 1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2" name="Line 19"/>
          <p:cNvSpPr>
            <a:spLocks noChangeShapeType="1"/>
          </p:cNvSpPr>
          <p:nvPr/>
        </p:nvSpPr>
        <p:spPr bwMode="auto">
          <a:xfrm flipV="1">
            <a:off x="2667000" y="28194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3" name="Line 20"/>
          <p:cNvSpPr>
            <a:spLocks noChangeShapeType="1"/>
          </p:cNvSpPr>
          <p:nvPr/>
        </p:nvSpPr>
        <p:spPr bwMode="auto">
          <a:xfrm flipV="1">
            <a:off x="5334000" y="24384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4" name="Line 21"/>
          <p:cNvSpPr>
            <a:spLocks noChangeShapeType="1"/>
          </p:cNvSpPr>
          <p:nvPr/>
        </p:nvSpPr>
        <p:spPr bwMode="auto">
          <a:xfrm flipH="1">
            <a:off x="5029200" y="32004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5" name="Line 22"/>
          <p:cNvSpPr>
            <a:spLocks noChangeShapeType="1"/>
          </p:cNvSpPr>
          <p:nvPr/>
        </p:nvSpPr>
        <p:spPr bwMode="auto">
          <a:xfrm>
            <a:off x="3124200" y="4648200"/>
            <a:ext cx="457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6" name="Line 23"/>
          <p:cNvSpPr>
            <a:spLocks noChangeShapeType="1"/>
          </p:cNvSpPr>
          <p:nvPr/>
        </p:nvSpPr>
        <p:spPr bwMode="auto">
          <a:xfrm flipV="1">
            <a:off x="3124200" y="4191000"/>
            <a:ext cx="1752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7" name="Line 24"/>
          <p:cNvSpPr>
            <a:spLocks noChangeShapeType="1"/>
          </p:cNvSpPr>
          <p:nvPr/>
        </p:nvSpPr>
        <p:spPr bwMode="auto">
          <a:xfrm flipV="1">
            <a:off x="4495800" y="2362200"/>
            <a:ext cx="1295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8" name="Line 25"/>
          <p:cNvSpPr>
            <a:spLocks noChangeShapeType="1"/>
          </p:cNvSpPr>
          <p:nvPr/>
        </p:nvSpPr>
        <p:spPr bwMode="auto">
          <a:xfrm>
            <a:off x="6019800" y="2438400"/>
            <a:ext cx="76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9" name="Line 26"/>
          <p:cNvSpPr>
            <a:spLocks noChangeShapeType="1"/>
          </p:cNvSpPr>
          <p:nvPr/>
        </p:nvSpPr>
        <p:spPr bwMode="auto">
          <a:xfrm>
            <a:off x="5105400" y="4191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20" name="Line 27"/>
          <p:cNvSpPr>
            <a:spLocks noChangeShapeType="1"/>
          </p:cNvSpPr>
          <p:nvPr/>
        </p:nvSpPr>
        <p:spPr bwMode="auto">
          <a:xfrm>
            <a:off x="3505200" y="3810000"/>
            <a:ext cx="1371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21"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22"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61823" name="AutoShape 30"/>
          <p:cNvSpPr>
            <a:spLocks noChangeArrowheads="1"/>
          </p:cNvSpPr>
          <p:nvPr/>
        </p:nvSpPr>
        <p:spPr bwMode="auto">
          <a:xfrm>
            <a:off x="838200" y="2514600"/>
            <a:ext cx="1600200" cy="685800"/>
          </a:xfrm>
          <a:prstGeom prst="wedgeRectCallout">
            <a:avLst>
              <a:gd name="adj1" fmla="val 49106"/>
              <a:gd name="adj2" fmla="val 76620"/>
            </a:avLst>
          </a:prstGeom>
          <a:solidFill>
            <a:srgbClr val="FFA1A1"/>
          </a:solidFill>
          <a:ln w="9525">
            <a:solidFill>
              <a:schemeClr val="tx1"/>
            </a:solidFill>
            <a:miter lim="800000"/>
            <a:headEnd/>
            <a:tailEnd/>
          </a:ln>
        </p:spPr>
        <p:txBody>
          <a:bodyPr/>
          <a:lstStyle/>
          <a:p>
            <a:pPr algn="ctr" eaLnBrk="0" hangingPunct="0"/>
            <a:r>
              <a:rPr lang="en-US" sz="1600">
                <a:latin typeface="Tahoma" charset="0"/>
              </a:rPr>
              <a:t>I want to start a snapshot</a:t>
            </a:r>
          </a:p>
        </p:txBody>
      </p:sp>
    </p:spTree>
    <p:extLst>
      <p:ext uri="{BB962C8B-B14F-4D97-AF65-F5344CB8AC3E}">
        <p14:creationId xmlns:p14="http://schemas.microsoft.com/office/powerpoint/2010/main" val="8691797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System Model</a:t>
            </a:r>
            <a:endParaRPr lang="en-US" dirty="0"/>
          </a:p>
        </p:txBody>
      </p:sp>
      <p:sp>
        <p:nvSpPr>
          <p:cNvPr id="3" name="Content Placeholder 2"/>
          <p:cNvSpPr>
            <a:spLocks noGrp="1"/>
          </p:cNvSpPr>
          <p:nvPr>
            <p:ph idx="1"/>
          </p:nvPr>
        </p:nvSpPr>
        <p:spPr/>
        <p:txBody>
          <a:bodyPr/>
          <a:lstStyle/>
          <a:p>
            <a:r>
              <a:rPr lang="en-US" dirty="0"/>
              <a:t>D</a:t>
            </a:r>
            <a:r>
              <a:rPr lang="en-US" dirty="0" smtClean="0"/>
              <a:t>istributed system of sets of processes and channels</a:t>
            </a:r>
          </a:p>
          <a:p>
            <a:r>
              <a:rPr lang="en-US" dirty="0"/>
              <a:t>Processes communicate by sending and receiving </a:t>
            </a:r>
            <a:r>
              <a:rPr lang="en-US" dirty="0" smtClean="0"/>
              <a:t>messages</a:t>
            </a:r>
          </a:p>
          <a:p>
            <a:r>
              <a:rPr lang="en-US" dirty="0" smtClean="0"/>
              <a:t>A process can observe:</a:t>
            </a:r>
          </a:p>
          <a:p>
            <a:pPr lvl="1"/>
            <a:r>
              <a:rPr lang="en-US" dirty="0" smtClean="0"/>
              <a:t>Its own state</a:t>
            </a:r>
          </a:p>
          <a:p>
            <a:pPr lvl="1"/>
            <a:r>
              <a:rPr lang="en-US" dirty="0" smtClean="0"/>
              <a:t>Messages it sends</a:t>
            </a:r>
          </a:p>
          <a:p>
            <a:pPr lvl="1"/>
            <a:r>
              <a:rPr lang="en-US" dirty="0" smtClean="0"/>
              <a:t>Messages it receives</a:t>
            </a:r>
          </a:p>
          <a:p>
            <a:r>
              <a:rPr lang="en-US" dirty="0" smtClean="0"/>
              <a:t>Must enlist other processes to determine global state</a:t>
            </a:r>
          </a:p>
        </p:txBody>
      </p:sp>
      <p:pic>
        <p:nvPicPr>
          <p:cNvPr id="4" name="Picture 3"/>
          <p:cNvPicPr>
            <a:picLocks noChangeAspect="1"/>
          </p:cNvPicPr>
          <p:nvPr/>
        </p:nvPicPr>
        <p:blipFill>
          <a:blip r:embed="rId3"/>
          <a:stretch>
            <a:fillRect/>
          </a:stretch>
        </p:blipFill>
        <p:spPr>
          <a:xfrm>
            <a:off x="2187794" y="4466014"/>
            <a:ext cx="3109477" cy="1934786"/>
          </a:xfrm>
          <a:prstGeom prst="rect">
            <a:avLst/>
          </a:prstGeom>
        </p:spPr>
      </p:pic>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3</a:t>
            </a:fld>
            <a:endParaRPr lang="en-US" sz="1400"/>
          </a:p>
        </p:txBody>
      </p:sp>
    </p:spTree>
    <p:extLst>
      <p:ext uri="{BB962C8B-B14F-4D97-AF65-F5344CB8AC3E}">
        <p14:creationId xmlns:p14="http://schemas.microsoft.com/office/powerpoint/2010/main" val="40380104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4E4AED35-9F02-474C-B1D8-69DB011034F7}" type="slidenum">
              <a:rPr lang="en-US" sz="1400"/>
              <a:pPr/>
              <a:t>30</a:t>
            </a:fld>
            <a:endParaRPr lang="en-US" sz="1400"/>
          </a:p>
        </p:txBody>
      </p:sp>
      <p:sp>
        <p:nvSpPr>
          <p:cNvPr id="163843"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63844"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63845"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63846"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r</a:t>
            </a:r>
          </a:p>
        </p:txBody>
      </p:sp>
      <p:sp>
        <p:nvSpPr>
          <p:cNvPr id="163847"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63848"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t</a:t>
            </a:r>
          </a:p>
        </p:txBody>
      </p:sp>
      <p:sp>
        <p:nvSpPr>
          <p:cNvPr id="163849"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63850"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63851"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63852"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63853"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y</a:t>
            </a:r>
          </a:p>
        </p:txBody>
      </p:sp>
      <p:sp>
        <p:nvSpPr>
          <p:cNvPr id="163854"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63855" name="Line 14"/>
          <p:cNvSpPr>
            <a:spLocks noChangeShapeType="1"/>
          </p:cNvSpPr>
          <p:nvPr/>
        </p:nvSpPr>
        <p:spPr bwMode="auto">
          <a:xfrm flipH="1">
            <a:off x="1676400" y="3581400"/>
            <a:ext cx="685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6" name="Line 15"/>
          <p:cNvSpPr>
            <a:spLocks noChangeShapeType="1"/>
          </p:cNvSpPr>
          <p:nvPr/>
        </p:nvSpPr>
        <p:spPr bwMode="auto">
          <a:xfrm>
            <a:off x="1676400" y="4495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7" name="Line 16"/>
          <p:cNvSpPr>
            <a:spLocks noChangeShapeType="1"/>
          </p:cNvSpPr>
          <p:nvPr/>
        </p:nvSpPr>
        <p:spPr bwMode="auto">
          <a:xfrm flipH="1">
            <a:off x="2971800" y="38100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8" name="Line 17"/>
          <p:cNvSpPr>
            <a:spLocks noChangeShapeType="1"/>
          </p:cNvSpPr>
          <p:nvPr/>
        </p:nvSpPr>
        <p:spPr bwMode="auto">
          <a:xfrm flipV="1">
            <a:off x="2590800" y="3124200"/>
            <a:ext cx="2590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9" name="Line 1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0" name="Line 19"/>
          <p:cNvSpPr>
            <a:spLocks noChangeShapeType="1"/>
          </p:cNvSpPr>
          <p:nvPr/>
        </p:nvSpPr>
        <p:spPr bwMode="auto">
          <a:xfrm flipV="1">
            <a:off x="2667000" y="28194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1" name="Line 20"/>
          <p:cNvSpPr>
            <a:spLocks noChangeShapeType="1"/>
          </p:cNvSpPr>
          <p:nvPr/>
        </p:nvSpPr>
        <p:spPr bwMode="auto">
          <a:xfrm flipV="1">
            <a:off x="5334000" y="24384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2" name="Line 21"/>
          <p:cNvSpPr>
            <a:spLocks noChangeShapeType="1"/>
          </p:cNvSpPr>
          <p:nvPr/>
        </p:nvSpPr>
        <p:spPr bwMode="auto">
          <a:xfrm flipH="1">
            <a:off x="5029200" y="32004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3" name="Line 22"/>
          <p:cNvSpPr>
            <a:spLocks noChangeShapeType="1"/>
          </p:cNvSpPr>
          <p:nvPr/>
        </p:nvSpPr>
        <p:spPr bwMode="auto">
          <a:xfrm>
            <a:off x="3124200" y="4648200"/>
            <a:ext cx="457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4" name="Line 23"/>
          <p:cNvSpPr>
            <a:spLocks noChangeShapeType="1"/>
          </p:cNvSpPr>
          <p:nvPr/>
        </p:nvSpPr>
        <p:spPr bwMode="auto">
          <a:xfrm flipV="1">
            <a:off x="3124200" y="4191000"/>
            <a:ext cx="1752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5" name="Line 24"/>
          <p:cNvSpPr>
            <a:spLocks noChangeShapeType="1"/>
          </p:cNvSpPr>
          <p:nvPr/>
        </p:nvSpPr>
        <p:spPr bwMode="auto">
          <a:xfrm flipV="1">
            <a:off x="4495800" y="2362200"/>
            <a:ext cx="1295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6" name="Line 25"/>
          <p:cNvSpPr>
            <a:spLocks noChangeShapeType="1"/>
          </p:cNvSpPr>
          <p:nvPr/>
        </p:nvSpPr>
        <p:spPr bwMode="auto">
          <a:xfrm>
            <a:off x="6019800" y="2438400"/>
            <a:ext cx="76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7" name="Line 26"/>
          <p:cNvSpPr>
            <a:spLocks noChangeShapeType="1"/>
          </p:cNvSpPr>
          <p:nvPr/>
        </p:nvSpPr>
        <p:spPr bwMode="auto">
          <a:xfrm>
            <a:off x="5105400" y="4191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8" name="Line 27"/>
          <p:cNvSpPr>
            <a:spLocks noChangeShapeType="1"/>
          </p:cNvSpPr>
          <p:nvPr/>
        </p:nvSpPr>
        <p:spPr bwMode="auto">
          <a:xfrm>
            <a:off x="3505200" y="3810000"/>
            <a:ext cx="1371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9"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0"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63871" name="AutoShape 30"/>
          <p:cNvSpPr>
            <a:spLocks noChangeArrowheads="1"/>
          </p:cNvSpPr>
          <p:nvPr/>
        </p:nvSpPr>
        <p:spPr bwMode="auto">
          <a:xfrm>
            <a:off x="609600" y="2743200"/>
            <a:ext cx="2133600" cy="457200"/>
          </a:xfrm>
          <a:prstGeom prst="wedgeRectCallout">
            <a:avLst>
              <a:gd name="adj1" fmla="val 16370"/>
              <a:gd name="adj2" fmla="val 89931"/>
            </a:avLst>
          </a:prstGeom>
          <a:solidFill>
            <a:srgbClr val="FFA1A1"/>
          </a:solidFill>
          <a:ln w="9525">
            <a:solidFill>
              <a:schemeClr val="tx1"/>
            </a:solidFill>
            <a:miter lim="800000"/>
            <a:headEnd/>
            <a:tailEnd/>
          </a:ln>
        </p:spPr>
        <p:txBody>
          <a:bodyPr/>
          <a:lstStyle/>
          <a:p>
            <a:pPr algn="ctr" eaLnBrk="0" hangingPunct="0"/>
            <a:r>
              <a:rPr lang="en-US" sz="1600">
                <a:latin typeface="Tahoma" charset="0"/>
              </a:rPr>
              <a:t>p records  local state</a:t>
            </a:r>
          </a:p>
        </p:txBody>
      </p:sp>
      <p:sp>
        <p:nvSpPr>
          <p:cNvPr id="163872" name="AutoShape 31"/>
          <p:cNvSpPr>
            <a:spLocks noChangeArrowheads="1"/>
          </p:cNvSpPr>
          <p:nvPr/>
        </p:nvSpPr>
        <p:spPr bwMode="auto">
          <a:xfrm>
            <a:off x="1676400" y="34290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1837811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3B6DAB60-0252-EB4F-8E01-C8B485E737F1}" type="slidenum">
              <a:rPr lang="en-US" sz="1400"/>
              <a:pPr/>
              <a:t>31</a:t>
            </a:fld>
            <a:endParaRPr lang="en-US" sz="1400"/>
          </a:p>
        </p:txBody>
      </p:sp>
      <p:sp>
        <p:nvSpPr>
          <p:cNvPr id="165891"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65892"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65893"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65894"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r</a:t>
            </a:r>
          </a:p>
        </p:txBody>
      </p:sp>
      <p:sp>
        <p:nvSpPr>
          <p:cNvPr id="165895"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65896"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t</a:t>
            </a:r>
          </a:p>
        </p:txBody>
      </p:sp>
      <p:sp>
        <p:nvSpPr>
          <p:cNvPr id="165897"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65898"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65899"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65900"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65901"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y</a:t>
            </a:r>
          </a:p>
        </p:txBody>
      </p:sp>
      <p:sp>
        <p:nvSpPr>
          <p:cNvPr id="165902"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65903" name="Line 14"/>
          <p:cNvSpPr>
            <a:spLocks noChangeShapeType="1"/>
          </p:cNvSpPr>
          <p:nvPr/>
        </p:nvSpPr>
        <p:spPr bwMode="auto">
          <a:xfrm flipH="1">
            <a:off x="1676400" y="3581400"/>
            <a:ext cx="685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4" name="Line 15"/>
          <p:cNvSpPr>
            <a:spLocks noChangeShapeType="1"/>
          </p:cNvSpPr>
          <p:nvPr/>
        </p:nvSpPr>
        <p:spPr bwMode="auto">
          <a:xfrm>
            <a:off x="1676400" y="4495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5" name="Line 16"/>
          <p:cNvSpPr>
            <a:spLocks noChangeShapeType="1"/>
          </p:cNvSpPr>
          <p:nvPr/>
        </p:nvSpPr>
        <p:spPr bwMode="auto">
          <a:xfrm flipH="1">
            <a:off x="2971800" y="38100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6" name="Line 17"/>
          <p:cNvSpPr>
            <a:spLocks noChangeShapeType="1"/>
          </p:cNvSpPr>
          <p:nvPr/>
        </p:nvSpPr>
        <p:spPr bwMode="auto">
          <a:xfrm flipV="1">
            <a:off x="2590800" y="3124200"/>
            <a:ext cx="2590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7" name="Line 1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8" name="Line 19"/>
          <p:cNvSpPr>
            <a:spLocks noChangeShapeType="1"/>
          </p:cNvSpPr>
          <p:nvPr/>
        </p:nvSpPr>
        <p:spPr bwMode="auto">
          <a:xfrm flipV="1">
            <a:off x="2667000" y="28194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9" name="Line 20"/>
          <p:cNvSpPr>
            <a:spLocks noChangeShapeType="1"/>
          </p:cNvSpPr>
          <p:nvPr/>
        </p:nvSpPr>
        <p:spPr bwMode="auto">
          <a:xfrm flipV="1">
            <a:off x="5334000" y="24384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0" name="Line 21"/>
          <p:cNvSpPr>
            <a:spLocks noChangeShapeType="1"/>
          </p:cNvSpPr>
          <p:nvPr/>
        </p:nvSpPr>
        <p:spPr bwMode="auto">
          <a:xfrm flipH="1">
            <a:off x="5029200" y="32004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1" name="Line 22"/>
          <p:cNvSpPr>
            <a:spLocks noChangeShapeType="1"/>
          </p:cNvSpPr>
          <p:nvPr/>
        </p:nvSpPr>
        <p:spPr bwMode="auto">
          <a:xfrm>
            <a:off x="3124200" y="4648200"/>
            <a:ext cx="457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2" name="Line 23"/>
          <p:cNvSpPr>
            <a:spLocks noChangeShapeType="1"/>
          </p:cNvSpPr>
          <p:nvPr/>
        </p:nvSpPr>
        <p:spPr bwMode="auto">
          <a:xfrm flipV="1">
            <a:off x="3124200" y="4191000"/>
            <a:ext cx="1752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3" name="Line 24"/>
          <p:cNvSpPr>
            <a:spLocks noChangeShapeType="1"/>
          </p:cNvSpPr>
          <p:nvPr/>
        </p:nvSpPr>
        <p:spPr bwMode="auto">
          <a:xfrm flipV="1">
            <a:off x="4495800" y="2362200"/>
            <a:ext cx="1295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4" name="Line 25"/>
          <p:cNvSpPr>
            <a:spLocks noChangeShapeType="1"/>
          </p:cNvSpPr>
          <p:nvPr/>
        </p:nvSpPr>
        <p:spPr bwMode="auto">
          <a:xfrm>
            <a:off x="6019800" y="2438400"/>
            <a:ext cx="76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5" name="Line 26"/>
          <p:cNvSpPr>
            <a:spLocks noChangeShapeType="1"/>
          </p:cNvSpPr>
          <p:nvPr/>
        </p:nvSpPr>
        <p:spPr bwMode="auto">
          <a:xfrm>
            <a:off x="5105400" y="4191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6" name="Line 27"/>
          <p:cNvSpPr>
            <a:spLocks noChangeShapeType="1"/>
          </p:cNvSpPr>
          <p:nvPr/>
        </p:nvSpPr>
        <p:spPr bwMode="auto">
          <a:xfrm>
            <a:off x="3505200" y="3810000"/>
            <a:ext cx="1371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7"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8"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65919" name="AutoShape 30"/>
          <p:cNvSpPr>
            <a:spLocks noChangeArrowheads="1"/>
          </p:cNvSpPr>
          <p:nvPr/>
        </p:nvSpPr>
        <p:spPr bwMode="auto">
          <a:xfrm>
            <a:off x="304800" y="2438400"/>
            <a:ext cx="2133600" cy="533400"/>
          </a:xfrm>
          <a:prstGeom prst="wedgeRectCallout">
            <a:avLst>
              <a:gd name="adj1" fmla="val 52528"/>
              <a:gd name="adj2" fmla="val 77977"/>
            </a:avLst>
          </a:prstGeom>
          <a:solidFill>
            <a:srgbClr val="FFA1A1"/>
          </a:solidFill>
          <a:ln w="9525">
            <a:solidFill>
              <a:schemeClr val="tx1"/>
            </a:solidFill>
            <a:miter lim="800000"/>
            <a:headEnd/>
            <a:tailEnd/>
          </a:ln>
        </p:spPr>
        <p:txBody>
          <a:bodyPr/>
          <a:lstStyle/>
          <a:p>
            <a:pPr algn="ctr" eaLnBrk="0" hangingPunct="0"/>
            <a:r>
              <a:rPr lang="en-US" sz="1600">
                <a:latin typeface="Tahoma" charset="0"/>
              </a:rPr>
              <a:t>p starts monitoring incoming channels</a:t>
            </a:r>
          </a:p>
        </p:txBody>
      </p:sp>
      <p:sp>
        <p:nvSpPr>
          <p:cNvPr id="165920" name="AutoShape 31"/>
          <p:cNvSpPr>
            <a:spLocks noChangeArrowheads="1"/>
          </p:cNvSpPr>
          <p:nvPr/>
        </p:nvSpPr>
        <p:spPr bwMode="auto">
          <a:xfrm>
            <a:off x="1676400" y="34290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65921" name="AutoShape 32"/>
          <p:cNvSpPr>
            <a:spLocks noChangeArrowheads="1"/>
          </p:cNvSpPr>
          <p:nvPr/>
        </p:nvSpPr>
        <p:spPr bwMode="auto">
          <a:xfrm>
            <a:off x="2438400" y="31242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65922" name="AutoShape 33"/>
          <p:cNvSpPr>
            <a:spLocks noChangeArrowheads="1"/>
          </p:cNvSpPr>
          <p:nvPr/>
        </p:nvSpPr>
        <p:spPr bwMode="auto">
          <a:xfrm>
            <a:off x="2590800" y="32004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65923" name="AutoShape 34"/>
          <p:cNvSpPr>
            <a:spLocks noChangeArrowheads="1"/>
          </p:cNvSpPr>
          <p:nvPr/>
        </p:nvSpPr>
        <p:spPr bwMode="auto">
          <a:xfrm>
            <a:off x="2743200" y="32766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65924" name="AutoShape 35"/>
          <p:cNvSpPr>
            <a:spLocks noChangeArrowheads="1"/>
          </p:cNvSpPr>
          <p:nvPr/>
        </p:nvSpPr>
        <p:spPr bwMode="auto">
          <a:xfrm flipH="1">
            <a:off x="2286000" y="3581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8381110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B4919001-6DBE-AC4F-8130-2743E9CAD073}" type="slidenum">
              <a:rPr lang="en-US" sz="1400"/>
              <a:pPr/>
              <a:t>32</a:t>
            </a:fld>
            <a:endParaRPr lang="en-US" sz="1400"/>
          </a:p>
        </p:txBody>
      </p:sp>
      <p:sp>
        <p:nvSpPr>
          <p:cNvPr id="167939"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67940"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67941"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67942"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r</a:t>
            </a:r>
          </a:p>
        </p:txBody>
      </p:sp>
      <p:sp>
        <p:nvSpPr>
          <p:cNvPr id="167943"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67944"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t</a:t>
            </a:r>
          </a:p>
        </p:txBody>
      </p:sp>
      <p:sp>
        <p:nvSpPr>
          <p:cNvPr id="167945"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67946"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67947"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67948"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67949"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y</a:t>
            </a:r>
          </a:p>
        </p:txBody>
      </p:sp>
      <p:sp>
        <p:nvSpPr>
          <p:cNvPr id="167950"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67951" name="Line 14"/>
          <p:cNvSpPr>
            <a:spLocks noChangeShapeType="1"/>
          </p:cNvSpPr>
          <p:nvPr/>
        </p:nvSpPr>
        <p:spPr bwMode="auto">
          <a:xfrm flipH="1">
            <a:off x="1676400" y="3581400"/>
            <a:ext cx="685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2" name="Line 15"/>
          <p:cNvSpPr>
            <a:spLocks noChangeShapeType="1"/>
          </p:cNvSpPr>
          <p:nvPr/>
        </p:nvSpPr>
        <p:spPr bwMode="auto">
          <a:xfrm>
            <a:off x="1676400" y="4495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3" name="Line 16"/>
          <p:cNvSpPr>
            <a:spLocks noChangeShapeType="1"/>
          </p:cNvSpPr>
          <p:nvPr/>
        </p:nvSpPr>
        <p:spPr bwMode="auto">
          <a:xfrm flipH="1">
            <a:off x="2971800" y="38100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4" name="Line 17"/>
          <p:cNvSpPr>
            <a:spLocks noChangeShapeType="1"/>
          </p:cNvSpPr>
          <p:nvPr/>
        </p:nvSpPr>
        <p:spPr bwMode="auto">
          <a:xfrm flipV="1">
            <a:off x="2590800" y="3124200"/>
            <a:ext cx="2590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5" name="Line 1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6" name="Line 19"/>
          <p:cNvSpPr>
            <a:spLocks noChangeShapeType="1"/>
          </p:cNvSpPr>
          <p:nvPr/>
        </p:nvSpPr>
        <p:spPr bwMode="auto">
          <a:xfrm flipV="1">
            <a:off x="2667000" y="28194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7" name="Line 20"/>
          <p:cNvSpPr>
            <a:spLocks noChangeShapeType="1"/>
          </p:cNvSpPr>
          <p:nvPr/>
        </p:nvSpPr>
        <p:spPr bwMode="auto">
          <a:xfrm flipV="1">
            <a:off x="5334000" y="24384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8" name="Line 21"/>
          <p:cNvSpPr>
            <a:spLocks noChangeShapeType="1"/>
          </p:cNvSpPr>
          <p:nvPr/>
        </p:nvSpPr>
        <p:spPr bwMode="auto">
          <a:xfrm flipH="1">
            <a:off x="5029200" y="32004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9" name="Line 22"/>
          <p:cNvSpPr>
            <a:spLocks noChangeShapeType="1"/>
          </p:cNvSpPr>
          <p:nvPr/>
        </p:nvSpPr>
        <p:spPr bwMode="auto">
          <a:xfrm>
            <a:off x="3124200" y="4648200"/>
            <a:ext cx="457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0" name="Line 23"/>
          <p:cNvSpPr>
            <a:spLocks noChangeShapeType="1"/>
          </p:cNvSpPr>
          <p:nvPr/>
        </p:nvSpPr>
        <p:spPr bwMode="auto">
          <a:xfrm flipV="1">
            <a:off x="3124200" y="4191000"/>
            <a:ext cx="1752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1" name="Line 24"/>
          <p:cNvSpPr>
            <a:spLocks noChangeShapeType="1"/>
          </p:cNvSpPr>
          <p:nvPr/>
        </p:nvSpPr>
        <p:spPr bwMode="auto">
          <a:xfrm flipV="1">
            <a:off x="4495800" y="2362200"/>
            <a:ext cx="1295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2" name="Line 25"/>
          <p:cNvSpPr>
            <a:spLocks noChangeShapeType="1"/>
          </p:cNvSpPr>
          <p:nvPr/>
        </p:nvSpPr>
        <p:spPr bwMode="auto">
          <a:xfrm>
            <a:off x="6019800" y="2438400"/>
            <a:ext cx="76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3" name="Line 26"/>
          <p:cNvSpPr>
            <a:spLocks noChangeShapeType="1"/>
          </p:cNvSpPr>
          <p:nvPr/>
        </p:nvSpPr>
        <p:spPr bwMode="auto">
          <a:xfrm>
            <a:off x="5105400" y="4191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4" name="Line 27"/>
          <p:cNvSpPr>
            <a:spLocks noChangeShapeType="1"/>
          </p:cNvSpPr>
          <p:nvPr/>
        </p:nvSpPr>
        <p:spPr bwMode="auto">
          <a:xfrm>
            <a:off x="3505200" y="3810000"/>
            <a:ext cx="1371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5"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6"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67967" name="AutoShape 30"/>
          <p:cNvSpPr>
            <a:spLocks noChangeArrowheads="1"/>
          </p:cNvSpPr>
          <p:nvPr/>
        </p:nvSpPr>
        <p:spPr bwMode="auto">
          <a:xfrm>
            <a:off x="152400" y="2743200"/>
            <a:ext cx="2362200" cy="304800"/>
          </a:xfrm>
          <a:prstGeom prst="wedgeRectCallout">
            <a:avLst>
              <a:gd name="adj1" fmla="val 42875"/>
              <a:gd name="adj2" fmla="val 207815"/>
            </a:avLst>
          </a:prstGeom>
          <a:solidFill>
            <a:srgbClr val="FFA1A1"/>
          </a:solidFill>
          <a:ln w="9525">
            <a:solidFill>
              <a:schemeClr val="tx1"/>
            </a:solidFill>
            <a:miter lim="800000"/>
            <a:headEnd/>
            <a:tailEnd/>
          </a:ln>
        </p:spPr>
        <p:txBody>
          <a:bodyPr/>
          <a:lstStyle/>
          <a:p>
            <a:pPr algn="ctr" eaLnBrk="0" hangingPunct="0"/>
            <a:r>
              <a:rPr lang="ja-JP" altLang="en-US" sz="1600">
                <a:latin typeface="Tahoma" charset="0"/>
              </a:rPr>
              <a:t>“</a:t>
            </a:r>
            <a:r>
              <a:rPr lang="en-US" sz="1600">
                <a:latin typeface="Tahoma" charset="0"/>
              </a:rPr>
              <a:t>contents of channel p-y</a:t>
            </a:r>
            <a:r>
              <a:rPr lang="ja-JP" altLang="en-US" sz="1600">
                <a:latin typeface="Tahoma" charset="0"/>
              </a:rPr>
              <a:t>”</a:t>
            </a:r>
            <a:endParaRPr lang="en-US" sz="1600">
              <a:latin typeface="Tahoma" charset="0"/>
            </a:endParaRPr>
          </a:p>
        </p:txBody>
      </p:sp>
      <p:sp>
        <p:nvSpPr>
          <p:cNvPr id="167968" name="AutoShape 31"/>
          <p:cNvSpPr>
            <a:spLocks noChangeArrowheads="1"/>
          </p:cNvSpPr>
          <p:nvPr/>
        </p:nvSpPr>
        <p:spPr bwMode="auto">
          <a:xfrm>
            <a:off x="1676400" y="34290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67969" name="AutoShape 32"/>
          <p:cNvSpPr>
            <a:spLocks noChangeArrowheads="1"/>
          </p:cNvSpPr>
          <p:nvPr/>
        </p:nvSpPr>
        <p:spPr bwMode="auto">
          <a:xfrm>
            <a:off x="2438400" y="31242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67970" name="AutoShape 33"/>
          <p:cNvSpPr>
            <a:spLocks noChangeArrowheads="1"/>
          </p:cNvSpPr>
          <p:nvPr/>
        </p:nvSpPr>
        <p:spPr bwMode="auto">
          <a:xfrm>
            <a:off x="2590800" y="32004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67971" name="AutoShape 34"/>
          <p:cNvSpPr>
            <a:spLocks noChangeArrowheads="1"/>
          </p:cNvSpPr>
          <p:nvPr/>
        </p:nvSpPr>
        <p:spPr bwMode="auto">
          <a:xfrm>
            <a:off x="2743200" y="32766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67972" name="AutoShape 35"/>
          <p:cNvSpPr>
            <a:spLocks noChangeArrowheads="1"/>
          </p:cNvSpPr>
          <p:nvPr/>
        </p:nvSpPr>
        <p:spPr bwMode="auto">
          <a:xfrm flipH="1">
            <a:off x="2286000" y="3581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508272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8AFA05F5-29AB-014D-A5E9-2A7A479E0700}" type="slidenum">
              <a:rPr lang="en-US" sz="1400"/>
              <a:pPr/>
              <a:t>33</a:t>
            </a:fld>
            <a:endParaRPr lang="en-US" sz="1400"/>
          </a:p>
        </p:txBody>
      </p:sp>
      <p:sp>
        <p:nvSpPr>
          <p:cNvPr id="169987"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69988"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69989"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69990"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r</a:t>
            </a:r>
          </a:p>
        </p:txBody>
      </p:sp>
      <p:sp>
        <p:nvSpPr>
          <p:cNvPr id="169991"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69992"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t</a:t>
            </a:r>
          </a:p>
        </p:txBody>
      </p:sp>
      <p:sp>
        <p:nvSpPr>
          <p:cNvPr id="169993"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69994"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69995"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69996"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69997"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y</a:t>
            </a:r>
          </a:p>
        </p:txBody>
      </p:sp>
      <p:sp>
        <p:nvSpPr>
          <p:cNvPr id="169998"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69999" name="Line 14"/>
          <p:cNvSpPr>
            <a:spLocks noChangeShapeType="1"/>
          </p:cNvSpPr>
          <p:nvPr/>
        </p:nvSpPr>
        <p:spPr bwMode="auto">
          <a:xfrm flipH="1">
            <a:off x="1676400" y="3581400"/>
            <a:ext cx="685800" cy="762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0000" name="Line 15"/>
          <p:cNvSpPr>
            <a:spLocks noChangeShapeType="1"/>
          </p:cNvSpPr>
          <p:nvPr/>
        </p:nvSpPr>
        <p:spPr bwMode="auto">
          <a:xfrm>
            <a:off x="1676400" y="4495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1" name="Line 16"/>
          <p:cNvSpPr>
            <a:spLocks noChangeShapeType="1"/>
          </p:cNvSpPr>
          <p:nvPr/>
        </p:nvSpPr>
        <p:spPr bwMode="auto">
          <a:xfrm flipH="1">
            <a:off x="2971800" y="38100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2" name="Line 17"/>
          <p:cNvSpPr>
            <a:spLocks noChangeShapeType="1"/>
          </p:cNvSpPr>
          <p:nvPr/>
        </p:nvSpPr>
        <p:spPr bwMode="auto">
          <a:xfrm flipV="1">
            <a:off x="2590800" y="3124200"/>
            <a:ext cx="25908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0003" name="Line 18"/>
          <p:cNvSpPr>
            <a:spLocks noChangeShapeType="1"/>
          </p:cNvSpPr>
          <p:nvPr/>
        </p:nvSpPr>
        <p:spPr bwMode="auto">
          <a:xfrm flipV="1">
            <a:off x="2590800" y="2895600"/>
            <a:ext cx="914400" cy="533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0004" name="Line 19"/>
          <p:cNvSpPr>
            <a:spLocks noChangeShapeType="1"/>
          </p:cNvSpPr>
          <p:nvPr/>
        </p:nvSpPr>
        <p:spPr bwMode="auto">
          <a:xfrm flipV="1">
            <a:off x="2667000" y="2819400"/>
            <a:ext cx="1676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0005" name="Line 20"/>
          <p:cNvSpPr>
            <a:spLocks noChangeShapeType="1"/>
          </p:cNvSpPr>
          <p:nvPr/>
        </p:nvSpPr>
        <p:spPr bwMode="auto">
          <a:xfrm flipV="1">
            <a:off x="5334000" y="24384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6" name="Line 21"/>
          <p:cNvSpPr>
            <a:spLocks noChangeShapeType="1"/>
          </p:cNvSpPr>
          <p:nvPr/>
        </p:nvSpPr>
        <p:spPr bwMode="auto">
          <a:xfrm flipH="1">
            <a:off x="5029200" y="32004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7" name="Line 22"/>
          <p:cNvSpPr>
            <a:spLocks noChangeShapeType="1"/>
          </p:cNvSpPr>
          <p:nvPr/>
        </p:nvSpPr>
        <p:spPr bwMode="auto">
          <a:xfrm>
            <a:off x="3124200" y="4648200"/>
            <a:ext cx="457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8" name="Line 23"/>
          <p:cNvSpPr>
            <a:spLocks noChangeShapeType="1"/>
          </p:cNvSpPr>
          <p:nvPr/>
        </p:nvSpPr>
        <p:spPr bwMode="auto">
          <a:xfrm flipV="1">
            <a:off x="3124200" y="4191000"/>
            <a:ext cx="1752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9" name="Line 24"/>
          <p:cNvSpPr>
            <a:spLocks noChangeShapeType="1"/>
          </p:cNvSpPr>
          <p:nvPr/>
        </p:nvSpPr>
        <p:spPr bwMode="auto">
          <a:xfrm flipV="1">
            <a:off x="4495800" y="2362200"/>
            <a:ext cx="1295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10" name="Line 25"/>
          <p:cNvSpPr>
            <a:spLocks noChangeShapeType="1"/>
          </p:cNvSpPr>
          <p:nvPr/>
        </p:nvSpPr>
        <p:spPr bwMode="auto">
          <a:xfrm>
            <a:off x="6019800" y="2438400"/>
            <a:ext cx="76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11" name="Line 26"/>
          <p:cNvSpPr>
            <a:spLocks noChangeShapeType="1"/>
          </p:cNvSpPr>
          <p:nvPr/>
        </p:nvSpPr>
        <p:spPr bwMode="auto">
          <a:xfrm>
            <a:off x="5105400" y="4191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12" name="Line 27"/>
          <p:cNvSpPr>
            <a:spLocks noChangeShapeType="1"/>
          </p:cNvSpPr>
          <p:nvPr/>
        </p:nvSpPr>
        <p:spPr bwMode="auto">
          <a:xfrm>
            <a:off x="3505200" y="3810000"/>
            <a:ext cx="1371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13"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14"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70015" name="AutoShape 30"/>
          <p:cNvSpPr>
            <a:spLocks noChangeArrowheads="1"/>
          </p:cNvSpPr>
          <p:nvPr/>
        </p:nvSpPr>
        <p:spPr bwMode="auto">
          <a:xfrm>
            <a:off x="304800" y="2438400"/>
            <a:ext cx="2133600" cy="533400"/>
          </a:xfrm>
          <a:prstGeom prst="wedgeRectCallout">
            <a:avLst>
              <a:gd name="adj1" fmla="val 52528"/>
              <a:gd name="adj2" fmla="val 77977"/>
            </a:avLst>
          </a:prstGeom>
          <a:solidFill>
            <a:srgbClr val="FFA1A1"/>
          </a:solidFill>
          <a:ln w="9525">
            <a:solidFill>
              <a:schemeClr val="tx1"/>
            </a:solidFill>
            <a:miter lim="800000"/>
            <a:headEnd/>
            <a:tailEnd/>
          </a:ln>
        </p:spPr>
        <p:txBody>
          <a:bodyPr/>
          <a:lstStyle/>
          <a:p>
            <a:pPr algn="ctr" eaLnBrk="0" hangingPunct="0"/>
            <a:r>
              <a:rPr lang="en-US" sz="1600">
                <a:latin typeface="Tahoma" charset="0"/>
              </a:rPr>
              <a:t>p floods message on outgoing channels…</a:t>
            </a:r>
          </a:p>
        </p:txBody>
      </p:sp>
      <p:sp>
        <p:nvSpPr>
          <p:cNvPr id="170016" name="AutoShape 31"/>
          <p:cNvSpPr>
            <a:spLocks noChangeArrowheads="1"/>
          </p:cNvSpPr>
          <p:nvPr/>
        </p:nvSpPr>
        <p:spPr bwMode="auto">
          <a:xfrm>
            <a:off x="1676400" y="34290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0017" name="AutoShape 32"/>
          <p:cNvSpPr>
            <a:spLocks noChangeArrowheads="1"/>
          </p:cNvSpPr>
          <p:nvPr/>
        </p:nvSpPr>
        <p:spPr bwMode="auto">
          <a:xfrm>
            <a:off x="2438400" y="31242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0018" name="AutoShape 33"/>
          <p:cNvSpPr>
            <a:spLocks noChangeArrowheads="1"/>
          </p:cNvSpPr>
          <p:nvPr/>
        </p:nvSpPr>
        <p:spPr bwMode="auto">
          <a:xfrm>
            <a:off x="2590800" y="32004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0019" name="AutoShape 34"/>
          <p:cNvSpPr>
            <a:spLocks noChangeArrowheads="1"/>
          </p:cNvSpPr>
          <p:nvPr/>
        </p:nvSpPr>
        <p:spPr bwMode="auto">
          <a:xfrm>
            <a:off x="2743200" y="3276600"/>
            <a:ext cx="228600" cy="1524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0020" name="AutoShape 35"/>
          <p:cNvSpPr>
            <a:spLocks noChangeArrowheads="1"/>
          </p:cNvSpPr>
          <p:nvPr/>
        </p:nvSpPr>
        <p:spPr bwMode="auto">
          <a:xfrm flipH="1">
            <a:off x="2286000" y="3581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23939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19639B-150C-3247-B18E-0D3595E14E3C}" type="slidenum">
              <a:rPr lang="en-US" sz="1400"/>
              <a:pPr/>
              <a:t>34</a:t>
            </a:fld>
            <a:endParaRPr lang="en-US" sz="1400"/>
          </a:p>
        </p:txBody>
      </p:sp>
      <p:sp>
        <p:nvSpPr>
          <p:cNvPr id="172035" name="Rectangle 2"/>
          <p:cNvSpPr>
            <a:spLocks noGrp="1" noChangeArrowheads="1"/>
          </p:cNvSpPr>
          <p:nvPr>
            <p:ph type="title"/>
          </p:nvPr>
        </p:nvSpPr>
        <p:spPr/>
        <p:txBody>
          <a:bodyPr/>
          <a:lstStyle/>
          <a:p>
            <a:r>
              <a:rPr lang="en-US" sz="4000" dirty="0" smtClean="0"/>
              <a:t>Global State Detection</a:t>
            </a:r>
            <a:endParaRPr lang="en-US" sz="4000" dirty="0">
              <a:latin typeface="Arial" charset="0"/>
              <a:ea typeface="Osaka" charset="0"/>
              <a:cs typeface="Osaka" charset="0"/>
            </a:endParaRPr>
          </a:p>
        </p:txBody>
      </p:sp>
      <p:sp>
        <p:nvSpPr>
          <p:cNvPr id="172036"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72037"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q</a:t>
            </a:r>
          </a:p>
        </p:txBody>
      </p:sp>
      <p:sp>
        <p:nvSpPr>
          <p:cNvPr id="172038"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r</a:t>
            </a:r>
          </a:p>
        </p:txBody>
      </p:sp>
      <p:sp>
        <p:nvSpPr>
          <p:cNvPr id="172039"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72040"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t</a:t>
            </a:r>
          </a:p>
        </p:txBody>
      </p:sp>
      <p:sp>
        <p:nvSpPr>
          <p:cNvPr id="172041"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72042"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72043"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72044"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72045"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y</a:t>
            </a:r>
          </a:p>
        </p:txBody>
      </p:sp>
      <p:sp>
        <p:nvSpPr>
          <p:cNvPr id="172046"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72047" name="Line 14"/>
          <p:cNvSpPr>
            <a:spLocks noChangeShapeType="1"/>
          </p:cNvSpPr>
          <p:nvPr/>
        </p:nvSpPr>
        <p:spPr bwMode="auto">
          <a:xfrm flipH="1">
            <a:off x="1676400" y="3581400"/>
            <a:ext cx="685800" cy="762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2048" name="Line 15"/>
          <p:cNvSpPr>
            <a:spLocks noChangeShapeType="1"/>
          </p:cNvSpPr>
          <p:nvPr/>
        </p:nvSpPr>
        <p:spPr bwMode="auto">
          <a:xfrm>
            <a:off x="1676400" y="4495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49" name="Line 16"/>
          <p:cNvSpPr>
            <a:spLocks noChangeShapeType="1"/>
          </p:cNvSpPr>
          <p:nvPr/>
        </p:nvSpPr>
        <p:spPr bwMode="auto">
          <a:xfrm flipH="1">
            <a:off x="2971800" y="38100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0" name="Line 17"/>
          <p:cNvSpPr>
            <a:spLocks noChangeShapeType="1"/>
          </p:cNvSpPr>
          <p:nvPr/>
        </p:nvSpPr>
        <p:spPr bwMode="auto">
          <a:xfrm flipV="1">
            <a:off x="2590800" y="3124200"/>
            <a:ext cx="25908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2051" name="Line 18"/>
          <p:cNvSpPr>
            <a:spLocks noChangeShapeType="1"/>
          </p:cNvSpPr>
          <p:nvPr/>
        </p:nvSpPr>
        <p:spPr bwMode="auto">
          <a:xfrm flipV="1">
            <a:off x="2590800" y="2895600"/>
            <a:ext cx="914400" cy="533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2052" name="Line 19"/>
          <p:cNvSpPr>
            <a:spLocks noChangeShapeType="1"/>
          </p:cNvSpPr>
          <p:nvPr/>
        </p:nvSpPr>
        <p:spPr bwMode="auto">
          <a:xfrm flipV="1">
            <a:off x="2667000" y="2819400"/>
            <a:ext cx="1676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2053" name="Line 20"/>
          <p:cNvSpPr>
            <a:spLocks noChangeShapeType="1"/>
          </p:cNvSpPr>
          <p:nvPr/>
        </p:nvSpPr>
        <p:spPr bwMode="auto">
          <a:xfrm flipV="1">
            <a:off x="5334000" y="24384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4" name="Line 21"/>
          <p:cNvSpPr>
            <a:spLocks noChangeShapeType="1"/>
          </p:cNvSpPr>
          <p:nvPr/>
        </p:nvSpPr>
        <p:spPr bwMode="auto">
          <a:xfrm flipH="1">
            <a:off x="5029200" y="3200400"/>
            <a:ext cx="228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5" name="Line 22"/>
          <p:cNvSpPr>
            <a:spLocks noChangeShapeType="1"/>
          </p:cNvSpPr>
          <p:nvPr/>
        </p:nvSpPr>
        <p:spPr bwMode="auto">
          <a:xfrm>
            <a:off x="3124200" y="4648200"/>
            <a:ext cx="457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6" name="Line 23"/>
          <p:cNvSpPr>
            <a:spLocks noChangeShapeType="1"/>
          </p:cNvSpPr>
          <p:nvPr/>
        </p:nvSpPr>
        <p:spPr bwMode="auto">
          <a:xfrm flipV="1">
            <a:off x="3124200" y="4191000"/>
            <a:ext cx="1752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7" name="Line 24"/>
          <p:cNvSpPr>
            <a:spLocks noChangeShapeType="1"/>
          </p:cNvSpPr>
          <p:nvPr/>
        </p:nvSpPr>
        <p:spPr bwMode="auto">
          <a:xfrm flipV="1">
            <a:off x="4495800" y="2362200"/>
            <a:ext cx="1295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8" name="Line 25"/>
          <p:cNvSpPr>
            <a:spLocks noChangeShapeType="1"/>
          </p:cNvSpPr>
          <p:nvPr/>
        </p:nvSpPr>
        <p:spPr bwMode="auto">
          <a:xfrm>
            <a:off x="6019800" y="2438400"/>
            <a:ext cx="76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9" name="Line 26"/>
          <p:cNvSpPr>
            <a:spLocks noChangeShapeType="1"/>
          </p:cNvSpPr>
          <p:nvPr/>
        </p:nvSpPr>
        <p:spPr bwMode="auto">
          <a:xfrm>
            <a:off x="5105400" y="4191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60" name="Line 27"/>
          <p:cNvSpPr>
            <a:spLocks noChangeShapeType="1"/>
          </p:cNvSpPr>
          <p:nvPr/>
        </p:nvSpPr>
        <p:spPr bwMode="auto">
          <a:xfrm>
            <a:off x="3505200" y="3810000"/>
            <a:ext cx="1371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61"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62"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72063" name="AutoShape 30"/>
          <p:cNvSpPr>
            <a:spLocks noChangeArrowheads="1"/>
          </p:cNvSpPr>
          <p:nvPr/>
        </p:nvSpPr>
        <p:spPr bwMode="auto">
          <a:xfrm>
            <a:off x="1676400" y="3429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2064" name="AutoShape 31"/>
          <p:cNvSpPr>
            <a:spLocks noChangeArrowheads="1"/>
          </p:cNvSpPr>
          <p:nvPr/>
        </p:nvSpPr>
        <p:spPr bwMode="auto">
          <a:xfrm>
            <a:off x="2438400" y="31242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2065" name="AutoShape 32"/>
          <p:cNvSpPr>
            <a:spLocks noChangeArrowheads="1"/>
          </p:cNvSpPr>
          <p:nvPr/>
        </p:nvSpPr>
        <p:spPr bwMode="auto">
          <a:xfrm>
            <a:off x="2590800" y="32004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2066" name="AutoShape 33"/>
          <p:cNvSpPr>
            <a:spLocks noChangeArrowheads="1"/>
          </p:cNvSpPr>
          <p:nvPr/>
        </p:nvSpPr>
        <p:spPr bwMode="auto">
          <a:xfrm>
            <a:off x="2743200" y="32766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2067" name="AutoShape 34"/>
          <p:cNvSpPr>
            <a:spLocks noChangeArrowheads="1"/>
          </p:cNvSpPr>
          <p:nvPr/>
        </p:nvSpPr>
        <p:spPr bwMode="auto">
          <a:xfrm flipH="1">
            <a:off x="2286000" y="3581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2068" name="AutoShape 35"/>
          <p:cNvSpPr>
            <a:spLocks noChangeArrowheads="1"/>
          </p:cNvSpPr>
          <p:nvPr/>
        </p:nvSpPr>
        <p:spPr bwMode="auto">
          <a:xfrm>
            <a:off x="914400" y="44958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2069" name="AutoShape 36"/>
          <p:cNvSpPr>
            <a:spLocks noChangeArrowheads="1"/>
          </p:cNvSpPr>
          <p:nvPr/>
        </p:nvSpPr>
        <p:spPr bwMode="auto">
          <a:xfrm flipH="1">
            <a:off x="1524000" y="46482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2070" name="AutoShape 37"/>
          <p:cNvSpPr>
            <a:spLocks noChangeArrowheads="1"/>
          </p:cNvSpPr>
          <p:nvPr/>
        </p:nvSpPr>
        <p:spPr bwMode="auto">
          <a:xfrm>
            <a:off x="3200400" y="24384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2071" name="AutoShape 38"/>
          <p:cNvSpPr>
            <a:spLocks noChangeArrowheads="1"/>
          </p:cNvSpPr>
          <p:nvPr/>
        </p:nvSpPr>
        <p:spPr bwMode="auto">
          <a:xfrm>
            <a:off x="4114800" y="22860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2072" name="AutoShape 39"/>
          <p:cNvSpPr>
            <a:spLocks noChangeArrowheads="1"/>
          </p:cNvSpPr>
          <p:nvPr/>
        </p:nvSpPr>
        <p:spPr bwMode="auto">
          <a:xfrm flipH="1">
            <a:off x="4724400" y="2438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2073" name="AutoShape 40"/>
          <p:cNvSpPr>
            <a:spLocks noChangeArrowheads="1"/>
          </p:cNvSpPr>
          <p:nvPr/>
        </p:nvSpPr>
        <p:spPr bwMode="auto">
          <a:xfrm>
            <a:off x="4876800" y="27432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2074" name="AutoShape 41"/>
          <p:cNvSpPr>
            <a:spLocks noChangeArrowheads="1"/>
          </p:cNvSpPr>
          <p:nvPr/>
        </p:nvSpPr>
        <p:spPr bwMode="auto">
          <a:xfrm flipH="1">
            <a:off x="5486400" y="28956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2075" name="AutoShape 42"/>
          <p:cNvSpPr>
            <a:spLocks noChangeArrowheads="1"/>
          </p:cNvSpPr>
          <p:nvPr/>
        </p:nvSpPr>
        <p:spPr bwMode="auto">
          <a:xfrm flipH="1">
            <a:off x="5257800" y="32766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568900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D124772D-A2A1-1445-B8C4-4F08DEBE05EE}" type="slidenum">
              <a:rPr lang="en-US" sz="1400"/>
              <a:pPr/>
              <a:t>35</a:t>
            </a:fld>
            <a:endParaRPr lang="en-US" sz="1400"/>
          </a:p>
        </p:txBody>
      </p:sp>
      <p:sp>
        <p:nvSpPr>
          <p:cNvPr id="174083"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74084"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74085"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74086"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r</a:t>
            </a:r>
          </a:p>
        </p:txBody>
      </p:sp>
      <p:sp>
        <p:nvSpPr>
          <p:cNvPr id="174087"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74088"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t</a:t>
            </a:r>
          </a:p>
        </p:txBody>
      </p:sp>
      <p:sp>
        <p:nvSpPr>
          <p:cNvPr id="174089"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u</a:t>
            </a:r>
          </a:p>
        </p:txBody>
      </p:sp>
      <p:sp>
        <p:nvSpPr>
          <p:cNvPr id="174090"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v</a:t>
            </a:r>
          </a:p>
        </p:txBody>
      </p:sp>
      <p:sp>
        <p:nvSpPr>
          <p:cNvPr id="174091"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w</a:t>
            </a:r>
          </a:p>
        </p:txBody>
      </p:sp>
      <p:sp>
        <p:nvSpPr>
          <p:cNvPr id="174092"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74093"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y</a:t>
            </a:r>
          </a:p>
        </p:txBody>
      </p:sp>
      <p:sp>
        <p:nvSpPr>
          <p:cNvPr id="174094"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74095" name="Line 14"/>
          <p:cNvSpPr>
            <a:spLocks noChangeShapeType="1"/>
          </p:cNvSpPr>
          <p:nvPr/>
        </p:nvSpPr>
        <p:spPr bwMode="auto">
          <a:xfrm flipH="1">
            <a:off x="1676400" y="3581400"/>
            <a:ext cx="685800" cy="762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096" name="Line 15"/>
          <p:cNvSpPr>
            <a:spLocks noChangeShapeType="1"/>
          </p:cNvSpPr>
          <p:nvPr/>
        </p:nvSpPr>
        <p:spPr bwMode="auto">
          <a:xfrm>
            <a:off x="1676400" y="4495800"/>
            <a:ext cx="1143000" cy="152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097" name="Line 16"/>
          <p:cNvSpPr>
            <a:spLocks noChangeShapeType="1"/>
          </p:cNvSpPr>
          <p:nvPr/>
        </p:nvSpPr>
        <p:spPr bwMode="auto">
          <a:xfrm flipH="1">
            <a:off x="2971800" y="38100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98" name="Line 17"/>
          <p:cNvSpPr>
            <a:spLocks noChangeShapeType="1"/>
          </p:cNvSpPr>
          <p:nvPr/>
        </p:nvSpPr>
        <p:spPr bwMode="auto">
          <a:xfrm flipV="1">
            <a:off x="2590800" y="3124200"/>
            <a:ext cx="25908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099" name="Line 18"/>
          <p:cNvSpPr>
            <a:spLocks noChangeShapeType="1"/>
          </p:cNvSpPr>
          <p:nvPr/>
        </p:nvSpPr>
        <p:spPr bwMode="auto">
          <a:xfrm flipV="1">
            <a:off x="2590800" y="2895600"/>
            <a:ext cx="914400" cy="533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0" name="Line 19"/>
          <p:cNvSpPr>
            <a:spLocks noChangeShapeType="1"/>
          </p:cNvSpPr>
          <p:nvPr/>
        </p:nvSpPr>
        <p:spPr bwMode="auto">
          <a:xfrm flipV="1">
            <a:off x="2667000" y="2819400"/>
            <a:ext cx="1676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01" name="Line 20"/>
          <p:cNvSpPr>
            <a:spLocks noChangeShapeType="1"/>
          </p:cNvSpPr>
          <p:nvPr/>
        </p:nvSpPr>
        <p:spPr bwMode="auto">
          <a:xfrm flipV="1">
            <a:off x="5334000" y="2438400"/>
            <a:ext cx="533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02" name="Line 21"/>
          <p:cNvSpPr>
            <a:spLocks noChangeShapeType="1"/>
          </p:cNvSpPr>
          <p:nvPr/>
        </p:nvSpPr>
        <p:spPr bwMode="auto">
          <a:xfrm flipH="1">
            <a:off x="5029200" y="3200400"/>
            <a:ext cx="228600" cy="8382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03" name="Line 22"/>
          <p:cNvSpPr>
            <a:spLocks noChangeShapeType="1"/>
          </p:cNvSpPr>
          <p:nvPr/>
        </p:nvSpPr>
        <p:spPr bwMode="auto">
          <a:xfrm>
            <a:off x="3124200" y="4648200"/>
            <a:ext cx="457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4" name="Line 23"/>
          <p:cNvSpPr>
            <a:spLocks noChangeShapeType="1"/>
          </p:cNvSpPr>
          <p:nvPr/>
        </p:nvSpPr>
        <p:spPr bwMode="auto">
          <a:xfrm flipV="1">
            <a:off x="3124200" y="4191000"/>
            <a:ext cx="1752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5" name="Line 24"/>
          <p:cNvSpPr>
            <a:spLocks noChangeShapeType="1"/>
          </p:cNvSpPr>
          <p:nvPr/>
        </p:nvSpPr>
        <p:spPr bwMode="auto">
          <a:xfrm flipV="1">
            <a:off x="4495800" y="2362200"/>
            <a:ext cx="12954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06" name="Line 25"/>
          <p:cNvSpPr>
            <a:spLocks noChangeShapeType="1"/>
          </p:cNvSpPr>
          <p:nvPr/>
        </p:nvSpPr>
        <p:spPr bwMode="auto">
          <a:xfrm>
            <a:off x="6019800" y="2438400"/>
            <a:ext cx="76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7" name="Line 26"/>
          <p:cNvSpPr>
            <a:spLocks noChangeShapeType="1"/>
          </p:cNvSpPr>
          <p:nvPr/>
        </p:nvSpPr>
        <p:spPr bwMode="auto">
          <a:xfrm>
            <a:off x="5105400" y="4191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8" name="Line 27"/>
          <p:cNvSpPr>
            <a:spLocks noChangeShapeType="1"/>
          </p:cNvSpPr>
          <p:nvPr/>
        </p:nvSpPr>
        <p:spPr bwMode="auto">
          <a:xfrm>
            <a:off x="3505200" y="3810000"/>
            <a:ext cx="1371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9"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0"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74111" name="AutoShape 30"/>
          <p:cNvSpPr>
            <a:spLocks noChangeArrowheads="1"/>
          </p:cNvSpPr>
          <p:nvPr/>
        </p:nvSpPr>
        <p:spPr bwMode="auto">
          <a:xfrm>
            <a:off x="1676400" y="3429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4112" name="AutoShape 31"/>
          <p:cNvSpPr>
            <a:spLocks noChangeArrowheads="1"/>
          </p:cNvSpPr>
          <p:nvPr/>
        </p:nvSpPr>
        <p:spPr bwMode="auto">
          <a:xfrm>
            <a:off x="2438400" y="31242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4113" name="AutoShape 32"/>
          <p:cNvSpPr>
            <a:spLocks noChangeArrowheads="1"/>
          </p:cNvSpPr>
          <p:nvPr/>
        </p:nvSpPr>
        <p:spPr bwMode="auto">
          <a:xfrm>
            <a:off x="2590800" y="32004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4114" name="AutoShape 33"/>
          <p:cNvSpPr>
            <a:spLocks noChangeArrowheads="1"/>
          </p:cNvSpPr>
          <p:nvPr/>
        </p:nvSpPr>
        <p:spPr bwMode="auto">
          <a:xfrm>
            <a:off x="2743200" y="32766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4115" name="AutoShape 34"/>
          <p:cNvSpPr>
            <a:spLocks noChangeArrowheads="1"/>
          </p:cNvSpPr>
          <p:nvPr/>
        </p:nvSpPr>
        <p:spPr bwMode="auto">
          <a:xfrm flipH="1">
            <a:off x="2286000" y="3581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4116" name="AutoShape 35"/>
          <p:cNvSpPr>
            <a:spLocks noChangeArrowheads="1"/>
          </p:cNvSpPr>
          <p:nvPr/>
        </p:nvSpPr>
        <p:spPr bwMode="auto">
          <a:xfrm>
            <a:off x="914400" y="44958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4117" name="AutoShape 36"/>
          <p:cNvSpPr>
            <a:spLocks noChangeArrowheads="1"/>
          </p:cNvSpPr>
          <p:nvPr/>
        </p:nvSpPr>
        <p:spPr bwMode="auto">
          <a:xfrm flipH="1">
            <a:off x="1524000" y="46482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4118" name="AutoShape 37"/>
          <p:cNvSpPr>
            <a:spLocks noChangeArrowheads="1"/>
          </p:cNvSpPr>
          <p:nvPr/>
        </p:nvSpPr>
        <p:spPr bwMode="auto">
          <a:xfrm>
            <a:off x="3200400" y="2438400"/>
            <a:ext cx="533400" cy="304800"/>
          </a:xfrm>
          <a:prstGeom prst="flowChartMultidocument">
            <a:avLst/>
          </a:prstGeom>
          <a:solidFill>
            <a:schemeClr val="accent2"/>
          </a:solidFill>
          <a:ln w="9525">
            <a:solidFill>
              <a:schemeClr val="tx1"/>
            </a:solidFill>
            <a:miter lim="800000"/>
            <a:headEnd/>
            <a:tailEnd/>
          </a:ln>
        </p:spPr>
        <p:txBody>
          <a:bodyPr wrap="none" anchor="ctr"/>
          <a:lstStyle/>
          <a:p>
            <a:endParaRPr lang="en-US"/>
          </a:p>
        </p:txBody>
      </p:sp>
      <p:sp>
        <p:nvSpPr>
          <p:cNvPr id="174119" name="AutoShape 38"/>
          <p:cNvSpPr>
            <a:spLocks noChangeArrowheads="1"/>
          </p:cNvSpPr>
          <p:nvPr/>
        </p:nvSpPr>
        <p:spPr bwMode="auto">
          <a:xfrm>
            <a:off x="4114800" y="2286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4120" name="AutoShape 39"/>
          <p:cNvSpPr>
            <a:spLocks noChangeArrowheads="1"/>
          </p:cNvSpPr>
          <p:nvPr/>
        </p:nvSpPr>
        <p:spPr bwMode="auto">
          <a:xfrm flipH="1">
            <a:off x="47244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4121" name="AutoShape 40"/>
          <p:cNvSpPr>
            <a:spLocks noChangeArrowheads="1"/>
          </p:cNvSpPr>
          <p:nvPr/>
        </p:nvSpPr>
        <p:spPr bwMode="auto">
          <a:xfrm>
            <a:off x="4876800" y="2743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4122" name="AutoShape 41"/>
          <p:cNvSpPr>
            <a:spLocks noChangeArrowheads="1"/>
          </p:cNvSpPr>
          <p:nvPr/>
        </p:nvSpPr>
        <p:spPr bwMode="auto">
          <a:xfrm flipH="1">
            <a:off x="5486400" y="2895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4123" name="AutoShape 42"/>
          <p:cNvSpPr>
            <a:spLocks noChangeArrowheads="1"/>
          </p:cNvSpPr>
          <p:nvPr/>
        </p:nvSpPr>
        <p:spPr bwMode="auto">
          <a:xfrm flipH="1">
            <a:off x="5257800" y="3276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4124" name="AutoShape 43"/>
          <p:cNvSpPr>
            <a:spLocks noChangeArrowheads="1"/>
          </p:cNvSpPr>
          <p:nvPr/>
        </p:nvSpPr>
        <p:spPr bwMode="auto">
          <a:xfrm>
            <a:off x="1600200" y="2209800"/>
            <a:ext cx="1219200" cy="457200"/>
          </a:xfrm>
          <a:prstGeom prst="wedgeRectCallout">
            <a:avLst>
              <a:gd name="adj1" fmla="val 80468"/>
              <a:gd name="adj2" fmla="val 46528"/>
            </a:avLst>
          </a:prstGeom>
          <a:solidFill>
            <a:schemeClr val="accent2"/>
          </a:solidFill>
          <a:ln w="9525">
            <a:solidFill>
              <a:schemeClr val="tx1"/>
            </a:solidFill>
            <a:miter lim="800000"/>
            <a:headEnd/>
            <a:tailEnd/>
          </a:ln>
        </p:spPr>
        <p:txBody>
          <a:bodyPr/>
          <a:lstStyle/>
          <a:p>
            <a:pPr algn="ctr" eaLnBrk="0" hangingPunct="0"/>
            <a:r>
              <a:rPr lang="en-US" sz="1800">
                <a:latin typeface="Tahoma" charset="0"/>
              </a:rPr>
              <a:t>q is done</a:t>
            </a:r>
          </a:p>
        </p:txBody>
      </p:sp>
      <p:sp>
        <p:nvSpPr>
          <p:cNvPr id="174125" name="AutoShape 44"/>
          <p:cNvSpPr>
            <a:spLocks noChangeArrowheads="1"/>
          </p:cNvSpPr>
          <p:nvPr/>
        </p:nvSpPr>
        <p:spPr bwMode="auto">
          <a:xfrm>
            <a:off x="2362200" y="47244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4126" name="AutoShape 45"/>
          <p:cNvSpPr>
            <a:spLocks noChangeArrowheads="1"/>
          </p:cNvSpPr>
          <p:nvPr/>
        </p:nvSpPr>
        <p:spPr bwMode="auto">
          <a:xfrm flipH="1">
            <a:off x="3276600" y="4343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4127" name="AutoShape 46"/>
          <p:cNvSpPr>
            <a:spLocks noChangeArrowheads="1"/>
          </p:cNvSpPr>
          <p:nvPr/>
        </p:nvSpPr>
        <p:spPr bwMode="auto">
          <a:xfrm flipH="1">
            <a:off x="3276600" y="4724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4128" name="AutoShape 47"/>
          <p:cNvSpPr>
            <a:spLocks noChangeArrowheads="1"/>
          </p:cNvSpPr>
          <p:nvPr/>
        </p:nvSpPr>
        <p:spPr bwMode="auto">
          <a:xfrm flipH="1">
            <a:off x="2743200" y="41148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4129" name="AutoShape 48"/>
          <p:cNvSpPr>
            <a:spLocks noChangeArrowheads="1"/>
          </p:cNvSpPr>
          <p:nvPr/>
        </p:nvSpPr>
        <p:spPr bwMode="auto">
          <a:xfrm flipH="1">
            <a:off x="5181600" y="3962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4130" name="AutoShape 49"/>
          <p:cNvSpPr>
            <a:spLocks noChangeArrowheads="1"/>
          </p:cNvSpPr>
          <p:nvPr/>
        </p:nvSpPr>
        <p:spPr bwMode="auto">
          <a:xfrm flipH="1">
            <a:off x="4648200" y="41910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4131" name="AutoShape 50"/>
          <p:cNvSpPr>
            <a:spLocks noChangeArrowheads="1"/>
          </p:cNvSpPr>
          <p:nvPr/>
        </p:nvSpPr>
        <p:spPr bwMode="auto">
          <a:xfrm flipH="1">
            <a:off x="4648200" y="38100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4132" name="AutoShape 51"/>
          <p:cNvSpPr>
            <a:spLocks noChangeArrowheads="1"/>
          </p:cNvSpPr>
          <p:nvPr/>
        </p:nvSpPr>
        <p:spPr bwMode="auto">
          <a:xfrm flipH="1">
            <a:off x="6019800" y="2438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4133" name="AutoShape 52"/>
          <p:cNvSpPr>
            <a:spLocks noChangeArrowheads="1"/>
          </p:cNvSpPr>
          <p:nvPr/>
        </p:nvSpPr>
        <p:spPr bwMode="auto">
          <a:xfrm>
            <a:off x="5943600" y="19050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4134" name="AutoShape 53"/>
          <p:cNvSpPr>
            <a:spLocks noChangeArrowheads="1"/>
          </p:cNvSpPr>
          <p:nvPr/>
        </p:nvSpPr>
        <p:spPr bwMode="auto">
          <a:xfrm>
            <a:off x="4953000" y="42672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422795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99293FB3-B8D4-5F42-BC9C-E9A078D151EB}" type="slidenum">
              <a:rPr lang="en-US" sz="1400"/>
              <a:pPr/>
              <a:t>36</a:t>
            </a:fld>
            <a:endParaRPr lang="en-US" sz="1400"/>
          </a:p>
        </p:txBody>
      </p:sp>
      <p:sp>
        <p:nvSpPr>
          <p:cNvPr id="176131"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76132"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76133"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76134"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r</a:t>
            </a:r>
          </a:p>
        </p:txBody>
      </p:sp>
      <p:sp>
        <p:nvSpPr>
          <p:cNvPr id="176135"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s</a:t>
            </a:r>
          </a:p>
        </p:txBody>
      </p:sp>
      <p:sp>
        <p:nvSpPr>
          <p:cNvPr id="176136"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t</a:t>
            </a:r>
          </a:p>
        </p:txBody>
      </p:sp>
      <p:sp>
        <p:nvSpPr>
          <p:cNvPr id="176137"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u</a:t>
            </a:r>
          </a:p>
        </p:txBody>
      </p:sp>
      <p:sp>
        <p:nvSpPr>
          <p:cNvPr id="176138"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v</a:t>
            </a:r>
          </a:p>
        </p:txBody>
      </p:sp>
      <p:sp>
        <p:nvSpPr>
          <p:cNvPr id="176139"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w</a:t>
            </a:r>
          </a:p>
        </p:txBody>
      </p:sp>
      <p:sp>
        <p:nvSpPr>
          <p:cNvPr id="176140"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x</a:t>
            </a:r>
          </a:p>
        </p:txBody>
      </p:sp>
      <p:sp>
        <p:nvSpPr>
          <p:cNvPr id="176141"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y</a:t>
            </a:r>
          </a:p>
        </p:txBody>
      </p:sp>
      <p:sp>
        <p:nvSpPr>
          <p:cNvPr id="176142"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z</a:t>
            </a:r>
          </a:p>
        </p:txBody>
      </p:sp>
      <p:sp>
        <p:nvSpPr>
          <p:cNvPr id="176143" name="Line 14"/>
          <p:cNvSpPr>
            <a:spLocks noChangeShapeType="1"/>
          </p:cNvSpPr>
          <p:nvPr/>
        </p:nvSpPr>
        <p:spPr bwMode="auto">
          <a:xfrm flipH="1">
            <a:off x="1676400" y="3581400"/>
            <a:ext cx="685800" cy="762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44" name="Line 15"/>
          <p:cNvSpPr>
            <a:spLocks noChangeShapeType="1"/>
          </p:cNvSpPr>
          <p:nvPr/>
        </p:nvSpPr>
        <p:spPr bwMode="auto">
          <a:xfrm>
            <a:off x="1676400" y="4495800"/>
            <a:ext cx="1143000" cy="152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45" name="Line 16"/>
          <p:cNvSpPr>
            <a:spLocks noChangeShapeType="1"/>
          </p:cNvSpPr>
          <p:nvPr/>
        </p:nvSpPr>
        <p:spPr bwMode="auto">
          <a:xfrm flipH="1">
            <a:off x="2971800" y="3810000"/>
            <a:ext cx="381000" cy="6858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46" name="Line 17"/>
          <p:cNvSpPr>
            <a:spLocks noChangeShapeType="1"/>
          </p:cNvSpPr>
          <p:nvPr/>
        </p:nvSpPr>
        <p:spPr bwMode="auto">
          <a:xfrm flipV="1">
            <a:off x="2590800" y="3124200"/>
            <a:ext cx="25908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47" name="Line 18"/>
          <p:cNvSpPr>
            <a:spLocks noChangeShapeType="1"/>
          </p:cNvSpPr>
          <p:nvPr/>
        </p:nvSpPr>
        <p:spPr bwMode="auto">
          <a:xfrm flipV="1">
            <a:off x="2590800" y="2895600"/>
            <a:ext cx="9144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8" name="Line 19"/>
          <p:cNvSpPr>
            <a:spLocks noChangeShapeType="1"/>
          </p:cNvSpPr>
          <p:nvPr/>
        </p:nvSpPr>
        <p:spPr bwMode="auto">
          <a:xfrm flipV="1">
            <a:off x="2667000" y="2819400"/>
            <a:ext cx="1676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49" name="Line 20"/>
          <p:cNvSpPr>
            <a:spLocks noChangeShapeType="1"/>
          </p:cNvSpPr>
          <p:nvPr/>
        </p:nvSpPr>
        <p:spPr bwMode="auto">
          <a:xfrm flipV="1">
            <a:off x="5334000" y="2438400"/>
            <a:ext cx="533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0" name="Line 21"/>
          <p:cNvSpPr>
            <a:spLocks noChangeShapeType="1"/>
          </p:cNvSpPr>
          <p:nvPr/>
        </p:nvSpPr>
        <p:spPr bwMode="auto">
          <a:xfrm flipH="1">
            <a:off x="5029200" y="3200400"/>
            <a:ext cx="228600" cy="8382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1" name="Line 22"/>
          <p:cNvSpPr>
            <a:spLocks noChangeShapeType="1"/>
          </p:cNvSpPr>
          <p:nvPr/>
        </p:nvSpPr>
        <p:spPr bwMode="auto">
          <a:xfrm>
            <a:off x="3124200" y="4648200"/>
            <a:ext cx="4572000" cy="7620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2" name="Line 23"/>
          <p:cNvSpPr>
            <a:spLocks noChangeShapeType="1"/>
          </p:cNvSpPr>
          <p:nvPr/>
        </p:nvSpPr>
        <p:spPr bwMode="auto">
          <a:xfrm flipV="1">
            <a:off x="3124200" y="4191000"/>
            <a:ext cx="1752600" cy="4572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3" name="Line 24"/>
          <p:cNvSpPr>
            <a:spLocks noChangeShapeType="1"/>
          </p:cNvSpPr>
          <p:nvPr/>
        </p:nvSpPr>
        <p:spPr bwMode="auto">
          <a:xfrm flipV="1">
            <a:off x="4495800" y="2362200"/>
            <a:ext cx="12954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4" name="Line 25"/>
          <p:cNvSpPr>
            <a:spLocks noChangeShapeType="1"/>
          </p:cNvSpPr>
          <p:nvPr/>
        </p:nvSpPr>
        <p:spPr bwMode="auto">
          <a:xfrm>
            <a:off x="6019800" y="2438400"/>
            <a:ext cx="76200" cy="21336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5" name="Line 26"/>
          <p:cNvSpPr>
            <a:spLocks noChangeShapeType="1"/>
          </p:cNvSpPr>
          <p:nvPr/>
        </p:nvSpPr>
        <p:spPr bwMode="auto">
          <a:xfrm>
            <a:off x="5105400" y="4191000"/>
            <a:ext cx="914400" cy="4572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6" name="Line 27"/>
          <p:cNvSpPr>
            <a:spLocks noChangeShapeType="1"/>
          </p:cNvSpPr>
          <p:nvPr/>
        </p:nvSpPr>
        <p:spPr bwMode="auto">
          <a:xfrm>
            <a:off x="3505200" y="3810000"/>
            <a:ext cx="1371600" cy="3048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7" name="Line 28"/>
          <p:cNvSpPr>
            <a:spLocks noChangeShapeType="1"/>
          </p:cNvSpPr>
          <p:nvPr/>
        </p:nvSpPr>
        <p:spPr bwMode="auto">
          <a:xfrm>
            <a:off x="6172200" y="47244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58"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76159" name="AutoShape 30"/>
          <p:cNvSpPr>
            <a:spLocks noChangeArrowheads="1"/>
          </p:cNvSpPr>
          <p:nvPr/>
        </p:nvSpPr>
        <p:spPr bwMode="auto">
          <a:xfrm>
            <a:off x="1676400" y="3429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6160" name="AutoShape 31"/>
          <p:cNvSpPr>
            <a:spLocks noChangeArrowheads="1"/>
          </p:cNvSpPr>
          <p:nvPr/>
        </p:nvSpPr>
        <p:spPr bwMode="auto">
          <a:xfrm>
            <a:off x="2438400" y="31242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61" name="AutoShape 32"/>
          <p:cNvSpPr>
            <a:spLocks noChangeArrowheads="1"/>
          </p:cNvSpPr>
          <p:nvPr/>
        </p:nvSpPr>
        <p:spPr bwMode="auto">
          <a:xfrm>
            <a:off x="2590800" y="32004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62" name="AutoShape 33"/>
          <p:cNvSpPr>
            <a:spLocks noChangeArrowheads="1"/>
          </p:cNvSpPr>
          <p:nvPr/>
        </p:nvSpPr>
        <p:spPr bwMode="auto">
          <a:xfrm>
            <a:off x="2743200" y="32766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63" name="AutoShape 34"/>
          <p:cNvSpPr>
            <a:spLocks noChangeArrowheads="1"/>
          </p:cNvSpPr>
          <p:nvPr/>
        </p:nvSpPr>
        <p:spPr bwMode="auto">
          <a:xfrm flipH="1">
            <a:off x="2286000" y="3581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64" name="AutoShape 35"/>
          <p:cNvSpPr>
            <a:spLocks noChangeArrowheads="1"/>
          </p:cNvSpPr>
          <p:nvPr/>
        </p:nvSpPr>
        <p:spPr bwMode="auto">
          <a:xfrm>
            <a:off x="914400" y="44958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6165" name="AutoShape 36"/>
          <p:cNvSpPr>
            <a:spLocks noChangeArrowheads="1"/>
          </p:cNvSpPr>
          <p:nvPr/>
        </p:nvSpPr>
        <p:spPr bwMode="auto">
          <a:xfrm flipH="1">
            <a:off x="1524000" y="46482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66" name="AutoShape 37"/>
          <p:cNvSpPr>
            <a:spLocks noChangeArrowheads="1"/>
          </p:cNvSpPr>
          <p:nvPr/>
        </p:nvSpPr>
        <p:spPr bwMode="auto">
          <a:xfrm>
            <a:off x="533400" y="2819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q</a:t>
            </a:r>
          </a:p>
        </p:txBody>
      </p:sp>
      <p:sp>
        <p:nvSpPr>
          <p:cNvPr id="176167" name="AutoShape 38"/>
          <p:cNvSpPr>
            <a:spLocks noChangeArrowheads="1"/>
          </p:cNvSpPr>
          <p:nvPr/>
        </p:nvSpPr>
        <p:spPr bwMode="auto">
          <a:xfrm>
            <a:off x="4114800" y="2286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6168" name="AutoShape 39"/>
          <p:cNvSpPr>
            <a:spLocks noChangeArrowheads="1"/>
          </p:cNvSpPr>
          <p:nvPr/>
        </p:nvSpPr>
        <p:spPr bwMode="auto">
          <a:xfrm flipH="1">
            <a:off x="47244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69" name="AutoShape 40"/>
          <p:cNvSpPr>
            <a:spLocks noChangeArrowheads="1"/>
          </p:cNvSpPr>
          <p:nvPr/>
        </p:nvSpPr>
        <p:spPr bwMode="auto">
          <a:xfrm>
            <a:off x="4876800" y="2743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6170" name="AutoShape 41"/>
          <p:cNvSpPr>
            <a:spLocks noChangeArrowheads="1"/>
          </p:cNvSpPr>
          <p:nvPr/>
        </p:nvSpPr>
        <p:spPr bwMode="auto">
          <a:xfrm flipH="1">
            <a:off x="5486400" y="2895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71" name="AutoShape 42"/>
          <p:cNvSpPr>
            <a:spLocks noChangeArrowheads="1"/>
          </p:cNvSpPr>
          <p:nvPr/>
        </p:nvSpPr>
        <p:spPr bwMode="auto">
          <a:xfrm flipH="1">
            <a:off x="5257800" y="3276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72" name="AutoShape 43"/>
          <p:cNvSpPr>
            <a:spLocks noChangeArrowheads="1"/>
          </p:cNvSpPr>
          <p:nvPr/>
        </p:nvSpPr>
        <p:spPr bwMode="auto">
          <a:xfrm>
            <a:off x="2362200" y="47244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6173" name="AutoShape 44"/>
          <p:cNvSpPr>
            <a:spLocks noChangeArrowheads="1"/>
          </p:cNvSpPr>
          <p:nvPr/>
        </p:nvSpPr>
        <p:spPr bwMode="auto">
          <a:xfrm flipH="1">
            <a:off x="3276600" y="4343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74" name="AutoShape 45"/>
          <p:cNvSpPr>
            <a:spLocks noChangeArrowheads="1"/>
          </p:cNvSpPr>
          <p:nvPr/>
        </p:nvSpPr>
        <p:spPr bwMode="auto">
          <a:xfrm flipH="1">
            <a:off x="3276600" y="4724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75" name="AutoShape 46"/>
          <p:cNvSpPr>
            <a:spLocks noChangeArrowheads="1"/>
          </p:cNvSpPr>
          <p:nvPr/>
        </p:nvSpPr>
        <p:spPr bwMode="auto">
          <a:xfrm flipH="1">
            <a:off x="2743200" y="41148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76" name="AutoShape 47"/>
          <p:cNvSpPr>
            <a:spLocks noChangeArrowheads="1"/>
          </p:cNvSpPr>
          <p:nvPr/>
        </p:nvSpPr>
        <p:spPr bwMode="auto">
          <a:xfrm flipH="1">
            <a:off x="5181600" y="3962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77" name="AutoShape 48"/>
          <p:cNvSpPr>
            <a:spLocks noChangeArrowheads="1"/>
          </p:cNvSpPr>
          <p:nvPr/>
        </p:nvSpPr>
        <p:spPr bwMode="auto">
          <a:xfrm flipH="1">
            <a:off x="4648200" y="41910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78" name="AutoShape 49"/>
          <p:cNvSpPr>
            <a:spLocks noChangeArrowheads="1"/>
          </p:cNvSpPr>
          <p:nvPr/>
        </p:nvSpPr>
        <p:spPr bwMode="auto">
          <a:xfrm flipH="1">
            <a:off x="4648200" y="38100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79" name="AutoShape 50"/>
          <p:cNvSpPr>
            <a:spLocks noChangeArrowheads="1"/>
          </p:cNvSpPr>
          <p:nvPr/>
        </p:nvSpPr>
        <p:spPr bwMode="auto">
          <a:xfrm flipH="1">
            <a:off x="60198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6180" name="AutoShape 51"/>
          <p:cNvSpPr>
            <a:spLocks noChangeArrowheads="1"/>
          </p:cNvSpPr>
          <p:nvPr/>
        </p:nvSpPr>
        <p:spPr bwMode="auto">
          <a:xfrm>
            <a:off x="6019800" y="1981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6181" name="AutoShape 52"/>
          <p:cNvSpPr>
            <a:spLocks noChangeArrowheads="1"/>
          </p:cNvSpPr>
          <p:nvPr/>
        </p:nvSpPr>
        <p:spPr bwMode="auto">
          <a:xfrm>
            <a:off x="7924800" y="51816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6182" name="AutoShape 53"/>
          <p:cNvSpPr>
            <a:spLocks noChangeArrowheads="1"/>
          </p:cNvSpPr>
          <p:nvPr/>
        </p:nvSpPr>
        <p:spPr bwMode="auto">
          <a:xfrm>
            <a:off x="6248400" y="44196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
        <p:nvSpPr>
          <p:cNvPr id="176183" name="AutoShape 54"/>
          <p:cNvSpPr>
            <a:spLocks noChangeArrowheads="1"/>
          </p:cNvSpPr>
          <p:nvPr/>
        </p:nvSpPr>
        <p:spPr bwMode="auto">
          <a:xfrm>
            <a:off x="4876800" y="43434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6184" name="AutoShape 55"/>
          <p:cNvSpPr>
            <a:spLocks noChangeArrowheads="1"/>
          </p:cNvSpPr>
          <p:nvPr/>
        </p:nvSpPr>
        <p:spPr bwMode="auto">
          <a:xfrm flipH="1">
            <a:off x="7239000" y="54102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6185" name="AutoShape 56"/>
          <p:cNvSpPr>
            <a:spLocks noChangeArrowheads="1"/>
          </p:cNvSpPr>
          <p:nvPr/>
        </p:nvSpPr>
        <p:spPr bwMode="auto">
          <a:xfrm flipH="1">
            <a:off x="7620000" y="49530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6186" name="AutoShape 57"/>
          <p:cNvSpPr>
            <a:spLocks noChangeArrowheads="1"/>
          </p:cNvSpPr>
          <p:nvPr/>
        </p:nvSpPr>
        <p:spPr bwMode="auto">
          <a:xfrm flipH="1">
            <a:off x="5867400" y="43434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6187" name="AutoShape 58"/>
          <p:cNvSpPr>
            <a:spLocks noChangeArrowheads="1"/>
          </p:cNvSpPr>
          <p:nvPr/>
        </p:nvSpPr>
        <p:spPr bwMode="auto">
          <a:xfrm flipH="1">
            <a:off x="6172200" y="4114800"/>
            <a:ext cx="228600" cy="228600"/>
          </a:xfrm>
          <a:prstGeom prst="flowChartMagneticTape">
            <a:avLst/>
          </a:prstGeom>
          <a:solidFill>
            <a:srgbClr val="FF3300"/>
          </a:solidFill>
          <a:ln w="9525">
            <a:solidFill>
              <a:schemeClr val="tx1"/>
            </a:solidFill>
            <a:miter lim="800000"/>
            <a:headEnd/>
            <a:tailEnd/>
          </a:ln>
        </p:spPr>
        <p:txBody>
          <a:bodyPr wrap="none" anchor="ctr"/>
          <a:lstStyle/>
          <a:p>
            <a:endParaRPr lang="en-US"/>
          </a:p>
        </p:txBody>
      </p:sp>
      <p:sp>
        <p:nvSpPr>
          <p:cNvPr id="176188" name="AutoShape 59"/>
          <p:cNvSpPr>
            <a:spLocks noChangeArrowheads="1"/>
          </p:cNvSpPr>
          <p:nvPr/>
        </p:nvSpPr>
        <p:spPr bwMode="auto">
          <a:xfrm>
            <a:off x="3505200" y="3429000"/>
            <a:ext cx="533400" cy="304800"/>
          </a:xfrm>
          <a:prstGeom prst="flowChartMultidocument">
            <a:avLst/>
          </a:prstGeom>
          <a:solidFill>
            <a:srgbClr val="FF33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765175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01A85F9-27DD-1748-97BF-B096C3455F05}" type="slidenum">
              <a:rPr lang="en-US" sz="1400"/>
              <a:pPr/>
              <a:t>37</a:t>
            </a:fld>
            <a:endParaRPr lang="en-US" sz="1400"/>
          </a:p>
        </p:txBody>
      </p:sp>
      <p:sp>
        <p:nvSpPr>
          <p:cNvPr id="178179"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78180"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78181"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78182"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r</a:t>
            </a:r>
          </a:p>
        </p:txBody>
      </p:sp>
      <p:sp>
        <p:nvSpPr>
          <p:cNvPr id="178183"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s</a:t>
            </a:r>
          </a:p>
        </p:txBody>
      </p:sp>
      <p:sp>
        <p:nvSpPr>
          <p:cNvPr id="178184"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t</a:t>
            </a:r>
          </a:p>
        </p:txBody>
      </p:sp>
      <p:sp>
        <p:nvSpPr>
          <p:cNvPr id="178185"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u</a:t>
            </a:r>
          </a:p>
        </p:txBody>
      </p:sp>
      <p:sp>
        <p:nvSpPr>
          <p:cNvPr id="178186"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v</a:t>
            </a:r>
          </a:p>
        </p:txBody>
      </p:sp>
      <p:sp>
        <p:nvSpPr>
          <p:cNvPr id="178187"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w</a:t>
            </a:r>
          </a:p>
        </p:txBody>
      </p:sp>
      <p:sp>
        <p:nvSpPr>
          <p:cNvPr id="178188"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x</a:t>
            </a:r>
          </a:p>
        </p:txBody>
      </p:sp>
      <p:sp>
        <p:nvSpPr>
          <p:cNvPr id="178189"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y</a:t>
            </a:r>
          </a:p>
        </p:txBody>
      </p:sp>
      <p:sp>
        <p:nvSpPr>
          <p:cNvPr id="178190"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z</a:t>
            </a:r>
          </a:p>
        </p:txBody>
      </p:sp>
      <p:sp>
        <p:nvSpPr>
          <p:cNvPr id="178191" name="Line 14"/>
          <p:cNvSpPr>
            <a:spLocks noChangeShapeType="1"/>
          </p:cNvSpPr>
          <p:nvPr/>
        </p:nvSpPr>
        <p:spPr bwMode="auto">
          <a:xfrm flipH="1">
            <a:off x="1676400" y="3581400"/>
            <a:ext cx="685800" cy="762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192" name="Line 15"/>
          <p:cNvSpPr>
            <a:spLocks noChangeShapeType="1"/>
          </p:cNvSpPr>
          <p:nvPr/>
        </p:nvSpPr>
        <p:spPr bwMode="auto">
          <a:xfrm>
            <a:off x="1676400" y="4495800"/>
            <a:ext cx="1143000" cy="152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193" name="Line 16"/>
          <p:cNvSpPr>
            <a:spLocks noChangeShapeType="1"/>
          </p:cNvSpPr>
          <p:nvPr/>
        </p:nvSpPr>
        <p:spPr bwMode="auto">
          <a:xfrm flipH="1">
            <a:off x="2971800" y="3810000"/>
            <a:ext cx="381000" cy="6858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194" name="Line 17"/>
          <p:cNvSpPr>
            <a:spLocks noChangeShapeType="1"/>
          </p:cNvSpPr>
          <p:nvPr/>
        </p:nvSpPr>
        <p:spPr bwMode="auto">
          <a:xfrm flipV="1">
            <a:off x="2590800" y="3124200"/>
            <a:ext cx="25908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195" name="Line 18"/>
          <p:cNvSpPr>
            <a:spLocks noChangeShapeType="1"/>
          </p:cNvSpPr>
          <p:nvPr/>
        </p:nvSpPr>
        <p:spPr bwMode="auto">
          <a:xfrm flipV="1">
            <a:off x="2590800" y="2895600"/>
            <a:ext cx="9144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6" name="Line 19"/>
          <p:cNvSpPr>
            <a:spLocks noChangeShapeType="1"/>
          </p:cNvSpPr>
          <p:nvPr/>
        </p:nvSpPr>
        <p:spPr bwMode="auto">
          <a:xfrm flipV="1">
            <a:off x="2667000" y="2819400"/>
            <a:ext cx="1676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197" name="Line 20"/>
          <p:cNvSpPr>
            <a:spLocks noChangeShapeType="1"/>
          </p:cNvSpPr>
          <p:nvPr/>
        </p:nvSpPr>
        <p:spPr bwMode="auto">
          <a:xfrm flipV="1">
            <a:off x="5334000" y="2438400"/>
            <a:ext cx="533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198" name="Line 21"/>
          <p:cNvSpPr>
            <a:spLocks noChangeShapeType="1"/>
          </p:cNvSpPr>
          <p:nvPr/>
        </p:nvSpPr>
        <p:spPr bwMode="auto">
          <a:xfrm flipH="1">
            <a:off x="5029200" y="3200400"/>
            <a:ext cx="228600" cy="8382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199" name="Line 22"/>
          <p:cNvSpPr>
            <a:spLocks noChangeShapeType="1"/>
          </p:cNvSpPr>
          <p:nvPr/>
        </p:nvSpPr>
        <p:spPr bwMode="auto">
          <a:xfrm>
            <a:off x="3124200" y="4648200"/>
            <a:ext cx="4572000" cy="7620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200" name="Line 23"/>
          <p:cNvSpPr>
            <a:spLocks noChangeShapeType="1"/>
          </p:cNvSpPr>
          <p:nvPr/>
        </p:nvSpPr>
        <p:spPr bwMode="auto">
          <a:xfrm flipV="1">
            <a:off x="3124200" y="4191000"/>
            <a:ext cx="1752600" cy="4572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201" name="Line 24"/>
          <p:cNvSpPr>
            <a:spLocks noChangeShapeType="1"/>
          </p:cNvSpPr>
          <p:nvPr/>
        </p:nvSpPr>
        <p:spPr bwMode="auto">
          <a:xfrm flipV="1">
            <a:off x="4495800" y="2362200"/>
            <a:ext cx="12954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202" name="Line 25"/>
          <p:cNvSpPr>
            <a:spLocks noChangeShapeType="1"/>
          </p:cNvSpPr>
          <p:nvPr/>
        </p:nvSpPr>
        <p:spPr bwMode="auto">
          <a:xfrm>
            <a:off x="6019800" y="2438400"/>
            <a:ext cx="76200" cy="21336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203" name="Line 26"/>
          <p:cNvSpPr>
            <a:spLocks noChangeShapeType="1"/>
          </p:cNvSpPr>
          <p:nvPr/>
        </p:nvSpPr>
        <p:spPr bwMode="auto">
          <a:xfrm>
            <a:off x="5105400" y="4191000"/>
            <a:ext cx="914400" cy="4572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204" name="Line 27"/>
          <p:cNvSpPr>
            <a:spLocks noChangeShapeType="1"/>
          </p:cNvSpPr>
          <p:nvPr/>
        </p:nvSpPr>
        <p:spPr bwMode="auto">
          <a:xfrm>
            <a:off x="3505200" y="3810000"/>
            <a:ext cx="1371600" cy="3048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205" name="Line 28"/>
          <p:cNvSpPr>
            <a:spLocks noChangeShapeType="1"/>
          </p:cNvSpPr>
          <p:nvPr/>
        </p:nvSpPr>
        <p:spPr bwMode="auto">
          <a:xfrm>
            <a:off x="6172200" y="4724400"/>
            <a:ext cx="1524000" cy="6096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8206"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78207" name="AutoShape 30"/>
          <p:cNvSpPr>
            <a:spLocks noChangeArrowheads="1"/>
          </p:cNvSpPr>
          <p:nvPr/>
        </p:nvSpPr>
        <p:spPr bwMode="auto">
          <a:xfrm>
            <a:off x="1676400" y="3429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08" name="AutoShape 31"/>
          <p:cNvSpPr>
            <a:spLocks noChangeArrowheads="1"/>
          </p:cNvSpPr>
          <p:nvPr/>
        </p:nvSpPr>
        <p:spPr bwMode="auto">
          <a:xfrm>
            <a:off x="2438400" y="31242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09" name="AutoShape 32"/>
          <p:cNvSpPr>
            <a:spLocks noChangeArrowheads="1"/>
          </p:cNvSpPr>
          <p:nvPr/>
        </p:nvSpPr>
        <p:spPr bwMode="auto">
          <a:xfrm>
            <a:off x="2590800" y="32004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10" name="AutoShape 33"/>
          <p:cNvSpPr>
            <a:spLocks noChangeArrowheads="1"/>
          </p:cNvSpPr>
          <p:nvPr/>
        </p:nvSpPr>
        <p:spPr bwMode="auto">
          <a:xfrm>
            <a:off x="2743200" y="32766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11" name="AutoShape 34"/>
          <p:cNvSpPr>
            <a:spLocks noChangeArrowheads="1"/>
          </p:cNvSpPr>
          <p:nvPr/>
        </p:nvSpPr>
        <p:spPr bwMode="auto">
          <a:xfrm flipH="1">
            <a:off x="2286000" y="3581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12" name="AutoShape 35"/>
          <p:cNvSpPr>
            <a:spLocks noChangeArrowheads="1"/>
          </p:cNvSpPr>
          <p:nvPr/>
        </p:nvSpPr>
        <p:spPr bwMode="auto">
          <a:xfrm>
            <a:off x="914400" y="44958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13" name="AutoShape 36"/>
          <p:cNvSpPr>
            <a:spLocks noChangeArrowheads="1"/>
          </p:cNvSpPr>
          <p:nvPr/>
        </p:nvSpPr>
        <p:spPr bwMode="auto">
          <a:xfrm flipH="1">
            <a:off x="1524000" y="46482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14" name="AutoShape 37"/>
          <p:cNvSpPr>
            <a:spLocks noChangeArrowheads="1"/>
          </p:cNvSpPr>
          <p:nvPr/>
        </p:nvSpPr>
        <p:spPr bwMode="auto">
          <a:xfrm>
            <a:off x="533400" y="2819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q</a:t>
            </a:r>
          </a:p>
        </p:txBody>
      </p:sp>
      <p:sp>
        <p:nvSpPr>
          <p:cNvPr id="178215" name="AutoShape 38"/>
          <p:cNvSpPr>
            <a:spLocks noChangeArrowheads="1"/>
          </p:cNvSpPr>
          <p:nvPr/>
        </p:nvSpPr>
        <p:spPr bwMode="auto">
          <a:xfrm>
            <a:off x="4114800" y="2286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16" name="AutoShape 39"/>
          <p:cNvSpPr>
            <a:spLocks noChangeArrowheads="1"/>
          </p:cNvSpPr>
          <p:nvPr/>
        </p:nvSpPr>
        <p:spPr bwMode="auto">
          <a:xfrm flipH="1">
            <a:off x="47244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17" name="AutoShape 40"/>
          <p:cNvSpPr>
            <a:spLocks noChangeArrowheads="1"/>
          </p:cNvSpPr>
          <p:nvPr/>
        </p:nvSpPr>
        <p:spPr bwMode="auto">
          <a:xfrm>
            <a:off x="4876800" y="2743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18" name="AutoShape 41"/>
          <p:cNvSpPr>
            <a:spLocks noChangeArrowheads="1"/>
          </p:cNvSpPr>
          <p:nvPr/>
        </p:nvSpPr>
        <p:spPr bwMode="auto">
          <a:xfrm flipH="1">
            <a:off x="5486400" y="2895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19" name="AutoShape 42"/>
          <p:cNvSpPr>
            <a:spLocks noChangeArrowheads="1"/>
          </p:cNvSpPr>
          <p:nvPr/>
        </p:nvSpPr>
        <p:spPr bwMode="auto">
          <a:xfrm flipH="1">
            <a:off x="5257800" y="3276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20" name="AutoShape 43"/>
          <p:cNvSpPr>
            <a:spLocks noChangeArrowheads="1"/>
          </p:cNvSpPr>
          <p:nvPr/>
        </p:nvSpPr>
        <p:spPr bwMode="auto">
          <a:xfrm>
            <a:off x="2362200" y="47244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21" name="AutoShape 44"/>
          <p:cNvSpPr>
            <a:spLocks noChangeArrowheads="1"/>
          </p:cNvSpPr>
          <p:nvPr/>
        </p:nvSpPr>
        <p:spPr bwMode="auto">
          <a:xfrm flipH="1">
            <a:off x="3276600" y="4343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22" name="AutoShape 45"/>
          <p:cNvSpPr>
            <a:spLocks noChangeArrowheads="1"/>
          </p:cNvSpPr>
          <p:nvPr/>
        </p:nvSpPr>
        <p:spPr bwMode="auto">
          <a:xfrm flipH="1">
            <a:off x="3276600" y="4724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23" name="AutoShape 46"/>
          <p:cNvSpPr>
            <a:spLocks noChangeArrowheads="1"/>
          </p:cNvSpPr>
          <p:nvPr/>
        </p:nvSpPr>
        <p:spPr bwMode="auto">
          <a:xfrm flipH="1">
            <a:off x="2743200" y="41148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24" name="AutoShape 47"/>
          <p:cNvSpPr>
            <a:spLocks noChangeArrowheads="1"/>
          </p:cNvSpPr>
          <p:nvPr/>
        </p:nvSpPr>
        <p:spPr bwMode="auto">
          <a:xfrm flipH="1">
            <a:off x="5181600" y="3962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25" name="AutoShape 48"/>
          <p:cNvSpPr>
            <a:spLocks noChangeArrowheads="1"/>
          </p:cNvSpPr>
          <p:nvPr/>
        </p:nvSpPr>
        <p:spPr bwMode="auto">
          <a:xfrm flipH="1">
            <a:off x="4648200" y="41910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26" name="AutoShape 49"/>
          <p:cNvSpPr>
            <a:spLocks noChangeArrowheads="1"/>
          </p:cNvSpPr>
          <p:nvPr/>
        </p:nvSpPr>
        <p:spPr bwMode="auto">
          <a:xfrm flipH="1">
            <a:off x="4648200" y="38100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27" name="AutoShape 50"/>
          <p:cNvSpPr>
            <a:spLocks noChangeArrowheads="1"/>
          </p:cNvSpPr>
          <p:nvPr/>
        </p:nvSpPr>
        <p:spPr bwMode="auto">
          <a:xfrm flipH="1">
            <a:off x="60198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28" name="AutoShape 51"/>
          <p:cNvSpPr>
            <a:spLocks noChangeArrowheads="1"/>
          </p:cNvSpPr>
          <p:nvPr/>
        </p:nvSpPr>
        <p:spPr bwMode="auto">
          <a:xfrm>
            <a:off x="6019800" y="1981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29" name="AutoShape 52"/>
          <p:cNvSpPr>
            <a:spLocks noChangeArrowheads="1"/>
          </p:cNvSpPr>
          <p:nvPr/>
        </p:nvSpPr>
        <p:spPr bwMode="auto">
          <a:xfrm>
            <a:off x="7924800" y="51816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30" name="AutoShape 53"/>
          <p:cNvSpPr>
            <a:spLocks noChangeArrowheads="1"/>
          </p:cNvSpPr>
          <p:nvPr/>
        </p:nvSpPr>
        <p:spPr bwMode="auto">
          <a:xfrm>
            <a:off x="6248400" y="44196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31" name="AutoShape 54"/>
          <p:cNvSpPr>
            <a:spLocks noChangeArrowheads="1"/>
          </p:cNvSpPr>
          <p:nvPr/>
        </p:nvSpPr>
        <p:spPr bwMode="auto">
          <a:xfrm>
            <a:off x="4876800" y="43434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78232" name="AutoShape 55"/>
          <p:cNvSpPr>
            <a:spLocks noChangeArrowheads="1"/>
          </p:cNvSpPr>
          <p:nvPr/>
        </p:nvSpPr>
        <p:spPr bwMode="auto">
          <a:xfrm flipH="1">
            <a:off x="7239000" y="54102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33" name="AutoShape 56"/>
          <p:cNvSpPr>
            <a:spLocks noChangeArrowheads="1"/>
          </p:cNvSpPr>
          <p:nvPr/>
        </p:nvSpPr>
        <p:spPr bwMode="auto">
          <a:xfrm flipH="1">
            <a:off x="7620000" y="49530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34" name="AutoShape 57"/>
          <p:cNvSpPr>
            <a:spLocks noChangeArrowheads="1"/>
          </p:cNvSpPr>
          <p:nvPr/>
        </p:nvSpPr>
        <p:spPr bwMode="auto">
          <a:xfrm flipH="1">
            <a:off x="5867400" y="4343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35" name="AutoShape 58"/>
          <p:cNvSpPr>
            <a:spLocks noChangeArrowheads="1"/>
          </p:cNvSpPr>
          <p:nvPr/>
        </p:nvSpPr>
        <p:spPr bwMode="auto">
          <a:xfrm flipH="1">
            <a:off x="6172200" y="41148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78236" name="AutoShape 59"/>
          <p:cNvSpPr>
            <a:spLocks noChangeArrowheads="1"/>
          </p:cNvSpPr>
          <p:nvPr/>
        </p:nvSpPr>
        <p:spPr bwMode="auto">
          <a:xfrm>
            <a:off x="3505200" y="3429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832315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03CBCCDF-8ED2-6246-95C6-A09726DF6C58}" type="slidenum">
              <a:rPr lang="en-US" sz="1400"/>
              <a:pPr/>
              <a:t>38</a:t>
            </a:fld>
            <a:endParaRPr lang="en-US" sz="1400"/>
          </a:p>
        </p:txBody>
      </p:sp>
      <p:sp>
        <p:nvSpPr>
          <p:cNvPr id="180227"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80228"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80229"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80230"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r</a:t>
            </a:r>
          </a:p>
        </p:txBody>
      </p:sp>
      <p:sp>
        <p:nvSpPr>
          <p:cNvPr id="180231"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80232"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t</a:t>
            </a:r>
          </a:p>
        </p:txBody>
      </p:sp>
      <p:sp>
        <p:nvSpPr>
          <p:cNvPr id="180233"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u</a:t>
            </a:r>
          </a:p>
        </p:txBody>
      </p:sp>
      <p:sp>
        <p:nvSpPr>
          <p:cNvPr id="180234"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v</a:t>
            </a:r>
          </a:p>
        </p:txBody>
      </p:sp>
      <p:sp>
        <p:nvSpPr>
          <p:cNvPr id="180235"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w</a:t>
            </a:r>
          </a:p>
        </p:txBody>
      </p:sp>
      <p:sp>
        <p:nvSpPr>
          <p:cNvPr id="180236"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x</a:t>
            </a:r>
          </a:p>
        </p:txBody>
      </p:sp>
      <p:sp>
        <p:nvSpPr>
          <p:cNvPr id="180237"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y</a:t>
            </a:r>
          </a:p>
        </p:txBody>
      </p:sp>
      <p:sp>
        <p:nvSpPr>
          <p:cNvPr id="180238"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80239" name="Line 14"/>
          <p:cNvSpPr>
            <a:spLocks noChangeShapeType="1"/>
          </p:cNvSpPr>
          <p:nvPr/>
        </p:nvSpPr>
        <p:spPr bwMode="auto">
          <a:xfrm flipH="1">
            <a:off x="1676400" y="3581400"/>
            <a:ext cx="685800" cy="762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40" name="Line 15"/>
          <p:cNvSpPr>
            <a:spLocks noChangeShapeType="1"/>
          </p:cNvSpPr>
          <p:nvPr/>
        </p:nvSpPr>
        <p:spPr bwMode="auto">
          <a:xfrm>
            <a:off x="1676400" y="4495800"/>
            <a:ext cx="1143000" cy="152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41" name="Line 16"/>
          <p:cNvSpPr>
            <a:spLocks noChangeShapeType="1"/>
          </p:cNvSpPr>
          <p:nvPr/>
        </p:nvSpPr>
        <p:spPr bwMode="auto">
          <a:xfrm flipH="1">
            <a:off x="2971800" y="3810000"/>
            <a:ext cx="3810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42" name="Line 17"/>
          <p:cNvSpPr>
            <a:spLocks noChangeShapeType="1"/>
          </p:cNvSpPr>
          <p:nvPr/>
        </p:nvSpPr>
        <p:spPr bwMode="auto">
          <a:xfrm flipV="1">
            <a:off x="2590800" y="3124200"/>
            <a:ext cx="25908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43" name="Line 18"/>
          <p:cNvSpPr>
            <a:spLocks noChangeShapeType="1"/>
          </p:cNvSpPr>
          <p:nvPr/>
        </p:nvSpPr>
        <p:spPr bwMode="auto">
          <a:xfrm flipV="1">
            <a:off x="2590800" y="2895600"/>
            <a:ext cx="9144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44" name="Line 19"/>
          <p:cNvSpPr>
            <a:spLocks noChangeShapeType="1"/>
          </p:cNvSpPr>
          <p:nvPr/>
        </p:nvSpPr>
        <p:spPr bwMode="auto">
          <a:xfrm flipV="1">
            <a:off x="2667000" y="2819400"/>
            <a:ext cx="1676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45" name="Line 20"/>
          <p:cNvSpPr>
            <a:spLocks noChangeShapeType="1"/>
          </p:cNvSpPr>
          <p:nvPr/>
        </p:nvSpPr>
        <p:spPr bwMode="auto">
          <a:xfrm flipV="1">
            <a:off x="5334000" y="2438400"/>
            <a:ext cx="533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46" name="Line 21"/>
          <p:cNvSpPr>
            <a:spLocks noChangeShapeType="1"/>
          </p:cNvSpPr>
          <p:nvPr/>
        </p:nvSpPr>
        <p:spPr bwMode="auto">
          <a:xfrm flipH="1">
            <a:off x="5029200" y="3200400"/>
            <a:ext cx="228600" cy="8382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47" name="Line 22"/>
          <p:cNvSpPr>
            <a:spLocks noChangeShapeType="1"/>
          </p:cNvSpPr>
          <p:nvPr/>
        </p:nvSpPr>
        <p:spPr bwMode="auto">
          <a:xfrm>
            <a:off x="3124200" y="4648200"/>
            <a:ext cx="45720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48" name="Line 23"/>
          <p:cNvSpPr>
            <a:spLocks noChangeShapeType="1"/>
          </p:cNvSpPr>
          <p:nvPr/>
        </p:nvSpPr>
        <p:spPr bwMode="auto">
          <a:xfrm flipV="1">
            <a:off x="3124200" y="4191000"/>
            <a:ext cx="1752600" cy="4572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49" name="Line 24"/>
          <p:cNvSpPr>
            <a:spLocks noChangeShapeType="1"/>
          </p:cNvSpPr>
          <p:nvPr/>
        </p:nvSpPr>
        <p:spPr bwMode="auto">
          <a:xfrm flipV="1">
            <a:off x="4495800" y="2362200"/>
            <a:ext cx="12954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50" name="Line 25"/>
          <p:cNvSpPr>
            <a:spLocks noChangeShapeType="1"/>
          </p:cNvSpPr>
          <p:nvPr/>
        </p:nvSpPr>
        <p:spPr bwMode="auto">
          <a:xfrm>
            <a:off x="6019800" y="2438400"/>
            <a:ext cx="76200" cy="21336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51" name="Line 26"/>
          <p:cNvSpPr>
            <a:spLocks noChangeShapeType="1"/>
          </p:cNvSpPr>
          <p:nvPr/>
        </p:nvSpPr>
        <p:spPr bwMode="auto">
          <a:xfrm>
            <a:off x="5105400" y="4191000"/>
            <a:ext cx="914400" cy="457200"/>
          </a:xfrm>
          <a:prstGeom prst="line">
            <a:avLst/>
          </a:prstGeom>
          <a:noFill/>
          <a:ln w="2857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0252" name="Line 27"/>
          <p:cNvSpPr>
            <a:spLocks noChangeShapeType="1"/>
          </p:cNvSpPr>
          <p:nvPr/>
        </p:nvSpPr>
        <p:spPr bwMode="auto">
          <a:xfrm>
            <a:off x="3505200" y="3810000"/>
            <a:ext cx="13716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53" name="Line 28"/>
          <p:cNvSpPr>
            <a:spLocks noChangeShapeType="1"/>
          </p:cNvSpPr>
          <p:nvPr/>
        </p:nvSpPr>
        <p:spPr bwMode="auto">
          <a:xfrm>
            <a:off x="6172200" y="4724400"/>
            <a:ext cx="15240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54"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80255" name="AutoShape 30"/>
          <p:cNvSpPr>
            <a:spLocks noChangeArrowheads="1"/>
          </p:cNvSpPr>
          <p:nvPr/>
        </p:nvSpPr>
        <p:spPr bwMode="auto">
          <a:xfrm>
            <a:off x="1676400" y="3429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0256" name="AutoShape 31"/>
          <p:cNvSpPr>
            <a:spLocks noChangeArrowheads="1"/>
          </p:cNvSpPr>
          <p:nvPr/>
        </p:nvSpPr>
        <p:spPr bwMode="auto">
          <a:xfrm>
            <a:off x="2438400" y="31242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57" name="AutoShape 32"/>
          <p:cNvSpPr>
            <a:spLocks noChangeArrowheads="1"/>
          </p:cNvSpPr>
          <p:nvPr/>
        </p:nvSpPr>
        <p:spPr bwMode="auto">
          <a:xfrm>
            <a:off x="2590800" y="32004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58" name="AutoShape 33"/>
          <p:cNvSpPr>
            <a:spLocks noChangeArrowheads="1"/>
          </p:cNvSpPr>
          <p:nvPr/>
        </p:nvSpPr>
        <p:spPr bwMode="auto">
          <a:xfrm>
            <a:off x="2743200" y="32766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59" name="AutoShape 34"/>
          <p:cNvSpPr>
            <a:spLocks noChangeArrowheads="1"/>
          </p:cNvSpPr>
          <p:nvPr/>
        </p:nvSpPr>
        <p:spPr bwMode="auto">
          <a:xfrm flipH="1">
            <a:off x="2286000" y="3581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60" name="AutoShape 35"/>
          <p:cNvSpPr>
            <a:spLocks noChangeArrowheads="1"/>
          </p:cNvSpPr>
          <p:nvPr/>
        </p:nvSpPr>
        <p:spPr bwMode="auto">
          <a:xfrm>
            <a:off x="914400" y="44958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0261" name="AutoShape 36"/>
          <p:cNvSpPr>
            <a:spLocks noChangeArrowheads="1"/>
          </p:cNvSpPr>
          <p:nvPr/>
        </p:nvSpPr>
        <p:spPr bwMode="auto">
          <a:xfrm flipH="1">
            <a:off x="1524000" y="46482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62" name="AutoShape 37"/>
          <p:cNvSpPr>
            <a:spLocks noChangeArrowheads="1"/>
          </p:cNvSpPr>
          <p:nvPr/>
        </p:nvSpPr>
        <p:spPr bwMode="auto">
          <a:xfrm>
            <a:off x="533400" y="2819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q</a:t>
            </a:r>
          </a:p>
        </p:txBody>
      </p:sp>
      <p:sp>
        <p:nvSpPr>
          <p:cNvPr id="180263" name="AutoShape 38"/>
          <p:cNvSpPr>
            <a:spLocks noChangeArrowheads="1"/>
          </p:cNvSpPr>
          <p:nvPr/>
        </p:nvSpPr>
        <p:spPr bwMode="auto">
          <a:xfrm>
            <a:off x="4114800" y="2286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0264" name="AutoShape 39"/>
          <p:cNvSpPr>
            <a:spLocks noChangeArrowheads="1"/>
          </p:cNvSpPr>
          <p:nvPr/>
        </p:nvSpPr>
        <p:spPr bwMode="auto">
          <a:xfrm flipH="1">
            <a:off x="47244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65" name="AutoShape 40"/>
          <p:cNvSpPr>
            <a:spLocks noChangeArrowheads="1"/>
          </p:cNvSpPr>
          <p:nvPr/>
        </p:nvSpPr>
        <p:spPr bwMode="auto">
          <a:xfrm>
            <a:off x="4876800" y="2743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0266" name="AutoShape 41"/>
          <p:cNvSpPr>
            <a:spLocks noChangeArrowheads="1"/>
          </p:cNvSpPr>
          <p:nvPr/>
        </p:nvSpPr>
        <p:spPr bwMode="auto">
          <a:xfrm flipH="1">
            <a:off x="5486400" y="2895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67" name="AutoShape 42"/>
          <p:cNvSpPr>
            <a:spLocks noChangeArrowheads="1"/>
          </p:cNvSpPr>
          <p:nvPr/>
        </p:nvSpPr>
        <p:spPr bwMode="auto">
          <a:xfrm flipH="1">
            <a:off x="5257800" y="3276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68" name="AutoShape 43"/>
          <p:cNvSpPr>
            <a:spLocks noChangeArrowheads="1"/>
          </p:cNvSpPr>
          <p:nvPr/>
        </p:nvSpPr>
        <p:spPr bwMode="auto">
          <a:xfrm>
            <a:off x="2362200" y="47244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0269" name="AutoShape 44"/>
          <p:cNvSpPr>
            <a:spLocks noChangeArrowheads="1"/>
          </p:cNvSpPr>
          <p:nvPr/>
        </p:nvSpPr>
        <p:spPr bwMode="auto">
          <a:xfrm flipH="1">
            <a:off x="3276600" y="4343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70" name="AutoShape 45"/>
          <p:cNvSpPr>
            <a:spLocks noChangeArrowheads="1"/>
          </p:cNvSpPr>
          <p:nvPr/>
        </p:nvSpPr>
        <p:spPr bwMode="auto">
          <a:xfrm flipH="1">
            <a:off x="3276600" y="4724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71" name="AutoShape 46"/>
          <p:cNvSpPr>
            <a:spLocks noChangeArrowheads="1"/>
          </p:cNvSpPr>
          <p:nvPr/>
        </p:nvSpPr>
        <p:spPr bwMode="auto">
          <a:xfrm flipH="1">
            <a:off x="2743200" y="41148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72" name="AutoShape 47"/>
          <p:cNvSpPr>
            <a:spLocks noChangeArrowheads="1"/>
          </p:cNvSpPr>
          <p:nvPr/>
        </p:nvSpPr>
        <p:spPr bwMode="auto">
          <a:xfrm flipH="1">
            <a:off x="5181600" y="3962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73" name="AutoShape 48"/>
          <p:cNvSpPr>
            <a:spLocks noChangeArrowheads="1"/>
          </p:cNvSpPr>
          <p:nvPr/>
        </p:nvSpPr>
        <p:spPr bwMode="auto">
          <a:xfrm flipH="1">
            <a:off x="4648200" y="41910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74" name="AutoShape 49"/>
          <p:cNvSpPr>
            <a:spLocks noChangeArrowheads="1"/>
          </p:cNvSpPr>
          <p:nvPr/>
        </p:nvSpPr>
        <p:spPr bwMode="auto">
          <a:xfrm flipH="1">
            <a:off x="4648200" y="38100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75" name="AutoShape 50"/>
          <p:cNvSpPr>
            <a:spLocks noChangeArrowheads="1"/>
          </p:cNvSpPr>
          <p:nvPr/>
        </p:nvSpPr>
        <p:spPr bwMode="auto">
          <a:xfrm flipH="1">
            <a:off x="60198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76" name="AutoShape 51"/>
          <p:cNvSpPr>
            <a:spLocks noChangeArrowheads="1"/>
          </p:cNvSpPr>
          <p:nvPr/>
        </p:nvSpPr>
        <p:spPr bwMode="auto">
          <a:xfrm>
            <a:off x="6019800" y="1981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0277" name="AutoShape 52"/>
          <p:cNvSpPr>
            <a:spLocks noChangeArrowheads="1"/>
          </p:cNvSpPr>
          <p:nvPr/>
        </p:nvSpPr>
        <p:spPr bwMode="auto">
          <a:xfrm>
            <a:off x="2819400" y="50292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z</a:t>
            </a:r>
          </a:p>
        </p:txBody>
      </p:sp>
      <p:sp>
        <p:nvSpPr>
          <p:cNvPr id="180278" name="AutoShape 53"/>
          <p:cNvSpPr>
            <a:spLocks noChangeArrowheads="1"/>
          </p:cNvSpPr>
          <p:nvPr/>
        </p:nvSpPr>
        <p:spPr bwMode="auto">
          <a:xfrm>
            <a:off x="6248400" y="44196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0279" name="AutoShape 54"/>
          <p:cNvSpPr>
            <a:spLocks noChangeArrowheads="1"/>
          </p:cNvSpPr>
          <p:nvPr/>
        </p:nvSpPr>
        <p:spPr bwMode="auto">
          <a:xfrm>
            <a:off x="4876800" y="43434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0280" name="AutoShape 55"/>
          <p:cNvSpPr>
            <a:spLocks noChangeArrowheads="1"/>
          </p:cNvSpPr>
          <p:nvPr/>
        </p:nvSpPr>
        <p:spPr bwMode="auto">
          <a:xfrm flipH="1">
            <a:off x="3352800" y="51816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0281" name="AutoShape 56"/>
          <p:cNvSpPr>
            <a:spLocks noChangeArrowheads="1"/>
          </p:cNvSpPr>
          <p:nvPr/>
        </p:nvSpPr>
        <p:spPr bwMode="auto">
          <a:xfrm flipH="1">
            <a:off x="3276600" y="52578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0282" name="AutoShape 57"/>
          <p:cNvSpPr>
            <a:spLocks noChangeArrowheads="1"/>
          </p:cNvSpPr>
          <p:nvPr/>
        </p:nvSpPr>
        <p:spPr bwMode="auto">
          <a:xfrm flipH="1">
            <a:off x="5867400" y="4343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83" name="AutoShape 58"/>
          <p:cNvSpPr>
            <a:spLocks noChangeArrowheads="1"/>
          </p:cNvSpPr>
          <p:nvPr/>
        </p:nvSpPr>
        <p:spPr bwMode="auto">
          <a:xfrm flipH="1">
            <a:off x="6172200" y="41148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0284" name="AutoShape 59"/>
          <p:cNvSpPr>
            <a:spLocks noChangeArrowheads="1"/>
          </p:cNvSpPr>
          <p:nvPr/>
        </p:nvSpPr>
        <p:spPr bwMode="auto">
          <a:xfrm>
            <a:off x="2133600" y="5105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s</a:t>
            </a:r>
          </a:p>
        </p:txBody>
      </p:sp>
    </p:spTree>
    <p:extLst>
      <p:ext uri="{BB962C8B-B14F-4D97-AF65-F5344CB8AC3E}">
        <p14:creationId xmlns:p14="http://schemas.microsoft.com/office/powerpoint/2010/main" val="23511093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0F55A06A-F9B0-694F-ADF9-54FC5FA1CAFB}" type="slidenum">
              <a:rPr lang="en-US" sz="1400"/>
              <a:pPr/>
              <a:t>39</a:t>
            </a:fld>
            <a:endParaRPr lang="en-US" sz="1400"/>
          </a:p>
        </p:txBody>
      </p:sp>
      <p:sp>
        <p:nvSpPr>
          <p:cNvPr id="182275"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82276"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82277"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82278"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r</a:t>
            </a:r>
          </a:p>
        </p:txBody>
      </p:sp>
      <p:sp>
        <p:nvSpPr>
          <p:cNvPr id="182279"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82280"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t</a:t>
            </a:r>
          </a:p>
        </p:txBody>
      </p:sp>
      <p:sp>
        <p:nvSpPr>
          <p:cNvPr id="182281"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82282"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82283"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w</a:t>
            </a:r>
          </a:p>
        </p:txBody>
      </p:sp>
      <p:sp>
        <p:nvSpPr>
          <p:cNvPr id="182284"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82285"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y</a:t>
            </a:r>
          </a:p>
        </p:txBody>
      </p:sp>
      <p:sp>
        <p:nvSpPr>
          <p:cNvPr id="182286"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82287" name="Line 14"/>
          <p:cNvSpPr>
            <a:spLocks noChangeShapeType="1"/>
          </p:cNvSpPr>
          <p:nvPr/>
        </p:nvSpPr>
        <p:spPr bwMode="auto">
          <a:xfrm flipH="1">
            <a:off x="1676400" y="3581400"/>
            <a:ext cx="685800" cy="762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2288" name="Line 15"/>
          <p:cNvSpPr>
            <a:spLocks noChangeShapeType="1"/>
          </p:cNvSpPr>
          <p:nvPr/>
        </p:nvSpPr>
        <p:spPr bwMode="auto">
          <a:xfrm>
            <a:off x="1676400" y="4495800"/>
            <a:ext cx="1143000" cy="152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2289" name="Line 16"/>
          <p:cNvSpPr>
            <a:spLocks noChangeShapeType="1"/>
          </p:cNvSpPr>
          <p:nvPr/>
        </p:nvSpPr>
        <p:spPr bwMode="auto">
          <a:xfrm flipH="1">
            <a:off x="2971800" y="3810000"/>
            <a:ext cx="3810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90" name="Line 17"/>
          <p:cNvSpPr>
            <a:spLocks noChangeShapeType="1"/>
          </p:cNvSpPr>
          <p:nvPr/>
        </p:nvSpPr>
        <p:spPr bwMode="auto">
          <a:xfrm flipV="1">
            <a:off x="2590800" y="3124200"/>
            <a:ext cx="25908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2291" name="Line 18"/>
          <p:cNvSpPr>
            <a:spLocks noChangeShapeType="1"/>
          </p:cNvSpPr>
          <p:nvPr/>
        </p:nvSpPr>
        <p:spPr bwMode="auto">
          <a:xfrm flipV="1">
            <a:off x="2590800" y="2895600"/>
            <a:ext cx="9144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92" name="Line 19"/>
          <p:cNvSpPr>
            <a:spLocks noChangeShapeType="1"/>
          </p:cNvSpPr>
          <p:nvPr/>
        </p:nvSpPr>
        <p:spPr bwMode="auto">
          <a:xfrm flipV="1">
            <a:off x="2667000" y="2819400"/>
            <a:ext cx="1676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2293" name="Line 20"/>
          <p:cNvSpPr>
            <a:spLocks noChangeShapeType="1"/>
          </p:cNvSpPr>
          <p:nvPr/>
        </p:nvSpPr>
        <p:spPr bwMode="auto">
          <a:xfrm flipV="1">
            <a:off x="5334000" y="2438400"/>
            <a:ext cx="533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2294" name="Line 21"/>
          <p:cNvSpPr>
            <a:spLocks noChangeShapeType="1"/>
          </p:cNvSpPr>
          <p:nvPr/>
        </p:nvSpPr>
        <p:spPr bwMode="auto">
          <a:xfrm flipH="1">
            <a:off x="5029200" y="3200400"/>
            <a:ext cx="2286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95" name="Line 22"/>
          <p:cNvSpPr>
            <a:spLocks noChangeShapeType="1"/>
          </p:cNvSpPr>
          <p:nvPr/>
        </p:nvSpPr>
        <p:spPr bwMode="auto">
          <a:xfrm>
            <a:off x="3124200" y="4648200"/>
            <a:ext cx="45720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96" name="Line 23"/>
          <p:cNvSpPr>
            <a:spLocks noChangeShapeType="1"/>
          </p:cNvSpPr>
          <p:nvPr/>
        </p:nvSpPr>
        <p:spPr bwMode="auto">
          <a:xfrm flipV="1">
            <a:off x="3124200" y="4191000"/>
            <a:ext cx="17526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97" name="Line 24"/>
          <p:cNvSpPr>
            <a:spLocks noChangeShapeType="1"/>
          </p:cNvSpPr>
          <p:nvPr/>
        </p:nvSpPr>
        <p:spPr bwMode="auto">
          <a:xfrm flipV="1">
            <a:off x="4495800" y="2362200"/>
            <a:ext cx="1295400" cy="304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2298" name="Line 25"/>
          <p:cNvSpPr>
            <a:spLocks noChangeShapeType="1"/>
          </p:cNvSpPr>
          <p:nvPr/>
        </p:nvSpPr>
        <p:spPr bwMode="auto">
          <a:xfrm>
            <a:off x="6019800" y="2438400"/>
            <a:ext cx="76200" cy="213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99" name="Line 26"/>
          <p:cNvSpPr>
            <a:spLocks noChangeShapeType="1"/>
          </p:cNvSpPr>
          <p:nvPr/>
        </p:nvSpPr>
        <p:spPr bwMode="auto">
          <a:xfrm>
            <a:off x="5105400" y="4191000"/>
            <a:ext cx="9144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300" name="Line 27"/>
          <p:cNvSpPr>
            <a:spLocks noChangeShapeType="1"/>
          </p:cNvSpPr>
          <p:nvPr/>
        </p:nvSpPr>
        <p:spPr bwMode="auto">
          <a:xfrm>
            <a:off x="3505200" y="3810000"/>
            <a:ext cx="13716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301" name="Line 28"/>
          <p:cNvSpPr>
            <a:spLocks noChangeShapeType="1"/>
          </p:cNvSpPr>
          <p:nvPr/>
        </p:nvSpPr>
        <p:spPr bwMode="auto">
          <a:xfrm>
            <a:off x="6172200" y="4724400"/>
            <a:ext cx="15240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302"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82303" name="AutoShape 30"/>
          <p:cNvSpPr>
            <a:spLocks noChangeArrowheads="1"/>
          </p:cNvSpPr>
          <p:nvPr/>
        </p:nvSpPr>
        <p:spPr bwMode="auto">
          <a:xfrm>
            <a:off x="1676400" y="3429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2304" name="AutoShape 31"/>
          <p:cNvSpPr>
            <a:spLocks noChangeArrowheads="1"/>
          </p:cNvSpPr>
          <p:nvPr/>
        </p:nvSpPr>
        <p:spPr bwMode="auto">
          <a:xfrm>
            <a:off x="2438400" y="31242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05" name="AutoShape 32"/>
          <p:cNvSpPr>
            <a:spLocks noChangeArrowheads="1"/>
          </p:cNvSpPr>
          <p:nvPr/>
        </p:nvSpPr>
        <p:spPr bwMode="auto">
          <a:xfrm>
            <a:off x="2590800" y="32004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06" name="AutoShape 33"/>
          <p:cNvSpPr>
            <a:spLocks noChangeArrowheads="1"/>
          </p:cNvSpPr>
          <p:nvPr/>
        </p:nvSpPr>
        <p:spPr bwMode="auto">
          <a:xfrm>
            <a:off x="2743200" y="32766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07" name="AutoShape 34"/>
          <p:cNvSpPr>
            <a:spLocks noChangeArrowheads="1"/>
          </p:cNvSpPr>
          <p:nvPr/>
        </p:nvSpPr>
        <p:spPr bwMode="auto">
          <a:xfrm flipH="1">
            <a:off x="2286000" y="3581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08" name="AutoShape 35"/>
          <p:cNvSpPr>
            <a:spLocks noChangeArrowheads="1"/>
          </p:cNvSpPr>
          <p:nvPr/>
        </p:nvSpPr>
        <p:spPr bwMode="auto">
          <a:xfrm>
            <a:off x="914400" y="44958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2309" name="AutoShape 36"/>
          <p:cNvSpPr>
            <a:spLocks noChangeArrowheads="1"/>
          </p:cNvSpPr>
          <p:nvPr/>
        </p:nvSpPr>
        <p:spPr bwMode="auto">
          <a:xfrm flipH="1">
            <a:off x="1524000" y="46482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10" name="AutoShape 37"/>
          <p:cNvSpPr>
            <a:spLocks noChangeArrowheads="1"/>
          </p:cNvSpPr>
          <p:nvPr/>
        </p:nvSpPr>
        <p:spPr bwMode="auto">
          <a:xfrm>
            <a:off x="533400" y="2819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q</a:t>
            </a:r>
          </a:p>
        </p:txBody>
      </p:sp>
      <p:sp>
        <p:nvSpPr>
          <p:cNvPr id="182311" name="AutoShape 38"/>
          <p:cNvSpPr>
            <a:spLocks noChangeArrowheads="1"/>
          </p:cNvSpPr>
          <p:nvPr/>
        </p:nvSpPr>
        <p:spPr bwMode="auto">
          <a:xfrm>
            <a:off x="4114800" y="2286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2312" name="AutoShape 39"/>
          <p:cNvSpPr>
            <a:spLocks noChangeArrowheads="1"/>
          </p:cNvSpPr>
          <p:nvPr/>
        </p:nvSpPr>
        <p:spPr bwMode="auto">
          <a:xfrm flipH="1">
            <a:off x="47244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13" name="AutoShape 40"/>
          <p:cNvSpPr>
            <a:spLocks noChangeArrowheads="1"/>
          </p:cNvSpPr>
          <p:nvPr/>
        </p:nvSpPr>
        <p:spPr bwMode="auto">
          <a:xfrm>
            <a:off x="4876800" y="2743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2314" name="AutoShape 41"/>
          <p:cNvSpPr>
            <a:spLocks noChangeArrowheads="1"/>
          </p:cNvSpPr>
          <p:nvPr/>
        </p:nvSpPr>
        <p:spPr bwMode="auto">
          <a:xfrm flipH="1">
            <a:off x="5486400" y="2895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15" name="AutoShape 42"/>
          <p:cNvSpPr>
            <a:spLocks noChangeArrowheads="1"/>
          </p:cNvSpPr>
          <p:nvPr/>
        </p:nvSpPr>
        <p:spPr bwMode="auto">
          <a:xfrm flipH="1">
            <a:off x="5257800" y="32766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16" name="AutoShape 43"/>
          <p:cNvSpPr>
            <a:spLocks noChangeArrowheads="1"/>
          </p:cNvSpPr>
          <p:nvPr/>
        </p:nvSpPr>
        <p:spPr bwMode="auto">
          <a:xfrm>
            <a:off x="990600" y="5486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v</a:t>
            </a:r>
          </a:p>
        </p:txBody>
      </p:sp>
      <p:sp>
        <p:nvSpPr>
          <p:cNvPr id="182317" name="AutoShape 44"/>
          <p:cNvSpPr>
            <a:spLocks noChangeArrowheads="1"/>
          </p:cNvSpPr>
          <p:nvPr/>
        </p:nvSpPr>
        <p:spPr bwMode="auto">
          <a:xfrm flipH="1">
            <a:off x="1752600" y="54102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18" name="AutoShape 45"/>
          <p:cNvSpPr>
            <a:spLocks noChangeArrowheads="1"/>
          </p:cNvSpPr>
          <p:nvPr/>
        </p:nvSpPr>
        <p:spPr bwMode="auto">
          <a:xfrm flipH="1">
            <a:off x="1676400" y="54864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19" name="AutoShape 46"/>
          <p:cNvSpPr>
            <a:spLocks noChangeArrowheads="1"/>
          </p:cNvSpPr>
          <p:nvPr/>
        </p:nvSpPr>
        <p:spPr bwMode="auto">
          <a:xfrm flipH="1">
            <a:off x="1600200" y="55626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20" name="AutoShape 47"/>
          <p:cNvSpPr>
            <a:spLocks noChangeArrowheads="1"/>
          </p:cNvSpPr>
          <p:nvPr/>
        </p:nvSpPr>
        <p:spPr bwMode="auto">
          <a:xfrm flipH="1">
            <a:off x="60198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2321" name="AutoShape 48"/>
          <p:cNvSpPr>
            <a:spLocks noChangeArrowheads="1"/>
          </p:cNvSpPr>
          <p:nvPr/>
        </p:nvSpPr>
        <p:spPr bwMode="auto">
          <a:xfrm>
            <a:off x="6019800" y="19812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2322" name="AutoShape 49"/>
          <p:cNvSpPr>
            <a:spLocks noChangeArrowheads="1"/>
          </p:cNvSpPr>
          <p:nvPr/>
        </p:nvSpPr>
        <p:spPr bwMode="auto">
          <a:xfrm>
            <a:off x="990600" y="49530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z</a:t>
            </a:r>
          </a:p>
        </p:txBody>
      </p:sp>
      <p:sp>
        <p:nvSpPr>
          <p:cNvPr id="182323" name="AutoShape 50"/>
          <p:cNvSpPr>
            <a:spLocks noChangeArrowheads="1"/>
          </p:cNvSpPr>
          <p:nvPr/>
        </p:nvSpPr>
        <p:spPr bwMode="auto">
          <a:xfrm>
            <a:off x="6477000" y="23622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x</a:t>
            </a:r>
          </a:p>
        </p:txBody>
      </p:sp>
      <p:sp>
        <p:nvSpPr>
          <p:cNvPr id="182324" name="AutoShape 51"/>
          <p:cNvSpPr>
            <a:spLocks noChangeArrowheads="1"/>
          </p:cNvSpPr>
          <p:nvPr/>
        </p:nvSpPr>
        <p:spPr bwMode="auto">
          <a:xfrm>
            <a:off x="4648200" y="32766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u</a:t>
            </a:r>
          </a:p>
        </p:txBody>
      </p:sp>
      <p:sp>
        <p:nvSpPr>
          <p:cNvPr id="182325" name="AutoShape 52"/>
          <p:cNvSpPr>
            <a:spLocks noChangeArrowheads="1"/>
          </p:cNvSpPr>
          <p:nvPr/>
        </p:nvSpPr>
        <p:spPr bwMode="auto">
          <a:xfrm flipH="1">
            <a:off x="1600200" y="50292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26" name="AutoShape 53"/>
          <p:cNvSpPr>
            <a:spLocks noChangeArrowheads="1"/>
          </p:cNvSpPr>
          <p:nvPr/>
        </p:nvSpPr>
        <p:spPr bwMode="auto">
          <a:xfrm flipH="1">
            <a:off x="1524000" y="51054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27" name="AutoShape 54"/>
          <p:cNvSpPr>
            <a:spLocks noChangeArrowheads="1"/>
          </p:cNvSpPr>
          <p:nvPr/>
        </p:nvSpPr>
        <p:spPr bwMode="auto">
          <a:xfrm flipH="1">
            <a:off x="7086600" y="24384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28" name="AutoShape 55"/>
          <p:cNvSpPr>
            <a:spLocks noChangeArrowheads="1"/>
          </p:cNvSpPr>
          <p:nvPr/>
        </p:nvSpPr>
        <p:spPr bwMode="auto">
          <a:xfrm flipH="1">
            <a:off x="7010400" y="25146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29" name="AutoShape 56"/>
          <p:cNvSpPr>
            <a:spLocks noChangeArrowheads="1"/>
          </p:cNvSpPr>
          <p:nvPr/>
        </p:nvSpPr>
        <p:spPr bwMode="auto">
          <a:xfrm>
            <a:off x="381000" y="49530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s</a:t>
            </a:r>
          </a:p>
        </p:txBody>
      </p:sp>
      <p:grpSp>
        <p:nvGrpSpPr>
          <p:cNvPr id="182330" name="Group 57"/>
          <p:cNvGrpSpPr>
            <a:grpSpLocks/>
          </p:cNvGrpSpPr>
          <p:nvPr/>
        </p:nvGrpSpPr>
        <p:grpSpPr bwMode="auto">
          <a:xfrm>
            <a:off x="5257800" y="3200400"/>
            <a:ext cx="381000" cy="381000"/>
            <a:chOff x="1104" y="3504"/>
            <a:chExt cx="240" cy="240"/>
          </a:xfrm>
        </p:grpSpPr>
        <p:sp>
          <p:nvSpPr>
            <p:cNvPr id="182331" name="AutoShape 58"/>
            <p:cNvSpPr>
              <a:spLocks noChangeArrowheads="1"/>
            </p:cNvSpPr>
            <p:nvPr/>
          </p:nvSpPr>
          <p:spPr bwMode="auto">
            <a:xfrm flipH="1">
              <a:off x="1200" y="3504"/>
              <a:ext cx="144" cy="144"/>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32" name="AutoShape 59"/>
            <p:cNvSpPr>
              <a:spLocks noChangeArrowheads="1"/>
            </p:cNvSpPr>
            <p:nvPr/>
          </p:nvSpPr>
          <p:spPr bwMode="auto">
            <a:xfrm flipH="1">
              <a:off x="1152" y="3552"/>
              <a:ext cx="144" cy="144"/>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2333" name="AutoShape 60"/>
            <p:cNvSpPr>
              <a:spLocks noChangeArrowheads="1"/>
            </p:cNvSpPr>
            <p:nvPr/>
          </p:nvSpPr>
          <p:spPr bwMode="auto">
            <a:xfrm flipH="1">
              <a:off x="1104" y="3600"/>
              <a:ext cx="144" cy="144"/>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1831410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546"/>
            <a:ext cx="7620000" cy="1539381"/>
          </a:xfrm>
        </p:spPr>
        <p:txBody>
          <a:bodyPr/>
          <a:lstStyle/>
          <a:p>
            <a:r>
              <a:rPr lang="en-US" sz="3200" dirty="0" smtClean="0"/>
              <a:t>Time, Clocks, and the Ordering of events in a </a:t>
            </a:r>
            <a:r>
              <a:rPr lang="en-US" sz="3200" dirty="0"/>
              <a:t>Distributed System </a:t>
            </a:r>
            <a:r>
              <a:rPr lang="en-US" sz="3200" dirty="0" smtClean="0"/>
              <a:t>– PODC </a:t>
            </a:r>
            <a:r>
              <a:rPr lang="en-US" sz="3200" dirty="0"/>
              <a:t>influential paper award (2000</a:t>
            </a:r>
            <a:r>
              <a:rPr lang="en-US" sz="3200" dirty="0" smtClean="0"/>
              <a:t>)</a:t>
            </a:r>
            <a:endParaRPr lang="en-US" sz="3200" dirty="0"/>
          </a:p>
        </p:txBody>
      </p:sp>
      <p:sp>
        <p:nvSpPr>
          <p:cNvPr id="3" name="Content Placeholder 2"/>
          <p:cNvSpPr>
            <a:spLocks noGrp="1"/>
          </p:cNvSpPr>
          <p:nvPr>
            <p:ph idx="1"/>
          </p:nvPr>
        </p:nvSpPr>
        <p:spPr>
          <a:xfrm>
            <a:off x="457200" y="1892003"/>
            <a:ext cx="5286531" cy="4637845"/>
          </a:xfrm>
        </p:spPr>
        <p:txBody>
          <a:bodyPr>
            <a:noAutofit/>
          </a:bodyPr>
          <a:lstStyle/>
          <a:p>
            <a:pPr marL="114300" indent="0">
              <a:spcBef>
                <a:spcPts val="0"/>
              </a:spcBef>
              <a:spcAft>
                <a:spcPts val="300"/>
              </a:spcAft>
              <a:buNone/>
            </a:pPr>
            <a:r>
              <a:rPr lang="en-US" sz="2400" b="1" dirty="0" smtClean="0"/>
              <a:t>Leslie Lamport </a:t>
            </a:r>
          </a:p>
          <a:p>
            <a:pPr marL="114300" indent="0">
              <a:spcBef>
                <a:spcPts val="0"/>
              </a:spcBef>
              <a:spcAft>
                <a:spcPts val="300"/>
              </a:spcAft>
              <a:buNone/>
            </a:pPr>
            <a:r>
              <a:rPr lang="en-US" sz="2400" dirty="0" smtClean="0"/>
              <a:t>(Massachusetts Computer Associates)</a:t>
            </a:r>
          </a:p>
          <a:p>
            <a:pPr>
              <a:spcBef>
                <a:spcPts val="0"/>
              </a:spcBef>
              <a:spcAft>
                <a:spcPts val="300"/>
              </a:spcAft>
            </a:pPr>
            <a:r>
              <a:rPr lang="en-US" dirty="0" smtClean="0"/>
              <a:t>B.S. in math from MIT (1960)</a:t>
            </a:r>
          </a:p>
          <a:p>
            <a:pPr>
              <a:spcBef>
                <a:spcPts val="0"/>
              </a:spcBef>
              <a:spcAft>
                <a:spcPts val="300"/>
              </a:spcAft>
            </a:pPr>
            <a:r>
              <a:rPr lang="en-US" dirty="0" smtClean="0"/>
              <a:t>Ph.D. in math from Brandeis (1972)</a:t>
            </a:r>
          </a:p>
          <a:p>
            <a:pPr>
              <a:spcBef>
                <a:spcPts val="0"/>
              </a:spcBef>
              <a:spcAft>
                <a:spcPts val="300"/>
              </a:spcAft>
            </a:pPr>
            <a:r>
              <a:rPr lang="en-US" dirty="0" smtClean="0"/>
              <a:t>Microsoft Research (2001-Current)</a:t>
            </a:r>
          </a:p>
          <a:p>
            <a:pPr>
              <a:spcBef>
                <a:spcPts val="0"/>
              </a:spcBef>
              <a:spcAft>
                <a:spcPts val="300"/>
              </a:spcAft>
            </a:pPr>
            <a:r>
              <a:rPr lang="en-US" sz="2400" dirty="0" smtClean="0"/>
              <a:t>Distributed systems, </a:t>
            </a:r>
            <a:r>
              <a:rPr lang="en-US" sz="2200" dirty="0" smtClean="0"/>
              <a:t>LaTeX</a:t>
            </a:r>
          </a:p>
          <a:p>
            <a:pPr>
              <a:spcBef>
                <a:spcPts val="0"/>
              </a:spcBef>
              <a:spcAft>
                <a:spcPts val="300"/>
              </a:spcAft>
            </a:pPr>
            <a:r>
              <a:rPr lang="en-US" sz="2400" i="1" dirty="0" smtClean="0"/>
              <a:t>“a distributed system is one in which the failure of a computer you didn’t even know existed can render your own computer unusable”</a:t>
            </a:r>
          </a:p>
        </p:txBody>
      </p:sp>
      <p:pic>
        <p:nvPicPr>
          <p:cNvPr id="4" name="Picture 3"/>
          <p:cNvPicPr>
            <a:picLocks noChangeAspect="1"/>
          </p:cNvPicPr>
          <p:nvPr/>
        </p:nvPicPr>
        <p:blipFill>
          <a:blip r:embed="rId3"/>
          <a:stretch>
            <a:fillRect/>
          </a:stretch>
        </p:blipFill>
        <p:spPr>
          <a:xfrm>
            <a:off x="5583382" y="1892003"/>
            <a:ext cx="2757667" cy="3508482"/>
          </a:xfrm>
          <a:prstGeom prst="rect">
            <a:avLst/>
          </a:prstGeom>
        </p:spPr>
      </p:pic>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4</a:t>
            </a:fld>
            <a:endParaRPr lang="en-US" sz="1400"/>
          </a:p>
        </p:txBody>
      </p:sp>
    </p:spTree>
    <p:extLst>
      <p:ext uri="{BB962C8B-B14F-4D97-AF65-F5344CB8AC3E}">
        <p14:creationId xmlns:p14="http://schemas.microsoft.com/office/powerpoint/2010/main" val="10599902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B4F9C9B9-FA30-144E-BCB4-1BA180B8A196}" type="slidenum">
              <a:rPr lang="en-US" sz="1400"/>
              <a:pPr/>
              <a:t>40</a:t>
            </a:fld>
            <a:endParaRPr lang="en-US" sz="1400"/>
          </a:p>
        </p:txBody>
      </p:sp>
      <p:sp>
        <p:nvSpPr>
          <p:cNvPr id="184323" name="Rectangle 2"/>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84324" name="Text Box 3"/>
          <p:cNvSpPr txBox="1">
            <a:spLocks noChangeArrowheads="1"/>
          </p:cNvSpPr>
          <p:nvPr/>
        </p:nvSpPr>
        <p:spPr bwMode="auto">
          <a:xfrm>
            <a:off x="2362200" y="3200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p</a:t>
            </a:r>
          </a:p>
        </p:txBody>
      </p:sp>
      <p:sp>
        <p:nvSpPr>
          <p:cNvPr id="184325" name="Text Box 4"/>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84326" name="Text Box 5"/>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r</a:t>
            </a:r>
          </a:p>
        </p:txBody>
      </p:sp>
      <p:sp>
        <p:nvSpPr>
          <p:cNvPr id="184327" name="Text Box 6"/>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84328" name="Text Box 7"/>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solidFill>
                  <a:srgbClr val="FF3300"/>
                </a:solidFill>
                <a:latin typeface="Tahoma" charset="0"/>
              </a:rPr>
              <a:t>t</a:t>
            </a:r>
          </a:p>
        </p:txBody>
      </p:sp>
      <p:sp>
        <p:nvSpPr>
          <p:cNvPr id="184329" name="Text Box 8"/>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84330" name="Text Box 9"/>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84331" name="Text Box 10"/>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84332" name="Text Box 11"/>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84333" name="Text Box 12"/>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y</a:t>
            </a:r>
          </a:p>
        </p:txBody>
      </p:sp>
      <p:sp>
        <p:nvSpPr>
          <p:cNvPr id="184334" name="Text Box 13"/>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84335" name="Line 14"/>
          <p:cNvSpPr>
            <a:spLocks noChangeShapeType="1"/>
          </p:cNvSpPr>
          <p:nvPr/>
        </p:nvSpPr>
        <p:spPr bwMode="auto">
          <a:xfrm flipH="1">
            <a:off x="1676400" y="3581400"/>
            <a:ext cx="6858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6" name="Line 15"/>
          <p:cNvSpPr>
            <a:spLocks noChangeShapeType="1"/>
          </p:cNvSpPr>
          <p:nvPr/>
        </p:nvSpPr>
        <p:spPr bwMode="auto">
          <a:xfrm>
            <a:off x="1676400" y="4495800"/>
            <a:ext cx="11430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7" name="Line 16"/>
          <p:cNvSpPr>
            <a:spLocks noChangeShapeType="1"/>
          </p:cNvSpPr>
          <p:nvPr/>
        </p:nvSpPr>
        <p:spPr bwMode="auto">
          <a:xfrm flipH="1">
            <a:off x="2971800" y="3810000"/>
            <a:ext cx="3810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8" name="Line 17"/>
          <p:cNvSpPr>
            <a:spLocks noChangeShapeType="1"/>
          </p:cNvSpPr>
          <p:nvPr/>
        </p:nvSpPr>
        <p:spPr bwMode="auto">
          <a:xfrm flipV="1">
            <a:off x="2590800" y="3124200"/>
            <a:ext cx="25908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9" name="Line 18"/>
          <p:cNvSpPr>
            <a:spLocks noChangeShapeType="1"/>
          </p:cNvSpPr>
          <p:nvPr/>
        </p:nvSpPr>
        <p:spPr bwMode="auto">
          <a:xfrm flipV="1">
            <a:off x="2590800" y="2895600"/>
            <a:ext cx="9144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0" name="Line 19"/>
          <p:cNvSpPr>
            <a:spLocks noChangeShapeType="1"/>
          </p:cNvSpPr>
          <p:nvPr/>
        </p:nvSpPr>
        <p:spPr bwMode="auto">
          <a:xfrm flipV="1">
            <a:off x="2667000" y="2819400"/>
            <a:ext cx="1676400" cy="609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341" name="Line 20"/>
          <p:cNvSpPr>
            <a:spLocks noChangeShapeType="1"/>
          </p:cNvSpPr>
          <p:nvPr/>
        </p:nvSpPr>
        <p:spPr bwMode="auto">
          <a:xfrm flipV="1">
            <a:off x="5334000" y="2438400"/>
            <a:ext cx="5334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2" name="Line 21"/>
          <p:cNvSpPr>
            <a:spLocks noChangeShapeType="1"/>
          </p:cNvSpPr>
          <p:nvPr/>
        </p:nvSpPr>
        <p:spPr bwMode="auto">
          <a:xfrm flipH="1">
            <a:off x="5029200" y="3200400"/>
            <a:ext cx="2286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3" name="Line 22"/>
          <p:cNvSpPr>
            <a:spLocks noChangeShapeType="1"/>
          </p:cNvSpPr>
          <p:nvPr/>
        </p:nvSpPr>
        <p:spPr bwMode="auto">
          <a:xfrm>
            <a:off x="3124200" y="4648200"/>
            <a:ext cx="45720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4" name="Line 23"/>
          <p:cNvSpPr>
            <a:spLocks noChangeShapeType="1"/>
          </p:cNvSpPr>
          <p:nvPr/>
        </p:nvSpPr>
        <p:spPr bwMode="auto">
          <a:xfrm flipV="1">
            <a:off x="3124200" y="4191000"/>
            <a:ext cx="17526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Line 24"/>
          <p:cNvSpPr>
            <a:spLocks noChangeShapeType="1"/>
          </p:cNvSpPr>
          <p:nvPr/>
        </p:nvSpPr>
        <p:spPr bwMode="auto">
          <a:xfrm flipV="1">
            <a:off x="4495800" y="2362200"/>
            <a:ext cx="12954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6" name="Line 25"/>
          <p:cNvSpPr>
            <a:spLocks noChangeShapeType="1"/>
          </p:cNvSpPr>
          <p:nvPr/>
        </p:nvSpPr>
        <p:spPr bwMode="auto">
          <a:xfrm>
            <a:off x="6019800" y="2438400"/>
            <a:ext cx="76200" cy="213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7" name="Line 26"/>
          <p:cNvSpPr>
            <a:spLocks noChangeShapeType="1"/>
          </p:cNvSpPr>
          <p:nvPr/>
        </p:nvSpPr>
        <p:spPr bwMode="auto">
          <a:xfrm>
            <a:off x="5105400" y="4191000"/>
            <a:ext cx="9144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8" name="Line 27"/>
          <p:cNvSpPr>
            <a:spLocks noChangeShapeType="1"/>
          </p:cNvSpPr>
          <p:nvPr/>
        </p:nvSpPr>
        <p:spPr bwMode="auto">
          <a:xfrm>
            <a:off x="3505200" y="3810000"/>
            <a:ext cx="13716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9" name="Line 28"/>
          <p:cNvSpPr>
            <a:spLocks noChangeShapeType="1"/>
          </p:cNvSpPr>
          <p:nvPr/>
        </p:nvSpPr>
        <p:spPr bwMode="auto">
          <a:xfrm>
            <a:off x="6172200" y="4724400"/>
            <a:ext cx="15240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0" name="Text Box 29"/>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network</a:t>
            </a:r>
          </a:p>
        </p:txBody>
      </p:sp>
      <p:sp>
        <p:nvSpPr>
          <p:cNvPr id="184351" name="AutoShape 30"/>
          <p:cNvSpPr>
            <a:spLocks noChangeArrowheads="1"/>
          </p:cNvSpPr>
          <p:nvPr/>
        </p:nvSpPr>
        <p:spPr bwMode="auto">
          <a:xfrm>
            <a:off x="1676400" y="3429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4352" name="AutoShape 31"/>
          <p:cNvSpPr>
            <a:spLocks noChangeArrowheads="1"/>
          </p:cNvSpPr>
          <p:nvPr/>
        </p:nvSpPr>
        <p:spPr bwMode="auto">
          <a:xfrm>
            <a:off x="2438400" y="31242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4353" name="AutoShape 32"/>
          <p:cNvSpPr>
            <a:spLocks noChangeArrowheads="1"/>
          </p:cNvSpPr>
          <p:nvPr/>
        </p:nvSpPr>
        <p:spPr bwMode="auto">
          <a:xfrm>
            <a:off x="2590800" y="32004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4354" name="AutoShape 33"/>
          <p:cNvSpPr>
            <a:spLocks noChangeArrowheads="1"/>
          </p:cNvSpPr>
          <p:nvPr/>
        </p:nvSpPr>
        <p:spPr bwMode="auto">
          <a:xfrm>
            <a:off x="2743200" y="3276600"/>
            <a:ext cx="228600" cy="1524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4355" name="AutoShape 34"/>
          <p:cNvSpPr>
            <a:spLocks noChangeArrowheads="1"/>
          </p:cNvSpPr>
          <p:nvPr/>
        </p:nvSpPr>
        <p:spPr bwMode="auto">
          <a:xfrm flipH="1">
            <a:off x="2286000" y="3581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4356" name="AutoShape 35"/>
          <p:cNvSpPr>
            <a:spLocks noChangeArrowheads="1"/>
          </p:cNvSpPr>
          <p:nvPr/>
        </p:nvSpPr>
        <p:spPr bwMode="auto">
          <a:xfrm>
            <a:off x="533400" y="2819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q</a:t>
            </a:r>
          </a:p>
        </p:txBody>
      </p:sp>
      <p:sp>
        <p:nvSpPr>
          <p:cNvPr id="184357" name="AutoShape 36"/>
          <p:cNvSpPr>
            <a:spLocks noChangeArrowheads="1"/>
          </p:cNvSpPr>
          <p:nvPr/>
        </p:nvSpPr>
        <p:spPr bwMode="auto">
          <a:xfrm>
            <a:off x="4114800" y="2286000"/>
            <a:ext cx="533400" cy="304800"/>
          </a:xfrm>
          <a:prstGeom prst="flowChartMultidocument">
            <a:avLst/>
          </a:prstGeom>
          <a:solidFill>
            <a:srgbClr val="FFA1A1"/>
          </a:solidFill>
          <a:ln w="9525">
            <a:solidFill>
              <a:schemeClr val="tx1"/>
            </a:solidFill>
            <a:miter lim="800000"/>
            <a:headEnd/>
            <a:tailEnd/>
          </a:ln>
        </p:spPr>
        <p:txBody>
          <a:bodyPr wrap="none" anchor="ctr"/>
          <a:lstStyle/>
          <a:p>
            <a:endParaRPr lang="en-US"/>
          </a:p>
        </p:txBody>
      </p:sp>
      <p:sp>
        <p:nvSpPr>
          <p:cNvPr id="184358" name="AutoShape 37"/>
          <p:cNvSpPr>
            <a:spLocks noChangeArrowheads="1"/>
          </p:cNvSpPr>
          <p:nvPr/>
        </p:nvSpPr>
        <p:spPr bwMode="auto">
          <a:xfrm flipH="1">
            <a:off x="4724400" y="2438400"/>
            <a:ext cx="228600" cy="228600"/>
          </a:xfrm>
          <a:prstGeom prst="flowChartMagneticTape">
            <a:avLst/>
          </a:prstGeom>
          <a:solidFill>
            <a:srgbClr val="FFA1A1"/>
          </a:solidFill>
          <a:ln w="9525">
            <a:solidFill>
              <a:schemeClr val="tx1"/>
            </a:solidFill>
            <a:miter lim="800000"/>
            <a:headEnd/>
            <a:tailEnd/>
          </a:ln>
        </p:spPr>
        <p:txBody>
          <a:bodyPr wrap="none" anchor="ctr"/>
          <a:lstStyle/>
          <a:p>
            <a:endParaRPr lang="en-US"/>
          </a:p>
        </p:txBody>
      </p:sp>
      <p:sp>
        <p:nvSpPr>
          <p:cNvPr id="184359" name="AutoShape 38"/>
          <p:cNvSpPr>
            <a:spLocks noChangeArrowheads="1"/>
          </p:cNvSpPr>
          <p:nvPr/>
        </p:nvSpPr>
        <p:spPr bwMode="auto">
          <a:xfrm>
            <a:off x="762000" y="36576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v</a:t>
            </a:r>
          </a:p>
        </p:txBody>
      </p:sp>
      <p:sp>
        <p:nvSpPr>
          <p:cNvPr id="184360" name="AutoShape 39"/>
          <p:cNvSpPr>
            <a:spLocks noChangeArrowheads="1"/>
          </p:cNvSpPr>
          <p:nvPr/>
        </p:nvSpPr>
        <p:spPr bwMode="auto">
          <a:xfrm flipH="1">
            <a:off x="1524000" y="36576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4361" name="AutoShape 40"/>
          <p:cNvSpPr>
            <a:spLocks noChangeArrowheads="1"/>
          </p:cNvSpPr>
          <p:nvPr/>
        </p:nvSpPr>
        <p:spPr bwMode="auto">
          <a:xfrm flipH="1">
            <a:off x="1447800" y="37338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4362" name="AutoShape 41"/>
          <p:cNvSpPr>
            <a:spLocks noChangeArrowheads="1"/>
          </p:cNvSpPr>
          <p:nvPr/>
        </p:nvSpPr>
        <p:spPr bwMode="auto">
          <a:xfrm flipH="1">
            <a:off x="1371600" y="38100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4363" name="AutoShape 42"/>
          <p:cNvSpPr>
            <a:spLocks noChangeArrowheads="1"/>
          </p:cNvSpPr>
          <p:nvPr/>
        </p:nvSpPr>
        <p:spPr bwMode="auto">
          <a:xfrm flipH="1">
            <a:off x="2819400" y="23622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4364" name="AutoShape 43"/>
          <p:cNvSpPr>
            <a:spLocks noChangeArrowheads="1"/>
          </p:cNvSpPr>
          <p:nvPr/>
        </p:nvSpPr>
        <p:spPr bwMode="auto">
          <a:xfrm>
            <a:off x="2819400" y="19050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w</a:t>
            </a:r>
          </a:p>
        </p:txBody>
      </p:sp>
      <p:sp>
        <p:nvSpPr>
          <p:cNvPr id="184365" name="AutoShape 44"/>
          <p:cNvSpPr>
            <a:spLocks noChangeArrowheads="1"/>
          </p:cNvSpPr>
          <p:nvPr/>
        </p:nvSpPr>
        <p:spPr bwMode="auto">
          <a:xfrm>
            <a:off x="762000" y="3200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z</a:t>
            </a:r>
          </a:p>
        </p:txBody>
      </p:sp>
      <p:sp>
        <p:nvSpPr>
          <p:cNvPr id="184366" name="AutoShape 45"/>
          <p:cNvSpPr>
            <a:spLocks noChangeArrowheads="1"/>
          </p:cNvSpPr>
          <p:nvPr/>
        </p:nvSpPr>
        <p:spPr bwMode="auto">
          <a:xfrm>
            <a:off x="3276600" y="22860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x</a:t>
            </a:r>
          </a:p>
        </p:txBody>
      </p:sp>
      <p:sp>
        <p:nvSpPr>
          <p:cNvPr id="184367" name="AutoShape 46"/>
          <p:cNvSpPr>
            <a:spLocks noChangeArrowheads="1"/>
          </p:cNvSpPr>
          <p:nvPr/>
        </p:nvSpPr>
        <p:spPr bwMode="auto">
          <a:xfrm>
            <a:off x="152400" y="41148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u</a:t>
            </a:r>
          </a:p>
        </p:txBody>
      </p:sp>
      <p:sp>
        <p:nvSpPr>
          <p:cNvPr id="184368" name="AutoShape 47"/>
          <p:cNvSpPr>
            <a:spLocks noChangeArrowheads="1"/>
          </p:cNvSpPr>
          <p:nvPr/>
        </p:nvSpPr>
        <p:spPr bwMode="auto">
          <a:xfrm flipH="1">
            <a:off x="1371600" y="32766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4369" name="AutoShape 48"/>
          <p:cNvSpPr>
            <a:spLocks noChangeArrowheads="1"/>
          </p:cNvSpPr>
          <p:nvPr/>
        </p:nvSpPr>
        <p:spPr bwMode="auto">
          <a:xfrm flipH="1">
            <a:off x="1295400" y="33528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4370" name="AutoShape 49"/>
          <p:cNvSpPr>
            <a:spLocks noChangeArrowheads="1"/>
          </p:cNvSpPr>
          <p:nvPr/>
        </p:nvSpPr>
        <p:spPr bwMode="auto">
          <a:xfrm flipH="1">
            <a:off x="3886200" y="23622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4371" name="AutoShape 50"/>
          <p:cNvSpPr>
            <a:spLocks noChangeArrowheads="1"/>
          </p:cNvSpPr>
          <p:nvPr/>
        </p:nvSpPr>
        <p:spPr bwMode="auto">
          <a:xfrm flipH="1">
            <a:off x="3810000" y="24384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4372" name="AutoShape 51"/>
          <p:cNvSpPr>
            <a:spLocks noChangeArrowheads="1"/>
          </p:cNvSpPr>
          <p:nvPr/>
        </p:nvSpPr>
        <p:spPr bwMode="auto">
          <a:xfrm>
            <a:off x="152400" y="3200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s</a:t>
            </a:r>
          </a:p>
        </p:txBody>
      </p:sp>
      <p:sp>
        <p:nvSpPr>
          <p:cNvPr id="184373" name="AutoShape 52"/>
          <p:cNvSpPr>
            <a:spLocks noChangeArrowheads="1"/>
          </p:cNvSpPr>
          <p:nvPr/>
        </p:nvSpPr>
        <p:spPr bwMode="auto">
          <a:xfrm>
            <a:off x="152400" y="36576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y</a:t>
            </a:r>
          </a:p>
        </p:txBody>
      </p:sp>
      <p:sp>
        <p:nvSpPr>
          <p:cNvPr id="184374" name="AutoShape 53"/>
          <p:cNvSpPr>
            <a:spLocks noChangeArrowheads="1"/>
          </p:cNvSpPr>
          <p:nvPr/>
        </p:nvSpPr>
        <p:spPr bwMode="auto">
          <a:xfrm>
            <a:off x="762000" y="40386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r</a:t>
            </a:r>
          </a:p>
        </p:txBody>
      </p:sp>
    </p:spTree>
    <p:extLst>
      <p:ext uri="{BB962C8B-B14F-4D97-AF65-F5344CB8AC3E}">
        <p14:creationId xmlns:p14="http://schemas.microsoft.com/office/powerpoint/2010/main" val="6138603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41</a:t>
            </a:fld>
            <a:endParaRPr lang="en-US" sz="1400"/>
          </a:p>
        </p:txBody>
      </p:sp>
      <p:sp>
        <p:nvSpPr>
          <p:cNvPr id="186371" name="AutoShape 2"/>
          <p:cNvSpPr>
            <a:spLocks noChangeArrowheads="1"/>
          </p:cNvSpPr>
          <p:nvPr/>
        </p:nvSpPr>
        <p:spPr bwMode="auto">
          <a:xfrm>
            <a:off x="0" y="2438400"/>
            <a:ext cx="1447800" cy="32766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86372" name="AutoShape 3"/>
          <p:cNvSpPr>
            <a:spLocks noChangeArrowheads="1"/>
          </p:cNvSpPr>
          <p:nvPr/>
        </p:nvSpPr>
        <p:spPr bwMode="auto">
          <a:xfrm>
            <a:off x="2362200" y="3276600"/>
            <a:ext cx="304800" cy="304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86373" name="Rectangle 4"/>
          <p:cNvSpPr>
            <a:spLocks noGrp="1" noChangeArrowheads="1"/>
          </p:cNvSpPr>
          <p:nvPr>
            <p:ph type="title"/>
          </p:nvPr>
        </p:nvSpPr>
        <p:spPr/>
        <p:txBody>
          <a:bodyPr/>
          <a:lstStyle/>
          <a:p>
            <a:r>
              <a:rPr lang="en-US" sz="4000" dirty="0"/>
              <a:t>Global State Detection</a:t>
            </a:r>
            <a:endParaRPr lang="en-US" sz="4000" dirty="0">
              <a:latin typeface="Arial" charset="0"/>
              <a:ea typeface="Osaka" charset="0"/>
              <a:cs typeface="Osaka" charset="0"/>
            </a:endParaRPr>
          </a:p>
        </p:txBody>
      </p:sp>
      <p:sp>
        <p:nvSpPr>
          <p:cNvPr id="186374" name="Text Box 5"/>
          <p:cNvSpPr txBox="1">
            <a:spLocks noChangeArrowheads="1"/>
          </p:cNvSpPr>
          <p:nvPr/>
        </p:nvSpPr>
        <p:spPr bwMode="auto">
          <a:xfrm>
            <a:off x="2362200" y="2971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p</a:t>
            </a:r>
          </a:p>
        </p:txBody>
      </p:sp>
      <p:sp>
        <p:nvSpPr>
          <p:cNvPr id="186375" name="Text Box 6"/>
          <p:cNvSpPr txBox="1">
            <a:spLocks noChangeArrowheads="1"/>
          </p:cNvSpPr>
          <p:nvPr/>
        </p:nvSpPr>
        <p:spPr bwMode="auto">
          <a:xfrm>
            <a:off x="3505200" y="2667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q</a:t>
            </a:r>
          </a:p>
        </p:txBody>
      </p:sp>
      <p:sp>
        <p:nvSpPr>
          <p:cNvPr id="186376" name="Text Box 7"/>
          <p:cNvSpPr txBox="1">
            <a:spLocks noChangeArrowheads="1"/>
          </p:cNvSpPr>
          <p:nvPr/>
        </p:nvSpPr>
        <p:spPr bwMode="auto">
          <a:xfrm>
            <a:off x="51816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r</a:t>
            </a:r>
          </a:p>
        </p:txBody>
      </p:sp>
      <p:sp>
        <p:nvSpPr>
          <p:cNvPr id="186377" name="Text Box 8"/>
          <p:cNvSpPr txBox="1">
            <a:spLocks noChangeArrowheads="1"/>
          </p:cNvSpPr>
          <p:nvPr/>
        </p:nvSpPr>
        <p:spPr bwMode="auto">
          <a:xfrm>
            <a:off x="3276600" y="3505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s</a:t>
            </a:r>
          </a:p>
        </p:txBody>
      </p:sp>
      <p:sp>
        <p:nvSpPr>
          <p:cNvPr id="186378" name="Text Box 9"/>
          <p:cNvSpPr txBox="1">
            <a:spLocks noChangeArrowheads="1"/>
          </p:cNvSpPr>
          <p:nvPr/>
        </p:nvSpPr>
        <p:spPr bwMode="auto">
          <a:xfrm>
            <a:off x="4267200" y="2514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t</a:t>
            </a:r>
          </a:p>
        </p:txBody>
      </p:sp>
      <p:sp>
        <p:nvSpPr>
          <p:cNvPr id="186379" name="Text Box 10"/>
          <p:cNvSpPr txBox="1">
            <a:spLocks noChangeArrowheads="1"/>
          </p:cNvSpPr>
          <p:nvPr/>
        </p:nvSpPr>
        <p:spPr bwMode="auto">
          <a:xfrm>
            <a:off x="4876800" y="3962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u</a:t>
            </a:r>
          </a:p>
        </p:txBody>
      </p:sp>
      <p:sp>
        <p:nvSpPr>
          <p:cNvPr id="186380" name="Text Box 11"/>
          <p:cNvSpPr txBox="1">
            <a:spLocks noChangeArrowheads="1"/>
          </p:cNvSpPr>
          <p:nvPr/>
        </p:nvSpPr>
        <p:spPr bwMode="auto">
          <a:xfrm>
            <a:off x="2819400" y="4419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v</a:t>
            </a:r>
          </a:p>
        </p:txBody>
      </p:sp>
      <p:sp>
        <p:nvSpPr>
          <p:cNvPr id="186381" name="Text Box 12"/>
          <p:cNvSpPr txBox="1">
            <a:spLocks noChangeArrowheads="1"/>
          </p:cNvSpPr>
          <p:nvPr/>
        </p:nvSpPr>
        <p:spPr bwMode="auto">
          <a:xfrm>
            <a:off x="5791200" y="2133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w</a:t>
            </a:r>
          </a:p>
        </p:txBody>
      </p:sp>
      <p:sp>
        <p:nvSpPr>
          <p:cNvPr id="186382" name="Text Box 13"/>
          <p:cNvSpPr txBox="1">
            <a:spLocks noChangeArrowheads="1"/>
          </p:cNvSpPr>
          <p:nvPr/>
        </p:nvSpPr>
        <p:spPr bwMode="auto">
          <a:xfrm>
            <a:off x="5943600" y="449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x</a:t>
            </a:r>
          </a:p>
        </p:txBody>
      </p:sp>
      <p:sp>
        <p:nvSpPr>
          <p:cNvPr id="186383" name="Text Box 14"/>
          <p:cNvSpPr txBox="1">
            <a:spLocks noChangeArrowheads="1"/>
          </p:cNvSpPr>
          <p:nvPr/>
        </p:nvSpPr>
        <p:spPr bwMode="auto">
          <a:xfrm>
            <a:off x="1447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y</a:t>
            </a:r>
          </a:p>
        </p:txBody>
      </p:sp>
      <p:sp>
        <p:nvSpPr>
          <p:cNvPr id="186384" name="Text Box 15"/>
          <p:cNvSpPr txBox="1">
            <a:spLocks noChangeArrowheads="1"/>
          </p:cNvSpPr>
          <p:nvPr/>
        </p:nvSpPr>
        <p:spPr bwMode="auto">
          <a:xfrm>
            <a:off x="7620000" y="5181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spcBef>
                <a:spcPct val="50000"/>
              </a:spcBef>
            </a:pPr>
            <a:r>
              <a:rPr lang="en-US" sz="1800">
                <a:latin typeface="Tahoma" charset="0"/>
              </a:rPr>
              <a:t>z</a:t>
            </a:r>
          </a:p>
        </p:txBody>
      </p:sp>
      <p:sp>
        <p:nvSpPr>
          <p:cNvPr id="186385" name="Line 16"/>
          <p:cNvSpPr>
            <a:spLocks noChangeShapeType="1"/>
          </p:cNvSpPr>
          <p:nvPr/>
        </p:nvSpPr>
        <p:spPr bwMode="auto">
          <a:xfrm flipH="1">
            <a:off x="1676400" y="3581400"/>
            <a:ext cx="6858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6" name="Line 17"/>
          <p:cNvSpPr>
            <a:spLocks noChangeShapeType="1"/>
          </p:cNvSpPr>
          <p:nvPr/>
        </p:nvSpPr>
        <p:spPr bwMode="auto">
          <a:xfrm>
            <a:off x="1676400" y="4495800"/>
            <a:ext cx="11430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7" name="Line 18"/>
          <p:cNvSpPr>
            <a:spLocks noChangeShapeType="1"/>
          </p:cNvSpPr>
          <p:nvPr/>
        </p:nvSpPr>
        <p:spPr bwMode="auto">
          <a:xfrm flipH="1">
            <a:off x="2971800" y="3810000"/>
            <a:ext cx="3810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8" name="Line 19"/>
          <p:cNvSpPr>
            <a:spLocks noChangeShapeType="1"/>
          </p:cNvSpPr>
          <p:nvPr/>
        </p:nvSpPr>
        <p:spPr bwMode="auto">
          <a:xfrm flipV="1">
            <a:off x="2590800" y="3124200"/>
            <a:ext cx="25908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9" name="Line 20"/>
          <p:cNvSpPr>
            <a:spLocks noChangeShapeType="1"/>
          </p:cNvSpPr>
          <p:nvPr/>
        </p:nvSpPr>
        <p:spPr bwMode="auto">
          <a:xfrm flipV="1">
            <a:off x="2590800" y="2895600"/>
            <a:ext cx="9144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0" name="Line 21"/>
          <p:cNvSpPr>
            <a:spLocks noChangeShapeType="1"/>
          </p:cNvSpPr>
          <p:nvPr/>
        </p:nvSpPr>
        <p:spPr bwMode="auto">
          <a:xfrm flipV="1">
            <a:off x="2667000" y="2819400"/>
            <a:ext cx="16764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1" name="Line 22"/>
          <p:cNvSpPr>
            <a:spLocks noChangeShapeType="1"/>
          </p:cNvSpPr>
          <p:nvPr/>
        </p:nvSpPr>
        <p:spPr bwMode="auto">
          <a:xfrm flipV="1">
            <a:off x="5334000" y="2438400"/>
            <a:ext cx="5334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2" name="Line 23"/>
          <p:cNvSpPr>
            <a:spLocks noChangeShapeType="1"/>
          </p:cNvSpPr>
          <p:nvPr/>
        </p:nvSpPr>
        <p:spPr bwMode="auto">
          <a:xfrm flipH="1">
            <a:off x="5029200" y="3200400"/>
            <a:ext cx="2286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3" name="Line 24"/>
          <p:cNvSpPr>
            <a:spLocks noChangeShapeType="1"/>
          </p:cNvSpPr>
          <p:nvPr/>
        </p:nvSpPr>
        <p:spPr bwMode="auto">
          <a:xfrm>
            <a:off x="3124200" y="4648200"/>
            <a:ext cx="45720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4" name="Line 25"/>
          <p:cNvSpPr>
            <a:spLocks noChangeShapeType="1"/>
          </p:cNvSpPr>
          <p:nvPr/>
        </p:nvSpPr>
        <p:spPr bwMode="auto">
          <a:xfrm flipV="1">
            <a:off x="3124200" y="4191000"/>
            <a:ext cx="17526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5" name="Line 26"/>
          <p:cNvSpPr>
            <a:spLocks noChangeShapeType="1"/>
          </p:cNvSpPr>
          <p:nvPr/>
        </p:nvSpPr>
        <p:spPr bwMode="auto">
          <a:xfrm flipV="1">
            <a:off x="4495800" y="2362200"/>
            <a:ext cx="12954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6" name="Line 27"/>
          <p:cNvSpPr>
            <a:spLocks noChangeShapeType="1"/>
          </p:cNvSpPr>
          <p:nvPr/>
        </p:nvSpPr>
        <p:spPr bwMode="auto">
          <a:xfrm>
            <a:off x="6019800" y="2438400"/>
            <a:ext cx="76200" cy="213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7" name="Line 28"/>
          <p:cNvSpPr>
            <a:spLocks noChangeShapeType="1"/>
          </p:cNvSpPr>
          <p:nvPr/>
        </p:nvSpPr>
        <p:spPr bwMode="auto">
          <a:xfrm>
            <a:off x="5105400" y="4191000"/>
            <a:ext cx="9144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8" name="Line 29"/>
          <p:cNvSpPr>
            <a:spLocks noChangeShapeType="1"/>
          </p:cNvSpPr>
          <p:nvPr/>
        </p:nvSpPr>
        <p:spPr bwMode="auto">
          <a:xfrm>
            <a:off x="3505200" y="3810000"/>
            <a:ext cx="13716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9" name="Line 30"/>
          <p:cNvSpPr>
            <a:spLocks noChangeShapeType="1"/>
          </p:cNvSpPr>
          <p:nvPr/>
        </p:nvSpPr>
        <p:spPr bwMode="auto">
          <a:xfrm>
            <a:off x="6172200" y="4724400"/>
            <a:ext cx="15240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0" name="Text Box 31"/>
          <p:cNvSpPr txBox="1">
            <a:spLocks noChangeArrowheads="1"/>
          </p:cNvSpPr>
          <p:nvPr/>
        </p:nvSpPr>
        <p:spPr bwMode="auto">
          <a:xfrm>
            <a:off x="2590800" y="5791200"/>
            <a:ext cx="4038600" cy="366713"/>
          </a:xfrm>
          <a:prstGeom prst="rect">
            <a:avLst/>
          </a:prstGeom>
          <a:solidFill>
            <a:srgbClr val="FF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pPr algn="ctr">
              <a:spcBef>
                <a:spcPct val="50000"/>
              </a:spcBef>
            </a:pPr>
            <a:r>
              <a:rPr lang="en-US" sz="1800" i="1">
                <a:latin typeface="Tahoma" charset="0"/>
              </a:rPr>
              <a:t>A snapshot of a network</a:t>
            </a:r>
          </a:p>
        </p:txBody>
      </p:sp>
      <p:sp>
        <p:nvSpPr>
          <p:cNvPr id="186401" name="AutoShape 32"/>
          <p:cNvSpPr>
            <a:spLocks noChangeArrowheads="1"/>
          </p:cNvSpPr>
          <p:nvPr/>
        </p:nvSpPr>
        <p:spPr bwMode="auto">
          <a:xfrm>
            <a:off x="762000" y="27432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q</a:t>
            </a:r>
          </a:p>
        </p:txBody>
      </p:sp>
      <p:sp>
        <p:nvSpPr>
          <p:cNvPr id="186402" name="AutoShape 33"/>
          <p:cNvSpPr>
            <a:spLocks noChangeArrowheads="1"/>
          </p:cNvSpPr>
          <p:nvPr/>
        </p:nvSpPr>
        <p:spPr bwMode="auto">
          <a:xfrm>
            <a:off x="152400" y="44958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x</a:t>
            </a:r>
          </a:p>
        </p:txBody>
      </p:sp>
      <p:sp>
        <p:nvSpPr>
          <p:cNvPr id="186403" name="AutoShape 34"/>
          <p:cNvSpPr>
            <a:spLocks noChangeArrowheads="1"/>
          </p:cNvSpPr>
          <p:nvPr/>
        </p:nvSpPr>
        <p:spPr bwMode="auto">
          <a:xfrm>
            <a:off x="762000" y="36576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u</a:t>
            </a:r>
          </a:p>
        </p:txBody>
      </p:sp>
      <p:sp>
        <p:nvSpPr>
          <p:cNvPr id="186404" name="AutoShape 35"/>
          <p:cNvSpPr>
            <a:spLocks noChangeArrowheads="1"/>
          </p:cNvSpPr>
          <p:nvPr/>
        </p:nvSpPr>
        <p:spPr bwMode="auto">
          <a:xfrm flipH="1">
            <a:off x="990600" y="48768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6405" name="AutoShape 36"/>
          <p:cNvSpPr>
            <a:spLocks noChangeArrowheads="1"/>
          </p:cNvSpPr>
          <p:nvPr/>
        </p:nvSpPr>
        <p:spPr bwMode="auto">
          <a:xfrm>
            <a:off x="762000" y="3200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s</a:t>
            </a:r>
          </a:p>
        </p:txBody>
      </p:sp>
      <p:sp>
        <p:nvSpPr>
          <p:cNvPr id="186406" name="AutoShape 37"/>
          <p:cNvSpPr>
            <a:spLocks noChangeArrowheads="1"/>
          </p:cNvSpPr>
          <p:nvPr/>
        </p:nvSpPr>
        <p:spPr bwMode="auto">
          <a:xfrm>
            <a:off x="152400" y="41148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v</a:t>
            </a:r>
          </a:p>
        </p:txBody>
      </p:sp>
      <p:sp>
        <p:nvSpPr>
          <p:cNvPr id="186407" name="AutoShape 38"/>
          <p:cNvSpPr>
            <a:spLocks noChangeArrowheads="1"/>
          </p:cNvSpPr>
          <p:nvPr/>
        </p:nvSpPr>
        <p:spPr bwMode="auto">
          <a:xfrm>
            <a:off x="152400" y="32004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r</a:t>
            </a:r>
          </a:p>
        </p:txBody>
      </p:sp>
      <p:sp>
        <p:nvSpPr>
          <p:cNvPr id="186408" name="AutoShape 39"/>
          <p:cNvSpPr>
            <a:spLocks noChangeArrowheads="1"/>
          </p:cNvSpPr>
          <p:nvPr/>
        </p:nvSpPr>
        <p:spPr bwMode="auto">
          <a:xfrm>
            <a:off x="152400" y="36576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t</a:t>
            </a:r>
          </a:p>
        </p:txBody>
      </p:sp>
      <p:sp>
        <p:nvSpPr>
          <p:cNvPr id="186409" name="AutoShape 40"/>
          <p:cNvSpPr>
            <a:spLocks noChangeArrowheads="1"/>
          </p:cNvSpPr>
          <p:nvPr/>
        </p:nvSpPr>
        <p:spPr bwMode="auto">
          <a:xfrm>
            <a:off x="762000" y="40386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w</a:t>
            </a:r>
          </a:p>
        </p:txBody>
      </p:sp>
      <p:sp>
        <p:nvSpPr>
          <p:cNvPr id="186410" name="AutoShape 41"/>
          <p:cNvSpPr>
            <a:spLocks noChangeArrowheads="1"/>
          </p:cNvSpPr>
          <p:nvPr/>
        </p:nvSpPr>
        <p:spPr bwMode="auto">
          <a:xfrm>
            <a:off x="152400" y="27432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p</a:t>
            </a:r>
          </a:p>
        </p:txBody>
      </p:sp>
      <p:sp>
        <p:nvSpPr>
          <p:cNvPr id="186411" name="AutoShape 42"/>
          <p:cNvSpPr>
            <a:spLocks noChangeArrowheads="1"/>
          </p:cNvSpPr>
          <p:nvPr/>
        </p:nvSpPr>
        <p:spPr bwMode="auto">
          <a:xfrm>
            <a:off x="762000" y="44196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y</a:t>
            </a:r>
          </a:p>
        </p:txBody>
      </p:sp>
      <p:sp>
        <p:nvSpPr>
          <p:cNvPr id="186412" name="AutoShape 43"/>
          <p:cNvSpPr>
            <a:spLocks noChangeArrowheads="1"/>
          </p:cNvSpPr>
          <p:nvPr/>
        </p:nvSpPr>
        <p:spPr bwMode="auto">
          <a:xfrm>
            <a:off x="152400" y="4876800"/>
            <a:ext cx="533400" cy="304800"/>
          </a:xfrm>
          <a:prstGeom prst="flowChartMultidocument">
            <a:avLst/>
          </a:prstGeom>
          <a:solidFill>
            <a:schemeClr val="accent2"/>
          </a:solidFill>
          <a:ln w="9525">
            <a:solidFill>
              <a:schemeClr val="tx1"/>
            </a:solidFill>
            <a:miter lim="800000"/>
            <a:headEnd/>
            <a:tailEnd/>
          </a:ln>
        </p:spPr>
        <p:txBody>
          <a:bodyPr wrap="none" anchor="ctr"/>
          <a:lstStyle/>
          <a:p>
            <a:pPr algn="ctr" eaLnBrk="0" hangingPunct="0"/>
            <a:r>
              <a:rPr lang="en-US" sz="1800">
                <a:latin typeface="Tahoma" charset="0"/>
              </a:rPr>
              <a:t>z</a:t>
            </a:r>
          </a:p>
        </p:txBody>
      </p:sp>
      <p:sp>
        <p:nvSpPr>
          <p:cNvPr id="186413" name="AutoShape 44"/>
          <p:cNvSpPr>
            <a:spLocks noChangeArrowheads="1"/>
          </p:cNvSpPr>
          <p:nvPr/>
        </p:nvSpPr>
        <p:spPr bwMode="auto">
          <a:xfrm flipH="1">
            <a:off x="914400" y="49530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6414" name="AutoShape 45"/>
          <p:cNvSpPr>
            <a:spLocks noChangeArrowheads="1"/>
          </p:cNvSpPr>
          <p:nvPr/>
        </p:nvSpPr>
        <p:spPr bwMode="auto">
          <a:xfrm flipH="1">
            <a:off x="838200" y="50292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6415" name="AutoShape 46"/>
          <p:cNvSpPr>
            <a:spLocks noChangeArrowheads="1"/>
          </p:cNvSpPr>
          <p:nvPr/>
        </p:nvSpPr>
        <p:spPr bwMode="auto">
          <a:xfrm flipH="1">
            <a:off x="762000" y="51054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6416" name="AutoShape 47"/>
          <p:cNvSpPr>
            <a:spLocks noChangeArrowheads="1"/>
          </p:cNvSpPr>
          <p:nvPr/>
        </p:nvSpPr>
        <p:spPr bwMode="auto">
          <a:xfrm flipH="1">
            <a:off x="685800" y="51816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6417" name="AutoShape 48"/>
          <p:cNvSpPr>
            <a:spLocks noChangeArrowheads="1"/>
          </p:cNvSpPr>
          <p:nvPr/>
        </p:nvSpPr>
        <p:spPr bwMode="auto">
          <a:xfrm flipH="1">
            <a:off x="609600" y="5257800"/>
            <a:ext cx="228600" cy="228600"/>
          </a:xfrm>
          <a:prstGeom prst="flowChartMagneticTape">
            <a:avLst/>
          </a:prstGeom>
          <a:solidFill>
            <a:schemeClr val="accent2"/>
          </a:solidFill>
          <a:ln w="9525">
            <a:solidFill>
              <a:schemeClr val="tx1"/>
            </a:solidFill>
            <a:miter lim="800000"/>
            <a:headEnd/>
            <a:tailEnd/>
          </a:ln>
        </p:spPr>
        <p:txBody>
          <a:bodyPr wrap="none" anchor="ctr"/>
          <a:lstStyle/>
          <a:p>
            <a:endParaRPr lang="en-US"/>
          </a:p>
        </p:txBody>
      </p:sp>
      <p:sp>
        <p:nvSpPr>
          <p:cNvPr id="186418" name="AutoShape 49"/>
          <p:cNvSpPr>
            <a:spLocks noChangeArrowheads="1"/>
          </p:cNvSpPr>
          <p:nvPr/>
        </p:nvSpPr>
        <p:spPr bwMode="auto">
          <a:xfrm>
            <a:off x="1371600" y="2819400"/>
            <a:ext cx="990600" cy="304800"/>
          </a:xfrm>
          <a:prstGeom prst="wedgeRectCallout">
            <a:avLst>
              <a:gd name="adj1" fmla="val 52722"/>
              <a:gd name="adj2" fmla="val 132292"/>
            </a:avLst>
          </a:prstGeom>
          <a:solidFill>
            <a:schemeClr val="accent2"/>
          </a:solidFill>
          <a:ln w="9525">
            <a:solidFill>
              <a:schemeClr val="tx1"/>
            </a:solidFill>
            <a:miter lim="800000"/>
            <a:headEnd/>
            <a:tailEnd/>
          </a:ln>
        </p:spPr>
        <p:txBody>
          <a:bodyPr/>
          <a:lstStyle/>
          <a:p>
            <a:pPr algn="ctr" eaLnBrk="0" hangingPunct="0"/>
            <a:r>
              <a:rPr lang="en-US" sz="1800">
                <a:latin typeface="Tahoma" charset="0"/>
              </a:rPr>
              <a:t>Done!</a:t>
            </a:r>
          </a:p>
        </p:txBody>
      </p:sp>
    </p:spTree>
    <p:extLst>
      <p:ext uri="{BB962C8B-B14F-4D97-AF65-F5344CB8AC3E}">
        <p14:creationId xmlns:p14="http://schemas.microsoft.com/office/powerpoint/2010/main" val="35045980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State Detection</a:t>
            </a:r>
            <a:endParaRPr lang="en-US" dirty="0"/>
          </a:p>
        </p:txBody>
      </p:sp>
      <p:sp>
        <p:nvSpPr>
          <p:cNvPr id="3" name="Content Placeholder 2"/>
          <p:cNvSpPr>
            <a:spLocks noGrp="1"/>
          </p:cNvSpPr>
          <p:nvPr>
            <p:ph idx="1"/>
          </p:nvPr>
        </p:nvSpPr>
        <p:spPr/>
        <p:txBody>
          <a:bodyPr>
            <a:normAutofit/>
          </a:bodyPr>
          <a:lstStyle/>
          <a:p>
            <a:pPr lvl="0" indent="-342900" defTabSz="404813">
              <a:buClrTx/>
              <a:defRPr/>
            </a:pPr>
            <a:r>
              <a:rPr lang="en-US" dirty="0" smtClean="0"/>
              <a:t>Input: A stable property function Y</a:t>
            </a:r>
            <a:endParaRPr lang="en-US" dirty="0"/>
          </a:p>
          <a:p>
            <a:pPr lvl="0" indent="-342900" defTabSz="404813">
              <a:buClrTx/>
              <a:defRPr/>
            </a:pPr>
            <a:r>
              <a:rPr lang="en-US" dirty="0" smtClean="0"/>
              <a:t>Output: A Boolean value definite:</a:t>
            </a:r>
          </a:p>
          <a:p>
            <a:pPr lvl="1" indent="-342900" defTabSz="404813">
              <a:buClrTx/>
              <a:defRPr/>
            </a:pPr>
            <a:r>
              <a:rPr lang="en-US" sz="2200" dirty="0" smtClean="0"/>
              <a:t>(Y(S</a:t>
            </a:r>
            <a:r>
              <a:rPr lang="en-US" sz="2200" baseline="-25000" dirty="0" smtClean="0"/>
              <a:t>i</a:t>
            </a:r>
            <a:r>
              <a:rPr lang="en-US" sz="2200" dirty="0" smtClean="0"/>
              <a:t>) -&gt; definite) and (Y(S</a:t>
            </a:r>
            <a:r>
              <a:rPr lang="en-US" sz="2200" baseline="-25000" dirty="0" smtClean="0"/>
              <a:t>Φ</a:t>
            </a:r>
            <a:r>
              <a:rPr lang="en-US" sz="2200" dirty="0" smtClean="0"/>
              <a:t>) -&gt; definite)</a:t>
            </a:r>
          </a:p>
          <a:p>
            <a:pPr lvl="1" indent="-342900" defTabSz="404813">
              <a:buClrTx/>
              <a:defRPr/>
            </a:pPr>
            <a:r>
              <a:rPr lang="en-US" sz="2200" dirty="0" smtClean="0"/>
              <a:t>Implications </a:t>
            </a:r>
            <a:r>
              <a:rPr lang="en-US" sz="2200" dirty="0"/>
              <a:t>of “definite</a:t>
            </a:r>
            <a:r>
              <a:rPr lang="en-US" sz="2200" dirty="0" smtClean="0"/>
              <a:t>”</a:t>
            </a:r>
          </a:p>
          <a:p>
            <a:pPr lvl="2" indent="-342900" defTabSz="404813">
              <a:buClrTx/>
              <a:defRPr/>
            </a:pPr>
            <a:r>
              <a:rPr lang="en-US" sz="2200" dirty="0" smtClean="0"/>
              <a:t>definite </a:t>
            </a:r>
            <a:r>
              <a:rPr lang="en-US" sz="2200" dirty="0"/>
              <a:t>== false:	</a:t>
            </a:r>
            <a:r>
              <a:rPr lang="en-US" sz="2200" dirty="0" smtClean="0"/>
              <a:t>cannot </a:t>
            </a:r>
            <a:r>
              <a:rPr lang="en-US" sz="2200" dirty="0"/>
              <a:t>say YES/NO </a:t>
            </a:r>
            <a:r>
              <a:rPr lang="en-US" sz="2200" dirty="0" smtClean="0"/>
              <a:t>stability</a:t>
            </a:r>
          </a:p>
          <a:p>
            <a:pPr lvl="2" indent="-342900" defTabSz="404813">
              <a:buClrTx/>
              <a:defRPr/>
            </a:pPr>
            <a:r>
              <a:rPr lang="en-US" sz="2200" dirty="0" smtClean="0"/>
              <a:t>definite </a:t>
            </a:r>
            <a:r>
              <a:rPr lang="en-US" sz="2200" dirty="0"/>
              <a:t>== true:	stable property at termination</a:t>
            </a:r>
          </a:p>
          <a:p>
            <a:pPr lvl="0" indent="-342900" defTabSz="404813">
              <a:buClrTx/>
              <a:defRPr/>
            </a:pPr>
            <a:r>
              <a:rPr lang="en-US" dirty="0"/>
              <a:t>Correctness</a:t>
            </a:r>
          </a:p>
          <a:p>
            <a:pPr marL="742950" lvl="1" indent="-285750" defTabSz="404813">
              <a:buClrTx/>
              <a:buFont typeface="Arial" pitchFamily="34" charset="0"/>
              <a:buChar char="–"/>
              <a:defRPr/>
            </a:pPr>
            <a:r>
              <a:rPr lang="en-US" sz="2200" dirty="0" smtClean="0"/>
              <a:t>Initial state -&gt; recorded state -&gt; terminating state</a:t>
            </a:r>
            <a:endParaRPr lang="en-US" sz="2200" baseline="-25000" dirty="0">
              <a:sym typeface="Wingdings" pitchFamily="2" charset="2"/>
            </a:endParaRPr>
          </a:p>
          <a:p>
            <a:pPr marL="742950" lvl="1" indent="-285750" defTabSz="404813">
              <a:buClrTx/>
              <a:buFont typeface="Arial" pitchFamily="34" charset="0"/>
              <a:buChar char="–"/>
              <a:defRPr/>
            </a:pPr>
            <a:r>
              <a:rPr lang="en-US" sz="2200" dirty="0">
                <a:sym typeface="Wingdings" pitchFamily="2" charset="2"/>
              </a:rPr>
              <a:t>for all j:  y(</a:t>
            </a:r>
            <a:r>
              <a:rPr lang="en-US" sz="2200" dirty="0" err="1">
                <a:sym typeface="Wingdings" pitchFamily="2" charset="2"/>
              </a:rPr>
              <a:t>S</a:t>
            </a:r>
            <a:r>
              <a:rPr lang="en-US" sz="2200" baseline="-25000" dirty="0" err="1">
                <a:sym typeface="Wingdings" pitchFamily="2" charset="2"/>
              </a:rPr>
              <a:t>j</a:t>
            </a:r>
            <a:r>
              <a:rPr lang="en-US" sz="2200" dirty="0">
                <a:sym typeface="Wingdings" pitchFamily="2" charset="2"/>
              </a:rPr>
              <a:t>) = y(S</a:t>
            </a:r>
            <a:r>
              <a:rPr lang="en-US" sz="2200" baseline="-25000" dirty="0">
                <a:sym typeface="Wingdings" pitchFamily="2" charset="2"/>
              </a:rPr>
              <a:t>j</a:t>
            </a:r>
            <a:r>
              <a:rPr lang="en-US" sz="2200" dirty="0">
                <a:sym typeface="Wingdings" pitchFamily="2" charset="2"/>
              </a:rPr>
              <a:t>+1</a:t>
            </a:r>
            <a:r>
              <a:rPr lang="en-US" sz="2200" dirty="0" smtClean="0">
                <a:sym typeface="Wingdings" pitchFamily="2" charset="2"/>
              </a:rPr>
              <a:t>) – state is stable</a:t>
            </a:r>
            <a:endParaRPr lang="en-US" sz="2200" dirty="0"/>
          </a:p>
          <a:p>
            <a:pPr marL="0" lvl="0" indent="0" defTabSz="404813">
              <a:buClrTx/>
              <a:buNone/>
              <a:defRPr/>
            </a:pPr>
            <a:endParaRPr lang="en-US" dirty="0" smtClean="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42</a:t>
            </a:fld>
            <a:endParaRPr lang="en-US" sz="1400"/>
          </a:p>
        </p:txBody>
      </p:sp>
    </p:spTree>
    <p:extLst>
      <p:ext uri="{BB962C8B-B14F-4D97-AF65-F5344CB8AC3E}">
        <p14:creationId xmlns:p14="http://schemas.microsoft.com/office/powerpoint/2010/main" val="11935105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normAutofit/>
          </a:bodyPr>
          <a:lstStyle/>
          <a:p>
            <a:r>
              <a:rPr lang="en-US" dirty="0" smtClean="0"/>
              <a:t>Temporal characteristics of distributed systems was poorly understood</a:t>
            </a:r>
          </a:p>
          <a:p>
            <a:r>
              <a:rPr lang="en-US" dirty="0" smtClean="0"/>
              <a:t>Lamport proposed logical clocks for ordering</a:t>
            </a:r>
          </a:p>
          <a:p>
            <a:r>
              <a:rPr lang="en-US" dirty="0" err="1" smtClean="0"/>
              <a:t>Chandy</a:t>
            </a:r>
            <a:r>
              <a:rPr lang="en-US" dirty="0" smtClean="0"/>
              <a:t>/Lamport proposed a distributed snapshot algorithm</a:t>
            </a:r>
          </a:p>
          <a:p>
            <a:pPr lvl="1"/>
            <a:r>
              <a:rPr lang="en-US" sz="2200" dirty="0" smtClean="0"/>
              <a:t>Snapshot algorithm can be used to accurately detect stable events</a:t>
            </a:r>
            <a:endParaRPr lang="en-US" sz="2200" dirty="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43</a:t>
            </a:fld>
            <a:endParaRPr lang="en-US" sz="1400"/>
          </a:p>
        </p:txBody>
      </p:sp>
    </p:spTree>
    <p:extLst>
      <p:ext uri="{BB962C8B-B14F-4D97-AF65-F5344CB8AC3E}">
        <p14:creationId xmlns:p14="http://schemas.microsoft.com/office/powerpoint/2010/main" val="29212785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457200" y="1600200"/>
            <a:ext cx="7620000" cy="2098076"/>
          </a:xfrm>
        </p:spPr>
        <p:txBody>
          <a:bodyPr>
            <a:normAutofit/>
          </a:bodyPr>
          <a:lstStyle/>
          <a:p>
            <a:r>
              <a:rPr lang="en-US" dirty="0" smtClean="0"/>
              <a:t>Happened-before using logical clocks to totally order events</a:t>
            </a:r>
          </a:p>
          <a:p>
            <a:r>
              <a:rPr lang="en-US" dirty="0" smtClean="0"/>
              <a:t>Logical clocks used to implement mutual exclusion</a:t>
            </a:r>
          </a:p>
          <a:p>
            <a:r>
              <a:rPr lang="en-US" dirty="0" smtClean="0"/>
              <a:t>Physical clocks for anomalous behavior</a:t>
            </a:r>
            <a:endParaRPr lang="en-US" dirty="0"/>
          </a:p>
        </p:txBody>
      </p:sp>
      <p:sp>
        <p:nvSpPr>
          <p:cNvPr id="4" name="Content Placeholder 2"/>
          <p:cNvSpPr txBox="1">
            <a:spLocks/>
          </p:cNvSpPr>
          <p:nvPr/>
        </p:nvSpPr>
        <p:spPr>
          <a:xfrm>
            <a:off x="457200" y="3611112"/>
            <a:ext cx="7620000" cy="270252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dirty="0" smtClean="0"/>
              <a:t>Discussion points:</a:t>
            </a:r>
          </a:p>
          <a:p>
            <a:r>
              <a:rPr lang="en-US" dirty="0" smtClean="0"/>
              <a:t>Useful model for reasoning about temporal events</a:t>
            </a:r>
          </a:p>
          <a:p>
            <a:r>
              <a:rPr lang="en-US" dirty="0" smtClean="0"/>
              <a:t>Logical clock overflow not considered</a:t>
            </a:r>
          </a:p>
          <a:p>
            <a:r>
              <a:rPr lang="en-US" dirty="0" smtClean="0"/>
              <a:t>Does not answer precisely questions of concurrency or dependency</a:t>
            </a:r>
          </a:p>
          <a:p>
            <a:endParaRPr lang="en-US" dirty="0"/>
          </a:p>
        </p:txBody>
      </p:sp>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5</a:t>
            </a:fld>
            <a:endParaRPr lang="en-US" sz="1400"/>
          </a:p>
        </p:txBody>
      </p:sp>
    </p:spTree>
    <p:extLst>
      <p:ext uri="{BB962C8B-B14F-4D97-AF65-F5344CB8AC3E}">
        <p14:creationId xmlns:p14="http://schemas.microsoft.com/office/powerpoint/2010/main" val="90681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Partial ordering</a:t>
            </a:r>
          </a:p>
          <a:p>
            <a:r>
              <a:rPr lang="en-US" dirty="0" smtClean="0"/>
              <a:t>Logical clocks</a:t>
            </a:r>
          </a:p>
          <a:p>
            <a:r>
              <a:rPr lang="en-US" dirty="0" smtClean="0"/>
              <a:t>Total ordering</a:t>
            </a:r>
          </a:p>
          <a:p>
            <a:r>
              <a:rPr lang="en-US" dirty="0" smtClean="0"/>
              <a:t>Mutual exclusion</a:t>
            </a:r>
          </a:p>
          <a:p>
            <a:r>
              <a:rPr lang="en-US" dirty="0" smtClean="0"/>
              <a:t>Anomalous behavior</a:t>
            </a:r>
          </a:p>
          <a:p>
            <a:r>
              <a:rPr lang="en-US" dirty="0" smtClean="0"/>
              <a:t>Physical clocks</a:t>
            </a:r>
            <a:endParaRPr lang="en-US" dirty="0"/>
          </a:p>
        </p:txBody>
      </p:sp>
      <p:sp>
        <p:nvSpPr>
          <p:cNvPr id="4"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6</a:t>
            </a:fld>
            <a:endParaRPr lang="en-US" sz="1400"/>
          </a:p>
        </p:txBody>
      </p:sp>
    </p:spTree>
    <p:extLst>
      <p:ext uri="{BB962C8B-B14F-4D97-AF65-F5344CB8AC3E}">
        <p14:creationId xmlns:p14="http://schemas.microsoft.com/office/powerpoint/2010/main" val="32145994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0000"/>
          </a:blip>
          <a:stretch>
            <a:fillRect/>
          </a:stretch>
        </p:blipFill>
        <p:spPr>
          <a:xfrm>
            <a:off x="0" y="4832008"/>
            <a:ext cx="8420970" cy="2025992"/>
          </a:xfrm>
          <a:prstGeom prst="rect">
            <a:avLst/>
          </a:prstGeom>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Our notion of event ordering  is derived using time</a:t>
            </a:r>
          </a:p>
          <a:p>
            <a:r>
              <a:rPr lang="en-US" dirty="0" smtClean="0"/>
              <a:t>Time is implemented on machines using clocks</a:t>
            </a:r>
          </a:p>
          <a:p>
            <a:r>
              <a:rPr lang="en-US" dirty="0" smtClean="0"/>
              <a:t>Local clocks on machines may not be accurate</a:t>
            </a:r>
          </a:p>
          <a:p>
            <a:r>
              <a:rPr lang="en-US" dirty="0" smtClean="0"/>
              <a:t>Need another mechanism to agree on time</a:t>
            </a:r>
            <a:endParaRPr lang="en-US" dirty="0"/>
          </a:p>
        </p:txBody>
      </p:sp>
      <p:sp>
        <p:nvSpPr>
          <p:cNvPr id="5"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7</a:t>
            </a:fld>
            <a:endParaRPr lang="en-US" sz="1400"/>
          </a:p>
        </p:txBody>
      </p:sp>
    </p:spTree>
    <p:extLst>
      <p:ext uri="{BB962C8B-B14F-4D97-AF65-F5344CB8AC3E}">
        <p14:creationId xmlns:p14="http://schemas.microsoft.com/office/powerpoint/2010/main" val="33830842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Ordering</a:t>
            </a:r>
            <a:endParaRPr lang="en-US" dirty="0"/>
          </a:p>
        </p:txBody>
      </p:sp>
      <p:sp>
        <p:nvSpPr>
          <p:cNvPr id="4" name="Rectangle 3"/>
          <p:cNvSpPr/>
          <p:nvPr/>
        </p:nvSpPr>
        <p:spPr>
          <a:xfrm>
            <a:off x="2256544" y="2181309"/>
            <a:ext cx="978506" cy="2609284"/>
          </a:xfrm>
          <a:prstGeom prst="rect">
            <a:avLst/>
          </a:prstGeom>
          <a:solidFill>
            <a:schemeClr val="bg2">
              <a:lumMod val="20000"/>
              <a:lumOff val="80000"/>
            </a:schemeClr>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921430" y="2181309"/>
            <a:ext cx="978506" cy="2609284"/>
          </a:xfrm>
          <a:prstGeom prst="rect">
            <a:avLst/>
          </a:prstGeom>
          <a:solidFill>
            <a:schemeClr val="bg2">
              <a:lumMod val="20000"/>
              <a:lumOff val="80000"/>
            </a:schemeClr>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36007" y="1609499"/>
            <a:ext cx="633383" cy="369332"/>
          </a:xfrm>
          <a:prstGeom prst="rect">
            <a:avLst/>
          </a:prstGeom>
          <a:noFill/>
        </p:spPr>
        <p:txBody>
          <a:bodyPr wrap="square" rtlCol="0">
            <a:spAutoFit/>
          </a:bodyPr>
          <a:lstStyle/>
          <a:p>
            <a:r>
              <a:rPr lang="en-US" dirty="0" smtClean="0"/>
              <a:t>P</a:t>
            </a:r>
            <a:r>
              <a:rPr lang="en-US" baseline="-25000" dirty="0" smtClean="0"/>
              <a:t>0</a:t>
            </a:r>
            <a:endParaRPr lang="en-US" dirty="0"/>
          </a:p>
        </p:txBody>
      </p:sp>
      <p:sp>
        <p:nvSpPr>
          <p:cNvPr id="9" name="TextBox 8"/>
          <p:cNvSpPr txBox="1"/>
          <p:nvPr/>
        </p:nvSpPr>
        <p:spPr>
          <a:xfrm>
            <a:off x="5087089" y="1615808"/>
            <a:ext cx="633383" cy="369332"/>
          </a:xfrm>
          <a:prstGeom prst="rect">
            <a:avLst/>
          </a:prstGeom>
          <a:noFill/>
        </p:spPr>
        <p:txBody>
          <a:bodyPr wrap="square" rtlCol="0">
            <a:spAutoFit/>
          </a:bodyPr>
          <a:lstStyle/>
          <a:p>
            <a:r>
              <a:rPr lang="en-US" dirty="0" smtClean="0"/>
              <a:t>P</a:t>
            </a:r>
            <a:r>
              <a:rPr lang="en-US" baseline="-25000" dirty="0"/>
              <a:t>1</a:t>
            </a:r>
            <a:endParaRPr lang="en-US" dirty="0"/>
          </a:p>
        </p:txBody>
      </p:sp>
      <p:sp>
        <p:nvSpPr>
          <p:cNvPr id="29" name="TextBox 28"/>
          <p:cNvSpPr txBox="1"/>
          <p:nvPr/>
        </p:nvSpPr>
        <p:spPr>
          <a:xfrm>
            <a:off x="2558610" y="2299786"/>
            <a:ext cx="358928" cy="461665"/>
          </a:xfrm>
          <a:prstGeom prst="rect">
            <a:avLst/>
          </a:prstGeom>
          <a:noFill/>
        </p:spPr>
        <p:txBody>
          <a:bodyPr wrap="square" rtlCol="0">
            <a:spAutoFit/>
          </a:bodyPr>
          <a:lstStyle/>
          <a:p>
            <a:r>
              <a:rPr lang="en-US" sz="2400" b="1" u="sng" dirty="0" smtClean="0"/>
              <a:t>A</a:t>
            </a:r>
            <a:endParaRPr lang="en-US" sz="2400" b="1" u="sng" dirty="0"/>
          </a:p>
        </p:txBody>
      </p:sp>
      <p:sp>
        <p:nvSpPr>
          <p:cNvPr id="30" name="TextBox 29"/>
          <p:cNvSpPr txBox="1"/>
          <p:nvPr/>
        </p:nvSpPr>
        <p:spPr>
          <a:xfrm>
            <a:off x="2558610" y="3054637"/>
            <a:ext cx="358928" cy="461665"/>
          </a:xfrm>
          <a:prstGeom prst="rect">
            <a:avLst/>
          </a:prstGeom>
          <a:noFill/>
        </p:spPr>
        <p:txBody>
          <a:bodyPr wrap="square" rtlCol="0">
            <a:spAutoFit/>
          </a:bodyPr>
          <a:lstStyle/>
          <a:p>
            <a:r>
              <a:rPr lang="en-US" sz="2400" b="1" u="sng" dirty="0" smtClean="0"/>
              <a:t>B</a:t>
            </a:r>
            <a:endParaRPr lang="en-US" sz="2400" b="1" u="sng" dirty="0"/>
          </a:p>
        </p:txBody>
      </p:sp>
      <p:sp>
        <p:nvSpPr>
          <p:cNvPr id="31" name="TextBox 30"/>
          <p:cNvSpPr txBox="1"/>
          <p:nvPr/>
        </p:nvSpPr>
        <p:spPr>
          <a:xfrm>
            <a:off x="5196432" y="2299785"/>
            <a:ext cx="358928" cy="461665"/>
          </a:xfrm>
          <a:prstGeom prst="rect">
            <a:avLst/>
          </a:prstGeom>
          <a:noFill/>
        </p:spPr>
        <p:txBody>
          <a:bodyPr wrap="square" rtlCol="0">
            <a:spAutoFit/>
          </a:bodyPr>
          <a:lstStyle/>
          <a:p>
            <a:r>
              <a:rPr lang="en-US" sz="2400" b="1" u="sng" dirty="0"/>
              <a:t>D</a:t>
            </a:r>
          </a:p>
        </p:txBody>
      </p:sp>
      <p:sp>
        <p:nvSpPr>
          <p:cNvPr id="32" name="TextBox 31"/>
          <p:cNvSpPr txBox="1"/>
          <p:nvPr/>
        </p:nvSpPr>
        <p:spPr>
          <a:xfrm>
            <a:off x="2560249" y="3835442"/>
            <a:ext cx="358928" cy="461665"/>
          </a:xfrm>
          <a:prstGeom prst="rect">
            <a:avLst/>
          </a:prstGeom>
          <a:noFill/>
        </p:spPr>
        <p:txBody>
          <a:bodyPr wrap="square" rtlCol="0">
            <a:spAutoFit/>
          </a:bodyPr>
          <a:lstStyle/>
          <a:p>
            <a:r>
              <a:rPr lang="en-US" sz="2400" b="1" u="sng" dirty="0"/>
              <a:t>C</a:t>
            </a:r>
          </a:p>
        </p:txBody>
      </p:sp>
      <p:sp>
        <p:nvSpPr>
          <p:cNvPr id="33" name="TextBox 32"/>
          <p:cNvSpPr txBox="1"/>
          <p:nvPr/>
        </p:nvSpPr>
        <p:spPr>
          <a:xfrm>
            <a:off x="5196432" y="3054637"/>
            <a:ext cx="358928" cy="461665"/>
          </a:xfrm>
          <a:prstGeom prst="rect">
            <a:avLst/>
          </a:prstGeom>
          <a:noFill/>
        </p:spPr>
        <p:txBody>
          <a:bodyPr wrap="square" rtlCol="0">
            <a:spAutoFit/>
          </a:bodyPr>
          <a:lstStyle/>
          <a:p>
            <a:r>
              <a:rPr lang="en-US" sz="2400" b="1" u="sng" dirty="0"/>
              <a:t>E</a:t>
            </a:r>
          </a:p>
        </p:txBody>
      </p:sp>
      <p:sp>
        <p:nvSpPr>
          <p:cNvPr id="34" name="TextBox 33"/>
          <p:cNvSpPr txBox="1"/>
          <p:nvPr/>
        </p:nvSpPr>
        <p:spPr>
          <a:xfrm>
            <a:off x="5196432" y="3835442"/>
            <a:ext cx="358928" cy="461665"/>
          </a:xfrm>
          <a:prstGeom prst="rect">
            <a:avLst/>
          </a:prstGeom>
          <a:noFill/>
        </p:spPr>
        <p:txBody>
          <a:bodyPr wrap="square" rtlCol="0">
            <a:spAutoFit/>
          </a:bodyPr>
          <a:lstStyle/>
          <a:p>
            <a:r>
              <a:rPr lang="en-US" sz="2400" b="1" u="sng" dirty="0"/>
              <a:t>F</a:t>
            </a:r>
          </a:p>
        </p:txBody>
      </p:sp>
      <p:cxnSp>
        <p:nvCxnSpPr>
          <p:cNvPr id="39" name="Straight Arrow Connector 38"/>
          <p:cNvCxnSpPr>
            <a:stCxn id="29" idx="2"/>
            <a:endCxn id="30" idx="0"/>
          </p:cNvCxnSpPr>
          <p:nvPr/>
        </p:nvCxnSpPr>
        <p:spPr>
          <a:xfrm>
            <a:off x="2738074" y="2761451"/>
            <a:ext cx="0" cy="2931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3"/>
            <a:endCxn id="33" idx="1"/>
          </p:cNvCxnSpPr>
          <p:nvPr/>
        </p:nvCxnSpPr>
        <p:spPr>
          <a:xfrm>
            <a:off x="2917538" y="3285470"/>
            <a:ext cx="22788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429656" y="5246181"/>
            <a:ext cx="3133706" cy="369332"/>
          </a:xfrm>
          <a:prstGeom prst="rect">
            <a:avLst/>
          </a:prstGeom>
          <a:noFill/>
        </p:spPr>
        <p:txBody>
          <a:bodyPr wrap="square" rtlCol="0">
            <a:spAutoFit/>
          </a:bodyPr>
          <a:lstStyle/>
          <a:p>
            <a:r>
              <a:rPr lang="en-US" dirty="0" smtClean="0"/>
              <a:t>A  </a:t>
            </a:r>
            <a:r>
              <a:rPr lang="en-US" dirty="0" smtClean="0">
                <a:latin typeface="Wingdings"/>
                <a:ea typeface="Wingdings"/>
                <a:cs typeface="Wingdings"/>
                <a:sym typeface="Wingdings"/>
              </a:rPr>
              <a:t>  </a:t>
            </a:r>
            <a:r>
              <a:rPr lang="en-US" dirty="0" smtClean="0">
                <a:sym typeface="Wingdings"/>
              </a:rPr>
              <a:t>B, B</a:t>
            </a:r>
            <a:r>
              <a:rPr lang="en-US" dirty="0" smtClean="0"/>
              <a:t> </a:t>
            </a:r>
            <a:r>
              <a:rPr lang="en-US" dirty="0">
                <a:latin typeface="Wingdings"/>
                <a:ea typeface="Wingdings"/>
                <a:cs typeface="Wingdings"/>
                <a:sym typeface="Wingdings"/>
              </a:rPr>
              <a:t> </a:t>
            </a:r>
            <a:r>
              <a:rPr lang="en-US" dirty="0" smtClean="0">
                <a:latin typeface="Wingdings"/>
                <a:ea typeface="Wingdings"/>
                <a:cs typeface="Wingdings"/>
                <a:sym typeface="Wingdings"/>
              </a:rPr>
              <a:t> </a:t>
            </a:r>
            <a:r>
              <a:rPr lang="en-US" dirty="0" smtClean="0">
                <a:sym typeface="Wingdings"/>
              </a:rPr>
              <a:t>E, A </a:t>
            </a:r>
            <a:r>
              <a:rPr lang="en-US" dirty="0">
                <a:latin typeface="Wingdings"/>
                <a:ea typeface="Wingdings"/>
                <a:cs typeface="Wingdings"/>
                <a:sym typeface="Wingdings"/>
              </a:rPr>
              <a:t> </a:t>
            </a:r>
            <a:r>
              <a:rPr lang="en-US" dirty="0" smtClean="0">
                <a:latin typeface="Wingdings"/>
                <a:ea typeface="Wingdings"/>
                <a:cs typeface="Wingdings"/>
                <a:sym typeface="Wingdings"/>
              </a:rPr>
              <a:t> </a:t>
            </a:r>
            <a:r>
              <a:rPr lang="en-US" dirty="0" smtClean="0">
                <a:sym typeface="Wingdings"/>
              </a:rPr>
              <a:t>E</a:t>
            </a:r>
            <a:endParaRPr lang="en-US" dirty="0"/>
          </a:p>
        </p:txBody>
      </p:sp>
      <p:sp>
        <p:nvSpPr>
          <p:cNvPr id="52" name="TextBox 51"/>
          <p:cNvSpPr txBox="1"/>
          <p:nvPr/>
        </p:nvSpPr>
        <p:spPr>
          <a:xfrm>
            <a:off x="2429655" y="5729915"/>
            <a:ext cx="4805629" cy="369332"/>
          </a:xfrm>
          <a:prstGeom prst="rect">
            <a:avLst/>
          </a:prstGeom>
          <a:noFill/>
        </p:spPr>
        <p:txBody>
          <a:bodyPr wrap="square" rtlCol="0">
            <a:spAutoFit/>
          </a:bodyPr>
          <a:lstStyle/>
          <a:p>
            <a:r>
              <a:rPr lang="en-US" dirty="0" smtClean="0"/>
              <a:t>A  </a:t>
            </a:r>
            <a:r>
              <a:rPr lang="en-US" dirty="0" smtClean="0">
                <a:latin typeface="Wingdings"/>
                <a:ea typeface="Wingdings"/>
                <a:cs typeface="Wingdings"/>
                <a:sym typeface="Wingdings"/>
              </a:rPr>
              <a:t>  </a:t>
            </a:r>
            <a:r>
              <a:rPr lang="en-US" dirty="0">
                <a:sym typeface="Wingdings"/>
              </a:rPr>
              <a:t>D</a:t>
            </a:r>
            <a:r>
              <a:rPr lang="en-US" dirty="0" smtClean="0">
                <a:sym typeface="Wingdings"/>
              </a:rPr>
              <a:t>, D</a:t>
            </a:r>
            <a:r>
              <a:rPr lang="en-US" dirty="0" smtClean="0"/>
              <a:t> </a:t>
            </a:r>
            <a:r>
              <a:rPr lang="en-US" dirty="0" smtClean="0">
                <a:latin typeface="Wingdings"/>
                <a:ea typeface="Wingdings"/>
                <a:cs typeface="Wingdings"/>
                <a:sym typeface="Wingdings"/>
              </a:rPr>
              <a:t>  </a:t>
            </a:r>
            <a:r>
              <a:rPr lang="en-US" dirty="0">
                <a:sym typeface="Wingdings"/>
              </a:rPr>
              <a:t>A</a:t>
            </a:r>
            <a:r>
              <a:rPr lang="en-US" dirty="0" smtClean="0">
                <a:sym typeface="Wingdings"/>
              </a:rPr>
              <a:t>, A and D are concurrent</a:t>
            </a:r>
            <a:endParaRPr lang="en-US" dirty="0"/>
          </a:p>
        </p:txBody>
      </p:sp>
      <p:sp>
        <p:nvSpPr>
          <p:cNvPr id="56" name="TextBox 55"/>
          <p:cNvSpPr txBox="1"/>
          <p:nvPr/>
        </p:nvSpPr>
        <p:spPr>
          <a:xfrm>
            <a:off x="2794989" y="5767620"/>
            <a:ext cx="248786" cy="276999"/>
          </a:xfrm>
          <a:prstGeom prst="rect">
            <a:avLst/>
          </a:prstGeom>
          <a:noFill/>
        </p:spPr>
        <p:txBody>
          <a:bodyPr wrap="none" rtlCol="0">
            <a:spAutoFit/>
          </a:bodyPr>
          <a:lstStyle/>
          <a:p>
            <a:r>
              <a:rPr lang="en-US" sz="1200" dirty="0" smtClean="0"/>
              <a:t>/</a:t>
            </a:r>
            <a:endParaRPr lang="en-US" sz="1200" dirty="0"/>
          </a:p>
        </p:txBody>
      </p:sp>
      <p:sp>
        <p:nvSpPr>
          <p:cNvPr id="57" name="TextBox 56"/>
          <p:cNvSpPr txBox="1"/>
          <p:nvPr/>
        </p:nvSpPr>
        <p:spPr>
          <a:xfrm>
            <a:off x="3687869" y="5777751"/>
            <a:ext cx="248786" cy="276999"/>
          </a:xfrm>
          <a:prstGeom prst="rect">
            <a:avLst/>
          </a:prstGeom>
          <a:noFill/>
        </p:spPr>
        <p:txBody>
          <a:bodyPr wrap="none" rtlCol="0">
            <a:spAutoFit/>
          </a:bodyPr>
          <a:lstStyle/>
          <a:p>
            <a:r>
              <a:rPr lang="en-US" sz="1200" dirty="0" smtClean="0"/>
              <a:t>/</a:t>
            </a:r>
            <a:endParaRPr lang="en-US" sz="1200" dirty="0"/>
          </a:p>
        </p:txBody>
      </p:sp>
      <p:sp>
        <p:nvSpPr>
          <p:cNvPr id="38"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8</a:t>
            </a:fld>
            <a:endParaRPr lang="en-US" sz="1400"/>
          </a:p>
        </p:txBody>
      </p:sp>
      <p:pic>
        <p:nvPicPr>
          <p:cNvPr id="7" name="Picture 6"/>
          <p:cNvPicPr>
            <a:picLocks noChangeAspect="1"/>
          </p:cNvPicPr>
          <p:nvPr/>
        </p:nvPicPr>
        <p:blipFill>
          <a:blip r:embed="rId3"/>
          <a:stretch>
            <a:fillRect/>
          </a:stretch>
        </p:blipFill>
        <p:spPr>
          <a:xfrm>
            <a:off x="4644304" y="5388521"/>
            <a:ext cx="203200" cy="88900"/>
          </a:xfrm>
          <a:prstGeom prst="rect">
            <a:avLst/>
          </a:prstGeom>
        </p:spPr>
      </p:pic>
      <p:pic>
        <p:nvPicPr>
          <p:cNvPr id="10" name="Picture 9"/>
          <p:cNvPicPr>
            <a:picLocks noChangeAspect="1"/>
          </p:cNvPicPr>
          <p:nvPr/>
        </p:nvPicPr>
        <p:blipFill>
          <a:blip r:embed="rId3"/>
          <a:stretch>
            <a:fillRect/>
          </a:stretch>
        </p:blipFill>
        <p:spPr>
          <a:xfrm>
            <a:off x="3734477" y="5388521"/>
            <a:ext cx="203200" cy="88900"/>
          </a:xfrm>
          <a:prstGeom prst="rect">
            <a:avLst/>
          </a:prstGeom>
        </p:spPr>
      </p:pic>
      <p:pic>
        <p:nvPicPr>
          <p:cNvPr id="11" name="Picture 10"/>
          <p:cNvPicPr>
            <a:picLocks noChangeAspect="1"/>
          </p:cNvPicPr>
          <p:nvPr/>
        </p:nvPicPr>
        <p:blipFill>
          <a:blip r:embed="rId3"/>
          <a:stretch>
            <a:fillRect/>
          </a:stretch>
        </p:blipFill>
        <p:spPr>
          <a:xfrm>
            <a:off x="2836607" y="5388521"/>
            <a:ext cx="203200" cy="88900"/>
          </a:xfrm>
          <a:prstGeom prst="rect">
            <a:avLst/>
          </a:prstGeom>
        </p:spPr>
      </p:pic>
      <p:pic>
        <p:nvPicPr>
          <p:cNvPr id="12" name="Picture 11"/>
          <p:cNvPicPr>
            <a:picLocks noChangeAspect="1"/>
          </p:cNvPicPr>
          <p:nvPr/>
        </p:nvPicPr>
        <p:blipFill>
          <a:blip r:embed="rId3"/>
          <a:stretch>
            <a:fillRect/>
          </a:stretch>
        </p:blipFill>
        <p:spPr>
          <a:xfrm>
            <a:off x="3734477" y="5891916"/>
            <a:ext cx="203200" cy="88900"/>
          </a:xfrm>
          <a:prstGeom prst="rect">
            <a:avLst/>
          </a:prstGeom>
        </p:spPr>
      </p:pic>
      <p:pic>
        <p:nvPicPr>
          <p:cNvPr id="13" name="Picture 12"/>
          <p:cNvPicPr>
            <a:picLocks noChangeAspect="1"/>
          </p:cNvPicPr>
          <p:nvPr/>
        </p:nvPicPr>
        <p:blipFill>
          <a:blip r:embed="rId3"/>
          <a:stretch>
            <a:fillRect/>
          </a:stretch>
        </p:blipFill>
        <p:spPr>
          <a:xfrm>
            <a:off x="2836607" y="5891916"/>
            <a:ext cx="203200" cy="88900"/>
          </a:xfrm>
          <a:prstGeom prst="rect">
            <a:avLst/>
          </a:prstGeom>
        </p:spPr>
      </p:pic>
    </p:spTree>
    <p:extLst>
      <p:ext uri="{BB962C8B-B14F-4D97-AF65-F5344CB8AC3E}">
        <p14:creationId xmlns:p14="http://schemas.microsoft.com/office/powerpoint/2010/main" val="28512105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Clocks</a:t>
            </a:r>
            <a:endParaRPr lang="en-US" dirty="0"/>
          </a:p>
        </p:txBody>
      </p:sp>
      <p:sp>
        <p:nvSpPr>
          <p:cNvPr id="3" name="Content Placeholder 2"/>
          <p:cNvSpPr>
            <a:spLocks noGrp="1"/>
          </p:cNvSpPr>
          <p:nvPr>
            <p:ph idx="1"/>
          </p:nvPr>
        </p:nvSpPr>
        <p:spPr/>
        <p:txBody>
          <a:bodyPr>
            <a:normAutofit/>
          </a:bodyPr>
          <a:lstStyle/>
          <a:p>
            <a:r>
              <a:rPr lang="en-US" dirty="0" smtClean="0"/>
              <a:t>Used to implement the happened-before relation</a:t>
            </a:r>
          </a:p>
          <a:p>
            <a:endParaRPr lang="en-US" dirty="0"/>
          </a:p>
          <a:p>
            <a:endParaRPr lang="en-US" dirty="0" smtClean="0"/>
          </a:p>
          <a:p>
            <a:r>
              <a:rPr lang="en-US" dirty="0" smtClean="0"/>
              <a:t>Between successive events in a process:</a:t>
            </a:r>
          </a:p>
          <a:p>
            <a:pPr lvl="1"/>
            <a:r>
              <a:rPr lang="en-US" sz="2200" dirty="0" smtClean="0"/>
              <a:t>Each process increments its logical clock </a:t>
            </a:r>
          </a:p>
          <a:p>
            <a:r>
              <a:rPr lang="en-US" dirty="0" smtClean="0"/>
              <a:t>On event A of sending of a message from process P</a:t>
            </a:r>
            <a:r>
              <a:rPr lang="en-US" baseline="-25000" dirty="0" smtClean="0"/>
              <a:t>i</a:t>
            </a:r>
          </a:p>
          <a:p>
            <a:pPr lvl="1"/>
            <a:r>
              <a:rPr lang="en-US" sz="2200" dirty="0" smtClean="0"/>
              <a:t>P</a:t>
            </a:r>
            <a:r>
              <a:rPr lang="en-US" sz="2200" baseline="-25000" dirty="0" smtClean="0"/>
              <a:t>i</a:t>
            </a:r>
            <a:r>
              <a:rPr lang="en-US" sz="2200" dirty="0" smtClean="0"/>
              <a:t> sends T</a:t>
            </a:r>
            <a:r>
              <a:rPr lang="en-US" sz="2200" baseline="-25000" dirty="0" smtClean="0"/>
              <a:t>m</a:t>
            </a:r>
            <a:r>
              <a:rPr lang="en-US" sz="2200" dirty="0" smtClean="0"/>
              <a:t> = </a:t>
            </a:r>
            <a:r>
              <a:rPr lang="en-US" sz="2200" dirty="0" err="1" smtClean="0"/>
              <a:t>C</a:t>
            </a:r>
            <a:r>
              <a:rPr lang="en-US" sz="2200" baseline="-25000" dirty="0" err="1" smtClean="0"/>
              <a:t>i</a:t>
            </a:r>
            <a:r>
              <a:rPr lang="en-US" sz="2200" dirty="0" smtClean="0"/>
              <a:t>(A) with message</a:t>
            </a:r>
          </a:p>
          <a:p>
            <a:r>
              <a:rPr lang="en-US" dirty="0" smtClean="0"/>
              <a:t>On event B of receiving of a message by process </a:t>
            </a:r>
            <a:r>
              <a:rPr lang="en-US" dirty="0" err="1" smtClean="0"/>
              <a:t>P</a:t>
            </a:r>
            <a:r>
              <a:rPr lang="en-US" baseline="-25000" dirty="0" err="1" smtClean="0"/>
              <a:t>j</a:t>
            </a:r>
            <a:endParaRPr lang="en-US" baseline="-25000" dirty="0" smtClean="0"/>
          </a:p>
          <a:p>
            <a:pPr lvl="1"/>
            <a:r>
              <a:rPr lang="en-US" sz="2200" dirty="0" smtClean="0"/>
              <a:t>B advances </a:t>
            </a:r>
            <a:r>
              <a:rPr lang="en-US" sz="2200" dirty="0" err="1" smtClean="0"/>
              <a:t>C</a:t>
            </a:r>
            <a:r>
              <a:rPr lang="en-US" sz="2200" baseline="-25000" dirty="0" err="1" smtClean="0"/>
              <a:t>j</a:t>
            </a:r>
            <a:r>
              <a:rPr lang="en-US" sz="2200" dirty="0" smtClean="0"/>
              <a:t>(B) to MAX(T</a:t>
            </a:r>
            <a:r>
              <a:rPr lang="en-US" sz="2200" baseline="-25000" dirty="0" smtClean="0"/>
              <a:t>m</a:t>
            </a:r>
            <a:r>
              <a:rPr lang="en-US" sz="2200" dirty="0" smtClean="0"/>
              <a:t>, </a:t>
            </a:r>
            <a:r>
              <a:rPr lang="en-US" sz="2200" dirty="0" err="1" smtClean="0"/>
              <a:t>C</a:t>
            </a:r>
            <a:r>
              <a:rPr lang="en-US" sz="2200" baseline="-25000" dirty="0" err="1" smtClean="0"/>
              <a:t>j</a:t>
            </a:r>
            <a:r>
              <a:rPr lang="en-US" sz="2200" dirty="0" smtClean="0"/>
              <a:t>(B))+1</a:t>
            </a:r>
          </a:p>
        </p:txBody>
      </p:sp>
      <p:grpSp>
        <p:nvGrpSpPr>
          <p:cNvPr id="7" name="Group 6"/>
          <p:cNvGrpSpPr/>
          <p:nvPr/>
        </p:nvGrpSpPr>
        <p:grpSpPr>
          <a:xfrm>
            <a:off x="1504731" y="2203727"/>
            <a:ext cx="1297657" cy="430887"/>
            <a:chOff x="3299364" y="2203727"/>
            <a:chExt cx="1297657" cy="430887"/>
          </a:xfrm>
        </p:grpSpPr>
        <p:sp>
          <p:nvSpPr>
            <p:cNvPr id="4" name="TextBox 3"/>
            <p:cNvSpPr txBox="1"/>
            <p:nvPr/>
          </p:nvSpPr>
          <p:spPr>
            <a:xfrm>
              <a:off x="3299364" y="2203727"/>
              <a:ext cx="1297657" cy="430887"/>
            </a:xfrm>
            <a:prstGeom prst="rect">
              <a:avLst/>
            </a:prstGeom>
            <a:noFill/>
          </p:spPr>
          <p:txBody>
            <a:bodyPr wrap="square" rtlCol="0">
              <a:spAutoFit/>
            </a:bodyPr>
            <a:lstStyle/>
            <a:p>
              <a:r>
                <a:rPr lang="en-US" sz="2200" dirty="0" smtClean="0"/>
                <a:t>A 	B</a:t>
              </a:r>
              <a:endParaRPr lang="en-US" sz="2200" dirty="0"/>
            </a:p>
          </p:txBody>
        </p:sp>
        <p:pic>
          <p:nvPicPr>
            <p:cNvPr id="5" name="Picture 4"/>
            <p:cNvPicPr>
              <a:picLocks noChangeAspect="1"/>
            </p:cNvPicPr>
            <p:nvPr/>
          </p:nvPicPr>
          <p:blipFill>
            <a:blip r:embed="rId3"/>
            <a:stretch>
              <a:fillRect/>
            </a:stretch>
          </p:blipFill>
          <p:spPr>
            <a:xfrm>
              <a:off x="3858729" y="2387526"/>
              <a:ext cx="203200" cy="127000"/>
            </a:xfrm>
            <a:prstGeom prst="rect">
              <a:avLst/>
            </a:prstGeom>
          </p:spPr>
        </p:pic>
      </p:grpSp>
      <p:sp>
        <p:nvSpPr>
          <p:cNvPr id="6" name="TextBox 5"/>
          <p:cNvSpPr txBox="1"/>
          <p:nvPr/>
        </p:nvSpPr>
        <p:spPr>
          <a:xfrm>
            <a:off x="2954510" y="2203727"/>
            <a:ext cx="2664339" cy="430887"/>
          </a:xfrm>
          <a:prstGeom prst="rect">
            <a:avLst/>
          </a:prstGeom>
          <a:noFill/>
        </p:spPr>
        <p:txBody>
          <a:bodyPr wrap="square" rtlCol="0">
            <a:spAutoFit/>
          </a:bodyPr>
          <a:lstStyle/>
          <a:p>
            <a:pPr algn="ctr"/>
            <a:r>
              <a:rPr lang="en-US" sz="2200" dirty="0" err="1" smtClean="0"/>
              <a:t>C</a:t>
            </a:r>
            <a:r>
              <a:rPr lang="en-US" sz="2200" baseline="-25000" dirty="0" err="1" smtClean="0"/>
              <a:t>i</a:t>
            </a:r>
            <a:r>
              <a:rPr lang="en-US" sz="2200" dirty="0" smtClean="0"/>
              <a:t>(A)   &lt;   </a:t>
            </a:r>
            <a:r>
              <a:rPr lang="en-US" sz="2200" dirty="0" err="1" smtClean="0"/>
              <a:t>C</a:t>
            </a:r>
            <a:r>
              <a:rPr lang="en-US" sz="2200" baseline="-25000" dirty="0" err="1" smtClean="0"/>
              <a:t>i</a:t>
            </a:r>
            <a:r>
              <a:rPr lang="en-US" sz="2200" dirty="0" smtClean="0"/>
              <a:t>(B)</a:t>
            </a:r>
            <a:endParaRPr lang="en-US" sz="2200" dirty="0"/>
          </a:p>
        </p:txBody>
      </p:sp>
      <p:sp>
        <p:nvSpPr>
          <p:cNvPr id="8" name="Slide Number Placeholder 4"/>
          <p:cNvSpPr>
            <a:spLocks noGrp="1"/>
          </p:cNvSpPr>
          <p:nvPr>
            <p:ph type="sldNum" sz="quarter" idx="12"/>
          </p:nvPr>
        </p:nvSpPr>
        <p:spPr>
          <a:xfrm>
            <a:off x="8531788" y="5648960"/>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FD0E9284-B7BF-B044-AFC5-6E182968ED55}" type="slidenum">
              <a:rPr lang="en-US" sz="1400"/>
              <a:pPr/>
              <a:t>9</a:t>
            </a:fld>
            <a:endParaRPr lang="en-US" sz="1400"/>
          </a:p>
        </p:txBody>
      </p:sp>
    </p:spTree>
    <p:extLst>
      <p:ext uri="{BB962C8B-B14F-4D97-AF65-F5344CB8AC3E}">
        <p14:creationId xmlns:p14="http://schemas.microsoft.com/office/powerpoint/2010/main" val="15267416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2161</TotalTime>
  <Words>2863</Words>
  <Application>Microsoft Macintosh PowerPoint</Application>
  <PresentationFormat>On-screen Show (4:3)</PresentationFormat>
  <Paragraphs>607</Paragraphs>
  <Slides>43</Slides>
  <Notes>32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Adjacency</vt:lpstr>
      <vt:lpstr>PowerPoint Presentation</vt:lpstr>
      <vt:lpstr>Introduction</vt:lpstr>
      <vt:lpstr>Distributed System Model</vt:lpstr>
      <vt:lpstr>Time, Clocks, and the Ordering of events in a Distributed System – PODC influential paper award (2000)</vt:lpstr>
      <vt:lpstr>Takeaways</vt:lpstr>
      <vt:lpstr>Outline</vt:lpstr>
      <vt:lpstr>Motivation</vt:lpstr>
      <vt:lpstr>Partial Ordering</vt:lpstr>
      <vt:lpstr>Logical Clocks</vt:lpstr>
      <vt:lpstr>Total Ordering</vt:lpstr>
      <vt:lpstr>Total Ordering</vt:lpstr>
      <vt:lpstr>Mutual Exclusion</vt:lpstr>
      <vt:lpstr>Mutual Exclusion</vt:lpstr>
      <vt:lpstr>Mutual Exclusion</vt:lpstr>
      <vt:lpstr>Mutual Exclusion</vt:lpstr>
      <vt:lpstr>Mutual Exclusion</vt:lpstr>
      <vt:lpstr>Anomalous Behavior</vt:lpstr>
      <vt:lpstr>Physical Clocks</vt:lpstr>
      <vt:lpstr>Distributed snapshots: determining global states of distributed systems</vt:lpstr>
      <vt:lpstr>Takeaways</vt:lpstr>
      <vt:lpstr>PowerPoint Presentation</vt:lpstr>
      <vt:lpstr>Outline</vt:lpstr>
      <vt:lpstr>Motivation</vt:lpstr>
      <vt:lpstr>Distributed system model</vt:lpstr>
      <vt:lpstr>Consistent Cuts</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Global State Detection</vt:lpstr>
      <vt:lpstr>Stable State Detection</vt:lpstr>
      <vt:lpstr>Takeaways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Ordering and consistent cuts  </dc:title>
  <dc:creator>Dan</dc:creator>
  <cp:lastModifiedBy>Dan</cp:lastModifiedBy>
  <cp:revision>875</cp:revision>
  <dcterms:created xsi:type="dcterms:W3CDTF">2011-10-30T16:06:21Z</dcterms:created>
  <dcterms:modified xsi:type="dcterms:W3CDTF">2011-11-08T16:59:18Z</dcterms:modified>
</cp:coreProperties>
</file>