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17" r:id="rId3"/>
    <p:sldId id="322" r:id="rId4"/>
    <p:sldId id="325" r:id="rId5"/>
    <p:sldId id="326" r:id="rId6"/>
    <p:sldId id="319" r:id="rId7"/>
    <p:sldId id="324" r:id="rId8"/>
    <p:sldId id="318" r:id="rId9"/>
    <p:sldId id="327" r:id="rId10"/>
    <p:sldId id="321" r:id="rId11"/>
    <p:sldId id="308" r:id="rId12"/>
    <p:sldId id="342" r:id="rId13"/>
    <p:sldId id="344" r:id="rId14"/>
    <p:sldId id="330" r:id="rId15"/>
    <p:sldId id="331" r:id="rId16"/>
    <p:sldId id="332" r:id="rId17"/>
    <p:sldId id="333" r:id="rId18"/>
    <p:sldId id="334" r:id="rId19"/>
    <p:sldId id="335" r:id="rId20"/>
    <p:sldId id="336" r:id="rId21"/>
    <p:sldId id="337" r:id="rId22"/>
    <p:sldId id="338" r:id="rId23"/>
    <p:sldId id="349" r:id="rId24"/>
    <p:sldId id="350" r:id="rId25"/>
    <p:sldId id="351" r:id="rId26"/>
    <p:sldId id="352" r:id="rId27"/>
    <p:sldId id="353" r:id="rId28"/>
    <p:sldId id="354" r:id="rId29"/>
    <p:sldId id="343" r:id="rId30"/>
    <p:sldId id="347" r:id="rId31"/>
    <p:sldId id="294" r:id="rId32"/>
    <p:sldId id="265" r:id="rId33"/>
    <p:sldId id="266" r:id="rId34"/>
    <p:sldId id="267" r:id="rId35"/>
    <p:sldId id="269" r:id="rId36"/>
    <p:sldId id="270" r:id="rId37"/>
    <p:sldId id="271" r:id="rId38"/>
    <p:sldId id="295" r:id="rId39"/>
    <p:sldId id="275" r:id="rId40"/>
    <p:sldId id="273" r:id="rId41"/>
    <p:sldId id="277" r:id="rId42"/>
    <p:sldId id="278" r:id="rId43"/>
    <p:sldId id="359" r:id="rId44"/>
    <p:sldId id="360" r:id="rId45"/>
    <p:sldId id="264" r:id="rId46"/>
    <p:sldId id="361" r:id="rId47"/>
    <p:sldId id="362" r:id="rId48"/>
    <p:sldId id="363" r:id="rId49"/>
    <p:sldId id="307" r:id="rId50"/>
    <p:sldId id="286" r:id="rId51"/>
    <p:sldId id="364" r:id="rId52"/>
    <p:sldId id="315" r:id="rId53"/>
    <p:sldId id="328" r:id="rId54"/>
    <p:sldId id="346" r:id="rId55"/>
    <p:sldId id="356" r:id="rId56"/>
    <p:sldId id="35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37" autoAdjust="0"/>
  </p:normalViewPr>
  <p:slideViewPr>
    <p:cSldViewPr>
      <p:cViewPr varScale="1">
        <p:scale>
          <a:sx n="72" d="100"/>
          <a:sy n="72" d="100"/>
        </p:scale>
        <p:origin x="-9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D3FAB-1217-4DB5-AC5E-95312F4616BA}" type="datetimeFigureOut">
              <a:rPr lang="en-US" smtClean="0"/>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323FD-B572-402A-9E11-3C7AED8401BC}" type="slidenum">
              <a:rPr lang="en-US" smtClean="0"/>
              <a:t>‹#›</a:t>
            </a:fld>
            <a:endParaRPr lang="en-US"/>
          </a:p>
        </p:txBody>
      </p:sp>
    </p:spTree>
    <p:extLst>
      <p:ext uri="{BB962C8B-B14F-4D97-AF65-F5344CB8AC3E}">
        <p14:creationId xmlns:p14="http://schemas.microsoft.com/office/powerpoint/2010/main" val="370519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acm.acm.org/blogs/blog-cacm/83396-errors-in-database-systems-eventual-consistency-and-the-cap-theorem/fulltex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1</a:t>
            </a:fld>
            <a:endParaRPr lang="en-US"/>
          </a:p>
        </p:txBody>
      </p:sp>
    </p:spTree>
    <p:extLst>
      <p:ext uri="{BB962C8B-B14F-4D97-AF65-F5344CB8AC3E}">
        <p14:creationId xmlns:p14="http://schemas.microsoft.com/office/powerpoint/2010/main" val="182976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general, the word speculation means there are certain degree of risks in doing that.</a:t>
            </a:r>
          </a:p>
          <a:p>
            <a:r>
              <a:rPr lang="en-US" baseline="0" dirty="0" smtClean="0"/>
              <a:t>Financially, the risk is to loss money.</a:t>
            </a:r>
          </a:p>
          <a:p>
            <a:r>
              <a:rPr lang="en-US" baseline="0" dirty="0" smtClean="0"/>
              <a:t>In computing world, the risk is to execute on task that is not needed. </a:t>
            </a:r>
          </a:p>
          <a:p>
            <a:r>
              <a:rPr lang="en-US" baseline="0" dirty="0" smtClean="0"/>
              <a:t>Therefore, unless you have a high probability of being able to speculate in the right direction, no speculation should be used. </a:t>
            </a:r>
          </a:p>
          <a:p>
            <a:r>
              <a:rPr lang="en-US" baseline="0" dirty="0" smtClean="0"/>
              <a:t>Fortunately, in distributed file system, if you assume that concurrent update on a cached file are rare, and this assumption is usually correct.</a:t>
            </a:r>
          </a:p>
          <a:p>
            <a:r>
              <a:rPr lang="en-US" baseline="0" dirty="0" smtClean="0"/>
              <a:t>The second condition for speculation is the overhead of doing it. If the speculation goes wrong, the process needs to roll back to the original </a:t>
            </a:r>
          </a:p>
          <a:p>
            <a:r>
              <a:rPr lang="en-US" baseline="0" dirty="0" smtClean="0"/>
              <a:t>state before the speculation. And this requires the OS to checkpoint from time to time. It needs to save all the execution states, back it up,</a:t>
            </a:r>
          </a:p>
          <a:p>
            <a:r>
              <a:rPr lang="en-US" baseline="0" dirty="0" smtClean="0"/>
              <a:t>And rewind if the speculation. So this is kind of related to the third point, first, the checkpoint should take less time than the time it takes to </a:t>
            </a:r>
          </a:p>
          <a:p>
            <a:r>
              <a:rPr lang="en-US" baseline="0" dirty="0" smtClean="0"/>
              <a:t>Ask the file server whether the file you cached is the up-to-date version, and the computer needs to have spare resources to save all the </a:t>
            </a:r>
            <a:r>
              <a:rPr lang="en-US" baseline="0" dirty="0" err="1" smtClean="0"/>
              <a:t>checkpointed</a:t>
            </a:r>
            <a:endParaRPr lang="en-US" baseline="0" dirty="0" smtClean="0"/>
          </a:p>
          <a:p>
            <a:r>
              <a:rPr lang="en-US" baseline="0" dirty="0" smtClean="0"/>
              <a:t>State. </a:t>
            </a:r>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33</a:t>
            </a:fld>
            <a:endParaRPr lang="en-US"/>
          </a:p>
        </p:txBody>
      </p:sp>
    </p:spTree>
    <p:extLst>
      <p:ext uri="{BB962C8B-B14F-4D97-AF65-F5344CB8AC3E}">
        <p14:creationId xmlns:p14="http://schemas.microsoft.com/office/powerpoint/2010/main" val="285445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the conditions</a:t>
            </a:r>
            <a:r>
              <a:rPr lang="en-US" baseline="0" dirty="0" smtClean="0"/>
              <a:t> we have discussed in the last slides. </a:t>
            </a:r>
          </a:p>
          <a:p>
            <a:r>
              <a:rPr lang="en-US" dirty="0" smtClean="0"/>
              <a:t>Speculator provides a</a:t>
            </a:r>
            <a:r>
              <a:rPr lang="en-US" baseline="0" dirty="0" smtClean="0"/>
              <a:t> simple interface to start and commit speculation, and just in case, roll back the speculation.</a:t>
            </a:r>
          </a:p>
          <a:p>
            <a:r>
              <a:rPr lang="en-US" baseline="0" dirty="0" smtClean="0"/>
              <a:t>The client, for example, the distributed file system does not care how speculation is done,</a:t>
            </a:r>
          </a:p>
          <a:p>
            <a:r>
              <a:rPr lang="en-US" baseline="0" dirty="0" smtClean="0"/>
              <a:t>The speculator does not care why the client would like to speculate. </a:t>
            </a:r>
          </a:p>
          <a:p>
            <a:r>
              <a:rPr lang="en-US" baseline="0" dirty="0" smtClean="0"/>
              <a:t>I think this is a very clean abstraction.</a:t>
            </a:r>
          </a:p>
        </p:txBody>
      </p:sp>
      <p:sp>
        <p:nvSpPr>
          <p:cNvPr id="4" name="Slide Number Placeholder 3"/>
          <p:cNvSpPr>
            <a:spLocks noGrp="1"/>
          </p:cNvSpPr>
          <p:nvPr>
            <p:ph type="sldNum" sz="quarter" idx="10"/>
          </p:nvPr>
        </p:nvSpPr>
        <p:spPr/>
        <p:txBody>
          <a:bodyPr/>
          <a:lstStyle/>
          <a:p>
            <a:fld id="{2E7323FD-B572-402A-9E11-3C7AED8401BC}" type="slidenum">
              <a:rPr lang="en-US" smtClean="0"/>
              <a:t>34</a:t>
            </a:fld>
            <a:endParaRPr lang="en-US"/>
          </a:p>
        </p:txBody>
      </p:sp>
    </p:spTree>
    <p:extLst>
      <p:ext uri="{BB962C8B-B14F-4D97-AF65-F5344CB8AC3E}">
        <p14:creationId xmlns:p14="http://schemas.microsoft.com/office/powerpoint/2010/main" val="74736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Checkpointing performed by executing a copy-on-write fork.</a:t>
            </a:r>
          </a:p>
          <a:p>
            <a:pPr lvl="1">
              <a:spcBef>
                <a:spcPts val="700"/>
              </a:spcBef>
            </a:pPr>
            <a:r>
              <a:rPr lang="en-US" dirty="0" smtClean="0"/>
              <a:t>Must save the state of open file descriptors and copy signals.</a:t>
            </a:r>
          </a:p>
          <a:p>
            <a:pPr lvl="1">
              <a:spcBef>
                <a:spcPts val="700"/>
              </a:spcBef>
            </a:pPr>
            <a:r>
              <a:rPr lang="en-US" dirty="0" smtClean="0"/>
              <a:t>Forked child only run if speculation fails, discarded otherwise.</a:t>
            </a:r>
          </a:p>
          <a:p>
            <a:pPr lvl="1">
              <a:spcBef>
                <a:spcPts val="700"/>
              </a:spcBef>
            </a:pPr>
            <a:r>
              <a:rPr lang="en-US" dirty="0" smtClean="0"/>
              <a:t>If speculation fails, child fork is given identify of original process.</a:t>
            </a:r>
          </a:p>
          <a:p>
            <a:r>
              <a:rPr lang="en-US" dirty="0" smtClean="0"/>
              <a:t>Two data structures added to kernel to track speculative state.</a:t>
            </a:r>
          </a:p>
          <a:p>
            <a:pPr lvl="1">
              <a:spcBef>
                <a:spcPts val="700"/>
              </a:spcBef>
            </a:pPr>
            <a:r>
              <a:rPr lang="en-US" dirty="0" smtClean="0"/>
              <a:t>Speculation structure created by </a:t>
            </a:r>
            <a:r>
              <a:rPr lang="en-US" dirty="0" smtClean="0">
                <a:latin typeface="Courier New" pitchFamily="49" charset="0"/>
              </a:rPr>
              <a:t>create_speculation</a:t>
            </a:r>
            <a:r>
              <a:rPr lang="en-US" dirty="0" smtClean="0"/>
              <a:t> to track the set of kernel objects that depend on the new speculation.</a:t>
            </a:r>
          </a:p>
          <a:p>
            <a:pPr lvl="1">
              <a:spcBef>
                <a:spcPts val="700"/>
              </a:spcBef>
            </a:pPr>
            <a:r>
              <a:rPr lang="en-US" dirty="0" smtClean="0"/>
              <a:t>The undo log is an ordered list of speculative operations with information to allow speculative operations to be undone.</a:t>
            </a:r>
          </a:p>
          <a:p>
            <a:pPr lvl="1">
              <a:spcBef>
                <a:spcPts val="700"/>
              </a:spcBef>
            </a:pPr>
            <a:r>
              <a:rPr lang="en-US" dirty="0" smtClean="0"/>
              <a:t>Multiple speculations can be started for the same process, with multiple speculation structures and checkpoints.</a:t>
            </a:r>
          </a:p>
          <a:p>
            <a:pPr lvl="1">
              <a:spcBef>
                <a:spcPts val="700"/>
              </a:spcBef>
            </a:pPr>
            <a:r>
              <a:rPr lang="en-US" dirty="0" smtClean="0"/>
              <a:t>If a previous speculation was read only, checkpoints are shared.</a:t>
            </a:r>
          </a:p>
          <a:p>
            <a:pPr lvl="1">
              <a:spcBef>
                <a:spcPts val="700"/>
              </a:spcBef>
            </a:pPr>
            <a:r>
              <a:rPr lang="en-US" dirty="0" smtClean="0"/>
              <a:t>New checkpoints are required every 500ms to cap recovery time.</a:t>
            </a:r>
          </a:p>
          <a:p>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35</a:t>
            </a:fld>
            <a:endParaRPr lang="en-US"/>
          </a:p>
        </p:txBody>
      </p:sp>
    </p:spTree>
    <p:extLst>
      <p:ext uri="{BB962C8B-B14F-4D97-AF65-F5344CB8AC3E}">
        <p14:creationId xmlns:p14="http://schemas.microsoft.com/office/powerpoint/2010/main" val="33957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Checkpointing performed by executing a copy-on-write fork.</a:t>
            </a:r>
          </a:p>
          <a:p>
            <a:pPr lvl="1">
              <a:spcBef>
                <a:spcPts val="700"/>
              </a:spcBef>
            </a:pPr>
            <a:r>
              <a:rPr lang="en-US" dirty="0" smtClean="0"/>
              <a:t>Must save the state of open file descriptors and copy signals.</a:t>
            </a:r>
          </a:p>
          <a:p>
            <a:pPr lvl="1">
              <a:spcBef>
                <a:spcPts val="700"/>
              </a:spcBef>
            </a:pPr>
            <a:r>
              <a:rPr lang="en-US" dirty="0" smtClean="0"/>
              <a:t>Forked child only run if speculation fails, discarded otherwise.</a:t>
            </a:r>
          </a:p>
          <a:p>
            <a:pPr lvl="1">
              <a:spcBef>
                <a:spcPts val="700"/>
              </a:spcBef>
            </a:pPr>
            <a:r>
              <a:rPr lang="en-US" dirty="0" smtClean="0"/>
              <a:t>If speculation fails, child fork is given identify of original process.</a:t>
            </a:r>
          </a:p>
          <a:p>
            <a:r>
              <a:rPr lang="en-US" dirty="0" smtClean="0"/>
              <a:t>Two data structures added to kernel to track speculative state.</a:t>
            </a:r>
          </a:p>
          <a:p>
            <a:pPr lvl="1">
              <a:spcBef>
                <a:spcPts val="700"/>
              </a:spcBef>
            </a:pPr>
            <a:r>
              <a:rPr lang="en-US" dirty="0" smtClean="0"/>
              <a:t>Speculation structure created by </a:t>
            </a:r>
            <a:r>
              <a:rPr lang="en-US" dirty="0" smtClean="0">
                <a:latin typeface="Courier New" pitchFamily="49" charset="0"/>
              </a:rPr>
              <a:t>create_speculation</a:t>
            </a:r>
            <a:r>
              <a:rPr lang="en-US" dirty="0" smtClean="0"/>
              <a:t> to track the set of kernel objects that depend on the new speculation.</a:t>
            </a:r>
          </a:p>
          <a:p>
            <a:pPr lvl="1">
              <a:spcBef>
                <a:spcPts val="700"/>
              </a:spcBef>
            </a:pPr>
            <a:r>
              <a:rPr lang="en-US" dirty="0" smtClean="0"/>
              <a:t>The undo log is an ordered list of speculative operations with information to allow speculative operations to be undone.</a:t>
            </a:r>
          </a:p>
          <a:p>
            <a:pPr lvl="1">
              <a:spcBef>
                <a:spcPts val="700"/>
              </a:spcBef>
            </a:pPr>
            <a:r>
              <a:rPr lang="en-US" dirty="0" smtClean="0"/>
              <a:t>Multiple speculations can be started for the same process, with multiple speculation structures and checkpoints.</a:t>
            </a:r>
          </a:p>
          <a:p>
            <a:pPr lvl="1">
              <a:spcBef>
                <a:spcPts val="700"/>
              </a:spcBef>
            </a:pPr>
            <a:r>
              <a:rPr lang="en-US" dirty="0" smtClean="0"/>
              <a:t>If a previous speculation was read only, checkpoints are shared.</a:t>
            </a:r>
          </a:p>
          <a:p>
            <a:pPr lvl="1">
              <a:spcBef>
                <a:spcPts val="700"/>
              </a:spcBef>
            </a:pPr>
            <a:r>
              <a:rPr lang="en-US" dirty="0" smtClean="0"/>
              <a:t>New checkpoints are required every 500ms to cap recovery time.</a:t>
            </a:r>
          </a:p>
          <a:p>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36</a:t>
            </a:fld>
            <a:endParaRPr lang="en-US"/>
          </a:p>
        </p:txBody>
      </p:sp>
    </p:spTree>
    <p:extLst>
      <p:ext uri="{BB962C8B-B14F-4D97-AF65-F5344CB8AC3E}">
        <p14:creationId xmlns:p14="http://schemas.microsoft.com/office/powerpoint/2010/main" val="267007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38D13-E069-4BF5-9EF3-5642A6E7A7F5}" type="slidenum">
              <a:rPr lang="en-US"/>
              <a:pPr/>
              <a:t>37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smtClean="0"/>
              <a:t>Checkpointing performed by executing a copy-on-write fork.</a:t>
            </a:r>
          </a:p>
          <a:p>
            <a:pPr lvl="1">
              <a:spcBef>
                <a:spcPts val="700"/>
              </a:spcBef>
            </a:pPr>
            <a:r>
              <a:rPr lang="en-US" dirty="0" smtClean="0"/>
              <a:t>Must save the state of open file descriptors and copy signals.</a:t>
            </a:r>
          </a:p>
          <a:p>
            <a:pPr lvl="1">
              <a:spcBef>
                <a:spcPts val="700"/>
              </a:spcBef>
            </a:pPr>
            <a:r>
              <a:rPr lang="en-US" dirty="0" smtClean="0"/>
              <a:t>Forked child only run if speculation fails, discarded otherwise.</a:t>
            </a:r>
          </a:p>
          <a:p>
            <a:pPr lvl="1">
              <a:spcBef>
                <a:spcPts val="700"/>
              </a:spcBef>
            </a:pPr>
            <a:r>
              <a:rPr lang="en-US" dirty="0" smtClean="0"/>
              <a:t>If speculation fails, child fork is given identify of original process.</a:t>
            </a:r>
          </a:p>
          <a:p>
            <a:r>
              <a:rPr lang="en-US" dirty="0" smtClean="0"/>
              <a:t>Two data structures added to kernel to track speculative state.</a:t>
            </a:r>
          </a:p>
          <a:p>
            <a:pPr lvl="1">
              <a:spcBef>
                <a:spcPts val="700"/>
              </a:spcBef>
            </a:pPr>
            <a:r>
              <a:rPr lang="en-US" dirty="0" smtClean="0"/>
              <a:t>Speculation structure created by </a:t>
            </a:r>
            <a:r>
              <a:rPr lang="en-US" dirty="0" smtClean="0">
                <a:latin typeface="Courier New" pitchFamily="49" charset="0"/>
              </a:rPr>
              <a:t>create_speculation</a:t>
            </a:r>
            <a:r>
              <a:rPr lang="en-US" dirty="0" smtClean="0"/>
              <a:t> to track the set of kernel objects that depend on the new speculation.</a:t>
            </a:r>
          </a:p>
          <a:p>
            <a:pPr lvl="1">
              <a:spcBef>
                <a:spcPts val="700"/>
              </a:spcBef>
            </a:pPr>
            <a:r>
              <a:rPr lang="en-US" dirty="0" smtClean="0"/>
              <a:t>The undo log is an ordered list of speculative operations with information to allow speculative operations to be undone.</a:t>
            </a:r>
          </a:p>
          <a:p>
            <a:pPr lvl="1">
              <a:spcBef>
                <a:spcPts val="700"/>
              </a:spcBef>
            </a:pPr>
            <a:r>
              <a:rPr lang="en-US" dirty="0" smtClean="0"/>
              <a:t>Multiple speculations can be started for the same process, with multiple speculation structures and checkpoints.</a:t>
            </a:r>
          </a:p>
          <a:p>
            <a:pPr lvl="1">
              <a:spcBef>
                <a:spcPts val="700"/>
              </a:spcBef>
            </a:pPr>
            <a:r>
              <a:rPr lang="en-US" dirty="0" smtClean="0"/>
              <a:t>If a previous speculation was read only, checkpoints are shared.</a:t>
            </a:r>
          </a:p>
          <a:p>
            <a:pPr lvl="1">
              <a:spcBef>
                <a:spcPts val="700"/>
              </a:spcBef>
            </a:pPr>
            <a:r>
              <a:rPr lang="en-US" dirty="0" smtClean="0"/>
              <a:t>New checkpoints are required every 500ms to cap recovery time.</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we said that for speculation to work, it needs to fulfill three requirements</a:t>
            </a:r>
          </a:p>
          <a:p>
            <a:r>
              <a:rPr lang="en-US" baseline="0" dirty="0" smtClean="0"/>
              <a:t>Correct, Efficient and ease to use.</a:t>
            </a:r>
          </a:p>
          <a:p>
            <a:r>
              <a:rPr lang="en-US" baseline="0" dirty="0" smtClean="0"/>
              <a:t>They say the speculation is correct if it guarantees the following two invariants.</a:t>
            </a:r>
          </a:p>
          <a:p>
            <a:pPr marL="228600" indent="-228600">
              <a:buAutoNum type="arabicPeriod"/>
            </a:pPr>
            <a:r>
              <a:rPr lang="en-US" baseline="0" dirty="0" smtClean="0"/>
              <a:t>The speculative state should never be visible to user or external devices.</a:t>
            </a:r>
          </a:p>
          <a:p>
            <a:pPr marL="228600" indent="-228600">
              <a:buAutoNum type="arabicPeriod"/>
            </a:pPr>
            <a:r>
              <a:rPr lang="en-US" baseline="0" dirty="0" smtClean="0"/>
              <a:t>Other processes should never view speculative state unless they depends on the state, once they view it, they are marked as speculative as well.</a:t>
            </a:r>
          </a:p>
          <a:p>
            <a:pPr marL="0" indent="0">
              <a:buNone/>
            </a:pPr>
            <a:r>
              <a:rPr lang="en-US" baseline="0" dirty="0" smtClean="0"/>
              <a:t>There are three mechanisms to ensure the correct execution.</a:t>
            </a:r>
          </a:p>
          <a:p>
            <a:pPr marL="0" indent="0">
              <a:buNone/>
            </a:pPr>
            <a:r>
              <a:rPr lang="en-US" baseline="0" dirty="0" smtClean="0"/>
              <a:t>The first is to block every process if they are going to violate the two variants above. Clearly, this limits how much speculation can you do.</a:t>
            </a:r>
          </a:p>
          <a:p>
            <a:pPr marL="0" indent="0">
              <a:buNone/>
            </a:pPr>
            <a:r>
              <a:rPr lang="en-US" baseline="0" dirty="0" smtClean="0"/>
              <a:t>The second is to buffer the external outputs, outgoing packets and print to terminal, until the speculation is committed.</a:t>
            </a:r>
          </a:p>
          <a:p>
            <a:pPr marL="0" indent="0">
              <a:buNone/>
            </a:pPr>
            <a:r>
              <a:rPr lang="en-US" baseline="0" dirty="0" smtClean="0"/>
              <a:t>The third point is related to the second point, since a process is speculatively executing based on the speculative state. The process itself also becomes</a:t>
            </a:r>
          </a:p>
          <a:p>
            <a:pPr marL="0" indent="0">
              <a:buNone/>
            </a:pPr>
            <a:r>
              <a:rPr lang="en-US" baseline="0" dirty="0" smtClean="0"/>
              <a:t>speculative as a result.</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2E7323FD-B572-402A-9E11-3C7AED8401BC}" type="slidenum">
              <a:rPr lang="en-US" smtClean="0"/>
              <a:t>38</a:t>
            </a:fld>
            <a:endParaRPr lang="en-US"/>
          </a:p>
        </p:txBody>
      </p:sp>
    </p:spTree>
    <p:extLst>
      <p:ext uri="{BB962C8B-B14F-4D97-AF65-F5344CB8AC3E}">
        <p14:creationId xmlns:p14="http://schemas.microsoft.com/office/powerpoint/2010/main" val="319852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4BC08-DCD1-4BC7-9198-E6F025541B5F}" type="slidenum">
              <a:rPr lang="en-US"/>
              <a:pPr/>
              <a:t>39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smtClean="0"/>
              <a:t>The output from a speculative process can appear before all the</a:t>
            </a:r>
            <a:r>
              <a:rPr lang="en-US" baseline="0" dirty="0" smtClean="0"/>
              <a:t> speculations for that process are resolved.</a:t>
            </a:r>
          </a:p>
          <a:p>
            <a:r>
              <a:rPr lang="en-US" dirty="0" smtClean="0"/>
              <a:t>What</a:t>
            </a:r>
            <a:r>
              <a:rPr lang="en-US" baseline="0" dirty="0" smtClean="0"/>
              <a:t> it means is that the output do not need to wait until all speculations are done before it delivers that </a:t>
            </a:r>
          </a:p>
          <a:p>
            <a:r>
              <a:rPr lang="en-US" baseline="0" dirty="0" smtClean="0"/>
              <a:t>Output.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a:t>
            </a:r>
            <a:r>
              <a:rPr lang="en-US" baseline="0" dirty="0" smtClean="0"/>
              <a:t> we have just described are for a single process.</a:t>
            </a:r>
          </a:p>
          <a:p>
            <a:r>
              <a:rPr lang="en-US" baseline="0" dirty="0" smtClean="0"/>
              <a:t>However, typically, a application usually have multiple processes cooperate with each other.</a:t>
            </a:r>
          </a:p>
          <a:p>
            <a:r>
              <a:rPr lang="en-US" baseline="0" dirty="0" smtClean="0"/>
              <a:t>They communicate via pipes, signals and temporary files. </a:t>
            </a:r>
          </a:p>
          <a:p>
            <a:r>
              <a:rPr lang="en-US" dirty="0" smtClean="0"/>
              <a:t>Speculator allows dependencies</a:t>
            </a:r>
            <a:r>
              <a:rPr lang="en-US" baseline="0" dirty="0" smtClean="0"/>
              <a:t> to propagate among objects. </a:t>
            </a:r>
          </a:p>
          <a:p>
            <a:r>
              <a:rPr lang="en-US" baseline="0" dirty="0" smtClean="0"/>
              <a:t>I personally find the mutating operation harder to understand.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40</a:t>
            </a:fld>
            <a:endParaRPr lang="en-US"/>
          </a:p>
        </p:txBody>
      </p:sp>
    </p:spTree>
    <p:extLst>
      <p:ext uri="{BB962C8B-B14F-4D97-AF65-F5344CB8AC3E}">
        <p14:creationId xmlns:p14="http://schemas.microsoft.com/office/powerpoint/2010/main" val="95110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Pipes and Unix socket propagate dependencies bi-directionally.</a:t>
            </a:r>
            <a:r>
              <a:rPr lang="en-US" baseline="0" dirty="0" smtClean="0"/>
              <a:t> </a:t>
            </a:r>
          </a:p>
          <a:p>
            <a:r>
              <a:rPr lang="en-US" baseline="0" dirty="0" smtClean="0"/>
              <a:t>Signal is harder to deal with. Sender of the signal creates an undo log for the signal and put the signal to a queue that is associated with the receiving process.</a:t>
            </a:r>
          </a:p>
          <a:p>
            <a:r>
              <a:rPr lang="en-US" baseline="0" dirty="0" smtClean="0"/>
              <a:t>However, the signal is no yet delivered. The speculator propagate the dependencies from the receiving process to send process. </a:t>
            </a:r>
          </a:p>
          <a:p>
            <a:r>
              <a:rPr lang="en-US" baseline="0" dirty="0" smtClean="0"/>
              <a:t>In the next step, when the process returns from kernel mode, system delivers the signal. </a:t>
            </a:r>
          </a:p>
          <a:p>
            <a:r>
              <a:rPr lang="en-US" baseline="0" dirty="0" smtClean="0"/>
              <a:t>When a signal is moved from the speculative </a:t>
            </a:r>
            <a:r>
              <a:rPr lang="en-US" baseline="0" dirty="0" err="1" smtClean="0"/>
              <a:t>sigqueue</a:t>
            </a:r>
            <a:r>
              <a:rPr lang="en-US" baseline="0" dirty="0" smtClean="0"/>
              <a:t> to list of pending signals, a new entry is inserted into the signal undo log. </a:t>
            </a:r>
          </a:p>
          <a:p>
            <a:r>
              <a:rPr lang="en-US" baseline="0" dirty="0" smtClean="0"/>
              <a:t>To ensure if rollback happens, the signal will be delivered again. </a:t>
            </a:r>
          </a:p>
          <a:p>
            <a:r>
              <a:rPr lang="en-US" baseline="0" dirty="0" smtClean="0"/>
              <a:t>Note that speculator does not allow speculative process communicate via </a:t>
            </a:r>
            <a:r>
              <a:rPr lang="en-US" baseline="0" dirty="0" err="1" smtClean="0"/>
              <a:t>futex</a:t>
            </a:r>
            <a:r>
              <a:rPr lang="en-US" baseline="0" dirty="0" smtClean="0"/>
              <a:t> or shared memory. </a:t>
            </a:r>
          </a:p>
          <a:p>
            <a:r>
              <a:rPr lang="en-US" baseline="0" dirty="0" smtClean="0"/>
              <a:t>If one process tries to write to a shared memory, it blocks. </a:t>
            </a:r>
          </a:p>
          <a:p>
            <a:endParaRPr lang="en-US" baseline="0" dirty="0" smtClean="0"/>
          </a:p>
        </p:txBody>
      </p:sp>
      <p:sp>
        <p:nvSpPr>
          <p:cNvPr id="4" name="Slide Number Placeholder 3"/>
          <p:cNvSpPr>
            <a:spLocks noGrp="1"/>
          </p:cNvSpPr>
          <p:nvPr>
            <p:ph type="sldNum" sz="quarter" idx="10"/>
          </p:nvPr>
        </p:nvSpPr>
        <p:spPr/>
        <p:txBody>
          <a:bodyPr/>
          <a:lstStyle/>
          <a:p>
            <a:fld id="{2E7323FD-B572-402A-9E11-3C7AED8401BC}" type="slidenum">
              <a:rPr lang="en-US" smtClean="0"/>
              <a:t>42</a:t>
            </a:fld>
            <a:endParaRPr lang="en-US"/>
          </a:p>
        </p:txBody>
      </p:sp>
    </p:spTree>
    <p:extLst>
      <p:ext uri="{BB962C8B-B14F-4D97-AF65-F5344CB8AC3E}">
        <p14:creationId xmlns:p14="http://schemas.microsoft.com/office/powerpoint/2010/main" val="195791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D5AFC-F510-48BF-9008-F4CA3E69CE7D}" type="slidenum">
              <a:rPr lang="en-US"/>
              <a:pPr/>
              <a:t>46</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Untar and make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their abstract, Gilbert and Lynch describe their contribution:</a:t>
            </a:r>
            <a:br>
              <a:rPr lang="en-US" dirty="0" smtClean="0"/>
            </a:br>
            <a:r>
              <a:rPr lang="en-US" dirty="0" smtClean="0"/>
              <a:t>When designing distributed web services, there are three properties that are commonly desired: consistency, availability, and partition tolerance. It is impossible to achieve all three. In this note, we prove this conjecture in the asynchronous network model, and then discuss solutions to this dilemma in the partially synchronous model.</a:t>
            </a:r>
          </a:p>
          <a:p>
            <a:endParaRPr lang="en-US" dirty="0" smtClean="0"/>
          </a:p>
          <a:p>
            <a:r>
              <a:rPr lang="en-US" dirty="0" smtClean="0"/>
              <a:t>there is no practical difference between CA systems and CP systems. As noted above, CP systems give up availability only when there is a network partition. CA systems are “</a:t>
            </a:r>
            <a:r>
              <a:rPr lang="en-US" dirty="0" smtClean="0">
                <a:hlinkClick r:id="rId3"/>
              </a:rPr>
              <a:t>not tolerant of network partitions</a:t>
            </a:r>
            <a:r>
              <a:rPr lang="en-US" dirty="0" smtClean="0"/>
              <a:t>”. But what if there is a network partition? What does “not tolerant” mean? In practice, it means that they lose availability if there is a partition. Hence CP and CA are essentially identical. So in reality, there are only two types of systems: CP/CA and AP. I.e., if there is a partition, does the system give up availability or consistency? Having three letters in CAP and saying you can pick any two does nothing but confuse this point.</a:t>
            </a:r>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3</a:t>
            </a:fld>
            <a:endParaRPr lang="en-US"/>
          </a:p>
        </p:txBody>
      </p:sp>
    </p:spTree>
    <p:extLst>
      <p:ext uri="{BB962C8B-B14F-4D97-AF65-F5344CB8AC3E}">
        <p14:creationId xmlns:p14="http://schemas.microsoft.com/office/powerpoint/2010/main" val="371794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606E6-AEE5-477A-B8BA-662194D84D2A}" type="slidenum">
              <a:rPr lang="en-US"/>
              <a:pPr/>
              <a:t>47</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39956-E468-44BD-9D75-87FD6359DF58}" type="slidenum">
              <a:rPr lang="en-US"/>
              <a:pPr/>
              <a:t>48</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C089E-E566-4C9F-B00B-08B93B140A57}" type="slidenum">
              <a:rPr lang="en-US"/>
              <a:pPr/>
              <a:t>54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smtClean="0"/>
              <a:t>The</a:t>
            </a:r>
            <a:r>
              <a:rPr lang="en-US" baseline="0" dirty="0" smtClean="0"/>
              <a:t> reason that speculator can buffer all external output is because</a:t>
            </a:r>
          </a:p>
          <a:p>
            <a:r>
              <a:rPr lang="en-US" dirty="0" smtClean="0"/>
              <a:t>All interactions between </a:t>
            </a:r>
            <a:r>
              <a:rPr lang="en-US" dirty="0"/>
              <a:t>process and external environment pass through OS, so Speculator can handle this at system call boundary</a:t>
            </a:r>
            <a:r>
              <a:rPr lang="en-US" dirty="0" smtClean="0"/>
              <a:t>.</a:t>
            </a:r>
          </a:p>
          <a:p>
            <a:r>
              <a:rPr lang="en-US" dirty="0" smtClean="0"/>
              <a:t>(Need</a:t>
            </a:r>
            <a:r>
              <a:rPr lang="en-US" baseline="0" dirty="0" smtClean="0"/>
              <a:t> more work)</a:t>
            </a:r>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don’t really live together.</a:t>
            </a:r>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6</a:t>
            </a:fld>
            <a:endParaRPr lang="en-US"/>
          </a:p>
        </p:txBody>
      </p:sp>
    </p:spTree>
    <p:extLst>
      <p:ext uri="{BB962C8B-B14F-4D97-AF65-F5344CB8AC3E}">
        <p14:creationId xmlns:p14="http://schemas.microsoft.com/office/powerpoint/2010/main" val="399827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78DF4-3E9A-46E5-A3B7-EEB2BE0BE3DD}" type="slidenum">
              <a:rPr lang="en-US"/>
              <a:pPr/>
              <a:t>16</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21</a:t>
            </a:fld>
            <a:endParaRPr lang="en-US"/>
          </a:p>
        </p:txBody>
      </p:sp>
    </p:spTree>
    <p:extLst>
      <p:ext uri="{BB962C8B-B14F-4D97-AF65-F5344CB8AC3E}">
        <p14:creationId xmlns:p14="http://schemas.microsoft.com/office/powerpoint/2010/main" val="313055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323FD-B572-402A-9E11-3C7AED8401BC}" type="slidenum">
              <a:rPr lang="en-US" smtClean="0"/>
              <a:t>22</a:t>
            </a:fld>
            <a:endParaRPr lang="en-US"/>
          </a:p>
        </p:txBody>
      </p:sp>
    </p:spTree>
    <p:extLst>
      <p:ext uri="{BB962C8B-B14F-4D97-AF65-F5344CB8AC3E}">
        <p14:creationId xmlns:p14="http://schemas.microsoft.com/office/powerpoint/2010/main" val="27870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9CB61-CB73-41CF-9AC9-9380A5B8E8F5}" type="slidenum">
              <a:rPr lang="en-US"/>
              <a:pPr/>
              <a:t>25</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first paper focused on improving the performance of the distributed file system. In a distributed file system, the file servers are interconnected by computer network. Clients can access the storage on each file server through the network. To the user, the distributed file system seems to be single and coherent namespace. A few well known file system includes Sun Microsystem’s “Network File System” and CMU’s “Andrew File System”. </a:t>
            </a:r>
          </a:p>
          <a:p>
            <a:pPr marL="0" indent="0">
              <a:buFontTx/>
              <a:buNone/>
            </a:pPr>
            <a:r>
              <a:rPr lang="en-US" baseline="0" dirty="0" smtClean="0"/>
              <a:t>One problem with distributed file system is the performance, because the client will need to contact the file server to fetch the file it needs every time. </a:t>
            </a:r>
          </a:p>
          <a:p>
            <a:pPr marL="0" indent="0">
              <a:buFontTx/>
              <a:buNone/>
            </a:pPr>
            <a:r>
              <a:rPr lang="en-US" baseline="0" dirty="0" smtClean="0"/>
              <a:t>The performance can be improved by caching the file on local file system. But then there will be the problem of keeping the version of file consistent with the file server. Providing strong consistency is considered very hard, and the performance of a strongly consistent distributed file system is not good. Therefore people usually trade-off consistency for performance, by providing a weaker consistency guarantee, the distributed file system performs better.</a:t>
            </a:r>
          </a:p>
        </p:txBody>
      </p:sp>
      <p:sp>
        <p:nvSpPr>
          <p:cNvPr id="4" name="Slide Number Placeholder 3"/>
          <p:cNvSpPr>
            <a:spLocks noGrp="1"/>
          </p:cNvSpPr>
          <p:nvPr>
            <p:ph type="sldNum" sz="quarter" idx="10"/>
          </p:nvPr>
        </p:nvSpPr>
        <p:spPr/>
        <p:txBody>
          <a:bodyPr/>
          <a:lstStyle/>
          <a:p>
            <a:fld id="{2E7323FD-B572-402A-9E11-3C7AED8401BC}" type="slidenum">
              <a:rPr lang="en-US" smtClean="0"/>
              <a:t>31</a:t>
            </a:fld>
            <a:endParaRPr lang="en-US"/>
          </a:p>
        </p:txBody>
      </p:sp>
    </p:spTree>
    <p:extLst>
      <p:ext uri="{BB962C8B-B14F-4D97-AF65-F5344CB8AC3E}">
        <p14:creationId xmlns:p14="http://schemas.microsoft.com/office/powerpoint/2010/main" val="196506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paper introduces the speculative execution into file system. </a:t>
            </a:r>
          </a:p>
          <a:p>
            <a:r>
              <a:rPr lang="en-US" dirty="0" smtClean="0"/>
              <a:t>The main</a:t>
            </a:r>
            <a:r>
              <a:rPr lang="en-US" baseline="0" dirty="0" smtClean="0"/>
              <a:t> idea is since there has already been files cached on the local file system. </a:t>
            </a:r>
          </a:p>
          <a:p>
            <a:r>
              <a:rPr lang="en-US" baseline="0" dirty="0" smtClean="0"/>
              <a:t>The program can and should proceed with the computation on the cached version of the file.</a:t>
            </a:r>
          </a:p>
          <a:p>
            <a:r>
              <a:rPr lang="en-US" baseline="0" dirty="0" smtClean="0"/>
              <a:t>The chance is that those cached file are exactly the same file you would fetch from the remote file server.</a:t>
            </a:r>
          </a:p>
          <a:p>
            <a:r>
              <a:rPr lang="en-US" dirty="0" smtClean="0"/>
              <a:t>The</a:t>
            </a:r>
            <a:r>
              <a:rPr lang="en-US" baseline="0" dirty="0" smtClean="0"/>
              <a:t> benefit of opportunistically execute the task while waiting for a decision on whether the data used in the computation is up-to-date can be huge.</a:t>
            </a:r>
          </a:p>
          <a:p>
            <a:r>
              <a:rPr lang="en-US" baseline="0" dirty="0" smtClean="0"/>
              <a:t>But for this to work, the system make sure it always do things right, namely, you never commit things that are speculated wrong.</a:t>
            </a:r>
          </a:p>
          <a:p>
            <a:r>
              <a:rPr lang="en-US" baseline="0" dirty="0" smtClean="0"/>
              <a:t>Second, the overall performance should not be degraded because of the speculation.</a:t>
            </a:r>
          </a:p>
          <a:p>
            <a:r>
              <a:rPr lang="en-US" baseline="0" dirty="0" smtClean="0"/>
              <a:t>Third, the end system should be ease to use, ideally, the programmer should not worry about whether the system is able to speculate or not.</a:t>
            </a:r>
          </a:p>
        </p:txBody>
      </p:sp>
      <p:sp>
        <p:nvSpPr>
          <p:cNvPr id="4" name="Slide Number Placeholder 3"/>
          <p:cNvSpPr>
            <a:spLocks noGrp="1"/>
          </p:cNvSpPr>
          <p:nvPr>
            <p:ph type="sldNum" sz="quarter" idx="10"/>
          </p:nvPr>
        </p:nvSpPr>
        <p:spPr/>
        <p:txBody>
          <a:bodyPr/>
          <a:lstStyle/>
          <a:p>
            <a:fld id="{2E7323FD-B572-402A-9E11-3C7AED8401BC}" type="slidenum">
              <a:rPr lang="en-US" smtClean="0"/>
              <a:t>32</a:t>
            </a:fld>
            <a:endParaRPr lang="en-US"/>
          </a:p>
        </p:txBody>
      </p:sp>
    </p:spTree>
    <p:extLst>
      <p:ext uri="{BB962C8B-B14F-4D97-AF65-F5344CB8AC3E}">
        <p14:creationId xmlns:p14="http://schemas.microsoft.com/office/powerpoint/2010/main" val="40237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B363F-03B6-405B-812D-C906E2C8D97C}"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204583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B363F-03B6-405B-812D-C906E2C8D97C}"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233276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B363F-03B6-405B-812D-C906E2C8D97C}"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203231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r>
              <a:rPr lang="en-US"/>
              <a:t>Rethink the Sync</a:t>
            </a: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University of Michigan</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B9BEF307-411E-4FFF-8ACC-E475664B4165}" type="slidenum">
              <a:rPr lang="en-US" altLang="en-US"/>
              <a:pPr/>
              <a:t>‹#›</a:t>
            </a:fld>
            <a:endParaRPr lang="en-US" altLang="en-US"/>
          </a:p>
        </p:txBody>
      </p:sp>
    </p:spTree>
    <p:extLst>
      <p:ext uri="{BB962C8B-B14F-4D97-AF65-F5344CB8AC3E}">
        <p14:creationId xmlns:p14="http://schemas.microsoft.com/office/powerpoint/2010/main" val="6779600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SOSP 2005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B9BB00-B8D7-418B-B7B7-6896CD3E72EB}" type="slidenum">
              <a:rPr lang="en-US"/>
              <a:pPr/>
              <a:t>‹#›</a:t>
            </a:fld>
            <a:endParaRPr lang="en-US"/>
          </a:p>
        </p:txBody>
      </p:sp>
    </p:spTree>
    <p:extLst>
      <p:ext uri="{BB962C8B-B14F-4D97-AF65-F5344CB8AC3E}">
        <p14:creationId xmlns:p14="http://schemas.microsoft.com/office/powerpoint/2010/main" val="990383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B363F-03B6-405B-812D-C906E2C8D97C}"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72891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B363F-03B6-405B-812D-C906E2C8D97C}"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382419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B363F-03B6-405B-812D-C906E2C8D97C}"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35891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B363F-03B6-405B-812D-C906E2C8D97C}" type="datetimeFigureOut">
              <a:rPr lang="en-US" smtClean="0"/>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380444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B363F-03B6-405B-812D-C906E2C8D97C}" type="datetimeFigureOut">
              <a:rPr lang="en-US" smtClean="0"/>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245361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B363F-03B6-405B-812D-C906E2C8D97C}" type="datetimeFigureOut">
              <a:rPr lang="en-US" smtClean="0"/>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37628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B363F-03B6-405B-812D-C906E2C8D97C}"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17854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B363F-03B6-405B-812D-C906E2C8D97C}"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566EC-A52A-4B3C-8A39-7408334CA55B}" type="slidenum">
              <a:rPr lang="en-US" smtClean="0"/>
              <a:t>‹#›</a:t>
            </a:fld>
            <a:endParaRPr lang="en-US"/>
          </a:p>
        </p:txBody>
      </p:sp>
    </p:spTree>
    <p:extLst>
      <p:ext uri="{BB962C8B-B14F-4D97-AF65-F5344CB8AC3E}">
        <p14:creationId xmlns:p14="http://schemas.microsoft.com/office/powerpoint/2010/main" val="19107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B363F-03B6-405B-812D-C906E2C8D97C}" type="datetimeFigureOut">
              <a:rPr lang="en-US" smtClean="0"/>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566EC-A52A-4B3C-8A39-7408334CA55B}" type="slidenum">
              <a:rPr lang="en-US" smtClean="0"/>
              <a:t>‹#›</a:t>
            </a:fld>
            <a:endParaRPr lang="en-US"/>
          </a:p>
        </p:txBody>
      </p:sp>
    </p:spTree>
    <p:extLst>
      <p:ext uri="{BB962C8B-B14F-4D97-AF65-F5344CB8AC3E}">
        <p14:creationId xmlns:p14="http://schemas.microsoft.com/office/powerpoint/2010/main" val="404142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Excel_97-2003_Worksheet2.xls"/><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Microsoft_Excel_97-2003_Worksheet4.xls"/><Relationship Id="rId5" Type="http://schemas.openxmlformats.org/officeDocument/2006/relationships/image" Target="../media/image16.emf"/><Relationship Id="rId4" Type="http://schemas.openxmlformats.org/officeDocument/2006/relationships/oleObject" Target="../embeddings/Microsoft_Excel_97-2003_Worksheet3.xls"/></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Excel_97-2003_Worksheet6.xls"/><Relationship Id="rId5" Type="http://schemas.openxmlformats.org/officeDocument/2006/relationships/image" Target="../media/image18.emf"/><Relationship Id="rId4" Type="http://schemas.openxmlformats.org/officeDocument/2006/relationships/oleObject" Target="../embeddings/Microsoft_Excel_97-2003_Worksheet5.xls"/></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Speculative Execution In Distributed File System</a:t>
            </a:r>
            <a:r>
              <a:rPr lang="en-US" dirty="0" smtClean="0"/>
              <a:t/>
            </a:r>
            <a:br>
              <a:rPr lang="en-US" dirty="0" smtClean="0"/>
            </a:br>
            <a:r>
              <a:rPr lang="en-US" sz="3100" dirty="0" smtClean="0"/>
              <a:t>and </a:t>
            </a:r>
            <a:br>
              <a:rPr lang="en-US" sz="3100" dirty="0" smtClean="0"/>
            </a:br>
            <a:r>
              <a:rPr lang="en-US" sz="3100" dirty="0" smtClean="0"/>
              <a:t>External Synchrony</a:t>
            </a:r>
            <a:endParaRPr lang="en-US" sz="3100" dirty="0"/>
          </a:p>
        </p:txBody>
      </p:sp>
      <p:sp>
        <p:nvSpPr>
          <p:cNvPr id="3" name="Subtitle 2"/>
          <p:cNvSpPr>
            <a:spLocks noGrp="1"/>
          </p:cNvSpPr>
          <p:nvPr>
            <p:ph type="subTitle" idx="1"/>
          </p:nvPr>
        </p:nvSpPr>
        <p:spPr/>
        <p:txBody>
          <a:bodyPr>
            <a:normAutofit fontScale="92500" lnSpcReduction="20000"/>
          </a:bodyPr>
          <a:lstStyle/>
          <a:p>
            <a:r>
              <a:rPr lang="en-US" sz="2400" dirty="0" smtClean="0"/>
              <a:t>Edmund </a:t>
            </a:r>
            <a:r>
              <a:rPr lang="en-US" sz="2400" dirty="0" err="1" smtClean="0"/>
              <a:t>B.Nightingale</a:t>
            </a:r>
            <a:r>
              <a:rPr lang="en-US" sz="2400" dirty="0" smtClean="0"/>
              <a:t>, </a:t>
            </a:r>
            <a:r>
              <a:rPr lang="en-US" sz="2400" dirty="0" err="1"/>
              <a:t>Kaushik</a:t>
            </a:r>
            <a:r>
              <a:rPr lang="en-US" sz="2400" dirty="0"/>
              <a:t> </a:t>
            </a:r>
            <a:r>
              <a:rPr lang="en-US" sz="2400" dirty="0" err="1"/>
              <a:t>Veeraraghavan</a:t>
            </a:r>
            <a:endParaRPr lang="en-US" sz="2400" dirty="0"/>
          </a:p>
          <a:p>
            <a:r>
              <a:rPr lang="en-US" sz="2400" dirty="0" smtClean="0"/>
              <a:t>Peter Chen, Jason </a:t>
            </a:r>
            <a:r>
              <a:rPr lang="en-US" sz="2400" dirty="0" err="1" smtClean="0"/>
              <a:t>Flinn</a:t>
            </a:r>
            <a:endParaRPr lang="en-US" sz="2400" dirty="0" smtClean="0"/>
          </a:p>
          <a:p>
            <a:endParaRPr lang="en-US" sz="2400" dirty="0"/>
          </a:p>
          <a:p>
            <a:r>
              <a:rPr lang="en-US" sz="2400" dirty="0" smtClean="0"/>
              <a:t>Presented by Han Wang</a:t>
            </a:r>
          </a:p>
          <a:p>
            <a:r>
              <a:rPr lang="en-US" sz="2400" dirty="0" smtClean="0"/>
              <a:t>Slides based on the SOSP and OSDI presentations</a:t>
            </a:r>
            <a:endParaRPr lang="en-US" sz="2400" dirty="0"/>
          </a:p>
        </p:txBody>
      </p:sp>
    </p:spTree>
    <p:extLst>
      <p:ext uri="{BB962C8B-B14F-4D97-AF65-F5344CB8AC3E}">
        <p14:creationId xmlns:p14="http://schemas.microsoft.com/office/powerpoint/2010/main" val="493351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72" y="3581400"/>
            <a:ext cx="8229600" cy="1143000"/>
          </a:xfrm>
        </p:spPr>
        <p:txBody>
          <a:bodyPr>
            <a:noAutofit/>
          </a:bodyPr>
          <a:lstStyle/>
          <a:p>
            <a:r>
              <a:rPr lang="en-US" sz="2800" dirty="0" smtClean="0"/>
              <a:t>Speculative Execution in a Distributed File System</a:t>
            </a:r>
            <a:br>
              <a:rPr lang="en-US" sz="2800" dirty="0" smtClean="0"/>
            </a:br>
            <a:r>
              <a:rPr lang="en-US" sz="1800" dirty="0"/>
              <a:t>Edmund B. Nightingale, Peter M. Chen, and Jason </a:t>
            </a:r>
            <a:r>
              <a:rPr lang="en-US" sz="1800" dirty="0" err="1"/>
              <a:t>Flinn</a:t>
            </a:r>
            <a:endParaRPr lang="en-US" sz="2800" dirty="0"/>
          </a:p>
        </p:txBody>
      </p:sp>
      <p:sp>
        <p:nvSpPr>
          <p:cNvPr id="3" name="Title 1"/>
          <p:cNvSpPr txBox="1">
            <a:spLocks/>
          </p:cNvSpPr>
          <p:nvPr/>
        </p:nvSpPr>
        <p:spPr>
          <a:xfrm>
            <a:off x="550572" y="1524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Rethink the Sync</a:t>
            </a:r>
          </a:p>
          <a:p>
            <a:r>
              <a:rPr lang="en-US" sz="1800" dirty="0"/>
              <a:t>Edmund B. </a:t>
            </a:r>
            <a:r>
              <a:rPr lang="en-US" sz="1800" dirty="0" smtClean="0"/>
              <a:t>Nightingale, </a:t>
            </a:r>
            <a:r>
              <a:rPr lang="en-US" sz="1800" dirty="0" err="1" smtClean="0"/>
              <a:t>Kaushik</a:t>
            </a:r>
            <a:r>
              <a:rPr lang="en-US" sz="1800" dirty="0" smtClean="0"/>
              <a:t> </a:t>
            </a:r>
            <a:r>
              <a:rPr lang="en-US" sz="1800" dirty="0" err="1" smtClean="0"/>
              <a:t>Veeraraghavan</a:t>
            </a:r>
            <a:r>
              <a:rPr lang="en-US" sz="1800" dirty="0" smtClean="0"/>
              <a:t>, Peter </a:t>
            </a:r>
            <a:r>
              <a:rPr lang="en-US" sz="1800" dirty="0"/>
              <a:t>M. </a:t>
            </a:r>
            <a:r>
              <a:rPr lang="en-US" sz="1800" dirty="0" smtClean="0"/>
              <a:t>Chen and Jason </a:t>
            </a:r>
            <a:r>
              <a:rPr lang="en-US" sz="1800" dirty="0" err="1"/>
              <a:t>Flinn</a:t>
            </a:r>
            <a:endParaRPr lang="en-US" sz="1800" dirty="0"/>
          </a:p>
        </p:txBody>
      </p:sp>
    </p:spTree>
    <p:extLst>
      <p:ext uri="{BB962C8B-B14F-4D97-AF65-F5344CB8AC3E}">
        <p14:creationId xmlns:p14="http://schemas.microsoft.com/office/powerpoint/2010/main" val="73706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Edmund B Nightingale</a:t>
            </a:r>
          </a:p>
          <a:p>
            <a:pPr lvl="1"/>
            <a:r>
              <a:rPr lang="en-US" dirty="0" smtClean="0"/>
              <a:t>PhD from </a:t>
            </a:r>
            <a:r>
              <a:rPr lang="en-US" dirty="0" err="1" smtClean="0"/>
              <a:t>UMich</a:t>
            </a:r>
            <a:r>
              <a:rPr lang="en-US" dirty="0" smtClean="0"/>
              <a:t> (Jason </a:t>
            </a:r>
            <a:r>
              <a:rPr lang="en-US" dirty="0" err="1" smtClean="0"/>
              <a:t>Flinn</a:t>
            </a:r>
            <a:r>
              <a:rPr lang="en-US" dirty="0" smtClean="0"/>
              <a:t>)</a:t>
            </a:r>
          </a:p>
          <a:p>
            <a:pPr lvl="1"/>
            <a:r>
              <a:rPr lang="en-US" dirty="0" smtClean="0"/>
              <a:t>Microsoft Research</a:t>
            </a:r>
          </a:p>
          <a:p>
            <a:pPr lvl="1"/>
            <a:r>
              <a:rPr lang="en-US" dirty="0" smtClean="0"/>
              <a:t>Best Paper Award (OSDI 2006)</a:t>
            </a:r>
          </a:p>
          <a:p>
            <a:r>
              <a:rPr lang="en-US" dirty="0" err="1" smtClean="0"/>
              <a:t>Kaushik</a:t>
            </a:r>
            <a:r>
              <a:rPr lang="en-US" dirty="0" smtClean="0"/>
              <a:t> </a:t>
            </a:r>
            <a:r>
              <a:rPr lang="en-US" dirty="0" err="1" smtClean="0"/>
              <a:t>Veeraraghavan</a:t>
            </a:r>
            <a:endParaRPr lang="en-US" dirty="0" smtClean="0"/>
          </a:p>
          <a:p>
            <a:pPr lvl="1"/>
            <a:r>
              <a:rPr lang="en-US" dirty="0" smtClean="0"/>
              <a:t>PhD Student in </a:t>
            </a:r>
            <a:r>
              <a:rPr lang="en-US" dirty="0" err="1" smtClean="0"/>
              <a:t>Umich</a:t>
            </a:r>
            <a:r>
              <a:rPr lang="en-US" dirty="0" smtClean="0"/>
              <a:t> (Jason </a:t>
            </a:r>
            <a:r>
              <a:rPr lang="en-US" dirty="0" err="1" smtClean="0"/>
              <a:t>Flinn</a:t>
            </a:r>
            <a:r>
              <a:rPr lang="en-US" dirty="0" smtClean="0"/>
              <a:t>)</a:t>
            </a:r>
          </a:p>
          <a:p>
            <a:pPr lvl="1"/>
            <a:r>
              <a:rPr lang="en-US" dirty="0" smtClean="0"/>
              <a:t>Best Paper Award (FAST 2010, ASPLOS 2011)</a:t>
            </a:r>
          </a:p>
          <a:p>
            <a:r>
              <a:rPr lang="en-US" dirty="0" smtClean="0"/>
              <a:t>Peter M Chen</a:t>
            </a:r>
          </a:p>
          <a:p>
            <a:pPr lvl="1"/>
            <a:r>
              <a:rPr lang="en-US" dirty="0" smtClean="0"/>
              <a:t>PhD from Berkeley (David Patterson</a:t>
            </a:r>
            <a:r>
              <a:rPr lang="en-US" dirty="0"/>
              <a:t>)</a:t>
            </a:r>
            <a:endParaRPr lang="en-US" dirty="0" smtClean="0"/>
          </a:p>
          <a:p>
            <a:pPr lvl="1"/>
            <a:r>
              <a:rPr lang="en-US" dirty="0" smtClean="0"/>
              <a:t>Faculty at </a:t>
            </a:r>
            <a:r>
              <a:rPr lang="en-US" dirty="0" err="1" smtClean="0"/>
              <a:t>UMich</a:t>
            </a:r>
            <a:endParaRPr lang="en-US" dirty="0" smtClean="0"/>
          </a:p>
          <a:p>
            <a:r>
              <a:rPr lang="en-US" dirty="0" smtClean="0"/>
              <a:t>Jason </a:t>
            </a:r>
            <a:r>
              <a:rPr lang="en-US" dirty="0" err="1" smtClean="0"/>
              <a:t>Flinn</a:t>
            </a:r>
            <a:endParaRPr lang="en-US" dirty="0" smtClean="0"/>
          </a:p>
          <a:p>
            <a:pPr lvl="1"/>
            <a:r>
              <a:rPr lang="en-US" dirty="0" smtClean="0"/>
              <a:t>PhD from CMU (</a:t>
            </a:r>
            <a:r>
              <a:rPr lang="en-US" dirty="0" err="1" smtClean="0"/>
              <a:t>Mahadev</a:t>
            </a:r>
            <a:r>
              <a:rPr lang="en-US" dirty="0" smtClean="0"/>
              <a:t> </a:t>
            </a:r>
            <a:r>
              <a:rPr lang="en-US" dirty="0" err="1" smtClean="0"/>
              <a:t>Satyanarayanan</a:t>
            </a:r>
            <a:r>
              <a:rPr lang="en-US" dirty="0" smtClean="0"/>
              <a:t>)</a:t>
            </a:r>
          </a:p>
          <a:p>
            <a:pPr lvl="1"/>
            <a:r>
              <a:rPr lang="en-US" dirty="0" smtClean="0"/>
              <a:t>Faculty at </a:t>
            </a:r>
            <a:r>
              <a:rPr lang="en-US" dirty="0" err="1" smtClean="0"/>
              <a:t>Umich</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041" y="909404"/>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93561"/>
            <a:ext cx="1237611" cy="1524000"/>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3733800"/>
            <a:ext cx="1333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799" y="5162550"/>
            <a:ext cx="1133243" cy="146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5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72" y="3581400"/>
            <a:ext cx="8229600" cy="1143000"/>
          </a:xfrm>
        </p:spPr>
        <p:txBody>
          <a:bodyPr>
            <a:noAutofit/>
          </a:bodyPr>
          <a:lstStyle/>
          <a:p>
            <a:r>
              <a:rPr lang="en-US" sz="2800" dirty="0" smtClean="0">
                <a:solidFill>
                  <a:schemeClr val="bg2"/>
                </a:solidFill>
              </a:rPr>
              <a:t>Speculative Execution in a Distributed File System</a:t>
            </a:r>
            <a:br>
              <a:rPr lang="en-US" sz="2800" dirty="0" smtClean="0">
                <a:solidFill>
                  <a:schemeClr val="bg2"/>
                </a:solidFill>
              </a:rPr>
            </a:br>
            <a:r>
              <a:rPr lang="en-US" sz="1800" dirty="0">
                <a:solidFill>
                  <a:schemeClr val="bg2"/>
                </a:solidFill>
              </a:rPr>
              <a:t>Edmund B. Nightingale, Peter M. Chen, and Jason </a:t>
            </a:r>
            <a:r>
              <a:rPr lang="en-US" sz="1800" dirty="0" err="1">
                <a:solidFill>
                  <a:schemeClr val="bg2"/>
                </a:solidFill>
              </a:rPr>
              <a:t>Flinn</a:t>
            </a:r>
            <a:endParaRPr lang="en-US" sz="2800" dirty="0">
              <a:solidFill>
                <a:schemeClr val="bg2"/>
              </a:solidFill>
            </a:endParaRPr>
          </a:p>
        </p:txBody>
      </p:sp>
      <p:sp>
        <p:nvSpPr>
          <p:cNvPr id="3" name="Title 1"/>
          <p:cNvSpPr txBox="1">
            <a:spLocks/>
          </p:cNvSpPr>
          <p:nvPr/>
        </p:nvSpPr>
        <p:spPr>
          <a:xfrm>
            <a:off x="550572" y="1524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Rethink the Sync</a:t>
            </a:r>
          </a:p>
          <a:p>
            <a:r>
              <a:rPr lang="en-US" sz="1800" dirty="0"/>
              <a:t>Edmund B. </a:t>
            </a:r>
            <a:r>
              <a:rPr lang="en-US" sz="1800" dirty="0" smtClean="0"/>
              <a:t>Nightingale, </a:t>
            </a:r>
            <a:r>
              <a:rPr lang="en-US" sz="1800" dirty="0" err="1" smtClean="0"/>
              <a:t>Kaushik</a:t>
            </a:r>
            <a:r>
              <a:rPr lang="en-US" sz="1800" dirty="0" smtClean="0"/>
              <a:t> </a:t>
            </a:r>
            <a:r>
              <a:rPr lang="en-US" sz="1800" dirty="0" err="1" smtClean="0"/>
              <a:t>Veeraraghavan</a:t>
            </a:r>
            <a:r>
              <a:rPr lang="en-US" sz="1800" dirty="0" smtClean="0"/>
              <a:t>, Peter </a:t>
            </a:r>
            <a:r>
              <a:rPr lang="en-US" sz="1800" dirty="0"/>
              <a:t>M. </a:t>
            </a:r>
            <a:r>
              <a:rPr lang="en-US" sz="1800" dirty="0" smtClean="0"/>
              <a:t>Chen and Jason </a:t>
            </a:r>
            <a:r>
              <a:rPr lang="en-US" sz="1800" dirty="0" err="1"/>
              <a:t>Flinn</a:t>
            </a:r>
            <a:endParaRPr lang="en-US" sz="1800" dirty="0"/>
          </a:p>
        </p:txBody>
      </p:sp>
    </p:spTree>
    <p:extLst>
      <p:ext uri="{BB962C8B-B14F-4D97-AF65-F5344CB8AC3E}">
        <p14:creationId xmlns:p14="http://schemas.microsoft.com/office/powerpoint/2010/main" val="1624597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lstStyle/>
          <a:p>
            <a:pPr marL="0" indent="0" algn="ctr">
              <a:buNone/>
            </a:pPr>
            <a:r>
              <a:rPr lang="en-US" dirty="0" smtClean="0"/>
              <a:t>Idea</a:t>
            </a:r>
          </a:p>
          <a:p>
            <a:pPr marL="0" indent="0" algn="ctr">
              <a:buNone/>
            </a:pPr>
            <a:r>
              <a:rPr lang="en-US" dirty="0" smtClean="0"/>
              <a:t>Example</a:t>
            </a:r>
          </a:p>
          <a:p>
            <a:pPr marL="0" indent="0" algn="ctr">
              <a:buNone/>
            </a:pPr>
            <a:r>
              <a:rPr lang="en-US" dirty="0" smtClean="0"/>
              <a:t>Design</a:t>
            </a:r>
          </a:p>
          <a:p>
            <a:pPr marL="0" indent="0" algn="ctr">
              <a:buNone/>
            </a:pPr>
            <a:r>
              <a:rPr lang="en-US" dirty="0" smtClean="0"/>
              <a:t>Evaluation</a:t>
            </a:r>
            <a:endParaRPr lang="en-US" dirty="0" smtClean="0"/>
          </a:p>
          <a:p>
            <a:pPr marL="0" indent="0" algn="ctr">
              <a:buNone/>
            </a:pPr>
            <a:endParaRPr lang="en-US" dirty="0"/>
          </a:p>
        </p:txBody>
      </p:sp>
    </p:spTree>
    <p:extLst>
      <p:ext uri="{BB962C8B-B14F-4D97-AF65-F5344CB8AC3E}">
        <p14:creationId xmlns:p14="http://schemas.microsoft.com/office/powerpoint/2010/main" val="128035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Synchrony</a:t>
            </a:r>
            <a:endParaRPr lang="en-US" dirty="0"/>
          </a:p>
        </p:txBody>
      </p:sp>
      <p:sp>
        <p:nvSpPr>
          <p:cNvPr id="3" name="Content Placeholder 2"/>
          <p:cNvSpPr>
            <a:spLocks noGrp="1"/>
          </p:cNvSpPr>
          <p:nvPr>
            <p:ph idx="1"/>
          </p:nvPr>
        </p:nvSpPr>
        <p:spPr/>
        <p:txBody>
          <a:bodyPr/>
          <a:lstStyle/>
          <a:p>
            <a:r>
              <a:rPr lang="en-US" dirty="0" smtClean="0"/>
              <a:t>Question</a:t>
            </a:r>
          </a:p>
          <a:p>
            <a:pPr lvl="1"/>
            <a:r>
              <a:rPr lang="en-US" dirty="0" smtClean="0"/>
              <a:t>How to improve both durability and performance for local file system?</a:t>
            </a:r>
          </a:p>
          <a:p>
            <a:r>
              <a:rPr lang="en-US" dirty="0" smtClean="0"/>
              <a:t>Two extremes</a:t>
            </a:r>
          </a:p>
          <a:p>
            <a:pPr lvl="1"/>
            <a:r>
              <a:rPr lang="en-US" dirty="0" smtClean="0"/>
              <a:t>Synchronous IO</a:t>
            </a:r>
          </a:p>
          <a:p>
            <a:pPr lvl="2"/>
            <a:r>
              <a:rPr lang="en-US" dirty="0" smtClean="0"/>
              <a:t>Easy to use</a:t>
            </a:r>
          </a:p>
          <a:p>
            <a:pPr lvl="2"/>
            <a:r>
              <a:rPr lang="en-US" dirty="0" smtClean="0"/>
              <a:t>Guarantee ordering</a:t>
            </a:r>
          </a:p>
          <a:p>
            <a:pPr lvl="1"/>
            <a:r>
              <a:rPr lang="en-US" dirty="0" smtClean="0"/>
              <a:t>Asynchronous IO</a:t>
            </a:r>
          </a:p>
          <a:p>
            <a:pPr lvl="2"/>
            <a:r>
              <a:rPr lang="en-US" dirty="0" smtClean="0"/>
              <a:t>Fast</a:t>
            </a:r>
          </a:p>
          <a:p>
            <a:endParaRPr lang="en-US" dirty="0"/>
          </a:p>
        </p:txBody>
      </p:sp>
    </p:spTree>
    <p:extLst>
      <p:ext uri="{BB962C8B-B14F-4D97-AF65-F5344CB8AC3E}">
        <p14:creationId xmlns:p14="http://schemas.microsoft.com/office/powerpoint/2010/main" val="1829222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3C25E885-56CE-419A-B0FC-EB379E3DE624}" type="slidenum">
              <a:rPr lang="en-US" altLang="en-US"/>
              <a:pPr/>
              <a:t>15</a:t>
            </a:fld>
            <a:endParaRPr lang="en-US" altLang="en-US"/>
          </a:p>
        </p:txBody>
      </p:sp>
      <p:sp>
        <p:nvSpPr>
          <p:cNvPr id="451586" name="Rectangle 2"/>
          <p:cNvSpPr>
            <a:spLocks noGrp="1" noChangeArrowheads="1"/>
          </p:cNvSpPr>
          <p:nvPr>
            <p:ph type="title"/>
          </p:nvPr>
        </p:nvSpPr>
        <p:spPr/>
        <p:txBody>
          <a:bodyPr/>
          <a:lstStyle/>
          <a:p>
            <a:r>
              <a:rPr lang="en-US"/>
              <a:t>When a sync() is really async</a:t>
            </a:r>
          </a:p>
        </p:txBody>
      </p:sp>
      <p:sp>
        <p:nvSpPr>
          <p:cNvPr id="451587" name="Rectangle 3"/>
          <p:cNvSpPr>
            <a:spLocks noGrp="1" noChangeArrowheads="1"/>
          </p:cNvSpPr>
          <p:nvPr>
            <p:ph type="body" idx="1"/>
          </p:nvPr>
        </p:nvSpPr>
        <p:spPr>
          <a:xfrm>
            <a:off x="457200" y="1143000"/>
            <a:ext cx="8534400" cy="1981200"/>
          </a:xfrm>
        </p:spPr>
        <p:txBody>
          <a:bodyPr/>
          <a:lstStyle/>
          <a:p>
            <a:r>
              <a:rPr lang="en-US"/>
              <a:t>On sync() data written only to volatile cache</a:t>
            </a:r>
          </a:p>
          <a:p>
            <a:pPr lvl="1"/>
            <a:r>
              <a:rPr lang="en-US"/>
              <a:t>10x performance penalty and data NOT safe</a:t>
            </a:r>
          </a:p>
          <a:p>
            <a:endParaRPr lang="en-US"/>
          </a:p>
          <a:p>
            <a:endParaRPr lang="en-US"/>
          </a:p>
        </p:txBody>
      </p:sp>
      <p:sp>
        <p:nvSpPr>
          <p:cNvPr id="451590" name="AutoShape 6"/>
          <p:cNvSpPr>
            <a:spLocks noChangeArrowheads="1"/>
          </p:cNvSpPr>
          <p:nvPr/>
        </p:nvSpPr>
        <p:spPr bwMode="auto">
          <a:xfrm>
            <a:off x="4267200" y="3581400"/>
            <a:ext cx="914400" cy="838200"/>
          </a:xfrm>
          <a:prstGeom prst="plaque">
            <a:avLst>
              <a:gd name="adj"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1800"/>
              <a:t>Volatile</a:t>
            </a:r>
            <a:br>
              <a:rPr lang="en-US" sz="1800"/>
            </a:br>
            <a:r>
              <a:rPr lang="en-US" sz="1800"/>
              <a:t>Cache</a:t>
            </a:r>
          </a:p>
        </p:txBody>
      </p:sp>
      <p:sp>
        <p:nvSpPr>
          <p:cNvPr id="451592" name="AutoShape 8"/>
          <p:cNvSpPr>
            <a:spLocks noChangeArrowheads="1"/>
          </p:cNvSpPr>
          <p:nvPr/>
        </p:nvSpPr>
        <p:spPr bwMode="auto">
          <a:xfrm>
            <a:off x="5221288" y="3657600"/>
            <a:ext cx="990600" cy="762000"/>
          </a:xfrm>
          <a:prstGeom prst="leftRightArrow">
            <a:avLst>
              <a:gd name="adj1" fmla="val 50000"/>
              <a:gd name="adj2" fmla="val 26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3" name="AutoShape 9"/>
          <p:cNvSpPr>
            <a:spLocks noChangeArrowheads="1"/>
          </p:cNvSpPr>
          <p:nvPr/>
        </p:nvSpPr>
        <p:spPr bwMode="auto">
          <a:xfrm>
            <a:off x="1447800" y="3352800"/>
            <a:ext cx="1600200" cy="13716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Operating</a:t>
            </a:r>
            <a:br>
              <a:rPr lang="en-US" sz="2000"/>
            </a:br>
            <a:r>
              <a:rPr lang="en-US" sz="2000"/>
              <a:t>System</a:t>
            </a:r>
          </a:p>
        </p:txBody>
      </p:sp>
      <p:sp>
        <p:nvSpPr>
          <p:cNvPr id="451596" name="AutoShape 12"/>
          <p:cNvSpPr>
            <a:spLocks noChangeArrowheads="1"/>
          </p:cNvSpPr>
          <p:nvPr/>
        </p:nvSpPr>
        <p:spPr bwMode="auto">
          <a:xfrm>
            <a:off x="3048000" y="3733800"/>
            <a:ext cx="1143000" cy="609600"/>
          </a:xfrm>
          <a:prstGeom prst="leftRightArrow">
            <a:avLst>
              <a:gd name="adj1" fmla="val 50000"/>
              <a:gd name="adj2" fmla="val 37500"/>
            </a:avLst>
          </a:prstGeom>
          <a:noFill/>
          <a:ln w="9525" algn="ctr">
            <a:solidFill>
              <a:schemeClr val="tx1"/>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7" name="AutoShape 13"/>
          <p:cNvSpPr>
            <a:spLocks noChangeArrowheads="1"/>
          </p:cNvSpPr>
          <p:nvPr/>
        </p:nvSpPr>
        <p:spPr bwMode="auto">
          <a:xfrm>
            <a:off x="1752600" y="3733800"/>
            <a:ext cx="685800" cy="838200"/>
          </a:xfrm>
          <a:prstGeom prst="verticalScroll">
            <a:avLst>
              <a:gd name="adj" fmla="val 12500"/>
            </a:avLst>
          </a:prstGeom>
          <a:solidFill>
            <a:srgbClr val="0000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8" name="AutoShape 14"/>
          <p:cNvSpPr>
            <a:spLocks noChangeArrowheads="1"/>
          </p:cNvSpPr>
          <p:nvPr/>
        </p:nvSpPr>
        <p:spPr bwMode="auto">
          <a:xfrm>
            <a:off x="457200" y="2514600"/>
            <a:ext cx="914400" cy="1295400"/>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9" name="AutoShape 15"/>
          <p:cNvSpPr>
            <a:spLocks noChangeArrowheads="1"/>
          </p:cNvSpPr>
          <p:nvPr/>
        </p:nvSpPr>
        <p:spPr bwMode="auto">
          <a:xfrm>
            <a:off x="1295400" y="3124200"/>
            <a:ext cx="1752600" cy="18288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01" name="AutoShape 17"/>
          <p:cNvSpPr>
            <a:spLocks noChangeArrowheads="1"/>
          </p:cNvSpPr>
          <p:nvPr/>
        </p:nvSpPr>
        <p:spPr bwMode="auto">
          <a:xfrm>
            <a:off x="4038600" y="3314700"/>
            <a:ext cx="1447800" cy="1371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1605" name="Group 21"/>
          <p:cNvGrpSpPr>
            <a:grpSpLocks/>
          </p:cNvGrpSpPr>
          <p:nvPr/>
        </p:nvGrpSpPr>
        <p:grpSpPr bwMode="auto">
          <a:xfrm>
            <a:off x="6248400" y="3733800"/>
            <a:ext cx="609600" cy="609600"/>
            <a:chOff x="4608" y="3312"/>
            <a:chExt cx="384" cy="384"/>
          </a:xfrm>
        </p:grpSpPr>
        <p:sp>
          <p:nvSpPr>
            <p:cNvPr id="451602" name="AutoShape 18"/>
            <p:cNvSpPr>
              <a:spLocks noChangeArrowheads="1"/>
            </p:cNvSpPr>
            <p:nvPr/>
          </p:nvSpPr>
          <p:spPr bwMode="auto">
            <a:xfrm>
              <a:off x="4608" y="3600"/>
              <a:ext cx="384" cy="96"/>
            </a:xfrm>
            <a:prstGeom prst="can">
              <a:avLst>
                <a:gd name="adj" fmla="val 25000"/>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1603" name="AutoShape 19"/>
            <p:cNvSpPr>
              <a:spLocks noChangeArrowheads="1"/>
            </p:cNvSpPr>
            <p:nvPr/>
          </p:nvSpPr>
          <p:spPr bwMode="auto">
            <a:xfrm>
              <a:off x="4608" y="3456"/>
              <a:ext cx="384" cy="96"/>
            </a:xfrm>
            <a:prstGeom prst="can">
              <a:avLst>
                <a:gd name="adj" fmla="val 25000"/>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1604" name="AutoShape 20"/>
            <p:cNvSpPr>
              <a:spLocks noChangeArrowheads="1"/>
            </p:cNvSpPr>
            <p:nvPr/>
          </p:nvSpPr>
          <p:spPr bwMode="auto">
            <a:xfrm>
              <a:off x="4608" y="3312"/>
              <a:ext cx="384" cy="96"/>
            </a:xfrm>
            <a:prstGeom prst="can">
              <a:avLst>
                <a:gd name="adj" fmla="val 25000"/>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451606" name="Text Box 22"/>
          <p:cNvSpPr txBox="1">
            <a:spLocks noChangeArrowheads="1"/>
          </p:cNvSpPr>
          <p:nvPr/>
        </p:nvSpPr>
        <p:spPr bwMode="auto">
          <a:xfrm>
            <a:off x="5867400" y="4343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Cylinders</a:t>
            </a:r>
          </a:p>
        </p:txBody>
      </p:sp>
      <p:sp>
        <p:nvSpPr>
          <p:cNvPr id="451607" name="Rectangle 23"/>
          <p:cNvSpPr>
            <a:spLocks noChangeArrowheads="1"/>
          </p:cNvSpPr>
          <p:nvPr/>
        </p:nvSpPr>
        <p:spPr bwMode="auto">
          <a:xfrm>
            <a:off x="4219575" y="3276600"/>
            <a:ext cx="2895600" cy="16002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1608" name="Text Box 24"/>
          <p:cNvSpPr txBox="1">
            <a:spLocks noChangeArrowheads="1"/>
          </p:cNvSpPr>
          <p:nvPr/>
        </p:nvSpPr>
        <p:spPr bwMode="auto">
          <a:xfrm>
            <a:off x="6553200" y="3276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t>Disk</a:t>
            </a:r>
          </a:p>
        </p:txBody>
      </p:sp>
      <p:sp>
        <p:nvSpPr>
          <p:cNvPr id="451609" name="Rectangle 25"/>
          <p:cNvSpPr>
            <a:spLocks noChangeArrowheads="1"/>
          </p:cNvSpPr>
          <p:nvPr/>
        </p:nvSpPr>
        <p:spPr bwMode="auto">
          <a:xfrm>
            <a:off x="152400" y="5486400"/>
            <a:ext cx="87630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a:t>100x slower than asynchronous I/O if disable cache</a:t>
            </a:r>
          </a:p>
        </p:txBody>
      </p:sp>
      <p:sp>
        <p:nvSpPr>
          <p:cNvPr id="24" name="TextBox 23"/>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418252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597"/>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3.33333E-6 -3.33333E-6 L 0.2875 -0.00555 " pathEditMode="relative" rAng="0" ptsTypes="AA">
                                      <p:cBhvr>
                                        <p:cTn id="8" dur="2000" fill="hold"/>
                                        <p:tgtEl>
                                          <p:spTgt spid="451597"/>
                                        </p:tgtEl>
                                        <p:attrNameLst>
                                          <p:attrName>ppt_x</p:attrName>
                                          <p:attrName>ppt_y</p:attrName>
                                        </p:attrNameLst>
                                      </p:cBhvr>
                                      <p:rCtr x="14375" y="-278"/>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15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15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160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515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7" grpId="0" animBg="1"/>
      <p:bldP spid="451597" grpId="1" animBg="1"/>
      <p:bldP spid="451598" grpId="0" animBg="1"/>
      <p:bldP spid="451598" grpId="1" animBg="1"/>
      <p:bldP spid="451599" grpId="0" animBg="1"/>
      <p:bldP spid="4516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p:txBody>
          <a:bodyPr/>
          <a:lstStyle/>
          <a:p>
            <a:fld id="{2F72FCAB-DB5C-40C0-8828-F47A8CDE8AA0}" type="slidenum">
              <a:rPr lang="en-US" altLang="en-US"/>
              <a:pPr/>
              <a:t>16</a:t>
            </a:fld>
            <a:endParaRPr lang="en-US" altLang="en-US"/>
          </a:p>
        </p:txBody>
      </p:sp>
      <p:sp>
        <p:nvSpPr>
          <p:cNvPr id="484354" name="Rectangle 2"/>
          <p:cNvSpPr>
            <a:spLocks noGrp="1" noChangeArrowheads="1"/>
          </p:cNvSpPr>
          <p:nvPr>
            <p:ph type="title"/>
          </p:nvPr>
        </p:nvSpPr>
        <p:spPr>
          <a:xfrm>
            <a:off x="381000" y="277813"/>
            <a:ext cx="8686800" cy="1139825"/>
          </a:xfrm>
        </p:spPr>
        <p:txBody>
          <a:bodyPr/>
          <a:lstStyle/>
          <a:p>
            <a:r>
              <a:rPr lang="en-US"/>
              <a:t>To whom are guarantees provided?</a:t>
            </a:r>
          </a:p>
        </p:txBody>
      </p:sp>
      <p:sp>
        <p:nvSpPr>
          <p:cNvPr id="484355" name="Rectangle 3"/>
          <p:cNvSpPr>
            <a:spLocks noGrp="1" noChangeArrowheads="1"/>
          </p:cNvSpPr>
          <p:nvPr>
            <p:ph type="body" idx="1"/>
          </p:nvPr>
        </p:nvSpPr>
        <p:spPr>
          <a:xfrm>
            <a:off x="457200" y="1219200"/>
            <a:ext cx="8229600" cy="1219200"/>
          </a:xfrm>
        </p:spPr>
        <p:txBody>
          <a:bodyPr/>
          <a:lstStyle/>
          <a:p>
            <a:r>
              <a:rPr lang="en-US"/>
              <a:t>Synchronous I/O definition:</a:t>
            </a:r>
          </a:p>
          <a:p>
            <a:pPr lvl="1"/>
            <a:r>
              <a:rPr lang="en-US"/>
              <a:t>Caller blocked until operation completes</a:t>
            </a:r>
          </a:p>
        </p:txBody>
      </p:sp>
      <p:sp>
        <p:nvSpPr>
          <p:cNvPr id="484362" name="Rectangle 10"/>
          <p:cNvSpPr>
            <a:spLocks noChangeArrowheads="1"/>
          </p:cNvSpPr>
          <p:nvPr/>
        </p:nvSpPr>
        <p:spPr bwMode="auto">
          <a:xfrm>
            <a:off x="1981200" y="4562475"/>
            <a:ext cx="1371600" cy="457200"/>
          </a:xfrm>
          <a:prstGeom prst="rect">
            <a:avLst/>
          </a:prstGeom>
          <a:solidFill>
            <a:srgbClr val="33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4363" name="Text Box 11"/>
          <p:cNvSpPr txBox="1">
            <a:spLocks noChangeArrowheads="1"/>
          </p:cNvSpPr>
          <p:nvPr/>
        </p:nvSpPr>
        <p:spPr bwMode="auto">
          <a:xfrm>
            <a:off x="2028825" y="45100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Disk</a:t>
            </a:r>
          </a:p>
        </p:txBody>
      </p:sp>
      <p:sp>
        <p:nvSpPr>
          <p:cNvPr id="484364" name="Rectangle 12"/>
          <p:cNvSpPr>
            <a:spLocks noChangeArrowheads="1"/>
          </p:cNvSpPr>
          <p:nvPr/>
        </p:nvSpPr>
        <p:spPr bwMode="auto">
          <a:xfrm>
            <a:off x="3581400" y="4562475"/>
            <a:ext cx="1371600" cy="457200"/>
          </a:xfrm>
          <a:prstGeom prst="rect">
            <a:avLst/>
          </a:prstGeom>
          <a:solidFill>
            <a:srgbClr val="33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4365" name="Text Box 13"/>
          <p:cNvSpPr txBox="1">
            <a:spLocks noChangeArrowheads="1"/>
          </p:cNvSpPr>
          <p:nvPr/>
        </p:nvSpPr>
        <p:spPr bwMode="auto">
          <a:xfrm>
            <a:off x="3629025" y="45100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Screen</a:t>
            </a:r>
          </a:p>
        </p:txBody>
      </p:sp>
      <p:sp>
        <p:nvSpPr>
          <p:cNvPr id="484374" name="Rectangle 22"/>
          <p:cNvSpPr>
            <a:spLocks noChangeArrowheads="1"/>
          </p:cNvSpPr>
          <p:nvPr/>
        </p:nvSpPr>
        <p:spPr bwMode="auto">
          <a:xfrm>
            <a:off x="1981200" y="3360738"/>
            <a:ext cx="1063625" cy="441325"/>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4375" name="Text Box 23"/>
          <p:cNvSpPr txBox="1">
            <a:spLocks noChangeArrowheads="1"/>
          </p:cNvSpPr>
          <p:nvPr/>
        </p:nvSpPr>
        <p:spPr bwMode="auto">
          <a:xfrm>
            <a:off x="1981200" y="3290888"/>
            <a:ext cx="99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a:t>
            </a:r>
          </a:p>
        </p:txBody>
      </p:sp>
      <p:sp>
        <p:nvSpPr>
          <p:cNvPr id="484376" name="Rectangle 24"/>
          <p:cNvSpPr>
            <a:spLocks noChangeArrowheads="1"/>
          </p:cNvSpPr>
          <p:nvPr/>
        </p:nvSpPr>
        <p:spPr bwMode="auto">
          <a:xfrm>
            <a:off x="3584575" y="3368675"/>
            <a:ext cx="1063625" cy="441325"/>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4377" name="Text Box 25"/>
          <p:cNvSpPr txBox="1">
            <a:spLocks noChangeArrowheads="1"/>
          </p:cNvSpPr>
          <p:nvPr/>
        </p:nvSpPr>
        <p:spPr bwMode="auto">
          <a:xfrm>
            <a:off x="3584575" y="32766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a:t>
            </a:r>
          </a:p>
        </p:txBody>
      </p:sp>
      <p:sp>
        <p:nvSpPr>
          <p:cNvPr id="484379" name="AutoShape 27"/>
          <p:cNvSpPr>
            <a:spLocks noChangeArrowheads="1"/>
          </p:cNvSpPr>
          <p:nvPr/>
        </p:nvSpPr>
        <p:spPr bwMode="auto">
          <a:xfrm rot="2113818">
            <a:off x="914400" y="2667000"/>
            <a:ext cx="1143000" cy="685800"/>
          </a:xfrm>
          <a:prstGeom prst="rightArrow">
            <a:avLst>
              <a:gd name="adj1" fmla="val 50000"/>
              <a:gd name="adj2" fmla="val 41667"/>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4380" name="Rectangle 28"/>
          <p:cNvSpPr>
            <a:spLocks noChangeArrowheads="1"/>
          </p:cNvSpPr>
          <p:nvPr/>
        </p:nvSpPr>
        <p:spPr bwMode="auto">
          <a:xfrm>
            <a:off x="457200" y="5410200"/>
            <a:ext cx="82296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sz="3000"/>
              <a:t>Guarantee provided to application</a:t>
            </a:r>
          </a:p>
        </p:txBody>
      </p:sp>
      <p:sp>
        <p:nvSpPr>
          <p:cNvPr id="484382" name="Rectangle 30"/>
          <p:cNvSpPr>
            <a:spLocks noChangeArrowheads="1"/>
          </p:cNvSpPr>
          <p:nvPr/>
        </p:nvSpPr>
        <p:spPr bwMode="auto">
          <a:xfrm>
            <a:off x="5260975" y="3368675"/>
            <a:ext cx="1063625" cy="441325"/>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4381" name="Text Box 29"/>
          <p:cNvSpPr txBox="1">
            <a:spLocks noChangeArrowheads="1"/>
          </p:cNvSpPr>
          <p:nvPr/>
        </p:nvSpPr>
        <p:spPr bwMode="auto">
          <a:xfrm>
            <a:off x="5334000" y="32766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a:t>
            </a:r>
          </a:p>
        </p:txBody>
      </p:sp>
      <p:sp>
        <p:nvSpPr>
          <p:cNvPr id="484383" name="Rectangle 31"/>
          <p:cNvSpPr>
            <a:spLocks noChangeArrowheads="1"/>
          </p:cNvSpPr>
          <p:nvPr/>
        </p:nvSpPr>
        <p:spPr bwMode="auto">
          <a:xfrm>
            <a:off x="5286375" y="4552950"/>
            <a:ext cx="1371600" cy="457200"/>
          </a:xfrm>
          <a:prstGeom prst="rect">
            <a:avLst/>
          </a:prstGeom>
          <a:solidFill>
            <a:srgbClr val="33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4384" name="Text Box 32"/>
          <p:cNvSpPr txBox="1">
            <a:spLocks noChangeArrowheads="1"/>
          </p:cNvSpPr>
          <p:nvPr/>
        </p:nvSpPr>
        <p:spPr bwMode="auto">
          <a:xfrm>
            <a:off x="5219700" y="4495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Network</a:t>
            </a:r>
          </a:p>
        </p:txBody>
      </p:sp>
      <p:grpSp>
        <p:nvGrpSpPr>
          <p:cNvPr id="484385" name="Group 33"/>
          <p:cNvGrpSpPr>
            <a:grpSpLocks/>
          </p:cNvGrpSpPr>
          <p:nvPr/>
        </p:nvGrpSpPr>
        <p:grpSpPr bwMode="auto">
          <a:xfrm>
            <a:off x="1981200" y="3800475"/>
            <a:ext cx="5105400" cy="762000"/>
            <a:chOff x="1248" y="2394"/>
            <a:chExt cx="3216" cy="480"/>
          </a:xfrm>
        </p:grpSpPr>
        <p:sp>
          <p:nvSpPr>
            <p:cNvPr id="484360" name="Rectangle 8"/>
            <p:cNvSpPr>
              <a:spLocks noChangeArrowheads="1"/>
            </p:cNvSpPr>
            <p:nvPr/>
          </p:nvSpPr>
          <p:spPr bwMode="auto">
            <a:xfrm>
              <a:off x="1248" y="2394"/>
              <a:ext cx="3216" cy="48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4361" name="Text Box 9"/>
            <p:cNvSpPr txBox="1">
              <a:spLocks noChangeArrowheads="1"/>
            </p:cNvSpPr>
            <p:nvPr/>
          </p:nvSpPr>
          <p:spPr bwMode="auto">
            <a:xfrm>
              <a:off x="2208" y="2451"/>
              <a:ext cx="11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OS Kernel</a:t>
              </a:r>
            </a:p>
          </p:txBody>
        </p:sp>
      </p:grpSp>
      <p:sp>
        <p:nvSpPr>
          <p:cNvPr id="484378" name="Oval 26"/>
          <p:cNvSpPr>
            <a:spLocks noChangeArrowheads="1"/>
          </p:cNvSpPr>
          <p:nvPr/>
        </p:nvSpPr>
        <p:spPr bwMode="auto">
          <a:xfrm>
            <a:off x="1905000" y="3048000"/>
            <a:ext cx="1295400" cy="1066800"/>
          </a:xfrm>
          <a:prstGeom prst="ellipse">
            <a:avLst/>
          </a:prstGeom>
          <a:noFill/>
          <a:ln w="25400"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 name="TextBox 25"/>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354444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43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4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79" grpId="0" animBg="1"/>
      <p:bldP spid="484380" grpId="0"/>
      <p:bldP spid="4843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p>
            <a:fld id="{7BA05435-89D3-48CD-8599-9693C6CD1EEC}" type="slidenum">
              <a:rPr lang="en-US" altLang="en-US"/>
              <a:pPr/>
              <a:t>17</a:t>
            </a:fld>
            <a:endParaRPr lang="en-US" altLang="en-US"/>
          </a:p>
        </p:txBody>
      </p:sp>
      <p:sp>
        <p:nvSpPr>
          <p:cNvPr id="485378" name="Rectangle 2"/>
          <p:cNvSpPr>
            <a:spLocks noGrp="1" noChangeArrowheads="1"/>
          </p:cNvSpPr>
          <p:nvPr>
            <p:ph type="title"/>
          </p:nvPr>
        </p:nvSpPr>
        <p:spPr>
          <a:xfrm>
            <a:off x="381000" y="277813"/>
            <a:ext cx="8686800" cy="1139825"/>
          </a:xfrm>
        </p:spPr>
        <p:txBody>
          <a:bodyPr/>
          <a:lstStyle/>
          <a:p>
            <a:r>
              <a:rPr lang="en-US"/>
              <a:t>To whom are guarantees provided?</a:t>
            </a:r>
          </a:p>
        </p:txBody>
      </p:sp>
      <p:sp>
        <p:nvSpPr>
          <p:cNvPr id="485379" name="Rectangle 3"/>
          <p:cNvSpPr>
            <a:spLocks noGrp="1" noChangeArrowheads="1"/>
          </p:cNvSpPr>
          <p:nvPr>
            <p:ph type="body" idx="1"/>
          </p:nvPr>
        </p:nvSpPr>
        <p:spPr>
          <a:xfrm>
            <a:off x="304800" y="5562600"/>
            <a:ext cx="8229600" cy="762000"/>
          </a:xfrm>
        </p:spPr>
        <p:txBody>
          <a:bodyPr/>
          <a:lstStyle/>
          <a:p>
            <a:r>
              <a:rPr lang="en-US"/>
              <a:t>Guarantee really provided to the </a:t>
            </a:r>
            <a:r>
              <a:rPr lang="en-US">
                <a:solidFill>
                  <a:srgbClr val="FF0000"/>
                </a:solidFill>
              </a:rPr>
              <a:t>user</a:t>
            </a:r>
          </a:p>
        </p:txBody>
      </p:sp>
      <p:sp>
        <p:nvSpPr>
          <p:cNvPr id="485380" name="Rectangle 4"/>
          <p:cNvSpPr>
            <a:spLocks noChangeArrowheads="1"/>
          </p:cNvSpPr>
          <p:nvPr/>
        </p:nvSpPr>
        <p:spPr bwMode="auto">
          <a:xfrm>
            <a:off x="1981200" y="3800475"/>
            <a:ext cx="5105400" cy="76200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81" name="Text Box 5"/>
          <p:cNvSpPr txBox="1">
            <a:spLocks noChangeArrowheads="1"/>
          </p:cNvSpPr>
          <p:nvPr/>
        </p:nvSpPr>
        <p:spPr bwMode="auto">
          <a:xfrm>
            <a:off x="3505200" y="3890963"/>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OS Kernel</a:t>
            </a:r>
          </a:p>
        </p:txBody>
      </p:sp>
      <p:sp>
        <p:nvSpPr>
          <p:cNvPr id="485382" name="Rectangle 6"/>
          <p:cNvSpPr>
            <a:spLocks noChangeArrowheads="1"/>
          </p:cNvSpPr>
          <p:nvPr/>
        </p:nvSpPr>
        <p:spPr bwMode="auto">
          <a:xfrm>
            <a:off x="1981200" y="4562475"/>
            <a:ext cx="1371600" cy="457200"/>
          </a:xfrm>
          <a:prstGeom prst="rect">
            <a:avLst/>
          </a:prstGeom>
          <a:solidFill>
            <a:srgbClr val="33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5383" name="Text Box 7"/>
          <p:cNvSpPr txBox="1">
            <a:spLocks noChangeArrowheads="1"/>
          </p:cNvSpPr>
          <p:nvPr/>
        </p:nvSpPr>
        <p:spPr bwMode="auto">
          <a:xfrm>
            <a:off x="2028825" y="45100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Disk</a:t>
            </a:r>
          </a:p>
        </p:txBody>
      </p:sp>
      <p:sp>
        <p:nvSpPr>
          <p:cNvPr id="485384" name="Rectangle 8"/>
          <p:cNvSpPr>
            <a:spLocks noChangeArrowheads="1"/>
          </p:cNvSpPr>
          <p:nvPr/>
        </p:nvSpPr>
        <p:spPr bwMode="auto">
          <a:xfrm>
            <a:off x="3581400" y="4562475"/>
            <a:ext cx="1371600" cy="457200"/>
          </a:xfrm>
          <a:prstGeom prst="rect">
            <a:avLst/>
          </a:prstGeom>
          <a:solidFill>
            <a:srgbClr val="33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5385" name="Text Box 9"/>
          <p:cNvSpPr txBox="1">
            <a:spLocks noChangeArrowheads="1"/>
          </p:cNvSpPr>
          <p:nvPr/>
        </p:nvSpPr>
        <p:spPr bwMode="auto">
          <a:xfrm>
            <a:off x="3629025" y="45100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Screen</a:t>
            </a:r>
          </a:p>
        </p:txBody>
      </p:sp>
      <p:grpSp>
        <p:nvGrpSpPr>
          <p:cNvPr id="485398" name="Group 22"/>
          <p:cNvGrpSpPr>
            <a:grpSpLocks/>
          </p:cNvGrpSpPr>
          <p:nvPr/>
        </p:nvGrpSpPr>
        <p:grpSpPr bwMode="auto">
          <a:xfrm>
            <a:off x="4038600" y="1371600"/>
            <a:ext cx="609600" cy="1447800"/>
            <a:chOff x="2544" y="864"/>
            <a:chExt cx="384" cy="912"/>
          </a:xfrm>
        </p:grpSpPr>
        <p:sp>
          <p:nvSpPr>
            <p:cNvPr id="485386" name="AutoShape 10"/>
            <p:cNvSpPr>
              <a:spLocks noChangeArrowheads="1"/>
            </p:cNvSpPr>
            <p:nvPr/>
          </p:nvSpPr>
          <p:spPr bwMode="auto">
            <a:xfrm>
              <a:off x="2544" y="864"/>
              <a:ext cx="384" cy="336"/>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87" name="Line 11"/>
            <p:cNvSpPr>
              <a:spLocks noChangeShapeType="1"/>
            </p:cNvSpPr>
            <p:nvPr/>
          </p:nvSpPr>
          <p:spPr bwMode="auto">
            <a:xfrm>
              <a:off x="2736" y="1200"/>
              <a:ext cx="0" cy="432"/>
            </a:xfrm>
            <a:prstGeom prst="line">
              <a:avLst/>
            </a:prstGeom>
            <a:noFill/>
            <a:ln w="508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5388" name="Line 12"/>
            <p:cNvSpPr>
              <a:spLocks noChangeShapeType="1"/>
            </p:cNvSpPr>
            <p:nvPr/>
          </p:nvSpPr>
          <p:spPr bwMode="auto">
            <a:xfrm>
              <a:off x="2736" y="1344"/>
              <a:ext cx="192" cy="48"/>
            </a:xfrm>
            <a:prstGeom prst="line">
              <a:avLst/>
            </a:prstGeom>
            <a:noFill/>
            <a:ln w="508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5389" name="Line 13"/>
            <p:cNvSpPr>
              <a:spLocks noChangeShapeType="1"/>
            </p:cNvSpPr>
            <p:nvPr/>
          </p:nvSpPr>
          <p:spPr bwMode="auto">
            <a:xfrm flipH="1">
              <a:off x="2544" y="1344"/>
              <a:ext cx="192" cy="48"/>
            </a:xfrm>
            <a:prstGeom prst="line">
              <a:avLst/>
            </a:prstGeom>
            <a:noFill/>
            <a:ln w="508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90" name="Line 14"/>
            <p:cNvSpPr>
              <a:spLocks noChangeShapeType="1"/>
            </p:cNvSpPr>
            <p:nvPr/>
          </p:nvSpPr>
          <p:spPr bwMode="auto">
            <a:xfrm flipH="1">
              <a:off x="2592" y="1632"/>
              <a:ext cx="144" cy="144"/>
            </a:xfrm>
            <a:prstGeom prst="line">
              <a:avLst/>
            </a:prstGeom>
            <a:noFill/>
            <a:ln w="508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91" name="Line 15"/>
            <p:cNvSpPr>
              <a:spLocks noChangeShapeType="1"/>
            </p:cNvSpPr>
            <p:nvPr/>
          </p:nvSpPr>
          <p:spPr bwMode="auto">
            <a:xfrm>
              <a:off x="2736" y="1632"/>
              <a:ext cx="96" cy="144"/>
            </a:xfrm>
            <a:prstGeom prst="line">
              <a:avLst/>
            </a:prstGeom>
            <a:noFill/>
            <a:ln w="508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85392" name="Rectangle 16"/>
          <p:cNvSpPr>
            <a:spLocks noChangeArrowheads="1"/>
          </p:cNvSpPr>
          <p:nvPr/>
        </p:nvSpPr>
        <p:spPr bwMode="auto">
          <a:xfrm>
            <a:off x="1981200" y="3360738"/>
            <a:ext cx="1063625" cy="441325"/>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93" name="Text Box 17"/>
          <p:cNvSpPr txBox="1">
            <a:spLocks noChangeArrowheads="1"/>
          </p:cNvSpPr>
          <p:nvPr/>
        </p:nvSpPr>
        <p:spPr bwMode="auto">
          <a:xfrm>
            <a:off x="1981200" y="3290888"/>
            <a:ext cx="990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a:t>
            </a:r>
          </a:p>
        </p:txBody>
      </p:sp>
      <p:sp>
        <p:nvSpPr>
          <p:cNvPr id="485394" name="Rectangle 18"/>
          <p:cNvSpPr>
            <a:spLocks noChangeArrowheads="1"/>
          </p:cNvSpPr>
          <p:nvPr/>
        </p:nvSpPr>
        <p:spPr bwMode="auto">
          <a:xfrm>
            <a:off x="3584575" y="3354388"/>
            <a:ext cx="1063625" cy="441325"/>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95" name="Text Box 19"/>
          <p:cNvSpPr txBox="1">
            <a:spLocks noChangeArrowheads="1"/>
          </p:cNvSpPr>
          <p:nvPr/>
        </p:nvSpPr>
        <p:spPr bwMode="auto">
          <a:xfrm>
            <a:off x="3581400" y="32766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a:t>
            </a:r>
          </a:p>
        </p:txBody>
      </p:sp>
      <p:sp>
        <p:nvSpPr>
          <p:cNvPr id="485396" name="Oval 20"/>
          <p:cNvSpPr>
            <a:spLocks noChangeArrowheads="1"/>
          </p:cNvSpPr>
          <p:nvPr/>
        </p:nvSpPr>
        <p:spPr bwMode="auto">
          <a:xfrm>
            <a:off x="3505200" y="1219200"/>
            <a:ext cx="1676400" cy="1676400"/>
          </a:xfrm>
          <a:prstGeom prst="ellipse">
            <a:avLst/>
          </a:prstGeom>
          <a:noFill/>
          <a:ln w="25400"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397" name="AutoShape 21"/>
          <p:cNvSpPr>
            <a:spLocks noChangeArrowheads="1"/>
          </p:cNvSpPr>
          <p:nvPr/>
        </p:nvSpPr>
        <p:spPr bwMode="auto">
          <a:xfrm>
            <a:off x="2286000" y="1676400"/>
            <a:ext cx="1143000" cy="685800"/>
          </a:xfrm>
          <a:prstGeom prst="rightArrow">
            <a:avLst>
              <a:gd name="adj1" fmla="val 50000"/>
              <a:gd name="adj2" fmla="val 41667"/>
            </a:avLst>
          </a:prstGeom>
          <a:solidFill>
            <a:srgbClr val="3399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5399" name="Rectangle 23"/>
          <p:cNvSpPr>
            <a:spLocks noChangeArrowheads="1"/>
          </p:cNvSpPr>
          <p:nvPr/>
        </p:nvSpPr>
        <p:spPr bwMode="auto">
          <a:xfrm>
            <a:off x="5260975" y="3368675"/>
            <a:ext cx="1063625" cy="441325"/>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5400" name="Text Box 24"/>
          <p:cNvSpPr txBox="1">
            <a:spLocks noChangeArrowheads="1"/>
          </p:cNvSpPr>
          <p:nvPr/>
        </p:nvSpPr>
        <p:spPr bwMode="auto">
          <a:xfrm>
            <a:off x="5334000" y="32766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a:t>
            </a:r>
          </a:p>
        </p:txBody>
      </p:sp>
      <p:sp>
        <p:nvSpPr>
          <p:cNvPr id="485401" name="Rectangle 25"/>
          <p:cNvSpPr>
            <a:spLocks noChangeArrowheads="1"/>
          </p:cNvSpPr>
          <p:nvPr/>
        </p:nvSpPr>
        <p:spPr bwMode="auto">
          <a:xfrm>
            <a:off x="5286375" y="4552950"/>
            <a:ext cx="1371600" cy="457200"/>
          </a:xfrm>
          <a:prstGeom prst="rect">
            <a:avLst/>
          </a:prstGeom>
          <a:solidFill>
            <a:srgbClr val="33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5402" name="Text Box 26"/>
          <p:cNvSpPr txBox="1">
            <a:spLocks noChangeArrowheads="1"/>
          </p:cNvSpPr>
          <p:nvPr/>
        </p:nvSpPr>
        <p:spPr bwMode="auto">
          <a:xfrm>
            <a:off x="5219700" y="4495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t>Network</a:t>
            </a:r>
          </a:p>
        </p:txBody>
      </p:sp>
      <p:sp>
        <p:nvSpPr>
          <p:cNvPr id="31" name="TextBox 30"/>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11037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53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53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5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96" grpId="0" animBg="1"/>
      <p:bldP spid="485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94FD0DC6-ACDC-4FD0-95EC-7D33AB1B86FE}" type="slidenum">
              <a:rPr lang="en-US" altLang="en-US"/>
              <a:pPr/>
              <a:t>18</a:t>
            </a:fld>
            <a:endParaRPr lang="en-US" altLang="en-US"/>
          </a:p>
        </p:txBody>
      </p:sp>
      <p:sp>
        <p:nvSpPr>
          <p:cNvPr id="463888" name="Rectangle 16"/>
          <p:cNvSpPr>
            <a:spLocks noChangeArrowheads="1"/>
          </p:cNvSpPr>
          <p:nvPr/>
        </p:nvSpPr>
        <p:spPr bwMode="auto">
          <a:xfrm>
            <a:off x="685800" y="1295400"/>
            <a:ext cx="3962400" cy="2057400"/>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3874" name="Rectangle 2"/>
          <p:cNvSpPr>
            <a:spLocks noGrp="1" noChangeArrowheads="1"/>
          </p:cNvSpPr>
          <p:nvPr>
            <p:ph type="title"/>
          </p:nvPr>
        </p:nvSpPr>
        <p:spPr/>
        <p:txBody>
          <a:bodyPr/>
          <a:lstStyle/>
          <a:p>
            <a:r>
              <a:rPr lang="en-US"/>
              <a:t>Example: Synchronous I/O</a:t>
            </a:r>
          </a:p>
        </p:txBody>
      </p:sp>
      <p:sp>
        <p:nvSpPr>
          <p:cNvPr id="463875" name="AutoShape 3"/>
          <p:cNvSpPr>
            <a:spLocks noChangeArrowheads="1"/>
          </p:cNvSpPr>
          <p:nvPr/>
        </p:nvSpPr>
        <p:spPr bwMode="auto">
          <a:xfrm>
            <a:off x="4114800" y="4724400"/>
            <a:ext cx="1600200" cy="13716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OS Kernel</a:t>
            </a:r>
          </a:p>
        </p:txBody>
      </p:sp>
      <p:sp>
        <p:nvSpPr>
          <p:cNvPr id="463876" name="AutoShape 4"/>
          <p:cNvSpPr>
            <a:spLocks noChangeArrowheads="1"/>
          </p:cNvSpPr>
          <p:nvPr/>
        </p:nvSpPr>
        <p:spPr bwMode="auto">
          <a:xfrm>
            <a:off x="6858000" y="4648200"/>
            <a:ext cx="1066800" cy="1447800"/>
          </a:xfrm>
          <a:prstGeom prst="can">
            <a:avLst>
              <a:gd name="adj" fmla="val 33929"/>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Disk</a:t>
            </a:r>
          </a:p>
        </p:txBody>
      </p:sp>
      <p:sp>
        <p:nvSpPr>
          <p:cNvPr id="463877" name="AutoShape 5"/>
          <p:cNvSpPr>
            <a:spLocks noChangeArrowheads="1"/>
          </p:cNvSpPr>
          <p:nvPr/>
        </p:nvSpPr>
        <p:spPr bwMode="auto">
          <a:xfrm>
            <a:off x="5715000" y="5029200"/>
            <a:ext cx="1143000" cy="609600"/>
          </a:xfrm>
          <a:prstGeom prst="leftRightArrow">
            <a:avLst>
              <a:gd name="adj1" fmla="val 50000"/>
              <a:gd name="adj2" fmla="val 37500"/>
            </a:avLst>
          </a:prstGeom>
          <a:noFill/>
          <a:ln w="9525" algn="ctr">
            <a:solidFill>
              <a:schemeClr val="tx1"/>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78" name="Rectangle 6"/>
          <p:cNvSpPr>
            <a:spLocks noChangeArrowheads="1"/>
          </p:cNvSpPr>
          <p:nvPr/>
        </p:nvSpPr>
        <p:spPr bwMode="auto">
          <a:xfrm>
            <a:off x="1295400" y="5105400"/>
            <a:ext cx="1638300" cy="495300"/>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Process</a:t>
            </a:r>
          </a:p>
        </p:txBody>
      </p:sp>
      <p:sp>
        <p:nvSpPr>
          <p:cNvPr id="463879" name="AutoShape 7"/>
          <p:cNvSpPr>
            <a:spLocks noChangeArrowheads="1"/>
          </p:cNvSpPr>
          <p:nvPr/>
        </p:nvSpPr>
        <p:spPr bwMode="auto">
          <a:xfrm>
            <a:off x="2514600" y="4953000"/>
            <a:ext cx="685800" cy="838200"/>
          </a:xfrm>
          <a:prstGeom prst="verticalScroll">
            <a:avLst>
              <a:gd name="adj" fmla="val 12500"/>
            </a:avLst>
          </a:prstGeom>
          <a:solidFill>
            <a:srgbClr val="0000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85" name="AutoShape 13"/>
          <p:cNvSpPr>
            <a:spLocks noChangeArrowheads="1"/>
          </p:cNvSpPr>
          <p:nvPr/>
        </p:nvSpPr>
        <p:spPr bwMode="auto">
          <a:xfrm>
            <a:off x="2971800" y="5029200"/>
            <a:ext cx="1143000" cy="609600"/>
          </a:xfrm>
          <a:prstGeom prst="leftRightArrow">
            <a:avLst>
              <a:gd name="adj1" fmla="val 50000"/>
              <a:gd name="adj2" fmla="val 37500"/>
            </a:avLst>
          </a:prstGeom>
          <a:noFill/>
          <a:ln w="9525" algn="ctr">
            <a:solidFill>
              <a:schemeClr val="tx1"/>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89" name="Rectangle 17"/>
          <p:cNvSpPr>
            <a:spLocks noChangeArrowheads="1"/>
          </p:cNvSpPr>
          <p:nvPr/>
        </p:nvSpPr>
        <p:spPr bwMode="auto">
          <a:xfrm>
            <a:off x="762000" y="1371600"/>
            <a:ext cx="3810000" cy="533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3886" name="Text Box 14"/>
          <p:cNvSpPr txBox="1">
            <a:spLocks noChangeArrowheads="1"/>
          </p:cNvSpPr>
          <p:nvPr/>
        </p:nvSpPr>
        <p:spPr bwMode="auto">
          <a:xfrm>
            <a:off x="685800" y="1447800"/>
            <a:ext cx="4038600" cy="1768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000">
                <a:latin typeface="MS Reference Sans Serif" pitchFamily="34" charset="0"/>
              </a:rPr>
              <a:t>101   write(buf_1);</a:t>
            </a:r>
          </a:p>
          <a:p>
            <a:pPr>
              <a:spcBef>
                <a:spcPct val="50000"/>
              </a:spcBef>
            </a:pPr>
            <a:r>
              <a:rPr lang="en-US" sz="2000">
                <a:latin typeface="MS Reference Sans Serif" pitchFamily="34" charset="0"/>
              </a:rPr>
              <a:t>102   write(buf_2);</a:t>
            </a:r>
          </a:p>
          <a:p>
            <a:pPr>
              <a:spcBef>
                <a:spcPct val="50000"/>
              </a:spcBef>
            </a:pPr>
            <a:r>
              <a:rPr lang="en-US" sz="2000">
                <a:latin typeface="MS Reference Sans Serif" pitchFamily="34" charset="0"/>
              </a:rPr>
              <a:t>103   print(“work done”);</a:t>
            </a:r>
          </a:p>
          <a:p>
            <a:pPr>
              <a:spcBef>
                <a:spcPct val="50000"/>
              </a:spcBef>
            </a:pPr>
            <a:r>
              <a:rPr lang="en-US" sz="2000">
                <a:latin typeface="MS Reference Sans Serif" pitchFamily="34" charset="0"/>
              </a:rPr>
              <a:t>104   foo();</a:t>
            </a:r>
          </a:p>
        </p:txBody>
      </p:sp>
      <p:sp>
        <p:nvSpPr>
          <p:cNvPr id="463891" name="AutoShape 19"/>
          <p:cNvSpPr>
            <a:spLocks noChangeArrowheads="1"/>
          </p:cNvSpPr>
          <p:nvPr/>
        </p:nvSpPr>
        <p:spPr bwMode="auto">
          <a:xfrm>
            <a:off x="4724400" y="1447800"/>
            <a:ext cx="1066800" cy="457200"/>
          </a:xfrm>
          <a:prstGeom prst="leftArrow">
            <a:avLst>
              <a:gd name="adj1" fmla="val 50000"/>
              <a:gd name="adj2" fmla="val 58333"/>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3892" name="Text Box 20"/>
          <p:cNvSpPr txBox="1">
            <a:spLocks noChangeArrowheads="1"/>
          </p:cNvSpPr>
          <p:nvPr/>
        </p:nvSpPr>
        <p:spPr bwMode="auto">
          <a:xfrm>
            <a:off x="5715000" y="1371600"/>
            <a:ext cx="3124200" cy="5191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Application blocks</a:t>
            </a:r>
          </a:p>
        </p:txBody>
      </p:sp>
      <p:sp>
        <p:nvSpPr>
          <p:cNvPr id="463893" name="Text Box 21"/>
          <p:cNvSpPr txBox="1">
            <a:spLocks noChangeArrowheads="1"/>
          </p:cNvSpPr>
          <p:nvPr/>
        </p:nvSpPr>
        <p:spPr bwMode="auto">
          <a:xfrm>
            <a:off x="5791200" y="1843088"/>
            <a:ext cx="3048000" cy="5191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Application blocks</a:t>
            </a:r>
          </a:p>
        </p:txBody>
      </p:sp>
      <p:sp>
        <p:nvSpPr>
          <p:cNvPr id="463894" name="AutoShape 22"/>
          <p:cNvSpPr>
            <a:spLocks noChangeArrowheads="1"/>
          </p:cNvSpPr>
          <p:nvPr/>
        </p:nvSpPr>
        <p:spPr bwMode="auto">
          <a:xfrm>
            <a:off x="2514600" y="4953000"/>
            <a:ext cx="685800" cy="838200"/>
          </a:xfrm>
          <a:prstGeom prst="verticalScroll">
            <a:avLst>
              <a:gd name="adj" fmla="val 12500"/>
            </a:avLst>
          </a:prstGeom>
          <a:solidFill>
            <a:srgbClr val="0000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99" name="Rectangle 27"/>
          <p:cNvSpPr>
            <a:spLocks noChangeArrowheads="1"/>
          </p:cNvSpPr>
          <p:nvPr/>
        </p:nvSpPr>
        <p:spPr bwMode="auto">
          <a:xfrm>
            <a:off x="6248400" y="3276600"/>
            <a:ext cx="2286000" cy="1295400"/>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3900" name="Text Box 28"/>
          <p:cNvSpPr txBox="1">
            <a:spLocks noChangeArrowheads="1"/>
          </p:cNvSpPr>
          <p:nvPr/>
        </p:nvSpPr>
        <p:spPr bwMode="auto">
          <a:xfrm>
            <a:off x="6248400" y="3429000"/>
            <a:ext cx="2286000" cy="9461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33CC33"/>
                </a:solidFill>
              </a:rPr>
              <a:t>%work done</a:t>
            </a:r>
            <a:br>
              <a:rPr lang="en-US">
                <a:solidFill>
                  <a:srgbClr val="33CC33"/>
                </a:solidFill>
              </a:rPr>
            </a:br>
            <a:r>
              <a:rPr lang="en-US">
                <a:solidFill>
                  <a:srgbClr val="33CC33"/>
                </a:solidFill>
              </a:rPr>
              <a:t>%</a:t>
            </a:r>
          </a:p>
        </p:txBody>
      </p:sp>
      <p:sp>
        <p:nvSpPr>
          <p:cNvPr id="463901" name="AutoShape 29"/>
          <p:cNvSpPr>
            <a:spLocks noChangeArrowheads="1"/>
          </p:cNvSpPr>
          <p:nvPr/>
        </p:nvSpPr>
        <p:spPr bwMode="auto">
          <a:xfrm>
            <a:off x="2514600" y="4953000"/>
            <a:ext cx="685800" cy="838200"/>
          </a:xfrm>
          <a:prstGeom prst="verticalScroll">
            <a:avLst>
              <a:gd name="adj" fmla="val 12500"/>
            </a:avLst>
          </a:prstGeom>
          <a:solidFill>
            <a:srgbClr val="00FF00">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t>TEXT</a:t>
            </a:r>
          </a:p>
        </p:txBody>
      </p:sp>
      <p:sp>
        <p:nvSpPr>
          <p:cNvPr id="463903" name="Text Box 31"/>
          <p:cNvSpPr txBox="1">
            <a:spLocks noChangeArrowheads="1"/>
          </p:cNvSpPr>
          <p:nvPr/>
        </p:nvSpPr>
        <p:spPr bwMode="auto">
          <a:xfrm>
            <a:off x="6248400" y="3429000"/>
            <a:ext cx="2057400" cy="5191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33CC33"/>
                </a:solidFill>
              </a:rPr>
              <a:t>%</a:t>
            </a:r>
          </a:p>
        </p:txBody>
      </p:sp>
      <p:sp>
        <p:nvSpPr>
          <p:cNvPr id="24" name="TextBox 23"/>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307398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8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38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38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grpId="1" nodeType="clickEffect">
                                  <p:stCondLst>
                                    <p:cond delay="0"/>
                                  </p:stCondLst>
                                  <p:childTnLst>
                                    <p:animMotion origin="layout" path="M 0 0  L 0.25 0  E" pathEditMode="relative" ptsTypes="">
                                      <p:cBhvr>
                                        <p:cTn id="14" dur="2000" fill="hold"/>
                                        <p:tgtEl>
                                          <p:spTgt spid="463879"/>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38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2" nodeType="clickEffect">
                                  <p:stCondLst>
                                    <p:cond delay="0"/>
                                  </p:stCondLst>
                                  <p:childTnLst>
                                    <p:animMotion origin="layout" path="M 0.25 5.55556E-6 L 0.50834 5.55556E-6 " pathEditMode="relative" ptsTypes="AA">
                                      <p:cBhvr>
                                        <p:cTn id="22" dur="2000" fill="hold"/>
                                        <p:tgtEl>
                                          <p:spTgt spid="463879"/>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1.11022E-16 5.55112E-17 L 1.11022E-16 0.06667 " pathEditMode="relative" ptsTypes="AA">
                                      <p:cBhvr>
                                        <p:cTn id="26" dur="1000" fill="hold"/>
                                        <p:tgtEl>
                                          <p:spTgt spid="463891"/>
                                        </p:tgtEl>
                                        <p:attrNameLst>
                                          <p:attrName>ppt_x</p:attrName>
                                          <p:attrName>ppt_y</p:attrName>
                                        </p:attrNameLst>
                                      </p:cBhvr>
                                    </p:animMotion>
                                  </p:childTnLst>
                                </p:cTn>
                              </p:par>
                              <p:par>
                                <p:cTn id="27" presetID="1" presetClass="exit" presetSubtype="0" fill="hold" grpId="3" nodeType="withEffect">
                                  <p:stCondLst>
                                    <p:cond delay="0"/>
                                  </p:stCondLst>
                                  <p:childTnLst>
                                    <p:set>
                                      <p:cBhvr>
                                        <p:cTn id="28" dur="1" fill="hold">
                                          <p:stCondLst>
                                            <p:cond delay="0"/>
                                          </p:stCondLst>
                                        </p:cTn>
                                        <p:tgtEl>
                                          <p:spTgt spid="463879"/>
                                        </p:tgtEl>
                                        <p:attrNameLst>
                                          <p:attrName>style.visibility</p:attrName>
                                        </p:attrNameLst>
                                      </p:cBhvr>
                                      <p:to>
                                        <p:strVal val="hidden"/>
                                      </p:to>
                                    </p:set>
                                  </p:childTnLst>
                                </p:cTn>
                              </p:par>
                              <p:par>
                                <p:cTn id="29" presetID="0" presetClass="path" presetSubtype="0" accel="50000" decel="50000" fill="hold" grpId="1" nodeType="withEffect">
                                  <p:stCondLst>
                                    <p:cond delay="0"/>
                                  </p:stCondLst>
                                  <p:childTnLst>
                                    <p:animMotion origin="layout" path="M 3.33333E-6 4.44444E-6 L 3.33333E-6 0.06667 " pathEditMode="relative" ptsTypes="AA">
                                      <p:cBhvr>
                                        <p:cTn id="30" dur="1000" fill="hold"/>
                                        <p:tgtEl>
                                          <p:spTgt spid="463889"/>
                                        </p:tgtEl>
                                        <p:attrNameLst>
                                          <p:attrName>ppt_x</p:attrName>
                                          <p:attrName>ppt_y</p:attrName>
                                        </p:attrNameLst>
                                      </p:cBhvr>
                                    </p:animMotion>
                                  </p:childTnLst>
                                </p:cTn>
                              </p:par>
                              <p:par>
                                <p:cTn id="31" presetID="1" presetClass="exit" presetSubtype="0" fill="hold" grpId="1" nodeType="withEffect">
                                  <p:stCondLst>
                                    <p:cond delay="0"/>
                                  </p:stCondLst>
                                  <p:childTnLst>
                                    <p:set>
                                      <p:cBhvr>
                                        <p:cTn id="32" dur="1" fill="hold">
                                          <p:stCondLst>
                                            <p:cond delay="0"/>
                                          </p:stCondLst>
                                        </p:cTn>
                                        <p:tgtEl>
                                          <p:spTgt spid="46389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389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grpId="1" nodeType="clickEffect">
                                  <p:stCondLst>
                                    <p:cond delay="0"/>
                                  </p:stCondLst>
                                  <p:childTnLst>
                                    <p:animMotion origin="layout" path="M 0 0  L 0.25 0  E" pathEditMode="relative" ptsTypes="">
                                      <p:cBhvr>
                                        <p:cTn id="40" dur="2000" fill="hold"/>
                                        <p:tgtEl>
                                          <p:spTgt spid="463894"/>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389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grpId="2" nodeType="clickEffect">
                                  <p:stCondLst>
                                    <p:cond delay="0"/>
                                  </p:stCondLst>
                                  <p:childTnLst>
                                    <p:animMotion origin="layout" path="M 0.25 5.55556E-6 L 0.50834 5.55556E-6 " pathEditMode="relative" ptsTypes="AA">
                                      <p:cBhvr>
                                        <p:cTn id="48" dur="2000" fill="hold"/>
                                        <p:tgtEl>
                                          <p:spTgt spid="463894"/>
                                        </p:tgtEl>
                                        <p:attrNameLst>
                                          <p:attrName>ppt_x</p:attrName>
                                          <p:attrName>ppt_y</p:attrName>
                                        </p:attrNameLst>
                                      </p:cBhvr>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3" nodeType="clickEffect">
                                  <p:stCondLst>
                                    <p:cond delay="0"/>
                                  </p:stCondLst>
                                  <p:childTnLst>
                                    <p:set>
                                      <p:cBhvr>
                                        <p:cTn id="52" dur="1" fill="hold">
                                          <p:stCondLst>
                                            <p:cond delay="0"/>
                                          </p:stCondLst>
                                        </p:cTn>
                                        <p:tgtEl>
                                          <p:spTgt spid="463894"/>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2" nodeType="clickEffect">
                                  <p:stCondLst>
                                    <p:cond delay="0"/>
                                  </p:stCondLst>
                                  <p:childTnLst>
                                    <p:animMotion origin="layout" path="M 1.11022E-16 0.06667 L 1.11022E-16 0.13333 " pathEditMode="relative" ptsTypes="AA">
                                      <p:cBhvr>
                                        <p:cTn id="56" dur="1000" fill="hold"/>
                                        <p:tgtEl>
                                          <p:spTgt spid="463891"/>
                                        </p:tgtEl>
                                        <p:attrNameLst>
                                          <p:attrName>ppt_x</p:attrName>
                                          <p:attrName>ppt_y</p:attrName>
                                        </p:attrNameLst>
                                      </p:cBhvr>
                                    </p:animMotion>
                                  </p:childTnLst>
                                </p:cTn>
                              </p:par>
                              <p:par>
                                <p:cTn id="57" presetID="0" presetClass="path" presetSubtype="0" accel="50000" decel="50000" fill="hold" grpId="2" nodeType="withEffect">
                                  <p:stCondLst>
                                    <p:cond delay="0"/>
                                  </p:stCondLst>
                                  <p:childTnLst>
                                    <p:animMotion origin="layout" path="M 3.33333E-6 0.06668 L 3.33333E-6 0.14445 " pathEditMode="relative" ptsTypes="AA">
                                      <p:cBhvr>
                                        <p:cTn id="58" dur="1000" fill="hold"/>
                                        <p:tgtEl>
                                          <p:spTgt spid="463889"/>
                                        </p:tgtEl>
                                        <p:attrNameLst>
                                          <p:attrName>ppt_x</p:attrName>
                                          <p:attrName>ppt_y</p:attrName>
                                        </p:attrNameLst>
                                      </p:cBhvr>
                                    </p:animMotion>
                                  </p:childTnLst>
                                </p:cTn>
                              </p:par>
                              <p:par>
                                <p:cTn id="59" presetID="1" presetClass="exit" presetSubtype="0" fill="hold" grpId="1" nodeType="withEffect">
                                  <p:stCondLst>
                                    <p:cond delay="0"/>
                                  </p:stCondLst>
                                  <p:childTnLst>
                                    <p:set>
                                      <p:cBhvr>
                                        <p:cTn id="60" dur="1" fill="hold">
                                          <p:stCondLst>
                                            <p:cond delay="0"/>
                                          </p:stCondLst>
                                        </p:cTn>
                                        <p:tgtEl>
                                          <p:spTgt spid="46389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4639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389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390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63" presetClass="path" presetSubtype="0" accel="50000" decel="50000" fill="hold" nodeType="clickEffect">
                                  <p:stCondLst>
                                    <p:cond delay="0"/>
                                  </p:stCondLst>
                                  <p:childTnLst>
                                    <p:animMotion origin="layout" path="M 0 0  L 0.25 0  E" pathEditMode="relative" rAng="0" ptsTypes="">
                                      <p:cBhvr>
                                        <p:cTn id="72" dur="2000" fill="hold"/>
                                        <p:tgtEl>
                                          <p:spTgt spid="463901"/>
                                        </p:tgtEl>
                                        <p:attrNameLst>
                                          <p:attrName>ppt_x</p:attrName>
                                          <p:attrName>ppt_y</p:attrName>
                                        </p:attrNameLst>
                                      </p:cBhvr>
                                      <p:rCtr x="0" y="0"/>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grpId="0" nodeType="clickEffect">
                                  <p:stCondLst>
                                    <p:cond delay="0"/>
                                  </p:stCondLst>
                                  <p:childTnLst>
                                    <p:animMotion origin="layout" path="M 0.25 5.55556E-6 L 0.49167 -0.19999 " pathEditMode="relative" ptsTypes="AA">
                                      <p:cBhvr>
                                        <p:cTn id="76" dur="2000" fill="hold"/>
                                        <p:tgtEl>
                                          <p:spTgt spid="463901"/>
                                        </p:tgtEl>
                                        <p:attrNameLst>
                                          <p:attrName>ppt_x</p:attrName>
                                          <p:attrName>ppt_y</p:attrName>
                                        </p:attrNameLst>
                                      </p:cBhvr>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463901"/>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6390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0" presetClass="path" presetSubtype="0" accel="50000" decel="50000" fill="hold" grpId="3" nodeType="clickEffect">
                                  <p:stCondLst>
                                    <p:cond delay="0"/>
                                  </p:stCondLst>
                                  <p:childTnLst>
                                    <p:animMotion origin="layout" path="M 1.11022E-16 0.13333 L 1.11022E-16 0.2 " pathEditMode="relative" ptsTypes="AA">
                                      <p:cBhvr>
                                        <p:cTn id="86" dur="1000" fill="hold"/>
                                        <p:tgtEl>
                                          <p:spTgt spid="463891"/>
                                        </p:tgtEl>
                                        <p:attrNameLst>
                                          <p:attrName>ppt_x</p:attrName>
                                          <p:attrName>ppt_y</p:attrName>
                                        </p:attrNameLst>
                                      </p:cBhvr>
                                    </p:animMotion>
                                  </p:childTnLst>
                                </p:cTn>
                              </p:par>
                              <p:par>
                                <p:cTn id="87" presetID="0" presetClass="path" presetSubtype="0" accel="50000" decel="50000" fill="hold" grpId="3" nodeType="withEffect">
                                  <p:stCondLst>
                                    <p:cond delay="0"/>
                                  </p:stCondLst>
                                  <p:childTnLst>
                                    <p:animMotion origin="layout" path="M 3.33333E-6 0.14445 L 3.33333E-6 0.20001 " pathEditMode="relative" ptsTypes="AA">
                                      <p:cBhvr>
                                        <p:cTn id="88" dur="1000" fill="hold"/>
                                        <p:tgtEl>
                                          <p:spTgt spid="4638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9" grpId="0" animBg="1"/>
      <p:bldP spid="463879" grpId="1" animBg="1"/>
      <p:bldP spid="463879" grpId="2" animBg="1"/>
      <p:bldP spid="463879" grpId="3" animBg="1"/>
      <p:bldP spid="463889" grpId="0" animBg="1"/>
      <p:bldP spid="463889" grpId="1" animBg="1"/>
      <p:bldP spid="463889" grpId="2" animBg="1"/>
      <p:bldP spid="463889" grpId="3" animBg="1"/>
      <p:bldP spid="463891" grpId="0" animBg="1"/>
      <p:bldP spid="463891" grpId="1" animBg="1"/>
      <p:bldP spid="463891" grpId="2" animBg="1"/>
      <p:bldP spid="463891" grpId="3" animBg="1"/>
      <p:bldP spid="463892" grpId="0"/>
      <p:bldP spid="463892" grpId="1"/>
      <p:bldP spid="463893" grpId="0"/>
      <p:bldP spid="463893" grpId="1"/>
      <p:bldP spid="463894" grpId="0" animBg="1"/>
      <p:bldP spid="463894" grpId="1" animBg="1"/>
      <p:bldP spid="463894" grpId="2" animBg="1"/>
      <p:bldP spid="463894" grpId="3" animBg="1"/>
      <p:bldP spid="463899" grpId="0" animBg="1"/>
      <p:bldP spid="463900" grpId="0"/>
      <p:bldP spid="463901" grpId="0" animBg="1"/>
      <p:bldP spid="463901" grpId="1" animBg="1"/>
      <p:bldP spid="4639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67885F3E-4864-415D-8DE9-794AF7FC94AD}" type="slidenum">
              <a:rPr lang="en-US" altLang="en-US"/>
              <a:pPr/>
              <a:t>19</a:t>
            </a:fld>
            <a:endParaRPr lang="en-US" altLang="en-US"/>
          </a:p>
        </p:txBody>
      </p:sp>
      <p:sp>
        <p:nvSpPr>
          <p:cNvPr id="471042" name="Rectangle 2"/>
          <p:cNvSpPr>
            <a:spLocks noChangeArrowheads="1"/>
          </p:cNvSpPr>
          <p:nvPr/>
        </p:nvSpPr>
        <p:spPr bwMode="auto">
          <a:xfrm>
            <a:off x="685800" y="1295400"/>
            <a:ext cx="3962400" cy="2057400"/>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043" name="Rectangle 3"/>
          <p:cNvSpPr>
            <a:spLocks noGrp="1" noChangeArrowheads="1"/>
          </p:cNvSpPr>
          <p:nvPr>
            <p:ph type="title"/>
          </p:nvPr>
        </p:nvSpPr>
        <p:spPr/>
        <p:txBody>
          <a:bodyPr/>
          <a:lstStyle/>
          <a:p>
            <a:r>
              <a:rPr lang="en-US"/>
              <a:t>Observing synchronous I/O</a:t>
            </a:r>
          </a:p>
        </p:txBody>
      </p:sp>
      <p:sp>
        <p:nvSpPr>
          <p:cNvPr id="471050" name="Rectangle 10"/>
          <p:cNvSpPr>
            <a:spLocks noChangeArrowheads="1"/>
          </p:cNvSpPr>
          <p:nvPr/>
        </p:nvSpPr>
        <p:spPr bwMode="auto">
          <a:xfrm>
            <a:off x="762000" y="1371600"/>
            <a:ext cx="3810000" cy="533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1051" name="Text Box 11"/>
          <p:cNvSpPr txBox="1">
            <a:spLocks noChangeArrowheads="1"/>
          </p:cNvSpPr>
          <p:nvPr/>
        </p:nvSpPr>
        <p:spPr bwMode="auto">
          <a:xfrm>
            <a:off x="685800" y="1447800"/>
            <a:ext cx="4038600" cy="1768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000">
                <a:latin typeface="MS Reference Sans Serif" pitchFamily="34" charset="0"/>
              </a:rPr>
              <a:t>101   write(buf_1);</a:t>
            </a:r>
          </a:p>
          <a:p>
            <a:pPr>
              <a:spcBef>
                <a:spcPct val="50000"/>
              </a:spcBef>
            </a:pPr>
            <a:r>
              <a:rPr lang="en-US" sz="2000">
                <a:latin typeface="MS Reference Sans Serif" pitchFamily="34" charset="0"/>
              </a:rPr>
              <a:t>102   write(buf_2);</a:t>
            </a:r>
          </a:p>
          <a:p>
            <a:pPr>
              <a:spcBef>
                <a:spcPct val="50000"/>
              </a:spcBef>
            </a:pPr>
            <a:r>
              <a:rPr lang="en-US" sz="2000">
                <a:latin typeface="MS Reference Sans Serif" pitchFamily="34" charset="0"/>
              </a:rPr>
              <a:t>103   print(“work done”);</a:t>
            </a:r>
          </a:p>
          <a:p>
            <a:pPr>
              <a:spcBef>
                <a:spcPct val="50000"/>
              </a:spcBef>
            </a:pPr>
            <a:r>
              <a:rPr lang="en-US" sz="2000">
                <a:latin typeface="MS Reference Sans Serif" pitchFamily="34" charset="0"/>
              </a:rPr>
              <a:t>104   foo();</a:t>
            </a:r>
          </a:p>
        </p:txBody>
      </p:sp>
      <p:sp>
        <p:nvSpPr>
          <p:cNvPr id="471052" name="AutoShape 12"/>
          <p:cNvSpPr>
            <a:spLocks noChangeArrowheads="1"/>
          </p:cNvSpPr>
          <p:nvPr/>
        </p:nvSpPr>
        <p:spPr bwMode="auto">
          <a:xfrm>
            <a:off x="4724400" y="1447800"/>
            <a:ext cx="1066800" cy="457200"/>
          </a:xfrm>
          <a:prstGeom prst="leftArrow">
            <a:avLst>
              <a:gd name="adj1" fmla="val 50000"/>
              <a:gd name="adj2" fmla="val 58333"/>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71062" name="Rectangle 22"/>
          <p:cNvSpPr>
            <a:spLocks noGrp="1" noChangeArrowheads="1"/>
          </p:cNvSpPr>
          <p:nvPr>
            <p:ph type="body" idx="1"/>
          </p:nvPr>
        </p:nvSpPr>
        <p:spPr>
          <a:xfrm>
            <a:off x="152400" y="4038600"/>
            <a:ext cx="8991600" cy="2092325"/>
          </a:xfrm>
          <a:noFill/>
          <a:ln/>
        </p:spPr>
        <p:txBody>
          <a:bodyPr/>
          <a:lstStyle/>
          <a:p>
            <a:r>
              <a:rPr lang="en-US" sz="2400" dirty="0"/>
              <a:t>Sync I/O externalizes output based on causal ordering</a:t>
            </a:r>
          </a:p>
          <a:p>
            <a:pPr lvl="1"/>
            <a:r>
              <a:rPr lang="en-US" sz="2000" dirty="0"/>
              <a:t>Enforces causal ordering by blocking an application</a:t>
            </a:r>
          </a:p>
          <a:p>
            <a:pPr lvl="1"/>
            <a:endParaRPr lang="en-US" sz="2000" dirty="0"/>
          </a:p>
          <a:p>
            <a:r>
              <a:rPr lang="en-US" sz="2400" dirty="0" smtClean="0"/>
              <a:t>External </a:t>
            </a:r>
            <a:r>
              <a:rPr lang="en-US" sz="2400" dirty="0"/>
              <a:t>sync: Same causal ordering </a:t>
            </a:r>
            <a:r>
              <a:rPr lang="en-US" sz="2400" dirty="0">
                <a:solidFill>
                  <a:srgbClr val="FF0000"/>
                </a:solidFill>
              </a:rPr>
              <a:t>without</a:t>
            </a:r>
            <a:r>
              <a:rPr lang="en-US" sz="2400" dirty="0"/>
              <a:t> blocking applications</a:t>
            </a:r>
          </a:p>
        </p:txBody>
      </p:sp>
      <p:sp>
        <p:nvSpPr>
          <p:cNvPr id="471063" name="Text Box 23"/>
          <p:cNvSpPr txBox="1">
            <a:spLocks noChangeArrowheads="1"/>
          </p:cNvSpPr>
          <p:nvPr/>
        </p:nvSpPr>
        <p:spPr bwMode="auto">
          <a:xfrm>
            <a:off x="6019800" y="19050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p>
        </p:txBody>
      </p:sp>
      <p:sp>
        <p:nvSpPr>
          <p:cNvPr id="471064" name="Text Box 24"/>
          <p:cNvSpPr txBox="1">
            <a:spLocks noChangeArrowheads="1"/>
          </p:cNvSpPr>
          <p:nvPr/>
        </p:nvSpPr>
        <p:spPr bwMode="auto">
          <a:xfrm>
            <a:off x="5943600" y="19050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t>Depends on 1</a:t>
            </a:r>
            <a:r>
              <a:rPr lang="en-US" sz="2000" baseline="30000"/>
              <a:t>st</a:t>
            </a:r>
            <a:r>
              <a:rPr lang="en-US" sz="2000"/>
              <a:t> write</a:t>
            </a:r>
          </a:p>
        </p:txBody>
      </p:sp>
      <p:sp>
        <p:nvSpPr>
          <p:cNvPr id="471065" name="Text Box 25"/>
          <p:cNvSpPr txBox="1">
            <a:spLocks noChangeArrowheads="1"/>
          </p:cNvSpPr>
          <p:nvPr/>
        </p:nvSpPr>
        <p:spPr bwMode="auto">
          <a:xfrm>
            <a:off x="5943600" y="23622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a:t>Depends on 1</a:t>
            </a:r>
            <a:r>
              <a:rPr lang="en-US" sz="2000" baseline="30000"/>
              <a:t>st</a:t>
            </a:r>
            <a:r>
              <a:rPr lang="en-US" sz="2000"/>
              <a:t> &amp; 2</a:t>
            </a:r>
            <a:r>
              <a:rPr lang="en-US" sz="2000" baseline="30000"/>
              <a:t>nd</a:t>
            </a:r>
            <a:r>
              <a:rPr lang="en-US" sz="2000"/>
              <a:t> write</a:t>
            </a:r>
          </a:p>
        </p:txBody>
      </p:sp>
      <p:sp>
        <p:nvSpPr>
          <p:cNvPr id="15" name="TextBox 14"/>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129732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1.11022E-16 5.55112E-17 L 1.11022E-16 0.06667 " pathEditMode="relative" ptsTypes="AA">
                                      <p:cBhvr>
                                        <p:cTn id="12" dur="1000" fill="hold"/>
                                        <p:tgtEl>
                                          <p:spTgt spid="471052"/>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3.33333E-6 4.44444E-6 L 3.33333E-6 0.06667 " pathEditMode="relative" ptsTypes="AA">
                                      <p:cBhvr>
                                        <p:cTn id="14" dur="1000" fill="hold"/>
                                        <p:tgtEl>
                                          <p:spTgt spid="471050"/>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2" nodeType="clickEffect">
                                  <p:stCondLst>
                                    <p:cond delay="0"/>
                                  </p:stCondLst>
                                  <p:childTnLst>
                                    <p:animMotion origin="layout" path="M 1.11022E-16 0.06667 L 1.11022E-16 0.13333 " pathEditMode="relative" ptsTypes="AA">
                                      <p:cBhvr>
                                        <p:cTn id="22" dur="1000" fill="hold"/>
                                        <p:tgtEl>
                                          <p:spTgt spid="471052"/>
                                        </p:tgtEl>
                                        <p:attrNameLst>
                                          <p:attrName>ppt_x</p:attrName>
                                          <p:attrName>ppt_y</p:attrName>
                                        </p:attrNameLst>
                                      </p:cBhvr>
                                    </p:animMotion>
                                  </p:childTnLst>
                                </p:cTn>
                              </p:par>
                              <p:par>
                                <p:cTn id="23" presetID="0" presetClass="path" presetSubtype="0" accel="50000" decel="50000" fill="hold" grpId="2" nodeType="withEffect">
                                  <p:stCondLst>
                                    <p:cond delay="0"/>
                                  </p:stCondLst>
                                  <p:childTnLst>
                                    <p:animMotion origin="layout" path="M 3.33333E-6 0.06668 L 3.33333E-6 0.14445 " pathEditMode="relative" ptsTypes="AA">
                                      <p:cBhvr>
                                        <p:cTn id="24" dur="1000" fill="hold"/>
                                        <p:tgtEl>
                                          <p:spTgt spid="471050"/>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0" grpId="0" animBg="1"/>
      <p:bldP spid="471050" grpId="1" animBg="1"/>
      <p:bldP spid="471050" grpId="2" animBg="1"/>
      <p:bldP spid="471052" grpId="0" animBg="1"/>
      <p:bldP spid="471052" grpId="1" animBg="1"/>
      <p:bldP spid="471052" grpId="2" animBg="1"/>
      <p:bldP spid="471064" grpId="0"/>
      <p:bldP spid="4710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solidFill>
                  <a:srgbClr val="FF0000"/>
                </a:solidFill>
              </a:rPr>
              <a:t>C</a:t>
            </a:r>
            <a:r>
              <a:rPr lang="en-US" dirty="0" smtClean="0"/>
              <a:t>onsistency</a:t>
            </a:r>
          </a:p>
          <a:p>
            <a:pPr marL="0" indent="0" algn="ctr">
              <a:buNone/>
            </a:pPr>
            <a:r>
              <a:rPr lang="en-US" dirty="0" smtClean="0">
                <a:solidFill>
                  <a:srgbClr val="FF0000"/>
                </a:solidFill>
              </a:rPr>
              <a:t>A</a:t>
            </a:r>
            <a:r>
              <a:rPr lang="en-US" dirty="0" smtClean="0"/>
              <a:t>vailability</a:t>
            </a:r>
          </a:p>
          <a:p>
            <a:pPr marL="0" indent="0" algn="ctr">
              <a:buNone/>
            </a:pPr>
            <a:r>
              <a:rPr lang="en-US" dirty="0" smtClean="0">
                <a:solidFill>
                  <a:srgbClr val="FF0000"/>
                </a:solidFill>
              </a:rPr>
              <a:t>P</a:t>
            </a:r>
            <a:r>
              <a:rPr lang="en-US" dirty="0" smtClean="0"/>
              <a:t>artition Tolerance</a:t>
            </a:r>
          </a:p>
          <a:p>
            <a:endParaRPr lang="en-US" dirty="0" smtClean="0"/>
          </a:p>
        </p:txBody>
      </p:sp>
    </p:spTree>
    <p:extLst>
      <p:ext uri="{BB962C8B-B14F-4D97-AF65-F5344CB8AC3E}">
        <p14:creationId xmlns:p14="http://schemas.microsoft.com/office/powerpoint/2010/main" val="659261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CFB295D3-053B-4B52-8A96-A21B11D5E94B}" type="slidenum">
              <a:rPr lang="en-US" altLang="en-US"/>
              <a:pPr/>
              <a:t>20</a:t>
            </a:fld>
            <a:endParaRPr lang="en-US" altLang="en-US"/>
          </a:p>
        </p:txBody>
      </p:sp>
      <p:sp>
        <p:nvSpPr>
          <p:cNvPr id="464898" name="Rectangle 2"/>
          <p:cNvSpPr>
            <a:spLocks noChangeArrowheads="1"/>
          </p:cNvSpPr>
          <p:nvPr/>
        </p:nvSpPr>
        <p:spPr bwMode="auto">
          <a:xfrm>
            <a:off x="685800" y="1295400"/>
            <a:ext cx="3962400" cy="2057400"/>
          </a:xfrm>
          <a:prstGeom prst="rect">
            <a:avLst/>
          </a:prstGeom>
          <a:solidFill>
            <a:srgbClr val="FF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4899" name="Rectangle 3"/>
          <p:cNvSpPr>
            <a:spLocks noGrp="1" noChangeArrowheads="1"/>
          </p:cNvSpPr>
          <p:nvPr>
            <p:ph type="title"/>
          </p:nvPr>
        </p:nvSpPr>
        <p:spPr/>
        <p:txBody>
          <a:bodyPr/>
          <a:lstStyle/>
          <a:p>
            <a:r>
              <a:rPr lang="en-US"/>
              <a:t>Example: External synchrony</a:t>
            </a:r>
          </a:p>
        </p:txBody>
      </p:sp>
      <p:sp>
        <p:nvSpPr>
          <p:cNvPr id="464900" name="AutoShape 4"/>
          <p:cNvSpPr>
            <a:spLocks noChangeArrowheads="1"/>
          </p:cNvSpPr>
          <p:nvPr/>
        </p:nvSpPr>
        <p:spPr bwMode="auto">
          <a:xfrm>
            <a:off x="4114800" y="4724400"/>
            <a:ext cx="1600200" cy="13716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OS Kernel</a:t>
            </a:r>
          </a:p>
        </p:txBody>
      </p:sp>
      <p:sp>
        <p:nvSpPr>
          <p:cNvPr id="464901" name="AutoShape 5"/>
          <p:cNvSpPr>
            <a:spLocks noChangeArrowheads="1"/>
          </p:cNvSpPr>
          <p:nvPr/>
        </p:nvSpPr>
        <p:spPr bwMode="auto">
          <a:xfrm>
            <a:off x="6858000" y="4648200"/>
            <a:ext cx="1066800" cy="1447800"/>
          </a:xfrm>
          <a:prstGeom prst="can">
            <a:avLst>
              <a:gd name="adj" fmla="val 33929"/>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Disk</a:t>
            </a:r>
          </a:p>
        </p:txBody>
      </p:sp>
      <p:sp>
        <p:nvSpPr>
          <p:cNvPr id="464902" name="AutoShape 6"/>
          <p:cNvSpPr>
            <a:spLocks noChangeArrowheads="1"/>
          </p:cNvSpPr>
          <p:nvPr/>
        </p:nvSpPr>
        <p:spPr bwMode="auto">
          <a:xfrm>
            <a:off x="5715000" y="5029200"/>
            <a:ext cx="1143000" cy="609600"/>
          </a:xfrm>
          <a:prstGeom prst="leftRightArrow">
            <a:avLst>
              <a:gd name="adj1" fmla="val 50000"/>
              <a:gd name="adj2" fmla="val 37500"/>
            </a:avLst>
          </a:prstGeom>
          <a:noFill/>
          <a:ln w="9525" algn="ctr">
            <a:solidFill>
              <a:schemeClr val="tx1"/>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3" name="Rectangle 7"/>
          <p:cNvSpPr>
            <a:spLocks noChangeArrowheads="1"/>
          </p:cNvSpPr>
          <p:nvPr/>
        </p:nvSpPr>
        <p:spPr bwMode="auto">
          <a:xfrm>
            <a:off x="1295400" y="5105400"/>
            <a:ext cx="1638300" cy="495300"/>
          </a:xfrm>
          <a:prstGeom prst="rect">
            <a:avLst/>
          </a:prstGeom>
          <a:solidFill>
            <a:srgbClr val="99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2000"/>
              <a:t>Process</a:t>
            </a:r>
          </a:p>
        </p:txBody>
      </p:sp>
      <p:sp>
        <p:nvSpPr>
          <p:cNvPr id="464904" name="AutoShape 8"/>
          <p:cNvSpPr>
            <a:spLocks noChangeArrowheads="1"/>
          </p:cNvSpPr>
          <p:nvPr/>
        </p:nvSpPr>
        <p:spPr bwMode="auto">
          <a:xfrm>
            <a:off x="2590800" y="4953000"/>
            <a:ext cx="685800" cy="838200"/>
          </a:xfrm>
          <a:prstGeom prst="verticalScroll">
            <a:avLst>
              <a:gd name="adj" fmla="val 12500"/>
            </a:avLst>
          </a:prstGeom>
          <a:solidFill>
            <a:srgbClr val="0000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5" name="AutoShape 9"/>
          <p:cNvSpPr>
            <a:spLocks noChangeArrowheads="1"/>
          </p:cNvSpPr>
          <p:nvPr/>
        </p:nvSpPr>
        <p:spPr bwMode="auto">
          <a:xfrm>
            <a:off x="2971800" y="5029200"/>
            <a:ext cx="1143000" cy="609600"/>
          </a:xfrm>
          <a:prstGeom prst="leftRightArrow">
            <a:avLst>
              <a:gd name="adj1" fmla="val 50000"/>
              <a:gd name="adj2" fmla="val 37500"/>
            </a:avLst>
          </a:prstGeom>
          <a:noFill/>
          <a:ln w="9525" algn="ctr">
            <a:solidFill>
              <a:schemeClr val="tx1"/>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6" name="Rectangle 10"/>
          <p:cNvSpPr>
            <a:spLocks noChangeArrowheads="1"/>
          </p:cNvSpPr>
          <p:nvPr/>
        </p:nvSpPr>
        <p:spPr bwMode="auto">
          <a:xfrm>
            <a:off x="762000" y="1371600"/>
            <a:ext cx="3810000" cy="533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4907" name="Text Box 11"/>
          <p:cNvSpPr txBox="1">
            <a:spLocks noChangeArrowheads="1"/>
          </p:cNvSpPr>
          <p:nvPr/>
        </p:nvSpPr>
        <p:spPr bwMode="auto">
          <a:xfrm>
            <a:off x="685800" y="1447800"/>
            <a:ext cx="4038600" cy="1768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000">
                <a:latin typeface="MS Reference Sans Serif" pitchFamily="34" charset="0"/>
              </a:rPr>
              <a:t>101   write(buf_1);</a:t>
            </a:r>
          </a:p>
          <a:p>
            <a:pPr>
              <a:spcBef>
                <a:spcPct val="50000"/>
              </a:spcBef>
            </a:pPr>
            <a:r>
              <a:rPr lang="en-US" sz="2000">
                <a:latin typeface="MS Reference Sans Serif" pitchFamily="34" charset="0"/>
              </a:rPr>
              <a:t>102   write(buf_2);</a:t>
            </a:r>
          </a:p>
          <a:p>
            <a:pPr>
              <a:spcBef>
                <a:spcPct val="50000"/>
              </a:spcBef>
            </a:pPr>
            <a:r>
              <a:rPr lang="en-US" sz="2000">
                <a:latin typeface="MS Reference Sans Serif" pitchFamily="34" charset="0"/>
              </a:rPr>
              <a:t>103   print(“work done”);</a:t>
            </a:r>
          </a:p>
          <a:p>
            <a:pPr>
              <a:spcBef>
                <a:spcPct val="50000"/>
              </a:spcBef>
            </a:pPr>
            <a:r>
              <a:rPr lang="en-US" sz="2000">
                <a:latin typeface="MS Reference Sans Serif" pitchFamily="34" charset="0"/>
              </a:rPr>
              <a:t>104   foo();</a:t>
            </a:r>
          </a:p>
        </p:txBody>
      </p:sp>
      <p:sp>
        <p:nvSpPr>
          <p:cNvPr id="464908" name="AutoShape 12"/>
          <p:cNvSpPr>
            <a:spLocks noChangeArrowheads="1"/>
          </p:cNvSpPr>
          <p:nvPr/>
        </p:nvSpPr>
        <p:spPr bwMode="auto">
          <a:xfrm>
            <a:off x="4724400" y="1447800"/>
            <a:ext cx="1066800" cy="457200"/>
          </a:xfrm>
          <a:prstGeom prst="leftArrow">
            <a:avLst>
              <a:gd name="adj1" fmla="val 50000"/>
              <a:gd name="adj2" fmla="val 58333"/>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4911" name="AutoShape 15"/>
          <p:cNvSpPr>
            <a:spLocks noChangeArrowheads="1"/>
          </p:cNvSpPr>
          <p:nvPr/>
        </p:nvSpPr>
        <p:spPr bwMode="auto">
          <a:xfrm>
            <a:off x="2514600" y="4876800"/>
            <a:ext cx="685800" cy="838200"/>
          </a:xfrm>
          <a:prstGeom prst="verticalScroll">
            <a:avLst>
              <a:gd name="adj" fmla="val 12500"/>
            </a:avLst>
          </a:prstGeom>
          <a:solidFill>
            <a:srgbClr val="0000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13" name="Rectangle 17"/>
          <p:cNvSpPr>
            <a:spLocks noChangeArrowheads="1"/>
          </p:cNvSpPr>
          <p:nvPr/>
        </p:nvSpPr>
        <p:spPr bwMode="auto">
          <a:xfrm>
            <a:off x="6248400" y="3276600"/>
            <a:ext cx="2286000" cy="1295400"/>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4915" name="AutoShape 19"/>
          <p:cNvSpPr>
            <a:spLocks noChangeArrowheads="1"/>
          </p:cNvSpPr>
          <p:nvPr/>
        </p:nvSpPr>
        <p:spPr bwMode="auto">
          <a:xfrm>
            <a:off x="2514600" y="4800600"/>
            <a:ext cx="685800" cy="838200"/>
          </a:xfrm>
          <a:prstGeom prst="verticalScroll">
            <a:avLst>
              <a:gd name="adj" fmla="val 12500"/>
            </a:avLst>
          </a:prstGeom>
          <a:solidFill>
            <a:srgbClr val="00FF00">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a:t>TEXT</a:t>
            </a:r>
          </a:p>
        </p:txBody>
      </p:sp>
      <p:sp>
        <p:nvSpPr>
          <p:cNvPr id="464914" name="Text Box 18"/>
          <p:cNvSpPr txBox="1">
            <a:spLocks noChangeArrowheads="1"/>
          </p:cNvSpPr>
          <p:nvPr/>
        </p:nvSpPr>
        <p:spPr bwMode="auto">
          <a:xfrm>
            <a:off x="6248400" y="3429000"/>
            <a:ext cx="2286000" cy="9461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33CC33"/>
                </a:solidFill>
              </a:rPr>
              <a:t>%work done</a:t>
            </a:r>
            <a:br>
              <a:rPr lang="en-US">
                <a:solidFill>
                  <a:srgbClr val="33CC33"/>
                </a:solidFill>
              </a:rPr>
            </a:br>
            <a:r>
              <a:rPr lang="en-US">
                <a:solidFill>
                  <a:srgbClr val="33CC33"/>
                </a:solidFill>
              </a:rPr>
              <a:t>%</a:t>
            </a:r>
          </a:p>
        </p:txBody>
      </p:sp>
      <p:sp>
        <p:nvSpPr>
          <p:cNvPr id="464916" name="Text Box 20"/>
          <p:cNvSpPr txBox="1">
            <a:spLocks noChangeArrowheads="1"/>
          </p:cNvSpPr>
          <p:nvPr/>
        </p:nvSpPr>
        <p:spPr bwMode="auto">
          <a:xfrm>
            <a:off x="6248400" y="3429000"/>
            <a:ext cx="2057400" cy="5191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33CC33"/>
                </a:solidFill>
              </a:rPr>
              <a:t>%</a:t>
            </a:r>
          </a:p>
        </p:txBody>
      </p:sp>
      <p:sp>
        <p:nvSpPr>
          <p:cNvPr id="22" name="TextBox 21"/>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37954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49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49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grpId="1" nodeType="clickEffect">
                                  <p:stCondLst>
                                    <p:cond delay="0"/>
                                  </p:stCondLst>
                                  <p:childTnLst>
                                    <p:animMotion origin="layout" path="M 0 0  L 0.25 0  E" pathEditMode="relative" ptsTypes="">
                                      <p:cBhvr>
                                        <p:cTn id="14" dur="2000" fill="hold"/>
                                        <p:tgtEl>
                                          <p:spTgt spid="464904"/>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1" nodeType="clickEffect">
                                  <p:stCondLst>
                                    <p:cond delay="0"/>
                                  </p:stCondLst>
                                  <p:childTnLst>
                                    <p:animMotion origin="layout" path="M 1.11022E-16 5.55112E-17 L 1.11022E-16 0.06667 " pathEditMode="relative" ptsTypes="AA">
                                      <p:cBhvr>
                                        <p:cTn id="18" dur="1000" fill="hold"/>
                                        <p:tgtEl>
                                          <p:spTgt spid="464908"/>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33333E-6 4.44444E-6 L 3.33333E-6 0.06667 " pathEditMode="relative" ptsTypes="AA">
                                      <p:cBhvr>
                                        <p:cTn id="20" dur="1000" fill="hold"/>
                                        <p:tgtEl>
                                          <p:spTgt spid="464906"/>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49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3" presetClass="path" presetSubtype="0" accel="50000" decel="50000" fill="hold" grpId="1" nodeType="clickEffect">
                                  <p:stCondLst>
                                    <p:cond delay="0"/>
                                  </p:stCondLst>
                                  <p:childTnLst>
                                    <p:animMotion origin="layout" path="M 0 0  L 0.25 0  E" pathEditMode="relative" ptsTypes="">
                                      <p:cBhvr>
                                        <p:cTn id="28" dur="2000" fill="hold"/>
                                        <p:tgtEl>
                                          <p:spTgt spid="464911"/>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2" nodeType="clickEffect">
                                  <p:stCondLst>
                                    <p:cond delay="0"/>
                                  </p:stCondLst>
                                  <p:childTnLst>
                                    <p:animMotion origin="layout" path="M 1.11022E-16 0.06667 L 1.11022E-16 0.13333 " pathEditMode="relative" ptsTypes="AA">
                                      <p:cBhvr>
                                        <p:cTn id="32" dur="1000" fill="hold"/>
                                        <p:tgtEl>
                                          <p:spTgt spid="464908"/>
                                        </p:tgtEl>
                                        <p:attrNameLst>
                                          <p:attrName>ppt_x</p:attrName>
                                          <p:attrName>ppt_y</p:attrName>
                                        </p:attrNameLst>
                                      </p:cBhvr>
                                    </p:animMotion>
                                  </p:childTnLst>
                                </p:cTn>
                              </p:par>
                              <p:par>
                                <p:cTn id="33" presetID="0" presetClass="path" presetSubtype="0" accel="50000" decel="50000" fill="hold" grpId="2" nodeType="withEffect">
                                  <p:stCondLst>
                                    <p:cond delay="0"/>
                                  </p:stCondLst>
                                  <p:childTnLst>
                                    <p:animMotion origin="layout" path="M 3.33333E-6 0.06668 L 3.33333E-6 0.14445 " pathEditMode="relative" ptsTypes="AA">
                                      <p:cBhvr>
                                        <p:cTn id="34" dur="1000" fill="hold"/>
                                        <p:tgtEl>
                                          <p:spTgt spid="464906"/>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649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4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49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63" presetClass="path" presetSubtype="0" accel="50000" decel="50000" fill="hold" nodeType="clickEffect">
                                  <p:stCondLst>
                                    <p:cond delay="0"/>
                                  </p:stCondLst>
                                  <p:childTnLst>
                                    <p:animMotion origin="layout" path="M 0 0  L 0.25 0  E" pathEditMode="relative" rAng="0" ptsTypes="">
                                      <p:cBhvr>
                                        <p:cTn id="46" dur="2000" fill="hold"/>
                                        <p:tgtEl>
                                          <p:spTgt spid="464915"/>
                                        </p:tgtEl>
                                        <p:attrNameLst>
                                          <p:attrName>ppt_x</p:attrName>
                                          <p:attrName>ppt_y</p:attrName>
                                        </p:attrNameLst>
                                      </p:cBhvr>
                                      <p:rCtr x="0" y="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3" nodeType="clickEffect">
                                  <p:stCondLst>
                                    <p:cond delay="0"/>
                                  </p:stCondLst>
                                  <p:childTnLst>
                                    <p:animMotion origin="layout" path="M 1.11022E-16 0.13333 L 1.11022E-16 0.2 " pathEditMode="relative" ptsTypes="AA">
                                      <p:cBhvr>
                                        <p:cTn id="50" dur="1000" fill="hold"/>
                                        <p:tgtEl>
                                          <p:spTgt spid="464908"/>
                                        </p:tgtEl>
                                        <p:attrNameLst>
                                          <p:attrName>ppt_x</p:attrName>
                                          <p:attrName>ppt_y</p:attrName>
                                        </p:attrNameLst>
                                      </p:cBhvr>
                                    </p:animMotion>
                                  </p:childTnLst>
                                </p:cTn>
                              </p:par>
                              <p:par>
                                <p:cTn id="51" presetID="0" presetClass="path" presetSubtype="0" accel="50000" decel="50000" fill="hold" grpId="3" nodeType="withEffect">
                                  <p:stCondLst>
                                    <p:cond delay="0"/>
                                  </p:stCondLst>
                                  <p:childTnLst>
                                    <p:animMotion origin="layout" path="M 3.33333E-6 0.14445 L 3.33333E-6 0.20001 " pathEditMode="relative" ptsTypes="AA">
                                      <p:cBhvr>
                                        <p:cTn id="52" dur="1000" fill="hold"/>
                                        <p:tgtEl>
                                          <p:spTgt spid="464906"/>
                                        </p:tgtEl>
                                        <p:attrNameLst>
                                          <p:attrName>ppt_x</p:attrName>
                                          <p:attrName>ppt_y</p:attrName>
                                        </p:attrNameLst>
                                      </p:cBhvr>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2" nodeType="clickEffect">
                                  <p:stCondLst>
                                    <p:cond delay="0"/>
                                  </p:stCondLst>
                                  <p:childTnLst>
                                    <p:animMotion origin="layout" path="M 0.25 5.55556E-6 L 0.50834 5.55556E-6 " pathEditMode="relative" ptsTypes="AA">
                                      <p:cBhvr>
                                        <p:cTn id="56" dur="2000" fill="hold"/>
                                        <p:tgtEl>
                                          <p:spTgt spid="464904"/>
                                        </p:tgtEl>
                                        <p:attrNameLst>
                                          <p:attrName>ppt_x</p:attrName>
                                          <p:attrName>ppt_y</p:attrName>
                                        </p:attrNameLst>
                                      </p:cBhvr>
                                    </p:animMotion>
                                  </p:childTnLst>
                                </p:cTn>
                              </p:par>
                              <p:par>
                                <p:cTn id="57" presetID="0" presetClass="path" presetSubtype="0" accel="50000" decel="50000" fill="hold" grpId="2" nodeType="withEffect">
                                  <p:stCondLst>
                                    <p:cond delay="0"/>
                                  </p:stCondLst>
                                  <p:childTnLst>
                                    <p:animMotion origin="layout" path="M 0.25 5.55556E-6 L 0.50834 5.55556E-6 " pathEditMode="relative" ptsTypes="AA">
                                      <p:cBhvr>
                                        <p:cTn id="58" dur="2000" fill="hold"/>
                                        <p:tgtEl>
                                          <p:spTgt spid="464911"/>
                                        </p:tgtEl>
                                        <p:attrNameLst>
                                          <p:attrName>ppt_x</p:attrName>
                                          <p:attrName>ppt_y</p:attrName>
                                        </p:attrNameLst>
                                      </p:cBhvr>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3" nodeType="clickEffect">
                                  <p:stCondLst>
                                    <p:cond delay="0"/>
                                  </p:stCondLst>
                                  <p:childTnLst>
                                    <p:set>
                                      <p:cBhvr>
                                        <p:cTn id="62" dur="1" fill="hold">
                                          <p:stCondLst>
                                            <p:cond delay="0"/>
                                          </p:stCondLst>
                                        </p:cTn>
                                        <p:tgtEl>
                                          <p:spTgt spid="464911"/>
                                        </p:tgtEl>
                                        <p:attrNameLst>
                                          <p:attrName>style.visibility</p:attrName>
                                        </p:attrNameLst>
                                      </p:cBhvr>
                                      <p:to>
                                        <p:strVal val="hidden"/>
                                      </p:to>
                                    </p:set>
                                  </p:childTnLst>
                                </p:cTn>
                              </p:par>
                              <p:par>
                                <p:cTn id="63" presetID="1" presetClass="exit" presetSubtype="0" fill="hold" grpId="3" nodeType="withEffect">
                                  <p:stCondLst>
                                    <p:cond delay="0"/>
                                  </p:stCondLst>
                                  <p:childTnLst>
                                    <p:set>
                                      <p:cBhvr>
                                        <p:cTn id="64" dur="1" fill="hold">
                                          <p:stCondLst>
                                            <p:cond delay="0"/>
                                          </p:stCondLst>
                                        </p:cTn>
                                        <p:tgtEl>
                                          <p:spTgt spid="46490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0" presetClass="path" presetSubtype="0" accel="50000" decel="50000" fill="hold" grpId="0" nodeType="clickEffect">
                                  <p:stCondLst>
                                    <p:cond delay="0"/>
                                  </p:stCondLst>
                                  <p:childTnLst>
                                    <p:animMotion origin="layout" path="M 0.25 5.55556E-6 L 0.49167 -0.19999 " pathEditMode="relative" ptsTypes="AA">
                                      <p:cBhvr>
                                        <p:cTn id="68" dur="2000" fill="hold"/>
                                        <p:tgtEl>
                                          <p:spTgt spid="464915"/>
                                        </p:tgtEl>
                                        <p:attrNameLst>
                                          <p:attrName>ppt_x</p:attrName>
                                          <p:attrName>ppt_y</p:attrName>
                                        </p:attrNameLst>
                                      </p:cBhvr>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64915"/>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464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4" grpId="0" animBg="1"/>
      <p:bldP spid="464904" grpId="1" animBg="1"/>
      <p:bldP spid="464904" grpId="2" animBg="1"/>
      <p:bldP spid="464904" grpId="3" animBg="1"/>
      <p:bldP spid="464906" grpId="0" animBg="1"/>
      <p:bldP spid="464906" grpId="1" animBg="1"/>
      <p:bldP spid="464906" grpId="2" animBg="1"/>
      <p:bldP spid="464906" grpId="3" animBg="1"/>
      <p:bldP spid="464908" grpId="0" animBg="1"/>
      <p:bldP spid="464908" grpId="1" animBg="1"/>
      <p:bldP spid="464908" grpId="2" animBg="1"/>
      <p:bldP spid="464908" grpId="3" animBg="1"/>
      <p:bldP spid="464911" grpId="0" animBg="1"/>
      <p:bldP spid="464911" grpId="1" animBg="1"/>
      <p:bldP spid="464911" grpId="2" animBg="1"/>
      <p:bldP spid="464911" grpId="3" animBg="1"/>
      <p:bldP spid="464913" grpId="0" animBg="1"/>
      <p:bldP spid="464915" grpId="0" animBg="1"/>
      <p:bldP spid="464915" grpId="1" animBg="1"/>
      <p:bldP spid="464914" grpId="0"/>
      <p:bldP spid="4649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Synchrony Design 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a:t>Synchrony defined by externally observable behavior.</a:t>
            </a:r>
          </a:p>
          <a:p>
            <a:pPr lvl="1"/>
            <a:r>
              <a:rPr lang="en-US" dirty="0"/>
              <a:t>I/O is externally synchronous if output cannot be distinguished from output that could be produced from synchronous I/O.</a:t>
            </a:r>
          </a:p>
          <a:p>
            <a:pPr lvl="1"/>
            <a:r>
              <a:rPr lang="en-US" dirty="0"/>
              <a:t>File system does all the same processing as for synchronous.</a:t>
            </a:r>
          </a:p>
          <a:p>
            <a:r>
              <a:rPr lang="en-US" dirty="0"/>
              <a:t>Two optimizations made to improve performance.</a:t>
            </a:r>
          </a:p>
          <a:p>
            <a:pPr lvl="1"/>
            <a:r>
              <a:rPr lang="en-US" dirty="0"/>
              <a:t>Group committing is used (commits are atomic).</a:t>
            </a:r>
          </a:p>
          <a:p>
            <a:pPr lvl="1"/>
            <a:r>
              <a:rPr lang="en-US" dirty="0"/>
              <a:t>External output is buffered and processes continue execution.</a:t>
            </a:r>
          </a:p>
          <a:p>
            <a:r>
              <a:rPr lang="en-US" dirty="0"/>
              <a:t>Output guaranteed to be committed every 5 seconds.</a:t>
            </a:r>
          </a:p>
          <a:p>
            <a:endParaRPr lang="en-US" dirty="0"/>
          </a:p>
        </p:txBody>
      </p:sp>
    </p:spTree>
    <p:extLst>
      <p:ext uri="{BB962C8B-B14F-4D97-AF65-F5344CB8AC3E}">
        <p14:creationId xmlns:p14="http://schemas.microsoft.com/office/powerpoint/2010/main" val="3686500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Synchrony Implementation</a:t>
            </a:r>
            <a:endParaRPr lang="en-US" dirty="0"/>
          </a:p>
        </p:txBody>
      </p:sp>
      <p:sp>
        <p:nvSpPr>
          <p:cNvPr id="3" name="Content Placeholder 2"/>
          <p:cNvSpPr>
            <a:spLocks noGrp="1"/>
          </p:cNvSpPr>
          <p:nvPr>
            <p:ph idx="1"/>
          </p:nvPr>
        </p:nvSpPr>
        <p:spPr/>
        <p:txBody>
          <a:bodyPr/>
          <a:lstStyle/>
          <a:p>
            <a:r>
              <a:rPr lang="en-US" dirty="0" err="1"/>
              <a:t>Xsyncfs</a:t>
            </a:r>
            <a:r>
              <a:rPr lang="en-US" dirty="0"/>
              <a:t> leverages</a:t>
            </a:r>
            <a:r>
              <a:rPr lang="en-US" i="1" dirty="0"/>
              <a:t> Speculator</a:t>
            </a:r>
            <a:r>
              <a:rPr lang="en-US" dirty="0"/>
              <a:t> infrastructure for output buffering and dependency tracking for uncommitted state.</a:t>
            </a:r>
          </a:p>
          <a:p>
            <a:r>
              <a:rPr lang="en-US" i="1" dirty="0"/>
              <a:t>Speculator</a:t>
            </a:r>
            <a:r>
              <a:rPr lang="en-US" dirty="0"/>
              <a:t> tracks commit dependencies between processes and uncommitted file system transactions.</a:t>
            </a:r>
          </a:p>
          <a:p>
            <a:r>
              <a:rPr lang="en-US" dirty="0"/>
              <a:t>ext3 operates in </a:t>
            </a:r>
            <a:r>
              <a:rPr lang="en-US" dirty="0" err="1"/>
              <a:t>journaled</a:t>
            </a:r>
            <a:r>
              <a:rPr lang="en-US" dirty="0"/>
              <a:t> mode.</a:t>
            </a:r>
          </a:p>
          <a:p>
            <a:endParaRPr lang="en-US" dirty="0"/>
          </a:p>
        </p:txBody>
      </p:sp>
    </p:spTree>
    <p:extLst>
      <p:ext uri="{BB962C8B-B14F-4D97-AF65-F5344CB8AC3E}">
        <p14:creationId xmlns:p14="http://schemas.microsoft.com/office/powerpoint/2010/main" val="97315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Durability</a:t>
            </a:r>
          </a:p>
          <a:p>
            <a:r>
              <a:rPr lang="en-US" dirty="0" smtClean="0"/>
              <a:t>Performance</a:t>
            </a:r>
          </a:p>
          <a:p>
            <a:pPr lvl="1"/>
            <a:r>
              <a:rPr lang="en-US" dirty="0" smtClean="0"/>
              <a:t>IO intensive application (Postmark)</a:t>
            </a:r>
          </a:p>
          <a:p>
            <a:pPr lvl="1"/>
            <a:r>
              <a:rPr lang="en-US" dirty="0" smtClean="0"/>
              <a:t>Application that synchronize explicitly (MySQL)</a:t>
            </a:r>
          </a:p>
          <a:p>
            <a:pPr lvl="1"/>
            <a:r>
              <a:rPr lang="en-US" dirty="0" smtClean="0"/>
              <a:t>Network intensive, Read-heavy application (</a:t>
            </a:r>
            <a:r>
              <a:rPr lang="en-US" dirty="0" err="1" smtClean="0"/>
              <a:t>SPECweb</a:t>
            </a:r>
            <a:r>
              <a:rPr lang="en-US" dirty="0" smtClean="0"/>
              <a:t>)</a:t>
            </a:r>
          </a:p>
          <a:p>
            <a:pPr lvl="1"/>
            <a:r>
              <a:rPr lang="en-US" dirty="0" smtClean="0"/>
              <a:t>Output-trigger commit on delay</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826942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smtClean="0"/>
              <a:t>Postmark benchmark</a:t>
            </a:r>
            <a:endParaRPr lang="en-US"/>
          </a:p>
        </p:txBody>
      </p:sp>
      <p:sp>
        <p:nvSpPr>
          <p:cNvPr id="439302" name="Rectangle 6"/>
          <p:cNvSpPr>
            <a:spLocks noChangeArrowheads="1"/>
          </p:cNvSpPr>
          <p:nvPr/>
        </p:nvSpPr>
        <p:spPr bwMode="auto">
          <a:xfrm>
            <a:off x="0" y="5486400"/>
            <a:ext cx="92964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sz="3000"/>
              <a:t>Xsyncfs within 7% of ext3 mounted asynchronously</a:t>
            </a:r>
          </a:p>
        </p:txBody>
      </p:sp>
      <p:graphicFrame>
        <p:nvGraphicFramePr>
          <p:cNvPr id="439313" name="Object 17"/>
          <p:cNvGraphicFramePr>
            <a:graphicFrameLocks noGrp="1" noChangeAspect="1"/>
          </p:cNvGraphicFramePr>
          <p:nvPr>
            <p:ph idx="1"/>
          </p:nvPr>
        </p:nvGraphicFramePr>
        <p:xfrm>
          <a:off x="457200" y="1066800"/>
          <a:ext cx="8229600" cy="4470400"/>
        </p:xfrm>
        <a:graphic>
          <a:graphicData uri="http://schemas.openxmlformats.org/presentationml/2006/ole">
            <mc:AlternateContent xmlns:mc="http://schemas.openxmlformats.org/markup-compatibility/2006">
              <mc:Choice xmlns:v="urn:schemas-microsoft-com:vml" Requires="v">
                <p:oleObj spid="_x0000_s4200" name="Chart" r:id="rId3" imgW="8610600" imgH="4676948" progId="Excel.Chart.8">
                  <p:embed/>
                </p:oleObj>
              </mc:Choice>
              <mc:Fallback>
                <p:oleObj name="Chart" r:id="rId3" imgW="8610600" imgH="467694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82296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390704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smtClean="0"/>
              <a:t>The MySQL benchmark</a:t>
            </a:r>
            <a:endParaRPr lang="en-US"/>
          </a:p>
        </p:txBody>
      </p:sp>
      <p:sp>
        <p:nvSpPr>
          <p:cNvPr id="440329" name="Rectangle 9"/>
          <p:cNvSpPr>
            <a:spLocks noChangeArrowheads="1"/>
          </p:cNvSpPr>
          <p:nvPr/>
        </p:nvSpPr>
        <p:spPr bwMode="auto">
          <a:xfrm>
            <a:off x="457200" y="5638800"/>
            <a:ext cx="8382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sz="3000" dirty="0" err="1"/>
              <a:t>Xsyncfs</a:t>
            </a:r>
            <a:r>
              <a:rPr lang="en-US" sz="3000" dirty="0"/>
              <a:t> can group commit from a single client</a:t>
            </a:r>
          </a:p>
        </p:txBody>
      </p:sp>
      <p:graphicFrame>
        <p:nvGraphicFramePr>
          <p:cNvPr id="440335" name="Object 15"/>
          <p:cNvGraphicFramePr>
            <a:graphicFrameLocks noGrp="1" noChangeAspect="1"/>
          </p:cNvGraphicFramePr>
          <p:nvPr>
            <p:ph idx="1"/>
            <p:extLst>
              <p:ext uri="{D42A27DB-BD31-4B8C-83A1-F6EECF244321}">
                <p14:modId xmlns:p14="http://schemas.microsoft.com/office/powerpoint/2010/main" val="1982338992"/>
              </p:ext>
            </p:extLst>
          </p:nvPr>
        </p:nvGraphicFramePr>
        <p:xfrm>
          <a:off x="457200" y="1219200"/>
          <a:ext cx="8229600" cy="4500563"/>
        </p:xfrm>
        <a:graphic>
          <a:graphicData uri="http://schemas.openxmlformats.org/presentationml/2006/ole">
            <mc:AlternateContent xmlns:mc="http://schemas.openxmlformats.org/markup-compatibility/2006">
              <mc:Choice xmlns:v="urn:schemas-microsoft-com:vml" Requires="v">
                <p:oleObj spid="_x0000_s5224" name="Chart" r:id="rId4" imgW="8862108" imgH="4846272" progId="Excel.Chart.8">
                  <p:embed/>
                </p:oleObj>
              </mc:Choice>
              <mc:Fallback>
                <p:oleObj name="Chart" r:id="rId4" imgW="8862108" imgH="484627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82296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128633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smtClean="0"/>
              <a:t>Specweb99 throughput</a:t>
            </a:r>
            <a:endParaRPr lang="en-US"/>
          </a:p>
        </p:txBody>
      </p:sp>
      <p:sp>
        <p:nvSpPr>
          <p:cNvPr id="441350" name="Rectangle 6"/>
          <p:cNvSpPr>
            <a:spLocks noChangeArrowheads="1"/>
          </p:cNvSpPr>
          <p:nvPr/>
        </p:nvSpPr>
        <p:spPr bwMode="auto">
          <a:xfrm>
            <a:off x="152400" y="5714998"/>
            <a:ext cx="9525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sz="3000"/>
              <a:t>Xsyncfs within 8% of ext3 mounted asynchronously</a:t>
            </a:r>
          </a:p>
        </p:txBody>
      </p:sp>
      <p:graphicFrame>
        <p:nvGraphicFramePr>
          <p:cNvPr id="441358" name="Object 14"/>
          <p:cNvGraphicFramePr>
            <a:graphicFrameLocks noGrp="1" noChangeAspect="1"/>
          </p:cNvGraphicFramePr>
          <p:nvPr>
            <p:ph idx="1"/>
            <p:extLst>
              <p:ext uri="{D42A27DB-BD31-4B8C-83A1-F6EECF244321}">
                <p14:modId xmlns:p14="http://schemas.microsoft.com/office/powerpoint/2010/main" val="1513458424"/>
              </p:ext>
            </p:extLst>
          </p:nvPr>
        </p:nvGraphicFramePr>
        <p:xfrm>
          <a:off x="685800" y="1143000"/>
          <a:ext cx="7634288" cy="4530725"/>
        </p:xfrm>
        <a:graphic>
          <a:graphicData uri="http://schemas.openxmlformats.org/presentationml/2006/ole">
            <mc:AlternateContent xmlns:mc="http://schemas.openxmlformats.org/markup-compatibility/2006">
              <mc:Choice xmlns:v="urn:schemas-microsoft-com:vml" Requires="v">
                <p:oleObj spid="_x0000_s6248" name="Chart" r:id="rId3" imgW="8435388" imgH="5006292" progId="Excel.Chart.8">
                  <p:embed/>
                </p:oleObj>
              </mc:Choice>
              <mc:Fallback>
                <p:oleObj name="Chart" r:id="rId3" imgW="8435388" imgH="500629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763428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66874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99" name="Rectangle 31"/>
          <p:cNvSpPr>
            <a:spLocks noGrp="1" noChangeArrowheads="1"/>
          </p:cNvSpPr>
          <p:nvPr>
            <p:ph type="title"/>
          </p:nvPr>
        </p:nvSpPr>
        <p:spPr/>
        <p:txBody>
          <a:bodyPr/>
          <a:lstStyle/>
          <a:p>
            <a:r>
              <a:rPr lang="en-US" smtClean="0"/>
              <a:t>Specweb99 latency</a:t>
            </a:r>
            <a:endParaRPr lang="en-US"/>
          </a:p>
        </p:txBody>
      </p:sp>
      <p:graphicFrame>
        <p:nvGraphicFramePr>
          <p:cNvPr id="493603" name="Group 35"/>
          <p:cNvGraphicFramePr>
            <a:graphicFrameLocks noGrp="1"/>
          </p:cNvGraphicFramePr>
          <p:nvPr>
            <p:ph idx="1"/>
          </p:nvPr>
        </p:nvGraphicFramePr>
        <p:xfrm>
          <a:off x="609600" y="1184275"/>
          <a:ext cx="8001000" cy="4302125"/>
        </p:xfrm>
        <a:graphic>
          <a:graphicData uri="http://schemas.openxmlformats.org/drawingml/2006/table">
            <a:tbl>
              <a:tblPr/>
              <a:tblGrid>
                <a:gridCol w="2482850"/>
                <a:gridCol w="2851150"/>
                <a:gridCol w="2667000"/>
              </a:tblGrid>
              <a:tr h="8604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Tahoma" charset="0"/>
                        </a:rPr>
                        <a:t>Request size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Tahoma" charset="0"/>
                        </a:rPr>
                        <a:t>ext3-async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Tahoma" charset="0"/>
                        </a:rPr>
                        <a:t>xsyncfs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0-1 KB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0.064 seconds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0.097 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1-10 KB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0.150 second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0.180 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10-100 KB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1.084 seconds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1.094 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100-1000 KB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10.253 seconds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Tahoma" charset="0"/>
                        </a:rPr>
                        <a:t>10.072 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3602" name="Rectangle 34"/>
          <p:cNvSpPr>
            <a:spLocks noChangeArrowheads="1"/>
          </p:cNvSpPr>
          <p:nvPr/>
        </p:nvSpPr>
        <p:spPr bwMode="auto">
          <a:xfrm>
            <a:off x="457200" y="5680075"/>
            <a:ext cx="82296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sz="3000" dirty="0" err="1"/>
              <a:t>Xsyncfs</a:t>
            </a:r>
            <a:r>
              <a:rPr lang="en-US" sz="3000" dirty="0"/>
              <a:t> adds no more than 33 </a:t>
            </a:r>
            <a:r>
              <a:rPr lang="en-US" sz="3000" dirty="0" err="1"/>
              <a:t>ms</a:t>
            </a:r>
            <a:r>
              <a:rPr lang="en-US" sz="3000" dirty="0"/>
              <a:t> of delay</a:t>
            </a:r>
          </a:p>
        </p:txBody>
      </p:sp>
      <p:sp>
        <p:nvSpPr>
          <p:cNvPr id="5" name="TextBox 4"/>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93332625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lstStyle/>
          <a:p>
            <a:r>
              <a:rPr lang="en-US" dirty="0" smtClean="0"/>
              <a:t>Is the idea </a:t>
            </a:r>
            <a:r>
              <a:rPr lang="en-US" dirty="0" smtClean="0"/>
              <a:t>sound?</a:t>
            </a:r>
          </a:p>
          <a:p>
            <a:pPr lvl="1"/>
            <a:r>
              <a:rPr lang="en-US" dirty="0" smtClean="0"/>
              <a:t>Nice idea, new idea.</a:t>
            </a:r>
            <a:endParaRPr lang="en-US" dirty="0" smtClean="0"/>
          </a:p>
          <a:p>
            <a:r>
              <a:rPr lang="en-US" dirty="0" smtClean="0"/>
              <a:t>Flaws?</a:t>
            </a:r>
          </a:p>
          <a:p>
            <a:pPr lvl="1"/>
            <a:r>
              <a:rPr lang="en-US" dirty="0" smtClean="0"/>
              <a:t>Are the experiments </a:t>
            </a:r>
            <a:r>
              <a:rPr lang="en-US" dirty="0" smtClean="0"/>
              <a:t>realistic?</a:t>
            </a:r>
          </a:p>
          <a:p>
            <a:r>
              <a:rPr lang="en-US" dirty="0" smtClean="0"/>
              <a:t>What </a:t>
            </a:r>
            <a:r>
              <a:rPr lang="en-US" dirty="0" smtClean="0"/>
              <a:t>are your take-</a:t>
            </a:r>
            <a:r>
              <a:rPr lang="en-US" dirty="0" err="1" smtClean="0"/>
              <a:t>aways</a:t>
            </a:r>
            <a:r>
              <a:rPr lang="en-US" dirty="0" smtClean="0"/>
              <a:t> from this paper</a:t>
            </a:r>
            <a:r>
              <a:rPr lang="en-US" dirty="0" smtClean="0"/>
              <a:t>?</a:t>
            </a:r>
          </a:p>
          <a:p>
            <a:pPr lvl="1"/>
            <a:endParaRPr lang="en-US" dirty="0"/>
          </a:p>
        </p:txBody>
      </p:sp>
    </p:spTree>
    <p:extLst>
      <p:ext uri="{BB962C8B-B14F-4D97-AF65-F5344CB8AC3E}">
        <p14:creationId xmlns:p14="http://schemas.microsoft.com/office/powerpoint/2010/main" val="366331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72" y="3581400"/>
            <a:ext cx="8229600" cy="1143000"/>
          </a:xfrm>
        </p:spPr>
        <p:txBody>
          <a:bodyPr>
            <a:noAutofit/>
          </a:bodyPr>
          <a:lstStyle/>
          <a:p>
            <a:r>
              <a:rPr lang="en-US" sz="2800" dirty="0" smtClean="0"/>
              <a:t>Speculative Execution in a Distributed File System</a:t>
            </a:r>
            <a:br>
              <a:rPr lang="en-US" sz="2800" dirty="0" smtClean="0"/>
            </a:br>
            <a:r>
              <a:rPr lang="en-US" sz="1800" dirty="0"/>
              <a:t>Edmund B. Nightingale, Peter M. Chen, and Jason </a:t>
            </a:r>
            <a:r>
              <a:rPr lang="en-US" sz="1800" dirty="0" err="1"/>
              <a:t>Flinn</a:t>
            </a:r>
            <a:endParaRPr lang="en-US" sz="2800" dirty="0"/>
          </a:p>
        </p:txBody>
      </p:sp>
      <p:sp>
        <p:nvSpPr>
          <p:cNvPr id="3" name="Title 1"/>
          <p:cNvSpPr txBox="1">
            <a:spLocks/>
          </p:cNvSpPr>
          <p:nvPr/>
        </p:nvSpPr>
        <p:spPr>
          <a:xfrm>
            <a:off x="550572" y="1524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2"/>
                </a:solidFill>
              </a:rPr>
              <a:t>Rethink the Sync</a:t>
            </a:r>
          </a:p>
          <a:p>
            <a:r>
              <a:rPr lang="en-US" sz="1800" dirty="0">
                <a:solidFill>
                  <a:schemeClr val="bg2"/>
                </a:solidFill>
              </a:rPr>
              <a:t>Edmund B. </a:t>
            </a:r>
            <a:r>
              <a:rPr lang="en-US" sz="1800" dirty="0" smtClean="0">
                <a:solidFill>
                  <a:schemeClr val="bg2"/>
                </a:solidFill>
              </a:rPr>
              <a:t>Nightingale, </a:t>
            </a:r>
            <a:r>
              <a:rPr lang="en-US" sz="1800" dirty="0" err="1" smtClean="0">
                <a:solidFill>
                  <a:schemeClr val="bg2"/>
                </a:solidFill>
              </a:rPr>
              <a:t>Kaushik</a:t>
            </a:r>
            <a:r>
              <a:rPr lang="en-US" sz="1800" dirty="0" smtClean="0">
                <a:solidFill>
                  <a:schemeClr val="bg2"/>
                </a:solidFill>
              </a:rPr>
              <a:t> </a:t>
            </a:r>
            <a:r>
              <a:rPr lang="en-US" sz="1800" dirty="0" err="1" smtClean="0">
                <a:solidFill>
                  <a:schemeClr val="bg2"/>
                </a:solidFill>
              </a:rPr>
              <a:t>Veeraraghavan</a:t>
            </a:r>
            <a:r>
              <a:rPr lang="en-US" sz="1800" dirty="0" smtClean="0">
                <a:solidFill>
                  <a:schemeClr val="bg2"/>
                </a:solidFill>
              </a:rPr>
              <a:t>, Peter </a:t>
            </a:r>
            <a:r>
              <a:rPr lang="en-US" sz="1800" dirty="0">
                <a:solidFill>
                  <a:schemeClr val="bg2"/>
                </a:solidFill>
              </a:rPr>
              <a:t>M. </a:t>
            </a:r>
            <a:r>
              <a:rPr lang="en-US" sz="1800" dirty="0" smtClean="0">
                <a:solidFill>
                  <a:schemeClr val="bg2"/>
                </a:solidFill>
              </a:rPr>
              <a:t>Chen and Jason </a:t>
            </a:r>
            <a:r>
              <a:rPr lang="en-US" sz="1800" dirty="0" err="1">
                <a:solidFill>
                  <a:schemeClr val="bg2"/>
                </a:solidFill>
              </a:rPr>
              <a:t>Flinn</a:t>
            </a:r>
            <a:endParaRPr lang="en-US" sz="1800" dirty="0">
              <a:solidFill>
                <a:schemeClr val="bg2"/>
              </a:solidFill>
            </a:endParaRPr>
          </a:p>
        </p:txBody>
      </p:sp>
    </p:spTree>
    <p:extLst>
      <p:ext uri="{BB962C8B-B14F-4D97-AF65-F5344CB8AC3E}">
        <p14:creationId xmlns:p14="http://schemas.microsoft.com/office/powerpoint/2010/main" val="61699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3815" y="1152659"/>
            <a:ext cx="6317370" cy="1015663"/>
          </a:xfrm>
          <a:prstGeom prst="rect">
            <a:avLst/>
          </a:prstGeom>
          <a:noFill/>
        </p:spPr>
        <p:txBody>
          <a:bodyPr wrap="none" rtlCol="0">
            <a:spAutoFit/>
          </a:bodyPr>
          <a:lstStyle/>
          <a:p>
            <a:r>
              <a:rPr lang="en-US" sz="2000" i="1" dirty="0" smtClean="0"/>
              <a:t>“ … consistency</a:t>
            </a:r>
            <a:r>
              <a:rPr lang="en-US" sz="2000" i="1" dirty="0"/>
              <a:t>, availability, and partition tolerance. </a:t>
            </a:r>
            <a:endParaRPr lang="en-US" sz="2000" i="1" dirty="0" smtClean="0"/>
          </a:p>
          <a:p>
            <a:r>
              <a:rPr lang="en-US" sz="2000" i="1" dirty="0" smtClean="0"/>
              <a:t>It </a:t>
            </a:r>
            <a:r>
              <a:rPr lang="en-US" sz="2000" i="1" dirty="0"/>
              <a:t>is impossible to achieve all three</a:t>
            </a:r>
            <a:r>
              <a:rPr lang="en-US" sz="2000" i="1" dirty="0" smtClean="0"/>
              <a:t>. “</a:t>
            </a:r>
          </a:p>
          <a:p>
            <a:r>
              <a:rPr lang="en-US" sz="2000" i="1" dirty="0" smtClean="0"/>
              <a:t>				-- Gilbert and Lynn, MIT</a:t>
            </a:r>
          </a:p>
        </p:txBody>
      </p:sp>
      <p:sp>
        <p:nvSpPr>
          <p:cNvPr id="5" name="Rectangle 4"/>
          <p:cNvSpPr/>
          <p:nvPr/>
        </p:nvSpPr>
        <p:spPr>
          <a:xfrm>
            <a:off x="1219200" y="3105835"/>
            <a:ext cx="7086600" cy="707886"/>
          </a:xfrm>
          <a:prstGeom prst="rect">
            <a:avLst/>
          </a:prstGeom>
        </p:spPr>
        <p:txBody>
          <a:bodyPr wrap="square">
            <a:spAutoFit/>
          </a:bodyPr>
          <a:lstStyle/>
          <a:p>
            <a:r>
              <a:rPr lang="en-US" sz="2000" i="1" dirty="0" smtClean="0"/>
              <a:t>“So </a:t>
            </a:r>
            <a:r>
              <a:rPr lang="en-US" sz="2000" i="1" dirty="0"/>
              <a:t>in reality, there are only two types </a:t>
            </a:r>
            <a:r>
              <a:rPr lang="en-US" sz="2000" i="1" dirty="0" smtClean="0"/>
              <a:t>of systems</a:t>
            </a:r>
            <a:r>
              <a:rPr lang="en-US" sz="2000" i="1" dirty="0"/>
              <a:t>: CP/CA and </a:t>
            </a:r>
            <a:r>
              <a:rPr lang="en-US" sz="2000" i="1" dirty="0" smtClean="0"/>
              <a:t>AP”</a:t>
            </a:r>
          </a:p>
          <a:p>
            <a:r>
              <a:rPr lang="en-US" sz="2000" i="1" dirty="0"/>
              <a:t>	</a:t>
            </a:r>
            <a:r>
              <a:rPr lang="en-US" sz="2000" i="1" dirty="0" smtClean="0"/>
              <a:t>			      -- Daniel </a:t>
            </a:r>
            <a:r>
              <a:rPr lang="en-US" sz="2000" i="1" dirty="0" err="1" smtClean="0"/>
              <a:t>Abadi</a:t>
            </a:r>
            <a:r>
              <a:rPr lang="en-US" sz="2000" i="1" dirty="0" smtClean="0"/>
              <a:t>, Yale</a:t>
            </a:r>
            <a:endParaRPr lang="en-US" sz="2000" i="1" dirty="0"/>
          </a:p>
        </p:txBody>
      </p:sp>
      <p:sp>
        <p:nvSpPr>
          <p:cNvPr id="6" name="TextBox 5"/>
          <p:cNvSpPr txBox="1"/>
          <p:nvPr/>
        </p:nvSpPr>
        <p:spPr>
          <a:xfrm>
            <a:off x="2133600" y="4807994"/>
            <a:ext cx="5150962" cy="707886"/>
          </a:xfrm>
          <a:prstGeom prst="rect">
            <a:avLst/>
          </a:prstGeom>
          <a:noFill/>
        </p:spPr>
        <p:txBody>
          <a:bodyPr wrap="none" rtlCol="0">
            <a:spAutoFit/>
          </a:bodyPr>
          <a:lstStyle/>
          <a:p>
            <a:r>
              <a:rPr lang="en-US" sz="2000" i="1" dirty="0" smtClean="0"/>
              <a:t>“There </a:t>
            </a:r>
            <a:r>
              <a:rPr lang="en-US" sz="2000" i="1" dirty="0"/>
              <a:t>is no </a:t>
            </a:r>
            <a:r>
              <a:rPr lang="en-US" sz="2000" i="1" dirty="0" smtClean="0"/>
              <a:t>‘free lunch’ </a:t>
            </a:r>
            <a:r>
              <a:rPr lang="en-US" sz="2000" i="1" dirty="0"/>
              <a:t>with distributed </a:t>
            </a:r>
            <a:r>
              <a:rPr lang="en-US" sz="2000" i="1" dirty="0" smtClean="0"/>
              <a:t>data.”</a:t>
            </a:r>
          </a:p>
          <a:p>
            <a:r>
              <a:rPr lang="en-US" sz="2000" i="1" dirty="0"/>
              <a:t>	</a:t>
            </a:r>
            <a:r>
              <a:rPr lang="en-US" sz="2000" i="1" dirty="0" smtClean="0"/>
              <a:t>		      -- Anonymous, HP</a:t>
            </a:r>
            <a:endParaRPr lang="en-US" sz="2000" i="1" dirty="0"/>
          </a:p>
        </p:txBody>
      </p:sp>
    </p:spTree>
    <p:extLst>
      <p:ext uri="{BB962C8B-B14F-4D97-AF65-F5344CB8AC3E}">
        <p14:creationId xmlns:p14="http://schemas.microsoft.com/office/powerpoint/2010/main" val="2136556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lstStyle/>
          <a:p>
            <a:pPr marL="0" indent="0" algn="ctr">
              <a:buNone/>
            </a:pPr>
            <a:r>
              <a:rPr lang="en-US" dirty="0" smtClean="0"/>
              <a:t>Idea</a:t>
            </a:r>
          </a:p>
          <a:p>
            <a:pPr marL="0" indent="0" algn="ctr">
              <a:buNone/>
            </a:pPr>
            <a:r>
              <a:rPr lang="en-US" dirty="0" smtClean="0"/>
              <a:t>Example</a:t>
            </a:r>
          </a:p>
          <a:p>
            <a:pPr marL="0" indent="0" algn="ctr">
              <a:buNone/>
            </a:pPr>
            <a:r>
              <a:rPr lang="en-US" dirty="0" smtClean="0"/>
              <a:t>Design</a:t>
            </a:r>
          </a:p>
          <a:p>
            <a:pPr marL="0" indent="0" algn="ctr">
              <a:buNone/>
            </a:pPr>
            <a:r>
              <a:rPr lang="en-US" dirty="0" smtClean="0"/>
              <a:t>Evaluation</a:t>
            </a:r>
            <a:endParaRPr lang="en-US" dirty="0" smtClean="0"/>
          </a:p>
          <a:p>
            <a:pPr marL="0" indent="0" algn="ctr">
              <a:buNone/>
            </a:pPr>
            <a:endParaRPr lang="en-US" dirty="0"/>
          </a:p>
        </p:txBody>
      </p:sp>
    </p:spTree>
    <p:extLst>
      <p:ext uri="{BB962C8B-B14F-4D97-AF65-F5344CB8AC3E}">
        <p14:creationId xmlns:p14="http://schemas.microsoft.com/office/powerpoint/2010/main" val="4095357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Execution</a:t>
            </a:r>
            <a:endParaRPr lang="en-US" dirty="0"/>
          </a:p>
        </p:txBody>
      </p:sp>
      <p:sp>
        <p:nvSpPr>
          <p:cNvPr id="3" name="Content Placeholder 2"/>
          <p:cNvSpPr>
            <a:spLocks noGrp="1"/>
          </p:cNvSpPr>
          <p:nvPr>
            <p:ph idx="1"/>
          </p:nvPr>
        </p:nvSpPr>
        <p:spPr/>
        <p:txBody>
          <a:bodyPr/>
          <a:lstStyle/>
          <a:p>
            <a:r>
              <a:rPr lang="en-US" dirty="0" smtClean="0"/>
              <a:t>Question</a:t>
            </a:r>
          </a:p>
          <a:p>
            <a:pPr lvl="1"/>
            <a:r>
              <a:rPr lang="en-US" dirty="0" smtClean="0"/>
              <a:t>How to improve the distributed file system performance?</a:t>
            </a:r>
          </a:p>
          <a:p>
            <a:r>
              <a:rPr lang="en-US" dirty="0" smtClean="0"/>
              <a:t>Characteristics of DFS</a:t>
            </a:r>
          </a:p>
          <a:p>
            <a:pPr lvl="1"/>
            <a:r>
              <a:rPr lang="en-US" dirty="0" smtClean="0"/>
              <a:t>Single, coherent namespace</a:t>
            </a:r>
          </a:p>
          <a:p>
            <a:r>
              <a:rPr lang="en-US" dirty="0" smtClean="0"/>
              <a:t>Existing approach</a:t>
            </a:r>
          </a:p>
          <a:p>
            <a:pPr lvl="1"/>
            <a:r>
              <a:rPr lang="en-US" dirty="0" smtClean="0"/>
              <a:t>Trade-off consistency for performance</a:t>
            </a:r>
            <a:endParaRPr lang="en-US" dirty="0"/>
          </a:p>
        </p:txBody>
      </p:sp>
    </p:spTree>
    <p:extLst>
      <p:ext uri="{BB962C8B-B14F-4D97-AF65-F5344CB8AC3E}">
        <p14:creationId xmlns:p14="http://schemas.microsoft.com/office/powerpoint/2010/main" val="2775172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p:txBody>
          <a:bodyPr>
            <a:normAutofit lnSpcReduction="10000"/>
          </a:bodyPr>
          <a:lstStyle/>
          <a:p>
            <a:r>
              <a:rPr lang="en-US" dirty="0" smtClean="0"/>
              <a:t>Speculative execution</a:t>
            </a:r>
          </a:p>
          <a:p>
            <a:pPr lvl="1"/>
            <a:r>
              <a:rPr lang="en-US" dirty="0" smtClean="0"/>
              <a:t>Hide IO latency</a:t>
            </a:r>
          </a:p>
          <a:p>
            <a:pPr lvl="2"/>
            <a:r>
              <a:rPr lang="en-US" dirty="0" smtClean="0"/>
              <a:t>Issue multiple IO operations concurrently</a:t>
            </a:r>
          </a:p>
          <a:p>
            <a:pPr lvl="1"/>
            <a:r>
              <a:rPr lang="en-US" dirty="0" smtClean="0"/>
              <a:t>Also improve IO throughput</a:t>
            </a:r>
          </a:p>
          <a:p>
            <a:pPr lvl="2"/>
            <a:r>
              <a:rPr lang="en-US" dirty="0" smtClean="0"/>
              <a:t>Group commit</a:t>
            </a:r>
          </a:p>
          <a:p>
            <a:r>
              <a:rPr lang="en-US" dirty="0" smtClean="0"/>
              <a:t>For it to succeed</a:t>
            </a:r>
          </a:p>
          <a:p>
            <a:pPr lvl="1"/>
            <a:r>
              <a:rPr lang="en-US" dirty="0" smtClean="0"/>
              <a:t>Correct</a:t>
            </a:r>
          </a:p>
          <a:p>
            <a:pPr lvl="1"/>
            <a:r>
              <a:rPr lang="en-US" dirty="0" smtClean="0"/>
              <a:t>Efficient</a:t>
            </a:r>
          </a:p>
          <a:p>
            <a:pPr lvl="1"/>
            <a:r>
              <a:rPr lang="en-US" dirty="0" smtClean="0"/>
              <a:t>Easy to use</a:t>
            </a:r>
          </a:p>
        </p:txBody>
      </p:sp>
    </p:spTree>
    <p:extLst>
      <p:ext uri="{BB962C8B-B14F-4D97-AF65-F5344CB8AC3E}">
        <p14:creationId xmlns:p14="http://schemas.microsoft.com/office/powerpoint/2010/main" val="4221300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for Success of Speculations</a:t>
            </a:r>
            <a:endParaRPr lang="en-US" dirty="0"/>
          </a:p>
        </p:txBody>
      </p:sp>
      <p:sp>
        <p:nvSpPr>
          <p:cNvPr id="3" name="Content Placeholder 2"/>
          <p:cNvSpPr>
            <a:spLocks noGrp="1"/>
          </p:cNvSpPr>
          <p:nvPr>
            <p:ph idx="1"/>
          </p:nvPr>
        </p:nvSpPr>
        <p:spPr/>
        <p:txBody>
          <a:bodyPr/>
          <a:lstStyle/>
          <a:p>
            <a:r>
              <a:rPr lang="en-US" dirty="0" smtClean="0"/>
              <a:t>Results of Speculation is highly predictable</a:t>
            </a:r>
          </a:p>
          <a:p>
            <a:pPr lvl="1"/>
            <a:r>
              <a:rPr lang="en-US" dirty="0" smtClean="0"/>
              <a:t>Concurrent updates on cached files are rare</a:t>
            </a:r>
          </a:p>
          <a:p>
            <a:r>
              <a:rPr lang="en-US" dirty="0" smtClean="0"/>
              <a:t>Checkpointing is faster than Remote I/O</a:t>
            </a:r>
          </a:p>
          <a:p>
            <a:pPr lvl="1"/>
            <a:r>
              <a:rPr lang="en-US" dirty="0" smtClean="0"/>
              <a:t>50us ~ 6ms (amortizable)  </a:t>
            </a:r>
            <a:r>
              <a:rPr lang="en-US" dirty="0" err="1" smtClean="0"/>
              <a:t>v.s</a:t>
            </a:r>
            <a:r>
              <a:rPr lang="en-US" dirty="0" smtClean="0"/>
              <a:t>. network RTT</a:t>
            </a:r>
          </a:p>
          <a:p>
            <a:r>
              <a:rPr lang="en-US" dirty="0" smtClean="0"/>
              <a:t>Modern computers have spare resources</a:t>
            </a:r>
          </a:p>
          <a:p>
            <a:pPr lvl="1"/>
            <a:r>
              <a:rPr lang="en-US" dirty="0" smtClean="0"/>
              <a:t>CPUs are idle for significant portions of time</a:t>
            </a:r>
          </a:p>
          <a:p>
            <a:pPr lvl="1"/>
            <a:r>
              <a:rPr lang="en-US" dirty="0" smtClean="0"/>
              <a:t>Extra memory is available for checkpoints</a:t>
            </a:r>
          </a:p>
        </p:txBody>
      </p:sp>
    </p:spTree>
    <p:extLst>
      <p:ext uri="{BB962C8B-B14F-4D97-AF65-F5344CB8AC3E}">
        <p14:creationId xmlns:p14="http://schemas.microsoft.com/office/powerpoint/2010/main" val="1640965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Speculator Interface</a:t>
            </a:r>
            <a:endParaRPr lang="en-US" dirty="0"/>
          </a:p>
        </p:txBody>
      </p:sp>
      <p:sp>
        <p:nvSpPr>
          <p:cNvPr id="3" name="Content Placeholder 2"/>
          <p:cNvSpPr>
            <a:spLocks noGrp="1"/>
          </p:cNvSpPr>
          <p:nvPr>
            <p:ph idx="1"/>
          </p:nvPr>
        </p:nvSpPr>
        <p:spPr/>
        <p:txBody>
          <a:bodyPr>
            <a:normAutofit fontScale="92500"/>
          </a:bodyPr>
          <a:lstStyle/>
          <a:p>
            <a:r>
              <a:rPr lang="en-US" dirty="0" smtClean="0"/>
              <a:t>Speculator provides a lightweight checkpoint and rollback mechanism</a:t>
            </a:r>
          </a:p>
          <a:p>
            <a:r>
              <a:rPr lang="en-US" dirty="0" smtClean="0"/>
              <a:t>Interface to encapsulate implementation details:</a:t>
            </a:r>
          </a:p>
          <a:p>
            <a:pPr lvl="1"/>
            <a:r>
              <a:rPr lang="en-US" sz="2400" dirty="0" smtClean="0">
                <a:latin typeface="Courier New" pitchFamily="49" charset="0"/>
                <a:cs typeface="Courier New" pitchFamily="49" charset="0"/>
              </a:rPr>
              <a:t>create_speculation</a:t>
            </a:r>
          </a:p>
          <a:p>
            <a:pPr lvl="1"/>
            <a:r>
              <a:rPr lang="en-US" sz="2400" dirty="0">
                <a:latin typeface="Courier New" pitchFamily="49" charset="0"/>
                <a:cs typeface="Courier New" pitchFamily="49" charset="0"/>
              </a:rPr>
              <a:t>c</a:t>
            </a:r>
            <a:r>
              <a:rPr lang="en-US" sz="2400" dirty="0" smtClean="0">
                <a:latin typeface="Courier New" pitchFamily="49" charset="0"/>
                <a:cs typeface="Courier New" pitchFamily="49" charset="0"/>
              </a:rPr>
              <a:t>ommit_speculation</a:t>
            </a:r>
          </a:p>
          <a:p>
            <a:pPr lvl="1"/>
            <a:r>
              <a:rPr lang="en-US" sz="2400" dirty="0" smtClean="0">
                <a:latin typeface="Courier New" pitchFamily="49" charset="0"/>
                <a:cs typeface="Courier New" pitchFamily="49" charset="0"/>
              </a:rPr>
              <a:t>fail_speculation</a:t>
            </a:r>
          </a:p>
          <a:p>
            <a:r>
              <a:rPr lang="en-US" dirty="0" smtClean="0"/>
              <a:t>Separation of policy and mechanism</a:t>
            </a:r>
          </a:p>
          <a:p>
            <a:pPr lvl="1"/>
            <a:r>
              <a:rPr lang="en-US" dirty="0" smtClean="0"/>
              <a:t>Speculator remain ignorant on why clients speculate</a:t>
            </a:r>
          </a:p>
          <a:p>
            <a:pPr lvl="1"/>
            <a:r>
              <a:rPr lang="en-US" dirty="0" smtClean="0"/>
              <a:t>DFS do not concern how speculation is done</a:t>
            </a:r>
          </a:p>
        </p:txBody>
      </p:sp>
    </p:spTree>
    <p:extLst>
      <p:ext uri="{BB962C8B-B14F-4D97-AF65-F5344CB8AC3E}">
        <p14:creationId xmlns:p14="http://schemas.microsoft.com/office/powerpoint/2010/main" val="2382540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BC3518B5-E41E-4B93-BC3A-26A1C98EB4AA}" type="slidenum">
              <a:rPr lang="en-US"/>
              <a:pPr/>
              <a:t>35</a:t>
            </a:fld>
            <a:endParaRPr lang="en-US"/>
          </a:p>
        </p:txBody>
      </p:sp>
      <p:grpSp>
        <p:nvGrpSpPr>
          <p:cNvPr id="65571" name="Group 35"/>
          <p:cNvGrpSpPr>
            <a:grpSpLocks/>
          </p:cNvGrpSpPr>
          <p:nvPr/>
        </p:nvGrpSpPr>
        <p:grpSpPr bwMode="auto">
          <a:xfrm>
            <a:off x="3352800" y="4343400"/>
            <a:ext cx="1676400" cy="2362200"/>
            <a:chOff x="1968" y="2640"/>
            <a:chExt cx="1056" cy="1488"/>
          </a:xfrm>
        </p:grpSpPr>
        <p:sp>
          <p:nvSpPr>
            <p:cNvPr id="65564" name="AutoShape 28"/>
            <p:cNvSpPr>
              <a:spLocks noChangeArrowheads="1"/>
            </p:cNvSpPr>
            <p:nvPr/>
          </p:nvSpPr>
          <p:spPr bwMode="auto">
            <a:xfrm>
              <a:off x="1968" y="2640"/>
              <a:ext cx="1008" cy="1152"/>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Text Box 34"/>
            <p:cNvSpPr txBox="1">
              <a:spLocks noChangeArrowheads="1"/>
            </p:cNvSpPr>
            <p:nvPr/>
          </p:nvSpPr>
          <p:spPr bwMode="auto">
            <a:xfrm>
              <a:off x="1968" y="384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Undo log</a:t>
              </a:r>
            </a:p>
          </p:txBody>
        </p:sp>
      </p:grpSp>
      <p:sp>
        <p:nvSpPr>
          <p:cNvPr id="65541" name="Rectangle 5"/>
          <p:cNvSpPr>
            <a:spLocks noGrp="1" noChangeArrowheads="1"/>
          </p:cNvSpPr>
          <p:nvPr>
            <p:ph type="title"/>
          </p:nvPr>
        </p:nvSpPr>
        <p:spPr/>
        <p:txBody>
          <a:bodyPr/>
          <a:lstStyle/>
          <a:p>
            <a:r>
              <a:rPr lang="en-US"/>
              <a:t>Implementing Speculation</a:t>
            </a:r>
          </a:p>
        </p:txBody>
      </p:sp>
      <p:sp>
        <p:nvSpPr>
          <p:cNvPr id="65563" name="Text Box 27"/>
          <p:cNvSpPr txBox="1">
            <a:spLocks noChangeArrowheads="1"/>
          </p:cNvSpPr>
          <p:nvPr/>
        </p:nvSpPr>
        <p:spPr bwMode="auto">
          <a:xfrm rot="-24407943">
            <a:off x="-33337" y="3081337"/>
            <a:ext cx="1600200" cy="466725"/>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1414"/>
                </a:solidFill>
              </a:rPr>
              <a:t>Process</a:t>
            </a:r>
          </a:p>
        </p:txBody>
      </p:sp>
      <p:sp>
        <p:nvSpPr>
          <p:cNvPr id="65568" name="Rectangle 32"/>
          <p:cNvSpPr>
            <a:spLocks noChangeArrowheads="1"/>
          </p:cNvSpPr>
          <p:nvPr/>
        </p:nvSpPr>
        <p:spPr bwMode="auto">
          <a:xfrm>
            <a:off x="3581400" y="47244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65569" name="Line 33"/>
          <p:cNvSpPr>
            <a:spLocks noChangeShapeType="1"/>
          </p:cNvSpPr>
          <p:nvPr/>
        </p:nvSpPr>
        <p:spPr bwMode="auto">
          <a:xfrm flipH="1" flipV="1">
            <a:off x="4800600" y="4953000"/>
            <a:ext cx="762000"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575" name="Group 39"/>
          <p:cNvGrpSpPr>
            <a:grpSpLocks/>
          </p:cNvGrpSpPr>
          <p:nvPr/>
        </p:nvGrpSpPr>
        <p:grpSpPr bwMode="auto">
          <a:xfrm>
            <a:off x="5181600" y="4572000"/>
            <a:ext cx="1676400" cy="838200"/>
            <a:chOff x="4608" y="2496"/>
            <a:chExt cx="1056" cy="528"/>
          </a:xfrm>
        </p:grpSpPr>
        <p:sp>
          <p:nvSpPr>
            <p:cNvPr id="65572" name="AutoShape 36"/>
            <p:cNvSpPr>
              <a:spLocks noChangeArrowheads="1"/>
            </p:cNvSpPr>
            <p:nvPr/>
          </p:nvSpPr>
          <p:spPr bwMode="auto">
            <a:xfrm>
              <a:off x="4848" y="2496"/>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3" name="Text Box 37"/>
            <p:cNvSpPr txBox="1">
              <a:spLocks noChangeArrowheads="1"/>
            </p:cNvSpPr>
            <p:nvPr/>
          </p:nvSpPr>
          <p:spPr bwMode="auto">
            <a:xfrm>
              <a:off x="4608" y="263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a:t>
              </a:r>
            </a:p>
          </p:txBody>
        </p:sp>
      </p:grpSp>
      <p:sp>
        <p:nvSpPr>
          <p:cNvPr id="65576" name="Line 40"/>
          <p:cNvSpPr>
            <a:spLocks noChangeShapeType="1"/>
          </p:cNvSpPr>
          <p:nvPr/>
        </p:nvSpPr>
        <p:spPr bwMode="auto">
          <a:xfrm>
            <a:off x="0" y="2514600"/>
            <a:ext cx="9144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7" name="Line 41"/>
          <p:cNvSpPr>
            <a:spLocks noChangeShapeType="1"/>
          </p:cNvSpPr>
          <p:nvPr/>
        </p:nvSpPr>
        <p:spPr bwMode="auto">
          <a:xfrm flipV="1">
            <a:off x="1219200" y="1600200"/>
            <a:ext cx="0" cy="8382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8" name="Text Box 42"/>
          <p:cNvSpPr txBox="1">
            <a:spLocks noChangeArrowheads="1"/>
          </p:cNvSpPr>
          <p:nvPr/>
        </p:nvSpPr>
        <p:spPr bwMode="auto">
          <a:xfrm>
            <a:off x="0" y="1214438"/>
            <a:ext cx="350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1) System call</a:t>
            </a:r>
          </a:p>
        </p:txBody>
      </p:sp>
      <p:sp>
        <p:nvSpPr>
          <p:cNvPr id="65579" name="Line 43"/>
          <p:cNvSpPr>
            <a:spLocks noChangeShapeType="1"/>
          </p:cNvSpPr>
          <p:nvPr/>
        </p:nvSpPr>
        <p:spPr bwMode="auto">
          <a:xfrm flipV="1">
            <a:off x="3352800" y="1600200"/>
            <a:ext cx="0" cy="8382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0" name="Text Box 44"/>
          <p:cNvSpPr txBox="1">
            <a:spLocks noChangeArrowheads="1"/>
          </p:cNvSpPr>
          <p:nvPr/>
        </p:nvSpPr>
        <p:spPr bwMode="auto">
          <a:xfrm>
            <a:off x="2284413" y="1214438"/>
            <a:ext cx="5257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Create speculation</a:t>
            </a:r>
          </a:p>
        </p:txBody>
      </p:sp>
      <p:sp>
        <p:nvSpPr>
          <p:cNvPr id="65581" name="Text Box 45"/>
          <p:cNvSpPr txBox="1">
            <a:spLocks noChangeArrowheads="1"/>
          </p:cNvSpPr>
          <p:nvPr/>
        </p:nvSpPr>
        <p:spPr bwMode="auto">
          <a:xfrm>
            <a:off x="7924800" y="2128838"/>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Time</a:t>
            </a:r>
          </a:p>
        </p:txBody>
      </p:sp>
      <p:sp>
        <p:nvSpPr>
          <p:cNvPr id="2" name="TextBox 1"/>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
        <p:nvSpPr>
          <p:cNvPr id="20" name="TextBox 22"/>
          <p:cNvSpPr txBox="1"/>
          <p:nvPr/>
        </p:nvSpPr>
        <p:spPr>
          <a:xfrm>
            <a:off x="1726096" y="5579022"/>
            <a:ext cx="1524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Ordered list of speculative operations</a:t>
            </a:r>
            <a:endParaRPr lang="en-US" dirty="0"/>
          </a:p>
        </p:txBody>
      </p:sp>
      <p:sp>
        <p:nvSpPr>
          <p:cNvPr id="21" name="TextBox 21"/>
          <p:cNvSpPr txBox="1"/>
          <p:nvPr/>
        </p:nvSpPr>
        <p:spPr>
          <a:xfrm>
            <a:off x="6705600" y="4572000"/>
            <a:ext cx="1524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Tracks kernel objects that depend on it</a:t>
            </a:r>
            <a:endParaRPr lang="en-US" dirty="0"/>
          </a:p>
        </p:txBody>
      </p:sp>
      <p:sp>
        <p:nvSpPr>
          <p:cNvPr id="22" name="Text Box 42"/>
          <p:cNvSpPr txBox="1">
            <a:spLocks noChangeArrowheads="1"/>
          </p:cNvSpPr>
          <p:nvPr/>
        </p:nvSpPr>
        <p:spPr bwMode="auto">
          <a:xfrm>
            <a:off x="762000" y="4673912"/>
            <a:ext cx="2743200" cy="427037"/>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altLang="ko-KR" sz="2200" dirty="0" smtClean="0">
                <a:ea typeface="굴림" charset="-127"/>
              </a:rPr>
              <a:t>Copy on write fork()</a:t>
            </a:r>
            <a:endParaRPr lang="en-US" altLang="ko-KR" sz="2200" dirty="0">
              <a:ea typeface="굴림" charset="-127"/>
            </a:endParaRPr>
          </a:p>
        </p:txBody>
      </p:sp>
    </p:spTree>
    <p:custDataLst>
      <p:tags r:id="rId1"/>
    </p:custDataLst>
    <p:extLst>
      <p:ext uri="{BB962C8B-B14F-4D97-AF65-F5344CB8AC3E}">
        <p14:creationId xmlns:p14="http://schemas.microsoft.com/office/powerpoint/2010/main" val="1342043468"/>
      </p:ext>
    </p:extLst>
  </p:cSld>
  <p:clrMapOvr>
    <a:masterClrMapping/>
  </p:clrMapOvr>
  <mc:AlternateContent xmlns:mc="http://schemas.openxmlformats.org/markup-compatibility/2006" xmlns:p14="http://schemas.microsoft.com/office/powerpoint/2010/main">
    <mc:Choice Requires="p14">
      <p:transition spd="slow" p14:dur="2000" advTm="81872"/>
    </mc:Choice>
    <mc:Fallback xmlns="">
      <p:transition spd="slow" advTm="8187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4.16667E-6 -3.33333E-6 L 0.23664 -3.33333E-6 " pathEditMode="relative" rAng="0" ptsTypes="AA">
                                      <p:cBhvr>
                                        <p:cTn id="6" dur="2000" fill="hold"/>
                                        <p:tgtEl>
                                          <p:spTgt spid="65563"/>
                                        </p:tgtEl>
                                        <p:attrNameLst>
                                          <p:attrName>ppt_x</p:attrName>
                                          <p:attrName>ppt_y</p:attrName>
                                        </p:attrNameLst>
                                      </p:cBhvr>
                                      <p:rCtr x="11823" y="0"/>
                                    </p:animMotion>
                                  </p:childTnLst>
                                </p:cTn>
                              </p:par>
                              <p:par>
                                <p:cTn id="7" presetID="1" presetClass="entr" presetSubtype="0" fill="hold" grpId="0" nodeType="withEffect">
                                  <p:stCondLst>
                                    <p:cond delay="0"/>
                                  </p:stCondLst>
                                  <p:childTnLst>
                                    <p:set>
                                      <p:cBhvr>
                                        <p:cTn id="8" dur="1" fill="hold">
                                          <p:stCondLst>
                                            <p:cond delay="0"/>
                                          </p:stCondLst>
                                        </p:cTn>
                                        <p:tgtEl>
                                          <p:spTgt spid="655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3" grpId="0" animBg="1"/>
      <p:bldP spid="65568" grpId="0" animBg="1"/>
      <p:bldP spid="65569" grpId="0" animBg="1"/>
      <p:bldP spid="65579" grpId="0" animBg="1"/>
      <p:bldP spid="65580"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1861E6B2-E11C-4398-9FE1-509BA305DA03}" type="slidenum">
              <a:rPr lang="en-US"/>
              <a:pPr/>
              <a:t>36</a:t>
            </a:fld>
            <a:endParaRPr lang="en-US"/>
          </a:p>
        </p:txBody>
      </p:sp>
      <p:sp>
        <p:nvSpPr>
          <p:cNvPr id="58373" name="Rectangle 5"/>
          <p:cNvSpPr>
            <a:spLocks noGrp="1" noChangeArrowheads="1"/>
          </p:cNvSpPr>
          <p:nvPr>
            <p:ph type="title"/>
          </p:nvPr>
        </p:nvSpPr>
        <p:spPr/>
        <p:txBody>
          <a:bodyPr/>
          <a:lstStyle/>
          <a:p>
            <a:r>
              <a:rPr lang="en-US"/>
              <a:t>Speculation Success</a:t>
            </a:r>
          </a:p>
        </p:txBody>
      </p:sp>
      <p:grpSp>
        <p:nvGrpSpPr>
          <p:cNvPr id="58412" name="Group 44"/>
          <p:cNvGrpSpPr>
            <a:grpSpLocks/>
          </p:cNvGrpSpPr>
          <p:nvPr/>
        </p:nvGrpSpPr>
        <p:grpSpPr bwMode="auto">
          <a:xfrm>
            <a:off x="3354388" y="4341813"/>
            <a:ext cx="1676400" cy="2362200"/>
            <a:chOff x="1968" y="2640"/>
            <a:chExt cx="1056" cy="1488"/>
          </a:xfrm>
        </p:grpSpPr>
        <p:sp>
          <p:nvSpPr>
            <p:cNvPr id="58413" name="AutoShape 45"/>
            <p:cNvSpPr>
              <a:spLocks noChangeArrowheads="1"/>
            </p:cNvSpPr>
            <p:nvPr/>
          </p:nvSpPr>
          <p:spPr bwMode="auto">
            <a:xfrm>
              <a:off x="1968" y="2640"/>
              <a:ext cx="1008" cy="1152"/>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4" name="Text Box 46"/>
            <p:cNvSpPr txBox="1">
              <a:spLocks noChangeArrowheads="1"/>
            </p:cNvSpPr>
            <p:nvPr/>
          </p:nvSpPr>
          <p:spPr bwMode="auto">
            <a:xfrm>
              <a:off x="1968" y="384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Undo log</a:t>
              </a:r>
            </a:p>
          </p:txBody>
        </p:sp>
      </p:grpSp>
      <p:sp>
        <p:nvSpPr>
          <p:cNvPr id="58417" name="Rectangle 49"/>
          <p:cNvSpPr>
            <a:spLocks noChangeArrowheads="1"/>
          </p:cNvSpPr>
          <p:nvPr/>
        </p:nvSpPr>
        <p:spPr bwMode="auto">
          <a:xfrm>
            <a:off x="3581400" y="47244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58421" name="Line 53"/>
          <p:cNvSpPr>
            <a:spLocks noChangeShapeType="1"/>
          </p:cNvSpPr>
          <p:nvPr/>
        </p:nvSpPr>
        <p:spPr bwMode="auto">
          <a:xfrm>
            <a:off x="0" y="2513013"/>
            <a:ext cx="9144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2" name="Line 54"/>
          <p:cNvSpPr>
            <a:spLocks noChangeShapeType="1"/>
          </p:cNvSpPr>
          <p:nvPr/>
        </p:nvSpPr>
        <p:spPr bwMode="auto">
          <a:xfrm flipV="1">
            <a:off x="1214438" y="1676400"/>
            <a:ext cx="4762"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3" name="Text Box 55"/>
          <p:cNvSpPr txBox="1">
            <a:spLocks noChangeArrowheads="1"/>
          </p:cNvSpPr>
          <p:nvPr/>
        </p:nvSpPr>
        <p:spPr bwMode="auto">
          <a:xfrm>
            <a:off x="0" y="1219200"/>
            <a:ext cx="3505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1) System call</a:t>
            </a:r>
          </a:p>
        </p:txBody>
      </p:sp>
      <p:sp>
        <p:nvSpPr>
          <p:cNvPr id="58424" name="Line 56"/>
          <p:cNvSpPr>
            <a:spLocks noChangeShapeType="1"/>
          </p:cNvSpPr>
          <p:nvPr/>
        </p:nvSpPr>
        <p:spPr bwMode="auto">
          <a:xfrm flipH="1" flipV="1">
            <a:off x="3352800" y="1676400"/>
            <a:ext cx="1588"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5" name="Text Box 57"/>
          <p:cNvSpPr txBox="1">
            <a:spLocks noChangeArrowheads="1"/>
          </p:cNvSpPr>
          <p:nvPr/>
        </p:nvSpPr>
        <p:spPr bwMode="auto">
          <a:xfrm>
            <a:off x="2286000" y="1219200"/>
            <a:ext cx="3581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Create speculation</a:t>
            </a:r>
          </a:p>
        </p:txBody>
      </p:sp>
      <p:sp>
        <p:nvSpPr>
          <p:cNvPr id="58427" name="Text Box 59"/>
          <p:cNvSpPr txBox="1">
            <a:spLocks noChangeArrowheads="1"/>
          </p:cNvSpPr>
          <p:nvPr/>
        </p:nvSpPr>
        <p:spPr bwMode="auto">
          <a:xfrm rot="-24407943">
            <a:off x="2106613" y="3065462"/>
            <a:ext cx="1600200" cy="466725"/>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1414"/>
                </a:solidFill>
              </a:rPr>
              <a:t>Process</a:t>
            </a:r>
          </a:p>
        </p:txBody>
      </p:sp>
      <p:sp>
        <p:nvSpPr>
          <p:cNvPr id="58428" name="Line 60"/>
          <p:cNvSpPr>
            <a:spLocks noChangeShapeType="1"/>
          </p:cNvSpPr>
          <p:nvPr/>
        </p:nvSpPr>
        <p:spPr bwMode="auto">
          <a:xfrm flipV="1">
            <a:off x="6781800" y="1676400"/>
            <a:ext cx="0" cy="8382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9" name="Text Box 61"/>
          <p:cNvSpPr txBox="1">
            <a:spLocks noChangeArrowheads="1"/>
          </p:cNvSpPr>
          <p:nvPr/>
        </p:nvSpPr>
        <p:spPr bwMode="auto">
          <a:xfrm>
            <a:off x="5867400" y="1219200"/>
            <a:ext cx="5257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3) Commit speculation</a:t>
            </a:r>
          </a:p>
        </p:txBody>
      </p:sp>
      <p:sp>
        <p:nvSpPr>
          <p:cNvPr id="58431" name="Text Box 63"/>
          <p:cNvSpPr txBox="1">
            <a:spLocks noChangeArrowheads="1"/>
          </p:cNvSpPr>
          <p:nvPr/>
        </p:nvSpPr>
        <p:spPr bwMode="auto">
          <a:xfrm>
            <a:off x="7924800" y="2133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Time</a:t>
            </a:r>
          </a:p>
        </p:txBody>
      </p:sp>
      <p:sp>
        <p:nvSpPr>
          <p:cNvPr id="58432" name="Line 64"/>
          <p:cNvSpPr>
            <a:spLocks noChangeShapeType="1"/>
          </p:cNvSpPr>
          <p:nvPr/>
        </p:nvSpPr>
        <p:spPr bwMode="auto">
          <a:xfrm flipH="1" flipV="1">
            <a:off x="4800600" y="4953000"/>
            <a:ext cx="762000"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33" name="Group 65"/>
          <p:cNvGrpSpPr>
            <a:grpSpLocks/>
          </p:cNvGrpSpPr>
          <p:nvPr/>
        </p:nvGrpSpPr>
        <p:grpSpPr bwMode="auto">
          <a:xfrm>
            <a:off x="5181600" y="4572000"/>
            <a:ext cx="1676400" cy="838200"/>
            <a:chOff x="4608" y="2496"/>
            <a:chExt cx="1056" cy="528"/>
          </a:xfrm>
        </p:grpSpPr>
        <p:sp>
          <p:nvSpPr>
            <p:cNvPr id="58434" name="AutoShape 66"/>
            <p:cNvSpPr>
              <a:spLocks noChangeArrowheads="1"/>
            </p:cNvSpPr>
            <p:nvPr/>
          </p:nvSpPr>
          <p:spPr bwMode="auto">
            <a:xfrm>
              <a:off x="4848" y="2496"/>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5" name="Text Box 67"/>
            <p:cNvSpPr txBox="1">
              <a:spLocks noChangeArrowheads="1"/>
            </p:cNvSpPr>
            <p:nvPr/>
          </p:nvSpPr>
          <p:spPr bwMode="auto">
            <a:xfrm>
              <a:off x="4608" y="263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a:t>
              </a:r>
            </a:p>
          </p:txBody>
        </p:sp>
      </p:grpSp>
      <p:sp>
        <p:nvSpPr>
          <p:cNvPr id="21" name="TextBox 20"/>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
        <p:nvSpPr>
          <p:cNvPr id="22" name="TextBox 22"/>
          <p:cNvSpPr txBox="1"/>
          <p:nvPr/>
        </p:nvSpPr>
        <p:spPr>
          <a:xfrm>
            <a:off x="1726096" y="5579022"/>
            <a:ext cx="1524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Ordered list of speculative operations</a:t>
            </a:r>
            <a:endParaRPr lang="en-US" dirty="0"/>
          </a:p>
        </p:txBody>
      </p:sp>
      <p:sp>
        <p:nvSpPr>
          <p:cNvPr id="23" name="TextBox 21"/>
          <p:cNvSpPr txBox="1"/>
          <p:nvPr/>
        </p:nvSpPr>
        <p:spPr>
          <a:xfrm>
            <a:off x="6705600" y="4572000"/>
            <a:ext cx="1524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Tracks kernel objects that depend on it</a:t>
            </a:r>
            <a:endParaRPr lang="en-US" dirty="0"/>
          </a:p>
        </p:txBody>
      </p:sp>
    </p:spTree>
    <p:custDataLst>
      <p:tags r:id="rId1"/>
    </p:custDataLst>
    <p:extLst>
      <p:ext uri="{BB962C8B-B14F-4D97-AF65-F5344CB8AC3E}">
        <p14:creationId xmlns:p14="http://schemas.microsoft.com/office/powerpoint/2010/main" val="1874526738"/>
      </p:ext>
    </p:extLst>
  </p:cSld>
  <p:clrMapOvr>
    <a:masterClrMapping/>
  </p:clrMapOvr>
  <mc:AlternateContent xmlns:mc="http://schemas.openxmlformats.org/markup-compatibility/2006" xmlns:p14="http://schemas.microsoft.com/office/powerpoint/2010/main">
    <mc:Choice Requires="p14">
      <p:transition spd="slow" p14:dur="2000" advTm="28832"/>
    </mc:Choice>
    <mc:Fallback xmlns="">
      <p:transition spd="slow" advTm="2883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94444E-6 1.48148E-6 L 0.38195 -0.0007 " pathEditMode="relative" rAng="0" ptsTypes="AA">
                                      <p:cBhvr>
                                        <p:cTn id="6" dur="2000" fill="hold"/>
                                        <p:tgtEl>
                                          <p:spTgt spid="58427"/>
                                        </p:tgtEl>
                                        <p:attrNameLst>
                                          <p:attrName>ppt_x</p:attrName>
                                          <p:attrName>ppt_y</p:attrName>
                                        </p:attrNameLst>
                                      </p:cBhvr>
                                      <p:rCtr x="19097" y="-46"/>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842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842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417"/>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8433"/>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58432"/>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17" grpId="0" animBg="1"/>
      <p:bldP spid="58427" grpId="0" animBg="1"/>
      <p:bldP spid="58428" grpId="0" animBg="1"/>
      <p:bldP spid="58429" grpId="0"/>
      <p:bldP spid="58432" grpId="0" animBg="1"/>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p:txBody>
          <a:bodyPr/>
          <a:lstStyle/>
          <a:p>
            <a:fld id="{A5799A28-1302-4860-8D55-686AED193979}" type="slidenum">
              <a:rPr lang="en-US"/>
              <a:pPr/>
              <a:t>37</a:t>
            </a:fld>
            <a:endParaRPr lang="en-US"/>
          </a:p>
        </p:txBody>
      </p:sp>
      <p:sp>
        <p:nvSpPr>
          <p:cNvPr id="59397" name="Rectangle 5"/>
          <p:cNvSpPr>
            <a:spLocks noGrp="1" noChangeArrowheads="1"/>
          </p:cNvSpPr>
          <p:nvPr>
            <p:ph type="title"/>
          </p:nvPr>
        </p:nvSpPr>
        <p:spPr/>
        <p:txBody>
          <a:bodyPr/>
          <a:lstStyle/>
          <a:p>
            <a:r>
              <a:rPr lang="en-US"/>
              <a:t>Speculation Failure</a:t>
            </a:r>
          </a:p>
        </p:txBody>
      </p:sp>
      <p:grpSp>
        <p:nvGrpSpPr>
          <p:cNvPr id="59440" name="Group 48"/>
          <p:cNvGrpSpPr>
            <a:grpSpLocks/>
          </p:cNvGrpSpPr>
          <p:nvPr/>
        </p:nvGrpSpPr>
        <p:grpSpPr bwMode="auto">
          <a:xfrm>
            <a:off x="3354388" y="4341813"/>
            <a:ext cx="1676400" cy="2362200"/>
            <a:chOff x="1968" y="2640"/>
            <a:chExt cx="1056" cy="1488"/>
          </a:xfrm>
        </p:grpSpPr>
        <p:sp>
          <p:nvSpPr>
            <p:cNvPr id="59441" name="AutoShape 49"/>
            <p:cNvSpPr>
              <a:spLocks noChangeArrowheads="1"/>
            </p:cNvSpPr>
            <p:nvPr/>
          </p:nvSpPr>
          <p:spPr bwMode="auto">
            <a:xfrm>
              <a:off x="1968" y="2640"/>
              <a:ext cx="1008" cy="1152"/>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2" name="Text Box 50"/>
            <p:cNvSpPr txBox="1">
              <a:spLocks noChangeArrowheads="1"/>
            </p:cNvSpPr>
            <p:nvPr/>
          </p:nvSpPr>
          <p:spPr bwMode="auto">
            <a:xfrm>
              <a:off x="1968" y="384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Undo log</a:t>
              </a:r>
            </a:p>
          </p:txBody>
        </p:sp>
      </p:grpSp>
      <p:sp>
        <p:nvSpPr>
          <p:cNvPr id="59448" name="Rectangle 56"/>
          <p:cNvSpPr>
            <a:spLocks noChangeArrowheads="1"/>
          </p:cNvSpPr>
          <p:nvPr/>
        </p:nvSpPr>
        <p:spPr bwMode="auto">
          <a:xfrm>
            <a:off x="3581400" y="47244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59457" name="Line 65"/>
          <p:cNvSpPr>
            <a:spLocks noChangeShapeType="1"/>
          </p:cNvSpPr>
          <p:nvPr/>
        </p:nvSpPr>
        <p:spPr bwMode="auto">
          <a:xfrm>
            <a:off x="0" y="2513013"/>
            <a:ext cx="9144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58" name="Line 66"/>
          <p:cNvSpPr>
            <a:spLocks noChangeShapeType="1"/>
          </p:cNvSpPr>
          <p:nvPr/>
        </p:nvSpPr>
        <p:spPr bwMode="auto">
          <a:xfrm flipV="1">
            <a:off x="1295400" y="1676400"/>
            <a:ext cx="0"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59" name="Text Box 67"/>
          <p:cNvSpPr txBox="1">
            <a:spLocks noChangeArrowheads="1"/>
          </p:cNvSpPr>
          <p:nvPr/>
        </p:nvSpPr>
        <p:spPr bwMode="auto">
          <a:xfrm>
            <a:off x="381000" y="1219200"/>
            <a:ext cx="3505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1) System call</a:t>
            </a:r>
          </a:p>
        </p:txBody>
      </p:sp>
      <p:sp>
        <p:nvSpPr>
          <p:cNvPr id="59460" name="Line 68"/>
          <p:cNvSpPr>
            <a:spLocks noChangeShapeType="1"/>
          </p:cNvSpPr>
          <p:nvPr/>
        </p:nvSpPr>
        <p:spPr bwMode="auto">
          <a:xfrm flipH="1" flipV="1">
            <a:off x="3352800" y="1676400"/>
            <a:ext cx="1588"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61" name="Text Box 69"/>
          <p:cNvSpPr txBox="1">
            <a:spLocks noChangeArrowheads="1"/>
          </p:cNvSpPr>
          <p:nvPr/>
        </p:nvSpPr>
        <p:spPr bwMode="auto">
          <a:xfrm>
            <a:off x="2667000" y="1165225"/>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a:t>
            </a:r>
            <a:r>
              <a:rPr lang="en-US" sz="2400"/>
              <a:t> </a:t>
            </a:r>
            <a:r>
              <a:rPr lang="en-US" sz="2200"/>
              <a:t>Create speculation</a:t>
            </a:r>
          </a:p>
        </p:txBody>
      </p:sp>
      <p:sp>
        <p:nvSpPr>
          <p:cNvPr id="59462" name="Text Box 70"/>
          <p:cNvSpPr txBox="1">
            <a:spLocks noChangeArrowheads="1"/>
          </p:cNvSpPr>
          <p:nvPr/>
        </p:nvSpPr>
        <p:spPr bwMode="auto">
          <a:xfrm rot="-24407943">
            <a:off x="2090738" y="3233737"/>
            <a:ext cx="1600200" cy="466725"/>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1414"/>
                </a:solidFill>
              </a:rPr>
              <a:t>Process</a:t>
            </a:r>
          </a:p>
        </p:txBody>
      </p:sp>
      <p:sp>
        <p:nvSpPr>
          <p:cNvPr id="59463" name="Line 71"/>
          <p:cNvSpPr>
            <a:spLocks noChangeShapeType="1"/>
          </p:cNvSpPr>
          <p:nvPr/>
        </p:nvSpPr>
        <p:spPr bwMode="auto">
          <a:xfrm flipV="1">
            <a:off x="7086600" y="1752600"/>
            <a:ext cx="0"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64" name="Text Box 72"/>
          <p:cNvSpPr txBox="1">
            <a:spLocks noChangeArrowheads="1"/>
          </p:cNvSpPr>
          <p:nvPr/>
        </p:nvSpPr>
        <p:spPr bwMode="auto">
          <a:xfrm>
            <a:off x="6096000" y="12192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3)</a:t>
            </a:r>
            <a:r>
              <a:rPr lang="en-US" sz="2400"/>
              <a:t> </a:t>
            </a:r>
            <a:r>
              <a:rPr lang="en-US" sz="2200"/>
              <a:t>Fail speculation</a:t>
            </a:r>
          </a:p>
        </p:txBody>
      </p:sp>
      <p:sp>
        <p:nvSpPr>
          <p:cNvPr id="59465" name="Text Box 73"/>
          <p:cNvSpPr txBox="1">
            <a:spLocks noChangeArrowheads="1"/>
          </p:cNvSpPr>
          <p:nvPr/>
        </p:nvSpPr>
        <p:spPr bwMode="auto">
          <a:xfrm rot="-24407943">
            <a:off x="-42862" y="3233737"/>
            <a:ext cx="1600200" cy="466725"/>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1414"/>
                </a:solidFill>
              </a:rPr>
              <a:t>Process</a:t>
            </a:r>
          </a:p>
        </p:txBody>
      </p:sp>
      <p:sp>
        <p:nvSpPr>
          <p:cNvPr id="59467" name="Text Box 75"/>
          <p:cNvSpPr txBox="1">
            <a:spLocks noChangeArrowheads="1"/>
          </p:cNvSpPr>
          <p:nvPr/>
        </p:nvSpPr>
        <p:spPr bwMode="auto">
          <a:xfrm>
            <a:off x="7924800" y="2133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Time</a:t>
            </a:r>
          </a:p>
        </p:txBody>
      </p:sp>
      <p:sp>
        <p:nvSpPr>
          <p:cNvPr id="59468" name="Line 76"/>
          <p:cNvSpPr>
            <a:spLocks noChangeShapeType="1"/>
          </p:cNvSpPr>
          <p:nvPr/>
        </p:nvSpPr>
        <p:spPr bwMode="auto">
          <a:xfrm flipH="1" flipV="1">
            <a:off x="4800600" y="4953000"/>
            <a:ext cx="762000"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469" name="Group 77"/>
          <p:cNvGrpSpPr>
            <a:grpSpLocks/>
          </p:cNvGrpSpPr>
          <p:nvPr/>
        </p:nvGrpSpPr>
        <p:grpSpPr bwMode="auto">
          <a:xfrm>
            <a:off x="5181600" y="4572000"/>
            <a:ext cx="1676400" cy="838200"/>
            <a:chOff x="4608" y="2496"/>
            <a:chExt cx="1056" cy="528"/>
          </a:xfrm>
        </p:grpSpPr>
        <p:sp>
          <p:nvSpPr>
            <p:cNvPr id="59470" name="AutoShape 78"/>
            <p:cNvSpPr>
              <a:spLocks noChangeArrowheads="1"/>
            </p:cNvSpPr>
            <p:nvPr/>
          </p:nvSpPr>
          <p:spPr bwMode="auto">
            <a:xfrm>
              <a:off x="4848" y="2496"/>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71" name="Text Box 79"/>
            <p:cNvSpPr txBox="1">
              <a:spLocks noChangeArrowheads="1"/>
            </p:cNvSpPr>
            <p:nvPr/>
          </p:nvSpPr>
          <p:spPr bwMode="auto">
            <a:xfrm>
              <a:off x="4608" y="263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a:t>
              </a:r>
            </a:p>
          </p:txBody>
        </p:sp>
      </p:grpSp>
      <p:sp>
        <p:nvSpPr>
          <p:cNvPr id="22" name="TextBox 21"/>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
        <p:nvSpPr>
          <p:cNvPr id="23" name="TextBox 22"/>
          <p:cNvSpPr txBox="1"/>
          <p:nvPr/>
        </p:nvSpPr>
        <p:spPr>
          <a:xfrm>
            <a:off x="1726096" y="5579022"/>
            <a:ext cx="1524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Ordered list of speculative operations</a:t>
            </a:r>
            <a:endParaRPr lang="en-US" dirty="0"/>
          </a:p>
        </p:txBody>
      </p:sp>
      <p:sp>
        <p:nvSpPr>
          <p:cNvPr id="24" name="TextBox 21"/>
          <p:cNvSpPr txBox="1"/>
          <p:nvPr/>
        </p:nvSpPr>
        <p:spPr>
          <a:xfrm>
            <a:off x="6705600" y="4572000"/>
            <a:ext cx="1524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Tracks kernel objects that depend on it</a:t>
            </a:r>
            <a:endParaRPr lang="en-US" dirty="0"/>
          </a:p>
        </p:txBody>
      </p:sp>
    </p:spTree>
    <p:custDataLst>
      <p:tags r:id="rId1"/>
    </p:custDataLst>
    <p:extLst>
      <p:ext uri="{BB962C8B-B14F-4D97-AF65-F5344CB8AC3E}">
        <p14:creationId xmlns:p14="http://schemas.microsoft.com/office/powerpoint/2010/main" val="4277589824"/>
      </p:ext>
    </p:extLst>
  </p:cSld>
  <p:clrMapOvr>
    <a:masterClrMapping/>
  </p:clrMapOvr>
  <mc:AlternateContent xmlns:mc="http://schemas.openxmlformats.org/markup-compatibility/2006" xmlns:p14="http://schemas.microsoft.com/office/powerpoint/2010/main">
    <mc:Choice Requires="p14">
      <p:transition spd="slow" p14:dur="2000" advTm="61504"/>
    </mc:Choice>
    <mc:Fallback xmlns="">
      <p:transition spd="slow" advTm="6150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2118 0.01018 L 0.42275 0.00949 " pathEditMode="relative" rAng="0" ptsTypes="AA">
                                      <p:cBhvr>
                                        <p:cTn id="6" dur="2000" fill="hold"/>
                                        <p:tgtEl>
                                          <p:spTgt spid="59462"/>
                                        </p:tgtEl>
                                        <p:attrNameLst>
                                          <p:attrName>ppt_x</p:attrName>
                                          <p:attrName>ppt_y</p:attrName>
                                        </p:attrNameLst>
                                      </p:cBhvr>
                                      <p:rCtr x="22187" y="-46"/>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946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946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path" presetSubtype="0" accel="50000" decel="50000" fill="hold" grpId="0" nodeType="clickEffect">
                                  <p:stCondLst>
                                    <p:cond delay="0"/>
                                  </p:stCondLst>
                                  <p:childTnLst>
                                    <p:animMotion origin="layout" path="M 5.55112E-17 -1.08922E-6 L -0.37917 -0.27254 " pathEditMode="relative" rAng="0" ptsTypes="AA">
                                      <p:cBhvr>
                                        <p:cTn id="15" dur="2000" fill="hold"/>
                                        <p:tgtEl>
                                          <p:spTgt spid="59448"/>
                                        </p:tgtEl>
                                        <p:attrNameLst>
                                          <p:attrName>ppt_x</p:attrName>
                                          <p:attrName>ppt_y</p:attrName>
                                        </p:attrNameLst>
                                      </p:cBhvr>
                                      <p:rCtr x="-18958" y="-13627"/>
                                    </p:animMotion>
                                  </p:childTnLst>
                                </p:cTn>
                              </p:par>
                              <p:par>
                                <p:cTn id="16" presetID="1" presetClass="exit" presetSubtype="0" fill="hold" grpId="1" nodeType="withEffect">
                                  <p:stCondLst>
                                    <p:cond delay="0"/>
                                  </p:stCondLst>
                                  <p:childTnLst>
                                    <p:set>
                                      <p:cBhvr>
                                        <p:cTn id="17" dur="1" fill="hold">
                                          <p:stCondLst>
                                            <p:cond delay="0"/>
                                          </p:stCondLst>
                                        </p:cTn>
                                        <p:tgtEl>
                                          <p:spTgt spid="5946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59469"/>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59468"/>
                                        </p:tgtEl>
                                        <p:attrNameLst>
                                          <p:attrName>style.visibility</p:attrName>
                                        </p:attrNameLst>
                                      </p:cBhvr>
                                      <p:to>
                                        <p:strVal val="hidden"/>
                                      </p:to>
                                    </p:set>
                                  </p:childTnLst>
                                </p:cTn>
                              </p:par>
                            </p:childTnLst>
                          </p:cTn>
                        </p:par>
                        <p:par>
                          <p:cTn id="22" fill="hold" nodeType="afterGroup">
                            <p:stCondLst>
                              <p:cond delay="2000"/>
                            </p:stCondLst>
                            <p:childTnLst>
                              <p:par>
                                <p:cTn id="23" presetID="1" presetClass="entr" presetSubtype="0" fill="hold" grpId="1" nodeType="afterEffect">
                                  <p:stCondLst>
                                    <p:cond delay="0"/>
                                  </p:stCondLst>
                                  <p:childTnLst>
                                    <p:set>
                                      <p:cBhvr>
                                        <p:cTn id="24" dur="1" fill="hold">
                                          <p:stCondLst>
                                            <p:cond delay="0"/>
                                          </p:stCondLst>
                                        </p:cTn>
                                        <p:tgtEl>
                                          <p:spTgt spid="5946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59448"/>
                                        </p:tgtEl>
                                        <p:attrNameLst>
                                          <p:attrName>style.visibility</p:attrName>
                                        </p:attrNameLst>
                                      </p:cBhvr>
                                      <p:to>
                                        <p:strVal val="hidden"/>
                                      </p:to>
                                    </p:set>
                                  </p:childTnLst>
                                </p:cTn>
                              </p:par>
                            </p:childTnLst>
                          </p:cTn>
                        </p:par>
                        <p:par>
                          <p:cTn id="27" fill="hold" nodeType="afterGroup">
                            <p:stCondLst>
                              <p:cond delay="2000"/>
                            </p:stCondLst>
                            <p:childTnLst>
                              <p:par>
                                <p:cTn id="28" presetID="1" presetClass="exit" presetSubtype="0" fill="hold" grpId="1" nodeType="afterEffect">
                                  <p:stCondLst>
                                    <p:cond delay="0"/>
                                  </p:stCondLst>
                                  <p:childTnLst>
                                    <p:set>
                                      <p:cBhvr>
                                        <p:cTn id="29" dur="1" fill="hold">
                                          <p:stCondLst>
                                            <p:cond delay="0"/>
                                          </p:stCondLst>
                                        </p:cTn>
                                        <p:tgtEl>
                                          <p:spTgt spid="5946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9463"/>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59461"/>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946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decel="50000" fill="hold" grpId="0" nodeType="clickEffect">
                                  <p:stCondLst>
                                    <p:cond delay="0"/>
                                  </p:stCondLst>
                                  <p:childTnLst>
                                    <p:animMotion origin="layout" path="M -2.5E-6 4.44444E-6 L 0.23993 -0.00093 " pathEditMode="relative" rAng="0" ptsTypes="AA">
                                      <p:cBhvr>
                                        <p:cTn id="39" dur="2000" fill="hold"/>
                                        <p:tgtEl>
                                          <p:spTgt spid="59465"/>
                                        </p:tgtEl>
                                        <p:attrNameLst>
                                          <p:attrName>ppt_x</p:attrName>
                                          <p:attrName>ppt_y</p:attrName>
                                        </p:attrNameLst>
                                      </p:cBhvr>
                                      <p:rCtr x="11997" y="-46"/>
                                    </p:animMotion>
                                  </p:childTnLst>
                                </p:cTn>
                              </p:par>
                            </p:childTnLst>
                          </p:cTn>
                        </p:par>
                        <p:par>
                          <p:cTn id="40" fill="hold" nodeType="afterGroup">
                            <p:stCondLst>
                              <p:cond delay="2000"/>
                            </p:stCondLst>
                            <p:childTnLst>
                              <p:par>
                                <p:cTn id="41" presetID="1" presetClass="entr" presetSubtype="0" fill="hold" grpId="1" nodeType="afterEffect">
                                  <p:stCondLst>
                                    <p:cond delay="0"/>
                                  </p:stCondLst>
                                  <p:childTnLst>
                                    <p:set>
                                      <p:cBhvr>
                                        <p:cTn id="42" dur="1" fill="hold">
                                          <p:stCondLst>
                                            <p:cond delay="0"/>
                                          </p:stCondLst>
                                        </p:cTn>
                                        <p:tgtEl>
                                          <p:spTgt spid="5946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94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48" grpId="0" animBg="1"/>
      <p:bldP spid="59448" grpId="1" animBg="1"/>
      <p:bldP spid="59460" grpId="0" animBg="1"/>
      <p:bldP spid="59460" grpId="1" animBg="1"/>
      <p:bldP spid="59461" grpId="0"/>
      <p:bldP spid="59461" grpId="1"/>
      <p:bldP spid="59462" grpId="0" animBg="1"/>
      <p:bldP spid="59462" grpId="1" animBg="1"/>
      <p:bldP spid="59463" grpId="0" animBg="1"/>
      <p:bldP spid="59463" grpId="1" animBg="1"/>
      <p:bldP spid="59464" grpId="0"/>
      <p:bldP spid="59464" grpId="1"/>
      <p:bldP spid="59465" grpId="0" animBg="1"/>
      <p:bldP spid="59465" grpId="1" animBg="1"/>
      <p:bldP spid="59468" grpId="0" animBg="1"/>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correctness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invariants</a:t>
            </a:r>
          </a:p>
          <a:p>
            <a:pPr lvl="1"/>
            <a:r>
              <a:rPr lang="en-US" dirty="0" smtClean="0"/>
              <a:t>Speculative state should never be visible to user or any external devices</a:t>
            </a:r>
          </a:p>
          <a:p>
            <a:pPr lvl="1"/>
            <a:r>
              <a:rPr lang="en-US" dirty="0" smtClean="0"/>
              <a:t>Process should never view speculative state unless it speculatively depends on the state</a:t>
            </a:r>
          </a:p>
          <a:p>
            <a:pPr lvl="2"/>
            <a:r>
              <a:rPr lang="en-US" dirty="0" smtClean="0"/>
              <a:t>Non-speculative process must block or become speculative when viewing speculative states</a:t>
            </a:r>
          </a:p>
          <a:p>
            <a:r>
              <a:rPr lang="en-US" dirty="0" smtClean="0"/>
              <a:t>Three ways to ensure correct executions:</a:t>
            </a:r>
          </a:p>
          <a:p>
            <a:pPr lvl="1"/>
            <a:r>
              <a:rPr lang="en-US" dirty="0" smtClean="0"/>
              <a:t>Block</a:t>
            </a:r>
          </a:p>
          <a:p>
            <a:pPr lvl="1"/>
            <a:r>
              <a:rPr lang="en-US" dirty="0" smtClean="0"/>
              <a:t>Buffer</a:t>
            </a:r>
          </a:p>
          <a:p>
            <a:pPr lvl="1"/>
            <a:r>
              <a:rPr lang="en-US" dirty="0" smtClean="0"/>
              <a:t>Propagate speculations (dependencies)</a:t>
            </a:r>
          </a:p>
          <a:p>
            <a:endParaRPr lang="en-US" dirty="0"/>
          </a:p>
        </p:txBody>
      </p:sp>
    </p:spTree>
    <p:extLst>
      <p:ext uri="{BB962C8B-B14F-4D97-AF65-F5344CB8AC3E}">
        <p14:creationId xmlns:p14="http://schemas.microsoft.com/office/powerpoint/2010/main" val="3315341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2"/>
          </p:nvPr>
        </p:nvSpPr>
        <p:spPr/>
        <p:txBody>
          <a:bodyPr/>
          <a:lstStyle/>
          <a:p>
            <a:fld id="{3AB7143E-786D-42B3-AF3C-D7B60F324529}" type="slidenum">
              <a:rPr lang="en-US"/>
              <a:pPr/>
              <a:t>39</a:t>
            </a:fld>
            <a:endParaRPr lang="en-US"/>
          </a:p>
        </p:txBody>
      </p:sp>
      <p:sp>
        <p:nvSpPr>
          <p:cNvPr id="102428" name="AutoShape 28"/>
          <p:cNvSpPr>
            <a:spLocks noChangeArrowheads="1"/>
          </p:cNvSpPr>
          <p:nvPr/>
        </p:nvSpPr>
        <p:spPr bwMode="auto">
          <a:xfrm>
            <a:off x="260350" y="5486400"/>
            <a:ext cx="2667000" cy="838200"/>
          </a:xfrm>
          <a:prstGeom prst="horizont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2" name="AutoShape 2"/>
          <p:cNvSpPr>
            <a:spLocks noChangeArrowheads="1"/>
          </p:cNvSpPr>
          <p:nvPr/>
        </p:nvSpPr>
        <p:spPr bwMode="auto">
          <a:xfrm>
            <a:off x="260350" y="4572000"/>
            <a:ext cx="2667000" cy="838200"/>
          </a:xfrm>
          <a:prstGeom prst="horizont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3" name="Rectangle 3"/>
          <p:cNvSpPr>
            <a:spLocks noGrp="1" noChangeArrowheads="1"/>
          </p:cNvSpPr>
          <p:nvPr>
            <p:ph type="title"/>
          </p:nvPr>
        </p:nvSpPr>
        <p:spPr/>
        <p:txBody>
          <a:bodyPr/>
          <a:lstStyle/>
          <a:p>
            <a:r>
              <a:rPr lang="en-US"/>
              <a:t>Output Commits</a:t>
            </a:r>
          </a:p>
        </p:txBody>
      </p:sp>
      <p:sp>
        <p:nvSpPr>
          <p:cNvPr id="102405" name="Text Box 5"/>
          <p:cNvSpPr txBox="1">
            <a:spLocks noChangeArrowheads="1"/>
          </p:cNvSpPr>
          <p:nvPr/>
        </p:nvSpPr>
        <p:spPr bwMode="auto">
          <a:xfrm>
            <a:off x="609600" y="478472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rPr>
              <a:t>“stat worked”</a:t>
            </a:r>
          </a:p>
        </p:txBody>
      </p:sp>
      <p:sp>
        <p:nvSpPr>
          <p:cNvPr id="102406" name="Text Box 6"/>
          <p:cNvSpPr txBox="1">
            <a:spLocks noChangeArrowheads="1"/>
          </p:cNvSpPr>
          <p:nvPr/>
        </p:nvSpPr>
        <p:spPr bwMode="auto">
          <a:xfrm>
            <a:off x="296863" y="5730875"/>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rPr>
              <a:t>“mkdir worked”</a:t>
            </a:r>
          </a:p>
        </p:txBody>
      </p:sp>
      <p:sp>
        <p:nvSpPr>
          <p:cNvPr id="102407" name="Line 7"/>
          <p:cNvSpPr>
            <a:spLocks noChangeShapeType="1"/>
          </p:cNvSpPr>
          <p:nvPr/>
        </p:nvSpPr>
        <p:spPr bwMode="auto">
          <a:xfrm flipH="1" flipV="1">
            <a:off x="5334000" y="5867400"/>
            <a:ext cx="175260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8" name="Line 8"/>
          <p:cNvSpPr>
            <a:spLocks noChangeShapeType="1"/>
          </p:cNvSpPr>
          <p:nvPr/>
        </p:nvSpPr>
        <p:spPr bwMode="auto">
          <a:xfrm flipH="1">
            <a:off x="5334000" y="5029200"/>
            <a:ext cx="175260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09" name="Group 9"/>
          <p:cNvGrpSpPr>
            <a:grpSpLocks/>
          </p:cNvGrpSpPr>
          <p:nvPr/>
        </p:nvGrpSpPr>
        <p:grpSpPr bwMode="auto">
          <a:xfrm>
            <a:off x="3886200" y="4495800"/>
            <a:ext cx="1676400" cy="2362200"/>
            <a:chOff x="1968" y="2640"/>
            <a:chExt cx="1056" cy="1488"/>
          </a:xfrm>
        </p:grpSpPr>
        <p:sp>
          <p:nvSpPr>
            <p:cNvPr id="102410" name="AutoShape 10"/>
            <p:cNvSpPr>
              <a:spLocks noChangeArrowheads="1"/>
            </p:cNvSpPr>
            <p:nvPr/>
          </p:nvSpPr>
          <p:spPr bwMode="auto">
            <a:xfrm>
              <a:off x="1968" y="2640"/>
              <a:ext cx="1008" cy="1152"/>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1" name="Text Box 11"/>
            <p:cNvSpPr txBox="1">
              <a:spLocks noChangeArrowheads="1"/>
            </p:cNvSpPr>
            <p:nvPr/>
          </p:nvSpPr>
          <p:spPr bwMode="auto">
            <a:xfrm>
              <a:off x="1968" y="384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Undo log</a:t>
              </a:r>
            </a:p>
          </p:txBody>
        </p:sp>
      </p:grpSp>
      <p:sp>
        <p:nvSpPr>
          <p:cNvPr id="102412" name="Rectangle 12"/>
          <p:cNvSpPr>
            <a:spLocks noChangeArrowheads="1"/>
          </p:cNvSpPr>
          <p:nvPr/>
        </p:nvSpPr>
        <p:spPr bwMode="auto">
          <a:xfrm>
            <a:off x="4114800" y="48768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102413" name="Rectangle 13"/>
          <p:cNvSpPr>
            <a:spLocks noChangeArrowheads="1"/>
          </p:cNvSpPr>
          <p:nvPr/>
        </p:nvSpPr>
        <p:spPr bwMode="auto">
          <a:xfrm>
            <a:off x="4114800" y="56388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grpSp>
        <p:nvGrpSpPr>
          <p:cNvPr id="102439" name="Group 39"/>
          <p:cNvGrpSpPr>
            <a:grpSpLocks/>
          </p:cNvGrpSpPr>
          <p:nvPr/>
        </p:nvGrpSpPr>
        <p:grpSpPr bwMode="auto">
          <a:xfrm>
            <a:off x="6781800" y="4572000"/>
            <a:ext cx="1676400" cy="838200"/>
            <a:chOff x="4272" y="2880"/>
            <a:chExt cx="1056" cy="528"/>
          </a:xfrm>
        </p:grpSpPr>
        <p:sp>
          <p:nvSpPr>
            <p:cNvPr id="102416" name="AutoShape 16"/>
            <p:cNvSpPr>
              <a:spLocks noChangeArrowheads="1"/>
            </p:cNvSpPr>
            <p:nvPr/>
          </p:nvSpPr>
          <p:spPr bwMode="auto">
            <a:xfrm>
              <a:off x="4512" y="2880"/>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7" name="Text Box 17"/>
            <p:cNvSpPr txBox="1">
              <a:spLocks noChangeArrowheads="1"/>
            </p:cNvSpPr>
            <p:nvPr/>
          </p:nvSpPr>
          <p:spPr bwMode="auto">
            <a:xfrm>
              <a:off x="4272" y="2918"/>
              <a:ext cx="105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a:t>
              </a:r>
              <a:br>
                <a:rPr lang="en-US" sz="2000">
                  <a:solidFill>
                    <a:srgbClr val="000000"/>
                  </a:solidFill>
                </a:rPr>
              </a:br>
              <a:r>
                <a:rPr lang="en-US" sz="2000">
                  <a:solidFill>
                    <a:srgbClr val="000000"/>
                  </a:solidFill>
                </a:rPr>
                <a:t>(stat)</a:t>
              </a:r>
            </a:p>
          </p:txBody>
        </p:sp>
      </p:grpSp>
      <p:grpSp>
        <p:nvGrpSpPr>
          <p:cNvPr id="102419" name="Group 19"/>
          <p:cNvGrpSpPr>
            <a:grpSpLocks/>
          </p:cNvGrpSpPr>
          <p:nvPr/>
        </p:nvGrpSpPr>
        <p:grpSpPr bwMode="auto">
          <a:xfrm>
            <a:off x="6781800" y="5486400"/>
            <a:ext cx="1676400" cy="838200"/>
            <a:chOff x="4272" y="2976"/>
            <a:chExt cx="1056" cy="528"/>
          </a:xfrm>
        </p:grpSpPr>
        <p:sp>
          <p:nvSpPr>
            <p:cNvPr id="102420" name="AutoShape 20"/>
            <p:cNvSpPr>
              <a:spLocks noChangeArrowheads="1"/>
            </p:cNvSpPr>
            <p:nvPr/>
          </p:nvSpPr>
          <p:spPr bwMode="auto">
            <a:xfrm>
              <a:off x="4512" y="2976"/>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21" name="Text Box 21"/>
            <p:cNvSpPr txBox="1">
              <a:spLocks noChangeArrowheads="1"/>
            </p:cNvSpPr>
            <p:nvPr/>
          </p:nvSpPr>
          <p:spPr bwMode="auto">
            <a:xfrm>
              <a:off x="4272" y="3014"/>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a:t>
              </a:r>
            </a:p>
          </p:txBody>
        </p:sp>
        <p:sp>
          <p:nvSpPr>
            <p:cNvPr id="102422" name="Text Box 22"/>
            <p:cNvSpPr txBox="1">
              <a:spLocks noChangeArrowheads="1"/>
            </p:cNvSpPr>
            <p:nvPr/>
          </p:nvSpPr>
          <p:spPr bwMode="auto">
            <a:xfrm>
              <a:off x="4272" y="3168"/>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(mkdir)</a:t>
              </a:r>
            </a:p>
          </p:txBody>
        </p:sp>
      </p:grpSp>
      <p:sp>
        <p:nvSpPr>
          <p:cNvPr id="102427" name="Line 27"/>
          <p:cNvSpPr>
            <a:spLocks noChangeShapeType="1"/>
          </p:cNvSpPr>
          <p:nvPr/>
        </p:nvSpPr>
        <p:spPr bwMode="auto">
          <a:xfrm flipH="1" flipV="1">
            <a:off x="2971800" y="5029200"/>
            <a:ext cx="106680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9" name="Line 29"/>
          <p:cNvSpPr>
            <a:spLocks noChangeShapeType="1"/>
          </p:cNvSpPr>
          <p:nvPr/>
        </p:nvSpPr>
        <p:spPr bwMode="auto">
          <a:xfrm flipH="1" flipV="1">
            <a:off x="2971800" y="5867400"/>
            <a:ext cx="106680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1" name="Line 31"/>
          <p:cNvSpPr>
            <a:spLocks noChangeShapeType="1"/>
          </p:cNvSpPr>
          <p:nvPr/>
        </p:nvSpPr>
        <p:spPr bwMode="auto">
          <a:xfrm>
            <a:off x="0" y="2590800"/>
            <a:ext cx="9144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2" name="Line 32"/>
          <p:cNvSpPr>
            <a:spLocks noChangeShapeType="1"/>
          </p:cNvSpPr>
          <p:nvPr/>
        </p:nvSpPr>
        <p:spPr bwMode="auto">
          <a:xfrm flipV="1">
            <a:off x="2438400" y="1752600"/>
            <a:ext cx="0"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3" name="Text Box 33"/>
          <p:cNvSpPr txBox="1">
            <a:spLocks noChangeArrowheads="1"/>
          </p:cNvSpPr>
          <p:nvPr/>
        </p:nvSpPr>
        <p:spPr bwMode="auto">
          <a:xfrm>
            <a:off x="1447800" y="1219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sys_stat</a:t>
            </a:r>
          </a:p>
        </p:txBody>
      </p:sp>
      <p:sp>
        <p:nvSpPr>
          <p:cNvPr id="102434" name="Line 34"/>
          <p:cNvSpPr>
            <a:spLocks noChangeShapeType="1"/>
          </p:cNvSpPr>
          <p:nvPr/>
        </p:nvSpPr>
        <p:spPr bwMode="auto">
          <a:xfrm flipV="1">
            <a:off x="4876800" y="1752600"/>
            <a:ext cx="0" cy="7620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5" name="Text Box 35"/>
          <p:cNvSpPr txBox="1">
            <a:spLocks noChangeArrowheads="1"/>
          </p:cNvSpPr>
          <p:nvPr/>
        </p:nvSpPr>
        <p:spPr bwMode="auto">
          <a:xfrm>
            <a:off x="3810000" y="1219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2) sys_mkdir</a:t>
            </a:r>
          </a:p>
        </p:txBody>
      </p:sp>
      <p:sp>
        <p:nvSpPr>
          <p:cNvPr id="102437" name="Text Box 37"/>
          <p:cNvSpPr txBox="1">
            <a:spLocks noChangeArrowheads="1"/>
          </p:cNvSpPr>
          <p:nvPr/>
        </p:nvSpPr>
        <p:spPr bwMode="auto">
          <a:xfrm rot="-24407943">
            <a:off x="-109537" y="3157537"/>
            <a:ext cx="1600200" cy="466725"/>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1414"/>
                </a:solidFill>
              </a:rPr>
              <a:t>Process</a:t>
            </a:r>
          </a:p>
        </p:txBody>
      </p:sp>
      <p:sp>
        <p:nvSpPr>
          <p:cNvPr id="102438" name="Text Box 38"/>
          <p:cNvSpPr txBox="1">
            <a:spLocks noChangeArrowheads="1"/>
          </p:cNvSpPr>
          <p:nvPr/>
        </p:nvSpPr>
        <p:spPr bwMode="auto">
          <a:xfrm>
            <a:off x="7924800" y="2133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Time</a:t>
            </a:r>
          </a:p>
        </p:txBody>
      </p:sp>
      <p:sp>
        <p:nvSpPr>
          <p:cNvPr id="102440" name="Line 40"/>
          <p:cNvSpPr>
            <a:spLocks noChangeShapeType="1"/>
          </p:cNvSpPr>
          <p:nvPr/>
        </p:nvSpPr>
        <p:spPr bwMode="auto">
          <a:xfrm flipV="1">
            <a:off x="6781800" y="1676400"/>
            <a:ext cx="0" cy="838200"/>
          </a:xfrm>
          <a:prstGeom prst="line">
            <a:avLst/>
          </a:prstGeom>
          <a:noFill/>
          <a:ln w="57150">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1" name="Text Box 41"/>
          <p:cNvSpPr txBox="1">
            <a:spLocks noChangeArrowheads="1"/>
          </p:cNvSpPr>
          <p:nvPr/>
        </p:nvSpPr>
        <p:spPr bwMode="auto">
          <a:xfrm>
            <a:off x="5867400" y="1219200"/>
            <a:ext cx="304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3) Commit speculation</a:t>
            </a:r>
          </a:p>
        </p:txBody>
      </p:sp>
      <p:sp>
        <p:nvSpPr>
          <p:cNvPr id="33" name="TextBox 32"/>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2341348755"/>
      </p:ext>
    </p:extLst>
  </p:cSld>
  <p:clrMapOvr>
    <a:masterClrMapping/>
  </p:clrMapOvr>
  <mc:AlternateContent xmlns:mc="http://schemas.openxmlformats.org/markup-compatibility/2006" xmlns:p14="http://schemas.microsoft.com/office/powerpoint/2010/main">
    <mc:Choice Requires="p14">
      <p:transition spd="slow" p14:dur="2000" advTm="92464"/>
    </mc:Choice>
    <mc:Fallback xmlns="">
      <p:transition spd="slow" advTm="9246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0833 -4.44444E-6 L 0.1559 -0.00023 " pathEditMode="relative" rAng="0" ptsTypes="AA">
                                      <p:cBhvr>
                                        <p:cTn id="6" dur="2000" fill="hold"/>
                                        <p:tgtEl>
                                          <p:spTgt spid="102437"/>
                                        </p:tgtEl>
                                        <p:attrNameLst>
                                          <p:attrName>ppt_x</p:attrName>
                                          <p:attrName>ppt_y</p:attrName>
                                        </p:attrNameLst>
                                      </p:cBhvr>
                                      <p:rCtr x="7378" y="-23"/>
                                    </p:animMotion>
                                  </p:childTnLst>
                                </p:cTn>
                              </p:par>
                              <p:par>
                                <p:cTn id="7" presetID="1" presetClass="entr" presetSubtype="0" fill="hold" grpId="0" nodeType="withEffect">
                                  <p:stCondLst>
                                    <p:cond delay="0"/>
                                  </p:stCondLst>
                                  <p:childTnLst>
                                    <p:set>
                                      <p:cBhvr>
                                        <p:cTn id="8" dur="1" fill="hold">
                                          <p:stCondLst>
                                            <p:cond delay="0"/>
                                          </p:stCondLst>
                                        </p:cTn>
                                        <p:tgtEl>
                                          <p:spTgt spid="1024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3"/>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0240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24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43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240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240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63" presetClass="path" presetSubtype="0" accel="50000" decel="50000" fill="hold" grpId="1" nodeType="clickEffect">
                                  <p:stCondLst>
                                    <p:cond delay="0"/>
                                  </p:stCondLst>
                                  <p:childTnLst>
                                    <p:animMotion origin="layout" path="M 0.1559 -0.00023 L 0.40608 -0.00023 " pathEditMode="relative" rAng="0" ptsTypes="AA">
                                      <p:cBhvr>
                                        <p:cTn id="29" dur="2000" fill="hold"/>
                                        <p:tgtEl>
                                          <p:spTgt spid="102437"/>
                                        </p:tgtEl>
                                        <p:attrNameLst>
                                          <p:attrName>ppt_x</p:attrName>
                                          <p:attrName>ppt_y</p:attrName>
                                        </p:attrNameLst>
                                      </p:cBhvr>
                                      <p:rCtr x="12500" y="0"/>
                                    </p:animMotion>
                                  </p:childTnLst>
                                </p:cTn>
                              </p:par>
                              <p:par>
                                <p:cTn id="30" presetID="1" presetClass="entr" presetSubtype="0" fill="hold" grpId="0" nodeType="withEffect">
                                  <p:stCondLst>
                                    <p:cond delay="0"/>
                                  </p:stCondLst>
                                  <p:childTnLst>
                                    <p:set>
                                      <p:cBhvr>
                                        <p:cTn id="31" dur="1" fill="hold">
                                          <p:stCondLst>
                                            <p:cond delay="0"/>
                                          </p:stCondLst>
                                        </p:cTn>
                                        <p:tgtEl>
                                          <p:spTgt spid="1024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2434"/>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nodeType="afterEffect">
                                  <p:stCondLst>
                                    <p:cond delay="0"/>
                                  </p:stCondLst>
                                  <p:childTnLst>
                                    <p:set>
                                      <p:cBhvr>
                                        <p:cTn id="36" dur="1" fill="hold">
                                          <p:stCondLst>
                                            <p:cond delay="0"/>
                                          </p:stCondLst>
                                        </p:cTn>
                                        <p:tgtEl>
                                          <p:spTgt spid="1024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4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4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4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42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grpId="2" nodeType="clickEffect">
                                  <p:stCondLst>
                                    <p:cond delay="0"/>
                                  </p:stCondLst>
                                  <p:childTnLst>
                                    <p:animMotion origin="layout" path="M 0.40781 -0.00023 L 0.63108 -0.00023 " pathEditMode="relative" rAng="0" ptsTypes="AA">
                                      <p:cBhvr>
                                        <p:cTn id="52" dur="2000" fill="hold"/>
                                        <p:tgtEl>
                                          <p:spTgt spid="102437"/>
                                        </p:tgtEl>
                                        <p:attrNameLst>
                                          <p:attrName>ppt_x</p:attrName>
                                          <p:attrName>ppt_y</p:attrName>
                                        </p:attrNameLst>
                                      </p:cBhvr>
                                      <p:rCtr x="11163" y="0"/>
                                    </p:animMotion>
                                  </p:childTnLst>
                                </p:cTn>
                              </p:par>
                              <p:par>
                                <p:cTn id="53" presetID="1" presetClass="entr" presetSubtype="0" fill="hold" grpId="0" nodeType="withEffect">
                                  <p:stCondLst>
                                    <p:cond delay="0"/>
                                  </p:stCondLst>
                                  <p:childTnLst>
                                    <p:set>
                                      <p:cBhvr>
                                        <p:cTn id="54" dur="1" fill="hold">
                                          <p:stCondLst>
                                            <p:cond delay="0"/>
                                          </p:stCondLst>
                                        </p:cTn>
                                        <p:tgtEl>
                                          <p:spTgt spid="1024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44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0240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240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24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240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243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24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8" grpId="0" animBg="1"/>
      <p:bldP spid="102402" grpId="0" animBg="1"/>
      <p:bldP spid="102402" grpId="1" animBg="1"/>
      <p:bldP spid="102405" grpId="0"/>
      <p:bldP spid="102405" grpId="1"/>
      <p:bldP spid="102406" grpId="0"/>
      <p:bldP spid="102407" grpId="0" animBg="1"/>
      <p:bldP spid="102408" grpId="0" animBg="1"/>
      <p:bldP spid="102408" grpId="1" animBg="1"/>
      <p:bldP spid="102412" grpId="0" animBg="1"/>
      <p:bldP spid="102412" grpId="1" animBg="1"/>
      <p:bldP spid="102413" grpId="0" animBg="1"/>
      <p:bldP spid="102427" grpId="0" animBg="1"/>
      <p:bldP spid="102427" grpId="1" animBg="1"/>
      <p:bldP spid="102429" grpId="0" animBg="1"/>
      <p:bldP spid="102432" grpId="0" animBg="1"/>
      <p:bldP spid="102433" grpId="0"/>
      <p:bldP spid="102434" grpId="0" animBg="1"/>
      <p:bldP spid="102435" grpId="0"/>
      <p:bldP spid="102437" grpId="0" animBg="1"/>
      <p:bldP spid="102437" grpId="1" animBg="1"/>
      <p:bldP spid="102437" grpId="2" animBg="1"/>
      <p:bldP spid="102440" grpId="0" animBg="1"/>
      <p:bldP spid="1024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20" y="3616959"/>
            <a:ext cx="3092344"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78" y="442349"/>
            <a:ext cx="3009900" cy="246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21" y="368663"/>
            <a:ext cx="3076575" cy="24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27613" y="5930285"/>
            <a:ext cx="2125647" cy="369332"/>
          </a:xfrm>
          <a:prstGeom prst="rect">
            <a:avLst/>
          </a:prstGeom>
          <a:noFill/>
        </p:spPr>
        <p:txBody>
          <a:bodyPr wrap="none" rtlCol="0">
            <a:spAutoFit/>
          </a:bodyPr>
          <a:lstStyle/>
          <a:p>
            <a:r>
              <a:rPr lang="en-US" dirty="0" smtClean="0">
                <a:solidFill>
                  <a:srgbClr val="FF0000"/>
                </a:solidFill>
              </a:rPr>
              <a:t>AP</a:t>
            </a:r>
            <a:r>
              <a:rPr lang="en-US" dirty="0" smtClean="0"/>
              <a:t>: Lack Consistency</a:t>
            </a:r>
            <a:endParaRPr lang="en-US" dirty="0"/>
          </a:p>
        </p:txBody>
      </p:sp>
      <p:sp>
        <p:nvSpPr>
          <p:cNvPr id="8" name="TextBox 7"/>
          <p:cNvSpPr txBox="1"/>
          <p:nvPr/>
        </p:nvSpPr>
        <p:spPr>
          <a:xfrm>
            <a:off x="2162547" y="2824024"/>
            <a:ext cx="2023631" cy="369332"/>
          </a:xfrm>
          <a:prstGeom prst="rect">
            <a:avLst/>
          </a:prstGeom>
          <a:noFill/>
        </p:spPr>
        <p:txBody>
          <a:bodyPr wrap="none" rtlCol="0">
            <a:spAutoFit/>
          </a:bodyPr>
          <a:lstStyle/>
          <a:p>
            <a:r>
              <a:rPr lang="en-US" dirty="0" smtClean="0">
                <a:solidFill>
                  <a:srgbClr val="FF0000"/>
                </a:solidFill>
              </a:rPr>
              <a:t>CP</a:t>
            </a:r>
            <a:r>
              <a:rPr lang="en-US" dirty="0" smtClean="0"/>
              <a:t>: Lack Availability</a:t>
            </a:r>
            <a:endParaRPr lang="en-US" dirty="0"/>
          </a:p>
        </p:txBody>
      </p:sp>
      <p:sp>
        <p:nvSpPr>
          <p:cNvPr id="9" name="TextBox 8"/>
          <p:cNvSpPr txBox="1"/>
          <p:nvPr/>
        </p:nvSpPr>
        <p:spPr>
          <a:xfrm>
            <a:off x="4793361" y="2824024"/>
            <a:ext cx="2783391" cy="369332"/>
          </a:xfrm>
          <a:prstGeom prst="rect">
            <a:avLst/>
          </a:prstGeom>
          <a:noFill/>
        </p:spPr>
        <p:txBody>
          <a:bodyPr wrap="none" rtlCol="0">
            <a:spAutoFit/>
          </a:bodyPr>
          <a:lstStyle/>
          <a:p>
            <a:r>
              <a:rPr lang="en-US" dirty="0" smtClean="0">
                <a:solidFill>
                  <a:srgbClr val="FF0000"/>
                </a:solidFill>
              </a:rPr>
              <a:t>CA</a:t>
            </a:r>
            <a:r>
              <a:rPr lang="en-US" dirty="0" smtClean="0"/>
              <a:t>: Lack Partition Tolerance</a:t>
            </a:r>
            <a:endParaRPr lang="en-US" dirty="0"/>
          </a:p>
        </p:txBody>
      </p:sp>
    </p:spTree>
    <p:extLst>
      <p:ext uri="{BB962C8B-B14F-4D97-AF65-F5344CB8AC3E}">
        <p14:creationId xmlns:p14="http://schemas.microsoft.com/office/powerpoint/2010/main" val="3121001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Multi-Process Speculation</a:t>
            </a:r>
            <a:endParaRPr lang="en-US" dirty="0"/>
          </a:p>
        </p:txBody>
      </p:sp>
      <p:sp>
        <p:nvSpPr>
          <p:cNvPr id="3" name="Content Placeholder 2"/>
          <p:cNvSpPr>
            <a:spLocks noGrp="1"/>
          </p:cNvSpPr>
          <p:nvPr>
            <p:ph idx="1"/>
          </p:nvPr>
        </p:nvSpPr>
        <p:spPr/>
        <p:txBody>
          <a:bodyPr/>
          <a:lstStyle/>
          <a:p>
            <a:r>
              <a:rPr lang="en-US" dirty="0" smtClean="0"/>
              <a:t>Processes often cooperate</a:t>
            </a:r>
          </a:p>
          <a:p>
            <a:pPr lvl="1"/>
            <a:r>
              <a:rPr lang="en-US" dirty="0" smtClean="0"/>
              <a:t>Example: “make” forks children to compile, link, etc.</a:t>
            </a:r>
          </a:p>
          <a:p>
            <a:pPr lvl="1"/>
            <a:r>
              <a:rPr lang="en-US" dirty="0" smtClean="0"/>
              <a:t>Would block if speculation limits to one task</a:t>
            </a:r>
          </a:p>
          <a:p>
            <a:r>
              <a:rPr lang="en-US" dirty="0"/>
              <a:t>Allow kernel objects to have speculative state</a:t>
            </a:r>
          </a:p>
          <a:p>
            <a:pPr lvl="1"/>
            <a:r>
              <a:rPr lang="en-US" dirty="0"/>
              <a:t>Examples: </a:t>
            </a:r>
            <a:r>
              <a:rPr lang="en-US" dirty="0" err="1"/>
              <a:t>inodes</a:t>
            </a:r>
            <a:r>
              <a:rPr lang="en-US" dirty="0"/>
              <a:t>, signals, pipes, Unix sockets, etc.</a:t>
            </a:r>
          </a:p>
          <a:p>
            <a:pPr lvl="1"/>
            <a:r>
              <a:rPr lang="en-US" dirty="0"/>
              <a:t>Propagate dependencies among objects</a:t>
            </a:r>
          </a:p>
          <a:p>
            <a:pPr lvl="1"/>
            <a:r>
              <a:rPr lang="en-US" dirty="0"/>
              <a:t>Objects rolled back to prior states when specs </a:t>
            </a:r>
            <a:r>
              <a:rPr lang="en-US" dirty="0" smtClean="0"/>
              <a:t>fail</a:t>
            </a:r>
            <a:endParaRPr lang="en-US" dirty="0"/>
          </a:p>
        </p:txBody>
      </p:sp>
    </p:spTree>
    <p:extLst>
      <p:ext uri="{BB962C8B-B14F-4D97-AF65-F5344CB8AC3E}">
        <p14:creationId xmlns:p14="http://schemas.microsoft.com/office/powerpoint/2010/main" val="4117812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2"/>
          </p:nvPr>
        </p:nvSpPr>
        <p:spPr/>
        <p:txBody>
          <a:bodyPr/>
          <a:lstStyle/>
          <a:p>
            <a:fld id="{C97C0B6C-DD93-4DE0-98FE-D28FB068B050}" type="slidenum">
              <a:rPr lang="en-US"/>
              <a:pPr/>
              <a:t>41</a:t>
            </a:fld>
            <a:endParaRPr lang="en-US"/>
          </a:p>
        </p:txBody>
      </p:sp>
      <p:grpSp>
        <p:nvGrpSpPr>
          <p:cNvPr id="63664" name="Group 176"/>
          <p:cNvGrpSpPr>
            <a:grpSpLocks/>
          </p:cNvGrpSpPr>
          <p:nvPr/>
        </p:nvGrpSpPr>
        <p:grpSpPr bwMode="auto">
          <a:xfrm>
            <a:off x="2057400" y="1676400"/>
            <a:ext cx="1676400" cy="838200"/>
            <a:chOff x="1296" y="1056"/>
            <a:chExt cx="1056" cy="528"/>
          </a:xfrm>
        </p:grpSpPr>
        <p:sp>
          <p:nvSpPr>
            <p:cNvPr id="63577" name="AutoShape 89"/>
            <p:cNvSpPr>
              <a:spLocks noChangeArrowheads="1"/>
            </p:cNvSpPr>
            <p:nvPr/>
          </p:nvSpPr>
          <p:spPr bwMode="auto">
            <a:xfrm>
              <a:off x="1546" y="1056"/>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8" name="Text Box 90"/>
            <p:cNvSpPr txBox="1">
              <a:spLocks noChangeArrowheads="1"/>
            </p:cNvSpPr>
            <p:nvPr/>
          </p:nvSpPr>
          <p:spPr bwMode="auto">
            <a:xfrm>
              <a:off x="1296" y="119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 1</a:t>
              </a:r>
            </a:p>
          </p:txBody>
        </p:sp>
      </p:grpSp>
      <p:grpSp>
        <p:nvGrpSpPr>
          <p:cNvPr id="63663" name="Group 175"/>
          <p:cNvGrpSpPr>
            <a:grpSpLocks/>
          </p:cNvGrpSpPr>
          <p:nvPr/>
        </p:nvGrpSpPr>
        <p:grpSpPr bwMode="auto">
          <a:xfrm>
            <a:off x="2057400" y="1676400"/>
            <a:ext cx="1676400" cy="838200"/>
            <a:chOff x="1968" y="1056"/>
            <a:chExt cx="1056" cy="528"/>
          </a:xfrm>
        </p:grpSpPr>
        <p:sp>
          <p:nvSpPr>
            <p:cNvPr id="63650" name="AutoShape 162"/>
            <p:cNvSpPr>
              <a:spLocks noChangeArrowheads="1"/>
            </p:cNvSpPr>
            <p:nvPr/>
          </p:nvSpPr>
          <p:spPr bwMode="auto">
            <a:xfrm>
              <a:off x="2218" y="1056"/>
              <a:ext cx="576" cy="528"/>
            </a:xfrm>
            <a:prstGeom prst="octagon">
              <a:avLst>
                <a:gd name="adj" fmla="val 29287"/>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51" name="Text Box 163"/>
            <p:cNvSpPr txBox="1">
              <a:spLocks noChangeArrowheads="1"/>
            </p:cNvSpPr>
            <p:nvPr/>
          </p:nvSpPr>
          <p:spPr bwMode="auto">
            <a:xfrm>
              <a:off x="1968" y="119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 1</a:t>
              </a:r>
            </a:p>
          </p:txBody>
        </p:sp>
      </p:grpSp>
      <p:sp>
        <p:nvSpPr>
          <p:cNvPr id="63490" name="Rectangle 2"/>
          <p:cNvSpPr>
            <a:spLocks noGrp="1" noChangeArrowheads="1"/>
          </p:cNvSpPr>
          <p:nvPr>
            <p:ph type="title"/>
          </p:nvPr>
        </p:nvSpPr>
        <p:spPr/>
        <p:txBody>
          <a:bodyPr/>
          <a:lstStyle/>
          <a:p>
            <a:r>
              <a:rPr lang="en-US"/>
              <a:t>Multi-Process Speculation</a:t>
            </a:r>
          </a:p>
        </p:txBody>
      </p:sp>
      <p:grpSp>
        <p:nvGrpSpPr>
          <p:cNvPr id="63662" name="Group 174"/>
          <p:cNvGrpSpPr>
            <a:grpSpLocks/>
          </p:cNvGrpSpPr>
          <p:nvPr/>
        </p:nvGrpSpPr>
        <p:grpSpPr bwMode="auto">
          <a:xfrm>
            <a:off x="5105400" y="1676400"/>
            <a:ext cx="1676400" cy="838200"/>
            <a:chOff x="3216" y="1056"/>
            <a:chExt cx="1056" cy="528"/>
          </a:xfrm>
        </p:grpSpPr>
        <p:sp>
          <p:nvSpPr>
            <p:cNvPr id="63588" name="AutoShape 100"/>
            <p:cNvSpPr>
              <a:spLocks noChangeArrowheads="1"/>
            </p:cNvSpPr>
            <p:nvPr/>
          </p:nvSpPr>
          <p:spPr bwMode="auto">
            <a:xfrm>
              <a:off x="3466" y="1056"/>
              <a:ext cx="576" cy="528"/>
            </a:xfrm>
            <a:prstGeom prst="octagon">
              <a:avLst>
                <a:gd name="adj" fmla="val 2928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89" name="Text Box 101"/>
            <p:cNvSpPr txBox="1">
              <a:spLocks noChangeArrowheads="1"/>
            </p:cNvSpPr>
            <p:nvPr/>
          </p:nvSpPr>
          <p:spPr bwMode="auto">
            <a:xfrm>
              <a:off x="3216" y="119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000000"/>
                  </a:solidFill>
                </a:rPr>
                <a:t>Spec 2</a:t>
              </a:r>
            </a:p>
          </p:txBody>
        </p:sp>
      </p:grpSp>
      <p:sp>
        <p:nvSpPr>
          <p:cNvPr id="63634" name="AutoShape 146"/>
          <p:cNvSpPr>
            <a:spLocks noChangeArrowheads="1"/>
          </p:cNvSpPr>
          <p:nvPr/>
        </p:nvSpPr>
        <p:spPr bwMode="auto">
          <a:xfrm>
            <a:off x="7239000" y="1447800"/>
            <a:ext cx="1600200" cy="1828800"/>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75" name="Text Box 87"/>
          <p:cNvSpPr txBox="1">
            <a:spLocks noChangeArrowheads="1"/>
          </p:cNvSpPr>
          <p:nvPr/>
        </p:nvSpPr>
        <p:spPr bwMode="auto">
          <a:xfrm>
            <a:off x="7239000" y="3276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t>pid 8001</a:t>
            </a:r>
          </a:p>
        </p:txBody>
      </p:sp>
      <p:sp>
        <p:nvSpPr>
          <p:cNvPr id="63585" name="Rectangle 97"/>
          <p:cNvSpPr>
            <a:spLocks noChangeArrowheads="1"/>
          </p:cNvSpPr>
          <p:nvPr/>
        </p:nvSpPr>
        <p:spPr bwMode="auto">
          <a:xfrm>
            <a:off x="7467600" y="18288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63598" name="Rectangle 110"/>
          <p:cNvSpPr>
            <a:spLocks noChangeArrowheads="1"/>
          </p:cNvSpPr>
          <p:nvPr/>
        </p:nvSpPr>
        <p:spPr bwMode="auto">
          <a:xfrm>
            <a:off x="7467600" y="24384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63633" name="AutoShape 145"/>
          <p:cNvSpPr>
            <a:spLocks noChangeArrowheads="1"/>
          </p:cNvSpPr>
          <p:nvPr/>
        </p:nvSpPr>
        <p:spPr bwMode="auto">
          <a:xfrm>
            <a:off x="3657600" y="4114800"/>
            <a:ext cx="1600200" cy="1828800"/>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82" name="Text Box 94"/>
          <p:cNvSpPr txBox="1">
            <a:spLocks noChangeArrowheads="1"/>
          </p:cNvSpPr>
          <p:nvPr/>
        </p:nvSpPr>
        <p:spPr bwMode="auto">
          <a:xfrm>
            <a:off x="3505200" y="6096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inode 3456</a:t>
            </a:r>
          </a:p>
        </p:txBody>
      </p:sp>
      <p:sp>
        <p:nvSpPr>
          <p:cNvPr id="63591" name="Rectangle 103"/>
          <p:cNvSpPr>
            <a:spLocks noChangeArrowheads="1"/>
          </p:cNvSpPr>
          <p:nvPr/>
        </p:nvSpPr>
        <p:spPr bwMode="auto">
          <a:xfrm>
            <a:off x="3886200" y="44196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Chown</a:t>
            </a:r>
            <a:r>
              <a:rPr lang="en-US" baseline="30000">
                <a:solidFill>
                  <a:srgbClr val="000000"/>
                </a:solidFill>
              </a:rPr>
              <a:t>-1</a:t>
            </a:r>
            <a:endParaRPr lang="en-US">
              <a:solidFill>
                <a:srgbClr val="000000"/>
              </a:solidFill>
            </a:endParaRPr>
          </a:p>
        </p:txBody>
      </p:sp>
      <p:sp>
        <p:nvSpPr>
          <p:cNvPr id="63599" name="Rectangle 111"/>
          <p:cNvSpPr>
            <a:spLocks noChangeArrowheads="1"/>
          </p:cNvSpPr>
          <p:nvPr/>
        </p:nvSpPr>
        <p:spPr bwMode="auto">
          <a:xfrm>
            <a:off x="3886200" y="49530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Write</a:t>
            </a:r>
            <a:r>
              <a:rPr lang="en-US" baseline="30000">
                <a:solidFill>
                  <a:srgbClr val="000000"/>
                </a:solidFill>
              </a:rPr>
              <a:t>-1</a:t>
            </a:r>
            <a:endParaRPr lang="en-US">
              <a:solidFill>
                <a:srgbClr val="000000"/>
              </a:solidFill>
            </a:endParaRPr>
          </a:p>
        </p:txBody>
      </p:sp>
      <p:sp>
        <p:nvSpPr>
          <p:cNvPr id="63623" name="Line 135"/>
          <p:cNvSpPr>
            <a:spLocks noChangeShapeType="1"/>
          </p:cNvSpPr>
          <p:nvPr/>
        </p:nvSpPr>
        <p:spPr bwMode="auto">
          <a:xfrm flipV="1">
            <a:off x="1447800" y="2057400"/>
            <a:ext cx="91440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72" name="Text Box 84"/>
          <p:cNvSpPr txBox="1">
            <a:spLocks noChangeArrowheads="1"/>
          </p:cNvSpPr>
          <p:nvPr/>
        </p:nvSpPr>
        <p:spPr bwMode="auto">
          <a:xfrm>
            <a:off x="76200" y="3276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pid 8000</a:t>
            </a:r>
          </a:p>
        </p:txBody>
      </p:sp>
      <p:sp>
        <p:nvSpPr>
          <p:cNvPr id="63630" name="AutoShape 142"/>
          <p:cNvSpPr>
            <a:spLocks noChangeArrowheads="1"/>
          </p:cNvSpPr>
          <p:nvPr/>
        </p:nvSpPr>
        <p:spPr bwMode="auto">
          <a:xfrm>
            <a:off x="0" y="1447800"/>
            <a:ext cx="1600200" cy="1828800"/>
          </a:xfrm>
          <a:prstGeom prst="verticalScroll">
            <a:avLst>
              <a:gd name="adj" fmla="val 12500"/>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84" name="Rectangle 96"/>
          <p:cNvSpPr>
            <a:spLocks noChangeArrowheads="1"/>
          </p:cNvSpPr>
          <p:nvPr/>
        </p:nvSpPr>
        <p:spPr bwMode="auto">
          <a:xfrm>
            <a:off x="228600" y="1828800"/>
            <a:ext cx="1143000" cy="381000"/>
          </a:xfrm>
          <a:prstGeom prst="rect">
            <a:avLst/>
          </a:prstGeom>
          <a:solidFill>
            <a:srgbClr val="FF505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63642" name="Line 154"/>
          <p:cNvSpPr>
            <a:spLocks noChangeShapeType="1"/>
          </p:cNvSpPr>
          <p:nvPr/>
        </p:nvSpPr>
        <p:spPr bwMode="auto">
          <a:xfrm flipV="1">
            <a:off x="6477000" y="2057400"/>
            <a:ext cx="91440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43" name="Freeform 155"/>
          <p:cNvSpPr>
            <a:spLocks/>
          </p:cNvSpPr>
          <p:nvPr/>
        </p:nvSpPr>
        <p:spPr bwMode="auto">
          <a:xfrm>
            <a:off x="2439988" y="2438400"/>
            <a:ext cx="1370012" cy="2212975"/>
          </a:xfrm>
          <a:custGeom>
            <a:avLst/>
            <a:gdLst>
              <a:gd name="T0" fmla="*/ 863 w 863"/>
              <a:gd name="T1" fmla="*/ 1344 h 1394"/>
              <a:gd name="T2" fmla="*/ 136 w 863"/>
              <a:gd name="T3" fmla="*/ 1170 h 1394"/>
              <a:gd name="T4" fmla="*/ 47 w 863"/>
              <a:gd name="T5" fmla="*/ 0 h 1394"/>
            </a:gdLst>
            <a:ahLst/>
            <a:cxnLst>
              <a:cxn ang="0">
                <a:pos x="T0" y="T1"/>
              </a:cxn>
              <a:cxn ang="0">
                <a:pos x="T2" y="T3"/>
              </a:cxn>
              <a:cxn ang="0">
                <a:pos x="T4" y="T5"/>
              </a:cxn>
            </a:cxnLst>
            <a:rect l="0" t="0" r="r" b="b"/>
            <a:pathLst>
              <a:path w="863" h="1394">
                <a:moveTo>
                  <a:pt x="863" y="1344"/>
                </a:moveTo>
                <a:cubicBezTo>
                  <a:pt x="742" y="1315"/>
                  <a:pt x="272" y="1394"/>
                  <a:pt x="136" y="1170"/>
                </a:cubicBezTo>
                <a:cubicBezTo>
                  <a:pt x="0" y="946"/>
                  <a:pt x="66" y="244"/>
                  <a:pt x="47" y="0"/>
                </a:cubicBezTo>
              </a:path>
            </a:pathLst>
          </a:custGeom>
          <a:noFill/>
          <a:ln w="539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45" name="Freeform 157"/>
          <p:cNvSpPr>
            <a:spLocks/>
          </p:cNvSpPr>
          <p:nvPr/>
        </p:nvSpPr>
        <p:spPr bwMode="auto">
          <a:xfrm>
            <a:off x="5029200" y="2514600"/>
            <a:ext cx="990600" cy="2817813"/>
          </a:xfrm>
          <a:custGeom>
            <a:avLst/>
            <a:gdLst>
              <a:gd name="T0" fmla="*/ 0 w 881"/>
              <a:gd name="T1" fmla="*/ 1776 h 1871"/>
              <a:gd name="T2" fmla="*/ 745 w 881"/>
              <a:gd name="T3" fmla="*/ 1575 h 1871"/>
              <a:gd name="T4" fmla="*/ 816 w 881"/>
              <a:gd name="T5" fmla="*/ 0 h 1871"/>
            </a:gdLst>
            <a:ahLst/>
            <a:cxnLst>
              <a:cxn ang="0">
                <a:pos x="T0" y="T1"/>
              </a:cxn>
              <a:cxn ang="0">
                <a:pos x="T2" y="T3"/>
              </a:cxn>
              <a:cxn ang="0">
                <a:pos x="T4" y="T5"/>
              </a:cxn>
            </a:cxnLst>
            <a:rect l="0" t="0" r="r" b="b"/>
            <a:pathLst>
              <a:path w="881" h="1871">
                <a:moveTo>
                  <a:pt x="0" y="1776"/>
                </a:moveTo>
                <a:cubicBezTo>
                  <a:pt x="124" y="1743"/>
                  <a:pt x="609" y="1871"/>
                  <a:pt x="745" y="1575"/>
                </a:cubicBezTo>
                <a:cubicBezTo>
                  <a:pt x="881" y="1279"/>
                  <a:pt x="801" y="328"/>
                  <a:pt x="816" y="0"/>
                </a:cubicBezTo>
              </a:path>
            </a:pathLst>
          </a:custGeom>
          <a:noFill/>
          <a:ln w="539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47" name="Freeform 159"/>
          <p:cNvSpPr>
            <a:spLocks/>
          </p:cNvSpPr>
          <p:nvPr/>
        </p:nvSpPr>
        <p:spPr bwMode="auto">
          <a:xfrm>
            <a:off x="3054350" y="2466975"/>
            <a:ext cx="4337050" cy="962025"/>
          </a:xfrm>
          <a:custGeom>
            <a:avLst/>
            <a:gdLst>
              <a:gd name="T0" fmla="*/ 124 w 2732"/>
              <a:gd name="T1" fmla="*/ 0 h 606"/>
              <a:gd name="T2" fmla="*/ 435 w 2732"/>
              <a:gd name="T3" fmla="*/ 585 h 606"/>
              <a:gd name="T4" fmla="*/ 2732 w 2732"/>
              <a:gd name="T5" fmla="*/ 126 h 606"/>
            </a:gdLst>
            <a:ahLst/>
            <a:cxnLst>
              <a:cxn ang="0">
                <a:pos x="T0" y="T1"/>
              </a:cxn>
              <a:cxn ang="0">
                <a:pos x="T2" y="T3"/>
              </a:cxn>
              <a:cxn ang="0">
                <a:pos x="T4" y="T5"/>
              </a:cxn>
            </a:cxnLst>
            <a:rect l="0" t="0" r="r" b="b"/>
            <a:pathLst>
              <a:path w="2732" h="606">
                <a:moveTo>
                  <a:pt x="124" y="0"/>
                </a:moveTo>
                <a:cubicBezTo>
                  <a:pt x="176" y="98"/>
                  <a:pt x="0" y="564"/>
                  <a:pt x="435" y="585"/>
                </a:cubicBezTo>
                <a:cubicBezTo>
                  <a:pt x="870" y="606"/>
                  <a:pt x="2254" y="222"/>
                  <a:pt x="2732" y="126"/>
                </a:cubicBezTo>
              </a:path>
            </a:pathLst>
          </a:custGeom>
          <a:noFill/>
          <a:ln w="539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48" name="Rectangle 160"/>
          <p:cNvSpPr>
            <a:spLocks noChangeArrowheads="1"/>
          </p:cNvSpPr>
          <p:nvPr/>
        </p:nvSpPr>
        <p:spPr bwMode="auto">
          <a:xfrm>
            <a:off x="228600" y="1828800"/>
            <a:ext cx="1143000" cy="381000"/>
          </a:xfrm>
          <a:prstGeom prst="rect">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63659" name="Rectangle 171"/>
          <p:cNvSpPr>
            <a:spLocks noChangeArrowheads="1"/>
          </p:cNvSpPr>
          <p:nvPr/>
        </p:nvSpPr>
        <p:spPr bwMode="auto">
          <a:xfrm>
            <a:off x="7467600" y="2438400"/>
            <a:ext cx="1143000" cy="381000"/>
          </a:xfrm>
          <a:prstGeom prst="rect">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Checkpoint</a:t>
            </a:r>
          </a:p>
        </p:txBody>
      </p:sp>
      <p:sp>
        <p:nvSpPr>
          <p:cNvPr id="63660" name="Rectangle 172"/>
          <p:cNvSpPr>
            <a:spLocks noChangeArrowheads="1"/>
          </p:cNvSpPr>
          <p:nvPr/>
        </p:nvSpPr>
        <p:spPr bwMode="auto">
          <a:xfrm>
            <a:off x="3886200" y="4419600"/>
            <a:ext cx="1143000" cy="381000"/>
          </a:xfrm>
          <a:prstGeom prst="rect">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Chown</a:t>
            </a:r>
            <a:r>
              <a:rPr lang="en-US" baseline="30000">
                <a:solidFill>
                  <a:srgbClr val="000000"/>
                </a:solidFill>
              </a:rPr>
              <a:t>-1</a:t>
            </a:r>
            <a:endParaRPr lang="en-US">
              <a:solidFill>
                <a:srgbClr val="000000"/>
              </a:solidFill>
            </a:endParaRPr>
          </a:p>
        </p:txBody>
      </p:sp>
      <p:sp>
        <p:nvSpPr>
          <p:cNvPr id="63661" name="Rectangle 173"/>
          <p:cNvSpPr>
            <a:spLocks noChangeArrowheads="1"/>
          </p:cNvSpPr>
          <p:nvPr/>
        </p:nvSpPr>
        <p:spPr bwMode="auto">
          <a:xfrm>
            <a:off x="3886200" y="4953000"/>
            <a:ext cx="1143000" cy="381000"/>
          </a:xfrm>
          <a:prstGeom prst="rect">
            <a:avLst/>
          </a:pr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rgbClr val="000000"/>
                </a:solidFill>
              </a:rPr>
              <a:t>Write</a:t>
            </a:r>
            <a:r>
              <a:rPr lang="en-US" baseline="30000">
                <a:solidFill>
                  <a:srgbClr val="000000"/>
                </a:solidFill>
              </a:rPr>
              <a:t>-1</a:t>
            </a:r>
            <a:endParaRPr lang="en-US">
              <a:solidFill>
                <a:srgbClr val="000000"/>
              </a:solidFill>
            </a:endParaRPr>
          </a:p>
        </p:txBody>
      </p:sp>
      <p:sp>
        <p:nvSpPr>
          <p:cNvPr id="33" name="TextBox 32"/>
          <p:cNvSpPr txBox="1"/>
          <p:nvPr/>
        </p:nvSpPr>
        <p:spPr>
          <a:xfrm>
            <a:off x="5331652" y="6356591"/>
            <a:ext cx="3173626" cy="369332"/>
          </a:xfrm>
          <a:prstGeom prst="rect">
            <a:avLst/>
          </a:prstGeom>
          <a:noFill/>
        </p:spPr>
        <p:txBody>
          <a:bodyPr wrap="none" rtlCol="0">
            <a:spAutoFit/>
          </a:bodyPr>
          <a:lstStyle/>
          <a:p>
            <a:r>
              <a:rPr lang="en-US" dirty="0" smtClean="0"/>
              <a:t>From Nightingale’s presentation</a:t>
            </a:r>
            <a:endParaRPr lang="en-US" dirty="0"/>
          </a:p>
        </p:txBody>
      </p:sp>
    </p:spTree>
    <p:custDataLst>
      <p:tags r:id="rId1"/>
    </p:custDataLst>
    <p:extLst>
      <p:ext uri="{BB962C8B-B14F-4D97-AF65-F5344CB8AC3E}">
        <p14:creationId xmlns:p14="http://schemas.microsoft.com/office/powerpoint/2010/main" val="3365339757"/>
      </p:ext>
    </p:extLst>
  </p:cSld>
  <p:clrMapOvr>
    <a:masterClrMapping/>
  </p:clrMapOvr>
  <mc:AlternateContent xmlns:mc="http://schemas.openxmlformats.org/markup-compatibility/2006" xmlns:p14="http://schemas.microsoft.com/office/powerpoint/2010/main">
    <mc:Choice Requires="p14">
      <p:transition spd="slow" p14:dur="2000" advTm="146256"/>
    </mc:Choice>
    <mc:Fallback xmlns="">
      <p:transition spd="slow" advTm="1462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5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6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5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6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6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6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6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66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36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6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66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364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6358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3659"/>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6366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366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364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364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3643"/>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6362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359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6359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359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366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36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8" grpId="0" animBg="1"/>
      <p:bldP spid="63598" grpId="1" animBg="1"/>
      <p:bldP spid="63633" grpId="0" animBg="1"/>
      <p:bldP spid="63582" grpId="0"/>
      <p:bldP spid="63591" grpId="0" animBg="1"/>
      <p:bldP spid="63591" grpId="1" animBg="1"/>
      <p:bldP spid="63599" grpId="0" animBg="1"/>
      <p:bldP spid="63599" grpId="1" animBg="1"/>
      <p:bldP spid="63623" grpId="0" animBg="1"/>
      <p:bldP spid="63584" grpId="0" animBg="1"/>
      <p:bldP spid="63643" grpId="0" animBg="1"/>
      <p:bldP spid="63643" grpId="1" animBg="1"/>
      <p:bldP spid="63645" grpId="0" animBg="1"/>
      <p:bldP spid="63645" grpId="1" animBg="1"/>
      <p:bldP spid="63647" grpId="0" animBg="1"/>
      <p:bldP spid="63647" grpId="1" animBg="1"/>
      <p:bldP spid="63648" grpId="0" animBg="1"/>
      <p:bldP spid="63648" grpId="1" animBg="1"/>
      <p:bldP spid="63659" grpId="0" animBg="1"/>
      <p:bldP spid="63659" grpId="1" animBg="1"/>
      <p:bldP spid="63660" grpId="0" animBg="1"/>
      <p:bldP spid="63660" grpId="1" animBg="1"/>
      <p:bldP spid="63660" grpId="2" animBg="1"/>
      <p:bldP spid="63661" grpId="0" animBg="1"/>
      <p:bldP spid="6366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 Speculation</a:t>
            </a:r>
            <a:endParaRPr lang="en-US" dirty="0"/>
          </a:p>
        </p:txBody>
      </p:sp>
      <p:sp>
        <p:nvSpPr>
          <p:cNvPr id="3" name="Content Placeholder 2"/>
          <p:cNvSpPr>
            <a:spLocks noGrp="1"/>
          </p:cNvSpPr>
          <p:nvPr>
            <p:ph idx="1"/>
          </p:nvPr>
        </p:nvSpPr>
        <p:spPr/>
        <p:txBody>
          <a:bodyPr>
            <a:normAutofit/>
          </a:bodyPr>
          <a:lstStyle/>
          <a:p>
            <a:r>
              <a:rPr lang="en-US" dirty="0" smtClean="0"/>
              <a:t>Supports</a:t>
            </a:r>
            <a:endParaRPr lang="en-US" dirty="0" smtClean="0"/>
          </a:p>
          <a:p>
            <a:pPr lvl="1"/>
            <a:r>
              <a:rPr lang="en-US" dirty="0" smtClean="0"/>
              <a:t>Objects in distributed file system</a:t>
            </a:r>
            <a:endParaRPr lang="en-US" dirty="0" smtClean="0"/>
          </a:p>
          <a:p>
            <a:pPr lvl="1"/>
            <a:r>
              <a:rPr lang="en-US" dirty="0" smtClean="0"/>
              <a:t>Objects in local </a:t>
            </a:r>
            <a:r>
              <a:rPr lang="en-US" dirty="0" smtClean="0"/>
              <a:t>memory file system -- RAMFS</a:t>
            </a:r>
          </a:p>
          <a:p>
            <a:pPr lvl="1"/>
            <a:r>
              <a:rPr lang="en-US" dirty="0" smtClean="0"/>
              <a:t>Modified </a:t>
            </a:r>
            <a:r>
              <a:rPr lang="en-US" dirty="0" smtClean="0"/>
              <a:t>Local ext3 file system</a:t>
            </a:r>
            <a:endParaRPr lang="en-US" dirty="0" smtClean="0"/>
          </a:p>
          <a:p>
            <a:pPr lvl="1"/>
            <a:r>
              <a:rPr lang="en-US" dirty="0" smtClean="0"/>
              <a:t>IPCs:</a:t>
            </a:r>
          </a:p>
          <a:p>
            <a:pPr lvl="2"/>
            <a:r>
              <a:rPr lang="en-US" dirty="0" smtClean="0"/>
              <a:t>Pipes </a:t>
            </a:r>
            <a:r>
              <a:rPr lang="en-US" dirty="0" smtClean="0"/>
              <a:t>and </a:t>
            </a:r>
            <a:r>
              <a:rPr lang="en-US" dirty="0" err="1" smtClean="0"/>
              <a:t>fifos</a:t>
            </a:r>
            <a:r>
              <a:rPr lang="en-US" dirty="0" smtClean="0"/>
              <a:t>, Unix sockets, signals, fork and exits</a:t>
            </a:r>
            <a:endParaRPr lang="en-US" dirty="0" smtClean="0"/>
          </a:p>
          <a:p>
            <a:r>
              <a:rPr lang="en-US" dirty="0" smtClean="0"/>
              <a:t>Does not Support</a:t>
            </a:r>
          </a:p>
          <a:p>
            <a:pPr lvl="1"/>
            <a:r>
              <a:rPr lang="en-US" dirty="0" smtClean="0"/>
              <a:t>System V IPC, </a:t>
            </a:r>
            <a:r>
              <a:rPr lang="en-US" dirty="0" err="1" smtClean="0"/>
              <a:t>Futex</a:t>
            </a:r>
            <a:r>
              <a:rPr lang="en-US" dirty="0" smtClean="0"/>
              <a:t>, shared memory</a:t>
            </a:r>
            <a:endParaRPr lang="en-US" dirty="0"/>
          </a:p>
        </p:txBody>
      </p:sp>
    </p:spTree>
    <p:extLst>
      <p:ext uri="{BB962C8B-B14F-4D97-AF65-F5344CB8AC3E}">
        <p14:creationId xmlns:p14="http://schemas.microsoft.com/office/powerpoint/2010/main" val="3051768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Speculation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09227487"/>
              </p:ext>
            </p:extLst>
          </p:nvPr>
        </p:nvGraphicFramePr>
        <p:xfrm>
          <a:off x="1524000" y="13970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Client 1</a:t>
                      </a:r>
                      <a:endParaRPr lang="en-US" dirty="0"/>
                    </a:p>
                  </a:txBody>
                  <a:tcPr/>
                </a:tc>
                <a:tc>
                  <a:txBody>
                    <a:bodyPr/>
                    <a:lstStyle/>
                    <a:p>
                      <a:r>
                        <a:rPr lang="en-US" dirty="0" smtClean="0"/>
                        <a:t>Client</a:t>
                      </a:r>
                      <a:r>
                        <a:rPr lang="en-US" baseline="0" dirty="0" smtClean="0"/>
                        <a:t> 2</a:t>
                      </a:r>
                      <a:endParaRPr lang="en-US" dirty="0"/>
                    </a:p>
                  </a:txBody>
                  <a:tcPr/>
                </a:tc>
              </a:tr>
              <a:tr h="370840">
                <a:tc>
                  <a:txBody>
                    <a:bodyPr/>
                    <a:lstStyle/>
                    <a:p>
                      <a:r>
                        <a:rPr lang="en-US" dirty="0" smtClean="0"/>
                        <a:t>1. cat</a:t>
                      </a:r>
                      <a:r>
                        <a:rPr lang="en-US" baseline="0" dirty="0" smtClean="0"/>
                        <a:t> foo &gt; bar</a:t>
                      </a:r>
                      <a:endParaRPr lang="en-US" dirty="0"/>
                    </a:p>
                  </a:txBody>
                  <a:tcPr/>
                </a:tc>
                <a:tc>
                  <a:txBody>
                    <a:bodyPr/>
                    <a:lstStyle/>
                    <a:p>
                      <a:endParaRPr lang="en-US"/>
                    </a:p>
                  </a:txBody>
                  <a:tcPr/>
                </a:tc>
              </a:tr>
              <a:tr h="370840">
                <a:tc>
                  <a:txBody>
                    <a:bodyPr/>
                    <a:lstStyle/>
                    <a:p>
                      <a:endParaRPr lang="en-US"/>
                    </a:p>
                  </a:txBody>
                  <a:tcPr/>
                </a:tc>
                <a:tc>
                  <a:txBody>
                    <a:bodyPr/>
                    <a:lstStyle/>
                    <a:p>
                      <a:r>
                        <a:rPr lang="en-US" dirty="0" smtClean="0"/>
                        <a:t>2. cat bar</a:t>
                      </a:r>
                      <a:endParaRPr lang="en-US" dirty="0"/>
                    </a:p>
                  </a:txBody>
                  <a:tcPr/>
                </a:tc>
              </a:tr>
            </a:tbl>
          </a:graphicData>
        </a:graphic>
      </p:graphicFrame>
      <p:cxnSp>
        <p:nvCxnSpPr>
          <p:cNvPr id="8" name="Straight Arrow Connector 7"/>
          <p:cNvCxnSpPr/>
          <p:nvPr/>
        </p:nvCxnSpPr>
        <p:spPr>
          <a:xfrm>
            <a:off x="762000" y="1447800"/>
            <a:ext cx="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066800"/>
            <a:ext cx="649537" cy="369332"/>
          </a:xfrm>
          <a:prstGeom prst="rect">
            <a:avLst/>
          </a:prstGeom>
          <a:noFill/>
        </p:spPr>
        <p:txBody>
          <a:bodyPr wrap="none" rtlCol="0">
            <a:spAutoFit/>
          </a:bodyPr>
          <a:lstStyle/>
          <a:p>
            <a:r>
              <a:rPr lang="en-US" dirty="0" smtClean="0"/>
              <a:t>Time</a:t>
            </a:r>
            <a:endParaRPr lang="en-US" dirty="0"/>
          </a:p>
        </p:txBody>
      </p:sp>
      <p:sp>
        <p:nvSpPr>
          <p:cNvPr id="10" name="TextBox 9"/>
          <p:cNvSpPr txBox="1"/>
          <p:nvPr/>
        </p:nvSpPr>
        <p:spPr>
          <a:xfrm>
            <a:off x="2133600" y="2850082"/>
            <a:ext cx="4221733" cy="369332"/>
          </a:xfrm>
          <a:prstGeom prst="rect">
            <a:avLst/>
          </a:prstGeom>
          <a:noFill/>
        </p:spPr>
        <p:txBody>
          <a:bodyPr wrap="none" rtlCol="0">
            <a:spAutoFit/>
          </a:bodyPr>
          <a:lstStyle/>
          <a:p>
            <a:r>
              <a:rPr lang="en-US" dirty="0" smtClean="0"/>
              <a:t>Question: What does client 2 view in ‘bar’?</a:t>
            </a:r>
            <a:endParaRPr lang="en-US" dirty="0"/>
          </a:p>
        </p:txBody>
      </p:sp>
      <p:sp>
        <p:nvSpPr>
          <p:cNvPr id="11" name="TextBox 10"/>
          <p:cNvSpPr txBox="1"/>
          <p:nvPr/>
        </p:nvSpPr>
        <p:spPr>
          <a:xfrm>
            <a:off x="4724400" y="6460435"/>
            <a:ext cx="4323235" cy="369332"/>
          </a:xfrm>
          <a:prstGeom prst="rect">
            <a:avLst/>
          </a:prstGeom>
          <a:noFill/>
        </p:spPr>
        <p:txBody>
          <a:bodyPr wrap="none" rtlCol="0">
            <a:spAutoFit/>
          </a:bodyPr>
          <a:lstStyle/>
          <a:p>
            <a:r>
              <a:rPr lang="en-US" dirty="0" smtClean="0"/>
              <a:t>Reproduced from Nightingale’s Presentation</a:t>
            </a:r>
            <a:endParaRPr lang="en-US" dirty="0"/>
          </a:p>
        </p:txBody>
      </p:sp>
      <p:sp>
        <p:nvSpPr>
          <p:cNvPr id="12" name="Rectangle 11"/>
          <p:cNvSpPr/>
          <p:nvPr/>
        </p:nvSpPr>
        <p:spPr>
          <a:xfrm>
            <a:off x="781968" y="3581400"/>
            <a:ext cx="7470913" cy="2677656"/>
          </a:xfrm>
          <a:prstGeom prst="rect">
            <a:avLst/>
          </a:prstGeom>
        </p:spPr>
        <p:txBody>
          <a:bodyPr wrap="square">
            <a:spAutoFit/>
          </a:bodyPr>
          <a:lstStyle/>
          <a:p>
            <a:r>
              <a:rPr lang="en-US" sz="2400" dirty="0"/>
              <a:t>Handling Mutating Operations</a:t>
            </a:r>
          </a:p>
          <a:p>
            <a:pPr marL="800100" lvl="1" indent="-342900">
              <a:buFont typeface="Arial" pitchFamily="34" charset="0"/>
              <a:buChar char="•"/>
            </a:pPr>
            <a:r>
              <a:rPr lang="en-US" sz="2400" dirty="0"/>
              <a:t>Server permits other processes to see speculatively changed file only if cached version matches the server version</a:t>
            </a:r>
          </a:p>
          <a:p>
            <a:pPr marL="800100" lvl="1" indent="-342900">
              <a:buFont typeface="Arial" pitchFamily="34" charset="0"/>
              <a:buChar char="•"/>
            </a:pPr>
            <a:r>
              <a:rPr lang="en-US" sz="2400" dirty="0"/>
              <a:t>Server must process message in the same order as clients see</a:t>
            </a:r>
          </a:p>
          <a:p>
            <a:pPr marL="800100" lvl="1" indent="-342900">
              <a:buFont typeface="Arial" pitchFamily="34" charset="0"/>
              <a:buChar char="•"/>
            </a:pPr>
            <a:r>
              <a:rPr lang="en-US" sz="2400" dirty="0"/>
              <a:t>Server never store speculative data</a:t>
            </a:r>
          </a:p>
        </p:txBody>
      </p:sp>
    </p:spTree>
    <p:extLst>
      <p:ext uri="{BB962C8B-B14F-4D97-AF65-F5344CB8AC3E}">
        <p14:creationId xmlns:p14="http://schemas.microsoft.com/office/powerpoint/2010/main" val="3271930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 34"/>
          <p:cNvSpPr>
            <a:spLocks noGrp="1"/>
          </p:cNvSpPr>
          <p:nvPr/>
        </p:nvSpPr>
        <p:spPr bwMode="auto">
          <a:xfrm>
            <a:off x="6515100"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fld id="{F06BD039-EEAF-447E-9783-CF71C9D376AA}" type="slidenum">
              <a:rPr lang="en-US"/>
              <a:pPr/>
              <a:t>44</a:t>
            </a:fld>
            <a:endParaRPr lang="en-US"/>
          </a:p>
        </p:txBody>
      </p:sp>
      <p:sp>
        <p:nvSpPr>
          <p:cNvPr id="7" name="Rectangle 6"/>
          <p:cNvSpPr>
            <a:spLocks noGrp="1" noChangeArrowheads="1"/>
          </p:cNvSpPr>
          <p:nvPr/>
        </p:nvSpPr>
        <p:spPr bwMode="auto">
          <a:xfrm>
            <a:off x="533400" y="1272243"/>
            <a:ext cx="845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dirty="0" smtClean="0"/>
              <a:t>Speculator </a:t>
            </a:r>
            <a:r>
              <a:rPr lang="en-US" dirty="0"/>
              <a:t>makes group commit possible</a:t>
            </a:r>
          </a:p>
          <a:p>
            <a:pPr lvl="1">
              <a:buFontTx/>
              <a:buNone/>
            </a:pPr>
            <a:endParaRPr lang="en-US" dirty="0"/>
          </a:p>
        </p:txBody>
      </p:sp>
      <p:sp>
        <p:nvSpPr>
          <p:cNvPr id="8" name="Line 4"/>
          <p:cNvSpPr>
            <a:spLocks noChangeShapeType="1"/>
          </p:cNvSpPr>
          <p:nvPr/>
        </p:nvSpPr>
        <p:spPr bwMode="auto">
          <a:xfrm>
            <a:off x="1225618" y="2732987"/>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9" name="Line 5"/>
          <p:cNvSpPr>
            <a:spLocks noChangeShapeType="1"/>
          </p:cNvSpPr>
          <p:nvPr/>
        </p:nvSpPr>
        <p:spPr bwMode="auto">
          <a:xfrm>
            <a:off x="3054418" y="2732987"/>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0" name="Line 6"/>
          <p:cNvSpPr>
            <a:spLocks noChangeShapeType="1"/>
          </p:cNvSpPr>
          <p:nvPr/>
        </p:nvSpPr>
        <p:spPr bwMode="auto">
          <a:xfrm>
            <a:off x="1225618" y="28091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1" name="Line 7"/>
          <p:cNvSpPr>
            <a:spLocks noChangeShapeType="1"/>
          </p:cNvSpPr>
          <p:nvPr/>
        </p:nvSpPr>
        <p:spPr bwMode="auto">
          <a:xfrm>
            <a:off x="1225618" y="32663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2" name="Line 8"/>
          <p:cNvSpPr>
            <a:spLocks noChangeShapeType="1"/>
          </p:cNvSpPr>
          <p:nvPr/>
        </p:nvSpPr>
        <p:spPr bwMode="auto">
          <a:xfrm flipH="1">
            <a:off x="1225618" y="30377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3" name="Line 9"/>
          <p:cNvSpPr>
            <a:spLocks noChangeShapeType="1"/>
          </p:cNvSpPr>
          <p:nvPr/>
        </p:nvSpPr>
        <p:spPr bwMode="auto">
          <a:xfrm>
            <a:off x="1225618" y="37235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4" name="Line 10"/>
          <p:cNvSpPr>
            <a:spLocks noChangeShapeType="1"/>
          </p:cNvSpPr>
          <p:nvPr/>
        </p:nvSpPr>
        <p:spPr bwMode="auto">
          <a:xfrm>
            <a:off x="1225618" y="41807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5" name="Line 11"/>
          <p:cNvSpPr>
            <a:spLocks noChangeShapeType="1"/>
          </p:cNvSpPr>
          <p:nvPr/>
        </p:nvSpPr>
        <p:spPr bwMode="auto">
          <a:xfrm flipH="1">
            <a:off x="1225618" y="34949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6" name="Line 12"/>
          <p:cNvSpPr>
            <a:spLocks noChangeShapeType="1"/>
          </p:cNvSpPr>
          <p:nvPr/>
        </p:nvSpPr>
        <p:spPr bwMode="auto">
          <a:xfrm flipH="1">
            <a:off x="1225618" y="39521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7" name="Line 13"/>
          <p:cNvSpPr>
            <a:spLocks noChangeShapeType="1"/>
          </p:cNvSpPr>
          <p:nvPr/>
        </p:nvSpPr>
        <p:spPr bwMode="auto">
          <a:xfrm flipH="1">
            <a:off x="1225618" y="44093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18" name="Text Box 14"/>
          <p:cNvSpPr txBox="1">
            <a:spLocks noChangeArrowheads="1"/>
          </p:cNvSpPr>
          <p:nvPr/>
        </p:nvSpPr>
        <p:spPr bwMode="auto">
          <a:xfrm>
            <a:off x="1225618" y="2812362"/>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write</a:t>
            </a:r>
          </a:p>
        </p:txBody>
      </p:sp>
      <p:sp>
        <p:nvSpPr>
          <p:cNvPr id="19" name="Text Box 15"/>
          <p:cNvSpPr txBox="1">
            <a:spLocks noChangeArrowheads="1"/>
          </p:cNvSpPr>
          <p:nvPr/>
        </p:nvSpPr>
        <p:spPr bwMode="auto">
          <a:xfrm>
            <a:off x="1225618" y="366485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write</a:t>
            </a:r>
          </a:p>
        </p:txBody>
      </p:sp>
      <p:sp>
        <p:nvSpPr>
          <p:cNvPr id="20" name="Text Box 16"/>
          <p:cNvSpPr txBox="1">
            <a:spLocks noChangeArrowheads="1"/>
          </p:cNvSpPr>
          <p:nvPr/>
        </p:nvSpPr>
        <p:spPr bwMode="auto">
          <a:xfrm>
            <a:off x="1225618" y="3269562"/>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commit</a:t>
            </a:r>
          </a:p>
        </p:txBody>
      </p:sp>
      <p:sp>
        <p:nvSpPr>
          <p:cNvPr id="21" name="Text Box 17"/>
          <p:cNvSpPr txBox="1">
            <a:spLocks noChangeArrowheads="1"/>
          </p:cNvSpPr>
          <p:nvPr/>
        </p:nvSpPr>
        <p:spPr bwMode="auto">
          <a:xfrm>
            <a:off x="1225618" y="4183962"/>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commit</a:t>
            </a:r>
          </a:p>
        </p:txBody>
      </p:sp>
      <p:sp>
        <p:nvSpPr>
          <p:cNvPr id="22" name="AutoShape 18"/>
          <p:cNvSpPr>
            <a:spLocks noChangeArrowheads="1"/>
          </p:cNvSpPr>
          <p:nvPr/>
        </p:nvSpPr>
        <p:spPr bwMode="auto">
          <a:xfrm>
            <a:off x="3130618" y="3418787"/>
            <a:ext cx="304800" cy="228600"/>
          </a:xfrm>
          <a:prstGeom prst="can">
            <a:avLst>
              <a:gd name="adj" fmla="val 25000"/>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3" name="AutoShape 19"/>
          <p:cNvSpPr>
            <a:spLocks noChangeArrowheads="1"/>
          </p:cNvSpPr>
          <p:nvPr/>
        </p:nvSpPr>
        <p:spPr bwMode="auto">
          <a:xfrm>
            <a:off x="3130618" y="4333187"/>
            <a:ext cx="304800" cy="228600"/>
          </a:xfrm>
          <a:prstGeom prst="can">
            <a:avLst>
              <a:gd name="adj" fmla="val 25000"/>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4" name="Line 20"/>
          <p:cNvSpPr>
            <a:spLocks noChangeShapeType="1"/>
          </p:cNvSpPr>
          <p:nvPr/>
        </p:nvSpPr>
        <p:spPr bwMode="auto">
          <a:xfrm>
            <a:off x="5873818" y="2732987"/>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5" name="Line 21"/>
          <p:cNvSpPr>
            <a:spLocks noChangeShapeType="1"/>
          </p:cNvSpPr>
          <p:nvPr/>
        </p:nvSpPr>
        <p:spPr bwMode="auto">
          <a:xfrm>
            <a:off x="7702618" y="2732987"/>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6" name="Line 22"/>
          <p:cNvSpPr>
            <a:spLocks noChangeShapeType="1"/>
          </p:cNvSpPr>
          <p:nvPr/>
        </p:nvSpPr>
        <p:spPr bwMode="auto">
          <a:xfrm>
            <a:off x="5873818" y="28091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7" name="Line 23"/>
          <p:cNvSpPr>
            <a:spLocks noChangeShapeType="1"/>
          </p:cNvSpPr>
          <p:nvPr/>
        </p:nvSpPr>
        <p:spPr bwMode="auto">
          <a:xfrm>
            <a:off x="5873818" y="28853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8" name="Line 24"/>
          <p:cNvSpPr>
            <a:spLocks noChangeShapeType="1"/>
          </p:cNvSpPr>
          <p:nvPr/>
        </p:nvSpPr>
        <p:spPr bwMode="auto">
          <a:xfrm>
            <a:off x="5873818" y="29615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29" name="Line 25"/>
          <p:cNvSpPr>
            <a:spLocks noChangeShapeType="1"/>
          </p:cNvSpPr>
          <p:nvPr/>
        </p:nvSpPr>
        <p:spPr bwMode="auto">
          <a:xfrm>
            <a:off x="5873818" y="30377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30" name="Line 26"/>
          <p:cNvSpPr>
            <a:spLocks noChangeShapeType="1"/>
          </p:cNvSpPr>
          <p:nvPr/>
        </p:nvSpPr>
        <p:spPr bwMode="auto">
          <a:xfrm flipH="1">
            <a:off x="5873818" y="34949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31" name="Line 27"/>
          <p:cNvSpPr>
            <a:spLocks noChangeShapeType="1"/>
          </p:cNvSpPr>
          <p:nvPr/>
        </p:nvSpPr>
        <p:spPr bwMode="auto">
          <a:xfrm flipH="1">
            <a:off x="5873818" y="34187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32" name="Line 28"/>
          <p:cNvSpPr>
            <a:spLocks noChangeShapeType="1"/>
          </p:cNvSpPr>
          <p:nvPr/>
        </p:nvSpPr>
        <p:spPr bwMode="auto">
          <a:xfrm flipH="1">
            <a:off x="5873818" y="32663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33" name="AutoShape 29"/>
          <p:cNvSpPr>
            <a:spLocks noChangeArrowheads="1"/>
          </p:cNvSpPr>
          <p:nvPr/>
        </p:nvSpPr>
        <p:spPr bwMode="auto">
          <a:xfrm>
            <a:off x="7778818" y="3190187"/>
            <a:ext cx="304800" cy="228600"/>
          </a:xfrm>
          <a:prstGeom prst="can">
            <a:avLst>
              <a:gd name="adj" fmla="val 25000"/>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34" name="Line 30"/>
          <p:cNvSpPr>
            <a:spLocks noChangeShapeType="1"/>
          </p:cNvSpPr>
          <p:nvPr/>
        </p:nvSpPr>
        <p:spPr bwMode="auto">
          <a:xfrm flipH="1">
            <a:off x="5873818" y="3342587"/>
            <a:ext cx="1828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endParaRPr lang="en-US"/>
          </a:p>
        </p:txBody>
      </p:sp>
      <p:sp>
        <p:nvSpPr>
          <p:cNvPr id="35" name="Text Box 31"/>
          <p:cNvSpPr txBox="1">
            <a:spLocks noChangeArrowheads="1"/>
          </p:cNvSpPr>
          <p:nvPr/>
        </p:nvSpPr>
        <p:spPr bwMode="auto">
          <a:xfrm>
            <a:off x="5492818" y="2355162"/>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Client</a:t>
            </a:r>
          </a:p>
        </p:txBody>
      </p:sp>
      <p:sp>
        <p:nvSpPr>
          <p:cNvPr id="36" name="Text Box 32"/>
          <p:cNvSpPr txBox="1">
            <a:spLocks noChangeArrowheads="1"/>
          </p:cNvSpPr>
          <p:nvPr/>
        </p:nvSpPr>
        <p:spPr bwMode="auto">
          <a:xfrm>
            <a:off x="844618" y="2355162"/>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Client</a:t>
            </a:r>
          </a:p>
        </p:txBody>
      </p:sp>
      <p:sp>
        <p:nvSpPr>
          <p:cNvPr id="37" name="Text Box 33"/>
          <p:cNvSpPr txBox="1">
            <a:spLocks noChangeArrowheads="1"/>
          </p:cNvSpPr>
          <p:nvPr/>
        </p:nvSpPr>
        <p:spPr bwMode="auto">
          <a:xfrm>
            <a:off x="2597218" y="2369450"/>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Server</a:t>
            </a:r>
          </a:p>
        </p:txBody>
      </p:sp>
      <p:sp>
        <p:nvSpPr>
          <p:cNvPr id="38" name="Text Box 34"/>
          <p:cNvSpPr txBox="1">
            <a:spLocks noChangeArrowheads="1"/>
          </p:cNvSpPr>
          <p:nvPr/>
        </p:nvSpPr>
        <p:spPr bwMode="auto">
          <a:xfrm>
            <a:off x="7226368" y="2355162"/>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a:lstStyle>
          <a:p>
            <a:r>
              <a:rPr lang="en-US" sz="2400"/>
              <a:t>Server</a:t>
            </a:r>
          </a:p>
        </p:txBody>
      </p:sp>
      <p:sp>
        <p:nvSpPr>
          <p:cNvPr id="39" name="Title 38"/>
          <p:cNvSpPr>
            <a:spLocks noGrp="1"/>
          </p:cNvSpPr>
          <p:nvPr>
            <p:ph type="title"/>
          </p:nvPr>
        </p:nvSpPr>
        <p:spPr/>
        <p:txBody>
          <a:bodyPr/>
          <a:lstStyle/>
          <a:p>
            <a:r>
              <a:rPr lang="en-US" dirty="0" smtClean="0"/>
              <a:t>Using Speculation</a:t>
            </a:r>
            <a:endParaRPr lang="en-US" dirty="0"/>
          </a:p>
        </p:txBody>
      </p:sp>
      <p:sp>
        <p:nvSpPr>
          <p:cNvPr id="41" name="TextBox 40"/>
          <p:cNvSpPr txBox="1"/>
          <p:nvPr/>
        </p:nvSpPr>
        <p:spPr>
          <a:xfrm>
            <a:off x="4724400" y="6460435"/>
            <a:ext cx="4323235" cy="369332"/>
          </a:xfrm>
          <a:prstGeom prst="rect">
            <a:avLst/>
          </a:prstGeom>
          <a:noFill/>
        </p:spPr>
        <p:txBody>
          <a:bodyPr wrap="none" rtlCol="0">
            <a:spAutoFit/>
          </a:bodyPr>
          <a:lstStyle/>
          <a:p>
            <a:r>
              <a:rPr lang="en-US" dirty="0" smtClean="0"/>
              <a:t>Reproduced from Nightingale’s Presentation</a:t>
            </a:r>
            <a:endParaRPr lang="en-US" dirty="0"/>
          </a:p>
        </p:txBody>
      </p:sp>
    </p:spTree>
    <p:extLst>
      <p:ext uri="{BB962C8B-B14F-4D97-AF65-F5344CB8AC3E}">
        <p14:creationId xmlns:p14="http://schemas.microsoft.com/office/powerpoint/2010/main" val="4259292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Speculative Execution</a:t>
            </a:r>
            <a:endParaRPr lang="en-US" dirty="0"/>
          </a:p>
        </p:txBody>
      </p:sp>
      <p:sp>
        <p:nvSpPr>
          <p:cNvPr id="3" name="Content Placeholder 2"/>
          <p:cNvSpPr>
            <a:spLocks noGrp="1"/>
          </p:cNvSpPr>
          <p:nvPr>
            <p:ph idx="1"/>
          </p:nvPr>
        </p:nvSpPr>
        <p:spPr/>
        <p:txBody>
          <a:bodyPr/>
          <a:lstStyle/>
          <a:p>
            <a:r>
              <a:rPr lang="en-US" dirty="0" smtClean="0"/>
              <a:t>To answer the following questions</a:t>
            </a:r>
          </a:p>
          <a:p>
            <a:pPr lvl="1"/>
            <a:r>
              <a:rPr lang="en-US" dirty="0" smtClean="0"/>
              <a:t>Performance gain from propagating dependencies</a:t>
            </a:r>
          </a:p>
          <a:p>
            <a:pPr lvl="1"/>
            <a:r>
              <a:rPr lang="en-US" dirty="0" smtClean="0"/>
              <a:t>Impact on performance when speculation fails</a:t>
            </a:r>
          </a:p>
          <a:p>
            <a:pPr lvl="1"/>
            <a:r>
              <a:rPr lang="en-US" dirty="0" smtClean="0"/>
              <a:t>Impact on performance of group commit and sharing state</a:t>
            </a:r>
            <a:endParaRPr lang="en-US" dirty="0" smtClean="0"/>
          </a:p>
        </p:txBody>
      </p:sp>
    </p:spTree>
    <p:extLst>
      <p:ext uri="{BB962C8B-B14F-4D97-AF65-F5344CB8AC3E}">
        <p14:creationId xmlns:p14="http://schemas.microsoft.com/office/powerpoint/2010/main" val="4072352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4C6653-6ACC-49D0-B1CA-CE1F524C9E06}" type="slidenum">
              <a:rPr lang="en-US"/>
              <a:pPr/>
              <a:t>46</a:t>
            </a:fld>
            <a:endParaRPr lang="en-US"/>
          </a:p>
        </p:txBody>
      </p:sp>
      <p:sp>
        <p:nvSpPr>
          <p:cNvPr id="108546" name="Rectangle 2"/>
          <p:cNvSpPr>
            <a:spLocks noGrp="1" noChangeArrowheads="1"/>
          </p:cNvSpPr>
          <p:nvPr>
            <p:ph type="title"/>
          </p:nvPr>
        </p:nvSpPr>
        <p:spPr/>
        <p:txBody>
          <a:bodyPr/>
          <a:lstStyle/>
          <a:p>
            <a:r>
              <a:rPr lang="en-US" dirty="0"/>
              <a:t>Apache </a:t>
            </a:r>
            <a:r>
              <a:rPr lang="en-US" dirty="0" smtClean="0"/>
              <a:t>Build</a:t>
            </a:r>
            <a:endParaRPr lang="en-US" dirty="0"/>
          </a:p>
        </p:txBody>
      </p:sp>
      <p:sp>
        <p:nvSpPr>
          <p:cNvPr id="108559" name="Rectangle 15"/>
          <p:cNvSpPr>
            <a:spLocks noGrp="1" noChangeArrowheads="1"/>
          </p:cNvSpPr>
          <p:nvPr>
            <p:ph type="body" idx="1"/>
          </p:nvPr>
        </p:nvSpPr>
        <p:spPr>
          <a:xfrm>
            <a:off x="112643" y="5562600"/>
            <a:ext cx="9031357" cy="685800"/>
          </a:xfrm>
          <a:noFill/>
          <a:ln/>
        </p:spPr>
        <p:txBody>
          <a:bodyPr/>
          <a:lstStyle/>
          <a:p>
            <a:r>
              <a:rPr lang="en-US" dirty="0" smtClean="0"/>
              <a:t>With delays </a:t>
            </a:r>
            <a:r>
              <a:rPr lang="en-US" dirty="0" err="1" smtClean="0"/>
              <a:t>SpecNFS</a:t>
            </a:r>
            <a:r>
              <a:rPr lang="en-US" dirty="0" smtClean="0"/>
              <a:t> </a:t>
            </a:r>
            <a:r>
              <a:rPr lang="en-US" dirty="0"/>
              <a:t>up to 14 times </a:t>
            </a:r>
            <a:r>
              <a:rPr lang="en-US" dirty="0" smtClean="0"/>
              <a:t>faster  </a:t>
            </a:r>
            <a:endParaRPr lang="en-US" dirty="0"/>
          </a:p>
        </p:txBody>
      </p:sp>
      <p:graphicFrame>
        <p:nvGraphicFramePr>
          <p:cNvPr id="108566" name="Object 22"/>
          <p:cNvGraphicFramePr>
            <a:graphicFrameLocks noChangeAspect="1"/>
          </p:cNvGraphicFramePr>
          <p:nvPr>
            <p:extLst>
              <p:ext uri="{D42A27DB-BD31-4B8C-83A1-F6EECF244321}">
                <p14:modId xmlns:p14="http://schemas.microsoft.com/office/powerpoint/2010/main" val="2356901772"/>
              </p:ext>
            </p:extLst>
          </p:nvPr>
        </p:nvGraphicFramePr>
        <p:xfrm>
          <a:off x="609600" y="1295400"/>
          <a:ext cx="3695700" cy="4215893"/>
        </p:xfrm>
        <a:graphic>
          <a:graphicData uri="http://schemas.openxmlformats.org/presentationml/2006/ole">
            <mc:AlternateContent xmlns:mc="http://schemas.openxmlformats.org/markup-compatibility/2006">
              <mc:Choice xmlns:v="urn:schemas-microsoft-com:vml" Requires="v">
                <p:oleObj spid="_x0000_s7198" name="Chart" r:id="rId4" imgW="4533900" imgH="5019751" progId="Excel.Sheet.8">
                  <p:embed/>
                </p:oleObj>
              </mc:Choice>
              <mc:Fallback>
                <p:oleObj name="Chart" r:id="rId4" imgW="4533900" imgH="5019751"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3695700" cy="4215893"/>
                      </a:xfrm>
                      <a:prstGeom prst="rect">
                        <a:avLst/>
                      </a:prstGeom>
                      <a:noFill/>
                      <a:ln>
                        <a:noFill/>
                      </a:ln>
                      <a:extLst/>
                    </p:spPr>
                  </p:pic>
                </p:oleObj>
              </mc:Fallback>
            </mc:AlternateContent>
          </a:graphicData>
        </a:graphic>
      </p:graphicFrame>
      <p:graphicFrame>
        <p:nvGraphicFramePr>
          <p:cNvPr id="108567" name="Object 23"/>
          <p:cNvGraphicFramePr>
            <a:graphicFrameLocks noChangeAspect="1"/>
          </p:cNvGraphicFramePr>
          <p:nvPr>
            <p:extLst>
              <p:ext uri="{D42A27DB-BD31-4B8C-83A1-F6EECF244321}">
                <p14:modId xmlns:p14="http://schemas.microsoft.com/office/powerpoint/2010/main" val="715980114"/>
              </p:ext>
            </p:extLst>
          </p:nvPr>
        </p:nvGraphicFramePr>
        <p:xfrm>
          <a:off x="4648200" y="1295400"/>
          <a:ext cx="3733800" cy="4250426"/>
        </p:xfrm>
        <a:graphic>
          <a:graphicData uri="http://schemas.openxmlformats.org/presentationml/2006/ole">
            <mc:AlternateContent xmlns:mc="http://schemas.openxmlformats.org/markup-compatibility/2006">
              <mc:Choice xmlns:v="urn:schemas-microsoft-com:vml" Requires="v">
                <p:oleObj spid="_x0000_s7199" name="Chart" r:id="rId6" imgW="4543349" imgH="5019751" progId="Excel.Sheet.8">
                  <p:embed/>
                </p:oleObj>
              </mc:Choice>
              <mc:Fallback>
                <p:oleObj name="Chart" r:id="rId6" imgW="4543349" imgH="5019751" progId="Excel.Shee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295400"/>
                        <a:ext cx="3733800" cy="4250426"/>
                      </a:xfrm>
                      <a:prstGeom prst="rect">
                        <a:avLst/>
                      </a:prstGeom>
                      <a:noFill/>
                      <a:ln>
                        <a:noFill/>
                      </a:ln>
                      <a:extLst/>
                    </p:spPr>
                  </p:pic>
                </p:oleObj>
              </mc:Fallback>
            </mc:AlternateContent>
          </a:graphicData>
        </a:graphic>
      </p:graphicFrame>
      <p:sp>
        <p:nvSpPr>
          <p:cNvPr id="2" name="TextBox 1"/>
          <p:cNvSpPr txBox="1"/>
          <p:nvPr/>
        </p:nvSpPr>
        <p:spPr>
          <a:xfrm>
            <a:off x="5105400" y="6368534"/>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2411251100"/>
      </p:ext>
    </p:extLst>
  </p:cSld>
  <p:clrMapOvr>
    <a:masterClrMapping/>
  </p:clrMapOvr>
  <p:transition advTm="1024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109EEEE2-F287-4183-9534-262F79090CA4}" type="slidenum">
              <a:rPr lang="en-US"/>
              <a:pPr/>
              <a:t>47</a:t>
            </a:fld>
            <a:endParaRPr lang="en-US"/>
          </a:p>
        </p:txBody>
      </p:sp>
      <p:sp>
        <p:nvSpPr>
          <p:cNvPr id="74754" name="Rectangle 2"/>
          <p:cNvSpPr>
            <a:spLocks noGrp="1" noChangeArrowheads="1"/>
          </p:cNvSpPr>
          <p:nvPr>
            <p:ph type="title"/>
          </p:nvPr>
        </p:nvSpPr>
        <p:spPr/>
        <p:txBody>
          <a:bodyPr/>
          <a:lstStyle/>
          <a:p>
            <a:r>
              <a:rPr lang="en-US" dirty="0"/>
              <a:t>The Cost of </a:t>
            </a:r>
            <a:r>
              <a:rPr lang="en-US" dirty="0" smtClean="0"/>
              <a:t>Rollback</a:t>
            </a:r>
            <a:endParaRPr lang="en-US" dirty="0"/>
          </a:p>
        </p:txBody>
      </p:sp>
      <p:sp>
        <p:nvSpPr>
          <p:cNvPr id="74755" name="Rectangle 3"/>
          <p:cNvSpPr>
            <a:spLocks noGrp="1" noChangeArrowheads="1"/>
          </p:cNvSpPr>
          <p:nvPr>
            <p:ph type="body" sz="half" idx="1"/>
          </p:nvPr>
        </p:nvSpPr>
        <p:spPr>
          <a:xfrm>
            <a:off x="304800" y="5943600"/>
            <a:ext cx="7620000" cy="685800"/>
          </a:xfrm>
        </p:spPr>
        <p:txBody>
          <a:bodyPr/>
          <a:lstStyle/>
          <a:p>
            <a:r>
              <a:rPr lang="en-US" sz="2800"/>
              <a:t>All files out of date SpecNFS up to 11x faster</a:t>
            </a:r>
          </a:p>
        </p:txBody>
      </p:sp>
      <p:graphicFrame>
        <p:nvGraphicFramePr>
          <p:cNvPr id="74788" name="Object 36"/>
          <p:cNvGraphicFramePr>
            <a:graphicFrameLocks noChangeAspect="1"/>
          </p:cNvGraphicFramePr>
          <p:nvPr/>
        </p:nvGraphicFramePr>
        <p:xfrm>
          <a:off x="-76200" y="1066800"/>
          <a:ext cx="4667250" cy="4743450"/>
        </p:xfrm>
        <a:graphic>
          <a:graphicData uri="http://schemas.openxmlformats.org/presentationml/2006/ole">
            <mc:AlternateContent xmlns:mc="http://schemas.openxmlformats.org/markup-compatibility/2006">
              <mc:Choice xmlns:v="urn:schemas-microsoft-com:vml" Requires="v">
                <p:oleObj spid="_x0000_s8222" name="Chart" r:id="rId4" imgW="4667402" imgH="4591202" progId="Excel.Sheet.8">
                  <p:embed/>
                </p:oleObj>
              </mc:Choice>
              <mc:Fallback>
                <p:oleObj name="Chart" r:id="rId4" imgW="4667402" imgH="4591202"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66800"/>
                        <a:ext cx="4667250" cy="47434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74789" name="Object 37"/>
          <p:cNvGraphicFramePr>
            <a:graphicFrameLocks noChangeAspect="1"/>
          </p:cNvGraphicFramePr>
          <p:nvPr/>
        </p:nvGraphicFramePr>
        <p:xfrm>
          <a:off x="4495800" y="1066800"/>
          <a:ext cx="4667250" cy="4752975"/>
        </p:xfrm>
        <a:graphic>
          <a:graphicData uri="http://schemas.openxmlformats.org/presentationml/2006/ole">
            <mc:AlternateContent xmlns:mc="http://schemas.openxmlformats.org/markup-compatibility/2006">
              <mc:Choice xmlns:v="urn:schemas-microsoft-com:vml" Requires="v">
                <p:oleObj spid="_x0000_s8223" name="Chart" r:id="rId6" imgW="4667402" imgH="4600651" progId="Excel.Sheet.8">
                  <p:embed/>
                </p:oleObj>
              </mc:Choice>
              <mc:Fallback>
                <p:oleObj name="Chart" r:id="rId6" imgW="4667402" imgH="4600651" progId="Excel.Shee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066800"/>
                        <a:ext cx="4667250" cy="47529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7" name="TextBox 6"/>
          <p:cNvSpPr txBox="1"/>
          <p:nvPr/>
        </p:nvSpPr>
        <p:spPr>
          <a:xfrm>
            <a:off x="5105400" y="6488668"/>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977425359"/>
      </p:ext>
    </p:extLst>
  </p:cSld>
  <p:clrMapOvr>
    <a:masterClrMapping/>
  </p:clrMapOvr>
  <p:transition advTm="73136"/>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65230A-433F-4C7C-A725-D58F77EDB214}" type="slidenum">
              <a:rPr lang="en-US"/>
              <a:pPr/>
              <a:t>48</a:t>
            </a:fld>
            <a:endParaRPr lang="en-US"/>
          </a:p>
        </p:txBody>
      </p:sp>
      <p:sp>
        <p:nvSpPr>
          <p:cNvPr id="75778" name="Rectangle 2"/>
          <p:cNvSpPr>
            <a:spLocks noGrp="1" noChangeArrowheads="1"/>
          </p:cNvSpPr>
          <p:nvPr>
            <p:ph type="title"/>
          </p:nvPr>
        </p:nvSpPr>
        <p:spPr/>
        <p:txBody>
          <a:bodyPr/>
          <a:lstStyle/>
          <a:p>
            <a:r>
              <a:rPr lang="en-US"/>
              <a:t>Group Commit &amp; Sharing State</a:t>
            </a:r>
          </a:p>
        </p:txBody>
      </p:sp>
      <p:sp>
        <p:nvSpPr>
          <p:cNvPr id="75779" name="Rectangle 3"/>
          <p:cNvSpPr>
            <a:spLocks noGrp="1" noChangeArrowheads="1"/>
          </p:cNvSpPr>
          <p:nvPr>
            <p:ph type="body" idx="1"/>
          </p:nvPr>
        </p:nvSpPr>
        <p:spPr>
          <a:xfrm>
            <a:off x="457200" y="5913438"/>
            <a:ext cx="8229600" cy="944562"/>
          </a:xfrm>
        </p:spPr>
        <p:txBody>
          <a:bodyPr/>
          <a:lstStyle/>
          <a:p>
            <a:endParaRPr lang="en-US" dirty="0"/>
          </a:p>
        </p:txBody>
      </p:sp>
      <p:graphicFrame>
        <p:nvGraphicFramePr>
          <p:cNvPr id="75784" name="Object 8"/>
          <p:cNvGraphicFramePr>
            <a:graphicFrameLocks noChangeAspect="1"/>
          </p:cNvGraphicFramePr>
          <p:nvPr/>
        </p:nvGraphicFramePr>
        <p:xfrm>
          <a:off x="0" y="1143000"/>
          <a:ext cx="4581525" cy="4638675"/>
        </p:xfrm>
        <a:graphic>
          <a:graphicData uri="http://schemas.openxmlformats.org/presentationml/2006/ole">
            <mc:AlternateContent xmlns:mc="http://schemas.openxmlformats.org/markup-compatibility/2006">
              <mc:Choice xmlns:v="urn:schemas-microsoft-com:vml" Requires="v">
                <p:oleObj spid="_x0000_s9246" name="Chart" r:id="rId4" imgW="4581449" imgH="4486351" progId="Excel.Sheet.8">
                  <p:embed/>
                </p:oleObj>
              </mc:Choice>
              <mc:Fallback>
                <p:oleObj name="Chart" r:id="rId4" imgW="4581449" imgH="4486351"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4581525" cy="46386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75785" name="Object 9"/>
          <p:cNvGraphicFramePr>
            <a:graphicFrameLocks noChangeAspect="1"/>
          </p:cNvGraphicFramePr>
          <p:nvPr/>
        </p:nvGraphicFramePr>
        <p:xfrm>
          <a:off x="4572000" y="1133475"/>
          <a:ext cx="4591050" cy="4638675"/>
        </p:xfrm>
        <a:graphic>
          <a:graphicData uri="http://schemas.openxmlformats.org/presentationml/2006/ole">
            <mc:AlternateContent xmlns:mc="http://schemas.openxmlformats.org/markup-compatibility/2006">
              <mc:Choice xmlns:v="urn:schemas-microsoft-com:vml" Requires="v">
                <p:oleObj spid="_x0000_s9247" name="Chart" r:id="rId6" imgW="4591202" imgH="4486351" progId="Excel.Sheet.8">
                  <p:embed/>
                </p:oleObj>
              </mc:Choice>
              <mc:Fallback>
                <p:oleObj name="Chart" r:id="rId6" imgW="4591202" imgH="4486351" progId="Excel.Shee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33475"/>
                        <a:ext cx="4591050" cy="46386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7" name="TextBox 6"/>
          <p:cNvSpPr txBox="1"/>
          <p:nvPr/>
        </p:nvSpPr>
        <p:spPr>
          <a:xfrm>
            <a:off x="5105400" y="6368534"/>
            <a:ext cx="3173626" cy="369332"/>
          </a:xfrm>
          <a:prstGeom prst="rect">
            <a:avLst/>
          </a:prstGeom>
          <a:noFill/>
        </p:spPr>
        <p:txBody>
          <a:bodyPr wrap="none" rtlCol="0">
            <a:spAutoFit/>
          </a:bodyPr>
          <a:lstStyle/>
          <a:p>
            <a:r>
              <a:rPr lang="en-US" dirty="0" smtClean="0"/>
              <a:t>From Nightingale’s presentation</a:t>
            </a:r>
            <a:endParaRPr lang="en-US" dirty="0"/>
          </a:p>
        </p:txBody>
      </p:sp>
    </p:spTree>
    <p:extLst>
      <p:ext uri="{BB962C8B-B14F-4D97-AF65-F5344CB8AC3E}">
        <p14:creationId xmlns:p14="http://schemas.microsoft.com/office/powerpoint/2010/main" val="2305812004"/>
      </p:ext>
    </p:extLst>
  </p:cSld>
  <p:clrMapOvr>
    <a:masterClrMapping/>
  </p:clrMapOvr>
  <p:transition advTm="784"/>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speculation in OS the right level of abstraction?</a:t>
            </a:r>
          </a:p>
          <a:p>
            <a:pPr lvl="1"/>
            <a:r>
              <a:rPr lang="en-US" dirty="0" smtClean="0"/>
              <a:t>Similar Ideas:</a:t>
            </a:r>
          </a:p>
          <a:p>
            <a:pPr lvl="2"/>
            <a:r>
              <a:rPr lang="en-US" dirty="0" smtClean="0"/>
              <a:t>Transaction and Rollback in Relational </a:t>
            </a:r>
            <a:r>
              <a:rPr lang="en-US" dirty="0"/>
              <a:t>Database</a:t>
            </a:r>
          </a:p>
          <a:p>
            <a:pPr lvl="2"/>
            <a:r>
              <a:rPr lang="en-US" dirty="0"/>
              <a:t>Transactional Memory</a:t>
            </a:r>
          </a:p>
          <a:p>
            <a:pPr lvl="2"/>
            <a:r>
              <a:rPr lang="en-US" dirty="0"/>
              <a:t>Speculative </a:t>
            </a:r>
            <a:r>
              <a:rPr lang="en-US" dirty="0" smtClean="0"/>
              <a:t>Execution in OS</a:t>
            </a:r>
          </a:p>
          <a:p>
            <a:r>
              <a:rPr lang="en-US" dirty="0" smtClean="0"/>
              <a:t>What if the conditions for success do not hold?</a:t>
            </a:r>
          </a:p>
          <a:p>
            <a:r>
              <a:rPr lang="en-US" dirty="0" smtClean="0"/>
              <a:t>Portability of code</a:t>
            </a:r>
          </a:p>
          <a:p>
            <a:pPr lvl="1"/>
            <a:r>
              <a:rPr lang="en-US" dirty="0" smtClean="0"/>
              <a:t>Code perform worse if OS does not speculate</a:t>
            </a:r>
          </a:p>
          <a:p>
            <a:pPr lvl="1"/>
            <a:r>
              <a:rPr lang="en-US" dirty="0" smtClean="0"/>
              <a:t>What about transform source code to perform speculation?</a:t>
            </a:r>
          </a:p>
          <a:p>
            <a:r>
              <a:rPr lang="en-US" dirty="0" smtClean="0"/>
              <a:t>Why </a:t>
            </a:r>
            <a:r>
              <a:rPr lang="en-US" dirty="0"/>
              <a:t>isn’t this used nowadays?</a:t>
            </a:r>
          </a:p>
          <a:p>
            <a:pPr marL="57150" indent="0">
              <a:buNone/>
            </a:pPr>
            <a:endParaRPr lang="en-US" dirty="0" smtClean="0"/>
          </a:p>
          <a:p>
            <a:endParaRPr lang="en-US" dirty="0" smtClean="0"/>
          </a:p>
        </p:txBody>
      </p:sp>
    </p:spTree>
    <p:extLst>
      <p:ext uri="{BB962C8B-B14F-4D97-AF65-F5344CB8AC3E}">
        <p14:creationId xmlns:p14="http://schemas.microsoft.com/office/powerpoint/2010/main" val="38354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5046" y="2133600"/>
            <a:ext cx="1907895" cy="584775"/>
          </a:xfrm>
          <a:prstGeom prst="rect">
            <a:avLst/>
          </a:prstGeom>
          <a:noFill/>
        </p:spPr>
        <p:txBody>
          <a:bodyPr wrap="none" rtlCol="0">
            <a:spAutoFit/>
          </a:bodyPr>
          <a:lstStyle/>
          <a:p>
            <a:r>
              <a:rPr lang="en-US" sz="3200" dirty="0" smtClean="0">
                <a:solidFill>
                  <a:srgbClr val="FF0000"/>
                </a:solidFill>
              </a:rPr>
              <a:t>Sync</a:t>
            </a:r>
            <a:r>
              <a:rPr lang="en-US" sz="3200" dirty="0" smtClean="0"/>
              <a:t>hrony</a:t>
            </a:r>
          </a:p>
        </p:txBody>
      </p:sp>
      <p:sp>
        <p:nvSpPr>
          <p:cNvPr id="5" name="TextBox 4"/>
          <p:cNvSpPr txBox="1"/>
          <p:nvPr/>
        </p:nvSpPr>
        <p:spPr>
          <a:xfrm>
            <a:off x="3472070" y="3517612"/>
            <a:ext cx="2113848" cy="584775"/>
          </a:xfrm>
          <a:prstGeom prst="rect">
            <a:avLst/>
          </a:prstGeom>
          <a:noFill/>
        </p:spPr>
        <p:txBody>
          <a:bodyPr wrap="none" rtlCol="0">
            <a:spAutoFit/>
          </a:bodyPr>
          <a:lstStyle/>
          <a:p>
            <a:r>
              <a:rPr lang="en-US" sz="3200" dirty="0" smtClean="0">
                <a:solidFill>
                  <a:srgbClr val="FF0000"/>
                </a:solidFill>
              </a:rPr>
              <a:t>Async</a:t>
            </a:r>
            <a:r>
              <a:rPr lang="en-US" sz="3200" dirty="0" smtClean="0"/>
              <a:t>hrony</a:t>
            </a:r>
            <a:endParaRPr lang="en-US" sz="3200" dirty="0"/>
          </a:p>
        </p:txBody>
      </p:sp>
    </p:spTree>
    <p:extLst>
      <p:ext uri="{BB962C8B-B14F-4D97-AF65-F5344CB8AC3E}">
        <p14:creationId xmlns:p14="http://schemas.microsoft.com/office/powerpoint/2010/main" val="1081356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Performance need not be </a:t>
            </a:r>
            <a:r>
              <a:rPr lang="en-US" dirty="0" err="1" smtClean="0"/>
              <a:t>sacrified</a:t>
            </a:r>
            <a:r>
              <a:rPr lang="en-US" dirty="0" smtClean="0"/>
              <a:t> for durability</a:t>
            </a:r>
          </a:p>
          <a:p>
            <a:r>
              <a:rPr lang="en-US" dirty="0" smtClean="0"/>
              <a:t>The transaction and rollback infrastructure in OS is very useful, two good papers!</a:t>
            </a:r>
          </a:p>
          <a:p>
            <a:r>
              <a:rPr lang="en-US" dirty="0" smtClean="0"/>
              <a:t>Ideas are not new, but are generic.</a:t>
            </a:r>
          </a:p>
        </p:txBody>
      </p:sp>
    </p:spTree>
    <p:extLst>
      <p:ext uri="{BB962C8B-B14F-4D97-AF65-F5344CB8AC3E}">
        <p14:creationId xmlns:p14="http://schemas.microsoft.com/office/powerpoint/2010/main" val="974217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Thanks!</a:t>
            </a:r>
            <a:endParaRPr lang="en-US" dirty="0"/>
          </a:p>
        </p:txBody>
      </p:sp>
    </p:spTree>
    <p:extLst>
      <p:ext uri="{BB962C8B-B14F-4D97-AF65-F5344CB8AC3E}">
        <p14:creationId xmlns:p14="http://schemas.microsoft.com/office/powerpoint/2010/main" val="4233407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they did not do</a:t>
            </a:r>
            <a:endParaRPr lang="en-US" dirty="0"/>
          </a:p>
        </p:txBody>
      </p:sp>
      <p:sp>
        <p:nvSpPr>
          <p:cNvPr id="3" name="Content Placeholder 2"/>
          <p:cNvSpPr>
            <a:spLocks noGrp="1"/>
          </p:cNvSpPr>
          <p:nvPr>
            <p:ph idx="1"/>
          </p:nvPr>
        </p:nvSpPr>
        <p:spPr/>
        <p:txBody>
          <a:bodyPr/>
          <a:lstStyle/>
          <a:p>
            <a:r>
              <a:rPr lang="en-US" dirty="0" smtClean="0"/>
              <a:t>Mechanism to prevent disk corruption when crash occurs. They used the default </a:t>
            </a:r>
            <a:r>
              <a:rPr lang="en-US" dirty="0" err="1" smtClean="0"/>
              <a:t>journaled</a:t>
            </a:r>
            <a:r>
              <a:rPr lang="en-US" dirty="0" smtClean="0"/>
              <a:t> mode. </a:t>
            </a:r>
          </a:p>
          <a:p>
            <a:endParaRPr lang="en-US" dirty="0"/>
          </a:p>
        </p:txBody>
      </p:sp>
    </p:spTree>
    <p:extLst>
      <p:ext uri="{BB962C8B-B14F-4D97-AF65-F5344CB8AC3E}">
        <p14:creationId xmlns:p14="http://schemas.microsoft.com/office/powerpoint/2010/main" val="3006756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4702100"/>
              </p:ext>
            </p:extLst>
          </p:nvPr>
        </p:nvGraphicFramePr>
        <p:xfrm>
          <a:off x="1524000" y="1397000"/>
          <a:ext cx="6096000" cy="5147736"/>
        </p:xfrm>
        <a:graphic>
          <a:graphicData uri="http://schemas.openxmlformats.org/drawingml/2006/table">
            <a:tbl>
              <a:tblPr firstRow="1" bandRow="1">
                <a:tableStyleId>{D7AC3CCA-C797-4891-BE02-D94E43425B78}</a:tableStyleId>
              </a:tblPr>
              <a:tblGrid>
                <a:gridCol w="3048000"/>
                <a:gridCol w="3048000"/>
              </a:tblGrid>
              <a:tr h="643467">
                <a:tc>
                  <a:txBody>
                    <a:bodyPr/>
                    <a:lstStyle/>
                    <a:p>
                      <a:pPr algn="ctr"/>
                      <a:r>
                        <a:rPr lang="en-US" dirty="0" smtClean="0"/>
                        <a:t>Speculative Execution</a:t>
                      </a:r>
                      <a:endParaRPr lang="en-US" dirty="0"/>
                    </a:p>
                  </a:txBody>
                  <a:tcPr anchor="ctr"/>
                </a:tc>
                <a:tc>
                  <a:txBody>
                    <a:bodyPr/>
                    <a:lstStyle/>
                    <a:p>
                      <a:pPr algn="ctr"/>
                      <a:r>
                        <a:rPr lang="en-US" dirty="0" smtClean="0"/>
                        <a:t>Rethink</a:t>
                      </a:r>
                      <a:r>
                        <a:rPr lang="en-US" baseline="0" dirty="0" smtClean="0"/>
                        <a:t> the Sync</a:t>
                      </a:r>
                      <a:endParaRPr lang="en-US" dirty="0"/>
                    </a:p>
                  </a:txBody>
                  <a:tcPr anchor="ctr"/>
                </a:tc>
              </a:tr>
              <a:tr h="643467">
                <a:tc gridSpan="2">
                  <a:txBody>
                    <a:bodyPr/>
                    <a:lstStyle/>
                    <a:p>
                      <a:pPr algn="ctr"/>
                      <a:r>
                        <a:rPr lang="en-US" dirty="0" smtClean="0"/>
                        <a:t>Synchronous</a:t>
                      </a:r>
                      <a:r>
                        <a:rPr lang="en-US" baseline="0" dirty="0" smtClean="0"/>
                        <a:t> IO -&gt; Asynchronous IO</a:t>
                      </a:r>
                      <a:endParaRPr lang="en-US" dirty="0"/>
                    </a:p>
                  </a:txBody>
                  <a:tcPr anchor="ctr"/>
                </a:tc>
                <a:tc hMerge="1">
                  <a:txBody>
                    <a:bodyPr/>
                    <a:lstStyle/>
                    <a:p>
                      <a:endParaRPr lang="en-US" dirty="0"/>
                    </a:p>
                  </a:txBody>
                  <a:tcPr/>
                </a:tc>
              </a:tr>
              <a:tr h="643467">
                <a:tc>
                  <a:txBody>
                    <a:bodyPr/>
                    <a:lstStyle/>
                    <a:p>
                      <a:pPr algn="ctr"/>
                      <a:r>
                        <a:rPr lang="en-US" dirty="0" smtClean="0"/>
                        <a:t>Distributed File System</a:t>
                      </a:r>
                      <a:endParaRPr lang="en-US" dirty="0"/>
                    </a:p>
                  </a:txBody>
                  <a:tcPr anchor="ctr"/>
                </a:tc>
                <a:tc>
                  <a:txBody>
                    <a:bodyPr/>
                    <a:lstStyle/>
                    <a:p>
                      <a:pPr algn="ctr"/>
                      <a:r>
                        <a:rPr lang="en-US" dirty="0" smtClean="0"/>
                        <a:t>Local File System</a:t>
                      </a:r>
                      <a:endParaRPr lang="en-US" dirty="0"/>
                    </a:p>
                  </a:txBody>
                  <a:tcPr anchor="ctr"/>
                </a:tc>
              </a:tr>
              <a:tr h="643467">
                <a:tc>
                  <a:txBody>
                    <a:bodyPr/>
                    <a:lstStyle/>
                    <a:p>
                      <a:pPr algn="ctr"/>
                      <a:r>
                        <a:rPr lang="en-US" dirty="0" smtClean="0"/>
                        <a:t>Checkpointing</a:t>
                      </a:r>
                      <a:endParaRPr lang="en-US" dirty="0"/>
                    </a:p>
                  </a:txBody>
                  <a:tcPr anchor="ctr"/>
                </a:tc>
                <a:tc>
                  <a:txBody>
                    <a:bodyPr/>
                    <a:lstStyle/>
                    <a:p>
                      <a:pPr algn="ctr"/>
                      <a:r>
                        <a:rPr lang="en-US" dirty="0" smtClean="0"/>
                        <a:t>--</a:t>
                      </a:r>
                      <a:endParaRPr lang="en-US" dirty="0"/>
                    </a:p>
                  </a:txBody>
                  <a:tcPr anchor="ctr"/>
                </a:tc>
              </a:tr>
              <a:tr h="643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Pipelining</a:t>
                      </a:r>
                      <a:r>
                        <a:rPr lang="en-US" baseline="0" dirty="0" smtClean="0"/>
                        <a:t> Sequential IO</a:t>
                      </a:r>
                      <a:endParaRPr lang="en-US" dirty="0" smtClean="0"/>
                    </a:p>
                  </a:txBody>
                  <a:tcPr anchor="ctr"/>
                </a:tc>
                <a:tc>
                  <a:txBody>
                    <a:bodyPr/>
                    <a:lstStyle/>
                    <a:p>
                      <a:pPr algn="ctr"/>
                      <a:r>
                        <a:rPr lang="en-US" dirty="0" smtClean="0"/>
                        <a:t>--</a:t>
                      </a:r>
                      <a:endParaRPr lang="en-US" dirty="0"/>
                    </a:p>
                  </a:txBody>
                  <a:tcPr anchor="ctr"/>
                </a:tc>
              </a:tr>
              <a:tr h="643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Propagate Dependencies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Propagate Dependencies</a:t>
                      </a:r>
                    </a:p>
                  </a:txBody>
                  <a:tcPr anchor="ctr"/>
                </a:tc>
              </a:tr>
              <a:tr h="643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Group Commit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Group Commit</a:t>
                      </a:r>
                    </a:p>
                  </a:txBody>
                  <a:tcPr anchor="ctr"/>
                </a:tc>
              </a:tr>
              <a:tr h="643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Output</a:t>
                      </a:r>
                      <a:r>
                        <a:rPr lang="en-US" baseline="0" dirty="0" smtClean="0"/>
                        <a:t>-triggered commit</a:t>
                      </a:r>
                      <a:endParaRPr lang="en-US" dirty="0" smtClean="0"/>
                    </a:p>
                  </a:txBody>
                  <a:tcPr anchor="ctr"/>
                </a:tc>
              </a:tr>
            </a:tbl>
          </a:graphicData>
        </a:graphic>
      </p:graphicFrame>
    </p:spTree>
    <p:extLst>
      <p:ext uri="{BB962C8B-B14F-4D97-AF65-F5344CB8AC3E}">
        <p14:creationId xmlns:p14="http://schemas.microsoft.com/office/powerpoint/2010/main" val="1628828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305759E1-65FA-4184-90FA-F3387F9671B3}" type="slidenum">
              <a:rPr lang="en-US"/>
              <a:pPr/>
              <a:t>54</a:t>
            </a:fld>
            <a:endParaRPr lang="en-US"/>
          </a:p>
        </p:txBody>
      </p:sp>
      <p:sp>
        <p:nvSpPr>
          <p:cNvPr id="93186" name="Rectangle 2"/>
          <p:cNvSpPr>
            <a:spLocks noGrp="1" noChangeArrowheads="1"/>
          </p:cNvSpPr>
          <p:nvPr>
            <p:ph type="title"/>
          </p:nvPr>
        </p:nvSpPr>
        <p:spPr/>
        <p:txBody>
          <a:bodyPr/>
          <a:lstStyle/>
          <a:p>
            <a:r>
              <a:rPr lang="en-US"/>
              <a:t>Systems Calls</a:t>
            </a:r>
          </a:p>
        </p:txBody>
      </p:sp>
      <p:sp>
        <p:nvSpPr>
          <p:cNvPr id="93187" name="Rectangle 3"/>
          <p:cNvSpPr>
            <a:spLocks noGrp="1" noChangeArrowheads="1"/>
          </p:cNvSpPr>
          <p:nvPr>
            <p:ph type="body" idx="1"/>
          </p:nvPr>
        </p:nvSpPr>
        <p:spPr>
          <a:xfrm>
            <a:off x="0" y="1143000"/>
            <a:ext cx="9144000" cy="3962400"/>
          </a:xfrm>
        </p:spPr>
        <p:txBody>
          <a:bodyPr/>
          <a:lstStyle/>
          <a:p>
            <a:pPr>
              <a:lnSpc>
                <a:spcPct val="90000"/>
              </a:lnSpc>
            </a:pPr>
            <a:r>
              <a:rPr lang="en-US" dirty="0">
                <a:solidFill>
                  <a:schemeClr val="hlink"/>
                </a:solidFill>
              </a:rPr>
              <a:t>Modify system call jump table</a:t>
            </a:r>
          </a:p>
          <a:p>
            <a:pPr>
              <a:lnSpc>
                <a:spcPct val="90000"/>
              </a:lnSpc>
            </a:pPr>
            <a:r>
              <a:rPr lang="en-US" dirty="0"/>
              <a:t>Block calls that externalize state</a:t>
            </a:r>
          </a:p>
          <a:p>
            <a:pPr lvl="1">
              <a:lnSpc>
                <a:spcPct val="90000"/>
              </a:lnSpc>
            </a:pPr>
            <a:r>
              <a:rPr lang="en-US" dirty="0"/>
              <a:t>Allow read-only calls (e.g. </a:t>
            </a:r>
            <a:r>
              <a:rPr lang="en-US" dirty="0" err="1"/>
              <a:t>getpid</a:t>
            </a:r>
            <a:r>
              <a:rPr lang="en-US" dirty="0"/>
              <a:t>)</a:t>
            </a:r>
          </a:p>
          <a:p>
            <a:pPr lvl="1">
              <a:lnSpc>
                <a:spcPct val="90000"/>
              </a:lnSpc>
            </a:pPr>
            <a:r>
              <a:rPr lang="en-US" dirty="0"/>
              <a:t>Allow calls that modify only task state (e.g. dup2)</a:t>
            </a:r>
          </a:p>
          <a:p>
            <a:pPr lvl="1">
              <a:lnSpc>
                <a:spcPct val="90000"/>
              </a:lnSpc>
            </a:pPr>
            <a:endParaRPr lang="en-US" dirty="0"/>
          </a:p>
          <a:p>
            <a:pPr>
              <a:lnSpc>
                <a:spcPct val="90000"/>
              </a:lnSpc>
            </a:pPr>
            <a:r>
              <a:rPr lang="en-US" dirty="0"/>
              <a:t>File system calls -- need to dig deeper</a:t>
            </a:r>
          </a:p>
          <a:p>
            <a:pPr lvl="1">
              <a:lnSpc>
                <a:spcPct val="90000"/>
              </a:lnSpc>
            </a:pPr>
            <a:r>
              <a:rPr lang="en-US" dirty="0"/>
              <a:t>Mark file systems that support Speculator</a:t>
            </a:r>
          </a:p>
          <a:p>
            <a:pPr lvl="3">
              <a:lnSpc>
                <a:spcPct val="90000"/>
              </a:lnSpc>
            </a:pPr>
            <a:endParaRPr lang="en-US" dirty="0"/>
          </a:p>
        </p:txBody>
      </p:sp>
      <p:sp>
        <p:nvSpPr>
          <p:cNvPr id="93188" name="Rectangle 4"/>
          <p:cNvSpPr>
            <a:spLocks noChangeArrowheads="1"/>
          </p:cNvSpPr>
          <p:nvPr/>
        </p:nvSpPr>
        <p:spPr bwMode="auto">
          <a:xfrm>
            <a:off x="533400" y="4837113"/>
            <a:ext cx="1447800" cy="457200"/>
          </a:xfrm>
          <a:prstGeom prst="rect">
            <a:avLst/>
          </a:prstGeom>
          <a:solidFill>
            <a:srgbClr val="FFFF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000000"/>
                </a:solidFill>
              </a:rPr>
              <a:t>getpid</a:t>
            </a:r>
          </a:p>
        </p:txBody>
      </p:sp>
      <p:sp>
        <p:nvSpPr>
          <p:cNvPr id="93189" name="Rectangle 5"/>
          <p:cNvSpPr>
            <a:spLocks noChangeArrowheads="1"/>
          </p:cNvSpPr>
          <p:nvPr/>
        </p:nvSpPr>
        <p:spPr bwMode="auto">
          <a:xfrm>
            <a:off x="533400" y="5294313"/>
            <a:ext cx="1447800" cy="457200"/>
          </a:xfrm>
          <a:prstGeom prst="rect">
            <a:avLst/>
          </a:prstGeom>
          <a:solidFill>
            <a:srgbClr val="FFFF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000000"/>
                </a:solidFill>
              </a:rPr>
              <a:t>reboot</a:t>
            </a:r>
          </a:p>
        </p:txBody>
      </p:sp>
      <p:sp>
        <p:nvSpPr>
          <p:cNvPr id="93190" name="Line 6"/>
          <p:cNvSpPr>
            <a:spLocks noChangeShapeType="1"/>
          </p:cNvSpPr>
          <p:nvPr/>
        </p:nvSpPr>
        <p:spPr bwMode="auto">
          <a:xfrm>
            <a:off x="1981200" y="5065713"/>
            <a:ext cx="1447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1" name="Rectangle 7"/>
          <p:cNvSpPr>
            <a:spLocks noChangeArrowheads="1"/>
          </p:cNvSpPr>
          <p:nvPr/>
        </p:nvSpPr>
        <p:spPr bwMode="auto">
          <a:xfrm>
            <a:off x="533400" y="5751513"/>
            <a:ext cx="1447800" cy="457200"/>
          </a:xfrm>
          <a:prstGeom prst="rect">
            <a:avLst/>
          </a:prstGeom>
          <a:solidFill>
            <a:srgbClr val="FFFF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000000"/>
                </a:solidFill>
              </a:rPr>
              <a:t>mkdir</a:t>
            </a:r>
          </a:p>
        </p:txBody>
      </p:sp>
      <p:sp>
        <p:nvSpPr>
          <p:cNvPr id="93192" name="Line 8"/>
          <p:cNvSpPr>
            <a:spLocks noChangeShapeType="1"/>
          </p:cNvSpPr>
          <p:nvPr/>
        </p:nvSpPr>
        <p:spPr bwMode="auto">
          <a:xfrm flipV="1">
            <a:off x="1981200" y="5522913"/>
            <a:ext cx="14192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3" name="Line 9"/>
          <p:cNvSpPr>
            <a:spLocks noChangeShapeType="1"/>
          </p:cNvSpPr>
          <p:nvPr/>
        </p:nvSpPr>
        <p:spPr bwMode="auto">
          <a:xfrm>
            <a:off x="1981200" y="5980113"/>
            <a:ext cx="1371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 name="Text Box 10"/>
          <p:cNvSpPr txBox="1">
            <a:spLocks noChangeArrowheads="1"/>
          </p:cNvSpPr>
          <p:nvPr/>
        </p:nvSpPr>
        <p:spPr bwMode="auto">
          <a:xfrm>
            <a:off x="3505200" y="4830763"/>
            <a:ext cx="245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Call sys_getpid()</a:t>
            </a:r>
          </a:p>
        </p:txBody>
      </p:sp>
      <p:sp>
        <p:nvSpPr>
          <p:cNvPr id="93195" name="Text Box 11"/>
          <p:cNvSpPr txBox="1">
            <a:spLocks noChangeArrowheads="1"/>
          </p:cNvSpPr>
          <p:nvPr/>
        </p:nvSpPr>
        <p:spPr bwMode="auto">
          <a:xfrm>
            <a:off x="3505200" y="5303838"/>
            <a:ext cx="369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Block until specs resolved</a:t>
            </a:r>
          </a:p>
        </p:txBody>
      </p:sp>
      <p:sp>
        <p:nvSpPr>
          <p:cNvPr id="93196" name="Text Box 12"/>
          <p:cNvSpPr txBox="1">
            <a:spLocks noChangeArrowheads="1"/>
          </p:cNvSpPr>
          <p:nvPr/>
        </p:nvSpPr>
        <p:spPr bwMode="auto">
          <a:xfrm>
            <a:off x="3505200" y="5775325"/>
            <a:ext cx="491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Allow only if fs supports Speculator</a:t>
            </a:r>
          </a:p>
        </p:txBody>
      </p:sp>
    </p:spTree>
    <p:extLst>
      <p:ext uri="{BB962C8B-B14F-4D97-AF65-F5344CB8AC3E}">
        <p14:creationId xmlns:p14="http://schemas.microsoft.com/office/powerpoint/2010/main" val="2429120005"/>
      </p:ext>
    </p:extLst>
  </p:cSld>
  <p:clrMapOvr>
    <a:masterClrMapping/>
  </p:clrMapOvr>
  <mc:AlternateContent xmlns:mc="http://schemas.openxmlformats.org/markup-compatibility/2006" xmlns:p14="http://schemas.microsoft.com/office/powerpoint/2010/main">
    <mc:Choice Requires="p14">
      <p:transition spd="slow" p14:dur="2000" advTm="67824"/>
    </mc:Choice>
    <mc:Fallback xmlns="">
      <p:transition spd="slow" advTm="67824"/>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2286000" y="1676400"/>
            <a:ext cx="5410200" cy="2819400"/>
          </a:xfrm>
        </p:spPr>
        <p:txBody>
          <a:bodyPr>
            <a:normAutofit/>
          </a:bodyPr>
          <a:lstStyle/>
          <a:p>
            <a:pPr marL="0" indent="0">
              <a:buNone/>
            </a:pPr>
            <a:r>
              <a:rPr lang="en-US" sz="2400" dirty="0" smtClean="0"/>
              <a:t>Scenario 1:</a:t>
            </a:r>
          </a:p>
          <a:p>
            <a:pPr marL="0" indent="0">
              <a:buNone/>
            </a:pPr>
            <a:r>
              <a:rPr lang="en-US" sz="2400" dirty="0"/>
              <a:t>	w</a:t>
            </a:r>
            <a:r>
              <a:rPr lang="en-US" sz="2400" dirty="0" smtClean="0"/>
              <a:t>rite ();</a:t>
            </a:r>
          </a:p>
          <a:p>
            <a:pPr marL="0" indent="0">
              <a:buNone/>
            </a:pPr>
            <a:r>
              <a:rPr lang="en-US" sz="2400" dirty="0"/>
              <a:t>	</a:t>
            </a:r>
            <a:r>
              <a:rPr lang="en-US" sz="2400" dirty="0" smtClean="0"/>
              <a:t>print ();</a:t>
            </a:r>
          </a:p>
          <a:p>
            <a:pPr marL="0" indent="0">
              <a:buNone/>
            </a:pPr>
            <a:r>
              <a:rPr lang="en-US" sz="2400" dirty="0"/>
              <a:t>	</a:t>
            </a:r>
            <a:r>
              <a:rPr lang="en-US" sz="2400" dirty="0" smtClean="0"/>
              <a:t>write ();</a:t>
            </a:r>
          </a:p>
          <a:p>
            <a:pPr marL="0" indent="0">
              <a:buNone/>
            </a:pPr>
            <a:r>
              <a:rPr lang="en-US" sz="2400" dirty="0"/>
              <a:t>	</a:t>
            </a:r>
            <a:r>
              <a:rPr lang="en-US" sz="2400" dirty="0" smtClean="0"/>
              <a:t>print </a:t>
            </a:r>
            <a:r>
              <a:rPr lang="en-US" sz="2000" dirty="0" smtClean="0"/>
              <a:t>();</a:t>
            </a:r>
            <a:endParaRPr lang="en-US" sz="2400" dirty="0" smtClean="0"/>
          </a:p>
        </p:txBody>
      </p:sp>
      <p:sp>
        <p:nvSpPr>
          <p:cNvPr id="4" name="TextBox 3"/>
          <p:cNvSpPr txBox="1"/>
          <p:nvPr/>
        </p:nvSpPr>
        <p:spPr>
          <a:xfrm>
            <a:off x="6264595" y="6007788"/>
            <a:ext cx="2537041" cy="369332"/>
          </a:xfrm>
          <a:prstGeom prst="rect">
            <a:avLst/>
          </a:prstGeom>
          <a:noFill/>
        </p:spPr>
        <p:txBody>
          <a:bodyPr wrap="none" rtlCol="0">
            <a:spAutoFit/>
          </a:bodyPr>
          <a:lstStyle/>
          <a:p>
            <a:r>
              <a:rPr lang="en-US" dirty="0" smtClean="0"/>
              <a:t>Source: OSDI official blog</a:t>
            </a:r>
            <a:endParaRPr lang="en-US" dirty="0"/>
          </a:p>
        </p:txBody>
      </p:sp>
      <p:sp>
        <p:nvSpPr>
          <p:cNvPr id="5" name="TextBox 4"/>
          <p:cNvSpPr txBox="1"/>
          <p:nvPr/>
        </p:nvSpPr>
        <p:spPr>
          <a:xfrm>
            <a:off x="738389" y="4572000"/>
            <a:ext cx="7772400" cy="1384995"/>
          </a:xfrm>
          <a:prstGeom prst="rect">
            <a:avLst/>
          </a:prstGeom>
          <a:noFill/>
        </p:spPr>
        <p:txBody>
          <a:bodyPr wrap="square" rtlCol="0">
            <a:spAutoFit/>
          </a:bodyPr>
          <a:lstStyle/>
          <a:p>
            <a:r>
              <a:rPr lang="en-US" sz="2800" dirty="0"/>
              <a:t>Question:</a:t>
            </a:r>
          </a:p>
          <a:p>
            <a:r>
              <a:rPr lang="en-US" sz="2800" dirty="0"/>
              <a:t>Does </a:t>
            </a:r>
            <a:r>
              <a:rPr lang="en-US" sz="2800" dirty="0" err="1"/>
              <a:t>xsyncfs</a:t>
            </a:r>
            <a:r>
              <a:rPr lang="en-US" sz="2800" dirty="0"/>
              <a:t> perform similarly as synchronous IO?</a:t>
            </a:r>
          </a:p>
          <a:p>
            <a:endParaRPr lang="en-US" sz="2800" dirty="0"/>
          </a:p>
        </p:txBody>
      </p:sp>
    </p:spTree>
    <p:extLst>
      <p:ext uri="{BB962C8B-B14F-4D97-AF65-F5344CB8AC3E}">
        <p14:creationId xmlns:p14="http://schemas.microsoft.com/office/powerpoint/2010/main" val="668726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Scenario 2:</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6563194"/>
              </p:ext>
            </p:extLst>
          </p:nvPr>
        </p:nvGraphicFramePr>
        <p:xfrm>
          <a:off x="1524000" y="2286000"/>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Process A</a:t>
                      </a:r>
                      <a:endParaRPr lang="en-US" dirty="0"/>
                    </a:p>
                  </a:txBody>
                  <a:tcPr/>
                </a:tc>
                <a:tc>
                  <a:txBody>
                    <a:bodyPr/>
                    <a:lstStyle/>
                    <a:p>
                      <a:r>
                        <a:rPr lang="en-US" dirty="0" smtClean="0"/>
                        <a:t>Process B</a:t>
                      </a:r>
                      <a:endParaRPr lang="en-US" dirty="0"/>
                    </a:p>
                  </a:txBody>
                  <a:tcPr/>
                </a:tc>
              </a:tr>
              <a:tr h="370840">
                <a:tc>
                  <a:txBody>
                    <a:bodyPr/>
                    <a:lstStyle/>
                    <a:p>
                      <a:r>
                        <a:rPr lang="en-US" dirty="0" err="1" smtClean="0"/>
                        <a:t>acquire_mutex</a:t>
                      </a:r>
                      <a:r>
                        <a:rPr lang="en-US" dirty="0" smtClean="0"/>
                        <a:t>(x)</a:t>
                      </a:r>
                      <a:endParaRPr lang="en-US" dirty="0"/>
                    </a:p>
                  </a:txBody>
                  <a:tcPr/>
                </a:tc>
                <a:tc>
                  <a:txBody>
                    <a:bodyPr/>
                    <a:lstStyle/>
                    <a:p>
                      <a:endParaRPr lang="en-US" dirty="0"/>
                    </a:p>
                  </a:txBody>
                  <a:tcPr/>
                </a:tc>
              </a:tr>
              <a:tr h="370840">
                <a:tc>
                  <a:txBody>
                    <a:bodyPr/>
                    <a:lstStyle/>
                    <a:p>
                      <a:r>
                        <a:rPr lang="en-US" dirty="0" smtClean="0"/>
                        <a:t>write (</a:t>
                      </a:r>
                      <a:r>
                        <a:rPr lang="en-US" dirty="0" err="1" smtClean="0"/>
                        <a:t>val</a:t>
                      </a:r>
                      <a:r>
                        <a:rPr lang="en-US" dirty="0" smtClean="0"/>
                        <a:t>)</a:t>
                      </a:r>
                      <a:endParaRPr lang="en-US" dirty="0"/>
                    </a:p>
                  </a:txBody>
                  <a:tcPr/>
                </a:tc>
                <a:tc>
                  <a:txBody>
                    <a:bodyPr/>
                    <a:lstStyle/>
                    <a:p>
                      <a:r>
                        <a:rPr lang="en-US" dirty="0" err="1" smtClean="0"/>
                        <a:t>acquire_mutex</a:t>
                      </a:r>
                      <a:r>
                        <a:rPr lang="en-US" dirty="0" smtClean="0"/>
                        <a:t>(x)</a:t>
                      </a:r>
                      <a:endParaRPr lang="en-US" dirty="0"/>
                    </a:p>
                  </a:txBody>
                  <a:tcPr/>
                </a:tc>
              </a:tr>
              <a:tr h="370840">
                <a:tc>
                  <a:txBody>
                    <a:bodyPr/>
                    <a:lstStyle/>
                    <a:p>
                      <a:r>
                        <a:rPr lang="en-US" dirty="0" err="1" smtClean="0"/>
                        <a:t>release_mutex</a:t>
                      </a:r>
                      <a:r>
                        <a:rPr lang="en-US" dirty="0" smtClean="0"/>
                        <a:t>(x)</a:t>
                      </a:r>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read(</a:t>
                      </a:r>
                      <a:r>
                        <a:rPr lang="en-US" dirty="0" err="1" smtClean="0"/>
                        <a:t>val</a:t>
                      </a:r>
                      <a:r>
                        <a:rPr lang="en-US" dirty="0" smtClean="0"/>
                        <a:t>)</a:t>
                      </a:r>
                      <a:endParaRPr lang="en-US" dirty="0"/>
                    </a:p>
                  </a:txBody>
                  <a:tcPr/>
                </a:tc>
              </a:tr>
              <a:tr h="370840">
                <a:tc>
                  <a:txBody>
                    <a:bodyPr/>
                    <a:lstStyle/>
                    <a:p>
                      <a:endParaRPr lang="en-US"/>
                    </a:p>
                  </a:txBody>
                  <a:tcPr/>
                </a:tc>
                <a:tc>
                  <a:txBody>
                    <a:bodyPr/>
                    <a:lstStyle/>
                    <a:p>
                      <a:r>
                        <a:rPr lang="en-US" dirty="0" err="1" smtClean="0"/>
                        <a:t>release_mutex</a:t>
                      </a:r>
                      <a:r>
                        <a:rPr lang="en-US" dirty="0" smtClean="0"/>
                        <a:t>(x)</a:t>
                      </a:r>
                      <a:endParaRPr lang="en-US" dirty="0"/>
                    </a:p>
                  </a:txBody>
                  <a:tcPr/>
                </a:tc>
              </a:tr>
              <a:tr h="370840">
                <a:tc>
                  <a:txBody>
                    <a:bodyPr/>
                    <a:lstStyle/>
                    <a:p>
                      <a:endParaRPr lang="en-US"/>
                    </a:p>
                  </a:txBody>
                  <a:tcPr/>
                </a:tc>
                <a:tc>
                  <a:txBody>
                    <a:bodyPr/>
                    <a:lstStyle/>
                    <a:p>
                      <a:r>
                        <a:rPr lang="en-US" dirty="0" smtClean="0"/>
                        <a:t>print</a:t>
                      </a:r>
                      <a:r>
                        <a:rPr lang="en-US" baseline="0" dirty="0" smtClean="0"/>
                        <a:t>(</a:t>
                      </a:r>
                      <a:r>
                        <a:rPr lang="en-US" baseline="0" dirty="0" err="1" smtClean="0"/>
                        <a:t>val</a:t>
                      </a:r>
                      <a:r>
                        <a:rPr lang="en-US" baseline="0" dirty="0" smtClean="0"/>
                        <a:t>)</a:t>
                      </a:r>
                      <a:endParaRPr lang="en-US" dirty="0"/>
                    </a:p>
                  </a:txBody>
                  <a:tcPr/>
                </a:tc>
              </a:tr>
            </a:tbl>
          </a:graphicData>
        </a:graphic>
      </p:graphicFrame>
      <p:cxnSp>
        <p:nvCxnSpPr>
          <p:cNvPr id="6" name="Straight Arrow Connector 5"/>
          <p:cNvCxnSpPr/>
          <p:nvPr/>
        </p:nvCxnSpPr>
        <p:spPr>
          <a:xfrm>
            <a:off x="762000" y="25908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7231" y="2221468"/>
            <a:ext cx="649537" cy="369332"/>
          </a:xfrm>
          <a:prstGeom prst="rect">
            <a:avLst/>
          </a:prstGeom>
          <a:noFill/>
        </p:spPr>
        <p:txBody>
          <a:bodyPr wrap="none" rtlCol="0">
            <a:spAutoFit/>
          </a:bodyPr>
          <a:lstStyle/>
          <a:p>
            <a:r>
              <a:rPr lang="en-US" dirty="0" smtClean="0"/>
              <a:t>Time</a:t>
            </a:r>
            <a:endParaRPr lang="en-US" dirty="0"/>
          </a:p>
        </p:txBody>
      </p:sp>
      <p:sp>
        <p:nvSpPr>
          <p:cNvPr id="8" name="TextBox 7"/>
          <p:cNvSpPr txBox="1"/>
          <p:nvPr/>
        </p:nvSpPr>
        <p:spPr>
          <a:xfrm>
            <a:off x="762000" y="5257800"/>
            <a:ext cx="8001000" cy="923330"/>
          </a:xfrm>
          <a:prstGeom prst="rect">
            <a:avLst/>
          </a:prstGeom>
          <a:noFill/>
        </p:spPr>
        <p:txBody>
          <a:bodyPr wrap="square" rtlCol="0">
            <a:spAutoFit/>
          </a:bodyPr>
          <a:lstStyle/>
          <a:p>
            <a:r>
              <a:rPr lang="en-US" dirty="0" smtClean="0"/>
              <a:t>Question:  </a:t>
            </a:r>
          </a:p>
          <a:p>
            <a:r>
              <a:rPr lang="en-US" dirty="0"/>
              <a:t>	</a:t>
            </a:r>
            <a:r>
              <a:rPr lang="en-US" dirty="0" smtClean="0"/>
              <a:t>Will process B fail to read (Step 4) the update by process A?</a:t>
            </a:r>
          </a:p>
          <a:p>
            <a:r>
              <a:rPr lang="en-US" dirty="0"/>
              <a:t>	</a:t>
            </a:r>
            <a:r>
              <a:rPr lang="en-US" dirty="0" smtClean="0"/>
              <a:t>Will the print comes before the write in process A have committed?</a:t>
            </a:r>
          </a:p>
        </p:txBody>
      </p:sp>
      <p:sp>
        <p:nvSpPr>
          <p:cNvPr id="5" name="TextBox 4"/>
          <p:cNvSpPr txBox="1"/>
          <p:nvPr/>
        </p:nvSpPr>
        <p:spPr>
          <a:xfrm>
            <a:off x="6249570" y="6377120"/>
            <a:ext cx="2537041" cy="369332"/>
          </a:xfrm>
          <a:prstGeom prst="rect">
            <a:avLst/>
          </a:prstGeom>
          <a:noFill/>
        </p:spPr>
        <p:txBody>
          <a:bodyPr wrap="none" rtlCol="0">
            <a:spAutoFit/>
          </a:bodyPr>
          <a:lstStyle/>
          <a:p>
            <a:r>
              <a:rPr lang="en-US" dirty="0" smtClean="0"/>
              <a:t>Source: OSDI official blog</a:t>
            </a:r>
            <a:endParaRPr lang="en-US" dirty="0"/>
          </a:p>
        </p:txBody>
      </p:sp>
    </p:spTree>
    <p:extLst>
      <p:ext uri="{BB962C8B-B14F-4D97-AF65-F5344CB8AC3E}">
        <p14:creationId xmlns:p14="http://schemas.microsoft.com/office/powerpoint/2010/main" val="13223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2562225" cy="235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776586"/>
            <a:ext cx="2525222" cy="2329200"/>
          </a:xfrm>
          <a:prstGeom prst="rect">
            <a:avLst/>
          </a:prstGeom>
        </p:spPr>
      </p:pic>
      <p:sp>
        <p:nvSpPr>
          <p:cNvPr id="6" name="TextBox 5"/>
          <p:cNvSpPr txBox="1"/>
          <p:nvPr/>
        </p:nvSpPr>
        <p:spPr>
          <a:xfrm>
            <a:off x="1502552" y="4261021"/>
            <a:ext cx="1690719" cy="523220"/>
          </a:xfrm>
          <a:prstGeom prst="rect">
            <a:avLst/>
          </a:prstGeom>
          <a:noFill/>
        </p:spPr>
        <p:txBody>
          <a:bodyPr wrap="none" rtlCol="0">
            <a:spAutoFit/>
          </a:bodyPr>
          <a:lstStyle/>
          <a:p>
            <a:r>
              <a:rPr lang="en-US" sz="2800" dirty="0" smtClean="0"/>
              <a:t>Synchrony</a:t>
            </a:r>
            <a:endParaRPr lang="en-US" sz="2800" dirty="0"/>
          </a:p>
        </p:txBody>
      </p:sp>
      <p:sp>
        <p:nvSpPr>
          <p:cNvPr id="7" name="TextBox 6"/>
          <p:cNvSpPr txBox="1"/>
          <p:nvPr/>
        </p:nvSpPr>
        <p:spPr>
          <a:xfrm>
            <a:off x="5660136" y="4261021"/>
            <a:ext cx="1872949" cy="523220"/>
          </a:xfrm>
          <a:prstGeom prst="rect">
            <a:avLst/>
          </a:prstGeom>
          <a:noFill/>
        </p:spPr>
        <p:txBody>
          <a:bodyPr wrap="none" rtlCol="0">
            <a:spAutoFit/>
          </a:bodyPr>
          <a:lstStyle/>
          <a:p>
            <a:r>
              <a:rPr lang="en-US" sz="2800" dirty="0" smtClean="0"/>
              <a:t>Asynchrony</a:t>
            </a:r>
            <a:endParaRPr lang="en-US" dirty="0"/>
          </a:p>
        </p:txBody>
      </p:sp>
      <p:sp>
        <p:nvSpPr>
          <p:cNvPr id="8" name="Explosion 1 7"/>
          <p:cNvSpPr/>
          <p:nvPr/>
        </p:nvSpPr>
        <p:spPr>
          <a:xfrm>
            <a:off x="3962400" y="1616299"/>
            <a:ext cx="990600" cy="152400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43574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8000" y="1905000"/>
            <a:ext cx="5323742" cy="2895600"/>
          </a:xfrm>
        </p:spPr>
        <p:txBody>
          <a:bodyPr>
            <a:normAutofit fontScale="92500" lnSpcReduction="20000"/>
          </a:bodyPr>
          <a:lstStyle/>
          <a:p>
            <a:pPr marL="0" indent="0" algn="just">
              <a:buNone/>
            </a:pPr>
            <a:r>
              <a:rPr lang="en-US" sz="2800" dirty="0" smtClean="0"/>
              <a:t>synchronous abstractions:</a:t>
            </a:r>
          </a:p>
          <a:p>
            <a:pPr marL="0" indent="0" algn="just">
              <a:buNone/>
            </a:pPr>
            <a:r>
              <a:rPr lang="en-US" sz="2800" dirty="0"/>
              <a:t>	</a:t>
            </a:r>
            <a:r>
              <a:rPr lang="en-US" sz="2800" dirty="0" smtClean="0">
                <a:solidFill>
                  <a:srgbClr val="FF0000"/>
                </a:solidFill>
              </a:rPr>
              <a:t>strong</a:t>
            </a:r>
            <a:r>
              <a:rPr lang="en-US" sz="2800" dirty="0" smtClean="0"/>
              <a:t> </a:t>
            </a:r>
            <a:r>
              <a:rPr lang="en-US" sz="2800" dirty="0"/>
              <a:t>reliability </a:t>
            </a:r>
            <a:r>
              <a:rPr lang="en-US" sz="2800" dirty="0" smtClean="0"/>
              <a:t>guarantees </a:t>
            </a:r>
          </a:p>
          <a:p>
            <a:pPr marL="0" indent="0" algn="just">
              <a:buNone/>
            </a:pPr>
            <a:r>
              <a:rPr lang="en-US" sz="2800" dirty="0"/>
              <a:t>	</a:t>
            </a:r>
            <a:r>
              <a:rPr lang="en-US" sz="2800" dirty="0" smtClean="0"/>
              <a:t>but </a:t>
            </a:r>
            <a:r>
              <a:rPr lang="en-US" sz="2800" dirty="0"/>
              <a:t>are </a:t>
            </a:r>
            <a:r>
              <a:rPr lang="en-US" sz="2800" dirty="0" smtClean="0">
                <a:solidFill>
                  <a:srgbClr val="FF0000"/>
                </a:solidFill>
              </a:rPr>
              <a:t>slow</a:t>
            </a:r>
            <a:endParaRPr lang="en-US" sz="2800" dirty="0" smtClean="0"/>
          </a:p>
          <a:p>
            <a:pPr marL="0" indent="0" algn="just">
              <a:buNone/>
            </a:pPr>
            <a:endParaRPr lang="en-US" dirty="0" smtClean="0"/>
          </a:p>
          <a:p>
            <a:pPr marL="0" indent="0" algn="just">
              <a:buNone/>
            </a:pPr>
            <a:r>
              <a:rPr lang="en-US" sz="2800" dirty="0" smtClean="0"/>
              <a:t>asynchronous counterparts:</a:t>
            </a:r>
          </a:p>
          <a:p>
            <a:pPr marL="0" indent="0" algn="just">
              <a:buNone/>
            </a:pPr>
            <a:r>
              <a:rPr lang="en-US" sz="2800" dirty="0">
                <a:solidFill>
                  <a:srgbClr val="FF0000"/>
                </a:solidFill>
              </a:rPr>
              <a:t>	</a:t>
            </a:r>
            <a:r>
              <a:rPr lang="en-US" sz="2800" dirty="0" smtClean="0">
                <a:solidFill>
                  <a:srgbClr val="FF0000"/>
                </a:solidFill>
              </a:rPr>
              <a:t>relax </a:t>
            </a:r>
            <a:r>
              <a:rPr lang="en-US" sz="2800" dirty="0" smtClean="0"/>
              <a:t>reliability</a:t>
            </a:r>
            <a:r>
              <a:rPr lang="en-US" sz="2800" dirty="0" smtClean="0">
                <a:solidFill>
                  <a:srgbClr val="FF0000"/>
                </a:solidFill>
              </a:rPr>
              <a:t> </a:t>
            </a:r>
            <a:r>
              <a:rPr lang="en-US" sz="2800" dirty="0"/>
              <a:t>guarantees </a:t>
            </a:r>
            <a:endParaRPr lang="en-US" sz="2800" dirty="0" smtClean="0"/>
          </a:p>
          <a:p>
            <a:pPr marL="0" indent="0" algn="just">
              <a:buNone/>
            </a:pPr>
            <a:r>
              <a:rPr lang="en-US" sz="2800" dirty="0"/>
              <a:t>	</a:t>
            </a:r>
            <a:r>
              <a:rPr lang="en-US" sz="2800" dirty="0" smtClean="0">
                <a:solidFill>
                  <a:srgbClr val="FF0000"/>
                </a:solidFill>
              </a:rPr>
              <a:t>reasonable</a:t>
            </a:r>
            <a:r>
              <a:rPr lang="en-US" sz="2800" dirty="0" smtClean="0"/>
              <a:t> performance</a:t>
            </a:r>
          </a:p>
          <a:p>
            <a:pPr marL="0" indent="0" algn="just">
              <a:buNone/>
            </a:pPr>
            <a:endParaRPr lang="en-US" dirty="0" smtClean="0"/>
          </a:p>
          <a:p>
            <a:pPr algn="just"/>
            <a:endParaRPr lang="en-US" dirty="0"/>
          </a:p>
        </p:txBody>
      </p:sp>
    </p:spTree>
    <p:extLst>
      <p:ext uri="{BB962C8B-B14F-4D97-AF65-F5344CB8AC3E}">
        <p14:creationId xmlns:p14="http://schemas.microsoft.com/office/powerpoint/2010/main" val="107932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1922" y="2743200"/>
            <a:ext cx="3368230" cy="584775"/>
          </a:xfrm>
          <a:prstGeom prst="rect">
            <a:avLst/>
          </a:prstGeom>
          <a:noFill/>
        </p:spPr>
        <p:txBody>
          <a:bodyPr wrap="none" rtlCol="0">
            <a:spAutoFit/>
          </a:bodyPr>
          <a:lstStyle/>
          <a:p>
            <a:r>
              <a:rPr lang="en-US" sz="3200" dirty="0" smtClean="0"/>
              <a:t>External Synchrony</a:t>
            </a:r>
            <a:endParaRPr lang="en-US" sz="3200" dirty="0"/>
          </a:p>
        </p:txBody>
      </p:sp>
    </p:spTree>
    <p:extLst>
      <p:ext uri="{BB962C8B-B14F-4D97-AF65-F5344CB8AC3E}">
        <p14:creationId xmlns:p14="http://schemas.microsoft.com/office/powerpoint/2010/main" val="1302065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4876800" cy="5410200"/>
          </a:xfrm>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provide </a:t>
            </a:r>
            <a:r>
              <a:rPr lang="en-US" sz="2000" dirty="0"/>
              <a:t>the </a:t>
            </a:r>
            <a:r>
              <a:rPr lang="en-US" sz="2000" dirty="0">
                <a:solidFill>
                  <a:srgbClr val="FF0000"/>
                </a:solidFill>
              </a:rPr>
              <a:t>reliability</a:t>
            </a:r>
            <a:r>
              <a:rPr lang="en-US" sz="2000" dirty="0"/>
              <a:t> and </a:t>
            </a:r>
            <a:r>
              <a:rPr lang="en-US" sz="2000" dirty="0">
                <a:solidFill>
                  <a:srgbClr val="FF0000"/>
                </a:solidFill>
              </a:rPr>
              <a:t>simplicity</a:t>
            </a:r>
            <a:r>
              <a:rPr lang="en-US" sz="2000" dirty="0"/>
              <a:t> of a synchronous </a:t>
            </a:r>
            <a:r>
              <a:rPr lang="en-US" sz="2000" dirty="0" smtClean="0"/>
              <a:t>abstraction</a:t>
            </a:r>
          </a:p>
          <a:p>
            <a:r>
              <a:rPr lang="en-US" sz="2000" dirty="0" smtClean="0"/>
              <a:t>approximate </a:t>
            </a:r>
            <a:r>
              <a:rPr lang="en-US" sz="2000" dirty="0"/>
              <a:t>the </a:t>
            </a:r>
            <a:r>
              <a:rPr lang="en-US" sz="2000" dirty="0">
                <a:solidFill>
                  <a:srgbClr val="FF0000"/>
                </a:solidFill>
              </a:rPr>
              <a:t>performance</a:t>
            </a:r>
            <a:r>
              <a:rPr lang="en-US" sz="2000" dirty="0"/>
              <a:t> of an asynchronous abstraction</a:t>
            </a:r>
            <a:r>
              <a:rPr lang="en-US" sz="2000" dirty="0" smtClean="0"/>
              <a:t>.</a:t>
            </a:r>
          </a:p>
          <a:p>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2943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640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7|0|1"/>
</p:tagLst>
</file>

<file path=ppt/tags/tag10.xml><?xml version="1.0" encoding="utf-8"?>
<p:tagLst xmlns:a="http://schemas.openxmlformats.org/drawingml/2006/main" xmlns:r="http://schemas.openxmlformats.org/officeDocument/2006/relationships" xmlns:p="http://schemas.openxmlformats.org/presentationml/2006/main">
  <p:tag name="TIMING" val="|28.7|7.2|7.6|2.9"/>
</p:tagLst>
</file>

<file path=ppt/tags/tag11.xml><?xml version="1.0" encoding="utf-8"?>
<p:tagLst xmlns:a="http://schemas.openxmlformats.org/drawingml/2006/main" xmlns:r="http://schemas.openxmlformats.org/officeDocument/2006/relationships" xmlns:p="http://schemas.openxmlformats.org/presentationml/2006/main">
  <p:tag name="TIMING" val="|10.9|28.5|0.|74.2|35.5"/>
</p:tagLst>
</file>

<file path=ppt/tags/tag2.xml><?xml version="1.0" encoding="utf-8"?>
<p:tagLst xmlns:a="http://schemas.openxmlformats.org/drawingml/2006/main" xmlns:r="http://schemas.openxmlformats.org/officeDocument/2006/relationships" xmlns:p="http://schemas.openxmlformats.org/presentationml/2006/main">
  <p:tag name="TIMING" val="|6.3"/>
</p:tagLst>
</file>

<file path=ppt/tags/tag3.xml><?xml version="1.0" encoding="utf-8"?>
<p:tagLst xmlns:a="http://schemas.openxmlformats.org/drawingml/2006/main" xmlns:r="http://schemas.openxmlformats.org/officeDocument/2006/relationships" xmlns:p="http://schemas.openxmlformats.org/presentationml/2006/main">
  <p:tag name="TIMING" val="|1|1.5|0.7"/>
</p:tagLst>
</file>

<file path=ppt/tags/tag4.xml><?xml version="1.0" encoding="utf-8"?>
<p:tagLst xmlns:a="http://schemas.openxmlformats.org/drawingml/2006/main" xmlns:r="http://schemas.openxmlformats.org/officeDocument/2006/relationships" xmlns:p="http://schemas.openxmlformats.org/presentationml/2006/main">
  <p:tag name="TIMING" val="|10.4|2.6|3.3|0.9|5.1|4.3|0.5|2.5|1|2.3|0.8|3.3|0.7|2.6|2.2|0.8"/>
</p:tagLst>
</file>

<file path=ppt/tags/tag5.xml><?xml version="1.0" encoding="utf-8"?>
<p:tagLst xmlns:a="http://schemas.openxmlformats.org/drawingml/2006/main" xmlns:r="http://schemas.openxmlformats.org/officeDocument/2006/relationships" xmlns:p="http://schemas.openxmlformats.org/presentationml/2006/main">
  <p:tag name="TIMING" val="|11.7|0.4|1.4|1.2|12.6|2.6"/>
</p:tagLst>
</file>

<file path=ppt/tags/tag6.xml><?xml version="1.0" encoding="utf-8"?>
<p:tagLst xmlns:a="http://schemas.openxmlformats.org/drawingml/2006/main" xmlns:r="http://schemas.openxmlformats.org/officeDocument/2006/relationships" xmlns:p="http://schemas.openxmlformats.org/presentationml/2006/main">
  <p:tag name="TIMING" val="|6.4|1.1|4.5|6.2|1.1|2.9|2.4|0|15.2|4.2|0.8|11.1|1.7|16.6|4.7|1.8|1|2.7|0.6|2.7"/>
</p:tagLst>
</file>

<file path=ppt/tags/tag7.xml><?xml version="1.0" encoding="utf-8"?>
<p:tagLst xmlns:a="http://schemas.openxmlformats.org/drawingml/2006/main" xmlns:r="http://schemas.openxmlformats.org/officeDocument/2006/relationships" xmlns:p="http://schemas.openxmlformats.org/presentationml/2006/main">
  <p:tag name="TIMING" val="|11.1|5.1"/>
</p:tagLst>
</file>

<file path=ppt/tags/tag8.xml><?xml version="1.0" encoding="utf-8"?>
<p:tagLst xmlns:a="http://schemas.openxmlformats.org/drawingml/2006/main" xmlns:r="http://schemas.openxmlformats.org/officeDocument/2006/relationships" xmlns:p="http://schemas.openxmlformats.org/presentationml/2006/main">
  <p:tag name="TIMING" val="|4.2|10.2"/>
</p:tagLst>
</file>

<file path=ppt/tags/tag9.xml><?xml version="1.0" encoding="utf-8"?>
<p:tagLst xmlns:a="http://schemas.openxmlformats.org/drawingml/2006/main" xmlns:r="http://schemas.openxmlformats.org/officeDocument/2006/relationships" xmlns:p="http://schemas.openxmlformats.org/presentationml/2006/main">
  <p:tag name="TIMING" val="|3.7|20.7|2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4506</TotalTime>
  <Words>3181</Words>
  <Application>Microsoft Office PowerPoint</Application>
  <PresentationFormat>On-screen Show (4:3)</PresentationFormat>
  <Paragraphs>568</Paragraphs>
  <Slides>56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Chart</vt:lpstr>
      <vt:lpstr>Speculative Execution In Distributed File System and  External Synchrony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Speculative Execution in a Distributed File System Edmund B. Nightingale, Peter M. Chen, and Jason Flinn</vt:lpstr>
      <vt:lpstr>Authors</vt:lpstr>
      <vt:lpstr>Speculative Execution in a Distributed File System Edmund B. Nightingale, Peter M. Chen, and Jason Flinn</vt:lpstr>
      <vt:lpstr>PowerPoint Presentation</vt:lpstr>
      <vt:lpstr>External Synchrony</vt:lpstr>
      <vt:lpstr>When a sync() is really async</vt:lpstr>
      <vt:lpstr>To whom are guarantees provided?</vt:lpstr>
      <vt:lpstr>To whom are guarantees provided?</vt:lpstr>
      <vt:lpstr>Example: Synchronous I/O</vt:lpstr>
      <vt:lpstr>Observing synchronous I/O</vt:lpstr>
      <vt:lpstr>Example: External synchrony</vt:lpstr>
      <vt:lpstr>External Synchrony Design Overview</vt:lpstr>
      <vt:lpstr>External Synchrony Implementation</vt:lpstr>
      <vt:lpstr>Evaluation</vt:lpstr>
      <vt:lpstr>Postmark benchmark</vt:lpstr>
      <vt:lpstr>The MySQL benchmark</vt:lpstr>
      <vt:lpstr>Specweb99 throughput</vt:lpstr>
      <vt:lpstr>Specweb99 latency</vt:lpstr>
      <vt:lpstr>Discussions</vt:lpstr>
      <vt:lpstr>Speculative Execution in a Distributed File System Edmund B. Nightingale, Peter M. Chen, and Jason Flinn</vt:lpstr>
      <vt:lpstr>PowerPoint Presentation</vt:lpstr>
      <vt:lpstr>Speculation Execution</vt:lpstr>
      <vt:lpstr>The Idea</vt:lpstr>
      <vt:lpstr>Conditions for Success of Speculations</vt:lpstr>
      <vt:lpstr>Speculator Interface</vt:lpstr>
      <vt:lpstr>Implementing Speculation</vt:lpstr>
      <vt:lpstr>Speculation Success</vt:lpstr>
      <vt:lpstr>Speculation Failure</vt:lpstr>
      <vt:lpstr>Ensuring correctness</vt:lpstr>
      <vt:lpstr>Output Commits</vt:lpstr>
      <vt:lpstr>Multi-Process Speculation</vt:lpstr>
      <vt:lpstr>Multi-Process Speculation</vt:lpstr>
      <vt:lpstr>Multi-Process Speculation</vt:lpstr>
      <vt:lpstr>Using Speculation</vt:lpstr>
      <vt:lpstr>Using Speculation</vt:lpstr>
      <vt:lpstr>Evaluation: Speculative Execution</vt:lpstr>
      <vt:lpstr>Apache Build</vt:lpstr>
      <vt:lpstr>The Cost of Rollback</vt:lpstr>
      <vt:lpstr>Group Commit &amp; Sharing State</vt:lpstr>
      <vt:lpstr>Discussions</vt:lpstr>
      <vt:lpstr>Conclusions</vt:lpstr>
      <vt:lpstr>PowerPoint Presentation</vt:lpstr>
      <vt:lpstr>Things they did not do</vt:lpstr>
      <vt:lpstr>Comparison</vt:lpstr>
      <vt:lpstr>Systems Calls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Synchrony</dc:title>
  <dc:creator>Windows User</dc:creator>
  <cp:lastModifiedBy>Windows User</cp:lastModifiedBy>
  <cp:revision>770</cp:revision>
  <dcterms:created xsi:type="dcterms:W3CDTF">2011-10-15T16:53:27Z</dcterms:created>
  <dcterms:modified xsi:type="dcterms:W3CDTF">2011-10-20T04:10:50Z</dcterms:modified>
</cp:coreProperties>
</file>