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7"/>
  </p:notesMasterIdLst>
  <p:sldIdLst>
    <p:sldId id="256" r:id="rId2"/>
    <p:sldId id="339" r:id="rId3"/>
    <p:sldId id="303" r:id="rId4"/>
    <p:sldId id="304" r:id="rId5"/>
    <p:sldId id="321" r:id="rId6"/>
    <p:sldId id="306" r:id="rId7"/>
    <p:sldId id="340" r:id="rId8"/>
    <p:sldId id="337" r:id="rId9"/>
    <p:sldId id="261" r:id="rId10"/>
    <p:sldId id="308" r:id="rId11"/>
    <p:sldId id="260" r:id="rId12"/>
    <p:sldId id="267" r:id="rId13"/>
    <p:sldId id="309" r:id="rId14"/>
    <p:sldId id="269" r:id="rId15"/>
    <p:sldId id="271" r:id="rId16"/>
    <p:sldId id="272" r:id="rId17"/>
    <p:sldId id="274" r:id="rId18"/>
    <p:sldId id="277" r:id="rId19"/>
    <p:sldId id="310" r:id="rId20"/>
    <p:sldId id="270" r:id="rId21"/>
    <p:sldId id="278" r:id="rId22"/>
    <p:sldId id="280" r:id="rId23"/>
    <p:sldId id="323" r:id="rId24"/>
    <p:sldId id="324" r:id="rId25"/>
    <p:sldId id="325" r:id="rId26"/>
    <p:sldId id="326" r:id="rId27"/>
    <p:sldId id="327" r:id="rId28"/>
    <p:sldId id="328" r:id="rId29"/>
    <p:sldId id="329" r:id="rId30"/>
    <p:sldId id="330" r:id="rId31"/>
    <p:sldId id="331" r:id="rId32"/>
    <p:sldId id="332" r:id="rId33"/>
    <p:sldId id="333" r:id="rId34"/>
    <p:sldId id="335" r:id="rId35"/>
    <p:sldId id="299" r:id="rId36"/>
    <p:sldId id="300" r:id="rId37"/>
    <p:sldId id="336" r:id="rId38"/>
    <p:sldId id="312" r:id="rId39"/>
    <p:sldId id="318" r:id="rId40"/>
    <p:sldId id="320" r:id="rId41"/>
    <p:sldId id="313" r:id="rId42"/>
    <p:sldId id="315" r:id="rId43"/>
    <p:sldId id="316" r:id="rId44"/>
    <p:sldId id="338" r:id="rId45"/>
    <p:sldId id="31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5047" autoAdjust="0"/>
    <p:restoredTop sz="81864" autoAdjust="0"/>
  </p:normalViewPr>
  <p:slideViewPr>
    <p:cSldViewPr>
      <p:cViewPr varScale="1">
        <p:scale>
          <a:sx n="63" d="100"/>
          <a:sy n="63" d="100"/>
        </p:scale>
        <p:origin x="-1092" y="-96"/>
      </p:cViewPr>
      <p:guideLst>
        <p:guide orient="horz" pos="2160"/>
        <p:guide pos="2880"/>
      </p:guideLst>
    </p:cSldViewPr>
  </p:slideViewPr>
  <p:outlineViewPr>
    <p:cViewPr>
      <p:scale>
        <a:sx n="33" d="100"/>
        <a:sy n="33" d="100"/>
      </p:scale>
      <p:origin x="0" y="117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5AAF2F-968C-4C44-BEF1-CECB249657AF}" type="datetimeFigureOut">
              <a:rPr lang="en-US" smtClean="0"/>
              <a:pPr/>
              <a:t>10/1/2011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80C58-FB82-496A-8EA3-855622D2CC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Operating_system" TargetMode="External"/><Relationship Id="rId13" Type="http://schemas.openxmlformats.org/officeDocument/2006/relationships/hyperlink" Target="http://en.wikipedia.org/wiki/AMD_Opteron" TargetMode="External"/><Relationship Id="rId18" Type="http://schemas.openxmlformats.org/officeDocument/2006/relationships/hyperlink" Target="http://en.wikipedia.org/wiki/MIPS_architecture" TargetMode="External"/><Relationship Id="rId3" Type="http://schemas.openxmlformats.org/officeDocument/2006/relationships/hyperlink" Target="http://en.wikipedia.org/wiki/CPU_cache" TargetMode="External"/><Relationship Id="rId21" Type="http://schemas.openxmlformats.org/officeDocument/2006/relationships/hyperlink" Target="http://en.wikipedia.org/wiki/Wikipedia:Please_clarify" TargetMode="External"/><Relationship Id="rId7" Type="http://schemas.openxmlformats.org/officeDocument/2006/relationships/hyperlink" Target="http://en.wikipedia.org/wiki/Wikipedia:Citation_needed" TargetMode="External"/><Relationship Id="rId12" Type="http://schemas.openxmlformats.org/officeDocument/2006/relationships/hyperlink" Target="http://en.wikipedia.org/wiki/Wikipedia:Manual_of_Style_(dates_and_numbers)" TargetMode="External"/><Relationship Id="rId17" Type="http://schemas.openxmlformats.org/officeDocument/2006/relationships/hyperlink" Target="http://en.wikipedia.org/wiki/Silicon_Graphics" TargetMode="External"/><Relationship Id="rId25" Type="http://schemas.openxmlformats.org/officeDocument/2006/relationships/hyperlink" Target="http://en.wikipedia.org/wiki/Intel_QuickPath_Interconnect" TargetMode="External"/><Relationship Id="rId2" Type="http://schemas.openxmlformats.org/officeDocument/2006/relationships/slide" Target="../slides/slide4.xml"/><Relationship Id="rId16" Type="http://schemas.openxmlformats.org/officeDocument/2006/relationships/hyperlink" Target="http://en.wikipedia.org/wiki/Hewlett_Packard" TargetMode="External"/><Relationship Id="rId20" Type="http://schemas.openxmlformats.org/officeDocument/2006/relationships/hyperlink" Target="http://en.wikipedia.org/wiki/Alpha_21364" TargetMode="External"/><Relationship Id="rId1" Type="http://schemas.openxmlformats.org/officeDocument/2006/relationships/notesMaster" Target="../notesMasters/notesMaster1.xml"/><Relationship Id="rId6" Type="http://schemas.openxmlformats.org/officeDocument/2006/relationships/hyperlink" Target="http://en.wikipedia.org/wiki/Von_Neumann_architecture" TargetMode="External"/><Relationship Id="rId11" Type="http://schemas.openxmlformats.org/officeDocument/2006/relationships/hyperlink" Target="http://www.numascale.com/" TargetMode="External"/><Relationship Id="rId24" Type="http://schemas.openxmlformats.org/officeDocument/2006/relationships/hyperlink" Target="http://en.wikipedia.org/wiki/Non-Uniform_Memory_Access" TargetMode="External"/><Relationship Id="rId5" Type="http://schemas.openxmlformats.org/officeDocument/2006/relationships/hyperlink" Target="http://en.wikipedia.org/wiki/Cache_coherence" TargetMode="External"/><Relationship Id="rId15" Type="http://schemas.openxmlformats.org/officeDocument/2006/relationships/hyperlink" Target="http://en.wikipedia.org/wiki/Itanium" TargetMode="External"/><Relationship Id="rId23" Type="http://schemas.openxmlformats.org/officeDocument/2006/relationships/hyperlink" Target="http://en.wikipedia.org/wiki/Tukwila_(processor)" TargetMode="External"/><Relationship Id="rId10" Type="http://schemas.openxmlformats.org/officeDocument/2006/relationships/hyperlink" Target="http://en.wikipedia.org/wiki/Scalable_Coherent_Interface" TargetMode="External"/><Relationship Id="rId19" Type="http://schemas.openxmlformats.org/officeDocument/2006/relationships/hyperlink" Target="http://en.wikipedia.org/wiki/Digital_Equipment_Corporation" TargetMode="External"/><Relationship Id="rId4" Type="http://schemas.openxmlformats.org/officeDocument/2006/relationships/hyperlink" Target="http://en.wikipedia.org/wiki/Locality_of_reference" TargetMode="External"/><Relationship Id="rId9" Type="http://schemas.openxmlformats.org/officeDocument/2006/relationships/hyperlink" Target="http://en.wikipedia.org/wiki/MESIF_protocol" TargetMode="External"/><Relationship Id="rId14" Type="http://schemas.openxmlformats.org/officeDocument/2006/relationships/hyperlink" Target="http://en.wikipedia.org/wiki/Intel_Corporation" TargetMode="External"/><Relationship Id="rId22" Type="http://schemas.openxmlformats.org/officeDocument/2006/relationships/hyperlink" Target="http://en.wikipedia.org/wiki/Nehalem_(microarchitectu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Services all OS requests on the same processor with minimum access to common data or acquiring lock</a:t>
            </a:r>
          </a:p>
          <a:p>
            <a:r>
              <a:rPr lang="en-US" dirty="0" smtClean="0"/>
              <a:t>Each virtual and physical resource in the system is represented by an independent object so that accesses on different processors to different objects remain independent.</a:t>
            </a:r>
          </a:p>
          <a:p>
            <a:r>
              <a:rPr lang="en-US" dirty="0" smtClean="0"/>
              <a:t>Additional Innovations:</a:t>
            </a:r>
          </a:p>
          <a:p>
            <a:pPr lvl="1"/>
            <a:r>
              <a:rPr lang="en-US" dirty="0" smtClean="0"/>
              <a:t>Clustered Objects</a:t>
            </a:r>
          </a:p>
          <a:p>
            <a:pPr lvl="1"/>
            <a:r>
              <a:rPr lang="en-US" dirty="0" smtClean="0"/>
              <a:t>Protected Procedure Call</a:t>
            </a:r>
          </a:p>
          <a:p>
            <a:pPr lvl="1"/>
            <a:r>
              <a:rPr lang="en-US" dirty="0" smtClean="0"/>
              <a:t>Semi Automatic garbage collection</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Appear as a single object</a:t>
            </a:r>
          </a:p>
          <a:p>
            <a:r>
              <a:rPr lang="en-US" dirty="0" smtClean="0"/>
              <a:t>Multiple “reps” to process object requests.</a:t>
            </a:r>
          </a:p>
          <a:p>
            <a:r>
              <a:rPr lang="en-US" dirty="0" smtClean="0"/>
              <a:t>Uses Replication, distribution and partitioning for widely shared objects</a:t>
            </a:r>
          </a:p>
          <a:p>
            <a:r>
              <a:rPr lang="en-US" dirty="0" smtClean="0"/>
              <a:t>Benefits</a:t>
            </a:r>
          </a:p>
          <a:p>
            <a:pPr lvl="1"/>
            <a:r>
              <a:rPr lang="en-US" dirty="0" smtClean="0"/>
              <a:t>Allows multiprocessor optimizations, like replication or partitioning of locks and data structures</a:t>
            </a:r>
          </a:p>
          <a:p>
            <a:pPr lvl="1"/>
            <a:r>
              <a:rPr lang="en-US" dirty="0" smtClean="0"/>
              <a:t>Abstracts the object reference for programmers</a:t>
            </a:r>
          </a:p>
          <a:p>
            <a:pPr lvl="1"/>
            <a:r>
              <a:rPr lang="en-US" dirty="0" smtClean="0"/>
              <a:t>Enables incremental optimization</a:t>
            </a:r>
          </a:p>
          <a:p>
            <a:pPr lvl="1"/>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have a look at the Flynn’s Classification of Multiple processor Machines.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First, there are single instruction single data stream processors that we call </a:t>
            </a:r>
            <a:r>
              <a:rPr lang="en-US" dirty="0" err="1" smtClean="0"/>
              <a:t>Uni</a:t>
            </a:r>
            <a:r>
              <a:rPr lang="en-US" dirty="0" smtClean="0"/>
              <a:t>-Processors. These processors run a single instruction at a time on a single data.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Then there is the single instruction multiple data stream processor which are mostly used for graphics/audio or video manipulation. They are used either to work on data stored as vectors or arrays. Cray – 1 introduced</a:t>
            </a:r>
            <a:r>
              <a:rPr lang="en-US" baseline="0" dirty="0" smtClean="0"/>
              <a:t> the concept of vector processing.</a:t>
            </a: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Then there is multiple instruction, single data stream processor organization which was not commercially introduced but used only for some research studies.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Then at last we have the multiple instruction, multiple data stream processors. They either share their memory or have distributed memory. Clusters for example have distributed memories and work on multiple data with multiple instructions. On the other hand the multiprocessors share memory. The multiprocessors are either symmetric or have non-uniform access properties. </a:t>
            </a:r>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Cache coherent NUMA (</a:t>
            </a:r>
            <a:r>
              <a:rPr lang="en-US" b="1" dirty="0" err="1" smtClean="0"/>
              <a:t>ccNUMA</a:t>
            </a:r>
            <a:r>
              <a:rPr lang="en-US" b="1" dirty="0" smtClean="0"/>
              <a:t>)</a:t>
            </a:r>
          </a:p>
          <a:p>
            <a:r>
              <a:rPr lang="en-US" dirty="0" smtClean="0"/>
              <a:t>Nearly all CPU architectures use a small amount of very fast non-shared memory known as </a:t>
            </a:r>
            <a:r>
              <a:rPr lang="en-US" dirty="0" smtClean="0">
                <a:hlinkClick r:id="rId3" tooltip="CPU cache"/>
              </a:rPr>
              <a:t>cache</a:t>
            </a:r>
            <a:r>
              <a:rPr lang="en-US" dirty="0" smtClean="0"/>
              <a:t> to exploit </a:t>
            </a:r>
            <a:r>
              <a:rPr lang="en-US" dirty="0" smtClean="0">
                <a:hlinkClick r:id="rId4" tooltip="Locality of reference"/>
              </a:rPr>
              <a:t>locality of reference</a:t>
            </a:r>
            <a:r>
              <a:rPr lang="en-US" dirty="0" smtClean="0"/>
              <a:t> in memory accesses. With NUMA, maintaining </a:t>
            </a:r>
            <a:r>
              <a:rPr lang="en-US" dirty="0" smtClean="0">
                <a:hlinkClick r:id="rId5" tooltip="Cache coherence"/>
              </a:rPr>
              <a:t>cache coherence</a:t>
            </a:r>
            <a:r>
              <a:rPr lang="en-US" dirty="0" smtClean="0"/>
              <a:t> across shared memory has a significant overhead.</a:t>
            </a:r>
          </a:p>
          <a:p>
            <a:endParaRPr lang="en-US" dirty="0" smtClean="0"/>
          </a:p>
          <a:p>
            <a:r>
              <a:rPr lang="en-US" dirty="0" smtClean="0"/>
              <a:t>Although simpler to design and build, non-cache-coherent NUMA systems become prohibitively complex to program in the standard </a:t>
            </a:r>
            <a:r>
              <a:rPr lang="en-US" dirty="0" smtClean="0">
                <a:hlinkClick r:id="rId6" tooltip="Von Neumann architecture"/>
              </a:rPr>
              <a:t>von Neumann architecture</a:t>
            </a:r>
            <a:r>
              <a:rPr lang="en-US" dirty="0" smtClean="0"/>
              <a:t> programming model. As a result, all NUMA computers sold to the market use special-purpose hardware to maintain cache coherence</a:t>
            </a:r>
            <a:r>
              <a:rPr lang="en-US" baseline="30000" dirty="0" smtClean="0"/>
              <a:t>[</a:t>
            </a:r>
            <a:r>
              <a:rPr lang="en-US" i="1" baseline="30000" dirty="0" smtClean="0">
                <a:hlinkClick r:id="rId7" tooltip="Wikipedia:Citation needed"/>
              </a:rPr>
              <a:t>citation needed</a:t>
            </a:r>
            <a:r>
              <a:rPr lang="en-US" baseline="30000" dirty="0" smtClean="0"/>
              <a:t>]</a:t>
            </a:r>
            <a:r>
              <a:rPr lang="en-US" dirty="0" smtClean="0"/>
              <a:t>, and thus class as "cache-coherent NUMA", or </a:t>
            </a:r>
            <a:r>
              <a:rPr lang="en-US" b="1" dirty="0" err="1" smtClean="0"/>
              <a:t>ccNUMA</a:t>
            </a:r>
            <a:r>
              <a:rPr lang="en-US" dirty="0" smtClean="0"/>
              <a:t>.</a:t>
            </a:r>
          </a:p>
          <a:p>
            <a:endParaRPr lang="en-US" dirty="0" smtClean="0"/>
          </a:p>
          <a:p>
            <a:r>
              <a:rPr lang="en-US" dirty="0" smtClean="0"/>
              <a:t>Typically, this takes place by using inter-processor communication between cache controllers to keep a consistent memory image when more than one cache stores the same memory location. For this reason, </a:t>
            </a:r>
            <a:r>
              <a:rPr lang="en-US" dirty="0" err="1" smtClean="0"/>
              <a:t>ccNUMA</a:t>
            </a:r>
            <a:r>
              <a:rPr lang="en-US" dirty="0" smtClean="0"/>
              <a:t> may perform poorly when multiple processors attempt to access the same memory area in rapid succession. </a:t>
            </a:r>
            <a:r>
              <a:rPr lang="en-US" dirty="0" smtClean="0">
                <a:hlinkClick r:id="rId8" tooltip="Operating system"/>
              </a:rPr>
              <a:t>Operating-system</a:t>
            </a:r>
            <a:r>
              <a:rPr lang="en-US" dirty="0" smtClean="0"/>
              <a:t> support for NUMA attempts to reduce the frequency of this kind of access by allocating processors and memory in NUMA-friendly ways and by avoiding scheduling and locking algorithms that make NUMA-unfriendly accesses necessary. Alternatively, cache coherency protocols such as the </a:t>
            </a:r>
            <a:r>
              <a:rPr lang="en-US" dirty="0" smtClean="0">
                <a:hlinkClick r:id="rId9" tooltip="MESIF protocol"/>
              </a:rPr>
              <a:t>MESIF protocol</a:t>
            </a:r>
            <a:r>
              <a:rPr lang="en-US" dirty="0" smtClean="0"/>
              <a:t> attempt to reduce the communication required to maintain cache coherency. </a:t>
            </a:r>
            <a:r>
              <a:rPr lang="en-US" dirty="0" smtClean="0">
                <a:hlinkClick r:id="rId10" tooltip="Scalable Coherent Interface"/>
              </a:rPr>
              <a:t>Scalable Coherent Interface</a:t>
            </a:r>
            <a:r>
              <a:rPr lang="en-US" dirty="0" smtClean="0"/>
              <a:t> (SCI) is an IEEE standard defining a directory based cache coherency protocol to avoid scalability limitations found in earlier multiprocessor systems. SCI is used as basis for the </a:t>
            </a:r>
            <a:r>
              <a:rPr lang="en-US" dirty="0" err="1" smtClean="0">
                <a:hlinkClick r:id="rId11"/>
              </a:rPr>
              <a:t>Numascale</a:t>
            </a:r>
            <a:r>
              <a:rPr lang="en-US" dirty="0" smtClean="0"/>
              <a:t> </a:t>
            </a:r>
            <a:r>
              <a:rPr lang="en-US" dirty="0" err="1" smtClean="0"/>
              <a:t>NumaConnect</a:t>
            </a:r>
            <a:r>
              <a:rPr lang="en-US" dirty="0" smtClean="0"/>
              <a:t> technology.</a:t>
            </a:r>
          </a:p>
          <a:p>
            <a:r>
              <a:rPr lang="en-US" dirty="0" smtClean="0"/>
              <a:t>Current</a:t>
            </a:r>
            <a:r>
              <a:rPr lang="en-US" baseline="30000" dirty="0" smtClean="0"/>
              <a:t>[</a:t>
            </a:r>
            <a:r>
              <a:rPr lang="en-US" i="1" baseline="30000" dirty="0" smtClean="0">
                <a:hlinkClick r:id="rId12" tooltip="Wikipedia:Manual of Style (dates and numbers)"/>
              </a:rPr>
              <a:t>when?</a:t>
            </a:r>
            <a:r>
              <a:rPr lang="en-US" baseline="30000" dirty="0" smtClean="0"/>
              <a:t>]</a:t>
            </a:r>
            <a:r>
              <a:rPr lang="en-US" dirty="0" smtClean="0"/>
              <a:t> </a:t>
            </a:r>
            <a:r>
              <a:rPr lang="en-US" dirty="0" err="1" smtClean="0"/>
              <a:t>ccNUMA</a:t>
            </a:r>
            <a:r>
              <a:rPr lang="en-US" dirty="0" smtClean="0"/>
              <a:t> systems are multiprocessor systems based on the </a:t>
            </a:r>
            <a:r>
              <a:rPr lang="en-US" dirty="0" smtClean="0">
                <a:hlinkClick r:id="rId13" tooltip="AMD Opteron"/>
              </a:rPr>
              <a:t>AMD </a:t>
            </a:r>
            <a:r>
              <a:rPr lang="en-US" dirty="0" err="1" smtClean="0">
                <a:hlinkClick r:id="rId13" tooltip="AMD Opteron"/>
              </a:rPr>
              <a:t>Opteron</a:t>
            </a:r>
            <a:r>
              <a:rPr lang="en-US" dirty="0" smtClean="0"/>
              <a:t>, which can be implemented without external logic, and </a:t>
            </a:r>
            <a:r>
              <a:rPr lang="en-US" dirty="0" smtClean="0">
                <a:hlinkClick r:id="rId14" tooltip="Intel Corporation"/>
              </a:rPr>
              <a:t>Intel</a:t>
            </a:r>
            <a:r>
              <a:rPr lang="en-US" dirty="0" smtClean="0"/>
              <a:t> </a:t>
            </a:r>
            <a:r>
              <a:rPr lang="en-US" dirty="0" smtClean="0">
                <a:hlinkClick r:id="rId15" tooltip="Itanium"/>
              </a:rPr>
              <a:t>Itanium</a:t>
            </a:r>
            <a:r>
              <a:rPr lang="en-US" dirty="0" smtClean="0"/>
              <a:t>, which requires the chipset to support NUMA. Examples of </a:t>
            </a:r>
            <a:r>
              <a:rPr lang="en-US" dirty="0" err="1" smtClean="0"/>
              <a:t>ccNUMA</a:t>
            </a:r>
            <a:r>
              <a:rPr lang="en-US" dirty="0" smtClean="0"/>
              <a:t> enabled chipsets are the SGI </a:t>
            </a:r>
            <a:r>
              <a:rPr lang="en-US" dirty="0" err="1" smtClean="0"/>
              <a:t>Shub</a:t>
            </a:r>
            <a:r>
              <a:rPr lang="en-US" dirty="0" smtClean="0"/>
              <a:t> (Super hub), the Intel E8870, the </a:t>
            </a:r>
            <a:r>
              <a:rPr lang="en-US" dirty="0" smtClean="0">
                <a:hlinkClick r:id="rId16" tooltip="Hewlett Packard"/>
              </a:rPr>
              <a:t>HP</a:t>
            </a:r>
            <a:r>
              <a:rPr lang="en-US" dirty="0" smtClean="0"/>
              <a:t> sx2000 (used in the Integrity and Superdome servers), and those found in recent NEC Itanium-based systems. Earlier </a:t>
            </a:r>
            <a:r>
              <a:rPr lang="en-US" dirty="0" err="1" smtClean="0"/>
              <a:t>ccNUMA</a:t>
            </a:r>
            <a:r>
              <a:rPr lang="en-US" dirty="0" smtClean="0"/>
              <a:t> systems such as those from </a:t>
            </a:r>
            <a:r>
              <a:rPr lang="en-US" dirty="0" smtClean="0">
                <a:hlinkClick r:id="rId17" tooltip="Silicon Graphics"/>
              </a:rPr>
              <a:t>Silicon Graphics</a:t>
            </a:r>
            <a:r>
              <a:rPr lang="en-US" dirty="0" smtClean="0"/>
              <a:t> were based on </a:t>
            </a:r>
            <a:r>
              <a:rPr lang="en-US" dirty="0" smtClean="0">
                <a:hlinkClick r:id="rId18" tooltip="MIPS architecture"/>
              </a:rPr>
              <a:t>MIPS</a:t>
            </a:r>
            <a:r>
              <a:rPr lang="en-US" dirty="0" smtClean="0"/>
              <a:t> processors and the </a:t>
            </a:r>
            <a:r>
              <a:rPr lang="en-US" dirty="0" smtClean="0">
                <a:hlinkClick r:id="rId19" tooltip="Digital Equipment Corporation"/>
              </a:rPr>
              <a:t>DEC</a:t>
            </a:r>
            <a:r>
              <a:rPr lang="en-US" dirty="0" smtClean="0"/>
              <a:t> </a:t>
            </a:r>
            <a:r>
              <a:rPr lang="en-US" dirty="0" smtClean="0">
                <a:hlinkClick r:id="rId20" tooltip="Alpha 21364"/>
              </a:rPr>
              <a:t>Alpha 21364</a:t>
            </a:r>
            <a:r>
              <a:rPr lang="en-US" dirty="0" smtClean="0"/>
              <a:t> (EV7) processor.</a:t>
            </a:r>
          </a:p>
          <a:p>
            <a:r>
              <a:rPr lang="en-US" dirty="0" smtClean="0"/>
              <a:t>Intel announced NUMA</a:t>
            </a:r>
            <a:r>
              <a:rPr lang="en-US" baseline="30000" dirty="0" smtClean="0"/>
              <a:t>[</a:t>
            </a:r>
            <a:r>
              <a:rPr lang="en-US" i="1" baseline="30000" dirty="0" smtClean="0">
                <a:hlinkClick r:id="rId21" tooltip="Wikipedia:Please clarify"/>
              </a:rPr>
              <a:t>clarification needed</a:t>
            </a:r>
            <a:r>
              <a:rPr lang="en-US" baseline="30000" dirty="0" smtClean="0"/>
              <a:t>]</a:t>
            </a:r>
            <a:r>
              <a:rPr lang="en-US" dirty="0" smtClean="0"/>
              <a:t> introduction to its x86 and Itanium servers in late 2007 with </a:t>
            </a:r>
            <a:r>
              <a:rPr lang="en-US" dirty="0" smtClean="0">
                <a:hlinkClick r:id="rId22" tooltip="Nehalem (microarchitecture)"/>
              </a:rPr>
              <a:t>Nehalem</a:t>
            </a:r>
            <a:r>
              <a:rPr lang="en-US" dirty="0" smtClean="0"/>
              <a:t> and </a:t>
            </a:r>
            <a:r>
              <a:rPr lang="en-US" dirty="0" smtClean="0">
                <a:hlinkClick r:id="rId23" tooltip="Tukwila (processor)"/>
              </a:rPr>
              <a:t>Tukwila</a:t>
            </a:r>
            <a:r>
              <a:rPr lang="en-US" dirty="0" smtClean="0"/>
              <a:t> CPUs.</a:t>
            </a:r>
            <a:r>
              <a:rPr lang="en-US" baseline="30000" dirty="0" smtClean="0">
                <a:hlinkClick r:id="rId24"/>
              </a:rPr>
              <a:t>[1]</a:t>
            </a:r>
            <a:r>
              <a:rPr lang="en-US" dirty="0" smtClean="0"/>
              <a:t> Both CPU families will share a common chipset; the interconnection is called Intel </a:t>
            </a:r>
            <a:r>
              <a:rPr lang="en-US" dirty="0" smtClean="0">
                <a:hlinkClick r:id="rId25" tooltip="Intel QuickPath Interconnect"/>
              </a:rPr>
              <a:t>Quick Path Interconnect</a:t>
            </a:r>
            <a:r>
              <a:rPr lang="en-US" dirty="0" smtClean="0"/>
              <a:t> (QPI).</a:t>
            </a:r>
            <a:r>
              <a:rPr lang="en-US" baseline="30000" dirty="0" smtClean="0">
                <a:hlinkClick r:id="rId24"/>
              </a:rPr>
              <a:t>[2]</a:t>
            </a:r>
            <a:endParaRPr lang="en-US" dirty="0" smtClean="0"/>
          </a:p>
          <a:p>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3200" b="1" dirty="0" smtClean="0"/>
              <a:t>Virtual CPUs</a:t>
            </a:r>
          </a:p>
          <a:p>
            <a:r>
              <a:rPr lang="en-US" dirty="0" smtClean="0"/>
              <a:t>Different Modes:</a:t>
            </a:r>
          </a:p>
          <a:p>
            <a:pPr lvl="1"/>
            <a:r>
              <a:rPr lang="en-US" dirty="0" smtClean="0"/>
              <a:t>Kernel Mode: Disco</a:t>
            </a:r>
          </a:p>
          <a:p>
            <a:pPr lvl="1"/>
            <a:r>
              <a:rPr lang="en-US" dirty="0" smtClean="0"/>
              <a:t>Supervisor Mode: Virtual Machines</a:t>
            </a:r>
          </a:p>
          <a:p>
            <a:pPr lvl="1"/>
            <a:r>
              <a:rPr lang="en-US" dirty="0" smtClean="0"/>
              <a:t>User Mode: Applications</a:t>
            </a:r>
          </a:p>
          <a:p>
            <a:r>
              <a:rPr lang="en-US" dirty="0" smtClean="0"/>
              <a:t>Direct Execution on the real CPU</a:t>
            </a:r>
          </a:p>
          <a:p>
            <a:r>
              <a:rPr lang="en-US" dirty="0" smtClean="0"/>
              <a:t>Intercept Privileged Instructions such as TLB modification or DMA</a:t>
            </a:r>
          </a:p>
          <a:p>
            <a:r>
              <a:rPr lang="en-US" dirty="0" smtClean="0"/>
              <a:t>Schedules VCPUs on Physical CPU by storing the state of the VCPU</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3200" b="1" dirty="0" smtClean="0"/>
              <a:t>Memory Virtualization</a:t>
            </a:r>
          </a:p>
          <a:p>
            <a:r>
              <a:rPr lang="en-US" dirty="0" smtClean="0"/>
              <a:t>Adds a level of address translation and maintains Virtual to Machine Address Mapping</a:t>
            </a:r>
          </a:p>
          <a:p>
            <a:r>
              <a:rPr lang="en-US" dirty="0" smtClean="0"/>
              <a:t>Uses Software reloaded TLB and </a:t>
            </a:r>
            <a:r>
              <a:rPr lang="en-US" dirty="0" err="1" smtClean="0"/>
              <a:t>pmap</a:t>
            </a:r>
            <a:endParaRPr lang="en-US" dirty="0" smtClean="0"/>
          </a:p>
          <a:p>
            <a:r>
              <a:rPr lang="en-US" dirty="0" smtClean="0"/>
              <a:t>Flushes TLB on VCPU Switch</a:t>
            </a:r>
          </a:p>
          <a:p>
            <a:pPr lvl="1"/>
            <a:r>
              <a:rPr lang="en-US" dirty="0" smtClean="0"/>
              <a:t>Simplifies VCPU Switch but increases workload</a:t>
            </a:r>
          </a:p>
          <a:p>
            <a:r>
              <a:rPr lang="en-US" dirty="0" smtClean="0"/>
              <a:t>Uses second level Software TLB to lessen the effect of flushing TLB</a:t>
            </a:r>
          </a:p>
          <a:p>
            <a:pPr lvl="1">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smtClean="0"/>
              <a:t>Memory Management</a:t>
            </a:r>
          </a:p>
          <a:p>
            <a:r>
              <a:rPr lang="en-US" dirty="0" smtClean="0"/>
              <a:t>Allocates memory to virtual machines</a:t>
            </a:r>
          </a:p>
          <a:p>
            <a:r>
              <a:rPr lang="en-US" dirty="0" smtClean="0"/>
              <a:t>Page Migration: pages that are heavily accessed by a single node are migrated to that node</a:t>
            </a:r>
          </a:p>
          <a:p>
            <a:r>
              <a:rPr lang="en-US" dirty="0" smtClean="0"/>
              <a:t>Page Replication: pages which are read shared are replicated to the nodes.</a:t>
            </a:r>
          </a:p>
          <a:p>
            <a:r>
              <a:rPr lang="en-US" dirty="0" smtClean="0"/>
              <a:t>Uses cache miss counting facility of FLASH and </a:t>
            </a:r>
            <a:r>
              <a:rPr lang="en-US" dirty="0" err="1" smtClean="0"/>
              <a:t>memmap</a:t>
            </a:r>
            <a:r>
              <a:rPr lang="en-US" dirty="0" smtClean="0"/>
              <a:t> for this approach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smtClean="0"/>
              <a:t>I/O Virtualization</a:t>
            </a:r>
          </a:p>
          <a:p>
            <a:r>
              <a:rPr lang="en-US" dirty="0" smtClean="0"/>
              <a:t>Virtualizes access to I/O devices and intercepts all device access</a:t>
            </a:r>
          </a:p>
          <a:p>
            <a:r>
              <a:rPr lang="en-US" dirty="0" smtClean="0"/>
              <a:t>Adds device drivers for common I/O devices into the OS</a:t>
            </a:r>
          </a:p>
          <a:p>
            <a:r>
              <a:rPr lang="en-US" dirty="0" smtClean="0"/>
              <a:t>DMA requests to disks and N/W interface are intercepted and handled by Disco’s device drivers</a:t>
            </a:r>
          </a:p>
          <a:p>
            <a:r>
              <a:rPr lang="en-US" dirty="0" smtClean="0"/>
              <a:t>Copy-on-write disks allow memory sharing between VMs unaware of other VMs</a:t>
            </a:r>
          </a:p>
          <a:p>
            <a:r>
              <a:rPr lang="en-US" dirty="0" smtClean="0"/>
              <a:t>Virtual N/W devices allow efficient communication among different VMs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Changes for MIPS Architecture</a:t>
            </a:r>
          </a:p>
          <a:p>
            <a:pPr lvl="1"/>
            <a:r>
              <a:rPr lang="en-US" dirty="0" smtClean="0"/>
              <a:t>Required to relocated the unmapped segment</a:t>
            </a:r>
          </a:p>
          <a:p>
            <a:r>
              <a:rPr lang="en-US" dirty="0" smtClean="0"/>
              <a:t>Device Drivers</a:t>
            </a:r>
          </a:p>
          <a:p>
            <a:pPr lvl="1"/>
            <a:r>
              <a:rPr lang="en-US" dirty="0" smtClean="0"/>
              <a:t>Added special drivers for I/O devices. For other devices the IRIX drivers are used.</a:t>
            </a:r>
          </a:p>
          <a:p>
            <a:r>
              <a:rPr lang="en-US" dirty="0" smtClean="0"/>
              <a:t>Changes to the HAL</a:t>
            </a:r>
          </a:p>
          <a:p>
            <a:pPr lvl="1"/>
            <a:r>
              <a:rPr lang="en-US" dirty="0" smtClean="0"/>
              <a:t>Inserted some monitor calls in the OS to get high level knowledge about resource management</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580C58-FB82-496A-8EA3-855622D2CC89}"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2EAD5C-CF25-488F-813D-750C37193AC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EAD5C-CF25-488F-813D-750C37193AC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EAD5C-CF25-488F-813D-750C37193AC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EAD5C-CF25-488F-813D-750C37193AC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EAD5C-CF25-488F-813D-750C37193AC7}"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2EAD5C-CF25-488F-813D-750C37193AC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2EAD5C-CF25-488F-813D-750C37193AC7}" type="datetimeFigureOut">
              <a:rPr lang="en-US" smtClean="0"/>
              <a:pPr/>
              <a:t>10/1/2011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2EAD5C-CF25-488F-813D-750C37193AC7}" type="datetimeFigureOut">
              <a:rPr lang="en-US" smtClean="0"/>
              <a:pPr/>
              <a:t>10/1/2011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EAD5C-CF25-488F-813D-750C37193AC7}" type="datetimeFigureOut">
              <a:rPr lang="en-US" smtClean="0"/>
              <a:pPr/>
              <a:t>10/1/2011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EAD5C-CF25-488F-813D-750C37193AC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EAD5C-CF25-488F-813D-750C37193AC7}"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63D0D-2D3C-463F-84CF-447FB50F5E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EAD5C-CF25-488F-813D-750C37193AC7}" type="datetimeFigureOut">
              <a:rPr lang="en-US" smtClean="0"/>
              <a:pPr/>
              <a:t>10/1/2011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63D0D-2D3C-463F-84CF-447FB50F5E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690" y="2100266"/>
            <a:ext cx="7772400" cy="2543180"/>
          </a:xfrm>
        </p:spPr>
        <p:txBody>
          <a:bodyPr>
            <a:normAutofit/>
          </a:bodyPr>
          <a:lstStyle/>
          <a:p>
            <a:r>
              <a:rPr lang="en-US" sz="6600" dirty="0" smtClean="0"/>
              <a:t>Multiprocessors</a:t>
            </a:r>
            <a:br>
              <a:rPr lang="en-US" sz="6600" dirty="0" smtClean="0"/>
            </a:br>
            <a:r>
              <a:rPr lang="en-US" sz="3200" dirty="0" smtClean="0"/>
              <a:t>CS 6410</a:t>
            </a:r>
            <a:endParaRPr lang="en-US" sz="3200" dirty="0"/>
          </a:p>
        </p:txBody>
      </p:sp>
      <p:sp>
        <p:nvSpPr>
          <p:cNvPr id="3" name="Subtitle 2"/>
          <p:cNvSpPr>
            <a:spLocks noGrp="1"/>
          </p:cNvSpPr>
          <p:nvPr>
            <p:ph type="subTitle" idx="1"/>
          </p:nvPr>
        </p:nvSpPr>
        <p:spPr>
          <a:xfrm>
            <a:off x="1571604" y="4071942"/>
            <a:ext cx="6400800" cy="1752600"/>
          </a:xfrm>
        </p:spPr>
        <p:txBody>
          <a:bodyPr>
            <a:normAutofit/>
          </a:bodyPr>
          <a:lstStyle/>
          <a:p>
            <a:r>
              <a:rPr lang="en-US" sz="2800" dirty="0" smtClean="0"/>
              <a:t>Ashik Ratnani, Cornell University</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 Monitors (VMM)</a:t>
            </a:r>
            <a:endParaRPr lang="en-US" dirty="0"/>
          </a:p>
        </p:txBody>
      </p:sp>
      <p:sp>
        <p:nvSpPr>
          <p:cNvPr id="3" name="Content Placeholder 2"/>
          <p:cNvSpPr>
            <a:spLocks noGrp="1"/>
          </p:cNvSpPr>
          <p:nvPr>
            <p:ph idx="1"/>
          </p:nvPr>
        </p:nvSpPr>
        <p:spPr/>
        <p:txBody>
          <a:bodyPr>
            <a:normAutofit/>
          </a:bodyPr>
          <a:lstStyle/>
          <a:p>
            <a:r>
              <a:rPr lang="en-US" sz="2800" dirty="0" smtClean="0"/>
              <a:t>Definition: </a:t>
            </a:r>
            <a:r>
              <a:rPr lang="en-US" sz="2800" i="1" dirty="0" smtClean="0"/>
              <a:t>VMM is a hardware virtualization techniques that allow multiple operating systems, termed guests, to run concurrently on a host computer.</a:t>
            </a:r>
          </a:p>
          <a:p>
            <a:r>
              <a:rPr lang="en-US" sz="2800" dirty="0" smtClean="0"/>
              <a:t>Classification</a:t>
            </a:r>
          </a:p>
          <a:p>
            <a:pPr lvl="1">
              <a:buFont typeface="Arial" pitchFamily="34" charset="0"/>
              <a:buChar char="•"/>
            </a:pPr>
            <a:r>
              <a:rPr lang="en-US" dirty="0" smtClean="0"/>
              <a:t>Type 1: run directly on the host's hardware</a:t>
            </a:r>
          </a:p>
          <a:p>
            <a:pPr lvl="1">
              <a:buFont typeface="Arial" pitchFamily="34" charset="0"/>
              <a:buChar char="•"/>
            </a:pPr>
            <a:r>
              <a:rPr lang="en-US" dirty="0" smtClean="0"/>
              <a:t>Type 2: run within a conventional operating system environment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 of Virtual Machines Monitors</a:t>
            </a:r>
            <a:endParaRPr lang="en-US" dirty="0"/>
          </a:p>
        </p:txBody>
      </p:sp>
      <p:sp>
        <p:nvSpPr>
          <p:cNvPr id="3" name="Content Placeholder 2"/>
          <p:cNvSpPr>
            <a:spLocks noGrp="1"/>
          </p:cNvSpPr>
          <p:nvPr>
            <p:ph idx="1"/>
          </p:nvPr>
        </p:nvSpPr>
        <p:spPr>
          <a:xfrm>
            <a:off x="612648" y="1600200"/>
            <a:ext cx="8153400" cy="5043510"/>
          </a:xfrm>
        </p:spPr>
        <p:txBody>
          <a:bodyPr>
            <a:normAutofit/>
          </a:bodyPr>
          <a:lstStyle/>
          <a:p>
            <a:r>
              <a:rPr lang="en-US" sz="2800" dirty="0" smtClean="0"/>
              <a:t>Cost of development is less</a:t>
            </a:r>
          </a:p>
          <a:p>
            <a:r>
              <a:rPr lang="en-US" sz="2800" dirty="0" smtClean="0"/>
              <a:t>Less risk of introducing software bugs</a:t>
            </a:r>
          </a:p>
          <a:p>
            <a:r>
              <a:rPr lang="en-US" sz="2800" dirty="0" smtClean="0"/>
              <a:t>Flexibility to support wide variety of workloads</a:t>
            </a:r>
          </a:p>
          <a:p>
            <a:r>
              <a:rPr lang="en-US" sz="2800" dirty="0" smtClean="0"/>
              <a:t>NUMA memory management is hidden from guest OS.</a:t>
            </a:r>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Challenges</a:t>
            </a:r>
            <a:endParaRPr lang="en-US" dirty="0"/>
          </a:p>
        </p:txBody>
      </p:sp>
      <p:sp>
        <p:nvSpPr>
          <p:cNvPr id="3" name="Content Placeholder 2"/>
          <p:cNvSpPr>
            <a:spLocks noGrp="1"/>
          </p:cNvSpPr>
          <p:nvPr>
            <p:ph idx="1"/>
          </p:nvPr>
        </p:nvSpPr>
        <p:spPr/>
        <p:txBody>
          <a:bodyPr/>
          <a:lstStyle/>
          <a:p>
            <a:r>
              <a:rPr lang="en-US" sz="2800" dirty="0" smtClean="0"/>
              <a:t>Overheads</a:t>
            </a:r>
          </a:p>
          <a:p>
            <a:pPr lvl="1">
              <a:buFont typeface="Arial" pitchFamily="34" charset="0"/>
              <a:buChar char="•"/>
            </a:pPr>
            <a:r>
              <a:rPr lang="en-US" sz="2400" dirty="0" smtClean="0"/>
              <a:t>Additional Execution</a:t>
            </a:r>
          </a:p>
          <a:p>
            <a:pPr lvl="1">
              <a:buFont typeface="Arial" pitchFamily="34" charset="0"/>
              <a:buChar char="•"/>
            </a:pPr>
            <a:r>
              <a:rPr lang="en-US" sz="2400" dirty="0" smtClean="0"/>
              <a:t>Virtualization I/O</a:t>
            </a:r>
          </a:p>
          <a:p>
            <a:pPr lvl="1">
              <a:buFont typeface="Arial" pitchFamily="34" charset="0"/>
              <a:buChar char="•"/>
            </a:pPr>
            <a:r>
              <a:rPr lang="en-US" sz="2400" dirty="0" smtClean="0"/>
              <a:t>Memory management for multiple VMs</a:t>
            </a:r>
          </a:p>
          <a:p>
            <a:r>
              <a:rPr lang="en-US" sz="2800" dirty="0" smtClean="0"/>
              <a:t>Resource Management</a:t>
            </a:r>
          </a:p>
          <a:p>
            <a:pPr lvl="1">
              <a:buFont typeface="Arial" pitchFamily="34" charset="0"/>
              <a:buChar char="•"/>
            </a:pPr>
            <a:r>
              <a:rPr lang="en-US" sz="2400" dirty="0" smtClean="0"/>
              <a:t>Lack of information to make good policy decisions</a:t>
            </a:r>
          </a:p>
          <a:p>
            <a:r>
              <a:rPr lang="en-US" sz="2800" dirty="0" smtClean="0"/>
              <a:t>Communication &amp; Sharing</a:t>
            </a:r>
          </a:p>
          <a:p>
            <a:pPr lvl="1">
              <a:buFont typeface="Arial" pitchFamily="34" charset="0"/>
              <a:buChar char="•"/>
            </a:pPr>
            <a:r>
              <a:rPr lang="en-US" sz="2400" dirty="0" smtClean="0"/>
              <a:t>Interface to share memory between multiple VMs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Interface</a:t>
            </a:r>
            <a:endParaRPr lang="en-US" dirty="0"/>
          </a:p>
        </p:txBody>
      </p:sp>
      <p:pic>
        <p:nvPicPr>
          <p:cNvPr id="53250" name="Picture 2"/>
          <p:cNvPicPr>
            <a:picLocks noChangeAspect="1" noChangeArrowheads="1"/>
          </p:cNvPicPr>
          <p:nvPr/>
        </p:nvPicPr>
        <p:blipFill>
          <a:blip r:embed="rId2"/>
          <a:srcRect/>
          <a:stretch>
            <a:fillRect/>
          </a:stretch>
        </p:blipFill>
        <p:spPr bwMode="auto">
          <a:xfrm>
            <a:off x="1147764" y="1214422"/>
            <a:ext cx="6353194" cy="3360275"/>
          </a:xfrm>
          <a:prstGeom prst="rect">
            <a:avLst/>
          </a:prstGeom>
          <a:noFill/>
          <a:ln w="9525">
            <a:noFill/>
            <a:miter lim="800000"/>
            <a:headEnd/>
            <a:tailEnd/>
          </a:ln>
          <a:effectLst/>
        </p:spPr>
      </p:pic>
      <p:sp>
        <p:nvSpPr>
          <p:cNvPr id="5" name="Content Placeholder 2"/>
          <p:cNvSpPr txBox="1">
            <a:spLocks/>
          </p:cNvSpPr>
          <p:nvPr/>
        </p:nvSpPr>
        <p:spPr>
          <a:xfrm>
            <a:off x="609600" y="4714884"/>
            <a:ext cx="8229600" cy="2025633"/>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US" sz="3200" dirty="0" smtClean="0"/>
              <a:t>Processors – Virtual CPU</a:t>
            </a:r>
          </a:p>
          <a:p>
            <a:pPr marL="342900"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Memory</a:t>
            </a:r>
          </a:p>
          <a:p>
            <a:pPr marL="342900" indent="-342900">
              <a:spcBef>
                <a:spcPct val="20000"/>
              </a:spcBef>
              <a:buFont typeface="Arial" pitchFamily="34" charset="0"/>
              <a:buChar char="•"/>
            </a:pPr>
            <a:r>
              <a:rPr lang="en-US" sz="3200" dirty="0" smtClean="0"/>
              <a:t>I/O Devices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Virtual CPUs</a:t>
            </a:r>
            <a:endParaRPr lang="en-US" dirty="0"/>
          </a:p>
        </p:txBody>
      </p:sp>
      <p:sp>
        <p:nvSpPr>
          <p:cNvPr id="3" name="Content Placeholder 2"/>
          <p:cNvSpPr>
            <a:spLocks noGrp="1"/>
          </p:cNvSpPr>
          <p:nvPr>
            <p:ph idx="1"/>
          </p:nvPr>
        </p:nvSpPr>
        <p:spPr>
          <a:xfrm>
            <a:off x="612648" y="1600200"/>
            <a:ext cx="6245368" cy="5257800"/>
          </a:xfrm>
        </p:spPr>
        <p:txBody>
          <a:bodyPr>
            <a:normAutofit/>
          </a:bodyPr>
          <a:lstStyle/>
          <a:p>
            <a:r>
              <a:rPr lang="en-US" sz="2800" dirty="0" smtClean="0"/>
              <a:t>Direct Execution on the real CPU</a:t>
            </a:r>
          </a:p>
          <a:p>
            <a:r>
              <a:rPr lang="en-US" sz="2800" dirty="0" smtClean="0"/>
              <a:t>Intercept Privileged Instructions</a:t>
            </a:r>
          </a:p>
          <a:p>
            <a:r>
              <a:rPr lang="en-US" sz="2800" dirty="0" smtClean="0"/>
              <a:t>Different Modes:</a:t>
            </a:r>
          </a:p>
          <a:p>
            <a:pPr lvl="1">
              <a:buFont typeface="Arial" pitchFamily="34" charset="0"/>
              <a:buChar char="•"/>
            </a:pPr>
            <a:r>
              <a:rPr lang="en-US" sz="2400" dirty="0" smtClean="0"/>
              <a:t>Kernel Mode: Disco</a:t>
            </a:r>
          </a:p>
          <a:p>
            <a:pPr lvl="1">
              <a:buFont typeface="Arial" pitchFamily="34" charset="0"/>
              <a:buChar char="•"/>
            </a:pPr>
            <a:r>
              <a:rPr lang="en-US" sz="2400" dirty="0" smtClean="0"/>
              <a:t>Supervisor Mode: Virtual Machines</a:t>
            </a:r>
          </a:p>
          <a:p>
            <a:pPr lvl="1">
              <a:buFont typeface="Arial" pitchFamily="34" charset="0"/>
              <a:buChar char="•"/>
            </a:pPr>
            <a:r>
              <a:rPr lang="en-US" sz="2400" dirty="0" smtClean="0"/>
              <a:t>User Mode: Applications</a:t>
            </a:r>
          </a:p>
          <a:p>
            <a:pPr>
              <a:buNone/>
            </a:pPr>
            <a:endParaRPr lang="en-US" dirty="0"/>
          </a:p>
        </p:txBody>
      </p:sp>
      <p:sp>
        <p:nvSpPr>
          <p:cNvPr id="4" name="Rectangle 3"/>
          <p:cNvSpPr/>
          <p:nvPr/>
        </p:nvSpPr>
        <p:spPr>
          <a:xfrm>
            <a:off x="7582083" y="1643050"/>
            <a:ext cx="919007"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43834" y="1785926"/>
            <a:ext cx="810889" cy="533925"/>
          </a:xfrm>
          <a:prstGeom prst="rect">
            <a:avLst/>
          </a:prstGeom>
          <a:noFill/>
        </p:spPr>
        <p:txBody>
          <a:bodyPr wrap="square" rtlCol="0">
            <a:spAutoFit/>
          </a:bodyPr>
          <a:lstStyle/>
          <a:p>
            <a:pPr algn="ctr"/>
            <a:r>
              <a:rPr lang="en-US" sz="1400" dirty="0" smtClean="0"/>
              <a:t>Physical CPU</a:t>
            </a:r>
            <a:endParaRPr lang="en-US" sz="1400" dirty="0"/>
          </a:p>
        </p:txBody>
      </p:sp>
      <p:sp>
        <p:nvSpPr>
          <p:cNvPr id="10" name="Rectangle 9"/>
          <p:cNvSpPr/>
          <p:nvPr/>
        </p:nvSpPr>
        <p:spPr>
          <a:xfrm>
            <a:off x="7643834" y="4786322"/>
            <a:ext cx="919007"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83790" y="5038215"/>
            <a:ext cx="810889" cy="533925"/>
          </a:xfrm>
          <a:prstGeom prst="rect">
            <a:avLst/>
          </a:prstGeom>
          <a:noFill/>
        </p:spPr>
        <p:txBody>
          <a:bodyPr wrap="square" rtlCol="0">
            <a:spAutoFit/>
          </a:bodyPr>
          <a:lstStyle/>
          <a:p>
            <a:pPr algn="ctr"/>
            <a:r>
              <a:rPr lang="en-US" sz="1400" dirty="0" smtClean="0"/>
              <a:t>Virtual CPU</a:t>
            </a:r>
            <a:endParaRPr lang="en-US" sz="1400" dirty="0"/>
          </a:p>
        </p:txBody>
      </p:sp>
      <p:cxnSp>
        <p:nvCxnSpPr>
          <p:cNvPr id="15" name="Straight Arrow Connector 14"/>
          <p:cNvCxnSpPr/>
          <p:nvPr/>
        </p:nvCxnSpPr>
        <p:spPr>
          <a:xfrm rot="16200000" flipV="1">
            <a:off x="6577108" y="3709908"/>
            <a:ext cx="2143139" cy="9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34015" y="4048788"/>
            <a:ext cx="1438447" cy="523220"/>
          </a:xfrm>
          <a:prstGeom prst="rect">
            <a:avLst/>
          </a:prstGeom>
          <a:noFill/>
        </p:spPr>
        <p:txBody>
          <a:bodyPr wrap="square" rtlCol="0">
            <a:spAutoFit/>
          </a:bodyPr>
          <a:lstStyle/>
          <a:p>
            <a:r>
              <a:rPr lang="en-US" sz="1400" dirty="0" smtClean="0"/>
              <a:t>Normal Computation</a:t>
            </a:r>
            <a:endParaRPr lang="en-US" sz="1400" dirty="0"/>
          </a:p>
        </p:txBody>
      </p:sp>
      <p:sp>
        <p:nvSpPr>
          <p:cNvPr id="17" name="Diamond 16"/>
          <p:cNvSpPr/>
          <p:nvPr/>
        </p:nvSpPr>
        <p:spPr>
          <a:xfrm>
            <a:off x="7786742" y="2705690"/>
            <a:ext cx="1357290" cy="937624"/>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Disco</a:t>
            </a:r>
            <a:endParaRPr lang="en-US" sz="1600" b="1" dirty="0"/>
          </a:p>
        </p:txBody>
      </p:sp>
      <p:cxnSp>
        <p:nvCxnSpPr>
          <p:cNvPr id="22" name="Straight Arrow Connector 21"/>
          <p:cNvCxnSpPr/>
          <p:nvPr/>
        </p:nvCxnSpPr>
        <p:spPr>
          <a:xfrm rot="16200000" flipV="1">
            <a:off x="7916407" y="4218310"/>
            <a:ext cx="1159678" cy="9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429652" y="4143380"/>
            <a:ext cx="559396" cy="309115"/>
          </a:xfrm>
          <a:prstGeom prst="rect">
            <a:avLst/>
          </a:prstGeom>
          <a:noFill/>
        </p:spPr>
        <p:txBody>
          <a:bodyPr wrap="square" rtlCol="0">
            <a:spAutoFit/>
          </a:bodyPr>
          <a:lstStyle/>
          <a:p>
            <a:r>
              <a:rPr lang="en-US" sz="1400" dirty="0" smtClean="0"/>
              <a:t>DMA</a:t>
            </a:r>
            <a:endParaRPr lang="en-US" sz="1400" dirty="0"/>
          </a:p>
        </p:txBody>
      </p:sp>
      <p:cxnSp>
        <p:nvCxnSpPr>
          <p:cNvPr id="30" name="Straight Arrow Connector 29"/>
          <p:cNvCxnSpPr/>
          <p:nvPr/>
        </p:nvCxnSpPr>
        <p:spPr>
          <a:xfrm rot="5400000" flipH="1" flipV="1">
            <a:off x="8251058" y="2750339"/>
            <a:ext cx="35718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Memory Virtualization</a:t>
            </a:r>
            <a:endParaRPr lang="en-US" dirty="0"/>
          </a:p>
        </p:txBody>
      </p:sp>
      <p:sp>
        <p:nvSpPr>
          <p:cNvPr id="3" name="Content Placeholder 2"/>
          <p:cNvSpPr>
            <a:spLocks noGrp="1"/>
          </p:cNvSpPr>
          <p:nvPr>
            <p:ph idx="1"/>
          </p:nvPr>
        </p:nvSpPr>
        <p:spPr/>
        <p:txBody>
          <a:bodyPr>
            <a:normAutofit/>
          </a:bodyPr>
          <a:lstStyle/>
          <a:p>
            <a:r>
              <a:rPr lang="en-US" sz="2800" dirty="0" smtClean="0"/>
              <a:t>Adds a level of address translation</a:t>
            </a:r>
          </a:p>
          <a:p>
            <a:r>
              <a:rPr lang="en-US" sz="2800" dirty="0" smtClean="0"/>
              <a:t>Uses Software reloaded TLB and </a:t>
            </a:r>
            <a:r>
              <a:rPr lang="en-US" sz="2800" dirty="0" err="1" smtClean="0"/>
              <a:t>pmap</a:t>
            </a:r>
            <a:endParaRPr lang="en-US" sz="2800" dirty="0" smtClean="0"/>
          </a:p>
          <a:p>
            <a:r>
              <a:rPr lang="en-US" sz="2800" dirty="0" smtClean="0"/>
              <a:t>Flushes TLB on VCPU Switch</a:t>
            </a:r>
          </a:p>
          <a:p>
            <a:r>
              <a:rPr lang="en-US" sz="2800" dirty="0" smtClean="0"/>
              <a:t>Uses second level Software TLB</a:t>
            </a:r>
          </a:p>
          <a:p>
            <a:pPr lvl="1">
              <a:buNone/>
            </a:pPr>
            <a:endParaRPr lang="en-US" dirty="0"/>
          </a:p>
        </p:txBody>
      </p:sp>
      <p:pic>
        <p:nvPicPr>
          <p:cNvPr id="2051" name="Picture 3"/>
          <p:cNvPicPr>
            <a:picLocks noChangeAspect="1" noChangeArrowheads="1"/>
          </p:cNvPicPr>
          <p:nvPr/>
        </p:nvPicPr>
        <p:blipFill>
          <a:blip r:embed="rId3"/>
          <a:srcRect/>
          <a:stretch>
            <a:fillRect/>
          </a:stretch>
        </p:blipFill>
        <p:spPr bwMode="auto">
          <a:xfrm>
            <a:off x="1627550" y="3786190"/>
            <a:ext cx="6016284"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Memory Management</a:t>
            </a:r>
            <a:endParaRPr lang="en-US" dirty="0"/>
          </a:p>
        </p:txBody>
      </p:sp>
      <p:sp>
        <p:nvSpPr>
          <p:cNvPr id="3" name="Content Placeholder 2"/>
          <p:cNvSpPr>
            <a:spLocks noGrp="1"/>
          </p:cNvSpPr>
          <p:nvPr>
            <p:ph idx="1"/>
          </p:nvPr>
        </p:nvSpPr>
        <p:spPr/>
        <p:txBody>
          <a:bodyPr>
            <a:normAutofit/>
          </a:bodyPr>
          <a:lstStyle/>
          <a:p>
            <a:r>
              <a:rPr lang="en-US" sz="2800" dirty="0" smtClean="0"/>
              <a:t>Affinity Scheduling</a:t>
            </a:r>
          </a:p>
          <a:p>
            <a:r>
              <a:rPr lang="en-US" sz="2800" dirty="0" smtClean="0"/>
              <a:t>Page Migration</a:t>
            </a:r>
          </a:p>
          <a:p>
            <a:r>
              <a:rPr lang="en-US" sz="2800" dirty="0" smtClean="0"/>
              <a:t>Page Replication</a:t>
            </a:r>
          </a:p>
          <a:p>
            <a:r>
              <a:rPr lang="en-US" sz="2800" dirty="0" err="1" smtClean="0"/>
              <a:t>memmap</a:t>
            </a:r>
            <a:endParaRPr lang="en-US" sz="2800" dirty="0" smtClean="0"/>
          </a:p>
          <a:p>
            <a:endParaRPr lang="en-US" dirty="0"/>
          </a:p>
        </p:txBody>
      </p:sp>
      <p:pic>
        <p:nvPicPr>
          <p:cNvPr id="1026" name="Picture 2"/>
          <p:cNvPicPr>
            <a:picLocks noChangeAspect="1" noChangeArrowheads="1"/>
          </p:cNvPicPr>
          <p:nvPr/>
        </p:nvPicPr>
        <p:blipFill>
          <a:blip r:embed="rId3"/>
          <a:srcRect/>
          <a:stretch>
            <a:fillRect/>
          </a:stretch>
        </p:blipFill>
        <p:spPr bwMode="auto">
          <a:xfrm>
            <a:off x="578775" y="4071942"/>
            <a:ext cx="7993753" cy="26431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I/O Virtualization</a:t>
            </a:r>
            <a:endParaRPr lang="en-US" dirty="0"/>
          </a:p>
        </p:txBody>
      </p:sp>
      <p:sp>
        <p:nvSpPr>
          <p:cNvPr id="3" name="Content Placeholder 2"/>
          <p:cNvSpPr>
            <a:spLocks noGrp="1"/>
          </p:cNvSpPr>
          <p:nvPr>
            <p:ph idx="1"/>
          </p:nvPr>
        </p:nvSpPr>
        <p:spPr>
          <a:xfrm>
            <a:off x="612648" y="1671662"/>
            <a:ext cx="8153400" cy="2757470"/>
          </a:xfrm>
        </p:spPr>
        <p:txBody>
          <a:bodyPr>
            <a:normAutofit fontScale="85000" lnSpcReduction="10000"/>
          </a:bodyPr>
          <a:lstStyle/>
          <a:p>
            <a:r>
              <a:rPr lang="en-US" sz="2800" dirty="0" smtClean="0"/>
              <a:t>Virtualizes access to I/O devices and intercepts all device access</a:t>
            </a:r>
          </a:p>
          <a:p>
            <a:r>
              <a:rPr lang="en-US" sz="2800" dirty="0" smtClean="0"/>
              <a:t>Adds device drivers in to OS</a:t>
            </a:r>
          </a:p>
          <a:p>
            <a:r>
              <a:rPr lang="en-US" sz="2800" dirty="0" smtClean="0"/>
              <a:t>Special support for Disk and Network access</a:t>
            </a:r>
          </a:p>
          <a:p>
            <a:pPr lvl="1"/>
            <a:r>
              <a:rPr lang="en-US" sz="2400" dirty="0" smtClean="0"/>
              <a:t>Copy-on-write</a:t>
            </a:r>
          </a:p>
          <a:p>
            <a:pPr lvl="1"/>
            <a:r>
              <a:rPr lang="en-US" sz="2400" dirty="0" smtClean="0"/>
              <a:t>Virtual Subnet</a:t>
            </a:r>
          </a:p>
          <a:p>
            <a:r>
              <a:rPr lang="en-US" sz="2800" dirty="0" smtClean="0"/>
              <a:t>Allows memory sharing between VMs agnostic of each other</a:t>
            </a:r>
          </a:p>
          <a:p>
            <a:pPr>
              <a:buNone/>
            </a:pPr>
            <a:endParaRPr lang="en-US" dirty="0"/>
          </a:p>
        </p:txBody>
      </p:sp>
      <p:pic>
        <p:nvPicPr>
          <p:cNvPr id="3075" name="Picture 3"/>
          <p:cNvPicPr>
            <a:picLocks noChangeAspect="1" noChangeArrowheads="1"/>
          </p:cNvPicPr>
          <p:nvPr/>
        </p:nvPicPr>
        <p:blipFill>
          <a:blip r:embed="rId3"/>
          <a:srcRect/>
          <a:stretch>
            <a:fillRect/>
          </a:stretch>
        </p:blipFill>
        <p:spPr bwMode="auto">
          <a:xfrm>
            <a:off x="1928794" y="4374240"/>
            <a:ext cx="5529274" cy="22699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Commodity </a:t>
            </a:r>
            <a:r>
              <a:rPr lang="en-US" dirty="0" err="1" smtClean="0"/>
              <a:t>OSes</a:t>
            </a:r>
            <a:endParaRPr lang="en-US" dirty="0"/>
          </a:p>
        </p:txBody>
      </p:sp>
      <p:sp>
        <p:nvSpPr>
          <p:cNvPr id="3" name="Content Placeholder 2"/>
          <p:cNvSpPr>
            <a:spLocks noGrp="1"/>
          </p:cNvSpPr>
          <p:nvPr>
            <p:ph idx="1"/>
          </p:nvPr>
        </p:nvSpPr>
        <p:spPr>
          <a:xfrm>
            <a:off x="612648" y="1600200"/>
            <a:ext cx="8153400" cy="5257800"/>
          </a:xfrm>
        </p:spPr>
        <p:txBody>
          <a:bodyPr/>
          <a:lstStyle/>
          <a:p>
            <a:r>
              <a:rPr lang="en-US" sz="2800" dirty="0" smtClean="0"/>
              <a:t>Changes for MIPS Architecture</a:t>
            </a:r>
          </a:p>
          <a:p>
            <a:pPr lvl="1">
              <a:buFont typeface="Arial" pitchFamily="34" charset="0"/>
              <a:buChar char="•"/>
            </a:pPr>
            <a:r>
              <a:rPr lang="en-US" sz="2400" dirty="0" smtClean="0"/>
              <a:t>Required to relocate the unmapped segment</a:t>
            </a:r>
          </a:p>
          <a:p>
            <a:r>
              <a:rPr lang="en-US" sz="2800" dirty="0" smtClean="0"/>
              <a:t>Device Drivers</a:t>
            </a:r>
          </a:p>
          <a:p>
            <a:pPr lvl="1">
              <a:buFont typeface="Arial" pitchFamily="34" charset="0"/>
              <a:buChar char="•"/>
            </a:pPr>
            <a:r>
              <a:rPr lang="en-US" sz="2400" dirty="0" smtClean="0"/>
              <a:t>Added device drivers for I/O devices. </a:t>
            </a:r>
          </a:p>
          <a:p>
            <a:r>
              <a:rPr lang="en-US" sz="2800" dirty="0" smtClean="0"/>
              <a:t>Changes to the HAL</a:t>
            </a:r>
          </a:p>
          <a:p>
            <a:pPr lvl="1">
              <a:buFont typeface="Arial" pitchFamily="34" charset="0"/>
              <a:buChar char="•"/>
            </a:pPr>
            <a:r>
              <a:rPr lang="en-US" sz="2400" dirty="0" smtClean="0"/>
              <a:t>Inserted some monitor calls in the OS</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pic>
        <p:nvPicPr>
          <p:cNvPr id="4" name="Picture 4"/>
          <p:cNvPicPr>
            <a:picLocks noChangeAspect="1" noChangeArrowheads="1"/>
          </p:cNvPicPr>
          <p:nvPr/>
        </p:nvPicPr>
        <p:blipFill>
          <a:blip r:embed="rId2"/>
          <a:srcRect/>
          <a:stretch>
            <a:fillRect/>
          </a:stretch>
        </p:blipFill>
        <p:spPr bwMode="auto">
          <a:xfrm>
            <a:off x="737875" y="2061417"/>
            <a:ext cx="3405497" cy="2286016"/>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5240897" y="2035296"/>
            <a:ext cx="3427228" cy="2322398"/>
          </a:xfrm>
          <a:prstGeom prst="rect">
            <a:avLst/>
          </a:prstGeom>
          <a:noFill/>
          <a:ln w="9525">
            <a:noFill/>
            <a:miter lim="800000"/>
            <a:headEnd/>
            <a:tailEnd/>
          </a:ln>
        </p:spPr>
      </p:pic>
      <p:pic>
        <p:nvPicPr>
          <p:cNvPr id="6" name="Picture 4"/>
          <p:cNvPicPr>
            <a:picLocks noChangeAspect="1" noChangeArrowheads="1"/>
          </p:cNvPicPr>
          <p:nvPr/>
        </p:nvPicPr>
        <p:blipFill>
          <a:blip r:embed="rId4"/>
          <a:srcRect/>
          <a:stretch>
            <a:fillRect/>
          </a:stretch>
        </p:blipFill>
        <p:spPr bwMode="auto">
          <a:xfrm>
            <a:off x="5231284" y="4401978"/>
            <a:ext cx="3341244" cy="2313169"/>
          </a:xfrm>
          <a:prstGeom prst="rect">
            <a:avLst/>
          </a:prstGeom>
          <a:noFill/>
          <a:ln w="9525">
            <a:noFill/>
            <a:miter lim="800000"/>
            <a:headEnd/>
            <a:tailEnd/>
          </a:ln>
        </p:spPr>
      </p:pic>
      <p:pic>
        <p:nvPicPr>
          <p:cNvPr id="7" name="Picture 4"/>
          <p:cNvPicPr>
            <a:picLocks noChangeAspect="1" noChangeArrowheads="1"/>
          </p:cNvPicPr>
          <p:nvPr/>
        </p:nvPicPr>
        <p:blipFill>
          <a:blip r:embed="rId5"/>
          <a:srcRect/>
          <a:stretch>
            <a:fillRect/>
          </a:stretch>
        </p:blipFill>
        <p:spPr bwMode="auto">
          <a:xfrm>
            <a:off x="737874" y="4410104"/>
            <a:ext cx="3405498" cy="2385844"/>
          </a:xfrm>
          <a:prstGeom prst="rect">
            <a:avLst/>
          </a:prstGeom>
          <a:noFill/>
          <a:ln w="9525">
            <a:noFill/>
            <a:miter lim="800000"/>
            <a:headEnd/>
            <a:tailEnd/>
          </a:ln>
        </p:spPr>
      </p:pic>
      <p:sp>
        <p:nvSpPr>
          <p:cNvPr id="8" name="TextBox 7"/>
          <p:cNvSpPr txBox="1"/>
          <p:nvPr/>
        </p:nvSpPr>
        <p:spPr>
          <a:xfrm>
            <a:off x="571472" y="1142984"/>
            <a:ext cx="8001056" cy="461665"/>
          </a:xfrm>
          <a:prstGeom prst="rect">
            <a:avLst/>
          </a:prstGeom>
          <a:noFill/>
        </p:spPr>
        <p:txBody>
          <a:bodyPr wrap="square" rtlCol="0">
            <a:spAutoFit/>
          </a:bodyPr>
          <a:lstStyle/>
          <a:p>
            <a:pPr>
              <a:buFont typeface="Arial" pitchFamily="34" charset="0"/>
              <a:buChar char="•"/>
            </a:pPr>
            <a:r>
              <a:rPr lang="en-US" sz="2400" dirty="0" smtClean="0"/>
              <a:t> Uses </a:t>
            </a:r>
            <a:r>
              <a:rPr lang="en-US" sz="2400" dirty="0" err="1" smtClean="0"/>
              <a:t>Sim</a:t>
            </a:r>
            <a:r>
              <a:rPr lang="en-US" sz="2400" dirty="0" smtClean="0"/>
              <a:t> OS Simulator for Evaluations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Faster Processors</a:t>
            </a:r>
            <a:endParaRPr lang="en-US" dirty="0"/>
          </a:p>
        </p:txBody>
      </p:sp>
      <p:sp>
        <p:nvSpPr>
          <p:cNvPr id="14" name="Content Placeholder 13"/>
          <p:cNvSpPr>
            <a:spLocks noGrp="1"/>
          </p:cNvSpPr>
          <p:nvPr>
            <p:ph idx="1"/>
          </p:nvPr>
        </p:nvSpPr>
        <p:spPr>
          <a:xfrm>
            <a:off x="642910" y="1571612"/>
            <a:ext cx="8229600" cy="4525963"/>
          </a:xfrm>
        </p:spPr>
        <p:txBody>
          <a:bodyPr/>
          <a:lstStyle/>
          <a:p>
            <a:r>
              <a:rPr lang="en-US" dirty="0" smtClean="0"/>
              <a:t>End of Moore’s Law?</a:t>
            </a:r>
          </a:p>
          <a:p>
            <a:r>
              <a:rPr lang="en-US" dirty="0" smtClean="0"/>
              <a:t>Unable to improve the processing speed of </a:t>
            </a:r>
            <a:r>
              <a:rPr lang="en-US" dirty="0" err="1" smtClean="0"/>
              <a:t>Uniprocessors</a:t>
            </a:r>
            <a:r>
              <a:rPr lang="en-US" dirty="0" smtClean="0"/>
              <a:t>.</a:t>
            </a:r>
          </a:p>
          <a:p>
            <a:endParaRPr lang="en-US" dirty="0" smtClean="0"/>
          </a:p>
          <a:p>
            <a:endParaRPr lang="en-US" dirty="0" smtClean="0"/>
          </a:p>
          <a:p>
            <a:pPr>
              <a:buNone/>
            </a:pPr>
            <a:endParaRPr lang="en-US" dirty="0" smtClean="0"/>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 Takeaways</a:t>
            </a:r>
            <a:endParaRPr lang="en-US" dirty="0"/>
          </a:p>
        </p:txBody>
      </p:sp>
      <p:sp>
        <p:nvSpPr>
          <p:cNvPr id="3" name="Content Placeholder 2"/>
          <p:cNvSpPr>
            <a:spLocks noGrp="1"/>
          </p:cNvSpPr>
          <p:nvPr>
            <p:ph idx="1"/>
          </p:nvPr>
        </p:nvSpPr>
        <p:spPr/>
        <p:txBody>
          <a:bodyPr>
            <a:normAutofit/>
          </a:bodyPr>
          <a:lstStyle/>
          <a:p>
            <a:r>
              <a:rPr lang="en-US" sz="2800" dirty="0" smtClean="0"/>
              <a:t>Develop system s/w with less effort</a:t>
            </a:r>
          </a:p>
          <a:p>
            <a:r>
              <a:rPr lang="en-US" sz="2800" dirty="0" smtClean="0"/>
              <a:t>Low/Modest overhead</a:t>
            </a:r>
          </a:p>
          <a:p>
            <a:r>
              <a:rPr lang="en-US" sz="2800" dirty="0" smtClean="0"/>
              <a:t>Simple solution for Scalable Hardware</a:t>
            </a:r>
          </a:p>
          <a:p>
            <a:r>
              <a:rPr lang="en-US" sz="2800" dirty="0" smtClean="0"/>
              <a:t>Future Scope</a:t>
            </a:r>
            <a:endParaRPr lang="en-US" sz="2800" dirty="0"/>
          </a:p>
          <a:p>
            <a:pPr lvl="1">
              <a:buFont typeface="Arial" pitchFamily="34" charset="0"/>
              <a:buChar char="•"/>
            </a:pPr>
            <a:r>
              <a:rPr lang="en-US" sz="2400" dirty="0" smtClean="0"/>
              <a:t>Provide Resource management mechanisms comparable to Customized Operating Systems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68478"/>
          </a:xfrm>
        </p:spPr>
        <p:txBody>
          <a:bodyPr>
            <a:normAutofit/>
          </a:bodyPr>
          <a:lstStyle/>
          <a:p>
            <a:r>
              <a:rPr lang="en-US" dirty="0" smtClean="0"/>
              <a:t>Tornado Maximizing Locality and Concurrency in a SMMP OS</a:t>
            </a:r>
            <a:endParaRPr lang="en-US" dirty="0"/>
          </a:p>
        </p:txBody>
      </p:sp>
      <p:sp>
        <p:nvSpPr>
          <p:cNvPr id="3" name="Content Placeholder 2"/>
          <p:cNvSpPr>
            <a:spLocks noGrp="1"/>
          </p:cNvSpPr>
          <p:nvPr>
            <p:ph idx="1"/>
          </p:nvPr>
        </p:nvSpPr>
        <p:spPr>
          <a:xfrm>
            <a:off x="571472" y="2643183"/>
            <a:ext cx="8229600" cy="3500462"/>
          </a:xfrm>
        </p:spPr>
        <p:txBody>
          <a:bodyPr>
            <a:normAutofit/>
          </a:bodyPr>
          <a:lstStyle/>
          <a:p>
            <a:r>
              <a:rPr lang="en-US" sz="2600" dirty="0" smtClean="0"/>
              <a:t>Ben </a:t>
            </a:r>
            <a:r>
              <a:rPr lang="en-US" sz="2600" dirty="0" err="1" smtClean="0"/>
              <a:t>Gamsa</a:t>
            </a:r>
            <a:r>
              <a:rPr lang="en-US" sz="2600" dirty="0" smtClean="0"/>
              <a:t>, </a:t>
            </a:r>
            <a:r>
              <a:rPr lang="en-US" sz="2600" dirty="0" err="1" smtClean="0"/>
              <a:t>Orran</a:t>
            </a:r>
            <a:r>
              <a:rPr lang="en-US" sz="2600" dirty="0" smtClean="0"/>
              <a:t> Krieger</a:t>
            </a:r>
          </a:p>
          <a:p>
            <a:pPr lvl="1">
              <a:buFont typeface="Arial" pitchFamily="34" charset="0"/>
              <a:buChar char="•"/>
            </a:pPr>
            <a:r>
              <a:rPr lang="en-US" sz="2600" dirty="0" err="1" smtClean="0"/>
              <a:t>Phd</a:t>
            </a:r>
            <a:r>
              <a:rPr lang="en-US" sz="2600" dirty="0" smtClean="0"/>
              <a:t> from University of Toronto</a:t>
            </a:r>
          </a:p>
          <a:p>
            <a:r>
              <a:rPr lang="en-US" sz="2600" dirty="0" smtClean="0"/>
              <a:t>Jonathan </a:t>
            </a:r>
            <a:r>
              <a:rPr lang="en-US" sz="2600" dirty="0" err="1" smtClean="0"/>
              <a:t>Appavoo</a:t>
            </a:r>
            <a:r>
              <a:rPr lang="en-US" sz="2600" dirty="0" smtClean="0"/>
              <a:t>, </a:t>
            </a:r>
            <a:r>
              <a:rPr lang="en-US" sz="2600" dirty="0" err="1" smtClean="0"/>
              <a:t>Asistant</a:t>
            </a:r>
            <a:r>
              <a:rPr lang="en-US" sz="2600" dirty="0" smtClean="0"/>
              <a:t> Prof., Boston University</a:t>
            </a:r>
          </a:p>
          <a:p>
            <a:pPr lvl="1">
              <a:buFont typeface="Arial" pitchFamily="34" charset="0"/>
              <a:buChar char="•"/>
            </a:pPr>
            <a:r>
              <a:rPr lang="en-US" sz="2600" dirty="0" err="1" smtClean="0"/>
              <a:t>Phd</a:t>
            </a:r>
            <a:r>
              <a:rPr lang="en-US" sz="2600" dirty="0" smtClean="0"/>
              <a:t> from </a:t>
            </a:r>
            <a:r>
              <a:rPr lang="en-US" sz="2600" dirty="0" err="1" smtClean="0"/>
              <a:t>Uni</a:t>
            </a:r>
            <a:r>
              <a:rPr lang="en-US" sz="2600" dirty="0" smtClean="0"/>
              <a:t> of Toronto, worked as researcher in IBM</a:t>
            </a:r>
          </a:p>
          <a:p>
            <a:r>
              <a:rPr lang="en-US" sz="2600" dirty="0" smtClean="0"/>
              <a:t>Michael </a:t>
            </a:r>
            <a:r>
              <a:rPr lang="en-US" sz="2600" dirty="0" err="1" smtClean="0"/>
              <a:t>Stumm</a:t>
            </a:r>
            <a:r>
              <a:rPr lang="en-US" sz="2600" dirty="0" smtClean="0"/>
              <a:t>, Prof, University of Toronto</a:t>
            </a:r>
          </a:p>
          <a:p>
            <a:pPr lvl="1">
              <a:buFont typeface="Arial" pitchFamily="34" charset="0"/>
              <a:buChar char="•"/>
            </a:pPr>
            <a:r>
              <a:rPr lang="en-US" sz="2600" dirty="0" smtClean="0"/>
              <a:t>Works with IBM research to develop K42 OS</a:t>
            </a:r>
            <a:endParaRPr lang="en-US" sz="2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idx="1"/>
          </p:nvPr>
        </p:nvSpPr>
        <p:spPr>
          <a:xfrm>
            <a:off x="612648" y="1600200"/>
            <a:ext cx="8153400" cy="5043510"/>
          </a:xfrm>
        </p:spPr>
        <p:txBody>
          <a:bodyPr>
            <a:normAutofit/>
          </a:bodyPr>
          <a:lstStyle/>
          <a:p>
            <a:pPr>
              <a:buNone/>
            </a:pPr>
            <a:r>
              <a:rPr lang="en-US" dirty="0" smtClean="0"/>
              <a:t>Types of Locality</a:t>
            </a:r>
            <a:endParaRPr lang="en-US" dirty="0"/>
          </a:p>
          <a:p>
            <a:r>
              <a:rPr lang="en-US" sz="2800" dirty="0" smtClean="0"/>
              <a:t>Temporal Locality</a:t>
            </a:r>
          </a:p>
          <a:p>
            <a:pPr lvl="1"/>
            <a:r>
              <a:rPr lang="en-US" sz="2400" dirty="0" smtClean="0"/>
              <a:t>If at one point in time a particular memory location is referenced, then it is likely that the same location will be referenced again in the near future.</a:t>
            </a:r>
          </a:p>
          <a:p>
            <a:r>
              <a:rPr lang="en-US" sz="2800" dirty="0" smtClean="0"/>
              <a:t>Spatial Locality</a:t>
            </a:r>
          </a:p>
          <a:p>
            <a:pPr lvl="1"/>
            <a:r>
              <a:rPr lang="en-US" sz="2400" dirty="0" smtClean="0"/>
              <a:t>If a particular memory location is referenced at a particular time, then it is likely that nearby memory locations will be referenced in the near future.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6" descr="multiprocessor"/>
          <p:cNvPicPr>
            <a:picLocks noGrp="1" noChangeAspect="1" noChangeArrowheads="1"/>
          </p:cNvPicPr>
          <p:nvPr>
            <p:ph idx="1"/>
          </p:nvPr>
        </p:nvPicPr>
        <p:blipFill>
          <a:blip r:embed="rId2"/>
          <a:srcRect/>
          <a:stretch>
            <a:fillRect/>
          </a:stretch>
        </p:blipFill>
        <p:spPr>
          <a:xfrm>
            <a:off x="2143108" y="1643050"/>
            <a:ext cx="5086350" cy="4752975"/>
          </a:xfrm>
        </p:spPr>
      </p:pic>
      <p:pic>
        <p:nvPicPr>
          <p:cNvPr id="6" name="Picture 6" descr="multiprocessor"/>
          <p:cNvPicPr>
            <a:picLocks noChangeAspect="1" noChangeArrowheads="1"/>
          </p:cNvPicPr>
          <p:nvPr/>
        </p:nvPicPr>
        <p:blipFill>
          <a:blip r:embed="rId2"/>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6" descr="multiprocessor"/>
          <p:cNvPicPr>
            <a:picLocks noGrp="1" noChangeAspect="1" noChangeArrowheads="1"/>
          </p:cNvPicPr>
          <p:nvPr>
            <p:ph idx="1"/>
          </p:nvPr>
        </p:nvPicPr>
        <p:blipFill>
          <a:blip r:embed="rId2"/>
          <a:srcRect/>
          <a:stretch>
            <a:fillRect/>
          </a:stretch>
        </p:blipFill>
        <p:spPr>
          <a:xfrm>
            <a:off x="2143108" y="1643050"/>
            <a:ext cx="5086350" cy="4752975"/>
          </a:xfrm>
        </p:spPr>
      </p:pic>
      <p:pic>
        <p:nvPicPr>
          <p:cNvPr id="5" name="Picture 5" descr="counter1"/>
          <p:cNvPicPr>
            <a:picLocks noChangeAspect="1" noChangeArrowheads="1"/>
          </p:cNvPicPr>
          <p:nvPr/>
        </p:nvPicPr>
        <p:blipFill>
          <a:blip r:embed="rId3"/>
          <a:srcRect/>
          <a:stretch>
            <a:fillRect/>
          </a:stretch>
        </p:blipFill>
        <p:spPr>
          <a:xfrm>
            <a:off x="2000232" y="1500174"/>
            <a:ext cx="5086350" cy="4752975"/>
          </a:xfrm>
          <a:prstGeom prst="rect">
            <a:avLst/>
          </a:prstGeom>
        </p:spPr>
      </p:pic>
      <p:pic>
        <p:nvPicPr>
          <p:cNvPr id="6" name="Picture 5" descr="counter1"/>
          <p:cNvPicPr>
            <a:picLocks noChangeAspect="1" noChangeArrowheads="1"/>
          </p:cNvPicPr>
          <p:nvPr/>
        </p:nvPicPr>
        <p:blipFill>
          <a:blip r:embed="rId3"/>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00232" y="1500174"/>
            <a:ext cx="5086350" cy="4752975"/>
          </a:xfrm>
        </p:spPr>
      </p:pic>
      <p:pic>
        <p:nvPicPr>
          <p:cNvPr id="6" name="Picture 4" descr="counter2"/>
          <p:cNvPicPr>
            <a:picLocks noChangeAspect="1" noChangeArrowheads="1"/>
          </p:cNvPicPr>
          <p:nvPr/>
        </p:nvPicPr>
        <p:blipFill>
          <a:blip r:embed="rId2"/>
          <a:srcRect/>
          <a:stretch>
            <a:fillRect/>
          </a:stretch>
        </p:blipFill>
        <p:spPr>
          <a:xfrm>
            <a:off x="2000232" y="1462107"/>
            <a:ext cx="5086350" cy="475297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2"/>
          <p:cNvPicPr>
            <a:picLocks noChangeAspect="1" noChangeArrowheads="1"/>
          </p:cNvPicPr>
          <p:nvPr/>
        </p:nvPicPr>
        <p:blipFill>
          <a:blip r:embed="rId3"/>
          <a:srcRect/>
          <a:stretch>
            <a:fillRect/>
          </a:stretch>
        </p:blipFill>
        <p:spPr>
          <a:xfrm>
            <a:off x="1985980" y="1462107"/>
            <a:ext cx="5086350" cy="475297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3"/>
          <p:cNvPicPr>
            <a:picLocks noChangeAspect="1" noChangeArrowheads="1"/>
          </p:cNvPicPr>
          <p:nvPr/>
        </p:nvPicPr>
        <p:blipFill>
          <a:blip r:embed="rId3"/>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4"/>
          <p:cNvPicPr>
            <a:picLocks noChangeAspect="1" noChangeArrowheads="1"/>
          </p:cNvPicPr>
          <p:nvPr/>
        </p:nvPicPr>
        <p:blipFill>
          <a:blip r:embed="rId3"/>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sp>
        <p:nvSpPr>
          <p:cNvPr id="3" name="Content Placeholder 2"/>
          <p:cNvSpPr>
            <a:spLocks noGrp="1"/>
          </p:cNvSpPr>
          <p:nvPr>
            <p:ph idx="1"/>
          </p:nvPr>
        </p:nvSpPr>
        <p:spPr/>
        <p:txBody>
          <a:bodyPr/>
          <a:lstStyle/>
          <a:p>
            <a:r>
              <a:rPr lang="en-US" sz="2800" dirty="0" smtClean="0"/>
              <a:t>Sharing the counter requires moving it back and forth between the CPU caches</a:t>
            </a:r>
          </a:p>
          <a:p>
            <a:r>
              <a:rPr lang="en-US" sz="2800" dirty="0" smtClean="0"/>
              <a:t>Solution??</a:t>
            </a:r>
          </a:p>
          <a:p>
            <a:pPr lvl="1">
              <a:buFont typeface="Arial" pitchFamily="34" charset="0"/>
              <a:buChar char="•"/>
            </a:pPr>
            <a:r>
              <a:rPr lang="en-US" sz="2400" dirty="0" smtClean="0"/>
              <a:t>Split the counter into an array of integers</a:t>
            </a:r>
          </a:p>
          <a:p>
            <a:pPr lvl="1">
              <a:buFont typeface="Arial" pitchFamily="34" charset="0"/>
              <a:buChar char="•"/>
            </a:pPr>
            <a:r>
              <a:rPr lang="en-US" sz="2400" dirty="0" smtClean="0"/>
              <a:t>Each CPU gets its own counter</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Flynn’s Classification of Multiple processor machines</a:t>
            </a:r>
            <a:endParaRPr lang="en-US" dirty="0"/>
          </a:p>
        </p:txBody>
      </p:sp>
      <p:sp>
        <p:nvSpPr>
          <p:cNvPr id="2049" name="AutoShape 1" descr="SISD.svg"/>
          <p:cNvSpPr>
            <a:spLocks noChangeAspect="1" noChangeArrowheads="1"/>
          </p:cNvSpPr>
          <p:nvPr/>
        </p:nvSpPr>
        <p:spPr bwMode="auto">
          <a:xfrm>
            <a:off x="0" y="0"/>
            <a:ext cx="2381250" cy="2381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0" name="AutoShape 2" descr="MISD.svg"/>
          <p:cNvSpPr>
            <a:spLocks noChangeAspect="1" noChangeArrowheads="1"/>
          </p:cNvSpPr>
          <p:nvPr/>
        </p:nvSpPr>
        <p:spPr bwMode="auto">
          <a:xfrm>
            <a:off x="0" y="0"/>
            <a:ext cx="2381250" cy="2381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1" name="AutoShape 3" descr="SIMD.svg"/>
          <p:cNvSpPr>
            <a:spLocks noChangeAspect="1" noChangeArrowheads="1"/>
          </p:cNvSpPr>
          <p:nvPr/>
        </p:nvSpPr>
        <p:spPr bwMode="auto">
          <a:xfrm>
            <a:off x="0" y="0"/>
            <a:ext cx="2381250" cy="2381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MIMD.svg"/>
          <p:cNvSpPr>
            <a:spLocks noChangeAspect="1" noChangeArrowheads="1"/>
          </p:cNvSpPr>
          <p:nvPr/>
        </p:nvSpPr>
        <p:spPr bwMode="auto">
          <a:xfrm>
            <a:off x="0" y="0"/>
            <a:ext cx="2381250" cy="2381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descr="G:\Cornell\Sem 1\Advanced Systems\presentation\SIMD.png"/>
          <p:cNvPicPr>
            <a:picLocks noChangeAspect="1" noChangeArrowheads="1"/>
          </p:cNvPicPr>
          <p:nvPr/>
        </p:nvPicPr>
        <p:blipFill>
          <a:blip r:embed="rId3"/>
          <a:srcRect/>
          <a:stretch>
            <a:fillRect/>
          </a:stretch>
        </p:blipFill>
        <p:spPr bwMode="auto">
          <a:xfrm>
            <a:off x="5333992" y="1349346"/>
            <a:ext cx="2381280" cy="2579720"/>
          </a:xfrm>
          <a:prstGeom prst="rect">
            <a:avLst/>
          </a:prstGeom>
          <a:noFill/>
        </p:spPr>
      </p:pic>
      <p:pic>
        <p:nvPicPr>
          <p:cNvPr id="2054" name="Picture 6" descr="G:\Cornell\Sem 1\Advanced Systems\presentation\SISD.png"/>
          <p:cNvPicPr>
            <a:picLocks noChangeAspect="1" noChangeArrowheads="1"/>
          </p:cNvPicPr>
          <p:nvPr/>
        </p:nvPicPr>
        <p:blipFill>
          <a:blip r:embed="rId4"/>
          <a:srcRect/>
          <a:stretch>
            <a:fillRect/>
          </a:stretch>
        </p:blipFill>
        <p:spPr bwMode="auto">
          <a:xfrm>
            <a:off x="1428728" y="1342290"/>
            <a:ext cx="2491512" cy="2491512"/>
          </a:xfrm>
          <a:prstGeom prst="rect">
            <a:avLst/>
          </a:prstGeom>
          <a:noFill/>
        </p:spPr>
      </p:pic>
      <p:pic>
        <p:nvPicPr>
          <p:cNvPr id="2057" name="Picture 9" descr="G:\Cornell\Sem 1\Advanced Systems\presentation\MISD.png"/>
          <p:cNvPicPr>
            <a:picLocks noChangeAspect="1" noChangeArrowheads="1"/>
          </p:cNvPicPr>
          <p:nvPr/>
        </p:nvPicPr>
        <p:blipFill>
          <a:blip r:embed="rId5"/>
          <a:srcRect/>
          <a:stretch>
            <a:fillRect/>
          </a:stretch>
        </p:blipFill>
        <p:spPr bwMode="auto">
          <a:xfrm>
            <a:off x="1428728" y="3929066"/>
            <a:ext cx="2513573" cy="2579720"/>
          </a:xfrm>
          <a:prstGeom prst="rect">
            <a:avLst/>
          </a:prstGeom>
          <a:noFill/>
        </p:spPr>
      </p:pic>
      <p:pic>
        <p:nvPicPr>
          <p:cNvPr id="2059" name="Picture 11" descr="G:\Cornell\Sem 1\Advanced Systems\presentation\MIMD.png"/>
          <p:cNvPicPr>
            <a:picLocks noChangeAspect="1" noChangeArrowheads="1"/>
          </p:cNvPicPr>
          <p:nvPr/>
        </p:nvPicPr>
        <p:blipFill>
          <a:blip r:embed="rId6"/>
          <a:srcRect/>
          <a:stretch>
            <a:fillRect/>
          </a:stretch>
        </p:blipFill>
        <p:spPr bwMode="auto">
          <a:xfrm>
            <a:off x="5381644" y="3988156"/>
            <a:ext cx="2425365" cy="2425365"/>
          </a:xfrm>
          <a:prstGeom prst="rect">
            <a:avLst/>
          </a:prstGeom>
          <a:noFill/>
        </p:spPr>
      </p:pic>
      <p:sp>
        <p:nvSpPr>
          <p:cNvPr id="17" name="TextBox 16"/>
          <p:cNvSpPr txBox="1"/>
          <p:nvPr/>
        </p:nvSpPr>
        <p:spPr>
          <a:xfrm>
            <a:off x="928662" y="6500834"/>
            <a:ext cx="7072362" cy="276999"/>
          </a:xfrm>
          <a:prstGeom prst="rect">
            <a:avLst/>
          </a:prstGeom>
          <a:noFill/>
        </p:spPr>
        <p:txBody>
          <a:bodyPr wrap="square" rtlCol="0">
            <a:spAutoFit/>
          </a:bodyPr>
          <a:lstStyle/>
          <a:p>
            <a:r>
              <a:rPr lang="en-US" sz="1200" dirty="0" smtClean="0"/>
              <a:t>*Image Source: Wikipedia</a:t>
            </a:r>
            <a:endParaRPr 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4"/>
          <p:cNvPicPr>
            <a:picLocks noChangeAspect="1" noChangeArrowheads="1"/>
          </p:cNvPicPr>
          <p:nvPr/>
        </p:nvPicPr>
        <p:blipFill>
          <a:blip r:embed="rId3"/>
          <a:srcRect/>
          <a:stretch>
            <a:fillRect/>
          </a:stretch>
        </p:blipFill>
        <p:spPr>
          <a:xfrm>
            <a:off x="2028825" y="1462107"/>
            <a:ext cx="5086350" cy="4752975"/>
          </a:xfrm>
          <a:prstGeom prst="rect">
            <a:avLst/>
          </a:prstGeom>
        </p:spPr>
      </p:pic>
      <p:pic>
        <p:nvPicPr>
          <p:cNvPr id="6" name="Picture 4" descr="counter5"/>
          <p:cNvPicPr>
            <a:picLocks noChangeAspect="1" noChangeArrowheads="1"/>
          </p:cNvPicPr>
          <p:nvPr/>
        </p:nvPicPr>
        <p:blipFill>
          <a:blip r:embed="rId4"/>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4"/>
          <p:cNvPicPr>
            <a:picLocks noChangeAspect="1" noChangeArrowheads="1"/>
          </p:cNvPicPr>
          <p:nvPr/>
        </p:nvPicPr>
        <p:blipFill>
          <a:blip r:embed="rId3"/>
          <a:srcRect/>
          <a:stretch>
            <a:fillRect/>
          </a:stretch>
        </p:blipFill>
        <p:spPr>
          <a:xfrm>
            <a:off x="2028825" y="1462107"/>
            <a:ext cx="5086350" cy="4752975"/>
          </a:xfrm>
          <a:prstGeom prst="rect">
            <a:avLst/>
          </a:prstGeom>
        </p:spPr>
      </p:pic>
      <p:pic>
        <p:nvPicPr>
          <p:cNvPr id="6" name="Picture 4" descr="counter5"/>
          <p:cNvPicPr>
            <a:picLocks noChangeAspect="1" noChangeArrowheads="1"/>
          </p:cNvPicPr>
          <p:nvPr/>
        </p:nvPicPr>
        <p:blipFill>
          <a:blip r:embed="rId4"/>
          <a:srcRect/>
          <a:stretch>
            <a:fillRect/>
          </a:stretch>
        </p:blipFill>
        <p:spPr>
          <a:xfrm>
            <a:off x="2028825" y="1462107"/>
            <a:ext cx="5086350" cy="4752975"/>
          </a:xfrm>
          <a:prstGeom prst="rect">
            <a:avLst/>
          </a:prstGeom>
        </p:spPr>
      </p:pic>
      <p:pic>
        <p:nvPicPr>
          <p:cNvPr id="7" name="Picture 4" descr="counter6"/>
          <p:cNvPicPr>
            <a:picLocks noChangeAspect="1" noChangeArrowheads="1"/>
          </p:cNvPicPr>
          <p:nvPr/>
        </p:nvPicPr>
        <p:blipFill>
          <a:blip r:embed="rId5"/>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4"/>
          <p:cNvPicPr>
            <a:picLocks noChangeAspect="1" noChangeArrowheads="1"/>
          </p:cNvPicPr>
          <p:nvPr/>
        </p:nvPicPr>
        <p:blipFill>
          <a:blip r:embed="rId3"/>
          <a:srcRect/>
          <a:stretch>
            <a:fillRect/>
          </a:stretch>
        </p:blipFill>
        <p:spPr>
          <a:xfrm>
            <a:off x="2028825" y="1462107"/>
            <a:ext cx="5086350" cy="4752975"/>
          </a:xfrm>
          <a:prstGeom prst="rect">
            <a:avLst/>
          </a:prstGeom>
        </p:spPr>
      </p:pic>
      <p:pic>
        <p:nvPicPr>
          <p:cNvPr id="6" name="Picture 4" descr="counter5"/>
          <p:cNvPicPr>
            <a:picLocks noChangeAspect="1" noChangeArrowheads="1"/>
          </p:cNvPicPr>
          <p:nvPr/>
        </p:nvPicPr>
        <p:blipFill>
          <a:blip r:embed="rId4"/>
          <a:srcRect/>
          <a:stretch>
            <a:fillRect/>
          </a:stretch>
        </p:blipFill>
        <p:spPr>
          <a:xfrm>
            <a:off x="2028825" y="1462107"/>
            <a:ext cx="5086350" cy="4752975"/>
          </a:xfrm>
          <a:prstGeom prst="rect">
            <a:avLst/>
          </a:prstGeom>
        </p:spPr>
      </p:pic>
      <p:pic>
        <p:nvPicPr>
          <p:cNvPr id="7" name="Picture 5" descr="counter7"/>
          <p:cNvPicPr>
            <a:picLocks noChangeAspect="1" noChangeArrowheads="1"/>
          </p:cNvPicPr>
          <p:nvPr/>
        </p:nvPicPr>
        <p:blipFill>
          <a:blip r:embed="rId5"/>
          <a:srcRect/>
          <a:stretch>
            <a:fillRect/>
          </a:stretch>
        </p:blipFill>
        <p:spPr>
          <a:xfrm>
            <a:off x="2028825" y="1462107"/>
            <a:ext cx="5086350" cy="475297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sp>
        <p:nvSpPr>
          <p:cNvPr id="3" name="Content Placeholder 2"/>
          <p:cNvSpPr>
            <a:spLocks noGrp="1"/>
          </p:cNvSpPr>
          <p:nvPr>
            <p:ph idx="1"/>
          </p:nvPr>
        </p:nvSpPr>
        <p:spPr/>
        <p:txBody>
          <a:bodyPr/>
          <a:lstStyle/>
          <a:p>
            <a:r>
              <a:rPr lang="en-US" sz="2800" dirty="0" smtClean="0"/>
              <a:t>Using an array of counters seems to solve our problem…</a:t>
            </a:r>
          </a:p>
          <a:p>
            <a:r>
              <a:rPr lang="en-US" sz="2800" dirty="0" smtClean="0"/>
              <a:t>But what happens if both array elements map to the same cache line?</a:t>
            </a:r>
          </a:p>
          <a:p>
            <a:pPr lvl="1">
              <a:buFont typeface="Arial" pitchFamily="34" charset="0"/>
              <a:buChar char="•"/>
            </a:pPr>
            <a:r>
              <a:rPr lang="en-US" dirty="0" smtClean="0"/>
              <a:t>False sharing</a:t>
            </a:r>
          </a:p>
          <a:p>
            <a:r>
              <a:rPr lang="en-US" sz="2800" dirty="0" smtClean="0"/>
              <a:t>Solution:</a:t>
            </a:r>
          </a:p>
          <a:p>
            <a:pPr lvl="1">
              <a:buFont typeface="Arial" pitchFamily="34" charset="0"/>
              <a:buChar char="•"/>
            </a:pPr>
            <a:r>
              <a:rPr lang="en-US" dirty="0" smtClean="0"/>
              <a:t>Pad each array element</a:t>
            </a:r>
          </a:p>
          <a:p>
            <a:pPr lvl="2"/>
            <a:r>
              <a:rPr lang="en-US" dirty="0" smtClean="0"/>
              <a:t>Different elements map to different cache lines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Counter</a:t>
            </a:r>
            <a:endParaRPr lang="en-US" dirty="0"/>
          </a:p>
        </p:txBody>
      </p:sp>
      <p:pic>
        <p:nvPicPr>
          <p:cNvPr id="4" name="Picture 4" descr="counter2"/>
          <p:cNvPicPr>
            <a:picLocks noGrp="1" noChangeAspect="1" noChangeArrowheads="1"/>
          </p:cNvPicPr>
          <p:nvPr>
            <p:ph idx="1"/>
          </p:nvPr>
        </p:nvPicPr>
        <p:blipFill>
          <a:blip r:embed="rId2"/>
          <a:srcRect/>
          <a:stretch>
            <a:fillRect/>
          </a:stretch>
        </p:blipFill>
        <p:spPr>
          <a:xfrm>
            <a:off x="2028825" y="1604983"/>
            <a:ext cx="5086350" cy="4752975"/>
          </a:xfrm>
        </p:spPr>
      </p:pic>
      <p:pic>
        <p:nvPicPr>
          <p:cNvPr id="5" name="Picture 4" descr="counter4"/>
          <p:cNvPicPr>
            <a:picLocks noChangeAspect="1" noChangeArrowheads="1"/>
          </p:cNvPicPr>
          <p:nvPr/>
        </p:nvPicPr>
        <p:blipFill>
          <a:blip r:embed="rId3"/>
          <a:srcRect/>
          <a:stretch>
            <a:fillRect/>
          </a:stretch>
        </p:blipFill>
        <p:spPr>
          <a:xfrm>
            <a:off x="2028825" y="1462107"/>
            <a:ext cx="5086350" cy="4752975"/>
          </a:xfrm>
          <a:prstGeom prst="rect">
            <a:avLst/>
          </a:prstGeom>
        </p:spPr>
      </p:pic>
      <p:pic>
        <p:nvPicPr>
          <p:cNvPr id="6" name="Picture 4" descr="counter5"/>
          <p:cNvPicPr>
            <a:picLocks noChangeAspect="1" noChangeArrowheads="1"/>
          </p:cNvPicPr>
          <p:nvPr/>
        </p:nvPicPr>
        <p:blipFill>
          <a:blip r:embed="rId4"/>
          <a:srcRect/>
          <a:stretch>
            <a:fillRect/>
          </a:stretch>
        </p:blipFill>
        <p:spPr>
          <a:xfrm>
            <a:off x="2028825" y="1462107"/>
            <a:ext cx="5086350" cy="4752975"/>
          </a:xfrm>
          <a:prstGeom prst="rect">
            <a:avLst/>
          </a:prstGeom>
        </p:spPr>
      </p:pic>
      <p:pic>
        <p:nvPicPr>
          <p:cNvPr id="7" name="Picture 5" descr="counter7"/>
          <p:cNvPicPr>
            <a:picLocks noChangeAspect="1" noChangeArrowheads="1"/>
          </p:cNvPicPr>
          <p:nvPr/>
        </p:nvPicPr>
        <p:blipFill>
          <a:blip r:embed="rId5"/>
          <a:srcRect/>
          <a:stretch>
            <a:fillRect/>
          </a:stretch>
        </p:blipFill>
        <p:spPr>
          <a:xfrm>
            <a:off x="2028825" y="1462107"/>
            <a:ext cx="5086350" cy="4752975"/>
          </a:xfrm>
          <a:prstGeom prst="rect">
            <a:avLst/>
          </a:prstGeom>
        </p:spPr>
      </p:pic>
      <p:pic>
        <p:nvPicPr>
          <p:cNvPr id="8" name="Picture 6"/>
          <p:cNvPicPr>
            <a:picLocks noChangeAspect="1" noChangeArrowheads="1"/>
          </p:cNvPicPr>
          <p:nvPr/>
        </p:nvPicPr>
        <p:blipFill>
          <a:blip r:embed="rId6"/>
          <a:srcRect t="16055" b="16055"/>
          <a:stretch>
            <a:fillRect/>
          </a:stretch>
        </p:blipFill>
        <p:spPr bwMode="auto">
          <a:xfrm>
            <a:off x="457200" y="1616075"/>
            <a:ext cx="8108950" cy="4251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sz="2800" dirty="0" smtClean="0"/>
              <a:t>Minimize read/write and write sharing to minimize cache coherence</a:t>
            </a:r>
          </a:p>
          <a:p>
            <a:r>
              <a:rPr lang="en-US" sz="2800" dirty="0" smtClean="0"/>
              <a:t>Minimize false sharing</a:t>
            </a:r>
          </a:p>
          <a:p>
            <a:r>
              <a:rPr lang="en-US" sz="2800" dirty="0" smtClean="0"/>
              <a:t>Minimize distance between the accessing processor and target memory</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Tornado’s Approach to Maximize Locality</a:t>
            </a:r>
            <a:endParaRPr lang="en-US" dirty="0"/>
          </a:p>
        </p:txBody>
      </p:sp>
      <p:sp>
        <p:nvSpPr>
          <p:cNvPr id="3" name="Content Placeholder 2"/>
          <p:cNvSpPr>
            <a:spLocks noGrp="1"/>
          </p:cNvSpPr>
          <p:nvPr>
            <p:ph idx="1"/>
          </p:nvPr>
        </p:nvSpPr>
        <p:spPr/>
        <p:txBody>
          <a:bodyPr>
            <a:normAutofit/>
          </a:bodyPr>
          <a:lstStyle/>
          <a:p>
            <a:r>
              <a:rPr lang="en-US" dirty="0" smtClean="0"/>
              <a:t>Object Oriented Structure</a:t>
            </a:r>
          </a:p>
          <a:p>
            <a:r>
              <a:rPr lang="en-US" dirty="0" smtClean="0"/>
              <a:t>Clustered Objects</a:t>
            </a:r>
          </a:p>
          <a:p>
            <a:r>
              <a:rPr lang="en-US" dirty="0" smtClean="0"/>
              <a:t>Synchronization</a:t>
            </a:r>
          </a:p>
          <a:p>
            <a:r>
              <a:rPr lang="en-US" dirty="0" smtClean="0"/>
              <a:t>Protected Procedure call</a:t>
            </a:r>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Oriented Structure</a:t>
            </a:r>
            <a:endParaRPr lang="en-US" dirty="0"/>
          </a:p>
        </p:txBody>
      </p:sp>
      <p:sp>
        <p:nvSpPr>
          <p:cNvPr id="3" name="Content Placeholder 2"/>
          <p:cNvSpPr>
            <a:spLocks noGrp="1"/>
          </p:cNvSpPr>
          <p:nvPr>
            <p:ph idx="1"/>
          </p:nvPr>
        </p:nvSpPr>
        <p:spPr>
          <a:xfrm>
            <a:off x="457200" y="1600201"/>
            <a:ext cx="8229600" cy="3471874"/>
          </a:xfrm>
        </p:spPr>
        <p:txBody>
          <a:bodyPr>
            <a:normAutofit/>
          </a:bodyPr>
          <a:lstStyle/>
          <a:p>
            <a:r>
              <a:rPr lang="en-US" sz="2800" dirty="0" smtClean="0"/>
              <a:t>Each OS resource is represented as a separate object</a:t>
            </a:r>
          </a:p>
          <a:p>
            <a:r>
              <a:rPr lang="en-US" sz="2800" dirty="0" smtClean="0"/>
              <a:t>All locks and data structures are internal to the objects</a:t>
            </a:r>
          </a:p>
          <a:p>
            <a:r>
              <a:rPr lang="en-US" sz="2800" dirty="0" smtClean="0"/>
              <a:t>This structure allows different resources to be managed</a:t>
            </a:r>
          </a:p>
          <a:p>
            <a:pPr lvl="1">
              <a:buFont typeface="Arial" pitchFamily="34" charset="0"/>
              <a:buChar char="•"/>
            </a:pPr>
            <a:r>
              <a:rPr lang="en-US" sz="2400" dirty="0" smtClean="0"/>
              <a:t>without accessing shared data structures</a:t>
            </a:r>
          </a:p>
          <a:p>
            <a:pPr lvl="1">
              <a:buFont typeface="Arial" pitchFamily="34" charset="0"/>
              <a:buChar char="•"/>
            </a:pPr>
            <a:r>
              <a:rPr lang="en-US" sz="2400" dirty="0" smtClean="0"/>
              <a:t>without acquiring shared locks</a:t>
            </a:r>
          </a:p>
        </p:txBody>
      </p:sp>
      <p:pic>
        <p:nvPicPr>
          <p:cNvPr id="4098" name="Picture 2"/>
          <p:cNvPicPr>
            <a:picLocks noChangeAspect="1" noChangeArrowheads="1"/>
          </p:cNvPicPr>
          <p:nvPr/>
        </p:nvPicPr>
        <p:blipFill>
          <a:blip r:embed="rId2"/>
          <a:srcRect/>
          <a:stretch>
            <a:fillRect/>
          </a:stretch>
        </p:blipFill>
        <p:spPr bwMode="auto">
          <a:xfrm>
            <a:off x="2143108" y="5072073"/>
            <a:ext cx="5286412" cy="15249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Clustered Objects</a:t>
            </a:r>
            <a:endParaRPr lang="en-US" dirty="0"/>
          </a:p>
        </p:txBody>
      </p:sp>
      <p:sp>
        <p:nvSpPr>
          <p:cNvPr id="3" name="Content Placeholder 2"/>
          <p:cNvSpPr>
            <a:spLocks noGrp="1"/>
          </p:cNvSpPr>
          <p:nvPr>
            <p:ph idx="1"/>
          </p:nvPr>
        </p:nvSpPr>
        <p:spPr>
          <a:xfrm>
            <a:off x="428596" y="1643050"/>
            <a:ext cx="8215370" cy="4525963"/>
          </a:xfrm>
        </p:spPr>
        <p:txBody>
          <a:bodyPr>
            <a:normAutofit/>
          </a:bodyPr>
          <a:lstStyle/>
          <a:p>
            <a:r>
              <a:rPr lang="en-US" sz="2800" dirty="0" smtClean="0"/>
              <a:t>Appear as a single object.</a:t>
            </a:r>
          </a:p>
          <a:p>
            <a:r>
              <a:rPr lang="en-US" sz="2800" dirty="0" smtClean="0"/>
              <a:t>Multiple “reps” to process object references.</a:t>
            </a:r>
          </a:p>
          <a:p>
            <a:r>
              <a:rPr lang="en-US" sz="2800" dirty="0" smtClean="0"/>
              <a:t>Uses Replication, Distribution and partitioning</a:t>
            </a:r>
          </a:p>
          <a:p>
            <a:r>
              <a:rPr lang="en-US" sz="2800" dirty="0" smtClean="0"/>
              <a:t>Benefits</a:t>
            </a:r>
          </a:p>
          <a:p>
            <a:pPr lvl="1">
              <a:buFont typeface="Arial" pitchFamily="34" charset="0"/>
              <a:buChar char="•"/>
            </a:pPr>
            <a:r>
              <a:rPr lang="en-US" sz="2400" dirty="0" smtClean="0"/>
              <a:t>Allows </a:t>
            </a:r>
            <a:r>
              <a:rPr lang="en-US" sz="2400" dirty="0"/>
              <a:t>multiprocessor </a:t>
            </a:r>
            <a:r>
              <a:rPr lang="en-US" sz="2400" dirty="0" smtClean="0"/>
              <a:t>optimizations</a:t>
            </a:r>
            <a:endParaRPr lang="en-US" sz="2400" dirty="0"/>
          </a:p>
          <a:p>
            <a:pPr lvl="1">
              <a:buFont typeface="Arial" pitchFamily="34" charset="0"/>
              <a:buChar char="•"/>
            </a:pPr>
            <a:r>
              <a:rPr lang="en-US" sz="2400" dirty="0" smtClean="0"/>
              <a:t>Abstracts </a:t>
            </a:r>
            <a:r>
              <a:rPr lang="en-US" sz="2400" dirty="0"/>
              <a:t>the object reference for programmers</a:t>
            </a:r>
          </a:p>
          <a:p>
            <a:pPr lvl="1">
              <a:buFont typeface="Arial" pitchFamily="34" charset="0"/>
              <a:buChar char="•"/>
            </a:pPr>
            <a:r>
              <a:rPr lang="en-US" sz="2400" dirty="0" smtClean="0"/>
              <a:t>Enables </a:t>
            </a:r>
            <a:r>
              <a:rPr lang="en-US" sz="2400" dirty="0"/>
              <a:t>incremental optimization</a:t>
            </a:r>
          </a:p>
          <a:p>
            <a:pPr lvl="1"/>
            <a:endParaRPr lang="en-US" dirty="0" smtClean="0"/>
          </a:p>
          <a:p>
            <a:endParaRPr lang="en-US" dirty="0"/>
          </a:p>
        </p:txBody>
      </p:sp>
      <p:pic>
        <p:nvPicPr>
          <p:cNvPr id="5122" name="Picture 2"/>
          <p:cNvPicPr>
            <a:picLocks noChangeAspect="1" noChangeArrowheads="1"/>
          </p:cNvPicPr>
          <p:nvPr/>
        </p:nvPicPr>
        <p:blipFill>
          <a:blip r:embed="rId3"/>
          <a:srcRect/>
          <a:stretch>
            <a:fillRect/>
          </a:stretch>
        </p:blipFill>
        <p:spPr bwMode="auto">
          <a:xfrm>
            <a:off x="5409586" y="4572032"/>
            <a:ext cx="3392748" cy="20716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srcRect/>
          <a:stretch>
            <a:fillRect/>
          </a:stretch>
        </p:blipFill>
        <p:spPr>
          <a:xfrm>
            <a:off x="2428860" y="3698892"/>
            <a:ext cx="4214842" cy="3016256"/>
          </a:xfrm>
          <a:prstGeom prst="rect">
            <a:avLst/>
          </a:prstGeom>
        </p:spPr>
      </p:pic>
      <p:sp>
        <p:nvSpPr>
          <p:cNvPr id="2" name="Title 1"/>
          <p:cNvSpPr>
            <a:spLocks noGrp="1"/>
          </p:cNvSpPr>
          <p:nvPr>
            <p:ph type="title"/>
          </p:nvPr>
        </p:nvSpPr>
        <p:spPr/>
        <p:txBody>
          <a:bodyPr/>
          <a:lstStyle/>
          <a:p>
            <a:r>
              <a:rPr lang="en-US" dirty="0" smtClean="0"/>
              <a:t>Clustered Objects: Implementation</a:t>
            </a:r>
            <a:endParaRPr lang="en-US" dirty="0"/>
          </a:p>
        </p:txBody>
      </p:sp>
      <p:sp>
        <p:nvSpPr>
          <p:cNvPr id="3" name="Content Placeholder 2"/>
          <p:cNvSpPr>
            <a:spLocks noGrp="1"/>
          </p:cNvSpPr>
          <p:nvPr>
            <p:ph idx="1"/>
          </p:nvPr>
        </p:nvSpPr>
        <p:spPr>
          <a:xfrm>
            <a:off x="285720" y="1600201"/>
            <a:ext cx="8643998" cy="2114552"/>
          </a:xfrm>
        </p:spPr>
        <p:txBody>
          <a:bodyPr/>
          <a:lstStyle/>
          <a:p>
            <a:r>
              <a:rPr lang="en-US" sz="2800" dirty="0" smtClean="0"/>
              <a:t>Uses Translation tables</a:t>
            </a:r>
          </a:p>
          <a:p>
            <a:pPr lvl="1">
              <a:buFont typeface="Arial" pitchFamily="34" charset="0"/>
              <a:buChar char="•"/>
            </a:pPr>
            <a:r>
              <a:rPr lang="en-US" sz="2400" dirty="0" smtClean="0"/>
              <a:t>Per processor access to local object</a:t>
            </a:r>
          </a:p>
          <a:p>
            <a:pPr lvl="1">
              <a:buFont typeface="Arial" pitchFamily="34" charset="0"/>
              <a:buChar char="•"/>
            </a:pPr>
            <a:r>
              <a:rPr lang="en-US" sz="2400" dirty="0" smtClean="0"/>
              <a:t>Global partitioned table to find rep for given object</a:t>
            </a:r>
          </a:p>
          <a:p>
            <a:pPr lvl="1">
              <a:buFont typeface="Arial" pitchFamily="34" charset="0"/>
              <a:buChar char="•"/>
            </a:pPr>
            <a:r>
              <a:rPr lang="en-US" sz="2400" dirty="0" smtClean="0"/>
              <a:t>Default “miss” handler which is called by global miss handler</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MIMD</a:t>
            </a:r>
            <a:endParaRPr lang="en-US" dirty="0"/>
          </a:p>
        </p:txBody>
      </p:sp>
      <p:sp>
        <p:nvSpPr>
          <p:cNvPr id="4" name="Rectangle 3"/>
          <p:cNvSpPr/>
          <p:nvPr/>
        </p:nvSpPr>
        <p:spPr>
          <a:xfrm>
            <a:off x="928662" y="1785926"/>
            <a:ext cx="3500462" cy="1143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Shared Memory Model (Multiprocessors)</a:t>
            </a:r>
            <a:endParaRPr lang="en-US" sz="2400" dirty="0">
              <a:solidFill>
                <a:schemeClr val="tx1"/>
              </a:solidFill>
            </a:endParaRPr>
          </a:p>
        </p:txBody>
      </p:sp>
      <p:sp>
        <p:nvSpPr>
          <p:cNvPr id="5" name="Rectangle 4"/>
          <p:cNvSpPr/>
          <p:nvPr/>
        </p:nvSpPr>
        <p:spPr>
          <a:xfrm>
            <a:off x="5429256" y="1785926"/>
            <a:ext cx="3500462" cy="1143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Distributed Memory Model (Multi Computers)</a:t>
            </a:r>
            <a:endParaRPr lang="en-US" sz="2400" dirty="0">
              <a:solidFill>
                <a:schemeClr val="tx1"/>
              </a:solidFill>
            </a:endParaRPr>
          </a:p>
        </p:txBody>
      </p:sp>
      <p:sp>
        <p:nvSpPr>
          <p:cNvPr id="6" name="Rectangle 5"/>
          <p:cNvSpPr/>
          <p:nvPr/>
        </p:nvSpPr>
        <p:spPr>
          <a:xfrm>
            <a:off x="71406" y="3571876"/>
            <a:ext cx="2214578"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Uniform Memory Access (UMA)</a:t>
            </a:r>
            <a:endParaRPr lang="en-US" sz="2000" dirty="0">
              <a:solidFill>
                <a:schemeClr val="tx1"/>
              </a:solidFill>
            </a:endParaRPr>
          </a:p>
        </p:txBody>
      </p:sp>
      <p:sp>
        <p:nvSpPr>
          <p:cNvPr id="7" name="Rectangle 6"/>
          <p:cNvSpPr/>
          <p:nvPr/>
        </p:nvSpPr>
        <p:spPr>
          <a:xfrm>
            <a:off x="2500298" y="3571876"/>
            <a:ext cx="2500330"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Non-Uniform Memory Access(NUMA)</a:t>
            </a:r>
            <a:endParaRPr lang="en-US" sz="2000" dirty="0">
              <a:solidFill>
                <a:schemeClr val="tx1"/>
              </a:solidFill>
            </a:endParaRPr>
          </a:p>
        </p:txBody>
      </p:sp>
      <p:sp>
        <p:nvSpPr>
          <p:cNvPr id="10" name="Rectangle 9"/>
          <p:cNvSpPr/>
          <p:nvPr/>
        </p:nvSpPr>
        <p:spPr>
          <a:xfrm>
            <a:off x="2357422" y="5214950"/>
            <a:ext cx="1357322"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ccNUMA</a:t>
            </a:r>
            <a:endParaRPr lang="en-US" sz="2000" dirty="0">
              <a:solidFill>
                <a:schemeClr val="tx1"/>
              </a:solidFill>
            </a:endParaRPr>
          </a:p>
        </p:txBody>
      </p:sp>
      <p:sp>
        <p:nvSpPr>
          <p:cNvPr id="11" name="Rectangle 10"/>
          <p:cNvSpPr/>
          <p:nvPr/>
        </p:nvSpPr>
        <p:spPr>
          <a:xfrm>
            <a:off x="3857620" y="5214950"/>
            <a:ext cx="150019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ncNUMA</a:t>
            </a:r>
            <a:endParaRPr lang="en-US" sz="2000" dirty="0">
              <a:solidFill>
                <a:schemeClr val="tx1"/>
              </a:solidFill>
            </a:endParaRPr>
          </a:p>
        </p:txBody>
      </p:sp>
      <p:sp>
        <p:nvSpPr>
          <p:cNvPr id="13" name="Rectangle 12"/>
          <p:cNvSpPr/>
          <p:nvPr/>
        </p:nvSpPr>
        <p:spPr>
          <a:xfrm>
            <a:off x="7643834" y="3571876"/>
            <a:ext cx="1285852" cy="857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Clusters</a:t>
            </a:r>
            <a:endParaRPr lang="en-US" sz="2000" dirty="0">
              <a:solidFill>
                <a:schemeClr val="tx1"/>
              </a:solidFill>
            </a:endParaRPr>
          </a:p>
        </p:txBody>
      </p:sp>
      <p:cxnSp>
        <p:nvCxnSpPr>
          <p:cNvPr id="17" name="Straight Arrow Connector 16"/>
          <p:cNvCxnSpPr>
            <a:stCxn id="4" idx="2"/>
            <a:endCxn id="6" idx="0"/>
          </p:cNvCxnSpPr>
          <p:nvPr/>
        </p:nvCxnSpPr>
        <p:spPr>
          <a:xfrm rot="5400000">
            <a:off x="1607323" y="2500306"/>
            <a:ext cx="642942"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2"/>
            <a:endCxn id="7" idx="0"/>
          </p:cNvCxnSpPr>
          <p:nvPr/>
        </p:nvCxnSpPr>
        <p:spPr>
          <a:xfrm rot="16200000" flipH="1">
            <a:off x="2893207" y="2714620"/>
            <a:ext cx="642942"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13" idx="0"/>
          </p:cNvCxnSpPr>
          <p:nvPr/>
        </p:nvCxnSpPr>
        <p:spPr>
          <a:xfrm rot="16200000" flipH="1">
            <a:off x="7411652" y="2696768"/>
            <a:ext cx="642942" cy="11072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2"/>
            <a:endCxn id="10" idx="0"/>
          </p:cNvCxnSpPr>
          <p:nvPr/>
        </p:nvCxnSpPr>
        <p:spPr>
          <a:xfrm rot="5400000">
            <a:off x="3000364" y="4464851"/>
            <a:ext cx="785818"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2"/>
            <a:endCxn id="11" idx="0"/>
          </p:cNvCxnSpPr>
          <p:nvPr/>
        </p:nvCxnSpPr>
        <p:spPr>
          <a:xfrm rot="16200000" flipH="1">
            <a:off x="3786182" y="4393413"/>
            <a:ext cx="78581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4" idx="0"/>
          </p:cNvCxnSpPr>
          <p:nvPr/>
        </p:nvCxnSpPr>
        <p:spPr>
          <a:xfrm rot="10800000" flipV="1">
            <a:off x="2678894" y="1214422"/>
            <a:ext cx="1893107"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5" idx="0"/>
          </p:cNvCxnSpPr>
          <p:nvPr/>
        </p:nvCxnSpPr>
        <p:spPr>
          <a:xfrm>
            <a:off x="4572000" y="1214422"/>
            <a:ext cx="2607487"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linds(horizontal)">
                                      <p:cBhvr>
                                        <p:cTn id="21" dur="500"/>
                                        <p:tgtEl>
                                          <p:spTgt spid="17"/>
                                        </p:tgtEl>
                                      </p:cBhvr>
                                    </p:animEffect>
                                  </p:childTnLst>
                                </p:cTn>
                              </p:par>
                              <p:par>
                                <p:cTn id="22" presetID="3" presetClass="entr" presetSubtype="1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linds(horizontal)">
                                      <p:cBhvr>
                                        <p:cTn id="24" dur="500"/>
                                        <p:tgtEl>
                                          <p:spTgt spid="1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par>
                                <p:cTn id="31" presetID="3" presetClass="entr" presetSubtype="1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blinds(horizontal)">
                                      <p:cBhvr>
                                        <p:cTn id="33" dur="500"/>
                                        <p:tgtEl>
                                          <p:spTgt spid="23"/>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linds(horizontal)">
                                      <p:cBhvr>
                                        <p:cTn id="41" dur="500"/>
                                        <p:tgtEl>
                                          <p:spTgt spid="25"/>
                                        </p:tgtEl>
                                      </p:cBhvr>
                                    </p:animEffect>
                                  </p:childTnLst>
                                </p:cTn>
                              </p:par>
                              <p:par>
                                <p:cTn id="42" presetID="3" presetClass="entr" presetSubtype="10"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blinds(horizontal)">
                                      <p:cBhvr>
                                        <p:cTn id="44" dur="500"/>
                                        <p:tgtEl>
                                          <p:spTgt spid="27"/>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linds(horizontal)">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a:t>
            </a:r>
            <a:endParaRPr lang="en-US" dirty="0"/>
          </a:p>
        </p:txBody>
      </p:sp>
      <p:sp>
        <p:nvSpPr>
          <p:cNvPr id="3" name="Content Placeholder 2"/>
          <p:cNvSpPr>
            <a:spLocks noGrp="1"/>
          </p:cNvSpPr>
          <p:nvPr>
            <p:ph idx="1"/>
          </p:nvPr>
        </p:nvSpPr>
        <p:spPr/>
        <p:txBody>
          <a:bodyPr/>
          <a:lstStyle/>
          <a:p>
            <a:r>
              <a:rPr lang="en-US" dirty="0" smtClean="0"/>
              <a:t>Separates Locking &amp; Existence Guarantees</a:t>
            </a:r>
          </a:p>
          <a:p>
            <a:pPr lvl="1">
              <a:buFont typeface="Arial" pitchFamily="34" charset="0"/>
              <a:buChar char="•"/>
            </a:pPr>
            <a:r>
              <a:rPr lang="en-US" dirty="0" smtClean="0"/>
              <a:t>Locking: </a:t>
            </a:r>
          </a:p>
          <a:p>
            <a:pPr lvl="2"/>
            <a:r>
              <a:rPr lang="en-US" dirty="0" smtClean="0"/>
              <a:t>Encapsulate lock with in the object</a:t>
            </a:r>
          </a:p>
          <a:p>
            <a:pPr lvl="2"/>
            <a:r>
              <a:rPr lang="en-US" dirty="0" smtClean="0"/>
              <a:t>Uses Spin then block locks</a:t>
            </a:r>
          </a:p>
          <a:p>
            <a:pPr lvl="1">
              <a:buFont typeface="Arial" pitchFamily="34" charset="0"/>
              <a:buChar char="•"/>
            </a:pPr>
            <a:r>
              <a:rPr lang="en-US" dirty="0" smtClean="0"/>
              <a:t>Semi-Automatic Garbage collection</a:t>
            </a:r>
          </a:p>
          <a:p>
            <a:pPr lvl="2"/>
            <a:r>
              <a:rPr lang="en-US" dirty="0" smtClean="0"/>
              <a:t>Ensures all persistent and temporary object reference removal</a:t>
            </a:r>
          </a:p>
          <a:p>
            <a:pPr lvl="2"/>
            <a:r>
              <a:rPr lang="en-US" dirty="0" smtClean="0"/>
              <a:t>Maintains list of processor having object refs</a:t>
            </a:r>
            <a:endParaRPr lang="en-US" dirty="0"/>
          </a:p>
          <a:p>
            <a:pPr lvl="2"/>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Protected Procedure call</a:t>
            </a:r>
            <a:endParaRPr lang="en-US" dirty="0"/>
          </a:p>
        </p:txBody>
      </p:sp>
      <p:sp>
        <p:nvSpPr>
          <p:cNvPr id="3" name="Content Placeholder 2"/>
          <p:cNvSpPr>
            <a:spLocks noGrp="1"/>
          </p:cNvSpPr>
          <p:nvPr>
            <p:ph idx="1"/>
          </p:nvPr>
        </p:nvSpPr>
        <p:spPr>
          <a:xfrm>
            <a:off x="457200" y="1600200"/>
            <a:ext cx="8229600" cy="4972072"/>
          </a:xfrm>
        </p:spPr>
        <p:txBody>
          <a:bodyPr>
            <a:normAutofit/>
          </a:bodyPr>
          <a:lstStyle/>
          <a:p>
            <a:pPr>
              <a:spcBef>
                <a:spcPct val="0"/>
              </a:spcBef>
            </a:pPr>
            <a:r>
              <a:rPr lang="en-US" sz="2800" dirty="0" smtClean="0"/>
              <a:t>Brings locality and concurrency to IPC</a:t>
            </a:r>
          </a:p>
          <a:p>
            <a:r>
              <a:rPr lang="en-US" sz="2800" dirty="0" smtClean="0"/>
              <a:t>A PPC is a call from a client object to a server object</a:t>
            </a:r>
          </a:p>
          <a:p>
            <a:r>
              <a:rPr lang="en-US" sz="2800" dirty="0" smtClean="0"/>
              <a:t>Benefits</a:t>
            </a:r>
          </a:p>
          <a:p>
            <a:pPr lvl="1">
              <a:buFont typeface="Arial" pitchFamily="34" charset="0"/>
              <a:buChar char="•"/>
            </a:pPr>
            <a:r>
              <a:rPr lang="en-US" sz="2400" dirty="0" smtClean="0"/>
              <a:t>Client requests are always serviced on their local processor</a:t>
            </a:r>
          </a:p>
          <a:p>
            <a:pPr lvl="1">
              <a:buFont typeface="Arial" pitchFamily="34" charset="0"/>
              <a:buChar char="•"/>
            </a:pPr>
            <a:r>
              <a:rPr lang="en-US" sz="2400" dirty="0" smtClean="0"/>
              <a:t>Clients and servers share the CPU in a manner similar to handoff scheduling</a:t>
            </a:r>
          </a:p>
          <a:p>
            <a:pPr lvl="1">
              <a:buFont typeface="Arial" pitchFamily="34" charset="0"/>
              <a:buChar char="•"/>
            </a:pPr>
            <a:r>
              <a:rPr lang="en-US" sz="2400" dirty="0" smtClean="0"/>
              <a:t>The server has one thread of control for each client request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pic>
        <p:nvPicPr>
          <p:cNvPr id="4" name="Picture 5"/>
          <p:cNvPicPr>
            <a:picLocks noChangeAspect="1" noChangeArrowheads="1"/>
          </p:cNvPicPr>
          <p:nvPr/>
        </p:nvPicPr>
        <p:blipFill>
          <a:blip r:embed="rId2"/>
          <a:srcRect t="8028" b="8028"/>
          <a:stretch>
            <a:fillRect/>
          </a:stretch>
        </p:blipFill>
        <p:spPr bwMode="auto">
          <a:xfrm>
            <a:off x="644469" y="1643050"/>
            <a:ext cx="7928059" cy="5143536"/>
          </a:xfrm>
          <a:prstGeom prst="rect">
            <a:avLst/>
          </a:prstGeom>
          <a:noFill/>
          <a:ln w="9525">
            <a:noFill/>
            <a:miter lim="800000"/>
            <a:headEnd/>
            <a:tailEnd/>
          </a:ln>
          <a:effectLst/>
        </p:spPr>
      </p:pic>
      <p:sp>
        <p:nvSpPr>
          <p:cNvPr id="5" name="TextBox 4"/>
          <p:cNvSpPr txBox="1"/>
          <p:nvPr/>
        </p:nvSpPr>
        <p:spPr>
          <a:xfrm>
            <a:off x="428596" y="1395699"/>
            <a:ext cx="8358246" cy="461665"/>
          </a:xfrm>
          <a:prstGeom prst="rect">
            <a:avLst/>
          </a:prstGeom>
          <a:noFill/>
        </p:spPr>
        <p:txBody>
          <a:bodyPr wrap="square" rtlCol="0">
            <a:spAutoFit/>
          </a:bodyPr>
          <a:lstStyle/>
          <a:p>
            <a:pPr>
              <a:buFont typeface="Arial" pitchFamily="34" charset="0"/>
              <a:buChar char="•"/>
            </a:pPr>
            <a:r>
              <a:rPr lang="en-US" sz="2400" dirty="0" smtClean="0"/>
              <a:t> Uses 16 processor </a:t>
            </a:r>
            <a:r>
              <a:rPr lang="en-US" sz="2400" dirty="0" err="1" smtClean="0"/>
              <a:t>NUMAchine</a:t>
            </a:r>
            <a:r>
              <a:rPr lang="en-US" sz="2400" dirty="0" smtClean="0"/>
              <a:t> prototype and SIM OS Simulator</a:t>
            </a: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normAutofit/>
          </a:bodyPr>
          <a:lstStyle/>
          <a:p>
            <a:r>
              <a:rPr lang="en-US" sz="2800" dirty="0" smtClean="0"/>
              <a:t>Tornado’s increased locality and concurrency has produced a scalable OS design for multiprocessors</a:t>
            </a:r>
          </a:p>
          <a:p>
            <a:r>
              <a:rPr lang="en-US" sz="2800" dirty="0" smtClean="0"/>
              <a:t>This locality was provided by several key system features</a:t>
            </a:r>
          </a:p>
          <a:p>
            <a:pPr lvl="1">
              <a:buFont typeface="Arial" pitchFamily="34" charset="0"/>
              <a:buChar char="•"/>
            </a:pPr>
            <a:r>
              <a:rPr lang="en-US" sz="2400" dirty="0" smtClean="0"/>
              <a:t>An object-oriented design</a:t>
            </a:r>
          </a:p>
          <a:p>
            <a:pPr lvl="1">
              <a:buFont typeface="Arial" pitchFamily="34" charset="0"/>
              <a:buChar char="•"/>
            </a:pPr>
            <a:r>
              <a:rPr lang="en-US" sz="2400" dirty="0" smtClean="0"/>
              <a:t>Clustered objects</a:t>
            </a:r>
          </a:p>
          <a:p>
            <a:pPr lvl="1">
              <a:buFont typeface="Arial" pitchFamily="34" charset="0"/>
              <a:buChar char="•"/>
            </a:pPr>
            <a:r>
              <a:rPr lang="en-US" sz="2400" dirty="0" smtClean="0"/>
              <a:t>A new locking strategy</a:t>
            </a:r>
          </a:p>
          <a:p>
            <a:pPr lvl="1">
              <a:buFont typeface="Arial" pitchFamily="34" charset="0"/>
              <a:buChar char="•"/>
            </a:pPr>
            <a:r>
              <a:rPr lang="en-US" sz="2400" dirty="0" smtClean="0"/>
              <a:t>Protected procedure calls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a:t>
            </a:r>
            <a:endParaRPr lang="en-US" dirty="0"/>
          </a:p>
        </p:txBody>
      </p:sp>
      <p:sp>
        <p:nvSpPr>
          <p:cNvPr id="3" name="Content Placeholder 2"/>
          <p:cNvSpPr>
            <a:spLocks noGrp="1"/>
          </p:cNvSpPr>
          <p:nvPr>
            <p:ph idx="1"/>
          </p:nvPr>
        </p:nvSpPr>
        <p:spPr>
          <a:xfrm>
            <a:off x="457200" y="1600200"/>
            <a:ext cx="8229600" cy="4757758"/>
          </a:xfrm>
        </p:spPr>
        <p:txBody>
          <a:bodyPr>
            <a:normAutofit/>
          </a:bodyPr>
          <a:lstStyle/>
          <a:p>
            <a:r>
              <a:rPr lang="en-US" dirty="0" smtClean="0"/>
              <a:t>Disco</a:t>
            </a:r>
          </a:p>
          <a:p>
            <a:pPr lvl="1">
              <a:buFont typeface="Arial" pitchFamily="34" charset="0"/>
              <a:buChar char="•"/>
            </a:pPr>
            <a:r>
              <a:rPr lang="en-US" sz="2400" dirty="0" smtClean="0"/>
              <a:t>Uses a Virtual Machine</a:t>
            </a:r>
          </a:p>
          <a:p>
            <a:pPr lvl="1">
              <a:buFont typeface="Arial" pitchFamily="34" charset="0"/>
              <a:buChar char="•"/>
            </a:pPr>
            <a:r>
              <a:rPr lang="en-US" sz="2400" dirty="0" smtClean="0"/>
              <a:t>Page Replication &amp; Page Migration</a:t>
            </a:r>
          </a:p>
          <a:p>
            <a:pPr lvl="1">
              <a:buFont typeface="Arial" pitchFamily="34" charset="0"/>
              <a:buChar char="•"/>
            </a:pPr>
            <a:r>
              <a:rPr lang="en-US" sz="2400" dirty="0" smtClean="0"/>
              <a:t>Copy on write &amp; Virtual subnet</a:t>
            </a:r>
          </a:p>
          <a:p>
            <a:r>
              <a:rPr lang="en-US" dirty="0" smtClean="0"/>
              <a:t>Tornado</a:t>
            </a:r>
          </a:p>
          <a:p>
            <a:pPr lvl="1">
              <a:buFont typeface="Arial" pitchFamily="34" charset="0"/>
              <a:buChar char="•"/>
            </a:pPr>
            <a:r>
              <a:rPr lang="en-US" sz="2400" dirty="0" smtClean="0"/>
              <a:t>Designs an multiprocessor OS</a:t>
            </a:r>
          </a:p>
          <a:p>
            <a:pPr lvl="1">
              <a:buFont typeface="Arial" pitchFamily="34" charset="0"/>
              <a:buChar char="•"/>
            </a:pPr>
            <a:r>
              <a:rPr lang="en-US" sz="2400" dirty="0" smtClean="0"/>
              <a:t>Uses Object Oriented Design</a:t>
            </a:r>
          </a:p>
          <a:p>
            <a:pPr lvl="1">
              <a:buFont typeface="Arial" pitchFamily="34" charset="0"/>
              <a:buChar char="•"/>
            </a:pPr>
            <a:r>
              <a:rPr lang="en-US" sz="2400" dirty="0" smtClean="0"/>
              <a:t>Clustered Objects</a:t>
            </a:r>
          </a:p>
          <a:p>
            <a:pPr lvl="1">
              <a:buFont typeface="Arial" pitchFamily="34" charset="0"/>
              <a:buChar char="•"/>
            </a:pPr>
            <a:r>
              <a:rPr lang="en-US" sz="2400" dirty="0" smtClean="0"/>
              <a:t>A New locking strategy </a:t>
            </a:r>
          </a:p>
          <a:p>
            <a:pPr lvl="1">
              <a:buFont typeface="Arial" pitchFamily="34" charset="0"/>
              <a:buChar char="•"/>
            </a:pPr>
            <a:r>
              <a:rPr lang="en-US" sz="2400" dirty="0" smtClean="0"/>
              <a:t>Protected procedure call </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smtClean="0"/>
              <a:t>Multicore</a:t>
            </a:r>
            <a:r>
              <a:rPr lang="en-US" dirty="0" smtClean="0"/>
              <a:t>               Multiprocessors</a:t>
            </a:r>
            <a:endParaRPr lang="en-US" dirty="0"/>
          </a:p>
        </p:txBody>
      </p:sp>
      <p:sp>
        <p:nvSpPr>
          <p:cNvPr id="3" name="Content Placeholder 2"/>
          <p:cNvSpPr>
            <a:spLocks noGrp="1"/>
          </p:cNvSpPr>
          <p:nvPr>
            <p:ph idx="1"/>
          </p:nvPr>
        </p:nvSpPr>
        <p:spPr>
          <a:xfrm>
            <a:off x="457200" y="1600200"/>
            <a:ext cx="3900486" cy="4525963"/>
          </a:xfrm>
        </p:spPr>
        <p:txBody>
          <a:bodyPr>
            <a:normAutofit/>
          </a:bodyPr>
          <a:lstStyle/>
          <a:p>
            <a:pPr lvl="0">
              <a:defRPr/>
            </a:pPr>
            <a:r>
              <a:rPr lang="en-US" sz="2400" dirty="0" smtClean="0"/>
              <a:t>Multiple Cores /Chip &amp; Single PU</a:t>
            </a:r>
          </a:p>
          <a:p>
            <a:pPr lvl="0">
              <a:defRPr/>
            </a:pPr>
            <a:r>
              <a:rPr lang="en-US" sz="2400" dirty="0" smtClean="0"/>
              <a:t>Independent L1 cache and Shared L2 cache.</a:t>
            </a:r>
          </a:p>
        </p:txBody>
      </p:sp>
      <p:sp>
        <p:nvSpPr>
          <p:cNvPr id="4" name="Content Placeholder 2"/>
          <p:cNvSpPr txBox="1">
            <a:spLocks/>
          </p:cNvSpPr>
          <p:nvPr/>
        </p:nvSpPr>
        <p:spPr>
          <a:xfrm>
            <a:off x="4743480" y="1617681"/>
            <a:ext cx="3900486"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00604" y="1617681"/>
            <a:ext cx="3900486"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Single or Multiple Cores /Chip &amp; Multiple PUs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Independent L1 cache and Independent L2 cache.</a:t>
            </a:r>
          </a:p>
        </p:txBody>
      </p:sp>
      <p:pic>
        <p:nvPicPr>
          <p:cNvPr id="6" name="Picture 5"/>
          <p:cNvPicPr>
            <a:picLocks noChangeAspect="1" noChangeArrowheads="1"/>
          </p:cNvPicPr>
          <p:nvPr/>
        </p:nvPicPr>
        <p:blipFill>
          <a:blip r:embed="rId2"/>
          <a:srcRect/>
          <a:stretch>
            <a:fillRect/>
          </a:stretch>
        </p:blipFill>
        <p:spPr>
          <a:xfrm>
            <a:off x="381000" y="3443288"/>
            <a:ext cx="3581400" cy="2660650"/>
          </a:xfrm>
          <a:prstGeom prst="rect">
            <a:avLst/>
          </a:prstGeom>
        </p:spPr>
      </p:pic>
      <p:pic>
        <p:nvPicPr>
          <p:cNvPr id="7" name="Picture 7"/>
          <p:cNvPicPr>
            <a:picLocks noChangeAspect="1" noChangeArrowheads="1"/>
          </p:cNvPicPr>
          <p:nvPr/>
        </p:nvPicPr>
        <p:blipFill>
          <a:blip r:embed="rId3"/>
          <a:srcRect/>
          <a:stretch>
            <a:fillRect/>
          </a:stretch>
        </p:blipFill>
        <p:spPr bwMode="auto">
          <a:xfrm>
            <a:off x="3962400" y="3429000"/>
            <a:ext cx="5029200" cy="2647950"/>
          </a:xfrm>
          <a:prstGeom prst="rect">
            <a:avLst/>
          </a:prstGeom>
          <a:noFill/>
          <a:ln w="9525">
            <a:noFill/>
            <a:miter lim="800000"/>
            <a:headEnd/>
            <a:tailEnd/>
          </a:ln>
        </p:spPr>
      </p:pic>
      <p:sp>
        <p:nvSpPr>
          <p:cNvPr id="8" name="TextBox 7"/>
          <p:cNvSpPr txBox="1"/>
          <p:nvPr/>
        </p:nvSpPr>
        <p:spPr>
          <a:xfrm>
            <a:off x="642910" y="6357958"/>
            <a:ext cx="7500990" cy="307777"/>
          </a:xfrm>
          <a:prstGeom prst="rect">
            <a:avLst/>
          </a:prstGeom>
          <a:noFill/>
        </p:spPr>
        <p:txBody>
          <a:bodyPr wrap="square" rtlCol="0">
            <a:spAutoFit/>
          </a:bodyPr>
          <a:lstStyle/>
          <a:p>
            <a:r>
              <a:rPr lang="en-US" sz="1400" dirty="0" smtClean="0"/>
              <a:t>Image Source: Slides of </a:t>
            </a:r>
            <a:r>
              <a:rPr lang="en-US" sz="1400" dirty="0" err="1" smtClean="0"/>
              <a:t>Deniz</a:t>
            </a:r>
            <a:r>
              <a:rPr lang="en-US" sz="1400" dirty="0" smtClean="0"/>
              <a:t> </a:t>
            </a:r>
            <a:r>
              <a:rPr lang="en-US" sz="1400" dirty="0" err="1" smtClean="0"/>
              <a:t>Altinbuken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System Software</a:t>
            </a:r>
            <a:endParaRPr lang="en-US" dirty="0"/>
          </a:p>
        </p:txBody>
      </p:sp>
      <p:sp>
        <p:nvSpPr>
          <p:cNvPr id="3" name="Content Placeholder 2"/>
          <p:cNvSpPr>
            <a:spLocks noGrp="1"/>
          </p:cNvSpPr>
          <p:nvPr>
            <p:ph idx="1"/>
          </p:nvPr>
        </p:nvSpPr>
        <p:spPr/>
        <p:txBody>
          <a:bodyPr/>
          <a:lstStyle/>
          <a:p>
            <a:r>
              <a:rPr lang="en-US" dirty="0" smtClean="0"/>
              <a:t>Scalability</a:t>
            </a:r>
          </a:p>
          <a:p>
            <a:r>
              <a:rPr lang="en-US" dirty="0" smtClean="0"/>
              <a:t>Flexibility</a:t>
            </a:r>
          </a:p>
          <a:p>
            <a:r>
              <a:rPr lang="en-US" dirty="0" smtClean="0"/>
              <a:t>Reliability</a:t>
            </a:r>
          </a:p>
          <a:p>
            <a:r>
              <a:rPr lang="en-US" dirty="0" smtClean="0"/>
              <a:t>Performance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28955" y="995359"/>
            <a:ext cx="7043507" cy="4933971"/>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idx="1"/>
          </p:nvPr>
        </p:nvSpPr>
        <p:spPr>
          <a:xfrm>
            <a:off x="457200" y="1600200"/>
            <a:ext cx="8229600" cy="4757758"/>
          </a:xfrm>
        </p:spPr>
        <p:txBody>
          <a:bodyPr>
            <a:normAutofit/>
          </a:bodyPr>
          <a:lstStyle/>
          <a:p>
            <a:r>
              <a:rPr lang="en-US" dirty="0" smtClean="0"/>
              <a:t>Disco</a:t>
            </a:r>
          </a:p>
          <a:p>
            <a:pPr lvl="1">
              <a:buFont typeface="Arial" pitchFamily="34" charset="0"/>
              <a:buChar char="•"/>
            </a:pPr>
            <a:r>
              <a:rPr lang="en-US" sz="2400" dirty="0" smtClean="0"/>
              <a:t>Uses a Virtual Machine Monitor</a:t>
            </a:r>
          </a:p>
          <a:p>
            <a:pPr lvl="1">
              <a:buFont typeface="Arial" pitchFamily="34" charset="0"/>
              <a:buChar char="•"/>
            </a:pPr>
            <a:r>
              <a:rPr lang="en-US" sz="2400" dirty="0" smtClean="0"/>
              <a:t>Page Replication &amp; Page Migration</a:t>
            </a:r>
          </a:p>
          <a:p>
            <a:pPr lvl="1">
              <a:buFont typeface="Arial" pitchFamily="34" charset="0"/>
              <a:buChar char="•"/>
            </a:pPr>
            <a:r>
              <a:rPr lang="en-US" sz="2400" dirty="0" smtClean="0"/>
              <a:t>Copy on write &amp; Virtual subnet</a:t>
            </a:r>
          </a:p>
          <a:p>
            <a:r>
              <a:rPr lang="en-US" dirty="0" smtClean="0"/>
              <a:t>Tornado</a:t>
            </a:r>
          </a:p>
          <a:p>
            <a:pPr lvl="1">
              <a:buFont typeface="Arial" pitchFamily="34" charset="0"/>
              <a:buChar char="•"/>
            </a:pPr>
            <a:r>
              <a:rPr lang="en-US" sz="2400" dirty="0" smtClean="0"/>
              <a:t>Designs an multiprocessor OS</a:t>
            </a:r>
          </a:p>
          <a:p>
            <a:pPr lvl="1">
              <a:buFont typeface="Arial" pitchFamily="34" charset="0"/>
              <a:buChar char="•"/>
            </a:pPr>
            <a:r>
              <a:rPr lang="en-US" sz="2400" dirty="0" smtClean="0"/>
              <a:t>Uses Object Oriented Design</a:t>
            </a:r>
          </a:p>
          <a:p>
            <a:pPr lvl="1">
              <a:buFont typeface="Arial" pitchFamily="34" charset="0"/>
              <a:buChar char="•"/>
            </a:pPr>
            <a:r>
              <a:rPr lang="en-US" sz="2400" dirty="0" smtClean="0"/>
              <a:t>Clustered Objects</a:t>
            </a:r>
          </a:p>
          <a:p>
            <a:pPr lvl="1">
              <a:buFont typeface="Arial" pitchFamily="34" charset="0"/>
              <a:buChar char="•"/>
            </a:pPr>
            <a:r>
              <a:rPr lang="en-US" sz="2400" dirty="0" smtClean="0"/>
              <a:t>A New locking strategy </a:t>
            </a:r>
          </a:p>
          <a:p>
            <a:pPr lvl="1">
              <a:buFont typeface="Arial" pitchFamily="34" charset="0"/>
              <a:buChar char="•"/>
            </a:pPr>
            <a:r>
              <a:rPr lang="en-US" sz="2400" dirty="0" smtClean="0"/>
              <a:t>Protected procedure call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58204" cy="1939916"/>
          </a:xfrm>
        </p:spPr>
        <p:txBody>
          <a:bodyPr>
            <a:normAutofit fontScale="90000"/>
          </a:bodyPr>
          <a:lstStyle/>
          <a:p>
            <a:r>
              <a:rPr lang="en-US" dirty="0" smtClean="0"/>
              <a:t>DISCO: Running Commodity Operating system on Scalable Multiprocessor</a:t>
            </a:r>
            <a:endParaRPr lang="en-US" dirty="0"/>
          </a:p>
        </p:txBody>
      </p:sp>
      <p:sp>
        <p:nvSpPr>
          <p:cNvPr id="3" name="Content Placeholder 2"/>
          <p:cNvSpPr>
            <a:spLocks noGrp="1"/>
          </p:cNvSpPr>
          <p:nvPr>
            <p:ph idx="1"/>
          </p:nvPr>
        </p:nvSpPr>
        <p:spPr>
          <a:xfrm>
            <a:off x="357158" y="2071678"/>
            <a:ext cx="8408890" cy="4643470"/>
          </a:xfrm>
        </p:spPr>
        <p:txBody>
          <a:bodyPr>
            <a:normAutofit/>
          </a:bodyPr>
          <a:lstStyle/>
          <a:p>
            <a:r>
              <a:rPr lang="en-US" sz="2400" dirty="0" err="1" smtClean="0"/>
              <a:t>Edouard</a:t>
            </a:r>
            <a:r>
              <a:rPr lang="en-US" sz="2400" dirty="0" smtClean="0"/>
              <a:t> </a:t>
            </a:r>
            <a:r>
              <a:rPr lang="en-US" sz="2400" dirty="0" err="1" smtClean="0"/>
              <a:t>Bugnion</a:t>
            </a:r>
            <a:r>
              <a:rPr lang="en-US" sz="2400" dirty="0" smtClean="0"/>
              <a:t>, VP, Cisco</a:t>
            </a:r>
          </a:p>
          <a:p>
            <a:pPr lvl="1">
              <a:buFont typeface="Arial" pitchFamily="34" charset="0"/>
              <a:buChar char="•"/>
            </a:pPr>
            <a:r>
              <a:rPr lang="en-US" sz="2400" dirty="0" err="1" smtClean="0"/>
              <a:t>Phd</a:t>
            </a:r>
            <a:r>
              <a:rPr lang="en-US" sz="2400" dirty="0" smtClean="0"/>
              <a:t> from Stanford, Co-Founder of VMware, key member of </a:t>
            </a:r>
            <a:r>
              <a:rPr lang="en-US" sz="2400" dirty="0" err="1" smtClean="0"/>
              <a:t>Sim</a:t>
            </a:r>
            <a:r>
              <a:rPr lang="en-US" sz="2400" dirty="0" smtClean="0"/>
              <a:t> OS, Co-Founder of “</a:t>
            </a:r>
            <a:r>
              <a:rPr lang="en-US" sz="2400" dirty="0" err="1" smtClean="0"/>
              <a:t>Nuova</a:t>
            </a:r>
            <a:r>
              <a:rPr lang="en-US" sz="2400" dirty="0" smtClean="0"/>
              <a:t> Systems”</a:t>
            </a:r>
          </a:p>
          <a:p>
            <a:r>
              <a:rPr lang="en-US" sz="2400" dirty="0" smtClean="0"/>
              <a:t>Scott Devine, Principal Engineer, VMware</a:t>
            </a:r>
          </a:p>
          <a:p>
            <a:pPr lvl="1">
              <a:buFont typeface="Arial" pitchFamily="34" charset="0"/>
              <a:buChar char="•"/>
            </a:pPr>
            <a:r>
              <a:rPr lang="en-US" sz="2400" dirty="0" err="1" smtClean="0"/>
              <a:t>Phd</a:t>
            </a:r>
            <a:r>
              <a:rPr lang="en-US" sz="2400" dirty="0" smtClean="0"/>
              <a:t> from Stanford, Co-Founder of VMware, key member of </a:t>
            </a:r>
            <a:r>
              <a:rPr lang="en-US" sz="2400" dirty="0" err="1" smtClean="0"/>
              <a:t>Sim</a:t>
            </a:r>
            <a:r>
              <a:rPr lang="en-US" sz="2400" dirty="0" smtClean="0"/>
              <a:t> OS</a:t>
            </a:r>
          </a:p>
          <a:p>
            <a:pPr marL="342900" lvl="1" indent="-342900">
              <a:buFont typeface="Arial" pitchFamily="34" charset="0"/>
              <a:buChar char="•"/>
            </a:pPr>
            <a:r>
              <a:rPr lang="en-US" sz="2400" dirty="0" smtClean="0"/>
              <a:t>Mendel </a:t>
            </a:r>
            <a:r>
              <a:rPr lang="en-US" sz="2400" dirty="0" err="1" smtClean="0"/>
              <a:t>Rosenblum</a:t>
            </a:r>
            <a:r>
              <a:rPr lang="en-US" sz="2400" dirty="0" smtClean="0"/>
              <a:t>, Associate Prof, Stanford</a:t>
            </a:r>
          </a:p>
          <a:p>
            <a:pPr lvl="1">
              <a:buFont typeface="Arial" pitchFamily="34" charset="0"/>
              <a:buChar char="•"/>
            </a:pPr>
            <a:r>
              <a:rPr lang="en-US" sz="2400" dirty="0" err="1" smtClean="0"/>
              <a:t>Phd</a:t>
            </a:r>
            <a:r>
              <a:rPr lang="en-US" sz="2400" dirty="0" smtClean="0"/>
              <a:t> from UC Berkley, Co-Founder of VMware, key member of </a:t>
            </a:r>
            <a:r>
              <a:rPr lang="en-US" sz="2400" dirty="0" err="1" smtClean="0"/>
              <a:t>Sim</a:t>
            </a:r>
            <a:r>
              <a:rPr lang="en-US" sz="2400" dirty="0" smtClean="0"/>
              <a:t> OS</a:t>
            </a:r>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7148</TotalTime>
  <Words>1991</Words>
  <Application>Microsoft Office PowerPoint</Application>
  <PresentationFormat>On-screen Show (4:3)</PresentationFormat>
  <Paragraphs>286</Paragraphs>
  <Slides>45</Slides>
  <Notes>11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Multiprocessors CS 6410</vt:lpstr>
      <vt:lpstr>Need for Faster Processors</vt:lpstr>
      <vt:lpstr>Flynn’s Classification of Multiple processor machines</vt:lpstr>
      <vt:lpstr>MIMD</vt:lpstr>
      <vt:lpstr>Multicore               Multiprocessors</vt:lpstr>
      <vt:lpstr>Challenges for System Software</vt:lpstr>
      <vt:lpstr>Slide 7</vt:lpstr>
      <vt:lpstr>Approaches</vt:lpstr>
      <vt:lpstr>DISCO: Running Commodity Operating system on Scalable Multiprocessor</vt:lpstr>
      <vt:lpstr>Virtual Machine Monitors (VMM)</vt:lpstr>
      <vt:lpstr>Return of Virtual Machines Monitors</vt:lpstr>
      <vt:lpstr>Disco: Challenges</vt:lpstr>
      <vt:lpstr>Disco: Interface</vt:lpstr>
      <vt:lpstr>Disco: Virtual CPUs</vt:lpstr>
      <vt:lpstr>Disco: Memory Virtualization</vt:lpstr>
      <vt:lpstr>Disco: Memory Management</vt:lpstr>
      <vt:lpstr>Disco: I/O Virtualization</vt:lpstr>
      <vt:lpstr>Running Commodity OSes</vt:lpstr>
      <vt:lpstr>Experimental Results</vt:lpstr>
      <vt:lpstr>Disco: Takeaways</vt:lpstr>
      <vt:lpstr>Tornado Maximizing Locality and Concurrency in a SMMP OS</vt:lpstr>
      <vt:lpstr>Locality</vt:lpstr>
      <vt:lpstr>Example: Counter</vt:lpstr>
      <vt:lpstr>Example: Counter</vt:lpstr>
      <vt:lpstr>Example: Counter</vt:lpstr>
      <vt:lpstr>Example: Counter</vt:lpstr>
      <vt:lpstr>Example: Counter</vt:lpstr>
      <vt:lpstr>Example: Counter</vt:lpstr>
      <vt:lpstr>Example: Counter</vt:lpstr>
      <vt:lpstr>Example: Counter</vt:lpstr>
      <vt:lpstr>Example: Counter</vt:lpstr>
      <vt:lpstr>Example: Counter</vt:lpstr>
      <vt:lpstr>Example: Counter</vt:lpstr>
      <vt:lpstr>Example: Counter</vt:lpstr>
      <vt:lpstr>Challenges</vt:lpstr>
      <vt:lpstr>Tornado’s Approach to Maximize Locality</vt:lpstr>
      <vt:lpstr>Object Oriented Structure</vt:lpstr>
      <vt:lpstr>Clustered Objects</vt:lpstr>
      <vt:lpstr>Clustered Objects: Implementation</vt:lpstr>
      <vt:lpstr>Synchronization</vt:lpstr>
      <vt:lpstr>Protected Procedure call</vt:lpstr>
      <vt:lpstr>Experimental Results</vt:lpstr>
      <vt:lpstr>Takeaways</vt:lpstr>
      <vt:lpstr>Perspective</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dc:title>
  <dc:creator>Hacker</dc:creator>
  <cp:lastModifiedBy>Hacker</cp:lastModifiedBy>
  <cp:revision>348</cp:revision>
  <dcterms:created xsi:type="dcterms:W3CDTF">2011-09-18T15:05:12Z</dcterms:created>
  <dcterms:modified xsi:type="dcterms:W3CDTF">2011-10-02T02:17:17Z</dcterms:modified>
</cp:coreProperties>
</file>