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382" r:id="rId2"/>
    <p:sldId id="490" r:id="rId3"/>
    <p:sldId id="540" r:id="rId4"/>
    <p:sldId id="504" r:id="rId5"/>
    <p:sldId id="502" r:id="rId6"/>
    <p:sldId id="503" r:id="rId7"/>
    <p:sldId id="501" r:id="rId8"/>
    <p:sldId id="505" r:id="rId9"/>
    <p:sldId id="542" r:id="rId10"/>
    <p:sldId id="541" r:id="rId11"/>
    <p:sldId id="543" r:id="rId12"/>
    <p:sldId id="544" r:id="rId13"/>
    <p:sldId id="506" r:id="rId14"/>
    <p:sldId id="507" r:id="rId15"/>
    <p:sldId id="545" r:id="rId16"/>
    <p:sldId id="546" r:id="rId17"/>
    <p:sldId id="509" r:id="rId18"/>
    <p:sldId id="511" r:id="rId19"/>
    <p:sldId id="512" r:id="rId20"/>
    <p:sldId id="510" r:id="rId21"/>
    <p:sldId id="550" r:id="rId22"/>
    <p:sldId id="513" r:id="rId23"/>
    <p:sldId id="514" r:id="rId24"/>
    <p:sldId id="515" r:id="rId25"/>
    <p:sldId id="516" r:id="rId26"/>
    <p:sldId id="517" r:id="rId27"/>
    <p:sldId id="518" r:id="rId28"/>
    <p:sldId id="519" r:id="rId29"/>
    <p:sldId id="520" r:id="rId30"/>
    <p:sldId id="521" r:id="rId31"/>
    <p:sldId id="551" r:id="rId32"/>
    <p:sldId id="547" r:id="rId33"/>
    <p:sldId id="548" r:id="rId34"/>
    <p:sldId id="549" r:id="rId35"/>
    <p:sldId id="522" r:id="rId36"/>
    <p:sldId id="523" r:id="rId37"/>
    <p:sldId id="524" r:id="rId38"/>
    <p:sldId id="525" r:id="rId39"/>
    <p:sldId id="526" r:id="rId40"/>
    <p:sldId id="527" r:id="rId41"/>
    <p:sldId id="528" r:id="rId42"/>
    <p:sldId id="529" r:id="rId43"/>
    <p:sldId id="530" r:id="rId44"/>
    <p:sldId id="531" r:id="rId45"/>
    <p:sldId id="532" r:id="rId46"/>
    <p:sldId id="533" r:id="rId47"/>
    <p:sldId id="534" r:id="rId48"/>
    <p:sldId id="535" r:id="rId49"/>
    <p:sldId id="536" r:id="rId50"/>
    <p:sldId id="537" r:id="rId51"/>
    <p:sldId id="538" r:id="rId52"/>
    <p:sldId id="539" r:id="rId53"/>
    <p:sldId id="498" r:id="rId54"/>
    <p:sldId id="381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0.xml"/><Relationship Id="rId2" Type="http://schemas.openxmlformats.org/officeDocument/2006/relationships/slide" Target="slides/slide29.xml"/><Relationship Id="rId1" Type="http://schemas.openxmlformats.org/officeDocument/2006/relationships/slide" Target="slides/slide5.xml"/><Relationship Id="rId6" Type="http://schemas.openxmlformats.org/officeDocument/2006/relationships/slide" Target="slides/slide44.xml"/><Relationship Id="rId5" Type="http://schemas.openxmlformats.org/officeDocument/2006/relationships/slide" Target="slides/slide42.xml"/><Relationship Id="rId4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2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Deniz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Hari</a:t>
            </a:r>
            <a:r>
              <a:rPr lang="en-US" dirty="0" smtClean="0"/>
              <a:t>,</a:t>
            </a:r>
          </a:p>
          <a:p>
            <a:r>
              <a:rPr lang="en-US" dirty="0" smtClean="0"/>
              <a:t>Jared</a:t>
            </a:r>
          </a:p>
          <a:p>
            <a:r>
              <a:rPr lang="en-US" dirty="0" err="1" smtClean="0"/>
              <a:t>Petko</a:t>
            </a:r>
            <a:endParaRPr lang="en-US" dirty="0" smtClean="0"/>
          </a:p>
          <a:p>
            <a:r>
              <a:rPr lang="en-US" dirty="0" err="1" smtClean="0"/>
              <a:t>Taiyen</a:t>
            </a:r>
            <a:endParaRPr lang="en-US" dirty="0" smtClean="0"/>
          </a:p>
          <a:p>
            <a:r>
              <a:rPr lang="en-US" dirty="0" smtClean="0"/>
              <a:t>Bo</a:t>
            </a:r>
          </a:p>
          <a:p>
            <a:r>
              <a:rPr lang="en-US" dirty="0" smtClean="0"/>
              <a:t>Yin</a:t>
            </a:r>
          </a:p>
          <a:p>
            <a:r>
              <a:rPr lang="en-US" dirty="0" err="1" smtClean="0"/>
              <a:t>Srivant</a:t>
            </a:r>
            <a:endParaRPr lang="en-US" dirty="0" smtClean="0"/>
          </a:p>
          <a:p>
            <a:r>
              <a:rPr lang="en-US" dirty="0" smtClean="0"/>
              <a:t>Robert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A37941-328F-DA46-B2FC-705ABB71A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98A50F-85B9-9346-8F72-18F09DC4B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9E9691-F2A0-D245-A491-96C5FAE7E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1E107C48-5DC7-924A-B167-87C47E1DB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7A8FE283-FBF5-574E-8150-9753D02C1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F51219-1AE3-2944-8480-ACB493E96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0A3746-3ED9-8840-A435-420550382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3F181B-04A2-3E41-9246-40EE25E11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E93E40-8A73-D944-9EE3-7862A791C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AEA565-E681-3E46-910B-4EBEE1A45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C38AEA-BB5F-9940-8A2D-CB00BB73B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BD9682-27ED-9640-8990-5181D4791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CB3F38-576F-8740-89EB-E487EA0FA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E8624F-AC86-5F40-BA0C-04AF95648B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Classic File Systems:</a:t>
            </a:r>
            <a:br>
              <a:rPr lang="en-US" dirty="0" smtClean="0"/>
            </a:br>
            <a:r>
              <a:rPr lang="en-US" dirty="0" smtClean="0"/>
              <a:t>FFS and LFS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084763"/>
            <a:ext cx="6202363" cy="619125"/>
          </a:xfrm>
        </p:spPr>
        <p:txBody>
          <a:bodyPr/>
          <a:lstStyle/>
          <a:p>
            <a:r>
              <a:rPr lang="en-US" dirty="0" smtClean="0"/>
              <a:t>Presented by Hakim Weatherspoon</a:t>
            </a:r>
          </a:p>
          <a:p>
            <a:r>
              <a:rPr lang="en-US" dirty="0" smtClean="0"/>
              <a:t>(Based on slides from Ben </a:t>
            </a:r>
            <a:r>
              <a:rPr lang="en-US" dirty="0" err="1" smtClean="0"/>
              <a:t>Atkin</a:t>
            </a:r>
            <a:r>
              <a:rPr lang="en-US" dirty="0" smtClean="0"/>
              <a:t> and Ken </a:t>
            </a:r>
            <a:r>
              <a:rPr lang="en-US" dirty="0" err="1" smtClean="0"/>
              <a:t>Birman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locality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let disk fill up in any one area</a:t>
            </a:r>
          </a:p>
          <a:p>
            <a:r>
              <a:rPr lang="en-US" dirty="0" smtClean="0"/>
              <a:t>paradox: for locality, spread unrelated things far apart</a:t>
            </a:r>
          </a:p>
          <a:p>
            <a:r>
              <a:rPr lang="en-US" dirty="0" smtClean="0"/>
              <a:t>note: FFS got 175KB/sec because free list contained sequential blocks </a:t>
            </a:r>
          </a:p>
          <a:p>
            <a:pPr>
              <a:buNone/>
            </a:pPr>
            <a:r>
              <a:rPr lang="en-US" dirty="0" smtClean="0"/>
              <a:t>	(it did generate locality), but an old UFS had randomly ordered blocks and only got 30 KB/sec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20-40% of disk bandwidth for large reads/writes</a:t>
            </a:r>
          </a:p>
          <a:p>
            <a:r>
              <a:rPr lang="en-US" dirty="0" smtClean="0"/>
              <a:t>10-20x original UNIX speeds</a:t>
            </a:r>
          </a:p>
          <a:p>
            <a:r>
              <a:rPr lang="en-US" dirty="0" smtClean="0"/>
              <a:t>Size: 3800 lines of code vs. 2700 in old system</a:t>
            </a:r>
          </a:p>
          <a:p>
            <a:r>
              <a:rPr lang="en-US" dirty="0" smtClean="0"/>
              <a:t>10% of total disk space unusable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Enhancements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long file names (14 -&gt; 255)</a:t>
            </a:r>
          </a:p>
          <a:p>
            <a:r>
              <a:rPr lang="en-US" dirty="0" smtClean="0"/>
              <a:t>advisory file locks (shared or exclusive)</a:t>
            </a:r>
          </a:p>
          <a:p>
            <a:pPr lvl="1"/>
            <a:r>
              <a:rPr lang="en-US" dirty="0" smtClean="0"/>
              <a:t>process id of holder stored with lock =&gt; can reclaim the lock if process is no longer around</a:t>
            </a:r>
          </a:p>
          <a:p>
            <a:r>
              <a:rPr lang="en-US" dirty="0" smtClean="0"/>
              <a:t>symbolic links	(contrast to hard links)</a:t>
            </a:r>
          </a:p>
          <a:p>
            <a:r>
              <a:rPr lang="en-US" dirty="0" smtClean="0"/>
              <a:t>atomic rename capability </a:t>
            </a:r>
          </a:p>
          <a:p>
            <a:pPr lvl="1"/>
            <a:r>
              <a:rPr lang="en-US" dirty="0" smtClean="0"/>
              <a:t>(the only atomic read-modify-write operation, </a:t>
            </a:r>
          </a:p>
          <a:p>
            <a:pPr lvl="1">
              <a:buNone/>
            </a:pPr>
            <a:r>
              <a:rPr lang="en-US" dirty="0" smtClean="0"/>
              <a:t>	before this there was none)</a:t>
            </a:r>
          </a:p>
          <a:p>
            <a:r>
              <a:rPr lang="en-US" dirty="0" smtClean="0"/>
              <a:t>Disk Quotas</a:t>
            </a:r>
          </a:p>
          <a:p>
            <a:r>
              <a:rPr lang="en-US" dirty="0" err="1" smtClean="0"/>
              <a:t>Overallocation</a:t>
            </a:r>
            <a:endParaRPr lang="en-US" dirty="0" smtClean="0"/>
          </a:p>
          <a:p>
            <a:pPr lvl="1"/>
            <a:r>
              <a:rPr lang="en-US" dirty="0" smtClean="0"/>
              <a:t>More likely to get sequential blocks; use later if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FEE5-1737-CD4B-8006-35E4AE5D1E68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 crash recovery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Asynchronous writes are lost in a crash</a:t>
            </a:r>
          </a:p>
          <a:p>
            <a:pPr lvl="1"/>
            <a:r>
              <a:rPr lang="en-US" b="1">
                <a:latin typeface="Courier New" charset="0"/>
              </a:rPr>
              <a:t>Fsync</a:t>
            </a:r>
            <a:r>
              <a:rPr lang="en-US"/>
              <a:t> system call flushes dirty data</a:t>
            </a:r>
          </a:p>
          <a:p>
            <a:pPr lvl="1"/>
            <a:r>
              <a:rPr lang="en-US"/>
              <a:t>Incomplete metadata operations can cause disk corruption (order is important)</a:t>
            </a:r>
          </a:p>
          <a:p>
            <a:r>
              <a:rPr lang="en-US"/>
              <a:t>FFS metadata writes are synchronous</a:t>
            </a:r>
          </a:p>
          <a:p>
            <a:pPr lvl="1"/>
            <a:r>
              <a:rPr lang="en-US"/>
              <a:t>Large potential decrease in performance</a:t>
            </a:r>
          </a:p>
          <a:p>
            <a:pPr lvl="1"/>
            <a:r>
              <a:rPr lang="en-US"/>
              <a:t>Some OSes cut corners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59786-C325-4C4C-B146-C99763F79F78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the crash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Courier New" charset="0"/>
              </a:rPr>
              <a:t>Fsck</a:t>
            </a:r>
            <a:r>
              <a:rPr lang="en-US"/>
              <a:t> file system consistency check</a:t>
            </a:r>
          </a:p>
          <a:p>
            <a:pPr lvl="1"/>
            <a:r>
              <a:rPr lang="en-US"/>
              <a:t>Reconstructs freespace maps</a:t>
            </a:r>
          </a:p>
          <a:p>
            <a:pPr lvl="1"/>
            <a:r>
              <a:rPr lang="en-US"/>
              <a:t>Checks inode link counts, file sizes</a:t>
            </a:r>
          </a:p>
          <a:p>
            <a:r>
              <a:rPr lang="en-US"/>
              <a:t>Very time consuming</a:t>
            </a:r>
          </a:p>
          <a:p>
            <a:pPr lvl="1"/>
            <a:r>
              <a:rPr lang="en-US"/>
              <a:t>Has to scan all directories and inodes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parameterize FS implementation for the HW in use</a:t>
            </a:r>
          </a:p>
          <a:p>
            <a:pPr lvl="1"/>
            <a:r>
              <a:rPr lang="en-US" dirty="0" smtClean="0"/>
              <a:t>measurement-driven design decisions</a:t>
            </a:r>
          </a:p>
          <a:p>
            <a:pPr lvl="1"/>
            <a:r>
              <a:rPr lang="en-US" dirty="0" smtClean="0"/>
              <a:t>locality “wins”</a:t>
            </a:r>
          </a:p>
          <a:p>
            <a:r>
              <a:rPr lang="en-US" dirty="0" smtClean="0"/>
              <a:t>Flaws</a:t>
            </a:r>
          </a:p>
          <a:p>
            <a:pPr lvl="1"/>
            <a:r>
              <a:rPr lang="en-US" dirty="0" err="1" smtClean="0"/>
              <a:t>measuremenets</a:t>
            </a:r>
            <a:r>
              <a:rPr lang="en-US" dirty="0" smtClean="0"/>
              <a:t> derived from a single installation.</a:t>
            </a:r>
          </a:p>
          <a:p>
            <a:pPr lvl="1"/>
            <a:r>
              <a:rPr lang="en-US" dirty="0" smtClean="0"/>
              <a:t>ignored technology trends</a:t>
            </a:r>
          </a:p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Do not ignore underlying HW characteristics</a:t>
            </a:r>
          </a:p>
          <a:p>
            <a:r>
              <a:rPr lang="en-US" dirty="0" smtClean="0"/>
              <a:t>Contrasting research approach</a:t>
            </a:r>
          </a:p>
          <a:p>
            <a:pPr lvl="1"/>
            <a:r>
              <a:rPr lang="en-US" dirty="0" smtClean="0"/>
              <a:t>Improve status quo </a:t>
            </a:r>
            <a:r>
              <a:rPr lang="en-US" dirty="0" err="1" smtClean="0"/>
              <a:t>vs</a:t>
            </a:r>
            <a:r>
              <a:rPr lang="en-US" dirty="0" smtClean="0"/>
              <a:t> design something new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Design and </a:t>
            </a:r>
            <a:r>
              <a:rPr lang="en-US" dirty="0" err="1" smtClean="0"/>
              <a:t>Impl</a:t>
            </a:r>
            <a:r>
              <a:rPr lang="en-US" dirty="0" smtClean="0"/>
              <a:t> of a Log-structured File System</a:t>
            </a:r>
            <a:br>
              <a:rPr lang="en-US" dirty="0" smtClean="0"/>
            </a:br>
            <a:r>
              <a:rPr lang="en-US" sz="3200" dirty="0" smtClean="0"/>
              <a:t>Mendel </a:t>
            </a:r>
            <a:r>
              <a:rPr lang="en-US" sz="3200" dirty="0" err="1" smtClean="0"/>
              <a:t>Rosenblum</a:t>
            </a:r>
            <a:r>
              <a:rPr lang="en-US" sz="3200" dirty="0" smtClean="0"/>
              <a:t> and John K. </a:t>
            </a:r>
            <a:r>
              <a:rPr lang="en-US" sz="3200" dirty="0" err="1" smtClean="0"/>
              <a:t>Ousterhout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525963"/>
          </a:xfrm>
        </p:spPr>
        <p:txBody>
          <a:bodyPr/>
          <a:lstStyle/>
          <a:p>
            <a:r>
              <a:rPr lang="en-US" dirty="0" smtClean="0"/>
              <a:t>Mendel </a:t>
            </a:r>
            <a:r>
              <a:rPr lang="en-US" dirty="0" err="1" smtClean="0"/>
              <a:t>Rosenblum</a:t>
            </a:r>
            <a:endParaRPr lang="en-US" dirty="0" smtClean="0"/>
          </a:p>
          <a:p>
            <a:pPr lvl="1"/>
            <a:r>
              <a:rPr lang="en-US" dirty="0" smtClean="0"/>
              <a:t>Designed LFS, PhD from Berkeley</a:t>
            </a:r>
          </a:p>
          <a:p>
            <a:pPr lvl="1"/>
            <a:r>
              <a:rPr lang="en-US" dirty="0" smtClean="0"/>
              <a:t>Professor at Stanford, designed </a:t>
            </a:r>
            <a:r>
              <a:rPr lang="en-US" dirty="0" err="1" smtClean="0"/>
              <a:t>SimOS</a:t>
            </a:r>
            <a:endParaRPr lang="en-US" dirty="0" smtClean="0"/>
          </a:p>
          <a:p>
            <a:pPr lvl="1"/>
            <a:r>
              <a:rPr lang="en-US" dirty="0" smtClean="0"/>
              <a:t>Founder of VM Ware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err="1" smtClean="0"/>
              <a:t>Ousterhout</a:t>
            </a:r>
            <a:endParaRPr lang="en-US" dirty="0" smtClean="0"/>
          </a:p>
          <a:p>
            <a:pPr lvl="1"/>
            <a:r>
              <a:rPr lang="en-US" dirty="0" smtClean="0"/>
              <a:t>Professor at Berkeley 1980-1994</a:t>
            </a:r>
          </a:p>
          <a:p>
            <a:pPr lvl="1"/>
            <a:r>
              <a:rPr lang="en-US" dirty="0" smtClean="0"/>
              <a:t>Created </a:t>
            </a:r>
            <a:r>
              <a:rPr lang="en-US" dirty="0" err="1" smtClean="0"/>
              <a:t>Tcl</a:t>
            </a:r>
            <a:r>
              <a:rPr lang="en-US" dirty="0" smtClean="0"/>
              <a:t> scripting language and TK platform</a:t>
            </a:r>
          </a:p>
          <a:p>
            <a:pPr lvl="1"/>
            <a:r>
              <a:rPr lang="en-US" dirty="0" smtClean="0"/>
              <a:t>Research group designed Sprite OS and LFS</a:t>
            </a:r>
          </a:p>
          <a:p>
            <a:pPr lvl="1"/>
            <a:r>
              <a:rPr lang="en-US" dirty="0" smtClean="0"/>
              <a:t>Now professor at </a:t>
            </a:r>
            <a:r>
              <a:rPr lang="en-US" dirty="0" err="1" smtClean="0"/>
              <a:t>stanford</a:t>
            </a:r>
            <a:r>
              <a:rPr lang="en-US" dirty="0" smtClean="0"/>
              <a:t> after 14 years in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3EBBF-ACBE-614E-B139-7F5FA5384AB9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Log-Structured</a:t>
            </a:r>
            <a:br>
              <a:rPr lang="en-US"/>
            </a:br>
            <a:r>
              <a:rPr lang="en-US"/>
              <a:t>File System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 Trends</a:t>
            </a:r>
          </a:p>
          <a:p>
            <a:pPr lvl="1"/>
            <a:r>
              <a:rPr lang="en-US" dirty="0" smtClean="0"/>
              <a:t>I/O becoming more and more of a bottleneck</a:t>
            </a:r>
          </a:p>
          <a:p>
            <a:pPr lvl="1"/>
            <a:r>
              <a:rPr lang="en-US" dirty="0" smtClean="0"/>
              <a:t>CPU </a:t>
            </a:r>
            <a:r>
              <a:rPr lang="en-US" dirty="0"/>
              <a:t>speed increases faster than disk speed</a:t>
            </a:r>
            <a:endParaRPr lang="en-US" dirty="0" smtClean="0"/>
          </a:p>
          <a:p>
            <a:pPr lvl="1"/>
            <a:r>
              <a:rPr lang="en-US" dirty="0" smtClean="0"/>
              <a:t>Big Memories: Caching </a:t>
            </a:r>
            <a:r>
              <a:rPr lang="en-US" dirty="0"/>
              <a:t>improves read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Most disk traffic are writes</a:t>
            </a:r>
          </a:p>
          <a:p>
            <a:r>
              <a:rPr lang="en-US" dirty="0"/>
              <a:t>Little improvement in write performance</a:t>
            </a:r>
          </a:p>
          <a:p>
            <a:pPr lvl="1"/>
            <a:r>
              <a:rPr lang="en-US" dirty="0"/>
              <a:t>Synchronous writes to metadata</a:t>
            </a:r>
          </a:p>
          <a:p>
            <a:pPr lvl="1"/>
            <a:r>
              <a:rPr lang="en-US" dirty="0"/>
              <a:t>Metadata access dominates for small files</a:t>
            </a:r>
          </a:p>
          <a:p>
            <a:pPr lvl="1"/>
            <a:r>
              <a:rPr lang="en-US" dirty="0"/>
              <a:t>e.g. Five seeks and I/Os to create a </a:t>
            </a:r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file </a:t>
            </a:r>
            <a:r>
              <a:rPr lang="en-US" dirty="0" err="1" smtClean="0"/>
              <a:t>i</a:t>
            </a:r>
            <a:r>
              <a:rPr lang="en-US" dirty="0" smtClean="0"/>
              <a:t>-node (create), file data, directory entry, file </a:t>
            </a:r>
            <a:r>
              <a:rPr lang="en-US" dirty="0" err="1" smtClean="0"/>
              <a:t>i</a:t>
            </a:r>
            <a:r>
              <a:rPr lang="en-US" dirty="0" smtClean="0"/>
              <a:t>-node (finalize), directory </a:t>
            </a:r>
            <a:r>
              <a:rPr lang="en-US" dirty="0" err="1" smtClean="0"/>
              <a:t>i</a:t>
            </a:r>
            <a:r>
              <a:rPr lang="en-US" dirty="0" smtClean="0"/>
              <a:t>-node (modification time).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9261F-7815-D543-AF9C-2D6488D4D66F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 in a nutshell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dirty="0"/>
              <a:t>Boost write throughput by writing all changes to disk contiguously</a:t>
            </a:r>
          </a:p>
          <a:p>
            <a:pPr lvl="1"/>
            <a:r>
              <a:rPr lang="en-US" dirty="0"/>
              <a:t>Disk as an array of blocks, append at end</a:t>
            </a:r>
          </a:p>
          <a:p>
            <a:pPr lvl="1"/>
            <a:r>
              <a:rPr lang="en-US" dirty="0"/>
              <a:t>Write data, indirect blocks, </a:t>
            </a:r>
            <a:r>
              <a:rPr lang="en-US" dirty="0" err="1"/>
              <a:t>inodes</a:t>
            </a:r>
            <a:r>
              <a:rPr lang="en-US" dirty="0"/>
              <a:t> together</a:t>
            </a:r>
          </a:p>
          <a:p>
            <a:pPr lvl="1"/>
            <a:r>
              <a:rPr lang="en-US" dirty="0"/>
              <a:t>No need for a free block map</a:t>
            </a:r>
          </a:p>
          <a:p>
            <a:r>
              <a:rPr lang="en-US" dirty="0"/>
              <a:t>Writes are written in </a:t>
            </a:r>
            <a:r>
              <a:rPr lang="en-US" i="1" dirty="0"/>
              <a:t>segments</a:t>
            </a:r>
          </a:p>
          <a:p>
            <a:pPr lvl="1"/>
            <a:r>
              <a:rPr lang="en-US" dirty="0"/>
              <a:t>~1MB of continuous disk blocks</a:t>
            </a:r>
          </a:p>
          <a:p>
            <a:pPr lvl="1"/>
            <a:r>
              <a:rPr lang="en-US" dirty="0"/>
              <a:t>Accumulated in cache and flushed at </a:t>
            </a:r>
            <a:r>
              <a:rPr lang="en-US" dirty="0" smtClean="0"/>
              <a:t>once</a:t>
            </a:r>
          </a:p>
          <a:p>
            <a:r>
              <a:rPr lang="en-US" dirty="0" smtClean="0"/>
              <a:t>Data layout on disk  </a:t>
            </a:r>
          </a:p>
          <a:p>
            <a:pPr lvl="1"/>
            <a:r>
              <a:rPr lang="en-US" dirty="0" smtClean="0"/>
              <a:t>“temporal locality” (good for writing) </a:t>
            </a:r>
          </a:p>
          <a:p>
            <a:pPr lvl="1">
              <a:buNone/>
            </a:pPr>
            <a:r>
              <a:rPr lang="en-US" dirty="0" smtClean="0"/>
              <a:t>	rather than “logical locality” (good for reading). </a:t>
            </a:r>
          </a:p>
          <a:p>
            <a:pPr lvl="1"/>
            <a:r>
              <a:rPr lang="en-US" dirty="0" smtClean="0"/>
              <a:t>Why is this a better? </a:t>
            </a:r>
          </a:p>
          <a:p>
            <a:pPr lvl="2"/>
            <a:r>
              <a:rPr lang="en-US" dirty="0" smtClean="0"/>
              <a:t>Because caching helps reads but not writes!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4E1EB-2E46-DD46-83A6-AB5F727A5E02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 operation</a:t>
            </a:r>
          </a:p>
        </p:txBody>
      </p:sp>
      <p:sp>
        <p:nvSpPr>
          <p:cNvPr id="395269" name="Rectangle 5"/>
          <p:cNvSpPr>
            <a:spLocks noChangeArrowheads="1"/>
          </p:cNvSpPr>
          <p:nvPr/>
        </p:nvSpPr>
        <p:spPr bwMode="auto">
          <a:xfrm>
            <a:off x="25908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76" name="Text Box 12"/>
          <p:cNvSpPr txBox="1">
            <a:spLocks noChangeArrowheads="1"/>
          </p:cNvSpPr>
          <p:nvPr/>
        </p:nvSpPr>
        <p:spPr bwMode="auto">
          <a:xfrm>
            <a:off x="2514600" y="2438400"/>
            <a:ext cx="1292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inode blocks</a:t>
            </a:r>
          </a:p>
        </p:txBody>
      </p:sp>
      <p:sp>
        <p:nvSpPr>
          <p:cNvPr id="395277" name="Text Box 13"/>
          <p:cNvSpPr txBox="1">
            <a:spLocks noChangeArrowheads="1"/>
          </p:cNvSpPr>
          <p:nvPr/>
        </p:nvSpPr>
        <p:spPr bwMode="auto">
          <a:xfrm>
            <a:off x="4495800" y="2438400"/>
            <a:ext cx="1196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data blocks</a:t>
            </a:r>
          </a:p>
        </p:txBody>
      </p:sp>
      <p:sp>
        <p:nvSpPr>
          <p:cNvPr id="395278" name="Rectangle 14"/>
          <p:cNvSpPr>
            <a:spLocks noChangeArrowheads="1"/>
          </p:cNvSpPr>
          <p:nvPr/>
        </p:nvSpPr>
        <p:spPr bwMode="auto">
          <a:xfrm>
            <a:off x="28956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79" name="Rectangle 15"/>
          <p:cNvSpPr>
            <a:spLocks noChangeArrowheads="1"/>
          </p:cNvSpPr>
          <p:nvPr/>
        </p:nvSpPr>
        <p:spPr bwMode="auto">
          <a:xfrm>
            <a:off x="32004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0" name="Rectangle 16"/>
          <p:cNvSpPr>
            <a:spLocks noChangeArrowheads="1"/>
          </p:cNvSpPr>
          <p:nvPr/>
        </p:nvSpPr>
        <p:spPr bwMode="auto">
          <a:xfrm>
            <a:off x="45545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1" name="Rectangle 17"/>
          <p:cNvSpPr>
            <a:spLocks noChangeArrowheads="1"/>
          </p:cNvSpPr>
          <p:nvPr/>
        </p:nvSpPr>
        <p:spPr bwMode="auto">
          <a:xfrm>
            <a:off x="48593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2" name="Rectangle 18"/>
          <p:cNvSpPr>
            <a:spLocks noChangeArrowheads="1"/>
          </p:cNvSpPr>
          <p:nvPr/>
        </p:nvSpPr>
        <p:spPr bwMode="auto">
          <a:xfrm>
            <a:off x="51641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3" name="Rectangle 19"/>
          <p:cNvSpPr>
            <a:spLocks noChangeArrowheads="1"/>
          </p:cNvSpPr>
          <p:nvPr/>
        </p:nvSpPr>
        <p:spPr bwMode="auto">
          <a:xfrm>
            <a:off x="54689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4" name="Rectangle 20"/>
          <p:cNvSpPr>
            <a:spLocks noChangeArrowheads="1"/>
          </p:cNvSpPr>
          <p:nvPr/>
        </p:nvSpPr>
        <p:spPr bwMode="auto">
          <a:xfrm>
            <a:off x="57737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5" name="Rectangle 21"/>
          <p:cNvSpPr>
            <a:spLocks noChangeArrowheads="1"/>
          </p:cNvSpPr>
          <p:nvPr/>
        </p:nvSpPr>
        <p:spPr bwMode="auto">
          <a:xfrm>
            <a:off x="60785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590800" y="3581400"/>
            <a:ext cx="3429000" cy="228600"/>
            <a:chOff x="1680" y="2640"/>
            <a:chExt cx="2160" cy="144"/>
          </a:xfrm>
        </p:grpSpPr>
        <p:sp>
          <p:nvSpPr>
            <p:cNvPr id="395287" name="Rectangle 23"/>
            <p:cNvSpPr>
              <a:spLocks noChangeArrowheads="1"/>
            </p:cNvSpPr>
            <p:nvPr/>
          </p:nvSpPr>
          <p:spPr bwMode="auto">
            <a:xfrm>
              <a:off x="1680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88" name="Rectangle 24"/>
            <p:cNvSpPr>
              <a:spLocks noChangeArrowheads="1"/>
            </p:cNvSpPr>
            <p:nvPr/>
          </p:nvSpPr>
          <p:spPr bwMode="auto">
            <a:xfrm>
              <a:off x="182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0" name="Rectangle 26"/>
            <p:cNvSpPr>
              <a:spLocks noChangeArrowheads="1"/>
            </p:cNvSpPr>
            <p:nvPr/>
          </p:nvSpPr>
          <p:spPr bwMode="auto">
            <a:xfrm>
              <a:off x="254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1" name="Rectangle 27"/>
            <p:cNvSpPr>
              <a:spLocks noChangeArrowheads="1"/>
            </p:cNvSpPr>
            <p:nvPr/>
          </p:nvSpPr>
          <p:spPr bwMode="auto">
            <a:xfrm>
              <a:off x="2688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2" name="Rectangle 28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3" name="Rectangle 29"/>
            <p:cNvSpPr>
              <a:spLocks noChangeArrowheads="1"/>
            </p:cNvSpPr>
            <p:nvPr/>
          </p:nvSpPr>
          <p:spPr bwMode="auto">
            <a:xfrm>
              <a:off x="2400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4" name="Rectangle 30"/>
            <p:cNvSpPr>
              <a:spLocks noChangeArrowheads="1"/>
            </p:cNvSpPr>
            <p:nvPr/>
          </p:nvSpPr>
          <p:spPr bwMode="auto">
            <a:xfrm>
              <a:off x="2256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5" name="Rectangle 31"/>
            <p:cNvSpPr>
              <a:spLocks noChangeArrowheads="1"/>
            </p:cNvSpPr>
            <p:nvPr/>
          </p:nvSpPr>
          <p:spPr bwMode="auto">
            <a:xfrm>
              <a:off x="2112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6" name="Rectangle 32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7" name="Rectangle 33"/>
            <p:cNvSpPr>
              <a:spLocks noChangeArrowheads="1"/>
            </p:cNvSpPr>
            <p:nvPr/>
          </p:nvSpPr>
          <p:spPr bwMode="auto">
            <a:xfrm>
              <a:off x="326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8" name="Rectangle 34"/>
            <p:cNvSpPr>
              <a:spLocks noChangeArrowheads="1"/>
            </p:cNvSpPr>
            <p:nvPr/>
          </p:nvSpPr>
          <p:spPr bwMode="auto">
            <a:xfrm>
              <a:off x="2976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9" name="Rectangle 35"/>
            <p:cNvSpPr>
              <a:spLocks noChangeArrowheads="1"/>
            </p:cNvSpPr>
            <p:nvPr/>
          </p:nvSpPr>
          <p:spPr bwMode="auto">
            <a:xfrm>
              <a:off x="3120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00" name="Rectangle 36"/>
            <p:cNvSpPr>
              <a:spLocks noChangeArrowheads="1"/>
            </p:cNvSpPr>
            <p:nvPr/>
          </p:nvSpPr>
          <p:spPr bwMode="auto">
            <a:xfrm>
              <a:off x="3408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01" name="Rectangle 37"/>
            <p:cNvSpPr>
              <a:spLocks noChangeArrowheads="1"/>
            </p:cNvSpPr>
            <p:nvPr/>
          </p:nvSpPr>
          <p:spPr bwMode="auto">
            <a:xfrm>
              <a:off x="3552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86" name="Rectangle 22"/>
            <p:cNvSpPr>
              <a:spLocks noChangeArrowheads="1"/>
            </p:cNvSpPr>
            <p:nvPr/>
          </p:nvSpPr>
          <p:spPr bwMode="auto">
            <a:xfrm>
              <a:off x="1680" y="2640"/>
              <a:ext cx="216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5303" name="Text Box 39"/>
          <p:cNvSpPr txBox="1">
            <a:spLocks noChangeArrowheads="1"/>
          </p:cNvSpPr>
          <p:nvPr/>
        </p:nvSpPr>
        <p:spPr bwMode="auto">
          <a:xfrm>
            <a:off x="2514600" y="3276600"/>
            <a:ext cx="1538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active segment</a:t>
            </a:r>
          </a:p>
        </p:txBody>
      </p:sp>
      <p:sp>
        <p:nvSpPr>
          <p:cNvPr id="395305" name="Rectangle 41"/>
          <p:cNvSpPr>
            <a:spLocks noChangeArrowheads="1"/>
          </p:cNvSpPr>
          <p:nvPr/>
        </p:nvSpPr>
        <p:spPr bwMode="auto">
          <a:xfrm>
            <a:off x="32004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6" name="Rectangle 42"/>
          <p:cNvSpPr>
            <a:spLocks noChangeArrowheads="1"/>
          </p:cNvSpPr>
          <p:nvPr/>
        </p:nvSpPr>
        <p:spPr bwMode="auto">
          <a:xfrm>
            <a:off x="1143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7" name="Rectangle 43"/>
          <p:cNvSpPr>
            <a:spLocks noChangeArrowheads="1"/>
          </p:cNvSpPr>
          <p:nvPr/>
        </p:nvSpPr>
        <p:spPr bwMode="auto">
          <a:xfrm>
            <a:off x="2286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8" name="Rectangle 44"/>
          <p:cNvSpPr>
            <a:spLocks noChangeArrowheads="1"/>
          </p:cNvSpPr>
          <p:nvPr/>
        </p:nvSpPr>
        <p:spPr bwMode="auto">
          <a:xfrm>
            <a:off x="25146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9" name="Rectangle 45"/>
          <p:cNvSpPr>
            <a:spLocks noChangeArrowheads="1"/>
          </p:cNvSpPr>
          <p:nvPr/>
        </p:nvSpPr>
        <p:spPr bwMode="auto">
          <a:xfrm>
            <a:off x="1600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0" name="Rectangle 46"/>
          <p:cNvSpPr>
            <a:spLocks noChangeArrowheads="1"/>
          </p:cNvSpPr>
          <p:nvPr/>
        </p:nvSpPr>
        <p:spPr bwMode="auto">
          <a:xfrm>
            <a:off x="20574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1" name="Rectangle 47"/>
          <p:cNvSpPr>
            <a:spLocks noChangeArrowheads="1"/>
          </p:cNvSpPr>
          <p:nvPr/>
        </p:nvSpPr>
        <p:spPr bwMode="auto">
          <a:xfrm>
            <a:off x="13716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2" name="Rectangle 48"/>
          <p:cNvSpPr>
            <a:spLocks noChangeArrowheads="1"/>
          </p:cNvSpPr>
          <p:nvPr/>
        </p:nvSpPr>
        <p:spPr bwMode="auto">
          <a:xfrm>
            <a:off x="18288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3" name="Rectangle 49"/>
          <p:cNvSpPr>
            <a:spLocks noChangeArrowheads="1"/>
          </p:cNvSpPr>
          <p:nvPr/>
        </p:nvSpPr>
        <p:spPr bwMode="auto">
          <a:xfrm>
            <a:off x="9144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4" name="Rectangle 50"/>
          <p:cNvSpPr>
            <a:spLocks noChangeArrowheads="1"/>
          </p:cNvSpPr>
          <p:nvPr/>
        </p:nvSpPr>
        <p:spPr bwMode="auto">
          <a:xfrm>
            <a:off x="3429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5" name="Rectangle 51"/>
          <p:cNvSpPr>
            <a:spLocks noChangeArrowheads="1"/>
          </p:cNvSpPr>
          <p:nvPr/>
        </p:nvSpPr>
        <p:spPr bwMode="auto">
          <a:xfrm>
            <a:off x="29718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6" name="Rectangle 52"/>
          <p:cNvSpPr>
            <a:spLocks noChangeArrowheads="1"/>
          </p:cNvSpPr>
          <p:nvPr/>
        </p:nvSpPr>
        <p:spPr bwMode="auto">
          <a:xfrm>
            <a:off x="2743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7" name="Rectangle 53"/>
          <p:cNvSpPr>
            <a:spLocks noChangeArrowheads="1"/>
          </p:cNvSpPr>
          <p:nvPr/>
        </p:nvSpPr>
        <p:spPr bwMode="auto">
          <a:xfrm>
            <a:off x="36576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8" name="Rectangle 54"/>
          <p:cNvSpPr>
            <a:spLocks noChangeArrowheads="1"/>
          </p:cNvSpPr>
          <p:nvPr/>
        </p:nvSpPr>
        <p:spPr bwMode="auto">
          <a:xfrm>
            <a:off x="3886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9" name="Rectangle 55"/>
          <p:cNvSpPr>
            <a:spLocks noChangeArrowheads="1"/>
          </p:cNvSpPr>
          <p:nvPr/>
        </p:nvSpPr>
        <p:spPr bwMode="auto">
          <a:xfrm>
            <a:off x="914400" y="5334000"/>
            <a:ext cx="73152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20" name="Text Box 56"/>
          <p:cNvSpPr txBox="1">
            <a:spLocks noChangeArrowheads="1"/>
          </p:cNvSpPr>
          <p:nvPr/>
        </p:nvSpPr>
        <p:spPr bwMode="auto">
          <a:xfrm>
            <a:off x="838200" y="5029200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log</a:t>
            </a:r>
          </a:p>
        </p:txBody>
      </p:sp>
      <p:sp>
        <p:nvSpPr>
          <p:cNvPr id="395337" name="AutoShape 73"/>
          <p:cNvSpPr>
            <a:spLocks noChangeArrowheads="1"/>
          </p:cNvSpPr>
          <p:nvPr/>
        </p:nvSpPr>
        <p:spPr bwMode="auto">
          <a:xfrm>
            <a:off x="762000" y="4495800"/>
            <a:ext cx="7620000" cy="1676400"/>
          </a:xfrm>
          <a:prstGeom prst="can">
            <a:avLst>
              <a:gd name="adj" fmla="val 2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38" name="Rectangle 74"/>
          <p:cNvSpPr>
            <a:spLocks noChangeArrowheads="1"/>
          </p:cNvSpPr>
          <p:nvPr/>
        </p:nvSpPr>
        <p:spPr bwMode="auto">
          <a:xfrm>
            <a:off x="2057400" y="2286000"/>
            <a:ext cx="4953000" cy="1752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39" name="Text Box 75"/>
          <p:cNvSpPr txBox="1">
            <a:spLocks noChangeArrowheads="1"/>
          </p:cNvSpPr>
          <p:nvPr/>
        </p:nvSpPr>
        <p:spPr bwMode="auto">
          <a:xfrm>
            <a:off x="1905000" y="1828800"/>
            <a:ext cx="2776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i="1"/>
              <a:t>Kernel buffer cache</a:t>
            </a:r>
          </a:p>
        </p:txBody>
      </p:sp>
      <p:sp>
        <p:nvSpPr>
          <p:cNvPr id="395340" name="Text Box 76"/>
          <p:cNvSpPr txBox="1">
            <a:spLocks noChangeArrowheads="1"/>
          </p:cNvSpPr>
          <p:nvPr/>
        </p:nvSpPr>
        <p:spPr bwMode="auto">
          <a:xfrm>
            <a:off x="1371600" y="5562600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i="1"/>
              <a:t>log head</a:t>
            </a:r>
          </a:p>
        </p:txBody>
      </p:sp>
      <p:sp>
        <p:nvSpPr>
          <p:cNvPr id="395341" name="Text Box 77"/>
          <p:cNvSpPr txBox="1">
            <a:spLocks noChangeArrowheads="1"/>
          </p:cNvSpPr>
          <p:nvPr/>
        </p:nvSpPr>
        <p:spPr bwMode="auto">
          <a:xfrm>
            <a:off x="4495800" y="5562600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i="1"/>
              <a:t>log tail</a:t>
            </a:r>
          </a:p>
        </p:txBody>
      </p:sp>
      <p:sp>
        <p:nvSpPr>
          <p:cNvPr id="395342" name="Freeform 78"/>
          <p:cNvSpPr>
            <a:spLocks/>
          </p:cNvSpPr>
          <p:nvPr/>
        </p:nvSpPr>
        <p:spPr bwMode="auto">
          <a:xfrm>
            <a:off x="914400" y="5562600"/>
            <a:ext cx="565150" cy="184150"/>
          </a:xfrm>
          <a:custGeom>
            <a:avLst/>
            <a:gdLst/>
            <a:ahLst/>
            <a:cxnLst>
              <a:cxn ang="0">
                <a:pos x="356" y="99"/>
              </a:cxn>
              <a:cxn ang="0">
                <a:pos x="186" y="99"/>
              </a:cxn>
              <a:cxn ang="0">
                <a:pos x="0" y="0"/>
              </a:cxn>
            </a:cxnLst>
            <a:rect l="0" t="0" r="r" b="b"/>
            <a:pathLst>
              <a:path w="356" h="116">
                <a:moveTo>
                  <a:pt x="356" y="99"/>
                </a:moveTo>
                <a:cubicBezTo>
                  <a:pt x="328" y="99"/>
                  <a:pt x="245" y="116"/>
                  <a:pt x="186" y="99"/>
                </a:cubicBezTo>
                <a:cubicBezTo>
                  <a:pt x="127" y="82"/>
                  <a:pt x="39" y="21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3" name="Freeform 79"/>
          <p:cNvSpPr>
            <a:spLocks/>
          </p:cNvSpPr>
          <p:nvPr/>
        </p:nvSpPr>
        <p:spPr bwMode="auto">
          <a:xfrm>
            <a:off x="4114800" y="5562600"/>
            <a:ext cx="565150" cy="184150"/>
          </a:xfrm>
          <a:custGeom>
            <a:avLst/>
            <a:gdLst/>
            <a:ahLst/>
            <a:cxnLst>
              <a:cxn ang="0">
                <a:pos x="356" y="99"/>
              </a:cxn>
              <a:cxn ang="0">
                <a:pos x="186" y="99"/>
              </a:cxn>
              <a:cxn ang="0">
                <a:pos x="0" y="0"/>
              </a:cxn>
            </a:cxnLst>
            <a:rect l="0" t="0" r="r" b="b"/>
            <a:pathLst>
              <a:path w="356" h="116">
                <a:moveTo>
                  <a:pt x="356" y="99"/>
                </a:moveTo>
                <a:cubicBezTo>
                  <a:pt x="328" y="99"/>
                  <a:pt x="245" y="116"/>
                  <a:pt x="186" y="99"/>
                </a:cubicBezTo>
                <a:cubicBezTo>
                  <a:pt x="127" y="82"/>
                  <a:pt x="39" y="21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4" name="Text Box 80"/>
          <p:cNvSpPr txBox="1">
            <a:spLocks noChangeArrowheads="1"/>
          </p:cNvSpPr>
          <p:nvPr/>
        </p:nvSpPr>
        <p:spPr bwMode="auto">
          <a:xfrm>
            <a:off x="2819400" y="4495800"/>
            <a:ext cx="2776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i="1"/>
              <a:t>Disk</a:t>
            </a:r>
          </a:p>
        </p:txBody>
      </p:sp>
      <p:sp>
        <p:nvSpPr>
          <p:cNvPr id="395345" name="Line 81"/>
          <p:cNvSpPr>
            <a:spLocks noChangeShapeType="1"/>
          </p:cNvSpPr>
          <p:nvPr/>
        </p:nvSpPr>
        <p:spPr bwMode="auto">
          <a:xfrm>
            <a:off x="2590800" y="3810000"/>
            <a:ext cx="15240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6" name="Line 82"/>
          <p:cNvSpPr>
            <a:spLocks noChangeShapeType="1"/>
          </p:cNvSpPr>
          <p:nvPr/>
        </p:nvSpPr>
        <p:spPr bwMode="auto">
          <a:xfrm>
            <a:off x="6019800" y="3810000"/>
            <a:ext cx="15240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4114800" y="5334000"/>
            <a:ext cx="3429000" cy="228600"/>
            <a:chOff x="1680" y="2640"/>
            <a:chExt cx="2160" cy="144"/>
          </a:xfrm>
        </p:grpSpPr>
        <p:sp>
          <p:nvSpPr>
            <p:cNvPr id="395348" name="Rectangle 84"/>
            <p:cNvSpPr>
              <a:spLocks noChangeArrowheads="1"/>
            </p:cNvSpPr>
            <p:nvPr/>
          </p:nvSpPr>
          <p:spPr bwMode="auto">
            <a:xfrm>
              <a:off x="1680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49" name="Rectangle 85"/>
            <p:cNvSpPr>
              <a:spLocks noChangeArrowheads="1"/>
            </p:cNvSpPr>
            <p:nvPr/>
          </p:nvSpPr>
          <p:spPr bwMode="auto">
            <a:xfrm>
              <a:off x="182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0" name="Rectangle 86"/>
            <p:cNvSpPr>
              <a:spLocks noChangeArrowheads="1"/>
            </p:cNvSpPr>
            <p:nvPr/>
          </p:nvSpPr>
          <p:spPr bwMode="auto">
            <a:xfrm>
              <a:off x="254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1" name="Rectangle 87"/>
            <p:cNvSpPr>
              <a:spLocks noChangeArrowheads="1"/>
            </p:cNvSpPr>
            <p:nvPr/>
          </p:nvSpPr>
          <p:spPr bwMode="auto">
            <a:xfrm>
              <a:off x="2688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2" name="Rectangle 88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3" name="Rectangle 89"/>
            <p:cNvSpPr>
              <a:spLocks noChangeArrowheads="1"/>
            </p:cNvSpPr>
            <p:nvPr/>
          </p:nvSpPr>
          <p:spPr bwMode="auto">
            <a:xfrm>
              <a:off x="2400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4" name="Rectangle 90"/>
            <p:cNvSpPr>
              <a:spLocks noChangeArrowheads="1"/>
            </p:cNvSpPr>
            <p:nvPr/>
          </p:nvSpPr>
          <p:spPr bwMode="auto">
            <a:xfrm>
              <a:off x="2256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5" name="Rectangle 91"/>
            <p:cNvSpPr>
              <a:spLocks noChangeArrowheads="1"/>
            </p:cNvSpPr>
            <p:nvPr/>
          </p:nvSpPr>
          <p:spPr bwMode="auto">
            <a:xfrm>
              <a:off x="2112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6" name="Rectangle 92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7" name="Rectangle 93"/>
            <p:cNvSpPr>
              <a:spLocks noChangeArrowheads="1"/>
            </p:cNvSpPr>
            <p:nvPr/>
          </p:nvSpPr>
          <p:spPr bwMode="auto">
            <a:xfrm>
              <a:off x="326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8" name="Rectangle 94"/>
            <p:cNvSpPr>
              <a:spLocks noChangeArrowheads="1"/>
            </p:cNvSpPr>
            <p:nvPr/>
          </p:nvSpPr>
          <p:spPr bwMode="auto">
            <a:xfrm>
              <a:off x="2976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9" name="Rectangle 95"/>
            <p:cNvSpPr>
              <a:spLocks noChangeArrowheads="1"/>
            </p:cNvSpPr>
            <p:nvPr/>
          </p:nvSpPr>
          <p:spPr bwMode="auto">
            <a:xfrm>
              <a:off x="3120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0" name="Rectangle 96"/>
            <p:cNvSpPr>
              <a:spLocks noChangeArrowheads="1"/>
            </p:cNvSpPr>
            <p:nvPr/>
          </p:nvSpPr>
          <p:spPr bwMode="auto">
            <a:xfrm>
              <a:off x="3408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1" name="Rectangle 97"/>
            <p:cNvSpPr>
              <a:spLocks noChangeArrowheads="1"/>
            </p:cNvSpPr>
            <p:nvPr/>
          </p:nvSpPr>
          <p:spPr bwMode="auto">
            <a:xfrm>
              <a:off x="3552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2" name="Rectangle 98"/>
            <p:cNvSpPr>
              <a:spLocks noChangeArrowheads="1"/>
            </p:cNvSpPr>
            <p:nvPr/>
          </p:nvSpPr>
          <p:spPr bwMode="auto">
            <a:xfrm>
              <a:off x="1680" y="2640"/>
              <a:ext cx="216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5363" name="Freeform 99"/>
          <p:cNvSpPr>
            <a:spLocks/>
          </p:cNvSpPr>
          <p:nvPr/>
        </p:nvSpPr>
        <p:spPr bwMode="auto">
          <a:xfrm>
            <a:off x="3325813" y="2868613"/>
            <a:ext cx="2389187" cy="788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64" name="Freeform 100"/>
          <p:cNvSpPr>
            <a:spLocks/>
          </p:cNvSpPr>
          <p:nvPr/>
        </p:nvSpPr>
        <p:spPr bwMode="auto">
          <a:xfrm flipH="1">
            <a:off x="5257800" y="2895600"/>
            <a:ext cx="762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65" name="Freeform 101"/>
          <p:cNvSpPr>
            <a:spLocks/>
          </p:cNvSpPr>
          <p:nvPr/>
        </p:nvSpPr>
        <p:spPr bwMode="auto">
          <a:xfrm flipH="1">
            <a:off x="5486400" y="2895600"/>
            <a:ext cx="3810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Fast File System for UNIX</a:t>
            </a:r>
            <a:br>
              <a:rPr lang="en-US" dirty="0" smtClean="0"/>
            </a:br>
            <a:r>
              <a:rPr lang="en-US" sz="3200" dirty="0" smtClean="0"/>
              <a:t>Marshall K. </a:t>
            </a:r>
            <a:r>
              <a:rPr lang="en-US" sz="3200" dirty="0" err="1" smtClean="0"/>
              <a:t>McKusick</a:t>
            </a:r>
            <a:r>
              <a:rPr lang="en-US" sz="3200" dirty="0" smtClean="0"/>
              <a:t>, William N. Joy, Samuel J </a:t>
            </a:r>
            <a:r>
              <a:rPr lang="en-US" sz="3200" dirty="0" err="1" smtClean="0"/>
              <a:t>Leffler</a:t>
            </a:r>
            <a:r>
              <a:rPr lang="en-US" sz="3200" dirty="0" smtClean="0"/>
              <a:t>, and Robert S </a:t>
            </a:r>
            <a:r>
              <a:rPr lang="en-US" sz="3200" dirty="0" err="1" smtClean="0"/>
              <a:t>Fabry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25963"/>
          </a:xfrm>
        </p:spPr>
        <p:txBody>
          <a:bodyPr/>
          <a:lstStyle/>
          <a:p>
            <a:r>
              <a:rPr lang="en-US" dirty="0" smtClean="0"/>
              <a:t>Bob </a:t>
            </a:r>
            <a:r>
              <a:rPr lang="en-US" dirty="0" err="1" smtClean="0"/>
              <a:t>Fabry</a:t>
            </a:r>
            <a:endParaRPr lang="en-US" dirty="0" smtClean="0"/>
          </a:p>
          <a:p>
            <a:pPr lvl="1"/>
            <a:r>
              <a:rPr lang="en-US" dirty="0" smtClean="0"/>
              <a:t>Professor at Berkeley. Started CSRG (Computer Science Research Group) developed the Berkeley SW Dist (BSD)</a:t>
            </a:r>
          </a:p>
          <a:p>
            <a:r>
              <a:rPr lang="en-US" dirty="0" smtClean="0"/>
              <a:t>Bill Joy</a:t>
            </a:r>
          </a:p>
          <a:p>
            <a:pPr lvl="1"/>
            <a:r>
              <a:rPr lang="en-US" dirty="0" smtClean="0"/>
              <a:t>Key developer of BSD, sent 1BSD in 1977</a:t>
            </a:r>
          </a:p>
          <a:p>
            <a:pPr lvl="1"/>
            <a:r>
              <a:rPr lang="en-US" dirty="0" smtClean="0"/>
              <a:t>Co-Founded Sun in 1982</a:t>
            </a:r>
          </a:p>
          <a:p>
            <a:r>
              <a:rPr lang="en-US" dirty="0" smtClean="0"/>
              <a:t>Marshall (Kirk) </a:t>
            </a:r>
            <a:r>
              <a:rPr lang="en-US" dirty="0" err="1" smtClean="0"/>
              <a:t>McKusick</a:t>
            </a:r>
            <a:r>
              <a:rPr lang="en-US" dirty="0" smtClean="0"/>
              <a:t> </a:t>
            </a:r>
            <a:r>
              <a:rPr lang="en-US" sz="2400" dirty="0" smtClean="0"/>
              <a:t>(Cornell Alum)</a:t>
            </a:r>
          </a:p>
          <a:p>
            <a:pPr lvl="1"/>
            <a:r>
              <a:rPr lang="en-US" dirty="0" smtClean="0"/>
              <a:t>Key developer of the BSD FFS (magic number based on his birthday, soft updates, snapshot and </a:t>
            </a:r>
            <a:r>
              <a:rPr lang="en-US" dirty="0" err="1" smtClean="0"/>
              <a:t>fsck</a:t>
            </a:r>
            <a:r>
              <a:rPr lang="en-US" dirty="0" smtClean="0"/>
              <a:t>. USENIX</a:t>
            </a:r>
          </a:p>
          <a:p>
            <a:r>
              <a:rPr lang="en-US" dirty="0" smtClean="0"/>
              <a:t>Sam </a:t>
            </a:r>
            <a:r>
              <a:rPr lang="en-US" dirty="0" err="1" smtClean="0"/>
              <a:t>Leffler</a:t>
            </a:r>
            <a:endParaRPr lang="en-US" dirty="0" smtClean="0"/>
          </a:p>
          <a:p>
            <a:pPr lvl="1"/>
            <a:r>
              <a:rPr lang="en-US" dirty="0" smtClean="0"/>
              <a:t>Key developer of BSD, author of </a:t>
            </a:r>
            <a:r>
              <a:rPr lang="en-US" i="1" dirty="0" smtClean="0"/>
              <a:t>Design and </a:t>
            </a:r>
            <a:r>
              <a:rPr lang="en-US" i="1" dirty="0" err="1" smtClean="0"/>
              <a:t>Implemention</a:t>
            </a:r>
            <a:endParaRPr lang="en-US" i="1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EB71F-A63A-ED44-8389-EF5496880E37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design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Increases write throughput from 5-10% of disk to 70%</a:t>
            </a:r>
          </a:p>
          <a:p>
            <a:pPr lvl="1"/>
            <a:r>
              <a:rPr lang="en-US"/>
              <a:t>Removes synchronous writes</a:t>
            </a:r>
          </a:p>
          <a:p>
            <a:pPr lvl="1"/>
            <a:r>
              <a:rPr lang="en-US"/>
              <a:t>Reduces long seeks</a:t>
            </a:r>
          </a:p>
          <a:p>
            <a:r>
              <a:rPr lang="en-US"/>
              <a:t>Improves over FFS</a:t>
            </a:r>
          </a:p>
          <a:p>
            <a:pPr lvl="1"/>
            <a:r>
              <a:rPr lang="en-US"/>
              <a:t>"Not more complicated"</a:t>
            </a:r>
          </a:p>
          <a:p>
            <a:pPr lvl="1"/>
            <a:r>
              <a:rPr lang="en-US"/>
              <a:t>Outperforms FFS except for one case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EB71F-A63A-ED44-8389-EF5496880E37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</a:t>
            </a:r>
            <a:r>
              <a:rPr lang="en-US" dirty="0" smtClean="0"/>
              <a:t> challenges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retrieval on cache misses</a:t>
            </a:r>
          </a:p>
          <a:p>
            <a:pPr lvl="1"/>
            <a:r>
              <a:rPr lang="en-US" dirty="0" smtClean="0"/>
              <a:t>Locating </a:t>
            </a:r>
            <a:r>
              <a:rPr lang="en-US" dirty="0" err="1" smtClean="0"/>
              <a:t>inodes</a:t>
            </a:r>
            <a:endParaRPr lang="en-US" dirty="0" smtClean="0"/>
          </a:p>
          <a:p>
            <a:r>
              <a:rPr lang="en-US" dirty="0" smtClean="0"/>
              <a:t>What happens when end of disk is reached?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7F3F-0272-BF46-96BE-599DD9FC4DA1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Locating inodes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Positions of data blocks and </a:t>
            </a:r>
            <a:r>
              <a:rPr lang="en-US" dirty="0" err="1"/>
              <a:t>inodes</a:t>
            </a:r>
            <a:r>
              <a:rPr lang="en-US" dirty="0"/>
              <a:t> change on each write</a:t>
            </a:r>
          </a:p>
          <a:p>
            <a:pPr lvl="1"/>
            <a:r>
              <a:rPr lang="en-US" dirty="0"/>
              <a:t>Write out </a:t>
            </a:r>
            <a:r>
              <a:rPr lang="en-US" dirty="0" err="1"/>
              <a:t>inode</a:t>
            </a:r>
            <a:r>
              <a:rPr lang="en-US" dirty="0"/>
              <a:t>, indirect blocks too!</a:t>
            </a:r>
          </a:p>
          <a:p>
            <a:r>
              <a:rPr lang="en-US" dirty="0"/>
              <a:t>Maintain an </a:t>
            </a:r>
            <a:r>
              <a:rPr lang="en-US" dirty="0" err="1"/>
              <a:t>inode</a:t>
            </a:r>
            <a:r>
              <a:rPr lang="en-US" dirty="0"/>
              <a:t> map</a:t>
            </a:r>
          </a:p>
          <a:p>
            <a:pPr lvl="1"/>
            <a:r>
              <a:rPr lang="en-US" dirty="0"/>
              <a:t>Compact enough to fit in main memory</a:t>
            </a:r>
          </a:p>
          <a:p>
            <a:pPr lvl="1"/>
            <a:r>
              <a:rPr lang="en-US" dirty="0"/>
              <a:t>Written to disk periodically </a:t>
            </a:r>
            <a:r>
              <a:rPr lang="en-US" dirty="0" smtClean="0"/>
              <a:t>at </a:t>
            </a:r>
            <a:r>
              <a:rPr lang="en-US" i="1" dirty="0" smtClean="0"/>
              <a:t>checkpoints</a:t>
            </a:r>
            <a:endParaRPr lang="en-US" dirty="0" smtClean="0"/>
          </a:p>
          <a:p>
            <a:pPr lvl="2"/>
            <a:r>
              <a:rPr lang="en-US" dirty="0" smtClean="0"/>
              <a:t>Checkpoints (map of </a:t>
            </a:r>
            <a:r>
              <a:rPr lang="en-US" dirty="0" err="1" smtClean="0"/>
              <a:t>inode</a:t>
            </a:r>
            <a:r>
              <a:rPr lang="en-US" dirty="0" smtClean="0"/>
              <a:t> map) have special location on disk</a:t>
            </a:r>
          </a:p>
          <a:p>
            <a:pPr lvl="2"/>
            <a:r>
              <a:rPr lang="en-US" dirty="0" smtClean="0"/>
              <a:t>Used during crash recovery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2A19-17ED-B046-A641-8E87E6E0ACD2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Cleaning the </a:t>
            </a:r>
            <a:r>
              <a:rPr lang="en-US" dirty="0" smtClean="0"/>
              <a:t>log: “</a:t>
            </a:r>
            <a:r>
              <a:rPr lang="en-US" smtClean="0"/>
              <a:t>Achilles Heel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 is infinite, but disk is finite</a:t>
            </a:r>
          </a:p>
          <a:p>
            <a:pPr lvl="1"/>
            <a:r>
              <a:rPr lang="en-US"/>
              <a:t>Reuse the old parts of the log</a:t>
            </a:r>
          </a:p>
          <a:p>
            <a:r>
              <a:rPr lang="en-US"/>
              <a:t>Clean old segments to recover space</a:t>
            </a:r>
          </a:p>
          <a:p>
            <a:pPr lvl="1"/>
            <a:r>
              <a:rPr lang="en-US"/>
              <a:t>Writes to disk create holes</a:t>
            </a:r>
          </a:p>
          <a:p>
            <a:pPr lvl="1"/>
            <a:r>
              <a:rPr lang="en-US"/>
              <a:t>Segments ranked by "liveness", age</a:t>
            </a:r>
          </a:p>
          <a:p>
            <a:pPr lvl="1"/>
            <a:r>
              <a:rPr lang="en-US"/>
              <a:t>Segment cleaner "runs in background"</a:t>
            </a:r>
          </a:p>
          <a:p>
            <a:r>
              <a:rPr lang="en-US"/>
              <a:t>Group slowly-changing blocks together</a:t>
            </a:r>
          </a:p>
          <a:p>
            <a:pPr lvl="1"/>
            <a:r>
              <a:rPr lang="en-US"/>
              <a:t>Copy to new segment or "thread" into 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37A8-172B-EF41-BBA4-800C63CA0C7F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Cleaning policies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Simulations to determine best policy</a:t>
            </a:r>
          </a:p>
          <a:p>
            <a:pPr lvl="1"/>
            <a:r>
              <a:rPr lang="en-US" dirty="0"/>
              <a:t>Greedy: clean based on low </a:t>
            </a:r>
            <a:r>
              <a:rPr lang="en-US" dirty="0" smtClean="0"/>
              <a:t>utilization</a:t>
            </a:r>
            <a:endParaRPr lang="en-US" dirty="0"/>
          </a:p>
          <a:p>
            <a:pPr lvl="1"/>
            <a:r>
              <a:rPr lang="en-US" dirty="0"/>
              <a:t>Cost-benefit: use age (time of last write)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sz="3600" dirty="0"/>
              <a:t>Measure </a:t>
            </a:r>
            <a:r>
              <a:rPr lang="en-US" sz="3600" i="1" dirty="0"/>
              <a:t>write cost</a:t>
            </a:r>
            <a:endParaRPr lang="en-US" sz="3600" dirty="0"/>
          </a:p>
          <a:p>
            <a:pPr lvl="1"/>
            <a:r>
              <a:rPr lang="en-US" dirty="0"/>
              <a:t>Time disk is busy for each byte written</a:t>
            </a:r>
          </a:p>
          <a:p>
            <a:pPr lvl="1"/>
            <a:r>
              <a:rPr lang="en-US" dirty="0"/>
              <a:t>Write cost 1.0 = no cleaning</a:t>
            </a:r>
          </a:p>
          <a:p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71600" y="3124200"/>
            <a:ext cx="7065963" cy="671513"/>
            <a:chOff x="947" y="3360"/>
            <a:chExt cx="4451" cy="423"/>
          </a:xfrm>
        </p:grpSpPr>
        <p:sp>
          <p:nvSpPr>
            <p:cNvPr id="401413" name="Text Box 5"/>
            <p:cNvSpPr txBox="1">
              <a:spLocks noChangeArrowheads="1"/>
            </p:cNvSpPr>
            <p:nvPr/>
          </p:nvSpPr>
          <p:spPr bwMode="auto">
            <a:xfrm>
              <a:off x="947" y="3374"/>
              <a:ext cx="7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urier New" charset="0"/>
                </a:rPr>
                <a:t>benefit</a:t>
              </a:r>
              <a:br>
                <a:rPr lang="en-US" sz="1800" b="1">
                  <a:latin typeface="Courier New" charset="0"/>
                </a:rPr>
              </a:br>
              <a:r>
                <a:rPr lang="en-US" sz="1800" b="1">
                  <a:latin typeface="Courier New" charset="0"/>
                </a:rPr>
                <a:t>cost</a:t>
              </a:r>
            </a:p>
          </p:txBody>
        </p:sp>
        <p:sp>
          <p:nvSpPr>
            <p:cNvPr id="401414" name="Text Box 6"/>
            <p:cNvSpPr txBox="1">
              <a:spLocks noChangeArrowheads="1"/>
            </p:cNvSpPr>
            <p:nvPr/>
          </p:nvSpPr>
          <p:spPr bwMode="auto">
            <a:xfrm>
              <a:off x="1918" y="3360"/>
              <a:ext cx="3480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latin typeface="Courier New" charset="0"/>
                </a:rPr>
                <a:t>(</a:t>
              </a:r>
              <a:r>
                <a:rPr lang="en-US" sz="1800" b="1" dirty="0">
                  <a:latin typeface="Courier New" charset="0"/>
                </a:rPr>
                <a:t>free space generated)*(age of segment)</a:t>
              </a:r>
              <a:br>
                <a:rPr lang="en-US" sz="1800" b="1" dirty="0">
                  <a:latin typeface="Courier New" charset="0"/>
                </a:rPr>
              </a:br>
              <a:r>
                <a:rPr lang="en-US" sz="1800" b="1" dirty="0">
                  <a:latin typeface="Courier New" charset="0"/>
                </a:rPr>
                <a:t>cost</a:t>
              </a:r>
            </a:p>
          </p:txBody>
        </p:sp>
        <p:sp>
          <p:nvSpPr>
            <p:cNvPr id="401415" name="Text Box 7"/>
            <p:cNvSpPr txBox="1">
              <a:spLocks noChangeArrowheads="1"/>
            </p:cNvSpPr>
            <p:nvPr/>
          </p:nvSpPr>
          <p:spPr bwMode="auto">
            <a:xfrm>
              <a:off x="1728" y="3456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urier New" charset="0"/>
                </a:rPr>
                <a:t>=</a:t>
              </a:r>
            </a:p>
          </p:txBody>
        </p:sp>
        <p:sp>
          <p:nvSpPr>
            <p:cNvPr id="401416" name="Line 8"/>
            <p:cNvSpPr>
              <a:spLocks noChangeShapeType="1"/>
            </p:cNvSpPr>
            <p:nvPr/>
          </p:nvSpPr>
          <p:spPr bwMode="auto">
            <a:xfrm>
              <a:off x="2016" y="3600"/>
              <a:ext cx="3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417" name="Line 9"/>
            <p:cNvSpPr>
              <a:spLocks noChangeShapeType="1"/>
            </p:cNvSpPr>
            <p:nvPr/>
          </p:nvSpPr>
          <p:spPr bwMode="auto">
            <a:xfrm>
              <a:off x="1008" y="360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ED657-80D3-F44B-82EA-DCF607583912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versus </a:t>
            </a:r>
            <a:br>
              <a:rPr lang="en-US"/>
            </a:br>
            <a:r>
              <a:rPr lang="en-US"/>
              <a:t>Cost-benefit</a:t>
            </a:r>
          </a:p>
        </p:txBody>
      </p:sp>
      <p:pic>
        <p:nvPicPr>
          <p:cNvPr id="406531" name="Picture 3" descr="lfs-g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6486525" cy="426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EF239-D138-604D-A43E-44E2FCC49C0B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Cost-benefit segment utilisation</a:t>
            </a:r>
          </a:p>
        </p:txBody>
      </p:sp>
      <p:pic>
        <p:nvPicPr>
          <p:cNvPr id="407555" name="Picture 3" descr="lfs-g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100" y="1828800"/>
            <a:ext cx="6781800" cy="38909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72923-5703-AF48-83CB-0EB055498BA5}" type="slidenum">
              <a:rPr lang="zh-TW" altLang="en-US"/>
              <a:pPr/>
              <a:t>27</a:t>
            </a:fld>
            <a:endParaRPr lang="en-US" altLang="zh-TW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crash recovery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 and checkpointing</a:t>
            </a:r>
          </a:p>
          <a:p>
            <a:pPr lvl="1"/>
            <a:r>
              <a:rPr lang="en-US"/>
              <a:t>Limited crash vulnerability</a:t>
            </a:r>
          </a:p>
          <a:p>
            <a:pPr lvl="1"/>
            <a:r>
              <a:rPr lang="en-US"/>
              <a:t>At checkpoint flush active segment, inode map</a:t>
            </a:r>
          </a:p>
          <a:p>
            <a:r>
              <a:rPr lang="en-US"/>
              <a:t>No </a:t>
            </a:r>
            <a:r>
              <a:rPr lang="en-US" b="1">
                <a:latin typeface="Courier New" charset="0"/>
              </a:rPr>
              <a:t>fsck</a:t>
            </a:r>
            <a:r>
              <a:rPr lang="en-US"/>
              <a:t> required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4978-6BDF-3B4C-8BE0-B02E9DCF3D24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performance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Cleaning behaviour better than simulated predictions</a:t>
            </a:r>
          </a:p>
          <a:p>
            <a:r>
              <a:rPr lang="en-US"/>
              <a:t>Performance compared to SunOS FFS </a:t>
            </a:r>
          </a:p>
          <a:p>
            <a:pPr lvl="1"/>
            <a:r>
              <a:rPr lang="en-US"/>
              <a:t>Create-read-delete 10000 1k files</a:t>
            </a:r>
          </a:p>
          <a:p>
            <a:pPr lvl="1"/>
            <a:r>
              <a:rPr lang="en-US"/>
              <a:t>Write 100-MB file sequentially, read back sequentially and randomly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C5F0-D444-5B4A-B3D3-195A84808CB0}" type="slidenum">
              <a:rPr lang="zh-TW" altLang="en-US"/>
              <a:pPr/>
              <a:t>29</a:t>
            </a:fld>
            <a:endParaRPr lang="en-US" altLang="zh-TW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Small-file performance</a:t>
            </a:r>
          </a:p>
        </p:txBody>
      </p:sp>
      <p:pic>
        <p:nvPicPr>
          <p:cNvPr id="410628" name="Picture 4" descr="lfs-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7848600" cy="4022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10DEB-4D62-8549-AA99-3F8AA4374AC1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/>
              <a:t>Unix Fast File </a:t>
            </a:r>
            <a:r>
              <a:rPr lang="en-US" dirty="0" smtClean="0"/>
              <a:t>Sys</a:t>
            </a:r>
            <a:endParaRPr lang="en-US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Original UNIX File System (UFS)</a:t>
            </a:r>
          </a:p>
          <a:p>
            <a:pPr lvl="1"/>
            <a:r>
              <a:rPr lang="en-US" dirty="0" smtClean="0"/>
              <a:t>Simple, elegant, but </a:t>
            </a:r>
            <a:r>
              <a:rPr lang="en-US" b="1" i="1" dirty="0" smtClean="0"/>
              <a:t>slow</a:t>
            </a:r>
            <a:endParaRPr lang="en-US" dirty="0" smtClean="0"/>
          </a:p>
          <a:p>
            <a:pPr lvl="1"/>
            <a:r>
              <a:rPr lang="en-US" dirty="0" smtClean="0"/>
              <a:t>20 KB/sec/arm; ~2% of 1982 disk bandwidth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blocks too small</a:t>
            </a:r>
          </a:p>
          <a:p>
            <a:pPr lvl="1"/>
            <a:r>
              <a:rPr lang="en-US" dirty="0" smtClean="0"/>
              <a:t>consecutive blocks of files not close together </a:t>
            </a:r>
          </a:p>
          <a:p>
            <a:pPr lvl="1">
              <a:buNone/>
            </a:pPr>
            <a:r>
              <a:rPr lang="en-US" dirty="0" smtClean="0"/>
              <a:t>	(random placement for mature file system)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far from data </a:t>
            </a:r>
          </a:p>
          <a:p>
            <a:pPr lvl="1">
              <a:buNone/>
            </a:pPr>
            <a:r>
              <a:rPr lang="en-US" dirty="0" smtClean="0"/>
              <a:t>	(all </a:t>
            </a:r>
            <a:r>
              <a:rPr lang="en-US" dirty="0" err="1" smtClean="0"/>
              <a:t>i</a:t>
            </a:r>
            <a:r>
              <a:rPr lang="en-US" dirty="0" smtClean="0"/>
              <a:t>-nodes at the beginning of the disk, all data afterward)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of directory not close together</a:t>
            </a:r>
          </a:p>
          <a:p>
            <a:pPr lvl="1"/>
            <a:r>
              <a:rPr lang="en-US" dirty="0" smtClean="0"/>
              <a:t>no read-ahead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77B27-22EB-6A44-95AE-AA74E647219B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Large-file performance</a:t>
            </a:r>
          </a:p>
        </p:txBody>
      </p:sp>
      <p:pic>
        <p:nvPicPr>
          <p:cNvPr id="412675" name="Picture 3" descr="lfs-g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7543800" cy="4191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A181-9775-C247-9306-F16710F72A4B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525963"/>
          </a:xfrm>
        </p:spPr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CPU speed increasing faster than disk =&gt; I/O is bottleneck</a:t>
            </a:r>
          </a:p>
          <a:p>
            <a:pPr lvl="1"/>
            <a:r>
              <a:rPr lang="en-US" dirty="0" smtClean="0"/>
              <a:t>Write FS to log and treat log as truth; use cache for speed</a:t>
            </a:r>
          </a:p>
          <a:p>
            <a:pPr lvl="1"/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Find/create long runs of (contiguous) disk space to write log</a:t>
            </a:r>
          </a:p>
          <a:p>
            <a:pPr lvl="1"/>
            <a:r>
              <a:rPr lang="en-US" dirty="0" smtClean="0"/>
              <a:t>Solution</a:t>
            </a:r>
          </a:p>
          <a:p>
            <a:pPr lvl="2"/>
            <a:r>
              <a:rPr lang="en-US" dirty="0" smtClean="0"/>
              <a:t>clean live data from segments, </a:t>
            </a:r>
          </a:p>
          <a:p>
            <a:pPr lvl="2"/>
            <a:r>
              <a:rPr lang="en-US" dirty="0" smtClean="0"/>
              <a:t>picking segments to clean based on a cost/benefit function</a:t>
            </a:r>
          </a:p>
          <a:p>
            <a:r>
              <a:rPr lang="en-US" dirty="0" smtClean="0"/>
              <a:t>Flaws</a:t>
            </a:r>
          </a:p>
          <a:p>
            <a:pPr lvl="1"/>
            <a:r>
              <a:rPr lang="en-US" dirty="0" smtClean="0"/>
              <a:t>Intra-file Fragmentation: LFS assumes entire files get written</a:t>
            </a:r>
          </a:p>
          <a:p>
            <a:pPr lvl="1"/>
            <a:r>
              <a:rPr lang="en-US" dirty="0" smtClean="0"/>
              <a:t>If small files “get bigger”, how would LFS compare to UNIX?</a:t>
            </a:r>
          </a:p>
          <a:p>
            <a:r>
              <a:rPr lang="en-US" dirty="0" smtClean="0"/>
              <a:t>Lesson</a:t>
            </a:r>
          </a:p>
          <a:p>
            <a:pPr lvl="1"/>
            <a:r>
              <a:rPr lang="en-US" dirty="0" smtClean="0"/>
              <a:t>Assumptions about primary and secondary in a design</a:t>
            </a:r>
          </a:p>
          <a:p>
            <a:pPr lvl="1"/>
            <a:r>
              <a:rPr lang="en-US" dirty="0" smtClean="0"/>
              <a:t>LFS made log the truth instead of just a recovery 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A181-9775-C247-9306-F16710F72A4B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Papers were separated by 8 years</a:t>
            </a:r>
          </a:p>
          <a:p>
            <a:pPr lvl="1"/>
            <a:r>
              <a:rPr lang="en-US"/>
              <a:t>Much controversy regarding LFS-FFS comparison</a:t>
            </a:r>
          </a:p>
          <a:p>
            <a:r>
              <a:rPr lang="en-US"/>
              <a:t>Both systems have been influential</a:t>
            </a:r>
          </a:p>
          <a:p>
            <a:pPr lvl="1"/>
            <a:r>
              <a:rPr lang="en-US"/>
              <a:t>IBM Journalling file system</a:t>
            </a:r>
          </a:p>
          <a:p>
            <a:pPr lvl="1"/>
            <a:r>
              <a:rPr lang="en-US"/>
              <a:t>Ext3 filesystem in Linux</a:t>
            </a:r>
          </a:p>
          <a:p>
            <a:pPr lvl="1"/>
            <a:r>
              <a:rPr lang="en-US"/>
              <a:t>Soft updates come enabled in FreeBSD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write review:</a:t>
            </a:r>
          </a:p>
          <a:p>
            <a:pPr lvl="1"/>
            <a:r>
              <a:rPr lang="en-US" i="1" dirty="0" smtClean="0"/>
              <a:t>Lightweight Recoverable Virtual Memory</a:t>
            </a:r>
            <a:r>
              <a:rPr lang="en-US" dirty="0" smtClean="0"/>
              <a:t>, M. </a:t>
            </a:r>
            <a:r>
              <a:rPr lang="en-US" dirty="0" err="1" smtClean="0"/>
              <a:t>Satyanarayanan</a:t>
            </a:r>
            <a:r>
              <a:rPr lang="en-US" dirty="0" smtClean="0"/>
              <a:t>, Henry H. </a:t>
            </a:r>
            <a:r>
              <a:rPr lang="en-US" dirty="0" err="1" smtClean="0"/>
              <a:t>Mashburn</a:t>
            </a:r>
            <a:r>
              <a:rPr lang="en-US" dirty="0" smtClean="0"/>
              <a:t>, </a:t>
            </a:r>
            <a:r>
              <a:rPr lang="en-US" dirty="0" err="1" smtClean="0"/>
              <a:t>Puneet</a:t>
            </a:r>
            <a:r>
              <a:rPr lang="en-US" dirty="0" smtClean="0"/>
              <a:t> Kumar, David C. </a:t>
            </a:r>
            <a:r>
              <a:rPr lang="en-US" dirty="0" err="1" smtClean="0"/>
              <a:t>Steere</a:t>
            </a:r>
            <a:r>
              <a:rPr lang="en-US" dirty="0" smtClean="0"/>
              <a:t>, and James J. </a:t>
            </a:r>
            <a:r>
              <a:rPr lang="en-US" dirty="0" err="1" smtClean="0"/>
              <a:t>Kistler</a:t>
            </a:r>
            <a:r>
              <a:rPr lang="en-US" dirty="0" smtClean="0"/>
              <a:t>. Proceedings of the fourteenth ACM symposium on Operating systems principles, 1994, pages 146--160.</a:t>
            </a:r>
          </a:p>
          <a:p>
            <a:pPr lvl="1"/>
            <a:r>
              <a:rPr lang="en-US" i="1" dirty="0" smtClean="0"/>
              <a:t>The evolution of Coda</a:t>
            </a:r>
            <a:r>
              <a:rPr lang="en-US" dirty="0" smtClean="0"/>
              <a:t>, M. </a:t>
            </a:r>
            <a:r>
              <a:rPr lang="en-US" dirty="0" err="1" smtClean="0"/>
              <a:t>Satyanarayanan</a:t>
            </a:r>
            <a:r>
              <a:rPr lang="en-US" dirty="0" smtClean="0"/>
              <a:t>. ACM Transactions on Computer Systems, Volume 20, Issue 2 (May 2002), pages 85--124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Read and write review: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Project Proposal due </a:t>
            </a:r>
            <a:r>
              <a:rPr lang="en-US" i="1" dirty="0" smtClean="0"/>
              <a:t>this</a:t>
            </a:r>
            <a:r>
              <a:rPr lang="en-US" dirty="0" smtClean="0"/>
              <a:t> </a:t>
            </a:r>
            <a:r>
              <a:rPr lang="en-US" dirty="0" smtClean="0"/>
              <a:t>week, next Thursday </a:t>
            </a:r>
          </a:p>
          <a:p>
            <a:pPr lvl="1"/>
            <a:r>
              <a:rPr lang="en-US" dirty="0" smtClean="0"/>
              <a:t>Possible projects presentations yesterday, slides online</a:t>
            </a:r>
          </a:p>
          <a:p>
            <a:pPr lvl="1"/>
            <a:r>
              <a:rPr lang="en-US" dirty="0" smtClean="0"/>
              <a:t>Also, talk to faculty and email and talk to 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 website for updated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E2B7-FBBB-8A40-B7C1-B191148CFC36}" type="slidenum">
              <a:rPr lang="zh-TW" altLang="en-US"/>
              <a:pPr/>
              <a:t>35</a:t>
            </a:fld>
            <a:endParaRPr lang="en-US" altLang="zh-TW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talk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DDDDDD"/>
                </a:solidFill>
              </a:rPr>
              <a:t>Unix Fast File System</a:t>
            </a:r>
          </a:p>
          <a:p>
            <a:r>
              <a:rPr lang="en-US">
                <a:solidFill>
                  <a:srgbClr val="DDDDDD"/>
                </a:solidFill>
              </a:rPr>
              <a:t>Log-Structured System</a:t>
            </a:r>
          </a:p>
          <a:p>
            <a:r>
              <a:rPr lang="en-US"/>
              <a:t>Soft Updates</a:t>
            </a:r>
          </a:p>
          <a:p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71B8-FBD9-3A40-A4B9-0FB694D1C128}" type="slidenum">
              <a:rPr lang="zh-TW" altLang="en-US"/>
              <a:pPr/>
              <a:t>36</a:t>
            </a:fld>
            <a:endParaRPr lang="en-US" altLang="zh-TW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 updates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Alternative mechanism for improving performance of writes</a:t>
            </a:r>
          </a:p>
          <a:p>
            <a:pPr lvl="1"/>
            <a:r>
              <a:rPr lang="en-US"/>
              <a:t>All metadata updates can be asynchronous</a:t>
            </a:r>
          </a:p>
          <a:p>
            <a:pPr lvl="1"/>
            <a:r>
              <a:rPr lang="en-US"/>
              <a:t>Improved crash recovery</a:t>
            </a:r>
          </a:p>
          <a:p>
            <a:pPr lvl="1"/>
            <a:r>
              <a:rPr lang="en-US"/>
              <a:t>Same on-disk structure as FFS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9BEC7-7A49-5C44-B62B-9CD932D60852}" type="slidenum">
              <a:rPr lang="zh-TW" altLang="en-US"/>
              <a:pPr/>
              <a:t>37</a:t>
            </a:fld>
            <a:endParaRPr lang="en-US" altLang="zh-TW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metadata update problem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Disk state must be consistent enough to permit recovery after a crash</a:t>
            </a:r>
          </a:p>
          <a:p>
            <a:pPr lvl="1"/>
            <a:r>
              <a:rPr lang="en-US"/>
              <a:t>No dangling pointers</a:t>
            </a:r>
          </a:p>
          <a:p>
            <a:pPr lvl="1"/>
            <a:r>
              <a:rPr lang="en-US"/>
              <a:t>No object pointed to by multiple pointers</a:t>
            </a:r>
          </a:p>
          <a:p>
            <a:pPr lvl="1"/>
            <a:r>
              <a:rPr lang="en-US"/>
              <a:t>No live object with no pointers to it</a:t>
            </a:r>
          </a:p>
          <a:p>
            <a:r>
              <a:rPr lang="en-US"/>
              <a:t>FFS achieves this by synchronous writes</a:t>
            </a:r>
          </a:p>
          <a:p>
            <a:pPr lvl="1"/>
            <a:r>
              <a:rPr lang="en-US"/>
              <a:t>Relaxing sync. writes requires update sequencing or atomic writes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E6C9C-43DA-0346-9D6D-A1A534195E1E}" type="slidenum">
              <a:rPr lang="zh-TW" altLang="en-US"/>
              <a:pPr/>
              <a:t>38</a:t>
            </a:fld>
            <a:endParaRPr lang="en-US" altLang="zh-TW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constraints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not block applications unless </a:t>
            </a:r>
            <a:r>
              <a:rPr lang="en-US" b="1">
                <a:latin typeface="Courier New" charset="0"/>
              </a:rPr>
              <a:t>fsync</a:t>
            </a:r>
          </a:p>
          <a:p>
            <a:r>
              <a:rPr lang="en-US"/>
              <a:t>Minimise writes and memory usage</a:t>
            </a:r>
          </a:p>
          <a:p>
            <a:r>
              <a:rPr lang="en-US"/>
              <a:t>Retain 30-second flush delay</a:t>
            </a:r>
          </a:p>
          <a:p>
            <a:r>
              <a:rPr lang="en-US"/>
              <a:t>Do not over-constrain disk scheduler</a:t>
            </a:r>
          </a:p>
          <a:p>
            <a:pPr lvl="1"/>
            <a:r>
              <a:rPr lang="en-US"/>
              <a:t>It is already capable of some reordering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5120B-C571-8C4C-B78E-F3C66B34DC32}" type="slidenum">
              <a:rPr lang="zh-TW" altLang="en-US"/>
              <a:pPr/>
              <a:t>39</a:t>
            </a:fld>
            <a:endParaRPr lang="en-US" altLang="zh-TW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Dependency tracking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Asynchronous metadata updates need ordering information</a:t>
            </a:r>
          </a:p>
          <a:p>
            <a:pPr lvl="1"/>
            <a:r>
              <a:rPr lang="en-US"/>
              <a:t>For each write, pending writes which precede it</a:t>
            </a:r>
          </a:p>
          <a:p>
            <a:r>
              <a:rPr lang="en-US"/>
              <a:t>Block-based ordering is insufficient</a:t>
            </a:r>
          </a:p>
          <a:p>
            <a:pPr lvl="1"/>
            <a:r>
              <a:rPr lang="en-US"/>
              <a:t>Cycles must be broken with sync. writes</a:t>
            </a:r>
          </a:p>
          <a:p>
            <a:pPr lvl="1"/>
            <a:r>
              <a:rPr lang="en-US"/>
              <a:t>Some blocks stay dirty for a long time</a:t>
            </a:r>
          </a:p>
          <a:p>
            <a:pPr lvl="1"/>
            <a:r>
              <a:rPr lang="en-US"/>
              <a:t>False sharing due to high granularity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47D14-243A-344C-9D14-BC7BAF906CC9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Inodes and directories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Inode</a:t>
            </a:r>
            <a:r>
              <a:rPr lang="en-US" dirty="0"/>
              <a:t> doesn't contain a file name</a:t>
            </a:r>
          </a:p>
          <a:p>
            <a:r>
              <a:rPr lang="en-US" dirty="0"/>
              <a:t>Directories map files to </a:t>
            </a:r>
            <a:r>
              <a:rPr lang="en-US" dirty="0" err="1"/>
              <a:t>inodes</a:t>
            </a:r>
            <a:endParaRPr lang="en-US" dirty="0" smtClean="0"/>
          </a:p>
          <a:p>
            <a:pPr lvl="1"/>
            <a:r>
              <a:rPr lang="en-US" dirty="0" smtClean="0"/>
              <a:t>Multiple directory entries can point to same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/>
              <a:t>Low-level file system doesn't distinguish files and directories</a:t>
            </a:r>
          </a:p>
          <a:p>
            <a:pPr lvl="1"/>
            <a:r>
              <a:rPr lang="en-US" dirty="0"/>
              <a:t>Separate system calls for directory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0BD71-B902-3F47-8FBE-4F98FA30E12C}" type="slidenum">
              <a:rPr lang="zh-TW" altLang="en-US"/>
              <a:pPr/>
              <a:t>40</a:t>
            </a:fld>
            <a:endParaRPr lang="en-US" altLang="zh-TW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dependency example</a:t>
            </a:r>
          </a:p>
        </p:txBody>
      </p:sp>
      <p:graphicFrame>
        <p:nvGraphicFramePr>
          <p:cNvPr id="454724" name="Group 68"/>
          <p:cNvGraphicFramePr>
            <a:graphicFrameLocks noGrp="1"/>
          </p:cNvGraphicFramePr>
          <p:nvPr/>
        </p:nvGraphicFramePr>
        <p:xfrm>
          <a:off x="5410200" y="3276600"/>
          <a:ext cx="1447800" cy="158496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4723" name="Group 67"/>
          <p:cNvGraphicFramePr>
            <a:graphicFrameLocks noGrp="1"/>
          </p:cNvGraphicFramePr>
          <p:nvPr/>
        </p:nvGraphicFramePr>
        <p:xfrm>
          <a:off x="1371600" y="2971800"/>
          <a:ext cx="1676400" cy="1981200"/>
        </p:xfrm>
        <a:graphic>
          <a:graphicData uri="http://schemas.openxmlformats.org/drawingml/2006/table">
            <a:tbl>
              <a:tblPr/>
              <a:tblGrid>
                <a:gridCol w="990600"/>
                <a:gridCol w="685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b.pdf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c.doc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454720" name="Text Box 64"/>
          <p:cNvSpPr txBox="1">
            <a:spLocks noChangeArrowheads="1"/>
          </p:cNvSpPr>
          <p:nvPr/>
        </p:nvSpPr>
        <p:spPr bwMode="auto">
          <a:xfrm>
            <a:off x="1371600" y="2362200"/>
            <a:ext cx="1639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/>
              <a:t>directory</a:t>
            </a:r>
            <a:r>
              <a:rPr lang="en-US" i="1"/>
              <a:t> </a:t>
            </a:r>
          </a:p>
        </p:txBody>
      </p:sp>
      <p:sp>
        <p:nvSpPr>
          <p:cNvPr id="454721" name="Text Box 65"/>
          <p:cNvSpPr txBox="1">
            <a:spLocks noChangeArrowheads="1"/>
          </p:cNvSpPr>
          <p:nvPr/>
        </p:nvSpPr>
        <p:spPr bwMode="auto">
          <a:xfrm>
            <a:off x="5105400" y="2667000"/>
            <a:ext cx="2044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/>
              <a:t>inode block</a:t>
            </a:r>
            <a:r>
              <a:rPr lang="en-US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453E6-C2ED-6E4F-9A83-F779E16804A6}" type="slidenum">
              <a:rPr lang="zh-TW" altLang="en-US"/>
              <a:pPr/>
              <a:t>41</a:t>
            </a:fld>
            <a:endParaRPr lang="en-US" altLang="zh-TW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dependency example</a:t>
            </a:r>
          </a:p>
        </p:txBody>
      </p:sp>
      <p:graphicFrame>
        <p:nvGraphicFramePr>
          <p:cNvPr id="455722" name="Group 42"/>
          <p:cNvGraphicFramePr>
            <a:graphicFrameLocks noGrp="1"/>
          </p:cNvGraphicFramePr>
          <p:nvPr/>
        </p:nvGraphicFramePr>
        <p:xfrm>
          <a:off x="5410200" y="3276600"/>
          <a:ext cx="1447800" cy="158496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5721" name="Group 41"/>
          <p:cNvGraphicFramePr>
            <a:graphicFrameLocks noGrp="1"/>
          </p:cNvGraphicFramePr>
          <p:nvPr/>
        </p:nvGraphicFramePr>
        <p:xfrm>
          <a:off x="1371600" y="2971800"/>
          <a:ext cx="1676400" cy="1981200"/>
        </p:xfrm>
        <a:graphic>
          <a:graphicData uri="http://schemas.openxmlformats.org/drawingml/2006/table">
            <a:tbl>
              <a:tblPr/>
              <a:tblGrid>
                <a:gridCol w="990600"/>
                <a:gridCol w="685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b.pdf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c.doc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455715" name="Freeform 35"/>
          <p:cNvSpPr>
            <a:spLocks/>
          </p:cNvSpPr>
          <p:nvPr/>
        </p:nvSpPr>
        <p:spPr bwMode="auto">
          <a:xfrm>
            <a:off x="2895600" y="4267200"/>
            <a:ext cx="2514600" cy="16033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776" y="93"/>
              </a:cxn>
              <a:cxn ang="0">
                <a:pos x="1584" y="0"/>
              </a:cxn>
            </a:cxnLst>
            <a:rect l="0" t="0" r="r" b="b"/>
            <a:pathLst>
              <a:path w="1584" h="101">
                <a:moveTo>
                  <a:pt x="0" y="48"/>
                </a:moveTo>
                <a:cubicBezTo>
                  <a:pt x="129" y="55"/>
                  <a:pt x="512" y="101"/>
                  <a:pt x="776" y="93"/>
                </a:cubicBezTo>
                <a:cubicBezTo>
                  <a:pt x="1040" y="85"/>
                  <a:pt x="1416" y="19"/>
                  <a:pt x="1584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716" name="Text Box 36"/>
          <p:cNvSpPr txBox="1">
            <a:spLocks noChangeArrowheads="1"/>
          </p:cNvSpPr>
          <p:nvPr/>
        </p:nvSpPr>
        <p:spPr bwMode="auto">
          <a:xfrm>
            <a:off x="609600" y="2209800"/>
            <a:ext cx="290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create file d.txt</a:t>
            </a:r>
          </a:p>
        </p:txBody>
      </p:sp>
      <p:sp>
        <p:nvSpPr>
          <p:cNvPr id="455717" name="Text Box 37"/>
          <p:cNvSpPr txBox="1">
            <a:spLocks noChangeArrowheads="1"/>
          </p:cNvSpPr>
          <p:nvPr/>
        </p:nvSpPr>
        <p:spPr bwMode="auto">
          <a:xfrm>
            <a:off x="685800" y="5359400"/>
            <a:ext cx="772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Inode must be initialised before directory entry is added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5F43C-063F-9040-ABB2-D720AF242BD2}" type="slidenum">
              <a:rPr lang="zh-TW" altLang="en-US"/>
              <a:pPr/>
              <a:t>42</a:t>
            </a:fld>
            <a:endParaRPr lang="en-US" altLang="zh-TW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dependency example</a:t>
            </a:r>
          </a:p>
        </p:txBody>
      </p:sp>
      <p:graphicFrame>
        <p:nvGraphicFramePr>
          <p:cNvPr id="457771" name="Group 43"/>
          <p:cNvGraphicFramePr>
            <a:graphicFrameLocks noGrp="1"/>
          </p:cNvGraphicFramePr>
          <p:nvPr/>
        </p:nvGraphicFramePr>
        <p:xfrm>
          <a:off x="5410200" y="3276600"/>
          <a:ext cx="1447800" cy="158496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7770" name="Group 42"/>
          <p:cNvGraphicFramePr>
            <a:graphicFrameLocks noGrp="1"/>
          </p:cNvGraphicFramePr>
          <p:nvPr/>
        </p:nvGraphicFramePr>
        <p:xfrm>
          <a:off x="1371600" y="2971800"/>
          <a:ext cx="1676400" cy="1981200"/>
        </p:xfrm>
        <a:graphic>
          <a:graphicData uri="http://schemas.openxmlformats.org/drawingml/2006/table">
            <a:tbl>
              <a:tblPr/>
              <a:tblGrid>
                <a:gridCol w="990600"/>
                <a:gridCol w="685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c.doc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457763" name="Freeform 35"/>
          <p:cNvSpPr>
            <a:spLocks/>
          </p:cNvSpPr>
          <p:nvPr/>
        </p:nvSpPr>
        <p:spPr bwMode="auto">
          <a:xfrm>
            <a:off x="2895600" y="4267200"/>
            <a:ext cx="2514600" cy="16033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776" y="93"/>
              </a:cxn>
              <a:cxn ang="0">
                <a:pos x="1584" y="0"/>
              </a:cxn>
            </a:cxnLst>
            <a:rect l="0" t="0" r="r" b="b"/>
            <a:pathLst>
              <a:path w="1584" h="101">
                <a:moveTo>
                  <a:pt x="0" y="48"/>
                </a:moveTo>
                <a:cubicBezTo>
                  <a:pt x="129" y="55"/>
                  <a:pt x="512" y="101"/>
                  <a:pt x="776" y="93"/>
                </a:cubicBezTo>
                <a:cubicBezTo>
                  <a:pt x="1040" y="85"/>
                  <a:pt x="1416" y="19"/>
                  <a:pt x="1584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764" name="Text Box 36"/>
          <p:cNvSpPr txBox="1">
            <a:spLocks noChangeArrowheads="1"/>
          </p:cNvSpPr>
          <p:nvPr/>
        </p:nvSpPr>
        <p:spPr bwMode="auto">
          <a:xfrm>
            <a:off x="447675" y="2209800"/>
            <a:ext cx="3240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remove file b.pdf</a:t>
            </a:r>
          </a:p>
        </p:txBody>
      </p:sp>
      <p:sp>
        <p:nvSpPr>
          <p:cNvPr id="457765" name="Freeform 37"/>
          <p:cNvSpPr>
            <a:spLocks/>
          </p:cNvSpPr>
          <p:nvPr/>
        </p:nvSpPr>
        <p:spPr bwMode="auto">
          <a:xfrm>
            <a:off x="3048000" y="3484563"/>
            <a:ext cx="2363788" cy="122237"/>
          </a:xfrm>
          <a:custGeom>
            <a:avLst/>
            <a:gdLst/>
            <a:ahLst/>
            <a:cxnLst>
              <a:cxn ang="0">
                <a:pos x="1489" y="0"/>
              </a:cxn>
              <a:cxn ang="0">
                <a:pos x="706" y="68"/>
              </a:cxn>
              <a:cxn ang="0">
                <a:pos x="0" y="57"/>
              </a:cxn>
            </a:cxnLst>
            <a:rect l="0" t="0" r="r" b="b"/>
            <a:pathLst>
              <a:path w="1489" h="77">
                <a:moveTo>
                  <a:pt x="1489" y="0"/>
                </a:moveTo>
                <a:cubicBezTo>
                  <a:pt x="1358" y="11"/>
                  <a:pt x="954" y="59"/>
                  <a:pt x="706" y="68"/>
                </a:cubicBezTo>
                <a:cubicBezTo>
                  <a:pt x="458" y="77"/>
                  <a:pt x="147" y="59"/>
                  <a:pt x="0" y="57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766" name="Text Box 38"/>
          <p:cNvSpPr txBox="1">
            <a:spLocks noChangeArrowheads="1"/>
          </p:cNvSpPr>
          <p:nvPr/>
        </p:nvSpPr>
        <p:spPr bwMode="auto">
          <a:xfrm>
            <a:off x="381000" y="5410200"/>
            <a:ext cx="834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Directory entry must be removed before inode is deallocated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C9140-C3D3-314B-8D2B-E41A13A0E678}" type="slidenum">
              <a:rPr lang="zh-TW" altLang="en-US"/>
              <a:pPr/>
              <a:t>43</a:t>
            </a:fld>
            <a:endParaRPr lang="en-US" altLang="zh-TW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 implementation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list for each pointer in cache</a:t>
            </a:r>
          </a:p>
          <a:p>
            <a:pPr lvl="1"/>
            <a:r>
              <a:rPr lang="en-US"/>
              <a:t>FS operation adds update to each affected pointer</a:t>
            </a:r>
          </a:p>
          <a:p>
            <a:pPr lvl="1"/>
            <a:r>
              <a:rPr lang="en-US"/>
              <a:t>Update incorporates dependencies</a:t>
            </a:r>
          </a:p>
          <a:p>
            <a:r>
              <a:rPr lang="en-US"/>
              <a:t>Updates have "before", "after" values for pointers</a:t>
            </a:r>
          </a:p>
          <a:p>
            <a:pPr lvl="1"/>
            <a:r>
              <a:rPr lang="en-US"/>
              <a:t>Roll-back, roll-forward to break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00253-6033-F94D-AA1D-6F4A45DCF640}" type="slidenum">
              <a:rPr lang="zh-TW" altLang="en-US"/>
              <a:pPr/>
              <a:t>44</a:t>
            </a:fld>
            <a:endParaRPr lang="en-US" altLang="zh-TW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dependency example</a:t>
            </a:r>
          </a:p>
        </p:txBody>
      </p:sp>
      <p:graphicFrame>
        <p:nvGraphicFramePr>
          <p:cNvPr id="460847" name="Group 47"/>
          <p:cNvGraphicFramePr>
            <a:graphicFrameLocks noGrp="1"/>
          </p:cNvGraphicFramePr>
          <p:nvPr/>
        </p:nvGraphicFramePr>
        <p:xfrm>
          <a:off x="5410200" y="3276600"/>
          <a:ext cx="1447800" cy="158496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0846" name="Group 46"/>
          <p:cNvGraphicFramePr>
            <a:graphicFrameLocks noGrp="1"/>
          </p:cNvGraphicFramePr>
          <p:nvPr/>
        </p:nvGraphicFramePr>
        <p:xfrm>
          <a:off x="1371600" y="2971800"/>
          <a:ext cx="1676400" cy="1981200"/>
        </p:xfrm>
        <a:graphic>
          <a:graphicData uri="http://schemas.openxmlformats.org/drawingml/2006/table">
            <a:tbl>
              <a:tblPr/>
              <a:tblGrid>
                <a:gridCol w="990600"/>
                <a:gridCol w="685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b.pdf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c.doc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460835" name="Freeform 35"/>
          <p:cNvSpPr>
            <a:spLocks/>
          </p:cNvSpPr>
          <p:nvPr/>
        </p:nvSpPr>
        <p:spPr bwMode="auto">
          <a:xfrm>
            <a:off x="2895600" y="4267200"/>
            <a:ext cx="2514600" cy="16033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776" y="93"/>
              </a:cxn>
              <a:cxn ang="0">
                <a:pos x="1584" y="0"/>
              </a:cxn>
            </a:cxnLst>
            <a:rect l="0" t="0" r="r" b="b"/>
            <a:pathLst>
              <a:path w="1584" h="101">
                <a:moveTo>
                  <a:pt x="0" y="48"/>
                </a:moveTo>
                <a:cubicBezTo>
                  <a:pt x="129" y="55"/>
                  <a:pt x="512" y="101"/>
                  <a:pt x="776" y="93"/>
                </a:cubicBezTo>
                <a:cubicBezTo>
                  <a:pt x="1040" y="85"/>
                  <a:pt x="1416" y="19"/>
                  <a:pt x="1584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37" name="Freeform 37"/>
          <p:cNvSpPr>
            <a:spLocks/>
          </p:cNvSpPr>
          <p:nvPr/>
        </p:nvSpPr>
        <p:spPr bwMode="auto">
          <a:xfrm>
            <a:off x="3048000" y="3484563"/>
            <a:ext cx="2363788" cy="122237"/>
          </a:xfrm>
          <a:custGeom>
            <a:avLst/>
            <a:gdLst/>
            <a:ahLst/>
            <a:cxnLst>
              <a:cxn ang="0">
                <a:pos x="1489" y="0"/>
              </a:cxn>
              <a:cxn ang="0">
                <a:pos x="706" y="68"/>
              </a:cxn>
              <a:cxn ang="0">
                <a:pos x="0" y="57"/>
              </a:cxn>
            </a:cxnLst>
            <a:rect l="0" t="0" r="r" b="b"/>
            <a:pathLst>
              <a:path w="1489" h="77">
                <a:moveTo>
                  <a:pt x="1489" y="0"/>
                </a:moveTo>
                <a:cubicBezTo>
                  <a:pt x="1358" y="11"/>
                  <a:pt x="954" y="59"/>
                  <a:pt x="706" y="68"/>
                </a:cubicBezTo>
                <a:cubicBezTo>
                  <a:pt x="458" y="77"/>
                  <a:pt x="147" y="59"/>
                  <a:pt x="0" y="57"/>
                </a:cubicBezTo>
              </a:path>
            </a:pathLst>
          </a:custGeom>
          <a:noFill/>
          <a:ln w="57150" cap="flat" cmpd="sng">
            <a:solidFill>
              <a:srgbClr val="DDDDDD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38" name="Text Box 38"/>
          <p:cNvSpPr txBox="1">
            <a:spLocks noChangeArrowheads="1"/>
          </p:cNvSpPr>
          <p:nvPr/>
        </p:nvSpPr>
        <p:spPr bwMode="auto">
          <a:xfrm>
            <a:off x="1447800" y="5410200"/>
            <a:ext cx="633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Rollback allows dependency to be suppressed</a:t>
            </a:r>
          </a:p>
        </p:txBody>
      </p:sp>
      <p:sp>
        <p:nvSpPr>
          <p:cNvPr id="460842" name="AutoShape 42"/>
          <p:cNvSpPr>
            <a:spLocks noChangeArrowheads="1"/>
          </p:cNvSpPr>
          <p:nvPr/>
        </p:nvSpPr>
        <p:spPr bwMode="auto">
          <a:xfrm>
            <a:off x="2133600" y="2438400"/>
            <a:ext cx="1219200" cy="685800"/>
          </a:xfrm>
          <a:prstGeom prst="wedgeRectCallout">
            <a:avLst>
              <a:gd name="adj1" fmla="val -49611"/>
              <a:gd name="adj2" fmla="val 110648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roll back remove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8857B-65E7-2C4D-B07F-4B117C007CD8}" type="slidenum">
              <a:rPr lang="zh-TW" altLang="en-US"/>
              <a:pPr/>
              <a:t>45</a:t>
            </a:fld>
            <a:endParaRPr lang="en-US" altLang="zh-TW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 updates details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Blocks are locked during roll-back</a:t>
            </a:r>
          </a:p>
          <a:p>
            <a:pPr lvl="1"/>
            <a:r>
              <a:rPr lang="en-US"/>
              <a:t>Prevents processes from seeing stale cache</a:t>
            </a:r>
          </a:p>
          <a:p>
            <a:r>
              <a:rPr lang="en-US"/>
              <a:t>Existing updates never get new dependencies</a:t>
            </a:r>
          </a:p>
          <a:p>
            <a:pPr lvl="1"/>
            <a:r>
              <a:rPr lang="en-US"/>
              <a:t>No indefinite aging</a:t>
            </a:r>
          </a:p>
          <a:p>
            <a:r>
              <a:rPr lang="en-US"/>
              <a:t>Memory usage is acceptable</a:t>
            </a:r>
          </a:p>
          <a:p>
            <a:pPr lvl="1"/>
            <a:r>
              <a:rPr lang="en-US"/>
              <a:t>Updates block if usage becomes too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57F37-9E4E-9044-8C7F-6D73E88582F7}" type="slidenum">
              <a:rPr lang="zh-TW" altLang="en-US"/>
              <a:pPr/>
              <a:t>46</a:t>
            </a:fld>
            <a:endParaRPr lang="en-US" altLang="zh-TW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Recovery with soft updates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"Benign" inconsistencies after crashes</a:t>
            </a:r>
          </a:p>
          <a:p>
            <a:pPr lvl="1"/>
            <a:r>
              <a:rPr lang="en-US"/>
              <a:t>Freespace maps may miss free entries</a:t>
            </a:r>
          </a:p>
          <a:p>
            <a:pPr lvl="1"/>
            <a:r>
              <a:rPr lang="en-US"/>
              <a:t>Link counts may be too high</a:t>
            </a:r>
          </a:p>
          <a:p>
            <a:r>
              <a:rPr lang="en-US" b="1">
                <a:latin typeface="Courier New" charset="0"/>
              </a:rPr>
              <a:t>Fsck </a:t>
            </a:r>
            <a:r>
              <a:rPr lang="en-US"/>
              <a:t>is still required</a:t>
            </a:r>
          </a:p>
          <a:p>
            <a:pPr lvl="1"/>
            <a:r>
              <a:rPr lang="en-US"/>
              <a:t>Need not run immediately</a:t>
            </a:r>
          </a:p>
          <a:p>
            <a:pPr lvl="1"/>
            <a:r>
              <a:rPr lang="en-US"/>
              <a:t>Only has to check in-use inodes</a:t>
            </a:r>
          </a:p>
          <a:p>
            <a:pPr lvl="1"/>
            <a:r>
              <a:rPr lang="en-US"/>
              <a:t>Can run in the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40EB6-C0B1-2946-A60C-A31BA1F3FA3B}" type="slidenum">
              <a:rPr lang="zh-TW" altLang="en-US"/>
              <a:pPr/>
              <a:t>47</a:t>
            </a:fld>
            <a:endParaRPr lang="en-US" altLang="zh-TW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 updates performance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Recovery time on 76% full 4.5GB disk</a:t>
            </a:r>
          </a:p>
          <a:p>
            <a:pPr lvl="1"/>
            <a:r>
              <a:rPr lang="en-US"/>
              <a:t>150s for FFS </a:t>
            </a:r>
            <a:r>
              <a:rPr lang="en-US" b="1">
                <a:latin typeface="Courier New" charset="0"/>
              </a:rPr>
              <a:t>fsck</a:t>
            </a:r>
            <a:r>
              <a:rPr lang="en-US"/>
              <a:t> versus 0.35s ...</a:t>
            </a:r>
          </a:p>
          <a:p>
            <a:r>
              <a:rPr lang="en-US"/>
              <a:t>Microbenchmarks</a:t>
            </a:r>
          </a:p>
          <a:p>
            <a:pPr lvl="1"/>
            <a:r>
              <a:rPr lang="en-US"/>
              <a:t>Compared soft updates, async writes, FFS</a:t>
            </a:r>
          </a:p>
          <a:p>
            <a:pPr lvl="1"/>
            <a:r>
              <a:rPr lang="en-US"/>
              <a:t>Create, delete, read for 32MB of files</a:t>
            </a:r>
          </a:p>
          <a:p>
            <a:r>
              <a:rPr lang="en-US"/>
              <a:t>Soft updates versus update logging</a:t>
            </a:r>
          </a:p>
          <a:p>
            <a:pPr lvl="1"/>
            <a:r>
              <a:rPr lang="en-US" b="1">
                <a:latin typeface="Courier New" charset="0"/>
              </a:rPr>
              <a:t>Sdet</a:t>
            </a:r>
            <a:r>
              <a:rPr lang="en-US"/>
              <a:t> benchmark of "user scripts"</a:t>
            </a:r>
          </a:p>
          <a:p>
            <a:pPr lvl="1"/>
            <a:r>
              <a:rPr lang="en-US"/>
              <a:t>Various degrees of concurrency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0A8FF-8BD5-6946-A1FA-69F2DE5A983E}" type="slidenum">
              <a:rPr lang="zh-TW" altLang="en-US"/>
              <a:pPr/>
              <a:t>48</a:t>
            </a:fld>
            <a:endParaRPr lang="en-US" altLang="zh-TW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and delete performance</a:t>
            </a:r>
          </a:p>
        </p:txBody>
      </p:sp>
      <p:pic>
        <p:nvPicPr>
          <p:cNvPr id="443395" name="Picture 3" descr="p14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667000"/>
            <a:ext cx="4114800" cy="2768600"/>
          </a:xfrm>
          <a:prstGeom prst="rect">
            <a:avLst/>
          </a:prstGeom>
          <a:noFill/>
        </p:spPr>
      </p:pic>
      <p:pic>
        <p:nvPicPr>
          <p:cNvPr id="443396" name="Picture 4" descr="p144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667000"/>
            <a:ext cx="4267200" cy="2768600"/>
          </a:xfrm>
          <a:prstGeom prst="rect">
            <a:avLst/>
          </a:prstGeom>
          <a:noFill/>
        </p:spPr>
      </p:pic>
      <p:sp>
        <p:nvSpPr>
          <p:cNvPr id="443398" name="Text Box 6"/>
          <p:cNvSpPr txBox="1">
            <a:spLocks noChangeArrowheads="1"/>
          </p:cNvSpPr>
          <p:nvPr/>
        </p:nvSpPr>
        <p:spPr bwMode="auto">
          <a:xfrm>
            <a:off x="1752600" y="2286000"/>
            <a:ext cx="1438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Create files</a:t>
            </a:r>
          </a:p>
        </p:txBody>
      </p:sp>
      <p:sp>
        <p:nvSpPr>
          <p:cNvPr id="443399" name="Text Box 7"/>
          <p:cNvSpPr txBox="1">
            <a:spLocks noChangeArrowheads="1"/>
          </p:cNvSpPr>
          <p:nvPr/>
        </p:nvSpPr>
        <p:spPr bwMode="auto">
          <a:xfrm>
            <a:off x="6019800" y="2286000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Delete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FB4C9-0422-DE42-A72F-C4B51C90FCC2}" type="slidenum">
              <a:rPr lang="zh-TW" altLang="en-US"/>
              <a:pPr/>
              <a:t>49</a:t>
            </a:fld>
            <a:endParaRPr lang="en-US" altLang="zh-TW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 performance</a:t>
            </a:r>
          </a:p>
        </p:txBody>
      </p:sp>
      <p:pic>
        <p:nvPicPr>
          <p:cNvPr id="466947" name="Picture 3" descr="p14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543800" cy="482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2ED93-0D42-1643-B3BF-8C476B3F15BC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on disk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447800" y="3505200"/>
            <a:ext cx="6858000" cy="533400"/>
            <a:chOff x="672" y="2160"/>
            <a:chExt cx="4320" cy="336"/>
          </a:xfrm>
        </p:grpSpPr>
        <p:sp>
          <p:nvSpPr>
            <p:cNvPr id="440326" name="Rectangle 6"/>
            <p:cNvSpPr>
              <a:spLocks noChangeArrowheads="1"/>
            </p:cNvSpPr>
            <p:nvPr/>
          </p:nvSpPr>
          <p:spPr bwMode="auto">
            <a:xfrm>
              <a:off x="864" y="2160"/>
              <a:ext cx="384" cy="336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28" name="Rectangle 8"/>
            <p:cNvSpPr>
              <a:spLocks noChangeArrowheads="1"/>
            </p:cNvSpPr>
            <p:nvPr/>
          </p:nvSpPr>
          <p:spPr bwMode="auto">
            <a:xfrm>
              <a:off x="1248" y="2160"/>
              <a:ext cx="1296" cy="336"/>
            </a:xfrm>
            <a:prstGeom prst="rect">
              <a:avLst/>
            </a:prstGeom>
            <a:solidFill>
              <a:srgbClr val="FF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30" name="Rectangle 10"/>
            <p:cNvSpPr>
              <a:spLocks noChangeArrowheads="1"/>
            </p:cNvSpPr>
            <p:nvPr/>
          </p:nvSpPr>
          <p:spPr bwMode="auto">
            <a:xfrm>
              <a:off x="672" y="2160"/>
              <a:ext cx="192" cy="336"/>
            </a:xfrm>
            <a:prstGeom prst="rect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>
              <a:off x="2544" y="2160"/>
              <a:ext cx="2448" cy="33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248" y="2160"/>
              <a:ext cx="192" cy="336"/>
              <a:chOff x="1056" y="2880"/>
              <a:chExt cx="192" cy="336"/>
            </a:xfrm>
          </p:grpSpPr>
          <p:sp>
            <p:nvSpPr>
              <p:cNvPr id="440333" name="Rectangle 13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34" name="Rectangle 14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35" name="Rectangle 15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1440" y="2160"/>
              <a:ext cx="192" cy="336"/>
              <a:chOff x="1056" y="2880"/>
              <a:chExt cx="192" cy="336"/>
            </a:xfrm>
          </p:grpSpPr>
          <p:sp>
            <p:nvSpPr>
              <p:cNvPr id="440339" name="Rectangle 19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0" name="Rectangle 20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1" name="Rectangle 21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016" y="2160"/>
              <a:ext cx="192" cy="336"/>
              <a:chOff x="1056" y="2880"/>
              <a:chExt cx="192" cy="336"/>
            </a:xfrm>
          </p:grpSpPr>
          <p:sp>
            <p:nvSpPr>
              <p:cNvPr id="440343" name="Rectangle 23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4" name="Rectangle 24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5" name="Rectangle 25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4" y="2160"/>
              <a:ext cx="192" cy="336"/>
              <a:chOff x="1056" y="2880"/>
              <a:chExt cx="192" cy="336"/>
            </a:xfrm>
          </p:grpSpPr>
          <p:sp>
            <p:nvSpPr>
              <p:cNvPr id="440347" name="Rectangle 27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8" name="Rectangle 28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9" name="Rectangle 29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1632" y="2160"/>
              <a:ext cx="192" cy="336"/>
              <a:chOff x="1056" y="2880"/>
              <a:chExt cx="192" cy="336"/>
            </a:xfrm>
          </p:grpSpPr>
          <p:sp>
            <p:nvSpPr>
              <p:cNvPr id="440351" name="Rectangle 31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52" name="Rectangle 32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53" name="Rectangle 33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358" name="Rectangle 38"/>
            <p:cNvSpPr>
              <a:spLocks noChangeArrowheads="1"/>
            </p:cNvSpPr>
            <p:nvPr/>
          </p:nvSpPr>
          <p:spPr bwMode="auto">
            <a:xfrm>
              <a:off x="2544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59" name="Rectangle 39"/>
            <p:cNvSpPr>
              <a:spLocks noChangeArrowheads="1"/>
            </p:cNvSpPr>
            <p:nvPr/>
          </p:nvSpPr>
          <p:spPr bwMode="auto">
            <a:xfrm>
              <a:off x="2928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0" name="Rectangle 40"/>
            <p:cNvSpPr>
              <a:spLocks noChangeArrowheads="1"/>
            </p:cNvSpPr>
            <p:nvPr/>
          </p:nvSpPr>
          <p:spPr bwMode="auto">
            <a:xfrm>
              <a:off x="3312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1" name="Rectangle 41"/>
            <p:cNvSpPr>
              <a:spLocks noChangeArrowheads="1"/>
            </p:cNvSpPr>
            <p:nvPr/>
          </p:nvSpPr>
          <p:spPr bwMode="auto">
            <a:xfrm>
              <a:off x="3696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2" name="Rectangle 42"/>
            <p:cNvSpPr>
              <a:spLocks noChangeArrowheads="1"/>
            </p:cNvSpPr>
            <p:nvPr/>
          </p:nvSpPr>
          <p:spPr bwMode="auto">
            <a:xfrm>
              <a:off x="4080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3" name="Rectangle 43"/>
            <p:cNvSpPr>
              <a:spLocks noChangeArrowheads="1"/>
            </p:cNvSpPr>
            <p:nvPr/>
          </p:nvSpPr>
          <p:spPr bwMode="auto">
            <a:xfrm>
              <a:off x="4464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4" name="Text Box 44"/>
            <p:cNvSpPr txBox="1">
              <a:spLocks noChangeArrowheads="1"/>
            </p:cNvSpPr>
            <p:nvPr/>
          </p:nvSpPr>
          <p:spPr bwMode="auto">
            <a:xfrm>
              <a:off x="4704" y="2160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...</a:t>
              </a:r>
            </a:p>
          </p:txBody>
        </p:sp>
        <p:sp>
          <p:nvSpPr>
            <p:cNvPr id="440365" name="Text Box 45"/>
            <p:cNvSpPr txBox="1">
              <a:spLocks noChangeArrowheads="1"/>
            </p:cNvSpPr>
            <p:nvPr/>
          </p:nvSpPr>
          <p:spPr bwMode="auto">
            <a:xfrm>
              <a:off x="2256" y="2160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...</a:t>
              </a:r>
            </a:p>
          </p:txBody>
        </p:sp>
      </p:grpSp>
      <p:sp>
        <p:nvSpPr>
          <p:cNvPr id="440367" name="AutoShape 47"/>
          <p:cNvSpPr>
            <a:spLocks noChangeArrowheads="1"/>
          </p:cNvSpPr>
          <p:nvPr/>
        </p:nvSpPr>
        <p:spPr bwMode="auto">
          <a:xfrm>
            <a:off x="1371600" y="4953000"/>
            <a:ext cx="1524000" cy="762000"/>
          </a:xfrm>
          <a:prstGeom prst="wedgeRectCallout">
            <a:avLst>
              <a:gd name="adj1" fmla="val -36352"/>
              <a:gd name="adj2" fmla="val -195833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8" name="Text Box 48"/>
          <p:cNvSpPr txBox="1">
            <a:spLocks noChangeArrowheads="1"/>
          </p:cNvSpPr>
          <p:nvPr/>
        </p:nvSpPr>
        <p:spPr bwMode="auto">
          <a:xfrm>
            <a:off x="1371600" y="49530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super block </a:t>
            </a:r>
            <a:r>
              <a:rPr lang="en-US"/>
              <a:t/>
            </a:r>
            <a:br>
              <a:rPr lang="en-US"/>
            </a:br>
            <a:r>
              <a:rPr lang="en-US"/>
              <a:t>disk layout</a:t>
            </a:r>
            <a:endParaRPr lang="en-US" i="1"/>
          </a:p>
        </p:txBody>
      </p:sp>
      <p:sp>
        <p:nvSpPr>
          <p:cNvPr id="440369" name="AutoShape 49"/>
          <p:cNvSpPr>
            <a:spLocks noChangeArrowheads="1"/>
          </p:cNvSpPr>
          <p:nvPr/>
        </p:nvSpPr>
        <p:spPr bwMode="auto">
          <a:xfrm>
            <a:off x="1905000" y="2057400"/>
            <a:ext cx="1828800" cy="990600"/>
          </a:xfrm>
          <a:prstGeom prst="wedgeRectCallout">
            <a:avLst>
              <a:gd name="adj1" fmla="val -42796"/>
              <a:gd name="adj2" fmla="val 12243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0" name="Text Box 50"/>
          <p:cNvSpPr txBox="1">
            <a:spLocks noChangeArrowheads="1"/>
          </p:cNvSpPr>
          <p:nvPr/>
        </p:nvSpPr>
        <p:spPr bwMode="auto">
          <a:xfrm>
            <a:off x="1905000" y="2057400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freespace map </a:t>
            </a:r>
            <a:endParaRPr lang="en-US"/>
          </a:p>
          <a:p>
            <a:pPr algn="l"/>
            <a:r>
              <a:rPr lang="en-US"/>
              <a:t>inodes and blocks in use</a:t>
            </a:r>
            <a:endParaRPr lang="en-US" i="1"/>
          </a:p>
        </p:txBody>
      </p:sp>
      <p:sp>
        <p:nvSpPr>
          <p:cNvPr id="440372" name="AutoShape 52"/>
          <p:cNvSpPr>
            <a:spLocks noChangeArrowheads="1"/>
          </p:cNvSpPr>
          <p:nvPr/>
        </p:nvSpPr>
        <p:spPr bwMode="auto">
          <a:xfrm>
            <a:off x="3276600" y="4953000"/>
            <a:ext cx="1600200" cy="1066800"/>
          </a:xfrm>
          <a:prstGeom prst="wedgeRectCallout">
            <a:avLst>
              <a:gd name="adj1" fmla="val -36014"/>
              <a:gd name="adj2" fmla="val -15744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3" name="Text Box 53"/>
          <p:cNvSpPr txBox="1">
            <a:spLocks noChangeArrowheads="1"/>
          </p:cNvSpPr>
          <p:nvPr/>
        </p:nvSpPr>
        <p:spPr bwMode="auto">
          <a:xfrm>
            <a:off x="3276600" y="49530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inodes </a:t>
            </a:r>
            <a:r>
              <a:rPr lang="en-US"/>
              <a:t/>
            </a:r>
            <a:br>
              <a:rPr lang="en-US"/>
            </a:br>
            <a:r>
              <a:rPr lang="en-US"/>
              <a:t>inode size &lt; block size</a:t>
            </a:r>
            <a:endParaRPr lang="en-US" i="1"/>
          </a:p>
        </p:txBody>
      </p:sp>
      <p:sp>
        <p:nvSpPr>
          <p:cNvPr id="440374" name="AutoShape 54"/>
          <p:cNvSpPr>
            <a:spLocks noChangeArrowheads="1"/>
          </p:cNvSpPr>
          <p:nvPr/>
        </p:nvSpPr>
        <p:spPr bwMode="auto">
          <a:xfrm>
            <a:off x="5867400" y="4953000"/>
            <a:ext cx="1600200" cy="457200"/>
          </a:xfrm>
          <a:prstGeom prst="wedgeRectCallout">
            <a:avLst>
              <a:gd name="adj1" fmla="val -36014"/>
              <a:gd name="adj2" fmla="val -30069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5" name="Text Box 55"/>
          <p:cNvSpPr txBox="1">
            <a:spLocks noChangeArrowheads="1"/>
          </p:cNvSpPr>
          <p:nvPr/>
        </p:nvSpPr>
        <p:spPr bwMode="auto">
          <a:xfrm>
            <a:off x="5867400" y="49530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data blocks </a:t>
            </a:r>
            <a:r>
              <a:rPr lang="en-US"/>
              <a:t/>
            </a:r>
            <a:br>
              <a:rPr lang="en-US"/>
            </a:b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8DB2-3CC1-384E-A23B-E8EABD604D6A}" type="slidenum">
              <a:rPr lang="zh-TW" altLang="en-US"/>
              <a:pPr/>
              <a:t>50</a:t>
            </a:fld>
            <a:endParaRPr lang="en-US" altLang="zh-TW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Overall create traffic</a:t>
            </a:r>
          </a:p>
        </p:txBody>
      </p:sp>
      <p:pic>
        <p:nvPicPr>
          <p:cNvPr id="446467" name="Picture 3" descr="p14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7067550" cy="4678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C2F4E-1F77-2F46-A77E-38981F0B13E6}" type="slidenum">
              <a:rPr lang="zh-TW" altLang="en-US"/>
              <a:pPr/>
              <a:t>51</a:t>
            </a:fld>
            <a:endParaRPr lang="en-US" altLang="zh-TW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 updates versus logging</a:t>
            </a:r>
          </a:p>
        </p:txBody>
      </p:sp>
      <p:pic>
        <p:nvPicPr>
          <p:cNvPr id="448515" name="Picture 3" descr="p1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7010400" cy="452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A181-9775-C247-9306-F16710F72A4B}" type="slidenum">
              <a:rPr lang="zh-TW" altLang="en-US"/>
              <a:pPr/>
              <a:t>52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Papers were separated by 8 years</a:t>
            </a:r>
          </a:p>
          <a:p>
            <a:pPr lvl="1"/>
            <a:r>
              <a:rPr lang="en-US"/>
              <a:t>Much controversy regarding LFS-FFS comparison</a:t>
            </a:r>
          </a:p>
          <a:p>
            <a:r>
              <a:rPr lang="en-US"/>
              <a:t>Both systems have been influential</a:t>
            </a:r>
          </a:p>
          <a:p>
            <a:pPr lvl="1"/>
            <a:r>
              <a:rPr lang="en-US"/>
              <a:t>IBM Journalling file system</a:t>
            </a:r>
          </a:p>
          <a:p>
            <a:pPr lvl="1"/>
            <a:r>
              <a:rPr lang="en-US"/>
              <a:t>Ext3 filesystem in Linux</a:t>
            </a:r>
          </a:p>
          <a:p>
            <a:pPr lvl="1"/>
            <a:r>
              <a:rPr lang="en-US"/>
              <a:t>Soft updates come enabled in FreeBSD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write review:</a:t>
            </a:r>
          </a:p>
          <a:p>
            <a:pPr lvl="1"/>
            <a:r>
              <a:rPr lang="en-US" i="1" dirty="0" smtClean="0"/>
              <a:t>SEDA: An Architecture for Well Conditioned, Scalable Internet Services</a:t>
            </a:r>
            <a:r>
              <a:rPr lang="en-US" dirty="0" smtClean="0"/>
              <a:t>, Matt </a:t>
            </a:r>
            <a:r>
              <a:rPr lang="en-US" dirty="0" err="1" smtClean="0"/>
              <a:t>Welsch</a:t>
            </a:r>
            <a:r>
              <a:rPr lang="en-US" dirty="0" smtClean="0"/>
              <a:t>, David Culler, and Eric Brewer. Proceedings of the Eighteenth ACM Symposium on Operating Systems Principles (Banff, Alberta, Canada, 2001), pages 230--243</a:t>
            </a:r>
          </a:p>
          <a:p>
            <a:pPr lvl="1"/>
            <a:r>
              <a:rPr lang="en-US" i="1" dirty="0" smtClean="0"/>
              <a:t>On the duality of operating system structures</a:t>
            </a:r>
            <a:r>
              <a:rPr lang="en-US" dirty="0" smtClean="0"/>
              <a:t>, H. C. Lauer and R. M. Needham. ACM SIGOPS Operating Systems Review Volume 12, Issue 2 (April 1979), pages 3--19.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Read and write review: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Project Proposal </a:t>
            </a:r>
            <a:r>
              <a:rPr lang="en-US" dirty="0" smtClean="0"/>
              <a:t>due </a:t>
            </a:r>
            <a:r>
              <a:rPr lang="en-US" i="1" dirty="0" smtClean="0"/>
              <a:t>this</a:t>
            </a:r>
            <a:r>
              <a:rPr lang="en-US" dirty="0" smtClean="0"/>
              <a:t> week</a:t>
            </a:r>
            <a:r>
              <a:rPr lang="en-US" dirty="0" smtClean="0"/>
              <a:t>, next Thursday </a:t>
            </a:r>
          </a:p>
          <a:p>
            <a:pPr lvl="1"/>
            <a:r>
              <a:rPr lang="en-US" dirty="0" smtClean="0"/>
              <a:t>Possible projects presentations yesterday, slides online</a:t>
            </a:r>
          </a:p>
          <a:p>
            <a:pPr lvl="1"/>
            <a:r>
              <a:rPr lang="en-US" dirty="0" smtClean="0"/>
              <a:t>Also, talk to faculty and email and talk to 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 website for updated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AF6BB-BE90-2840-8BA5-642627D369C5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representation</a:t>
            </a:r>
          </a:p>
        </p:txBody>
      </p:sp>
      <p:graphicFrame>
        <p:nvGraphicFramePr>
          <p:cNvPr id="386191" name="Group 143"/>
          <p:cNvGraphicFramePr>
            <a:graphicFrameLocks noGrp="1"/>
          </p:cNvGraphicFramePr>
          <p:nvPr/>
        </p:nvGraphicFramePr>
        <p:xfrm>
          <a:off x="533400" y="1676400"/>
          <a:ext cx="2209800" cy="420624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file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link 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access times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data blocks</a:t>
                      </a:r>
                      <a:b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</a:b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indirect block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double indirect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triple indirect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6092" name="Rectangle 44"/>
          <p:cNvSpPr>
            <a:spLocks noChangeArrowheads="1"/>
          </p:cNvSpPr>
          <p:nvPr/>
        </p:nvSpPr>
        <p:spPr bwMode="auto">
          <a:xfrm>
            <a:off x="2441575" y="5165725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093" name="Rectangle 45"/>
          <p:cNvSpPr>
            <a:spLocks noChangeArrowheads="1"/>
          </p:cNvSpPr>
          <p:nvPr/>
        </p:nvSpPr>
        <p:spPr bwMode="auto">
          <a:xfrm>
            <a:off x="2441575" y="4776788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099" name="Rectangle 51"/>
          <p:cNvSpPr>
            <a:spLocks noChangeArrowheads="1"/>
          </p:cNvSpPr>
          <p:nvPr/>
        </p:nvSpPr>
        <p:spPr bwMode="auto">
          <a:xfrm>
            <a:off x="2438400" y="5562600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05" name="Text Box 57"/>
          <p:cNvSpPr txBox="1">
            <a:spLocks noChangeArrowheads="1"/>
          </p:cNvSpPr>
          <p:nvPr/>
        </p:nvSpPr>
        <p:spPr bwMode="auto">
          <a:xfrm>
            <a:off x="3560763" y="2041525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06" name="Text Box 58"/>
          <p:cNvSpPr txBox="1">
            <a:spLocks noChangeArrowheads="1"/>
          </p:cNvSpPr>
          <p:nvPr/>
        </p:nvSpPr>
        <p:spPr bwMode="auto">
          <a:xfrm>
            <a:off x="3563938" y="2646363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07" name="Text Box 59"/>
          <p:cNvSpPr txBox="1">
            <a:spLocks noChangeArrowheads="1"/>
          </p:cNvSpPr>
          <p:nvPr/>
        </p:nvSpPr>
        <p:spPr bwMode="auto">
          <a:xfrm>
            <a:off x="3559175" y="3227388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13" name="Text Box 65"/>
          <p:cNvSpPr txBox="1">
            <a:spLocks noChangeArrowheads="1"/>
          </p:cNvSpPr>
          <p:nvPr/>
        </p:nvSpPr>
        <p:spPr bwMode="auto">
          <a:xfrm>
            <a:off x="3568700" y="4025900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14" name="Line 66"/>
          <p:cNvSpPr>
            <a:spLocks noChangeShapeType="1"/>
          </p:cNvSpPr>
          <p:nvPr/>
        </p:nvSpPr>
        <p:spPr bwMode="auto">
          <a:xfrm flipV="1">
            <a:off x="2571750" y="2255838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5" name="Line 67"/>
          <p:cNvSpPr>
            <a:spLocks noChangeShapeType="1"/>
          </p:cNvSpPr>
          <p:nvPr/>
        </p:nvSpPr>
        <p:spPr bwMode="auto">
          <a:xfrm flipV="1">
            <a:off x="2566988" y="2854325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6" name="Line 68"/>
          <p:cNvSpPr>
            <a:spLocks noChangeShapeType="1"/>
          </p:cNvSpPr>
          <p:nvPr/>
        </p:nvSpPr>
        <p:spPr bwMode="auto">
          <a:xfrm flipV="1">
            <a:off x="2579688" y="3468688"/>
            <a:ext cx="969962" cy="60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7" name="Line 69"/>
          <p:cNvSpPr>
            <a:spLocks noChangeShapeType="1"/>
          </p:cNvSpPr>
          <p:nvPr/>
        </p:nvSpPr>
        <p:spPr bwMode="auto">
          <a:xfrm flipV="1">
            <a:off x="2582863" y="4238625"/>
            <a:ext cx="987425" cy="296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9" name="Text Box 71"/>
          <p:cNvSpPr txBox="1">
            <a:spLocks noChangeArrowheads="1"/>
          </p:cNvSpPr>
          <p:nvPr/>
        </p:nvSpPr>
        <p:spPr bwMode="auto">
          <a:xfrm rot="5400000">
            <a:off x="3829051" y="3633787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2438400" y="3352800"/>
            <a:ext cx="307975" cy="1295400"/>
            <a:chOff x="1537" y="2249"/>
            <a:chExt cx="194" cy="816"/>
          </a:xfrm>
        </p:grpSpPr>
        <p:sp>
          <p:nvSpPr>
            <p:cNvPr id="386094" name="Rectangle 46"/>
            <p:cNvSpPr>
              <a:spLocks noChangeArrowheads="1"/>
            </p:cNvSpPr>
            <p:nvPr/>
          </p:nvSpPr>
          <p:spPr bwMode="auto">
            <a:xfrm>
              <a:off x="1539" y="2891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1537" y="2249"/>
              <a:ext cx="146" cy="522"/>
              <a:chOff x="1443" y="2405"/>
              <a:chExt cx="146" cy="522"/>
            </a:xfrm>
          </p:grpSpPr>
          <p:sp>
            <p:nvSpPr>
              <p:cNvPr id="386095" name="Rectangle 4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096" name="Rectangle 4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097" name="Rectangle 4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20" name="Text Box 72"/>
            <p:cNvSpPr txBox="1">
              <a:spLocks noChangeArrowheads="1"/>
            </p:cNvSpPr>
            <p:nvPr/>
          </p:nvSpPr>
          <p:spPr bwMode="auto">
            <a:xfrm rot="5400000">
              <a:off x="1543" y="2743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4730750" y="3746500"/>
            <a:ext cx="371475" cy="1417638"/>
            <a:chOff x="3238" y="2475"/>
            <a:chExt cx="234" cy="893"/>
          </a:xfrm>
        </p:grpSpPr>
        <p:sp>
          <p:nvSpPr>
            <p:cNvPr id="386129" name="Rectangle 81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23" name="Rectangle 75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76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25" name="Rectangle 7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26" name="Rectangle 7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27" name="Rectangle 7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28" name="Text Box 80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31" name="Line 83"/>
          <p:cNvSpPr>
            <a:spLocks noChangeShapeType="1"/>
          </p:cNvSpPr>
          <p:nvPr/>
        </p:nvSpPr>
        <p:spPr bwMode="auto">
          <a:xfrm flipV="1">
            <a:off x="2570163" y="4621213"/>
            <a:ext cx="2147887" cy="33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37" name="Text Box 89"/>
          <p:cNvSpPr txBox="1">
            <a:spLocks noChangeArrowheads="1"/>
          </p:cNvSpPr>
          <p:nvPr/>
        </p:nvSpPr>
        <p:spPr bwMode="auto">
          <a:xfrm>
            <a:off x="5903913" y="2498725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38" name="Text Box 90"/>
          <p:cNvSpPr txBox="1">
            <a:spLocks noChangeArrowheads="1"/>
          </p:cNvSpPr>
          <p:nvPr/>
        </p:nvSpPr>
        <p:spPr bwMode="auto">
          <a:xfrm>
            <a:off x="5907088" y="3103563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39" name="Text Box 91"/>
          <p:cNvSpPr txBox="1">
            <a:spLocks noChangeArrowheads="1"/>
          </p:cNvSpPr>
          <p:nvPr/>
        </p:nvSpPr>
        <p:spPr bwMode="auto">
          <a:xfrm>
            <a:off x="5902325" y="3684588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40" name="Text Box 92"/>
          <p:cNvSpPr txBox="1">
            <a:spLocks noChangeArrowheads="1"/>
          </p:cNvSpPr>
          <p:nvPr/>
        </p:nvSpPr>
        <p:spPr bwMode="auto">
          <a:xfrm>
            <a:off x="5911850" y="4483100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41" name="Line 93"/>
          <p:cNvSpPr>
            <a:spLocks noChangeShapeType="1"/>
          </p:cNvSpPr>
          <p:nvPr/>
        </p:nvSpPr>
        <p:spPr bwMode="auto">
          <a:xfrm flipV="1">
            <a:off x="4914900" y="2713038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2" name="Line 94"/>
          <p:cNvSpPr>
            <a:spLocks noChangeShapeType="1"/>
          </p:cNvSpPr>
          <p:nvPr/>
        </p:nvSpPr>
        <p:spPr bwMode="auto">
          <a:xfrm flipV="1">
            <a:off x="4910138" y="3311525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3" name="Line 95"/>
          <p:cNvSpPr>
            <a:spLocks noChangeShapeType="1"/>
          </p:cNvSpPr>
          <p:nvPr/>
        </p:nvSpPr>
        <p:spPr bwMode="auto">
          <a:xfrm flipV="1">
            <a:off x="4922838" y="3925888"/>
            <a:ext cx="969962" cy="60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4" name="Line 96"/>
          <p:cNvSpPr>
            <a:spLocks noChangeShapeType="1"/>
          </p:cNvSpPr>
          <p:nvPr/>
        </p:nvSpPr>
        <p:spPr bwMode="auto">
          <a:xfrm flipV="1">
            <a:off x="4926013" y="4695825"/>
            <a:ext cx="987425" cy="296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5" name="Text Box 97"/>
          <p:cNvSpPr txBox="1">
            <a:spLocks noChangeArrowheads="1"/>
          </p:cNvSpPr>
          <p:nvPr/>
        </p:nvSpPr>
        <p:spPr bwMode="auto">
          <a:xfrm rot="5400000">
            <a:off x="6172201" y="4090987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7000875" y="4459288"/>
            <a:ext cx="371475" cy="1417637"/>
            <a:chOff x="3238" y="2475"/>
            <a:chExt cx="234" cy="893"/>
          </a:xfrm>
        </p:grpSpPr>
        <p:sp>
          <p:nvSpPr>
            <p:cNvPr id="386152" name="Rectangle 104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53" name="Rectangle 105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106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55" name="Rectangle 10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56" name="Rectangle 10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57" name="Rectangle 10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58" name="Text Box 110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59" name="Text Box 111"/>
          <p:cNvSpPr txBox="1">
            <a:spLocks noChangeArrowheads="1"/>
          </p:cNvSpPr>
          <p:nvPr/>
        </p:nvSpPr>
        <p:spPr bwMode="auto">
          <a:xfrm>
            <a:off x="8174038" y="3211513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0" name="Text Box 112"/>
          <p:cNvSpPr txBox="1">
            <a:spLocks noChangeArrowheads="1"/>
          </p:cNvSpPr>
          <p:nvPr/>
        </p:nvSpPr>
        <p:spPr bwMode="auto">
          <a:xfrm>
            <a:off x="8177213" y="3816350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1" name="Text Box 113"/>
          <p:cNvSpPr txBox="1">
            <a:spLocks noChangeArrowheads="1"/>
          </p:cNvSpPr>
          <p:nvPr/>
        </p:nvSpPr>
        <p:spPr bwMode="auto">
          <a:xfrm>
            <a:off x="8172450" y="4397375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2" name="Text Box 114"/>
          <p:cNvSpPr txBox="1">
            <a:spLocks noChangeArrowheads="1"/>
          </p:cNvSpPr>
          <p:nvPr/>
        </p:nvSpPr>
        <p:spPr bwMode="auto">
          <a:xfrm>
            <a:off x="8181975" y="5195888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3" name="Line 115"/>
          <p:cNvSpPr>
            <a:spLocks noChangeShapeType="1"/>
          </p:cNvSpPr>
          <p:nvPr/>
        </p:nvSpPr>
        <p:spPr bwMode="auto">
          <a:xfrm flipV="1">
            <a:off x="7185025" y="3425825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4" name="Line 116"/>
          <p:cNvSpPr>
            <a:spLocks noChangeShapeType="1"/>
          </p:cNvSpPr>
          <p:nvPr/>
        </p:nvSpPr>
        <p:spPr bwMode="auto">
          <a:xfrm flipV="1">
            <a:off x="7180263" y="4024313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5" name="Line 117"/>
          <p:cNvSpPr>
            <a:spLocks noChangeShapeType="1"/>
          </p:cNvSpPr>
          <p:nvPr/>
        </p:nvSpPr>
        <p:spPr bwMode="auto">
          <a:xfrm flipV="1">
            <a:off x="7192963" y="4638675"/>
            <a:ext cx="969962" cy="601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6" name="Line 118"/>
          <p:cNvSpPr>
            <a:spLocks noChangeShapeType="1"/>
          </p:cNvSpPr>
          <p:nvPr/>
        </p:nvSpPr>
        <p:spPr bwMode="auto">
          <a:xfrm flipV="1">
            <a:off x="7196138" y="5408613"/>
            <a:ext cx="987425" cy="296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7" name="Text Box 119"/>
          <p:cNvSpPr txBox="1">
            <a:spLocks noChangeArrowheads="1"/>
          </p:cNvSpPr>
          <p:nvPr/>
        </p:nvSpPr>
        <p:spPr bwMode="auto">
          <a:xfrm rot="5400000">
            <a:off x="8442326" y="4803775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8" name="Group 120"/>
          <p:cNvGrpSpPr>
            <a:grpSpLocks/>
          </p:cNvGrpSpPr>
          <p:nvPr/>
        </p:nvGrpSpPr>
        <p:grpSpPr bwMode="auto">
          <a:xfrm>
            <a:off x="4224338" y="5135563"/>
            <a:ext cx="371475" cy="1417637"/>
            <a:chOff x="3238" y="2475"/>
            <a:chExt cx="234" cy="893"/>
          </a:xfrm>
        </p:grpSpPr>
        <p:sp>
          <p:nvSpPr>
            <p:cNvPr id="386169" name="Rectangle 121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70" name="Rectangle 122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123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72" name="Rectangle 124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73" name="Rectangle 125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74" name="Rectangle 126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75" name="Text Box 127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76" name="Line 128"/>
          <p:cNvSpPr>
            <a:spLocks noChangeShapeType="1"/>
          </p:cNvSpPr>
          <p:nvPr/>
        </p:nvSpPr>
        <p:spPr bwMode="auto">
          <a:xfrm>
            <a:off x="2573338" y="5326063"/>
            <a:ext cx="16621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77" name="Line 129"/>
          <p:cNvSpPr>
            <a:spLocks noChangeShapeType="1"/>
          </p:cNvSpPr>
          <p:nvPr/>
        </p:nvSpPr>
        <p:spPr bwMode="auto">
          <a:xfrm flipV="1">
            <a:off x="4414838" y="5311775"/>
            <a:ext cx="25844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1" name="Line 133"/>
          <p:cNvSpPr>
            <a:spLocks noChangeShapeType="1"/>
          </p:cNvSpPr>
          <p:nvPr/>
        </p:nvSpPr>
        <p:spPr bwMode="auto">
          <a:xfrm flipV="1">
            <a:off x="4302125" y="5757863"/>
            <a:ext cx="222250" cy="271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2" name="Line 134"/>
          <p:cNvSpPr>
            <a:spLocks noChangeShapeType="1"/>
          </p:cNvSpPr>
          <p:nvPr/>
        </p:nvSpPr>
        <p:spPr bwMode="auto">
          <a:xfrm flipV="1">
            <a:off x="2449513" y="5546725"/>
            <a:ext cx="222250" cy="271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3" name="Line 135"/>
          <p:cNvSpPr>
            <a:spLocks noChangeShapeType="1"/>
          </p:cNvSpPr>
          <p:nvPr/>
        </p:nvSpPr>
        <p:spPr bwMode="auto">
          <a:xfrm flipV="1">
            <a:off x="4298950" y="6223000"/>
            <a:ext cx="222250" cy="271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4" name="Line 136"/>
          <p:cNvSpPr>
            <a:spLocks noChangeShapeType="1"/>
          </p:cNvSpPr>
          <p:nvPr/>
        </p:nvSpPr>
        <p:spPr bwMode="auto">
          <a:xfrm flipV="1">
            <a:off x="4314825" y="5456238"/>
            <a:ext cx="222250" cy="271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10DEB-4D62-8549-AA99-3F8AA4374AC1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Unix Berkeley </a:t>
            </a:r>
            <a:r>
              <a:rPr lang="en-US" dirty="0"/>
              <a:t>Fast File System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9144000" cy="4525963"/>
          </a:xfrm>
        </p:spPr>
        <p:txBody>
          <a:bodyPr/>
          <a:lstStyle/>
          <a:p>
            <a:r>
              <a:rPr lang="en-US" dirty="0"/>
              <a:t>Berkeley Unix (4.2BSD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4kB and 8kB blocks </a:t>
            </a:r>
          </a:p>
          <a:p>
            <a:pPr lvl="1"/>
            <a:r>
              <a:rPr lang="en-US" dirty="0" smtClean="0"/>
              <a:t>(why not larger?)</a:t>
            </a:r>
          </a:p>
          <a:p>
            <a:pPr lvl="1"/>
            <a:r>
              <a:rPr lang="en-US" dirty="0" smtClean="0"/>
              <a:t>Large blocks and small fragments</a:t>
            </a:r>
          </a:p>
          <a:p>
            <a:r>
              <a:rPr lang="en-US" dirty="0" smtClean="0"/>
              <a:t>Reduces </a:t>
            </a:r>
            <a:r>
              <a:rPr lang="en-US" dirty="0"/>
              <a:t>seek times by better placement of file blocks</a:t>
            </a:r>
            <a:endParaRPr lang="en-US" dirty="0" smtClean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correspond to files</a:t>
            </a:r>
          </a:p>
          <a:p>
            <a:pPr lvl="1"/>
            <a:r>
              <a:rPr lang="en-US" dirty="0" smtClean="0"/>
              <a:t>Disk divided </a:t>
            </a:r>
            <a:r>
              <a:rPr lang="en-US" dirty="0"/>
              <a:t>into </a:t>
            </a:r>
            <a:r>
              <a:rPr lang="en-US" dirty="0" smtClean="0"/>
              <a:t>cylinders</a:t>
            </a:r>
          </a:p>
          <a:p>
            <a:pPr lvl="2"/>
            <a:r>
              <a:rPr lang="en-US" dirty="0" smtClean="0"/>
              <a:t>contains superblock, </a:t>
            </a:r>
            <a:r>
              <a:rPr lang="en-US" dirty="0" err="1" smtClean="0"/>
              <a:t>i</a:t>
            </a:r>
            <a:r>
              <a:rPr lang="en-US" dirty="0" smtClean="0"/>
              <a:t>-nodes, bitmap of free blocks, summary info</a:t>
            </a:r>
          </a:p>
          <a:p>
            <a:pPr lvl="1"/>
            <a:r>
              <a:rPr lang="en-US" dirty="0" err="1"/>
              <a:t>Inodes</a:t>
            </a:r>
            <a:r>
              <a:rPr lang="en-US" dirty="0"/>
              <a:t> and data blocks grouped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Fragmentation can still affect performance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operations do multiple disk writes</a:t>
            </a:r>
          </a:p>
          <a:p>
            <a:pPr lvl="1"/>
            <a:r>
              <a:rPr lang="en-US"/>
              <a:t>File write: update block, inode modify time</a:t>
            </a:r>
          </a:p>
          <a:p>
            <a:pPr lvl="1"/>
            <a:r>
              <a:rPr lang="en-US"/>
              <a:t>Create: write freespace map, write inode, write directory entry</a:t>
            </a:r>
          </a:p>
          <a:p>
            <a:r>
              <a:rPr lang="en-US"/>
              <a:t>Write-back cache improves performance</a:t>
            </a:r>
          </a:p>
          <a:p>
            <a:pPr lvl="1"/>
            <a:r>
              <a:rPr lang="en-US"/>
              <a:t>Benefits due to high write locality</a:t>
            </a:r>
          </a:p>
          <a:p>
            <a:pPr lvl="1"/>
            <a:r>
              <a:rPr lang="en-US"/>
              <a:t>Disk writes must be a whole block</a:t>
            </a:r>
          </a:p>
          <a:p>
            <a:pPr lvl="1"/>
            <a:r>
              <a:rPr lang="en-US"/>
              <a:t>Syncer process flushes writes every 30s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keep dir in cylinder group, spread out different </a:t>
            </a:r>
            <a:r>
              <a:rPr lang="en-US" dirty="0" err="1" smtClean="0"/>
              <a:t>dir’s</a:t>
            </a:r>
            <a:endParaRPr lang="en-US" dirty="0" smtClean="0"/>
          </a:p>
          <a:p>
            <a:r>
              <a:rPr lang="en-US" dirty="0" smtClean="0"/>
              <a:t>Allocate runs of blocks within a cylinder group, every once in a while switch to a new cylinder group (jump at 1MB).</a:t>
            </a:r>
          </a:p>
          <a:p>
            <a:r>
              <a:rPr lang="en-US" dirty="0" smtClean="0"/>
              <a:t>layout policy: global and local</a:t>
            </a:r>
          </a:p>
          <a:p>
            <a:pPr lvl="1"/>
            <a:r>
              <a:rPr lang="en-US" dirty="0" smtClean="0"/>
              <a:t>global policy allocates files &amp; directories to cylinder groups. Picks “optimal” next block for block allocation.</a:t>
            </a:r>
          </a:p>
          <a:p>
            <a:pPr lvl="1"/>
            <a:r>
              <a:rPr lang="en-US" dirty="0" smtClean="0"/>
              <a:t>local allocation routines handle specific block requests. Select from a sequence of alternative if need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10112</TotalTime>
  <Words>2113</Words>
  <Application>Microsoft Office PowerPoint</Application>
  <PresentationFormat>On-screen Show (4:3)</PresentationFormat>
  <Paragraphs>476</Paragraphs>
  <Slides>54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Default Design</vt:lpstr>
      <vt:lpstr>Classic File Systems: FFS and LFS</vt:lpstr>
      <vt:lpstr>A Fast File System for UNIX Marshall K. McKusick, William N. Joy, Samuel J Leffler, and Robert S Fabry</vt:lpstr>
      <vt:lpstr>Background: Unix Fast File Sys</vt:lpstr>
      <vt:lpstr>Inodes and directories</vt:lpstr>
      <vt:lpstr>File system on disk</vt:lpstr>
      <vt:lpstr>File representation</vt:lpstr>
      <vt:lpstr>The Unix Berkeley Fast File System</vt:lpstr>
      <vt:lpstr>FFS implementation</vt:lpstr>
      <vt:lpstr>FFS Goals</vt:lpstr>
      <vt:lpstr>FFS locality</vt:lpstr>
      <vt:lpstr>FFS Results</vt:lpstr>
      <vt:lpstr>FFS Enhancements</vt:lpstr>
      <vt:lpstr>FFS crash recovery</vt:lpstr>
      <vt:lpstr>After the crash</vt:lpstr>
      <vt:lpstr>Perspective</vt:lpstr>
      <vt:lpstr>The Design and Impl of a Log-structured File System Mendel Rosenblum and John K. Ousterhout</vt:lpstr>
      <vt:lpstr>The Log-Structured File System</vt:lpstr>
      <vt:lpstr>LFS in a nutshell</vt:lpstr>
      <vt:lpstr>Log operation</vt:lpstr>
      <vt:lpstr>LFS design</vt:lpstr>
      <vt:lpstr>LFS challenges</vt:lpstr>
      <vt:lpstr>Locating inodes</vt:lpstr>
      <vt:lpstr>Cleaning the log: “Achilles Heel”</vt:lpstr>
      <vt:lpstr>Cleaning policies</vt:lpstr>
      <vt:lpstr>Greedy versus  Cost-benefit</vt:lpstr>
      <vt:lpstr>Cost-benefit segment utilisation</vt:lpstr>
      <vt:lpstr>LFS crash recovery</vt:lpstr>
      <vt:lpstr>LFS performance</vt:lpstr>
      <vt:lpstr>Small-file performance</vt:lpstr>
      <vt:lpstr>Large-file performance</vt:lpstr>
      <vt:lpstr>Perspective</vt:lpstr>
      <vt:lpstr>Conclusions</vt:lpstr>
      <vt:lpstr>Next Time</vt:lpstr>
      <vt:lpstr>Next Time</vt:lpstr>
      <vt:lpstr>Overview of talk</vt:lpstr>
      <vt:lpstr>Soft updates</vt:lpstr>
      <vt:lpstr>The metadata update problem</vt:lpstr>
      <vt:lpstr>Design constraints</vt:lpstr>
      <vt:lpstr>Dependency tracking</vt:lpstr>
      <vt:lpstr>Circular dependency example</vt:lpstr>
      <vt:lpstr>Circular dependency example</vt:lpstr>
      <vt:lpstr>Circular dependency example</vt:lpstr>
      <vt:lpstr>Update implementation</vt:lpstr>
      <vt:lpstr>Circular dependency example</vt:lpstr>
      <vt:lpstr>Soft updates details</vt:lpstr>
      <vt:lpstr>Recovery with soft updates</vt:lpstr>
      <vt:lpstr>Soft updates performance</vt:lpstr>
      <vt:lpstr>Create and delete performance</vt:lpstr>
      <vt:lpstr>Read performance</vt:lpstr>
      <vt:lpstr>Overall create traffic</vt:lpstr>
      <vt:lpstr>Soft updates versus logging</vt:lpstr>
      <vt:lpstr>Conclusions</vt:lpstr>
      <vt:lpstr>Next Time</vt:lpstr>
      <vt:lpstr>Next Time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114</cp:revision>
  <dcterms:created xsi:type="dcterms:W3CDTF">2010-09-20T17:25:43Z</dcterms:created>
  <dcterms:modified xsi:type="dcterms:W3CDTF">2011-09-13T14:06:44Z</dcterms:modified>
</cp:coreProperties>
</file>