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1"/>
  </p:notesMasterIdLst>
  <p:sldIdLst>
    <p:sldId id="256" r:id="rId2"/>
    <p:sldId id="266" r:id="rId3"/>
    <p:sldId id="267" r:id="rId4"/>
    <p:sldId id="257" r:id="rId5"/>
    <p:sldId id="265" r:id="rId6"/>
    <p:sldId id="258" r:id="rId7"/>
    <p:sldId id="270" r:id="rId8"/>
    <p:sldId id="259" r:id="rId9"/>
    <p:sldId id="268" r:id="rId10"/>
    <p:sldId id="293" r:id="rId11"/>
    <p:sldId id="301" r:id="rId12"/>
    <p:sldId id="303" r:id="rId13"/>
    <p:sldId id="291" r:id="rId14"/>
    <p:sldId id="290" r:id="rId15"/>
    <p:sldId id="294" r:id="rId16"/>
    <p:sldId id="295" r:id="rId17"/>
    <p:sldId id="296" r:id="rId18"/>
    <p:sldId id="297" r:id="rId19"/>
    <p:sldId id="298" r:id="rId20"/>
    <p:sldId id="304" r:id="rId21"/>
    <p:sldId id="305" r:id="rId22"/>
    <p:sldId id="306" r:id="rId23"/>
    <p:sldId id="271" r:id="rId24"/>
    <p:sldId id="282" r:id="rId25"/>
    <p:sldId id="284" r:id="rId26"/>
    <p:sldId id="273" r:id="rId27"/>
    <p:sldId id="283" r:id="rId28"/>
    <p:sldId id="274" r:id="rId29"/>
    <p:sldId id="285" r:id="rId30"/>
    <p:sldId id="286" r:id="rId31"/>
    <p:sldId id="275" r:id="rId32"/>
    <p:sldId id="269" r:id="rId33"/>
    <p:sldId id="279" r:id="rId34"/>
    <p:sldId id="280" r:id="rId35"/>
    <p:sldId id="260" r:id="rId36"/>
    <p:sldId id="261" r:id="rId37"/>
    <p:sldId id="263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72123" autoAdjust="0"/>
  </p:normalViewPr>
  <p:slideViewPr>
    <p:cSldViewPr>
      <p:cViewPr varScale="1">
        <p:scale>
          <a:sx n="73" d="100"/>
          <a:sy n="73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E84E6-475C-CF4F-A551-D7F59B29EDF5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64B3-21F2-0649-AD4F-C9BED9BBC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464B3-21F2-0649-AD4F-C9BED9BBC5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messages to an up-to-date membership?</a:t>
            </a:r>
          </a:p>
          <a:p>
            <a:r>
              <a:rPr lang="en-US" dirty="0" smtClean="0"/>
              <a:t>No stale memberships</a:t>
            </a:r>
          </a:p>
          <a:p>
            <a:r>
              <a:rPr lang="en-US" dirty="0" smtClean="0"/>
              <a:t>Solution: locks</a:t>
            </a:r>
          </a:p>
          <a:p>
            <a:pPr lvl="1"/>
            <a:r>
              <a:rPr lang="en-US" dirty="0" smtClean="0"/>
              <a:t>Multicast </a:t>
            </a:r>
            <a:r>
              <a:rPr lang="en-US" dirty="0" smtClean="0">
                <a:sym typeface="Wingdings" pitchFamily="2" charset="2"/>
              </a:rPr>
              <a:t>read-lock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Membership change write-lock</a:t>
            </a:r>
          </a:p>
          <a:p>
            <a:r>
              <a:rPr lang="en-US" dirty="0" smtClean="0">
                <a:sym typeface="Wingdings" pitchFamily="2" charset="2"/>
              </a:rPr>
              <a:t>Implemented in a distributed way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No causality</a:t>
            </a:r>
          </a:p>
          <a:p>
            <a:pPr marL="228600" indent="-228600">
              <a:buAutoNum type="arabicPeriod"/>
            </a:pPr>
            <a:r>
              <a:rPr lang="en-US" dirty="0" smtClean="0"/>
              <a:t>Causality</a:t>
            </a:r>
          </a:p>
          <a:p>
            <a:pPr marL="228600" indent="-22860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Receive messages concurrently?</a:t>
            </a:r>
          </a:p>
          <a:p>
            <a:pPr lvl="1"/>
            <a:r>
              <a:rPr lang="en-US" dirty="0" smtClean="0"/>
              <a:t>Concurrent and totally ordered </a:t>
            </a:r>
            <a:r>
              <a:rPr lang="en-US" dirty="0" err="1" smtClean="0"/>
              <a:t>wrt</a:t>
            </a:r>
            <a:r>
              <a:rPr lang="en-US" dirty="0" smtClean="0"/>
              <a:t>. membership changes</a:t>
            </a:r>
          </a:p>
          <a:p>
            <a:r>
              <a:rPr lang="en-US" dirty="0" smtClean="0"/>
              <a:t>Related Messages</a:t>
            </a:r>
          </a:p>
          <a:p>
            <a:pPr lvl="1"/>
            <a:r>
              <a:rPr lang="en-US" dirty="0" smtClean="0"/>
              <a:t>Will they come in order?</a:t>
            </a:r>
          </a:p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Will programmers anticipate it?</a:t>
            </a: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Concurrent messages: 2  choices: </a:t>
            </a:r>
          </a:p>
          <a:p>
            <a:pPr lvl="1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a) handle it or</a:t>
            </a:r>
          </a:p>
          <a:p>
            <a:pPr lvl="1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b) delay messages so that they’re in order.  </a:t>
            </a:r>
          </a:p>
          <a:p>
            <a:pPr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Real problem = this is overlooked!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state to new node</a:t>
            </a:r>
          </a:p>
          <a:p>
            <a:r>
              <a:rPr lang="en-US" dirty="0" smtClean="0"/>
              <a:t>Membership churn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inconsistent</a:t>
            </a:r>
          </a:p>
          <a:p>
            <a:r>
              <a:rPr lang="en-US" dirty="0" smtClean="0"/>
              <a:t>Solution is too complex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72A35-624F-4B3A-A729-0AD534459F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3B66-5482-4D3E-B3F0-0930FD960C5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9CE09-29D5-4DDE-9682-11679757A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cornell.edu/courses/cs614/2004sp/papers/Lam78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Suh</a:t>
            </a:r>
            <a:r>
              <a:rPr lang="en-US" dirty="0" smtClean="0"/>
              <a:t> Lee</a:t>
            </a:r>
          </a:p>
          <a:p>
            <a:r>
              <a:rPr lang="en-US" dirty="0" smtClean="0"/>
              <a:t>Some slides are borrowed from Ken, Jared (cs6410 2009) and Justin (cs614 2005)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Aside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Isis (Virtual synchrony)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Weaker properties – not quite “FLP consensus”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Much higher performance (orders of magnitude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Simple Dynamic membership control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Paxos</a:t>
            </a:r>
            <a:r>
              <a:rPr lang="en-US" dirty="0" smtClean="0"/>
              <a:t> (state machine)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Closer to FLP definition of consensus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Slower (by orders of magnitude)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Sometimes can make progress in partitioning situations where virtual synchrony </a:t>
            </a:r>
            <a:r>
              <a:rPr lang="en-US" dirty="0" smtClean="0"/>
              <a:t>can’t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Complex dynamic membership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with groups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Many systems just have one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E.g. replicated bank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Cluster mimics one highly reliable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 we can also use groups at finer granularity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E.g. to replicate a shared data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Now one process might belong to many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further reason that different processes might see different inputs and event orders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Fail-stop model</a:t>
            </a:r>
          </a:p>
          <a:p>
            <a:r>
              <a:rPr lang="en-US" dirty="0" smtClean="0"/>
              <a:t>Clocks are not synchronized</a:t>
            </a:r>
          </a:p>
          <a:p>
            <a:r>
              <a:rPr lang="en-US" dirty="0" smtClean="0"/>
              <a:t>Unreliable network</a:t>
            </a:r>
          </a:p>
          <a:p>
            <a:r>
              <a:rPr lang="en-US" dirty="0" smtClean="0"/>
              <a:t>Network partitions is rare</a:t>
            </a:r>
          </a:p>
          <a:p>
            <a:r>
              <a:rPr lang="en-US" dirty="0" smtClean="0"/>
              <a:t>Failure detection subsystem</a:t>
            </a:r>
          </a:p>
          <a:p>
            <a:pPr lvl="1"/>
            <a:r>
              <a:rPr lang="en-US" dirty="0" smtClean="0"/>
              <a:t>Consistent system-wide 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Conventional message passing technologies</a:t>
            </a:r>
          </a:p>
          <a:p>
            <a:pPr lvl="1"/>
            <a:r>
              <a:rPr lang="en-US" dirty="0" smtClean="0"/>
              <a:t>TCP, UDP, RPC, …</a:t>
            </a:r>
          </a:p>
          <a:p>
            <a:r>
              <a:rPr lang="en-US" dirty="0" smtClean="0"/>
              <a:t>Group addressing</a:t>
            </a:r>
          </a:p>
          <a:p>
            <a:r>
              <a:rPr lang="en-US" dirty="0" smtClean="0"/>
              <a:t>Logical time and causal dependency</a:t>
            </a:r>
          </a:p>
          <a:p>
            <a:r>
              <a:rPr lang="en-US" dirty="0" smtClean="0"/>
              <a:t>Message delivery ordering</a:t>
            </a:r>
          </a:p>
          <a:p>
            <a:r>
              <a:rPr lang="en-US" dirty="0" smtClean="0"/>
              <a:t>State transfer (membership change)</a:t>
            </a:r>
          </a:p>
          <a:p>
            <a:r>
              <a:rPr lang="en-US" dirty="0" smtClean="0"/>
              <a:t>Fault tolerance</a:t>
            </a:r>
          </a:p>
          <a:p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Reliable Multicast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6800" y="25908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3047999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143000" y="3505198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2000" y="2833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20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90600" y="23622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371600" y="2590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371600" y="2590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72000" y="23622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62200" y="18288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Ideal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75054" y="1828800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Reality</a:t>
            </a:r>
            <a:endParaRPr lang="en-US" b="1" dirty="0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5105400" y="2590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5105400" y="2590800"/>
            <a:ext cx="304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2362200" y="3048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2362200" y="2590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6248400" y="3048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V="1">
            <a:off x="6248400" y="27432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541837"/>
            <a:ext cx="8229600" cy="2087563"/>
          </a:xfrm>
        </p:spPr>
        <p:txBody>
          <a:bodyPr>
            <a:normAutofit/>
          </a:bodyPr>
          <a:lstStyle/>
          <a:p>
            <a:r>
              <a:rPr lang="en-US" dirty="0" smtClean="0"/>
              <a:t>UDP, TCP, Multicast not good enough</a:t>
            </a:r>
          </a:p>
          <a:p>
            <a:r>
              <a:rPr lang="en-US" i="1" dirty="0" smtClean="0"/>
              <a:t>What is the correct way to recover?</a:t>
            </a:r>
          </a:p>
        </p:txBody>
      </p:sp>
      <p:sp>
        <p:nvSpPr>
          <p:cNvPr id="23" name="Explosion 1 22"/>
          <p:cNvSpPr/>
          <p:nvPr/>
        </p:nvSpPr>
        <p:spPr>
          <a:xfrm>
            <a:off x="5257800" y="32004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1 23"/>
          <p:cNvSpPr/>
          <p:nvPr/>
        </p:nvSpPr>
        <p:spPr>
          <a:xfrm>
            <a:off x="6629400" y="25908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Churn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267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267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5638800" y="2514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971800" y="1447800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Receives new membership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619500" y="2095500"/>
            <a:ext cx="685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35814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71800" y="3810000"/>
            <a:ext cx="120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Never sent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6" idx="0"/>
          </p:cNvCxnSpPr>
          <p:nvPr/>
        </p:nvCxnSpPr>
        <p:spPr>
          <a:xfrm rot="5400000" flipH="1" flipV="1">
            <a:off x="3500468" y="3348067"/>
            <a:ext cx="533398" cy="39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4541837"/>
            <a:ext cx="8229600" cy="2087563"/>
          </a:xfrm>
        </p:spPr>
        <p:txBody>
          <a:bodyPr>
            <a:normAutofit/>
          </a:bodyPr>
          <a:lstStyle/>
          <a:p>
            <a:r>
              <a:rPr lang="en-US" dirty="0" smtClean="0"/>
              <a:t>Membership changes are not instant</a:t>
            </a:r>
          </a:p>
          <a:p>
            <a:r>
              <a:rPr lang="en-US" dirty="0" smtClean="0"/>
              <a:t>How to handle failure cases?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914400" y="2971799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581400" y="25146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3581400" y="2514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40386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4038600" y="2514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V="1">
            <a:off x="55626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5562600" y="2971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5867400" y="2514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0386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18114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5867400" y="2514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Everybody wants it!</a:t>
            </a:r>
          </a:p>
          <a:p>
            <a:pPr marL="514350" indent="-514350"/>
            <a:r>
              <a:rPr lang="en-US" dirty="0" smtClean="0"/>
              <a:t>How can you know if you have it?</a:t>
            </a:r>
          </a:p>
          <a:p>
            <a:pPr marL="514350" indent="-514350"/>
            <a:r>
              <a:rPr lang="en-US" dirty="0" smtClean="0"/>
              <a:t>How can you get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124200" y="2362200"/>
            <a:ext cx="3429000" cy="1219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New nodes must get current state</a:t>
            </a:r>
          </a:p>
          <a:p>
            <a:r>
              <a:rPr lang="en-US" dirty="0" smtClean="0"/>
              <a:t>Does not happen </a:t>
            </a:r>
            <a:r>
              <a:rPr lang="en-US" i="1" dirty="0" smtClean="0"/>
              <a:t>instantly</a:t>
            </a:r>
          </a:p>
          <a:p>
            <a:r>
              <a:rPr lang="en-US" dirty="0" smtClean="0"/>
              <a:t>How do you handle nodes failing/joining?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29718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4191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3467100" y="2628900"/>
            <a:ext cx="914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495800" y="2971800"/>
            <a:ext cx="609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Atomicity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6800" y="2450067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290726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143000" y="3364466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2221468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2000" y="2692956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2000" y="3135868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90600" y="2221468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371600" y="24500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371600" y="2450068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72000" y="2221468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362200" y="16880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Ideal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75054" y="1688068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Reality</a:t>
            </a:r>
            <a:endParaRPr lang="en-US" b="1" dirty="0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5105400" y="24500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5562600" y="2450068"/>
            <a:ext cx="304800" cy="75033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2362200" y="290726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2362200" y="245006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1600" y="22976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10200" y="2907268"/>
            <a:ext cx="2286000" cy="158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6248400" y="2907268"/>
            <a:ext cx="762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48400" y="33644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Explosion 1 25"/>
          <p:cNvSpPr/>
          <p:nvPr/>
        </p:nvSpPr>
        <p:spPr>
          <a:xfrm>
            <a:off x="5791200" y="3200400"/>
            <a:ext cx="304800" cy="228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Nodes can fail mid-transmit</a:t>
            </a:r>
          </a:p>
          <a:p>
            <a:r>
              <a:rPr lang="en-US" dirty="0" smtClean="0"/>
              <a:t>Some nodes receive message, others do not</a:t>
            </a:r>
          </a:p>
          <a:p>
            <a:r>
              <a:rPr lang="en-US" dirty="0" smtClean="0"/>
              <a:t>Inconsistencies arise!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Group Approach to Reliable Distributed Computing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 </a:t>
            </a:r>
            <a:r>
              <a:rPr lang="en-US" dirty="0" err="1" smtClean="0"/>
              <a:t>Birman</a:t>
            </a:r>
            <a:endParaRPr lang="en-US" dirty="0" smtClean="0"/>
          </a:p>
          <a:p>
            <a:pPr lvl="1"/>
            <a:r>
              <a:rPr lang="en-US" dirty="0" smtClean="0"/>
              <a:t>Professor, Cornell University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Isis</a:t>
            </a:r>
          </a:p>
          <a:p>
            <a:pPr lvl="1"/>
            <a:r>
              <a:rPr lang="en-US" dirty="0" smtClean="0"/>
              <a:t>Quicksilver</a:t>
            </a:r>
          </a:p>
          <a:p>
            <a:pPr lvl="1"/>
            <a:r>
              <a:rPr lang="en-US" dirty="0" smtClean="0"/>
              <a:t>Live Object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828800"/>
            <a:ext cx="1219200" cy="145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groups of cooperating programs</a:t>
            </a:r>
          </a:p>
          <a:p>
            <a:r>
              <a:rPr lang="en-US" dirty="0" smtClean="0"/>
              <a:t>Pub/sub style of interaction</a:t>
            </a:r>
          </a:p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Group communication</a:t>
            </a:r>
          </a:p>
          <a:p>
            <a:pPr lvl="1"/>
            <a:r>
              <a:rPr lang="en-US" dirty="0" smtClean="0"/>
              <a:t>Group membership as input</a:t>
            </a:r>
          </a:p>
          <a:p>
            <a:pPr lvl="1"/>
            <a:r>
              <a:rPr lang="en-US" dirty="0" smtClean="0"/>
              <a:t>Synchronization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group</a:t>
            </a:r>
          </a:p>
          <a:p>
            <a:pPr lvl="1"/>
            <a:r>
              <a:rPr lang="en-US" dirty="0" smtClean="0"/>
              <a:t>Group addressing</a:t>
            </a:r>
          </a:p>
          <a:p>
            <a:pPr lvl="1"/>
            <a:r>
              <a:rPr lang="en-US" dirty="0" smtClean="0"/>
              <a:t>All or none delivery</a:t>
            </a:r>
          </a:p>
          <a:p>
            <a:pPr lvl="1"/>
            <a:r>
              <a:rPr lang="en-US" dirty="0" smtClean="0"/>
              <a:t>Message Ordering</a:t>
            </a:r>
          </a:p>
          <a:p>
            <a:endParaRPr lang="en-US" dirty="0" smtClean="0"/>
          </a:p>
          <a:p>
            <a:r>
              <a:rPr lang="en-US" dirty="0" smtClean="0"/>
              <a:t>Explicit group	</a:t>
            </a:r>
          </a:p>
          <a:p>
            <a:pPr lvl="1"/>
            <a:r>
              <a:rPr lang="en-US" dirty="0" smtClean="0"/>
              <a:t>Members cooperate directly</a:t>
            </a:r>
          </a:p>
          <a:p>
            <a:pPr lvl="1"/>
            <a:r>
              <a:rPr lang="en-US" dirty="0" smtClean="0"/>
              <a:t>Consistent views of group membership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view gives a simple leader election rule</a:t>
            </a:r>
          </a:p>
          <a:p>
            <a:r>
              <a:rPr lang="en-US" dirty="0" smtClean="0"/>
              <a:t>A group can easily solve consensus</a:t>
            </a:r>
          </a:p>
          <a:p>
            <a:r>
              <a:rPr lang="en-US" dirty="0" smtClean="0"/>
              <a:t>A group can easily do consistent  snapshot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Lock-step execution model</a:t>
            </a:r>
          </a:p>
          <a:p>
            <a:pPr lvl="1"/>
            <a:r>
              <a:rPr lang="en-US" dirty="0" smtClean="0"/>
              <a:t>Implementing synchronous model in asynchronous environment</a:t>
            </a:r>
          </a:p>
          <a:p>
            <a:pPr lvl="1"/>
            <a:r>
              <a:rPr lang="en-US" dirty="0" smtClean="0"/>
              <a:t>Order of events is preserved</a:t>
            </a:r>
          </a:p>
          <a:p>
            <a:pPr lvl="1"/>
            <a:r>
              <a:rPr lang="en-US" dirty="0" smtClean="0"/>
              <a:t>A multicast is delivered to its full membership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514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743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2895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581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3581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4267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4267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38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6019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315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73152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23622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24384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V="1">
            <a:off x="6248400" y="3505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V="1">
            <a:off x="624840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practical</a:t>
            </a:r>
          </a:p>
          <a:p>
            <a:pPr lvl="1"/>
            <a:r>
              <a:rPr lang="en-US" dirty="0" smtClean="0"/>
              <a:t>Impossible in the presence of failures</a:t>
            </a:r>
          </a:p>
          <a:p>
            <a:pPr lvl="1"/>
            <a:r>
              <a:rPr lang="en-US" dirty="0" smtClean="0"/>
              <a:t>Expensive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want close synchrony with high throughput. </a:t>
            </a:r>
          </a:p>
          <a:p>
            <a:pPr>
              <a:buNone/>
            </a:pPr>
            <a:r>
              <a:rPr lang="en-US" dirty="0" smtClean="0"/>
              <a:t>	=&gt; </a:t>
            </a:r>
            <a:r>
              <a:rPr lang="en-US" i="1" dirty="0" smtClean="0"/>
              <a:t>Virtual Synchrony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 synchronization requirements where possible </a:t>
            </a:r>
          </a:p>
          <a:p>
            <a:pPr lvl="1"/>
            <a:r>
              <a:rPr lang="en-US" dirty="0" smtClean="0"/>
              <a:t>Different orders among concurrent events won’t matter as long as they are delivered.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Execution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5814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38800" y="2514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6019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6096000" y="3429000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6096000" y="2514600"/>
            <a:ext cx="7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Atomic delivery ordering</a:t>
            </a:r>
          </a:p>
          <a:p>
            <a:r>
              <a:rPr lang="en-US" dirty="0" smtClean="0"/>
              <a:t>Stronger Ordering, but costly</a:t>
            </a:r>
          </a:p>
          <a:p>
            <a:r>
              <a:rPr lang="en-US" dirty="0" smtClean="0"/>
              <a:t>locking or token passing</a:t>
            </a:r>
          </a:p>
          <a:p>
            <a:endParaRPr lang="en-US" dirty="0" smtClean="0"/>
          </a:p>
          <a:p>
            <a:r>
              <a:rPr lang="en-US" dirty="0" smtClean="0"/>
              <a:t>Not all applications need this…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messages can be sent to concurrently </a:t>
            </a:r>
            <a:r>
              <a:rPr lang="en-US" i="1" dirty="0" smtClean="0"/>
              <a:t>only when their effects on the group are independent</a:t>
            </a:r>
          </a:p>
          <a:p>
            <a:r>
              <a:rPr lang="en-US" dirty="0" smtClean="0"/>
              <a:t>If m1 causally precedes m2, then m1 should be delivered before m2.</a:t>
            </a:r>
          </a:p>
          <a:p>
            <a:r>
              <a:rPr lang="en-US" dirty="0" smtClean="0"/>
              <a:t>Weaker then ABCAST</a:t>
            </a:r>
          </a:p>
          <a:p>
            <a:r>
              <a:rPr lang="en-US" dirty="0" smtClean="0"/>
              <a:t>Fast!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400" dirty="0" smtClean="0"/>
              <a:t>Understanding the Limitations </a:t>
            </a:r>
            <a:br>
              <a:rPr lang="en-US" sz="3400" dirty="0" smtClean="0"/>
            </a:br>
            <a:r>
              <a:rPr lang="en-US" sz="3400" dirty="0" smtClean="0"/>
              <a:t>of Causally and Totally Ordered Communication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Cheriton</a:t>
            </a:r>
            <a:endParaRPr lang="en-US" dirty="0" smtClean="0"/>
          </a:p>
          <a:p>
            <a:pPr lvl="1"/>
            <a:r>
              <a:rPr lang="en-US" dirty="0" smtClean="0"/>
              <a:t>Stanford</a:t>
            </a:r>
          </a:p>
          <a:p>
            <a:pPr lvl="1"/>
            <a:r>
              <a:rPr lang="en-US" dirty="0" smtClean="0"/>
              <a:t>PhD – Waterloo</a:t>
            </a:r>
          </a:p>
          <a:p>
            <a:pPr lvl="1"/>
            <a:r>
              <a:rPr lang="en-US" dirty="0" smtClean="0"/>
              <a:t>Billionaire</a:t>
            </a:r>
          </a:p>
          <a:p>
            <a:r>
              <a:rPr lang="en-US" dirty="0" smtClean="0"/>
              <a:t>Dale Skeen</a:t>
            </a:r>
          </a:p>
          <a:p>
            <a:pPr lvl="1"/>
            <a:r>
              <a:rPr lang="en-US" dirty="0" smtClean="0"/>
              <a:t>PhD – UC Berkeley</a:t>
            </a:r>
          </a:p>
          <a:p>
            <a:pPr lvl="1"/>
            <a:r>
              <a:rPr lang="en-US" dirty="0" smtClean="0"/>
              <a:t>Distributed pub/sub communication</a:t>
            </a:r>
          </a:p>
          <a:p>
            <a:pPr lvl="1"/>
            <a:r>
              <a:rPr lang="en-US" dirty="0" smtClean="0"/>
              <a:t>3-phase commit protocol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133600"/>
            <a:ext cx="1257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CBCAST?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smtClean="0"/>
              <a:t>When any conflicting multicasts are uniquely ordered along a single causal chain</a:t>
            </a:r>
          </a:p>
          <a:p>
            <a:r>
              <a:rPr lang="en-US" dirty="0" smtClean="0"/>
              <a:t>…..This is Virtual Synchrony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22098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066800" y="2971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66800" y="2590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858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00" y="32146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66800" y="20574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2766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276600" y="2209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2766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1066800" y="3352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flipV="1">
            <a:off x="1981200" y="2209800"/>
            <a:ext cx="381000" cy="1143000"/>
            <a:chOff x="1296" y="2448"/>
            <a:chExt cx="192" cy="624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934200" y="220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934200" y="2209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9342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23"/>
          <p:cNvGrpSpPr>
            <a:grpSpLocks/>
          </p:cNvGrpSpPr>
          <p:nvPr/>
        </p:nvGrpSpPr>
        <p:grpSpPr bwMode="auto">
          <a:xfrm flipV="1">
            <a:off x="5257800" y="2209800"/>
            <a:ext cx="304800" cy="1143000"/>
            <a:chOff x="1296" y="2448"/>
            <a:chExt cx="192" cy="624"/>
          </a:xfrm>
        </p:grpSpPr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1066800" y="2209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752600" y="2209800"/>
            <a:ext cx="228600" cy="1143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1981200" y="3352800"/>
            <a:ext cx="6096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2895600" y="2209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2590800" y="2209800"/>
            <a:ext cx="304800" cy="1143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3962400" y="2971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581400" y="2209800"/>
            <a:ext cx="381000" cy="762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4648200" y="2971800"/>
            <a:ext cx="228600" cy="381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876800" y="3352800"/>
            <a:ext cx="6858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>
            <a:off x="5562600" y="2971800"/>
            <a:ext cx="152400" cy="381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248400" y="2209800"/>
            <a:ext cx="16764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4343400" y="2209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343400" y="2971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4343400" y="2590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H="1">
            <a:off x="5791200" y="2209800"/>
            <a:ext cx="457200" cy="7620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5715000" y="2971800"/>
            <a:ext cx="762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1066800" y="25908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5867400" y="25908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248400" y="33528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5029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5029200" y="2590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V="1">
            <a:off x="5029200" y="2209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6477000" y="2971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V="1">
            <a:off x="6477000" y="2590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V="1">
            <a:off x="6477000" y="22098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048000" y="17526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962400" y="27432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5105400" y="34290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6705600" y="1828800"/>
            <a:ext cx="381000" cy="381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724400" y="2209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6324600" y="3352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38400" y="1295400"/>
            <a:ext cx="4217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Each thread corresponds to a different lock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a closely synchronous execution model</a:t>
            </a:r>
          </a:p>
          <a:p>
            <a:r>
              <a:rPr lang="en-US" dirty="0" smtClean="0"/>
              <a:t>Asynchronous, pipelined communication</a:t>
            </a:r>
          </a:p>
          <a:p>
            <a:r>
              <a:rPr lang="en-US" dirty="0" smtClean="0"/>
              <a:t>Failure handling through a system membership list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higher-level mechanisms for process groups</a:t>
            </a:r>
          </a:p>
          <a:p>
            <a:r>
              <a:rPr lang="en-US" dirty="0" smtClean="0"/>
              <a:t>Still used in</a:t>
            </a:r>
          </a:p>
          <a:p>
            <a:pPr lvl="1"/>
            <a:r>
              <a:rPr lang="en-US" dirty="0" smtClean="0"/>
              <a:t>New York and Swiss Stock Exchange</a:t>
            </a:r>
          </a:p>
          <a:p>
            <a:pPr lvl="1"/>
            <a:r>
              <a:rPr lang="en-US" dirty="0" smtClean="0"/>
              <a:t>French Air Traffic Control System</a:t>
            </a:r>
          </a:p>
          <a:p>
            <a:pPr lvl="1"/>
            <a:r>
              <a:rPr lang="en-US" dirty="0" smtClean="0"/>
              <a:t>US Navy AEGIS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delivery is atomic, but not </a:t>
            </a:r>
            <a:r>
              <a:rPr lang="en-US" i="1" dirty="0" smtClean="0"/>
              <a:t>durable</a:t>
            </a:r>
          </a:p>
          <a:p>
            <a:r>
              <a:rPr lang="en-US" dirty="0" smtClean="0"/>
              <a:t>Incidental ordering</a:t>
            </a:r>
          </a:p>
          <a:p>
            <a:pPr lvl="1"/>
            <a:r>
              <a:rPr lang="en-US" dirty="0" smtClean="0"/>
              <a:t>Limited to ensure communication-level semantics</a:t>
            </a:r>
          </a:p>
          <a:p>
            <a:pPr lvl="1"/>
            <a:r>
              <a:rPr lang="en-US" dirty="0" smtClean="0"/>
              <a:t>Not enough to ensure application-level consistency.</a:t>
            </a:r>
          </a:p>
          <a:p>
            <a:r>
              <a:rPr lang="en-US" dirty="0" smtClean="0"/>
              <a:t>Violates end-to-end argument.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say “</a:t>
            </a:r>
            <a:r>
              <a:rPr lang="en-US" i="1" dirty="0" smtClean="0"/>
              <a:t>for sure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Can’t say the “</a:t>
            </a:r>
            <a:r>
              <a:rPr lang="en-US" i="1" dirty="0" smtClean="0"/>
              <a:t>whole story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Can’t say “</a:t>
            </a:r>
            <a:r>
              <a:rPr lang="en-US" i="1" dirty="0" smtClean="0"/>
              <a:t>together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Can’t say “</a:t>
            </a:r>
            <a:r>
              <a:rPr lang="en-US" i="1" dirty="0" smtClean="0"/>
              <a:t>efficiently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say “</a:t>
            </a:r>
            <a:r>
              <a:rPr lang="en-US" i="1" dirty="0" smtClean="0"/>
              <a:t>for sure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Causal relationships at semantic level are not recognizable</a:t>
            </a:r>
          </a:p>
          <a:p>
            <a:r>
              <a:rPr lang="en-US" dirty="0" smtClean="0"/>
              <a:t>External or ‘hidden’ communication channel.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286000"/>
            <a:ext cx="464850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say “</a:t>
            </a:r>
            <a:r>
              <a:rPr lang="en-US" i="1" dirty="0" smtClean="0"/>
              <a:t>together</a:t>
            </a:r>
            <a:r>
              <a:rPr lang="en-US" dirty="0" smtClean="0"/>
              <a:t>”, “whole story”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ordering, semantic ordering are not ensured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8200" y="2743200"/>
            <a:ext cx="7162800" cy="393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say “</a:t>
            </a:r>
            <a:r>
              <a:rPr lang="en-US" i="1" dirty="0" smtClean="0"/>
              <a:t>efficiently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efficiency gain over state-level techniques</a:t>
            </a:r>
          </a:p>
          <a:p>
            <a:r>
              <a:rPr lang="en-US" dirty="0" smtClean="0"/>
              <a:t>False Causality</a:t>
            </a:r>
          </a:p>
          <a:p>
            <a:r>
              <a:rPr lang="en-US" dirty="0" smtClean="0"/>
              <a:t>Not scalable</a:t>
            </a:r>
          </a:p>
          <a:p>
            <a:pPr lvl="1"/>
            <a:r>
              <a:rPr lang="en-US" dirty="0" smtClean="0"/>
              <a:t>Overhead of message reordering</a:t>
            </a:r>
          </a:p>
          <a:p>
            <a:pPr lvl="1"/>
            <a:r>
              <a:rPr lang="en-US" dirty="0" smtClean="0"/>
              <a:t>Buffering requirements grow </a:t>
            </a:r>
            <a:r>
              <a:rPr lang="en-US" dirty="0" err="1" smtClean="0"/>
              <a:t>quadratically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What if m2 happened to follow m1, but was not causally related?</a:t>
            </a:r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39814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Synchrony good!</a:t>
            </a:r>
          </a:p>
          <a:p>
            <a:endParaRPr lang="en-US" dirty="0" smtClean="0"/>
          </a:p>
          <a:p>
            <a:r>
              <a:rPr lang="en-US" dirty="0" smtClean="0"/>
              <a:t>But, not perfect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End-to-End Argument</a:t>
            </a:r>
          </a:p>
          <a:p>
            <a:r>
              <a:rPr lang="en-US" dirty="0" smtClean="0"/>
              <a:t>Multicast</a:t>
            </a:r>
          </a:p>
          <a:p>
            <a:r>
              <a:rPr lang="en-US" dirty="0" smtClean="0"/>
              <a:t>Partial/Total Ordering</a:t>
            </a:r>
          </a:p>
          <a:p>
            <a:pPr lvl="1"/>
            <a:r>
              <a:rPr lang="en-US" dirty="0" smtClean="0"/>
              <a:t>Happens-before relation</a:t>
            </a:r>
          </a:p>
          <a:p>
            <a:r>
              <a:rPr lang="en-US" dirty="0" smtClean="0"/>
              <a:t>Logical/Physical Clocks</a:t>
            </a:r>
          </a:p>
          <a:p>
            <a:r>
              <a:rPr lang="en-US" dirty="0" smtClean="0"/>
              <a:t>Distributed </a:t>
            </a:r>
            <a:r>
              <a:rPr lang="en-US" dirty="0" err="1" smtClean="0"/>
              <a:t>snapshop</a:t>
            </a:r>
            <a:endParaRPr lang="en-US" dirty="0" smtClean="0"/>
          </a:p>
          <a:p>
            <a:r>
              <a:rPr lang="en-US" dirty="0" smtClean="0"/>
              <a:t>Consensus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vs. synchronous</a:t>
            </a:r>
          </a:p>
          <a:p>
            <a:endParaRPr lang="en-US" dirty="0" smtClean="0"/>
          </a:p>
          <a:p>
            <a:r>
              <a:rPr lang="en-US" dirty="0" smtClean="0"/>
              <a:t>Failure model</a:t>
            </a:r>
          </a:p>
          <a:p>
            <a:pPr lvl="1"/>
            <a:r>
              <a:rPr lang="en-US" dirty="0" smtClean="0"/>
              <a:t>Crash-stop (fail-stop) Failures</a:t>
            </a:r>
          </a:p>
          <a:p>
            <a:pPr lvl="1"/>
            <a:r>
              <a:rPr lang="en-US" dirty="0" smtClean="0"/>
              <a:t>Byzantine Failures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1978 </a:t>
            </a:r>
            <a:r>
              <a:rPr lang="en-US" dirty="0" err="1" smtClean="0"/>
              <a:t>Lamport’s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0000"/>
                </a:solidFill>
                <a:hlinkClick r:id="rId3"/>
              </a:rPr>
              <a:t>“</a:t>
            </a:r>
            <a:r>
              <a:rPr i="1" dirty="0" smtClean="0">
                <a:solidFill>
                  <a:srgbClr val="000000"/>
                </a:solidFill>
                <a:hlinkClick r:id="rId3"/>
              </a:rPr>
              <a:t>Time, Clocks, and the Ordering of Events in a Distributed System</a:t>
            </a:r>
            <a:r>
              <a:rPr lang="en-US" i="1" dirty="0" smtClean="0"/>
              <a:t>”</a:t>
            </a:r>
          </a:p>
          <a:p>
            <a:r>
              <a:rPr lang="en-US" dirty="0" smtClean="0"/>
              <a:t>1983 Schneider’s </a:t>
            </a:r>
            <a:r>
              <a:rPr lang="en-US" i="1" dirty="0" smtClean="0"/>
              <a:t>State machine replication</a:t>
            </a:r>
          </a:p>
          <a:p>
            <a:r>
              <a:rPr lang="en-US" dirty="0" smtClean="0"/>
              <a:t>1985 </a:t>
            </a:r>
            <a:r>
              <a:rPr lang="en-US" dirty="0" err="1" smtClean="0"/>
              <a:t>FLP’s</a:t>
            </a:r>
            <a:r>
              <a:rPr lang="en-US" dirty="0" smtClean="0"/>
              <a:t> </a:t>
            </a:r>
            <a:r>
              <a:rPr lang="en-US" i="1" dirty="0" smtClean="0"/>
              <a:t>the impossibility of asynchronous fault-tolerant consensus</a:t>
            </a:r>
          </a:p>
          <a:p>
            <a:endParaRPr lang="en-US" i="1" dirty="0" smtClean="0"/>
          </a:p>
          <a:p>
            <a:r>
              <a:rPr lang="en-US" dirty="0" smtClean="0"/>
              <a:t>1981 transactional </a:t>
            </a:r>
            <a:r>
              <a:rPr lang="en-US" dirty="0" err="1" smtClean="0"/>
              <a:t>serializability</a:t>
            </a:r>
            <a:r>
              <a:rPr lang="en-US" dirty="0" smtClean="0"/>
              <a:t> (2PC)</a:t>
            </a:r>
          </a:p>
          <a:p>
            <a:r>
              <a:rPr lang="en-US" dirty="0" smtClean="0"/>
              <a:t>1981 Non-blocking 3PC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system with</a:t>
            </a:r>
          </a:p>
          <a:p>
            <a:pPr lvl="1"/>
            <a:r>
              <a:rPr lang="en-US" dirty="0" smtClean="0"/>
              <a:t>Fault-tolerance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Easy programmability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1980’s</a:t>
            </a:r>
          </a:p>
          <a:p>
            <a:r>
              <a:rPr lang="en-US" dirty="0" smtClean="0"/>
              <a:t>Key idea: equate “group” with “data abstraction”</a:t>
            </a:r>
          </a:p>
          <a:p>
            <a:pPr lvl="1"/>
            <a:r>
              <a:rPr lang="en-US" dirty="0" smtClean="0"/>
              <a:t>Each group implements some object</a:t>
            </a:r>
          </a:p>
          <a:p>
            <a:pPr lvl="1"/>
            <a:r>
              <a:rPr lang="en-US" dirty="0" smtClean="0"/>
              <a:t>An application can belong to many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sees what looks like a synchronous execution</a:t>
            </a:r>
          </a:p>
          <a:p>
            <a:pPr lvl="1"/>
            <a:r>
              <a:rPr lang="en-US" dirty="0" smtClean="0"/>
              <a:t>Simplifies the developer’s task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 groups with state transfer, automated fault detection and membership reporting</a:t>
            </a:r>
          </a:p>
          <a:p>
            <a:r>
              <a:rPr lang="en-US" dirty="0" smtClean="0"/>
              <a:t>Ordered reliable multicast, in several flavors</a:t>
            </a:r>
          </a:p>
          <a:p>
            <a:r>
              <a:rPr lang="en-US" dirty="0" smtClean="0"/>
              <a:t>Extremely good performance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1111</Words>
  <Application>Microsoft Office PowerPoint</Application>
  <PresentationFormat>On-screen Show (4:3)</PresentationFormat>
  <Paragraphs>299</Paragraphs>
  <Slides>39</Slides>
  <Notes>19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Virtual Synchrony</vt:lpstr>
      <vt:lpstr>The Process Group Approach to Reliable Distributed Computing</vt:lpstr>
      <vt:lpstr>Understanding the Limitations  of Causally and Totally Ordered Communication</vt:lpstr>
      <vt:lpstr>Recap…</vt:lpstr>
      <vt:lpstr>Recap</vt:lpstr>
      <vt:lpstr>Distributed computing</vt:lpstr>
      <vt:lpstr>Motivation</vt:lpstr>
      <vt:lpstr>Virtual Synchrony</vt:lpstr>
      <vt:lpstr>Virtual Synchrony</vt:lpstr>
      <vt:lpstr>Historical Aside</vt:lpstr>
      <vt:lpstr>Programming with groups</vt:lpstr>
      <vt:lpstr>ISIS</vt:lpstr>
      <vt:lpstr>Assumptions</vt:lpstr>
      <vt:lpstr>Difficulties</vt:lpstr>
      <vt:lpstr>No Reliable Multicast</vt:lpstr>
      <vt:lpstr>Membership Churn</vt:lpstr>
      <vt:lpstr>Message Ordering</vt:lpstr>
      <vt:lpstr>State Transfers</vt:lpstr>
      <vt:lpstr>Failure Atomicity</vt:lpstr>
      <vt:lpstr>Process Groups</vt:lpstr>
      <vt:lpstr>Process Groups</vt:lpstr>
      <vt:lpstr>Process groups</vt:lpstr>
      <vt:lpstr>Close Synchrony</vt:lpstr>
      <vt:lpstr>Close Synchrony</vt:lpstr>
      <vt:lpstr>Close Synchrony</vt:lpstr>
      <vt:lpstr>Virtual Synchrony</vt:lpstr>
      <vt:lpstr>Asynchronous Execution</vt:lpstr>
      <vt:lpstr>ABCAST</vt:lpstr>
      <vt:lpstr>CBCAST</vt:lpstr>
      <vt:lpstr>When to use CBCAST?</vt:lpstr>
      <vt:lpstr>Benefits</vt:lpstr>
      <vt:lpstr>Isis toolkit</vt:lpstr>
      <vt:lpstr>Problems</vt:lpstr>
      <vt:lpstr>Limitations</vt:lpstr>
      <vt:lpstr>Can’t say “for sure”</vt:lpstr>
      <vt:lpstr>Can’t say “together”, “whole story”</vt:lpstr>
      <vt:lpstr>Can’t say “efficiently”</vt:lpstr>
      <vt:lpstr>False Causality</vt:lpstr>
      <vt:lpstr>Discussion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Synchnory</dc:title>
  <dc:creator>kslee</dc:creator>
  <cp:lastModifiedBy>KiSuh Lee</cp:lastModifiedBy>
  <cp:revision>36</cp:revision>
  <dcterms:created xsi:type="dcterms:W3CDTF">2010-12-02T02:52:21Z</dcterms:created>
  <dcterms:modified xsi:type="dcterms:W3CDTF">2010-12-02T02:55:41Z</dcterms:modified>
</cp:coreProperties>
</file>