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9" r:id="rId3"/>
    <p:sldId id="302" r:id="rId4"/>
    <p:sldId id="260" r:id="rId5"/>
    <p:sldId id="261" r:id="rId6"/>
    <p:sldId id="311" r:id="rId7"/>
    <p:sldId id="267" r:id="rId8"/>
    <p:sldId id="309" r:id="rId9"/>
    <p:sldId id="262" r:id="rId10"/>
    <p:sldId id="308" r:id="rId11"/>
    <p:sldId id="263" r:id="rId12"/>
    <p:sldId id="265" r:id="rId13"/>
    <p:sldId id="303" r:id="rId14"/>
    <p:sldId id="301" r:id="rId15"/>
    <p:sldId id="304" r:id="rId16"/>
    <p:sldId id="305" r:id="rId17"/>
    <p:sldId id="306" r:id="rId18"/>
    <p:sldId id="277" r:id="rId19"/>
    <p:sldId id="312" r:id="rId20"/>
    <p:sldId id="313" r:id="rId21"/>
    <p:sldId id="314" r:id="rId22"/>
    <p:sldId id="315" r:id="rId23"/>
    <p:sldId id="316" r:id="rId24"/>
    <p:sldId id="279" r:id="rId25"/>
    <p:sldId id="280" r:id="rId26"/>
    <p:sldId id="307" r:id="rId27"/>
    <p:sldId id="281" r:id="rId28"/>
    <p:sldId id="282" r:id="rId29"/>
    <p:sldId id="283" r:id="rId30"/>
    <p:sldId id="284" r:id="rId31"/>
    <p:sldId id="285" r:id="rId32"/>
    <p:sldId id="286" r:id="rId33"/>
    <p:sldId id="310" r:id="rId34"/>
    <p:sldId id="287" r:id="rId35"/>
    <p:sldId id="288" r:id="rId36"/>
    <p:sldId id="289" r:id="rId37"/>
    <p:sldId id="290" r:id="rId38"/>
    <p:sldId id="292" r:id="rId39"/>
    <p:sldId id="293" r:id="rId40"/>
    <p:sldId id="317" r:id="rId41"/>
    <p:sldId id="318" r:id="rId42"/>
    <p:sldId id="319" r:id="rId43"/>
    <p:sldId id="320" r:id="rId44"/>
    <p:sldId id="294" r:id="rId45"/>
    <p:sldId id="295" r:id="rId46"/>
    <p:sldId id="321" r:id="rId47"/>
    <p:sldId id="296" r:id="rId48"/>
    <p:sldId id="297" r:id="rId49"/>
    <p:sldId id="298" r:id="rId50"/>
    <p:sldId id="299" r:id="rId51"/>
    <p:sldId id="30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C24AA6A-518B-CE42-B26D-13FB4828501F}">
          <p14:sldIdLst>
            <p14:sldId id="256"/>
            <p14:sldId id="259"/>
            <p14:sldId id="302"/>
            <p14:sldId id="260"/>
            <p14:sldId id="261"/>
            <p14:sldId id="311"/>
            <p14:sldId id="267"/>
            <p14:sldId id="309"/>
            <p14:sldId id="262"/>
            <p14:sldId id="308"/>
            <p14:sldId id="263"/>
          </p14:sldIdLst>
        </p14:section>
        <p14:section name="Design" id="{1FED14DD-8DBC-6341-8205-71087D34F462}">
          <p14:sldIdLst>
            <p14:sldId id="265"/>
            <p14:sldId id="303"/>
            <p14:sldId id="301"/>
            <p14:sldId id="304"/>
            <p14:sldId id="305"/>
            <p14:sldId id="306"/>
          </p14:sldIdLst>
        </p14:section>
        <p14:section name="Untitled Section" id="{4D290D73-BD47-8F41-ADA4-A2F08E0866A3}">
          <p14:sldIdLst>
            <p14:sldId id="277"/>
            <p14:sldId id="312"/>
            <p14:sldId id="313"/>
            <p14:sldId id="314"/>
            <p14:sldId id="315"/>
            <p14:sldId id="316"/>
            <p14:sldId id="279"/>
            <p14:sldId id="280"/>
          </p14:sldIdLst>
        </p14:section>
        <p14:section name="Overcast Evaluation" id="{F7136532-A5EE-BF4A-A461-B74E69EB5B23}">
          <p14:sldIdLst>
            <p14:sldId id="307"/>
            <p14:sldId id="281"/>
            <p14:sldId id="282"/>
            <p14:sldId id="283"/>
            <p14:sldId id="284"/>
            <p14:sldId id="285"/>
            <p14:sldId id="286"/>
            <p14:sldId id="310"/>
            <p14:sldId id="287"/>
            <p14:sldId id="288"/>
            <p14:sldId id="289"/>
            <p14:sldId id="290"/>
            <p14:sldId id="292"/>
            <p14:sldId id="293"/>
            <p14:sldId id="317"/>
            <p14:sldId id="318"/>
            <p14:sldId id="319"/>
            <p14:sldId id="320"/>
            <p14:sldId id="294"/>
            <p14:sldId id="295"/>
            <p14:sldId id="321"/>
            <p14:sldId id="296"/>
            <p14:sldId id="297"/>
            <p14:sldId id="298"/>
            <p14:sldId id="299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6AA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30" autoAdjust="0"/>
  </p:normalViewPr>
  <p:slideViewPr>
    <p:cSldViewPr snapToGrid="0" snapToObjects="1">
      <p:cViewPr varScale="1">
        <p:scale>
          <a:sx n="63" d="100"/>
          <a:sy n="63" d="100"/>
        </p:scale>
        <p:origin x="-6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-276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234E2-F3C4-6B42-96CE-8E34EF39476E}" type="datetimeFigureOut">
              <a:rPr lang="en-US" smtClean="0"/>
              <a:t>10/27/10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34130-36CE-C541-A6D6-FC671688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3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50751-CBB6-5340-82FA-C016F3B4D420}" type="datetimeFigureOut">
              <a:rPr lang="en-US" smtClean="0"/>
              <a:t>10/27/10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898B4-D9C1-654C-8A37-EE6626A0F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Greeting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Talking about multicast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3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1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47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Maximize bandwidth to the root for all nodes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Leads to “deep” trees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Measure the download time of 10Kbytes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When bandwidth is within 10% for 2 potential </a:t>
            </a:r>
            <a:r>
              <a:rPr lang="en-US" i="1" dirty="0" smtClean="0"/>
              <a:t>current </a:t>
            </a:r>
            <a:r>
              <a:rPr lang="en-US" dirty="0" smtClean="0"/>
              <a:t>nodes, </a:t>
            </a:r>
            <a:r>
              <a:rPr lang="en-US" dirty="0" err="1" smtClean="0"/>
              <a:t>traceroute</a:t>
            </a:r>
            <a:r>
              <a:rPr lang="en-US" dirty="0" smtClean="0"/>
              <a:t> is used to find the lesser number of hops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Periodic reevaluation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On failure to contact parent, children will reconnect through grandparent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8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0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15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74659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Designed to allow web clients to join a group quickly</a:t>
            </a:r>
            <a:r>
              <a:rPr lang="en-US" dirty="0"/>
              <a:t> </a:t>
            </a:r>
            <a:r>
              <a:rPr lang="en-US" dirty="0" smtClean="0"/>
              <a:t>by having overcast node status up to date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8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Network communication is the center of our universe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Go through an example </a:t>
            </a:r>
            <a:r>
              <a:rPr lang="en-US" dirty="0" smtClean="0"/>
              <a:t>of each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Today we will be focusing on multicast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0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4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61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49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="1" dirty="0" smtClean="0"/>
              <a:t>Optimization</a:t>
            </a:r>
          </a:p>
          <a:p>
            <a:pPr marL="628650" lvl="1" indent="-171450">
              <a:buFont typeface="Arial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0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0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97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27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Backbone setup has all its nodes internal to transit domains (45Mbit/s)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Once all transit nodes are backbone nodes, the remaining are randomly chosen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Should be an indicator of performance compared to IP Multicast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Leads to next question, costs associated with performance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7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Isn’t incredibly efficient until we get &gt; 100 nodes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Authors claim that their lower bound for IP Multicast is optimistic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6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4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With 1 node failing, this could disturb distribution 10-20 seconds with 200 nodes using their “estimate” of round time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On upper end the downtime could be &gt; 1 min with 5 or more nodes failing according to their estimates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03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9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5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0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Different from broadcast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Sending to groups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Single-source or potential multi-source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Need to be able to route efficiently to without keeping track of everyone’s IP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Using routing protocols from DHT talk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1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="1" dirty="0"/>
              <a:t>IP Multicast</a:t>
            </a:r>
            <a:endParaRPr lang="en-US" b="1" dirty="0"/>
          </a:p>
          <a:p>
            <a:pPr marL="171450" indent="-171450" fontAlgn="base">
              <a:buFont typeface="Arial"/>
              <a:buChar char="•"/>
            </a:pPr>
            <a:r>
              <a:rPr lang="en-US" dirty="0"/>
              <a:t>As name would suggest, implemented at the IP layer</a:t>
            </a:r>
          </a:p>
          <a:p>
            <a:pPr marL="171450" indent="-171450" fontAlgn="base">
              <a:buFont typeface="Arial"/>
              <a:buChar char="•"/>
            </a:pPr>
            <a:r>
              <a:rPr lang="en-US" dirty="0"/>
              <a:t>Uses Internet Group Management Protocol (IGMP) for group management</a:t>
            </a:r>
          </a:p>
          <a:p>
            <a:pPr marL="171450" indent="-171450" fontAlgn="base">
              <a:buFont typeface="Arial"/>
              <a:buChar char="•"/>
            </a:pPr>
            <a:r>
              <a:rPr lang="en-US" dirty="0"/>
              <a:t>Protocol-Independent Multicast (PIM) is the predominant multicast routing protocol for the Internet</a:t>
            </a:r>
          </a:p>
          <a:p>
            <a:pPr marL="171450" indent="-171450" fontAlgn="base">
              <a:buFont typeface="Arial"/>
              <a:buChar char="•"/>
            </a:pPr>
            <a:r>
              <a:rPr lang="en-US" dirty="0"/>
              <a:t>Problem - not fully deployed across all networks uniformly</a:t>
            </a:r>
          </a:p>
          <a:p>
            <a:pPr marL="628650" lvl="1" indent="-171450" fontAlgn="base">
              <a:buFont typeface="Arial"/>
              <a:buChar char="•"/>
            </a:pPr>
            <a:r>
              <a:rPr lang="en-US" dirty="0"/>
              <a:t>Can’t rely on protocol for widespread usage</a:t>
            </a:r>
          </a:p>
          <a:p>
            <a:pPr marL="171450" indent="-171450" fontAlgn="base">
              <a:buFont typeface="Arial"/>
              <a:buChar char="•"/>
            </a:pPr>
            <a:r>
              <a:rPr lang="en-US" dirty="0"/>
              <a:t>Hence the use of application-layer multicast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2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Here are some more pros and cons of app-level </a:t>
            </a:r>
            <a:r>
              <a:rPr lang="en-US" dirty="0" smtClean="0"/>
              <a:t>designs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From Overcast paper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Incrementally Deployable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No changes to existing internet infrastructure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Adaptable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Optimize for app needs – </a:t>
            </a:r>
            <a:r>
              <a:rPr lang="en-US" dirty="0" err="1" smtClean="0"/>
              <a:t>eg</a:t>
            </a:r>
            <a:r>
              <a:rPr lang="en-US" dirty="0" smtClean="0"/>
              <a:t> latency </a:t>
            </a:r>
            <a:r>
              <a:rPr lang="en-US" dirty="0" err="1" smtClean="0"/>
              <a:t>vs</a:t>
            </a:r>
            <a:r>
              <a:rPr lang="en-US" dirty="0" smtClean="0"/>
              <a:t> bandwidth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Robust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Greater number of routes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Customizable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Can run on any equipment that makes sense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Standard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Can use common protocols like TCP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Management Complexity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Manager far removed from machines being managed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The real world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IP does not provide universal connectivity due to firewalls and NATs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Inefficiency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Cannot be as efficient as code in every router</a:t>
            </a:r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Information loss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Need to deduce network topology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5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Each paper we’ll looking at has a different target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Overcast focuses single-source multicast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 smtClean="0"/>
              <a:t>SplitStream</a:t>
            </a:r>
            <a:r>
              <a:rPr lang="en-US" dirty="0" smtClean="0"/>
              <a:t> is in a P2P environment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898B4-D9C1-654C-8A37-EE6626A0FD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October 27, 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October 27, 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MultiCast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Tom </a:t>
            </a:r>
            <a:r>
              <a:rPr lang="en-US" dirty="0" err="1" smtClean="0"/>
              <a:t>Ternquist</a:t>
            </a:r>
            <a:endParaRPr lang="en-US" dirty="0"/>
          </a:p>
          <a:p>
            <a:r>
              <a:rPr lang="en-US" dirty="0" smtClean="0"/>
              <a:t>CS 6410</a:t>
            </a:r>
          </a:p>
          <a:p>
            <a:r>
              <a:rPr lang="en-US" dirty="0" smtClean="0"/>
              <a:t>10/28/10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Jannotti</a:t>
            </a:r>
            <a:endParaRPr lang="en-US" dirty="0" smtClean="0"/>
          </a:p>
          <a:p>
            <a:pPr lvl="1"/>
            <a:r>
              <a:rPr lang="en-US" dirty="0" smtClean="0"/>
              <a:t>Assistant Professor at Brown</a:t>
            </a:r>
          </a:p>
          <a:p>
            <a:r>
              <a:rPr lang="en-US" dirty="0" smtClean="0"/>
              <a:t>David Gifford</a:t>
            </a:r>
          </a:p>
          <a:p>
            <a:pPr lvl="1"/>
            <a:r>
              <a:rPr lang="en-US" dirty="0" smtClean="0"/>
              <a:t>Computational Genomics at MIT</a:t>
            </a:r>
          </a:p>
          <a:p>
            <a:r>
              <a:rPr lang="en-US" dirty="0" smtClean="0"/>
              <a:t>Kirk Johnson</a:t>
            </a:r>
          </a:p>
          <a:p>
            <a:r>
              <a:rPr lang="en-US" dirty="0" err="1" smtClean="0"/>
              <a:t>Frans</a:t>
            </a:r>
            <a:r>
              <a:rPr lang="en-US" dirty="0" smtClean="0"/>
              <a:t> </a:t>
            </a:r>
            <a:r>
              <a:rPr lang="en-US" dirty="0" err="1" smtClean="0"/>
              <a:t>Kaashoek</a:t>
            </a:r>
            <a:endParaRPr lang="en-US" dirty="0" smtClean="0"/>
          </a:p>
          <a:p>
            <a:pPr lvl="1"/>
            <a:r>
              <a:rPr lang="en-US" dirty="0" smtClean="0"/>
              <a:t>Professor at MIT</a:t>
            </a:r>
          </a:p>
          <a:p>
            <a:pPr lvl="1"/>
            <a:r>
              <a:rPr lang="en-US" dirty="0" smtClean="0"/>
              <a:t>Founded </a:t>
            </a:r>
            <a:r>
              <a:rPr lang="en-US" dirty="0" err="1" smtClean="0"/>
              <a:t>SightPath</a:t>
            </a:r>
            <a:r>
              <a:rPr lang="en-US" dirty="0" smtClean="0"/>
              <a:t> </a:t>
            </a:r>
            <a:r>
              <a:rPr lang="en-US" dirty="0" err="1" smtClean="0"/>
              <a:t>Inc</a:t>
            </a:r>
            <a:r>
              <a:rPr lang="en-US" dirty="0" smtClean="0"/>
              <a:t>, acquired by Cisco</a:t>
            </a:r>
            <a:endParaRPr lang="en-US" dirty="0"/>
          </a:p>
          <a:p>
            <a:r>
              <a:rPr lang="en-US" dirty="0"/>
              <a:t>James O’Toole</a:t>
            </a:r>
          </a:p>
          <a:p>
            <a:pPr lvl="1"/>
            <a:r>
              <a:rPr lang="en-US" dirty="0"/>
              <a:t>Student of </a:t>
            </a:r>
            <a:r>
              <a:rPr lang="en-US" dirty="0" err="1" smtClean="0"/>
              <a:t>Kaashoek</a:t>
            </a:r>
            <a:endParaRPr lang="en-US" dirty="0" smtClean="0"/>
          </a:p>
          <a:p>
            <a:pPr lvl="1"/>
            <a:r>
              <a:rPr lang="en-US" dirty="0" smtClean="0"/>
              <a:t>MIT PhD</a:t>
            </a:r>
          </a:p>
          <a:p>
            <a:pPr lvl="1"/>
            <a:r>
              <a:rPr lang="en-US" dirty="0" smtClean="0"/>
              <a:t>High school dropout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Deliver bandwidth-intensive content on demand</a:t>
            </a:r>
          </a:p>
          <a:p>
            <a:r>
              <a:rPr lang="en-US" dirty="0" smtClean="0"/>
              <a:t>How do we scale to support large numbers of clients for long-running content?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On demand </a:t>
            </a:r>
            <a:r>
              <a:rPr lang="en-US" dirty="0"/>
              <a:t>h</a:t>
            </a:r>
            <a:r>
              <a:rPr lang="en-US" dirty="0" smtClean="0"/>
              <a:t>igh-quality video streams</a:t>
            </a:r>
          </a:p>
          <a:p>
            <a:pPr lvl="1"/>
            <a:r>
              <a:rPr lang="en-US" dirty="0" smtClean="0"/>
              <a:t>Full-fidelity content</a:t>
            </a:r>
          </a:p>
        </p:txBody>
      </p:sp>
      <p:pic>
        <p:nvPicPr>
          <p:cNvPr id="4" name="Picture 3" descr="avatar_banner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88" y="4700243"/>
            <a:ext cx="1705681" cy="13326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08355" y="4018516"/>
            <a:ext cx="681727" cy="681727"/>
            <a:chOff x="5775467" y="4658860"/>
            <a:chExt cx="1047589" cy="1047589"/>
          </a:xfrm>
        </p:grpSpPr>
        <p:pic>
          <p:nvPicPr>
            <p:cNvPr id="9" name="Picture 8" descr="toshiba-l200-lap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467" y="4658860"/>
              <a:ext cx="1047589" cy="1047589"/>
            </a:xfrm>
            <a:prstGeom prst="rect">
              <a:avLst/>
            </a:prstGeom>
          </p:spPr>
        </p:pic>
        <p:pic>
          <p:nvPicPr>
            <p:cNvPr id="10" name="Picture 9" descr="avatar_banner_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348" y="4782794"/>
              <a:ext cx="648922" cy="44588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441032" y="4852643"/>
            <a:ext cx="681727" cy="681727"/>
            <a:chOff x="5775467" y="4658860"/>
            <a:chExt cx="1047589" cy="1047589"/>
          </a:xfrm>
        </p:grpSpPr>
        <p:pic>
          <p:nvPicPr>
            <p:cNvPr id="12" name="Picture 11" descr="toshiba-l200-lap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467" y="4658860"/>
              <a:ext cx="1047589" cy="1047589"/>
            </a:xfrm>
            <a:prstGeom prst="rect">
              <a:avLst/>
            </a:prstGeom>
          </p:spPr>
        </p:pic>
        <p:pic>
          <p:nvPicPr>
            <p:cNvPr id="13" name="Picture 12" descr="avatar_banner_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348" y="4782794"/>
              <a:ext cx="648922" cy="445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308355" y="5534370"/>
            <a:ext cx="681727" cy="681727"/>
            <a:chOff x="5775467" y="4658860"/>
            <a:chExt cx="1047589" cy="1047589"/>
          </a:xfrm>
        </p:grpSpPr>
        <p:pic>
          <p:nvPicPr>
            <p:cNvPr id="15" name="Picture 14" descr="toshiba-l200-lap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467" y="4658860"/>
              <a:ext cx="1047589" cy="1047589"/>
            </a:xfrm>
            <a:prstGeom prst="rect">
              <a:avLst/>
            </a:prstGeom>
          </p:spPr>
        </p:pic>
        <p:pic>
          <p:nvPicPr>
            <p:cNvPr id="16" name="Picture 15" descr="avatar_banner_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348" y="4782794"/>
              <a:ext cx="648922" cy="4458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828099" y="4251567"/>
            <a:ext cx="681727" cy="681727"/>
            <a:chOff x="5775467" y="4658860"/>
            <a:chExt cx="1047589" cy="1047589"/>
          </a:xfrm>
        </p:grpSpPr>
        <p:pic>
          <p:nvPicPr>
            <p:cNvPr id="18" name="Picture 17" descr="toshiba-l200-lap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467" y="4658860"/>
              <a:ext cx="1047589" cy="1047589"/>
            </a:xfrm>
            <a:prstGeom prst="rect">
              <a:avLst/>
            </a:prstGeom>
          </p:spPr>
        </p:pic>
        <p:pic>
          <p:nvPicPr>
            <p:cNvPr id="19" name="Picture 18" descr="avatar_banner_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348" y="4782794"/>
              <a:ext cx="648922" cy="44588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954858" y="5928011"/>
            <a:ext cx="681727" cy="681727"/>
            <a:chOff x="5775467" y="4658860"/>
            <a:chExt cx="1047589" cy="1047589"/>
          </a:xfrm>
        </p:grpSpPr>
        <p:pic>
          <p:nvPicPr>
            <p:cNvPr id="21" name="Picture 20" descr="toshiba-l200-lap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467" y="4658860"/>
              <a:ext cx="1047589" cy="1047589"/>
            </a:xfrm>
            <a:prstGeom prst="rect">
              <a:avLst/>
            </a:prstGeom>
          </p:spPr>
        </p:pic>
        <p:pic>
          <p:nvPicPr>
            <p:cNvPr id="22" name="Picture 21" descr="avatar_banner_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348" y="4782794"/>
              <a:ext cx="648922" cy="445881"/>
            </a:xfrm>
            <a:prstGeom prst="rect">
              <a:avLst/>
            </a:prstGeom>
          </p:spPr>
        </p:pic>
      </p:grpSp>
      <p:cxnSp>
        <p:nvCxnSpPr>
          <p:cNvPr id="24" name="Straight Arrow Connector 23"/>
          <p:cNvCxnSpPr>
            <a:stCxn id="4" idx="3"/>
            <a:endCxn id="18" idx="1"/>
          </p:cNvCxnSpPr>
          <p:nvPr/>
        </p:nvCxnSpPr>
        <p:spPr>
          <a:xfrm flipV="1">
            <a:off x="2864469" y="4592431"/>
            <a:ext cx="1963630" cy="774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3"/>
            <a:endCxn id="9" idx="1"/>
          </p:cNvCxnSpPr>
          <p:nvPr/>
        </p:nvCxnSpPr>
        <p:spPr>
          <a:xfrm flipV="1">
            <a:off x="2864469" y="4359380"/>
            <a:ext cx="3443886" cy="1007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</p:cNvCxnSpPr>
          <p:nvPr/>
        </p:nvCxnSpPr>
        <p:spPr>
          <a:xfrm flipV="1">
            <a:off x="2864469" y="5223455"/>
            <a:ext cx="3709240" cy="143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3"/>
            <a:endCxn id="16" idx="1"/>
          </p:cNvCxnSpPr>
          <p:nvPr/>
        </p:nvCxnSpPr>
        <p:spPr>
          <a:xfrm>
            <a:off x="2864469" y="5366575"/>
            <a:ext cx="3576563" cy="393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" idx="3"/>
            <a:endCxn id="21" idx="1"/>
          </p:cNvCxnSpPr>
          <p:nvPr/>
        </p:nvCxnSpPr>
        <p:spPr>
          <a:xfrm>
            <a:off x="2864469" y="5366575"/>
            <a:ext cx="2090389" cy="90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9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Application-level multicast using an overlay network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Distribution trees that maximize each node’s bandwidth and efficiently utilize network substrate topology</a:t>
            </a:r>
          </a:p>
          <a:p>
            <a:endParaRPr lang="en-US" dirty="0" smtClean="0"/>
          </a:p>
          <a:p>
            <a:r>
              <a:rPr lang="en-US" dirty="0" smtClean="0"/>
              <a:t>Global status at root that allows quick client joining while still scalable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Scalability and efficiency approaching IP Multicast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Tree Building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Maintaining Node Status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Reliability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Dissemination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Bandwidth Optimization – Tree Building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06157" cy="4876800"/>
          </a:xfrm>
        </p:spPr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New node contacts root of Overcast group, root set as </a:t>
            </a:r>
            <a:r>
              <a:rPr lang="en-US" i="1" dirty="0"/>
              <a:t>current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Tries to get as far away from root as possible without sacrificing bandwidth</a:t>
            </a:r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47" y="1551214"/>
            <a:ext cx="4008475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Bandwidth Optimization – Tree Building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06157" cy="4876800"/>
          </a:xfrm>
        </p:spPr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New node contacts root of Overcast group, root set as </a:t>
            </a:r>
            <a:r>
              <a:rPr lang="en-US" i="1" dirty="0" smtClean="0"/>
              <a:t>current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Tries to get as far away from root as possible without sacrificing bandwidth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6468212" y="1841500"/>
            <a:ext cx="462643" cy="46264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1115" y="2882901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58543" y="2882901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77045" y="1841500"/>
            <a:ext cx="462643" cy="462643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65143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04643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6" idx="3"/>
            <a:endCxn id="10" idx="7"/>
          </p:cNvCxnSpPr>
          <p:nvPr/>
        </p:nvCxnSpPr>
        <p:spPr>
          <a:xfrm flipH="1">
            <a:off x="6699534" y="3277792"/>
            <a:ext cx="469333" cy="63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5"/>
            <a:endCxn id="9" idx="0"/>
          </p:cNvCxnSpPr>
          <p:nvPr/>
        </p:nvCxnSpPr>
        <p:spPr>
          <a:xfrm>
            <a:off x="7496006" y="3277792"/>
            <a:ext cx="500459" cy="568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7" idx="7"/>
          </p:cNvCxnSpPr>
          <p:nvPr/>
        </p:nvCxnSpPr>
        <p:spPr>
          <a:xfrm flipH="1">
            <a:off x="6153434" y="2236391"/>
            <a:ext cx="382530" cy="71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6" idx="0"/>
          </p:cNvCxnSpPr>
          <p:nvPr/>
        </p:nvCxnSpPr>
        <p:spPr>
          <a:xfrm>
            <a:off x="6863103" y="2236391"/>
            <a:ext cx="469334" cy="646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63758" y="2918535"/>
            <a:ext cx="596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271124" y="2985692"/>
            <a:ext cx="596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23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Bandwidth Optimization – Tree Building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06157" cy="4876800"/>
          </a:xfrm>
        </p:spPr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New node contacts root of Overcast group, root set as </a:t>
            </a:r>
            <a:r>
              <a:rPr lang="en-US" i="1" dirty="0"/>
              <a:t>current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Tries to get as far away from root as possible without sacrificing </a:t>
            </a:r>
            <a:r>
              <a:rPr lang="en-US" dirty="0" smtClean="0"/>
              <a:t>bandwidth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6468212" y="1841500"/>
            <a:ext cx="462643" cy="46264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1115" y="2882901"/>
            <a:ext cx="462643" cy="46264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58543" y="2882901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77464" y="2882901"/>
            <a:ext cx="462643" cy="462643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99302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04643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6" idx="3"/>
            <a:endCxn id="10" idx="7"/>
          </p:cNvCxnSpPr>
          <p:nvPr/>
        </p:nvCxnSpPr>
        <p:spPr>
          <a:xfrm flipH="1">
            <a:off x="6699534" y="3277792"/>
            <a:ext cx="469333" cy="63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4"/>
            <a:endCxn id="9" idx="0"/>
          </p:cNvCxnSpPr>
          <p:nvPr/>
        </p:nvCxnSpPr>
        <p:spPr>
          <a:xfrm flipH="1">
            <a:off x="7330624" y="3345544"/>
            <a:ext cx="1813" cy="5007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7" idx="7"/>
          </p:cNvCxnSpPr>
          <p:nvPr/>
        </p:nvCxnSpPr>
        <p:spPr>
          <a:xfrm flipH="1">
            <a:off x="6153434" y="2236391"/>
            <a:ext cx="382530" cy="71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6" idx="0"/>
          </p:cNvCxnSpPr>
          <p:nvPr/>
        </p:nvCxnSpPr>
        <p:spPr>
          <a:xfrm>
            <a:off x="6863103" y="2236391"/>
            <a:ext cx="469334" cy="646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99534" y="2970015"/>
            <a:ext cx="43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88802" y="3954577"/>
            <a:ext cx="329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839604" y="3914038"/>
            <a:ext cx="329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20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Bandwidth Optimization – Tree Building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06157" cy="4876800"/>
          </a:xfrm>
        </p:spPr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New node contacts root of Overcast group, root set as </a:t>
            </a:r>
            <a:r>
              <a:rPr lang="en-US" i="1" dirty="0"/>
              <a:t>current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Tries to get as far away from root as possible without sacrificing bandwidth</a:t>
            </a:r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6468212" y="1841500"/>
            <a:ext cx="462643" cy="46264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1115" y="2882901"/>
            <a:ext cx="462643" cy="462643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58543" y="2882901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83285" y="3846286"/>
            <a:ext cx="462643" cy="462643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99302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04643" y="3846286"/>
            <a:ext cx="462643" cy="4626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6" idx="3"/>
            <a:endCxn id="10" idx="7"/>
          </p:cNvCxnSpPr>
          <p:nvPr/>
        </p:nvCxnSpPr>
        <p:spPr>
          <a:xfrm flipH="1">
            <a:off x="6699534" y="3277792"/>
            <a:ext cx="469333" cy="63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4"/>
            <a:endCxn id="9" idx="0"/>
          </p:cNvCxnSpPr>
          <p:nvPr/>
        </p:nvCxnSpPr>
        <p:spPr>
          <a:xfrm flipH="1">
            <a:off x="7330624" y="3345544"/>
            <a:ext cx="1813" cy="5007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7" idx="7"/>
          </p:cNvCxnSpPr>
          <p:nvPr/>
        </p:nvCxnSpPr>
        <p:spPr>
          <a:xfrm flipH="1">
            <a:off x="6153434" y="2236391"/>
            <a:ext cx="382530" cy="71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6" idx="0"/>
          </p:cNvCxnSpPr>
          <p:nvPr/>
        </p:nvCxnSpPr>
        <p:spPr>
          <a:xfrm>
            <a:off x="6863103" y="2236391"/>
            <a:ext cx="469334" cy="646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5"/>
            <a:endCxn id="8" idx="0"/>
          </p:cNvCxnSpPr>
          <p:nvPr/>
        </p:nvCxnSpPr>
        <p:spPr>
          <a:xfrm>
            <a:off x="7496006" y="3277792"/>
            <a:ext cx="518601" cy="568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7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</a:t>
            </a:r>
            <a:r>
              <a:rPr lang="en-US" dirty="0" smtClean="0"/>
              <a:t>Status – Up/Down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Keeps track of which nodes are currently up and which are down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Relies on periodic check ins with node’s parent.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Check in notifications are propagated up the tree to the root.</a:t>
            </a:r>
          </a:p>
          <a:p>
            <a:pPr lvl="1"/>
            <a:r>
              <a:rPr lang="en-US" dirty="0" smtClean="0"/>
              <a:t>“Death certificates”</a:t>
            </a:r>
          </a:p>
          <a:p>
            <a:pPr lvl="1"/>
            <a:r>
              <a:rPr lang="en-US" dirty="0" smtClean="0"/>
              <a:t>“Birth certificates”</a:t>
            </a:r>
          </a:p>
          <a:p>
            <a:pPr lvl="1"/>
            <a:r>
              <a:rPr lang="en-US" dirty="0" smtClean="0"/>
              <a:t>Changes to reporting node’s “extra information”</a:t>
            </a:r>
          </a:p>
          <a:p>
            <a:pPr lvl="1"/>
            <a:r>
              <a:rPr lang="en-US" dirty="0" smtClean="0"/>
              <a:t>Certificates/changes from node’s children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35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Status – Up/Down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6086" cy="4704443"/>
          </a:xfrm>
        </p:spPr>
        <p:txBody>
          <a:bodyPr/>
          <a:lstStyle/>
          <a:p>
            <a:r>
              <a:rPr lang="en-US" dirty="0" smtClean="0"/>
              <a:t>Potential race condition when node chooses a new parent</a:t>
            </a:r>
          </a:p>
          <a:p>
            <a:pPr lvl="1"/>
            <a:r>
              <a:rPr lang="en-US" dirty="0" smtClean="0"/>
              <a:t>Death certificate from former parent</a:t>
            </a:r>
          </a:p>
          <a:p>
            <a:pPr lvl="1"/>
            <a:r>
              <a:rPr lang="en-US" dirty="0" smtClean="0"/>
              <a:t>Birth certificate from new parent</a:t>
            </a:r>
          </a:p>
          <a:p>
            <a:pPr lvl="1"/>
            <a:r>
              <a:rPr lang="en-US" dirty="0" smtClean="0"/>
              <a:t>Birth certificate arrives just prior to death certificate.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6021434" y="1783443"/>
            <a:ext cx="2255520" cy="4071256"/>
            <a:chOff x="1279071" y="2177143"/>
            <a:chExt cx="2255520" cy="4071256"/>
          </a:xfrm>
        </p:grpSpPr>
        <p:sp>
          <p:nvSpPr>
            <p:cNvPr id="4" name="Oval 3"/>
            <p:cNvSpPr/>
            <p:nvPr/>
          </p:nvSpPr>
          <p:spPr>
            <a:xfrm>
              <a:off x="1279071" y="4327071"/>
              <a:ext cx="508000" cy="5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026591" y="4327071"/>
              <a:ext cx="508000" cy="5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82587" y="2177143"/>
              <a:ext cx="508000" cy="5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96918" y="5740399"/>
              <a:ext cx="508000" cy="5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6" idx="1"/>
              <a:endCxn id="4" idx="4"/>
            </p:cNvCxnSpPr>
            <p:nvPr/>
          </p:nvCxnSpPr>
          <p:spPr>
            <a:xfrm flipH="1" flipV="1">
              <a:off x="1533071" y="4835071"/>
              <a:ext cx="538242" cy="9797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4" idx="0"/>
            </p:cNvCxnSpPr>
            <p:nvPr/>
          </p:nvCxnSpPr>
          <p:spPr>
            <a:xfrm flipV="1">
              <a:off x="1533071" y="2685143"/>
              <a:ext cx="717847" cy="1641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5" idx="0"/>
              <a:endCxn id="15" idx="5"/>
            </p:cNvCxnSpPr>
            <p:nvPr/>
          </p:nvCxnSpPr>
          <p:spPr>
            <a:xfrm flipH="1" flipV="1">
              <a:off x="2616192" y="2610748"/>
              <a:ext cx="664399" cy="1716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9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5257"/>
            <a:ext cx="8229600" cy="990600"/>
          </a:xfrm>
        </p:spPr>
        <p:txBody>
          <a:bodyPr/>
          <a:lstStyle/>
          <a:p>
            <a:r>
              <a:rPr lang="en-US" dirty="0" smtClean="0"/>
              <a:t>Network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Unicast 			</a:t>
            </a:r>
          </a:p>
          <a:p>
            <a:pPr lvl="1"/>
            <a:r>
              <a:rPr lang="en-US" dirty="0" smtClean="0"/>
              <a:t>One to one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Broadcast </a:t>
            </a:r>
          </a:p>
          <a:p>
            <a:pPr lvl="1"/>
            <a:r>
              <a:rPr lang="en-US" dirty="0" smtClean="0"/>
              <a:t>One to many (everyone)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Multicast</a:t>
            </a:r>
          </a:p>
          <a:p>
            <a:pPr lvl="1"/>
            <a:r>
              <a:rPr lang="en-US" dirty="0" smtClean="0"/>
              <a:t>One to many (groups)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Anycast</a:t>
            </a:r>
            <a:endParaRPr lang="en-US" dirty="0" smtClean="0"/>
          </a:p>
          <a:p>
            <a:pPr lvl="1"/>
            <a:r>
              <a:rPr lang="en-US" dirty="0" smtClean="0"/>
              <a:t>One to</a:t>
            </a:r>
            <a:r>
              <a:rPr lang="en-US" dirty="0"/>
              <a:t> </a:t>
            </a:r>
            <a:r>
              <a:rPr lang="en-US" dirty="0" smtClean="0"/>
              <a:t>one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many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 descr="200px-Broadcast.sv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r="21591"/>
          <a:stretch>
            <a:fillRect/>
          </a:stretch>
        </p:blipFill>
        <p:spPr>
          <a:xfrm>
            <a:off x="7295795" y="2640694"/>
            <a:ext cx="927473" cy="1085506"/>
          </a:xfrm>
        </p:spPr>
      </p:pic>
      <p:pic>
        <p:nvPicPr>
          <p:cNvPr id="8" name="Picture 7" descr="200px-Anycast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51" y="5100482"/>
            <a:ext cx="1583749" cy="1053193"/>
          </a:xfrm>
          <a:prstGeom prst="rect">
            <a:avLst/>
          </a:prstGeom>
        </p:spPr>
      </p:pic>
      <p:pic>
        <p:nvPicPr>
          <p:cNvPr id="9" name="Picture 8" descr="200px-Multicast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40" y="3971018"/>
            <a:ext cx="1529485" cy="1017107"/>
          </a:xfrm>
          <a:prstGeom prst="rect">
            <a:avLst/>
          </a:prstGeom>
        </p:spPr>
      </p:pic>
      <p:pic>
        <p:nvPicPr>
          <p:cNvPr id="10" name="Picture 9" descr="200px-Unicas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86" y="1505857"/>
            <a:ext cx="1317428" cy="876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8761" y="6422571"/>
            <a:ext cx="2194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Wikipedia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1673352"/>
            <a:ext cx="219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downloading file from webserver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18980" y="2904925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radio transmission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3894038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streaming </a:t>
            </a:r>
            <a:r>
              <a:rPr lang="en-US" sz="1400" dirty="0" smtClean="0"/>
              <a:t>video, IRC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5079997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server selection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54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Status – Up/Down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6086" cy="4704443"/>
          </a:xfrm>
        </p:spPr>
        <p:txBody>
          <a:bodyPr/>
          <a:lstStyle/>
          <a:p>
            <a:r>
              <a:rPr lang="en-US" dirty="0" smtClean="0"/>
              <a:t>Potential race condition when node chooses a new parent</a:t>
            </a:r>
          </a:p>
          <a:p>
            <a:pPr lvl="1"/>
            <a:r>
              <a:rPr lang="en-US" dirty="0" smtClean="0"/>
              <a:t>Death certificate from former parent</a:t>
            </a:r>
          </a:p>
          <a:p>
            <a:pPr lvl="1"/>
            <a:r>
              <a:rPr lang="en-US" dirty="0" smtClean="0"/>
              <a:t>Birth certificate from new parent</a:t>
            </a:r>
          </a:p>
          <a:p>
            <a:pPr lvl="1"/>
            <a:r>
              <a:rPr lang="en-US" dirty="0" smtClean="0"/>
              <a:t>Birth certificate arrives just prior to death certificate.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94730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482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0818" y="1783443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7966" y="5092699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4" idx="0"/>
          </p:cNvCxnSpPr>
          <p:nvPr/>
        </p:nvCxnSpPr>
        <p:spPr>
          <a:xfrm flipV="1">
            <a:off x="6201302" y="2291443"/>
            <a:ext cx="717847" cy="164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0"/>
            <a:endCxn id="15" idx="5"/>
          </p:cNvCxnSpPr>
          <p:nvPr/>
        </p:nvCxnSpPr>
        <p:spPr>
          <a:xfrm flipH="1" flipV="1">
            <a:off x="7284423" y="2217048"/>
            <a:ext cx="664399" cy="1716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6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Status – Up/Down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6086" cy="4704443"/>
          </a:xfrm>
        </p:spPr>
        <p:txBody>
          <a:bodyPr/>
          <a:lstStyle/>
          <a:p>
            <a:r>
              <a:rPr lang="en-US" dirty="0" smtClean="0"/>
              <a:t>Potential race condition when node chooses a new parent</a:t>
            </a:r>
          </a:p>
          <a:p>
            <a:pPr lvl="1"/>
            <a:r>
              <a:rPr lang="en-US" dirty="0" smtClean="0"/>
              <a:t>Death certificate from former parent</a:t>
            </a:r>
          </a:p>
          <a:p>
            <a:pPr lvl="1"/>
            <a:r>
              <a:rPr lang="en-US" dirty="0" smtClean="0"/>
              <a:t>Birth certificate from new parent</a:t>
            </a:r>
          </a:p>
          <a:p>
            <a:pPr lvl="1"/>
            <a:r>
              <a:rPr lang="en-US" dirty="0" smtClean="0"/>
              <a:t>Birth certificate arrives just prior to death certificate.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94730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482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0818" y="1783443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7966" y="5092699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4" idx="0"/>
          </p:cNvCxnSpPr>
          <p:nvPr/>
        </p:nvCxnSpPr>
        <p:spPr>
          <a:xfrm flipV="1">
            <a:off x="6201302" y="2291443"/>
            <a:ext cx="717847" cy="164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0"/>
            <a:endCxn id="15" idx="5"/>
          </p:cNvCxnSpPr>
          <p:nvPr/>
        </p:nvCxnSpPr>
        <p:spPr>
          <a:xfrm flipH="1" flipV="1">
            <a:off x="7284423" y="2217048"/>
            <a:ext cx="664399" cy="1716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7"/>
            <a:endCxn id="5" idx="3"/>
          </p:cNvCxnSpPr>
          <p:nvPr/>
        </p:nvCxnSpPr>
        <p:spPr>
          <a:xfrm flipV="1">
            <a:off x="7241571" y="4366976"/>
            <a:ext cx="527646" cy="800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ded Corner 11"/>
          <p:cNvSpPr/>
          <p:nvPr/>
        </p:nvSpPr>
        <p:spPr>
          <a:xfrm>
            <a:off x="7823438" y="3100441"/>
            <a:ext cx="601981" cy="505097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 smtClean="0"/>
              <a:t>Birth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0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Status – Up/Down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6086" cy="4704443"/>
          </a:xfrm>
        </p:spPr>
        <p:txBody>
          <a:bodyPr/>
          <a:lstStyle/>
          <a:p>
            <a:r>
              <a:rPr lang="en-US" dirty="0" smtClean="0"/>
              <a:t>Potential race condition when node chooses a new parent</a:t>
            </a:r>
          </a:p>
          <a:p>
            <a:pPr lvl="1"/>
            <a:r>
              <a:rPr lang="en-US" dirty="0" smtClean="0"/>
              <a:t>Death certificate from former parent</a:t>
            </a:r>
          </a:p>
          <a:p>
            <a:pPr lvl="1"/>
            <a:r>
              <a:rPr lang="en-US" dirty="0" smtClean="0"/>
              <a:t>Birth certificate from new parent</a:t>
            </a:r>
          </a:p>
          <a:p>
            <a:pPr lvl="1"/>
            <a:r>
              <a:rPr lang="en-US" dirty="0" smtClean="0"/>
              <a:t>Birth certificate arrives just prior to death certificate.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94730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482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0818" y="1783443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7966" y="5092699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4" idx="0"/>
          </p:cNvCxnSpPr>
          <p:nvPr/>
        </p:nvCxnSpPr>
        <p:spPr>
          <a:xfrm flipV="1">
            <a:off x="6201302" y="2291443"/>
            <a:ext cx="717847" cy="164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0"/>
            <a:endCxn id="15" idx="5"/>
          </p:cNvCxnSpPr>
          <p:nvPr/>
        </p:nvCxnSpPr>
        <p:spPr>
          <a:xfrm flipH="1" flipV="1">
            <a:off x="7284423" y="2217048"/>
            <a:ext cx="664399" cy="1716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7"/>
            <a:endCxn id="5" idx="3"/>
          </p:cNvCxnSpPr>
          <p:nvPr/>
        </p:nvCxnSpPr>
        <p:spPr>
          <a:xfrm flipV="1">
            <a:off x="7241571" y="4366976"/>
            <a:ext cx="527646" cy="800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ded Corner 11"/>
          <p:cNvSpPr/>
          <p:nvPr/>
        </p:nvSpPr>
        <p:spPr>
          <a:xfrm>
            <a:off x="7468226" y="1711951"/>
            <a:ext cx="601981" cy="505097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 smtClean="0"/>
              <a:t>Birth</a:t>
            </a:r>
            <a:endParaRPr lang="en-US" sz="1400" dirty="0"/>
          </a:p>
        </p:txBody>
      </p:sp>
      <p:sp>
        <p:nvSpPr>
          <p:cNvPr id="29" name="Folded Corner 28"/>
          <p:cNvSpPr/>
          <p:nvPr/>
        </p:nvSpPr>
        <p:spPr>
          <a:xfrm>
            <a:off x="5847516" y="2523088"/>
            <a:ext cx="707572" cy="592908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 smtClean="0"/>
              <a:t>Death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10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Node Status – Up/Down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6086" cy="4704443"/>
          </a:xfrm>
        </p:spPr>
        <p:txBody>
          <a:bodyPr/>
          <a:lstStyle/>
          <a:p>
            <a:r>
              <a:rPr lang="en-US" b="1" dirty="0" smtClean="0"/>
              <a:t>Solution</a:t>
            </a:r>
            <a:r>
              <a:rPr lang="en-US" dirty="0" smtClean="0"/>
              <a:t>: Nodes maintain sequence number for parent changes.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94730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4822" y="3933371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0818" y="1783443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7966" y="5092699"/>
            <a:ext cx="508000" cy="50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4" idx="0"/>
          </p:cNvCxnSpPr>
          <p:nvPr/>
        </p:nvCxnSpPr>
        <p:spPr>
          <a:xfrm flipV="1">
            <a:off x="6201302" y="2291443"/>
            <a:ext cx="717847" cy="164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0"/>
            <a:endCxn id="15" idx="5"/>
          </p:cNvCxnSpPr>
          <p:nvPr/>
        </p:nvCxnSpPr>
        <p:spPr>
          <a:xfrm flipH="1" flipV="1">
            <a:off x="7284423" y="2217048"/>
            <a:ext cx="664399" cy="1716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7"/>
            <a:endCxn id="5" idx="3"/>
          </p:cNvCxnSpPr>
          <p:nvPr/>
        </p:nvCxnSpPr>
        <p:spPr>
          <a:xfrm flipV="1">
            <a:off x="7241571" y="4366976"/>
            <a:ext cx="527646" cy="800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ded Corner 11"/>
          <p:cNvSpPr/>
          <p:nvPr/>
        </p:nvSpPr>
        <p:spPr>
          <a:xfrm>
            <a:off x="7468226" y="1711951"/>
            <a:ext cx="800889" cy="811137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 smtClean="0"/>
              <a:t>Birth</a:t>
            </a:r>
          </a:p>
          <a:p>
            <a:r>
              <a:rPr lang="en-US" sz="1400" dirty="0" smtClean="0"/>
              <a:t>Id: 6</a:t>
            </a:r>
          </a:p>
          <a:p>
            <a:r>
              <a:rPr lang="en-US" sz="1400" dirty="0" err="1" smtClean="0"/>
              <a:t>Seq</a:t>
            </a:r>
            <a:r>
              <a:rPr lang="en-US" sz="1400" dirty="0" smtClean="0"/>
              <a:t>: 1</a:t>
            </a:r>
          </a:p>
        </p:txBody>
      </p:sp>
      <p:sp>
        <p:nvSpPr>
          <p:cNvPr id="29" name="Folded Corner 28"/>
          <p:cNvSpPr/>
          <p:nvPr/>
        </p:nvSpPr>
        <p:spPr>
          <a:xfrm>
            <a:off x="5673428" y="2523088"/>
            <a:ext cx="881660" cy="76801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 smtClean="0"/>
              <a:t>Death</a:t>
            </a:r>
          </a:p>
          <a:p>
            <a:r>
              <a:rPr lang="en-US" sz="1400" dirty="0" smtClean="0"/>
              <a:t>Id: 6</a:t>
            </a:r>
          </a:p>
          <a:p>
            <a:r>
              <a:rPr lang="en-US" sz="1400" dirty="0" smtClean="0"/>
              <a:t>Seq:0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06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– Root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2014" cy="4876800"/>
          </a:xfrm>
        </p:spPr>
        <p:txBody>
          <a:bodyPr/>
          <a:lstStyle/>
          <a:p>
            <a:r>
              <a:rPr lang="en-US" dirty="0" smtClean="0"/>
              <a:t>Potential for overload and reliability problems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Replicated roots used in round-robin fashion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Fault tolerance thorough linear configuration at top of hierarchy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0643" y="2304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444" y="2296939"/>
            <a:ext cx="3641270" cy="21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Dissemination – “Overcasting”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for HTTP Clients</a:t>
            </a:r>
          </a:p>
          <a:p>
            <a:r>
              <a:rPr lang="en-US" dirty="0" smtClean="0"/>
              <a:t>Data moves along distribution tree using TCP streams</a:t>
            </a:r>
            <a:endParaRPr lang="en-US" dirty="0"/>
          </a:p>
          <a:p>
            <a:r>
              <a:rPr lang="en-US" dirty="0" smtClean="0"/>
              <a:t>Failures during overcasting result in the distribution tree being rebuilt</a:t>
            </a:r>
          </a:p>
          <a:p>
            <a:pPr lvl="1"/>
            <a:r>
              <a:rPr lang="en-US" dirty="0" smtClean="0"/>
              <a:t>Distribution paused while rebuilding is in process</a:t>
            </a:r>
            <a:endParaRPr lang="en-US" dirty="0"/>
          </a:p>
          <a:p>
            <a:pPr lvl="1"/>
            <a:r>
              <a:rPr lang="en-US" dirty="0" smtClean="0"/>
              <a:t>Designed around assumption that application level buffers will mask most failures</a:t>
            </a:r>
            <a:endParaRPr lang="en-US" dirty="0"/>
          </a:p>
          <a:p>
            <a:pPr marL="27432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23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well does Overcast utilize bandwidth?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does Overcast perform relative to IP Multicast?</a:t>
            </a:r>
          </a:p>
          <a:p>
            <a:endParaRPr lang="en-US" dirty="0"/>
          </a:p>
          <a:p>
            <a:r>
              <a:rPr lang="en-US" dirty="0" smtClean="0"/>
              <a:t>How resilient is Overcast to failures?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Evaluated using simulation because real-world deployments too small</a:t>
            </a:r>
          </a:p>
          <a:p>
            <a:r>
              <a:rPr lang="en-US" dirty="0" smtClean="0"/>
              <a:t>Overlay network simulated with constant number of network nodes with increasing numbers of Overcast nodes</a:t>
            </a:r>
          </a:p>
          <a:p>
            <a:r>
              <a:rPr lang="en-US" dirty="0" smtClean="0"/>
              <a:t>Network topologies generated from Georgia Tech Internetwork Models</a:t>
            </a:r>
          </a:p>
          <a:p>
            <a:r>
              <a:rPr lang="en-US" dirty="0" smtClean="0"/>
              <a:t>Five different 600 node graphs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Bandwidth 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8730" cy="4704443"/>
          </a:xfrm>
        </p:spPr>
        <p:txBody>
          <a:bodyPr/>
          <a:lstStyle/>
          <a:p>
            <a:r>
              <a:rPr lang="en-US" dirty="0" smtClean="0"/>
              <a:t>Testing the efficiency of Overcast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Simulation artifact </a:t>
            </a:r>
          </a:p>
          <a:p>
            <a:pPr lvl="1"/>
            <a:r>
              <a:rPr lang="en-US" dirty="0" smtClean="0"/>
              <a:t>Backbone routers turned on 1</a:t>
            </a:r>
            <a:r>
              <a:rPr lang="en-US" baseline="30000" dirty="0" smtClean="0"/>
              <a:t>st</a:t>
            </a:r>
            <a:r>
              <a:rPr lang="en-US" dirty="0" smtClean="0"/>
              <a:t> in 600 node case</a:t>
            </a:r>
          </a:p>
          <a:p>
            <a:pPr lvl="1"/>
            <a:r>
              <a:rPr lang="en-US" dirty="0" smtClean="0"/>
              <a:t>Put at top of tree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76" y="1524000"/>
            <a:ext cx="4069269" cy="33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8730" cy="4704443"/>
          </a:xfrm>
        </p:spPr>
        <p:txBody>
          <a:bodyPr/>
          <a:lstStyle/>
          <a:p>
            <a:r>
              <a:rPr lang="en-US" dirty="0" smtClean="0"/>
              <a:t>Network Load</a:t>
            </a:r>
          </a:p>
          <a:p>
            <a:pPr lvl="1"/>
            <a:r>
              <a:rPr lang="en-US" dirty="0" smtClean="0"/>
              <a:t>Number of times a particular piece of data must traverse a network link to reach all Overcast nodes</a:t>
            </a:r>
          </a:p>
          <a:p>
            <a:pPr lvl="1"/>
            <a:r>
              <a:rPr lang="en-US" dirty="0" smtClean="0"/>
              <a:t>IP Multicast takes one less than number of nodes</a:t>
            </a:r>
          </a:p>
          <a:p>
            <a:r>
              <a:rPr lang="en-US" dirty="0"/>
              <a:t>R</a:t>
            </a:r>
            <a:r>
              <a:rPr lang="en-US" dirty="0" smtClean="0"/>
              <a:t>atio of Overcast network load to IP Multicast load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01" y="1600200"/>
            <a:ext cx="4231899" cy="36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5257"/>
            <a:ext cx="8229600" cy="990600"/>
          </a:xfrm>
        </p:spPr>
        <p:txBody>
          <a:bodyPr/>
          <a:lstStyle/>
          <a:p>
            <a:r>
              <a:rPr lang="en-US" dirty="0" smtClean="0"/>
              <a:t>Network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Unicast 			</a:t>
            </a:r>
          </a:p>
          <a:p>
            <a:pPr lvl="1"/>
            <a:r>
              <a:rPr lang="en-US" dirty="0" smtClean="0"/>
              <a:t>One to one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Broadcast </a:t>
            </a:r>
          </a:p>
          <a:p>
            <a:pPr lvl="1"/>
            <a:r>
              <a:rPr lang="en-US" dirty="0" smtClean="0"/>
              <a:t>One to many (everyone)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Multicast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to many (groups)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Anycast</a:t>
            </a:r>
            <a:endParaRPr lang="en-US" dirty="0" smtClean="0"/>
          </a:p>
          <a:p>
            <a:pPr lvl="1"/>
            <a:r>
              <a:rPr lang="en-US" dirty="0" smtClean="0"/>
              <a:t>One to</a:t>
            </a:r>
            <a:r>
              <a:rPr lang="en-US" dirty="0"/>
              <a:t> </a:t>
            </a:r>
            <a:r>
              <a:rPr lang="en-US" dirty="0" smtClean="0"/>
              <a:t>one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many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 descr="200px-Broadcast.sv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r="21591"/>
          <a:stretch>
            <a:fillRect/>
          </a:stretch>
        </p:blipFill>
        <p:spPr>
          <a:xfrm>
            <a:off x="7295795" y="2640694"/>
            <a:ext cx="927473" cy="1085506"/>
          </a:xfrm>
        </p:spPr>
      </p:pic>
      <p:pic>
        <p:nvPicPr>
          <p:cNvPr id="8" name="Picture 7" descr="200px-Anycast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51" y="5100482"/>
            <a:ext cx="1583749" cy="1053193"/>
          </a:xfrm>
          <a:prstGeom prst="rect">
            <a:avLst/>
          </a:prstGeom>
        </p:spPr>
      </p:pic>
      <p:pic>
        <p:nvPicPr>
          <p:cNvPr id="9" name="Picture 8" descr="200px-Multicast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40" y="3971018"/>
            <a:ext cx="1529485" cy="1017107"/>
          </a:xfrm>
          <a:prstGeom prst="rect">
            <a:avLst/>
          </a:prstGeom>
        </p:spPr>
      </p:pic>
      <p:pic>
        <p:nvPicPr>
          <p:cNvPr id="10" name="Picture 9" descr="200px-Unicas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86" y="1505857"/>
            <a:ext cx="1317428" cy="876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8761" y="6422571"/>
            <a:ext cx="2194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Wikipedia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1673352"/>
            <a:ext cx="219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downloading file from webserver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18980" y="2904925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radio transmission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3894038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e.g. streaming </a:t>
            </a:r>
            <a:r>
              <a:rPr lang="en-US" sz="1400" dirty="0" smtClean="0">
                <a:solidFill>
                  <a:srgbClr val="FF0000"/>
                </a:solidFill>
              </a:rPr>
              <a:t>video, IRC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5079997"/>
            <a:ext cx="219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 server selection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33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Resiliency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8730" cy="4704443"/>
          </a:xfrm>
        </p:spPr>
        <p:txBody>
          <a:bodyPr/>
          <a:lstStyle/>
          <a:p>
            <a:r>
              <a:rPr lang="en-US" dirty="0" smtClean="0"/>
              <a:t>Measure convergence time using “round time” as fundamental unit</a:t>
            </a:r>
          </a:p>
          <a:p>
            <a:r>
              <a:rPr lang="en-US" dirty="0" smtClean="0"/>
              <a:t>Authors expect round time to be approximately 1-2 seconds </a:t>
            </a:r>
          </a:p>
          <a:p>
            <a:r>
              <a:rPr lang="en-US" dirty="0" smtClean="0"/>
              <a:t>Uses backbone approach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69" y="1523999"/>
            <a:ext cx="4153048" cy="36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Deployable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Infrastructure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Acceptable fault tolerance?</a:t>
            </a:r>
          </a:p>
          <a:p>
            <a:pPr lvl="1"/>
            <a:r>
              <a:rPr lang="en-US" dirty="0"/>
              <a:t>Rebuild time</a:t>
            </a:r>
          </a:p>
          <a:p>
            <a:pPr lvl="1"/>
            <a:r>
              <a:rPr lang="en-US" dirty="0"/>
              <a:t>Delays due to polling acceptable?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SplitStream</a:t>
            </a:r>
            <a:r>
              <a:rPr lang="en-US" dirty="0" smtClean="0"/>
              <a:t>: High-Bandwidth Multicast in Cooperative Environments</a:t>
            </a:r>
            <a:endParaRPr lang="en-US" dirty="0"/>
          </a:p>
        </p:txBody>
      </p:sp>
      <p:pic>
        <p:nvPicPr>
          <p:cNvPr id="5" name="Picture 4" descr="fores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12" y="1600200"/>
            <a:ext cx="6421707" cy="48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Miguel Castro</a:t>
            </a:r>
          </a:p>
          <a:p>
            <a:pPr lvl="1"/>
            <a:r>
              <a:rPr lang="en-US" dirty="0"/>
              <a:t>Microsoft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Pastry, Scribe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Druschel</a:t>
            </a:r>
            <a:endParaRPr lang="en-US" dirty="0"/>
          </a:p>
          <a:p>
            <a:pPr lvl="1"/>
            <a:r>
              <a:rPr lang="en-US" dirty="0"/>
              <a:t>Rice University</a:t>
            </a:r>
          </a:p>
          <a:p>
            <a:pPr lvl="1"/>
            <a:r>
              <a:rPr lang="en-US" dirty="0" smtClean="0"/>
              <a:t>Pastry, Scribe</a:t>
            </a:r>
            <a:endParaRPr lang="en-US" dirty="0"/>
          </a:p>
          <a:p>
            <a:r>
              <a:rPr lang="en-US" dirty="0"/>
              <a:t>Anne-Marie </a:t>
            </a:r>
            <a:r>
              <a:rPr lang="en-US" dirty="0" err="1"/>
              <a:t>Kermarrec</a:t>
            </a:r>
            <a:endParaRPr lang="en-US" dirty="0"/>
          </a:p>
          <a:p>
            <a:pPr lvl="1"/>
            <a:r>
              <a:rPr lang="en-US" dirty="0" smtClean="0"/>
              <a:t>Pastry, Scribe</a:t>
            </a:r>
            <a:endParaRPr lang="en-US" dirty="0"/>
          </a:p>
          <a:p>
            <a:r>
              <a:rPr lang="en-US" dirty="0" err="1"/>
              <a:t>Atul</a:t>
            </a:r>
            <a:r>
              <a:rPr lang="en-US" dirty="0"/>
              <a:t> Singh</a:t>
            </a:r>
          </a:p>
          <a:p>
            <a:pPr lvl="1"/>
            <a:r>
              <a:rPr lang="en-US" dirty="0"/>
              <a:t>Student of </a:t>
            </a:r>
            <a:r>
              <a:rPr lang="en-US" dirty="0" err="1"/>
              <a:t>Druschel</a:t>
            </a:r>
            <a:endParaRPr lang="en-US" dirty="0"/>
          </a:p>
          <a:p>
            <a:pPr lvl="1"/>
            <a:r>
              <a:rPr lang="en-US" dirty="0"/>
              <a:t>NEC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4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tree-based multicast not well matched to a cooperative environment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/>
              <a:t>a relatively small number of interior nodes carry </a:t>
            </a:r>
            <a:r>
              <a:rPr lang="en-US" dirty="0" smtClean="0"/>
              <a:t>the burden of most </a:t>
            </a:r>
            <a:r>
              <a:rPr lang="en-US" dirty="0"/>
              <a:t>multicast </a:t>
            </a:r>
            <a:r>
              <a:rPr lang="en-US" dirty="0" smtClean="0"/>
              <a:t>messages</a:t>
            </a:r>
          </a:p>
          <a:p>
            <a:pPr fontAlgn="base"/>
            <a:r>
              <a:rPr lang="en-US" dirty="0"/>
              <a:t>Applications</a:t>
            </a:r>
          </a:p>
          <a:p>
            <a:pPr lvl="1" fontAlgn="base"/>
            <a:r>
              <a:rPr lang="en-US" dirty="0"/>
              <a:t>Peer exchanging resources in cooperative in environment</a:t>
            </a:r>
          </a:p>
          <a:p>
            <a:pPr lvl="1" fontAlgn="base"/>
            <a:r>
              <a:rPr lang="en-US" dirty="0"/>
              <a:t>Decentralized, generic infrastructure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329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Striping </a:t>
            </a:r>
            <a:r>
              <a:rPr lang="en-US" dirty="0"/>
              <a:t>content across a forest of interior-node-disjoint multicast trees</a:t>
            </a:r>
          </a:p>
          <a:p>
            <a:pPr lvl="1" fontAlgn="base"/>
            <a:r>
              <a:rPr lang="en-US" dirty="0"/>
              <a:t>peers contribute only as much forwarding bandwidth as they receive</a:t>
            </a:r>
          </a:p>
          <a:p>
            <a:pPr fontAlgn="base"/>
            <a:r>
              <a:rPr lang="en-US" dirty="0" smtClean="0"/>
              <a:t>Accommodate </a:t>
            </a:r>
            <a:r>
              <a:rPr lang="en-US" dirty="0"/>
              <a:t>different bandwidth capacities </a:t>
            </a:r>
          </a:p>
          <a:p>
            <a:pPr fontAlgn="base"/>
            <a:r>
              <a:rPr lang="en-US" dirty="0" smtClean="0"/>
              <a:t>Focus on low </a:t>
            </a:r>
            <a:r>
              <a:rPr lang="en-US" dirty="0"/>
              <a:t>overhead for </a:t>
            </a:r>
            <a:r>
              <a:rPr lang="en-US" dirty="0" smtClean="0"/>
              <a:t>maintenance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Routing using Pastry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0586" cy="4876800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Each </a:t>
            </a:r>
            <a:r>
              <a:rPr lang="en-US" dirty="0"/>
              <a:t>member is given a unique </a:t>
            </a:r>
            <a:r>
              <a:rPr lang="en-US" i="1" dirty="0" err="1"/>
              <a:t>nodeId</a:t>
            </a:r>
            <a:r>
              <a:rPr lang="en-US" dirty="0"/>
              <a:t> and each multicast group is given a unique </a:t>
            </a:r>
            <a:r>
              <a:rPr lang="en-US" i="1" dirty="0"/>
              <a:t>key</a:t>
            </a:r>
            <a:r>
              <a:rPr lang="en-US" dirty="0"/>
              <a:t> </a:t>
            </a:r>
          </a:p>
          <a:p>
            <a:pPr fontAlgn="base"/>
            <a:r>
              <a:rPr lang="en-US" dirty="0"/>
              <a:t>Nodes maintain a routing table and a leaf set</a:t>
            </a:r>
          </a:p>
          <a:p>
            <a:pPr lvl="1" fontAlgn="base"/>
            <a:r>
              <a:rPr lang="en-US" dirty="0" smtClean="0"/>
              <a:t>Prefix routing</a:t>
            </a:r>
          </a:p>
          <a:p>
            <a:pPr lvl="1" fontAlgn="base"/>
            <a:r>
              <a:rPr lang="en-US" dirty="0" smtClean="0"/>
              <a:t>Proximity-aware</a:t>
            </a:r>
            <a:endParaRPr lang="en-US" dirty="0"/>
          </a:p>
          <a:p>
            <a:pPr lvl="1" fontAlgn="base"/>
            <a:r>
              <a:rPr lang="en-US" dirty="0"/>
              <a:t>Leaf-sets are the set of neighboring </a:t>
            </a:r>
            <a:r>
              <a:rPr lang="en-US" dirty="0" smtClean="0"/>
              <a:t>nodes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881" y="1926772"/>
            <a:ext cx="4209919" cy="34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Multicast and Group Membership with Scribe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en-US" dirty="0" smtClean="0"/>
              <a:t>Scribe </a:t>
            </a:r>
            <a:r>
              <a:rPr lang="en-US" dirty="0"/>
              <a:t>is an application-level multicast </a:t>
            </a:r>
            <a:r>
              <a:rPr lang="en-US" dirty="0" smtClean="0"/>
              <a:t>infrastructure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dirty="0"/>
              <a:t>Built upon Pastry’s peer-to-peer routing </a:t>
            </a:r>
            <a:r>
              <a:rPr lang="en-US" dirty="0" smtClean="0"/>
              <a:t>substrate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dirty="0"/>
              <a:t>Group </a:t>
            </a:r>
            <a:r>
              <a:rPr lang="en-US" dirty="0" smtClean="0"/>
              <a:t>management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dirty="0"/>
              <a:t>Multicast tree </a:t>
            </a:r>
            <a:r>
              <a:rPr lang="en-US" dirty="0" smtClean="0"/>
              <a:t>creation</a:t>
            </a:r>
          </a:p>
          <a:p>
            <a:pPr lvl="1" fontAlgn="base"/>
            <a:r>
              <a:rPr lang="en-US" dirty="0" smtClean="0"/>
              <a:t>Joins Pastry routes of each group member to common rendezvous point (</a:t>
            </a:r>
            <a:r>
              <a:rPr lang="en-US" dirty="0" err="1" smtClean="0"/>
              <a:t>groupID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– Stripes and Forest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24729" cy="45683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Content is divided into </a:t>
            </a:r>
            <a:r>
              <a:rPr lang="en-US" i="1" dirty="0" smtClean="0"/>
              <a:t>k </a:t>
            </a:r>
            <a:r>
              <a:rPr lang="en-US" dirty="0" smtClean="0"/>
              <a:t>stripes</a:t>
            </a:r>
          </a:p>
          <a:p>
            <a:r>
              <a:rPr lang="en-US" dirty="0" smtClean="0"/>
              <a:t>Each stripe is given its own Scribe multicast tree</a:t>
            </a:r>
          </a:p>
          <a:p>
            <a:r>
              <a:rPr lang="en-US" dirty="0" smtClean="0"/>
              <a:t>Pastry provides prefix routing to ensure that each node is an interior node in one tree.</a:t>
            </a:r>
          </a:p>
          <a:p>
            <a:r>
              <a:rPr lang="en-US" dirty="0" smtClean="0"/>
              <a:t>Inbound constraints met, need addition mechanism for outbound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215" y="1524000"/>
            <a:ext cx="4081293" cy="33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“Push-down”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88942" cy="2799443"/>
          </a:xfrm>
        </p:spPr>
        <p:txBody>
          <a:bodyPr>
            <a:normAutofit/>
          </a:bodyPr>
          <a:lstStyle/>
          <a:p>
            <a:r>
              <a:rPr lang="en-US" dirty="0" smtClean="0"/>
              <a:t>Scribe’s “push-down” process involves recursively pushing the prospective child down to children.</a:t>
            </a:r>
          </a:p>
          <a:p>
            <a:r>
              <a:rPr lang="en-US" dirty="0" smtClean="0"/>
              <a:t>Modified “push-down”</a:t>
            </a:r>
          </a:p>
          <a:p>
            <a:pPr lvl="1"/>
            <a:r>
              <a:rPr lang="en-US" dirty="0" smtClean="0"/>
              <a:t>Prospective child always admitted, </a:t>
            </a:r>
          </a:p>
          <a:p>
            <a:pPr lvl="1"/>
            <a:r>
              <a:rPr lang="en-US" dirty="0" smtClean="0"/>
              <a:t>Looks to reject a child whose </a:t>
            </a:r>
            <a:r>
              <a:rPr lang="en-US" dirty="0" err="1" smtClean="0"/>
              <a:t>stripeId</a:t>
            </a:r>
            <a:r>
              <a:rPr lang="en-US" dirty="0" smtClean="0"/>
              <a:t> do not share prefix (or shortest match) with local node’s </a:t>
            </a:r>
            <a:r>
              <a:rPr lang="en-US" dirty="0" err="1" smtClean="0"/>
              <a:t>nodeId</a:t>
            </a:r>
            <a:endParaRPr lang="en-US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1649952" y="4285523"/>
            <a:ext cx="3796683" cy="1960431"/>
            <a:chOff x="311695" y="4840945"/>
            <a:chExt cx="2677715" cy="1382648"/>
          </a:xfrm>
        </p:grpSpPr>
        <p:sp>
          <p:nvSpPr>
            <p:cNvPr id="5" name="Oval 4"/>
            <p:cNvSpPr/>
            <p:nvPr/>
          </p:nvSpPr>
          <p:spPr>
            <a:xfrm>
              <a:off x="760230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40339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54244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76972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68896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83517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3"/>
              <a:endCxn id="6" idx="7"/>
            </p:cNvCxnSpPr>
            <p:nvPr/>
          </p:nvCxnSpPr>
          <p:spPr>
            <a:xfrm flipH="1">
              <a:off x="1377005" y="5200722"/>
              <a:ext cx="617845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" idx="4"/>
              <a:endCxn id="8" idx="0"/>
            </p:cNvCxnSpPr>
            <p:nvPr/>
          </p:nvCxnSpPr>
          <p:spPr>
            <a:xfrm flipH="1">
              <a:off x="1815608" y="5241328"/>
              <a:ext cx="27727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9" idx="0"/>
            </p:cNvCxnSpPr>
            <p:nvPr/>
          </p:nvCxnSpPr>
          <p:spPr>
            <a:xfrm>
              <a:off x="2092880" y="5241328"/>
              <a:ext cx="21465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5"/>
            </p:cNvCxnSpPr>
            <p:nvPr/>
          </p:nvCxnSpPr>
          <p:spPr>
            <a:xfrm>
              <a:off x="2190910" y="5200722"/>
              <a:ext cx="570879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1695" y="520072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001*</a:t>
              </a:r>
              <a:endParaRPr lang="en-US" sz="1000" dirty="0"/>
            </a:p>
          </p:txBody>
        </p:sp>
        <p:cxnSp>
          <p:nvCxnSpPr>
            <p:cNvPr id="33" name="Straight Arrow Connector 32"/>
            <p:cNvCxnSpPr>
              <a:stCxn id="5" idx="6"/>
              <a:endCxn id="7" idx="2"/>
            </p:cNvCxnSpPr>
            <p:nvPr/>
          </p:nvCxnSpPr>
          <p:spPr>
            <a:xfrm>
              <a:off x="1037502" y="5102692"/>
              <a:ext cx="916742" cy="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228437" y="4840945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32581" y="4840945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080*</a:t>
              </a:r>
              <a:endParaRPr lang="en-US" sz="1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0230" y="5938979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089*</a:t>
              </a:r>
              <a:endParaRPr lang="en-US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46315" y="5977372"/>
              <a:ext cx="4627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08B*</a:t>
              </a:r>
              <a:endParaRPr lang="en-US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928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081*</a:t>
              </a:r>
              <a:endParaRPr lang="en-US" sz="1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83517" y="5959484"/>
              <a:ext cx="305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9*</a:t>
              </a:r>
              <a:endParaRPr lang="en-US" sz="1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71066" y="5389405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46315" y="5438449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9525" y="5456133"/>
              <a:ext cx="331445" cy="173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89644" y="5476232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1800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314380" y="4552621"/>
            <a:ext cx="215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 001* requests to join stripe 0800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Two Challenges</a:t>
            </a:r>
          </a:p>
          <a:p>
            <a:pPr lvl="1" fontAlgn="base"/>
            <a:r>
              <a:rPr lang="en-US" dirty="0"/>
              <a:t>Identifying the receivers</a:t>
            </a:r>
          </a:p>
          <a:p>
            <a:pPr lvl="1" fontAlgn="base"/>
            <a:r>
              <a:rPr lang="en-US" dirty="0"/>
              <a:t>How to address packets that are sent to receivers</a:t>
            </a:r>
          </a:p>
          <a:p>
            <a:pPr fontAlgn="base"/>
            <a:r>
              <a:rPr lang="en-US" dirty="0"/>
              <a:t>Can’t specify individual IP addresses</a:t>
            </a:r>
          </a:p>
          <a:p>
            <a:pPr lvl="1" fontAlgn="base"/>
            <a:r>
              <a:rPr lang="en-US" dirty="0"/>
              <a:t>Obvious scaling problem</a:t>
            </a:r>
          </a:p>
          <a:p>
            <a:pPr fontAlgn="base"/>
            <a:r>
              <a:rPr lang="en-US" dirty="0"/>
              <a:t>Solution - Address Indirection</a:t>
            </a:r>
          </a:p>
          <a:p>
            <a:pPr lvl="1" fontAlgn="base"/>
            <a:r>
              <a:rPr lang="en-US" dirty="0"/>
              <a:t>Multicast Groups</a:t>
            </a:r>
          </a:p>
          <a:p>
            <a:pPr fontAlgn="base"/>
            <a:r>
              <a:rPr lang="en-US" dirty="0"/>
              <a:t>Remaining Challenges</a:t>
            </a:r>
          </a:p>
          <a:p>
            <a:pPr lvl="1" fontAlgn="base"/>
            <a:r>
              <a:rPr lang="en-US" dirty="0"/>
              <a:t>Establishing multicast groups and managing membership</a:t>
            </a:r>
          </a:p>
          <a:p>
            <a:pPr lvl="1" fontAlgn="base"/>
            <a:r>
              <a:rPr lang="en-US" dirty="0"/>
              <a:t>How to route messages to recipients within multicast groups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“Push-down”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88942" cy="2799443"/>
          </a:xfrm>
        </p:spPr>
        <p:txBody>
          <a:bodyPr>
            <a:normAutofit/>
          </a:bodyPr>
          <a:lstStyle/>
          <a:p>
            <a:r>
              <a:rPr lang="en-US" dirty="0" smtClean="0"/>
              <a:t>Scribe’s “push-down” process involves recursively pushing the prospective child down to children.</a:t>
            </a:r>
          </a:p>
          <a:p>
            <a:r>
              <a:rPr lang="en-US" dirty="0" smtClean="0"/>
              <a:t>Modified “push-down”</a:t>
            </a:r>
          </a:p>
          <a:p>
            <a:pPr lvl="1"/>
            <a:r>
              <a:rPr lang="en-US" dirty="0" smtClean="0"/>
              <a:t>Prospective child always admitted, </a:t>
            </a:r>
          </a:p>
          <a:p>
            <a:pPr lvl="1"/>
            <a:r>
              <a:rPr lang="en-US" dirty="0" smtClean="0"/>
              <a:t>Looks to reject a child whose </a:t>
            </a:r>
            <a:r>
              <a:rPr lang="en-US" dirty="0" err="1" smtClean="0"/>
              <a:t>stripeId</a:t>
            </a:r>
            <a:r>
              <a:rPr lang="en-US" dirty="0" smtClean="0"/>
              <a:t> do not share prefix (or shortest match) with local node’s </a:t>
            </a:r>
            <a:r>
              <a:rPr lang="en-US" dirty="0" err="1" smtClean="0"/>
              <a:t>nodeId</a:t>
            </a:r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1649952" y="4285523"/>
            <a:ext cx="4077902" cy="1960431"/>
            <a:chOff x="311695" y="4840945"/>
            <a:chExt cx="2876051" cy="1382648"/>
          </a:xfrm>
        </p:grpSpPr>
        <p:sp>
          <p:nvSpPr>
            <p:cNvPr id="28" name="Oval 27"/>
            <p:cNvSpPr/>
            <p:nvPr/>
          </p:nvSpPr>
          <p:spPr>
            <a:xfrm>
              <a:off x="760230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40339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54244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76972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168896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683517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30" idx="3"/>
              <a:endCxn id="29" idx="7"/>
            </p:cNvCxnSpPr>
            <p:nvPr/>
          </p:nvCxnSpPr>
          <p:spPr>
            <a:xfrm flipH="1">
              <a:off x="1377005" y="5200722"/>
              <a:ext cx="617845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0" idx="4"/>
              <a:endCxn id="32" idx="0"/>
            </p:cNvCxnSpPr>
            <p:nvPr/>
          </p:nvCxnSpPr>
          <p:spPr>
            <a:xfrm flipH="1">
              <a:off x="1815608" y="5241328"/>
              <a:ext cx="27727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4"/>
              <a:endCxn id="35" idx="0"/>
            </p:cNvCxnSpPr>
            <p:nvPr/>
          </p:nvCxnSpPr>
          <p:spPr>
            <a:xfrm>
              <a:off x="2092880" y="5241328"/>
              <a:ext cx="21465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11695" y="520072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001*</a:t>
              </a:r>
              <a:endParaRPr lang="en-US" sz="1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28437" y="4840945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32581" y="4840945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080*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0230" y="5938979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089*</a:t>
              </a:r>
              <a:endParaRPr lang="en-US" sz="1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46315" y="5977372"/>
              <a:ext cx="4627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08B*</a:t>
              </a:r>
              <a:endParaRPr lang="en-US" sz="1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928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081*</a:t>
              </a:r>
              <a:endParaRPr lang="en-US" sz="1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83517" y="5959484"/>
              <a:ext cx="305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9*</a:t>
              </a:r>
              <a:endParaRPr lang="en-US" sz="1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066" y="5389405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46315" y="5438449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09525" y="5456133"/>
              <a:ext cx="331445" cy="173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15394" y="5403683"/>
              <a:ext cx="572352" cy="282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o</a:t>
              </a:r>
              <a:r>
                <a:rPr lang="en-US" sz="1000" b="1" dirty="0" smtClean="0">
                  <a:solidFill>
                    <a:srgbClr val="FF0000"/>
                  </a:solidFill>
                </a:rPr>
                <a:t>rphan on</a:t>
              </a:r>
            </a:p>
            <a:p>
              <a:r>
                <a:rPr lang="en-US" sz="1000" b="1" dirty="0" smtClean="0">
                  <a:solidFill>
                    <a:srgbClr val="FF0000"/>
                  </a:solidFill>
                </a:rPr>
                <a:t>1800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Connector 10"/>
          <p:cNvCxnSpPr>
            <a:stCxn id="28" idx="6"/>
            <a:endCxn id="30" idx="2"/>
          </p:cNvCxnSpPr>
          <p:nvPr/>
        </p:nvCxnSpPr>
        <p:spPr>
          <a:xfrm>
            <a:off x="2679061" y="4656650"/>
            <a:ext cx="1299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1211" y="4656650"/>
            <a:ext cx="1994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 080* takes 001* as a child and drop 9*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“Push-down”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88942" cy="2799443"/>
          </a:xfrm>
        </p:spPr>
        <p:txBody>
          <a:bodyPr>
            <a:normAutofit/>
          </a:bodyPr>
          <a:lstStyle/>
          <a:p>
            <a:r>
              <a:rPr lang="en-US" dirty="0" smtClean="0"/>
              <a:t>Scribe’s “push-down” process involves recursively pushing the prospective child down to children.</a:t>
            </a:r>
          </a:p>
          <a:p>
            <a:r>
              <a:rPr lang="en-US" dirty="0" smtClean="0"/>
              <a:t>Modified “push-down”</a:t>
            </a:r>
          </a:p>
          <a:p>
            <a:pPr lvl="1"/>
            <a:r>
              <a:rPr lang="en-US" dirty="0" smtClean="0"/>
              <a:t>Prospective child always admitted, </a:t>
            </a:r>
          </a:p>
          <a:p>
            <a:pPr lvl="1"/>
            <a:r>
              <a:rPr lang="en-US" dirty="0" smtClean="0"/>
              <a:t>Looks to reject a child whose </a:t>
            </a:r>
            <a:r>
              <a:rPr lang="en-US" dirty="0" err="1" smtClean="0"/>
              <a:t>stripeId</a:t>
            </a:r>
            <a:r>
              <a:rPr lang="en-US" dirty="0" smtClean="0"/>
              <a:t> do not share prefix (or shortest match) with local node’s </a:t>
            </a:r>
            <a:r>
              <a:rPr lang="en-US" dirty="0" err="1" smtClean="0"/>
              <a:t>nodeId</a:t>
            </a:r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2285922" y="4285523"/>
            <a:ext cx="3304779" cy="1960431"/>
            <a:chOff x="760230" y="4840945"/>
            <a:chExt cx="2330785" cy="1382648"/>
          </a:xfrm>
        </p:grpSpPr>
        <p:sp>
          <p:nvSpPr>
            <p:cNvPr id="28" name="Oval 27"/>
            <p:cNvSpPr/>
            <p:nvPr/>
          </p:nvSpPr>
          <p:spPr>
            <a:xfrm>
              <a:off x="2642480" y="5656299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40339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54244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76972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168896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30" idx="3"/>
              <a:endCxn id="29" idx="7"/>
            </p:cNvCxnSpPr>
            <p:nvPr/>
          </p:nvCxnSpPr>
          <p:spPr>
            <a:xfrm flipH="1">
              <a:off x="1377005" y="5200722"/>
              <a:ext cx="617845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0" idx="4"/>
              <a:endCxn id="32" idx="0"/>
            </p:cNvCxnSpPr>
            <p:nvPr/>
          </p:nvCxnSpPr>
          <p:spPr>
            <a:xfrm flipH="1">
              <a:off x="1815608" y="5241328"/>
              <a:ext cx="27727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4"/>
              <a:endCxn id="35" idx="0"/>
            </p:cNvCxnSpPr>
            <p:nvPr/>
          </p:nvCxnSpPr>
          <p:spPr>
            <a:xfrm>
              <a:off x="2092880" y="5241328"/>
              <a:ext cx="21465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6424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001*</a:t>
              </a:r>
              <a:endParaRPr lang="en-US" sz="1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06440" y="5451392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32581" y="4840945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080*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0230" y="5938979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089*</a:t>
              </a:r>
              <a:endParaRPr lang="en-US" sz="1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46315" y="5977372"/>
              <a:ext cx="4627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08B*</a:t>
              </a:r>
              <a:endParaRPr lang="en-US" sz="1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928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081*</a:t>
              </a:r>
              <a:endParaRPr lang="en-US" sz="1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066" y="5389405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46315" y="5438449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09525" y="5456133"/>
              <a:ext cx="331445" cy="173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Connector 10"/>
          <p:cNvCxnSpPr>
            <a:stCxn id="28" idx="6"/>
            <a:endCxn id="30" idx="5"/>
          </p:cNvCxnSpPr>
          <p:nvPr/>
        </p:nvCxnSpPr>
        <p:spPr>
          <a:xfrm flipH="1" flipV="1">
            <a:off x="4314458" y="4795645"/>
            <a:ext cx="1033412" cy="842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1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“Push-down”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88942" cy="2799443"/>
          </a:xfrm>
        </p:spPr>
        <p:txBody>
          <a:bodyPr>
            <a:normAutofit/>
          </a:bodyPr>
          <a:lstStyle/>
          <a:p>
            <a:r>
              <a:rPr lang="en-US" dirty="0" smtClean="0"/>
              <a:t>Scribe’s “push-down” process involves recursively pushing the prospective child down to children.</a:t>
            </a:r>
          </a:p>
          <a:p>
            <a:r>
              <a:rPr lang="en-US" dirty="0" smtClean="0"/>
              <a:t>Modified “push-down”</a:t>
            </a:r>
          </a:p>
          <a:p>
            <a:pPr lvl="1"/>
            <a:r>
              <a:rPr lang="en-US" dirty="0" smtClean="0"/>
              <a:t>Prospective child always admitted</a:t>
            </a:r>
          </a:p>
          <a:p>
            <a:pPr lvl="1"/>
            <a:r>
              <a:rPr lang="en-US" dirty="0" smtClean="0"/>
              <a:t>Looks to reject a child whose </a:t>
            </a:r>
            <a:r>
              <a:rPr lang="en-US" dirty="0" err="1" smtClean="0"/>
              <a:t>stripeId</a:t>
            </a:r>
            <a:r>
              <a:rPr lang="en-US" dirty="0" smtClean="0"/>
              <a:t> do not share prefix (or shortest match) with local node’s </a:t>
            </a:r>
            <a:r>
              <a:rPr lang="en-US" dirty="0" err="1" smtClean="0"/>
              <a:t>nodeId</a:t>
            </a:r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2285922" y="4285523"/>
            <a:ext cx="3304779" cy="1960431"/>
            <a:chOff x="760230" y="4840945"/>
            <a:chExt cx="2330785" cy="1382648"/>
          </a:xfrm>
        </p:grpSpPr>
        <p:sp>
          <p:nvSpPr>
            <p:cNvPr id="28" name="Oval 27"/>
            <p:cNvSpPr/>
            <p:nvPr/>
          </p:nvSpPr>
          <p:spPr>
            <a:xfrm>
              <a:off x="2642480" y="5656299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40339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54244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76972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168896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30" idx="3"/>
              <a:endCxn id="29" idx="7"/>
            </p:cNvCxnSpPr>
            <p:nvPr/>
          </p:nvCxnSpPr>
          <p:spPr>
            <a:xfrm flipH="1">
              <a:off x="1377005" y="5200722"/>
              <a:ext cx="617845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0" idx="4"/>
              <a:endCxn id="32" idx="0"/>
            </p:cNvCxnSpPr>
            <p:nvPr/>
          </p:nvCxnSpPr>
          <p:spPr>
            <a:xfrm flipH="1">
              <a:off x="1815608" y="5241328"/>
              <a:ext cx="27727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4"/>
              <a:endCxn id="35" idx="0"/>
            </p:cNvCxnSpPr>
            <p:nvPr/>
          </p:nvCxnSpPr>
          <p:spPr>
            <a:xfrm>
              <a:off x="2092880" y="5241328"/>
              <a:ext cx="21465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6424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001*</a:t>
              </a:r>
              <a:endParaRPr lang="en-US" sz="1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06440" y="5451392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32581" y="4840945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080*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0230" y="5938979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089*</a:t>
              </a:r>
              <a:endParaRPr lang="en-US" sz="1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46315" y="5977372"/>
              <a:ext cx="4627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08B*</a:t>
              </a:r>
              <a:endParaRPr lang="en-US" sz="1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928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081*</a:t>
              </a:r>
              <a:endParaRPr lang="en-US" sz="1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066" y="5389405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46315" y="5438449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09525" y="5456133"/>
              <a:ext cx="331445" cy="173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Connector 10"/>
          <p:cNvCxnSpPr>
            <a:stCxn id="28" idx="6"/>
            <a:endCxn id="30" idx="5"/>
          </p:cNvCxnSpPr>
          <p:nvPr/>
        </p:nvCxnSpPr>
        <p:spPr>
          <a:xfrm flipH="1" flipV="1">
            <a:off x="4314458" y="4795645"/>
            <a:ext cx="1033412" cy="842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28753" y="4443031"/>
            <a:ext cx="393139" cy="3931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23" idx="6"/>
            <a:endCxn id="30" idx="2"/>
          </p:cNvCxnSpPr>
          <p:nvPr/>
        </p:nvCxnSpPr>
        <p:spPr>
          <a:xfrm>
            <a:off x="2921892" y="4639601"/>
            <a:ext cx="1057001" cy="17049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4528" y="4845845"/>
            <a:ext cx="44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085*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15804" y="4373889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0800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3390" y="4634635"/>
            <a:ext cx="199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 085* requests to join stripe 0800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“Push-down”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88942" cy="2799443"/>
          </a:xfrm>
        </p:spPr>
        <p:txBody>
          <a:bodyPr>
            <a:normAutofit/>
          </a:bodyPr>
          <a:lstStyle/>
          <a:p>
            <a:r>
              <a:rPr lang="en-US" dirty="0" smtClean="0"/>
              <a:t>Scribe’s “push-down” process involves recursively pushing the prospective child down to children.</a:t>
            </a:r>
          </a:p>
          <a:p>
            <a:r>
              <a:rPr lang="en-US" dirty="0" smtClean="0"/>
              <a:t>Modified “push-down”</a:t>
            </a:r>
          </a:p>
          <a:p>
            <a:pPr lvl="1"/>
            <a:r>
              <a:rPr lang="en-US" dirty="0" smtClean="0"/>
              <a:t>Prospective child always admitted, </a:t>
            </a:r>
          </a:p>
          <a:p>
            <a:pPr lvl="1"/>
            <a:r>
              <a:rPr lang="en-US" dirty="0" smtClean="0"/>
              <a:t>Looks to reject a child whose </a:t>
            </a:r>
            <a:r>
              <a:rPr lang="en-US" dirty="0" err="1" smtClean="0"/>
              <a:t>stripeId</a:t>
            </a:r>
            <a:r>
              <a:rPr lang="en-US" dirty="0" smtClean="0"/>
              <a:t> do not share prefix (or shortest match) with local node’s </a:t>
            </a:r>
            <a:r>
              <a:rPr lang="en-US" dirty="0" err="1" smtClean="0"/>
              <a:t>nodeId</a:t>
            </a:r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2285922" y="4285523"/>
            <a:ext cx="4056054" cy="1960431"/>
            <a:chOff x="760230" y="4840945"/>
            <a:chExt cx="2860643" cy="1382648"/>
          </a:xfrm>
        </p:grpSpPr>
        <p:sp>
          <p:nvSpPr>
            <p:cNvPr id="28" name="Oval 27"/>
            <p:cNvSpPr/>
            <p:nvPr/>
          </p:nvSpPr>
          <p:spPr>
            <a:xfrm>
              <a:off x="3176105" y="5661708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40339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54244" y="4964056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76972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168896" y="5661707"/>
              <a:ext cx="277272" cy="2772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30" idx="3"/>
              <a:endCxn id="29" idx="7"/>
            </p:cNvCxnSpPr>
            <p:nvPr/>
          </p:nvCxnSpPr>
          <p:spPr>
            <a:xfrm flipH="1">
              <a:off x="1377005" y="5200722"/>
              <a:ext cx="617845" cy="5015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0" idx="4"/>
              <a:endCxn id="32" idx="0"/>
            </p:cNvCxnSpPr>
            <p:nvPr/>
          </p:nvCxnSpPr>
          <p:spPr>
            <a:xfrm flipH="1">
              <a:off x="1815608" y="5241328"/>
              <a:ext cx="27727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4"/>
              <a:endCxn id="35" idx="0"/>
            </p:cNvCxnSpPr>
            <p:nvPr/>
          </p:nvCxnSpPr>
          <p:spPr>
            <a:xfrm>
              <a:off x="2092880" y="5241328"/>
              <a:ext cx="214652" cy="4203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172338" y="5971064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001*</a:t>
              </a:r>
              <a:endParaRPr lang="en-US" sz="1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06440" y="5451392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32581" y="4840945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080*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0230" y="5938979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089*</a:t>
              </a:r>
              <a:endParaRPr lang="en-US" sz="1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46315" y="5977372"/>
              <a:ext cx="4627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08B*</a:t>
              </a:r>
              <a:endParaRPr lang="en-US" sz="1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92880" y="5977372"/>
              <a:ext cx="4485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081*</a:t>
              </a:r>
              <a:endParaRPr lang="en-US" sz="1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066" y="5389405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46315" y="5438449"/>
              <a:ext cx="331445" cy="17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09525" y="5456133"/>
              <a:ext cx="331445" cy="173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0800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4866394" y="5449266"/>
            <a:ext cx="393139" cy="3931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66394" y="5896842"/>
            <a:ext cx="44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085*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52528" y="5132713"/>
            <a:ext cx="1153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Orphan on 0800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stCxn id="30" idx="5"/>
            <a:endCxn id="23" idx="0"/>
          </p:cNvCxnSpPr>
          <p:nvPr/>
        </p:nvCxnSpPr>
        <p:spPr>
          <a:xfrm>
            <a:off x="4314458" y="4795645"/>
            <a:ext cx="748506" cy="6536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16853" y="4572102"/>
            <a:ext cx="20839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 080* takes 085* as a child and drops 001*, since it has shorter prefix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Spare Capacity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9927" cy="4731688"/>
          </a:xfrm>
        </p:spPr>
        <p:txBody>
          <a:bodyPr>
            <a:normAutofit/>
          </a:bodyPr>
          <a:lstStyle/>
          <a:p>
            <a:r>
              <a:rPr lang="en-US" dirty="0" smtClean="0"/>
              <a:t>Used when an orphaned node can’t locate a parent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Nodes have spare forwarding capacity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Checks for cycles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682" y="1587499"/>
            <a:ext cx="4070598" cy="42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Correctness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54186" cy="4876800"/>
          </a:xfrm>
        </p:spPr>
        <p:txBody>
          <a:bodyPr/>
          <a:lstStyle/>
          <a:p>
            <a:r>
              <a:rPr lang="en-US" dirty="0" smtClean="0"/>
              <a:t>Argue that forests can be constructed with high probability given the sufficient condition for feasibility (on right)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22" y="4776107"/>
            <a:ext cx="4425951" cy="1115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627" y="1768892"/>
            <a:ext cx="4675414" cy="13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overhead of maintaining the forest?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well does its multicast perform compared to IP and Scribe?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resilient is </a:t>
            </a:r>
            <a:r>
              <a:rPr lang="en-US" dirty="0" err="1" smtClean="0"/>
              <a:t>SplitStream</a:t>
            </a:r>
            <a:r>
              <a:rPr lang="en-US" dirty="0" smtClean="0"/>
              <a:t> to failures?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5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– 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Simulation</a:t>
            </a:r>
          </a:p>
          <a:p>
            <a:pPr lvl="1"/>
            <a:r>
              <a:rPr lang="en-US" dirty="0" smtClean="0"/>
              <a:t>Packet level, discrete event simulator</a:t>
            </a:r>
          </a:p>
          <a:p>
            <a:r>
              <a:rPr lang="en-US" dirty="0" smtClean="0"/>
              <a:t>Network Topologies</a:t>
            </a:r>
          </a:p>
          <a:p>
            <a:pPr lvl="1"/>
            <a:r>
              <a:rPr lang="en-US" dirty="0" err="1" smtClean="0"/>
              <a:t>GATech</a:t>
            </a:r>
            <a:endParaRPr lang="en-US" dirty="0" smtClean="0"/>
          </a:p>
          <a:p>
            <a:pPr lvl="2"/>
            <a:r>
              <a:rPr lang="en-US" dirty="0" smtClean="0"/>
              <a:t>Transit-stub topology</a:t>
            </a:r>
          </a:p>
          <a:p>
            <a:pPr lvl="2"/>
            <a:r>
              <a:rPr lang="en-US" dirty="0" smtClean="0"/>
              <a:t>5050 hierarchically arranged routers</a:t>
            </a:r>
            <a:endParaRPr lang="en-US" dirty="0"/>
          </a:p>
          <a:p>
            <a:pPr lvl="1"/>
            <a:r>
              <a:rPr lang="en-US" dirty="0" smtClean="0"/>
              <a:t>Mercator</a:t>
            </a:r>
          </a:p>
          <a:p>
            <a:pPr lvl="2"/>
            <a:r>
              <a:rPr lang="en-US" dirty="0" smtClean="0"/>
              <a:t>Topology model based on measurements of Internet using Mercator System</a:t>
            </a:r>
          </a:p>
          <a:p>
            <a:pPr lvl="2"/>
            <a:r>
              <a:rPr lang="en-US" dirty="0" smtClean="0"/>
              <a:t>102,639 routers</a:t>
            </a:r>
          </a:p>
          <a:p>
            <a:pPr lvl="1"/>
            <a:r>
              <a:rPr lang="en-US" dirty="0" err="1" smtClean="0"/>
              <a:t>CorpNet</a:t>
            </a:r>
            <a:endParaRPr lang="en-US" dirty="0" smtClean="0"/>
          </a:p>
          <a:p>
            <a:pPr lvl="2"/>
            <a:r>
              <a:rPr lang="en-US" dirty="0" smtClean="0"/>
              <a:t>Generated using measurements from Microsoft corporate network</a:t>
            </a:r>
          </a:p>
          <a:p>
            <a:pPr lvl="2"/>
            <a:r>
              <a:rPr lang="en-US" dirty="0" smtClean="0"/>
              <a:t>298 routers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– Forest Construction Overhead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13888" cy="11902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Efficiency metrics</a:t>
            </a:r>
          </a:p>
          <a:p>
            <a:pPr lvl="1"/>
            <a:r>
              <a:rPr lang="en-US" dirty="0" smtClean="0"/>
              <a:t>Node stress</a:t>
            </a:r>
          </a:p>
          <a:p>
            <a:pPr lvl="1"/>
            <a:r>
              <a:rPr lang="en-US" dirty="0" smtClean="0"/>
              <a:t>Link stress</a:t>
            </a:r>
          </a:p>
          <a:p>
            <a:r>
              <a:rPr lang="en-US" dirty="0" smtClean="0"/>
              <a:t>Point (</a:t>
            </a:r>
            <a:r>
              <a:rPr lang="en-US" dirty="0" err="1" smtClean="0"/>
              <a:t>x,y</a:t>
            </a:r>
            <a:r>
              <a:rPr lang="en-US" dirty="0" smtClean="0"/>
              <a:t>) indicates that a fraction y of all nodes have stress &lt;= 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5" y="3022249"/>
            <a:ext cx="4288398" cy="296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0" y="2901729"/>
            <a:ext cx="4256200" cy="29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– Multicast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24943" cy="4876800"/>
          </a:xfrm>
        </p:spPr>
        <p:txBody>
          <a:bodyPr/>
          <a:lstStyle/>
          <a:p>
            <a:r>
              <a:rPr lang="en-US" dirty="0" smtClean="0"/>
              <a:t>Compared performance to Scribe and IP Multicast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18" y="1523999"/>
            <a:ext cx="3584555" cy="51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US" dirty="0" smtClean="0"/>
          </a:p>
          <a:p>
            <a:pPr fontAlgn="base"/>
            <a:r>
              <a:rPr lang="en-US" dirty="0" smtClean="0"/>
              <a:t>IP Multicast</a:t>
            </a:r>
          </a:p>
          <a:p>
            <a:pPr lvl="1" fontAlgn="base"/>
            <a:r>
              <a:rPr lang="en-US" dirty="0" smtClean="0"/>
              <a:t>Pros: Efficient</a:t>
            </a:r>
          </a:p>
          <a:p>
            <a:pPr lvl="1" fontAlgn="base"/>
            <a:r>
              <a:rPr lang="en-US" dirty="0" smtClean="0"/>
              <a:t>Cons: Unstable, can send more than capacity; not widely deployed</a:t>
            </a:r>
          </a:p>
          <a:p>
            <a:pPr fontAlgn="base"/>
            <a:r>
              <a:rPr lang="en-US" dirty="0" smtClean="0"/>
              <a:t>Network Overlay Multicast</a:t>
            </a:r>
          </a:p>
          <a:p>
            <a:pPr lvl="1" fontAlgn="base"/>
            <a:r>
              <a:rPr lang="en-US" dirty="0" smtClean="0"/>
              <a:t>Pros: Can only send what you’re capable of; can use it anywhere</a:t>
            </a:r>
          </a:p>
          <a:p>
            <a:pPr lvl="1" fontAlgn="base"/>
            <a:r>
              <a:rPr lang="en-US" dirty="0" smtClean="0"/>
              <a:t>Cons: Not as efficient as IP Multicast</a:t>
            </a:r>
          </a:p>
          <a:p>
            <a:pPr lvl="1"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– Resilience to Node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25468" cy="11904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Tested performance under catastrophic failure</a:t>
            </a:r>
          </a:p>
          <a:p>
            <a:r>
              <a:rPr lang="en-US" dirty="0" smtClean="0"/>
              <a:t>Failed 2,500 of 10,000 nodes 10 seconds into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788" y="2947284"/>
            <a:ext cx="3862226" cy="268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42" y="2997158"/>
            <a:ext cx="3988614" cy="28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Practical/Deployable?</a:t>
            </a:r>
          </a:p>
          <a:p>
            <a:pPr lvl="1"/>
            <a:r>
              <a:rPr lang="en-US" dirty="0" smtClean="0"/>
              <a:t>Compare to Overcast</a:t>
            </a:r>
          </a:p>
          <a:p>
            <a:pPr lvl="1"/>
            <a:r>
              <a:rPr lang="en-US" dirty="0"/>
              <a:t>Complexity of </a:t>
            </a:r>
            <a:r>
              <a:rPr lang="en-US" dirty="0" smtClean="0"/>
              <a:t>mechanism</a:t>
            </a:r>
          </a:p>
          <a:p>
            <a:r>
              <a:rPr lang="en-US" dirty="0" smtClean="0"/>
              <a:t>Is it safe to assume there is enough bandwidth to carry each stripe?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Will all clients be cooperative and trusting?</a:t>
            </a:r>
          </a:p>
          <a:p>
            <a:pPr lvl="1"/>
            <a:r>
              <a:rPr lang="en-US" dirty="0" smtClean="0"/>
              <a:t>What happens with misbehaving clients?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 err="1" smtClean="0"/>
              <a:t>SplitStream</a:t>
            </a:r>
            <a:r>
              <a:rPr lang="en-US" dirty="0" smtClean="0"/>
              <a:t> actually deliver on its promises?</a:t>
            </a:r>
          </a:p>
        </p:txBody>
      </p:sp>
    </p:spTree>
    <p:extLst>
      <p:ext uri="{BB962C8B-B14F-4D97-AF65-F5344CB8AC3E}">
        <p14:creationId xmlns:p14="http://schemas.microsoft.com/office/powerpoint/2010/main" val="7812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US" dirty="0" smtClean="0"/>
          </a:p>
          <a:p>
            <a:pPr fontAlgn="base"/>
            <a:r>
              <a:rPr lang="en-US" dirty="0" smtClean="0"/>
              <a:t>IP Multicast</a:t>
            </a:r>
          </a:p>
          <a:p>
            <a:pPr lvl="1" fontAlgn="base"/>
            <a:r>
              <a:rPr lang="en-US" dirty="0" smtClean="0"/>
              <a:t>Pros: Efficient</a:t>
            </a:r>
          </a:p>
          <a:p>
            <a:pPr lvl="1" fontAlgn="base"/>
            <a:r>
              <a:rPr lang="en-US" dirty="0" smtClean="0"/>
              <a:t>Cons: Unstable, can send more than capacity; not widely deployed</a:t>
            </a:r>
          </a:p>
          <a:p>
            <a:pPr fontAlgn="base"/>
            <a:r>
              <a:rPr lang="en-US" dirty="0" smtClean="0">
                <a:solidFill>
                  <a:srgbClr val="FF0000"/>
                </a:solidFill>
              </a:rPr>
              <a:t>Network Overlay Multicast</a:t>
            </a:r>
          </a:p>
          <a:p>
            <a:pPr lvl="1" fontAlgn="base"/>
            <a:r>
              <a:rPr lang="en-US" dirty="0" smtClean="0">
                <a:solidFill>
                  <a:srgbClr val="FF0000"/>
                </a:solidFill>
              </a:rPr>
              <a:t>Pros: Can only send what you’re capable of; can use it anywhere</a:t>
            </a:r>
          </a:p>
          <a:p>
            <a:pPr lvl="1" fontAlgn="base"/>
            <a:r>
              <a:rPr lang="en-US" dirty="0" smtClean="0">
                <a:solidFill>
                  <a:srgbClr val="FF0000"/>
                </a:solidFill>
              </a:rPr>
              <a:t>Cons: Not as efficient as IP Multicast</a:t>
            </a:r>
          </a:p>
          <a:p>
            <a:pPr lvl="1"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</a:t>
            </a:r>
            <a:r>
              <a:rPr lang="en-US" dirty="0"/>
              <a:t>Network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Good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Incrementally Deployable</a:t>
            </a:r>
          </a:p>
          <a:p>
            <a:r>
              <a:rPr lang="en-US" dirty="0"/>
              <a:t>Adaptable</a:t>
            </a:r>
          </a:p>
          <a:p>
            <a:r>
              <a:rPr lang="en-US" dirty="0"/>
              <a:t>Robust</a:t>
            </a:r>
          </a:p>
          <a:p>
            <a:r>
              <a:rPr lang="en-US" dirty="0"/>
              <a:t>Customizable</a:t>
            </a:r>
          </a:p>
          <a:p>
            <a:r>
              <a:rPr lang="en-US" dirty="0"/>
              <a:t>Standard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Bad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Management Complexity</a:t>
            </a:r>
          </a:p>
          <a:p>
            <a:r>
              <a:rPr lang="en-US" dirty="0">
                <a:solidFill>
                  <a:srgbClr val="000000"/>
                </a:solidFill>
              </a:rPr>
              <a:t>The Real World</a:t>
            </a:r>
          </a:p>
          <a:p>
            <a:r>
              <a:rPr lang="en-US" dirty="0">
                <a:solidFill>
                  <a:srgbClr val="000000"/>
                </a:solidFill>
              </a:rPr>
              <a:t>Inefficiency</a:t>
            </a:r>
          </a:p>
          <a:p>
            <a:r>
              <a:rPr lang="en-US" dirty="0">
                <a:solidFill>
                  <a:srgbClr val="000000"/>
                </a:solidFill>
              </a:rPr>
              <a:t>Information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Application-Level Multicast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Single-Source Multicast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Trusted servers provide infrastructure for distribution</a:t>
            </a:r>
          </a:p>
          <a:p>
            <a:r>
              <a:rPr lang="en-US" dirty="0" smtClean="0"/>
              <a:t>Manual infrastructure setup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Peer-to-Peer Multicast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Depends on cooperative clients</a:t>
            </a:r>
          </a:p>
          <a:p>
            <a:r>
              <a:rPr lang="en-US" dirty="0" smtClean="0"/>
              <a:t>Flexible, distributed infrastructure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Overcast: Reliable Multicasting with an Overlay Network</a:t>
            </a:r>
            <a:endParaRPr lang="en-US" dirty="0"/>
          </a:p>
        </p:txBody>
      </p:sp>
      <p:pic>
        <p:nvPicPr>
          <p:cNvPr id="4" name="Content Placeholder 3" descr="overcast-day-at-falls-lake-size-edi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 b="5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16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9279</TotalTime>
  <Words>2111</Words>
  <Application>Microsoft Macintosh PowerPoint</Application>
  <PresentationFormat>On-screen Show (4:3)</PresentationFormat>
  <Paragraphs>478</Paragraphs>
  <Slides>51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Clarity</vt:lpstr>
      <vt:lpstr>MultiCast</vt:lpstr>
      <vt:lpstr>Network Communication</vt:lpstr>
      <vt:lpstr>Network Communication</vt:lpstr>
      <vt:lpstr>Multicast</vt:lpstr>
      <vt:lpstr>Multicast</vt:lpstr>
      <vt:lpstr>Multicast</vt:lpstr>
      <vt:lpstr>Overlay Network</vt:lpstr>
      <vt:lpstr>Types of Application-Level Multicast</vt:lpstr>
      <vt:lpstr>Overcast: Reliable Multicasting with an Overlay Network</vt:lpstr>
      <vt:lpstr>Authors</vt:lpstr>
      <vt:lpstr>Motivation and Goals</vt:lpstr>
      <vt:lpstr>Approach</vt:lpstr>
      <vt:lpstr>Design – Overview</vt:lpstr>
      <vt:lpstr>Bandwidth Optimization – Tree Building Protocol</vt:lpstr>
      <vt:lpstr>Bandwidth Optimization – Tree Building Protocol</vt:lpstr>
      <vt:lpstr>Bandwidth Optimization – Tree Building Protocol</vt:lpstr>
      <vt:lpstr>Bandwidth Optimization – Tree Building Protocol</vt:lpstr>
      <vt:lpstr>Maintaining Node Status – Up/Down Protocol</vt:lpstr>
      <vt:lpstr>Maintaining Node Status – Up/Down Protocol</vt:lpstr>
      <vt:lpstr>Maintaining Node Status – Up/Down Protocol</vt:lpstr>
      <vt:lpstr>Maintaining Node Status – Up/Down Protocol</vt:lpstr>
      <vt:lpstr>Maintaining Node Status – Up/Down Protocol</vt:lpstr>
      <vt:lpstr>Maintaining Node Status – Up/Down Protocol</vt:lpstr>
      <vt:lpstr>Reliability – Root Replication</vt:lpstr>
      <vt:lpstr>Dissemination – “Overcasting”</vt:lpstr>
      <vt:lpstr>Evaluation – Goals</vt:lpstr>
      <vt:lpstr>Evaluation – Methodology</vt:lpstr>
      <vt:lpstr>Evaluation – Bandwidth Utilization</vt:lpstr>
      <vt:lpstr>Evaluation – Efficiency</vt:lpstr>
      <vt:lpstr>Evaluation – Resiliency</vt:lpstr>
      <vt:lpstr>Discussion and Thoughts</vt:lpstr>
      <vt:lpstr>SplitStream: High-Bandwidth Multicast in Cooperative Environments</vt:lpstr>
      <vt:lpstr>Authors</vt:lpstr>
      <vt:lpstr>Motivation</vt:lpstr>
      <vt:lpstr>Approach</vt:lpstr>
      <vt:lpstr>Routing using Pastry</vt:lpstr>
      <vt:lpstr>Multicast and Group Membership with Scribe</vt:lpstr>
      <vt:lpstr>Design – Stripes and Forest Construction</vt:lpstr>
      <vt:lpstr>Design – “Push-down”</vt:lpstr>
      <vt:lpstr>Design – “Push-down”</vt:lpstr>
      <vt:lpstr>Design – “Push-down”</vt:lpstr>
      <vt:lpstr>Design – “Push-down”</vt:lpstr>
      <vt:lpstr>Design – “Push-down”</vt:lpstr>
      <vt:lpstr>Design – Spare Capacity Group</vt:lpstr>
      <vt:lpstr>Design – Correctness</vt:lpstr>
      <vt:lpstr>Evaluation – Goals</vt:lpstr>
      <vt:lpstr>Evaluation – Experimental Setup</vt:lpstr>
      <vt:lpstr>Evaluation – Forest Construction Overhead</vt:lpstr>
      <vt:lpstr>Evaluation – Multicast Performance</vt:lpstr>
      <vt:lpstr>Evaluation – Resilience to Node Failures</vt:lpstr>
      <vt:lpstr>Discussion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MultiCast</dc:title>
  <dc:creator>Tom</dc:creator>
  <cp:lastModifiedBy>Tom</cp:lastModifiedBy>
  <cp:revision>189</cp:revision>
  <dcterms:created xsi:type="dcterms:W3CDTF">2010-10-20T23:51:17Z</dcterms:created>
  <dcterms:modified xsi:type="dcterms:W3CDTF">2010-10-28T15:27:05Z</dcterms:modified>
</cp:coreProperties>
</file>