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91" r:id="rId4"/>
    <p:sldId id="258" r:id="rId5"/>
    <p:sldId id="259" r:id="rId6"/>
    <p:sldId id="292" r:id="rId7"/>
    <p:sldId id="260" r:id="rId8"/>
    <p:sldId id="263" r:id="rId9"/>
    <p:sldId id="261" r:id="rId10"/>
    <p:sldId id="293" r:id="rId11"/>
    <p:sldId id="294" r:id="rId12"/>
    <p:sldId id="262" r:id="rId13"/>
    <p:sldId id="287" r:id="rId14"/>
    <p:sldId id="288" r:id="rId15"/>
    <p:sldId id="289" r:id="rId16"/>
    <p:sldId id="266" r:id="rId17"/>
    <p:sldId id="269" r:id="rId18"/>
    <p:sldId id="270" r:id="rId19"/>
    <p:sldId id="271" r:id="rId20"/>
    <p:sldId id="295" r:id="rId21"/>
    <p:sldId id="272" r:id="rId22"/>
    <p:sldId id="290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96" r:id="rId3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A9753-3B1A-4B3F-BB5A-38D2E818DA4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04B426D-6B22-4D80-AD49-CAB4906CDDF4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001</a:t>
          </a:r>
          <a:endParaRPr lang="el-GR" dirty="0"/>
        </a:p>
      </dgm:t>
    </dgm:pt>
    <dgm:pt modelId="{067F4995-0F22-443D-98BF-FFEBBE03E6CD}" type="parTrans" cxnId="{9E8E7B4E-F155-4132-B2A1-B9968A54FACE}">
      <dgm:prSet/>
      <dgm:spPr/>
      <dgm:t>
        <a:bodyPr/>
        <a:lstStyle/>
        <a:p>
          <a:endParaRPr lang="el-GR"/>
        </a:p>
      </dgm:t>
    </dgm:pt>
    <dgm:pt modelId="{39C6B925-063C-4CF3-BCB4-619351AF151F}" type="sibTrans" cxnId="{9E8E7B4E-F155-4132-B2A1-B9968A54FACE}">
      <dgm:prSet/>
      <dgm:spPr/>
      <dgm:t>
        <a:bodyPr/>
        <a:lstStyle/>
        <a:p>
          <a:endParaRPr lang="el-GR"/>
        </a:p>
      </dgm:t>
    </dgm:pt>
    <dgm:pt modelId="{64A85308-FD7C-483B-8774-E5F8BB9DCA8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011</a:t>
          </a:r>
          <a:endParaRPr lang="el-GR" dirty="0"/>
        </a:p>
      </dgm:t>
    </dgm:pt>
    <dgm:pt modelId="{CEE510A1-84AA-4954-8562-B9799DE4CAF1}" type="parTrans" cxnId="{A00E34C7-638B-45BD-ACA7-92363C28ED27}">
      <dgm:prSet/>
      <dgm:spPr/>
      <dgm:t>
        <a:bodyPr/>
        <a:lstStyle/>
        <a:p>
          <a:endParaRPr lang="el-GR"/>
        </a:p>
      </dgm:t>
    </dgm:pt>
    <dgm:pt modelId="{3F6EF8CD-7AFC-46BF-8B24-91AA7E679B7A}" type="sibTrans" cxnId="{A00E34C7-638B-45BD-ACA7-92363C28ED27}">
      <dgm:prSet/>
      <dgm:spPr/>
      <dgm:t>
        <a:bodyPr/>
        <a:lstStyle/>
        <a:p>
          <a:endParaRPr lang="el-GR"/>
        </a:p>
      </dgm:t>
    </dgm:pt>
    <dgm:pt modelId="{6BF71558-CD99-499B-B250-79E503B46C7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100</a:t>
          </a:r>
          <a:endParaRPr lang="el-GR" dirty="0"/>
        </a:p>
      </dgm:t>
    </dgm:pt>
    <dgm:pt modelId="{F6B9F64D-C536-4B44-BB29-CD0DA7E8A375}" type="parTrans" cxnId="{30A06F46-99EF-48D6-B21D-7E799B4EE269}">
      <dgm:prSet/>
      <dgm:spPr/>
      <dgm:t>
        <a:bodyPr/>
        <a:lstStyle/>
        <a:p>
          <a:endParaRPr lang="el-GR"/>
        </a:p>
      </dgm:t>
    </dgm:pt>
    <dgm:pt modelId="{E4EE501B-9BBD-4C1F-93E0-2F83491C2B77}" type="sibTrans" cxnId="{30A06F46-99EF-48D6-B21D-7E799B4EE269}">
      <dgm:prSet/>
      <dgm:spPr>
        <a:solidFill>
          <a:schemeClr val="accent4"/>
        </a:solidFill>
      </dgm:spPr>
      <dgm:t>
        <a:bodyPr/>
        <a:lstStyle/>
        <a:p>
          <a:endParaRPr lang="el-GR"/>
        </a:p>
      </dgm:t>
    </dgm:pt>
    <dgm:pt modelId="{1D4BE342-DA6C-46EF-8752-1DB97F785EDE}">
      <dgm:prSet phldrT="[Text]"/>
      <dgm:spPr/>
      <dgm:t>
        <a:bodyPr/>
        <a:lstStyle/>
        <a:p>
          <a:r>
            <a:rPr lang="en-US" dirty="0" smtClean="0"/>
            <a:t>110</a:t>
          </a:r>
          <a:endParaRPr lang="el-GR" dirty="0"/>
        </a:p>
      </dgm:t>
    </dgm:pt>
    <dgm:pt modelId="{32BEE712-D7F0-4885-872D-4D7B9EEA90DE}" type="parTrans" cxnId="{29196E1A-BE0B-48A9-96AE-E206408F9BB5}">
      <dgm:prSet/>
      <dgm:spPr/>
      <dgm:t>
        <a:bodyPr/>
        <a:lstStyle/>
        <a:p>
          <a:endParaRPr lang="el-GR"/>
        </a:p>
      </dgm:t>
    </dgm:pt>
    <dgm:pt modelId="{F12694BF-6696-49C4-A151-ABA717D1B951}" type="sibTrans" cxnId="{29196E1A-BE0B-48A9-96AE-E206408F9BB5}">
      <dgm:prSet/>
      <dgm:spPr/>
      <dgm:t>
        <a:bodyPr/>
        <a:lstStyle/>
        <a:p>
          <a:endParaRPr lang="el-GR"/>
        </a:p>
      </dgm:t>
    </dgm:pt>
    <dgm:pt modelId="{9333FA77-3BE6-4303-AFF0-308E829D9671}" type="pres">
      <dgm:prSet presAssocID="{081A9753-3B1A-4B3F-BB5A-38D2E818DA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1E6DDC-9EB4-4DBE-BB33-E1911D92D24D}" type="pres">
      <dgm:prSet presAssocID="{B04B426D-6B22-4D80-AD49-CAB4906CDDF4}" presName="node" presStyleLbl="node1" presStyleIdx="0" presStyleCnt="4" custRadScaleRad="99374" custRadScaleInc="8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6660E-E7A9-4C2D-A3ED-6674D7A490FF}" type="pres">
      <dgm:prSet presAssocID="{B04B426D-6B22-4D80-AD49-CAB4906CDDF4}" presName="spNode" presStyleCnt="0"/>
      <dgm:spPr/>
    </dgm:pt>
    <dgm:pt modelId="{8AAE4123-8F37-434D-BC9B-D74B2A414805}" type="pres">
      <dgm:prSet presAssocID="{39C6B925-063C-4CF3-BCB4-619351AF151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15127A03-E5B0-4679-BA0B-DB673582E86E}" type="pres">
      <dgm:prSet presAssocID="{64A85308-FD7C-483B-8774-E5F8BB9DCA82}" presName="node" presStyleLbl="node1" presStyleIdx="1" presStyleCnt="4" custRadScaleRad="100886" custRadScaleInc="84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675DF-F8C3-45E8-8E8B-4A7F2B0E485D}" type="pres">
      <dgm:prSet presAssocID="{64A85308-FD7C-483B-8774-E5F8BB9DCA82}" presName="spNode" presStyleCnt="0"/>
      <dgm:spPr/>
    </dgm:pt>
    <dgm:pt modelId="{83708C08-5A84-4443-BB2C-0844A6A2F2AF}" type="pres">
      <dgm:prSet presAssocID="{3F6EF8CD-7AFC-46BF-8B24-91AA7E679B7A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1E64701-1662-4C5E-9EFE-9D9B675A95E8}" type="pres">
      <dgm:prSet presAssocID="{6BF71558-CD99-499B-B250-79E503B46C7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4506F-1341-452E-BC52-65C9AEAA25B5}" type="pres">
      <dgm:prSet presAssocID="{6BF71558-CD99-499B-B250-79E503B46C78}" presName="spNode" presStyleCnt="0"/>
      <dgm:spPr/>
    </dgm:pt>
    <dgm:pt modelId="{B3EDAC32-1703-40B0-B623-AEDBE127D95E}" type="pres">
      <dgm:prSet presAssocID="{E4EE501B-9BBD-4C1F-93E0-2F83491C2B77}" presName="sibTrans" presStyleLbl="sibTrans1D1" presStyleIdx="2" presStyleCnt="4"/>
      <dgm:spPr/>
      <dgm:t>
        <a:bodyPr/>
        <a:lstStyle/>
        <a:p>
          <a:endParaRPr lang="en-US"/>
        </a:p>
      </dgm:t>
    </dgm:pt>
    <dgm:pt modelId="{77DA6113-AB33-489F-B9E1-56B3493EC9DD}" type="pres">
      <dgm:prSet presAssocID="{1D4BE342-DA6C-46EF-8752-1DB97F785EDE}" presName="node" presStyleLbl="node1" presStyleIdx="3" presStyleCnt="4" custRadScaleRad="99517" custRadScaleInc="32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F26B4-E6BC-4275-8635-EDEAEC409308}" type="pres">
      <dgm:prSet presAssocID="{1D4BE342-DA6C-46EF-8752-1DB97F785EDE}" presName="spNode" presStyleCnt="0"/>
      <dgm:spPr/>
    </dgm:pt>
    <dgm:pt modelId="{F2842C2A-8122-4A42-AD57-76430E3AD7A5}" type="pres">
      <dgm:prSet presAssocID="{F12694BF-6696-49C4-A151-ABA717D1B951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0B251A2E-5B69-4C5A-AC8E-18B8259F161E}" type="presOf" srcId="{081A9753-3B1A-4B3F-BB5A-38D2E818DA41}" destId="{9333FA77-3BE6-4303-AFF0-308E829D9671}" srcOrd="0" destOrd="0" presId="urn:microsoft.com/office/officeart/2005/8/layout/cycle6"/>
    <dgm:cxn modelId="{7D080BD2-3D6F-49FD-936B-1C741F854BDE}" type="presOf" srcId="{39C6B925-063C-4CF3-BCB4-619351AF151F}" destId="{8AAE4123-8F37-434D-BC9B-D74B2A414805}" srcOrd="0" destOrd="0" presId="urn:microsoft.com/office/officeart/2005/8/layout/cycle6"/>
    <dgm:cxn modelId="{98EA4A53-039C-4FF6-AD13-BFC8F5B8540D}" type="presOf" srcId="{1D4BE342-DA6C-46EF-8752-1DB97F785EDE}" destId="{77DA6113-AB33-489F-B9E1-56B3493EC9DD}" srcOrd="0" destOrd="0" presId="urn:microsoft.com/office/officeart/2005/8/layout/cycle6"/>
    <dgm:cxn modelId="{A00E34C7-638B-45BD-ACA7-92363C28ED27}" srcId="{081A9753-3B1A-4B3F-BB5A-38D2E818DA41}" destId="{64A85308-FD7C-483B-8774-E5F8BB9DCA82}" srcOrd="1" destOrd="0" parTransId="{CEE510A1-84AA-4954-8562-B9799DE4CAF1}" sibTransId="{3F6EF8CD-7AFC-46BF-8B24-91AA7E679B7A}"/>
    <dgm:cxn modelId="{4BD081AC-8220-4810-A0EF-9F9D1C20E15B}" type="presOf" srcId="{64A85308-FD7C-483B-8774-E5F8BB9DCA82}" destId="{15127A03-E5B0-4679-BA0B-DB673582E86E}" srcOrd="0" destOrd="0" presId="urn:microsoft.com/office/officeart/2005/8/layout/cycle6"/>
    <dgm:cxn modelId="{12047E73-9CCB-45B6-9CAD-E6A6677889EF}" type="presOf" srcId="{F12694BF-6696-49C4-A151-ABA717D1B951}" destId="{F2842C2A-8122-4A42-AD57-76430E3AD7A5}" srcOrd="0" destOrd="0" presId="urn:microsoft.com/office/officeart/2005/8/layout/cycle6"/>
    <dgm:cxn modelId="{29196E1A-BE0B-48A9-96AE-E206408F9BB5}" srcId="{081A9753-3B1A-4B3F-BB5A-38D2E818DA41}" destId="{1D4BE342-DA6C-46EF-8752-1DB97F785EDE}" srcOrd="3" destOrd="0" parTransId="{32BEE712-D7F0-4885-872D-4D7B9EEA90DE}" sibTransId="{F12694BF-6696-49C4-A151-ABA717D1B951}"/>
    <dgm:cxn modelId="{8ACE0A20-86DF-45AC-9941-3BD8085FC9FA}" type="presOf" srcId="{E4EE501B-9BBD-4C1F-93E0-2F83491C2B77}" destId="{B3EDAC32-1703-40B0-B623-AEDBE127D95E}" srcOrd="0" destOrd="0" presId="urn:microsoft.com/office/officeart/2005/8/layout/cycle6"/>
    <dgm:cxn modelId="{5A6CBE4B-B3A3-4BEA-A5D9-67ADF399C425}" type="presOf" srcId="{B04B426D-6B22-4D80-AD49-CAB4906CDDF4}" destId="{151E6DDC-9EB4-4DBE-BB33-E1911D92D24D}" srcOrd="0" destOrd="0" presId="urn:microsoft.com/office/officeart/2005/8/layout/cycle6"/>
    <dgm:cxn modelId="{30A06F46-99EF-48D6-B21D-7E799B4EE269}" srcId="{081A9753-3B1A-4B3F-BB5A-38D2E818DA41}" destId="{6BF71558-CD99-499B-B250-79E503B46C78}" srcOrd="2" destOrd="0" parTransId="{F6B9F64D-C536-4B44-BB29-CD0DA7E8A375}" sibTransId="{E4EE501B-9BBD-4C1F-93E0-2F83491C2B77}"/>
    <dgm:cxn modelId="{E29F7065-A99B-438F-B69D-C8CE02070A9F}" type="presOf" srcId="{3F6EF8CD-7AFC-46BF-8B24-91AA7E679B7A}" destId="{83708C08-5A84-4443-BB2C-0844A6A2F2AF}" srcOrd="0" destOrd="0" presId="urn:microsoft.com/office/officeart/2005/8/layout/cycle6"/>
    <dgm:cxn modelId="{9E8E7B4E-F155-4132-B2A1-B9968A54FACE}" srcId="{081A9753-3B1A-4B3F-BB5A-38D2E818DA41}" destId="{B04B426D-6B22-4D80-AD49-CAB4906CDDF4}" srcOrd="0" destOrd="0" parTransId="{067F4995-0F22-443D-98BF-FFEBBE03E6CD}" sibTransId="{39C6B925-063C-4CF3-BCB4-619351AF151F}"/>
    <dgm:cxn modelId="{5AED0A5F-FAEF-447A-BC11-594BCE7E3D4B}" type="presOf" srcId="{6BF71558-CD99-499B-B250-79E503B46C78}" destId="{21E64701-1662-4C5E-9EFE-9D9B675A95E8}" srcOrd="0" destOrd="0" presId="urn:microsoft.com/office/officeart/2005/8/layout/cycle6"/>
    <dgm:cxn modelId="{290B95D9-98AA-4388-AD64-7D96123293EF}" type="presParOf" srcId="{9333FA77-3BE6-4303-AFF0-308E829D9671}" destId="{151E6DDC-9EB4-4DBE-BB33-E1911D92D24D}" srcOrd="0" destOrd="0" presId="urn:microsoft.com/office/officeart/2005/8/layout/cycle6"/>
    <dgm:cxn modelId="{89B52377-1318-46E1-A19F-A1465889A1F2}" type="presParOf" srcId="{9333FA77-3BE6-4303-AFF0-308E829D9671}" destId="{97B6660E-E7A9-4C2D-A3ED-6674D7A490FF}" srcOrd="1" destOrd="0" presId="urn:microsoft.com/office/officeart/2005/8/layout/cycle6"/>
    <dgm:cxn modelId="{5F3D7684-78BA-42C3-BBFC-6DEB129D2136}" type="presParOf" srcId="{9333FA77-3BE6-4303-AFF0-308E829D9671}" destId="{8AAE4123-8F37-434D-BC9B-D74B2A414805}" srcOrd="2" destOrd="0" presId="urn:microsoft.com/office/officeart/2005/8/layout/cycle6"/>
    <dgm:cxn modelId="{F03D73B5-8AC4-4C3F-9683-D3A897239402}" type="presParOf" srcId="{9333FA77-3BE6-4303-AFF0-308E829D9671}" destId="{15127A03-E5B0-4679-BA0B-DB673582E86E}" srcOrd="3" destOrd="0" presId="urn:microsoft.com/office/officeart/2005/8/layout/cycle6"/>
    <dgm:cxn modelId="{5C069D6B-9850-4F00-84AC-60378E3F2F85}" type="presParOf" srcId="{9333FA77-3BE6-4303-AFF0-308E829D9671}" destId="{1F9675DF-F8C3-45E8-8E8B-4A7F2B0E485D}" srcOrd="4" destOrd="0" presId="urn:microsoft.com/office/officeart/2005/8/layout/cycle6"/>
    <dgm:cxn modelId="{503572D6-2513-4509-86D7-2F64BF9B6960}" type="presParOf" srcId="{9333FA77-3BE6-4303-AFF0-308E829D9671}" destId="{83708C08-5A84-4443-BB2C-0844A6A2F2AF}" srcOrd="5" destOrd="0" presId="urn:microsoft.com/office/officeart/2005/8/layout/cycle6"/>
    <dgm:cxn modelId="{996371C6-147C-4F08-B2F3-42EC3E8F976A}" type="presParOf" srcId="{9333FA77-3BE6-4303-AFF0-308E829D9671}" destId="{21E64701-1662-4C5E-9EFE-9D9B675A95E8}" srcOrd="6" destOrd="0" presId="urn:microsoft.com/office/officeart/2005/8/layout/cycle6"/>
    <dgm:cxn modelId="{56A7F88C-472D-41AF-B07A-E684284E4ACA}" type="presParOf" srcId="{9333FA77-3BE6-4303-AFF0-308E829D9671}" destId="{D664506F-1341-452E-BC52-65C9AEAA25B5}" srcOrd="7" destOrd="0" presId="urn:microsoft.com/office/officeart/2005/8/layout/cycle6"/>
    <dgm:cxn modelId="{2ECFCCB1-EB61-4037-B4BA-3ACFDC2351F1}" type="presParOf" srcId="{9333FA77-3BE6-4303-AFF0-308E829D9671}" destId="{B3EDAC32-1703-40B0-B623-AEDBE127D95E}" srcOrd="8" destOrd="0" presId="urn:microsoft.com/office/officeart/2005/8/layout/cycle6"/>
    <dgm:cxn modelId="{B568009C-1F82-4D20-8212-59E102BF1B04}" type="presParOf" srcId="{9333FA77-3BE6-4303-AFF0-308E829D9671}" destId="{77DA6113-AB33-489F-B9E1-56B3493EC9DD}" srcOrd="9" destOrd="0" presId="urn:microsoft.com/office/officeart/2005/8/layout/cycle6"/>
    <dgm:cxn modelId="{721B39D6-205E-425F-9EA8-84F78BE20109}" type="presParOf" srcId="{9333FA77-3BE6-4303-AFF0-308E829D9671}" destId="{019F26B4-E6BC-4275-8635-EDEAEC409308}" srcOrd="10" destOrd="0" presId="urn:microsoft.com/office/officeart/2005/8/layout/cycle6"/>
    <dgm:cxn modelId="{BD0ED9B9-95EA-49B3-B7A5-EA203B27B5BB}" type="presParOf" srcId="{9333FA77-3BE6-4303-AFF0-308E829D9671}" destId="{F2842C2A-8122-4A42-AD57-76430E3AD7A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E6DDC-9EB4-4DBE-BB33-E1911D92D24D}">
      <dsp:nvSpPr>
        <dsp:cNvPr id="0" name=""/>
        <dsp:cNvSpPr/>
      </dsp:nvSpPr>
      <dsp:spPr>
        <a:xfrm>
          <a:off x="2952329" y="144020"/>
          <a:ext cx="1452562" cy="94416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001</a:t>
          </a:r>
          <a:endParaRPr lang="el-GR" sz="3900" kern="1200" dirty="0"/>
        </a:p>
      </dsp:txBody>
      <dsp:txXfrm>
        <a:off x="2952329" y="144020"/>
        <a:ext cx="1452562" cy="944165"/>
      </dsp:txXfrm>
    </dsp:sp>
    <dsp:sp modelId="{8AAE4123-8F37-434D-BC9B-D74B2A414805}">
      <dsp:nvSpPr>
        <dsp:cNvPr id="0" name=""/>
        <dsp:cNvSpPr/>
      </dsp:nvSpPr>
      <dsp:spPr>
        <a:xfrm>
          <a:off x="1498693" y="501429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786192" y="596094"/>
              </a:moveTo>
              <a:arcTo wR="1559742" hR="1559742" stAng="19310550" swAng="26410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27A03-E5B0-4679-BA0B-DB673582E86E}">
      <dsp:nvSpPr>
        <dsp:cNvPr id="0" name=""/>
        <dsp:cNvSpPr/>
      </dsp:nvSpPr>
      <dsp:spPr>
        <a:xfrm>
          <a:off x="3744416" y="2232247"/>
          <a:ext cx="1452562" cy="94416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011</a:t>
          </a:r>
          <a:endParaRPr lang="el-GR" sz="3900" kern="1200" dirty="0"/>
        </a:p>
      </dsp:txBody>
      <dsp:txXfrm>
        <a:off x="3744416" y="2232247"/>
        <a:ext cx="1452562" cy="944165"/>
      </dsp:txXfrm>
    </dsp:sp>
    <dsp:sp modelId="{83708C08-5A84-4443-BB2C-0844A6A2F2AF}">
      <dsp:nvSpPr>
        <dsp:cNvPr id="0" name=""/>
        <dsp:cNvSpPr/>
      </dsp:nvSpPr>
      <dsp:spPr>
        <a:xfrm>
          <a:off x="1534034" y="449123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590787" y="2730103"/>
              </a:moveTo>
              <a:arcTo wR="1559742" hR="1559742" stAng="2917270" swAng="9213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64701-1662-4C5E-9EFE-9D9B675A95E8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100</a:t>
          </a:r>
          <a:endParaRPr lang="el-GR" sz="3900" kern="1200" dirty="0"/>
        </a:p>
      </dsp:txBody>
      <dsp:txXfrm>
        <a:off x="2321718" y="3119659"/>
        <a:ext cx="1452562" cy="944165"/>
      </dsp:txXfrm>
    </dsp:sp>
    <dsp:sp modelId="{B3EDAC32-1703-40B0-B623-AEDBE127D95E}">
      <dsp:nvSpPr>
        <dsp:cNvPr id="0" name=""/>
        <dsp:cNvSpPr/>
      </dsp:nvSpPr>
      <dsp:spPr>
        <a:xfrm>
          <a:off x="1496437" y="476592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812734" y="2928967"/>
              </a:moveTo>
              <a:arcTo wR="1559742" hR="1559742" stAng="7116934" swAng="32007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A6113-AB33-489F-B9E1-56B3493EC9DD}">
      <dsp:nvSpPr>
        <dsp:cNvPr id="0" name=""/>
        <dsp:cNvSpPr/>
      </dsp:nvSpPr>
      <dsp:spPr>
        <a:xfrm>
          <a:off x="792085" y="1296146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110</a:t>
          </a:r>
          <a:endParaRPr lang="el-GR" sz="3900" kern="1200" dirty="0"/>
        </a:p>
      </dsp:txBody>
      <dsp:txXfrm>
        <a:off x="792085" y="1296146"/>
        <a:ext cx="1452562" cy="944165"/>
      </dsp:txXfrm>
    </dsp:sp>
    <dsp:sp modelId="{F2842C2A-8122-4A42-AD57-76430E3AD7A5}">
      <dsp:nvSpPr>
        <dsp:cNvPr id="0" name=""/>
        <dsp:cNvSpPr/>
      </dsp:nvSpPr>
      <dsp:spPr>
        <a:xfrm>
          <a:off x="1491643" y="48182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196925" y="801108"/>
              </a:moveTo>
              <a:arcTo wR="1559742" hR="1559742" stAng="12546192" swAng="34021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B969F-12D8-40F9-9124-DEF9F4AC4A86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B9F7F-541F-4FEA-9E0A-26F0ABECD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6B1AE-E384-42DA-9A77-B2201A5CA9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BD2CC-159E-461A-B7EB-2826452AE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BD2CC-159E-461A-B7EB-2826452AE2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BD2CC-159E-461A-B7EB-2826452AE2B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7B64-D375-4D51-89A3-7FCDCE49194A}" type="datetimeFigureOut">
              <a:rPr lang="el-GR" smtClean="0"/>
              <a:pPr/>
              <a:t>21/10/2010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43BD-9F54-43F9-A036-CBF4D1111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Making peer-to-peer systems scalable</a:t>
            </a:r>
            <a:endParaRPr lang="el-GR" dirty="0">
              <a:solidFill>
                <a:schemeClr val="accent4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Elisavet Kozyri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Goals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Load balance</a:t>
            </a:r>
          </a:p>
          <a:p>
            <a:pPr lvl="1"/>
            <a:r>
              <a:rPr lang="en-US" dirty="0" smtClean="0"/>
              <a:t>Keys are spread evenly over the nodes</a:t>
            </a:r>
          </a:p>
          <a:p>
            <a:r>
              <a:rPr lang="en-US" dirty="0" smtClean="0"/>
              <a:t>Decentralization</a:t>
            </a:r>
          </a:p>
          <a:p>
            <a:pPr lvl="1"/>
            <a:r>
              <a:rPr lang="en-US" dirty="0" smtClean="0"/>
              <a:t>No node is more important than any other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The cost of lookups grows as the log of the number of nodes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The node responsible for the key can always be found</a:t>
            </a:r>
          </a:p>
          <a:p>
            <a:r>
              <a:rPr lang="en-US" dirty="0" smtClean="0"/>
              <a:t>Flexible naming</a:t>
            </a:r>
          </a:p>
          <a:p>
            <a:pPr lvl="1"/>
            <a:r>
              <a:rPr lang="en-US" dirty="0" smtClean="0"/>
              <a:t>No constraints on the structure of the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Protocol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Determines the name space and the way it is partitioned among nodes.</a:t>
            </a:r>
          </a:p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Determines the way lookup requests will be routed among nodes to reach their destination.</a:t>
            </a:r>
          </a:p>
          <a:p>
            <a:r>
              <a:rPr lang="en-US" dirty="0" smtClean="0"/>
              <a:t>Joining</a:t>
            </a:r>
          </a:p>
          <a:p>
            <a:pPr lvl="1"/>
            <a:r>
              <a:rPr lang="en-US" dirty="0" smtClean="0"/>
              <a:t>Determines the way the system adopts itself at the arrival of a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Hashing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98776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Consistent hash function</a:t>
            </a:r>
          </a:p>
          <a:p>
            <a:r>
              <a:rPr lang="en-US" sz="2400" dirty="0" smtClean="0"/>
              <a:t>Each node and key has an m-bit identifier</a:t>
            </a:r>
          </a:p>
          <a:p>
            <a:r>
              <a:rPr lang="en-US" sz="2400" dirty="0" smtClean="0"/>
              <a:t>Identifiers ordered in an identifier circle</a:t>
            </a:r>
          </a:p>
          <a:p>
            <a:r>
              <a:rPr lang="en-US" sz="2400" dirty="0" smtClean="0"/>
              <a:t>Key k belongs to the node which identifier is the first clockwise from k</a:t>
            </a:r>
            <a:endParaRPr lang="el-G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556793"/>
            <a:ext cx="45365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Inefficient Routing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46017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63888" y="5229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Complexity: O(N)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Efficient Routing</a:t>
            </a:r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85807"/>
            <a:ext cx="5472608" cy="411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5856" y="55172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Complexity: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Routing</a:t>
            </a:r>
            <a:endParaRPr lang="el-G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16833"/>
            <a:ext cx="4464496" cy="36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75656" y="1340770"/>
          <a:ext cx="1944216" cy="2232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108"/>
                <a:gridCol w="972108"/>
              </a:tblGrid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N8 + 1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N14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N8 + 2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N14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N8 + 4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N14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N8 + 8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N21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N8 +16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N32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N8 +32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N42</a:t>
                      </a: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5656" y="3861048"/>
          <a:ext cx="1944216" cy="2232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108"/>
                <a:gridCol w="972108"/>
              </a:tblGrid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N42 + 1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N48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N42 + 2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N48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N42 + 4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N48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N42 + 8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N51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N42 +16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N1</a:t>
                      </a:r>
                      <a:endParaRPr lang="el-GR" sz="1800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N42 +32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N14</a:t>
                      </a: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Node joins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175679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Stabilization</a:t>
            </a:r>
          </a:p>
          <a:p>
            <a:r>
              <a:rPr lang="en-US" dirty="0" smtClean="0"/>
              <a:t>Ensure node’s successor pointer is up to date</a:t>
            </a:r>
          </a:p>
          <a:p>
            <a:r>
              <a:rPr lang="en-US" dirty="0" smtClean="0"/>
              <a:t>Ex: N26.</a:t>
            </a:r>
            <a:r>
              <a:rPr lang="en-US" i="1" dirty="0" smtClean="0"/>
              <a:t>join</a:t>
            </a:r>
            <a:r>
              <a:rPr lang="en-US" dirty="0" smtClean="0"/>
              <a:t>(N42) -&gt; N26.</a:t>
            </a:r>
            <a:r>
              <a:rPr lang="en-US" i="1" dirty="0" smtClean="0"/>
              <a:t>stabilize</a:t>
            </a:r>
            <a:r>
              <a:rPr lang="en-US" dirty="0" smtClean="0"/>
              <a:t> -&gt; N26.</a:t>
            </a:r>
            <a:r>
              <a:rPr lang="en-US" i="1" dirty="0" smtClean="0"/>
              <a:t>notify</a:t>
            </a:r>
            <a:r>
              <a:rPr lang="en-US" dirty="0" smtClean="0"/>
              <a:t>(N32) -&gt; N21.</a:t>
            </a:r>
            <a:r>
              <a:rPr lang="en-US" i="1" dirty="0" smtClean="0"/>
              <a:t>stabilize</a:t>
            </a:r>
            <a:r>
              <a:rPr lang="en-US" dirty="0" smtClean="0"/>
              <a:t> -&gt; N26.</a:t>
            </a:r>
            <a:r>
              <a:rPr lang="en-US" i="1" dirty="0" smtClean="0"/>
              <a:t>notify</a:t>
            </a:r>
            <a:r>
              <a:rPr lang="en-US" dirty="0" smtClean="0"/>
              <a:t>(N26)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9"/>
            <a:ext cx="7639051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Evaluation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6"/>
            <a:ext cx="3456384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12687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Load Balance</a:t>
            </a:r>
            <a:endParaRPr lang="el-GR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84786"/>
            <a:ext cx="338437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60032" y="12687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Path Length</a:t>
            </a:r>
            <a:endParaRPr lang="el-GR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21088"/>
            <a:ext cx="331236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55576" y="3933057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Lookups During Stabilization</a:t>
            </a:r>
            <a:endParaRPr lang="el-GR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4" y="4186326"/>
            <a:ext cx="3240359" cy="226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932040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Experimental Results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Discussion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618856" cy="46371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Basic principle of routing algorithm: Longest Shooting </a:t>
            </a:r>
          </a:p>
          <a:p>
            <a:r>
              <a:rPr lang="en-US" dirty="0" smtClean="0"/>
              <a:t>Network locality?</a:t>
            </a:r>
          </a:p>
          <a:p>
            <a:r>
              <a:rPr lang="en-US" dirty="0" smtClean="0"/>
              <a:t>Stabilization: “we separate our correctness and performance goals”</a:t>
            </a:r>
          </a:p>
          <a:p>
            <a:r>
              <a:rPr lang="en-US" dirty="0" smtClean="0"/>
              <a:t>Lookups eventually succeed</a:t>
            </a:r>
          </a:p>
          <a:p>
            <a:r>
              <a:rPr lang="en-US" dirty="0" smtClean="0"/>
              <a:t>Is Chord globally consistent ?</a:t>
            </a:r>
          </a:p>
          <a:p>
            <a:r>
              <a:rPr lang="en-US" dirty="0" smtClean="0"/>
              <a:t>Anonymity?</a:t>
            </a:r>
          </a:p>
          <a:p>
            <a:r>
              <a:rPr lang="en-US" dirty="0" smtClean="0"/>
              <a:t>General comments</a:t>
            </a:r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420888"/>
            <a:ext cx="2448272" cy="220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Other DHT Implementations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Pastry</a:t>
            </a:r>
          </a:p>
          <a:p>
            <a:r>
              <a:rPr lang="en-US" dirty="0" smtClean="0"/>
              <a:t>CAN</a:t>
            </a:r>
          </a:p>
          <a:p>
            <a:r>
              <a:rPr lang="en-US" dirty="0" smtClean="0"/>
              <a:t>Tapestry</a:t>
            </a:r>
          </a:p>
          <a:p>
            <a:r>
              <a:rPr lang="en-US" dirty="0" smtClean="0"/>
              <a:t>PRR</a:t>
            </a:r>
          </a:p>
          <a:p>
            <a:r>
              <a:rPr lang="en-US" dirty="0" smtClean="0"/>
              <a:t>Viceroy</a:t>
            </a:r>
          </a:p>
          <a:p>
            <a:r>
              <a:rPr lang="en-US" dirty="0" err="1" smtClean="0"/>
              <a:t>Kademlia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is a peer-to-peer system?</a:t>
            </a:r>
            <a:endParaRPr lang="el-GR" dirty="0">
              <a:solidFill>
                <a:schemeClr val="accent4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143116"/>
            <a:ext cx="3416770" cy="270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2714620"/>
            <a:ext cx="4286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 distributed application architecture that partitions tasks or work loads between peers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Main actions: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Find the owner of the file (indexing)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Get the file from the owner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Pastry</a:t>
            </a: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9" y="2204864"/>
            <a:ext cx="2770609" cy="2735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Pastry: Hashing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Circular namespace</a:t>
            </a:r>
          </a:p>
          <a:p>
            <a:r>
              <a:rPr lang="en-US" dirty="0" smtClean="0"/>
              <a:t>Each node is randomly assigned a 128-bit identifier (</a:t>
            </a:r>
            <a:r>
              <a:rPr lang="en-US" dirty="0" err="1" smtClean="0"/>
              <a:t>nodeID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object is assigned an identifier </a:t>
            </a:r>
            <a:r>
              <a:rPr lang="en-US" i="1" dirty="0" smtClean="0"/>
              <a:t>at least </a:t>
            </a:r>
            <a:r>
              <a:rPr lang="en-US" dirty="0" smtClean="0"/>
              <a:t>128 bits long (</a:t>
            </a:r>
            <a:r>
              <a:rPr lang="en-US" dirty="0" err="1" smtClean="0"/>
              <a:t>objID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 object belongs to a node if </a:t>
            </a:r>
            <a:r>
              <a:rPr lang="en-US" dirty="0" err="1" smtClean="0"/>
              <a:t>nodeID</a:t>
            </a:r>
            <a:r>
              <a:rPr lang="en-US" dirty="0" smtClean="0"/>
              <a:t> is numerically closest to the 128 most significant bits of the </a:t>
            </a:r>
            <a:r>
              <a:rPr lang="en-US" dirty="0" err="1" smtClean="0"/>
              <a:t>objID</a:t>
            </a:r>
            <a:endParaRPr lang="en-US" dirty="0" smtClean="0"/>
          </a:p>
          <a:p>
            <a:r>
              <a:rPr lang="en-US" dirty="0" smtClean="0"/>
              <a:t>An object is stored on k nodes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Pastry: Hashing</a:t>
            </a:r>
            <a:endParaRPr lang="el-GR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619672" y="191683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6084168" y="1556792"/>
            <a:ext cx="1152128" cy="64807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00100</a:t>
            </a:r>
            <a:endParaRPr lang="el-GR" dirty="0"/>
          </a:p>
        </p:txBody>
      </p:sp>
      <p:sp>
        <p:nvSpPr>
          <p:cNvPr id="9" name="Oval 8"/>
          <p:cNvSpPr/>
          <p:nvPr/>
        </p:nvSpPr>
        <p:spPr>
          <a:xfrm>
            <a:off x="6660232" y="2924944"/>
            <a:ext cx="1152128" cy="64807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01010</a:t>
            </a:r>
            <a:endParaRPr lang="el-GR" dirty="0"/>
          </a:p>
        </p:txBody>
      </p:sp>
      <p:sp>
        <p:nvSpPr>
          <p:cNvPr id="10" name="Oval 9"/>
          <p:cNvSpPr/>
          <p:nvPr/>
        </p:nvSpPr>
        <p:spPr>
          <a:xfrm>
            <a:off x="1403648" y="4725144"/>
            <a:ext cx="1152128" cy="64807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10100</a:t>
            </a:r>
            <a:endParaRPr lang="el-GR" dirty="0"/>
          </a:p>
        </p:txBody>
      </p:sp>
      <p:sp>
        <p:nvSpPr>
          <p:cNvPr id="11" name="Oval 10"/>
          <p:cNvSpPr/>
          <p:nvPr/>
        </p:nvSpPr>
        <p:spPr>
          <a:xfrm>
            <a:off x="1187624" y="2708920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11010</a:t>
            </a:r>
            <a:endParaRPr lang="el-GR" dirty="0"/>
          </a:p>
        </p:txBody>
      </p:sp>
      <p:sp>
        <p:nvSpPr>
          <p:cNvPr id="12" name="Oval 11"/>
          <p:cNvSpPr/>
          <p:nvPr/>
        </p:nvSpPr>
        <p:spPr>
          <a:xfrm>
            <a:off x="2627784" y="5805264"/>
            <a:ext cx="1152128" cy="64807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10011</a:t>
            </a:r>
            <a:endParaRPr lang="el-GR" dirty="0"/>
          </a:p>
        </p:txBody>
      </p:sp>
      <p:sp>
        <p:nvSpPr>
          <p:cNvPr id="13" name="Oval 12"/>
          <p:cNvSpPr/>
          <p:nvPr/>
        </p:nvSpPr>
        <p:spPr>
          <a:xfrm>
            <a:off x="7164288" y="4293096"/>
            <a:ext cx="1152128" cy="64807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01101</a:t>
            </a:r>
            <a:endParaRPr lang="el-GR" dirty="0"/>
          </a:p>
        </p:txBody>
      </p:sp>
      <p:cxnSp>
        <p:nvCxnSpPr>
          <p:cNvPr id="15" name="Straight Arrow Connector 14"/>
          <p:cNvCxnSpPr>
            <a:stCxn id="7" idx="3"/>
          </p:cNvCxnSpPr>
          <p:nvPr/>
        </p:nvCxnSpPr>
        <p:spPr>
          <a:xfrm rot="5400000">
            <a:off x="5941058" y="2181060"/>
            <a:ext cx="382940" cy="240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1"/>
          </p:cNvCxnSpPr>
          <p:nvPr/>
        </p:nvCxnSpPr>
        <p:spPr>
          <a:xfrm rot="16200000" flipV="1">
            <a:off x="6157081" y="2347975"/>
            <a:ext cx="526956" cy="816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</p:cNvCxnSpPr>
          <p:nvPr/>
        </p:nvCxnSpPr>
        <p:spPr>
          <a:xfrm rot="5400000">
            <a:off x="6301098" y="3621220"/>
            <a:ext cx="670972" cy="384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</p:cNvCxnSpPr>
          <p:nvPr/>
        </p:nvCxnSpPr>
        <p:spPr>
          <a:xfrm rot="10800000" flipV="1">
            <a:off x="6804248" y="4617132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7"/>
          </p:cNvCxnSpPr>
          <p:nvPr/>
        </p:nvCxnSpPr>
        <p:spPr>
          <a:xfrm rot="5400000" flipH="1" flipV="1">
            <a:off x="3720103" y="5624341"/>
            <a:ext cx="166916" cy="384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979712" y="4149081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5"/>
          </p:cNvCxnSpPr>
          <p:nvPr/>
        </p:nvCxnSpPr>
        <p:spPr>
          <a:xfrm rot="16200000" flipH="1">
            <a:off x="3072031" y="4593328"/>
            <a:ext cx="238924" cy="160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5"/>
          </p:cNvCxnSpPr>
          <p:nvPr/>
        </p:nvCxnSpPr>
        <p:spPr>
          <a:xfrm rot="16200000" flipH="1">
            <a:off x="2063919" y="3369192"/>
            <a:ext cx="454948" cy="240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Pastry: Routing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nodeID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Routing table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1800" dirty="0" smtClean="0"/>
              <a:t>For each level l, the routing table contains the IP address of 2</a:t>
            </a:r>
            <a:r>
              <a:rPr lang="en-US" sz="1800" baseline="30000" dirty="0" smtClean="0"/>
              <a:t>b-1</a:t>
            </a:r>
            <a:r>
              <a:rPr lang="en-US" sz="1800" dirty="0" smtClean="0"/>
              <a:t> nodes that have the same </a:t>
            </a:r>
            <a:r>
              <a:rPr lang="en-US" sz="1800" dirty="0" err="1" smtClean="0"/>
              <a:t>nodeID</a:t>
            </a:r>
            <a:r>
              <a:rPr lang="en-US" sz="1800" dirty="0" smtClean="0"/>
              <a:t> prefix as the local node up to level l-1, but differ at level l.</a:t>
            </a:r>
          </a:p>
          <a:p>
            <a:pPr lvl="1">
              <a:buNone/>
            </a:pPr>
            <a:r>
              <a:rPr lang="en-US" sz="1800" dirty="0" smtClean="0"/>
              <a:t>	From all possible nodes, the </a:t>
            </a:r>
            <a:r>
              <a:rPr lang="en-US" sz="1800" i="1" dirty="0" smtClean="0"/>
              <a:t>closest</a:t>
            </a:r>
            <a:r>
              <a:rPr lang="en-US" sz="1800" dirty="0" smtClean="0"/>
              <a:t> are selected.</a:t>
            </a:r>
          </a:p>
          <a:p>
            <a:pPr>
              <a:buNone/>
            </a:pP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2708921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l-GR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l-GR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l-GR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l-GR" sz="18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l-GR" sz="18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l-GR" sz="18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2276873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Level 0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Level 1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Level 2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Level 3</a:t>
                      </a: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328498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message whose </a:t>
            </a:r>
            <a:r>
              <a:rPr lang="en-US" dirty="0" err="1" smtClean="0"/>
              <a:t>destID</a:t>
            </a:r>
            <a:r>
              <a:rPr lang="en-US" dirty="0" smtClean="0"/>
              <a:t> matches the local node’s </a:t>
            </a:r>
            <a:r>
              <a:rPr lang="en-US" dirty="0" err="1" smtClean="0"/>
              <a:t>nodeID</a:t>
            </a:r>
            <a:r>
              <a:rPr lang="en-US" dirty="0" smtClean="0"/>
              <a:t> up to level l is forwarded to a node whose </a:t>
            </a:r>
            <a:r>
              <a:rPr lang="en-US" dirty="0" err="1" smtClean="0"/>
              <a:t>nodeID</a:t>
            </a:r>
            <a:r>
              <a:rPr lang="en-US" dirty="0" smtClean="0"/>
              <a:t> matches the </a:t>
            </a:r>
            <a:r>
              <a:rPr lang="en-US" dirty="0" err="1" smtClean="0"/>
              <a:t>destID</a:t>
            </a:r>
            <a:r>
              <a:rPr lang="en-US" dirty="0" smtClean="0"/>
              <a:t> up to least l+1.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Content-Addressable Network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CAN: Hashing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d-torus</a:t>
            </a:r>
          </a:p>
          <a:p>
            <a:r>
              <a:rPr lang="en-US" dirty="0" smtClean="0"/>
              <a:t>Each node owns a zone within the overall space</a:t>
            </a:r>
          </a:p>
          <a:p>
            <a:r>
              <a:rPr lang="en-US" dirty="0" smtClean="0"/>
              <a:t>A key is mapped onto a point in the space</a:t>
            </a:r>
          </a:p>
          <a:p>
            <a:r>
              <a:rPr lang="en-US" dirty="0" smtClean="0"/>
              <a:t>If the point P belongs to the zone of node n, then the corresponding (key, value) is stored at n.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CAN: Routing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651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Routing table: IP address and virtual coordinate zone of each immediate neighbors</a:t>
            </a:r>
          </a:p>
          <a:p>
            <a:r>
              <a:rPr lang="en-US" dirty="0" smtClean="0"/>
              <a:t>A node forwards the message to the neighbor with coordinates closest to destination</a:t>
            </a: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44824"/>
            <a:ext cx="2880320" cy="356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Comparison of DHT Geometries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“The Impact of DHT Routing Geometry of Resilience and Proximity”</a:t>
            </a:r>
          </a:p>
          <a:p>
            <a:r>
              <a:rPr lang="en-US" dirty="0" smtClean="0"/>
              <a:t>K. </a:t>
            </a:r>
            <a:r>
              <a:rPr lang="en-US" dirty="0" err="1" smtClean="0"/>
              <a:t>Gummadi</a:t>
            </a:r>
            <a:r>
              <a:rPr lang="en-US" dirty="0" smtClean="0"/>
              <a:t>: </a:t>
            </a:r>
            <a:r>
              <a:rPr lang="en-US" sz="1900" dirty="0" smtClean="0"/>
              <a:t>Head of Networked Systems Research Group at Max Planck Institute for Software Systems</a:t>
            </a:r>
          </a:p>
          <a:p>
            <a:r>
              <a:rPr lang="en-US" dirty="0" smtClean="0"/>
              <a:t>R. </a:t>
            </a:r>
            <a:r>
              <a:rPr lang="en-US" dirty="0" err="1" smtClean="0"/>
              <a:t>Gummadi</a:t>
            </a:r>
            <a:r>
              <a:rPr lang="en-US" dirty="0" smtClean="0"/>
              <a:t>: </a:t>
            </a:r>
            <a:r>
              <a:rPr lang="nb-NO" sz="1900" dirty="0" smtClean="0"/>
              <a:t>Assistant Professor, ECE, UMass Amherst</a:t>
            </a:r>
            <a:endParaRPr lang="en-US" sz="1900" dirty="0" smtClean="0"/>
          </a:p>
          <a:p>
            <a:r>
              <a:rPr lang="en-US" dirty="0" smtClean="0"/>
              <a:t>S. Gribble: </a:t>
            </a:r>
            <a:r>
              <a:rPr lang="en-US" sz="1900" dirty="0" smtClean="0"/>
              <a:t>Associate Professor, CSE, University of Washington </a:t>
            </a:r>
          </a:p>
          <a:p>
            <a:r>
              <a:rPr lang="en-US" dirty="0" smtClean="0"/>
              <a:t>S. </a:t>
            </a:r>
            <a:r>
              <a:rPr lang="en-US" dirty="0" err="1" smtClean="0"/>
              <a:t>Ratnasamy</a:t>
            </a:r>
            <a:r>
              <a:rPr lang="en-US" dirty="0" smtClean="0"/>
              <a:t>: </a:t>
            </a:r>
            <a:r>
              <a:rPr lang="en-US" sz="1900" dirty="0" smtClean="0"/>
              <a:t>Researcher at Intel Research Berkeley</a:t>
            </a:r>
          </a:p>
          <a:p>
            <a:r>
              <a:rPr lang="en-US" dirty="0" smtClean="0"/>
              <a:t>S. </a:t>
            </a:r>
            <a:r>
              <a:rPr lang="en-US" dirty="0" err="1" smtClean="0"/>
              <a:t>Shenker</a:t>
            </a:r>
            <a:r>
              <a:rPr lang="en-US" dirty="0" smtClean="0"/>
              <a:t>: </a:t>
            </a:r>
            <a:r>
              <a:rPr lang="en-US" sz="1900" dirty="0" smtClean="0"/>
              <a:t>Professor, EECS, UC Berkeley</a:t>
            </a:r>
          </a:p>
          <a:p>
            <a:r>
              <a:rPr lang="en-US" dirty="0" smtClean="0"/>
              <a:t>I. </a:t>
            </a:r>
            <a:r>
              <a:rPr lang="en-US" dirty="0" err="1" smtClean="0"/>
              <a:t>Stoica</a:t>
            </a:r>
            <a:r>
              <a:rPr lang="en-US" dirty="0" smtClean="0"/>
              <a:t>: </a:t>
            </a:r>
            <a:r>
              <a:rPr lang="en-US" sz="1900" dirty="0" smtClean="0"/>
              <a:t>Associate Professor, CS, US Berkeley</a:t>
            </a:r>
            <a:endParaRPr lang="el-G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Comparison of DHT Geometries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Resilience</a:t>
            </a:r>
          </a:p>
          <a:p>
            <a:pPr lvl="1"/>
            <a:r>
              <a:rPr lang="en-US" dirty="0" smtClean="0"/>
              <a:t>The ability of the DHT implementation to route during and after arrivals/departures of nodes.</a:t>
            </a:r>
          </a:p>
          <a:p>
            <a:r>
              <a:rPr lang="en-US" dirty="0" smtClean="0"/>
              <a:t>Proximity</a:t>
            </a:r>
          </a:p>
          <a:p>
            <a:pPr lvl="1"/>
            <a:r>
              <a:rPr lang="en-US" dirty="0" smtClean="0"/>
              <a:t>The ability of the DHT implementation to adapt to the underlying Internet topology.</a:t>
            </a:r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Neighbor Selection</a:t>
            </a:r>
          </a:p>
          <a:p>
            <a:pPr lvl="1"/>
            <a:r>
              <a:rPr lang="en-US" dirty="0" smtClean="0"/>
              <a:t>Route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Tree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9"/>
            <a:ext cx="8229600" cy="118499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PRR, Tapestry</a:t>
            </a:r>
          </a:p>
          <a:p>
            <a:r>
              <a:rPr lang="en-US" dirty="0" smtClean="0"/>
              <a:t>Generous flexibility in choosing neighbors</a:t>
            </a:r>
          </a:p>
          <a:p>
            <a:r>
              <a:rPr lang="en-US" dirty="0" smtClean="0"/>
              <a:t>No flexibility in route selection</a:t>
            </a:r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55985" y="1700809"/>
            <a:ext cx="6557963" cy="2609851"/>
            <a:chOff x="814" y="998"/>
            <a:chExt cx="4131" cy="1644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1001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2736" y="10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728" y="144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241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888" y="144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1776" y="1056"/>
              <a:ext cx="100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784" y="1056"/>
              <a:ext cx="115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1296" y="1488"/>
              <a:ext cx="480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776" y="1488"/>
              <a:ext cx="52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289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953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529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390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dirty="0">
                  <a:latin typeface="Tahoma" pitchFamily="34" charset="0"/>
                </a:rPr>
                <a:t>001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814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dirty="0">
                  <a:latin typeface="Tahoma" pitchFamily="34" charset="0"/>
                </a:rPr>
                <a:t>000</a:t>
              </a:r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2256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2016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2256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304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968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544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2405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ahoma" pitchFamily="34" charset="0"/>
                </a:rPr>
                <a:t>011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829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ahoma" pitchFamily="34" charset="0"/>
                </a:rPr>
                <a:t>010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3161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3888" y="144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3401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3456" y="1488"/>
              <a:ext cx="480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3936" y="1488"/>
              <a:ext cx="52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449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13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689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550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ahoma" pitchFamily="34" charset="0"/>
                </a:rPr>
                <a:t>101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974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ahoma" pitchFamily="34" charset="0"/>
                </a:rPr>
                <a:t>100</a:t>
              </a: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4416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4176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4416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4464" y="1920"/>
              <a:ext cx="288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l-GR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128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4704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4565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ahoma" pitchFamily="34" charset="0"/>
                </a:rPr>
                <a:t>111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989" y="239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ahoma" pitchFamily="34" charset="0"/>
                </a:rPr>
                <a:t>110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2093" y="998"/>
              <a:ext cx="116" cy="25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2000" dirty="0">
                <a:solidFill>
                  <a:srgbClr val="CC00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Popular P2P Systems</a:t>
            </a:r>
            <a:endParaRPr lang="el-GR" dirty="0">
              <a:solidFill>
                <a:schemeClr val="accent4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785926"/>
          <a:ext cx="7715304" cy="4143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68"/>
                <a:gridCol w="2571768"/>
                <a:gridCol w="2571768"/>
              </a:tblGrid>
              <a:tr h="13811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indexing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get file</a:t>
                      </a:r>
                      <a:endParaRPr lang="en-US" b="1" dirty="0"/>
                    </a:p>
                  </a:txBody>
                  <a:tcPr/>
                </a:tc>
              </a:tr>
              <a:tr h="13811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Napster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 (1999 – 2001)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</a:tr>
              <a:tr h="13811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Gnutella (2000 – now)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Connector 10"/>
          <p:cNvCxnSpPr>
            <a:stCxn id="6" idx="4"/>
            <a:endCxn id="7" idx="0"/>
          </p:cNvCxnSpPr>
          <p:nvPr/>
        </p:nvCxnSpPr>
        <p:spPr>
          <a:xfrm rot="5400000">
            <a:off x="4032225" y="5225210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4"/>
            <a:endCxn id="8" idx="0"/>
          </p:cNvCxnSpPr>
          <p:nvPr/>
        </p:nvCxnSpPr>
        <p:spPr>
          <a:xfrm rot="5400000">
            <a:off x="5103795" y="5225210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67944" y="472514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7944" y="543952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39514" y="543952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39514" y="472514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6" idx="5"/>
            <a:endCxn id="8" idx="2"/>
          </p:cNvCxnSpPr>
          <p:nvPr/>
        </p:nvCxnSpPr>
        <p:spPr>
          <a:xfrm rot="16200000" flipH="1">
            <a:off x="4449494" y="4892379"/>
            <a:ext cx="613351" cy="76668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9" idx="3"/>
          </p:cNvCxnSpPr>
          <p:nvPr/>
        </p:nvCxnSpPr>
        <p:spPr>
          <a:xfrm rot="5400000" flipH="1" flipV="1">
            <a:off x="4526163" y="4815711"/>
            <a:ext cx="512322" cy="8189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6"/>
            <a:endCxn id="8" idx="2"/>
          </p:cNvCxnSpPr>
          <p:nvPr/>
        </p:nvCxnSpPr>
        <p:spPr>
          <a:xfrm>
            <a:off x="4425134" y="5582400"/>
            <a:ext cx="7143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6"/>
            <a:endCxn id="9" idx="2"/>
          </p:cNvCxnSpPr>
          <p:nvPr/>
        </p:nvCxnSpPr>
        <p:spPr>
          <a:xfrm>
            <a:off x="4425134" y="4868020"/>
            <a:ext cx="7143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444208" y="3356992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44208" y="4071372"/>
            <a:ext cx="357190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15778" y="4071372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15778" y="3356992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4" idx="5"/>
            <a:endCxn id="26" idx="2"/>
          </p:cNvCxnSpPr>
          <p:nvPr/>
        </p:nvCxnSpPr>
        <p:spPr>
          <a:xfrm rot="16200000" flipH="1">
            <a:off x="6825758" y="3524227"/>
            <a:ext cx="613351" cy="76668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7"/>
            <a:endCxn id="27" idx="3"/>
          </p:cNvCxnSpPr>
          <p:nvPr/>
        </p:nvCxnSpPr>
        <p:spPr>
          <a:xfrm rot="5400000" flipH="1" flipV="1">
            <a:off x="6902427" y="3447559"/>
            <a:ext cx="512322" cy="8189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6"/>
            <a:endCxn id="26" idx="2"/>
          </p:cNvCxnSpPr>
          <p:nvPr/>
        </p:nvCxnSpPr>
        <p:spPr>
          <a:xfrm>
            <a:off x="6801398" y="4214248"/>
            <a:ext cx="7143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067944" y="3429000"/>
            <a:ext cx="1428760" cy="1000132"/>
            <a:chOff x="3714744" y="3357562"/>
            <a:chExt cx="1428760" cy="1000132"/>
          </a:xfrm>
        </p:grpSpPr>
        <p:sp>
          <p:nvSpPr>
            <p:cNvPr id="33" name="Oval 32"/>
            <p:cNvSpPr/>
            <p:nvPr/>
          </p:nvSpPr>
          <p:spPr>
            <a:xfrm>
              <a:off x="3714744" y="3357562"/>
              <a:ext cx="357190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714744" y="4071942"/>
              <a:ext cx="357190" cy="28575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786314" y="4071942"/>
              <a:ext cx="357190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786314" y="3357562"/>
              <a:ext cx="357190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33" idx="5"/>
              <a:endCxn id="35" idx="2"/>
            </p:cNvCxnSpPr>
            <p:nvPr/>
          </p:nvCxnSpPr>
          <p:spPr>
            <a:xfrm rot="16200000" flipH="1">
              <a:off x="4096294" y="3524797"/>
              <a:ext cx="613351" cy="76668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4" idx="7"/>
              <a:endCxn id="36" idx="3"/>
            </p:cNvCxnSpPr>
            <p:nvPr/>
          </p:nvCxnSpPr>
          <p:spPr>
            <a:xfrm rot="5400000" flipH="1" flipV="1">
              <a:off x="4172963" y="3448129"/>
              <a:ext cx="512322" cy="81899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4" idx="6"/>
              <a:endCxn id="35" idx="2"/>
            </p:cNvCxnSpPr>
            <p:nvPr/>
          </p:nvCxnSpPr>
          <p:spPr>
            <a:xfrm>
              <a:off x="4071934" y="4214818"/>
              <a:ext cx="71438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 rot="5400000">
            <a:off x="5077766" y="3931346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7526038" y="3859338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3997646" y="3931346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373910" y="3859338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516216" y="472514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516216" y="543952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587786" y="543952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587786" y="472514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6" idx="5"/>
            <a:endCxn id="48" idx="2"/>
          </p:cNvCxnSpPr>
          <p:nvPr/>
        </p:nvCxnSpPr>
        <p:spPr>
          <a:xfrm rot="16200000" flipH="1">
            <a:off x="6897766" y="4892379"/>
            <a:ext cx="613351" cy="76668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7"/>
            <a:endCxn id="49" idx="3"/>
          </p:cNvCxnSpPr>
          <p:nvPr/>
        </p:nvCxnSpPr>
        <p:spPr>
          <a:xfrm rot="5400000" flipH="1" flipV="1">
            <a:off x="6974435" y="4815711"/>
            <a:ext cx="512322" cy="8189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7" idx="6"/>
            <a:endCxn id="48" idx="2"/>
          </p:cNvCxnSpPr>
          <p:nvPr/>
        </p:nvCxnSpPr>
        <p:spPr>
          <a:xfrm>
            <a:off x="6873406" y="5582400"/>
            <a:ext cx="7143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876256" y="4869160"/>
            <a:ext cx="7143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45918" y="5227490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7526038" y="5227490"/>
            <a:ext cx="4286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Hypercube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653137"/>
            <a:ext cx="8229600" cy="15407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</a:t>
            </a:r>
          </a:p>
          <a:p>
            <a:r>
              <a:rPr lang="en-US" dirty="0" smtClean="0"/>
              <a:t>Flexibility in route selection</a:t>
            </a:r>
          </a:p>
          <a:p>
            <a:r>
              <a:rPr lang="en-US" dirty="0" smtClean="0"/>
              <a:t>No flexibility in choosing neighbors</a:t>
            </a:r>
            <a:endParaRPr lang="el-GR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555776" y="1561009"/>
            <a:ext cx="3281362" cy="2533651"/>
            <a:chOff x="1824" y="1104"/>
            <a:chExt cx="2067" cy="159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928" y="154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928" y="241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160" y="241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688" y="125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456" y="125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456" y="21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688" y="21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160" y="1546"/>
              <a:ext cx="96" cy="96"/>
            </a:xfrm>
            <a:prstGeom prst="ellipse">
              <a:avLst/>
            </a:prstGeom>
            <a:solidFill>
              <a:schemeClr val="tx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" name="AutoShape 13"/>
            <p:cNvCxnSpPr>
              <a:cxnSpLocks noChangeShapeType="1"/>
            </p:cNvCxnSpPr>
            <p:nvPr/>
          </p:nvCxnSpPr>
          <p:spPr bwMode="auto">
            <a:xfrm>
              <a:off x="2256" y="2458"/>
              <a:ext cx="672" cy="1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4"/>
            <p:cNvCxnSpPr>
              <a:cxnSpLocks noChangeShapeType="1"/>
              <a:endCxn id="13" idx="4"/>
            </p:cNvCxnSpPr>
            <p:nvPr/>
          </p:nvCxnSpPr>
          <p:spPr bwMode="auto">
            <a:xfrm flipV="1">
              <a:off x="2207" y="1652"/>
              <a:ext cx="1" cy="782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5"/>
            <p:cNvCxnSpPr>
              <a:cxnSpLocks noChangeShapeType="1"/>
              <a:stCxn id="13" idx="6"/>
              <a:endCxn id="6" idx="2"/>
            </p:cNvCxnSpPr>
            <p:nvPr/>
          </p:nvCxnSpPr>
          <p:spPr bwMode="auto">
            <a:xfrm>
              <a:off x="2266" y="1594"/>
              <a:ext cx="662" cy="0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6"/>
            <p:cNvCxnSpPr>
              <a:cxnSpLocks noChangeShapeType="1"/>
            </p:cNvCxnSpPr>
            <p:nvPr/>
          </p:nvCxnSpPr>
          <p:spPr bwMode="auto">
            <a:xfrm flipV="1">
              <a:off x="2976" y="1642"/>
              <a:ext cx="1" cy="768"/>
            </a:xfrm>
            <a:prstGeom prst="straightConnector1">
              <a:avLst/>
            </a:prstGeom>
            <a:noFill/>
            <a:ln w="31750">
              <a:solidFill>
                <a:srgbClr val="969696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7"/>
            <p:cNvCxnSpPr>
              <a:cxnSpLocks noChangeShapeType="1"/>
              <a:stCxn id="13" idx="7"/>
              <a:endCxn id="9" idx="2"/>
            </p:cNvCxnSpPr>
            <p:nvPr/>
          </p:nvCxnSpPr>
          <p:spPr bwMode="auto">
            <a:xfrm flipV="1">
              <a:off x="2242" y="1306"/>
              <a:ext cx="446" cy="244"/>
            </a:xfrm>
            <a:prstGeom prst="straightConnector1">
              <a:avLst/>
            </a:prstGeom>
            <a:noFill/>
            <a:ln w="31750">
              <a:solidFill>
                <a:srgbClr val="969696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8"/>
            <p:cNvCxnSpPr>
              <a:cxnSpLocks noChangeShapeType="1"/>
            </p:cNvCxnSpPr>
            <p:nvPr/>
          </p:nvCxnSpPr>
          <p:spPr bwMode="auto">
            <a:xfrm flipV="1">
              <a:off x="3010" y="1306"/>
              <a:ext cx="446" cy="254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flipH="1">
              <a:off x="3024" y="2204"/>
              <a:ext cx="446" cy="254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0"/>
            <p:cNvCxnSpPr>
              <a:cxnSpLocks noChangeShapeType="1"/>
            </p:cNvCxnSpPr>
            <p:nvPr/>
          </p:nvCxnSpPr>
          <p:spPr bwMode="auto">
            <a:xfrm>
              <a:off x="3504" y="1354"/>
              <a:ext cx="1" cy="768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21"/>
            <p:cNvCxnSpPr>
              <a:cxnSpLocks noChangeShapeType="1"/>
            </p:cNvCxnSpPr>
            <p:nvPr/>
          </p:nvCxnSpPr>
          <p:spPr bwMode="auto">
            <a:xfrm>
              <a:off x="2784" y="1306"/>
              <a:ext cx="672" cy="1"/>
            </a:xfrm>
            <a:prstGeom prst="straightConnector1">
              <a:avLst/>
            </a:prstGeom>
            <a:noFill/>
            <a:ln w="31750">
              <a:solidFill>
                <a:srgbClr val="969696"/>
              </a:solidFill>
              <a:round/>
              <a:headEnd/>
              <a:tailEnd/>
            </a:ln>
            <a:effectLst/>
          </p:spPr>
        </p:cxnSp>
        <p:cxnSp>
          <p:nvCxnSpPr>
            <p:cNvPr id="23" name="AutoShape 22"/>
            <p:cNvCxnSpPr>
              <a:cxnSpLocks noChangeShapeType="1"/>
            </p:cNvCxnSpPr>
            <p:nvPr/>
          </p:nvCxnSpPr>
          <p:spPr bwMode="auto">
            <a:xfrm>
              <a:off x="2736" y="1354"/>
              <a:ext cx="1" cy="768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4" name="AutoShape 23"/>
            <p:cNvCxnSpPr>
              <a:cxnSpLocks noChangeShapeType="1"/>
            </p:cNvCxnSpPr>
            <p:nvPr/>
          </p:nvCxnSpPr>
          <p:spPr bwMode="auto">
            <a:xfrm>
              <a:off x="2784" y="2170"/>
              <a:ext cx="672" cy="1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5" name="AutoShape 24"/>
            <p:cNvCxnSpPr>
              <a:cxnSpLocks noChangeShapeType="1"/>
            </p:cNvCxnSpPr>
            <p:nvPr/>
          </p:nvCxnSpPr>
          <p:spPr bwMode="auto">
            <a:xfrm flipH="1">
              <a:off x="2242" y="2170"/>
              <a:ext cx="446" cy="254"/>
            </a:xfrm>
            <a:prstGeom prst="straightConnector1">
              <a:avLst/>
            </a:prstGeom>
            <a:noFill/>
            <a:ln w="3175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1824" y="2448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ahoma" pitchFamily="34" charset="0"/>
                </a:rPr>
                <a:t>000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824" y="145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ahoma" pitchFamily="34" charset="0"/>
                </a:rPr>
                <a:t>100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935" y="2448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>
                  <a:latin typeface="Tahoma" pitchFamily="34" charset="0"/>
                </a:rPr>
                <a:t>001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352" y="1930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ahoma" pitchFamily="34" charset="0"/>
                </a:rPr>
                <a:t>010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352" y="1104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ahoma" pitchFamily="34" charset="0"/>
                </a:rPr>
                <a:t>110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504" y="1104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ahoma" pitchFamily="34" charset="0"/>
                </a:rPr>
                <a:t>111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511" y="1958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ahoma" pitchFamily="34" charset="0"/>
                </a:rPr>
                <a:t>011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2983" y="1488"/>
              <a:ext cx="3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ahoma" pitchFamily="34" charset="0"/>
                </a:rPr>
                <a:t>101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4546848" cy="475252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Chord</a:t>
            </a:r>
          </a:p>
          <a:p>
            <a:r>
              <a:rPr lang="en-US" dirty="0" smtClean="0"/>
              <a:t>Changes</a:t>
            </a:r>
          </a:p>
          <a:p>
            <a:pPr lvl="1"/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neighbor of a belongs to </a:t>
            </a:r>
          </a:p>
          <a:p>
            <a:pPr lvl="1">
              <a:buNone/>
            </a:pPr>
            <a:r>
              <a:rPr lang="en-US" dirty="0" smtClean="0"/>
              <a:t>[(a + 2</a:t>
            </a:r>
            <a:r>
              <a:rPr lang="en-US" baseline="30000" dirty="0" smtClean="0"/>
              <a:t>i</a:t>
            </a:r>
            <a:r>
              <a:rPr lang="en-US" dirty="0" smtClean="0"/>
              <a:t>),(a+ 2</a:t>
            </a:r>
            <a:r>
              <a:rPr lang="en-US" baseline="30000" dirty="0" smtClean="0"/>
              <a:t>i+1</a:t>
            </a:r>
            <a:r>
              <a:rPr lang="en-US" dirty="0" smtClean="0"/>
              <a:t>)]</a:t>
            </a:r>
          </a:p>
          <a:p>
            <a:pPr lvl="1"/>
            <a:r>
              <a:rPr lang="en-US" dirty="0" smtClean="0"/>
              <a:t>multiple paths</a:t>
            </a:r>
          </a:p>
          <a:p>
            <a:endParaRPr lang="en-US" dirty="0" smtClean="0"/>
          </a:p>
          <a:p>
            <a:r>
              <a:rPr lang="en-US" dirty="0" smtClean="0"/>
              <a:t>Flexibility in route selection</a:t>
            </a:r>
          </a:p>
          <a:p>
            <a:r>
              <a:rPr lang="en-US" dirty="0" smtClean="0"/>
              <a:t>Flexibility in choosing neighbors</a:t>
            </a:r>
            <a:endParaRPr lang="el-GR" dirty="0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5796136" y="1772816"/>
            <a:ext cx="2286000" cy="2286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024736" y="2077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719936" y="2839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024736" y="3601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862936" y="3982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701136" y="3601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8005936" y="2839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701136" y="2077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862936" y="169661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34336" y="1299741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000</a:t>
            </a:r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491336" y="3661941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101</a:t>
            </a:r>
            <a:endParaRPr lang="en-US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634336" y="4119142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100</a:t>
            </a:r>
            <a:endParaRPr lang="en-US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788449" y="3677816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ahoma" pitchFamily="34" charset="0"/>
              </a:rPr>
              <a:t>011</a:t>
            </a:r>
            <a:endParaRPr lang="en-US" dirty="0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8158336" y="2687216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010</a:t>
            </a:r>
            <a:endParaRPr lang="en-US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864649" y="1756942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001</a:t>
            </a:r>
            <a:endParaRPr 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110336" y="2687216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110</a:t>
            </a:r>
            <a:endParaRPr lang="en-US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643736" y="1696616"/>
            <a:ext cx="60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ahoma" pitchFamily="34" charset="0"/>
              </a:rPr>
              <a:t>111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Hybrid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6510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Pastry (ring + tree)</a:t>
            </a:r>
          </a:p>
          <a:p>
            <a:r>
              <a:rPr lang="en-US" dirty="0" smtClean="0"/>
              <a:t>Flexibility in route selection</a:t>
            </a:r>
          </a:p>
          <a:p>
            <a:r>
              <a:rPr lang="en-US" dirty="0" smtClean="0"/>
              <a:t>Flexibility in choosing neighbors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Static Resilience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Static resilience </a:t>
            </a:r>
            <a:r>
              <a:rPr lang="en-US" dirty="0" smtClean="0">
                <a:sym typeface="Wingdings" pitchFamily="2" charset="2"/>
              </a:rPr>
              <a:t> Routing flexibility</a:t>
            </a:r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36913"/>
            <a:ext cx="8580823" cy="259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Proximity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Proximity Neighbor Selection (PNS)</a:t>
            </a:r>
          </a:p>
          <a:p>
            <a:r>
              <a:rPr lang="en-US" dirty="0" smtClean="0"/>
              <a:t>Proximity Route Selection (PRS)</a:t>
            </a:r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4770165" cy="256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71800" y="306896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is the best?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Discussion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ring geometries the best?</a:t>
            </a:r>
          </a:p>
          <a:p>
            <a:r>
              <a:rPr lang="en-US" dirty="0" smtClean="0"/>
              <a:t>What is the importance of  sequential neighbors?</a:t>
            </a:r>
          </a:p>
          <a:p>
            <a:r>
              <a:rPr lang="en-US" dirty="0" smtClean="0"/>
              <a:t>How does neighbors flexibility influence resilience/proximity?</a:t>
            </a:r>
          </a:p>
          <a:p>
            <a:r>
              <a:rPr lang="en-US" dirty="0" smtClean="0"/>
              <a:t>Chord, CAN, Pastry: Are they used today?</a:t>
            </a:r>
          </a:p>
          <a:p>
            <a:r>
              <a:rPr lang="en-US" dirty="0" smtClean="0"/>
              <a:t>Which is the best?</a:t>
            </a:r>
          </a:p>
          <a:p>
            <a:r>
              <a:rPr lang="en-US" dirty="0" smtClean="0"/>
              <a:t>General comments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References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Pastry: Scalable, distributed object location and routing for large-scale peer-to-peer systems, Antony </a:t>
            </a:r>
            <a:r>
              <a:rPr lang="en-US" dirty="0" err="1" smtClean="0"/>
              <a:t>Rowston</a:t>
            </a:r>
            <a:r>
              <a:rPr lang="en-US" dirty="0" smtClean="0"/>
              <a:t>, Peter </a:t>
            </a:r>
            <a:r>
              <a:rPr lang="en-US" dirty="0" err="1" smtClean="0"/>
              <a:t>Druschel</a:t>
            </a:r>
            <a:endParaRPr lang="en-US" dirty="0" smtClean="0"/>
          </a:p>
          <a:p>
            <a:r>
              <a:rPr lang="en-US" dirty="0" smtClean="0"/>
              <a:t>A Scalable Content-Addressable Network, Sylvia </a:t>
            </a:r>
            <a:r>
              <a:rPr lang="en-US" dirty="0" err="1" smtClean="0"/>
              <a:t>Ratnasamy</a:t>
            </a:r>
            <a:r>
              <a:rPr lang="en-US" dirty="0" smtClean="0"/>
              <a:t>, Paul Francis, Mark Handley, Richard </a:t>
            </a:r>
            <a:r>
              <a:rPr lang="en-US" dirty="0" err="1" smtClean="0"/>
              <a:t>karp</a:t>
            </a:r>
            <a:r>
              <a:rPr lang="en-US" dirty="0" smtClean="0"/>
              <a:t>, Scott </a:t>
            </a:r>
            <a:r>
              <a:rPr lang="en-US" dirty="0" err="1" smtClean="0"/>
              <a:t>Shenker</a:t>
            </a:r>
            <a:endParaRPr lang="en-US" dirty="0" smtClean="0"/>
          </a:p>
          <a:p>
            <a:r>
              <a:rPr lang="en-US" dirty="0" smtClean="0"/>
              <a:t>Chord: A Scalable Peer-to-peer Lookup Service for Internet Applications, Ion </a:t>
            </a:r>
            <a:r>
              <a:rPr lang="en-US" dirty="0" err="1" smtClean="0"/>
              <a:t>Stoica</a:t>
            </a:r>
            <a:r>
              <a:rPr lang="en-US" dirty="0" smtClean="0"/>
              <a:t>, Robert Morris, David </a:t>
            </a:r>
            <a:r>
              <a:rPr lang="en-US" dirty="0" err="1" smtClean="0"/>
              <a:t>Liben-Nowell</a:t>
            </a:r>
            <a:r>
              <a:rPr lang="en-US" dirty="0" smtClean="0"/>
              <a:t>, David </a:t>
            </a:r>
            <a:r>
              <a:rPr lang="en-US" dirty="0" err="1" smtClean="0"/>
              <a:t>Karger</a:t>
            </a:r>
            <a:r>
              <a:rPr lang="en-US" dirty="0" smtClean="0"/>
              <a:t>, M. </a:t>
            </a:r>
            <a:r>
              <a:rPr lang="en-US" dirty="0" err="1" smtClean="0"/>
              <a:t>Frans</a:t>
            </a:r>
            <a:r>
              <a:rPr lang="en-US" dirty="0" smtClean="0"/>
              <a:t> </a:t>
            </a:r>
            <a:r>
              <a:rPr lang="en-US" dirty="0" err="1" smtClean="0"/>
              <a:t>Kaashoek</a:t>
            </a:r>
            <a:r>
              <a:rPr lang="en-US" dirty="0" smtClean="0"/>
              <a:t>, Frank </a:t>
            </a:r>
            <a:r>
              <a:rPr lang="en-US" dirty="0" err="1" smtClean="0"/>
              <a:t>Dabek</a:t>
            </a:r>
            <a:r>
              <a:rPr lang="en-US" dirty="0" smtClean="0"/>
              <a:t>,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Balakrishnan</a:t>
            </a:r>
            <a:endParaRPr lang="en-US" dirty="0" smtClean="0"/>
          </a:p>
          <a:p>
            <a:r>
              <a:rPr lang="en-US" dirty="0" smtClean="0"/>
              <a:t>Geometry shapes from Krishna’s SIGCOMM talk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Thank you!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was it missing?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699792" y="299695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Scalable indexing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Goals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node (peer) should be </a:t>
            </a:r>
            <a:r>
              <a:rPr lang="en-US" i="1" dirty="0" smtClean="0"/>
              <a:t>responsible</a:t>
            </a:r>
            <a:r>
              <a:rPr lang="en-US" dirty="0" smtClean="0"/>
              <a:t> for certain files</a:t>
            </a:r>
          </a:p>
          <a:p>
            <a:r>
              <a:rPr lang="en-US" dirty="0" smtClean="0"/>
              <a:t>System remain robust during and after the </a:t>
            </a:r>
            <a:r>
              <a:rPr lang="en-US" i="1" dirty="0" smtClean="0"/>
              <a:t>arrival</a:t>
            </a:r>
            <a:r>
              <a:rPr lang="en-US" dirty="0" smtClean="0"/>
              <a:t> and </a:t>
            </a:r>
            <a:r>
              <a:rPr lang="en-US" i="1" dirty="0" smtClean="0"/>
              <a:t>departure</a:t>
            </a:r>
            <a:r>
              <a:rPr lang="en-US" dirty="0" smtClean="0"/>
              <a:t> of nodes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Observation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the new system:</a:t>
            </a:r>
          </a:p>
          <a:p>
            <a:pPr lvl="1"/>
            <a:r>
              <a:rPr lang="en-US" dirty="0" smtClean="0"/>
              <a:t>Given an identifier of data it should find the owner.</a:t>
            </a:r>
          </a:p>
          <a:p>
            <a:pPr lvl="1"/>
            <a:r>
              <a:rPr lang="en-US" dirty="0" smtClean="0"/>
              <a:t>If a node joins or leaves it should rearrange the data.</a:t>
            </a:r>
          </a:p>
          <a:p>
            <a:r>
              <a:rPr lang="en-US" dirty="0" smtClean="0"/>
              <a:t>Is it similar to hash table?</a:t>
            </a:r>
          </a:p>
          <a:p>
            <a:pPr lvl="1"/>
            <a:r>
              <a:rPr lang="en-US" dirty="0" smtClean="0"/>
              <a:t>node </a:t>
            </a:r>
            <a:r>
              <a:rPr lang="en-US" dirty="0" smtClean="0">
                <a:sym typeface="Wingdings" pitchFamily="2" charset="2"/>
              </a:rPr>
              <a:t> bucket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identifier  key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data  value</a:t>
            </a:r>
            <a:endParaRPr lang="en-US" dirty="0" smtClean="0"/>
          </a:p>
          <a:p>
            <a:r>
              <a:rPr lang="en-US" dirty="0" smtClean="0"/>
              <a:t>Distributed 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Distributed Hash Table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485313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Abstraction:</a:t>
            </a:r>
          </a:p>
          <a:p>
            <a:pPr lvl="1"/>
            <a:r>
              <a:rPr lang="en-US" dirty="0" smtClean="0"/>
              <a:t>Simple interface</a:t>
            </a:r>
          </a:p>
          <a:p>
            <a:pPr lvl="1"/>
            <a:r>
              <a:rPr lang="en-US" dirty="0" smtClean="0"/>
              <a:t>Similar to hash table</a:t>
            </a:r>
          </a:p>
          <a:p>
            <a:pPr lvl="1"/>
            <a:r>
              <a:rPr lang="en-US" dirty="0" smtClean="0"/>
              <a:t>Pairs (key, value) are spread across the nodes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Name space partitioning</a:t>
            </a:r>
          </a:p>
          <a:p>
            <a:pPr lvl="1"/>
            <a:r>
              <a:rPr lang="en-US" dirty="0" smtClean="0"/>
              <a:t>Each node responsible for a fraction</a:t>
            </a:r>
          </a:p>
          <a:p>
            <a:pPr lvl="1"/>
            <a:r>
              <a:rPr lang="en-US" dirty="0" smtClean="0"/>
              <a:t>Each node has ID from the same name space</a:t>
            </a:r>
          </a:p>
          <a:p>
            <a:pPr lvl="1"/>
            <a:r>
              <a:rPr lang="en-US" dirty="0" smtClean="0"/>
              <a:t>Nodes communicate over an overlay network to route lookup requests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436096" y="2924944"/>
            <a:ext cx="2880320" cy="2016224"/>
            <a:chOff x="5436096" y="2924944"/>
            <a:chExt cx="2880320" cy="2016224"/>
          </a:xfrm>
        </p:grpSpPr>
        <p:sp>
          <p:nvSpPr>
            <p:cNvPr id="6" name="Oval 5"/>
            <p:cNvSpPr/>
            <p:nvPr/>
          </p:nvSpPr>
          <p:spPr>
            <a:xfrm>
              <a:off x="5436096" y="2924944"/>
              <a:ext cx="936104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Jan</a:t>
              </a:r>
              <a:endParaRPr lang="el-GR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6372200" y="4221088"/>
              <a:ext cx="936104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Sep</a:t>
              </a:r>
              <a:endParaRPr lang="el-GR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380312" y="2924944"/>
              <a:ext cx="936104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May</a:t>
              </a:r>
              <a:endParaRPr lang="el-GR" dirty="0"/>
            </a:p>
          </p:txBody>
        </p:sp>
        <p:cxnSp>
          <p:nvCxnSpPr>
            <p:cNvPr id="10" name="Straight Connector 9"/>
            <p:cNvCxnSpPr>
              <a:stCxn id="6" idx="4"/>
              <a:endCxn id="7" idx="0"/>
            </p:cNvCxnSpPr>
            <p:nvPr/>
          </p:nvCxnSpPr>
          <p:spPr>
            <a:xfrm rot="16200000" flipH="1">
              <a:off x="6084168" y="3465004"/>
              <a:ext cx="576064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0"/>
              <a:endCxn id="8" idx="4"/>
            </p:cNvCxnSpPr>
            <p:nvPr/>
          </p:nvCxnSpPr>
          <p:spPr>
            <a:xfrm rot="5400000" flipH="1" flipV="1">
              <a:off x="7056276" y="3429000"/>
              <a:ext cx="576064" cy="10081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372200" y="3284984"/>
              <a:ext cx="10081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004048" y="1844824"/>
          <a:ext cx="146382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912"/>
                <a:gridCol w="731912"/>
              </a:tblGrid>
              <a:tr h="365299">
                <a:tc>
                  <a:txBody>
                    <a:bodyPr/>
                    <a:lstStyle/>
                    <a:p>
                      <a:r>
                        <a:rPr lang="en-US" dirty="0" smtClean="0"/>
                        <a:t>Feb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abcd</a:t>
                      </a:r>
                      <a:endParaRPr lang="el-GR" dirty="0"/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bcde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156176" y="5301208"/>
          <a:ext cx="146382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912"/>
                <a:gridCol w="731912"/>
              </a:tblGrid>
              <a:tr h="365299"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ebcd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092280" y="1844824"/>
          <a:ext cx="146382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912"/>
                <a:gridCol w="731912"/>
              </a:tblGrid>
              <a:tr h="365299">
                <a:tc>
                  <a:txBody>
                    <a:bodyPr/>
                    <a:lstStyle/>
                    <a:p>
                      <a:r>
                        <a:rPr lang="en-US" dirty="0" smtClean="0"/>
                        <a:t>Jun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bcd</a:t>
                      </a:r>
                      <a:endParaRPr lang="el-GR" dirty="0"/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r>
                        <a:rPr lang="en-US" dirty="0" smtClean="0"/>
                        <a:t>Jul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cde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Straight Arrow Connector 24"/>
          <p:cNvCxnSpPr>
            <a:endCxn id="6" idx="0"/>
          </p:cNvCxnSpPr>
          <p:nvPr/>
        </p:nvCxnSpPr>
        <p:spPr>
          <a:xfrm rot="16200000" flipH="1">
            <a:off x="5634118" y="2654914"/>
            <a:ext cx="36004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8" idx="0"/>
          </p:cNvCxnSpPr>
          <p:nvPr/>
        </p:nvCxnSpPr>
        <p:spPr>
          <a:xfrm rot="16200000" flipH="1">
            <a:off x="7650342" y="2726922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7" idx="4"/>
          </p:cNvCxnSpPr>
          <p:nvPr/>
        </p:nvCxnSpPr>
        <p:spPr>
          <a:xfrm rot="16200000" flipV="1">
            <a:off x="6678234" y="5103186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A DHT Implementation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2871763" cy="2871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Chord: Authors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Ion </a:t>
            </a:r>
            <a:r>
              <a:rPr lang="en-US" dirty="0" err="1" smtClean="0"/>
              <a:t>Stoica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		Associate Professor of CS at Berkeley</a:t>
            </a:r>
          </a:p>
          <a:p>
            <a:r>
              <a:rPr lang="en-US" dirty="0" smtClean="0"/>
              <a:t>Robert Morris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sz="1600" dirty="0" smtClean="0"/>
              <a:t>Professor in the EECS department at MIT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Karger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		Professor in the EECS department at MIT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Frans</a:t>
            </a:r>
            <a:r>
              <a:rPr lang="en-US" dirty="0" smtClean="0"/>
              <a:t> </a:t>
            </a:r>
            <a:r>
              <a:rPr lang="en-US" dirty="0" err="1" smtClean="0"/>
              <a:t>Kaashoek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		Professor in the EECS department at MIT</a:t>
            </a:r>
          </a:p>
          <a:p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Balakrishnan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		Professor in the EECS department at 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1081</Words>
  <Application>Microsoft Office PowerPoint</Application>
  <PresentationFormat>On-screen Show (4:3)</PresentationFormat>
  <Paragraphs>280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Making peer-to-peer systems scalable</vt:lpstr>
      <vt:lpstr>What is a peer-to-peer system?</vt:lpstr>
      <vt:lpstr>Popular P2P Systems</vt:lpstr>
      <vt:lpstr>What was it missing?</vt:lpstr>
      <vt:lpstr>Goals</vt:lpstr>
      <vt:lpstr>Observation</vt:lpstr>
      <vt:lpstr>Distributed Hash Table</vt:lpstr>
      <vt:lpstr>Chord: A DHT Implementation</vt:lpstr>
      <vt:lpstr>Chord: Authors</vt:lpstr>
      <vt:lpstr>Chord: Goals</vt:lpstr>
      <vt:lpstr>Chord: Protocol</vt:lpstr>
      <vt:lpstr>Chord: Hashing</vt:lpstr>
      <vt:lpstr>Chord: Inefficient Routing</vt:lpstr>
      <vt:lpstr>Chord: Efficient Routing</vt:lpstr>
      <vt:lpstr>Chord: Routing</vt:lpstr>
      <vt:lpstr>Chord: Node joins</vt:lpstr>
      <vt:lpstr>Chord: Evaluation</vt:lpstr>
      <vt:lpstr>Chord: Discussion</vt:lpstr>
      <vt:lpstr>Other DHT Implementations</vt:lpstr>
      <vt:lpstr>Pastry</vt:lpstr>
      <vt:lpstr>Pastry: Hashing</vt:lpstr>
      <vt:lpstr>Pastry: Hashing</vt:lpstr>
      <vt:lpstr>Pastry: Routing</vt:lpstr>
      <vt:lpstr>CAN</vt:lpstr>
      <vt:lpstr>CAN: Hashing</vt:lpstr>
      <vt:lpstr>CAN: Routing</vt:lpstr>
      <vt:lpstr>Comparison of DHT Geometries</vt:lpstr>
      <vt:lpstr>Comparison of DHT Geometries</vt:lpstr>
      <vt:lpstr>Tree</vt:lpstr>
      <vt:lpstr>Hypercube</vt:lpstr>
      <vt:lpstr>Ring</vt:lpstr>
      <vt:lpstr>Hybrid</vt:lpstr>
      <vt:lpstr>Static Resilience</vt:lpstr>
      <vt:lpstr>Proximity</vt:lpstr>
      <vt:lpstr>Discussion</vt:lpstr>
      <vt:lpstr>References</vt:lpstr>
      <vt:lpstr>Thank you!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peer-to-peer systems scalable</dc:title>
  <dc:creator>Ελίζα Κοζύρη</dc:creator>
  <cp:lastModifiedBy>Ελίζα Κοζύρη</cp:lastModifiedBy>
  <cp:revision>146</cp:revision>
  <dcterms:created xsi:type="dcterms:W3CDTF">2010-10-17T11:28:29Z</dcterms:created>
  <dcterms:modified xsi:type="dcterms:W3CDTF">2010-10-21T12:58:15Z</dcterms:modified>
</cp:coreProperties>
</file>