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7"/>
  </p:notesMasterIdLst>
  <p:handoutMasterIdLst>
    <p:handoutMasterId r:id="rId48"/>
  </p:handoutMasterIdLst>
  <p:sldIdLst>
    <p:sldId id="256" r:id="rId3"/>
    <p:sldId id="260" r:id="rId4"/>
    <p:sldId id="259" r:id="rId5"/>
    <p:sldId id="258" r:id="rId6"/>
    <p:sldId id="261" r:id="rId7"/>
    <p:sldId id="273" r:id="rId8"/>
    <p:sldId id="262" r:id="rId9"/>
    <p:sldId id="264" r:id="rId10"/>
    <p:sldId id="311" r:id="rId11"/>
    <p:sldId id="274" r:id="rId12"/>
    <p:sldId id="275" r:id="rId13"/>
    <p:sldId id="276" r:id="rId14"/>
    <p:sldId id="312" r:id="rId15"/>
    <p:sldId id="267" r:id="rId16"/>
    <p:sldId id="277" r:id="rId17"/>
    <p:sldId id="270" r:id="rId18"/>
    <p:sldId id="268" r:id="rId19"/>
    <p:sldId id="269" r:id="rId20"/>
    <p:sldId id="278" r:id="rId21"/>
    <p:sldId id="285" r:id="rId22"/>
    <p:sldId id="313" r:id="rId23"/>
    <p:sldId id="279" r:id="rId24"/>
    <p:sldId id="280" r:id="rId25"/>
    <p:sldId id="281" r:id="rId26"/>
    <p:sldId id="282" r:id="rId27"/>
    <p:sldId id="283" r:id="rId28"/>
    <p:sldId id="287" r:id="rId29"/>
    <p:sldId id="288" r:id="rId30"/>
    <p:sldId id="314" r:id="rId31"/>
    <p:sldId id="284" r:id="rId32"/>
    <p:sldId id="293" r:id="rId33"/>
    <p:sldId id="294" r:id="rId34"/>
    <p:sldId id="296" r:id="rId35"/>
    <p:sldId id="297" r:id="rId36"/>
    <p:sldId id="298" r:id="rId37"/>
    <p:sldId id="295" r:id="rId38"/>
    <p:sldId id="310" r:id="rId39"/>
    <p:sldId id="302" r:id="rId40"/>
    <p:sldId id="303" r:id="rId41"/>
    <p:sldId id="304" r:id="rId42"/>
    <p:sldId id="305" r:id="rId43"/>
    <p:sldId id="315" r:id="rId44"/>
    <p:sldId id="307" r:id="rId45"/>
    <p:sldId id="308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32" autoAdjust="0"/>
    <p:restoredTop sz="94885" autoAdjust="0"/>
  </p:normalViewPr>
  <p:slideViewPr>
    <p:cSldViewPr>
      <p:cViewPr varScale="1">
        <p:scale>
          <a:sx n="70" d="100"/>
          <a:sy n="70" d="100"/>
        </p:scale>
        <p:origin x="-4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6"/>
    </p:cViewPr>
  </p:sorterViewPr>
  <p:notesViewPr>
    <p:cSldViewPr>
      <p:cViewPr varScale="1">
        <p:scale>
          <a:sx n="56" d="100"/>
          <a:sy n="56" d="100"/>
        </p:scale>
        <p:origin x="-258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318D0-1C89-4E95-99F8-38D624DDBE15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AA518-B14B-4E57-9A58-1EB373637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BD85-26DF-4265-A8BC-8711C677F80F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87C7B-4926-423B-B217-F97653B4D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87C7B-4926-423B-B217-F97653B4D6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3971E3-83E4-4181-87C1-1B8F8169B337}" type="slidenum">
              <a:rPr lang="en-US"/>
              <a:pPr/>
              <a:t>10</a:t>
            </a:fld>
            <a:endParaRPr lang="en-US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692F7D-3462-45D3-BC91-2CBBA3475849}" type="slidenum">
              <a:rPr lang="en-US"/>
              <a:pPr/>
              <a:t>11</a:t>
            </a:fld>
            <a:endParaRPr lang="en-US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D07589-C879-460F-AF66-DE461C2C6B97}" type="slidenum">
              <a:rPr lang="en-US"/>
              <a:pPr/>
              <a:t>12</a:t>
            </a:fld>
            <a:endParaRPr lang="en-US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</a:t>
            </a:r>
            <a:r>
              <a:rPr lang="en-US" baseline="0" dirty="0" smtClean="0"/>
              <a:t> where these systems are used!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87C7B-4926-423B-B217-F97653B4D6F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present my views on both the papers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87C7B-4926-423B-B217-F97653B4D6F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8686800" cy="365125"/>
          </a:xfrm>
          <a:solidFill>
            <a:srgbClr val="C00000"/>
          </a:solidFill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Advanced Systems CS6410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62200" cy="365125"/>
          </a:xfrm>
        </p:spPr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286000" cy="381000"/>
          </a:xfrm>
          <a:noFill/>
          <a:ln w="0">
            <a:noFill/>
          </a:ln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Speculation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8013" cy="1373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8013" cy="45291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57200" y="6057900"/>
            <a:ext cx="2132013" cy="6413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Rethink the Sync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124200" y="6062663"/>
            <a:ext cx="2894013" cy="6413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Michigan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fld id="{3C75D969-7818-4D71-ABBD-C260ACA72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BA120-6668-4A38-9542-AF374086D81B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6111-A781-4E60-934C-B7DA305BAEE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s.umich.edu/~pmchen/papers/nightingale06.pdf" TargetMode="External"/><Relationship Id="rId2" Type="http://schemas.openxmlformats.org/officeDocument/2006/relationships/hyperlink" Target="http://www.eecs.umich.edu/~pmchen/papers/nightingale0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ecs.umich.edu/~pmchen/papers/nightingale08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Supriya</a:t>
            </a:r>
            <a:r>
              <a:rPr lang="en-US" dirty="0" smtClean="0"/>
              <a:t> </a:t>
            </a:r>
            <a:r>
              <a:rPr lang="en-US" dirty="0" err="1" smtClean="0"/>
              <a:t>Vadlamani</a:t>
            </a:r>
            <a:endParaRPr lang="en-US" dirty="0" smtClean="0"/>
          </a:p>
          <a:p>
            <a:r>
              <a:rPr lang="en-US" dirty="0" smtClean="0"/>
              <a:t>CS 6410 Advanced Systems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1"/>
          <p:cNvGrpSpPr>
            <a:grpSpLocks/>
          </p:cNvGrpSpPr>
          <p:nvPr/>
        </p:nvGrpSpPr>
        <p:grpSpPr bwMode="auto">
          <a:xfrm>
            <a:off x="3352800" y="4343400"/>
            <a:ext cx="1674813" cy="2362200"/>
            <a:chOff x="2112" y="2736"/>
            <a:chExt cx="1055" cy="1488"/>
          </a:xfrm>
          <a:noFill/>
        </p:grpSpPr>
        <p:sp>
          <p:nvSpPr>
            <p:cNvPr id="38" name="AutoShape 2"/>
            <p:cNvSpPr>
              <a:spLocks noChangeArrowheads="1"/>
            </p:cNvSpPr>
            <p:nvPr/>
          </p:nvSpPr>
          <p:spPr bwMode="auto">
            <a:xfrm>
              <a:off x="2112" y="2736"/>
              <a:ext cx="1008" cy="1152"/>
            </a:xfrm>
            <a:prstGeom prst="verticalScroll">
              <a:avLst>
                <a:gd name="adj" fmla="val 12500"/>
              </a:avLst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12" y="3936"/>
              <a:ext cx="1056" cy="29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dirty="0"/>
                <a:t>Undo log</a:t>
              </a:r>
            </a:p>
          </p:txBody>
        </p:sp>
      </p:grpSp>
      <p:sp>
        <p:nvSpPr>
          <p:cNvPr id="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Implementing Speculation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 rot="18780000">
            <a:off x="-34924" y="3082925"/>
            <a:ext cx="1600200" cy="460375"/>
          </a:xfrm>
          <a:prstGeom prst="rect">
            <a:avLst/>
          </a:prstGeom>
          <a:solidFill>
            <a:srgbClr val="C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rgbClr val="001414"/>
                </a:solidFill>
              </a:rPr>
              <a:t>Process</a:t>
            </a:r>
          </a:p>
        </p:txBody>
      </p:sp>
      <p:sp>
        <p:nvSpPr>
          <p:cNvPr id="42" name="Rectangle 6"/>
          <p:cNvSpPr>
            <a:spLocks noChangeArrowheads="1"/>
          </p:cNvSpPr>
          <p:nvPr/>
        </p:nvSpPr>
        <p:spPr bwMode="auto">
          <a:xfrm>
            <a:off x="3581400" y="4724400"/>
            <a:ext cx="1143000" cy="381000"/>
          </a:xfrm>
          <a:prstGeom prst="rect">
            <a:avLst/>
          </a:prstGeom>
          <a:solidFill>
            <a:srgbClr val="C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</a:rPr>
              <a:t>Checkpoint</a:t>
            </a:r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 flipH="1">
            <a:off x="4799013" y="4953000"/>
            <a:ext cx="765175" cy="1588"/>
          </a:xfrm>
          <a:prstGeom prst="line">
            <a:avLst/>
          </a:prstGeom>
          <a:noFill/>
          <a:ln w="38160">
            <a:solidFill>
              <a:schemeClr val="tx2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4" name="Group 8"/>
          <p:cNvGrpSpPr>
            <a:grpSpLocks/>
          </p:cNvGrpSpPr>
          <p:nvPr/>
        </p:nvGrpSpPr>
        <p:grpSpPr bwMode="auto">
          <a:xfrm>
            <a:off x="5181600" y="4572000"/>
            <a:ext cx="1674813" cy="836613"/>
            <a:chOff x="3264" y="2880"/>
            <a:chExt cx="1055" cy="527"/>
          </a:xfrm>
        </p:grpSpPr>
        <p:sp>
          <p:nvSpPr>
            <p:cNvPr id="45" name="AutoShape 9"/>
            <p:cNvSpPr>
              <a:spLocks noChangeArrowheads="1"/>
            </p:cNvSpPr>
            <p:nvPr/>
          </p:nvSpPr>
          <p:spPr bwMode="auto">
            <a:xfrm>
              <a:off x="3504" y="2880"/>
              <a:ext cx="576" cy="528"/>
            </a:xfrm>
            <a:prstGeom prst="octagon">
              <a:avLst>
                <a:gd name="adj" fmla="val 23148"/>
              </a:avLst>
            </a:prstGeom>
            <a:solidFill>
              <a:srgbClr val="92D050"/>
            </a:solidFill>
            <a:ln w="936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10"/>
            <p:cNvSpPr txBox="1">
              <a:spLocks noChangeArrowheads="1"/>
            </p:cNvSpPr>
            <p:nvPr/>
          </p:nvSpPr>
          <p:spPr bwMode="auto">
            <a:xfrm>
              <a:off x="3264" y="3014"/>
              <a:ext cx="1056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Spec</a:t>
              </a:r>
            </a:p>
          </p:txBody>
        </p:sp>
      </p:grp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0" y="2514600"/>
            <a:ext cx="9144000" cy="1588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V="1">
            <a:off x="1219200" y="1598613"/>
            <a:ext cx="1588" cy="841375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0" y="1214438"/>
            <a:ext cx="3505200" cy="4330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/>
              <a:t>1) </a:t>
            </a:r>
            <a:r>
              <a:rPr lang="en-US" sz="2200" dirty="0" smtClean="0"/>
              <a:t>System </a:t>
            </a:r>
            <a:r>
              <a:rPr lang="en-US" sz="2200" dirty="0"/>
              <a:t>call</a:t>
            </a:r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V="1">
            <a:off x="3352800" y="1598613"/>
            <a:ext cx="1588" cy="841375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84413" y="1214438"/>
            <a:ext cx="5257800" cy="4330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/>
              <a:t>2) Create speculation</a:t>
            </a:r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7924800" y="2128838"/>
            <a:ext cx="1143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Time</a:t>
            </a:r>
          </a:p>
        </p:txBody>
      </p:sp>
    </p:spTree>
  </p:cSld>
  <p:clrMapOvr>
    <a:masterClrMapping/>
  </p:clrMapOvr>
  <p:transition advTm="829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 -6 -3.33333 -6 L 0.23664 -3.33333 -6">
                                      <p:cBhvr additive="repl"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Line 12"/>
          <p:cNvSpPr>
            <a:spLocks noChangeShapeType="1"/>
          </p:cNvSpPr>
          <p:nvPr/>
        </p:nvSpPr>
        <p:spPr bwMode="auto">
          <a:xfrm flipV="1">
            <a:off x="6781800" y="1674813"/>
            <a:ext cx="1588" cy="841375"/>
          </a:xfrm>
          <a:prstGeom prst="line">
            <a:avLst/>
          </a:prstGeom>
          <a:noFill/>
          <a:ln w="57240">
            <a:solidFill>
              <a:srgbClr val="FFFFFF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Slide Number Placeholder 5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/>
          <a:p>
            <a:fld id="{06ABF785-1CCE-48DD-8E9A-72BB2929DE7C}" type="slidenum">
              <a:rPr lang="en-US">
                <a:solidFill>
                  <a:schemeClr val="tx1"/>
                </a:solidFill>
              </a:rPr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chemeClr val="tx1"/>
                </a:solidFill>
              </a:rPr>
              <a:t>Speculation Success</a:t>
            </a:r>
          </a:p>
        </p:txBody>
      </p:sp>
      <p:grpSp>
        <p:nvGrpSpPr>
          <p:cNvPr id="59" name="Group 2"/>
          <p:cNvGrpSpPr>
            <a:grpSpLocks/>
          </p:cNvGrpSpPr>
          <p:nvPr/>
        </p:nvGrpSpPr>
        <p:grpSpPr bwMode="auto">
          <a:xfrm>
            <a:off x="3354388" y="4341813"/>
            <a:ext cx="1674812" cy="2362200"/>
            <a:chOff x="2113" y="2735"/>
            <a:chExt cx="1055" cy="1488"/>
          </a:xfrm>
        </p:grpSpPr>
        <p:sp>
          <p:nvSpPr>
            <p:cNvPr id="60" name="AutoShape 3"/>
            <p:cNvSpPr>
              <a:spLocks noChangeArrowheads="1"/>
            </p:cNvSpPr>
            <p:nvPr/>
          </p:nvSpPr>
          <p:spPr bwMode="auto">
            <a:xfrm>
              <a:off x="2113" y="2735"/>
              <a:ext cx="1008" cy="1152"/>
            </a:xfrm>
            <a:prstGeom prst="verticalScroll">
              <a:avLst>
                <a:gd name="adj" fmla="val 1250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Text Box 4"/>
            <p:cNvSpPr txBox="1">
              <a:spLocks noChangeArrowheads="1"/>
            </p:cNvSpPr>
            <p:nvPr/>
          </p:nvSpPr>
          <p:spPr bwMode="auto">
            <a:xfrm>
              <a:off x="2113" y="3935"/>
              <a:ext cx="1056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chemeClr val="tx1"/>
                  </a:solidFill>
                </a:rPr>
                <a:t>Undo log</a:t>
              </a:r>
            </a:p>
          </p:txBody>
        </p:sp>
      </p:grp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3581400" y="4724400"/>
            <a:ext cx="1143000" cy="381000"/>
          </a:xfrm>
          <a:prstGeom prst="rect">
            <a:avLst/>
          </a:prstGeom>
          <a:solidFill>
            <a:srgbClr val="C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Checkpoint</a:t>
            </a:r>
          </a:p>
        </p:txBody>
      </p:sp>
      <p:sp>
        <p:nvSpPr>
          <p:cNvPr id="63" name="Line 6"/>
          <p:cNvSpPr>
            <a:spLocks noChangeShapeType="1"/>
          </p:cNvSpPr>
          <p:nvPr/>
        </p:nvSpPr>
        <p:spPr bwMode="auto">
          <a:xfrm>
            <a:off x="0" y="2513013"/>
            <a:ext cx="9144000" cy="1587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 flipV="1">
            <a:off x="1214438" y="1674813"/>
            <a:ext cx="4762" cy="765175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Text Box 8"/>
          <p:cNvSpPr txBox="1">
            <a:spLocks noChangeArrowheads="1"/>
          </p:cNvSpPr>
          <p:nvPr/>
        </p:nvSpPr>
        <p:spPr bwMode="auto">
          <a:xfrm>
            <a:off x="0" y="1219200"/>
            <a:ext cx="3505200" cy="4330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chemeClr val="tx1"/>
                </a:solidFill>
              </a:rPr>
              <a:t>1) System call</a:t>
            </a:r>
          </a:p>
        </p:txBody>
      </p:sp>
      <p:sp>
        <p:nvSpPr>
          <p:cNvPr id="66" name="Line 9"/>
          <p:cNvSpPr>
            <a:spLocks noChangeShapeType="1"/>
          </p:cNvSpPr>
          <p:nvPr/>
        </p:nvSpPr>
        <p:spPr bwMode="auto">
          <a:xfrm flipH="1" flipV="1">
            <a:off x="3351213" y="1674813"/>
            <a:ext cx="4762" cy="765175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Text Box 10"/>
          <p:cNvSpPr txBox="1">
            <a:spLocks noChangeArrowheads="1"/>
          </p:cNvSpPr>
          <p:nvPr/>
        </p:nvSpPr>
        <p:spPr bwMode="auto">
          <a:xfrm>
            <a:off x="2286000" y="1219200"/>
            <a:ext cx="3581400" cy="4330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chemeClr val="tx1"/>
                </a:solidFill>
              </a:rPr>
              <a:t>2) Create speculation</a:t>
            </a:r>
          </a:p>
        </p:txBody>
      </p:sp>
      <p:sp>
        <p:nvSpPr>
          <p:cNvPr id="68" name="Text Box 11"/>
          <p:cNvSpPr txBox="1">
            <a:spLocks noChangeArrowheads="1"/>
          </p:cNvSpPr>
          <p:nvPr/>
        </p:nvSpPr>
        <p:spPr bwMode="auto">
          <a:xfrm rot="18780000">
            <a:off x="2105026" y="3067050"/>
            <a:ext cx="1600200" cy="460375"/>
          </a:xfrm>
          <a:prstGeom prst="rect">
            <a:avLst/>
          </a:prstGeom>
          <a:solidFill>
            <a:srgbClr val="C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69" name="Line 12"/>
          <p:cNvSpPr>
            <a:spLocks noChangeShapeType="1"/>
          </p:cNvSpPr>
          <p:nvPr/>
        </p:nvSpPr>
        <p:spPr bwMode="auto">
          <a:xfrm flipV="1">
            <a:off x="6781800" y="1674813"/>
            <a:ext cx="1588" cy="841375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Text Box 13"/>
          <p:cNvSpPr txBox="1">
            <a:spLocks noChangeArrowheads="1"/>
          </p:cNvSpPr>
          <p:nvPr/>
        </p:nvSpPr>
        <p:spPr bwMode="auto">
          <a:xfrm>
            <a:off x="5867400" y="1219200"/>
            <a:ext cx="5257800" cy="4330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>
                <a:solidFill>
                  <a:schemeClr val="tx1"/>
                </a:solidFill>
              </a:rPr>
              <a:t>3) Commit speculation</a:t>
            </a:r>
          </a:p>
        </p:txBody>
      </p:sp>
      <p:sp>
        <p:nvSpPr>
          <p:cNvPr id="71" name="Text Box 14"/>
          <p:cNvSpPr txBox="1">
            <a:spLocks noChangeArrowheads="1"/>
          </p:cNvSpPr>
          <p:nvPr/>
        </p:nvSpPr>
        <p:spPr bwMode="auto">
          <a:xfrm>
            <a:off x="7924800" y="2133600"/>
            <a:ext cx="1524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 flipH="1">
            <a:off x="4799013" y="4953000"/>
            <a:ext cx="765175" cy="1588"/>
          </a:xfrm>
          <a:prstGeom prst="line">
            <a:avLst/>
          </a:prstGeom>
          <a:noFill/>
          <a:ln w="38160">
            <a:solidFill>
              <a:schemeClr val="tx2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3" name="Group 16"/>
          <p:cNvGrpSpPr>
            <a:grpSpLocks/>
          </p:cNvGrpSpPr>
          <p:nvPr/>
        </p:nvGrpSpPr>
        <p:grpSpPr bwMode="auto">
          <a:xfrm>
            <a:off x="5181600" y="4572000"/>
            <a:ext cx="1674813" cy="836613"/>
            <a:chOff x="3264" y="2880"/>
            <a:chExt cx="1055" cy="527"/>
          </a:xfrm>
        </p:grpSpPr>
        <p:sp>
          <p:nvSpPr>
            <p:cNvPr id="74" name="AutoShape 17"/>
            <p:cNvSpPr>
              <a:spLocks noChangeArrowheads="1"/>
            </p:cNvSpPr>
            <p:nvPr/>
          </p:nvSpPr>
          <p:spPr bwMode="auto">
            <a:xfrm>
              <a:off x="3504" y="2880"/>
              <a:ext cx="576" cy="528"/>
            </a:xfrm>
            <a:prstGeom prst="octagon">
              <a:avLst>
                <a:gd name="adj" fmla="val 23148"/>
              </a:avLst>
            </a:prstGeom>
            <a:solidFill>
              <a:srgbClr val="92D05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Text Box 18"/>
            <p:cNvSpPr txBox="1">
              <a:spLocks noChangeArrowheads="1"/>
            </p:cNvSpPr>
            <p:nvPr/>
          </p:nvSpPr>
          <p:spPr bwMode="auto">
            <a:xfrm>
              <a:off x="3264" y="3014"/>
              <a:ext cx="1056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>
                  <a:solidFill>
                    <a:schemeClr val="tx1"/>
                  </a:solidFill>
                </a:rPr>
                <a:t>Spec</a:t>
              </a:r>
            </a:p>
          </p:txBody>
        </p:sp>
      </p:grpSp>
    </p:spTree>
  </p:cSld>
  <p:clrMapOvr>
    <a:masterClrMapping/>
  </p:clrMapOvr>
  <p:transition advTm="28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 -6 1.48148 -6 L 0.38195 -0.0007">
                                      <p:cBhvr additive="repl">
                                        <p:cTn id="10" dur="2000" fill="hold"/>
                                        <p:tgtEl>
                                          <p:spTgt spid="68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9" grpId="0" animBg="1"/>
      <p:bldP spid="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chemeClr val="tx1"/>
                </a:solidFill>
              </a:rPr>
              <a:t>Speculation Failure</a:t>
            </a:r>
          </a:p>
        </p:txBody>
      </p: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3354388" y="4341813"/>
            <a:ext cx="1674812" cy="2362200"/>
            <a:chOff x="2113" y="2735"/>
            <a:chExt cx="1055" cy="1488"/>
          </a:xfrm>
        </p:grpSpPr>
        <p:sp>
          <p:nvSpPr>
            <p:cNvPr id="25" name="AutoShape 3"/>
            <p:cNvSpPr>
              <a:spLocks noChangeArrowheads="1"/>
            </p:cNvSpPr>
            <p:nvPr/>
          </p:nvSpPr>
          <p:spPr bwMode="auto">
            <a:xfrm>
              <a:off x="2113" y="2735"/>
              <a:ext cx="1008" cy="1152"/>
            </a:xfrm>
            <a:prstGeom prst="verticalScroll">
              <a:avLst>
                <a:gd name="adj" fmla="val 1250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Text Box 4"/>
            <p:cNvSpPr txBox="1">
              <a:spLocks noChangeArrowheads="1"/>
            </p:cNvSpPr>
            <p:nvPr/>
          </p:nvSpPr>
          <p:spPr bwMode="auto">
            <a:xfrm>
              <a:off x="2113" y="3935"/>
              <a:ext cx="1056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chemeClr val="tx1"/>
                  </a:solidFill>
                </a:rPr>
                <a:t>Undo log</a:t>
              </a:r>
            </a:p>
          </p:txBody>
        </p:sp>
      </p:grp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3581400" y="4724400"/>
            <a:ext cx="1143000" cy="381000"/>
          </a:xfrm>
          <a:prstGeom prst="rect">
            <a:avLst/>
          </a:prstGeom>
          <a:solidFill>
            <a:srgbClr val="C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chemeClr val="tx1"/>
                </a:solidFill>
              </a:rPr>
              <a:t>Checkpoint</a:t>
            </a:r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0" y="2513013"/>
            <a:ext cx="9144000" cy="1587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 flipV="1">
            <a:off x="1295400" y="1674813"/>
            <a:ext cx="1588" cy="765175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381000" y="1219200"/>
            <a:ext cx="3505200" cy="4330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chemeClr val="tx1"/>
                </a:solidFill>
              </a:rPr>
              <a:t>1) System call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 flipV="1">
            <a:off x="3351213" y="1674813"/>
            <a:ext cx="4762" cy="765175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2667000" y="11652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chemeClr val="tx1"/>
                </a:solidFill>
              </a:rPr>
              <a:t>2)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200">
                <a:solidFill>
                  <a:schemeClr val="tx1"/>
                </a:solidFill>
              </a:rPr>
              <a:t>Create speculation</a:t>
            </a: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 rot="18780000">
            <a:off x="2089151" y="3233737"/>
            <a:ext cx="1600200" cy="460375"/>
          </a:xfrm>
          <a:prstGeom prst="rect">
            <a:avLst/>
          </a:prstGeom>
          <a:solidFill>
            <a:srgbClr val="C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flipV="1">
            <a:off x="7086600" y="1751013"/>
            <a:ext cx="1588" cy="765175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6096000" y="1219200"/>
            <a:ext cx="5257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>
                <a:solidFill>
                  <a:schemeClr val="tx1"/>
                </a:solidFill>
              </a:rPr>
              <a:t>3)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Fail speculation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 rot="18780000">
            <a:off x="-44449" y="3233737"/>
            <a:ext cx="1600200" cy="460375"/>
          </a:xfrm>
          <a:prstGeom prst="rect">
            <a:avLst/>
          </a:prstGeom>
          <a:solidFill>
            <a:srgbClr val="C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7924800" y="2133600"/>
            <a:ext cx="1524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 flipH="1">
            <a:off x="4799013" y="4953000"/>
            <a:ext cx="765175" cy="1588"/>
          </a:xfrm>
          <a:prstGeom prst="line">
            <a:avLst/>
          </a:prstGeom>
          <a:noFill/>
          <a:ln w="38160">
            <a:solidFill>
              <a:schemeClr val="tx2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9" name="Group 17"/>
          <p:cNvGrpSpPr>
            <a:grpSpLocks/>
          </p:cNvGrpSpPr>
          <p:nvPr/>
        </p:nvGrpSpPr>
        <p:grpSpPr bwMode="auto">
          <a:xfrm>
            <a:off x="5181600" y="4572000"/>
            <a:ext cx="1674813" cy="836613"/>
            <a:chOff x="3264" y="2880"/>
            <a:chExt cx="1055" cy="527"/>
          </a:xfrm>
        </p:grpSpPr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3504" y="2880"/>
              <a:ext cx="576" cy="528"/>
            </a:xfrm>
            <a:prstGeom prst="octagon">
              <a:avLst>
                <a:gd name="adj" fmla="val 23148"/>
              </a:avLst>
            </a:prstGeom>
            <a:solidFill>
              <a:srgbClr val="92D05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3264" y="3014"/>
              <a:ext cx="1056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>
                  <a:solidFill>
                    <a:schemeClr val="tx1"/>
                  </a:solidFill>
                </a:rPr>
                <a:t>Spec</a:t>
              </a:r>
            </a:p>
          </p:txBody>
        </p:sp>
      </p:grpSp>
    </p:spTree>
  </p:cSld>
  <p:clrMapOvr>
    <a:masterClrMapping/>
  </p:clrMapOvr>
  <p:transition advTm="624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18 0.01018 L 0.42275 0.00949">
                                      <p:cBhvr additive="repl"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 -17 -1.08922 -6 L -0.37917 -0.27254">
                                      <p:cBhvr additive="repl"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 -6 4.44444 -6 L 0.23993 -0.00093">
                                      <p:cBhvr additive="repl">
                                        <p:cTn id="39" dur="2000" fill="hold"/>
                                        <p:tgtEl>
                                          <p:spTgt spid="36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4" grpId="0" animBg="1"/>
      <p:bldP spid="34" grpId="1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Speculation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Speculation structure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Set of kernel objects</a:t>
            </a:r>
          </a:p>
          <a:p>
            <a:pPr lvl="3"/>
            <a:r>
              <a:rPr lang="en-US" dirty="0" smtClean="0"/>
              <a:t>Depend on speculation</a:t>
            </a:r>
          </a:p>
          <a:p>
            <a:pPr lvl="3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Undo log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Ordered list of speculative objects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Speculation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Speculative </a:t>
            </a:r>
            <a:r>
              <a:rPr lang="en-US" dirty="0" smtClean="0">
                <a:solidFill>
                  <a:schemeClr val="tx2"/>
                </a:solidFill>
              </a:rPr>
              <a:t>process can	</a:t>
            </a:r>
          </a:p>
          <a:p>
            <a:pPr lvl="1"/>
            <a:r>
              <a:rPr lang="en-US" dirty="0" smtClean="0"/>
              <a:t>Call System calls that don’t  modify state (</a:t>
            </a:r>
            <a:r>
              <a:rPr lang="en-US" dirty="0" err="1" smtClean="0"/>
              <a:t>Getpid</a:t>
            </a:r>
            <a:r>
              <a:rPr lang="en-US" dirty="0" smtClean="0"/>
              <a:t>())</a:t>
            </a:r>
          </a:p>
          <a:p>
            <a:pPr lvl="2"/>
            <a:r>
              <a:rPr lang="en-US" dirty="0" smtClean="0"/>
              <a:t>Can modify calling process’ state : dup2</a:t>
            </a:r>
          </a:p>
          <a:p>
            <a:pPr lvl="1"/>
            <a:r>
              <a:rPr lang="en-US" dirty="0" smtClean="0"/>
              <a:t>Can perform file system operations</a:t>
            </a:r>
          </a:p>
          <a:p>
            <a:pPr lvl="2"/>
            <a:r>
              <a:rPr lang="en-US" dirty="0" smtClean="0"/>
              <a:t>If flag is </a:t>
            </a:r>
            <a:r>
              <a:rPr lang="en-US" dirty="0" smtClean="0"/>
              <a:t>set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Correct Speculation Execution</a:t>
            </a:r>
          </a:p>
          <a:p>
            <a:pPr lvl="1"/>
            <a:r>
              <a:rPr lang="en-US" dirty="0" smtClean="0"/>
              <a:t>Invisible  to user or external device</a:t>
            </a:r>
          </a:p>
          <a:p>
            <a:pPr lvl="1"/>
            <a:r>
              <a:rPr lang="en-US" dirty="0" smtClean="0"/>
              <a:t>Process shouldn’t view speculative state unless it is speculatively dependent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Speculation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Ensuring Correctness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Issues: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External state</a:t>
            </a:r>
          </a:p>
          <a:p>
            <a:pPr lvl="2"/>
            <a:r>
              <a:rPr lang="en-US" dirty="0" smtClean="0"/>
              <a:t>Displaying a message on to the console</a:t>
            </a:r>
          </a:p>
          <a:p>
            <a:pPr lvl="2"/>
            <a:r>
              <a:rPr lang="en-US" dirty="0" smtClean="0"/>
              <a:t>Sending a message over the network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Solutions:</a:t>
            </a:r>
          </a:p>
          <a:p>
            <a:pPr lvl="1"/>
            <a:r>
              <a:rPr lang="en-US" dirty="0" smtClean="0"/>
              <a:t>Propagate dependencies</a:t>
            </a:r>
          </a:p>
          <a:p>
            <a:pPr lvl="1"/>
            <a:r>
              <a:rPr lang="en-US" dirty="0" smtClean="0"/>
              <a:t>Buffer</a:t>
            </a:r>
          </a:p>
          <a:p>
            <a:pPr lvl="1"/>
            <a:r>
              <a:rPr lang="en-US" dirty="0" smtClean="0"/>
              <a:t>Block the process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Multi-process Speculation</a:t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[Speculative processes and IPC]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buClr>
                <a:srgbClr val="FFFFFF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Processes often cooperate</a:t>
            </a:r>
          </a:p>
          <a:p>
            <a:pPr marL="741363" lvl="1" indent="-284163">
              <a:buClr>
                <a:srgbClr val="FFFFFF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Example: “make” forks children to compile, link, etc.</a:t>
            </a:r>
          </a:p>
          <a:p>
            <a:pPr marL="741363" lvl="1" indent="-284163">
              <a:buClr>
                <a:srgbClr val="FFFFFF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Would block if speculation limited to one task</a:t>
            </a:r>
          </a:p>
          <a:p>
            <a:pPr marL="741363" lvl="1" indent="-284163">
              <a:buClr>
                <a:srgbClr val="FFFFFF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Clr>
                <a:srgbClr val="FFFFFF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Allow kernel objects to have speculative state</a:t>
            </a:r>
          </a:p>
          <a:p>
            <a:pPr marL="741363" lvl="1" indent="-284163">
              <a:buClr>
                <a:srgbClr val="FFFF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Examples: </a:t>
            </a:r>
            <a:r>
              <a:rPr lang="en-US" dirty="0" err="1" smtClean="0"/>
              <a:t>inodes</a:t>
            </a:r>
            <a:r>
              <a:rPr lang="en-US" dirty="0" smtClean="0"/>
              <a:t>, signals, pipes, Unix sockets, etc.</a:t>
            </a:r>
          </a:p>
          <a:p>
            <a:pPr marL="741363" lvl="1" indent="-284163">
              <a:buClr>
                <a:srgbClr val="FFFF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C00000"/>
                </a:solidFill>
              </a:rPr>
              <a:t>Propagate dependencies </a:t>
            </a:r>
            <a:r>
              <a:rPr lang="en-US" dirty="0" smtClean="0"/>
              <a:t>among objects</a:t>
            </a:r>
          </a:p>
          <a:p>
            <a:pPr marL="741363" lvl="1" indent="-284163">
              <a:buClr>
                <a:srgbClr val="FFFF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Objects </a:t>
            </a:r>
            <a:r>
              <a:rPr lang="en-US" dirty="0" smtClean="0">
                <a:solidFill>
                  <a:srgbClr val="C00000"/>
                </a:solidFill>
              </a:rPr>
              <a:t>rolled back </a:t>
            </a:r>
            <a:r>
              <a:rPr lang="en-US" dirty="0" smtClean="0"/>
              <a:t>to prior states when specs fail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Multi-process Speculation</a:t>
            </a:r>
            <a:br>
              <a:rPr lang="en-US" dirty="0" smtClean="0"/>
            </a:br>
            <a:r>
              <a:rPr lang="en-US" sz="3600" dirty="0" smtClean="0">
                <a:solidFill>
                  <a:schemeClr val="tx2"/>
                </a:solidFill>
              </a:rPr>
              <a:t>[Speculative processes and IPC]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noFill/>
          <a:ln>
            <a:solidFill>
              <a:schemeClr val="tx2"/>
            </a:solidFill>
          </a:ln>
        </p:spPr>
        <p:txBody>
          <a:bodyPr/>
          <a:lstStyle/>
          <a:p>
            <a:pPr lvl="1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2057400" y="1676400"/>
            <a:ext cx="1674813" cy="836613"/>
            <a:chOff x="1296" y="1056"/>
            <a:chExt cx="1055" cy="527"/>
          </a:xfrm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1546" y="1056"/>
              <a:ext cx="576" cy="528"/>
            </a:xfrm>
            <a:prstGeom prst="octagon">
              <a:avLst>
                <a:gd name="adj" fmla="val 23148"/>
              </a:avLst>
            </a:prstGeom>
            <a:solidFill>
              <a:srgbClr val="FFFF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1296" y="1190"/>
              <a:ext cx="1056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chemeClr val="tx1"/>
                  </a:solidFill>
                </a:rPr>
                <a:t>Spec 1</a:t>
              </a:r>
            </a:p>
          </p:txBody>
        </p:sp>
      </p:grp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057400" y="1676400"/>
            <a:ext cx="1674813" cy="836613"/>
            <a:chOff x="1296" y="1056"/>
            <a:chExt cx="1055" cy="527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1546" y="1056"/>
              <a:ext cx="576" cy="528"/>
            </a:xfrm>
            <a:prstGeom prst="octagon">
              <a:avLst>
                <a:gd name="adj" fmla="val 23148"/>
              </a:avLst>
            </a:prstGeom>
            <a:solidFill>
              <a:srgbClr val="92D05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296" y="1190"/>
              <a:ext cx="1056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>
                  <a:solidFill>
                    <a:schemeClr val="tx1"/>
                  </a:solidFill>
                </a:rPr>
                <a:t>Spec 1</a:t>
              </a:r>
            </a:p>
          </p:txBody>
        </p:sp>
      </p:grp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5105400" y="1676400"/>
            <a:ext cx="1674813" cy="836613"/>
            <a:chOff x="3216" y="1056"/>
            <a:chExt cx="1055" cy="527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3466" y="1056"/>
              <a:ext cx="576" cy="528"/>
            </a:xfrm>
            <a:prstGeom prst="octagon">
              <a:avLst>
                <a:gd name="adj" fmla="val 23148"/>
              </a:avLst>
            </a:prstGeom>
            <a:solidFill>
              <a:srgbClr val="92D05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216" y="1190"/>
              <a:ext cx="1056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chemeClr val="tx1"/>
                  </a:solidFill>
                </a:rPr>
                <a:t>Spec 2</a:t>
              </a:r>
            </a:p>
          </p:txBody>
        </p:sp>
      </p:grp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7239000" y="1447800"/>
            <a:ext cx="1600200" cy="1828800"/>
          </a:xfrm>
          <a:prstGeom prst="verticalScroll">
            <a:avLst>
              <a:gd name="adj" fmla="val 125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239000" y="3276600"/>
            <a:ext cx="1676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</a:rPr>
              <a:t>pid 8001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7467600" y="1828800"/>
            <a:ext cx="1143000" cy="381000"/>
          </a:xfrm>
          <a:prstGeom prst="rect">
            <a:avLst/>
          </a:prstGeom>
          <a:solidFill>
            <a:srgbClr val="C00000"/>
          </a:solidFill>
          <a:ln w="936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Checkpoint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467600" y="2438400"/>
            <a:ext cx="1143000" cy="381000"/>
          </a:xfrm>
          <a:prstGeom prst="rect">
            <a:avLst/>
          </a:prstGeom>
          <a:solidFill>
            <a:srgbClr val="FF5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chemeClr val="tx1"/>
                </a:solidFill>
              </a:rPr>
              <a:t>Checkpoint</a:t>
            </a:r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3657600" y="4114800"/>
            <a:ext cx="1600200" cy="1828800"/>
          </a:xfrm>
          <a:prstGeom prst="verticalScroll">
            <a:avLst>
              <a:gd name="adj" fmla="val 125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105400" y="5486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err="1">
                <a:solidFill>
                  <a:schemeClr val="tx1"/>
                </a:solidFill>
              </a:rPr>
              <a:t>inode</a:t>
            </a:r>
            <a:r>
              <a:rPr lang="en-US" sz="2400" dirty="0">
                <a:solidFill>
                  <a:schemeClr val="tx1"/>
                </a:solidFill>
              </a:rPr>
              <a:t> 3456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3886200" y="4419600"/>
            <a:ext cx="1143000" cy="381000"/>
          </a:xfrm>
          <a:prstGeom prst="rect">
            <a:avLst/>
          </a:prstGeom>
          <a:solidFill>
            <a:srgbClr val="FF5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chemeClr val="tx1"/>
                </a:solidFill>
              </a:rPr>
              <a:t>Chown</a:t>
            </a:r>
            <a:r>
              <a:rPr lang="en-US" baseline="3000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3886200" y="4953000"/>
            <a:ext cx="1143000" cy="381000"/>
          </a:xfrm>
          <a:prstGeom prst="rect">
            <a:avLst/>
          </a:prstGeom>
          <a:solidFill>
            <a:srgbClr val="FF5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chemeClr val="tx1"/>
                </a:solidFill>
              </a:rPr>
              <a:t>Write</a:t>
            </a:r>
            <a:r>
              <a:rPr lang="en-US" baseline="3000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447800" y="2057400"/>
            <a:ext cx="914400" cy="1588"/>
          </a:xfrm>
          <a:prstGeom prst="line">
            <a:avLst/>
          </a:prstGeom>
          <a:noFill/>
          <a:ln w="38160">
            <a:solidFill>
              <a:schemeClr val="tx2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76200" y="3276600"/>
            <a:ext cx="1676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</a:rPr>
              <a:t>pid 8000</a:t>
            </a: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0" y="1447800"/>
            <a:ext cx="1600200" cy="1828800"/>
          </a:xfrm>
          <a:prstGeom prst="verticalScroll">
            <a:avLst>
              <a:gd name="adj" fmla="val 125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228600" y="1828800"/>
            <a:ext cx="1143000" cy="381000"/>
          </a:xfrm>
          <a:prstGeom prst="rect">
            <a:avLst/>
          </a:prstGeom>
          <a:solidFill>
            <a:srgbClr val="FF5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chemeClr val="tx1"/>
                </a:solidFill>
              </a:rPr>
              <a:t>Checkpoint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6477000" y="2057400"/>
            <a:ext cx="914400" cy="1588"/>
          </a:xfrm>
          <a:prstGeom prst="line">
            <a:avLst/>
          </a:prstGeom>
          <a:noFill/>
          <a:ln w="38160">
            <a:solidFill>
              <a:schemeClr val="tx2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reeform 24"/>
          <p:cNvSpPr>
            <a:spLocks/>
          </p:cNvSpPr>
          <p:nvPr/>
        </p:nvSpPr>
        <p:spPr bwMode="auto">
          <a:xfrm>
            <a:off x="2439988" y="2438400"/>
            <a:ext cx="1370012" cy="2212975"/>
          </a:xfrm>
          <a:custGeom>
            <a:avLst/>
            <a:gdLst/>
            <a:ahLst/>
            <a:cxnLst>
              <a:cxn ang="0">
                <a:pos x="863" y="1344"/>
              </a:cxn>
              <a:cxn ang="0">
                <a:pos x="136" y="1170"/>
              </a:cxn>
              <a:cxn ang="0">
                <a:pos x="47" y="0"/>
              </a:cxn>
            </a:cxnLst>
            <a:rect l="0" t="0" r="r" b="b"/>
            <a:pathLst>
              <a:path w="863" h="1394">
                <a:moveTo>
                  <a:pt x="863" y="1344"/>
                </a:moveTo>
                <a:cubicBezTo>
                  <a:pt x="742" y="1315"/>
                  <a:pt x="272" y="1394"/>
                  <a:pt x="136" y="1170"/>
                </a:cubicBezTo>
                <a:cubicBezTo>
                  <a:pt x="0" y="946"/>
                  <a:pt x="66" y="244"/>
                  <a:pt x="47" y="0"/>
                </a:cubicBezTo>
              </a:path>
            </a:pathLst>
          </a:custGeom>
          <a:noFill/>
          <a:ln w="5400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 25"/>
          <p:cNvSpPr>
            <a:spLocks/>
          </p:cNvSpPr>
          <p:nvPr/>
        </p:nvSpPr>
        <p:spPr bwMode="auto">
          <a:xfrm>
            <a:off x="5029200" y="2514600"/>
            <a:ext cx="990600" cy="2817813"/>
          </a:xfrm>
          <a:custGeom>
            <a:avLst/>
            <a:gdLst/>
            <a:ahLst/>
            <a:cxnLst>
              <a:cxn ang="0">
                <a:pos x="0" y="1776"/>
              </a:cxn>
              <a:cxn ang="0">
                <a:pos x="745" y="1575"/>
              </a:cxn>
              <a:cxn ang="0">
                <a:pos x="816" y="0"/>
              </a:cxn>
            </a:cxnLst>
            <a:rect l="0" t="0" r="r" b="b"/>
            <a:pathLst>
              <a:path w="881" h="1871">
                <a:moveTo>
                  <a:pt x="0" y="1776"/>
                </a:moveTo>
                <a:cubicBezTo>
                  <a:pt x="124" y="1743"/>
                  <a:pt x="609" y="1871"/>
                  <a:pt x="745" y="1575"/>
                </a:cubicBezTo>
                <a:cubicBezTo>
                  <a:pt x="881" y="1279"/>
                  <a:pt x="801" y="328"/>
                  <a:pt x="816" y="0"/>
                </a:cubicBezTo>
              </a:path>
            </a:pathLst>
          </a:custGeom>
          <a:noFill/>
          <a:ln w="5400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3054350" y="2466975"/>
            <a:ext cx="4337050" cy="962025"/>
          </a:xfrm>
          <a:custGeom>
            <a:avLst/>
            <a:gdLst/>
            <a:ahLst/>
            <a:cxnLst>
              <a:cxn ang="0">
                <a:pos x="124" y="0"/>
              </a:cxn>
              <a:cxn ang="0">
                <a:pos x="435" y="585"/>
              </a:cxn>
              <a:cxn ang="0">
                <a:pos x="2732" y="126"/>
              </a:cxn>
            </a:cxnLst>
            <a:rect l="0" t="0" r="r" b="b"/>
            <a:pathLst>
              <a:path w="2732" h="606">
                <a:moveTo>
                  <a:pt x="124" y="0"/>
                </a:moveTo>
                <a:cubicBezTo>
                  <a:pt x="176" y="98"/>
                  <a:pt x="0" y="564"/>
                  <a:pt x="435" y="585"/>
                </a:cubicBezTo>
                <a:cubicBezTo>
                  <a:pt x="870" y="606"/>
                  <a:pt x="2254" y="222"/>
                  <a:pt x="2732" y="126"/>
                </a:cubicBezTo>
              </a:path>
            </a:pathLst>
          </a:custGeom>
          <a:noFill/>
          <a:ln w="5400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228600" y="1828800"/>
            <a:ext cx="1143000" cy="381000"/>
          </a:xfrm>
          <a:prstGeom prst="rect">
            <a:avLst/>
          </a:prstGeom>
          <a:solidFill>
            <a:srgbClr val="77777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Checkpoint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7467600" y="2438400"/>
            <a:ext cx="1143000" cy="381000"/>
          </a:xfrm>
          <a:prstGeom prst="rect">
            <a:avLst/>
          </a:prstGeom>
          <a:solidFill>
            <a:srgbClr val="77777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chemeClr val="tx1"/>
                </a:solidFill>
              </a:rPr>
              <a:t>Checkpoint</a:t>
            </a: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3886200" y="4419600"/>
            <a:ext cx="1143000" cy="381000"/>
          </a:xfrm>
          <a:prstGeom prst="rect">
            <a:avLst/>
          </a:prstGeom>
          <a:solidFill>
            <a:srgbClr val="77777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Chown</a:t>
            </a:r>
            <a:r>
              <a:rPr lang="en-US" baseline="30000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3886200" y="4953000"/>
            <a:ext cx="1143000" cy="381000"/>
          </a:xfrm>
          <a:prstGeom prst="rect">
            <a:avLst/>
          </a:prstGeom>
          <a:solidFill>
            <a:srgbClr val="77777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chemeClr val="tx1"/>
                </a:solidFill>
              </a:rPr>
              <a:t>Write</a:t>
            </a:r>
            <a:r>
              <a:rPr lang="en-US" baseline="3000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41" name="Shape 40"/>
          <p:cNvCxnSpPr>
            <a:stCxn id="9" idx="2"/>
            <a:endCxn id="32" idx="1"/>
          </p:cNvCxnSpPr>
          <p:nvPr/>
        </p:nvCxnSpPr>
        <p:spPr>
          <a:xfrm rot="16200000" flipH="1">
            <a:off x="5263975" y="425274"/>
            <a:ext cx="114299" cy="4292952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/>
          <p:nvPr/>
        </p:nvCxnSpPr>
        <p:spPr>
          <a:xfrm rot="16200000" flipH="1">
            <a:off x="2324099" y="3086099"/>
            <a:ext cx="2057402" cy="914403"/>
          </a:xfrm>
          <a:prstGeom prst="curvedConnector3">
            <a:avLst>
              <a:gd name="adj1" fmla="val 97098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9" idx="3"/>
          </p:cNvCxnSpPr>
          <p:nvPr/>
        </p:nvCxnSpPr>
        <p:spPr>
          <a:xfrm rot="10800000" flipH="1">
            <a:off x="5057774" y="2438400"/>
            <a:ext cx="885825" cy="2590800"/>
          </a:xfrm>
          <a:prstGeom prst="curvedConnector4">
            <a:avLst>
              <a:gd name="adj1" fmla="val 17333"/>
              <a:gd name="adj2" fmla="val -7155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Multi-process Speculation</a:t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[Speculative processes and IPC]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Speculator supports:</a:t>
            </a: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DFS objects</a:t>
            </a: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RAMFS</a:t>
            </a: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Local file system objects - Ext3</a:t>
            </a: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Pipes &amp; FIFOs</a:t>
            </a: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Unix Sockets</a:t>
            </a: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Signals</a:t>
            </a: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Fork &amp; Exit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Mutating Operations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648200"/>
            <a:ext cx="8229600" cy="19050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1313" marR="0" lvl="0" indent="-3413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Tx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bar depends on cat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foo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Tx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What does client 2 view in bar?</a:t>
            </a:r>
          </a:p>
          <a:p>
            <a:r>
              <a:rPr lang="en-US" sz="3300" dirty="0">
                <a:solidFill>
                  <a:schemeClr val="tx2">
                    <a:lumMod val="75000"/>
                  </a:schemeClr>
                </a:solidFill>
              </a:rPr>
              <a:t>Simple Solution:</a:t>
            </a:r>
          </a:p>
          <a:p>
            <a:pPr lvl="1"/>
            <a:r>
              <a:rPr lang="en-US" sz="2800" dirty="0" smtClean="0"/>
              <a:t>restricted nature of communication in a server-based DFS</a:t>
            </a:r>
          </a:p>
          <a:p>
            <a:pPr marL="341313" marR="0" lvl="0" indent="-3413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Tx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4495800" cy="20848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rgbClr val="92D050"/>
                </a:solidFill>
              </a:rPr>
              <a:t>Client 1</a:t>
            </a:r>
          </a:p>
          <a:p>
            <a:pPr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rgbClr val="92D050"/>
                </a:solidFill>
              </a:rPr>
              <a:t>1. cat </a:t>
            </a:r>
            <a:r>
              <a:rPr lang="en-US" sz="3200" dirty="0" err="1">
                <a:solidFill>
                  <a:srgbClr val="92D050"/>
                </a:solidFill>
              </a:rPr>
              <a:t>foo</a:t>
            </a:r>
            <a:r>
              <a:rPr lang="en-US" sz="3200" dirty="0">
                <a:solidFill>
                  <a:srgbClr val="92D050"/>
                </a:solidFill>
              </a:rPr>
              <a:t> &gt; bar </a:t>
            </a:r>
          </a:p>
          <a:p>
            <a:pPr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600200"/>
            <a:ext cx="4114800" cy="2833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rgbClr val="C00000"/>
                </a:solidFill>
              </a:rPr>
              <a:t>Client 2</a:t>
            </a:r>
          </a:p>
          <a:p>
            <a:pPr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dirty="0">
              <a:solidFill>
                <a:srgbClr val="C00000"/>
              </a:solidFill>
            </a:endParaRPr>
          </a:p>
          <a:p>
            <a:pPr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rgbClr val="C00000"/>
                </a:solidFill>
              </a:rPr>
              <a:t>2. cat bar </a:t>
            </a:r>
          </a:p>
          <a:p>
            <a:pPr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267200" y="1143000"/>
            <a:ext cx="1588" cy="33528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419600" y="1295400"/>
            <a:ext cx="1588" cy="33528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: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Edmund B Nightingale</a:t>
            </a:r>
          </a:p>
          <a:p>
            <a:pPr lvl="1"/>
            <a:r>
              <a:rPr lang="en-US" dirty="0" smtClean="0"/>
              <a:t>Microsoft Research(currently)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Speculator 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en-US" dirty="0" smtClean="0"/>
              <a:t>thesis 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Jason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Flinn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University of Michigan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Peter M Chen</a:t>
            </a:r>
          </a:p>
          <a:p>
            <a:pPr lvl="1"/>
            <a:r>
              <a:rPr lang="en-US" dirty="0" smtClean="0"/>
              <a:t>University of Michigan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Handling Mutating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r>
              <a:rPr lang="en-US" dirty="0" smtClean="0"/>
              <a:t>Server </a:t>
            </a:r>
            <a:r>
              <a:rPr lang="en-US" dirty="0"/>
              <a:t>always knows the true state of the </a:t>
            </a:r>
            <a:r>
              <a:rPr lang="en-US" dirty="0" smtClean="0"/>
              <a:t>file </a:t>
            </a:r>
            <a:r>
              <a:rPr lang="en-US" dirty="0"/>
              <a:t>system</a:t>
            </a:r>
            <a:r>
              <a:rPr lang="en-US" dirty="0" smtClean="0"/>
              <a:t>;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Client</a:t>
            </a:r>
            <a:r>
              <a:rPr lang="en-US" dirty="0" smtClean="0"/>
              <a:t> includes the hypothesis underlying that speculation. 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Server:</a:t>
            </a:r>
            <a:r>
              <a:rPr lang="en-US" dirty="0" smtClean="0"/>
              <a:t> Evaluates the hypothesis underlying the speculation</a:t>
            </a:r>
          </a:p>
          <a:p>
            <a:pPr lvl="2"/>
            <a:r>
              <a:rPr lang="en-US" sz="3200" dirty="0" smtClean="0"/>
              <a:t>If hypothesis </a:t>
            </a:r>
            <a:r>
              <a:rPr lang="en-US" sz="3200" dirty="0"/>
              <a:t>is valid</a:t>
            </a:r>
            <a:r>
              <a:rPr lang="en-US" sz="3200" dirty="0" smtClean="0"/>
              <a:t>. </a:t>
            </a:r>
          </a:p>
          <a:p>
            <a:pPr lvl="3"/>
            <a:r>
              <a:rPr lang="en-US" dirty="0" smtClean="0"/>
              <a:t>Mutation is performed</a:t>
            </a:r>
          </a:p>
          <a:p>
            <a:pPr lvl="2">
              <a:buNone/>
            </a:pPr>
            <a:r>
              <a:rPr lang="en-US" sz="2800" dirty="0" smtClean="0"/>
              <a:t>Else</a:t>
            </a:r>
          </a:p>
          <a:p>
            <a:pPr lvl="3"/>
            <a:r>
              <a:rPr lang="en-US" dirty="0" smtClean="0"/>
              <a:t> fails the </a:t>
            </a:r>
            <a:r>
              <a:rPr lang="en-US" dirty="0" smtClean="0"/>
              <a:t>mutation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Mutating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Eg</a:t>
            </a:r>
            <a:r>
              <a:rPr lang="en-US" sz="2800" dirty="0" smtClean="0"/>
              <a:t>:  </a:t>
            </a:r>
            <a:r>
              <a:rPr lang="en-US" sz="2800" b="1" dirty="0" err="1" smtClean="0">
                <a:solidFill>
                  <a:srgbClr val="C00000"/>
                </a:solidFill>
              </a:rPr>
              <a:t>BlueFS</a:t>
            </a:r>
            <a:r>
              <a:rPr lang="en-US" sz="2800" b="1" dirty="0" smtClean="0">
                <a:solidFill>
                  <a:srgbClr val="C00000"/>
                </a:solidFill>
              </a:rPr>
              <a:t> client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sz="2400" dirty="0" smtClean="0"/>
              <a:t>check version RPC [version number of its cached copy </a:t>
            </a:r>
            <a:r>
              <a:rPr lang="en-US" sz="2400" dirty="0" err="1" smtClean="0"/>
              <a:t>foo</a:t>
            </a:r>
            <a:r>
              <a:rPr lang="en-US" sz="2400" dirty="0" smtClean="0"/>
              <a:t>]</a:t>
            </a:r>
            <a:endParaRPr lang="en-US" sz="20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Server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  <a:r>
              <a:rPr lang="en-US" sz="2800" dirty="0" smtClean="0"/>
              <a:t>  checks this version number against current version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fails </a:t>
            </a:r>
            <a:r>
              <a:rPr lang="en-US" sz="2800" dirty="0" smtClean="0"/>
              <a:t>the speculation if the two differ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	Server</a:t>
            </a:r>
            <a:r>
              <a:rPr lang="en-US" sz="2800" b="1" dirty="0" smtClean="0">
                <a:solidFill>
                  <a:schemeClr val="tx2"/>
                </a:solidFill>
              </a:rPr>
              <a:t>: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If previously  failed any of the listed speculations, it fails the mutation.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Causal dependencies</a:t>
            </a:r>
            <a:r>
              <a:rPr lang="en-US" sz="2800" b="1" dirty="0" smtClean="0">
                <a:solidFill>
                  <a:srgbClr val="92D050"/>
                </a:solidFill>
              </a:rPr>
              <a:t>: </a:t>
            </a:r>
          </a:p>
          <a:p>
            <a:pPr lvl="1"/>
            <a:r>
              <a:rPr lang="en-US" sz="2400" dirty="0" smtClean="0"/>
              <a:t>set of speculations associated with the undo log of  prior processes</a:t>
            </a:r>
          </a:p>
          <a:p>
            <a:pPr lvl="1"/>
            <a:r>
              <a:rPr lang="en-US" sz="2400" dirty="0" smtClean="0"/>
              <a:t>List returned by create speculation and included in any speculative RPC sent to the server. 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group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Parallelize writes to disk by grouping them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371600" y="3502025"/>
            <a:ext cx="1588" cy="19050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200400" y="3502025"/>
            <a:ext cx="1588" cy="1905000"/>
          </a:xfrm>
          <a:prstGeom prst="line">
            <a:avLst/>
          </a:prstGeom>
          <a:noFill/>
          <a:ln w="936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371600" y="3578225"/>
            <a:ext cx="1828800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371600" y="4035425"/>
            <a:ext cx="1828800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1370013" y="3806825"/>
            <a:ext cx="1831975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371600" y="4492625"/>
            <a:ext cx="1828800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371600" y="4949825"/>
            <a:ext cx="1828800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1370013" y="4264025"/>
            <a:ext cx="1831975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1370013" y="4721225"/>
            <a:ext cx="1831975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1370013" y="5178425"/>
            <a:ext cx="1831975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374775" y="3581400"/>
            <a:ext cx="832577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374775" y="4433888"/>
            <a:ext cx="832577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373188" y="4038600"/>
            <a:ext cx="116363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commit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373188" y="4953000"/>
            <a:ext cx="116363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commit</a:t>
            </a: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3276600" y="4187825"/>
            <a:ext cx="304800" cy="228600"/>
          </a:xfrm>
          <a:prstGeom prst="can">
            <a:avLst>
              <a:gd name="adj" fmla="val 25000"/>
            </a:avLst>
          </a:prstGeom>
          <a:solidFill>
            <a:srgbClr val="92D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3276600" y="5102225"/>
            <a:ext cx="304800" cy="228600"/>
          </a:xfrm>
          <a:prstGeom prst="can">
            <a:avLst>
              <a:gd name="adj" fmla="val 25000"/>
            </a:avLst>
          </a:prstGeom>
          <a:solidFill>
            <a:srgbClr val="92D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6019800" y="3502025"/>
            <a:ext cx="1588" cy="1905000"/>
          </a:xfrm>
          <a:prstGeom prst="line">
            <a:avLst/>
          </a:prstGeom>
          <a:noFill/>
          <a:ln w="936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7848600" y="3502025"/>
            <a:ext cx="1588" cy="1905000"/>
          </a:xfrm>
          <a:prstGeom prst="line">
            <a:avLst/>
          </a:prstGeom>
          <a:noFill/>
          <a:ln w="936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019800" y="3578225"/>
            <a:ext cx="1828800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6019800" y="3654425"/>
            <a:ext cx="1828800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6019800" y="3730625"/>
            <a:ext cx="1828800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6019800" y="3806825"/>
            <a:ext cx="1828800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6018213" y="4264025"/>
            <a:ext cx="1831975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6018213" y="4187825"/>
            <a:ext cx="1831975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6018213" y="4035425"/>
            <a:ext cx="1831975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AutoShape 28"/>
          <p:cNvSpPr>
            <a:spLocks noChangeArrowheads="1"/>
          </p:cNvSpPr>
          <p:nvPr/>
        </p:nvSpPr>
        <p:spPr bwMode="auto">
          <a:xfrm>
            <a:off x="7924800" y="3959225"/>
            <a:ext cx="304800" cy="228600"/>
          </a:xfrm>
          <a:prstGeom prst="can">
            <a:avLst>
              <a:gd name="adj" fmla="val 25000"/>
            </a:avLst>
          </a:prstGeom>
          <a:solidFill>
            <a:srgbClr val="92D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6018213" y="4111625"/>
            <a:ext cx="1831975" cy="228600"/>
          </a:xfrm>
          <a:prstGeom prst="line">
            <a:avLst/>
          </a:prstGeom>
          <a:noFill/>
          <a:ln w="936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5641975" y="3124200"/>
            <a:ext cx="970435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993775" y="3124200"/>
            <a:ext cx="970435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744788" y="3138488"/>
            <a:ext cx="1089057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7373938" y="3124200"/>
            <a:ext cx="1089057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5" name="Line 19"/>
          <p:cNvSpPr>
            <a:spLocks noChangeShapeType="1"/>
          </p:cNvSpPr>
          <p:nvPr/>
        </p:nvSpPr>
        <p:spPr bwMode="auto">
          <a:xfrm>
            <a:off x="1371600" y="3502025"/>
            <a:ext cx="1588" cy="1905000"/>
          </a:xfrm>
          <a:prstGeom prst="line">
            <a:avLst/>
          </a:prstGeom>
          <a:noFill/>
          <a:ln w="936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 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preserves existing NFS semantics</a:t>
            </a:r>
            <a:r>
              <a:rPr lang="en-US" dirty="0" smtClean="0"/>
              <a:t>, including </a:t>
            </a:r>
            <a:r>
              <a:rPr lang="en-US" dirty="0"/>
              <a:t>close-to-open consistency</a:t>
            </a:r>
            <a:r>
              <a:rPr lang="en-US" dirty="0" smtClean="0"/>
              <a:t>.</a:t>
            </a:r>
          </a:p>
          <a:p>
            <a:r>
              <a:rPr lang="en-US" dirty="0"/>
              <a:t>I</a:t>
            </a:r>
            <a:r>
              <a:rPr lang="en-US" dirty="0" smtClean="0"/>
              <a:t>ssues </a:t>
            </a:r>
            <a:r>
              <a:rPr lang="en-US" dirty="0"/>
              <a:t>the same </a:t>
            </a:r>
            <a:r>
              <a:rPr lang="en-US" dirty="0" smtClean="0"/>
              <a:t>RPCs, many </a:t>
            </a:r>
            <a:r>
              <a:rPr lang="en-US" dirty="0"/>
              <a:t>of these RPCs are </a:t>
            </a:r>
            <a:r>
              <a:rPr lang="en-US" dirty="0" smtClean="0"/>
              <a:t>speculative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NFS: Security is still an issue!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1363" lvl="1" indent="-284163">
              <a:buClr>
                <a:srgbClr val="FFFFFF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Features:</a:t>
            </a:r>
          </a:p>
          <a:p>
            <a:pPr marL="741363" lvl="1" indent="-284163">
              <a:buClr>
                <a:srgbClr val="FFFF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Single copy semantics</a:t>
            </a:r>
          </a:p>
          <a:p>
            <a:pPr marL="741363" lvl="1" indent="-284163">
              <a:buClr>
                <a:srgbClr val="FFFF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Synchronous I/O</a:t>
            </a:r>
          </a:p>
          <a:p>
            <a:pPr marL="341313" indent="-341313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341313" indent="-341313">
              <a:buClr>
                <a:srgbClr val="FFFFFF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Each file, directory, etc. has version number</a:t>
            </a:r>
          </a:p>
          <a:p>
            <a:pPr marL="741363" lvl="1" indent="-284163">
              <a:buClr>
                <a:srgbClr val="FFFF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Incremented on each mutating op (e.g. on write)</a:t>
            </a:r>
          </a:p>
          <a:p>
            <a:pPr marL="741363" lvl="1" indent="-284163">
              <a:buClr>
                <a:srgbClr val="FFFF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Checked prior to all operations.</a:t>
            </a:r>
          </a:p>
          <a:p>
            <a:pPr marL="741363" lvl="1" indent="-284163">
              <a:buClr>
                <a:srgbClr val="FFFF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Many ops speculate and check version </a:t>
            </a:r>
            <a:r>
              <a:rPr lang="en-US" dirty="0" err="1" smtClean="0"/>
              <a:t>async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Two </a:t>
            </a:r>
            <a:r>
              <a:rPr lang="en-US" dirty="0"/>
              <a:t>Dell Precision 370 desktops </a:t>
            </a:r>
            <a:r>
              <a:rPr lang="en-US" dirty="0" smtClean="0"/>
              <a:t>as </a:t>
            </a:r>
            <a:r>
              <a:rPr lang="en-US" dirty="0"/>
              <a:t>the client </a:t>
            </a:r>
            <a:r>
              <a:rPr lang="en-US" dirty="0" smtClean="0"/>
              <a:t>and file server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Each </a:t>
            </a:r>
            <a:r>
              <a:rPr lang="en-US" dirty="0"/>
              <a:t>machine has a 3 GHz Pentium 4 processor</a:t>
            </a:r>
            <a:r>
              <a:rPr lang="en-US" dirty="0" smtClean="0"/>
              <a:t>, 2GB </a:t>
            </a:r>
            <a:r>
              <a:rPr lang="en-US" dirty="0"/>
              <a:t>DRAM, and a 160GB disk.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insert delays</a:t>
            </a:r>
            <a:r>
              <a:rPr lang="en-US" dirty="0" smtClean="0"/>
              <a:t>, we </a:t>
            </a:r>
            <a:r>
              <a:rPr lang="en-US" dirty="0"/>
              <a:t>route packets through a Dell </a:t>
            </a:r>
            <a:r>
              <a:rPr lang="en-US" dirty="0" err="1"/>
              <a:t>Optiplex</a:t>
            </a:r>
            <a:r>
              <a:rPr lang="en-US" dirty="0"/>
              <a:t> GX270 </a:t>
            </a:r>
            <a:r>
              <a:rPr lang="en-US" dirty="0" smtClean="0"/>
              <a:t>desktop running </a:t>
            </a:r>
            <a:r>
              <a:rPr lang="en-US" dirty="0"/>
              <a:t>the </a:t>
            </a:r>
            <a:r>
              <a:rPr lang="en-US" dirty="0" err="1"/>
              <a:t>NISTnet</a:t>
            </a:r>
            <a:r>
              <a:rPr lang="en-US" dirty="0"/>
              <a:t> [4] network emulator.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Ping </a:t>
            </a:r>
            <a:r>
              <a:rPr lang="en-US" dirty="0"/>
              <a:t>time between client and server is 229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: Apache Benchmark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1371600"/>
          <a:ext cx="4533900" cy="5172075"/>
        </p:xfrm>
        <a:graphic>
          <a:graphicData uri="http://schemas.openxmlformats.org/presentationml/2006/ole">
            <p:oleObj spid="_x0000_s2050" r:id="rId3" imgW="4533900" imgH="5019751" progId="Excel.Sheet.8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600575" y="1371600"/>
          <a:ext cx="4543425" cy="5172075"/>
        </p:xfrm>
        <a:graphic>
          <a:graphicData uri="http://schemas.openxmlformats.org/presentationml/2006/ole">
            <p:oleObj spid="_x0000_s2051" r:id="rId4" imgW="4543349" imgH="501975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Rollback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-76200" y="1571625"/>
          <a:ext cx="4667250" cy="4743450"/>
        </p:xfrm>
        <a:graphic>
          <a:graphicData uri="http://schemas.openxmlformats.org/presentationml/2006/ole">
            <p:oleObj spid="_x0000_s3074" r:id="rId3" imgW="4667402" imgH="4591202" progId="Excel.Sheet.8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495800" y="1571625"/>
          <a:ext cx="4667250" cy="4752975"/>
        </p:xfrm>
        <a:graphic>
          <a:graphicData uri="http://schemas.openxmlformats.org/presentationml/2006/ole">
            <p:oleObj spid="_x0000_s3075" r:id="rId4" imgW="4667402" imgH="460065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Group Commit &amp; Sharing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1609725"/>
          <a:ext cx="4581525" cy="4638675"/>
        </p:xfrm>
        <a:graphic>
          <a:graphicData uri="http://schemas.openxmlformats.org/presentationml/2006/ole">
            <p:oleObj spid="_x0000_s4098" r:id="rId3" imgW="4581449" imgH="4486351" progId="Excel.Sheet.8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572000" y="1600200"/>
          <a:ext cx="4591050" cy="4638675"/>
        </p:xfrm>
        <a:graphic>
          <a:graphicData uri="http://schemas.openxmlformats.org/presentationml/2006/ole">
            <p:oleObj spid="_x0000_s4099" r:id="rId4" imgW="4591202" imgH="448635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Speculation: not a new concept</a:t>
            </a:r>
          </a:p>
          <a:p>
            <a:pPr lvl="1"/>
            <a:r>
              <a:rPr lang="en-US" dirty="0" smtClean="0"/>
              <a:t>Used for hardware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Is speculation in OS a good idea?</a:t>
            </a:r>
          </a:p>
          <a:p>
            <a:endParaRPr lang="en-US" dirty="0" smtClean="0"/>
          </a:p>
          <a:p>
            <a:r>
              <a:rPr lang="en-US" dirty="0" smtClean="0"/>
              <a:t>Server handles the speculation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Server </a:t>
            </a:r>
            <a:r>
              <a:rPr lang="en-US" smtClean="0">
                <a:solidFill>
                  <a:srgbClr val="C00000"/>
                </a:solidFill>
              </a:rPr>
              <a:t>crashes ?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execution in distributed file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895600"/>
            <a:ext cx="7772400" cy="1500187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Edmund B. Nightingale, Peter M. Chen and Jason </a:t>
            </a:r>
            <a:r>
              <a:rPr lang="en-US" dirty="0" err="1" smtClean="0">
                <a:solidFill>
                  <a:schemeClr val="tx2"/>
                </a:solidFill>
              </a:rPr>
              <a:t>Flinn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Rethink the sync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Edmund B. Nightingale, </a:t>
            </a:r>
            <a:r>
              <a:rPr lang="en-US" dirty="0" err="1" smtClean="0">
                <a:solidFill>
                  <a:schemeClr val="tx2"/>
                </a:solidFill>
              </a:rPr>
              <a:t>Kaushik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Veeraraghavan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tx2"/>
                </a:solidFill>
              </a:rPr>
              <a:t>Peter M. Chen and Jason </a:t>
            </a:r>
            <a:r>
              <a:rPr lang="en-US" dirty="0" err="1" smtClean="0">
                <a:solidFill>
                  <a:schemeClr val="tx2"/>
                </a:solidFill>
              </a:rPr>
              <a:t>Flinn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Synchronous I/O v/s Asynchronous I/O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743200"/>
          </a:xfrm>
        </p:spPr>
        <p:txBody>
          <a:bodyPr/>
          <a:lstStyle/>
          <a:p>
            <a:r>
              <a:rPr lang="en-US" dirty="0" smtClean="0"/>
              <a:t>Very slow</a:t>
            </a:r>
          </a:p>
          <a:p>
            <a:r>
              <a:rPr lang="en-US" dirty="0" smtClean="0"/>
              <a:t>Applications a frequently blocked (decreases performance by 2 orders of magnitude)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048000"/>
          </a:xfrm>
        </p:spPr>
        <p:txBody>
          <a:bodyPr/>
          <a:lstStyle/>
          <a:p>
            <a:r>
              <a:rPr lang="en-US" dirty="0" smtClean="0"/>
              <a:t>Fast, not safe</a:t>
            </a:r>
          </a:p>
          <a:p>
            <a:r>
              <a:rPr lang="en-US" dirty="0" smtClean="0"/>
              <a:t>Does not block an application</a:t>
            </a:r>
          </a:p>
          <a:p>
            <a:r>
              <a:rPr lang="en-US" dirty="0" smtClean="0"/>
              <a:t>Complicates </a:t>
            </a:r>
            <a:r>
              <a:rPr lang="en-US" dirty="0" err="1" smtClean="0"/>
              <a:t>applns</a:t>
            </a:r>
            <a:r>
              <a:rPr lang="en-US" dirty="0" smtClean="0"/>
              <a:t> </a:t>
            </a:r>
            <a:r>
              <a:rPr lang="en-US" dirty="0" err="1" smtClean="0"/>
              <a:t>tht</a:t>
            </a:r>
            <a:r>
              <a:rPr lang="en-US" dirty="0" smtClean="0"/>
              <a:t> require durability and reliability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5800" y="4800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Despite, the Asynchronous I/O ‘s poor guarantees, users prefer asynchronous I/O because synchronous I/O is too slow!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Synchrony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Synchrony</a:t>
            </a:r>
          </a:p>
          <a:p>
            <a:pPr lvl="1"/>
            <a:r>
              <a:rPr lang="en-US" dirty="0" smtClean="0"/>
              <a:t>Provides the reliability &amp; simplicity of synchronous system</a:t>
            </a:r>
          </a:p>
          <a:p>
            <a:pPr lvl="1"/>
            <a:r>
              <a:rPr lang="en-US" dirty="0" smtClean="0"/>
              <a:t>Closely approaches the performance of asynchronous system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Synchronous I/O: </a:t>
            </a:r>
            <a:r>
              <a:rPr lang="en-US" dirty="0" smtClean="0">
                <a:solidFill>
                  <a:srgbClr val="C00000"/>
                </a:solidFill>
              </a:rPr>
              <a:t>Application centric view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External Synchrony: </a:t>
            </a:r>
            <a:r>
              <a:rPr lang="en-US" dirty="0" smtClean="0">
                <a:solidFill>
                  <a:srgbClr val="C00000"/>
                </a:solidFill>
              </a:rPr>
              <a:t>User centric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800" y="1295400"/>
            <a:ext cx="3962400" cy="205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304800"/>
            <a:ext cx="8229600" cy="1139825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Synchronous I/O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114800" y="4724400"/>
            <a:ext cx="1600200" cy="13716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OS Kernel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6858000" y="4648200"/>
            <a:ext cx="1066800" cy="1447800"/>
          </a:xfrm>
          <a:prstGeom prst="can">
            <a:avLst>
              <a:gd name="adj" fmla="val 33929"/>
            </a:avLst>
          </a:prstGeom>
          <a:solidFill>
            <a:srgbClr val="C00000"/>
          </a:solidFill>
          <a:ln w="936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Disk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5715000" y="5029200"/>
            <a:ext cx="1143000" cy="609600"/>
          </a:xfrm>
          <a:prstGeom prst="leftRightArrow">
            <a:avLst>
              <a:gd name="adj1" fmla="val 50000"/>
              <a:gd name="adj2" fmla="val 37326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295400" y="5105400"/>
            <a:ext cx="1638300" cy="4953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Process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2514600" y="49530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00FF">
              <a:alpha val="3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2971800" y="5029200"/>
            <a:ext cx="1143000" cy="609600"/>
          </a:xfrm>
          <a:prstGeom prst="leftRightArrow">
            <a:avLst>
              <a:gd name="adj1" fmla="val 50000"/>
              <a:gd name="adj2" fmla="val 37326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62000" y="1371600"/>
            <a:ext cx="381000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85800" y="1447800"/>
            <a:ext cx="4038600" cy="178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101   write(buf_1);</a:t>
            </a:r>
          </a:p>
          <a:p>
            <a:pPr>
              <a:spcBef>
                <a:spcPts val="125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102   write(buf_2);</a:t>
            </a:r>
          </a:p>
          <a:p>
            <a:pPr>
              <a:spcBef>
                <a:spcPts val="125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103   print(“work done”);</a:t>
            </a:r>
          </a:p>
          <a:p>
            <a:pPr>
              <a:spcBef>
                <a:spcPts val="125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104   </a:t>
            </a:r>
            <a:r>
              <a:rPr lang="en-US" sz="2000" dirty="0" err="1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foo</a:t>
            </a: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();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4724400" y="1447800"/>
            <a:ext cx="1066800" cy="4572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715000" y="1371600"/>
            <a:ext cx="3124200" cy="94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Application blocks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791200" y="1843088"/>
            <a:ext cx="3048000" cy="94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Application blocks</a:t>
            </a:r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2514600" y="49530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00FF">
              <a:alpha val="3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6248400" y="3276600"/>
            <a:ext cx="2286000" cy="1295400"/>
          </a:xfrm>
          <a:prstGeom prst="rect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6248400" y="3429000"/>
            <a:ext cx="2286000" cy="1373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33CC33"/>
                </a:solidFill>
                <a:latin typeface="Tahoma" charset="0"/>
                <a:ea typeface="DejaVu Sans" charset="0"/>
                <a:cs typeface="DejaVu Sans" charset="0"/>
              </a:rPr>
              <a:t>%work done</a:t>
            </a:r>
            <a:br>
              <a:rPr lang="en-US" sz="2800">
                <a:solidFill>
                  <a:srgbClr val="33CC33"/>
                </a:solidFill>
                <a:latin typeface="Tahoma" charset="0"/>
                <a:ea typeface="DejaVu Sans" charset="0"/>
                <a:cs typeface="DejaVu Sans" charset="0"/>
              </a:rPr>
            </a:br>
            <a:r>
              <a:rPr lang="en-US" sz="2800">
                <a:solidFill>
                  <a:srgbClr val="33CC33"/>
                </a:solidFill>
                <a:latin typeface="Tahoma" charset="0"/>
                <a:ea typeface="DejaVu Sans" charset="0"/>
                <a:cs typeface="DejaVu Sans" charset="0"/>
              </a:rPr>
              <a:t>%</a:t>
            </a:r>
          </a:p>
        </p:txBody>
      </p:sp>
      <p:sp>
        <p:nvSpPr>
          <p:cNvPr id="25" name="AutoShape 17"/>
          <p:cNvSpPr>
            <a:spLocks noChangeArrowheads="1"/>
          </p:cNvSpPr>
          <p:nvPr/>
        </p:nvSpPr>
        <p:spPr bwMode="auto">
          <a:xfrm>
            <a:off x="2514600" y="49530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FF00">
              <a:alpha val="3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TEXT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6248400" y="3429000"/>
            <a:ext cx="20574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33CC33"/>
                </a:solidFill>
                <a:latin typeface="Tahoma" charset="0"/>
                <a:ea typeface="DejaVu Sans" charset="0"/>
                <a:cs typeface="DejaVu Sans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" ptsTypes="">
                                      <p:cBhvr additive="repl"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5.55556 -6 L 0.50834 5.55556 -6" ptsTypes="">
                                      <p:cBhvr additive="repl"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 -16 5.55112 -17 L 1.11022 -16 0.06667" ptsTypes="">
                                      <p:cBhvr additive="repl"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 -6 4.44444 -6 L 3.33333 -6 0.06667" ptsTypes="">
                                      <p:cBhvr additive="repl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" ptsTypes="">
                                      <p:cBhvr additive="repl"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5.55556 -6 L 0.50834 5.55556 -6" ptsTypes="">
                                      <p:cBhvr additive="repl"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 -16 0.06667 L 1.11022 -16 0.13333" ptsTypes="">
                                      <p:cBhvr additive="repl"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 -6 0.06668 L 3.33333 -6 0.14445" ptsTypes="">
                                      <p:cBhvr additive="repl"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" ptsTypes="">
                                      <p:cBhvr additive="repl"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5.55556 -6 L 0.49167 -0.19999" ptsTypes="">
                                      <p:cBhvr additive="repl">
                                        <p:cTn id="76" dur="2000" fill="hold"/>
                                        <p:tgtEl>
                                          <p:spTgt spid="2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 -16 0.13333 L 1.11022 -16 0.2" ptsTypes="">
                                      <p:cBhvr additive="repl"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 -6 0.14445 L 3.33333 -6 0.20001" ptsTypes="">
                                      <p:cBhvr additive="repl"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  <p:bldP spid="17" grpId="0" animBg="1"/>
      <p:bldP spid="17" grpId="1" animBg="1"/>
      <p:bldP spid="17" grpId="2" animBg="1"/>
      <p:bldP spid="17" grpId="3" animBg="1"/>
      <p:bldP spid="19" grpId="0" animBg="1"/>
      <p:bldP spid="19" grpId="1" animBg="1"/>
      <p:bldP spid="19" grpId="2" animBg="1"/>
      <p:bldP spid="19" grpId="3" animBg="1"/>
      <p:bldP spid="22" grpId="0" animBg="1"/>
      <p:bldP spid="22" grpId="1" animBg="1"/>
      <p:bldP spid="22" grpId="2" animBg="1"/>
      <p:bldP spid="22" grpId="3" animBg="1"/>
      <p:bldP spid="2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800" y="1295400"/>
            <a:ext cx="3962400" cy="205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Observing synchronous I/O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62000" y="1371600"/>
            <a:ext cx="381000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4038600" cy="178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101   write(buf_1);</a:t>
            </a:r>
          </a:p>
          <a:p>
            <a:pPr>
              <a:spcBef>
                <a:spcPts val="125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102   write(buf_2);</a:t>
            </a:r>
          </a:p>
          <a:p>
            <a:pPr>
              <a:spcBef>
                <a:spcPts val="125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103   print(“work done”);</a:t>
            </a:r>
          </a:p>
          <a:p>
            <a:pPr>
              <a:spcBef>
                <a:spcPts val="125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104   </a:t>
            </a:r>
            <a:r>
              <a:rPr lang="en-US" sz="2000" dirty="0" err="1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foo</a:t>
            </a: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();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4724400" y="1447800"/>
            <a:ext cx="1066800" cy="4572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6"/>
          <p:cNvSpPr txBox="1">
            <a:spLocks noChangeArrowheads="1"/>
          </p:cNvSpPr>
          <p:nvPr/>
        </p:nvSpPr>
        <p:spPr>
          <a:xfrm>
            <a:off x="152400" y="4038600"/>
            <a:ext cx="8991600" cy="2092325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341313" marR="0" lvl="0" indent="-3413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9900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Sync I/O externalizes output based on causal ordering</a:t>
            </a:r>
          </a:p>
          <a:p>
            <a:pPr marL="668338" marR="0" lvl="1" indent="-32543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B812F"/>
              </a:buClr>
              <a:buSzPct val="6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Enforces causal ordering by blocking an application</a:t>
            </a:r>
          </a:p>
          <a:p>
            <a:pPr marL="668338" marR="0" lvl="1" indent="-32543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B812F"/>
              </a:buClr>
              <a:buSzPct val="6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9900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 sync: Same causal ordering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without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blocking applications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019800" y="1905000"/>
            <a:ext cx="281940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943600" y="1905000"/>
            <a:ext cx="29718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Depends on 1</a:t>
            </a:r>
            <a:r>
              <a:rPr lang="en-US" sz="2000" baseline="3000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st</a:t>
            </a:r>
            <a:r>
              <a:rPr lang="en-US" sz="200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 write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943600" y="2362200"/>
            <a:ext cx="3200400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Depends on 1</a:t>
            </a:r>
            <a:r>
              <a:rPr lang="en-US" sz="2000" baseline="3000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st</a:t>
            </a:r>
            <a:r>
              <a:rPr lang="en-US" sz="200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 &amp; 2</a:t>
            </a:r>
            <a:r>
              <a:rPr lang="en-US" sz="2000" baseline="3000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nd</a:t>
            </a:r>
            <a:r>
              <a:rPr lang="en-US" sz="200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 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 -16 5.55112 -17 L 1.11022 -16 0.06667" ptsTypes="">
                                      <p:cBhvr additive="repl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 -6 4.44444 -6 L 3.33333 -6 0.06667" ptsTypes="">
                                      <p:cBhvr additive="repl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 -16 0.06667 L 1.11022 -16 0.13333" ptsTypes="">
                                      <p:cBhvr additive="repl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 -6 0.06668 L 3.33333 -6 0.14445" ptsTypes="">
                                      <p:cBhvr additive="repl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3" grpId="0" animBg="1"/>
      <p:bldP spid="13" grpId="1" animBg="1"/>
      <p:bldP spid="13" grpId="2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800" y="1295400"/>
            <a:ext cx="3962400" cy="205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Example: External synchrony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114800" y="4724400"/>
            <a:ext cx="1600200" cy="13716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OS Kernel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6858000" y="4648200"/>
            <a:ext cx="1066800" cy="1447800"/>
          </a:xfrm>
          <a:prstGeom prst="can">
            <a:avLst>
              <a:gd name="adj" fmla="val 33929"/>
            </a:avLst>
          </a:prstGeom>
          <a:solidFill>
            <a:srgbClr val="C00000"/>
          </a:solidFill>
          <a:ln w="936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Disk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5715000" y="5029200"/>
            <a:ext cx="1143000" cy="609600"/>
          </a:xfrm>
          <a:prstGeom prst="leftRightArrow">
            <a:avLst>
              <a:gd name="adj1" fmla="val 50000"/>
              <a:gd name="adj2" fmla="val 37326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295400" y="5105400"/>
            <a:ext cx="1638300" cy="4953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Process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2590800" y="49530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00FF">
              <a:alpha val="3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2971800" y="5029200"/>
            <a:ext cx="1143000" cy="609600"/>
          </a:xfrm>
          <a:prstGeom prst="leftRightArrow">
            <a:avLst>
              <a:gd name="adj1" fmla="val 50000"/>
              <a:gd name="adj2" fmla="val 37326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62000" y="1371600"/>
            <a:ext cx="381000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85800" y="1447800"/>
            <a:ext cx="4038600" cy="178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101   write(buf_1);</a:t>
            </a:r>
          </a:p>
          <a:p>
            <a:pPr>
              <a:spcBef>
                <a:spcPts val="125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102   write(buf_2);</a:t>
            </a:r>
          </a:p>
          <a:p>
            <a:pPr>
              <a:spcBef>
                <a:spcPts val="125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103   print(“work done”);</a:t>
            </a:r>
          </a:p>
          <a:p>
            <a:pPr>
              <a:spcBef>
                <a:spcPts val="125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104   </a:t>
            </a:r>
            <a:r>
              <a:rPr lang="en-US" sz="2000" dirty="0" err="1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foo</a:t>
            </a:r>
            <a:r>
              <a:rPr lang="en-US" sz="2000" dirty="0">
                <a:solidFill>
                  <a:srgbClr val="000000"/>
                </a:solidFill>
                <a:latin typeface="MS Reference Sans Serif" pitchFamily="32" charset="0"/>
                <a:ea typeface="DejaVu Sans" charset="0"/>
                <a:cs typeface="DejaVu Sans" charset="0"/>
              </a:rPr>
              <a:t>();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4724400" y="1447800"/>
            <a:ext cx="1066800" cy="4572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2514600" y="48768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00FF">
              <a:alpha val="3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6248400" y="3276600"/>
            <a:ext cx="2286000" cy="1295400"/>
          </a:xfrm>
          <a:prstGeom prst="rect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2514600" y="48006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FF00">
              <a:alpha val="3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Tahoma" charset="0"/>
                <a:ea typeface="DejaVu Sans" charset="0"/>
                <a:cs typeface="DejaVu Sans" charset="0"/>
              </a:rPr>
              <a:t>TEXT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6248400" y="3429000"/>
            <a:ext cx="2286000" cy="1373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33CC33"/>
                </a:solidFill>
                <a:latin typeface="Tahoma" charset="0"/>
                <a:ea typeface="DejaVu Sans" charset="0"/>
                <a:cs typeface="DejaVu Sans" charset="0"/>
              </a:rPr>
              <a:t>%work done</a:t>
            </a:r>
            <a:br>
              <a:rPr lang="en-US" sz="2800">
                <a:solidFill>
                  <a:srgbClr val="33CC33"/>
                </a:solidFill>
                <a:latin typeface="Tahoma" charset="0"/>
                <a:ea typeface="DejaVu Sans" charset="0"/>
                <a:cs typeface="DejaVu Sans" charset="0"/>
              </a:rPr>
            </a:br>
            <a:r>
              <a:rPr lang="en-US" sz="2800">
                <a:solidFill>
                  <a:srgbClr val="33CC33"/>
                </a:solidFill>
                <a:latin typeface="Tahoma" charset="0"/>
                <a:ea typeface="DejaVu Sans" charset="0"/>
                <a:cs typeface="DejaVu Sans" charset="0"/>
              </a:rPr>
              <a:t>%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6248400" y="3429000"/>
            <a:ext cx="20574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33CC33"/>
                </a:solidFill>
                <a:latin typeface="Tahoma" charset="0"/>
                <a:ea typeface="DejaVu Sans" charset="0"/>
                <a:cs typeface="DejaVu Sans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" ptsTypes="">
                                      <p:cBhvr additive="repl"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 -16 5.55112 -17 L 1.11022 -16 0.06667" ptsTypes="">
                                      <p:cBhvr additive="repl"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 -6 4.44444 -6 L 3.33333 -6 0.06667" ptsTypes="">
                                      <p:cBhvr additive="repl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" ptsTypes="">
                                      <p:cBhvr additive="repl"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 -16 0.06667 L 1.11022 -16 0.13333" ptsTypes="">
                                      <p:cBhvr additive="repl"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 -6 0.06668 L 3.33333 -6 0.14445" ptsTypes="">
                                      <p:cBhvr additive="repl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" ptsTypes="">
                                      <p:cBhvr additive="repl"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 -16 0.13333 L 1.11022 -16 0.2" ptsTypes="">
                                      <p:cBhvr additive="repl"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 -6 0.14445 L 3.33333 -6 0.20001" ptsTypes="">
                                      <p:cBhvr additive="repl"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5.55556 -6 L 0.50834 5.55556 -6" ptsTypes="">
                                      <p:cBhvr additive="repl"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5.55556 -6 L 0.50834 5.55556 -6" ptsTypes="">
                                      <p:cBhvr additive="repl"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5.55556 -6 L 0.49167 -0.19999" ptsTypes="">
                                      <p:cBhvr additive="repl"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  <p:bldP spid="17" grpId="0" animBg="1"/>
      <p:bldP spid="17" grpId="1" animBg="1"/>
      <p:bldP spid="17" grpId="2" animBg="1"/>
      <p:bldP spid="17" grpId="3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Optimizations to External Synchrony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Two modifications are grouped and committed as a single file system transaction</a:t>
            </a:r>
          </a:p>
          <a:p>
            <a:pPr lvl="1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Buffer screen output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Causal dependencies need to be resolved to</a:t>
            </a:r>
          </a:p>
          <a:p>
            <a:pPr>
              <a:buNone/>
            </a:pPr>
            <a:r>
              <a:rPr lang="en-US" dirty="0" smtClean="0"/>
              <a:t> between file system modifications and external</a:t>
            </a:r>
          </a:p>
          <a:p>
            <a:pPr>
              <a:buNone/>
            </a:pPr>
            <a:r>
              <a:rPr lang="en-US" dirty="0" smtClean="0"/>
              <a:t>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External Synchrony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Externally synchronous system can propagate failures using a speculator to checkpoint a process before modifications</a:t>
            </a:r>
          </a:p>
          <a:p>
            <a:endParaRPr lang="en-US" dirty="0" smtClean="0"/>
          </a:p>
          <a:p>
            <a:r>
              <a:rPr lang="en-US" dirty="0" smtClean="0"/>
              <a:t>User may have temporal expectations about modifications committed to a disk</a:t>
            </a:r>
          </a:p>
          <a:p>
            <a:endParaRPr lang="en-US" dirty="0" smtClean="0"/>
          </a:p>
          <a:p>
            <a:r>
              <a:rPr lang="en-US" dirty="0" smtClean="0"/>
              <a:t>Modifications to data in two different file system cannot be committed in a single transaction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1313" indent="-341313">
              <a:buClr>
                <a:srgbClr val="CC9900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Implemented ext sync file system </a:t>
            </a:r>
            <a:r>
              <a:rPr lang="en-US" u="sng" dirty="0" err="1" smtClean="0"/>
              <a:t>Xsyncfs</a:t>
            </a:r>
            <a:endParaRPr lang="en-US" u="sng" dirty="0" smtClean="0"/>
          </a:p>
          <a:p>
            <a:pPr marL="668338" lvl="1" indent="-325438">
              <a:buClr>
                <a:srgbClr val="3B812F"/>
              </a:buClr>
              <a:buSzPct val="6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Based on the ext3 file system</a:t>
            </a:r>
          </a:p>
          <a:p>
            <a:pPr marL="668338" lvl="1" indent="-325438">
              <a:buClr>
                <a:srgbClr val="3B812F"/>
              </a:buClr>
              <a:buSzPct val="6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Use journaling to preserve order of writes</a:t>
            </a:r>
          </a:p>
          <a:p>
            <a:pPr marL="668338" lvl="1" indent="-325438">
              <a:buClr>
                <a:srgbClr val="3B812F"/>
              </a:buClr>
              <a:buSzPct val="6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Use write barriers to flush volatile cache</a:t>
            </a:r>
          </a:p>
          <a:p>
            <a:pPr marL="341313" indent="-341313">
              <a:buClr>
                <a:srgbClr val="CC9900"/>
              </a:buClr>
              <a:buSzPct val="6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Clr>
                <a:srgbClr val="CC9900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Compare </a:t>
            </a:r>
            <a:r>
              <a:rPr lang="en-US" dirty="0" err="1" smtClean="0"/>
              <a:t>Xsyncfs</a:t>
            </a:r>
            <a:r>
              <a:rPr lang="en-US" dirty="0" smtClean="0"/>
              <a:t> to 3 other file systems</a:t>
            </a:r>
          </a:p>
          <a:p>
            <a:pPr marL="668338" lvl="1" indent="-325438">
              <a:buClr>
                <a:srgbClr val="3B812F"/>
              </a:buClr>
              <a:buSzPct val="6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Default asynchronous ext3</a:t>
            </a:r>
          </a:p>
          <a:p>
            <a:pPr marL="668338" lvl="1" indent="-325438">
              <a:buClr>
                <a:srgbClr val="3B812F"/>
              </a:buClr>
              <a:buSzPct val="6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Default synchronous ext3</a:t>
            </a:r>
          </a:p>
          <a:p>
            <a:pPr marL="668338" lvl="1" indent="-325438">
              <a:buClr>
                <a:srgbClr val="3B812F"/>
              </a:buClr>
              <a:buSzPct val="6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Synchronous ext3 with write barriers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Postmark Benchmark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idx="1"/>
          </p:nvPr>
        </p:nvGraphicFramePr>
        <p:xfrm>
          <a:off x="457200" y="1701688"/>
          <a:ext cx="8229600" cy="4322987"/>
        </p:xfrm>
        <a:graphic>
          <a:graphicData uri="http://schemas.openxmlformats.org/presentationml/2006/ole">
            <p:oleObj spid="_x0000_s6146" r:id="rId3" imgW="8610600" imgH="467694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File System 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allows access to files located on another remote host as though working on the actual host computer</a:t>
            </a:r>
          </a:p>
          <a:p>
            <a:endParaRPr lang="en-US" i="1" dirty="0" smtClean="0"/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Does it perform worse than local file system?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YES , </a:t>
            </a:r>
            <a:r>
              <a:rPr lang="en-US" dirty="0" smtClean="0"/>
              <a:t>Synchronous I/O</a:t>
            </a:r>
          </a:p>
          <a:p>
            <a:pPr lvl="3"/>
            <a:r>
              <a:rPr lang="en-US" dirty="0" smtClean="0">
                <a:solidFill>
                  <a:schemeClr val="tx2"/>
                </a:solidFill>
              </a:rPr>
              <a:t>Cache Coherence : </a:t>
            </a:r>
          </a:p>
          <a:p>
            <a:pPr lvl="4">
              <a:buNone/>
            </a:pPr>
            <a:r>
              <a:rPr lang="en-US" dirty="0" smtClean="0"/>
              <a:t>Sync n/w messages provide consistency</a:t>
            </a:r>
          </a:p>
          <a:p>
            <a:pPr lvl="3"/>
            <a:r>
              <a:rPr lang="en-US" dirty="0" smtClean="0">
                <a:solidFill>
                  <a:schemeClr val="tx2"/>
                </a:solidFill>
              </a:rPr>
              <a:t>Data Safety</a:t>
            </a:r>
          </a:p>
          <a:p>
            <a:pPr lvl="4">
              <a:buNone/>
            </a:pPr>
            <a:r>
              <a:rPr lang="en-US" dirty="0" smtClean="0"/>
              <a:t>Sync disk writes provide safety </a:t>
            </a:r>
          </a:p>
          <a:p>
            <a:pPr lvl="4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 Benchmark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57200" y="1676400"/>
          <a:ext cx="8229600" cy="4500563"/>
        </p:xfrm>
        <a:graphic>
          <a:graphicData uri="http://schemas.openxmlformats.org/presentationml/2006/ole">
            <p:oleObj spid="_x0000_s7170" r:id="rId3" imgW="8862108" imgH="484627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 web99 Throughput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33400" y="1600200"/>
          <a:ext cx="7634288" cy="4530725"/>
        </p:xfrm>
        <a:graphic>
          <a:graphicData uri="http://schemas.openxmlformats.org/presentationml/2006/ole">
            <p:oleObj spid="_x0000_s8194" r:id="rId3" imgW="8435388" imgH="500629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Xsyncfs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Performs several orders better than existing </a:t>
            </a:r>
            <a:r>
              <a:rPr lang="en-US" dirty="0" err="1" smtClean="0"/>
              <a:t>solns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Why isn’t it widely used?</a:t>
            </a:r>
          </a:p>
          <a:p>
            <a:pPr lvl="1"/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Checkpoints: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How far can you go?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Speculation in DFS</a:t>
            </a:r>
          </a:p>
          <a:p>
            <a:pPr lvl="1"/>
            <a:r>
              <a:rPr lang="en-US" sz="2400" dirty="0" smtClean="0"/>
              <a:t>Spec NFS</a:t>
            </a:r>
          </a:p>
          <a:p>
            <a:pPr lvl="2"/>
            <a:r>
              <a:rPr lang="en-US" sz="2000" dirty="0" smtClean="0"/>
              <a:t>Security is still an issue</a:t>
            </a:r>
          </a:p>
          <a:p>
            <a:pPr lvl="2"/>
            <a:r>
              <a:rPr lang="en-US" sz="2000" dirty="0" smtClean="0"/>
              <a:t>Same authors examined security issues </a:t>
            </a:r>
            <a:r>
              <a:rPr lang="en-US" sz="2000" dirty="0" err="1" smtClean="0"/>
              <a:t>wrt</a:t>
            </a:r>
            <a:r>
              <a:rPr lang="en-US" sz="2000" dirty="0" smtClean="0"/>
              <a:t> speculation in later works</a:t>
            </a:r>
          </a:p>
          <a:p>
            <a:pPr lvl="1"/>
            <a:r>
              <a:rPr lang="en-US" sz="2400" dirty="0" smtClean="0"/>
              <a:t>Blue FS</a:t>
            </a:r>
          </a:p>
          <a:p>
            <a:pPr lvl="2"/>
            <a:r>
              <a:rPr lang="en-US" sz="2000" dirty="0" smtClean="0"/>
              <a:t>Consistent and  single copy semantics</a:t>
            </a:r>
          </a:p>
          <a:p>
            <a:pPr lvl="2"/>
            <a:endParaRPr lang="en-US" sz="2000" dirty="0"/>
          </a:p>
          <a:p>
            <a:r>
              <a:rPr lang="en-US" sz="2800" dirty="0" smtClean="0"/>
              <a:t>Rethink the sync : </a:t>
            </a:r>
            <a:r>
              <a:rPr lang="en-US" sz="2400" dirty="0" err="1" smtClean="0"/>
              <a:t>Xsyncfs</a:t>
            </a:r>
            <a:endParaRPr lang="en-US" sz="2400" dirty="0" smtClean="0"/>
          </a:p>
          <a:p>
            <a:pPr lvl="2"/>
            <a:r>
              <a:rPr lang="en-US" sz="2000" dirty="0" smtClean="0"/>
              <a:t>a new model for local file I/O that provides the reliability and simplicity of synchronous I/O</a:t>
            </a:r>
          </a:p>
          <a:p>
            <a:pPr lvl="2"/>
            <a:r>
              <a:rPr lang="en-US" sz="2000" dirty="0" smtClean="0"/>
              <a:t>approximates the performance of asynchronous I/O</a:t>
            </a:r>
          </a:p>
          <a:p>
            <a:pPr lvl="2"/>
            <a:r>
              <a:rPr lang="en-US" sz="2000" dirty="0" smtClean="0"/>
              <a:t>But </a:t>
            </a:r>
            <a:r>
              <a:rPr lang="en-US" sz="2000" dirty="0"/>
              <a:t> </a:t>
            </a:r>
            <a:r>
              <a:rPr lang="en-US" sz="2000" dirty="0" smtClean="0"/>
              <a:t>limitations of external synchrony exist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Edmund B. Nightingale, Peter M. Chen, Jason </a:t>
            </a:r>
            <a:r>
              <a:rPr lang="en-US" sz="2000" dirty="0" err="1" smtClean="0"/>
              <a:t>Flinn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2"/>
              </a:rPr>
              <a:t>"Speculative Execution in a Distributed File System"</a:t>
            </a:r>
            <a:r>
              <a:rPr lang="en-US" sz="2000" dirty="0" smtClean="0"/>
              <a:t>, </a:t>
            </a:r>
            <a:r>
              <a:rPr lang="en-US" sz="2000" i="1" dirty="0" smtClean="0"/>
              <a:t>Proceedings of the 2005 Symposium on Operating Systems Principles (SOSP)</a:t>
            </a:r>
            <a:r>
              <a:rPr lang="en-US" sz="2000" dirty="0" smtClean="0"/>
              <a:t>, October 2005 </a:t>
            </a:r>
          </a:p>
          <a:p>
            <a:r>
              <a:rPr lang="en-US" sz="2000" dirty="0" smtClean="0"/>
              <a:t>Edmund B. Nightingale, </a:t>
            </a:r>
            <a:r>
              <a:rPr lang="en-US" sz="2000" dirty="0" err="1" smtClean="0"/>
              <a:t>Kaushik</a:t>
            </a:r>
            <a:r>
              <a:rPr lang="en-US" sz="2000" dirty="0" smtClean="0"/>
              <a:t> </a:t>
            </a:r>
            <a:r>
              <a:rPr lang="en-US" sz="2000" dirty="0" err="1" smtClean="0"/>
              <a:t>Veeraraghavan</a:t>
            </a:r>
            <a:r>
              <a:rPr lang="en-US" sz="2000" dirty="0" smtClean="0"/>
              <a:t>, Peter M. Chen, Jason </a:t>
            </a:r>
            <a:r>
              <a:rPr lang="en-US" sz="2000" dirty="0" err="1" smtClean="0"/>
              <a:t>Flinn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3"/>
              </a:rPr>
              <a:t>"Rethink the sync"</a:t>
            </a:r>
            <a:r>
              <a:rPr lang="en-US" sz="2000" dirty="0" smtClean="0"/>
              <a:t>, </a:t>
            </a:r>
            <a:r>
              <a:rPr lang="en-US" sz="2000" i="1" dirty="0" smtClean="0"/>
              <a:t>Proceedings of the 2006 Symposium on Operating Systems Design and Implementation (OSDI)</a:t>
            </a:r>
            <a:r>
              <a:rPr lang="en-US" sz="2000" dirty="0" smtClean="0"/>
              <a:t>, November 2006</a:t>
            </a:r>
          </a:p>
          <a:p>
            <a:r>
              <a:rPr lang="en-US" sz="2000" dirty="0" smtClean="0"/>
              <a:t>Edmund B. Nightingale, Daniel Peek, Peter M. Chen, Jason </a:t>
            </a:r>
            <a:r>
              <a:rPr lang="en-US" sz="2000" dirty="0" err="1" smtClean="0"/>
              <a:t>Flinn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4"/>
              </a:rPr>
              <a:t>"Parallelizing security checks on commodity hardware"</a:t>
            </a:r>
            <a:r>
              <a:rPr lang="en-US" sz="2000" dirty="0" smtClean="0"/>
              <a:t>, </a:t>
            </a:r>
            <a:r>
              <a:rPr lang="en-US" sz="2000" i="1" dirty="0" smtClean="0"/>
              <a:t>Proceedings of the 2008 International Conference on Architectural Support for Programming Languages and Operating Systems (ASPLOS)</a:t>
            </a:r>
            <a:r>
              <a:rPr lang="en-US" sz="2000" dirty="0" smtClean="0"/>
              <a:t>, March 2008</a:t>
            </a:r>
          </a:p>
          <a:p>
            <a:r>
              <a:rPr lang="en-US" sz="2000" dirty="0" smtClean="0"/>
              <a:t>Wikipedia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Solutions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Sacrifice guarantees to gain speed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Speculation with OS support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Speculation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DFS can be safe, consistent and fast</a:t>
            </a:r>
          </a:p>
          <a:p>
            <a:pPr lvl="2"/>
            <a:r>
              <a:rPr lang="en-US" dirty="0" smtClean="0"/>
              <a:t>Light weight checkpoints </a:t>
            </a:r>
          </a:p>
          <a:p>
            <a:pPr lvl="2"/>
            <a:r>
              <a:rPr lang="en-US" dirty="0" smtClean="0"/>
              <a:t> Speculative execution </a:t>
            </a:r>
          </a:p>
          <a:p>
            <a:pPr lvl="2"/>
            <a:r>
              <a:rPr lang="en-US" dirty="0" smtClean="0"/>
              <a:t>Tracking causal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Time for lightweight Check point &lt; n/w round trip time</a:t>
            </a:r>
          </a:p>
          <a:p>
            <a:pPr lvl="1"/>
            <a:r>
              <a:rPr lang="en-US" dirty="0" smtClean="0"/>
              <a:t>Around 52 microseconds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Modern Computers can afford to execute speculativel</a:t>
            </a:r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Spare resources: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CPU cycles and memory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File system clients can predict the outcome correctly.</a:t>
            </a:r>
          </a:p>
          <a:p>
            <a:pPr lvl="1"/>
            <a:r>
              <a:rPr lang="en-US" dirty="0" smtClean="0"/>
              <a:t>Conflicts are rare</a:t>
            </a:r>
          </a:p>
          <a:p>
            <a:pPr lvl="1"/>
            <a:r>
              <a:rPr lang="en-US" dirty="0" smtClean="0"/>
              <a:t>Very few concurrent updates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 in NFS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NFS without speculation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NFS with speculation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21482"/>
            <a:ext cx="4210458" cy="387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924272"/>
            <a:ext cx="4348034" cy="309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3352800" y="4343400"/>
            <a:ext cx="1674813" cy="2362200"/>
            <a:chOff x="2112" y="2736"/>
            <a:chExt cx="1055" cy="1488"/>
          </a:xfrm>
          <a:noFill/>
        </p:grpSpPr>
        <p:sp>
          <p:nvSpPr>
            <p:cNvPr id="5" name="AutoShape 2"/>
            <p:cNvSpPr>
              <a:spLocks noChangeArrowheads="1"/>
            </p:cNvSpPr>
            <p:nvPr/>
          </p:nvSpPr>
          <p:spPr bwMode="auto">
            <a:xfrm>
              <a:off x="2112" y="2736"/>
              <a:ext cx="1008" cy="1152"/>
            </a:xfrm>
            <a:prstGeom prst="verticalScroll">
              <a:avLst>
                <a:gd name="adj" fmla="val 12500"/>
              </a:avLst>
            </a:prstGeom>
            <a:grp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112" y="3936"/>
              <a:ext cx="1056" cy="29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dirty="0"/>
                <a:t>Undo log</a:t>
              </a:r>
            </a:p>
          </p:txBody>
        </p:sp>
      </p:grpSp>
      <p:sp>
        <p:nvSpPr>
          <p:cNvPr id="8" name="Text Box 5"/>
          <p:cNvSpPr txBox="1">
            <a:spLocks noChangeArrowheads="1"/>
          </p:cNvSpPr>
          <p:nvPr/>
        </p:nvSpPr>
        <p:spPr bwMode="auto">
          <a:xfrm rot="18780000">
            <a:off x="-86083" y="3102756"/>
            <a:ext cx="1600200" cy="460375"/>
          </a:xfrm>
          <a:prstGeom prst="rect">
            <a:avLst/>
          </a:prstGeom>
          <a:solidFill>
            <a:srgbClr val="C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rgbClr val="001414"/>
                </a:solidFill>
              </a:rPr>
              <a:t>Process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581400" y="4724400"/>
            <a:ext cx="1143000" cy="381000"/>
          </a:xfrm>
          <a:prstGeom prst="rect">
            <a:avLst/>
          </a:prstGeom>
          <a:solidFill>
            <a:srgbClr val="C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Spec Id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4799013" y="4953000"/>
            <a:ext cx="765175" cy="1588"/>
          </a:xfrm>
          <a:prstGeom prst="line">
            <a:avLst/>
          </a:prstGeom>
          <a:noFill/>
          <a:ln w="38160">
            <a:solidFill>
              <a:schemeClr val="tx2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5181602" y="4571997"/>
            <a:ext cx="1676401" cy="838200"/>
            <a:chOff x="3264" y="2880"/>
            <a:chExt cx="1056" cy="528"/>
          </a:xfrm>
        </p:grpSpPr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3504" y="2880"/>
              <a:ext cx="576" cy="528"/>
            </a:xfrm>
            <a:prstGeom prst="octagon">
              <a:avLst>
                <a:gd name="adj" fmla="val 23148"/>
              </a:avLst>
            </a:prstGeom>
            <a:solidFill>
              <a:srgbClr val="92D050"/>
            </a:solidFill>
            <a:ln w="936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264" y="2928"/>
              <a:ext cx="1056" cy="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 smtClean="0">
                  <a:solidFill>
                    <a:srgbClr val="000000"/>
                  </a:solidFill>
                </a:rPr>
                <a:t>Spec</a:t>
              </a:r>
            </a:p>
            <a:p>
              <a:pPr algn="ctr">
                <a:spcBef>
                  <a:spcPts val="12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 smtClean="0">
                  <a:solidFill>
                    <a:srgbClr val="000000"/>
                  </a:solidFill>
                </a:rPr>
                <a:t>Spec Id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0" y="2514600"/>
            <a:ext cx="9144000" cy="1588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1219200" y="1598613"/>
            <a:ext cx="1588" cy="841375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0" y="1214438"/>
            <a:ext cx="3505200" cy="4330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/>
              <a:t>1) </a:t>
            </a:r>
            <a:r>
              <a:rPr lang="en-US" sz="2200" dirty="0" smtClean="0"/>
              <a:t>System </a:t>
            </a:r>
            <a:r>
              <a:rPr lang="en-US" sz="2200" dirty="0"/>
              <a:t>call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3352800" y="1598613"/>
            <a:ext cx="1588" cy="841375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284413" y="1214438"/>
            <a:ext cx="5257800" cy="4330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/>
              <a:t>2) Create speculation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7924800" y="2128838"/>
            <a:ext cx="1143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Time</a:t>
            </a: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 flipV="1">
            <a:off x="7086600" y="1751013"/>
            <a:ext cx="1588" cy="765175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6096000" y="1219200"/>
            <a:ext cx="5257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>
                <a:solidFill>
                  <a:schemeClr val="tx1"/>
                </a:solidFill>
              </a:rPr>
              <a:t>3)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Fail speculation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95600" y="3581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create_Speculation()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96000" y="3886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commit_Speculation()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81800" y="1447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fail_Speculation()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43600" y="3505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Commit speculation</a:t>
            </a:r>
          </a:p>
        </p:txBody>
      </p:sp>
      <p:sp>
        <p:nvSpPr>
          <p:cNvPr id="29" name="Up Arrow 28"/>
          <p:cNvSpPr/>
          <p:nvPr/>
        </p:nvSpPr>
        <p:spPr>
          <a:xfrm>
            <a:off x="7010400" y="2590800"/>
            <a:ext cx="152400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39" grpId="0" animBg="1"/>
      <p:bldP spid="28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independent</a:t>
            </a:r>
          </a:p>
          <a:p>
            <a:r>
              <a:rPr lang="en-US" dirty="0" smtClean="0"/>
              <a:t>Speculation success/failure cab be declared by any process</a:t>
            </a:r>
          </a:p>
          <a:p>
            <a:r>
              <a:rPr lang="en-US" dirty="0" smtClean="0"/>
              <a:t>Abstraction over the hypothesis underlying each speculation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1333</Words>
  <Application>Microsoft Office PowerPoint</Application>
  <PresentationFormat>On-screen Show (4:3)</PresentationFormat>
  <Paragraphs>330</Paragraphs>
  <Slides>44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Office Theme</vt:lpstr>
      <vt:lpstr>Custom Design</vt:lpstr>
      <vt:lpstr>Microsoft Office Excel 97-2003 Worksheet</vt:lpstr>
      <vt:lpstr>Speculation</vt:lpstr>
      <vt:lpstr>Introduction : Authors</vt:lpstr>
      <vt:lpstr>Speculative execution in distributed file system</vt:lpstr>
      <vt:lpstr>Distributed File System : basics</vt:lpstr>
      <vt:lpstr>Proposal </vt:lpstr>
      <vt:lpstr>Conditions for success</vt:lpstr>
      <vt:lpstr>Speculation in NFS</vt:lpstr>
      <vt:lpstr>Speculation Interface</vt:lpstr>
      <vt:lpstr>Advantages of the Interface</vt:lpstr>
      <vt:lpstr>Implementing Speculation</vt:lpstr>
      <vt:lpstr>Speculation Success</vt:lpstr>
      <vt:lpstr>Speculation Failure</vt:lpstr>
      <vt:lpstr>Implementing Speculation</vt:lpstr>
      <vt:lpstr>Implementing Speculation</vt:lpstr>
      <vt:lpstr>Implementing Speculation</vt:lpstr>
      <vt:lpstr>Multi-process Speculation [Speculative processes and IPC]</vt:lpstr>
      <vt:lpstr>Multi-process Speculation [Speculative processes and IPC]</vt:lpstr>
      <vt:lpstr>Multi-process Speculation [Speculative processes and IPC]</vt:lpstr>
      <vt:lpstr>Handling Mutating Operations</vt:lpstr>
      <vt:lpstr>Handling Mutating Operations</vt:lpstr>
      <vt:lpstr>Handling Mutating Operations</vt:lpstr>
      <vt:lpstr>Speculative group commit</vt:lpstr>
      <vt:lpstr>SPEC NFS</vt:lpstr>
      <vt:lpstr>Blue FS</vt:lpstr>
      <vt:lpstr>Evaluation</vt:lpstr>
      <vt:lpstr>Results : Apache Benchmark</vt:lpstr>
      <vt:lpstr>Cost of Rollback</vt:lpstr>
      <vt:lpstr>Group Commit &amp; Sharing State</vt:lpstr>
      <vt:lpstr>Discussion</vt:lpstr>
      <vt:lpstr>Rethink the sync</vt:lpstr>
      <vt:lpstr>Synchronous I/O v/s Asynchronous I/O</vt:lpstr>
      <vt:lpstr>External Synchrony</vt:lpstr>
      <vt:lpstr>Slide 33</vt:lpstr>
      <vt:lpstr>Observing synchronous I/O</vt:lpstr>
      <vt:lpstr>Example: External synchrony</vt:lpstr>
      <vt:lpstr>Optimizations to External Synchrony</vt:lpstr>
      <vt:lpstr>Limitations of External Synchrony</vt:lpstr>
      <vt:lpstr>Evaluation</vt:lpstr>
      <vt:lpstr>Postmark Benchmark</vt:lpstr>
      <vt:lpstr>MYSQL Benchmark</vt:lpstr>
      <vt:lpstr>SPEC web99 Throughput</vt:lpstr>
      <vt:lpstr>Discussion</vt:lpstr>
      <vt:lpstr>Conclusion</vt:lpstr>
      <vt:lpstr> References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Supriya Vadlamani</dc:creator>
  <cp:lastModifiedBy>Supriya Vadlamani</cp:lastModifiedBy>
  <cp:revision>121</cp:revision>
  <dcterms:created xsi:type="dcterms:W3CDTF">2009-10-13T13:29:18Z</dcterms:created>
  <dcterms:modified xsi:type="dcterms:W3CDTF">2009-10-20T23:05:36Z</dcterms:modified>
</cp:coreProperties>
</file>