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1815" r:id="rId3"/>
    <p:sldId id="1580" r:id="rId4"/>
    <p:sldId id="1818" r:id="rId5"/>
    <p:sldId id="1817" r:id="rId6"/>
    <p:sldId id="1578" r:id="rId7"/>
    <p:sldId id="1830" r:id="rId8"/>
    <p:sldId id="1816" r:id="rId9"/>
    <p:sldId id="1581" r:id="rId10"/>
    <p:sldId id="1582" r:id="rId11"/>
    <p:sldId id="1819" r:id="rId12"/>
    <p:sldId id="1588" r:id="rId13"/>
    <p:sldId id="1583" r:id="rId14"/>
    <p:sldId id="1841" r:id="rId15"/>
    <p:sldId id="1584" r:id="rId16"/>
    <p:sldId id="1820" r:id="rId17"/>
    <p:sldId id="1821" r:id="rId18"/>
    <p:sldId id="1824" r:id="rId19"/>
    <p:sldId id="1823" r:id="rId20"/>
    <p:sldId id="1825" r:id="rId21"/>
    <p:sldId id="1822" r:id="rId22"/>
    <p:sldId id="1828" r:id="rId23"/>
    <p:sldId id="1831" r:id="rId24"/>
    <p:sldId id="1829" r:id="rId25"/>
    <p:sldId id="1835" r:id="rId26"/>
    <p:sldId id="1832" r:id="rId27"/>
    <p:sldId id="1577" r:id="rId28"/>
    <p:sldId id="1833" r:id="rId29"/>
    <p:sldId id="1836" r:id="rId30"/>
    <p:sldId id="1837" r:id="rId31"/>
    <p:sldId id="1838" r:id="rId32"/>
    <p:sldId id="1576" r:id="rId33"/>
    <p:sldId id="1587" r:id="rId34"/>
    <p:sldId id="802" r:id="rId35"/>
    <p:sldId id="1585" r:id="rId36"/>
    <p:sldId id="1842" r:id="rId37"/>
    <p:sldId id="1840" r:id="rId38"/>
    <p:sldId id="647" r:id="rId39"/>
  </p:sldIdLst>
  <p:sldSz cx="12192000" cy="6858000"/>
  <p:notesSz cx="70104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ah Snavely" initials="NS" lastIdx="1" clrIdx="0">
    <p:extLst>
      <p:ext uri="{19B8F6BF-5375-455C-9EA6-DF929625EA0E}">
        <p15:presenceInfo xmlns:p15="http://schemas.microsoft.com/office/powerpoint/2012/main" userId="e413a5a406f4dd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6EFFA"/>
    <a:srgbClr val="ECFCE8"/>
    <a:srgbClr val="FAE9E9"/>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87138" autoAdjust="0"/>
  </p:normalViewPr>
  <p:slideViewPr>
    <p:cSldViewPr>
      <p:cViewPr varScale="1">
        <p:scale>
          <a:sx n="56" d="100"/>
          <a:sy n="56" d="100"/>
        </p:scale>
        <p:origin x="568" y="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5/5/2022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5/5/2022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18</a:t>
            </a:fld>
            <a:endParaRPr lang="en-US"/>
          </a:p>
        </p:txBody>
      </p:sp>
    </p:spTree>
    <p:extLst>
      <p:ext uri="{BB962C8B-B14F-4D97-AF65-F5344CB8AC3E}">
        <p14:creationId xmlns:p14="http://schemas.microsoft.com/office/powerpoint/2010/main" val="62013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250910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20</a:t>
            </a:fld>
            <a:endParaRPr lang="en-US"/>
          </a:p>
        </p:txBody>
      </p:sp>
    </p:spTree>
    <p:extLst>
      <p:ext uri="{BB962C8B-B14F-4D97-AF65-F5344CB8AC3E}">
        <p14:creationId xmlns:p14="http://schemas.microsoft.com/office/powerpoint/2010/main" val="323064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2019/12/19/technology/facial-recognition-bias.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20/06/24/technology/facial-recognition-arrest.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arxiv.org/abs/2003.03808" TargetMode="External"/><Relationship Id="rId4" Type="http://schemas.openxmlformats.org/officeDocument/2006/relationships/hyperlink" Target="https://github.com/tg-bomze/Face-Depixeliz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theverge.com/21298762/face-depixelizer-ai-machine-learning-tool-pulse-stylegan-obama-bias"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tg-bomze/Face-Depixeliz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medium.com/@blaisea/do-algorithms-reveal-sexual-orientation-or-just-expose-our-stereotypes-d998fafdf477"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xcavating.ai/"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xposing.ai/" TargetMode="External"/><Relationship Id="rId2" Type="http://schemas.openxmlformats.org/officeDocument/2006/relationships/hyperlink" Target="https://sites.google.com/view/fatecv-tutorial/schedul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exposing.a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2006.16923" TargetMode="External"/><Relationship Id="rId2" Type="http://schemas.openxmlformats.org/officeDocument/2006/relationships/hyperlink" Target="https://exposing.ai/datase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heverge.com/2021/3/5/22314980/tom-cruise-deepfake-tiktok-videos-ai-impersonator-chris-ume-miles-fisher"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wq-kmFCrF5Q?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eterwang512.github.io/CNNDetectio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ytimes.com/2019/04/25/lens/sarah-lewis-racial-bias-photography.html" TargetMode="External"/><Relationship Id="rId2" Type="http://schemas.openxmlformats.org/officeDocument/2006/relationships/hyperlink" Target="https://www.npr.org/2014/11/13/363517842/for-decades-kodak-s-shirley-cards-set-photography-s-skin-tone-standard"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0964" y="3124200"/>
            <a:ext cx="8850072" cy="1066799"/>
          </a:xfrm>
        </p:spPr>
        <p:txBody>
          <a:bodyPr>
            <a:normAutofit/>
          </a:bodyPr>
          <a:lstStyle/>
          <a:p>
            <a:r>
              <a:rPr lang="en-US" sz="3200" dirty="0"/>
              <a:t>Computer Vision, Society, and Ethics</a:t>
            </a:r>
          </a:p>
        </p:txBody>
      </p:sp>
      <p:sp>
        <p:nvSpPr>
          <p:cNvPr id="6" name="Title 1"/>
          <p:cNvSpPr txBox="1">
            <a:spLocks/>
          </p:cNvSpPr>
          <p:nvPr/>
        </p:nvSpPr>
        <p:spPr>
          <a:xfrm>
            <a:off x="2209800" y="2286000"/>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ADB0-A101-4738-B191-061633A7E68E}"/>
              </a:ext>
            </a:extLst>
          </p:cNvPr>
          <p:cNvSpPr>
            <a:spLocks noGrp="1"/>
          </p:cNvSpPr>
          <p:nvPr>
            <p:ph type="title"/>
          </p:nvPr>
        </p:nvSpPr>
        <p:spPr/>
        <p:txBody>
          <a:bodyPr/>
          <a:lstStyle/>
          <a:p>
            <a:r>
              <a:rPr lang="en-US" dirty="0"/>
              <a:t>Face recognition</a:t>
            </a:r>
          </a:p>
        </p:txBody>
      </p:sp>
      <p:sp>
        <p:nvSpPr>
          <p:cNvPr id="3" name="Content Placeholder 2">
            <a:extLst>
              <a:ext uri="{FF2B5EF4-FFF2-40B4-BE49-F238E27FC236}">
                <a16:creationId xmlns:a16="http://schemas.microsoft.com/office/drawing/2014/main" id="{65F01829-746E-4330-9114-0B6843214341}"/>
              </a:ext>
            </a:extLst>
          </p:cNvPr>
          <p:cNvSpPr>
            <a:spLocks noGrp="1"/>
          </p:cNvSpPr>
          <p:nvPr>
            <p:ph idx="1"/>
          </p:nvPr>
        </p:nvSpPr>
        <p:spPr>
          <a:xfrm>
            <a:off x="609600" y="1600201"/>
            <a:ext cx="10972800" cy="5105399"/>
          </a:xfrm>
        </p:spPr>
        <p:txBody>
          <a:bodyPr>
            <a:normAutofit/>
          </a:bodyPr>
          <a:lstStyle/>
          <a:p>
            <a:r>
              <a:rPr lang="en-US" dirty="0"/>
              <a:t>Probably the most controversial vision technology</a:t>
            </a:r>
          </a:p>
          <a:p>
            <a:r>
              <a:rPr lang="en-US" dirty="0"/>
              <a:t>Three different versions:</a:t>
            </a:r>
          </a:p>
          <a:p>
            <a:pPr lvl="1"/>
            <a:r>
              <a:rPr lang="en-US" dirty="0"/>
              <a:t>Face verification: “Is this person Noah Snavely?” (e.g., Apple’s Face Unlock)</a:t>
            </a:r>
          </a:p>
          <a:p>
            <a:pPr lvl="1"/>
            <a:r>
              <a:rPr lang="en-US" dirty="0"/>
              <a:t>Face clustering: “Who are all the people in this photo collection”? (e.g., Google Photos search)</a:t>
            </a:r>
          </a:p>
          <a:p>
            <a:pPr lvl="1"/>
            <a:r>
              <a:rPr lang="en-US" dirty="0"/>
              <a:t>Face recognition: “Who is this person”? (e.g., identify a person from surveillance footage of a crime scene)</a:t>
            </a:r>
          </a:p>
          <a:p>
            <a:r>
              <a:rPr lang="en-US" dirty="0"/>
              <a:t>Applications can suffer from bias (working well for some populations but not others) and misuse</a:t>
            </a:r>
          </a:p>
        </p:txBody>
      </p:sp>
    </p:spTree>
    <p:extLst>
      <p:ext uri="{BB962C8B-B14F-4D97-AF65-F5344CB8AC3E}">
        <p14:creationId xmlns:p14="http://schemas.microsoft.com/office/powerpoint/2010/main" val="12660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4E067-F2BC-402B-921F-E5A754489069}"/>
              </a:ext>
            </a:extLst>
          </p:cNvPr>
          <p:cNvPicPr>
            <a:picLocks noChangeAspect="1"/>
          </p:cNvPicPr>
          <p:nvPr/>
        </p:nvPicPr>
        <p:blipFill>
          <a:blip r:embed="rId2"/>
          <a:stretch>
            <a:fillRect/>
          </a:stretch>
        </p:blipFill>
        <p:spPr>
          <a:xfrm>
            <a:off x="4537676" y="0"/>
            <a:ext cx="7654324" cy="6858000"/>
          </a:xfrm>
          <a:prstGeom prst="rect">
            <a:avLst/>
          </a:prstGeom>
        </p:spPr>
      </p:pic>
      <p:sp>
        <p:nvSpPr>
          <p:cNvPr id="6" name="TextBox 5">
            <a:extLst>
              <a:ext uri="{FF2B5EF4-FFF2-40B4-BE49-F238E27FC236}">
                <a16:creationId xmlns:a16="http://schemas.microsoft.com/office/drawing/2014/main" id="{E627C758-6D09-43ED-AE23-95144504BF30}"/>
              </a:ext>
            </a:extLst>
          </p:cNvPr>
          <p:cNvSpPr txBox="1"/>
          <p:nvPr/>
        </p:nvSpPr>
        <p:spPr>
          <a:xfrm>
            <a:off x="914400" y="609600"/>
            <a:ext cx="3352800" cy="2062103"/>
          </a:xfrm>
          <a:prstGeom prst="rect">
            <a:avLst/>
          </a:prstGeom>
          <a:noFill/>
        </p:spPr>
        <p:txBody>
          <a:bodyPr wrap="square">
            <a:spAutoFit/>
          </a:bodyPr>
          <a:lstStyle/>
          <a:p>
            <a:pPr algn="l" fontAlgn="base"/>
            <a:r>
              <a:rPr lang="en-US" sz="3200" i="0" dirty="0">
                <a:solidFill>
                  <a:srgbClr val="333333"/>
                </a:solidFill>
                <a:effectLst/>
                <a:latin typeface="+mj-lt"/>
              </a:rPr>
              <a:t>Google Photos automatic face clustering and recognition</a:t>
            </a:r>
            <a:endParaRPr lang="en-US" sz="2800" i="0" dirty="0">
              <a:solidFill>
                <a:srgbClr val="333333"/>
              </a:solidFill>
              <a:effectLst/>
              <a:latin typeface="+mj-lt"/>
            </a:endParaRPr>
          </a:p>
        </p:txBody>
      </p:sp>
    </p:spTree>
    <p:extLst>
      <p:ext uri="{BB962C8B-B14F-4D97-AF65-F5344CB8AC3E}">
        <p14:creationId xmlns:p14="http://schemas.microsoft.com/office/powerpoint/2010/main" val="241201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C175FD-8440-4148-B95B-405DE617F21F}"/>
              </a:ext>
            </a:extLst>
          </p:cNvPr>
          <p:cNvPicPr>
            <a:picLocks noChangeAspect="1"/>
          </p:cNvPicPr>
          <p:nvPr/>
        </p:nvPicPr>
        <p:blipFill>
          <a:blip r:embed="rId2"/>
          <a:stretch>
            <a:fillRect/>
          </a:stretch>
        </p:blipFill>
        <p:spPr>
          <a:xfrm>
            <a:off x="2970858" y="0"/>
            <a:ext cx="6250284" cy="6858000"/>
          </a:xfrm>
          <a:prstGeom prst="rect">
            <a:avLst/>
          </a:prstGeom>
        </p:spPr>
      </p:pic>
      <p:sp>
        <p:nvSpPr>
          <p:cNvPr id="7" name="TextBox 6">
            <a:extLst>
              <a:ext uri="{FF2B5EF4-FFF2-40B4-BE49-F238E27FC236}">
                <a16:creationId xmlns:a16="http://schemas.microsoft.com/office/drawing/2014/main" id="{C3AD0F66-0295-4838-94B4-855A7C596055}"/>
              </a:ext>
            </a:extLst>
          </p:cNvPr>
          <p:cNvSpPr txBox="1"/>
          <p:nvPr/>
        </p:nvSpPr>
        <p:spPr>
          <a:xfrm>
            <a:off x="76200" y="5106034"/>
            <a:ext cx="2742370" cy="1477328"/>
          </a:xfrm>
          <a:prstGeom prst="rect">
            <a:avLst/>
          </a:prstGeom>
          <a:noFill/>
        </p:spPr>
        <p:txBody>
          <a:bodyPr wrap="square">
            <a:spAutoFit/>
          </a:bodyPr>
          <a:lstStyle/>
          <a:p>
            <a:r>
              <a:rPr lang="en-US" i="1" dirty="0"/>
              <a:t>NYT</a:t>
            </a:r>
            <a:r>
              <a:rPr lang="en-US" dirty="0"/>
              <a:t>, 12/20/19</a:t>
            </a:r>
          </a:p>
          <a:p>
            <a:r>
              <a:rPr lang="en-US" dirty="0">
                <a:hlinkClick r:id="rId3"/>
              </a:rPr>
              <a:t>https://www.nytimes.com/2019/12/19/technology/facial-recognition-bias.html</a:t>
            </a:r>
            <a:endParaRPr lang="en-US" dirty="0"/>
          </a:p>
        </p:txBody>
      </p:sp>
    </p:spTree>
    <p:extLst>
      <p:ext uri="{BB962C8B-B14F-4D97-AF65-F5344CB8AC3E}">
        <p14:creationId xmlns:p14="http://schemas.microsoft.com/office/powerpoint/2010/main" val="283298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8ECAE0-B0C7-4484-B2EA-9CC1DA442DFE}"/>
              </a:ext>
            </a:extLst>
          </p:cNvPr>
          <p:cNvPicPr>
            <a:picLocks noChangeAspect="1"/>
          </p:cNvPicPr>
          <p:nvPr/>
        </p:nvPicPr>
        <p:blipFill>
          <a:blip r:embed="rId2"/>
          <a:stretch>
            <a:fillRect/>
          </a:stretch>
        </p:blipFill>
        <p:spPr>
          <a:xfrm>
            <a:off x="83310" y="0"/>
            <a:ext cx="12025379" cy="6858000"/>
          </a:xfrm>
          <a:prstGeom prst="rect">
            <a:avLst/>
          </a:prstGeom>
        </p:spPr>
      </p:pic>
      <p:sp>
        <p:nvSpPr>
          <p:cNvPr id="5" name="TextBox 4">
            <a:extLst>
              <a:ext uri="{FF2B5EF4-FFF2-40B4-BE49-F238E27FC236}">
                <a16:creationId xmlns:a16="http://schemas.microsoft.com/office/drawing/2014/main" id="{CC5590EC-3066-47A0-9835-62337B970F54}"/>
              </a:ext>
            </a:extLst>
          </p:cNvPr>
          <p:cNvSpPr txBox="1"/>
          <p:nvPr/>
        </p:nvSpPr>
        <p:spPr>
          <a:xfrm>
            <a:off x="228600" y="5943600"/>
            <a:ext cx="5334000" cy="923330"/>
          </a:xfrm>
          <a:prstGeom prst="rect">
            <a:avLst/>
          </a:prstGeom>
          <a:noFill/>
        </p:spPr>
        <p:txBody>
          <a:bodyPr wrap="square">
            <a:spAutoFit/>
          </a:bodyPr>
          <a:lstStyle/>
          <a:p>
            <a:r>
              <a:rPr lang="en-US" i="1" dirty="0">
                <a:solidFill>
                  <a:schemeClr val="bg1"/>
                </a:solidFill>
              </a:rPr>
              <a:t>New York Times</a:t>
            </a:r>
            <a:r>
              <a:rPr lang="en-US" dirty="0">
                <a:solidFill>
                  <a:schemeClr val="bg1"/>
                </a:solidFill>
              </a:rPr>
              <a:t>, June 24, 2020</a:t>
            </a:r>
            <a:endParaRPr lang="en-US" dirty="0">
              <a:solidFill>
                <a:schemeClr val="bg1"/>
              </a:solidFill>
              <a:hlinkClick r:id="rId3">
                <a:extLst>
                  <a:ext uri="{A12FA001-AC4F-418D-AE19-62706E023703}">
                    <ahyp:hlinkClr xmlns:ahyp="http://schemas.microsoft.com/office/drawing/2018/hyperlinkcolor" val="tx"/>
                  </a:ext>
                </a:extLst>
              </a:hlinkClick>
            </a:endParaRPr>
          </a:p>
          <a:p>
            <a:r>
              <a:rPr lang="en-US" dirty="0">
                <a:solidFill>
                  <a:schemeClr val="tx2">
                    <a:lumMod val="20000"/>
                    <a:lumOff val="80000"/>
                  </a:schemeClr>
                </a:solidFill>
                <a:hlinkClick r:id="rId3">
                  <a:extLst>
                    <a:ext uri="{A12FA001-AC4F-418D-AE19-62706E023703}">
                      <ahyp:hlinkClr xmlns:ahyp="http://schemas.microsoft.com/office/drawing/2018/hyperlinkcolor" val="tx"/>
                    </a:ext>
                  </a:extLst>
                </a:hlinkClick>
              </a:rPr>
              <a:t>https://www.nytimes.com/2020/06/24/technology/facial-recognition-arrest.html</a:t>
            </a:r>
            <a:r>
              <a:rPr lang="en-US" dirty="0">
                <a:solidFill>
                  <a:schemeClr val="tx2">
                    <a:lumMod val="20000"/>
                    <a:lumOff val="80000"/>
                  </a:schemeClr>
                </a:solidFill>
              </a:rPr>
              <a:t> </a:t>
            </a:r>
          </a:p>
        </p:txBody>
      </p:sp>
    </p:spTree>
    <p:extLst>
      <p:ext uri="{BB962C8B-B14F-4D97-AF65-F5344CB8AC3E}">
        <p14:creationId xmlns:p14="http://schemas.microsoft.com/office/powerpoint/2010/main" val="378822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C3B1-E2DB-4D7B-90F6-205B00F24D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A24264-5784-43CF-BFB4-71F036E5B4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4F3BF3-3A2E-4C90-B863-7BF290976035}"/>
              </a:ext>
            </a:extLst>
          </p:cNvPr>
          <p:cNvPicPr>
            <a:picLocks noChangeAspect="1"/>
          </p:cNvPicPr>
          <p:nvPr/>
        </p:nvPicPr>
        <p:blipFill>
          <a:blip r:embed="rId2"/>
          <a:stretch>
            <a:fillRect/>
          </a:stretch>
        </p:blipFill>
        <p:spPr>
          <a:xfrm>
            <a:off x="0" y="741343"/>
            <a:ext cx="12192000" cy="5375314"/>
          </a:xfrm>
          <a:prstGeom prst="rect">
            <a:avLst/>
          </a:prstGeom>
        </p:spPr>
      </p:pic>
      <p:sp>
        <p:nvSpPr>
          <p:cNvPr id="7" name="TextBox 6">
            <a:extLst>
              <a:ext uri="{FF2B5EF4-FFF2-40B4-BE49-F238E27FC236}">
                <a16:creationId xmlns:a16="http://schemas.microsoft.com/office/drawing/2014/main" id="{4ECAE0FE-FB87-4A65-A210-B0B2EA691650}"/>
              </a:ext>
            </a:extLst>
          </p:cNvPr>
          <p:cNvSpPr txBox="1"/>
          <p:nvPr/>
        </p:nvSpPr>
        <p:spPr>
          <a:xfrm>
            <a:off x="152400" y="6260196"/>
            <a:ext cx="11049000" cy="369332"/>
          </a:xfrm>
          <a:prstGeom prst="rect">
            <a:avLst/>
          </a:prstGeom>
          <a:noFill/>
        </p:spPr>
        <p:txBody>
          <a:bodyPr wrap="square">
            <a:spAutoFit/>
          </a:bodyPr>
          <a:lstStyle/>
          <a:p>
            <a:r>
              <a:rPr lang="en-US" dirty="0">
                <a:hlinkClick r:id="rId3"/>
              </a:rPr>
              <a:t>https://www.nytimes.com/2020/01/18/technology/clearview-privacy-facial-recognition.html</a:t>
            </a:r>
            <a:endParaRPr lang="en-US" dirty="0"/>
          </a:p>
        </p:txBody>
      </p:sp>
    </p:spTree>
    <p:extLst>
      <p:ext uri="{BB962C8B-B14F-4D97-AF65-F5344CB8AC3E}">
        <p14:creationId xmlns:p14="http://schemas.microsoft.com/office/powerpoint/2010/main" val="241289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21FE-29C9-4664-AC9E-936BAF420E5F}"/>
              </a:ext>
            </a:extLst>
          </p:cNvPr>
          <p:cNvSpPr>
            <a:spLocks noGrp="1"/>
          </p:cNvSpPr>
          <p:nvPr>
            <p:ph type="title"/>
          </p:nvPr>
        </p:nvSpPr>
        <p:spPr/>
        <p:txBody>
          <a:bodyPr/>
          <a:lstStyle/>
          <a:p>
            <a:r>
              <a:rPr lang="en-US" dirty="0"/>
              <a:t>Face analysis</a:t>
            </a:r>
          </a:p>
        </p:txBody>
      </p:sp>
      <p:sp>
        <p:nvSpPr>
          <p:cNvPr id="3" name="Content Placeholder 2">
            <a:extLst>
              <a:ext uri="{FF2B5EF4-FFF2-40B4-BE49-F238E27FC236}">
                <a16:creationId xmlns:a16="http://schemas.microsoft.com/office/drawing/2014/main" id="{65048558-DF39-4F00-B218-B8E17596E9BF}"/>
              </a:ext>
            </a:extLst>
          </p:cNvPr>
          <p:cNvSpPr>
            <a:spLocks noGrp="1"/>
          </p:cNvSpPr>
          <p:nvPr>
            <p:ph idx="1"/>
          </p:nvPr>
        </p:nvSpPr>
        <p:spPr/>
        <p:txBody>
          <a:bodyPr/>
          <a:lstStyle/>
          <a:p>
            <a:r>
              <a:rPr lang="en-US" dirty="0"/>
              <a:t>Gender classification</a:t>
            </a:r>
          </a:p>
          <a:p>
            <a:r>
              <a:rPr lang="en-US" dirty="0"/>
              <a:t>Age regression</a:t>
            </a:r>
          </a:p>
          <a:p>
            <a:r>
              <a:rPr lang="en-US" dirty="0"/>
              <a:t>Expression classification</a:t>
            </a:r>
          </a:p>
          <a:p>
            <a:r>
              <a:rPr lang="en-US" dirty="0"/>
              <a:t>Ethnicity classification</a:t>
            </a:r>
          </a:p>
        </p:txBody>
      </p:sp>
      <p:pic>
        <p:nvPicPr>
          <p:cNvPr id="4" name="Picture 4" descr="http://www.etechmag.com/wp-content/uploads/2012/06/Face-dot-com.jpg">
            <a:extLst>
              <a:ext uri="{FF2B5EF4-FFF2-40B4-BE49-F238E27FC236}">
                <a16:creationId xmlns:a16="http://schemas.microsoft.com/office/drawing/2014/main" id="{826D3BFE-7FAC-46A9-B6B5-754485849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57200"/>
            <a:ext cx="6030651" cy="60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54496-2717-4606-97A3-865ED8093A3D}"/>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grpSp>
        <p:nvGrpSpPr>
          <p:cNvPr id="12" name="Group 11">
            <a:extLst>
              <a:ext uri="{FF2B5EF4-FFF2-40B4-BE49-F238E27FC236}">
                <a16:creationId xmlns:a16="http://schemas.microsoft.com/office/drawing/2014/main" id="{757E5B10-E109-4796-8D63-D2AE13A48B42}"/>
              </a:ext>
            </a:extLst>
          </p:cNvPr>
          <p:cNvGrpSpPr/>
          <p:nvPr/>
        </p:nvGrpSpPr>
        <p:grpSpPr>
          <a:xfrm>
            <a:off x="2590800" y="1676400"/>
            <a:ext cx="7010400" cy="4408698"/>
            <a:chOff x="304800" y="1371600"/>
            <a:chExt cx="5312835" cy="3341132"/>
          </a:xfrm>
        </p:grpSpPr>
        <p:pic>
          <p:nvPicPr>
            <p:cNvPr id="7" name="Picture 6">
              <a:extLst>
                <a:ext uri="{FF2B5EF4-FFF2-40B4-BE49-F238E27FC236}">
                  <a16:creationId xmlns:a16="http://schemas.microsoft.com/office/drawing/2014/main" id="{52C15672-CEE5-4DF9-8915-B4B3BAC89756}"/>
                </a:ext>
              </a:extLst>
            </p:cNvPr>
            <p:cNvPicPr>
              <a:picLocks noChangeAspect="1"/>
            </p:cNvPicPr>
            <p:nvPr/>
          </p:nvPicPr>
          <p:blipFill>
            <a:blip r:embed="rId2"/>
            <a:stretch>
              <a:fillRect/>
            </a:stretch>
          </p:blipFill>
          <p:spPr>
            <a:xfrm>
              <a:off x="304800" y="1371600"/>
              <a:ext cx="5312835" cy="2971800"/>
            </a:xfrm>
            <a:prstGeom prst="rect">
              <a:avLst/>
            </a:prstGeom>
          </p:spPr>
        </p:pic>
        <p:sp>
          <p:nvSpPr>
            <p:cNvPr id="11" name="TextBox 10">
              <a:extLst>
                <a:ext uri="{FF2B5EF4-FFF2-40B4-BE49-F238E27FC236}">
                  <a16:creationId xmlns:a16="http://schemas.microsoft.com/office/drawing/2014/main" id="{671E2DF3-F462-4670-A730-B5E9FB249149}"/>
                </a:ext>
              </a:extLst>
            </p:cNvPr>
            <p:cNvSpPr txBox="1"/>
            <p:nvPr/>
          </p:nvSpPr>
          <p:spPr>
            <a:xfrm>
              <a:off x="560917" y="4343400"/>
              <a:ext cx="4800600" cy="369332"/>
            </a:xfrm>
            <a:prstGeom prst="rect">
              <a:avLst/>
            </a:prstGeom>
            <a:noFill/>
          </p:spPr>
          <p:txBody>
            <a:bodyPr wrap="square">
              <a:spAutoFit/>
            </a:bodyPr>
            <a:lstStyle/>
            <a:p>
              <a:pPr algn="ctr"/>
              <a:r>
                <a:rPr lang="en-US" dirty="0"/>
                <a:t>Images from the Pilot Parliaments Benchmark</a:t>
              </a:r>
            </a:p>
          </p:txBody>
        </p:sp>
      </p:grpSp>
      <p:sp>
        <p:nvSpPr>
          <p:cNvPr id="15" name="Title 14">
            <a:extLst>
              <a:ext uri="{FF2B5EF4-FFF2-40B4-BE49-F238E27FC236}">
                <a16:creationId xmlns:a16="http://schemas.microsoft.com/office/drawing/2014/main" id="{38C1B7A4-D46A-4EF1-8E45-EA79A7DD73B6}"/>
              </a:ext>
            </a:extLst>
          </p:cNvPr>
          <p:cNvSpPr>
            <a:spLocks noGrp="1"/>
          </p:cNvSpPr>
          <p:nvPr>
            <p:ph type="title"/>
          </p:nvPr>
        </p:nvSpPr>
        <p:spPr/>
        <p:txBody>
          <a:bodyPr>
            <a:normAutofit fontScale="90000"/>
          </a:bodyPr>
          <a:lstStyle/>
          <a:p>
            <a:r>
              <a:rPr lang="en-US" dirty="0"/>
              <a:t>Gender Shades – Evaluation of bias in Gender Classification</a:t>
            </a:r>
          </a:p>
        </p:txBody>
      </p:sp>
    </p:spTree>
    <p:extLst>
      <p:ext uri="{BB962C8B-B14F-4D97-AF65-F5344CB8AC3E}">
        <p14:creationId xmlns:p14="http://schemas.microsoft.com/office/powerpoint/2010/main" val="199713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5CACC-8512-4A54-AD36-66EE8628435A}"/>
              </a:ext>
            </a:extLst>
          </p:cNvPr>
          <p:cNvPicPr>
            <a:picLocks noChangeAspect="1"/>
          </p:cNvPicPr>
          <p:nvPr/>
        </p:nvPicPr>
        <p:blipFill>
          <a:blip r:embed="rId2"/>
          <a:stretch>
            <a:fillRect/>
          </a:stretch>
        </p:blipFill>
        <p:spPr>
          <a:xfrm>
            <a:off x="0" y="762000"/>
            <a:ext cx="12192000" cy="4871367"/>
          </a:xfrm>
          <a:prstGeom prst="rect">
            <a:avLst/>
          </a:prstGeom>
        </p:spPr>
      </p:pic>
      <p:sp>
        <p:nvSpPr>
          <p:cNvPr id="5" name="TextBox 4">
            <a:extLst>
              <a:ext uri="{FF2B5EF4-FFF2-40B4-BE49-F238E27FC236}">
                <a16:creationId xmlns:a16="http://schemas.microsoft.com/office/drawing/2014/main" id="{CC5F47FE-47CC-49E2-9FB6-61151DAC08A7}"/>
              </a:ext>
            </a:extLst>
          </p:cNvPr>
          <p:cNvSpPr txBox="1"/>
          <p:nvPr/>
        </p:nvSpPr>
        <p:spPr>
          <a:xfrm>
            <a:off x="76200" y="6172200"/>
            <a:ext cx="10287000" cy="646331"/>
          </a:xfrm>
          <a:prstGeom prst="rect">
            <a:avLst/>
          </a:prstGeom>
          <a:noFill/>
        </p:spPr>
        <p:txBody>
          <a:bodyPr wrap="square">
            <a:spAutoFit/>
          </a:bodyPr>
          <a:lstStyle/>
          <a:p>
            <a:r>
              <a:rPr lang="en-US" dirty="0"/>
              <a:t>Joy </a:t>
            </a:r>
            <a:r>
              <a:rPr lang="en-US" dirty="0" err="1"/>
              <a:t>Buolamwini</a:t>
            </a:r>
            <a:r>
              <a:rPr lang="en-US" dirty="0"/>
              <a:t> and Timnit </a:t>
            </a:r>
            <a:r>
              <a:rPr lang="en-US" dirty="0" err="1"/>
              <a:t>Gebru</a:t>
            </a:r>
            <a:r>
              <a:rPr lang="en-US" dirty="0"/>
              <a:t>. </a:t>
            </a:r>
            <a:r>
              <a:rPr lang="en-US" b="1" dirty="0"/>
              <a:t>Gender shades: Intersectional accuracy disparities in commercial gender classification.</a:t>
            </a:r>
            <a:r>
              <a:rPr lang="en-US" dirty="0"/>
              <a:t> Conference on Fairness, Accountability and Transparency. 2018.</a:t>
            </a:r>
          </a:p>
        </p:txBody>
      </p:sp>
      <p:sp>
        <p:nvSpPr>
          <p:cNvPr id="6" name="Rectangle 5">
            <a:extLst>
              <a:ext uri="{FF2B5EF4-FFF2-40B4-BE49-F238E27FC236}">
                <a16:creationId xmlns:a16="http://schemas.microsoft.com/office/drawing/2014/main" id="{202DEB14-2EB9-4623-AFAA-13C2AABF40B1}"/>
              </a:ext>
            </a:extLst>
          </p:cNvPr>
          <p:cNvSpPr/>
          <p:nvPr/>
        </p:nvSpPr>
        <p:spPr>
          <a:xfrm>
            <a:off x="1676400" y="4495800"/>
            <a:ext cx="10134600" cy="30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grpSp>
        <p:nvGrpSpPr>
          <p:cNvPr id="11" name="Group 10">
            <a:extLst>
              <a:ext uri="{FF2B5EF4-FFF2-40B4-BE49-F238E27FC236}">
                <a16:creationId xmlns:a16="http://schemas.microsoft.com/office/drawing/2014/main" id="{F1E24952-83BB-4362-9F9C-85D2D7F239B3}"/>
              </a:ext>
            </a:extLst>
          </p:cNvPr>
          <p:cNvGrpSpPr/>
          <p:nvPr/>
        </p:nvGrpSpPr>
        <p:grpSpPr>
          <a:xfrm>
            <a:off x="7086600" y="990600"/>
            <a:ext cx="4953000" cy="5252758"/>
            <a:chOff x="6438900" y="762000"/>
            <a:chExt cx="4953000" cy="5252758"/>
          </a:xfrm>
        </p:grpSpPr>
        <p:pic>
          <p:nvPicPr>
            <p:cNvPr id="4" name="Picture 3" descr="A black and white checkered floor&#10;&#10;Description automatically generated with medium confidence">
              <a:extLst>
                <a:ext uri="{FF2B5EF4-FFF2-40B4-BE49-F238E27FC236}">
                  <a16:creationId xmlns:a16="http://schemas.microsoft.com/office/drawing/2014/main" id="{59A6CD3D-B977-40EF-A0A7-97B24CA78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762000"/>
              <a:ext cx="4876800" cy="4876800"/>
            </a:xfrm>
            <a:prstGeom prst="rect">
              <a:avLst/>
            </a:prstGeom>
          </p:spPr>
        </p:pic>
        <p:sp>
          <p:nvSpPr>
            <p:cNvPr id="8" name="TextBox 7">
              <a:extLst>
                <a:ext uri="{FF2B5EF4-FFF2-40B4-BE49-F238E27FC236}">
                  <a16:creationId xmlns:a16="http://schemas.microsoft.com/office/drawing/2014/main" id="{08800EDD-75BE-4B7B-959D-445AAACE7735}"/>
                </a:ext>
              </a:extLst>
            </p:cNvPr>
            <p:cNvSpPr txBox="1"/>
            <p:nvPr/>
          </p:nvSpPr>
          <p:spPr>
            <a:xfrm>
              <a:off x="6438900" y="5645426"/>
              <a:ext cx="4953000" cy="369332"/>
            </a:xfrm>
            <a:prstGeom prst="rect">
              <a:avLst/>
            </a:prstGeom>
            <a:noFill/>
          </p:spPr>
          <p:txBody>
            <a:bodyPr wrap="square">
              <a:spAutoFit/>
            </a:bodyPr>
            <a:lstStyle/>
            <a:p>
              <a:pPr algn="ctr"/>
              <a:r>
                <a:rPr lang="en-US" dirty="0">
                  <a:hlinkClick r:id="rId4"/>
                </a:rPr>
                <a:t>https://github.com/tg-bomze/Face-Depixelizer</a:t>
              </a:r>
              <a:endParaRPr lang="en-US" dirty="0"/>
            </a:p>
          </p:txBody>
        </p:sp>
      </p:grpSp>
      <p:sp>
        <p:nvSpPr>
          <p:cNvPr id="12" name="TextBox 11">
            <a:extLst>
              <a:ext uri="{FF2B5EF4-FFF2-40B4-BE49-F238E27FC236}">
                <a16:creationId xmlns:a16="http://schemas.microsoft.com/office/drawing/2014/main" id="{3C123D87-7346-487C-AD9D-D4F4E1C10470}"/>
              </a:ext>
            </a:extLst>
          </p:cNvPr>
          <p:cNvSpPr txBox="1"/>
          <p:nvPr/>
        </p:nvSpPr>
        <p:spPr>
          <a:xfrm>
            <a:off x="636104" y="1752600"/>
            <a:ext cx="5257800" cy="1477328"/>
          </a:xfrm>
          <a:prstGeom prst="rect">
            <a:avLst/>
          </a:prstGeom>
          <a:noFill/>
        </p:spPr>
        <p:txBody>
          <a:bodyPr wrap="square">
            <a:spAutoFit/>
          </a:bodyPr>
          <a:lstStyle/>
          <a:p>
            <a:r>
              <a:rPr lang="en-US" b="1" dirty="0"/>
              <a:t>PULSE: Self-Supervised Photo </a:t>
            </a:r>
            <a:r>
              <a:rPr lang="en-US" b="1" dirty="0" err="1"/>
              <a:t>Upsampling</a:t>
            </a:r>
            <a:r>
              <a:rPr lang="en-US" b="1" dirty="0"/>
              <a:t> via Latent Space Exploration of Generative Models</a:t>
            </a:r>
          </a:p>
          <a:p>
            <a:r>
              <a:rPr lang="en-US" dirty="0" err="1"/>
              <a:t>Sachit</a:t>
            </a:r>
            <a:r>
              <a:rPr lang="en-US" dirty="0"/>
              <a:t> Menon, </a:t>
            </a:r>
            <a:r>
              <a:rPr lang="en-US" dirty="0" err="1"/>
              <a:t>Alexandru</a:t>
            </a:r>
            <a:r>
              <a:rPr lang="en-US" dirty="0"/>
              <a:t> Damian, </a:t>
            </a:r>
            <a:r>
              <a:rPr lang="en-US" dirty="0" err="1"/>
              <a:t>Shijia</a:t>
            </a:r>
            <a:r>
              <a:rPr lang="en-US" dirty="0"/>
              <a:t> Hu, Nikhil Ravi, and Cynthia Rudin</a:t>
            </a:r>
          </a:p>
          <a:p>
            <a:r>
              <a:rPr lang="en-US" dirty="0">
                <a:hlinkClick r:id="rId5"/>
              </a:rPr>
              <a:t>https://arxiv.org/abs/2003.03808</a:t>
            </a:r>
            <a:endParaRPr lang="en-US" dirty="0"/>
          </a:p>
        </p:txBody>
      </p:sp>
      <p:pic>
        <p:nvPicPr>
          <p:cNvPr id="14" name="Picture 13">
            <a:extLst>
              <a:ext uri="{FF2B5EF4-FFF2-40B4-BE49-F238E27FC236}">
                <a16:creationId xmlns:a16="http://schemas.microsoft.com/office/drawing/2014/main" id="{3DD0511E-7C1F-4CDE-B2F3-D4B2A1F41121}"/>
              </a:ext>
            </a:extLst>
          </p:cNvPr>
          <p:cNvPicPr>
            <a:picLocks noChangeAspect="1"/>
          </p:cNvPicPr>
          <p:nvPr/>
        </p:nvPicPr>
        <p:blipFill>
          <a:blip r:embed="rId6"/>
          <a:stretch>
            <a:fillRect/>
          </a:stretch>
        </p:blipFill>
        <p:spPr>
          <a:xfrm>
            <a:off x="1107702" y="3429000"/>
            <a:ext cx="4490196" cy="3886200"/>
          </a:xfrm>
          <a:prstGeom prst="rect">
            <a:avLst/>
          </a:prstGeom>
        </p:spPr>
      </p:pic>
    </p:spTree>
    <p:extLst>
      <p:ext uri="{BB962C8B-B14F-4D97-AF65-F5344CB8AC3E}">
        <p14:creationId xmlns:p14="http://schemas.microsoft.com/office/powerpoint/2010/main" val="6389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5486400" cy="1660524"/>
          </a:xfrm>
        </p:spPr>
        <p:txBody>
          <a:bodyPr>
            <a:normAutofit/>
          </a:bodyPr>
          <a:lstStyle/>
          <a:p>
            <a:r>
              <a:rPr lang="en-US" dirty="0"/>
              <a:t>Case study – </a:t>
            </a:r>
            <a:r>
              <a:rPr lang="en-US" dirty="0" err="1"/>
              <a:t>upsampling</a:t>
            </a:r>
            <a:r>
              <a:rPr lang="en-US" dirty="0"/>
              <a:t> faces</a:t>
            </a:r>
          </a:p>
        </p:txBody>
      </p:sp>
      <p:pic>
        <p:nvPicPr>
          <p:cNvPr id="1026" name="Picture 2">
            <a:extLst>
              <a:ext uri="{FF2B5EF4-FFF2-40B4-BE49-F238E27FC236}">
                <a16:creationId xmlns:a16="http://schemas.microsoft.com/office/drawing/2014/main" id="{58351684-E1A0-4DEC-B6EC-621EF8CBC2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40" b="12826"/>
          <a:stretch/>
        </p:blipFill>
        <p:spPr bwMode="auto">
          <a:xfrm>
            <a:off x="457200" y="2362200"/>
            <a:ext cx="6706899" cy="3278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1183C0-A33C-4F30-870A-0734C8BB5291}"/>
              </a:ext>
            </a:extLst>
          </p:cNvPr>
          <p:cNvPicPr>
            <a:picLocks noChangeAspect="1"/>
          </p:cNvPicPr>
          <p:nvPr/>
        </p:nvPicPr>
        <p:blipFill>
          <a:blip r:embed="rId4"/>
          <a:stretch>
            <a:fillRect/>
          </a:stretch>
        </p:blipFill>
        <p:spPr>
          <a:xfrm>
            <a:off x="7315200" y="-23191"/>
            <a:ext cx="4829891" cy="6858000"/>
          </a:xfrm>
          <a:prstGeom prst="rect">
            <a:avLst/>
          </a:prstGeom>
        </p:spPr>
      </p:pic>
      <p:sp>
        <p:nvSpPr>
          <p:cNvPr id="8" name="TextBox 7">
            <a:extLst>
              <a:ext uri="{FF2B5EF4-FFF2-40B4-BE49-F238E27FC236}">
                <a16:creationId xmlns:a16="http://schemas.microsoft.com/office/drawing/2014/main" id="{C4D28695-DC3B-4B65-8A48-E0B52167E109}"/>
              </a:ext>
            </a:extLst>
          </p:cNvPr>
          <p:cNvSpPr txBox="1"/>
          <p:nvPr/>
        </p:nvSpPr>
        <p:spPr>
          <a:xfrm>
            <a:off x="72467" y="6184218"/>
            <a:ext cx="6096946" cy="646331"/>
          </a:xfrm>
          <a:prstGeom prst="rect">
            <a:avLst/>
          </a:prstGeom>
          <a:noFill/>
        </p:spPr>
        <p:txBody>
          <a:bodyPr wrap="square">
            <a:spAutoFit/>
          </a:bodyPr>
          <a:lstStyle/>
          <a:p>
            <a:r>
              <a:rPr lang="en-US" dirty="0">
                <a:hlinkClick r:id="rId5"/>
              </a:rPr>
              <a:t>https://www.theverge.com/21298762/face-depixelizer-ai-machine-learning-tool-pulse-stylegan-obama-bias</a:t>
            </a:r>
            <a:endParaRPr lang="en-US" dirty="0"/>
          </a:p>
        </p:txBody>
      </p:sp>
    </p:spTree>
    <p:extLst>
      <p:ext uri="{BB962C8B-B14F-4D97-AF65-F5344CB8AC3E}">
        <p14:creationId xmlns:p14="http://schemas.microsoft.com/office/powerpoint/2010/main" val="34293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15C56-7555-654D-92C3-368DAE468C32}"/>
              </a:ext>
            </a:extLst>
          </p:cNvPr>
          <p:cNvSpPr>
            <a:spLocks noGrp="1"/>
          </p:cNvSpPr>
          <p:nvPr>
            <p:ph type="title"/>
          </p:nvPr>
        </p:nvSpPr>
        <p:spPr/>
        <p:txBody>
          <a:bodyPr/>
          <a:lstStyle/>
          <a:p>
            <a:r>
              <a:rPr lang="en-US" dirty="0"/>
              <a:t>Announcements</a:t>
            </a:r>
          </a:p>
        </p:txBody>
      </p:sp>
      <p:sp>
        <p:nvSpPr>
          <p:cNvPr id="5" name="Content Placeholder 4">
            <a:extLst>
              <a:ext uri="{FF2B5EF4-FFF2-40B4-BE49-F238E27FC236}">
                <a16:creationId xmlns:a16="http://schemas.microsoft.com/office/drawing/2014/main" id="{4A924DA1-24A6-8E46-A7AA-44A42ED486EA}"/>
              </a:ext>
            </a:extLst>
          </p:cNvPr>
          <p:cNvSpPr>
            <a:spLocks noGrp="1"/>
          </p:cNvSpPr>
          <p:nvPr>
            <p:ph idx="1"/>
          </p:nvPr>
        </p:nvSpPr>
        <p:spPr>
          <a:xfrm>
            <a:off x="609600" y="1600201"/>
            <a:ext cx="10972800" cy="4983161"/>
          </a:xfrm>
        </p:spPr>
        <p:txBody>
          <a:bodyPr>
            <a:normAutofit/>
          </a:bodyPr>
          <a:lstStyle/>
          <a:p>
            <a:r>
              <a:rPr lang="en-US" dirty="0"/>
              <a:t>In class final on Tuesday</a:t>
            </a:r>
          </a:p>
          <a:p>
            <a:pPr lvl="1"/>
            <a:r>
              <a:rPr lang="en-US" dirty="0"/>
              <a:t>Open book / open note (but please use your own notes only – do not print out hundreds of pages of course slides)</a:t>
            </a:r>
          </a:p>
          <a:p>
            <a:pPr lvl="1"/>
            <a:r>
              <a:rPr lang="en-US" dirty="0"/>
              <a:t>Please sit next to empty desks only</a:t>
            </a:r>
          </a:p>
          <a:p>
            <a:r>
              <a:rPr lang="en-US" dirty="0"/>
              <a:t>Course evaluations are open</a:t>
            </a:r>
          </a:p>
          <a:p>
            <a:pPr lvl="1"/>
            <a:r>
              <a:rPr lang="en-US" dirty="0"/>
              <a:t>We would love your feedback!</a:t>
            </a:r>
          </a:p>
          <a:p>
            <a:pPr lvl="1"/>
            <a:r>
              <a:rPr lang="en-US" dirty="0"/>
              <a:t>Small amount of extra credit for filling out</a:t>
            </a:r>
          </a:p>
          <a:p>
            <a:pPr lvl="2"/>
            <a:r>
              <a:rPr lang="en-US" dirty="0"/>
              <a:t>What you write is still anonymous, instructors only see whether students filled it out</a:t>
            </a:r>
          </a:p>
        </p:txBody>
      </p:sp>
    </p:spTree>
    <p:extLst>
      <p:ext uri="{BB962C8B-B14F-4D97-AF65-F5344CB8AC3E}">
        <p14:creationId xmlns:p14="http://schemas.microsoft.com/office/powerpoint/2010/main" val="31014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907C-C4C0-4FCE-ABA6-0157DCC733FA}"/>
              </a:ext>
            </a:extLst>
          </p:cNvPr>
          <p:cNvSpPr>
            <a:spLocks noGrp="1"/>
          </p:cNvSpPr>
          <p:nvPr>
            <p:ph type="title"/>
          </p:nvPr>
        </p:nvSpPr>
        <p:spPr>
          <a:xfrm>
            <a:off x="609600" y="15876"/>
            <a:ext cx="9753600" cy="1660524"/>
          </a:xfrm>
        </p:spPr>
        <p:txBody>
          <a:bodyPr>
            <a:normAutofit/>
          </a:bodyPr>
          <a:lstStyle/>
          <a:p>
            <a:r>
              <a:rPr lang="en-US" dirty="0"/>
              <a:t>Case study – </a:t>
            </a:r>
            <a:r>
              <a:rPr lang="en-US" dirty="0" err="1"/>
              <a:t>upsampling</a:t>
            </a:r>
            <a:r>
              <a:rPr lang="en-US" dirty="0"/>
              <a:t> faces</a:t>
            </a:r>
          </a:p>
        </p:txBody>
      </p:sp>
      <p:sp>
        <p:nvSpPr>
          <p:cNvPr id="8" name="TextBox 7">
            <a:extLst>
              <a:ext uri="{FF2B5EF4-FFF2-40B4-BE49-F238E27FC236}">
                <a16:creationId xmlns:a16="http://schemas.microsoft.com/office/drawing/2014/main" id="{26803373-45E5-40CD-8CBC-90E5C633671E}"/>
              </a:ext>
            </a:extLst>
          </p:cNvPr>
          <p:cNvSpPr txBox="1"/>
          <p:nvPr/>
        </p:nvSpPr>
        <p:spPr>
          <a:xfrm>
            <a:off x="685800" y="1828800"/>
            <a:ext cx="10820400" cy="3970318"/>
          </a:xfrm>
          <a:prstGeom prst="rect">
            <a:avLst/>
          </a:prstGeom>
          <a:noFill/>
        </p:spPr>
        <p:txBody>
          <a:bodyPr wrap="square">
            <a:spAutoFit/>
          </a:bodyPr>
          <a:lstStyle/>
          <a:p>
            <a:r>
              <a:rPr lang="en-US" sz="2800" dirty="0"/>
              <a:t>“We have noticed a lot of concern that PULSE will be used to identify individuals whose faces have been blurred out. We want to emphasize that this is impossible - PULSE makes imaginary faces of people who do not exist, which should not be confused for real people. It will not help identify or reconstruct the original image.</a:t>
            </a:r>
          </a:p>
          <a:p>
            <a:endParaRPr lang="en-US" sz="2800" dirty="0"/>
          </a:p>
          <a:p>
            <a:r>
              <a:rPr lang="en-US" sz="2800" dirty="0"/>
              <a:t>We also want to address concerns of bias in PULSE. We have now included a new section in the paper and an accompanying model card directly addressing this bias.”</a:t>
            </a:r>
          </a:p>
        </p:txBody>
      </p:sp>
      <p:sp>
        <p:nvSpPr>
          <p:cNvPr id="10" name="TextBox 9">
            <a:extLst>
              <a:ext uri="{FF2B5EF4-FFF2-40B4-BE49-F238E27FC236}">
                <a16:creationId xmlns:a16="http://schemas.microsoft.com/office/drawing/2014/main" id="{78AA654B-9E51-4A71-97AF-8FFA16C3ED2D}"/>
              </a:ext>
            </a:extLst>
          </p:cNvPr>
          <p:cNvSpPr txBox="1"/>
          <p:nvPr/>
        </p:nvSpPr>
        <p:spPr>
          <a:xfrm>
            <a:off x="4876800" y="6400800"/>
            <a:ext cx="7239000" cy="369332"/>
          </a:xfrm>
          <a:prstGeom prst="rect">
            <a:avLst/>
          </a:prstGeom>
          <a:noFill/>
        </p:spPr>
        <p:txBody>
          <a:bodyPr wrap="square">
            <a:spAutoFit/>
          </a:bodyPr>
          <a:lstStyle/>
          <a:p>
            <a:r>
              <a:rPr lang="en-US" dirty="0">
                <a:hlinkClick r:id="rId3"/>
              </a:rPr>
              <a:t>https://github.com/tg-bomze/Face-Depixelizer</a:t>
            </a:r>
            <a:r>
              <a:rPr lang="en-US" dirty="0"/>
              <a:t>, accessed May 4, 2021</a:t>
            </a:r>
          </a:p>
        </p:txBody>
      </p:sp>
    </p:spTree>
    <p:extLst>
      <p:ext uri="{BB962C8B-B14F-4D97-AF65-F5344CB8AC3E}">
        <p14:creationId xmlns:p14="http://schemas.microsoft.com/office/powerpoint/2010/main" val="8137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A931-5D75-4736-B906-19ADCCE4E308}"/>
              </a:ext>
            </a:extLst>
          </p:cNvPr>
          <p:cNvSpPr>
            <a:spLocks noGrp="1"/>
          </p:cNvSpPr>
          <p:nvPr>
            <p:ph type="title"/>
          </p:nvPr>
        </p:nvSpPr>
        <p:spPr>
          <a:xfrm>
            <a:off x="609600" y="274638"/>
            <a:ext cx="11658600" cy="1143000"/>
          </a:xfrm>
        </p:spPr>
        <p:txBody>
          <a:bodyPr>
            <a:normAutofit/>
          </a:bodyPr>
          <a:lstStyle/>
          <a:p>
            <a:r>
              <a:rPr lang="en-US" dirty="0"/>
              <a:t>Case study – classifying sexual orientation</a:t>
            </a:r>
          </a:p>
        </p:txBody>
      </p:sp>
      <p:sp>
        <p:nvSpPr>
          <p:cNvPr id="3" name="Content Placeholder 2">
            <a:extLst>
              <a:ext uri="{FF2B5EF4-FFF2-40B4-BE49-F238E27FC236}">
                <a16:creationId xmlns:a16="http://schemas.microsoft.com/office/drawing/2014/main" id="{8073B2AC-4D68-420D-8205-DC00C5B68B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69B3FA-B4FB-4709-AC5A-4082F275EC33}"/>
              </a:ext>
            </a:extLst>
          </p:cNvPr>
          <p:cNvPicPr>
            <a:picLocks noChangeAspect="1"/>
          </p:cNvPicPr>
          <p:nvPr/>
        </p:nvPicPr>
        <p:blipFill>
          <a:blip r:embed="rId2"/>
          <a:stretch>
            <a:fillRect/>
          </a:stretch>
        </p:blipFill>
        <p:spPr>
          <a:xfrm>
            <a:off x="381000" y="1473375"/>
            <a:ext cx="11430000" cy="5210928"/>
          </a:xfrm>
          <a:prstGeom prst="rect">
            <a:avLst/>
          </a:prstGeom>
        </p:spPr>
      </p:pic>
    </p:spTree>
    <p:extLst>
      <p:ext uri="{BB962C8B-B14F-4D97-AF65-F5344CB8AC3E}">
        <p14:creationId xmlns:p14="http://schemas.microsoft.com/office/powerpoint/2010/main" val="251304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3CED-4AF4-4B7A-B3E4-AE089E1475F8}"/>
              </a:ext>
            </a:extLst>
          </p:cNvPr>
          <p:cNvSpPr>
            <a:spLocks noGrp="1"/>
          </p:cNvSpPr>
          <p:nvPr>
            <p:ph idx="1"/>
          </p:nvPr>
        </p:nvSpPr>
        <p:spPr>
          <a:xfrm>
            <a:off x="609600" y="381000"/>
            <a:ext cx="10972800" cy="5334000"/>
          </a:xfrm>
        </p:spPr>
        <p:txBody>
          <a:bodyPr>
            <a:normAutofit/>
          </a:bodyPr>
          <a:lstStyle/>
          <a:p>
            <a:pPr marL="0" indent="0">
              <a:buNone/>
            </a:pPr>
            <a:r>
              <a:rPr lang="en-US" dirty="0"/>
              <a:t>“We show that faces contain much more information about sexual orientation than can be perceived and interpreted by the human brain… Given a single facial image, a classifier could correctly distinguish between gay and heterosexual men in 81% of cases, and in 74% of cases for women. … Consistent with the prenatal hormone theory of sexual orientation, gay men and women tended to have gender-atypical facial morphology, expression, and grooming styles … our findings expose a threat to the privacy and safety of gay men and women.”</a:t>
            </a:r>
          </a:p>
        </p:txBody>
      </p:sp>
      <p:sp>
        <p:nvSpPr>
          <p:cNvPr id="5" name="TextBox 4">
            <a:extLst>
              <a:ext uri="{FF2B5EF4-FFF2-40B4-BE49-F238E27FC236}">
                <a16:creationId xmlns:a16="http://schemas.microsoft.com/office/drawing/2014/main" id="{06CC1FFD-832A-43C9-8B1A-D3E25E4CB55E}"/>
              </a:ext>
            </a:extLst>
          </p:cNvPr>
          <p:cNvSpPr txBox="1"/>
          <p:nvPr/>
        </p:nvSpPr>
        <p:spPr>
          <a:xfrm>
            <a:off x="152400" y="6096000"/>
            <a:ext cx="6096946" cy="584775"/>
          </a:xfrm>
          <a:prstGeom prst="rect">
            <a:avLst/>
          </a:prstGeom>
          <a:noFill/>
        </p:spPr>
        <p:txBody>
          <a:bodyPr wrap="square">
            <a:spAutoFit/>
          </a:bodyPr>
          <a:lstStyle/>
          <a:p>
            <a:r>
              <a:rPr lang="en-US" sz="3200" dirty="0"/>
              <a:t>Wang &amp; Kosinski 2017</a:t>
            </a:r>
          </a:p>
        </p:txBody>
      </p:sp>
    </p:spTree>
    <p:extLst>
      <p:ext uri="{BB962C8B-B14F-4D97-AF65-F5344CB8AC3E}">
        <p14:creationId xmlns:p14="http://schemas.microsoft.com/office/powerpoint/2010/main" val="92023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a:xfrm>
            <a:off x="609600" y="1600201"/>
            <a:ext cx="11658600" cy="4724399"/>
          </a:xfrm>
        </p:spPr>
        <p:txBody>
          <a:bodyPr>
            <a:normAutofit/>
          </a:bodyPr>
          <a:lstStyle/>
          <a:p>
            <a:r>
              <a:rPr lang="en-US" b="1" dirty="0"/>
              <a:t>Does the application align with your values?</a:t>
            </a:r>
          </a:p>
          <a:p>
            <a:r>
              <a:rPr lang="en-US" dirty="0"/>
              <a:t>Does the task specification / evaluation metric reflect the things you care about?</a:t>
            </a:r>
          </a:p>
          <a:p>
            <a:r>
              <a:rPr lang="en-US" dirty="0"/>
              <a:t>For recognition: </a:t>
            </a:r>
          </a:p>
          <a:p>
            <a:pPr lvl="1"/>
            <a:r>
              <a:rPr lang="en-US" b="1" dirty="0"/>
              <a:t>Does the collected training / test set match your true distribution?</a:t>
            </a:r>
          </a:p>
          <a:p>
            <a:r>
              <a:rPr lang="en-US" dirty="0"/>
              <a:t>Are the algorithm’s errors biased?</a:t>
            </a:r>
          </a:p>
          <a:p>
            <a:r>
              <a:rPr lang="en-US" b="1"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3466615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lnSpcReduction="10000"/>
          </a:bodyPr>
          <a:lstStyle/>
          <a:p>
            <a:r>
              <a:rPr lang="en-US" dirty="0"/>
              <a:t>Training / test set?</a:t>
            </a:r>
          </a:p>
          <a:p>
            <a:pPr lvl="1"/>
            <a:r>
              <a:rPr lang="en-US" dirty="0"/>
              <a:t>35,326 images from public profiles on a US dating website</a:t>
            </a:r>
          </a:p>
          <a:p>
            <a:r>
              <a:rPr lang="en-US" dirty="0"/>
              <a:t>”average” images of straight/gay people:</a:t>
            </a:r>
          </a:p>
          <a:p>
            <a:r>
              <a:rPr lang="en-US" dirty="0"/>
              <a:t>Question:</a:t>
            </a:r>
          </a:p>
          <a:p>
            <a:pPr lvl="1"/>
            <a:r>
              <a:rPr lang="en-US" dirty="0"/>
              <a:t>Are differences caused by actual differences in faces</a:t>
            </a:r>
          </a:p>
          <a:p>
            <a:pPr lvl="1"/>
            <a:r>
              <a:rPr lang="en-US" dirty="0"/>
              <a:t>Or how people choose to present themselves in dating websites?</a:t>
            </a:r>
          </a:p>
          <a:p>
            <a:pPr lvl="1"/>
            <a:endParaRPr lang="en-US" dirty="0"/>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428996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BDD-43FB-44C9-AA96-C6B07EB7C7D0}"/>
              </a:ext>
            </a:extLst>
          </p:cNvPr>
          <p:cNvSpPr>
            <a:spLocks noGrp="1"/>
          </p:cNvSpPr>
          <p:nvPr>
            <p:ph type="title"/>
          </p:nvPr>
        </p:nvSpPr>
        <p:spPr/>
        <p:txBody>
          <a:bodyPr/>
          <a:lstStyle/>
          <a:p>
            <a:r>
              <a:rPr lang="en-US" dirty="0"/>
              <a:t>Answers</a:t>
            </a:r>
          </a:p>
        </p:txBody>
      </p:sp>
      <p:sp>
        <p:nvSpPr>
          <p:cNvPr id="3" name="Content Placeholder 2">
            <a:extLst>
              <a:ext uri="{FF2B5EF4-FFF2-40B4-BE49-F238E27FC236}">
                <a16:creationId xmlns:a16="http://schemas.microsoft.com/office/drawing/2014/main" id="{1A52BCDF-90C7-40FD-BBE9-0B085374BDEF}"/>
              </a:ext>
            </a:extLst>
          </p:cNvPr>
          <p:cNvSpPr>
            <a:spLocks noGrp="1"/>
          </p:cNvSpPr>
          <p:nvPr>
            <p:ph idx="1"/>
          </p:nvPr>
        </p:nvSpPr>
        <p:spPr>
          <a:xfrm>
            <a:off x="609600" y="1600201"/>
            <a:ext cx="6096000" cy="4876799"/>
          </a:xfrm>
        </p:spPr>
        <p:txBody>
          <a:bodyPr>
            <a:normAutofit/>
          </a:bodyPr>
          <a:lstStyle/>
          <a:p>
            <a:r>
              <a:rPr lang="en-US" dirty="0"/>
              <a:t>Goal: raise privacy concerns.</a:t>
            </a:r>
          </a:p>
          <a:p>
            <a:r>
              <a:rPr lang="en-US" dirty="0"/>
              <a:t>Side-effects?</a:t>
            </a:r>
          </a:p>
          <a:p>
            <a:pPr lvl="1"/>
            <a:r>
              <a:rPr lang="en-US" dirty="0"/>
              <a:t>Reinforces potentially harmful stereotypes</a:t>
            </a:r>
          </a:p>
          <a:p>
            <a:pPr lvl="1"/>
            <a:r>
              <a:rPr lang="en-US" dirty="0"/>
              <a:t>Provides ostensibly “objective” criteria for discrimination</a:t>
            </a:r>
          </a:p>
        </p:txBody>
      </p:sp>
      <p:sp>
        <p:nvSpPr>
          <p:cNvPr id="4" name="TextBox 3">
            <a:extLst>
              <a:ext uri="{FF2B5EF4-FFF2-40B4-BE49-F238E27FC236}">
                <a16:creationId xmlns:a16="http://schemas.microsoft.com/office/drawing/2014/main" id="{B7F5C5C3-7A26-43BB-AC5F-138C8BE557B7}"/>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pic>
        <p:nvPicPr>
          <p:cNvPr id="6" name="Picture 5">
            <a:extLst>
              <a:ext uri="{FF2B5EF4-FFF2-40B4-BE49-F238E27FC236}">
                <a16:creationId xmlns:a16="http://schemas.microsoft.com/office/drawing/2014/main" id="{CF93D1EC-7AED-4B86-A176-6B59F7FBA651}"/>
              </a:ext>
            </a:extLst>
          </p:cNvPr>
          <p:cNvPicPr>
            <a:picLocks noChangeAspect="1"/>
          </p:cNvPicPr>
          <p:nvPr/>
        </p:nvPicPr>
        <p:blipFill>
          <a:blip r:embed="rId2"/>
          <a:stretch>
            <a:fillRect/>
          </a:stretch>
        </p:blipFill>
        <p:spPr>
          <a:xfrm>
            <a:off x="6874687" y="762000"/>
            <a:ext cx="5317313" cy="5134744"/>
          </a:xfrm>
          <a:prstGeom prst="rect">
            <a:avLst/>
          </a:prstGeom>
        </p:spPr>
      </p:pic>
    </p:spTree>
    <p:extLst>
      <p:ext uri="{BB962C8B-B14F-4D97-AF65-F5344CB8AC3E}">
        <p14:creationId xmlns:p14="http://schemas.microsoft.com/office/powerpoint/2010/main" val="542645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E0C6-B96D-44B0-AD3C-1E1D4A1E9FD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4B2B400F-213B-45F5-A6F1-00D332BDD3E5}"/>
              </a:ext>
            </a:extLst>
          </p:cNvPr>
          <p:cNvSpPr txBox="1"/>
          <p:nvPr/>
        </p:nvSpPr>
        <p:spPr>
          <a:xfrm>
            <a:off x="213928" y="5055947"/>
            <a:ext cx="11963400" cy="646331"/>
          </a:xfrm>
          <a:prstGeom prst="rect">
            <a:avLst/>
          </a:prstGeom>
          <a:noFill/>
        </p:spPr>
        <p:txBody>
          <a:bodyPr wrap="square">
            <a:spAutoFit/>
          </a:bodyPr>
          <a:lstStyle/>
          <a:p>
            <a:r>
              <a:rPr lang="en-US" dirty="0">
                <a:hlinkClick r:id="rId2"/>
              </a:rPr>
              <a:t>https://medium.com/@blaisea/do-algorithms-reveal-sexual-orientation-or-just-expose-our-stereotypes-d998fafdf477</a:t>
            </a:r>
            <a:endParaRPr lang="en-US" dirty="0"/>
          </a:p>
        </p:txBody>
      </p:sp>
      <p:pic>
        <p:nvPicPr>
          <p:cNvPr id="2050" name="Picture 2">
            <a:extLst>
              <a:ext uri="{FF2B5EF4-FFF2-40B4-BE49-F238E27FC236}">
                <a16:creationId xmlns:a16="http://schemas.microsoft.com/office/drawing/2014/main" id="{019B63DC-580D-4D23-9152-A549B160F3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93" y="1219200"/>
            <a:ext cx="5743575" cy="38367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D815D9-394F-4809-9402-248E683DD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034" y="1224880"/>
            <a:ext cx="5735072" cy="383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1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CF5-50AB-426A-B92B-295B6BDB7E63}"/>
              </a:ext>
            </a:extLst>
          </p:cNvPr>
          <p:cNvSpPr>
            <a:spLocks noGrp="1"/>
          </p:cNvSpPr>
          <p:nvPr>
            <p:ph type="title"/>
          </p:nvPr>
        </p:nvSpPr>
        <p:spPr/>
        <p:txBody>
          <a:bodyPr/>
          <a:lstStyle/>
          <a:p>
            <a:r>
              <a:rPr lang="en-US" dirty="0"/>
              <a:t>Case study – ImageNet</a:t>
            </a:r>
          </a:p>
        </p:txBody>
      </p:sp>
      <p:sp>
        <p:nvSpPr>
          <p:cNvPr id="8" name="Content Placeholder 7">
            <a:extLst>
              <a:ext uri="{FF2B5EF4-FFF2-40B4-BE49-F238E27FC236}">
                <a16:creationId xmlns:a16="http://schemas.microsoft.com/office/drawing/2014/main" id="{39F8F1BF-EF4C-4B79-86BB-3551DC6C276A}"/>
              </a:ext>
            </a:extLst>
          </p:cNvPr>
          <p:cNvSpPr>
            <a:spLocks noGrp="1"/>
          </p:cNvSpPr>
          <p:nvPr>
            <p:ph idx="1"/>
          </p:nvPr>
        </p:nvSpPr>
        <p:spPr>
          <a:xfrm>
            <a:off x="609600" y="1600201"/>
            <a:ext cx="11430000" cy="1752599"/>
          </a:xfrm>
        </p:spPr>
        <p:txBody>
          <a:bodyPr>
            <a:normAutofit/>
          </a:bodyPr>
          <a:lstStyle/>
          <a:p>
            <a:r>
              <a:rPr lang="en-US" dirty="0"/>
              <a:t>Serious issues with the People subcategory</a:t>
            </a:r>
          </a:p>
          <a:p>
            <a:pPr lvl="1"/>
            <a:r>
              <a:rPr lang="en-US" dirty="0"/>
              <a:t>Offensive content, non-visual categories</a:t>
            </a:r>
          </a:p>
          <a:p>
            <a:r>
              <a:rPr lang="en-US" dirty="0"/>
              <a:t>Pointed out by </a:t>
            </a:r>
            <a:r>
              <a:rPr lang="en-US" dirty="0">
                <a:hlinkClick r:id="rId2"/>
              </a:rPr>
              <a:t>https://excavating.ai/</a:t>
            </a:r>
            <a:r>
              <a:rPr lang="en-US" dirty="0"/>
              <a:t> (Crawford &amp; </a:t>
            </a:r>
            <a:r>
              <a:rPr lang="en-US" dirty="0" err="1"/>
              <a:t>Paglen</a:t>
            </a:r>
            <a:r>
              <a:rPr lang="en-US" dirty="0"/>
              <a:t>, 2019)</a:t>
            </a:r>
          </a:p>
        </p:txBody>
      </p:sp>
      <p:pic>
        <p:nvPicPr>
          <p:cNvPr id="5122" name="Picture 2">
            <a:extLst>
              <a:ext uri="{FF2B5EF4-FFF2-40B4-BE49-F238E27FC236}">
                <a16:creationId xmlns:a16="http://schemas.microsoft.com/office/drawing/2014/main" id="{95DB00BD-7390-4640-A42C-58EFE259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581400"/>
            <a:ext cx="9448800" cy="814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49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4C4FE-17CE-487B-B5C5-8D5FBABFFF74}"/>
              </a:ext>
            </a:extLst>
          </p:cNvPr>
          <p:cNvPicPr>
            <a:picLocks noChangeAspect="1"/>
          </p:cNvPicPr>
          <p:nvPr/>
        </p:nvPicPr>
        <p:blipFill>
          <a:blip r:embed="rId2"/>
          <a:stretch>
            <a:fillRect/>
          </a:stretch>
        </p:blipFill>
        <p:spPr>
          <a:xfrm>
            <a:off x="668061" y="0"/>
            <a:ext cx="10855877" cy="6858000"/>
          </a:xfrm>
          <a:prstGeom prst="rect">
            <a:avLst/>
          </a:prstGeom>
        </p:spPr>
      </p:pic>
    </p:spTree>
    <p:extLst>
      <p:ext uri="{BB962C8B-B14F-4D97-AF65-F5344CB8AC3E}">
        <p14:creationId xmlns:p14="http://schemas.microsoft.com/office/powerpoint/2010/main" val="42788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714E-B470-4FC0-AD19-1BFC58091FD0}"/>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49B1CF1-1095-42C7-87E6-41DE2AE771E0}"/>
              </a:ext>
            </a:extLst>
          </p:cNvPr>
          <p:cNvSpPr>
            <a:spLocks noGrp="1"/>
          </p:cNvSpPr>
          <p:nvPr>
            <p:ph idx="1"/>
          </p:nvPr>
        </p:nvSpPr>
        <p:spPr/>
        <p:txBody>
          <a:bodyPr/>
          <a:lstStyle/>
          <a:p>
            <a:r>
              <a:rPr lang="en-US" dirty="0"/>
              <a:t>FATE (Fairness Accountability Transparency and Ethics) in Computer Vision Tutorial</a:t>
            </a:r>
          </a:p>
          <a:p>
            <a:pPr lvl="1"/>
            <a:r>
              <a:rPr lang="en-US" dirty="0"/>
              <a:t>Timnit </a:t>
            </a:r>
            <a:r>
              <a:rPr lang="en-US" dirty="0" err="1"/>
              <a:t>Gebru</a:t>
            </a:r>
            <a:r>
              <a:rPr lang="en-US" dirty="0"/>
              <a:t> and Emily Denton</a:t>
            </a:r>
            <a:endParaRPr lang="en-US" dirty="0">
              <a:hlinkClick r:id="rId2"/>
            </a:endParaRPr>
          </a:p>
          <a:p>
            <a:pPr lvl="1"/>
            <a:r>
              <a:rPr lang="en-US" dirty="0">
                <a:hlinkClick r:id="rId2"/>
              </a:rPr>
              <a:t>https://sites.google.com/view/fatecv-tutorial/schedule</a:t>
            </a:r>
            <a:endParaRPr lang="en-US" dirty="0"/>
          </a:p>
          <a:p>
            <a:pPr lvl="1"/>
            <a:endParaRPr lang="en-US" dirty="0">
              <a:hlinkClick r:id="rId3"/>
            </a:endParaRPr>
          </a:p>
          <a:p>
            <a:r>
              <a:rPr lang="en-US" dirty="0">
                <a:hlinkClick r:id="rId3"/>
              </a:rPr>
              <a:t>https://exposing.ai/</a:t>
            </a:r>
            <a:endParaRPr lang="en-US" dirty="0"/>
          </a:p>
          <a:p>
            <a:pPr lvl="1"/>
            <a:r>
              <a:rPr lang="en-US" dirty="0"/>
              <a:t>Adam Harvey and Jules </a:t>
            </a:r>
            <a:r>
              <a:rPr lang="en-US" dirty="0" err="1"/>
              <a:t>LaPlace</a:t>
            </a:r>
            <a:endParaRPr lang="en-US" dirty="0"/>
          </a:p>
          <a:p>
            <a:endParaRPr lang="en-US" dirty="0"/>
          </a:p>
          <a:p>
            <a:endParaRPr lang="en-US" dirty="0"/>
          </a:p>
        </p:txBody>
      </p:sp>
    </p:spTree>
    <p:extLst>
      <p:ext uri="{BB962C8B-B14F-4D97-AF65-F5344CB8AC3E}">
        <p14:creationId xmlns:p14="http://schemas.microsoft.com/office/powerpoint/2010/main" val="147349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5181599"/>
          </a:xfrm>
        </p:spPr>
        <p:txBody>
          <a:bodyPr>
            <a:normAutofit/>
          </a:bodyPr>
          <a:lstStyle/>
          <a:p>
            <a:r>
              <a:rPr lang="en-US" sz="2400" b="0" i="0" dirty="0">
                <a:solidFill>
                  <a:srgbClr val="111111"/>
                </a:solidFill>
                <a:effectLst/>
                <a:latin typeface="+mj-lt"/>
              </a:rPr>
              <a:t>Microsoft Celeb (MS-Celeb-1M): dataset of 10 million face images harvested from the Internet for the purpose of developing face recognition technologies.</a:t>
            </a:r>
          </a:p>
          <a:p>
            <a:endParaRPr lang="en-US" sz="2400" b="0" i="0" dirty="0">
              <a:solidFill>
                <a:srgbClr val="111111"/>
              </a:solidFill>
              <a:effectLst/>
              <a:latin typeface="+mj-lt"/>
            </a:endParaRPr>
          </a:p>
          <a:p>
            <a:r>
              <a:rPr lang="en-US" sz="2400" dirty="0">
                <a:solidFill>
                  <a:srgbClr val="111111"/>
                </a:solidFill>
                <a:latin typeface="+mj-lt"/>
              </a:rPr>
              <a:t>From </a:t>
            </a:r>
            <a:r>
              <a:rPr lang="en-US" sz="2400" dirty="0">
                <a:solidFill>
                  <a:srgbClr val="111111"/>
                </a:solidFill>
                <a:latin typeface="+mj-lt"/>
                <a:hlinkClick r:id="rId2"/>
              </a:rPr>
              <a:t>http://exposing.ai</a:t>
            </a:r>
            <a:r>
              <a:rPr lang="en-US" sz="2400" dirty="0">
                <a:solidFill>
                  <a:srgbClr val="111111"/>
                </a:solidFill>
                <a:latin typeface="+mj-lt"/>
              </a:rPr>
              <a:t>: “While the majority of people in this dataset are American and British actors, the exploitative use of the term ‘celebrity’ extends far beyond Hollywood. Many of the names in the MS Celeb face recognition dataset are merely people who must maintain an online presence for their professional lives: journalists, artists, musicians, activists, policy makers, writers, and academics. Many people in the target list are even vocal critics of the very technology Microsoft is using their name and biometric information to build.”</a:t>
            </a:r>
            <a:endParaRPr lang="en-US" sz="2400" dirty="0">
              <a:latin typeface="+mj-lt"/>
            </a:endParaRPr>
          </a:p>
        </p:txBody>
      </p:sp>
    </p:spTree>
    <p:extLst>
      <p:ext uri="{BB962C8B-B14F-4D97-AF65-F5344CB8AC3E}">
        <p14:creationId xmlns:p14="http://schemas.microsoft.com/office/powerpoint/2010/main" val="123558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CA53-0853-48E1-9CD5-43FD602BB4A8}"/>
              </a:ext>
            </a:extLst>
          </p:cNvPr>
          <p:cNvSpPr>
            <a:spLocks noGrp="1"/>
          </p:cNvSpPr>
          <p:nvPr>
            <p:ph type="title"/>
          </p:nvPr>
        </p:nvSpPr>
        <p:spPr/>
        <p:txBody>
          <a:bodyPr/>
          <a:lstStyle/>
          <a:p>
            <a:r>
              <a:rPr lang="en-US" dirty="0"/>
              <a:t>Case study – Microsoft Celeb</a:t>
            </a:r>
          </a:p>
        </p:txBody>
      </p:sp>
      <p:sp>
        <p:nvSpPr>
          <p:cNvPr id="3" name="Content Placeholder 2">
            <a:extLst>
              <a:ext uri="{FF2B5EF4-FFF2-40B4-BE49-F238E27FC236}">
                <a16:creationId xmlns:a16="http://schemas.microsoft.com/office/drawing/2014/main" id="{FD252E79-3E7B-4EB4-BB83-B0887766FEE8}"/>
              </a:ext>
            </a:extLst>
          </p:cNvPr>
          <p:cNvSpPr>
            <a:spLocks noGrp="1"/>
          </p:cNvSpPr>
          <p:nvPr>
            <p:ph idx="1"/>
          </p:nvPr>
        </p:nvSpPr>
        <p:spPr>
          <a:xfrm>
            <a:off x="609600" y="1600201"/>
            <a:ext cx="10972800" cy="4648199"/>
          </a:xfrm>
        </p:spPr>
        <p:txBody>
          <a:bodyPr>
            <a:normAutofit/>
          </a:bodyPr>
          <a:lstStyle/>
          <a:p>
            <a:r>
              <a:rPr lang="en-US" dirty="0">
                <a:latin typeface="+mj-lt"/>
              </a:rPr>
              <a:t>Microsoft Celeb taken down May 2019</a:t>
            </a:r>
          </a:p>
          <a:p>
            <a:r>
              <a:rPr lang="en-US" dirty="0">
                <a:latin typeface="+mj-lt"/>
              </a:rPr>
              <a:t>However, dataset still can be found online</a:t>
            </a:r>
          </a:p>
          <a:p>
            <a:r>
              <a:rPr lang="en-US" dirty="0">
                <a:latin typeface="+mj-lt"/>
              </a:rPr>
              <a:t>Case brings up questions of consent and privacy of individuals in a dataset, as well as uses of large-scale face recognition and “runaway datasets”</a:t>
            </a:r>
          </a:p>
        </p:txBody>
      </p:sp>
    </p:spTree>
    <p:extLst>
      <p:ext uri="{BB962C8B-B14F-4D97-AF65-F5344CB8AC3E}">
        <p14:creationId xmlns:p14="http://schemas.microsoft.com/office/powerpoint/2010/main" val="1071326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844C-9995-4545-ADDA-83CCEDA398B8}"/>
              </a:ext>
            </a:extLst>
          </p:cNvPr>
          <p:cNvSpPr>
            <a:spLocks noGrp="1"/>
          </p:cNvSpPr>
          <p:nvPr>
            <p:ph type="title"/>
          </p:nvPr>
        </p:nvSpPr>
        <p:spPr/>
        <p:txBody>
          <a:bodyPr>
            <a:normAutofit/>
          </a:bodyPr>
          <a:lstStyle/>
          <a:p>
            <a:r>
              <a:rPr lang="en-US" dirty="0"/>
              <a:t>Some “</a:t>
            </a:r>
            <a:r>
              <a:rPr lang="en-US" dirty="0" err="1"/>
              <a:t>sunsetted</a:t>
            </a:r>
            <a:r>
              <a:rPr lang="en-US" dirty="0"/>
              <a:t>” datasets</a:t>
            </a:r>
          </a:p>
        </p:txBody>
      </p:sp>
      <p:sp>
        <p:nvSpPr>
          <p:cNvPr id="3" name="Content Placeholder 2">
            <a:extLst>
              <a:ext uri="{FF2B5EF4-FFF2-40B4-BE49-F238E27FC236}">
                <a16:creationId xmlns:a16="http://schemas.microsoft.com/office/drawing/2014/main" id="{CF9AB713-183F-4BCE-879A-587B6FCC1B0D}"/>
              </a:ext>
            </a:extLst>
          </p:cNvPr>
          <p:cNvSpPr>
            <a:spLocks noGrp="1"/>
          </p:cNvSpPr>
          <p:nvPr>
            <p:ph idx="1"/>
          </p:nvPr>
        </p:nvSpPr>
        <p:spPr>
          <a:xfrm>
            <a:off x="609600" y="1600201"/>
            <a:ext cx="10972800" cy="4876799"/>
          </a:xfrm>
        </p:spPr>
        <p:txBody>
          <a:bodyPr>
            <a:normAutofit fontScale="92500" lnSpcReduction="10000"/>
          </a:bodyPr>
          <a:lstStyle/>
          <a:p>
            <a:r>
              <a:rPr lang="en-US" dirty="0"/>
              <a:t>Microsoft Celeb (MS-Celeb-1M)</a:t>
            </a:r>
          </a:p>
          <a:p>
            <a:r>
              <a:rPr lang="en-US" dirty="0"/>
              <a:t>ImageNet (partial – people category)</a:t>
            </a:r>
          </a:p>
          <a:p>
            <a:r>
              <a:rPr lang="en-US" dirty="0"/>
              <a:t>MIT Tiny Images</a:t>
            </a:r>
          </a:p>
          <a:p>
            <a:r>
              <a:rPr lang="en-US" dirty="0" err="1"/>
              <a:t>MegaFace</a:t>
            </a:r>
            <a:endParaRPr lang="en-US" dirty="0"/>
          </a:p>
          <a:p>
            <a:r>
              <a:rPr lang="en-US" dirty="0"/>
              <a:t>Duke MTMC Dataset</a:t>
            </a:r>
          </a:p>
          <a:p>
            <a:endParaRPr lang="en-US" dirty="0"/>
          </a:p>
          <a:p>
            <a:r>
              <a:rPr lang="en-US" dirty="0"/>
              <a:t>See </a:t>
            </a:r>
            <a:r>
              <a:rPr lang="en-US" dirty="0">
                <a:hlinkClick r:id="rId2"/>
              </a:rPr>
              <a:t>https://exposing.ai/datasets/</a:t>
            </a:r>
            <a:r>
              <a:rPr lang="en-US" dirty="0"/>
              <a:t> for more information</a:t>
            </a:r>
          </a:p>
          <a:p>
            <a:r>
              <a:rPr lang="en-US" dirty="0"/>
              <a:t>Additional reference: </a:t>
            </a:r>
          </a:p>
          <a:p>
            <a:pPr lvl="1"/>
            <a:r>
              <a:rPr lang="en-US" i="1" dirty="0"/>
              <a:t>Large image datasets: A pyrrhic win for computer vision? </a:t>
            </a:r>
            <a:r>
              <a:rPr lang="en-US" dirty="0"/>
              <a:t>Vinay Uday Prabhu &amp; </a:t>
            </a:r>
            <a:r>
              <a:rPr lang="en-US" dirty="0" err="1"/>
              <a:t>Abeba</a:t>
            </a:r>
            <a:r>
              <a:rPr lang="en-US" dirty="0"/>
              <a:t> </a:t>
            </a:r>
            <a:r>
              <a:rPr lang="en-US" dirty="0" err="1"/>
              <a:t>Birhane</a:t>
            </a:r>
            <a:r>
              <a:rPr lang="en-US" dirty="0"/>
              <a:t>. </a:t>
            </a:r>
            <a:r>
              <a:rPr lang="en-US" dirty="0">
                <a:hlinkClick r:id="rId3"/>
              </a:rPr>
              <a:t>https://arxiv.org/abs/2006.16923</a:t>
            </a:r>
            <a:endParaRPr lang="en-US" dirty="0"/>
          </a:p>
        </p:txBody>
      </p:sp>
    </p:spTree>
    <p:extLst>
      <p:ext uri="{BB962C8B-B14F-4D97-AF65-F5344CB8AC3E}">
        <p14:creationId xmlns:p14="http://schemas.microsoft.com/office/powerpoint/2010/main" val="329689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4626-0467-456B-BA70-FA3520187DC5}"/>
              </a:ext>
            </a:extLst>
          </p:cNvPr>
          <p:cNvSpPr>
            <a:spLocks noGrp="1"/>
          </p:cNvSpPr>
          <p:nvPr>
            <p:ph type="title"/>
          </p:nvPr>
        </p:nvSpPr>
        <p:spPr/>
        <p:txBody>
          <a:bodyPr/>
          <a:lstStyle/>
          <a:p>
            <a:r>
              <a:rPr lang="en-US" dirty="0"/>
              <a:t>Datasheets for Datasets</a:t>
            </a:r>
          </a:p>
        </p:txBody>
      </p:sp>
      <p:sp>
        <p:nvSpPr>
          <p:cNvPr id="3" name="Content Placeholder 2">
            <a:extLst>
              <a:ext uri="{FF2B5EF4-FFF2-40B4-BE49-F238E27FC236}">
                <a16:creationId xmlns:a16="http://schemas.microsoft.com/office/drawing/2014/main" id="{579CFBC3-F71D-4E06-A32E-63FB208E8A30}"/>
              </a:ext>
            </a:extLst>
          </p:cNvPr>
          <p:cNvSpPr>
            <a:spLocks noGrp="1"/>
          </p:cNvSpPr>
          <p:nvPr>
            <p:ph idx="1"/>
          </p:nvPr>
        </p:nvSpPr>
        <p:spPr>
          <a:xfrm>
            <a:off x="609600" y="1600201"/>
            <a:ext cx="10972800" cy="4419599"/>
          </a:xfrm>
        </p:spPr>
        <p:txBody>
          <a:bodyPr>
            <a:normAutofit fontScale="92500" lnSpcReduction="10000"/>
          </a:bodyPr>
          <a:lstStyle/>
          <a:p>
            <a:pPr marL="0" indent="0">
              <a:buNone/>
            </a:pPr>
            <a:r>
              <a:rPr lang="en-US" dirty="0"/>
              <a:t>“</a:t>
            </a:r>
            <a:r>
              <a:rPr lang="en-US" b="0" i="0" dirty="0">
                <a:solidFill>
                  <a:srgbClr val="000000"/>
                </a:solidFill>
                <a:effectLst/>
                <a:latin typeface="Lucida Grande"/>
              </a:rPr>
              <a:t>The ML community currently has no standardized process for documenting datasets, which can lead to severe consequences in high-stakes domains. To address this gap, we propose datasheets for datasets. In the electronics industry, every component, no matter how simple or complex, is accompanied with a datasheet that describes its operating characteristics, test results, recommended uses, and other information. By analogy, we propose that every dataset be accompanied with a datasheet that documents its motivation, composition, collection process, recommended uses, and so on.”</a:t>
            </a:r>
            <a:endParaRPr lang="en-US" dirty="0"/>
          </a:p>
        </p:txBody>
      </p:sp>
      <p:sp>
        <p:nvSpPr>
          <p:cNvPr id="7" name="TextBox 6">
            <a:extLst>
              <a:ext uri="{FF2B5EF4-FFF2-40B4-BE49-F238E27FC236}">
                <a16:creationId xmlns:a16="http://schemas.microsoft.com/office/drawing/2014/main" id="{7CB92382-4311-4A1E-80E5-4AB7901EF2C2}"/>
              </a:ext>
            </a:extLst>
          </p:cNvPr>
          <p:cNvSpPr txBox="1"/>
          <p:nvPr/>
        </p:nvSpPr>
        <p:spPr>
          <a:xfrm>
            <a:off x="609600" y="6096000"/>
            <a:ext cx="7848600" cy="646331"/>
          </a:xfrm>
          <a:prstGeom prst="rect">
            <a:avLst/>
          </a:prstGeom>
          <a:noFill/>
        </p:spPr>
        <p:txBody>
          <a:bodyPr wrap="square">
            <a:spAutoFit/>
          </a:bodyPr>
          <a:lstStyle/>
          <a:p>
            <a:r>
              <a:rPr lang="en-US" dirty="0"/>
              <a:t>Timnit </a:t>
            </a:r>
            <a:r>
              <a:rPr lang="en-US" dirty="0" err="1"/>
              <a:t>Gebru</a:t>
            </a:r>
            <a:r>
              <a:rPr lang="en-US" dirty="0"/>
              <a:t>, Jamie Morgenstern, Briana </a:t>
            </a:r>
            <a:r>
              <a:rPr lang="en-US" dirty="0" err="1"/>
              <a:t>Vecchione</a:t>
            </a:r>
            <a:r>
              <a:rPr lang="en-US" dirty="0"/>
              <a:t>, Jennifer Wortman Vaughan, Hanna Wallach, Hal </a:t>
            </a:r>
            <a:r>
              <a:rPr lang="en-US" dirty="0" err="1"/>
              <a:t>Daumé</a:t>
            </a:r>
            <a:r>
              <a:rPr lang="en-US" dirty="0"/>
              <a:t> III, Kate Crawford. 2018</a:t>
            </a:r>
          </a:p>
        </p:txBody>
      </p:sp>
    </p:spTree>
    <p:extLst>
      <p:ext uri="{BB962C8B-B14F-4D97-AF65-F5344CB8AC3E}">
        <p14:creationId xmlns:p14="http://schemas.microsoft.com/office/powerpoint/2010/main" val="28579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6D9034-75F8-4767-ADDB-AA8372D1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524000"/>
            <a:ext cx="708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2C1F4E-0722-43A8-9C3B-969997E4285A}"/>
              </a:ext>
            </a:extLst>
          </p:cNvPr>
          <p:cNvSpPr txBox="1"/>
          <p:nvPr/>
        </p:nvSpPr>
        <p:spPr>
          <a:xfrm>
            <a:off x="152400" y="6321623"/>
            <a:ext cx="11887200" cy="307777"/>
          </a:xfrm>
          <a:prstGeom prst="rect">
            <a:avLst/>
          </a:prstGeom>
          <a:noFill/>
        </p:spPr>
        <p:txBody>
          <a:bodyPr wrap="square">
            <a:spAutoFit/>
          </a:bodyPr>
          <a:lstStyle/>
          <a:p>
            <a:pPr algn="ctr"/>
            <a:r>
              <a:rPr lang="en-US" sz="1400" dirty="0">
                <a:hlinkClick r:id="rId3"/>
              </a:rPr>
              <a:t>https://www.theverge.com/2021/3/5/22314980/tom-cruise-deepfake-tiktok-videos-ai-impersonator-chris-ume-miles-fisher</a:t>
            </a:r>
            <a:endParaRPr lang="en-US" sz="1400" dirty="0"/>
          </a:p>
        </p:txBody>
      </p:sp>
      <p:sp>
        <p:nvSpPr>
          <p:cNvPr id="4" name="Title 3">
            <a:extLst>
              <a:ext uri="{FF2B5EF4-FFF2-40B4-BE49-F238E27FC236}">
                <a16:creationId xmlns:a16="http://schemas.microsoft.com/office/drawing/2014/main" id="{9A971C55-5A28-4297-8718-4DAB22DC48B2}"/>
              </a:ext>
            </a:extLst>
          </p:cNvPr>
          <p:cNvSpPr>
            <a:spLocks noGrp="1"/>
          </p:cNvSpPr>
          <p:nvPr>
            <p:ph type="title"/>
          </p:nvPr>
        </p:nvSpPr>
        <p:spPr/>
        <p:txBody>
          <a:bodyPr/>
          <a:lstStyle/>
          <a:p>
            <a:r>
              <a:rPr lang="en-US" dirty="0" err="1"/>
              <a:t>DeepFakes</a:t>
            </a:r>
            <a:endParaRPr lang="en-US" dirty="0"/>
          </a:p>
        </p:txBody>
      </p:sp>
    </p:spTree>
    <p:extLst>
      <p:ext uri="{BB962C8B-B14F-4D97-AF65-F5344CB8AC3E}">
        <p14:creationId xmlns:p14="http://schemas.microsoft.com/office/powerpoint/2010/main" val="352557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484F-C22E-4C02-987F-8D905524BE2B}"/>
              </a:ext>
            </a:extLst>
          </p:cNvPr>
          <p:cNvSpPr>
            <a:spLocks noGrp="1"/>
          </p:cNvSpPr>
          <p:nvPr>
            <p:ph type="title"/>
          </p:nvPr>
        </p:nvSpPr>
        <p:spPr/>
        <p:txBody>
          <a:bodyPr/>
          <a:lstStyle/>
          <a:p>
            <a:r>
              <a:rPr lang="en-US" dirty="0" err="1"/>
              <a:t>DeepFakes</a:t>
            </a:r>
            <a:endParaRPr lang="en-US" dirty="0"/>
          </a:p>
        </p:txBody>
      </p:sp>
      <p:pic>
        <p:nvPicPr>
          <p:cNvPr id="4" name="Online Media 3" title="DeepTomCruise Tiktok Breakdown">
            <a:hlinkClick r:id="" action="ppaction://media"/>
            <a:extLst>
              <a:ext uri="{FF2B5EF4-FFF2-40B4-BE49-F238E27FC236}">
                <a16:creationId xmlns:a16="http://schemas.microsoft.com/office/drawing/2014/main" id="{947595BB-66FF-404D-8F76-F8FEA9779962}"/>
              </a:ext>
            </a:extLst>
          </p:cNvPr>
          <p:cNvPicPr>
            <a:picLocks noRot="1" noChangeAspect="1"/>
          </p:cNvPicPr>
          <p:nvPr>
            <a:videoFile r:link="rId1"/>
          </p:nvPr>
        </p:nvPicPr>
        <p:blipFill>
          <a:blip r:embed="rId3"/>
          <a:stretch>
            <a:fillRect/>
          </a:stretch>
        </p:blipFill>
        <p:spPr>
          <a:xfrm>
            <a:off x="2859186" y="1828800"/>
            <a:ext cx="6473628" cy="3657600"/>
          </a:xfrm>
          <a:prstGeom prst="rect">
            <a:avLst/>
          </a:prstGeom>
        </p:spPr>
      </p:pic>
    </p:spTree>
    <p:extLst>
      <p:ext uri="{BB962C8B-B14F-4D97-AF65-F5344CB8AC3E}">
        <p14:creationId xmlns:p14="http://schemas.microsoft.com/office/powerpoint/2010/main" val="10679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57AB-35BC-4A47-AB43-3D324F7506A6}"/>
              </a:ext>
            </a:extLst>
          </p:cNvPr>
          <p:cNvSpPr>
            <a:spLocks noGrp="1"/>
          </p:cNvSpPr>
          <p:nvPr>
            <p:ph type="title"/>
          </p:nvPr>
        </p:nvSpPr>
        <p:spPr/>
        <p:txBody>
          <a:bodyPr/>
          <a:lstStyle/>
          <a:p>
            <a:r>
              <a:rPr lang="en-US" dirty="0" err="1"/>
              <a:t>DeepFakes</a:t>
            </a:r>
            <a:endParaRPr lang="en-US" dirty="0"/>
          </a:p>
        </p:txBody>
      </p:sp>
      <p:sp>
        <p:nvSpPr>
          <p:cNvPr id="3" name="Content Placeholder 2">
            <a:extLst>
              <a:ext uri="{FF2B5EF4-FFF2-40B4-BE49-F238E27FC236}">
                <a16:creationId xmlns:a16="http://schemas.microsoft.com/office/drawing/2014/main" id="{7F5E54BF-3AE8-4673-94DE-425EAE7D4999}"/>
              </a:ext>
            </a:extLst>
          </p:cNvPr>
          <p:cNvSpPr>
            <a:spLocks noGrp="1"/>
          </p:cNvSpPr>
          <p:nvPr>
            <p:ph idx="1"/>
          </p:nvPr>
        </p:nvSpPr>
        <p:spPr>
          <a:xfrm>
            <a:off x="609600" y="1600201"/>
            <a:ext cx="10972800" cy="2133600"/>
          </a:xfrm>
        </p:spPr>
        <p:txBody>
          <a:bodyPr>
            <a:normAutofit/>
          </a:bodyPr>
          <a:lstStyle/>
          <a:p>
            <a:r>
              <a:rPr lang="en-US" sz="2800" dirty="0"/>
              <a:t>Active research on both better and better image/video generation and detection of fake images</a:t>
            </a:r>
          </a:p>
          <a:p>
            <a:r>
              <a:rPr lang="en-US" sz="2800" dirty="0"/>
              <a:t>Representative work:</a:t>
            </a:r>
          </a:p>
        </p:txBody>
      </p:sp>
      <p:pic>
        <p:nvPicPr>
          <p:cNvPr id="5" name="Picture 4">
            <a:extLst>
              <a:ext uri="{FF2B5EF4-FFF2-40B4-BE49-F238E27FC236}">
                <a16:creationId xmlns:a16="http://schemas.microsoft.com/office/drawing/2014/main" id="{666A5791-385A-461C-A5AC-A66C1D6B7111}"/>
              </a:ext>
            </a:extLst>
          </p:cNvPr>
          <p:cNvPicPr>
            <a:picLocks noChangeAspect="1"/>
          </p:cNvPicPr>
          <p:nvPr/>
        </p:nvPicPr>
        <p:blipFill>
          <a:blip r:embed="rId2"/>
          <a:stretch>
            <a:fillRect/>
          </a:stretch>
        </p:blipFill>
        <p:spPr>
          <a:xfrm>
            <a:off x="2286000" y="3200400"/>
            <a:ext cx="7620000" cy="3274466"/>
          </a:xfrm>
          <a:prstGeom prst="rect">
            <a:avLst/>
          </a:prstGeom>
        </p:spPr>
      </p:pic>
      <p:sp>
        <p:nvSpPr>
          <p:cNvPr id="7" name="TextBox 6">
            <a:extLst>
              <a:ext uri="{FF2B5EF4-FFF2-40B4-BE49-F238E27FC236}">
                <a16:creationId xmlns:a16="http://schemas.microsoft.com/office/drawing/2014/main" id="{E0250984-E38A-4C9C-A4F8-EE162E162B30}"/>
              </a:ext>
            </a:extLst>
          </p:cNvPr>
          <p:cNvSpPr txBox="1"/>
          <p:nvPr/>
        </p:nvSpPr>
        <p:spPr>
          <a:xfrm>
            <a:off x="3048415" y="6474866"/>
            <a:ext cx="6095170" cy="369332"/>
          </a:xfrm>
          <a:prstGeom prst="rect">
            <a:avLst/>
          </a:prstGeom>
          <a:noFill/>
        </p:spPr>
        <p:txBody>
          <a:bodyPr wrap="square">
            <a:spAutoFit/>
          </a:bodyPr>
          <a:lstStyle/>
          <a:p>
            <a:pPr algn="ctr"/>
            <a:r>
              <a:rPr lang="en-US" dirty="0">
                <a:hlinkClick r:id="rId3"/>
              </a:rPr>
              <a:t>https://peterwang512.github.io/CNNDetection/</a:t>
            </a:r>
            <a:endParaRPr lang="en-US" dirty="0"/>
          </a:p>
        </p:txBody>
      </p:sp>
    </p:spTree>
    <p:extLst>
      <p:ext uri="{BB962C8B-B14F-4D97-AF65-F5344CB8AC3E}">
        <p14:creationId xmlns:p14="http://schemas.microsoft.com/office/powerpoint/2010/main" val="2432196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F242-1558-4BBB-B45E-A8593D198D20}"/>
              </a:ext>
            </a:extLst>
          </p:cNvPr>
          <p:cNvSpPr>
            <a:spLocks noGrp="1"/>
          </p:cNvSpPr>
          <p:nvPr>
            <p:ph type="title"/>
          </p:nvPr>
        </p:nvSpPr>
        <p:spPr/>
        <p:txBody>
          <a:bodyPr/>
          <a:lstStyle/>
          <a:p>
            <a:r>
              <a:rPr lang="en-US" dirty="0"/>
              <a:t>Some tools</a:t>
            </a:r>
          </a:p>
        </p:txBody>
      </p:sp>
      <p:sp>
        <p:nvSpPr>
          <p:cNvPr id="3" name="Content Placeholder 2">
            <a:extLst>
              <a:ext uri="{FF2B5EF4-FFF2-40B4-BE49-F238E27FC236}">
                <a16:creationId xmlns:a16="http://schemas.microsoft.com/office/drawing/2014/main" id="{C77236D8-3BC9-432C-A6E9-A62863F6A478}"/>
              </a:ext>
            </a:extLst>
          </p:cNvPr>
          <p:cNvSpPr>
            <a:spLocks noGrp="1"/>
          </p:cNvSpPr>
          <p:nvPr>
            <p:ph idx="1"/>
          </p:nvPr>
        </p:nvSpPr>
        <p:spPr/>
        <p:txBody>
          <a:bodyPr>
            <a:normAutofit lnSpcReduction="10000"/>
          </a:bodyPr>
          <a:lstStyle/>
          <a:p>
            <a:r>
              <a:rPr lang="en-US" dirty="0"/>
              <a:t>Policy and regulation </a:t>
            </a:r>
          </a:p>
          <a:p>
            <a:pPr lvl="1"/>
            <a:r>
              <a:rPr lang="en-US" dirty="0"/>
              <a:t>e.g., a number of cities have banned the use of face recognition by law enforcement</a:t>
            </a:r>
          </a:p>
          <a:p>
            <a:r>
              <a:rPr lang="en-US" dirty="0"/>
              <a:t>Transparency</a:t>
            </a:r>
          </a:p>
          <a:p>
            <a:pPr lvl="1"/>
            <a:r>
              <a:rPr lang="en-US" dirty="0"/>
              <a:t>e.g., studies on bias in face recognition have led to reforms by tech companies themselves</a:t>
            </a:r>
          </a:p>
          <a:p>
            <a:pPr lvl="1"/>
            <a:r>
              <a:rPr lang="en-US" dirty="0"/>
              <a:t>e.g., datasheets can help downstream users of datasets</a:t>
            </a:r>
          </a:p>
          <a:p>
            <a:r>
              <a:rPr lang="en-US" dirty="0"/>
              <a:t>Awareness (when you conceive of or build a technology, be aware of the questions we’ve discussed)</a:t>
            </a:r>
          </a:p>
        </p:txBody>
      </p:sp>
    </p:spTree>
    <p:extLst>
      <p:ext uri="{BB962C8B-B14F-4D97-AF65-F5344CB8AC3E}">
        <p14:creationId xmlns:p14="http://schemas.microsoft.com/office/powerpoint/2010/main" val="6044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124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497B-4EC9-40DF-BF28-958C3D6EF86F}"/>
              </a:ext>
            </a:extLst>
          </p:cNvPr>
          <p:cNvSpPr>
            <a:spLocks noGrp="1"/>
          </p:cNvSpPr>
          <p:nvPr>
            <p:ph type="title"/>
          </p:nvPr>
        </p:nvSpPr>
        <p:spPr/>
        <p:txBody>
          <a:bodyPr/>
          <a:lstStyle/>
          <a:p>
            <a:r>
              <a:rPr lang="en-US" dirty="0"/>
              <a:t>Advances in computer vision</a:t>
            </a:r>
          </a:p>
        </p:txBody>
      </p:sp>
      <p:sp>
        <p:nvSpPr>
          <p:cNvPr id="3" name="Content Placeholder 2">
            <a:extLst>
              <a:ext uri="{FF2B5EF4-FFF2-40B4-BE49-F238E27FC236}">
                <a16:creationId xmlns:a16="http://schemas.microsoft.com/office/drawing/2014/main" id="{B10D897D-255D-4BED-9633-F0194C158F9C}"/>
              </a:ext>
            </a:extLst>
          </p:cNvPr>
          <p:cNvSpPr>
            <a:spLocks noGrp="1"/>
          </p:cNvSpPr>
          <p:nvPr>
            <p:ph idx="1"/>
          </p:nvPr>
        </p:nvSpPr>
        <p:spPr/>
        <p:txBody>
          <a:bodyPr/>
          <a:lstStyle/>
          <a:p>
            <a:r>
              <a:rPr lang="en-US" dirty="0"/>
              <a:t>Sometimes we think of technological development as a uniform positive</a:t>
            </a:r>
          </a:p>
          <a:p>
            <a:r>
              <a:rPr lang="en-US" dirty="0"/>
              <a:t>But computer vision exists in a societal context, and can have both good and bad consequences – need to be mindful of both</a:t>
            </a:r>
          </a:p>
          <a:p>
            <a:r>
              <a:rPr lang="en-US" dirty="0"/>
              <a:t>Example: as computer vision gets better, our privacy gets worse (e.g., through improved face recognition)</a:t>
            </a:r>
          </a:p>
        </p:txBody>
      </p:sp>
    </p:spTree>
    <p:extLst>
      <p:ext uri="{BB962C8B-B14F-4D97-AF65-F5344CB8AC3E}">
        <p14:creationId xmlns:p14="http://schemas.microsoft.com/office/powerpoint/2010/main" val="10072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CE14-9B06-4E6E-87E6-ECE065C1D0AA}"/>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33B38463-AE5A-4FC6-9305-C2A919083178}"/>
              </a:ext>
            </a:extLst>
          </p:cNvPr>
          <p:cNvSpPr>
            <a:spLocks noGrp="1"/>
          </p:cNvSpPr>
          <p:nvPr>
            <p:ph idx="1"/>
          </p:nvPr>
        </p:nvSpPr>
        <p:spPr/>
        <p:txBody>
          <a:bodyPr/>
          <a:lstStyle/>
          <a:p>
            <a:r>
              <a:rPr lang="en-US" dirty="0"/>
              <a:t>Examples of bias in computer vision and beyond</a:t>
            </a:r>
          </a:p>
          <a:p>
            <a:r>
              <a:rPr lang="en-US" dirty="0"/>
              <a:t>Datasets and unintended consequences</a:t>
            </a:r>
          </a:p>
          <a:p>
            <a:r>
              <a:rPr lang="en-US" dirty="0"/>
              <a:t>Image synthesis and </a:t>
            </a:r>
            <a:r>
              <a:rPr lang="en-US" dirty="0" err="1"/>
              <a:t>DeepFakes</a:t>
            </a:r>
            <a:endParaRPr lang="en-US" dirty="0"/>
          </a:p>
          <a:p>
            <a:endParaRPr lang="en-US" dirty="0"/>
          </a:p>
        </p:txBody>
      </p:sp>
    </p:spTree>
    <p:extLst>
      <p:ext uri="{BB962C8B-B14F-4D97-AF65-F5344CB8AC3E}">
        <p14:creationId xmlns:p14="http://schemas.microsoft.com/office/powerpoint/2010/main" val="166614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445B-F7B6-4504-A471-B3E38476664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6D90352-F6AF-473B-9EC3-1C73FA9F1B18}"/>
              </a:ext>
            </a:extLst>
          </p:cNvPr>
          <p:cNvSpPr>
            <a:spLocks noGrp="1"/>
          </p:cNvSpPr>
          <p:nvPr>
            <p:ph idx="1"/>
          </p:nvPr>
        </p:nvSpPr>
        <p:spPr>
          <a:xfrm>
            <a:off x="609600" y="1600201"/>
            <a:ext cx="11125200" cy="5029199"/>
          </a:xfrm>
        </p:spPr>
        <p:txBody>
          <a:bodyPr>
            <a:normAutofit lnSpcReduction="10000"/>
          </a:bodyPr>
          <a:lstStyle/>
          <a:p>
            <a:r>
              <a:rPr lang="en-US" dirty="0"/>
              <a:t>Should I be working on this problem at all?</a:t>
            </a:r>
          </a:p>
          <a:p>
            <a:r>
              <a:rPr lang="en-US" dirty="0"/>
              <a:t>Does a given vision task even make sense?</a:t>
            </a:r>
          </a:p>
          <a:p>
            <a:r>
              <a:rPr lang="en-US" dirty="0"/>
              <a:t>What are the implications if it doesn’t work well?</a:t>
            </a:r>
          </a:p>
          <a:p>
            <a:r>
              <a:rPr lang="en-US" dirty="0"/>
              <a:t>What are the implications if it does work well?</a:t>
            </a:r>
          </a:p>
          <a:p>
            <a:r>
              <a:rPr lang="en-US" dirty="0"/>
              <a:t>What are the implications if it works well for some people, but not others?</a:t>
            </a:r>
          </a:p>
          <a:p>
            <a:r>
              <a:rPr lang="en-US" dirty="0"/>
              <a:t>Who benefits and who is harmed?</a:t>
            </a:r>
          </a:p>
          <a:p>
            <a:r>
              <a:rPr lang="en-US" dirty="0"/>
              <a:t>(About datasets) How was it collected? Is it representative?</a:t>
            </a:r>
          </a:p>
          <a:p>
            <a:r>
              <a:rPr lang="en-US" dirty="0"/>
              <a:t>(For any technology) Who is it designed for?</a:t>
            </a:r>
          </a:p>
        </p:txBody>
      </p:sp>
    </p:spTree>
    <p:extLst>
      <p:ext uri="{BB962C8B-B14F-4D97-AF65-F5344CB8AC3E}">
        <p14:creationId xmlns:p14="http://schemas.microsoft.com/office/powerpoint/2010/main" val="29500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979F-DD40-4733-A722-77016C3FBD54}"/>
              </a:ext>
            </a:extLst>
          </p:cNvPr>
          <p:cNvSpPr>
            <a:spLocks noGrp="1"/>
          </p:cNvSpPr>
          <p:nvPr>
            <p:ph type="title"/>
          </p:nvPr>
        </p:nvSpPr>
        <p:spPr/>
        <p:txBody>
          <a:bodyPr/>
          <a:lstStyle/>
          <a:p>
            <a:r>
              <a:rPr lang="en-US" dirty="0"/>
              <a:t>More questions</a:t>
            </a:r>
          </a:p>
        </p:txBody>
      </p:sp>
      <p:sp>
        <p:nvSpPr>
          <p:cNvPr id="3" name="Content Placeholder 2">
            <a:extLst>
              <a:ext uri="{FF2B5EF4-FFF2-40B4-BE49-F238E27FC236}">
                <a16:creationId xmlns:a16="http://schemas.microsoft.com/office/drawing/2014/main" id="{2D7C4C98-0A1D-4096-A0CA-DDBB631D1AAB}"/>
              </a:ext>
            </a:extLst>
          </p:cNvPr>
          <p:cNvSpPr>
            <a:spLocks noGrp="1"/>
          </p:cNvSpPr>
          <p:nvPr>
            <p:ph idx="1"/>
          </p:nvPr>
        </p:nvSpPr>
        <p:spPr/>
        <p:txBody>
          <a:bodyPr>
            <a:normAutofit/>
          </a:bodyPr>
          <a:lstStyle/>
          <a:p>
            <a:r>
              <a:rPr lang="en-US" dirty="0"/>
              <a:t>Does the application align with your values?</a:t>
            </a:r>
          </a:p>
          <a:p>
            <a:r>
              <a:rPr lang="en-US" dirty="0"/>
              <a:t>Does the task specification / evaluation metric reflect the things you care about?</a:t>
            </a:r>
          </a:p>
          <a:p>
            <a:r>
              <a:rPr lang="en-US" dirty="0"/>
              <a:t>For recognition: </a:t>
            </a:r>
          </a:p>
          <a:p>
            <a:pPr lvl="1"/>
            <a:r>
              <a:rPr lang="en-US" dirty="0"/>
              <a:t>Does the collected training / test set match your true distribution?</a:t>
            </a:r>
          </a:p>
          <a:p>
            <a:r>
              <a:rPr lang="en-US" dirty="0"/>
              <a:t>Are the algorithm’s errors biased?</a:t>
            </a:r>
          </a:p>
          <a:p>
            <a:r>
              <a:rPr lang="en-US" dirty="0"/>
              <a:t>Are you being honest in public descriptions of your results?</a:t>
            </a:r>
          </a:p>
          <a:p>
            <a:r>
              <a:rPr lang="en-US" dirty="0"/>
              <a:t>Is the accuracy/correctness sufficient for public release?</a:t>
            </a:r>
          </a:p>
        </p:txBody>
      </p:sp>
      <p:sp>
        <p:nvSpPr>
          <p:cNvPr id="4" name="TextBox 3">
            <a:extLst>
              <a:ext uri="{FF2B5EF4-FFF2-40B4-BE49-F238E27FC236}">
                <a16:creationId xmlns:a16="http://schemas.microsoft.com/office/drawing/2014/main" id="{AE2845C9-778A-48F4-A4A0-E9A758333063}"/>
              </a:ext>
            </a:extLst>
          </p:cNvPr>
          <p:cNvSpPr txBox="1"/>
          <p:nvPr/>
        </p:nvSpPr>
        <p:spPr>
          <a:xfrm>
            <a:off x="8915400" y="6398696"/>
            <a:ext cx="3581400" cy="369332"/>
          </a:xfrm>
          <a:prstGeom prst="rect">
            <a:avLst/>
          </a:prstGeom>
          <a:noFill/>
        </p:spPr>
        <p:txBody>
          <a:bodyPr wrap="square">
            <a:spAutoFit/>
          </a:bodyPr>
          <a:lstStyle/>
          <a:p>
            <a:r>
              <a:rPr lang="en-US" dirty="0"/>
              <a:t>Slide credit: Bharath Hariharan</a:t>
            </a:r>
          </a:p>
        </p:txBody>
      </p:sp>
    </p:spTree>
    <p:extLst>
      <p:ext uri="{BB962C8B-B14F-4D97-AF65-F5344CB8AC3E}">
        <p14:creationId xmlns:p14="http://schemas.microsoft.com/office/powerpoint/2010/main" val="462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1258-B4DD-414E-BB42-3CF9AE556850}"/>
              </a:ext>
            </a:extLst>
          </p:cNvPr>
          <p:cNvSpPr>
            <a:spLocks noGrp="1"/>
          </p:cNvSpPr>
          <p:nvPr>
            <p:ph type="title"/>
          </p:nvPr>
        </p:nvSpPr>
        <p:spPr/>
        <p:txBody>
          <a:bodyPr>
            <a:normAutofit/>
          </a:bodyPr>
          <a:lstStyle/>
          <a:p>
            <a:r>
              <a:rPr lang="en-US" dirty="0"/>
              <a:t>Bias in computer vision and beyond</a:t>
            </a:r>
          </a:p>
        </p:txBody>
      </p:sp>
      <p:sp>
        <p:nvSpPr>
          <p:cNvPr id="3" name="Content Placeholder 2">
            <a:extLst>
              <a:ext uri="{FF2B5EF4-FFF2-40B4-BE49-F238E27FC236}">
                <a16:creationId xmlns:a16="http://schemas.microsoft.com/office/drawing/2014/main" id="{9121744C-6E25-4E32-B828-03EECA55F503}"/>
              </a:ext>
            </a:extLst>
          </p:cNvPr>
          <p:cNvSpPr>
            <a:spLocks noGrp="1"/>
          </p:cNvSpPr>
          <p:nvPr>
            <p:ph idx="1"/>
          </p:nvPr>
        </p:nvSpPr>
        <p:spPr/>
        <p:txBody>
          <a:bodyPr/>
          <a:lstStyle/>
          <a:p>
            <a:r>
              <a:rPr lang="en-US" dirty="0"/>
              <a:t>What follows are a number of examples of bias from the last 100 years</a:t>
            </a:r>
          </a:p>
        </p:txBody>
      </p:sp>
    </p:spTree>
    <p:extLst>
      <p:ext uri="{BB962C8B-B14F-4D97-AF65-F5344CB8AC3E}">
        <p14:creationId xmlns:p14="http://schemas.microsoft.com/office/powerpoint/2010/main" val="1562220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F898-442D-4144-A060-5DE656227511}"/>
              </a:ext>
            </a:extLst>
          </p:cNvPr>
          <p:cNvSpPr>
            <a:spLocks noGrp="1"/>
          </p:cNvSpPr>
          <p:nvPr>
            <p:ph type="title"/>
          </p:nvPr>
        </p:nvSpPr>
        <p:spPr/>
        <p:txBody>
          <a:bodyPr/>
          <a:lstStyle/>
          <a:p>
            <a:r>
              <a:rPr lang="en-US" dirty="0"/>
              <a:t>Shirley cards</a:t>
            </a:r>
          </a:p>
        </p:txBody>
      </p:sp>
      <p:sp>
        <p:nvSpPr>
          <p:cNvPr id="5" name="TextBox 4">
            <a:extLst>
              <a:ext uri="{FF2B5EF4-FFF2-40B4-BE49-F238E27FC236}">
                <a16:creationId xmlns:a16="http://schemas.microsoft.com/office/drawing/2014/main" id="{3EFD0D73-95FC-4428-960C-14E026CE8B72}"/>
              </a:ext>
            </a:extLst>
          </p:cNvPr>
          <p:cNvSpPr txBox="1"/>
          <p:nvPr/>
        </p:nvSpPr>
        <p:spPr>
          <a:xfrm>
            <a:off x="152400" y="5334000"/>
            <a:ext cx="12268200" cy="615553"/>
          </a:xfrm>
          <a:prstGeom prst="rect">
            <a:avLst/>
          </a:prstGeom>
          <a:noFill/>
        </p:spPr>
        <p:txBody>
          <a:bodyPr wrap="square">
            <a:spAutoFit/>
          </a:bodyPr>
          <a:lstStyle/>
          <a:p>
            <a:pPr algn="l" fontAlgn="base"/>
            <a:r>
              <a:rPr lang="en-US" b="1" i="0" dirty="0">
                <a:solidFill>
                  <a:srgbClr val="333333"/>
                </a:solidFill>
                <a:effectLst/>
                <a:latin typeface="+mj-lt"/>
              </a:rPr>
              <a:t>How Kodak's Shirley Cards Set Photography's Skin-Tone Standard</a:t>
            </a:r>
          </a:p>
          <a:p>
            <a:pPr algn="l" fontAlgn="base"/>
            <a:r>
              <a:rPr lang="en-US" sz="1600" b="0" i="0" dirty="0">
                <a:solidFill>
                  <a:srgbClr val="333333"/>
                </a:solidFill>
                <a:effectLst/>
                <a:latin typeface="+mj-lt"/>
                <a:hlinkClick r:id="rId2"/>
              </a:rPr>
              <a:t>https://www.npr.org/2014/11/13/363517842/for-decades-kodak-s-shirley-cards-set-photography-s-skin-tone-standard</a:t>
            </a:r>
            <a:r>
              <a:rPr lang="en-US" sz="1600" b="0" i="0" dirty="0">
                <a:solidFill>
                  <a:srgbClr val="333333"/>
                </a:solidFill>
                <a:effectLst/>
                <a:latin typeface="+mj-lt"/>
              </a:rPr>
              <a:t> </a:t>
            </a:r>
          </a:p>
        </p:txBody>
      </p:sp>
      <p:sp>
        <p:nvSpPr>
          <p:cNvPr id="8" name="TextBox 7">
            <a:extLst>
              <a:ext uri="{FF2B5EF4-FFF2-40B4-BE49-F238E27FC236}">
                <a16:creationId xmlns:a16="http://schemas.microsoft.com/office/drawing/2014/main" id="{AE41FD27-EE40-4034-B7BD-8DA686E9D20A}"/>
              </a:ext>
            </a:extLst>
          </p:cNvPr>
          <p:cNvSpPr txBox="1"/>
          <p:nvPr/>
        </p:nvSpPr>
        <p:spPr>
          <a:xfrm>
            <a:off x="152400" y="6096000"/>
            <a:ext cx="12268200" cy="615553"/>
          </a:xfrm>
          <a:prstGeom prst="rect">
            <a:avLst/>
          </a:prstGeom>
          <a:noFill/>
        </p:spPr>
        <p:txBody>
          <a:bodyPr wrap="square">
            <a:spAutoFit/>
          </a:bodyPr>
          <a:lstStyle/>
          <a:p>
            <a:pPr algn="l" fontAlgn="base"/>
            <a:r>
              <a:rPr lang="en-US" b="1" i="0" dirty="0">
                <a:solidFill>
                  <a:srgbClr val="333333"/>
                </a:solidFill>
                <a:effectLst/>
                <a:latin typeface="+mj-lt"/>
              </a:rPr>
              <a:t>The Racial Bias Built Into Photography</a:t>
            </a:r>
          </a:p>
          <a:p>
            <a:pPr algn="l" fontAlgn="base"/>
            <a:r>
              <a:rPr lang="en-US" sz="1600" b="0" i="0" dirty="0">
                <a:solidFill>
                  <a:srgbClr val="333333"/>
                </a:solidFill>
                <a:effectLst/>
                <a:latin typeface="+mj-lt"/>
                <a:hlinkClick r:id="rId3"/>
              </a:rPr>
              <a:t>https://www.nytimes.com/2019/04/25/lens/sarah-lewis-racial-bias-photography.html</a:t>
            </a:r>
            <a:endParaRPr lang="en-US" sz="1600" b="0" i="0" dirty="0">
              <a:solidFill>
                <a:srgbClr val="333333"/>
              </a:solidFill>
              <a:effectLst/>
              <a:latin typeface="+mj-lt"/>
            </a:endParaRPr>
          </a:p>
        </p:txBody>
      </p:sp>
      <p:grpSp>
        <p:nvGrpSpPr>
          <p:cNvPr id="6" name="Group 5">
            <a:extLst>
              <a:ext uri="{FF2B5EF4-FFF2-40B4-BE49-F238E27FC236}">
                <a16:creationId xmlns:a16="http://schemas.microsoft.com/office/drawing/2014/main" id="{9A29FFB8-8378-423C-9AC4-96B875488D43}"/>
              </a:ext>
            </a:extLst>
          </p:cNvPr>
          <p:cNvGrpSpPr/>
          <p:nvPr/>
        </p:nvGrpSpPr>
        <p:grpSpPr>
          <a:xfrm>
            <a:off x="8305800" y="530860"/>
            <a:ext cx="3537396" cy="4709140"/>
            <a:chOff x="8305800" y="530860"/>
            <a:chExt cx="3537396" cy="4709140"/>
          </a:xfrm>
        </p:grpSpPr>
        <p:pic>
          <p:nvPicPr>
            <p:cNvPr id="1028" name="Picture 4">
              <a:extLst>
                <a:ext uri="{FF2B5EF4-FFF2-40B4-BE49-F238E27FC236}">
                  <a16:creationId xmlns:a16="http://schemas.microsoft.com/office/drawing/2014/main" id="{1FDFC8CC-6C4C-4155-8718-29F6A2669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30860"/>
              <a:ext cx="3537396" cy="4185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08EA94-5B5C-462A-AD8F-B35888580DC8}"/>
                </a:ext>
              </a:extLst>
            </p:cNvPr>
            <p:cNvSpPr txBox="1"/>
            <p:nvPr/>
          </p:nvSpPr>
          <p:spPr>
            <a:xfrm>
              <a:off x="8550498" y="4716780"/>
              <a:ext cx="3048000" cy="523220"/>
            </a:xfrm>
            <a:prstGeom prst="rect">
              <a:avLst/>
            </a:prstGeom>
            <a:noFill/>
          </p:spPr>
          <p:txBody>
            <a:bodyPr wrap="square">
              <a:spAutoFit/>
            </a:bodyPr>
            <a:lstStyle/>
            <a:p>
              <a:pPr algn="ctr"/>
              <a:r>
                <a:rPr lang="en-US" sz="1400" dirty="0"/>
                <a:t>Kodak’s Multiracial Shirley Card, North America. 1995.</a:t>
              </a:r>
            </a:p>
          </p:txBody>
        </p:sp>
      </p:grpSp>
      <p:grpSp>
        <p:nvGrpSpPr>
          <p:cNvPr id="11" name="Group 10">
            <a:extLst>
              <a:ext uri="{FF2B5EF4-FFF2-40B4-BE49-F238E27FC236}">
                <a16:creationId xmlns:a16="http://schemas.microsoft.com/office/drawing/2014/main" id="{EF0BFDC3-4BBE-4A4B-849E-EECDA74F27C1}"/>
              </a:ext>
            </a:extLst>
          </p:cNvPr>
          <p:cNvGrpSpPr/>
          <p:nvPr/>
        </p:nvGrpSpPr>
        <p:grpSpPr>
          <a:xfrm>
            <a:off x="4812623" y="530860"/>
            <a:ext cx="3009584" cy="4703752"/>
            <a:chOff x="4812623" y="530860"/>
            <a:chExt cx="3009584" cy="4703752"/>
          </a:xfrm>
        </p:grpSpPr>
        <p:pic>
          <p:nvPicPr>
            <p:cNvPr id="1026" name="Picture 2">
              <a:extLst>
                <a:ext uri="{FF2B5EF4-FFF2-40B4-BE49-F238E27FC236}">
                  <a16:creationId xmlns:a16="http://schemas.microsoft.com/office/drawing/2014/main" id="{63178BC9-99AE-47AE-97D7-BF0A3CCA3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623" y="530860"/>
              <a:ext cx="3009584" cy="418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4C1486-8079-4F02-9010-C63B480CC27B}"/>
                </a:ext>
              </a:extLst>
            </p:cNvPr>
            <p:cNvSpPr txBox="1"/>
            <p:nvPr/>
          </p:nvSpPr>
          <p:spPr>
            <a:xfrm>
              <a:off x="5007955" y="4711392"/>
              <a:ext cx="2557090" cy="523220"/>
            </a:xfrm>
            <a:prstGeom prst="rect">
              <a:avLst/>
            </a:prstGeom>
            <a:noFill/>
          </p:spPr>
          <p:txBody>
            <a:bodyPr wrap="square">
              <a:spAutoFit/>
            </a:bodyPr>
            <a:lstStyle/>
            <a:p>
              <a:pPr algn="ctr"/>
              <a:r>
                <a:rPr lang="en-US" sz="1400" dirty="0"/>
                <a:t>Example Kodak Shirley Card, 1950s and beyond</a:t>
              </a:r>
            </a:p>
          </p:txBody>
        </p:sp>
      </p:grpSp>
    </p:spTree>
    <p:extLst>
      <p:ext uri="{BB962C8B-B14F-4D97-AF65-F5344CB8AC3E}">
        <p14:creationId xmlns:p14="http://schemas.microsoft.com/office/powerpoint/2010/main" val="37553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0.1621"/>
  <p:tag name="SLIDO_PRESENTATION_ID" val="00000000-0000-0000-0000-000000000000"/>
  <p:tag name="SLIDO_EVENT_UUID" val="926ef519-22b1-4d09-8a8c-3c0ab36eadb6"/>
  <p:tag name="SLIDO_EVENT_SECTION_UUID" val="c562e048-fc4b-4bff-bb30-4e880b53cf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40639</TotalTime>
  <Words>1674</Words>
  <Application>Microsoft Office PowerPoint</Application>
  <PresentationFormat>Widescreen</PresentationFormat>
  <Paragraphs>163</Paragraphs>
  <Slides>38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Lucida Grande</vt:lpstr>
      <vt:lpstr>Myriad Pro</vt:lpstr>
      <vt:lpstr>Office Theme</vt:lpstr>
      <vt:lpstr>Computer Vision, Society, and Ethics</vt:lpstr>
      <vt:lpstr>Announcements</vt:lpstr>
      <vt:lpstr>Additional Resources</vt:lpstr>
      <vt:lpstr>Advances in computer vision</vt:lpstr>
      <vt:lpstr>Today</vt:lpstr>
      <vt:lpstr>Questions</vt:lpstr>
      <vt:lpstr>More questions</vt:lpstr>
      <vt:lpstr>Bias in computer vision and beyond</vt:lpstr>
      <vt:lpstr>Shirley cards</vt:lpstr>
      <vt:lpstr>Face recognition</vt:lpstr>
      <vt:lpstr>PowerPoint Presentation</vt:lpstr>
      <vt:lpstr>PowerPoint Presentation</vt:lpstr>
      <vt:lpstr>PowerPoint Presentation</vt:lpstr>
      <vt:lpstr>PowerPoint Presentation</vt:lpstr>
      <vt:lpstr>Face analysis</vt:lpstr>
      <vt:lpstr>Gender Shades – Evaluation of bias in Gender Classification</vt:lpstr>
      <vt:lpstr>PowerPoint Presentation</vt:lpstr>
      <vt:lpstr>Case study – upsampling faces</vt:lpstr>
      <vt:lpstr>Case study – upsampling faces</vt:lpstr>
      <vt:lpstr>Case study – upsampling faces</vt:lpstr>
      <vt:lpstr>Case study – classifying sexual orientation</vt:lpstr>
      <vt:lpstr>PowerPoint Presentation</vt:lpstr>
      <vt:lpstr>More questions</vt:lpstr>
      <vt:lpstr>Answers</vt:lpstr>
      <vt:lpstr>Answers</vt:lpstr>
      <vt:lpstr>PowerPoint Presentation</vt:lpstr>
      <vt:lpstr>Datasets – Potential Issues</vt:lpstr>
      <vt:lpstr>Case study – ImageNet</vt:lpstr>
      <vt:lpstr>PowerPoint Presentation</vt:lpstr>
      <vt:lpstr>Case study – Microsoft Celeb</vt:lpstr>
      <vt:lpstr>Case study – Microsoft Celeb</vt:lpstr>
      <vt:lpstr>Some “sunsetted” datasets</vt:lpstr>
      <vt:lpstr>Datasheets for Datasets</vt:lpstr>
      <vt:lpstr>DeepFakes</vt:lpstr>
      <vt:lpstr>DeepFakes</vt:lpstr>
      <vt:lpstr>DeepFakes</vt:lpstr>
      <vt:lpstr>Some tools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22: Convolutional Neural Networks, Part II</dc:title>
  <dc:creator>Noah Snavely</dc:creator>
  <cp:lastModifiedBy>Noah Snavely</cp:lastModifiedBy>
  <cp:revision>1699</cp:revision>
  <dcterms:created xsi:type="dcterms:W3CDTF">2009-08-25T02:47:59Z</dcterms:created>
  <dcterms:modified xsi:type="dcterms:W3CDTF">2022-05-05T18:39:21Z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0.18.0.1621</vt:lpwstr>
  </property>
</Properties>
</file>