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4" r:id="rId2"/>
    <p:sldMasterId id="2147483686" r:id="rId3"/>
    <p:sldMasterId id="2147483698" r:id="rId4"/>
    <p:sldMasterId id="2147483710" r:id="rId5"/>
    <p:sldMasterId id="2147483722" r:id="rId6"/>
    <p:sldMasterId id="2147483734" r:id="rId7"/>
  </p:sldMasterIdLst>
  <p:notesMasterIdLst>
    <p:notesMasterId r:id="rId113"/>
  </p:notesMasterIdLst>
  <p:sldIdLst>
    <p:sldId id="1649" r:id="rId8"/>
    <p:sldId id="1650" r:id="rId9"/>
    <p:sldId id="1676" r:id="rId10"/>
    <p:sldId id="1582" r:id="rId11"/>
    <p:sldId id="1680" r:id="rId12"/>
    <p:sldId id="1652" r:id="rId13"/>
    <p:sldId id="1653" r:id="rId14"/>
    <p:sldId id="1654" r:id="rId15"/>
    <p:sldId id="1616" r:id="rId16"/>
    <p:sldId id="1619" r:id="rId17"/>
    <p:sldId id="1659" r:id="rId18"/>
    <p:sldId id="1660" r:id="rId19"/>
    <p:sldId id="1661" r:id="rId20"/>
    <p:sldId id="1662" r:id="rId21"/>
    <p:sldId id="1665" r:id="rId22"/>
    <p:sldId id="1666" r:id="rId23"/>
    <p:sldId id="1667" r:id="rId24"/>
    <p:sldId id="1668" r:id="rId25"/>
    <p:sldId id="1604" r:id="rId26"/>
    <p:sldId id="1669" r:id="rId27"/>
    <p:sldId id="1607" r:id="rId28"/>
    <p:sldId id="1682" r:id="rId29"/>
    <p:sldId id="1670" r:id="rId30"/>
    <p:sldId id="1671" r:id="rId31"/>
    <p:sldId id="1674" r:id="rId32"/>
    <p:sldId id="1678" r:id="rId33"/>
    <p:sldId id="1679" r:id="rId34"/>
    <p:sldId id="1677" r:id="rId35"/>
    <p:sldId id="1595" r:id="rId36"/>
    <p:sldId id="446" r:id="rId37"/>
    <p:sldId id="434" r:id="rId38"/>
    <p:sldId id="438" r:id="rId39"/>
    <p:sldId id="1598" r:id="rId40"/>
    <p:sldId id="300" r:id="rId41"/>
    <p:sldId id="281" r:id="rId42"/>
    <p:sldId id="440" r:id="rId43"/>
    <p:sldId id="1600" r:id="rId44"/>
    <p:sldId id="1623" r:id="rId45"/>
    <p:sldId id="1624" r:id="rId46"/>
    <p:sldId id="301" r:id="rId47"/>
    <p:sldId id="466" r:id="rId48"/>
    <p:sldId id="473" r:id="rId49"/>
    <p:sldId id="305" r:id="rId50"/>
    <p:sldId id="415" r:id="rId51"/>
    <p:sldId id="1681" r:id="rId52"/>
    <p:sldId id="321" r:id="rId53"/>
    <p:sldId id="417" r:id="rId54"/>
    <p:sldId id="418" r:id="rId55"/>
    <p:sldId id="419" r:id="rId56"/>
    <p:sldId id="1625" r:id="rId57"/>
    <p:sldId id="421" r:id="rId58"/>
    <p:sldId id="316" r:id="rId59"/>
    <p:sldId id="401" r:id="rId60"/>
    <p:sldId id="403" r:id="rId61"/>
    <p:sldId id="404" r:id="rId62"/>
    <p:sldId id="405" r:id="rId63"/>
    <p:sldId id="406" r:id="rId64"/>
    <p:sldId id="407" r:id="rId65"/>
    <p:sldId id="412" r:id="rId66"/>
    <p:sldId id="408" r:id="rId67"/>
    <p:sldId id="409" r:id="rId68"/>
    <p:sldId id="410" r:id="rId69"/>
    <p:sldId id="422" r:id="rId70"/>
    <p:sldId id="423" r:id="rId71"/>
    <p:sldId id="1627" r:id="rId72"/>
    <p:sldId id="1628" r:id="rId73"/>
    <p:sldId id="428" r:id="rId74"/>
    <p:sldId id="429" r:id="rId75"/>
    <p:sldId id="430" r:id="rId76"/>
    <p:sldId id="431" r:id="rId77"/>
    <p:sldId id="432" r:id="rId78"/>
    <p:sldId id="433" r:id="rId79"/>
    <p:sldId id="1629" r:id="rId80"/>
    <p:sldId id="435" r:id="rId81"/>
    <p:sldId id="424" r:id="rId82"/>
    <p:sldId id="1638" r:id="rId83"/>
    <p:sldId id="1643" r:id="rId84"/>
    <p:sldId id="1644" r:id="rId85"/>
    <p:sldId id="436" r:id="rId86"/>
    <p:sldId id="437" r:id="rId87"/>
    <p:sldId id="1630" r:id="rId88"/>
    <p:sldId id="439" r:id="rId89"/>
    <p:sldId id="1631" r:id="rId90"/>
    <p:sldId id="441" r:id="rId91"/>
    <p:sldId id="442" r:id="rId92"/>
    <p:sldId id="492" r:id="rId93"/>
    <p:sldId id="493" r:id="rId94"/>
    <p:sldId id="1632" r:id="rId95"/>
    <p:sldId id="495" r:id="rId96"/>
    <p:sldId id="496" r:id="rId97"/>
    <p:sldId id="1633" r:id="rId98"/>
    <p:sldId id="1634" r:id="rId99"/>
    <p:sldId id="1635" r:id="rId100"/>
    <p:sldId id="1636" r:id="rId101"/>
    <p:sldId id="1637" r:id="rId102"/>
    <p:sldId id="503" r:id="rId103"/>
    <p:sldId id="504" r:id="rId104"/>
    <p:sldId id="505" r:id="rId105"/>
    <p:sldId id="506" r:id="rId106"/>
    <p:sldId id="1639" r:id="rId107"/>
    <p:sldId id="1640" r:id="rId108"/>
    <p:sldId id="1641" r:id="rId109"/>
    <p:sldId id="1642" r:id="rId110"/>
    <p:sldId id="511" r:id="rId111"/>
    <p:sldId id="500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84"/>
    <p:restoredTop sz="68240"/>
  </p:normalViewPr>
  <p:slideViewPr>
    <p:cSldViewPr snapToGrid="0" snapToObjects="1">
      <p:cViewPr varScale="1">
        <p:scale>
          <a:sx n="110" d="100"/>
          <a:sy n="110" d="100"/>
        </p:scale>
        <p:origin x="2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tableStyles" Target="tableStyles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presProps" Target="pres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viewProps" Target="view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F75AD-2990-A342-A83F-A0867A86859F}" type="datetimeFigureOut">
              <a:rPr lang="en-US" smtClean="0"/>
              <a:t>4/11/20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C9ADC-7FE7-514D-913D-35CDF8A19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53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may observe geometry in different ways and from different perspectives</a:t>
            </a:r>
          </a:p>
          <a:p>
            <a:r>
              <a:rPr lang="en-US" dirty="0"/>
              <a:t>This is especially true in computer vision where every image offers a different view of the world</a:t>
            </a:r>
          </a:p>
          <a:p>
            <a:r>
              <a:rPr lang="en-US" dirty="0"/>
              <a:t>…So a reasonable question to ask is: </a:t>
            </a:r>
          </a:p>
          <a:p>
            <a:r>
              <a:rPr lang="en-US" dirty="0"/>
              <a:t>how can we separate our description of geometry from any particular choice of reference frame?</a:t>
            </a:r>
          </a:p>
          <a:p>
            <a:r>
              <a:rPr lang="en-US" dirty="0"/>
              <a:t>Because the TRADITIONAL way we represent geometry, with points represented by simple coordinates vectors, depends heavily on our choice of coordinate system</a:t>
            </a:r>
          </a:p>
          <a:p>
            <a:r>
              <a:rPr lang="en-US" dirty="0"/>
              <a:t>The easiest way to see this is by noting that </a:t>
            </a:r>
          </a:p>
          <a:p>
            <a:r>
              <a:rPr lang="en-US" dirty="0"/>
              <a:t>a POINT is actually indistinguishable from </a:t>
            </a:r>
          </a:p>
          <a:p>
            <a:r>
              <a:rPr lang="en-US" dirty="0"/>
              <a:t>a VECTOR connecting the origin to that point.</a:t>
            </a:r>
          </a:p>
          <a:p>
            <a:r>
              <a:rPr lang="en-US" dirty="0"/>
              <a:t>Which CLEARLY depends on WHERE we decide to place the origin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2333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if we continue to treat this homogeneous value as just another number, </a:t>
            </a:r>
          </a:p>
          <a:p>
            <a:r>
              <a:rPr lang="en-US" dirty="0"/>
              <a:t>then at least ARITHMATICALLY, we KNOW what these problematic operations look like</a:t>
            </a:r>
          </a:p>
          <a:p>
            <a:r>
              <a:rPr lang="en-US" dirty="0"/>
              <a:t>*And what you’ll NOTICE is that BOTH of them result in UNEXPECTED homogeneous values</a:t>
            </a:r>
          </a:p>
          <a:p>
            <a:r>
              <a:rPr lang="en-US" dirty="0"/>
              <a:t>that is, values that may not be 0 or 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502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we can COMBINE these operations to get valid points and vectors</a:t>
            </a:r>
          </a:p>
          <a:p>
            <a:r>
              <a:rPr lang="en-US" dirty="0"/>
              <a:t>*If we look at the formula for linear combinations of points</a:t>
            </a:r>
          </a:p>
          <a:p>
            <a:r>
              <a:rPr lang="en-US" dirty="0"/>
              <a:t>*then if we set the homogeneous value to zero, we expect a vector, and sure enough we will always get a scaled version of the vector between Pa and Pb</a:t>
            </a:r>
          </a:p>
          <a:p>
            <a:r>
              <a:rPr lang="en-US" dirty="0"/>
              <a:t>*and if we set the homogeneous value to 1 then we get this equation, which is precisely the equation for a weighted average of our two points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385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GEOMETRICALLY</a:t>
            </a:r>
          </a:p>
          <a:p>
            <a:r>
              <a:rPr lang="en-US" dirty="0"/>
              <a:t>*If these are our two points</a:t>
            </a:r>
          </a:p>
          <a:p>
            <a:r>
              <a:rPr lang="en-US" dirty="0"/>
              <a:t>*then every point on the line passing through them corresponds to a different choice of alpha</a:t>
            </a:r>
          </a:p>
          <a:p>
            <a:r>
              <a:rPr lang="en-US" dirty="0"/>
              <a:t>*with zero and 1 corresponding to our original points</a:t>
            </a:r>
          </a:p>
          <a:p>
            <a:r>
              <a:rPr lang="en-US" dirty="0"/>
              <a:t>*alpha less than one giving us these points</a:t>
            </a:r>
          </a:p>
          <a:p>
            <a:r>
              <a:rPr lang="en-US" dirty="0"/>
              <a:t>*and alpha greater than one giving us these points</a:t>
            </a:r>
          </a:p>
          <a:p>
            <a:endParaRPr lang="en-US" dirty="0"/>
          </a:p>
          <a:p>
            <a:r>
              <a:rPr lang="en-US" dirty="0"/>
              <a:t>And what’s GREAT is that THIS IS ALL TRUE NO MATTER WHERE WE PLACE OUR COORDINATE SYSTEM</a:t>
            </a:r>
          </a:p>
          <a:p>
            <a:r>
              <a:rPr lang="en-US" dirty="0"/>
              <a:t>So now the question is: how can we generalize this behavior to non-binary homogeneous values</a:t>
            </a:r>
          </a:p>
          <a:p>
            <a:r>
              <a:rPr lang="en-US" dirty="0"/>
              <a:t>And how does that change our algebra more broadly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411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042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6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we’ve seen how homogeneous coordinates can help separate our description of geometry from our choice of coordinate frame</a:t>
            </a:r>
          </a:p>
          <a:p>
            <a:r>
              <a:rPr lang="en-US" dirty="0"/>
              <a:t>Now lets take a look at how they help us represent different views of that geometry</a:t>
            </a:r>
          </a:p>
          <a:p>
            <a:r>
              <a:rPr lang="en-US" dirty="0"/>
              <a:t>And, in particular, how we can model projection of points and vectors onto arbitrary image planes in n-dimensional space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51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start with some point p, which we’ll represent in homogeneous coordinates as the n-dimensional vector v, and a homogeneous coordinate of 1</a:t>
            </a:r>
          </a:p>
          <a:p>
            <a:r>
              <a:rPr lang="en-US" dirty="0"/>
              <a:t>*</a:t>
            </a:r>
          </a:p>
          <a:p>
            <a:r>
              <a:rPr lang="en-US" dirty="0"/>
              <a:t>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678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718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1=\frac{\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{u}^\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{v}}{\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{u}^\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intercal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mathbf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{v}}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09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78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dependence affects the MEANING of different operations,</a:t>
            </a:r>
          </a:p>
          <a:p>
            <a:r>
              <a:rPr lang="en-US" dirty="0"/>
              <a:t>For example, if we multiply a point by a constant, </a:t>
            </a:r>
          </a:p>
          <a:p>
            <a:r>
              <a:rPr lang="en-US" dirty="0"/>
              <a:t>*we end up with DIFFERENT points depending on where we place the origin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8043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lets start </a:t>
            </a:r>
            <a:r>
              <a:rPr lang="en-US" baseline="0" dirty="0"/>
              <a:t>with light fields 101, and since a lot of people find light fields confusing I’m going to attempt to explain them</a:t>
            </a:r>
          </a:p>
          <a:p>
            <a:r>
              <a:rPr lang="en-US" baseline="0" dirty="0"/>
              <a:t>*with stick figures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49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</a:t>
            </a:r>
            <a:r>
              <a:rPr lang="en-US" baseline="0" dirty="0"/>
              <a:t> </a:t>
            </a:r>
            <a:r>
              <a:rPr lang="en-US" dirty="0"/>
              <a:t>In traditional photography you have</a:t>
            </a:r>
            <a:endParaRPr lang="en-US" baseline="0" dirty="0"/>
          </a:p>
          <a:p>
            <a:r>
              <a:rPr lang="en-US" baseline="0" dirty="0"/>
              <a:t>*a scene</a:t>
            </a:r>
          </a:p>
          <a:p>
            <a:r>
              <a:rPr lang="en-US" baseline="0" dirty="0"/>
              <a:t>*a photographer, and then</a:t>
            </a:r>
          </a:p>
          <a:p>
            <a:r>
              <a:rPr lang="en-US" baseline="0" dirty="0"/>
              <a:t>*somewhere else in time and space</a:t>
            </a:r>
          </a:p>
          <a:p>
            <a:r>
              <a:rPr lang="en-US" baseline="0" dirty="0"/>
              <a:t>*You have the person who is actually going to use or look at the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81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</a:t>
            </a:r>
            <a:r>
              <a:rPr lang="en-US" baseline="0" dirty="0"/>
              <a:t> normally</a:t>
            </a:r>
            <a:r>
              <a:rPr lang="en-US" dirty="0"/>
              <a:t>, 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*the photographer decides what image to take</a:t>
            </a:r>
            <a:endParaRPr lang="en-US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Because HE is the one in control of the camera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*so we’ll give him a beret and mustache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445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But let’s say you are trying to capture content for VR. This makes things more complicated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*Because NOW, our user expects an interactive viewing experience that puts HIM in control of the camera,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*so he wants the beret and mustache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(Or she---this can totally be a gender-neutral mustache)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But, anyway, this presents a technical challenge: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Because now we need to figure out a way to let our user, who is not physically present in the scene, control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073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can anyone think</a:t>
            </a:r>
            <a:r>
              <a:rPr lang="en-US" baseline="0" dirty="0"/>
              <a:t> of the most simple, </a:t>
            </a:r>
            <a:r>
              <a:rPr lang="en-US" baseline="0" dirty="0" err="1"/>
              <a:t>na</a:t>
            </a:r>
            <a:r>
              <a:rPr lang="nl-NL" baseline="0" dirty="0" err="1"/>
              <a:t>ï</a:t>
            </a:r>
            <a:r>
              <a:rPr lang="en-US" baseline="0" dirty="0" err="1"/>
              <a:t>ve</a:t>
            </a:r>
            <a:r>
              <a:rPr lang="en-US" baseline="0" dirty="0"/>
              <a:t>, brute force way to solve this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90DB4-DABF-B544-BFE9-9A724AFC5D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98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[explain concept]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487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And, in fact, this is not so far from what people actually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587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Can anyone see a problem with this strategy?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5798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in practice we capture as much as we can, </a:t>
            </a:r>
          </a:p>
          <a:p>
            <a:r>
              <a:rPr lang="en-US" baseline="0" dirty="0"/>
              <a:t>and then we </a:t>
            </a:r>
          </a:p>
          <a:p>
            <a:r>
              <a:rPr lang="en-US" baseline="0" dirty="0"/>
              <a:t>*interpolate between captured images to synthesize everything else</a:t>
            </a:r>
          </a:p>
          <a:p>
            <a:r>
              <a:rPr lang="en-US" baseline="0" dirty="0"/>
              <a:t>So, on some level, the only way to make this strategy cheaper WITHOUT SACRIFICING QUALITY is to find better ways to interpolate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199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Because if do a better job of interpolating we don’t need to capture as many images</a:t>
            </a:r>
            <a:endParaRPr lang="en-US" dirty="0"/>
          </a:p>
          <a:p>
            <a:r>
              <a:rPr lang="en-US" dirty="0"/>
              <a:t>So at the end of the day, efficient light field capture is</a:t>
            </a:r>
            <a:r>
              <a:rPr lang="en-US" baseline="0" dirty="0"/>
              <a:t> largely about good interpolation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861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same is true if we ADD two points.</a:t>
            </a:r>
          </a:p>
          <a:p>
            <a:r>
              <a:rPr lang="en-US" dirty="0"/>
              <a:t>*We get different results depending on where our origin is, EVEN RELATIVE TO THOSE POINTS</a:t>
            </a:r>
          </a:p>
          <a:p>
            <a:r>
              <a:rPr lang="en-US" dirty="0"/>
              <a:t>[meaning]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545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83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[QUICK]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90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367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[what is intuition 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292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But, there’s a trick! And it turns</a:t>
            </a:r>
            <a:r>
              <a:rPr lang="en-US" baseline="0" dirty="0"/>
              <a:t> out that with pretty minor assumptions that hold most of the time we can get things down to 4 dimensions.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0DB4-DABF-B544-BFE9-9A724AFC5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5314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Specifically, </a:t>
            </a:r>
            <a:r>
              <a:rPr lang="en-US" baseline="0" dirty="0"/>
              <a:t>if we assume that light is unobstructed in the space we care about</a:t>
            </a:r>
          </a:p>
          <a:p>
            <a:r>
              <a:rPr lang="en-US" baseline="0" dirty="0"/>
              <a:t>Then we can describe every ray of light by its intersection with two parallel planes.</a:t>
            </a:r>
          </a:p>
          <a:p>
            <a:endParaRPr lang="en-US" baseline="0" dirty="0"/>
          </a:p>
          <a:p>
            <a:r>
              <a:rPr lang="en-US" baseline="0" dirty="0"/>
              <a:t>And each intersection gives us two coordinates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0DB4-DABF-B544-BFE9-9A724AFC5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5585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we end up with 4 dimensions</a:t>
            </a:r>
          </a:p>
          <a:p>
            <a:r>
              <a:rPr lang="en-US" baseline="0" dirty="0"/>
              <a:t>And we call this a two plane parameterization. </a:t>
            </a:r>
          </a:p>
          <a:p>
            <a:endParaRPr lang="en-US" baseline="0" dirty="0"/>
          </a:p>
          <a:p>
            <a:r>
              <a:rPr lang="en-US" baseline="0" dirty="0"/>
              <a:t>So some of you might have a question here. Is there a corner case we’re missing with this parameterization?</a:t>
            </a:r>
          </a:p>
          <a:p>
            <a:r>
              <a:rPr lang="en-US" baseline="0" dirty="0"/>
              <a:t>Can anyone think of why we don’t have to worry about that corner case?</a:t>
            </a:r>
          </a:p>
          <a:p>
            <a:endParaRPr lang="en-US" baseline="0" dirty="0"/>
          </a:p>
          <a:p>
            <a:r>
              <a:rPr lang="en-US" baseline="0" dirty="0"/>
              <a:t>For an arbitrary choice of orientation, the chance that we will be parallel to a ray is virtually nil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0DB4-DABF-B544-BFE9-9A724AFC5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2578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this parameterization</a:t>
            </a:r>
            <a:r>
              <a:rPr lang="en-US" baseline="0" dirty="0"/>
              <a:t> is great because we’ve squeezed the number of dimensions down to 4,</a:t>
            </a:r>
          </a:p>
          <a:p>
            <a:r>
              <a:rPr lang="en-US" baseline="0" dirty="0"/>
              <a:t>Which is a lot more manageable than 6,</a:t>
            </a:r>
          </a:p>
          <a:p>
            <a:r>
              <a:rPr lang="en-US" baseline="0" dirty="0"/>
              <a:t>But it’s also going to be a little weird to think about at first, so to make things easier we’re going to use what’s called a ray space diagram</a:t>
            </a:r>
          </a:p>
          <a:p>
            <a:r>
              <a:rPr lang="en-US" baseline="0" dirty="0"/>
              <a:t>and the best way to understand a ray space diagram is to think about a </a:t>
            </a:r>
          </a:p>
          <a:p>
            <a:r>
              <a:rPr lang="en-US" baseline="0" dirty="0"/>
              <a:t>*birds-eye view of the setup you see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0DB4-DABF-B544-BFE9-9A724AFC5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7532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rays of light are given by their intersection with </a:t>
            </a:r>
          </a:p>
          <a:p>
            <a:r>
              <a:rPr lang="en-US" baseline="0" dirty="0"/>
              <a:t>*a viewpoint plane</a:t>
            </a:r>
          </a:p>
          <a:p>
            <a:r>
              <a:rPr lang="en-US" baseline="0" dirty="0"/>
              <a:t>*and an image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1413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a ray of light on the left </a:t>
            </a:r>
          </a:p>
          <a:p>
            <a:r>
              <a:rPr lang="en-US" baseline="0" dirty="0"/>
              <a:t>*corresponds to a point on the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33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these examples we can see that at least PART of the problem is that our standard representation doesn’t distinguish between points and vectors</a:t>
            </a:r>
          </a:p>
          <a:p>
            <a:r>
              <a:rPr lang="en-US" dirty="0"/>
              <a:t>Which is an issue, because points and vectors ARE NOT THE SAME THING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108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argument for </a:t>
            </a:r>
            <a:r>
              <a:rPr lang="en-US" dirty="0" err="1"/>
              <a:t>sparsity</a:t>
            </a:r>
            <a:r>
              <a:rPr lang="en-US" dirty="0"/>
              <a:t> assumes </a:t>
            </a:r>
            <a:r>
              <a:rPr lang="en-US" dirty="0" err="1"/>
              <a:t>lambertian</a:t>
            </a:r>
            <a:r>
              <a:rPr lang="en-US" dirty="0"/>
              <a:t> reflectance, which means that if we have a </a:t>
            </a:r>
            <a:r>
              <a:rPr lang="en-US" baseline="0" dirty="0"/>
              <a:t>point in our scene</a:t>
            </a:r>
            <a:endParaRPr lang="en-US" dirty="0"/>
          </a:p>
          <a:p>
            <a:r>
              <a:rPr lang="en-US" dirty="0"/>
              <a:t>*all</a:t>
            </a:r>
            <a:r>
              <a:rPr lang="en-US" baseline="0" dirty="0"/>
              <a:t> of the rays reflected off of that point will be the same color, and they will form a constant line in </a:t>
            </a:r>
            <a:r>
              <a:rPr lang="en-US" baseline="0" dirty="0" err="1"/>
              <a:t>rayspace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8472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if we put our point at a different depth</a:t>
            </a:r>
          </a:p>
          <a:p>
            <a:r>
              <a:rPr lang="en-US" dirty="0"/>
              <a:t>*this changes the slope</a:t>
            </a:r>
            <a:r>
              <a:rPr lang="en-US" baseline="0" dirty="0"/>
              <a:t> of our line in ray space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1757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sets of</a:t>
            </a:r>
            <a:r>
              <a:rPr lang="en-US" baseline="0" dirty="0"/>
              <a:t> points at the same depth have the same slope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6066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sets of</a:t>
            </a:r>
            <a:r>
              <a:rPr lang="en-US" baseline="0" dirty="0"/>
              <a:t> points at the same depth have the same slope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0651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sets of</a:t>
            </a:r>
            <a:r>
              <a:rPr lang="en-US" baseline="0" dirty="0"/>
              <a:t> points at the same depth have the same slope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1223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 lets say we have two captured views]</a:t>
            </a:r>
          </a:p>
          <a:p>
            <a:r>
              <a:rPr lang="en-US" dirty="0"/>
              <a:t>[And we want to interpolate between them to get this third view]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362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[If we know all of the depths in the scene we can…]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330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[this is effectively the same as projecting each of our captured images onto white surface geometry that matches our scene </a:t>
            </a:r>
          </a:p>
          <a:p>
            <a:r>
              <a:rPr lang="en-US" dirty="0"/>
              <a:t>and viewing that lit up surface geometry from a new angle]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C9ADC-7FE7-514D-913D-35CDF8A193D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454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again let’s look at the geometric picture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A5F99-A50E-C941-AA6D-E82C46D42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012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</a:t>
            </a:r>
            <a:r>
              <a:rPr lang="en-US" baseline="0" dirty="0"/>
              <a:t> captured some picture of our scene</a:t>
            </a:r>
          </a:p>
          <a:p>
            <a:r>
              <a:rPr lang="en-US" baseline="0" dirty="0"/>
              <a:t>*And we ha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A5F99-A50E-C941-AA6D-E82C46D42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8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make this concrete, let’s consider what points and vectors actually ARE, independent of any coordinate system</a:t>
            </a:r>
          </a:p>
          <a:p>
            <a:endParaRPr lang="en-US" dirty="0"/>
          </a:p>
          <a:p>
            <a:r>
              <a:rPr lang="en-US" dirty="0"/>
              <a:t>*So a point is just a location, and for now we will reason about it without specifying any frame of reference or even a number of dimensions</a:t>
            </a:r>
          </a:p>
          <a:p>
            <a:r>
              <a:rPr lang="en-US" dirty="0"/>
              <a:t>*and a VECTOR is something that describes the RELATIONSHIP between TWO LOCATIONS</a:t>
            </a:r>
          </a:p>
          <a:p>
            <a:r>
              <a:rPr lang="en-US" dirty="0"/>
              <a:t>Which means that if we take the difference of two points we should get a vector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And for now, we'll only consider operations that we can depict </a:t>
            </a:r>
            <a:r>
              <a:rPr lang="en-US" dirty="0" err="1"/>
              <a:t>pictorally</a:t>
            </a:r>
            <a:r>
              <a:rPr lang="en-U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More rigorously, we'll consider operations that produce the same result no matter where you place the origin.</a:t>
            </a:r>
          </a:p>
          <a:p>
            <a:endParaRPr lang="en-US" dirty="0"/>
          </a:p>
          <a:p>
            <a:r>
              <a:rPr lang="en-US" dirty="0"/>
              <a:t>In this case, there is a lot we can do with vectors that that we can't with points</a:t>
            </a:r>
          </a:p>
          <a:p>
            <a:r>
              <a:rPr lang="en-US" dirty="0"/>
              <a:t>For example, *we can ADD a vector to a point or another vector</a:t>
            </a:r>
          </a:p>
          <a:p>
            <a:r>
              <a:rPr lang="en-US" dirty="0"/>
              <a:t>*and we can SCALE a vector safely as well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5085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A5F99-A50E-C941-AA6D-E82C46D42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652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assume that surfaces are relatively diffuse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A5F99-A50E-C941-AA6D-E82C46D42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235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you can just render this textured model from a new 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A5F99-A50E-C941-AA6D-E82C46D42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045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you get your new</a:t>
            </a:r>
            <a:r>
              <a:rPr lang="en-US" baseline="0" dirty="0"/>
              <a:t>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7A5F99-A50E-C941-AA6D-E82C46D428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0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to be clear, this means that</a:t>
            </a:r>
            <a:r>
              <a:rPr lang="en-US" baseline="0" dirty="0"/>
              <a:t> if your scene is nice and simple and diffuse, you can often capture it with a simple stereo pair of cameras</a:t>
            </a:r>
          </a:p>
          <a:p>
            <a:r>
              <a:rPr lang="en-US" baseline="0" dirty="0"/>
              <a:t>Which is super efficient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B870D-142A-024D-8B20-9C051C034AFD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5363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effectively the strategy of camera arrays and the </a:t>
            </a:r>
            <a:r>
              <a:rPr lang="en-US" dirty="0" err="1"/>
              <a:t>lytro</a:t>
            </a:r>
            <a:r>
              <a:rPr lang="en-US" dirty="0"/>
              <a:t>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B870D-142A-024D-8B20-9C051C034AFD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3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most approaches</a:t>
            </a:r>
            <a:r>
              <a:rPr lang="en-US" baseline="0" dirty="0"/>
              <a:t> to light field capture can be placed on a </a:t>
            </a:r>
          </a:p>
          <a:p>
            <a:r>
              <a:rPr lang="en-US" baseline="0" dirty="0"/>
              <a:t>*spectrum of how much they rely on sampling </a:t>
            </a:r>
            <a:r>
              <a:rPr lang="en-US" baseline="0" dirty="0" err="1"/>
              <a:t>vs</a:t>
            </a:r>
            <a:r>
              <a:rPr lang="en-US" baseline="0" dirty="0"/>
              <a:t> geometry</a:t>
            </a:r>
          </a:p>
          <a:p>
            <a:r>
              <a:rPr lang="en-US" baseline="0" dirty="0"/>
              <a:t>Where devices like </a:t>
            </a:r>
            <a:r>
              <a:rPr lang="en-US" baseline="0" dirty="0" err="1"/>
              <a:t>lytro</a:t>
            </a:r>
            <a:r>
              <a:rPr lang="en-US" baseline="0" dirty="0"/>
              <a:t> sit at one costly but robust extreme</a:t>
            </a:r>
          </a:p>
          <a:p>
            <a:r>
              <a:rPr lang="en-US" baseline="0" dirty="0"/>
              <a:t>And a simple stereo pair of cameras sits at the other cheap but brittle extreme</a:t>
            </a:r>
          </a:p>
          <a:p>
            <a:endParaRPr lang="en-US" baseline="0" dirty="0"/>
          </a:p>
          <a:p>
            <a:r>
              <a:rPr lang="en-US" baseline="0" dirty="0"/>
              <a:t>And it’s been hard to break out of this spectrum, because in order to do that you need some kind of prior</a:t>
            </a:r>
          </a:p>
          <a:p>
            <a:r>
              <a:rPr lang="en-US" baseline="0" dirty="0"/>
              <a:t>That captures a lot of the redundancy in light fields without making restrictive assumptions like diffuse reflection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B870D-142A-024D-8B20-9C051C034AF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584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(Take these three</a:t>
            </a:r>
            <a:r>
              <a:rPr lang="en-US" baseline="0" dirty="0"/>
              <a:t> images, align them in 2D</a:t>
            </a:r>
          </a:p>
          <a:p>
            <a:r>
              <a:rPr lang="en-US" baseline="0" dirty="0"/>
              <a:t>If I focus on bunny, they align on bunny)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0DB4-DABF-B544-BFE9-9A724AFC5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889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we’re projecting</a:t>
            </a:r>
            <a:r>
              <a:rPr lang="en-US" baseline="0" dirty="0"/>
              <a:t> them all onto the same sensor, it’s like adding them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0DB4-DABF-B544-BFE9-9A724AFC5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1465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if we’re in focus (go back over)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0DB4-DABF-B544-BFE9-9A724AFC5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94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how do we build a common representation for points and vectors that captures their different behavior?</a:t>
            </a:r>
          </a:p>
          <a:p>
            <a:r>
              <a:rPr lang="en-US" dirty="0"/>
              <a:t>*Well, first we need to make sure that points and vectors are actually distinguishable</a:t>
            </a:r>
          </a:p>
          <a:p>
            <a:r>
              <a:rPr lang="en-US" dirty="0"/>
              <a:t>so we'll simply add a binary value to indicate whether something is a point, </a:t>
            </a:r>
          </a:p>
          <a:p>
            <a:r>
              <a:rPr lang="en-US" dirty="0"/>
              <a:t>*So if it’s a point, we’ll set that value to 1 </a:t>
            </a:r>
          </a:p>
          <a:p>
            <a:r>
              <a:rPr lang="en-US" dirty="0"/>
              <a:t>*and if it’s a vector we’ll set it to 0</a:t>
            </a:r>
          </a:p>
          <a:p>
            <a:r>
              <a:rPr lang="en-US" dirty="0"/>
              <a:t>*And for now, let's just consider those two options: point or vector; 0 or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56072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if we’re out of focus…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6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890DB4-DABF-B544-BFE9-9A724AFC5D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4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3068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most of the world isn’t nice and simple and diffuse</a:t>
            </a:r>
            <a:r>
              <a:rPr lang="en-US" baseline="0" dirty="0"/>
              <a:t>.</a:t>
            </a:r>
          </a:p>
          <a:p>
            <a:r>
              <a:rPr lang="en-US" baseline="0" dirty="0"/>
              <a:t>Most things are at least a little glossy, or transparent, or something</a:t>
            </a:r>
          </a:p>
          <a:p>
            <a:r>
              <a:rPr lang="en-US" baseline="0" dirty="0"/>
              <a:t>For instance,</a:t>
            </a:r>
          </a:p>
          <a:p>
            <a:r>
              <a:rPr lang="en-US" baseline="0" dirty="0"/>
              <a:t>*take this gratuitously shiny sports car. </a:t>
            </a:r>
          </a:p>
          <a:p>
            <a:r>
              <a:rPr lang="en-US" baseline="0" dirty="0"/>
              <a:t>If we look at it’s light field we’re going to see something like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B870D-142A-024D-8B20-9C051C034AFD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145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even if these specular highlights don’t throw off our</a:t>
            </a:r>
            <a:r>
              <a:rPr lang="en-US" baseline="0" dirty="0"/>
              <a:t> depth from stereo algorithm (which they often will)</a:t>
            </a:r>
          </a:p>
          <a:p>
            <a:r>
              <a:rPr lang="en-US" baseline="0" dirty="0"/>
              <a:t>*our connect the dots strategy isn’t really going to work anymore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B870D-142A-024D-8B20-9C051C034AFD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90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for the most part, there’s been one successful strategy for capturing these kinds of scenes</a:t>
            </a:r>
          </a:p>
          <a:p>
            <a:r>
              <a:rPr lang="en-US" baseline="0" dirty="0"/>
              <a:t>And that is</a:t>
            </a:r>
          </a:p>
          <a:p>
            <a:r>
              <a:rPr lang="en-US" baseline="0" dirty="0"/>
              <a:t>*very</a:t>
            </a:r>
          </a:p>
          <a:p>
            <a:r>
              <a:rPr lang="en-US" baseline="0" dirty="0"/>
              <a:t>*dense</a:t>
            </a:r>
          </a:p>
          <a:p>
            <a:r>
              <a:rPr lang="en-US" baseline="0" dirty="0"/>
              <a:t>*sampling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B870D-142A-024D-8B20-9C051C034AFD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503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is effectively the strategy of camera arrays and the </a:t>
            </a:r>
            <a:r>
              <a:rPr lang="en-US" dirty="0" err="1"/>
              <a:t>lytro</a:t>
            </a:r>
            <a:r>
              <a:rPr lang="en-US" dirty="0"/>
              <a:t>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FB870D-142A-024D-8B20-9C051C034AFD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5430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most approaches</a:t>
            </a:r>
            <a:r>
              <a:rPr lang="en-US" baseline="0" dirty="0"/>
              <a:t> to light field capture can be placed on a </a:t>
            </a:r>
          </a:p>
          <a:p>
            <a:r>
              <a:rPr lang="en-US" baseline="0" dirty="0"/>
              <a:t>*spectrum of how much they rely on sampling </a:t>
            </a:r>
            <a:r>
              <a:rPr lang="en-US" baseline="0" dirty="0" err="1"/>
              <a:t>vs</a:t>
            </a:r>
            <a:r>
              <a:rPr lang="en-US" baseline="0" dirty="0"/>
              <a:t> geometry</a:t>
            </a:r>
          </a:p>
          <a:p>
            <a:r>
              <a:rPr lang="en-US" baseline="0" dirty="0"/>
              <a:t>Where devices like </a:t>
            </a:r>
            <a:r>
              <a:rPr lang="en-US" baseline="0" dirty="0" err="1"/>
              <a:t>lytro</a:t>
            </a:r>
            <a:r>
              <a:rPr lang="en-US" baseline="0" dirty="0"/>
              <a:t> sit at one costly but robust extreme</a:t>
            </a:r>
          </a:p>
          <a:p>
            <a:r>
              <a:rPr lang="en-US" baseline="0" dirty="0"/>
              <a:t>And a simple stereo pair of cameras sits at the other cheap but brittle extreme</a:t>
            </a:r>
          </a:p>
          <a:p>
            <a:endParaRPr lang="en-US" baseline="0" dirty="0"/>
          </a:p>
          <a:p>
            <a:r>
              <a:rPr lang="en-US" baseline="0" dirty="0"/>
              <a:t>And it’s been hard to break out of this spectrum, because in order to do that you need some kind of prior</a:t>
            </a:r>
          </a:p>
          <a:p>
            <a:r>
              <a:rPr lang="en-US" baseline="0" dirty="0"/>
              <a:t>That captures a lot of the redundancy in light fields without making restrictive assumptions like diffuse reflection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7694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And certainly, for the dense sampling approach, it makes sense to use specialized devices</a:t>
            </a:r>
          </a:p>
          <a:p>
            <a:endParaRPr lang="en-US" dirty="0"/>
          </a:p>
          <a:p>
            <a:r>
              <a:rPr lang="en-US" dirty="0"/>
              <a:t>/////</a:t>
            </a:r>
          </a:p>
          <a:p>
            <a:r>
              <a:rPr lang="en-US" dirty="0"/>
              <a:t>So at the end of the day, efficient light field capture is</a:t>
            </a:r>
            <a:r>
              <a:rPr lang="en-US" baseline="0" dirty="0"/>
              <a:t> all about interpolating between images</a:t>
            </a:r>
          </a:p>
          <a:p>
            <a:r>
              <a:rPr lang="en-US" baseline="0" dirty="0"/>
              <a:t>But before we can do that we need a </a:t>
            </a:r>
            <a:r>
              <a:rPr lang="en-US" baseline="0" dirty="0" err="1"/>
              <a:t>suitible</a:t>
            </a:r>
            <a:r>
              <a:rPr lang="en-US" baseline="0" dirty="0"/>
              <a:t> space to interpolate 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B870D-142A-024D-8B20-9C051C034A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600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lets see how this homogeneous value stacks up with what we know about points and vectors</a:t>
            </a:r>
          </a:p>
          <a:p>
            <a:r>
              <a:rPr lang="en-US" dirty="0"/>
              <a:t>*So a point is a unique location; well, if we could distinguish between two points before then adding our homogeneous value shouldn’t change that, so our first bullet point checks out…</a:t>
            </a:r>
          </a:p>
          <a:p>
            <a:r>
              <a:rPr lang="en-US" dirty="0"/>
              <a:t>*And, if we subtract a point from another point then we get a homogeneous value of 0, which means we get a vector, </a:t>
            </a:r>
          </a:p>
          <a:p>
            <a:r>
              <a:rPr lang="en-US" dirty="0"/>
              <a:t>*so our second behavior checks out</a:t>
            </a:r>
          </a:p>
          <a:p>
            <a:r>
              <a:rPr lang="en-US" dirty="0"/>
              <a:t>*if we add a vector to a point we get a homogeneous value of 1, which gives us another point, so that checks out</a:t>
            </a:r>
          </a:p>
          <a:p>
            <a:r>
              <a:rPr lang="en-US" dirty="0"/>
              <a:t>*and if we add a vector to another vector we get homogeneous value of 0, which is another vector, </a:t>
            </a:r>
          </a:p>
          <a:p>
            <a:r>
              <a:rPr lang="en-US" dirty="0"/>
              <a:t>*so we can check off this third criteria as well</a:t>
            </a:r>
          </a:p>
          <a:p>
            <a:r>
              <a:rPr lang="en-US" dirty="0"/>
              <a:t>And finally, *if we multiply a vector by a constant then it doesn’t change the homogeneous value so we get another vector</a:t>
            </a:r>
          </a:p>
          <a:p>
            <a:r>
              <a:rPr lang="en-US" dirty="0"/>
              <a:t>*which gives us the fourth criteria as well</a:t>
            </a:r>
          </a:p>
          <a:p>
            <a:r>
              <a:rPr lang="en-US" dirty="0"/>
              <a:t>So this looks great so far, but there’s a problem…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9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if vectors can be multiplied by constants and added to other vectors or points</a:t>
            </a:r>
          </a:p>
          <a:p>
            <a:r>
              <a:rPr lang="en-US" dirty="0"/>
              <a:t>And we’re using he same representation for points and vectors</a:t>
            </a:r>
          </a:p>
          <a:p>
            <a:r>
              <a:rPr lang="en-US" dirty="0"/>
              <a:t>Then this operation should at least be VALID for points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24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what should it mean for us to multiply a point by a constant?</a:t>
            </a:r>
          </a:p>
          <a:p>
            <a:r>
              <a:rPr lang="en-US" dirty="0"/>
              <a:t>And what should it mean to add two points?</a:t>
            </a:r>
          </a:p>
          <a:p>
            <a:r>
              <a:rPr lang="en-US" dirty="0"/>
              <a:t>*Because remember: we saw that, with standard coordinates, both of these operations depend on our choice of reference frame</a:t>
            </a:r>
          </a:p>
          <a:p>
            <a:r>
              <a:rPr lang="en-US" dirty="0"/>
              <a:t>Because a point was treated like a vector from the origin…</a:t>
            </a:r>
          </a:p>
          <a:p>
            <a:r>
              <a:rPr lang="en-US" dirty="0"/>
              <a:t>Now, homogeneous values give us a way to DISTINGUIGH between points and vectors, but we still need to decide what these operations should mean for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5CA6A4-D76F-804D-9E0A-7D6B0F4A59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77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9EA9-F85F-BD4C-A29F-68D2417C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F68E-4B7F-F046-B1EC-58BD6E97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61FB-30B4-4E4E-BC84-BA191518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0D75-C940-5D42-936C-9F402AB17D72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FA62-B1C8-F94F-A3BF-934D446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F3C9-985F-B24E-A381-243C5DFB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4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D68F-4C41-4B48-98EA-B96B38F3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A7C89-AB6F-9D47-A01E-E554EB1B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53BB6-A637-5E43-AF69-E06B8660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4B7-B020-AC43-90FE-4F7CFAF94661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4AA8-607E-5C4B-9FE7-80A5187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8C676-E127-DE43-A9D6-381E4F0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6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A994B-5063-7A47-956E-89AAE0D85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3CDA8-D55C-3F48-842D-138B879E8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D530-C30E-E846-AD4B-500EC3A6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B096-8E95-0045-987A-AAED90D8CAA3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9FEA-5DBF-5E4A-B1B9-5F82A97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1F67-700F-8B4B-8F4E-0BF8434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77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03364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8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DADB2-878D-A443-B2A6-C582840C151D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1BF0-3A7E-E841-AFDB-0245BB816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22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A748E-79C5-0F4E-9EBC-25189CD7E9DD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2E2E3-59DC-A046-A6CD-7BC7CEFA0D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18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BDC37-51E9-2E45-B221-3261FA19FEB8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9FBA8-E105-254D-8A18-FB0505606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7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43202-0A5A-7747-88BE-8C205DC9FB2E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623BD-9EDD-F24D-A8F2-F0BB8F336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09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FA5D3-D3CE-2A45-AC08-7B7D1F7F14C9}" type="datetime1">
              <a:rPr lang="en-US" smtClean="0"/>
              <a:t>4/11/20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B1E5C-2DCC-684E-A96B-39B2F47D66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52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D93D6-38BB-CD4A-9593-0A1A00B0273B}" type="datetime1">
              <a:rPr lang="en-US" smtClean="0"/>
              <a:t>4/11/20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16DB9-6950-4344-AC00-D9F329B6B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8BB-6328-3441-A7CE-DCCDCBC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490333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10EC-563D-1D43-A19F-F8D7EC2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0821"/>
            <a:ext cx="2743200" cy="365125"/>
          </a:xfrm>
        </p:spPr>
        <p:txBody>
          <a:bodyPr/>
          <a:lstStyle/>
          <a:p>
            <a:fld id="{2D0A3062-8216-7349-8F2D-3730923F4A77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E30B-6E02-9640-B29D-C3138169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1A67-1DE3-D744-B31B-D172C35D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8B9361-2CCC-984B-B102-9A43E8F6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latin typeface="Myriad Pro" panose="020B0503030403020204" pitchFamily="34" charset="0"/>
                <a:ea typeface="Halyard Display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2486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AC4C3-7894-C648-93BA-678587A8480D}" type="datetime1">
              <a:rPr lang="en-US" smtClean="0"/>
              <a:t>4/11/20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280EE-F8A7-084C-B941-5B63D5C88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8DB11-4F05-434E-B84F-23429F117DA0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67746-BC4A-814E-A706-5A9DBE49E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36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0291B-230F-354C-8876-135AD9CDE056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7864-FF38-D54D-BDFE-16BC455CE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25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CFFF1-AFD9-5341-ADB0-5ED7C6E94B5B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B7B3F-34F3-5D4E-86A0-93ACB4943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80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E8E2A-1F0A-874C-822C-B0853BB10F09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F320C-E5F7-C843-A12D-05E78DD0F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04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6697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42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9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863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9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59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460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32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190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054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6919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26067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3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819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8" indent="0">
              <a:buNone/>
              <a:defRPr sz="2667" b="1"/>
            </a:lvl2pPr>
            <a:lvl3pPr marL="1217294" indent="0">
              <a:buNone/>
              <a:defRPr sz="2400" b="1"/>
            </a:lvl3pPr>
            <a:lvl4pPr marL="1825954" indent="0">
              <a:buNone/>
              <a:defRPr sz="2133" b="1"/>
            </a:lvl4pPr>
            <a:lvl5pPr marL="2434600" indent="0">
              <a:buNone/>
              <a:defRPr sz="2133" b="1"/>
            </a:lvl5pPr>
            <a:lvl6pPr marL="3043244" indent="0">
              <a:buNone/>
              <a:defRPr sz="2133" b="1"/>
            </a:lvl6pPr>
            <a:lvl7pPr marL="3651902" indent="0">
              <a:buNone/>
              <a:defRPr sz="2133" b="1"/>
            </a:lvl7pPr>
            <a:lvl8pPr marL="4260547" indent="0">
              <a:buNone/>
              <a:defRPr sz="2133" b="1"/>
            </a:lvl8pPr>
            <a:lvl9pPr marL="486919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38" indent="0">
              <a:buNone/>
              <a:defRPr sz="2667" b="1"/>
            </a:lvl2pPr>
            <a:lvl3pPr marL="1217294" indent="0">
              <a:buNone/>
              <a:defRPr sz="2400" b="1"/>
            </a:lvl3pPr>
            <a:lvl4pPr marL="1825954" indent="0">
              <a:buNone/>
              <a:defRPr sz="2133" b="1"/>
            </a:lvl4pPr>
            <a:lvl5pPr marL="2434600" indent="0">
              <a:buNone/>
              <a:defRPr sz="2133" b="1"/>
            </a:lvl5pPr>
            <a:lvl6pPr marL="3043244" indent="0">
              <a:buNone/>
              <a:defRPr sz="2133" b="1"/>
            </a:lvl6pPr>
            <a:lvl7pPr marL="3651902" indent="0">
              <a:buNone/>
              <a:defRPr sz="2133" b="1"/>
            </a:lvl7pPr>
            <a:lvl8pPr marL="4260547" indent="0">
              <a:buNone/>
              <a:defRPr sz="2133" b="1"/>
            </a:lvl8pPr>
            <a:lvl9pPr marL="486919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901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C5E6-66F4-F040-84FB-019A8C2B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373E-1849-1346-9B00-B9722FC6D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2133-7AEF-AB4F-9830-083D15D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2764-B595-FA43-8B80-2BD5FA1DCCBA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6F3D-D896-C449-B5B5-B8FCC18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A16A-B4C8-CD43-A8B4-F0B1DCAA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49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980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3037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5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1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8638" indent="0">
              <a:buNone/>
              <a:defRPr sz="1600"/>
            </a:lvl2pPr>
            <a:lvl3pPr marL="1217294" indent="0">
              <a:buNone/>
              <a:defRPr sz="1333"/>
            </a:lvl3pPr>
            <a:lvl4pPr marL="1825954" indent="0">
              <a:buNone/>
              <a:defRPr sz="1200"/>
            </a:lvl4pPr>
            <a:lvl5pPr marL="2434600" indent="0">
              <a:buNone/>
              <a:defRPr sz="1200"/>
            </a:lvl5pPr>
            <a:lvl6pPr marL="3043244" indent="0">
              <a:buNone/>
              <a:defRPr sz="1200"/>
            </a:lvl6pPr>
            <a:lvl7pPr marL="3651902" indent="0">
              <a:buNone/>
              <a:defRPr sz="1200"/>
            </a:lvl7pPr>
            <a:lvl8pPr marL="4260547" indent="0">
              <a:buNone/>
              <a:defRPr sz="1200"/>
            </a:lvl8pPr>
            <a:lvl9pPr marL="48691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6354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8638" indent="0">
              <a:buNone/>
              <a:defRPr sz="3733"/>
            </a:lvl2pPr>
            <a:lvl3pPr marL="1217294" indent="0">
              <a:buNone/>
              <a:defRPr sz="3200"/>
            </a:lvl3pPr>
            <a:lvl4pPr marL="1825954" indent="0">
              <a:buNone/>
              <a:defRPr sz="2667"/>
            </a:lvl4pPr>
            <a:lvl5pPr marL="2434600" indent="0">
              <a:buNone/>
              <a:defRPr sz="2667"/>
            </a:lvl5pPr>
            <a:lvl6pPr marL="3043244" indent="0">
              <a:buNone/>
              <a:defRPr sz="2667"/>
            </a:lvl6pPr>
            <a:lvl7pPr marL="3651902" indent="0">
              <a:buNone/>
              <a:defRPr sz="2667"/>
            </a:lvl7pPr>
            <a:lvl8pPr marL="4260547" indent="0">
              <a:buNone/>
              <a:defRPr sz="2667"/>
            </a:lvl8pPr>
            <a:lvl9pPr marL="486919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8638" indent="0">
              <a:buNone/>
              <a:defRPr sz="1600"/>
            </a:lvl2pPr>
            <a:lvl3pPr marL="1217294" indent="0">
              <a:buNone/>
              <a:defRPr sz="1333"/>
            </a:lvl3pPr>
            <a:lvl4pPr marL="1825954" indent="0">
              <a:buNone/>
              <a:defRPr sz="1200"/>
            </a:lvl4pPr>
            <a:lvl5pPr marL="2434600" indent="0">
              <a:buNone/>
              <a:defRPr sz="1200"/>
            </a:lvl5pPr>
            <a:lvl6pPr marL="3043244" indent="0">
              <a:buNone/>
              <a:defRPr sz="1200"/>
            </a:lvl6pPr>
            <a:lvl7pPr marL="3651902" indent="0">
              <a:buNone/>
              <a:defRPr sz="1200"/>
            </a:lvl7pPr>
            <a:lvl8pPr marL="4260547" indent="0">
              <a:buNone/>
              <a:defRPr sz="1200"/>
            </a:lvl8pPr>
            <a:lvl9pPr marL="486919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266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062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5534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5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1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8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6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4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2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08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53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4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788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559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34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119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389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8679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345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23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92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3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4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4C9-804D-2546-B8B9-2C2D89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DF76-AF78-804E-913B-AB9F1619A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4623-C49F-AF41-B037-6A88BF93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3B98-7F13-EE41-BC27-B0806A8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2874"/>
            <a:ext cx="2743200" cy="365125"/>
          </a:xfrm>
        </p:spPr>
        <p:txBody>
          <a:bodyPr/>
          <a:lstStyle/>
          <a:p>
            <a:fld id="{731EA4DC-2C35-4142-A381-D2B630F42229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DA33-DC22-AE45-ABAD-05B0120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BDEB-370D-0D4D-B492-6EC27F7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821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011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7788" indent="0">
              <a:buNone/>
              <a:defRPr sz="2400" b="1"/>
            </a:lvl2pPr>
            <a:lvl3pPr marL="1095592" indent="0">
              <a:buNone/>
              <a:defRPr sz="2160" b="1"/>
            </a:lvl3pPr>
            <a:lvl4pPr marL="1643400" indent="0">
              <a:buNone/>
              <a:defRPr sz="1920" b="1"/>
            </a:lvl4pPr>
            <a:lvl5pPr marL="2191195" indent="0">
              <a:buNone/>
              <a:defRPr sz="1920" b="1"/>
            </a:lvl5pPr>
            <a:lvl6pPr marL="2738988" indent="0">
              <a:buNone/>
              <a:defRPr sz="1920" b="1"/>
            </a:lvl6pPr>
            <a:lvl7pPr marL="3286794" indent="0">
              <a:buNone/>
              <a:defRPr sz="1920" b="1"/>
            </a:lvl7pPr>
            <a:lvl8pPr marL="3834588" indent="0">
              <a:buNone/>
              <a:defRPr sz="1920" b="1"/>
            </a:lvl8pPr>
            <a:lvl9pPr marL="4382388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7788" indent="0">
              <a:buNone/>
              <a:defRPr sz="2400" b="1"/>
            </a:lvl2pPr>
            <a:lvl3pPr marL="1095592" indent="0">
              <a:buNone/>
              <a:defRPr sz="2160" b="1"/>
            </a:lvl3pPr>
            <a:lvl4pPr marL="1643400" indent="0">
              <a:buNone/>
              <a:defRPr sz="1920" b="1"/>
            </a:lvl4pPr>
            <a:lvl5pPr marL="2191195" indent="0">
              <a:buNone/>
              <a:defRPr sz="1920" b="1"/>
            </a:lvl5pPr>
            <a:lvl6pPr marL="2738988" indent="0">
              <a:buNone/>
              <a:defRPr sz="1920" b="1"/>
            </a:lvl6pPr>
            <a:lvl7pPr marL="3286794" indent="0">
              <a:buNone/>
              <a:defRPr sz="1920" b="1"/>
            </a:lvl7pPr>
            <a:lvl8pPr marL="3834588" indent="0">
              <a:buNone/>
              <a:defRPr sz="1920" b="1"/>
            </a:lvl8pPr>
            <a:lvl9pPr marL="4382388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360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06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57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4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7788" indent="0">
              <a:buNone/>
              <a:defRPr sz="1440"/>
            </a:lvl2pPr>
            <a:lvl3pPr marL="1095592" indent="0">
              <a:buNone/>
              <a:defRPr sz="1200"/>
            </a:lvl3pPr>
            <a:lvl4pPr marL="1643400" indent="0">
              <a:buNone/>
              <a:defRPr sz="1080"/>
            </a:lvl4pPr>
            <a:lvl5pPr marL="2191195" indent="0">
              <a:buNone/>
              <a:defRPr sz="1080"/>
            </a:lvl5pPr>
            <a:lvl6pPr marL="2738988" indent="0">
              <a:buNone/>
              <a:defRPr sz="1080"/>
            </a:lvl6pPr>
            <a:lvl7pPr marL="3286794" indent="0">
              <a:buNone/>
              <a:defRPr sz="1080"/>
            </a:lvl7pPr>
            <a:lvl8pPr marL="3834588" indent="0">
              <a:buNone/>
              <a:defRPr sz="1080"/>
            </a:lvl8pPr>
            <a:lvl9pPr marL="4382388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98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7788" indent="0">
              <a:buNone/>
              <a:defRPr sz="3360"/>
            </a:lvl2pPr>
            <a:lvl3pPr marL="1095592" indent="0">
              <a:buNone/>
              <a:defRPr sz="2880"/>
            </a:lvl3pPr>
            <a:lvl4pPr marL="1643400" indent="0">
              <a:buNone/>
              <a:defRPr sz="2400"/>
            </a:lvl4pPr>
            <a:lvl5pPr marL="2191195" indent="0">
              <a:buNone/>
              <a:defRPr sz="2400"/>
            </a:lvl5pPr>
            <a:lvl6pPr marL="2738988" indent="0">
              <a:buNone/>
              <a:defRPr sz="2400"/>
            </a:lvl6pPr>
            <a:lvl7pPr marL="3286794" indent="0">
              <a:buNone/>
              <a:defRPr sz="2400"/>
            </a:lvl7pPr>
            <a:lvl8pPr marL="3834588" indent="0">
              <a:buNone/>
              <a:defRPr sz="2400"/>
            </a:lvl8pPr>
            <a:lvl9pPr marL="4382388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7788" indent="0">
              <a:buNone/>
              <a:defRPr sz="1440"/>
            </a:lvl2pPr>
            <a:lvl3pPr marL="1095592" indent="0">
              <a:buNone/>
              <a:defRPr sz="1200"/>
            </a:lvl3pPr>
            <a:lvl4pPr marL="1643400" indent="0">
              <a:buNone/>
              <a:defRPr sz="1080"/>
            </a:lvl4pPr>
            <a:lvl5pPr marL="2191195" indent="0">
              <a:buNone/>
              <a:defRPr sz="1080"/>
            </a:lvl5pPr>
            <a:lvl6pPr marL="2738988" indent="0">
              <a:buNone/>
              <a:defRPr sz="1080"/>
            </a:lvl6pPr>
            <a:lvl7pPr marL="3286794" indent="0">
              <a:buNone/>
              <a:defRPr sz="1080"/>
            </a:lvl7pPr>
            <a:lvl8pPr marL="3834588" indent="0">
              <a:buNone/>
              <a:defRPr sz="1080"/>
            </a:lvl8pPr>
            <a:lvl9pPr marL="4382388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674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496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61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5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1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8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6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4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2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683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833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788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559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34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119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389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8679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345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23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92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5D87-A955-AE43-A32C-46E6A891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2060C-A232-9E41-8228-F7C3AF2F5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D0F5-88A6-554D-AB42-26A4751D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86F7A-8749-6741-A2F8-61CB7FFB0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4879B-70BD-4742-ACDC-0746CBB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51186-471F-8045-8C57-03028984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0D62-4E3F-194A-99F9-9E185F254678}" type="datetime1">
              <a:rPr lang="en-US" smtClean="0"/>
              <a:t>4/11/20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8A11-F880-1C46-B3FA-AB18442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36AB2-0B41-B444-BCDF-61BEEB6A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46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3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0327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7788" indent="0">
              <a:buNone/>
              <a:defRPr sz="2400" b="1"/>
            </a:lvl2pPr>
            <a:lvl3pPr marL="1095592" indent="0">
              <a:buNone/>
              <a:defRPr sz="2160" b="1"/>
            </a:lvl3pPr>
            <a:lvl4pPr marL="1643400" indent="0">
              <a:buNone/>
              <a:defRPr sz="1920" b="1"/>
            </a:lvl4pPr>
            <a:lvl5pPr marL="2191195" indent="0">
              <a:buNone/>
              <a:defRPr sz="1920" b="1"/>
            </a:lvl5pPr>
            <a:lvl6pPr marL="2738988" indent="0">
              <a:buNone/>
              <a:defRPr sz="1920" b="1"/>
            </a:lvl6pPr>
            <a:lvl7pPr marL="3286794" indent="0">
              <a:buNone/>
              <a:defRPr sz="1920" b="1"/>
            </a:lvl7pPr>
            <a:lvl8pPr marL="3834588" indent="0">
              <a:buNone/>
              <a:defRPr sz="1920" b="1"/>
            </a:lvl8pPr>
            <a:lvl9pPr marL="4382388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7788" indent="0">
              <a:buNone/>
              <a:defRPr sz="2400" b="1"/>
            </a:lvl2pPr>
            <a:lvl3pPr marL="1095592" indent="0">
              <a:buNone/>
              <a:defRPr sz="2160" b="1"/>
            </a:lvl3pPr>
            <a:lvl4pPr marL="1643400" indent="0">
              <a:buNone/>
              <a:defRPr sz="1920" b="1"/>
            </a:lvl4pPr>
            <a:lvl5pPr marL="2191195" indent="0">
              <a:buNone/>
              <a:defRPr sz="1920" b="1"/>
            </a:lvl5pPr>
            <a:lvl6pPr marL="2738988" indent="0">
              <a:buNone/>
              <a:defRPr sz="1920" b="1"/>
            </a:lvl6pPr>
            <a:lvl7pPr marL="3286794" indent="0">
              <a:buNone/>
              <a:defRPr sz="1920" b="1"/>
            </a:lvl7pPr>
            <a:lvl8pPr marL="3834588" indent="0">
              <a:buNone/>
              <a:defRPr sz="1920" b="1"/>
            </a:lvl8pPr>
            <a:lvl9pPr marL="4382388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02387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00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3894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2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04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7788" indent="0">
              <a:buNone/>
              <a:defRPr sz="1440"/>
            </a:lvl2pPr>
            <a:lvl3pPr marL="1095592" indent="0">
              <a:buNone/>
              <a:defRPr sz="1200"/>
            </a:lvl3pPr>
            <a:lvl4pPr marL="1643400" indent="0">
              <a:buNone/>
              <a:defRPr sz="1080"/>
            </a:lvl4pPr>
            <a:lvl5pPr marL="2191195" indent="0">
              <a:buNone/>
              <a:defRPr sz="1080"/>
            </a:lvl5pPr>
            <a:lvl6pPr marL="2738988" indent="0">
              <a:buNone/>
              <a:defRPr sz="1080"/>
            </a:lvl6pPr>
            <a:lvl7pPr marL="3286794" indent="0">
              <a:buNone/>
              <a:defRPr sz="1080"/>
            </a:lvl7pPr>
            <a:lvl8pPr marL="3834588" indent="0">
              <a:buNone/>
              <a:defRPr sz="1080"/>
            </a:lvl8pPr>
            <a:lvl9pPr marL="4382388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8313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7788" indent="0">
              <a:buNone/>
              <a:defRPr sz="3360"/>
            </a:lvl2pPr>
            <a:lvl3pPr marL="1095592" indent="0">
              <a:buNone/>
              <a:defRPr sz="2880"/>
            </a:lvl3pPr>
            <a:lvl4pPr marL="1643400" indent="0">
              <a:buNone/>
              <a:defRPr sz="2400"/>
            </a:lvl4pPr>
            <a:lvl5pPr marL="2191195" indent="0">
              <a:buNone/>
              <a:defRPr sz="2400"/>
            </a:lvl5pPr>
            <a:lvl6pPr marL="2738988" indent="0">
              <a:buNone/>
              <a:defRPr sz="2400"/>
            </a:lvl6pPr>
            <a:lvl7pPr marL="3286794" indent="0">
              <a:buNone/>
              <a:defRPr sz="2400"/>
            </a:lvl7pPr>
            <a:lvl8pPr marL="3834588" indent="0">
              <a:buNone/>
              <a:defRPr sz="2400"/>
            </a:lvl8pPr>
            <a:lvl9pPr marL="4382388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7788" indent="0">
              <a:buNone/>
              <a:defRPr sz="1440"/>
            </a:lvl2pPr>
            <a:lvl3pPr marL="1095592" indent="0">
              <a:buNone/>
              <a:defRPr sz="1200"/>
            </a:lvl3pPr>
            <a:lvl4pPr marL="1643400" indent="0">
              <a:buNone/>
              <a:defRPr sz="1080"/>
            </a:lvl4pPr>
            <a:lvl5pPr marL="2191195" indent="0">
              <a:buNone/>
              <a:defRPr sz="1080"/>
            </a:lvl5pPr>
            <a:lvl6pPr marL="2738988" indent="0">
              <a:buNone/>
              <a:defRPr sz="1080"/>
            </a:lvl6pPr>
            <a:lvl7pPr marL="3286794" indent="0">
              <a:buNone/>
              <a:defRPr sz="1080"/>
            </a:lvl7pPr>
            <a:lvl8pPr marL="3834588" indent="0">
              <a:buNone/>
              <a:defRPr sz="1080"/>
            </a:lvl8pPr>
            <a:lvl9pPr marL="4382388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8457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057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6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6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3444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7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5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3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1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38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86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34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2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957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405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7D14-FE26-B74A-92A6-C1CC0524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141C4-E177-4846-98F9-1C5C72E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059C-585F-874B-B61C-94BBA70B810E}" type="datetime1">
              <a:rPr lang="en-US" smtClean="0"/>
              <a:t>4/11/20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F0BB6-CBEF-BA42-95D3-1BDC3DD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1F074-755B-EA45-85D8-E9765B3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252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6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7788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5592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34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119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389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86794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345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238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2672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3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30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976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7788" indent="0">
              <a:buNone/>
              <a:defRPr sz="2400" b="1"/>
            </a:lvl2pPr>
            <a:lvl3pPr marL="1095592" indent="0">
              <a:buNone/>
              <a:defRPr sz="2160" b="1"/>
            </a:lvl3pPr>
            <a:lvl4pPr marL="1643400" indent="0">
              <a:buNone/>
              <a:defRPr sz="1920" b="1"/>
            </a:lvl4pPr>
            <a:lvl5pPr marL="2191195" indent="0">
              <a:buNone/>
              <a:defRPr sz="1920" b="1"/>
            </a:lvl5pPr>
            <a:lvl6pPr marL="2738988" indent="0">
              <a:buNone/>
              <a:defRPr sz="1920" b="1"/>
            </a:lvl6pPr>
            <a:lvl7pPr marL="3286794" indent="0">
              <a:buNone/>
              <a:defRPr sz="1920" b="1"/>
            </a:lvl7pPr>
            <a:lvl8pPr marL="3834588" indent="0">
              <a:buNone/>
              <a:defRPr sz="1920" b="1"/>
            </a:lvl8pPr>
            <a:lvl9pPr marL="4382388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7788" indent="0">
              <a:buNone/>
              <a:defRPr sz="2400" b="1"/>
            </a:lvl2pPr>
            <a:lvl3pPr marL="1095592" indent="0">
              <a:buNone/>
              <a:defRPr sz="2160" b="1"/>
            </a:lvl3pPr>
            <a:lvl4pPr marL="1643400" indent="0">
              <a:buNone/>
              <a:defRPr sz="1920" b="1"/>
            </a:lvl4pPr>
            <a:lvl5pPr marL="2191195" indent="0">
              <a:buNone/>
              <a:defRPr sz="1920" b="1"/>
            </a:lvl5pPr>
            <a:lvl6pPr marL="2738988" indent="0">
              <a:buNone/>
              <a:defRPr sz="1920" b="1"/>
            </a:lvl6pPr>
            <a:lvl7pPr marL="3286794" indent="0">
              <a:buNone/>
              <a:defRPr sz="1920" b="1"/>
            </a:lvl7pPr>
            <a:lvl8pPr marL="3834588" indent="0">
              <a:buNone/>
              <a:defRPr sz="1920" b="1"/>
            </a:lvl8pPr>
            <a:lvl9pPr marL="4382388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22908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58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597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1"/>
            <a:ext cx="4011084" cy="116205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0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7788" indent="0">
              <a:buNone/>
              <a:defRPr sz="1440"/>
            </a:lvl2pPr>
            <a:lvl3pPr marL="1095592" indent="0">
              <a:buNone/>
              <a:defRPr sz="1200"/>
            </a:lvl3pPr>
            <a:lvl4pPr marL="1643400" indent="0">
              <a:buNone/>
              <a:defRPr sz="1080"/>
            </a:lvl4pPr>
            <a:lvl5pPr marL="2191195" indent="0">
              <a:buNone/>
              <a:defRPr sz="1080"/>
            </a:lvl5pPr>
            <a:lvl6pPr marL="2738988" indent="0">
              <a:buNone/>
              <a:defRPr sz="1080"/>
            </a:lvl6pPr>
            <a:lvl7pPr marL="3286794" indent="0">
              <a:buNone/>
              <a:defRPr sz="1080"/>
            </a:lvl7pPr>
            <a:lvl8pPr marL="3834588" indent="0">
              <a:buNone/>
              <a:defRPr sz="1080"/>
            </a:lvl8pPr>
            <a:lvl9pPr marL="4382388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24722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7788" indent="0">
              <a:buNone/>
              <a:defRPr sz="3360"/>
            </a:lvl2pPr>
            <a:lvl3pPr marL="1095592" indent="0">
              <a:buNone/>
              <a:defRPr sz="2880"/>
            </a:lvl3pPr>
            <a:lvl4pPr marL="1643400" indent="0">
              <a:buNone/>
              <a:defRPr sz="2400"/>
            </a:lvl4pPr>
            <a:lvl5pPr marL="2191195" indent="0">
              <a:buNone/>
              <a:defRPr sz="2400"/>
            </a:lvl5pPr>
            <a:lvl6pPr marL="2738988" indent="0">
              <a:buNone/>
              <a:defRPr sz="2400"/>
            </a:lvl6pPr>
            <a:lvl7pPr marL="3286794" indent="0">
              <a:buNone/>
              <a:defRPr sz="2400"/>
            </a:lvl7pPr>
            <a:lvl8pPr marL="3834588" indent="0">
              <a:buNone/>
              <a:defRPr sz="2400"/>
            </a:lvl8pPr>
            <a:lvl9pPr marL="4382388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680"/>
            </a:lvl1pPr>
            <a:lvl2pPr marL="547788" indent="0">
              <a:buNone/>
              <a:defRPr sz="1440"/>
            </a:lvl2pPr>
            <a:lvl3pPr marL="1095592" indent="0">
              <a:buNone/>
              <a:defRPr sz="1200"/>
            </a:lvl3pPr>
            <a:lvl4pPr marL="1643400" indent="0">
              <a:buNone/>
              <a:defRPr sz="1080"/>
            </a:lvl4pPr>
            <a:lvl5pPr marL="2191195" indent="0">
              <a:buNone/>
              <a:defRPr sz="1080"/>
            </a:lvl5pPr>
            <a:lvl6pPr marL="2738988" indent="0">
              <a:buNone/>
              <a:defRPr sz="1080"/>
            </a:lvl6pPr>
            <a:lvl7pPr marL="3286794" indent="0">
              <a:buNone/>
              <a:defRPr sz="1080"/>
            </a:lvl7pPr>
            <a:lvl8pPr marL="3834588" indent="0">
              <a:buNone/>
              <a:defRPr sz="1080"/>
            </a:lvl8pPr>
            <a:lvl9pPr marL="4382388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01919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090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6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6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7513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39EA9-F85F-BD4C-A29F-68D2417C2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D0F68E-4B7F-F046-B1EC-58BD6E972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861FB-30B4-4E4E-BC84-BA191518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20D75-C940-5D42-936C-9F402AB17D72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FA62-B1C8-F94F-A3BF-934D4463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DF3C9-985F-B24E-A381-243C5DFB2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838E-48D3-4B4E-92B4-D43C0320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865-77C8-4E4D-A500-DBB77C8E0217}" type="datetime1">
              <a:rPr lang="en-US" smtClean="0"/>
              <a:t>4/11/20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94B1-44F3-3E46-8C9C-B9087254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A4C-259F-EB4E-8D79-6135421D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2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8BB-6328-3441-A7CE-DCCDCBC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4903335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010EC-563D-1D43-A19F-F8D7EC28F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0821"/>
            <a:ext cx="2743200" cy="365125"/>
          </a:xfrm>
        </p:spPr>
        <p:txBody>
          <a:bodyPr/>
          <a:lstStyle/>
          <a:p>
            <a:fld id="{2D0A3062-8216-7349-8F2D-3730923F4A77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4E30B-6E02-9640-B29D-C3138169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21A67-1DE3-D744-B31B-D172C35DB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48B9361-2CCC-984B-B102-9A43E8F6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1" i="0">
                <a:latin typeface="Myriad Pro" panose="020B0503030403020204" pitchFamily="34" charset="0"/>
                <a:ea typeface="Halyard Display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928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2C5E6-66F4-F040-84FB-019A8C2B0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2373E-1849-1346-9B00-B9722FC6D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22133-7AEF-AB4F-9830-083D15D0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82764-B595-FA43-8B80-2BD5FA1DCCBA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6F3D-D896-C449-B5B5-B8FCC189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8A16A-B4C8-CD43-A8B4-F0B1DCAA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13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C34C9-804D-2546-B8B9-2C2D89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BDF76-AF78-804E-913B-AB9F1619A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F4623-C49F-AF41-B037-6A88BF93F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53B98-7F13-EE41-BC27-B0806A86A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67400" y="6492874"/>
            <a:ext cx="2743200" cy="365125"/>
          </a:xfrm>
        </p:spPr>
        <p:txBody>
          <a:bodyPr/>
          <a:lstStyle/>
          <a:p>
            <a:fld id="{731EA4DC-2C35-4142-A381-D2B630F42229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63DA33-DC22-AE45-ABAD-05B01200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BDEB-370D-0D4D-B492-6EC27F7D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0821"/>
            <a:ext cx="2743200" cy="365125"/>
          </a:xfrm>
        </p:spPr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30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D5D87-A955-AE43-A32C-46E6A891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2060C-A232-9E41-8228-F7C3AF2F5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DD0F5-88A6-554D-AB42-26A4751D8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86F7A-8749-6741-A2F8-61CB7FFB0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4879B-70BD-4742-ACDC-0746CBBE0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D51186-471F-8045-8C57-03028984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20D62-4E3F-194A-99F9-9E185F254678}" type="datetime1">
              <a:rPr lang="en-US" smtClean="0"/>
              <a:t>4/11/20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88A11-F880-1C46-B3FA-AB184428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236AB2-0B41-B444-BCDF-61BEEB6A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969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37D14-FE26-B74A-92A6-C1CC05247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141C4-E177-4846-98F9-1C5C72E9E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A059C-585F-874B-B61C-94BBA70B810E}" type="datetime1">
              <a:rPr lang="en-US" smtClean="0"/>
              <a:t>4/11/20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F0BB6-CBEF-BA42-95D3-1BDC3DDF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5867400" cy="365125"/>
          </a:xfrm>
        </p:spPr>
        <p:txBody>
          <a:bodyPr/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1F074-755B-EA45-85D8-E9765B3F8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880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C838E-48D3-4B4E-92B4-D43C03204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FA865-77C8-4E4D-A500-DBB77C8E0217}" type="datetime1">
              <a:rPr lang="en-US" smtClean="0"/>
              <a:t>4/11/20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94B1-44F3-3E46-8C9C-B9087254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5EA4C-259F-EB4E-8D79-6135421D8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956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2ACF-FD26-0449-9C92-EDBC24A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248A-D22D-7B44-B430-5075A26E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49AA-3C6C-C246-BA1A-ACE91F6D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AC19D-FC92-EF4E-80F8-25817A0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211F-D6EF-1840-9301-AEC9607E401E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AE19F-670E-274A-9090-21833C9E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3FA5-8250-6C4B-A36D-C38D4BB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135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7618-4EC4-1E49-AFA2-DA44258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CE002-3892-C44E-A165-184D6ACA6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1FC21-0976-F84F-A0FB-79E26BF21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6153-07AE-C948-AAA8-286BEC0C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F6FF-8C23-FF47-9D9C-08E438F9B43D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1EC37-5B96-6444-8766-8A75FE7D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1C2A-AD2C-E046-B5A5-14DB9E2B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3840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D68F-4C41-4B48-98EA-B96B38F37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DA7C89-AB6F-9D47-A01E-E554EB1BF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53BB6-A637-5E43-AF69-E06B86602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F74B7-B020-AC43-90FE-4F7CFAF94661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14AA8-607E-5C4B-9FE7-80A5187F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8C676-E127-DE43-A9D6-381E4F01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17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EA994B-5063-7A47-956E-89AAE0D851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A3CDA8-D55C-3F48-842D-138B879E8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D530-C30E-E846-AD4B-500EC3A6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B096-8E95-0045-987A-AAED90D8CAA3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9FEA-5DBF-5E4A-B1B9-5F82A97D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81F67-700F-8B4B-8F4E-0BF8434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09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62ACF-FD26-0449-9C92-EDBC24A6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8248A-D22D-7B44-B430-5075A26E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049AA-3C6C-C246-BA1A-ACE91F6DB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AC19D-FC92-EF4E-80F8-25817A0D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2211F-D6EF-1840-9301-AEC9607E401E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AE19F-670E-274A-9090-21833C9E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23FA5-8250-6C4B-A36D-C38D4BB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136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543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09600" y="1137922"/>
            <a:ext cx="10972800" cy="4966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99055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781396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7618-4EC4-1E49-AFA2-DA44258C3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7CE002-3892-C44E-A165-184D6ACA66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A1FC21-0976-F84F-A0FB-79E26BF21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CA6153-07AE-C948-AAA8-286BEC0C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6F6FF-8C23-FF47-9D9C-08E438F9B43D}" type="datetime1">
              <a:rPr lang="en-US" smtClean="0"/>
              <a:t>4/11/20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1EC37-5B96-6444-8766-8A75FE7D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51C2A-AD2C-E046-B5A5-14DB9E2B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3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11EB1-1F75-444F-B78C-7785DBF4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4D9B-6884-3142-B097-03D1B1C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41" y="1340863"/>
            <a:ext cx="11444645" cy="49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C1BD7-4647-514F-96FD-1C913EC0F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7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02C1-0945-2143-AA6D-9DE5475F9BE7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D2636-3E2D-4F40-AC47-2026FA4D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A884-9119-0046-9C6A-8CC0D785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91CAB5-865E-8545-9D84-718DB8C1DC71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0BE44A-B789-7341-9CA1-BEC02705F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9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ctr" defTabSz="609585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609585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609585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1219170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828754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2438339" algn="ctr" defTabSz="609585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990575" indent="-380990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523962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133547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743131" indent="-304792" algn="l" defTabSz="60958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1"/>
            <a:ext cx="10972800" cy="4525963"/>
          </a:xfrm>
          <a:prstGeom prst="rect">
            <a:avLst/>
          </a:prstGeom>
        </p:spPr>
        <p:txBody>
          <a:bodyPr vert="horz" lIns="91298" tIns="45649" rIns="91298" bIns="456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8"/>
            <a:ext cx="2844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38"/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638"/>
              <a:t>4/11/20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98"/>
            <a:ext cx="3860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3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8"/>
            <a:ext cx="2844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8638"/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863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0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863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95" indent="-456495" algn="l" defTabSz="608638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9055" indent="-380416" algn="l" defTabSz="608638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1621" indent="-304319" algn="l" defTabSz="60863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268" indent="-304319" algn="l" defTabSz="608638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8932" indent="-304319" algn="l" defTabSz="608638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47576" indent="-304319" algn="l" defTabSz="60863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6221" indent="-304319" algn="l" defTabSz="60863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4877" indent="-304319" algn="l" defTabSz="60863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3513" indent="-304319" algn="l" defTabSz="608638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38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94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954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600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244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902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547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198" algn="l" defTabSz="60863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0"/>
            <a:ext cx="10972800" cy="4525963"/>
          </a:xfrm>
          <a:prstGeom prst="rect">
            <a:avLst/>
          </a:prstGeom>
        </p:spPr>
        <p:txBody>
          <a:bodyPr vert="horz" lIns="91298" tIns="45649" rIns="91298" bIns="456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4"/>
            <a:ext cx="2844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56FF-DC2F-374F-8925-D8976E509A46}" type="datetimeFigureOut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94"/>
            <a:ext cx="3860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4"/>
            <a:ext cx="2844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356C4-3D52-E244-A605-C213C44D1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77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547788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856" indent="-410856" algn="l" defTabSz="547788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0172" indent="-342383" algn="l" defTabSz="547788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69493" indent="-273894" algn="l" defTabSz="547788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17289" indent="-273894" algn="l" defTabSz="547788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5100" indent="-273894" algn="l" defTabSz="547788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2894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0688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8492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6278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77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5592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3400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1195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389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86794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345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23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0"/>
            <a:ext cx="10972800" cy="4525963"/>
          </a:xfrm>
          <a:prstGeom prst="rect">
            <a:avLst/>
          </a:prstGeom>
        </p:spPr>
        <p:txBody>
          <a:bodyPr vert="horz" lIns="91298" tIns="45649" rIns="91298" bIns="456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9"/>
            <a:ext cx="2844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24F6-D8B7-2440-AE3A-D995AE5D5E1A}" type="datetimeFigureOut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4/11/20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89"/>
            <a:ext cx="3860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9"/>
            <a:ext cx="2844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309C2-DEE1-9248-9D2F-84CEF0EF6A08}" type="slidenum">
              <a:rPr lang="en-US" smtClean="0">
                <a:solidFill>
                  <a:srgbClr val="FFFFFF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3396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547788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856" indent="-410856" algn="l" defTabSz="547788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0172" indent="-342383" algn="l" defTabSz="547788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69493" indent="-273894" algn="l" defTabSz="547788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17289" indent="-273894" algn="l" defTabSz="547788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5100" indent="-273894" algn="l" defTabSz="547788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2894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0688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8492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6278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77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5592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3400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1195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389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86794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345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23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298" tIns="45649" rIns="91298" bIns="456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30"/>
            <a:ext cx="10972800" cy="4525963"/>
          </a:xfrm>
          <a:prstGeom prst="rect">
            <a:avLst/>
          </a:prstGeom>
        </p:spPr>
        <p:txBody>
          <a:bodyPr vert="horz" lIns="91298" tIns="45649" rIns="91298" bIns="456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2"/>
            <a:ext cx="2844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056FF-DC2F-374F-8925-D8976E509A4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4/11/20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82"/>
            <a:ext cx="3860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2"/>
            <a:ext cx="2844800" cy="365125"/>
          </a:xfrm>
          <a:prstGeom prst="rect">
            <a:avLst/>
          </a:prstGeom>
        </p:spPr>
        <p:txBody>
          <a:bodyPr vert="horz" lIns="91298" tIns="45649" rIns="91298" bIns="45649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356C4-3D52-E244-A605-C213C44D185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83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547788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0856" indent="-410856" algn="l" defTabSz="547788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0172" indent="-342383" algn="l" defTabSz="547788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69493" indent="-273894" algn="l" defTabSz="547788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17289" indent="-273894" algn="l" defTabSz="547788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5100" indent="-273894" algn="l" defTabSz="547788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2894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0688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08492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56278" indent="-273894" algn="l" defTabSz="5477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77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5592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3400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1195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389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86794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345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2388" algn="l" defTabSz="547788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311EB1-1F75-444F-B78C-7785DBF48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256269"/>
            <a:ext cx="11451771" cy="821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24D9B-6884-3142-B097-03D1B1C92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241" y="1340863"/>
            <a:ext cx="11444645" cy="49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C1BD7-4647-514F-96FD-1C913EC0F2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67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02C1-0945-2143-AA6D-9DE5475F9BE7}" type="datetime1">
              <a:rPr lang="en-US" smtClean="0"/>
              <a:t>4/11/20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D2636-3E2D-4F40-AC47-2026FA4D8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586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3A884-9119-0046-9C6A-8CC0D785D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BE74B-4153-7E46-BC78-30ABC30831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337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7.png"/><Relationship Id="rId4" Type="http://schemas.openxmlformats.org/officeDocument/2006/relationships/image" Target="../media/image92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7.png"/><Relationship Id="rId4" Type="http://schemas.openxmlformats.org/officeDocument/2006/relationships/image" Target="../media/image92.emf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17.png"/><Relationship Id="rId4" Type="http://schemas.openxmlformats.org/officeDocument/2006/relationships/image" Target="../media/image92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5.wdp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microsoft.com/office/2007/relationships/hdphoto" Target="../media/hdphoto5.wdp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5.wd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8.png"/><Relationship Id="rId5" Type="http://schemas.openxmlformats.org/officeDocument/2006/relationships/image" Target="../media/image105.png"/><Relationship Id="rId4" Type="http://schemas.openxmlformats.org/officeDocument/2006/relationships/image" Target="../media/image7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4.png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4.png"/><Relationship Id="rId11" Type="http://schemas.openxmlformats.org/officeDocument/2006/relationships/image" Target="../media/image27.emf"/><Relationship Id="rId5" Type="http://schemas.openxmlformats.org/officeDocument/2006/relationships/image" Target="../media/image23.emf"/><Relationship Id="rId10" Type="http://schemas.openxmlformats.org/officeDocument/2006/relationships/image" Target="../media/image29.emf"/><Relationship Id="rId4" Type="http://schemas.openxmlformats.org/officeDocument/2006/relationships/image" Target="../media/image22.emf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13" Type="http://schemas.openxmlformats.org/officeDocument/2006/relationships/image" Target="../media/image39.emf"/><Relationship Id="rId3" Type="http://schemas.openxmlformats.org/officeDocument/2006/relationships/image" Target="../media/image37.emf"/><Relationship Id="rId7" Type="http://schemas.openxmlformats.org/officeDocument/2006/relationships/image" Target="../media/image32.emf"/><Relationship Id="rId12" Type="http://schemas.openxmlformats.org/officeDocument/2006/relationships/image" Target="../media/image11.emf"/><Relationship Id="rId17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1.emf"/><Relationship Id="rId11" Type="http://schemas.openxmlformats.org/officeDocument/2006/relationships/image" Target="../media/image7.emf"/><Relationship Id="rId5" Type="http://schemas.openxmlformats.org/officeDocument/2006/relationships/image" Target="../media/image30.emf"/><Relationship Id="rId15" Type="http://schemas.openxmlformats.org/officeDocument/2006/relationships/image" Target="../media/image41.emf"/><Relationship Id="rId10" Type="http://schemas.openxmlformats.org/officeDocument/2006/relationships/image" Target="../media/image35.emf"/><Relationship Id="rId4" Type="http://schemas.openxmlformats.org/officeDocument/2006/relationships/image" Target="../media/image38.emf"/><Relationship Id="rId9" Type="http://schemas.openxmlformats.org/officeDocument/2006/relationships/image" Target="../media/image34.emf"/><Relationship Id="rId14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56.emf"/><Relationship Id="rId7" Type="http://schemas.openxmlformats.org/officeDocument/2006/relationships/image" Target="../media/image50.emf"/><Relationship Id="rId12" Type="http://schemas.openxmlformats.org/officeDocument/2006/relationships/image" Target="../media/image5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9.emf"/><Relationship Id="rId11" Type="http://schemas.openxmlformats.org/officeDocument/2006/relationships/image" Target="../media/image54.emf"/><Relationship Id="rId5" Type="http://schemas.openxmlformats.org/officeDocument/2006/relationships/image" Target="../media/image58.emf"/><Relationship Id="rId10" Type="http://schemas.openxmlformats.org/officeDocument/2006/relationships/image" Target="../media/image53.emf"/><Relationship Id="rId4" Type="http://schemas.openxmlformats.org/officeDocument/2006/relationships/image" Target="../media/image57.emf"/><Relationship Id="rId9" Type="http://schemas.openxmlformats.org/officeDocument/2006/relationships/image" Target="../media/image5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49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emf"/><Relationship Id="rId11" Type="http://schemas.openxmlformats.org/officeDocument/2006/relationships/image" Target="../media/image64.emf"/><Relationship Id="rId5" Type="http://schemas.openxmlformats.org/officeDocument/2006/relationships/image" Target="../media/image53.emf"/><Relationship Id="rId10" Type="http://schemas.openxmlformats.org/officeDocument/2006/relationships/image" Target="../media/image63.emf"/><Relationship Id="rId4" Type="http://schemas.openxmlformats.org/officeDocument/2006/relationships/image" Target="../media/image52.emf"/><Relationship Id="rId9" Type="http://schemas.openxmlformats.org/officeDocument/2006/relationships/image" Target="../media/image6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3.tiff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79.png"/><Relationship Id="rId4" Type="http://schemas.openxmlformats.org/officeDocument/2006/relationships/image" Target="../media/image78.emf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8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emf"/><Relationship Id="rId5" Type="http://schemas.microsoft.com/office/2007/relationships/hdphoto" Target="../media/hdphoto2.wdp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7" Type="http://schemas.openxmlformats.org/officeDocument/2006/relationships/image" Target="../media/image88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8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0.emf"/><Relationship Id="rId5" Type="http://schemas.microsoft.com/office/2007/relationships/hdphoto" Target="../media/hdphoto4.wdp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.emf"/><Relationship Id="rId11" Type="http://schemas.openxmlformats.org/officeDocument/2006/relationships/image" Target="../media/image9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svg"/><Relationship Id="rId9" Type="http://schemas.openxmlformats.org/officeDocument/2006/relationships/image" Target="../media/image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4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4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4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4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2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2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2.png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2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0" Type="http://schemas.openxmlformats.org/officeDocument/2006/relationships/image" Target="../media/image7.emf"/><Relationship Id="rId4" Type="http://schemas.openxmlformats.org/officeDocument/2006/relationships/image" Target="../media/image2.svg"/><Relationship Id="rId9" Type="http://schemas.openxmlformats.org/officeDocument/2006/relationships/image" Target="../media/image11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2.png"/><Relationship Id="rId4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2.png"/><Relationship Id="rId4" Type="http://schemas.openxmlformats.org/officeDocument/2006/relationships/image" Target="../media/image7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2.png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2.png"/><Relationship Id="rId4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02.png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5.wdp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microsoft.com/office/2007/relationships/hdphoto" Target="../media/hdphoto5.wd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sv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8.emf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7.png"/><Relationship Id="rId4" Type="http://schemas.openxmlformats.org/officeDocument/2006/relationships/image" Target="../media/image11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7.png"/><Relationship Id="rId5" Type="http://schemas.openxmlformats.org/officeDocument/2006/relationships/image" Target="../media/image112.jpeg"/><Relationship Id="rId4" Type="http://schemas.openxmlformats.org/officeDocument/2006/relationships/image" Target="../media/image78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0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2.jpeg"/><Relationship Id="rId5" Type="http://schemas.openxmlformats.org/officeDocument/2006/relationships/image" Target="../media/image78.emf"/><Relationship Id="rId4" Type="http://schemas.openxmlformats.org/officeDocument/2006/relationships/image" Target="../media/image10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1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1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3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1.emf"/><Relationship Id="rId10" Type="http://schemas.openxmlformats.org/officeDocument/2006/relationships/image" Target="../media/image18.emf"/><Relationship Id="rId4" Type="http://schemas.openxmlformats.org/officeDocument/2006/relationships/image" Target="../media/image7.emf"/><Relationship Id="rId9" Type="http://schemas.openxmlformats.org/officeDocument/2006/relationships/image" Target="../media/image17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5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8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8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8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97C335-8B7D-DB41-A8D8-B8F3246564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Projective Geometry Redux</a:t>
            </a:r>
            <a:br>
              <a:rPr lang="en-US" dirty="0"/>
            </a:br>
            <a:r>
              <a:rPr lang="en-US" dirty="0"/>
              <a:t>&amp; Image Based Rendering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F3A5295-FE8F-1A44-8C14-87C3D2802D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Abe Davis</a:t>
            </a:r>
          </a:p>
        </p:txBody>
      </p:sp>
    </p:spTree>
    <p:extLst>
      <p:ext uri="{BB962C8B-B14F-4D97-AF65-F5344CB8AC3E}">
        <p14:creationId xmlns:p14="http://schemas.microsoft.com/office/powerpoint/2010/main" val="379112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0E419-D9A2-E445-BA16-1EABE70A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6"/>
            <a:ext cx="11278226" cy="2248307"/>
          </a:xfrm>
        </p:spPr>
        <p:txBody>
          <a:bodyPr>
            <a:normAutofit/>
          </a:bodyPr>
          <a:lstStyle/>
          <a:p>
            <a:r>
              <a:rPr lang="en-US" dirty="0"/>
              <a:t>A point is a unique location</a:t>
            </a:r>
          </a:p>
          <a:p>
            <a:r>
              <a:rPr lang="en-US" dirty="0"/>
              <a:t>A vector is the difference between two locations</a:t>
            </a:r>
          </a:p>
          <a:p>
            <a:r>
              <a:rPr lang="en-US" dirty="0"/>
              <a:t>We can add vectors to points and to other vectors</a:t>
            </a:r>
          </a:p>
          <a:p>
            <a:r>
              <a:rPr lang="en-US" dirty="0"/>
              <a:t>We can scale vectors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6C0D3-6B8A-3345-9A4B-B9F682E0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Values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0C0870-F784-2748-923C-558477DD5347}"/>
              </a:ext>
            </a:extLst>
          </p:cNvPr>
          <p:cNvSpPr txBox="1"/>
          <p:nvPr/>
        </p:nvSpPr>
        <p:spPr>
          <a:xfrm>
            <a:off x="1054412" y="5112950"/>
            <a:ext cx="243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Set an extra value to 1 for points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88D7F0-02BD-5349-988E-D764828F30E7}"/>
              </a:ext>
            </a:extLst>
          </p:cNvPr>
          <p:cNvSpPr txBox="1"/>
          <p:nvPr/>
        </p:nvSpPr>
        <p:spPr>
          <a:xfrm>
            <a:off x="3868594" y="5112950"/>
            <a:ext cx="150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to 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vectors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9CD272-B1B5-AE42-B993-05FAC05C600D}"/>
              </a:ext>
            </a:extLst>
          </p:cNvPr>
          <p:cNvGrpSpPr/>
          <p:nvPr/>
        </p:nvGrpSpPr>
        <p:grpSpPr>
          <a:xfrm>
            <a:off x="763425" y="3583858"/>
            <a:ext cx="4675284" cy="1419390"/>
            <a:chOff x="517987" y="3403269"/>
            <a:chExt cx="4675284" cy="14193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8AD0C8-B5E7-4A43-B941-943430D0EF81}"/>
                </a:ext>
              </a:extLst>
            </p:cNvPr>
            <p:cNvSpPr txBox="1"/>
            <p:nvPr/>
          </p:nvSpPr>
          <p:spPr>
            <a:xfrm>
              <a:off x="517987" y="3403269"/>
              <a:ext cx="4675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Homogeneous Points and Vectors: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AA7C71-AB2B-864C-B045-5DD267591C0C}"/>
                </a:ext>
              </a:extLst>
            </p:cNvPr>
            <p:cNvGrpSpPr/>
            <p:nvPr/>
          </p:nvGrpSpPr>
          <p:grpSpPr>
            <a:xfrm>
              <a:off x="578232" y="4101306"/>
              <a:ext cx="4285175" cy="721353"/>
              <a:chOff x="578232" y="4101306"/>
              <a:chExt cx="4285175" cy="72135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52A462-EB1C-004E-8A5D-F95F589EA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1188" y="4101306"/>
                <a:ext cx="1200951" cy="7156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3ED7ADE-0245-9A4B-9990-6F51F8527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232" y="4101306"/>
                <a:ext cx="1250305" cy="71563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30594CA-B04A-B14B-805D-82EDECDCE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2776" y="4107024"/>
                <a:ext cx="970631" cy="715635"/>
              </a:xfrm>
              <a:prstGeom prst="rect">
                <a:avLst/>
              </a:prstGeom>
            </p:spPr>
          </p:pic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5FFAB36-1A45-A74C-8C61-50AA2AD1C3C2}"/>
              </a:ext>
            </a:extLst>
          </p:cNvPr>
          <p:cNvGrpSpPr/>
          <p:nvPr/>
        </p:nvGrpSpPr>
        <p:grpSpPr>
          <a:xfrm>
            <a:off x="1397047" y="5933682"/>
            <a:ext cx="3408039" cy="685172"/>
            <a:chOff x="808974" y="6068336"/>
            <a:chExt cx="3878356" cy="685172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AC5108F2-5BBC-184C-84C2-571B4CF859B4}"/>
                </a:ext>
              </a:extLst>
            </p:cNvPr>
            <p:cNvSpPr/>
            <p:nvPr/>
          </p:nvSpPr>
          <p:spPr>
            <a:xfrm>
              <a:off x="808974" y="6068336"/>
              <a:ext cx="3878356" cy="685172"/>
            </a:xfrm>
            <a:prstGeom prst="roundRect">
              <a:avLst/>
            </a:prstGeom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69D7F5-F551-864D-A961-630CA9621365}"/>
                </a:ext>
              </a:extLst>
            </p:cNvPr>
            <p:cNvSpPr txBox="1"/>
            <p:nvPr/>
          </p:nvSpPr>
          <p:spPr>
            <a:xfrm>
              <a:off x="902131" y="6118535"/>
              <a:ext cx="3692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For now, let’s only consider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homogeneous values that are 0 or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834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" y="810767"/>
            <a:ext cx="12006781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630" y="1403938"/>
            <a:ext cx="12442173" cy="2543500"/>
            <a:chOff x="135472" y="1039560"/>
            <a:chExt cx="9331630" cy="2119587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472" y="1039560"/>
              <a:ext cx="982756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320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9406" y="1039560"/>
              <a:ext cx="982756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320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pic>
        <p:nvPicPr>
          <p:cNvPr id="44" name="Picture 43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" y="4863933"/>
            <a:ext cx="1371600" cy="1066800"/>
          </a:xfrm>
          <a:prstGeom prst="rect">
            <a:avLst/>
          </a:prstGeom>
        </p:spPr>
      </p:pic>
      <p:pic>
        <p:nvPicPr>
          <p:cNvPr id="45" name="Picture 44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1" y="2418972"/>
            <a:ext cx="13716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129651" y="1807175"/>
            <a:ext cx="20320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9296552" y="2171999"/>
            <a:ext cx="203200" cy="4049920"/>
            <a:chOff x="6905180" y="1758957"/>
            <a:chExt cx="152400" cy="337493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79" name="Oval 78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13172" y="2515187"/>
            <a:ext cx="20320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44" t="3550" r="6787" b="8295"/>
          <a:stretch/>
        </p:blipFill>
        <p:spPr>
          <a:xfrm>
            <a:off x="1490972" y="3108613"/>
            <a:ext cx="4325137" cy="28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" y="810767"/>
            <a:ext cx="12006781" cy="6858000"/>
          </a:xfrm>
          <a:prstGeom prst="rect">
            <a:avLst/>
          </a:prstGeom>
        </p:spPr>
      </p:pic>
      <p:sp>
        <p:nvSpPr>
          <p:cNvPr id="56" name="Snip Same Side Corner Rectangle 5"/>
          <p:cNvSpPr/>
          <p:nvPr/>
        </p:nvSpPr>
        <p:spPr>
          <a:xfrm rot="14334817">
            <a:off x="8859832" y="2504297"/>
            <a:ext cx="1903681" cy="5869553"/>
          </a:xfrm>
          <a:custGeom>
            <a:avLst/>
            <a:gdLst>
              <a:gd name="connsiteX0" fmla="*/ 235720 w 1414289"/>
              <a:gd name="connsiteY0" fmla="*/ 0 h 2785585"/>
              <a:gd name="connsiteX1" fmla="*/ 1178569 w 1414289"/>
              <a:gd name="connsiteY1" fmla="*/ 0 h 2785585"/>
              <a:gd name="connsiteX2" fmla="*/ 1414289 w 1414289"/>
              <a:gd name="connsiteY2" fmla="*/ 235720 h 2785585"/>
              <a:gd name="connsiteX3" fmla="*/ 1414289 w 1414289"/>
              <a:gd name="connsiteY3" fmla="*/ 2785585 h 2785585"/>
              <a:gd name="connsiteX4" fmla="*/ 1414289 w 1414289"/>
              <a:gd name="connsiteY4" fmla="*/ 2785585 h 2785585"/>
              <a:gd name="connsiteX5" fmla="*/ 0 w 1414289"/>
              <a:gd name="connsiteY5" fmla="*/ 2785585 h 2785585"/>
              <a:gd name="connsiteX6" fmla="*/ 0 w 1414289"/>
              <a:gd name="connsiteY6" fmla="*/ 2785585 h 2785585"/>
              <a:gd name="connsiteX7" fmla="*/ 0 w 1414289"/>
              <a:gd name="connsiteY7" fmla="*/ 235720 h 2785585"/>
              <a:gd name="connsiteX8" fmla="*/ 235720 w 1414289"/>
              <a:gd name="connsiteY8" fmla="*/ 0 h 2785585"/>
              <a:gd name="connsiteX0" fmla="*/ 235720 w 1414289"/>
              <a:gd name="connsiteY0" fmla="*/ 0 h 3648182"/>
              <a:gd name="connsiteX1" fmla="*/ 1178569 w 1414289"/>
              <a:gd name="connsiteY1" fmla="*/ 0 h 3648182"/>
              <a:gd name="connsiteX2" fmla="*/ 1414289 w 1414289"/>
              <a:gd name="connsiteY2" fmla="*/ 235720 h 3648182"/>
              <a:gd name="connsiteX3" fmla="*/ 1414289 w 1414289"/>
              <a:gd name="connsiteY3" fmla="*/ 2785585 h 3648182"/>
              <a:gd name="connsiteX4" fmla="*/ 1373972 w 1414289"/>
              <a:gd name="connsiteY4" fmla="*/ 3648182 h 3648182"/>
              <a:gd name="connsiteX5" fmla="*/ 0 w 1414289"/>
              <a:gd name="connsiteY5" fmla="*/ 2785585 h 3648182"/>
              <a:gd name="connsiteX6" fmla="*/ 0 w 1414289"/>
              <a:gd name="connsiteY6" fmla="*/ 2785585 h 3648182"/>
              <a:gd name="connsiteX7" fmla="*/ 0 w 1414289"/>
              <a:gd name="connsiteY7" fmla="*/ 235720 h 3648182"/>
              <a:gd name="connsiteX8" fmla="*/ 235720 w 1414289"/>
              <a:gd name="connsiteY8" fmla="*/ 0 h 3648182"/>
              <a:gd name="connsiteX0" fmla="*/ 248601 w 1427170"/>
              <a:gd name="connsiteY0" fmla="*/ 0 h 3648182"/>
              <a:gd name="connsiteX1" fmla="*/ 1191450 w 1427170"/>
              <a:gd name="connsiteY1" fmla="*/ 0 h 3648182"/>
              <a:gd name="connsiteX2" fmla="*/ 1427170 w 1427170"/>
              <a:gd name="connsiteY2" fmla="*/ 235720 h 3648182"/>
              <a:gd name="connsiteX3" fmla="*/ 1427170 w 1427170"/>
              <a:gd name="connsiteY3" fmla="*/ 2785585 h 3648182"/>
              <a:gd name="connsiteX4" fmla="*/ 1386853 w 1427170"/>
              <a:gd name="connsiteY4" fmla="*/ 3648182 h 3648182"/>
              <a:gd name="connsiteX5" fmla="*/ 12881 w 1427170"/>
              <a:gd name="connsiteY5" fmla="*/ 2785585 h 3648182"/>
              <a:gd name="connsiteX6" fmla="*/ 12881 w 1427170"/>
              <a:gd name="connsiteY6" fmla="*/ 2785585 h 3648182"/>
              <a:gd name="connsiteX7" fmla="*/ 0 w 1427170"/>
              <a:gd name="connsiteY7" fmla="*/ 1245714 h 3648182"/>
              <a:gd name="connsiteX8" fmla="*/ 248601 w 1427170"/>
              <a:gd name="connsiteY8" fmla="*/ 0 h 3648182"/>
              <a:gd name="connsiteX0" fmla="*/ 1168406 w 1427170"/>
              <a:gd name="connsiteY0" fmla="*/ 0 h 4402165"/>
              <a:gd name="connsiteX1" fmla="*/ 1191450 w 1427170"/>
              <a:gd name="connsiteY1" fmla="*/ 753983 h 4402165"/>
              <a:gd name="connsiteX2" fmla="*/ 1427170 w 1427170"/>
              <a:gd name="connsiteY2" fmla="*/ 989703 h 4402165"/>
              <a:gd name="connsiteX3" fmla="*/ 1427170 w 1427170"/>
              <a:gd name="connsiteY3" fmla="*/ 3539568 h 4402165"/>
              <a:gd name="connsiteX4" fmla="*/ 1386853 w 1427170"/>
              <a:gd name="connsiteY4" fmla="*/ 4402165 h 4402165"/>
              <a:gd name="connsiteX5" fmla="*/ 12881 w 1427170"/>
              <a:gd name="connsiteY5" fmla="*/ 3539568 h 4402165"/>
              <a:gd name="connsiteX6" fmla="*/ 12881 w 1427170"/>
              <a:gd name="connsiteY6" fmla="*/ 3539568 h 4402165"/>
              <a:gd name="connsiteX7" fmla="*/ 0 w 1427170"/>
              <a:gd name="connsiteY7" fmla="*/ 1999697 h 4402165"/>
              <a:gd name="connsiteX8" fmla="*/ 1168406 w 1427170"/>
              <a:gd name="connsiteY8" fmla="*/ 0 h 4402165"/>
              <a:gd name="connsiteX0" fmla="*/ 1168406 w 1427761"/>
              <a:gd name="connsiteY0" fmla="*/ 0 h 4402165"/>
              <a:gd name="connsiteX1" fmla="*/ 1427761 w 1427761"/>
              <a:gd name="connsiteY1" fmla="*/ 96791 h 4402165"/>
              <a:gd name="connsiteX2" fmla="*/ 1427170 w 1427761"/>
              <a:gd name="connsiteY2" fmla="*/ 989703 h 4402165"/>
              <a:gd name="connsiteX3" fmla="*/ 1427170 w 1427761"/>
              <a:gd name="connsiteY3" fmla="*/ 3539568 h 4402165"/>
              <a:gd name="connsiteX4" fmla="*/ 1386853 w 1427761"/>
              <a:gd name="connsiteY4" fmla="*/ 4402165 h 4402165"/>
              <a:gd name="connsiteX5" fmla="*/ 12881 w 1427761"/>
              <a:gd name="connsiteY5" fmla="*/ 3539568 h 4402165"/>
              <a:gd name="connsiteX6" fmla="*/ 12881 w 1427761"/>
              <a:gd name="connsiteY6" fmla="*/ 3539568 h 4402165"/>
              <a:gd name="connsiteX7" fmla="*/ 0 w 1427761"/>
              <a:gd name="connsiteY7" fmla="*/ 1999697 h 4402165"/>
              <a:gd name="connsiteX8" fmla="*/ 1168406 w 1427761"/>
              <a:gd name="connsiteY8" fmla="*/ 0 h 4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7761" h="4402165">
                <a:moveTo>
                  <a:pt x="1168406" y="0"/>
                </a:moveTo>
                <a:lnTo>
                  <a:pt x="1427761" y="96791"/>
                </a:lnTo>
                <a:lnTo>
                  <a:pt x="1427170" y="989703"/>
                </a:lnTo>
                <a:lnTo>
                  <a:pt x="1427170" y="3539568"/>
                </a:lnTo>
                <a:lnTo>
                  <a:pt x="1386853" y="4402165"/>
                </a:lnTo>
                <a:lnTo>
                  <a:pt x="12881" y="3539568"/>
                </a:lnTo>
                <a:lnTo>
                  <a:pt x="12881" y="3539568"/>
                </a:lnTo>
                <a:lnTo>
                  <a:pt x="0" y="1999697"/>
                </a:lnTo>
                <a:lnTo>
                  <a:pt x="1168406" y="0"/>
                </a:lnTo>
                <a:close/>
              </a:path>
            </a:pathLst>
          </a:custGeom>
          <a:gradFill flip="none" rotWithShape="1">
            <a:gsLst>
              <a:gs pos="35000">
                <a:srgbClr val="D50202"/>
              </a:gs>
              <a:gs pos="69000">
                <a:srgbClr val="D50202"/>
              </a:gs>
              <a:gs pos="51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7" name="Snip Diagonal Corner Rectangle 4"/>
          <p:cNvSpPr/>
          <p:nvPr/>
        </p:nvSpPr>
        <p:spPr>
          <a:xfrm rot="20591392">
            <a:off x="6530851" y="3071641"/>
            <a:ext cx="5726152" cy="1653497"/>
          </a:xfrm>
          <a:custGeom>
            <a:avLst/>
            <a:gdLst>
              <a:gd name="connsiteX0" fmla="*/ 0 w 4171825"/>
              <a:gd name="connsiteY0" fmla="*/ 0 h 1138222"/>
              <a:gd name="connsiteX1" fmla="*/ 3982118 w 4171825"/>
              <a:gd name="connsiteY1" fmla="*/ 0 h 1138222"/>
              <a:gd name="connsiteX2" fmla="*/ 4171825 w 4171825"/>
              <a:gd name="connsiteY2" fmla="*/ 189707 h 1138222"/>
              <a:gd name="connsiteX3" fmla="*/ 4171825 w 4171825"/>
              <a:gd name="connsiteY3" fmla="*/ 1138222 h 1138222"/>
              <a:gd name="connsiteX4" fmla="*/ 4171825 w 4171825"/>
              <a:gd name="connsiteY4" fmla="*/ 1138222 h 1138222"/>
              <a:gd name="connsiteX5" fmla="*/ 189707 w 4171825"/>
              <a:gd name="connsiteY5" fmla="*/ 1138222 h 1138222"/>
              <a:gd name="connsiteX6" fmla="*/ 0 w 4171825"/>
              <a:gd name="connsiteY6" fmla="*/ 948515 h 1138222"/>
              <a:gd name="connsiteX7" fmla="*/ 0 w 4171825"/>
              <a:gd name="connsiteY7" fmla="*/ 0 h 1138222"/>
              <a:gd name="connsiteX0" fmla="*/ 374186 w 4171825"/>
              <a:gd name="connsiteY0" fmla="*/ 17080 h 1138222"/>
              <a:gd name="connsiteX1" fmla="*/ 3982118 w 4171825"/>
              <a:gd name="connsiteY1" fmla="*/ 0 h 1138222"/>
              <a:gd name="connsiteX2" fmla="*/ 4171825 w 4171825"/>
              <a:gd name="connsiteY2" fmla="*/ 189707 h 1138222"/>
              <a:gd name="connsiteX3" fmla="*/ 4171825 w 4171825"/>
              <a:gd name="connsiteY3" fmla="*/ 1138222 h 1138222"/>
              <a:gd name="connsiteX4" fmla="*/ 4171825 w 4171825"/>
              <a:gd name="connsiteY4" fmla="*/ 1138222 h 1138222"/>
              <a:gd name="connsiteX5" fmla="*/ 189707 w 4171825"/>
              <a:gd name="connsiteY5" fmla="*/ 1138222 h 1138222"/>
              <a:gd name="connsiteX6" fmla="*/ 0 w 4171825"/>
              <a:gd name="connsiteY6" fmla="*/ 948515 h 1138222"/>
              <a:gd name="connsiteX7" fmla="*/ 374186 w 4171825"/>
              <a:gd name="connsiteY7" fmla="*/ 17080 h 113822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4185585 w 4185585"/>
              <a:gd name="connsiteY4" fmla="*/ 1138222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3383512 w 4185585"/>
              <a:gd name="connsiteY4" fmla="*/ 746149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3257959 w 4185585"/>
              <a:gd name="connsiteY4" fmla="*/ 810019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4185585 w 4185585"/>
              <a:gd name="connsiteY3" fmla="*/ 1138222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3933358 w 4185585"/>
              <a:gd name="connsiteY3" fmla="*/ 545456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4091404 w 4185585"/>
              <a:gd name="connsiteY3" fmla="*/ 623100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294614"/>
              <a:gd name="connsiteY0" fmla="*/ 17080 h 1240123"/>
              <a:gd name="connsiteX1" fmla="*/ 3995878 w 4294614"/>
              <a:gd name="connsiteY1" fmla="*/ 0 h 1240123"/>
              <a:gd name="connsiteX2" fmla="*/ 4294614 w 4294614"/>
              <a:gd name="connsiteY2" fmla="*/ 15709 h 1240123"/>
              <a:gd name="connsiteX3" fmla="*/ 4091404 w 4294614"/>
              <a:gd name="connsiteY3" fmla="*/ 623100 h 1240123"/>
              <a:gd name="connsiteX4" fmla="*/ 3257959 w 4294614"/>
              <a:gd name="connsiteY4" fmla="*/ 810019 h 1240123"/>
              <a:gd name="connsiteX5" fmla="*/ 1401194 w 4294614"/>
              <a:gd name="connsiteY5" fmla="*/ 1240123 h 1240123"/>
              <a:gd name="connsiteX6" fmla="*/ 0 w 4294614"/>
              <a:gd name="connsiteY6" fmla="*/ 1232092 h 1240123"/>
              <a:gd name="connsiteX7" fmla="*/ 387946 w 4294614"/>
              <a:gd name="connsiteY7" fmla="*/ 17080 h 124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614" h="1240123">
                <a:moveTo>
                  <a:pt x="387946" y="17080"/>
                </a:moveTo>
                <a:lnTo>
                  <a:pt x="3995878" y="0"/>
                </a:lnTo>
                <a:lnTo>
                  <a:pt x="4294614" y="15709"/>
                </a:lnTo>
                <a:lnTo>
                  <a:pt x="4091404" y="623100"/>
                </a:lnTo>
                <a:lnTo>
                  <a:pt x="3257959" y="810019"/>
                </a:lnTo>
                <a:lnTo>
                  <a:pt x="1401194" y="1240123"/>
                </a:lnTo>
                <a:lnTo>
                  <a:pt x="0" y="1232092"/>
                </a:lnTo>
                <a:lnTo>
                  <a:pt x="387946" y="17080"/>
                </a:lnTo>
                <a:close/>
              </a:path>
            </a:pathLst>
          </a:custGeom>
          <a:gradFill>
            <a:gsLst>
              <a:gs pos="26000">
                <a:srgbClr val="27A301"/>
              </a:gs>
              <a:gs pos="80000">
                <a:srgbClr val="27A301"/>
              </a:gs>
              <a:gs pos="53000">
                <a:schemeClr val="bg1"/>
              </a:gs>
            </a:gsLst>
            <a:lin ang="42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/>
          <p:cNvGrpSpPr/>
          <p:nvPr/>
        </p:nvGrpSpPr>
        <p:grpSpPr>
          <a:xfrm>
            <a:off x="180630" y="1403938"/>
            <a:ext cx="12442173" cy="2543500"/>
            <a:chOff x="135472" y="1039560"/>
            <a:chExt cx="9331630" cy="2119587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472" y="1039560"/>
              <a:ext cx="982756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320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9406" y="1039560"/>
              <a:ext cx="982756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320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pic>
        <p:nvPicPr>
          <p:cNvPr id="44" name="Picture 43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" y="4863933"/>
            <a:ext cx="1371600" cy="1066800"/>
          </a:xfrm>
          <a:prstGeom prst="rect">
            <a:avLst/>
          </a:prstGeom>
        </p:spPr>
      </p:pic>
      <p:pic>
        <p:nvPicPr>
          <p:cNvPr id="45" name="Picture 44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1" y="2418972"/>
            <a:ext cx="13716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129651" y="1807175"/>
            <a:ext cx="20320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13172" y="2515187"/>
            <a:ext cx="20320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44" t="3550" r="6787" b="8295"/>
          <a:stretch/>
        </p:blipFill>
        <p:spPr>
          <a:xfrm>
            <a:off x="1490972" y="3108613"/>
            <a:ext cx="4325137" cy="2822121"/>
          </a:xfrm>
          <a:prstGeom prst="rect">
            <a:avLst/>
          </a:prstGeom>
        </p:spPr>
      </p:pic>
      <p:cxnSp>
        <p:nvCxnSpPr>
          <p:cNvPr id="53" name="Straight Connector 52"/>
          <p:cNvCxnSpPr/>
          <p:nvPr/>
        </p:nvCxnSpPr>
        <p:spPr>
          <a:xfrm flipV="1">
            <a:off x="8231252" y="4285206"/>
            <a:ext cx="2283521" cy="1416015"/>
          </a:xfrm>
          <a:prstGeom prst="line">
            <a:avLst/>
          </a:prstGeom>
          <a:ln w="88900" cmpd="sng">
            <a:solidFill>
              <a:srgbClr val="FF0202"/>
            </a:solidFill>
          </a:ln>
          <a:effectLst>
            <a:outerShdw blurRad="40005" dist="12700" dir="11220000" sx="105000" sy="105000" algn="tl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5" idx="4"/>
            <a:endCxn id="26" idx="4"/>
          </p:cNvCxnSpPr>
          <p:nvPr/>
        </p:nvCxnSpPr>
        <p:spPr>
          <a:xfrm flipV="1">
            <a:off x="8231252" y="3379069"/>
            <a:ext cx="2283521" cy="1062007"/>
          </a:xfrm>
          <a:prstGeom prst="line">
            <a:avLst/>
          </a:prstGeom>
          <a:ln w="88900" cmpd="sng">
            <a:solidFill>
              <a:srgbClr val="3DFF01"/>
            </a:solidFill>
          </a:ln>
          <a:effectLst>
            <a:outerShdw blurRad="40005" dist="12700" dir="11220000" sx="105000" sy="105000" algn="tl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4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" y="810767"/>
            <a:ext cx="12006781" cy="6858000"/>
          </a:xfrm>
          <a:prstGeom prst="rect">
            <a:avLst/>
          </a:prstGeom>
        </p:spPr>
      </p:pic>
      <p:sp>
        <p:nvSpPr>
          <p:cNvPr id="60" name="Snip Same Side Corner Rectangle 5"/>
          <p:cNvSpPr/>
          <p:nvPr/>
        </p:nvSpPr>
        <p:spPr>
          <a:xfrm rot="14334817">
            <a:off x="8859832" y="2504297"/>
            <a:ext cx="1903681" cy="5869553"/>
          </a:xfrm>
          <a:custGeom>
            <a:avLst/>
            <a:gdLst>
              <a:gd name="connsiteX0" fmla="*/ 235720 w 1414289"/>
              <a:gd name="connsiteY0" fmla="*/ 0 h 2785585"/>
              <a:gd name="connsiteX1" fmla="*/ 1178569 w 1414289"/>
              <a:gd name="connsiteY1" fmla="*/ 0 h 2785585"/>
              <a:gd name="connsiteX2" fmla="*/ 1414289 w 1414289"/>
              <a:gd name="connsiteY2" fmla="*/ 235720 h 2785585"/>
              <a:gd name="connsiteX3" fmla="*/ 1414289 w 1414289"/>
              <a:gd name="connsiteY3" fmla="*/ 2785585 h 2785585"/>
              <a:gd name="connsiteX4" fmla="*/ 1414289 w 1414289"/>
              <a:gd name="connsiteY4" fmla="*/ 2785585 h 2785585"/>
              <a:gd name="connsiteX5" fmla="*/ 0 w 1414289"/>
              <a:gd name="connsiteY5" fmla="*/ 2785585 h 2785585"/>
              <a:gd name="connsiteX6" fmla="*/ 0 w 1414289"/>
              <a:gd name="connsiteY6" fmla="*/ 2785585 h 2785585"/>
              <a:gd name="connsiteX7" fmla="*/ 0 w 1414289"/>
              <a:gd name="connsiteY7" fmla="*/ 235720 h 2785585"/>
              <a:gd name="connsiteX8" fmla="*/ 235720 w 1414289"/>
              <a:gd name="connsiteY8" fmla="*/ 0 h 2785585"/>
              <a:gd name="connsiteX0" fmla="*/ 235720 w 1414289"/>
              <a:gd name="connsiteY0" fmla="*/ 0 h 3648182"/>
              <a:gd name="connsiteX1" fmla="*/ 1178569 w 1414289"/>
              <a:gd name="connsiteY1" fmla="*/ 0 h 3648182"/>
              <a:gd name="connsiteX2" fmla="*/ 1414289 w 1414289"/>
              <a:gd name="connsiteY2" fmla="*/ 235720 h 3648182"/>
              <a:gd name="connsiteX3" fmla="*/ 1414289 w 1414289"/>
              <a:gd name="connsiteY3" fmla="*/ 2785585 h 3648182"/>
              <a:gd name="connsiteX4" fmla="*/ 1373972 w 1414289"/>
              <a:gd name="connsiteY4" fmla="*/ 3648182 h 3648182"/>
              <a:gd name="connsiteX5" fmla="*/ 0 w 1414289"/>
              <a:gd name="connsiteY5" fmla="*/ 2785585 h 3648182"/>
              <a:gd name="connsiteX6" fmla="*/ 0 w 1414289"/>
              <a:gd name="connsiteY6" fmla="*/ 2785585 h 3648182"/>
              <a:gd name="connsiteX7" fmla="*/ 0 w 1414289"/>
              <a:gd name="connsiteY7" fmla="*/ 235720 h 3648182"/>
              <a:gd name="connsiteX8" fmla="*/ 235720 w 1414289"/>
              <a:gd name="connsiteY8" fmla="*/ 0 h 3648182"/>
              <a:gd name="connsiteX0" fmla="*/ 248601 w 1427170"/>
              <a:gd name="connsiteY0" fmla="*/ 0 h 3648182"/>
              <a:gd name="connsiteX1" fmla="*/ 1191450 w 1427170"/>
              <a:gd name="connsiteY1" fmla="*/ 0 h 3648182"/>
              <a:gd name="connsiteX2" fmla="*/ 1427170 w 1427170"/>
              <a:gd name="connsiteY2" fmla="*/ 235720 h 3648182"/>
              <a:gd name="connsiteX3" fmla="*/ 1427170 w 1427170"/>
              <a:gd name="connsiteY3" fmla="*/ 2785585 h 3648182"/>
              <a:gd name="connsiteX4" fmla="*/ 1386853 w 1427170"/>
              <a:gd name="connsiteY4" fmla="*/ 3648182 h 3648182"/>
              <a:gd name="connsiteX5" fmla="*/ 12881 w 1427170"/>
              <a:gd name="connsiteY5" fmla="*/ 2785585 h 3648182"/>
              <a:gd name="connsiteX6" fmla="*/ 12881 w 1427170"/>
              <a:gd name="connsiteY6" fmla="*/ 2785585 h 3648182"/>
              <a:gd name="connsiteX7" fmla="*/ 0 w 1427170"/>
              <a:gd name="connsiteY7" fmla="*/ 1245714 h 3648182"/>
              <a:gd name="connsiteX8" fmla="*/ 248601 w 1427170"/>
              <a:gd name="connsiteY8" fmla="*/ 0 h 3648182"/>
              <a:gd name="connsiteX0" fmla="*/ 1168406 w 1427170"/>
              <a:gd name="connsiteY0" fmla="*/ 0 h 4402165"/>
              <a:gd name="connsiteX1" fmla="*/ 1191450 w 1427170"/>
              <a:gd name="connsiteY1" fmla="*/ 753983 h 4402165"/>
              <a:gd name="connsiteX2" fmla="*/ 1427170 w 1427170"/>
              <a:gd name="connsiteY2" fmla="*/ 989703 h 4402165"/>
              <a:gd name="connsiteX3" fmla="*/ 1427170 w 1427170"/>
              <a:gd name="connsiteY3" fmla="*/ 3539568 h 4402165"/>
              <a:gd name="connsiteX4" fmla="*/ 1386853 w 1427170"/>
              <a:gd name="connsiteY4" fmla="*/ 4402165 h 4402165"/>
              <a:gd name="connsiteX5" fmla="*/ 12881 w 1427170"/>
              <a:gd name="connsiteY5" fmla="*/ 3539568 h 4402165"/>
              <a:gd name="connsiteX6" fmla="*/ 12881 w 1427170"/>
              <a:gd name="connsiteY6" fmla="*/ 3539568 h 4402165"/>
              <a:gd name="connsiteX7" fmla="*/ 0 w 1427170"/>
              <a:gd name="connsiteY7" fmla="*/ 1999697 h 4402165"/>
              <a:gd name="connsiteX8" fmla="*/ 1168406 w 1427170"/>
              <a:gd name="connsiteY8" fmla="*/ 0 h 4402165"/>
              <a:gd name="connsiteX0" fmla="*/ 1168406 w 1427761"/>
              <a:gd name="connsiteY0" fmla="*/ 0 h 4402165"/>
              <a:gd name="connsiteX1" fmla="*/ 1427761 w 1427761"/>
              <a:gd name="connsiteY1" fmla="*/ 96791 h 4402165"/>
              <a:gd name="connsiteX2" fmla="*/ 1427170 w 1427761"/>
              <a:gd name="connsiteY2" fmla="*/ 989703 h 4402165"/>
              <a:gd name="connsiteX3" fmla="*/ 1427170 w 1427761"/>
              <a:gd name="connsiteY3" fmla="*/ 3539568 h 4402165"/>
              <a:gd name="connsiteX4" fmla="*/ 1386853 w 1427761"/>
              <a:gd name="connsiteY4" fmla="*/ 4402165 h 4402165"/>
              <a:gd name="connsiteX5" fmla="*/ 12881 w 1427761"/>
              <a:gd name="connsiteY5" fmla="*/ 3539568 h 4402165"/>
              <a:gd name="connsiteX6" fmla="*/ 12881 w 1427761"/>
              <a:gd name="connsiteY6" fmla="*/ 3539568 h 4402165"/>
              <a:gd name="connsiteX7" fmla="*/ 0 w 1427761"/>
              <a:gd name="connsiteY7" fmla="*/ 1999697 h 4402165"/>
              <a:gd name="connsiteX8" fmla="*/ 1168406 w 1427761"/>
              <a:gd name="connsiteY8" fmla="*/ 0 h 4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7761" h="4402165">
                <a:moveTo>
                  <a:pt x="1168406" y="0"/>
                </a:moveTo>
                <a:lnTo>
                  <a:pt x="1427761" y="96791"/>
                </a:lnTo>
                <a:lnTo>
                  <a:pt x="1427170" y="989703"/>
                </a:lnTo>
                <a:lnTo>
                  <a:pt x="1427170" y="3539568"/>
                </a:lnTo>
                <a:lnTo>
                  <a:pt x="1386853" y="4402165"/>
                </a:lnTo>
                <a:lnTo>
                  <a:pt x="12881" y="3539568"/>
                </a:lnTo>
                <a:lnTo>
                  <a:pt x="12881" y="3539568"/>
                </a:lnTo>
                <a:lnTo>
                  <a:pt x="0" y="1999697"/>
                </a:lnTo>
                <a:lnTo>
                  <a:pt x="1168406" y="0"/>
                </a:lnTo>
                <a:close/>
              </a:path>
            </a:pathLst>
          </a:custGeom>
          <a:gradFill flip="none" rotWithShape="1">
            <a:gsLst>
              <a:gs pos="35000">
                <a:srgbClr val="D50202"/>
              </a:gs>
              <a:gs pos="69000">
                <a:srgbClr val="D50202"/>
              </a:gs>
              <a:gs pos="51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/>
          <p:cNvGrpSpPr/>
          <p:nvPr/>
        </p:nvGrpSpPr>
        <p:grpSpPr>
          <a:xfrm>
            <a:off x="180630" y="1403938"/>
            <a:ext cx="12442173" cy="2543500"/>
            <a:chOff x="135472" y="1039560"/>
            <a:chExt cx="9331630" cy="2119587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472" y="1039560"/>
              <a:ext cx="982756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320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9406" y="1039560"/>
              <a:ext cx="982756" cy="48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320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pic>
        <p:nvPicPr>
          <p:cNvPr id="44" name="Picture 43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2" y="4863933"/>
            <a:ext cx="1371600" cy="1066800"/>
          </a:xfrm>
          <a:prstGeom prst="rect">
            <a:avLst/>
          </a:prstGeom>
        </p:spPr>
      </p:pic>
      <p:pic>
        <p:nvPicPr>
          <p:cNvPr id="45" name="Picture 44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71" y="2418972"/>
            <a:ext cx="1371600" cy="106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sp>
        <p:nvSpPr>
          <p:cNvPr id="59" name="Snip Diagonal Corner Rectangle 4"/>
          <p:cNvSpPr/>
          <p:nvPr/>
        </p:nvSpPr>
        <p:spPr>
          <a:xfrm rot="20591392">
            <a:off x="6530851" y="3071641"/>
            <a:ext cx="5726152" cy="1653497"/>
          </a:xfrm>
          <a:custGeom>
            <a:avLst/>
            <a:gdLst>
              <a:gd name="connsiteX0" fmla="*/ 0 w 4171825"/>
              <a:gd name="connsiteY0" fmla="*/ 0 h 1138222"/>
              <a:gd name="connsiteX1" fmla="*/ 3982118 w 4171825"/>
              <a:gd name="connsiteY1" fmla="*/ 0 h 1138222"/>
              <a:gd name="connsiteX2" fmla="*/ 4171825 w 4171825"/>
              <a:gd name="connsiteY2" fmla="*/ 189707 h 1138222"/>
              <a:gd name="connsiteX3" fmla="*/ 4171825 w 4171825"/>
              <a:gd name="connsiteY3" fmla="*/ 1138222 h 1138222"/>
              <a:gd name="connsiteX4" fmla="*/ 4171825 w 4171825"/>
              <a:gd name="connsiteY4" fmla="*/ 1138222 h 1138222"/>
              <a:gd name="connsiteX5" fmla="*/ 189707 w 4171825"/>
              <a:gd name="connsiteY5" fmla="*/ 1138222 h 1138222"/>
              <a:gd name="connsiteX6" fmla="*/ 0 w 4171825"/>
              <a:gd name="connsiteY6" fmla="*/ 948515 h 1138222"/>
              <a:gd name="connsiteX7" fmla="*/ 0 w 4171825"/>
              <a:gd name="connsiteY7" fmla="*/ 0 h 1138222"/>
              <a:gd name="connsiteX0" fmla="*/ 374186 w 4171825"/>
              <a:gd name="connsiteY0" fmla="*/ 17080 h 1138222"/>
              <a:gd name="connsiteX1" fmla="*/ 3982118 w 4171825"/>
              <a:gd name="connsiteY1" fmla="*/ 0 h 1138222"/>
              <a:gd name="connsiteX2" fmla="*/ 4171825 w 4171825"/>
              <a:gd name="connsiteY2" fmla="*/ 189707 h 1138222"/>
              <a:gd name="connsiteX3" fmla="*/ 4171825 w 4171825"/>
              <a:gd name="connsiteY3" fmla="*/ 1138222 h 1138222"/>
              <a:gd name="connsiteX4" fmla="*/ 4171825 w 4171825"/>
              <a:gd name="connsiteY4" fmla="*/ 1138222 h 1138222"/>
              <a:gd name="connsiteX5" fmla="*/ 189707 w 4171825"/>
              <a:gd name="connsiteY5" fmla="*/ 1138222 h 1138222"/>
              <a:gd name="connsiteX6" fmla="*/ 0 w 4171825"/>
              <a:gd name="connsiteY6" fmla="*/ 948515 h 1138222"/>
              <a:gd name="connsiteX7" fmla="*/ 374186 w 4171825"/>
              <a:gd name="connsiteY7" fmla="*/ 17080 h 113822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4185585 w 4185585"/>
              <a:gd name="connsiteY4" fmla="*/ 1138222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3383512 w 4185585"/>
              <a:gd name="connsiteY4" fmla="*/ 746149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3257959 w 4185585"/>
              <a:gd name="connsiteY4" fmla="*/ 810019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4185585 w 4185585"/>
              <a:gd name="connsiteY3" fmla="*/ 1138222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3933358 w 4185585"/>
              <a:gd name="connsiteY3" fmla="*/ 545456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4091404 w 4185585"/>
              <a:gd name="connsiteY3" fmla="*/ 623100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294614"/>
              <a:gd name="connsiteY0" fmla="*/ 17080 h 1240123"/>
              <a:gd name="connsiteX1" fmla="*/ 3995878 w 4294614"/>
              <a:gd name="connsiteY1" fmla="*/ 0 h 1240123"/>
              <a:gd name="connsiteX2" fmla="*/ 4294614 w 4294614"/>
              <a:gd name="connsiteY2" fmla="*/ 15709 h 1240123"/>
              <a:gd name="connsiteX3" fmla="*/ 4091404 w 4294614"/>
              <a:gd name="connsiteY3" fmla="*/ 623100 h 1240123"/>
              <a:gd name="connsiteX4" fmla="*/ 3257959 w 4294614"/>
              <a:gd name="connsiteY4" fmla="*/ 810019 h 1240123"/>
              <a:gd name="connsiteX5" fmla="*/ 1401194 w 4294614"/>
              <a:gd name="connsiteY5" fmla="*/ 1240123 h 1240123"/>
              <a:gd name="connsiteX6" fmla="*/ 0 w 4294614"/>
              <a:gd name="connsiteY6" fmla="*/ 1232092 h 1240123"/>
              <a:gd name="connsiteX7" fmla="*/ 387946 w 4294614"/>
              <a:gd name="connsiteY7" fmla="*/ 17080 h 124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614" h="1240123">
                <a:moveTo>
                  <a:pt x="387946" y="17080"/>
                </a:moveTo>
                <a:lnTo>
                  <a:pt x="3995878" y="0"/>
                </a:lnTo>
                <a:lnTo>
                  <a:pt x="4294614" y="15709"/>
                </a:lnTo>
                <a:lnTo>
                  <a:pt x="4091404" y="623100"/>
                </a:lnTo>
                <a:lnTo>
                  <a:pt x="3257959" y="810019"/>
                </a:lnTo>
                <a:lnTo>
                  <a:pt x="1401194" y="1240123"/>
                </a:lnTo>
                <a:lnTo>
                  <a:pt x="0" y="1232092"/>
                </a:lnTo>
                <a:lnTo>
                  <a:pt x="387946" y="17080"/>
                </a:lnTo>
                <a:close/>
              </a:path>
            </a:pathLst>
          </a:custGeom>
          <a:gradFill>
            <a:gsLst>
              <a:gs pos="26000">
                <a:srgbClr val="27A301"/>
              </a:gs>
              <a:gs pos="80000">
                <a:srgbClr val="27A301"/>
              </a:gs>
              <a:gs pos="53000">
                <a:schemeClr val="bg1"/>
              </a:gs>
            </a:gsLst>
            <a:lin ang="42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1" name="Group 30"/>
          <p:cNvGrpSpPr/>
          <p:nvPr/>
        </p:nvGrpSpPr>
        <p:grpSpPr>
          <a:xfrm>
            <a:off x="8129651" y="1807175"/>
            <a:ext cx="20320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13172" y="2515187"/>
            <a:ext cx="20320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44" t="3550" r="6787" b="8295"/>
          <a:stretch/>
        </p:blipFill>
        <p:spPr>
          <a:xfrm>
            <a:off x="1490972" y="3108613"/>
            <a:ext cx="4325137" cy="28221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9382" y="2034192"/>
            <a:ext cx="8779921" cy="4049920"/>
            <a:chOff x="82036" y="1525644"/>
            <a:chExt cx="6584941" cy="3037440"/>
          </a:xfrm>
        </p:grpSpPr>
        <p:pic>
          <p:nvPicPr>
            <p:cNvPr id="53" name="Picture 52" descr="cam.ai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36" y="2272659"/>
              <a:ext cx="1028700" cy="800100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6514577" y="1525644"/>
              <a:ext cx="152400" cy="3037440"/>
              <a:chOff x="6905180" y="1758957"/>
              <a:chExt cx="152400" cy="3374933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95253" y="2229773"/>
            <a:ext cx="9370153" cy="4049920"/>
            <a:chOff x="71439" y="1672330"/>
            <a:chExt cx="7027615" cy="3037440"/>
          </a:xfrm>
        </p:grpSpPr>
        <p:pic>
          <p:nvPicPr>
            <p:cNvPr id="55" name="Picture 54" descr="cam.ai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9" y="2731089"/>
              <a:ext cx="1028700" cy="800100"/>
            </a:xfrm>
            <a:prstGeom prst="rect">
              <a:avLst/>
            </a:prstGeom>
          </p:spPr>
        </p:pic>
        <p:grpSp>
          <p:nvGrpSpPr>
            <p:cNvPr id="72" name="Group 71"/>
            <p:cNvGrpSpPr/>
            <p:nvPr/>
          </p:nvGrpSpPr>
          <p:grpSpPr>
            <a:xfrm>
              <a:off x="6946654" y="1672330"/>
              <a:ext cx="152400" cy="3037440"/>
              <a:chOff x="6905180" y="1758957"/>
              <a:chExt cx="152400" cy="337493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95252" y="2405471"/>
            <a:ext cx="9959104" cy="4049920"/>
            <a:chOff x="71439" y="1804103"/>
            <a:chExt cx="7469328" cy="3037440"/>
          </a:xfrm>
        </p:grpSpPr>
        <p:pic>
          <p:nvPicPr>
            <p:cNvPr id="54" name="Picture 53" descr="cam.ai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39" y="3189519"/>
              <a:ext cx="1028700" cy="800100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7388367" y="1804103"/>
              <a:ext cx="152400" cy="3037440"/>
              <a:chOff x="6905180" y="1758957"/>
              <a:chExt cx="152400" cy="3374933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cxnSp>
        <p:nvCxnSpPr>
          <p:cNvPr id="87" name="Straight Connector 86"/>
          <p:cNvCxnSpPr/>
          <p:nvPr/>
        </p:nvCxnSpPr>
        <p:spPr>
          <a:xfrm flipV="1">
            <a:off x="8231252" y="4285206"/>
            <a:ext cx="2283521" cy="1416015"/>
          </a:xfrm>
          <a:prstGeom prst="line">
            <a:avLst/>
          </a:prstGeom>
          <a:ln w="88900" cmpd="sng">
            <a:solidFill>
              <a:srgbClr val="FF0202"/>
            </a:solidFill>
          </a:ln>
          <a:effectLst>
            <a:outerShdw blurRad="40005" dist="12700" dir="11220000" sx="105000" sy="105000" algn="tl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35" idx="4"/>
            <a:endCxn id="26" idx="4"/>
          </p:cNvCxnSpPr>
          <p:nvPr/>
        </p:nvCxnSpPr>
        <p:spPr>
          <a:xfrm flipV="1">
            <a:off x="8231252" y="3379069"/>
            <a:ext cx="2283521" cy="1062007"/>
          </a:xfrm>
          <a:prstGeom prst="line">
            <a:avLst/>
          </a:prstGeom>
          <a:ln w="88900" cmpd="sng">
            <a:solidFill>
              <a:srgbClr val="3DFF01"/>
            </a:solidFill>
          </a:ln>
          <a:effectLst>
            <a:outerShdw blurRad="40005" dist="12700" dir="11220000" sx="105000" sy="105000" algn="tl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90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7"/>
          <a:stretch/>
        </p:blipFill>
        <p:spPr>
          <a:xfrm>
            <a:off x="6414097" y="810767"/>
            <a:ext cx="5687936" cy="6858000"/>
          </a:xfrm>
          <a:prstGeom prst="rect">
            <a:avLst/>
          </a:prstGeom>
        </p:spPr>
      </p:pic>
      <p:sp>
        <p:nvSpPr>
          <p:cNvPr id="60" name="Snip Same Side Corner Rectangle 5"/>
          <p:cNvSpPr/>
          <p:nvPr/>
        </p:nvSpPr>
        <p:spPr>
          <a:xfrm rot="14334817">
            <a:off x="8859832" y="2504297"/>
            <a:ext cx="1903681" cy="5869553"/>
          </a:xfrm>
          <a:custGeom>
            <a:avLst/>
            <a:gdLst>
              <a:gd name="connsiteX0" fmla="*/ 235720 w 1414289"/>
              <a:gd name="connsiteY0" fmla="*/ 0 h 2785585"/>
              <a:gd name="connsiteX1" fmla="*/ 1178569 w 1414289"/>
              <a:gd name="connsiteY1" fmla="*/ 0 h 2785585"/>
              <a:gd name="connsiteX2" fmla="*/ 1414289 w 1414289"/>
              <a:gd name="connsiteY2" fmla="*/ 235720 h 2785585"/>
              <a:gd name="connsiteX3" fmla="*/ 1414289 w 1414289"/>
              <a:gd name="connsiteY3" fmla="*/ 2785585 h 2785585"/>
              <a:gd name="connsiteX4" fmla="*/ 1414289 w 1414289"/>
              <a:gd name="connsiteY4" fmla="*/ 2785585 h 2785585"/>
              <a:gd name="connsiteX5" fmla="*/ 0 w 1414289"/>
              <a:gd name="connsiteY5" fmla="*/ 2785585 h 2785585"/>
              <a:gd name="connsiteX6" fmla="*/ 0 w 1414289"/>
              <a:gd name="connsiteY6" fmla="*/ 2785585 h 2785585"/>
              <a:gd name="connsiteX7" fmla="*/ 0 w 1414289"/>
              <a:gd name="connsiteY7" fmla="*/ 235720 h 2785585"/>
              <a:gd name="connsiteX8" fmla="*/ 235720 w 1414289"/>
              <a:gd name="connsiteY8" fmla="*/ 0 h 2785585"/>
              <a:gd name="connsiteX0" fmla="*/ 235720 w 1414289"/>
              <a:gd name="connsiteY0" fmla="*/ 0 h 3648182"/>
              <a:gd name="connsiteX1" fmla="*/ 1178569 w 1414289"/>
              <a:gd name="connsiteY1" fmla="*/ 0 h 3648182"/>
              <a:gd name="connsiteX2" fmla="*/ 1414289 w 1414289"/>
              <a:gd name="connsiteY2" fmla="*/ 235720 h 3648182"/>
              <a:gd name="connsiteX3" fmla="*/ 1414289 w 1414289"/>
              <a:gd name="connsiteY3" fmla="*/ 2785585 h 3648182"/>
              <a:gd name="connsiteX4" fmla="*/ 1373972 w 1414289"/>
              <a:gd name="connsiteY4" fmla="*/ 3648182 h 3648182"/>
              <a:gd name="connsiteX5" fmla="*/ 0 w 1414289"/>
              <a:gd name="connsiteY5" fmla="*/ 2785585 h 3648182"/>
              <a:gd name="connsiteX6" fmla="*/ 0 w 1414289"/>
              <a:gd name="connsiteY6" fmla="*/ 2785585 h 3648182"/>
              <a:gd name="connsiteX7" fmla="*/ 0 w 1414289"/>
              <a:gd name="connsiteY7" fmla="*/ 235720 h 3648182"/>
              <a:gd name="connsiteX8" fmla="*/ 235720 w 1414289"/>
              <a:gd name="connsiteY8" fmla="*/ 0 h 3648182"/>
              <a:gd name="connsiteX0" fmla="*/ 248601 w 1427170"/>
              <a:gd name="connsiteY0" fmla="*/ 0 h 3648182"/>
              <a:gd name="connsiteX1" fmla="*/ 1191450 w 1427170"/>
              <a:gd name="connsiteY1" fmla="*/ 0 h 3648182"/>
              <a:gd name="connsiteX2" fmla="*/ 1427170 w 1427170"/>
              <a:gd name="connsiteY2" fmla="*/ 235720 h 3648182"/>
              <a:gd name="connsiteX3" fmla="*/ 1427170 w 1427170"/>
              <a:gd name="connsiteY3" fmla="*/ 2785585 h 3648182"/>
              <a:gd name="connsiteX4" fmla="*/ 1386853 w 1427170"/>
              <a:gd name="connsiteY4" fmla="*/ 3648182 h 3648182"/>
              <a:gd name="connsiteX5" fmla="*/ 12881 w 1427170"/>
              <a:gd name="connsiteY5" fmla="*/ 2785585 h 3648182"/>
              <a:gd name="connsiteX6" fmla="*/ 12881 w 1427170"/>
              <a:gd name="connsiteY6" fmla="*/ 2785585 h 3648182"/>
              <a:gd name="connsiteX7" fmla="*/ 0 w 1427170"/>
              <a:gd name="connsiteY7" fmla="*/ 1245714 h 3648182"/>
              <a:gd name="connsiteX8" fmla="*/ 248601 w 1427170"/>
              <a:gd name="connsiteY8" fmla="*/ 0 h 3648182"/>
              <a:gd name="connsiteX0" fmla="*/ 1168406 w 1427170"/>
              <a:gd name="connsiteY0" fmla="*/ 0 h 4402165"/>
              <a:gd name="connsiteX1" fmla="*/ 1191450 w 1427170"/>
              <a:gd name="connsiteY1" fmla="*/ 753983 h 4402165"/>
              <a:gd name="connsiteX2" fmla="*/ 1427170 w 1427170"/>
              <a:gd name="connsiteY2" fmla="*/ 989703 h 4402165"/>
              <a:gd name="connsiteX3" fmla="*/ 1427170 w 1427170"/>
              <a:gd name="connsiteY3" fmla="*/ 3539568 h 4402165"/>
              <a:gd name="connsiteX4" fmla="*/ 1386853 w 1427170"/>
              <a:gd name="connsiteY4" fmla="*/ 4402165 h 4402165"/>
              <a:gd name="connsiteX5" fmla="*/ 12881 w 1427170"/>
              <a:gd name="connsiteY5" fmla="*/ 3539568 h 4402165"/>
              <a:gd name="connsiteX6" fmla="*/ 12881 w 1427170"/>
              <a:gd name="connsiteY6" fmla="*/ 3539568 h 4402165"/>
              <a:gd name="connsiteX7" fmla="*/ 0 w 1427170"/>
              <a:gd name="connsiteY7" fmla="*/ 1999697 h 4402165"/>
              <a:gd name="connsiteX8" fmla="*/ 1168406 w 1427170"/>
              <a:gd name="connsiteY8" fmla="*/ 0 h 4402165"/>
              <a:gd name="connsiteX0" fmla="*/ 1168406 w 1427761"/>
              <a:gd name="connsiteY0" fmla="*/ 0 h 4402165"/>
              <a:gd name="connsiteX1" fmla="*/ 1427761 w 1427761"/>
              <a:gd name="connsiteY1" fmla="*/ 96791 h 4402165"/>
              <a:gd name="connsiteX2" fmla="*/ 1427170 w 1427761"/>
              <a:gd name="connsiteY2" fmla="*/ 989703 h 4402165"/>
              <a:gd name="connsiteX3" fmla="*/ 1427170 w 1427761"/>
              <a:gd name="connsiteY3" fmla="*/ 3539568 h 4402165"/>
              <a:gd name="connsiteX4" fmla="*/ 1386853 w 1427761"/>
              <a:gd name="connsiteY4" fmla="*/ 4402165 h 4402165"/>
              <a:gd name="connsiteX5" fmla="*/ 12881 w 1427761"/>
              <a:gd name="connsiteY5" fmla="*/ 3539568 h 4402165"/>
              <a:gd name="connsiteX6" fmla="*/ 12881 w 1427761"/>
              <a:gd name="connsiteY6" fmla="*/ 3539568 h 4402165"/>
              <a:gd name="connsiteX7" fmla="*/ 0 w 1427761"/>
              <a:gd name="connsiteY7" fmla="*/ 1999697 h 4402165"/>
              <a:gd name="connsiteX8" fmla="*/ 1168406 w 1427761"/>
              <a:gd name="connsiteY8" fmla="*/ 0 h 4402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7761" h="4402165">
                <a:moveTo>
                  <a:pt x="1168406" y="0"/>
                </a:moveTo>
                <a:lnTo>
                  <a:pt x="1427761" y="96791"/>
                </a:lnTo>
                <a:lnTo>
                  <a:pt x="1427170" y="989703"/>
                </a:lnTo>
                <a:lnTo>
                  <a:pt x="1427170" y="3539568"/>
                </a:lnTo>
                <a:lnTo>
                  <a:pt x="1386853" y="4402165"/>
                </a:lnTo>
                <a:lnTo>
                  <a:pt x="12881" y="3539568"/>
                </a:lnTo>
                <a:lnTo>
                  <a:pt x="12881" y="3539568"/>
                </a:lnTo>
                <a:lnTo>
                  <a:pt x="0" y="1999697"/>
                </a:lnTo>
                <a:lnTo>
                  <a:pt x="1168406" y="0"/>
                </a:lnTo>
                <a:close/>
              </a:path>
            </a:pathLst>
          </a:custGeom>
          <a:gradFill flip="none" rotWithShape="1">
            <a:gsLst>
              <a:gs pos="35000">
                <a:srgbClr val="D50202"/>
              </a:gs>
              <a:gs pos="69000">
                <a:srgbClr val="D50202"/>
              </a:gs>
              <a:gs pos="51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/>
          <p:cNvGrpSpPr/>
          <p:nvPr/>
        </p:nvGrpSpPr>
        <p:grpSpPr>
          <a:xfrm>
            <a:off x="8930506" y="1514736"/>
            <a:ext cx="3692297" cy="2432701"/>
            <a:chOff x="6697879" y="1131893"/>
            <a:chExt cx="2769223" cy="2027255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84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84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sp>
        <p:nvSpPr>
          <p:cNvPr id="59" name="Snip Diagonal Corner Rectangle 4"/>
          <p:cNvSpPr/>
          <p:nvPr/>
        </p:nvSpPr>
        <p:spPr>
          <a:xfrm rot="20591392">
            <a:off x="6530851" y="3071641"/>
            <a:ext cx="5726152" cy="1653497"/>
          </a:xfrm>
          <a:custGeom>
            <a:avLst/>
            <a:gdLst>
              <a:gd name="connsiteX0" fmla="*/ 0 w 4171825"/>
              <a:gd name="connsiteY0" fmla="*/ 0 h 1138222"/>
              <a:gd name="connsiteX1" fmla="*/ 3982118 w 4171825"/>
              <a:gd name="connsiteY1" fmla="*/ 0 h 1138222"/>
              <a:gd name="connsiteX2" fmla="*/ 4171825 w 4171825"/>
              <a:gd name="connsiteY2" fmla="*/ 189707 h 1138222"/>
              <a:gd name="connsiteX3" fmla="*/ 4171825 w 4171825"/>
              <a:gd name="connsiteY3" fmla="*/ 1138222 h 1138222"/>
              <a:gd name="connsiteX4" fmla="*/ 4171825 w 4171825"/>
              <a:gd name="connsiteY4" fmla="*/ 1138222 h 1138222"/>
              <a:gd name="connsiteX5" fmla="*/ 189707 w 4171825"/>
              <a:gd name="connsiteY5" fmla="*/ 1138222 h 1138222"/>
              <a:gd name="connsiteX6" fmla="*/ 0 w 4171825"/>
              <a:gd name="connsiteY6" fmla="*/ 948515 h 1138222"/>
              <a:gd name="connsiteX7" fmla="*/ 0 w 4171825"/>
              <a:gd name="connsiteY7" fmla="*/ 0 h 1138222"/>
              <a:gd name="connsiteX0" fmla="*/ 374186 w 4171825"/>
              <a:gd name="connsiteY0" fmla="*/ 17080 h 1138222"/>
              <a:gd name="connsiteX1" fmla="*/ 3982118 w 4171825"/>
              <a:gd name="connsiteY1" fmla="*/ 0 h 1138222"/>
              <a:gd name="connsiteX2" fmla="*/ 4171825 w 4171825"/>
              <a:gd name="connsiteY2" fmla="*/ 189707 h 1138222"/>
              <a:gd name="connsiteX3" fmla="*/ 4171825 w 4171825"/>
              <a:gd name="connsiteY3" fmla="*/ 1138222 h 1138222"/>
              <a:gd name="connsiteX4" fmla="*/ 4171825 w 4171825"/>
              <a:gd name="connsiteY4" fmla="*/ 1138222 h 1138222"/>
              <a:gd name="connsiteX5" fmla="*/ 189707 w 4171825"/>
              <a:gd name="connsiteY5" fmla="*/ 1138222 h 1138222"/>
              <a:gd name="connsiteX6" fmla="*/ 0 w 4171825"/>
              <a:gd name="connsiteY6" fmla="*/ 948515 h 1138222"/>
              <a:gd name="connsiteX7" fmla="*/ 374186 w 4171825"/>
              <a:gd name="connsiteY7" fmla="*/ 17080 h 113822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4185585 w 4185585"/>
              <a:gd name="connsiteY4" fmla="*/ 1138222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3383512 w 4185585"/>
              <a:gd name="connsiteY4" fmla="*/ 746149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32092"/>
              <a:gd name="connsiteX1" fmla="*/ 3995878 w 4185585"/>
              <a:gd name="connsiteY1" fmla="*/ 0 h 1232092"/>
              <a:gd name="connsiteX2" fmla="*/ 4185585 w 4185585"/>
              <a:gd name="connsiteY2" fmla="*/ 189707 h 1232092"/>
              <a:gd name="connsiteX3" fmla="*/ 4185585 w 4185585"/>
              <a:gd name="connsiteY3" fmla="*/ 1138222 h 1232092"/>
              <a:gd name="connsiteX4" fmla="*/ 3257959 w 4185585"/>
              <a:gd name="connsiteY4" fmla="*/ 810019 h 1232092"/>
              <a:gd name="connsiteX5" fmla="*/ 203467 w 4185585"/>
              <a:gd name="connsiteY5" fmla="*/ 1138222 h 1232092"/>
              <a:gd name="connsiteX6" fmla="*/ 0 w 4185585"/>
              <a:gd name="connsiteY6" fmla="*/ 1232092 h 1232092"/>
              <a:gd name="connsiteX7" fmla="*/ 387946 w 4185585"/>
              <a:gd name="connsiteY7" fmla="*/ 17080 h 1232092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4185585 w 4185585"/>
              <a:gd name="connsiteY3" fmla="*/ 1138222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3933358 w 4185585"/>
              <a:gd name="connsiteY3" fmla="*/ 545456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185585"/>
              <a:gd name="connsiteY0" fmla="*/ 17080 h 1240123"/>
              <a:gd name="connsiteX1" fmla="*/ 3995878 w 4185585"/>
              <a:gd name="connsiteY1" fmla="*/ 0 h 1240123"/>
              <a:gd name="connsiteX2" fmla="*/ 4185585 w 4185585"/>
              <a:gd name="connsiteY2" fmla="*/ 189707 h 1240123"/>
              <a:gd name="connsiteX3" fmla="*/ 4091404 w 4185585"/>
              <a:gd name="connsiteY3" fmla="*/ 623100 h 1240123"/>
              <a:gd name="connsiteX4" fmla="*/ 3257959 w 4185585"/>
              <a:gd name="connsiteY4" fmla="*/ 810019 h 1240123"/>
              <a:gd name="connsiteX5" fmla="*/ 1401194 w 4185585"/>
              <a:gd name="connsiteY5" fmla="*/ 1240123 h 1240123"/>
              <a:gd name="connsiteX6" fmla="*/ 0 w 4185585"/>
              <a:gd name="connsiteY6" fmla="*/ 1232092 h 1240123"/>
              <a:gd name="connsiteX7" fmla="*/ 387946 w 4185585"/>
              <a:gd name="connsiteY7" fmla="*/ 17080 h 1240123"/>
              <a:gd name="connsiteX0" fmla="*/ 387946 w 4294614"/>
              <a:gd name="connsiteY0" fmla="*/ 17080 h 1240123"/>
              <a:gd name="connsiteX1" fmla="*/ 3995878 w 4294614"/>
              <a:gd name="connsiteY1" fmla="*/ 0 h 1240123"/>
              <a:gd name="connsiteX2" fmla="*/ 4294614 w 4294614"/>
              <a:gd name="connsiteY2" fmla="*/ 15709 h 1240123"/>
              <a:gd name="connsiteX3" fmla="*/ 4091404 w 4294614"/>
              <a:gd name="connsiteY3" fmla="*/ 623100 h 1240123"/>
              <a:gd name="connsiteX4" fmla="*/ 3257959 w 4294614"/>
              <a:gd name="connsiteY4" fmla="*/ 810019 h 1240123"/>
              <a:gd name="connsiteX5" fmla="*/ 1401194 w 4294614"/>
              <a:gd name="connsiteY5" fmla="*/ 1240123 h 1240123"/>
              <a:gd name="connsiteX6" fmla="*/ 0 w 4294614"/>
              <a:gd name="connsiteY6" fmla="*/ 1232092 h 1240123"/>
              <a:gd name="connsiteX7" fmla="*/ 387946 w 4294614"/>
              <a:gd name="connsiteY7" fmla="*/ 17080 h 124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614" h="1240123">
                <a:moveTo>
                  <a:pt x="387946" y="17080"/>
                </a:moveTo>
                <a:lnTo>
                  <a:pt x="3995878" y="0"/>
                </a:lnTo>
                <a:lnTo>
                  <a:pt x="4294614" y="15709"/>
                </a:lnTo>
                <a:lnTo>
                  <a:pt x="4091404" y="623100"/>
                </a:lnTo>
                <a:lnTo>
                  <a:pt x="3257959" y="810019"/>
                </a:lnTo>
                <a:lnTo>
                  <a:pt x="1401194" y="1240123"/>
                </a:lnTo>
                <a:lnTo>
                  <a:pt x="0" y="1232092"/>
                </a:lnTo>
                <a:lnTo>
                  <a:pt x="387946" y="17080"/>
                </a:lnTo>
                <a:close/>
              </a:path>
            </a:pathLst>
          </a:custGeom>
          <a:gradFill>
            <a:gsLst>
              <a:gs pos="26000">
                <a:srgbClr val="27A301"/>
              </a:gs>
              <a:gs pos="80000">
                <a:srgbClr val="27A301"/>
              </a:gs>
              <a:gs pos="53000">
                <a:schemeClr val="bg1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1" name="Group 30"/>
          <p:cNvGrpSpPr/>
          <p:nvPr/>
        </p:nvGrpSpPr>
        <p:grpSpPr>
          <a:xfrm>
            <a:off x="8129651" y="1807175"/>
            <a:ext cx="20320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13172" y="2515187"/>
            <a:ext cx="20320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86103" y="2034193"/>
            <a:ext cx="1368253" cy="4421199"/>
            <a:chOff x="6514577" y="1525644"/>
            <a:chExt cx="1026190" cy="3315899"/>
          </a:xfrm>
        </p:grpSpPr>
        <p:grpSp>
          <p:nvGrpSpPr>
            <p:cNvPr id="57" name="Group 56"/>
            <p:cNvGrpSpPr/>
            <p:nvPr/>
          </p:nvGrpSpPr>
          <p:grpSpPr>
            <a:xfrm>
              <a:off x="6514577" y="1525644"/>
              <a:ext cx="152400" cy="3037440"/>
              <a:chOff x="6905180" y="1758957"/>
              <a:chExt cx="152400" cy="3374933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6946654" y="1672330"/>
              <a:ext cx="152400" cy="3037440"/>
              <a:chOff x="6905180" y="1758957"/>
              <a:chExt cx="152400" cy="337493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388367" y="1804103"/>
              <a:ext cx="152400" cy="3037440"/>
              <a:chOff x="6905180" y="1758957"/>
              <a:chExt cx="152400" cy="3374933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331697" y="1430508"/>
            <a:ext cx="5252161" cy="4826592"/>
            <a:chOff x="248772" y="1072881"/>
            <a:chExt cx="3939121" cy="3619944"/>
          </a:xfrm>
        </p:grpSpPr>
        <p:grpSp>
          <p:nvGrpSpPr>
            <p:cNvPr id="89" name="Group 88"/>
            <p:cNvGrpSpPr/>
            <p:nvPr/>
          </p:nvGrpSpPr>
          <p:grpSpPr>
            <a:xfrm>
              <a:off x="248772" y="1072881"/>
              <a:ext cx="3939121" cy="2763913"/>
              <a:chOff x="248772" y="539052"/>
              <a:chExt cx="3939121" cy="2763913"/>
            </a:xfrm>
          </p:grpSpPr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8772" y="539052"/>
                <a:ext cx="2304412" cy="2763913"/>
              </a:xfrm>
              <a:prstGeom prst="rect">
                <a:avLst/>
              </a:prstGeom>
            </p:spPr>
          </p:pic>
          <p:sp>
            <p:nvSpPr>
              <p:cNvPr id="114" name="TextBox 113"/>
              <p:cNvSpPr txBox="1"/>
              <p:nvPr/>
            </p:nvSpPr>
            <p:spPr>
              <a:xfrm>
                <a:off x="2577423" y="900942"/>
                <a:ext cx="161047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Camera Array</a:t>
                </a:r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1818899" y="2323831"/>
              <a:ext cx="2368994" cy="2368994"/>
              <a:chOff x="1818899" y="2611855"/>
              <a:chExt cx="2368994" cy="2368994"/>
            </a:xfrm>
          </p:grpSpPr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400" b="98600" l="0" r="99600">
                            <a14:foregroundMark x1="21600" y1="92600" x2="88400" y2="88200"/>
                            <a14:foregroundMark x1="3400" y1="70400" x2="3400" y2="80400"/>
                            <a14:foregroundMark x1="55800" y1="81000" x2="93400" y2="81000"/>
                            <a14:foregroundMark x1="95200" y1="29000" x2="99000" y2="62200"/>
                            <a14:backgroundMark x1="3400" y1="46600" x2="3400" y2="50600"/>
                            <a14:backgroundMark x1="1000" y1="45000" x2="1000" y2="50800"/>
                            <a14:backgroundMark x1="1200" y1="54400" x2="7400" y2="544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8899" y="2611855"/>
                <a:ext cx="2368994" cy="2368994"/>
              </a:xfrm>
              <a:prstGeom prst="rect">
                <a:avLst/>
              </a:prstGeom>
            </p:spPr>
          </p:pic>
          <p:sp>
            <p:nvSpPr>
              <p:cNvPr id="112" name="TextBox 111"/>
              <p:cNvSpPr txBox="1"/>
              <p:nvPr/>
            </p:nvSpPr>
            <p:spPr>
              <a:xfrm>
                <a:off x="2088255" y="4437816"/>
                <a:ext cx="161047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/>
                  <a:t>Lytro</a:t>
                </a:r>
                <a:endParaRPr 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133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14098" y="810767"/>
            <a:ext cx="6332351" cy="6858000"/>
            <a:chOff x="4810573" y="608075"/>
            <a:chExt cx="4749263" cy="5143500"/>
          </a:xfrm>
        </p:grpSpPr>
        <p:grpSp>
          <p:nvGrpSpPr>
            <p:cNvPr id="3" name="Group 2"/>
            <p:cNvGrpSpPr/>
            <p:nvPr/>
          </p:nvGrpSpPr>
          <p:grpSpPr>
            <a:xfrm>
              <a:off x="4810573" y="608075"/>
              <a:ext cx="4749263" cy="5143500"/>
              <a:chOff x="4810573" y="608075"/>
              <a:chExt cx="4749263" cy="5143500"/>
            </a:xfrm>
          </p:grpSpPr>
          <p:pic>
            <p:nvPicPr>
              <p:cNvPr id="9" name="Picture 8" descr="rsLF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27"/>
              <a:stretch/>
            </p:blipFill>
            <p:spPr>
              <a:xfrm>
                <a:off x="4810573" y="608075"/>
                <a:ext cx="4265952" cy="5143500"/>
              </a:xfrm>
              <a:prstGeom prst="rect">
                <a:avLst/>
              </a:prstGeom>
            </p:spPr>
          </p:pic>
          <p:sp>
            <p:nvSpPr>
              <p:cNvPr id="60" name="Snip Same Side Corner Rectangle 5"/>
              <p:cNvSpPr/>
              <p:nvPr/>
            </p:nvSpPr>
            <p:spPr>
              <a:xfrm rot="14334817">
                <a:off x="6644873" y="1878222"/>
                <a:ext cx="1427761" cy="4402165"/>
              </a:xfrm>
              <a:custGeom>
                <a:avLst/>
                <a:gdLst>
                  <a:gd name="connsiteX0" fmla="*/ 235720 w 1414289"/>
                  <a:gd name="connsiteY0" fmla="*/ 0 h 2785585"/>
                  <a:gd name="connsiteX1" fmla="*/ 1178569 w 1414289"/>
                  <a:gd name="connsiteY1" fmla="*/ 0 h 2785585"/>
                  <a:gd name="connsiteX2" fmla="*/ 1414289 w 1414289"/>
                  <a:gd name="connsiteY2" fmla="*/ 235720 h 2785585"/>
                  <a:gd name="connsiteX3" fmla="*/ 1414289 w 1414289"/>
                  <a:gd name="connsiteY3" fmla="*/ 2785585 h 2785585"/>
                  <a:gd name="connsiteX4" fmla="*/ 1414289 w 1414289"/>
                  <a:gd name="connsiteY4" fmla="*/ 2785585 h 2785585"/>
                  <a:gd name="connsiteX5" fmla="*/ 0 w 1414289"/>
                  <a:gd name="connsiteY5" fmla="*/ 2785585 h 2785585"/>
                  <a:gd name="connsiteX6" fmla="*/ 0 w 1414289"/>
                  <a:gd name="connsiteY6" fmla="*/ 2785585 h 2785585"/>
                  <a:gd name="connsiteX7" fmla="*/ 0 w 1414289"/>
                  <a:gd name="connsiteY7" fmla="*/ 235720 h 2785585"/>
                  <a:gd name="connsiteX8" fmla="*/ 235720 w 1414289"/>
                  <a:gd name="connsiteY8" fmla="*/ 0 h 2785585"/>
                  <a:gd name="connsiteX0" fmla="*/ 235720 w 1414289"/>
                  <a:gd name="connsiteY0" fmla="*/ 0 h 3648182"/>
                  <a:gd name="connsiteX1" fmla="*/ 1178569 w 1414289"/>
                  <a:gd name="connsiteY1" fmla="*/ 0 h 3648182"/>
                  <a:gd name="connsiteX2" fmla="*/ 1414289 w 1414289"/>
                  <a:gd name="connsiteY2" fmla="*/ 235720 h 3648182"/>
                  <a:gd name="connsiteX3" fmla="*/ 1414289 w 1414289"/>
                  <a:gd name="connsiteY3" fmla="*/ 2785585 h 3648182"/>
                  <a:gd name="connsiteX4" fmla="*/ 1373972 w 1414289"/>
                  <a:gd name="connsiteY4" fmla="*/ 3648182 h 3648182"/>
                  <a:gd name="connsiteX5" fmla="*/ 0 w 1414289"/>
                  <a:gd name="connsiteY5" fmla="*/ 2785585 h 3648182"/>
                  <a:gd name="connsiteX6" fmla="*/ 0 w 1414289"/>
                  <a:gd name="connsiteY6" fmla="*/ 2785585 h 3648182"/>
                  <a:gd name="connsiteX7" fmla="*/ 0 w 1414289"/>
                  <a:gd name="connsiteY7" fmla="*/ 235720 h 3648182"/>
                  <a:gd name="connsiteX8" fmla="*/ 235720 w 1414289"/>
                  <a:gd name="connsiteY8" fmla="*/ 0 h 3648182"/>
                  <a:gd name="connsiteX0" fmla="*/ 248601 w 1427170"/>
                  <a:gd name="connsiteY0" fmla="*/ 0 h 3648182"/>
                  <a:gd name="connsiteX1" fmla="*/ 1191450 w 1427170"/>
                  <a:gd name="connsiteY1" fmla="*/ 0 h 3648182"/>
                  <a:gd name="connsiteX2" fmla="*/ 1427170 w 1427170"/>
                  <a:gd name="connsiteY2" fmla="*/ 235720 h 3648182"/>
                  <a:gd name="connsiteX3" fmla="*/ 1427170 w 1427170"/>
                  <a:gd name="connsiteY3" fmla="*/ 2785585 h 3648182"/>
                  <a:gd name="connsiteX4" fmla="*/ 1386853 w 1427170"/>
                  <a:gd name="connsiteY4" fmla="*/ 3648182 h 3648182"/>
                  <a:gd name="connsiteX5" fmla="*/ 12881 w 1427170"/>
                  <a:gd name="connsiteY5" fmla="*/ 2785585 h 3648182"/>
                  <a:gd name="connsiteX6" fmla="*/ 12881 w 1427170"/>
                  <a:gd name="connsiteY6" fmla="*/ 2785585 h 3648182"/>
                  <a:gd name="connsiteX7" fmla="*/ 0 w 1427170"/>
                  <a:gd name="connsiteY7" fmla="*/ 1245714 h 3648182"/>
                  <a:gd name="connsiteX8" fmla="*/ 248601 w 1427170"/>
                  <a:gd name="connsiteY8" fmla="*/ 0 h 3648182"/>
                  <a:gd name="connsiteX0" fmla="*/ 1168406 w 1427170"/>
                  <a:gd name="connsiteY0" fmla="*/ 0 h 4402165"/>
                  <a:gd name="connsiteX1" fmla="*/ 1191450 w 1427170"/>
                  <a:gd name="connsiteY1" fmla="*/ 753983 h 4402165"/>
                  <a:gd name="connsiteX2" fmla="*/ 1427170 w 1427170"/>
                  <a:gd name="connsiteY2" fmla="*/ 989703 h 4402165"/>
                  <a:gd name="connsiteX3" fmla="*/ 1427170 w 1427170"/>
                  <a:gd name="connsiteY3" fmla="*/ 3539568 h 4402165"/>
                  <a:gd name="connsiteX4" fmla="*/ 1386853 w 1427170"/>
                  <a:gd name="connsiteY4" fmla="*/ 4402165 h 4402165"/>
                  <a:gd name="connsiteX5" fmla="*/ 12881 w 1427170"/>
                  <a:gd name="connsiteY5" fmla="*/ 3539568 h 4402165"/>
                  <a:gd name="connsiteX6" fmla="*/ 12881 w 1427170"/>
                  <a:gd name="connsiteY6" fmla="*/ 3539568 h 4402165"/>
                  <a:gd name="connsiteX7" fmla="*/ 0 w 1427170"/>
                  <a:gd name="connsiteY7" fmla="*/ 1999697 h 4402165"/>
                  <a:gd name="connsiteX8" fmla="*/ 1168406 w 1427170"/>
                  <a:gd name="connsiteY8" fmla="*/ 0 h 4402165"/>
                  <a:gd name="connsiteX0" fmla="*/ 1168406 w 1427761"/>
                  <a:gd name="connsiteY0" fmla="*/ 0 h 4402165"/>
                  <a:gd name="connsiteX1" fmla="*/ 1427761 w 1427761"/>
                  <a:gd name="connsiteY1" fmla="*/ 96791 h 4402165"/>
                  <a:gd name="connsiteX2" fmla="*/ 1427170 w 1427761"/>
                  <a:gd name="connsiteY2" fmla="*/ 989703 h 4402165"/>
                  <a:gd name="connsiteX3" fmla="*/ 1427170 w 1427761"/>
                  <a:gd name="connsiteY3" fmla="*/ 3539568 h 4402165"/>
                  <a:gd name="connsiteX4" fmla="*/ 1386853 w 1427761"/>
                  <a:gd name="connsiteY4" fmla="*/ 4402165 h 4402165"/>
                  <a:gd name="connsiteX5" fmla="*/ 12881 w 1427761"/>
                  <a:gd name="connsiteY5" fmla="*/ 3539568 h 4402165"/>
                  <a:gd name="connsiteX6" fmla="*/ 12881 w 1427761"/>
                  <a:gd name="connsiteY6" fmla="*/ 3539568 h 4402165"/>
                  <a:gd name="connsiteX7" fmla="*/ 0 w 1427761"/>
                  <a:gd name="connsiteY7" fmla="*/ 1999697 h 4402165"/>
                  <a:gd name="connsiteX8" fmla="*/ 1168406 w 1427761"/>
                  <a:gd name="connsiteY8" fmla="*/ 0 h 4402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7761" h="4402165">
                    <a:moveTo>
                      <a:pt x="1168406" y="0"/>
                    </a:moveTo>
                    <a:lnTo>
                      <a:pt x="1427761" y="96791"/>
                    </a:lnTo>
                    <a:lnTo>
                      <a:pt x="1427170" y="989703"/>
                    </a:lnTo>
                    <a:lnTo>
                      <a:pt x="1427170" y="3539568"/>
                    </a:lnTo>
                    <a:lnTo>
                      <a:pt x="1386853" y="4402165"/>
                    </a:lnTo>
                    <a:lnTo>
                      <a:pt x="12881" y="3539568"/>
                    </a:lnTo>
                    <a:lnTo>
                      <a:pt x="12881" y="3539568"/>
                    </a:lnTo>
                    <a:lnTo>
                      <a:pt x="0" y="1999697"/>
                    </a:lnTo>
                    <a:lnTo>
                      <a:pt x="1168406" y="0"/>
                    </a:lnTo>
                    <a:close/>
                  </a:path>
                </a:pathLst>
              </a:custGeom>
              <a:gradFill flip="none" rotWithShape="1">
                <a:gsLst>
                  <a:gs pos="35000">
                    <a:srgbClr val="D50202"/>
                  </a:gs>
                  <a:gs pos="69000">
                    <a:srgbClr val="D50202"/>
                  </a:gs>
                  <a:gs pos="5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9" name="Snip Diagonal Corner Rectangle 4"/>
              <p:cNvSpPr/>
              <p:nvPr/>
            </p:nvSpPr>
            <p:spPr>
              <a:xfrm rot="20591392">
                <a:off x="4898138" y="2303730"/>
                <a:ext cx="4294614" cy="1240123"/>
              </a:xfrm>
              <a:custGeom>
                <a:avLst/>
                <a:gdLst>
                  <a:gd name="connsiteX0" fmla="*/ 0 w 4171825"/>
                  <a:gd name="connsiteY0" fmla="*/ 0 h 1138222"/>
                  <a:gd name="connsiteX1" fmla="*/ 3982118 w 4171825"/>
                  <a:gd name="connsiteY1" fmla="*/ 0 h 1138222"/>
                  <a:gd name="connsiteX2" fmla="*/ 4171825 w 4171825"/>
                  <a:gd name="connsiteY2" fmla="*/ 189707 h 1138222"/>
                  <a:gd name="connsiteX3" fmla="*/ 4171825 w 4171825"/>
                  <a:gd name="connsiteY3" fmla="*/ 1138222 h 1138222"/>
                  <a:gd name="connsiteX4" fmla="*/ 4171825 w 4171825"/>
                  <a:gd name="connsiteY4" fmla="*/ 1138222 h 1138222"/>
                  <a:gd name="connsiteX5" fmla="*/ 189707 w 4171825"/>
                  <a:gd name="connsiteY5" fmla="*/ 1138222 h 1138222"/>
                  <a:gd name="connsiteX6" fmla="*/ 0 w 4171825"/>
                  <a:gd name="connsiteY6" fmla="*/ 948515 h 1138222"/>
                  <a:gd name="connsiteX7" fmla="*/ 0 w 4171825"/>
                  <a:gd name="connsiteY7" fmla="*/ 0 h 1138222"/>
                  <a:gd name="connsiteX0" fmla="*/ 374186 w 4171825"/>
                  <a:gd name="connsiteY0" fmla="*/ 17080 h 1138222"/>
                  <a:gd name="connsiteX1" fmla="*/ 3982118 w 4171825"/>
                  <a:gd name="connsiteY1" fmla="*/ 0 h 1138222"/>
                  <a:gd name="connsiteX2" fmla="*/ 4171825 w 4171825"/>
                  <a:gd name="connsiteY2" fmla="*/ 189707 h 1138222"/>
                  <a:gd name="connsiteX3" fmla="*/ 4171825 w 4171825"/>
                  <a:gd name="connsiteY3" fmla="*/ 1138222 h 1138222"/>
                  <a:gd name="connsiteX4" fmla="*/ 4171825 w 4171825"/>
                  <a:gd name="connsiteY4" fmla="*/ 1138222 h 1138222"/>
                  <a:gd name="connsiteX5" fmla="*/ 189707 w 4171825"/>
                  <a:gd name="connsiteY5" fmla="*/ 1138222 h 1138222"/>
                  <a:gd name="connsiteX6" fmla="*/ 0 w 4171825"/>
                  <a:gd name="connsiteY6" fmla="*/ 948515 h 1138222"/>
                  <a:gd name="connsiteX7" fmla="*/ 374186 w 4171825"/>
                  <a:gd name="connsiteY7" fmla="*/ 17080 h 113822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4185585 w 4185585"/>
                  <a:gd name="connsiteY4" fmla="*/ 1138222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3383512 w 4185585"/>
                  <a:gd name="connsiteY4" fmla="*/ 746149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3257959 w 4185585"/>
                  <a:gd name="connsiteY4" fmla="*/ 810019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4185585 w 4185585"/>
                  <a:gd name="connsiteY3" fmla="*/ 1138222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3933358 w 4185585"/>
                  <a:gd name="connsiteY3" fmla="*/ 545456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4091404 w 4185585"/>
                  <a:gd name="connsiteY3" fmla="*/ 623100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294614"/>
                  <a:gd name="connsiteY0" fmla="*/ 17080 h 1240123"/>
                  <a:gd name="connsiteX1" fmla="*/ 3995878 w 4294614"/>
                  <a:gd name="connsiteY1" fmla="*/ 0 h 1240123"/>
                  <a:gd name="connsiteX2" fmla="*/ 4294614 w 4294614"/>
                  <a:gd name="connsiteY2" fmla="*/ 15709 h 1240123"/>
                  <a:gd name="connsiteX3" fmla="*/ 4091404 w 4294614"/>
                  <a:gd name="connsiteY3" fmla="*/ 623100 h 1240123"/>
                  <a:gd name="connsiteX4" fmla="*/ 3257959 w 4294614"/>
                  <a:gd name="connsiteY4" fmla="*/ 810019 h 1240123"/>
                  <a:gd name="connsiteX5" fmla="*/ 1401194 w 4294614"/>
                  <a:gd name="connsiteY5" fmla="*/ 1240123 h 1240123"/>
                  <a:gd name="connsiteX6" fmla="*/ 0 w 4294614"/>
                  <a:gd name="connsiteY6" fmla="*/ 1232092 h 1240123"/>
                  <a:gd name="connsiteX7" fmla="*/ 387946 w 4294614"/>
                  <a:gd name="connsiteY7" fmla="*/ 17080 h 124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94614" h="1240123">
                    <a:moveTo>
                      <a:pt x="387946" y="17080"/>
                    </a:moveTo>
                    <a:lnTo>
                      <a:pt x="3995878" y="0"/>
                    </a:lnTo>
                    <a:lnTo>
                      <a:pt x="4294614" y="15709"/>
                    </a:lnTo>
                    <a:lnTo>
                      <a:pt x="4091404" y="623100"/>
                    </a:lnTo>
                    <a:lnTo>
                      <a:pt x="3257959" y="810019"/>
                    </a:lnTo>
                    <a:lnTo>
                      <a:pt x="1401194" y="1240123"/>
                    </a:lnTo>
                    <a:lnTo>
                      <a:pt x="0" y="1232092"/>
                    </a:lnTo>
                    <a:lnTo>
                      <a:pt x="387946" y="17080"/>
                    </a:lnTo>
                    <a:close/>
                  </a:path>
                </a:pathLst>
              </a:custGeom>
              <a:gradFill>
                <a:gsLst>
                  <a:gs pos="26000">
                    <a:srgbClr val="27A301"/>
                  </a:gs>
                  <a:gs pos="80000">
                    <a:srgbClr val="27A301"/>
                  </a:gs>
                  <a:gs pos="53000">
                    <a:schemeClr val="bg1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697879" y="1136052"/>
              <a:ext cx="2769223" cy="1824526"/>
              <a:chOff x="6697879" y="1131893"/>
              <a:chExt cx="2769223" cy="202725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484346" y="2774426"/>
                <a:ext cx="982756" cy="38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8638"/>
                <a:r>
                  <a:rPr lang="en-US" sz="2400" b="1" dirty="0">
                    <a:solidFill>
                      <a:prstClr val="black"/>
                    </a:solidFill>
                    <a:latin typeface="Cambria"/>
                    <a:ea typeface="ＭＳ Ｐゴシック" charset="0"/>
                    <a:cs typeface="Cambria"/>
                  </a:rPr>
                  <a:t>u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697879" y="1131893"/>
                <a:ext cx="982756" cy="38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8638"/>
                <a:r>
                  <a:rPr lang="en-US" sz="2400" b="1" dirty="0">
                    <a:solidFill>
                      <a:prstClr val="black"/>
                    </a:solidFill>
                    <a:latin typeface="Cambria"/>
                    <a:ea typeface="ＭＳ Ｐゴシック" charset="0"/>
                    <a:cs typeface="Cambria"/>
                  </a:rPr>
                  <a:t>s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Strategies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129651" y="1807175"/>
            <a:ext cx="20320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13172" y="2515187"/>
            <a:ext cx="20320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86103" y="2034193"/>
            <a:ext cx="1368253" cy="4421199"/>
            <a:chOff x="6514577" y="1525644"/>
            <a:chExt cx="1026190" cy="3315899"/>
          </a:xfrm>
        </p:grpSpPr>
        <p:grpSp>
          <p:nvGrpSpPr>
            <p:cNvPr id="57" name="Group 56"/>
            <p:cNvGrpSpPr/>
            <p:nvPr/>
          </p:nvGrpSpPr>
          <p:grpSpPr>
            <a:xfrm>
              <a:off x="6514577" y="1525644"/>
              <a:ext cx="152400" cy="3037440"/>
              <a:chOff x="6905180" y="1758957"/>
              <a:chExt cx="152400" cy="3374933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6946654" y="1672330"/>
              <a:ext cx="152400" cy="3037440"/>
              <a:chOff x="6905180" y="1758957"/>
              <a:chExt cx="152400" cy="337493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388367" y="1804103"/>
              <a:ext cx="152400" cy="3037440"/>
              <a:chOff x="6905180" y="1758957"/>
              <a:chExt cx="152400" cy="3374933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6178903" y="2144021"/>
            <a:ext cx="5503205" cy="3781628"/>
            <a:chOff x="457200" y="1620884"/>
            <a:chExt cx="4127404" cy="2836221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620884"/>
              <a:ext cx="4127404" cy="2627780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1375243" y="4018524"/>
              <a:ext cx="229131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Stereo</a:t>
              </a:r>
            </a:p>
          </p:txBody>
        </p:sp>
      </p:grpSp>
      <p:cxnSp>
        <p:nvCxnSpPr>
          <p:cNvPr id="86" name="Straight Connector 85"/>
          <p:cNvCxnSpPr/>
          <p:nvPr/>
        </p:nvCxnSpPr>
        <p:spPr>
          <a:xfrm>
            <a:off x="5953079" y="1417639"/>
            <a:ext cx="0" cy="44255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31697" y="1430508"/>
            <a:ext cx="5252161" cy="4826592"/>
            <a:chOff x="248772" y="1072881"/>
            <a:chExt cx="3939121" cy="3619944"/>
          </a:xfrm>
        </p:grpSpPr>
        <p:grpSp>
          <p:nvGrpSpPr>
            <p:cNvPr id="88" name="Group 87"/>
            <p:cNvGrpSpPr/>
            <p:nvPr/>
          </p:nvGrpSpPr>
          <p:grpSpPr>
            <a:xfrm>
              <a:off x="248772" y="1072881"/>
              <a:ext cx="3939121" cy="2763913"/>
              <a:chOff x="248772" y="539052"/>
              <a:chExt cx="3939121" cy="2763913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772" y="539052"/>
                <a:ext cx="2304412" cy="2763913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2577423" y="900942"/>
                <a:ext cx="161047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>
                    <a:solidFill>
                      <a:prstClr val="black"/>
                    </a:solidFill>
                    <a:latin typeface="Arial" charset="0"/>
                    <a:ea typeface="ＭＳ Ｐゴシック" charset="0"/>
                  </a:rPr>
                  <a:t>Camera Array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818899" y="2323831"/>
              <a:ext cx="2368994" cy="2368994"/>
              <a:chOff x="1818899" y="2611855"/>
              <a:chExt cx="2368994" cy="2368994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400" b="98600" l="0" r="99600">
                            <a14:foregroundMark x1="21600" y1="92600" x2="88400" y2="88200"/>
                            <a14:foregroundMark x1="3400" y1="70400" x2="3400" y2="80400"/>
                            <a14:foregroundMark x1="55800" y1="81000" x2="93400" y2="81000"/>
                            <a14:foregroundMark x1="95200" y1="29000" x2="99000" y2="62200"/>
                            <a14:backgroundMark x1="3400" y1="46600" x2="3400" y2="50600"/>
                            <a14:backgroundMark x1="1000" y1="45000" x2="1000" y2="50800"/>
                            <a14:backgroundMark x1="1200" y1="54400" x2="7400" y2="544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8899" y="2611855"/>
                <a:ext cx="2368994" cy="2368994"/>
              </a:xfrm>
              <a:prstGeom prst="rect">
                <a:avLst/>
              </a:prstGeom>
            </p:spPr>
          </p:pic>
          <p:sp>
            <p:nvSpPr>
              <p:cNvPr id="113" name="TextBox 112"/>
              <p:cNvSpPr txBox="1"/>
              <p:nvPr/>
            </p:nvSpPr>
            <p:spPr>
              <a:xfrm>
                <a:off x="2088255" y="4437816"/>
                <a:ext cx="161047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400" dirty="0" err="1">
                    <a:solidFill>
                      <a:prstClr val="black"/>
                    </a:solidFill>
                    <a:latin typeface="Arial" charset="0"/>
                    <a:ea typeface="ＭＳ Ｐゴシック" charset="0"/>
                  </a:rPr>
                  <a:t>Lytro</a:t>
                </a:r>
                <a:endParaRPr lang="en-US" sz="2400" dirty="0">
                  <a:solidFill>
                    <a:prstClr val="black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44" name="Left-Right Arrow 43"/>
          <p:cNvSpPr/>
          <p:nvPr/>
        </p:nvSpPr>
        <p:spPr>
          <a:xfrm>
            <a:off x="2614832" y="6055223"/>
            <a:ext cx="6962336" cy="59671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65823" y="5600739"/>
            <a:ext cx="11260355" cy="1200329"/>
            <a:chOff x="457200" y="4200556"/>
            <a:chExt cx="8445266" cy="900247"/>
          </a:xfrm>
        </p:grpSpPr>
        <p:sp>
          <p:nvSpPr>
            <p:cNvPr id="45" name="TextBox 44"/>
            <p:cNvSpPr txBox="1"/>
            <p:nvPr/>
          </p:nvSpPr>
          <p:spPr>
            <a:xfrm>
              <a:off x="457200" y="4200556"/>
              <a:ext cx="136169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Rely more on sampling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540767" y="4200556"/>
              <a:ext cx="1361699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Rely more on geometry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36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342444" y="3512916"/>
            <a:ext cx="2794000" cy="2097697"/>
            <a:chOff x="2808111" y="2067531"/>
            <a:chExt cx="2095500" cy="1573273"/>
          </a:xfrm>
        </p:grpSpPr>
        <p:pic>
          <p:nvPicPr>
            <p:cNvPr id="4" name="Picture 6" descr="bunnyPl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111" y="2067531"/>
              <a:ext cx="2095500" cy="157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44333" y="2764039"/>
              <a:ext cx="124177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Scene</a:t>
              </a:r>
            </a:p>
          </p:txBody>
        </p: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Specialized Devices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481" y="4290171"/>
            <a:ext cx="612831" cy="71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481" y="3209057"/>
            <a:ext cx="612831" cy="71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481" y="5371287"/>
            <a:ext cx="612831" cy="71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481" y="4830729"/>
            <a:ext cx="612831" cy="71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481" y="2668499"/>
            <a:ext cx="612831" cy="71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7481" y="3749614"/>
            <a:ext cx="612831" cy="71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6389588" y="1778378"/>
            <a:ext cx="2556131" cy="3890397"/>
            <a:chOff x="248772" y="539052"/>
            <a:chExt cx="2304412" cy="350728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772" y="539052"/>
              <a:ext cx="2304412" cy="276391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600342" y="3297173"/>
              <a:ext cx="1610470" cy="749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Camera Array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423741" y="3699341"/>
            <a:ext cx="3158659" cy="3158659"/>
            <a:chOff x="1818899" y="2611855"/>
            <a:chExt cx="2368994" cy="236899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00" b="98600" l="0" r="99600">
                          <a14:foregroundMark x1="21600" y1="92600" x2="88400" y2="88200"/>
                          <a14:foregroundMark x1="3400" y1="70400" x2="3400" y2="80400"/>
                          <a14:foregroundMark x1="55800" y1="81000" x2="93400" y2="81000"/>
                          <a14:foregroundMark x1="95200" y1="29000" x2="99000" y2="62200"/>
                          <a14:foregroundMark x1="2200" y1="43400" x2="4000" y2="672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8899" y="2611855"/>
              <a:ext cx="2368994" cy="2368994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2088255" y="4437816"/>
              <a:ext cx="161047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Lytro</a:t>
              </a:r>
              <a:endParaRPr lang="en-US" sz="2400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72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0E419-D9A2-E445-BA16-1EABE70A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6"/>
            <a:ext cx="11278226" cy="2248307"/>
          </a:xfrm>
        </p:spPr>
        <p:txBody>
          <a:bodyPr>
            <a:normAutofit/>
          </a:bodyPr>
          <a:lstStyle/>
          <a:p>
            <a:r>
              <a:rPr lang="en-US" dirty="0"/>
              <a:t>A point is a unique location</a:t>
            </a:r>
          </a:p>
          <a:p>
            <a:r>
              <a:rPr lang="en-US" dirty="0"/>
              <a:t>A vector is the difference between two locations</a:t>
            </a:r>
          </a:p>
          <a:p>
            <a:r>
              <a:rPr lang="en-US" dirty="0"/>
              <a:t>We can add vectors to points and to other vectors</a:t>
            </a:r>
          </a:p>
          <a:p>
            <a:r>
              <a:rPr lang="en-US" dirty="0"/>
              <a:t>We can scale vectors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6C0D3-6B8A-3345-9A4B-B9F682E0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Values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0C0870-F784-2748-923C-558477DD5347}"/>
              </a:ext>
            </a:extLst>
          </p:cNvPr>
          <p:cNvSpPr txBox="1"/>
          <p:nvPr/>
        </p:nvSpPr>
        <p:spPr>
          <a:xfrm>
            <a:off x="1054412" y="5112950"/>
            <a:ext cx="243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Set an extra value to 1 for points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88D7F0-02BD-5349-988E-D764828F30E7}"/>
              </a:ext>
            </a:extLst>
          </p:cNvPr>
          <p:cNvSpPr txBox="1"/>
          <p:nvPr/>
        </p:nvSpPr>
        <p:spPr>
          <a:xfrm>
            <a:off x="3868594" y="5112950"/>
            <a:ext cx="150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to 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vectors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9CD272-B1B5-AE42-B993-05FAC05C600D}"/>
              </a:ext>
            </a:extLst>
          </p:cNvPr>
          <p:cNvGrpSpPr/>
          <p:nvPr/>
        </p:nvGrpSpPr>
        <p:grpSpPr>
          <a:xfrm>
            <a:off x="763425" y="3583858"/>
            <a:ext cx="4675284" cy="1419390"/>
            <a:chOff x="517987" y="3403269"/>
            <a:chExt cx="4675284" cy="14193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8AD0C8-B5E7-4A43-B941-943430D0EF81}"/>
                </a:ext>
              </a:extLst>
            </p:cNvPr>
            <p:cNvSpPr txBox="1"/>
            <p:nvPr/>
          </p:nvSpPr>
          <p:spPr>
            <a:xfrm>
              <a:off x="517987" y="3403269"/>
              <a:ext cx="4675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Homogeneous Points and Vectors: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AA7C71-AB2B-864C-B045-5DD267591C0C}"/>
                </a:ext>
              </a:extLst>
            </p:cNvPr>
            <p:cNvGrpSpPr/>
            <p:nvPr/>
          </p:nvGrpSpPr>
          <p:grpSpPr>
            <a:xfrm>
              <a:off x="578232" y="4101306"/>
              <a:ext cx="4285175" cy="721353"/>
              <a:chOff x="578232" y="4101306"/>
              <a:chExt cx="4285175" cy="72135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52A462-EB1C-004E-8A5D-F95F589EA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1188" y="4101306"/>
                <a:ext cx="1200951" cy="7156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3ED7ADE-0245-9A4B-9990-6F51F8527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232" y="4101306"/>
                <a:ext cx="1250305" cy="71563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30594CA-B04A-B14B-805D-82EDECDCE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2776" y="4107024"/>
                <a:ext cx="970631" cy="715635"/>
              </a:xfrm>
              <a:prstGeom prst="rect">
                <a:avLst/>
              </a:prstGeom>
            </p:spPr>
          </p:pic>
        </p:grpSp>
      </p:grp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DFC97770-283E-CB4A-A89F-B481803B570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32385" y="1689355"/>
            <a:ext cx="667357" cy="66735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B36831A-CEFF-C843-B220-DA01337976F9}"/>
              </a:ext>
            </a:extLst>
          </p:cNvPr>
          <p:cNvGrpSpPr/>
          <p:nvPr/>
        </p:nvGrpSpPr>
        <p:grpSpPr>
          <a:xfrm>
            <a:off x="6702365" y="3415855"/>
            <a:ext cx="4953103" cy="556504"/>
            <a:chOff x="5435660" y="3192653"/>
            <a:chExt cx="6369435" cy="71563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08C092-04CC-B741-990B-7C604DC1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8042" y="3192653"/>
              <a:ext cx="3027053" cy="71563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FA4240-8603-394A-AF79-1A78B73B1F82}"/>
                </a:ext>
              </a:extLst>
            </p:cNvPr>
            <p:cNvSpPr txBox="1"/>
            <p:nvPr/>
          </p:nvSpPr>
          <p:spPr>
            <a:xfrm>
              <a:off x="5435660" y="3365805"/>
              <a:ext cx="2930610" cy="47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point – point = vector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092926-13DB-9244-93FE-253121EC908B}"/>
              </a:ext>
            </a:extLst>
          </p:cNvPr>
          <p:cNvGrpSpPr/>
          <p:nvPr/>
        </p:nvGrpSpPr>
        <p:grpSpPr>
          <a:xfrm>
            <a:off x="6702366" y="4274207"/>
            <a:ext cx="4747681" cy="558203"/>
            <a:chOff x="5435660" y="4163587"/>
            <a:chExt cx="6105273" cy="7178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D46B61-AC5F-4D40-98EE-E8D5BFCF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4436" y="4163587"/>
              <a:ext cx="2516497" cy="71782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6361E4-856A-F74B-A3FC-B6A8606E9AA6}"/>
                </a:ext>
              </a:extLst>
            </p:cNvPr>
            <p:cNvSpPr/>
            <p:nvPr/>
          </p:nvSpPr>
          <p:spPr>
            <a:xfrm>
              <a:off x="5435660" y="4337830"/>
              <a:ext cx="2939752" cy="474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point + vector = point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6A9207F-B144-6041-8BB8-FC5B9CF5A5E4}"/>
              </a:ext>
            </a:extLst>
          </p:cNvPr>
          <p:cNvGrpSpPr/>
          <p:nvPr/>
        </p:nvGrpSpPr>
        <p:grpSpPr>
          <a:xfrm>
            <a:off x="6702364" y="5133774"/>
            <a:ext cx="4943509" cy="556504"/>
            <a:chOff x="5435659" y="5270925"/>
            <a:chExt cx="6357096" cy="7156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7BCE82-E627-884C-9D04-61F09238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90380" y="5270925"/>
              <a:ext cx="3002375" cy="715635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048F536-6593-7548-B031-BA8AFA857724}"/>
                </a:ext>
              </a:extLst>
            </p:cNvPr>
            <p:cNvSpPr/>
            <p:nvPr/>
          </p:nvSpPr>
          <p:spPr>
            <a:xfrm>
              <a:off x="5435659" y="5444077"/>
              <a:ext cx="3623289" cy="474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vector + vector = vector</a:t>
              </a:r>
            </a:p>
          </p:txBody>
        </p:sp>
      </p:grpSp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2EC27718-6A4B-9B4C-8D8D-AE19B1636A5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66063" y="2132743"/>
            <a:ext cx="667357" cy="667357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C0AE2E76-6040-D64D-B013-A03134E208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40245" y="1181898"/>
            <a:ext cx="667357" cy="667357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43EFDE8E-833B-9541-9FA1-7353944681BB}"/>
              </a:ext>
            </a:extLst>
          </p:cNvPr>
          <p:cNvGrpSpPr/>
          <p:nvPr/>
        </p:nvGrpSpPr>
        <p:grpSpPr>
          <a:xfrm>
            <a:off x="6702365" y="5993961"/>
            <a:ext cx="4542559" cy="564614"/>
            <a:chOff x="5384071" y="5949364"/>
            <a:chExt cx="5841494" cy="72606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F6E7EC4-EDEE-5F48-A453-D3D93DFD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06233" y="5949364"/>
              <a:ext cx="1819332" cy="726064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9E5FB7C-6926-D44C-BA46-A6E0378B2B7B}"/>
                </a:ext>
              </a:extLst>
            </p:cNvPr>
            <p:cNvGrpSpPr/>
            <p:nvPr/>
          </p:nvGrpSpPr>
          <p:grpSpPr>
            <a:xfrm>
              <a:off x="5384071" y="6123607"/>
              <a:ext cx="3849576" cy="474942"/>
              <a:chOff x="5384071" y="6123607"/>
              <a:chExt cx="3849576" cy="47494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44B83DA-FCD3-D54C-998F-0061C87BA973}"/>
                  </a:ext>
                </a:extLst>
              </p:cNvPr>
              <p:cNvSpPr/>
              <p:nvPr/>
            </p:nvSpPr>
            <p:spPr>
              <a:xfrm>
                <a:off x="5384071" y="6123607"/>
                <a:ext cx="3849576" cy="474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rPr>
                  <a:t>vector     constant  = vector</a:t>
                </a: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BED62A2-4586-804C-A653-BE82309C8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49795" y="6335175"/>
                <a:ext cx="141650" cy="141650"/>
              </a:xfrm>
              <a:prstGeom prst="rect">
                <a:avLst/>
              </a:prstGeom>
            </p:spPr>
          </p:pic>
        </p:grpSp>
      </p:grpSp>
      <p:pic>
        <p:nvPicPr>
          <p:cNvPr id="67" name="Picture 66" descr="A close up of a logo&#10;&#10;Description automatically generated">
            <a:extLst>
              <a:ext uri="{FF2B5EF4-FFF2-40B4-BE49-F238E27FC236}">
                <a16:creationId xmlns:a16="http://schemas.microsoft.com/office/drawing/2014/main" id="{DE5EADA8-4F3F-5140-B5D3-6437FF8BED1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55870" y="2818502"/>
            <a:ext cx="667357" cy="667357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85FFAB36-1A45-A74C-8C61-50AA2AD1C3C2}"/>
              </a:ext>
            </a:extLst>
          </p:cNvPr>
          <p:cNvGrpSpPr/>
          <p:nvPr/>
        </p:nvGrpSpPr>
        <p:grpSpPr>
          <a:xfrm>
            <a:off x="1397047" y="5933682"/>
            <a:ext cx="3408039" cy="685172"/>
            <a:chOff x="808974" y="6068336"/>
            <a:chExt cx="3878356" cy="685172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AC5108F2-5BBC-184C-84C2-571B4CF859B4}"/>
                </a:ext>
              </a:extLst>
            </p:cNvPr>
            <p:cNvSpPr/>
            <p:nvPr/>
          </p:nvSpPr>
          <p:spPr>
            <a:xfrm>
              <a:off x="808974" y="6068336"/>
              <a:ext cx="3878356" cy="685172"/>
            </a:xfrm>
            <a:prstGeom prst="roundRect">
              <a:avLst/>
            </a:prstGeom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69D7F5-F551-864D-A961-630CA9621365}"/>
                </a:ext>
              </a:extLst>
            </p:cNvPr>
            <p:cNvSpPr txBox="1"/>
            <p:nvPr/>
          </p:nvSpPr>
          <p:spPr>
            <a:xfrm>
              <a:off x="902131" y="6118535"/>
              <a:ext cx="3692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For now, let’s only consider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homogeneous values that are 0 or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55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0E419-D9A2-E445-BA16-1EABE70A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6"/>
            <a:ext cx="11278226" cy="2248307"/>
          </a:xfrm>
        </p:spPr>
        <p:txBody>
          <a:bodyPr>
            <a:normAutofit/>
          </a:bodyPr>
          <a:lstStyle/>
          <a:p>
            <a:r>
              <a:rPr lang="en-US" dirty="0"/>
              <a:t>A point is a unique location</a:t>
            </a:r>
          </a:p>
          <a:p>
            <a:r>
              <a:rPr lang="en-US" dirty="0"/>
              <a:t>A vector is the difference between two locations</a:t>
            </a:r>
          </a:p>
          <a:p>
            <a:r>
              <a:rPr lang="en-US" dirty="0"/>
              <a:t>We can add vectors to points and to other vectors</a:t>
            </a:r>
          </a:p>
          <a:p>
            <a:r>
              <a:rPr lang="en-US" dirty="0"/>
              <a:t>We can scale vectors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6C0D3-6B8A-3345-9A4B-B9F682E0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Values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0C0870-F784-2748-923C-558477DD5347}"/>
              </a:ext>
            </a:extLst>
          </p:cNvPr>
          <p:cNvSpPr txBox="1"/>
          <p:nvPr/>
        </p:nvSpPr>
        <p:spPr>
          <a:xfrm>
            <a:off x="1054412" y="5112950"/>
            <a:ext cx="243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Set an extra value to 1 for points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88D7F0-02BD-5349-988E-D764828F30E7}"/>
              </a:ext>
            </a:extLst>
          </p:cNvPr>
          <p:cNvSpPr txBox="1"/>
          <p:nvPr/>
        </p:nvSpPr>
        <p:spPr>
          <a:xfrm>
            <a:off x="3868594" y="5112950"/>
            <a:ext cx="150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to 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vectors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79CD272-B1B5-AE42-B993-05FAC05C600D}"/>
              </a:ext>
            </a:extLst>
          </p:cNvPr>
          <p:cNvGrpSpPr/>
          <p:nvPr/>
        </p:nvGrpSpPr>
        <p:grpSpPr>
          <a:xfrm>
            <a:off x="763425" y="3583858"/>
            <a:ext cx="4675284" cy="1419390"/>
            <a:chOff x="517987" y="3403269"/>
            <a:chExt cx="4675284" cy="141939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C8AD0C8-B5E7-4A43-B941-943430D0EF81}"/>
                </a:ext>
              </a:extLst>
            </p:cNvPr>
            <p:cNvSpPr txBox="1"/>
            <p:nvPr/>
          </p:nvSpPr>
          <p:spPr>
            <a:xfrm>
              <a:off x="517987" y="3403269"/>
              <a:ext cx="46752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Homogeneous Points and Vectors: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AA7C71-AB2B-864C-B045-5DD267591C0C}"/>
                </a:ext>
              </a:extLst>
            </p:cNvPr>
            <p:cNvGrpSpPr/>
            <p:nvPr/>
          </p:nvGrpSpPr>
          <p:grpSpPr>
            <a:xfrm>
              <a:off x="578232" y="4101306"/>
              <a:ext cx="4285175" cy="721353"/>
              <a:chOff x="578232" y="4101306"/>
              <a:chExt cx="4285175" cy="721353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D52A462-EB1C-004E-8A5D-F95F589EA4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1188" y="4101306"/>
                <a:ext cx="1200951" cy="7156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03ED7ADE-0245-9A4B-9990-6F51F8527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232" y="4101306"/>
                <a:ext cx="1250305" cy="715635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30594CA-B04A-B14B-805D-82EDECDCE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92776" y="4107024"/>
                <a:ext cx="970631" cy="715635"/>
              </a:xfrm>
              <a:prstGeom prst="rect">
                <a:avLst/>
              </a:prstGeom>
            </p:spPr>
          </p:pic>
        </p:grpSp>
      </p:grp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DFC97770-283E-CB4A-A89F-B481803B570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32385" y="1689355"/>
            <a:ext cx="667357" cy="667357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6B36831A-CEFF-C843-B220-DA01337976F9}"/>
              </a:ext>
            </a:extLst>
          </p:cNvPr>
          <p:cNvGrpSpPr/>
          <p:nvPr/>
        </p:nvGrpSpPr>
        <p:grpSpPr>
          <a:xfrm>
            <a:off x="6702365" y="3415855"/>
            <a:ext cx="4953103" cy="556504"/>
            <a:chOff x="5435660" y="3192653"/>
            <a:chExt cx="6369435" cy="715635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08C092-04CC-B741-990B-7C604DC1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8042" y="3192653"/>
              <a:ext cx="3027053" cy="71563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FA4240-8603-394A-AF79-1A78B73B1F82}"/>
                </a:ext>
              </a:extLst>
            </p:cNvPr>
            <p:cNvSpPr txBox="1"/>
            <p:nvPr/>
          </p:nvSpPr>
          <p:spPr>
            <a:xfrm>
              <a:off x="5435660" y="3365805"/>
              <a:ext cx="2930610" cy="474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point – point = vector</a:t>
              </a:r>
            </a:p>
          </p:txBody>
        </p:sp>
      </p:grpSp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2EC27718-6A4B-9B4C-8D8D-AE19B1636A5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66063" y="2132743"/>
            <a:ext cx="667357" cy="667357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C0AE2E76-6040-D64D-B013-A03134E208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40245" y="1181898"/>
            <a:ext cx="667357" cy="667357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2092926-13DB-9244-93FE-253121EC908B}"/>
              </a:ext>
            </a:extLst>
          </p:cNvPr>
          <p:cNvGrpSpPr/>
          <p:nvPr/>
        </p:nvGrpSpPr>
        <p:grpSpPr>
          <a:xfrm>
            <a:off x="6702366" y="4274207"/>
            <a:ext cx="4747681" cy="558203"/>
            <a:chOff x="5435660" y="4163587"/>
            <a:chExt cx="6105273" cy="71782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CD46B61-AC5F-4D40-98EE-E8D5BFCF1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24436" y="4163587"/>
              <a:ext cx="2516497" cy="717820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F6361E4-856A-F74B-A3FC-B6A8606E9AA6}"/>
                </a:ext>
              </a:extLst>
            </p:cNvPr>
            <p:cNvSpPr/>
            <p:nvPr/>
          </p:nvSpPr>
          <p:spPr>
            <a:xfrm>
              <a:off x="5435660" y="4337830"/>
              <a:ext cx="2939752" cy="474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point + vector = point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64180D-E29F-EC46-800B-6349260E4794}"/>
              </a:ext>
            </a:extLst>
          </p:cNvPr>
          <p:cNvGrpSpPr/>
          <p:nvPr/>
        </p:nvGrpSpPr>
        <p:grpSpPr>
          <a:xfrm>
            <a:off x="1397047" y="5933682"/>
            <a:ext cx="3408039" cy="685172"/>
            <a:chOff x="808974" y="6068336"/>
            <a:chExt cx="3878356" cy="685172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2034EE3C-63ED-6D4D-AF17-EB68DAA5E149}"/>
                </a:ext>
              </a:extLst>
            </p:cNvPr>
            <p:cNvSpPr/>
            <p:nvPr/>
          </p:nvSpPr>
          <p:spPr>
            <a:xfrm>
              <a:off x="808974" y="6068336"/>
              <a:ext cx="3878356" cy="685172"/>
            </a:xfrm>
            <a:prstGeom prst="roundRect">
              <a:avLst/>
            </a:prstGeom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D03CBD9-2D19-EE4B-B9AD-109FB9B96651}"/>
                </a:ext>
              </a:extLst>
            </p:cNvPr>
            <p:cNvSpPr txBox="1"/>
            <p:nvPr/>
          </p:nvSpPr>
          <p:spPr>
            <a:xfrm>
              <a:off x="902131" y="6118535"/>
              <a:ext cx="36920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For now, let’s only consider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homogeneous values that are 0 or 1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07D4482-F2E5-9441-B9E2-2499B29C36C7}"/>
              </a:ext>
            </a:extLst>
          </p:cNvPr>
          <p:cNvSpPr/>
          <p:nvPr/>
        </p:nvSpPr>
        <p:spPr>
          <a:xfrm>
            <a:off x="414182" y="3415855"/>
            <a:ext cx="11777818" cy="3377249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3EFDE8E-833B-9541-9FA1-7353944681BB}"/>
              </a:ext>
            </a:extLst>
          </p:cNvPr>
          <p:cNvGrpSpPr/>
          <p:nvPr/>
        </p:nvGrpSpPr>
        <p:grpSpPr>
          <a:xfrm>
            <a:off x="6702365" y="5993961"/>
            <a:ext cx="4542559" cy="564614"/>
            <a:chOff x="5384071" y="5949364"/>
            <a:chExt cx="5841494" cy="72606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F6E7EC4-EDEE-5F48-A453-D3D93DFDC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406233" y="5949364"/>
              <a:ext cx="1819332" cy="726064"/>
            </a:xfrm>
            <a:prstGeom prst="rect">
              <a:avLst/>
            </a:prstGeom>
          </p:spPr>
        </p:pic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9E5FB7C-6926-D44C-BA46-A6E0378B2B7B}"/>
                </a:ext>
              </a:extLst>
            </p:cNvPr>
            <p:cNvGrpSpPr/>
            <p:nvPr/>
          </p:nvGrpSpPr>
          <p:grpSpPr>
            <a:xfrm>
              <a:off x="5384071" y="6123607"/>
              <a:ext cx="3849576" cy="474942"/>
              <a:chOff x="5384071" y="6123607"/>
              <a:chExt cx="3849576" cy="474942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44B83DA-FCD3-D54C-998F-0061C87BA973}"/>
                  </a:ext>
                </a:extLst>
              </p:cNvPr>
              <p:cNvSpPr/>
              <p:nvPr/>
            </p:nvSpPr>
            <p:spPr>
              <a:xfrm>
                <a:off x="5384071" y="6123607"/>
                <a:ext cx="3849576" cy="4749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rPr>
                  <a:t>vector     constant  = vector</a:t>
                </a:r>
              </a:p>
            </p:txBody>
          </p:sp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0BED62A2-4586-804C-A653-BE82309C8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49795" y="6335175"/>
                <a:ext cx="141650" cy="141650"/>
              </a:xfrm>
              <a:prstGeom prst="rect">
                <a:avLst/>
              </a:prstGeom>
            </p:spPr>
          </p:pic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6A9207F-B144-6041-8BB8-FC5B9CF5A5E4}"/>
              </a:ext>
            </a:extLst>
          </p:cNvPr>
          <p:cNvGrpSpPr/>
          <p:nvPr/>
        </p:nvGrpSpPr>
        <p:grpSpPr>
          <a:xfrm>
            <a:off x="6702364" y="5133774"/>
            <a:ext cx="4943509" cy="556504"/>
            <a:chOff x="5435659" y="5270925"/>
            <a:chExt cx="6357096" cy="7156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A7BCE82-E627-884C-9D04-61F092384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90380" y="5270925"/>
              <a:ext cx="3002375" cy="715635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048F536-6593-7548-B031-BA8AFA857724}"/>
                </a:ext>
              </a:extLst>
            </p:cNvPr>
            <p:cNvSpPr/>
            <p:nvPr/>
          </p:nvSpPr>
          <p:spPr>
            <a:xfrm>
              <a:off x="5435659" y="5444077"/>
              <a:ext cx="3623289" cy="474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rPr>
                <a:t>vector + vector = vector</a:t>
              </a:r>
            </a:p>
          </p:txBody>
        </p:sp>
      </p:grp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AAEB1689-D71C-3144-B729-6D7049A1DB41}"/>
              </a:ext>
            </a:extLst>
          </p:cNvPr>
          <p:cNvSpPr/>
          <p:nvPr/>
        </p:nvSpPr>
        <p:spPr>
          <a:xfrm>
            <a:off x="6399603" y="4981742"/>
            <a:ext cx="5667633" cy="1712876"/>
          </a:xfrm>
          <a:prstGeom prst="roundRect">
            <a:avLst>
              <a:gd name="adj" fmla="val 18110"/>
            </a:avLst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3EB10181-48B3-FA46-95AA-CC9C3307587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055870" y="2818502"/>
            <a:ext cx="667357" cy="6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0E419-D9A2-E445-BA16-1EABE70A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1371829"/>
            <a:ext cx="11278226" cy="1761181"/>
          </a:xfrm>
        </p:spPr>
        <p:txBody>
          <a:bodyPr>
            <a:normAutofit/>
          </a:bodyPr>
          <a:lstStyle/>
          <a:p>
            <a:r>
              <a:rPr lang="en-US" dirty="0"/>
              <a:t>What should it mean to multiply a point by a constant?</a:t>
            </a:r>
          </a:p>
          <a:p>
            <a:r>
              <a:rPr lang="en-US" dirty="0"/>
              <a:t>What should it mean to add points?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6C0D3-6B8A-3345-9A4B-B9F682E0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Values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F9563FE-CA94-304B-A2EF-37D1750FA4E2}"/>
              </a:ext>
            </a:extLst>
          </p:cNvPr>
          <p:cNvGrpSpPr/>
          <p:nvPr/>
        </p:nvGrpSpPr>
        <p:grpSpPr>
          <a:xfrm>
            <a:off x="1565116" y="2526754"/>
            <a:ext cx="9415849" cy="4094205"/>
            <a:chOff x="1565116" y="2526754"/>
            <a:chExt cx="9415849" cy="4094205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4DA7A2CB-822E-6D4B-8AFA-5DEC22EDC817}"/>
                </a:ext>
              </a:extLst>
            </p:cNvPr>
            <p:cNvSpPr/>
            <p:nvPr/>
          </p:nvSpPr>
          <p:spPr>
            <a:xfrm>
              <a:off x="1565116" y="2526754"/>
              <a:ext cx="9415849" cy="4094205"/>
            </a:xfrm>
            <a:prstGeom prst="roundRect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51FCBBF-A3BB-1D4A-97E2-D30E5978E2AF}"/>
                </a:ext>
              </a:extLst>
            </p:cNvPr>
            <p:cNvGrpSpPr/>
            <p:nvPr/>
          </p:nvGrpSpPr>
          <p:grpSpPr>
            <a:xfrm>
              <a:off x="2622524" y="3624202"/>
              <a:ext cx="3457925" cy="2935693"/>
              <a:chOff x="938592" y="3567785"/>
              <a:chExt cx="3726678" cy="3163862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84D9B63F-FEF2-9144-99DE-EC6B83B23CC3}"/>
                  </a:ext>
                </a:extLst>
              </p:cNvPr>
              <p:cNvGrpSpPr/>
              <p:nvPr/>
            </p:nvGrpSpPr>
            <p:grpSpPr>
              <a:xfrm>
                <a:off x="938592" y="3953867"/>
                <a:ext cx="3726678" cy="2777780"/>
                <a:chOff x="1459225" y="3870771"/>
                <a:chExt cx="3726678" cy="2777780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B4571B0E-E4C4-674E-93DC-59FD7D9A97C7}"/>
                    </a:ext>
                  </a:extLst>
                </p:cNvPr>
                <p:cNvGrpSpPr/>
                <p:nvPr/>
              </p:nvGrpSpPr>
              <p:grpSpPr>
                <a:xfrm>
                  <a:off x="2038690" y="3870771"/>
                  <a:ext cx="2508259" cy="1971487"/>
                  <a:chOff x="2252866" y="3887780"/>
                  <a:chExt cx="3196396" cy="2512362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0776E6FA-A9AC-3840-9188-9FFC40531B57}"/>
                      </a:ext>
                    </a:extLst>
                  </p:cNvPr>
                  <p:cNvGrpSpPr/>
                  <p:nvPr/>
                </p:nvGrpSpPr>
                <p:grpSpPr>
                  <a:xfrm>
                    <a:off x="2252866" y="3887780"/>
                    <a:ext cx="3196396" cy="2512362"/>
                    <a:chOff x="1574598" y="3023286"/>
                    <a:chExt cx="4107226" cy="3228273"/>
                  </a:xfrm>
                </p:grpSpPr>
                <p:cxnSp>
                  <p:nvCxnSpPr>
                    <p:cNvPr id="102" name="Straight Arrow Connector 101">
                      <a:extLst>
                        <a:ext uri="{FF2B5EF4-FFF2-40B4-BE49-F238E27FC236}">
                          <a16:creationId xmlns:a16="http://schemas.microsoft.com/office/drawing/2014/main" id="{F686C9B4-54EE-D745-B486-6C817412E9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527489" y="3023286"/>
                      <a:ext cx="1797376" cy="2372779"/>
                    </a:xfrm>
                    <a:prstGeom prst="straightConnector1">
                      <a:avLst/>
                    </a:prstGeom>
                    <a:ln w="38100">
                      <a:solidFill>
                        <a:srgbClr val="92D05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Straight Arrow Connector 102">
                      <a:extLst>
                        <a:ext uri="{FF2B5EF4-FFF2-40B4-BE49-F238E27FC236}">
                          <a16:creationId xmlns:a16="http://schemas.microsoft.com/office/drawing/2014/main" id="{74260697-E687-874E-9AFF-29B729951D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2089091" y="3114273"/>
                      <a:ext cx="2639842" cy="2281792"/>
                    </a:xfrm>
                    <a:prstGeom prst="straightConnector1">
                      <a:avLst/>
                    </a:prstGeom>
                    <a:ln w="38100">
                      <a:solidFill>
                        <a:schemeClr val="accent4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48506734-DB2B-324D-8B66-C29AADC28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3109" y="3627175"/>
                      <a:ext cx="393237" cy="705326"/>
                      <a:chOff x="2305093" y="4638738"/>
                      <a:chExt cx="431800" cy="774493"/>
                    </a:xfrm>
                  </p:grpSpPr>
                  <p:sp>
                    <p:nvSpPr>
                      <p:cNvPr id="111" name="Oval 110">
                        <a:extLst>
                          <a:ext uri="{FF2B5EF4-FFF2-40B4-BE49-F238E27FC236}">
                            <a16:creationId xmlns:a16="http://schemas.microsoft.com/office/drawing/2014/main" id="{1903B962-6526-4A40-A188-51A0F30C67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520992" y="5231602"/>
                        <a:ext cx="181628" cy="181629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+mn-ea"/>
                          <a:cs typeface="+mn-cs"/>
                        </a:endParaRPr>
                      </a:p>
                    </p:txBody>
                  </p:sp>
                  <p:pic>
                    <p:nvPicPr>
                      <p:cNvPr id="112" name="Picture 111">
                        <a:extLst>
                          <a:ext uri="{FF2B5EF4-FFF2-40B4-BE49-F238E27FC236}">
                            <a16:creationId xmlns:a16="http://schemas.microsoft.com/office/drawing/2014/main" id="{523598BA-1E42-9649-AB94-1AC2558892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05093" y="4638738"/>
                        <a:ext cx="431800" cy="3048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5" name="Group 104">
                      <a:extLst>
                        <a:ext uri="{FF2B5EF4-FFF2-40B4-BE49-F238E27FC236}">
                          <a16:creationId xmlns:a16="http://schemas.microsoft.com/office/drawing/2014/main" id="{8F773D51-D6D8-F34E-A6FC-25531F086F5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74598" y="4540571"/>
                      <a:ext cx="1905783" cy="1710988"/>
                      <a:chOff x="647177" y="2354893"/>
                      <a:chExt cx="3962400" cy="3557392"/>
                    </a:xfrm>
                  </p:grpSpPr>
                  <p:cxnSp>
                    <p:nvCxnSpPr>
                      <p:cNvPr id="109" name="Straight Connector 108">
                        <a:extLst>
                          <a:ext uri="{FF2B5EF4-FFF2-40B4-BE49-F238E27FC236}">
                            <a16:creationId xmlns:a16="http://schemas.microsoft.com/office/drawing/2014/main" id="{026D34D9-6363-EA4E-9D98-F09A55A07C6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628377" y="2354893"/>
                        <a:ext cx="0" cy="3557392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0" name="Straight Connector 109">
                        <a:extLst>
                          <a:ext uri="{FF2B5EF4-FFF2-40B4-BE49-F238E27FC236}">
                            <a16:creationId xmlns:a16="http://schemas.microsoft.com/office/drawing/2014/main" id="{1F7A0669-DA8C-1F41-9C26-7C72DBE67A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47177" y="4133589"/>
                        <a:ext cx="3962400" cy="0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6" name="Group 105">
                      <a:extLst>
                        <a:ext uri="{FF2B5EF4-FFF2-40B4-BE49-F238E27FC236}">
                          <a16:creationId xmlns:a16="http://schemas.microsoft.com/office/drawing/2014/main" id="{17DA77FB-5741-4347-95FE-57DC3AD778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76041" y="4540571"/>
                      <a:ext cx="1905783" cy="1710988"/>
                      <a:chOff x="647177" y="2354893"/>
                      <a:chExt cx="3962400" cy="3557392"/>
                    </a:xfrm>
                  </p:grpSpPr>
                  <p:cxnSp>
                    <p:nvCxnSpPr>
                      <p:cNvPr id="107" name="Straight Connector 106">
                        <a:extLst>
                          <a:ext uri="{FF2B5EF4-FFF2-40B4-BE49-F238E27FC236}">
                            <a16:creationId xmlns:a16="http://schemas.microsoft.com/office/drawing/2014/main" id="{0481AB94-DE33-5D46-A00D-386042DEB31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628377" y="2354893"/>
                        <a:ext cx="0" cy="3557392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8" name="Straight Connector 107">
                        <a:extLst>
                          <a:ext uri="{FF2B5EF4-FFF2-40B4-BE49-F238E27FC236}">
                            <a16:creationId xmlns:a16="http://schemas.microsoft.com/office/drawing/2014/main" id="{A6B465F0-8B83-C043-8708-D8E4B78EEB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647177" y="4133589"/>
                        <a:ext cx="3962400" cy="0"/>
                      </a:xfrm>
                      <a:prstGeom prst="line">
                        <a:avLst/>
                      </a:prstGeom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pic>
                <p:nvPicPr>
                  <p:cNvPr id="97" name="Picture 96">
                    <a:extLst>
                      <a:ext uri="{FF2B5EF4-FFF2-40B4-BE49-F238E27FC236}">
                        <a16:creationId xmlns:a16="http://schemas.microsoft.com/office/drawing/2014/main" id="{C5B25DAD-7DA2-E840-AC33-BF67ED2A7E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2653264" y="5820257"/>
                    <a:ext cx="286953" cy="218631"/>
                  </a:xfrm>
                  <a:prstGeom prst="rect">
                    <a:avLst/>
                  </a:prstGeom>
                </p:spPr>
              </p:pic>
              <p:pic>
                <p:nvPicPr>
                  <p:cNvPr id="101" name="Picture 100">
                    <a:extLst>
                      <a:ext uri="{FF2B5EF4-FFF2-40B4-BE49-F238E27FC236}">
                        <a16:creationId xmlns:a16="http://schemas.microsoft.com/office/drawing/2014/main" id="{49C751B1-0152-A24D-B2CB-04CFB43941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4812449" y="5814795"/>
                    <a:ext cx="286953" cy="21863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F09F4534-EAE2-DD48-9819-FE0FF2B1D423}"/>
                    </a:ext>
                  </a:extLst>
                </p:cNvPr>
                <p:cNvSpPr txBox="1"/>
                <p:nvPr/>
              </p:nvSpPr>
              <p:spPr>
                <a:xfrm>
                  <a:off x="1459225" y="5951986"/>
                  <a:ext cx="3726678" cy="696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Multiplying a point by a constant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With regular coordinates</a:t>
                  </a:r>
                </a:p>
              </p:txBody>
            </p: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3EBE2D6D-E900-AD44-A12F-BDAA279367C9}"/>
                  </a:ext>
                </a:extLst>
              </p:cNvPr>
              <p:cNvGrpSpPr/>
              <p:nvPr/>
            </p:nvGrpSpPr>
            <p:grpSpPr>
              <a:xfrm>
                <a:off x="1475097" y="3567785"/>
                <a:ext cx="2114220" cy="482947"/>
                <a:chOff x="1475097" y="3567785"/>
                <a:chExt cx="2114220" cy="482947"/>
              </a:xfrm>
            </p:grpSpPr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7676DFBB-2150-AB4B-9AF5-567F191B0B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4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475097" y="3567785"/>
                  <a:ext cx="394108" cy="252229"/>
                </a:xfrm>
                <a:prstGeom prst="rect">
                  <a:avLst/>
                </a:prstGeom>
              </p:spPr>
            </p:pic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01F63B46-BAEC-A54D-A094-0DFDA29B90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3195209" y="3567785"/>
                  <a:ext cx="394108" cy="252229"/>
                </a:xfrm>
                <a:prstGeom prst="rect">
                  <a:avLst/>
                </a:prstGeom>
              </p:spPr>
            </p:pic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CDFD2DCE-E88E-1748-A748-A7DB5813709C}"/>
                    </a:ext>
                  </a:extLst>
                </p:cNvPr>
                <p:cNvSpPr/>
                <p:nvPr/>
              </p:nvSpPr>
              <p:spPr>
                <a:xfrm>
                  <a:off x="1760505" y="3942032"/>
                  <a:ext cx="108700" cy="108700"/>
                </a:xfrm>
                <a:prstGeom prst="ellipse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EE43837-B100-E543-BAA1-67D52C2D72AC}"/>
                    </a:ext>
                  </a:extLst>
                </p:cNvPr>
                <p:cNvSpPr/>
                <p:nvPr/>
              </p:nvSpPr>
              <p:spPr>
                <a:xfrm>
                  <a:off x="3177119" y="3887682"/>
                  <a:ext cx="108700" cy="10870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93898AA-A6D9-104E-B688-995F75CAD4FD}"/>
                </a:ext>
              </a:extLst>
            </p:cNvPr>
            <p:cNvGrpSpPr/>
            <p:nvPr/>
          </p:nvGrpSpPr>
          <p:grpSpPr>
            <a:xfrm>
              <a:off x="6777309" y="3439094"/>
              <a:ext cx="3352905" cy="3059457"/>
              <a:chOff x="4335667" y="3382248"/>
              <a:chExt cx="3613496" cy="3297244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4383B0-CC36-D444-B96B-EB20050CA49E}"/>
                  </a:ext>
                </a:extLst>
              </p:cNvPr>
              <p:cNvGrpSpPr/>
              <p:nvPr/>
            </p:nvGrpSpPr>
            <p:grpSpPr>
              <a:xfrm>
                <a:off x="4569465" y="3581743"/>
                <a:ext cx="2843422" cy="3097749"/>
                <a:chOff x="6723451" y="3499839"/>
                <a:chExt cx="2843422" cy="3097749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469EDB4E-0722-4841-B4CA-A2EAF7FDC7F1}"/>
                    </a:ext>
                  </a:extLst>
                </p:cNvPr>
                <p:cNvGrpSpPr/>
                <p:nvPr/>
              </p:nvGrpSpPr>
              <p:grpSpPr>
                <a:xfrm>
                  <a:off x="6723451" y="3499839"/>
                  <a:ext cx="2843422" cy="2340921"/>
                  <a:chOff x="5300886" y="3295836"/>
                  <a:chExt cx="3623511" cy="2983149"/>
                </a:xfrm>
              </p:grpSpPr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C304F514-6A33-0545-85D0-EDFFE4635ADC}"/>
                      </a:ext>
                    </a:extLst>
                  </p:cNvPr>
                  <p:cNvGrpSpPr/>
                  <p:nvPr/>
                </p:nvGrpSpPr>
                <p:grpSpPr>
                  <a:xfrm>
                    <a:off x="7662114" y="4225058"/>
                    <a:ext cx="568015" cy="274154"/>
                    <a:chOff x="4281248" y="4457458"/>
                    <a:chExt cx="752889" cy="363384"/>
                  </a:xfrm>
                </p:grpSpPr>
                <p:sp>
                  <p:nvSpPr>
                    <p:cNvPr id="85" name="Oval 84">
                      <a:extLst>
                        <a:ext uri="{FF2B5EF4-FFF2-40B4-BE49-F238E27FC236}">
                          <a16:creationId xmlns:a16="http://schemas.microsoft.com/office/drawing/2014/main" id="{DDA91BFC-5B53-7542-949F-3E201A8E30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81248" y="4639214"/>
                      <a:ext cx="181628" cy="18162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86" name="Picture 85">
                      <a:extLst>
                        <a:ext uri="{FF2B5EF4-FFF2-40B4-BE49-F238E27FC236}">
                          <a16:creationId xmlns:a16="http://schemas.microsoft.com/office/drawing/2014/main" id="{3F738177-6833-044E-A129-271D39F9B9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4627737" y="4457458"/>
                      <a:ext cx="406400" cy="304801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69" name="Straight Arrow Connector 68">
                    <a:extLst>
                      <a:ext uri="{FF2B5EF4-FFF2-40B4-BE49-F238E27FC236}">
                        <a16:creationId xmlns:a16="http://schemas.microsoft.com/office/drawing/2014/main" id="{682A8EFF-EA2F-D844-8374-0D89D3757DA5}"/>
                      </a:ext>
                    </a:extLst>
                  </p:cNvPr>
                  <p:cNvCxnSpPr>
                    <a:cxnSpLocks/>
                    <a:endCxn id="85" idx="3"/>
                  </p:cNvCxnSpPr>
                  <p:nvPr/>
                </p:nvCxnSpPr>
                <p:spPr>
                  <a:xfrm flipV="1">
                    <a:off x="6028316" y="4479148"/>
                    <a:ext cx="1653862" cy="1134062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Arrow Connector 70">
                    <a:extLst>
                      <a:ext uri="{FF2B5EF4-FFF2-40B4-BE49-F238E27FC236}">
                        <a16:creationId xmlns:a16="http://schemas.microsoft.com/office/drawing/2014/main" id="{5B0C8910-DBFF-8846-AA35-4F1CC42288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756099" y="3295836"/>
                    <a:ext cx="1598405" cy="1182507"/>
                  </a:xfrm>
                  <a:prstGeom prst="straightConnector1">
                    <a:avLst/>
                  </a:prstGeom>
                  <a:ln w="38100">
                    <a:solidFill>
                      <a:srgbClr val="92D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2" name="Group 71">
                    <a:extLst>
                      <a:ext uri="{FF2B5EF4-FFF2-40B4-BE49-F238E27FC236}">
                        <a16:creationId xmlns:a16="http://schemas.microsoft.com/office/drawing/2014/main" id="{109C9BA3-EEBA-7C4F-9973-C6789ABD6186}"/>
                      </a:ext>
                    </a:extLst>
                  </p:cNvPr>
                  <p:cNvGrpSpPr/>
                  <p:nvPr/>
                </p:nvGrpSpPr>
                <p:grpSpPr>
                  <a:xfrm>
                    <a:off x="5300886" y="4947431"/>
                    <a:ext cx="1483151" cy="1331554"/>
                    <a:chOff x="647177" y="2354893"/>
                    <a:chExt cx="3962400" cy="3557392"/>
                  </a:xfrm>
                </p:grpSpPr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E552AEC8-6123-0546-83E2-6FD335E133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28377" y="2354893"/>
                      <a:ext cx="0" cy="3557392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Connector 83">
                      <a:extLst>
                        <a:ext uri="{FF2B5EF4-FFF2-40B4-BE49-F238E27FC236}">
                          <a16:creationId xmlns:a16="http://schemas.microsoft.com/office/drawing/2014/main" id="{DBA2AEF8-3A73-3D43-A473-1D1226B147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47177" y="4133589"/>
                      <a:ext cx="3962400" cy="0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9CDF914A-3BCB-8F4A-A0F9-52C74BBCD7B4}"/>
                      </a:ext>
                    </a:extLst>
                  </p:cNvPr>
                  <p:cNvGrpSpPr/>
                  <p:nvPr/>
                </p:nvGrpSpPr>
                <p:grpSpPr>
                  <a:xfrm>
                    <a:off x="7441246" y="4947431"/>
                    <a:ext cx="1483151" cy="1331554"/>
                    <a:chOff x="647177" y="2354893"/>
                    <a:chExt cx="3962400" cy="3557392"/>
                  </a:xfrm>
                </p:grpSpPr>
                <p:cxnSp>
                  <p:nvCxnSpPr>
                    <p:cNvPr id="81" name="Straight Connector 80">
                      <a:extLst>
                        <a:ext uri="{FF2B5EF4-FFF2-40B4-BE49-F238E27FC236}">
                          <a16:creationId xmlns:a16="http://schemas.microsoft.com/office/drawing/2014/main" id="{C1390BAB-387B-6348-A49B-B9C094B922C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28377" y="2354893"/>
                      <a:ext cx="0" cy="3557392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Straight Connector 81">
                      <a:extLst>
                        <a:ext uri="{FF2B5EF4-FFF2-40B4-BE49-F238E27FC236}">
                          <a16:creationId xmlns:a16="http://schemas.microsoft.com/office/drawing/2014/main" id="{488FB3BE-DC91-4247-B21A-CCCD1CCC6B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647177" y="4133589"/>
                      <a:ext cx="3962400" cy="0"/>
                    </a:xfrm>
                    <a:prstGeom prst="line">
                      <a:avLst/>
                    </a:prstGeom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4" name="Straight Arrow Connector 73">
                    <a:extLst>
                      <a:ext uri="{FF2B5EF4-FFF2-40B4-BE49-F238E27FC236}">
                        <a16:creationId xmlns:a16="http://schemas.microsoft.com/office/drawing/2014/main" id="{8ADDE522-1C28-BD4D-93B2-B08F64088383}"/>
                      </a:ext>
                    </a:extLst>
                  </p:cNvPr>
                  <p:cNvCxnSpPr>
                    <a:cxnSpLocks/>
                    <a:endCxn id="85" idx="4"/>
                  </p:cNvCxnSpPr>
                  <p:nvPr/>
                </p:nvCxnSpPr>
                <p:spPr>
                  <a:xfrm flipH="1" flipV="1">
                    <a:off x="7730626" y="4499215"/>
                    <a:ext cx="452196" cy="1113994"/>
                  </a:xfrm>
                  <a:prstGeom prst="straightConnector1">
                    <a:avLst/>
                  </a:prstGeom>
                  <a:ln w="38100">
                    <a:solidFill>
                      <a:schemeClr val="accent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Arrow Connector 74">
                    <a:extLst>
                      <a:ext uri="{FF2B5EF4-FFF2-40B4-BE49-F238E27FC236}">
                        <a16:creationId xmlns:a16="http://schemas.microsoft.com/office/drawing/2014/main" id="{0CE57F62-ABC3-1745-9EA5-7EFD2170BF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243859" y="3330092"/>
                    <a:ext cx="452196" cy="1113994"/>
                  </a:xfrm>
                  <a:prstGeom prst="straightConnector1">
                    <a:avLst/>
                  </a:prstGeom>
                  <a:ln w="38100">
                    <a:solidFill>
                      <a:schemeClr val="accent4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6" name="Group 75">
                    <a:extLst>
                      <a:ext uri="{FF2B5EF4-FFF2-40B4-BE49-F238E27FC236}">
                        <a16:creationId xmlns:a16="http://schemas.microsoft.com/office/drawing/2014/main" id="{6BF1932F-24D8-C144-B139-E5235E79B544}"/>
                      </a:ext>
                    </a:extLst>
                  </p:cNvPr>
                  <p:cNvGrpSpPr/>
                  <p:nvPr/>
                </p:nvGrpSpPr>
                <p:grpSpPr>
                  <a:xfrm>
                    <a:off x="6200736" y="4323083"/>
                    <a:ext cx="585086" cy="229955"/>
                    <a:chOff x="2052190" y="4989153"/>
                    <a:chExt cx="775517" cy="304800"/>
                  </a:xfrm>
                </p:grpSpPr>
                <p:sp>
                  <p:nvSpPr>
                    <p:cNvPr id="79" name="Oval 78">
                      <a:extLst>
                        <a:ext uri="{FF2B5EF4-FFF2-40B4-BE49-F238E27FC236}">
                          <a16:creationId xmlns:a16="http://schemas.microsoft.com/office/drawing/2014/main" id="{DBE96443-8DB4-B243-A633-4DCB805C8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6079" y="5104129"/>
                      <a:ext cx="181628" cy="181628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80" name="Picture 79">
                      <a:extLst>
                        <a:ext uri="{FF2B5EF4-FFF2-40B4-BE49-F238E27FC236}">
                          <a16:creationId xmlns:a16="http://schemas.microsoft.com/office/drawing/2014/main" id="{7001C22B-A301-5F49-A08F-A54DBD96D60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2052190" y="4989153"/>
                      <a:ext cx="431800" cy="304800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77" name="Picture 76">
                    <a:extLst>
                      <a:ext uri="{FF2B5EF4-FFF2-40B4-BE49-F238E27FC236}">
                        <a16:creationId xmlns:a16="http://schemas.microsoft.com/office/drawing/2014/main" id="{E27329DF-CEAC-5D42-83F9-684B4E5E0C5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721731" y="5665867"/>
                    <a:ext cx="286953" cy="218631"/>
                  </a:xfrm>
                  <a:prstGeom prst="rect">
                    <a:avLst/>
                  </a:prstGeom>
                </p:spPr>
              </p:pic>
              <p:pic>
                <p:nvPicPr>
                  <p:cNvPr id="78" name="Picture 77">
                    <a:extLst>
                      <a:ext uri="{FF2B5EF4-FFF2-40B4-BE49-F238E27FC236}">
                        <a16:creationId xmlns:a16="http://schemas.microsoft.com/office/drawing/2014/main" id="{A3A5160C-AA33-464B-9CAC-5671F1152E6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295336" y="5665867"/>
                    <a:ext cx="286953" cy="21863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0FCA0AEA-AD4E-0C48-96E7-1D3F9DF0B93C}"/>
                    </a:ext>
                  </a:extLst>
                </p:cNvPr>
                <p:cNvSpPr txBox="1"/>
                <p:nvPr/>
              </p:nvSpPr>
              <p:spPr>
                <a:xfrm>
                  <a:off x="6723451" y="5951257"/>
                  <a:ext cx="271848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Adding two points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With regular coordinates</a:t>
                  </a:r>
                </a:p>
              </p:txBody>
            </p:sp>
          </p:grp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625B9103-F9C6-EF4E-B92B-8DF076C55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335667" y="3382248"/>
                <a:ext cx="854457" cy="221243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91ADE8F6-4FD7-5149-9B66-0D4EB32FB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94706" y="3400532"/>
                <a:ext cx="854457" cy="221243"/>
              </a:xfrm>
              <a:prstGeom prst="rect">
                <a:avLst/>
              </a:prstGeom>
            </p:spPr>
          </p:pic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DD39B82-B149-464D-90DA-087C36642DD2}"/>
                  </a:ext>
                </a:extLst>
              </p:cNvPr>
              <p:cNvSpPr/>
              <p:nvPr/>
            </p:nvSpPr>
            <p:spPr>
              <a:xfrm>
                <a:off x="5257218" y="3542297"/>
                <a:ext cx="108700" cy="108700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D4D4DA54-88E9-1748-AA46-3EA28BD08D81}"/>
                  </a:ext>
                </a:extLst>
              </p:cNvPr>
              <p:cNvSpPr/>
              <p:nvPr/>
            </p:nvSpPr>
            <p:spPr>
              <a:xfrm>
                <a:off x="6920842" y="3546954"/>
                <a:ext cx="108700" cy="1087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D855046-522A-B14E-8F40-6E35FCE23D0F}"/>
                </a:ext>
              </a:extLst>
            </p:cNvPr>
            <p:cNvSpPr txBox="1"/>
            <p:nvPr/>
          </p:nvSpPr>
          <p:spPr>
            <a:xfrm>
              <a:off x="2143546" y="2668151"/>
              <a:ext cx="82589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Recall: The Problem With Regular Coordinates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15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0E419-D9A2-E445-BA16-1EABE70A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1371829"/>
            <a:ext cx="11278226" cy="1761181"/>
          </a:xfrm>
        </p:spPr>
        <p:txBody>
          <a:bodyPr>
            <a:normAutofit/>
          </a:bodyPr>
          <a:lstStyle/>
          <a:p>
            <a:r>
              <a:rPr lang="en-US" dirty="0"/>
              <a:t>What should it mean to multiply a point by a constant?</a:t>
            </a:r>
          </a:p>
          <a:p>
            <a:r>
              <a:rPr lang="en-US" dirty="0"/>
              <a:t>What should it mean to add points?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6C0D3-6B8A-3345-9A4B-B9F682E0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Values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95452D-B150-6F41-9A47-71FA246C1CA6}"/>
              </a:ext>
            </a:extLst>
          </p:cNvPr>
          <p:cNvGrpSpPr/>
          <p:nvPr/>
        </p:nvGrpSpPr>
        <p:grpSpPr>
          <a:xfrm>
            <a:off x="543659" y="2795411"/>
            <a:ext cx="3135478" cy="2969065"/>
            <a:chOff x="543659" y="2795411"/>
            <a:chExt cx="3135478" cy="296906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B757335F-A083-F34F-AE1A-B58ECF3C6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461" y="3905977"/>
              <a:ext cx="1715874" cy="820225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FB4B34-5318-2A42-9780-A773AC014B95}"/>
                </a:ext>
              </a:extLst>
            </p:cNvPr>
            <p:cNvGrpSpPr/>
            <p:nvPr/>
          </p:nvGrpSpPr>
          <p:grpSpPr>
            <a:xfrm>
              <a:off x="543659" y="2795411"/>
              <a:ext cx="3135478" cy="820226"/>
              <a:chOff x="822350" y="2722897"/>
              <a:chExt cx="3135478" cy="820226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C415959D-1C52-004A-8F7A-45236F5FDE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1358" y="2722897"/>
                <a:ext cx="1376470" cy="82022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D9CDFC61-2A1C-0C40-9EC2-931228AAA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350" y="2722897"/>
                <a:ext cx="1433038" cy="820226"/>
              </a:xfrm>
              <a:prstGeom prst="rect">
                <a:avLst/>
              </a:prstGeom>
            </p:spPr>
          </p:pic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82660ED-EDDE-1247-98E8-C9AC7991E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791" y="4944250"/>
              <a:ext cx="2913215" cy="82022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3FBCBA-2A3B-C244-82EF-CCBB63CF728A}"/>
              </a:ext>
            </a:extLst>
          </p:cNvPr>
          <p:cNvGrpSpPr/>
          <p:nvPr/>
        </p:nvGrpSpPr>
        <p:grpSpPr>
          <a:xfrm>
            <a:off x="2842054" y="4477471"/>
            <a:ext cx="3872711" cy="1083067"/>
            <a:chOff x="2452552" y="4195233"/>
            <a:chExt cx="3872711" cy="1083067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9CB5F07-A580-5746-9F07-6D953AC1B3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2552" y="4273707"/>
              <a:ext cx="1460422" cy="16283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32C5D97-844F-BE40-9CD5-8F928D803E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5017" y="4989975"/>
              <a:ext cx="1309816" cy="28832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C2F9DF0-9CD7-374A-BB4C-80A0AF8F8052}"/>
                </a:ext>
              </a:extLst>
            </p:cNvPr>
            <p:cNvGrpSpPr/>
            <p:nvPr/>
          </p:nvGrpSpPr>
          <p:grpSpPr>
            <a:xfrm>
              <a:off x="3859193" y="4195233"/>
              <a:ext cx="2466070" cy="987956"/>
              <a:chOff x="953695" y="6253646"/>
              <a:chExt cx="4544203" cy="597625"/>
            </a:xfrm>
          </p:grpSpPr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961D2DF7-F81B-2F46-9547-2C59A855F2CC}"/>
                  </a:ext>
                </a:extLst>
              </p:cNvPr>
              <p:cNvSpPr/>
              <p:nvPr/>
            </p:nvSpPr>
            <p:spPr>
              <a:xfrm>
                <a:off x="953697" y="6253646"/>
                <a:ext cx="4544201" cy="597625"/>
              </a:xfrm>
              <a:prstGeom prst="roundRect">
                <a:avLst/>
              </a:prstGeom>
              <a:ln w="127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C839EE2-4F5C-1A4B-ACB7-3477538BD807}"/>
                  </a:ext>
                </a:extLst>
              </p:cNvPr>
              <p:cNvSpPr txBox="1"/>
              <p:nvPr/>
            </p:nvSpPr>
            <p:spPr>
              <a:xfrm>
                <a:off x="953695" y="6301116"/>
                <a:ext cx="4544203" cy="502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What does it mean to have a homogeneous value that is not 0 or 1?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6FA6DC5-09F2-0C4A-AB93-200754089EED}"/>
              </a:ext>
            </a:extLst>
          </p:cNvPr>
          <p:cNvGrpSpPr/>
          <p:nvPr/>
        </p:nvGrpSpPr>
        <p:grpSpPr>
          <a:xfrm>
            <a:off x="2413686" y="4325866"/>
            <a:ext cx="790833" cy="1399357"/>
            <a:chOff x="2402513" y="4086814"/>
            <a:chExt cx="790833" cy="139935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D4A8B96-2228-E746-89C0-F59CB031B1E2}"/>
                </a:ext>
              </a:extLst>
            </p:cNvPr>
            <p:cNvSpPr/>
            <p:nvPr/>
          </p:nvSpPr>
          <p:spPr>
            <a:xfrm>
              <a:off x="2402513" y="4086814"/>
              <a:ext cx="428368" cy="371029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66C1E7AB-3733-DC4A-9C3F-F1D11A88BA6C}"/>
                </a:ext>
              </a:extLst>
            </p:cNvPr>
            <p:cNvSpPr/>
            <p:nvPr/>
          </p:nvSpPr>
          <p:spPr>
            <a:xfrm>
              <a:off x="2682599" y="5111494"/>
              <a:ext cx="510747" cy="37467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40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0E419-D9A2-E445-BA16-1EABE70A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1371829"/>
            <a:ext cx="11278226" cy="1761181"/>
          </a:xfrm>
        </p:spPr>
        <p:txBody>
          <a:bodyPr>
            <a:normAutofit/>
          </a:bodyPr>
          <a:lstStyle/>
          <a:p>
            <a:r>
              <a:rPr lang="en-US" dirty="0"/>
              <a:t>What should it mean to multiply a point by a constant?</a:t>
            </a:r>
          </a:p>
          <a:p>
            <a:r>
              <a:rPr lang="en-US" dirty="0"/>
              <a:t>What should it mean to add points?</a:t>
            </a:r>
          </a:p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677369-C4AD-2A4F-9CCB-3D4CB68D62F8}"/>
              </a:ext>
            </a:extLst>
          </p:cNvPr>
          <p:cNvSpPr/>
          <p:nvPr/>
        </p:nvSpPr>
        <p:spPr>
          <a:xfrm>
            <a:off x="266931" y="1077687"/>
            <a:ext cx="9917630" cy="142376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6C0D3-6B8A-3345-9A4B-B9F682E0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Values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A2AB33-1155-1947-B688-06493B267E91}"/>
              </a:ext>
            </a:extLst>
          </p:cNvPr>
          <p:cNvGrpSpPr/>
          <p:nvPr/>
        </p:nvGrpSpPr>
        <p:grpSpPr>
          <a:xfrm>
            <a:off x="543659" y="2795411"/>
            <a:ext cx="3135478" cy="2969065"/>
            <a:chOff x="543659" y="2795411"/>
            <a:chExt cx="3135478" cy="296906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1BC3AD0-A207-0740-8578-A78DD43D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461" y="3905977"/>
              <a:ext cx="1715874" cy="820225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A54A1-739E-7042-B455-AD3EDB626E78}"/>
                </a:ext>
              </a:extLst>
            </p:cNvPr>
            <p:cNvGrpSpPr/>
            <p:nvPr/>
          </p:nvGrpSpPr>
          <p:grpSpPr>
            <a:xfrm>
              <a:off x="543659" y="2795411"/>
              <a:ext cx="3135478" cy="820226"/>
              <a:chOff x="822350" y="2722897"/>
              <a:chExt cx="3135478" cy="82022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71D59D5-83C3-5E4D-B752-8094ED15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81358" y="2722897"/>
                <a:ext cx="1376470" cy="820225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AEC53A7-E286-AC40-BE0C-A0A0D3DFA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350" y="2722897"/>
                <a:ext cx="1433038" cy="820226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77EB0FC-F536-5846-AB11-611A17279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4791" y="4944250"/>
              <a:ext cx="2913215" cy="82022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817678-2502-384F-8F4F-4561A0C8D42E}"/>
              </a:ext>
            </a:extLst>
          </p:cNvPr>
          <p:cNvGrpSpPr/>
          <p:nvPr/>
        </p:nvGrpSpPr>
        <p:grpSpPr>
          <a:xfrm>
            <a:off x="176315" y="5982524"/>
            <a:ext cx="4667534" cy="713414"/>
            <a:chOff x="156520" y="5942758"/>
            <a:chExt cx="4667534" cy="713414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9A557E4C-08C4-E244-A221-162C82B65EC1}"/>
                </a:ext>
              </a:extLst>
            </p:cNvPr>
            <p:cNvSpPr/>
            <p:nvPr/>
          </p:nvSpPr>
          <p:spPr>
            <a:xfrm>
              <a:off x="156520" y="5942758"/>
              <a:ext cx="4667534" cy="713414"/>
            </a:xfrm>
            <a:prstGeom prst="roundRect">
              <a:avLst/>
            </a:prstGeom>
            <a:solidFill>
              <a:srgbClr val="FFFFFF"/>
            </a:solidFill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E1B7039-B570-E14E-92DC-FA7D06968267}"/>
                </a:ext>
              </a:extLst>
            </p:cNvPr>
            <p:cNvSpPr/>
            <p:nvPr/>
          </p:nvSpPr>
          <p:spPr>
            <a:xfrm>
              <a:off x="251255" y="5942759"/>
              <a:ext cx="44780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When can these operations be combined to get valid points or vectors?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078EE1-1010-8946-A44F-BB2AF5729571}"/>
              </a:ext>
            </a:extLst>
          </p:cNvPr>
          <p:cNvGrpSpPr/>
          <p:nvPr/>
        </p:nvGrpSpPr>
        <p:grpSpPr>
          <a:xfrm>
            <a:off x="5248526" y="3917322"/>
            <a:ext cx="6584653" cy="554948"/>
            <a:chOff x="5525118" y="3214438"/>
            <a:chExt cx="6584653" cy="5549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2FE16-FC4A-2949-B1F8-49AF40BC606B}"/>
                </a:ext>
              </a:extLst>
            </p:cNvPr>
            <p:cNvGrpSpPr/>
            <p:nvPr/>
          </p:nvGrpSpPr>
          <p:grpSpPr>
            <a:xfrm>
              <a:off x="5525118" y="3291857"/>
              <a:ext cx="6584653" cy="400110"/>
              <a:chOff x="6668213" y="4173194"/>
              <a:chExt cx="6584653" cy="4001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9CCBAA4-BE5A-4F4D-AF11-6F395B05D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69153" y="4222834"/>
                <a:ext cx="1394761" cy="300831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F78648F-E924-A347-A6E0-F7129E1A548C}"/>
                  </a:ext>
                </a:extLst>
              </p:cNvPr>
              <p:cNvSpPr/>
              <p:nvPr/>
            </p:nvSpPr>
            <p:spPr>
              <a:xfrm>
                <a:off x="6668213" y="4173194"/>
                <a:ext cx="658465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When                             this becomes                                 , a point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039820-24D6-E84A-B524-4402AC51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7362" y="3214438"/>
              <a:ext cx="1715874" cy="554948"/>
            </a:xfrm>
            <a:prstGeom prst="rect">
              <a:avLst/>
            </a:prstGeom>
          </p:spPr>
        </p:pic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6009B427-5136-1D40-92E6-C00B273184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2008" y="2376508"/>
            <a:ext cx="3490379" cy="75915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CDA2EE2-82F5-994A-A615-B931AA7935FE}"/>
              </a:ext>
            </a:extLst>
          </p:cNvPr>
          <p:cNvGrpSpPr/>
          <p:nvPr/>
        </p:nvGrpSpPr>
        <p:grpSpPr>
          <a:xfrm>
            <a:off x="5248526" y="3349993"/>
            <a:ext cx="6012598" cy="400110"/>
            <a:chOff x="5248526" y="3349993"/>
            <a:chExt cx="6012598" cy="40011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A74756A-1710-FB4F-B3EC-527816A73F60}"/>
                </a:ext>
              </a:extLst>
            </p:cNvPr>
            <p:cNvGrpSpPr/>
            <p:nvPr/>
          </p:nvGrpSpPr>
          <p:grpSpPr>
            <a:xfrm>
              <a:off x="5248526" y="3349993"/>
              <a:ext cx="6012598" cy="400110"/>
              <a:chOff x="5874604" y="3131547"/>
              <a:chExt cx="6012598" cy="40011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BF721DB-6D79-7143-B065-8B0C4E8220C1}"/>
                  </a:ext>
                </a:extLst>
              </p:cNvPr>
              <p:cNvSpPr/>
              <p:nvPr/>
            </p:nvSpPr>
            <p:spPr>
              <a:xfrm>
                <a:off x="5874604" y="3131547"/>
                <a:ext cx="601259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When                      , this becomes                     , a vector</a:t>
                </a:r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B15E349-9FDA-C94B-9E8B-AE98AB40C5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449981" y="3196393"/>
                <a:ext cx="1029799" cy="239639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5D861B3-499D-F745-9C3B-4FFBEC92D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63048" y="3418914"/>
              <a:ext cx="1069801" cy="296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54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9801D329-4E8E-BC46-B9AC-2C13C4749F39}"/>
              </a:ext>
            </a:extLst>
          </p:cNvPr>
          <p:cNvGrpSpPr/>
          <p:nvPr/>
        </p:nvGrpSpPr>
        <p:grpSpPr>
          <a:xfrm>
            <a:off x="5248526" y="3349993"/>
            <a:ext cx="6012598" cy="400110"/>
            <a:chOff x="5248526" y="3349993"/>
            <a:chExt cx="6012598" cy="40011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A96C516-6387-A642-B72D-9B962A70AA58}"/>
                </a:ext>
              </a:extLst>
            </p:cNvPr>
            <p:cNvGrpSpPr/>
            <p:nvPr/>
          </p:nvGrpSpPr>
          <p:grpSpPr>
            <a:xfrm>
              <a:off x="5248526" y="3349993"/>
              <a:ext cx="6012598" cy="400110"/>
              <a:chOff x="5874604" y="3131547"/>
              <a:chExt cx="6012598" cy="400110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D585832-6D5B-2E49-8576-D8152B4925F0}"/>
                  </a:ext>
                </a:extLst>
              </p:cNvPr>
              <p:cNvSpPr/>
              <p:nvPr/>
            </p:nvSpPr>
            <p:spPr>
              <a:xfrm>
                <a:off x="5874604" y="3131547"/>
                <a:ext cx="601259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When                      , this becomes                     , a vector</a:t>
                </a: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4577F2EB-0BAF-C440-8982-44F0E20558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49981" y="3196393"/>
                <a:ext cx="1029799" cy="239639"/>
              </a:xfrm>
              <a:prstGeom prst="rect">
                <a:avLst/>
              </a:prstGeom>
            </p:spPr>
          </p:pic>
        </p:grp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28749C7-7AC4-3E41-BEF3-600568233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3048" y="3418914"/>
              <a:ext cx="1069801" cy="296668"/>
            </a:xfrm>
            <a:prstGeom prst="rect">
              <a:avLst/>
            </a:prstGeom>
          </p:spPr>
        </p:pic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0E419-D9A2-E445-BA16-1EABE70A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5" y="1371829"/>
            <a:ext cx="11278226" cy="1761181"/>
          </a:xfrm>
        </p:spPr>
        <p:txBody>
          <a:bodyPr>
            <a:normAutofit/>
          </a:bodyPr>
          <a:lstStyle/>
          <a:p>
            <a:r>
              <a:rPr lang="en-US" dirty="0"/>
              <a:t>What should it mean to multiply a point by a constant?</a:t>
            </a:r>
          </a:p>
          <a:p>
            <a:r>
              <a:rPr lang="en-US" dirty="0"/>
              <a:t>What should it mean to add points?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6C0D3-6B8A-3345-9A4B-B9F682E0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Values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2464340-0BBB-384E-BECA-1214733578A0}"/>
              </a:ext>
            </a:extLst>
          </p:cNvPr>
          <p:cNvGrpSpPr/>
          <p:nvPr/>
        </p:nvGrpSpPr>
        <p:grpSpPr>
          <a:xfrm>
            <a:off x="176315" y="5982524"/>
            <a:ext cx="4667534" cy="713414"/>
            <a:chOff x="156520" y="5942758"/>
            <a:chExt cx="4667534" cy="713414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FEFA4C15-B883-464D-B44F-41F08FEDAE9B}"/>
                </a:ext>
              </a:extLst>
            </p:cNvPr>
            <p:cNvSpPr/>
            <p:nvPr/>
          </p:nvSpPr>
          <p:spPr>
            <a:xfrm>
              <a:off x="156520" y="5942758"/>
              <a:ext cx="4667534" cy="713414"/>
            </a:xfrm>
            <a:prstGeom prst="roundRect">
              <a:avLst/>
            </a:prstGeom>
            <a:solidFill>
              <a:srgbClr val="FFFFFF"/>
            </a:solidFill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D5C8B9A-E52A-0247-A81F-21161DA07169}"/>
                </a:ext>
              </a:extLst>
            </p:cNvPr>
            <p:cNvSpPr/>
            <p:nvPr/>
          </p:nvSpPr>
          <p:spPr>
            <a:xfrm>
              <a:off x="251255" y="5942759"/>
              <a:ext cx="44780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When can these operations be combined to get valid points or vectors?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EA2AB33-1155-1947-B688-06493B267E91}"/>
              </a:ext>
            </a:extLst>
          </p:cNvPr>
          <p:cNvGrpSpPr/>
          <p:nvPr/>
        </p:nvGrpSpPr>
        <p:grpSpPr>
          <a:xfrm>
            <a:off x="543659" y="2795411"/>
            <a:ext cx="3135478" cy="2969065"/>
            <a:chOff x="543659" y="2795411"/>
            <a:chExt cx="3135478" cy="296906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1BC3AD0-A207-0740-8578-A78DD43D5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53461" y="3905977"/>
              <a:ext cx="1715874" cy="820225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AA54A1-739E-7042-B455-AD3EDB626E78}"/>
                </a:ext>
              </a:extLst>
            </p:cNvPr>
            <p:cNvGrpSpPr/>
            <p:nvPr/>
          </p:nvGrpSpPr>
          <p:grpSpPr>
            <a:xfrm>
              <a:off x="543659" y="2795411"/>
              <a:ext cx="3135478" cy="820226"/>
              <a:chOff x="822350" y="2722897"/>
              <a:chExt cx="3135478" cy="820226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71D59D5-83C3-5E4D-B752-8094ED15C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1358" y="2722897"/>
                <a:ext cx="1376470" cy="820225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2AEC53A7-E286-AC40-BE0C-A0A0D3DFA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2350" y="2722897"/>
                <a:ext cx="1433038" cy="820226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77EB0FC-F536-5846-AB11-611A17279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4791" y="4944250"/>
              <a:ext cx="2913215" cy="820226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2A677369-C4AD-2A4F-9CCB-3D4CB68D62F8}"/>
              </a:ext>
            </a:extLst>
          </p:cNvPr>
          <p:cNvSpPr/>
          <p:nvPr/>
        </p:nvSpPr>
        <p:spPr>
          <a:xfrm>
            <a:off x="0" y="1027165"/>
            <a:ext cx="12192000" cy="583083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EFD8095-D857-9844-978E-A72142C6DF59}"/>
              </a:ext>
            </a:extLst>
          </p:cNvPr>
          <p:cNvSpPr/>
          <p:nvPr/>
        </p:nvSpPr>
        <p:spPr>
          <a:xfrm>
            <a:off x="5048009" y="3802326"/>
            <a:ext cx="6985686" cy="2799405"/>
          </a:xfrm>
          <a:prstGeom prst="roundRect">
            <a:avLst/>
          </a:prstGeom>
          <a:solidFill>
            <a:schemeClr val="bg1"/>
          </a:solidFill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078EE1-1010-8946-A44F-BB2AF5729571}"/>
              </a:ext>
            </a:extLst>
          </p:cNvPr>
          <p:cNvGrpSpPr/>
          <p:nvPr/>
        </p:nvGrpSpPr>
        <p:grpSpPr>
          <a:xfrm>
            <a:off x="5248526" y="3917322"/>
            <a:ext cx="6584653" cy="554948"/>
            <a:chOff x="5525118" y="3214438"/>
            <a:chExt cx="6584653" cy="55494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42FE16-FC4A-2949-B1F8-49AF40BC606B}"/>
                </a:ext>
              </a:extLst>
            </p:cNvPr>
            <p:cNvGrpSpPr/>
            <p:nvPr/>
          </p:nvGrpSpPr>
          <p:grpSpPr>
            <a:xfrm>
              <a:off x="5525118" y="3291857"/>
              <a:ext cx="6584653" cy="400110"/>
              <a:chOff x="6668213" y="4173194"/>
              <a:chExt cx="6584653" cy="40011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9CCBAA4-BE5A-4F4D-AF11-6F395B05DF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69153" y="4222834"/>
                <a:ext cx="1394761" cy="300831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F78648F-E924-A347-A6E0-F7129E1A548C}"/>
                  </a:ext>
                </a:extLst>
              </p:cNvPr>
              <p:cNvSpPr/>
              <p:nvPr/>
            </p:nvSpPr>
            <p:spPr>
              <a:xfrm>
                <a:off x="6668213" y="4173194"/>
                <a:ext cx="658465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When                             this becomes                                 , a point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D039820-24D6-E84A-B524-4402AC51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367362" y="3214438"/>
              <a:ext cx="1715874" cy="554948"/>
            </a:xfrm>
            <a:prstGeom prst="rect">
              <a:avLst/>
            </a:prstGeom>
          </p:spPr>
        </p:pic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70B102D9-E77A-764D-9B78-BABF0C1A29A9}"/>
              </a:ext>
            </a:extLst>
          </p:cNvPr>
          <p:cNvCxnSpPr>
            <a:cxnSpLocks/>
          </p:cNvCxnSpPr>
          <p:nvPr/>
        </p:nvCxnSpPr>
        <p:spPr>
          <a:xfrm flipV="1">
            <a:off x="6300116" y="4945897"/>
            <a:ext cx="4506528" cy="1390025"/>
          </a:xfrm>
          <a:prstGeom prst="line">
            <a:avLst/>
          </a:prstGeom>
          <a:ln w="38100">
            <a:prstDash val="sys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4F9630C-25FA-F149-9819-F58D89DDE818}"/>
              </a:ext>
            </a:extLst>
          </p:cNvPr>
          <p:cNvGrpSpPr/>
          <p:nvPr/>
        </p:nvGrpSpPr>
        <p:grpSpPr>
          <a:xfrm>
            <a:off x="8694463" y="5022818"/>
            <a:ext cx="475940" cy="523335"/>
            <a:chOff x="2305094" y="4729195"/>
            <a:chExt cx="522613" cy="574654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80089C8-2FCE-5C43-93B6-DF0401034F0A}"/>
                </a:ext>
              </a:extLst>
            </p:cNvPr>
            <p:cNvSpPr/>
            <p:nvPr/>
          </p:nvSpPr>
          <p:spPr>
            <a:xfrm>
              <a:off x="2646079" y="5122221"/>
              <a:ext cx="181628" cy="181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C86C075-84FF-6340-A079-A03B85C3E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05094" y="4729195"/>
              <a:ext cx="431800" cy="30480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7FF660-F576-4644-97D6-881DAE97CCFE}"/>
              </a:ext>
            </a:extLst>
          </p:cNvPr>
          <p:cNvGrpSpPr/>
          <p:nvPr/>
        </p:nvGrpSpPr>
        <p:grpSpPr>
          <a:xfrm>
            <a:off x="7664030" y="5364979"/>
            <a:ext cx="503714" cy="513364"/>
            <a:chOff x="3909766" y="4257138"/>
            <a:chExt cx="553110" cy="56370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A9329AA-147C-394D-A136-68B9795456F6}"/>
                </a:ext>
              </a:extLst>
            </p:cNvPr>
            <p:cNvSpPr/>
            <p:nvPr/>
          </p:nvSpPr>
          <p:spPr>
            <a:xfrm>
              <a:off x="4281248" y="4639214"/>
              <a:ext cx="181628" cy="181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2FB183B-77E1-E14A-8A09-B26D8DFD0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909766" y="4257138"/>
              <a:ext cx="406400" cy="304802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8B398AA9-1E1B-3642-83EC-F40ADBEB56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96156" y="5533421"/>
            <a:ext cx="562915" cy="17218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83876F54-297F-3B49-AEA0-5C3D2FE7FB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94457" y="5850450"/>
            <a:ext cx="576160" cy="172186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56B04A8-4AF4-2C4A-B034-9E71E96F47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0642" y="5866610"/>
            <a:ext cx="576160" cy="17880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D483A3B-42CB-7A44-B7BF-6F96DFE2E9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03103" y="4801111"/>
            <a:ext cx="562915" cy="1788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0AD4276-FFDF-A349-8EFC-FED0C52D78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22008" y="2376508"/>
            <a:ext cx="3490379" cy="7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DB8262-A563-3D44-B3FE-E587A350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Homogeneous Values  Coordinates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9198A79-9237-A14D-A47B-AF8F33672C5C}"/>
              </a:ext>
            </a:extLst>
          </p:cNvPr>
          <p:cNvCxnSpPr>
            <a:cxnSpLocks/>
          </p:cNvCxnSpPr>
          <p:nvPr/>
        </p:nvCxnSpPr>
        <p:spPr>
          <a:xfrm flipH="1">
            <a:off x="3516959" y="518984"/>
            <a:ext cx="1532836" cy="230659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Content Placeholder 114">
            <a:extLst>
              <a:ext uri="{FF2B5EF4-FFF2-40B4-BE49-F238E27FC236}">
                <a16:creationId xmlns:a16="http://schemas.microsoft.com/office/drawing/2014/main" id="{56BAB438-E9EB-4044-9F16-BAC501A7A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5828304" cy="4903335"/>
          </a:xfrm>
        </p:spPr>
        <p:txBody>
          <a:bodyPr/>
          <a:lstStyle/>
          <a:p>
            <a:r>
              <a:rPr lang="en-US" dirty="0"/>
              <a:t>Homogeneous values keep track of how much our choice of origin has influenced our coordinates</a:t>
            </a:r>
          </a:p>
          <a:p>
            <a:r>
              <a:rPr lang="en-US" dirty="0"/>
              <a:t>We can correct for the influence on a point by dividing all coordinates by the homogeneous value</a:t>
            </a:r>
          </a:p>
          <a:p>
            <a:pPr lvl="1"/>
            <a:endParaRPr lang="en-US" dirty="0"/>
          </a:p>
        </p:txBody>
      </p:sp>
      <p:pic>
        <p:nvPicPr>
          <p:cNvPr id="116" name="Content Placeholder 108">
            <a:extLst>
              <a:ext uri="{FF2B5EF4-FFF2-40B4-BE49-F238E27FC236}">
                <a16:creationId xmlns:a16="http://schemas.microsoft.com/office/drawing/2014/main" id="{23C47600-0FD4-2F4E-954E-E0D131DE4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5646" y="3498732"/>
            <a:ext cx="347410" cy="539726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BF9C378-88A2-644B-8815-BC35DDA1D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730" y="3498732"/>
            <a:ext cx="328799" cy="539726"/>
          </a:xfrm>
          <a:prstGeom prst="rect">
            <a:avLst/>
          </a:prstGeom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2B906CC8-0BD4-244B-9B2B-9CBE8C5D0864}"/>
              </a:ext>
            </a:extLst>
          </p:cNvPr>
          <p:cNvCxnSpPr>
            <a:cxnSpLocks/>
          </p:cNvCxnSpPr>
          <p:nvPr/>
        </p:nvCxnSpPr>
        <p:spPr>
          <a:xfrm flipV="1">
            <a:off x="8070110" y="2257166"/>
            <a:ext cx="106491" cy="175811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4D6AF36-C5B6-9D4C-93DE-6FD02307357C}"/>
              </a:ext>
            </a:extLst>
          </p:cNvPr>
          <p:cNvGrpSpPr/>
          <p:nvPr/>
        </p:nvGrpSpPr>
        <p:grpSpPr>
          <a:xfrm>
            <a:off x="6812081" y="3119925"/>
            <a:ext cx="4254884" cy="1312404"/>
            <a:chOff x="7287421" y="3049734"/>
            <a:chExt cx="2809103" cy="866458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1D67033D-C290-3C48-9FEA-E2822E6396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7421" y="3049734"/>
              <a:ext cx="2809103" cy="866458"/>
            </a:xfrm>
            <a:prstGeom prst="line">
              <a:avLst/>
            </a:prstGeom>
            <a:ln w="38100">
              <a:prstDash val="sys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28076B5-FBC9-7F40-A8C2-6CC2A4B0AAA2}"/>
                </a:ext>
              </a:extLst>
            </p:cNvPr>
            <p:cNvSpPr/>
            <p:nvPr/>
          </p:nvSpPr>
          <p:spPr>
            <a:xfrm>
              <a:off x="9233696" y="3195933"/>
              <a:ext cx="165407" cy="1654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A34B0EF4-8EB0-8D40-8881-4008D2D47A21}"/>
                </a:ext>
              </a:extLst>
            </p:cNvPr>
            <p:cNvSpPr/>
            <p:nvPr/>
          </p:nvSpPr>
          <p:spPr>
            <a:xfrm>
              <a:off x="8035277" y="3587564"/>
              <a:ext cx="165407" cy="1654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</p:grp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7799A2A-0ECF-9F44-8080-AC1ECABA53E2}"/>
              </a:ext>
            </a:extLst>
          </p:cNvPr>
          <p:cNvCxnSpPr>
            <a:cxnSpLocks/>
          </p:cNvCxnSpPr>
          <p:nvPr/>
        </p:nvCxnSpPr>
        <p:spPr>
          <a:xfrm flipH="1" flipV="1">
            <a:off x="8130344" y="4117421"/>
            <a:ext cx="1567080" cy="1107329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DA998F0E-F6F7-9540-8B0C-E2FDCAE24BCC}"/>
              </a:ext>
            </a:extLst>
          </p:cNvPr>
          <p:cNvCxnSpPr>
            <a:cxnSpLocks/>
          </p:cNvCxnSpPr>
          <p:nvPr/>
        </p:nvCxnSpPr>
        <p:spPr>
          <a:xfrm flipH="1" flipV="1">
            <a:off x="8188411" y="2158314"/>
            <a:ext cx="1537184" cy="3066439"/>
          </a:xfrm>
          <a:prstGeom prst="straightConnector1">
            <a:avLst/>
          </a:prstGeom>
          <a:ln w="19050">
            <a:solidFill>
              <a:srgbClr val="92D05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AFB45C80-2BB0-1F4E-BBA6-93D9E28BF5B0}"/>
              </a:ext>
            </a:extLst>
          </p:cNvPr>
          <p:cNvGrpSpPr/>
          <p:nvPr/>
        </p:nvGrpSpPr>
        <p:grpSpPr>
          <a:xfrm>
            <a:off x="7786563" y="1372196"/>
            <a:ext cx="817631" cy="910055"/>
            <a:chOff x="7786563" y="1372196"/>
            <a:chExt cx="817631" cy="91005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692F31BC-02AA-B44E-A932-2D5922199D98}"/>
                </a:ext>
              </a:extLst>
            </p:cNvPr>
            <p:cNvSpPr/>
            <p:nvPr/>
          </p:nvSpPr>
          <p:spPr>
            <a:xfrm>
              <a:off x="8051332" y="2031711"/>
              <a:ext cx="250538" cy="25054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F187EAFD-9643-8A41-87B5-00325D653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86563" y="1372196"/>
              <a:ext cx="817631" cy="538893"/>
            </a:xfrm>
            <a:prstGeom prst="rect">
              <a:avLst/>
            </a:prstGeom>
          </p:spPr>
        </p:pic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1A51308-7416-7F42-9B67-0EDE40A29ECF}"/>
              </a:ext>
            </a:extLst>
          </p:cNvPr>
          <p:cNvGrpSpPr/>
          <p:nvPr/>
        </p:nvGrpSpPr>
        <p:grpSpPr>
          <a:xfrm>
            <a:off x="8811199" y="2972843"/>
            <a:ext cx="681359" cy="922159"/>
            <a:chOff x="8811199" y="2972843"/>
            <a:chExt cx="681359" cy="922159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078C1AE8-323C-AF40-A322-D16FE1EE45B4}"/>
                </a:ext>
              </a:extLst>
            </p:cNvPr>
            <p:cNvSpPr/>
            <p:nvPr/>
          </p:nvSpPr>
          <p:spPr>
            <a:xfrm>
              <a:off x="8868522" y="3644462"/>
              <a:ext cx="250538" cy="25054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E9F32195-CA64-FD46-89F5-5F7A04930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11199" y="2972843"/>
              <a:ext cx="681359" cy="538893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CF35436-B489-024A-A63D-E4D4429C8C71}"/>
              </a:ext>
            </a:extLst>
          </p:cNvPr>
          <p:cNvGrpSpPr/>
          <p:nvPr/>
        </p:nvGrpSpPr>
        <p:grpSpPr>
          <a:xfrm>
            <a:off x="8942196" y="4535737"/>
            <a:ext cx="1635727" cy="1468534"/>
            <a:chOff x="7785168" y="5484766"/>
            <a:chExt cx="1079918" cy="969536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89E0D9-0AD3-7C4E-AF45-7C6CB95B6DE9}"/>
                </a:ext>
              </a:extLst>
            </p:cNvPr>
            <p:cNvGrpSpPr/>
            <p:nvPr/>
          </p:nvGrpSpPr>
          <p:grpSpPr>
            <a:xfrm>
              <a:off x="7785168" y="5484766"/>
              <a:ext cx="1079918" cy="969536"/>
              <a:chOff x="7785168" y="5484766"/>
              <a:chExt cx="1079918" cy="969536"/>
            </a:xfrm>
          </p:grpSpPr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5CAC4B7E-17C0-8844-8777-A66252020DB3}"/>
                  </a:ext>
                </a:extLst>
              </p:cNvPr>
              <p:cNvCxnSpPr/>
              <p:nvPr/>
            </p:nvCxnSpPr>
            <p:spPr>
              <a:xfrm>
                <a:off x="8325127" y="5484766"/>
                <a:ext cx="0" cy="96953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FD03FC05-4E72-1D4A-9A71-0490B92C89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168" y="5969534"/>
                <a:ext cx="1079918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5F7EE023-52DE-724F-A9E3-70E757BAB522}"/>
                </a:ext>
              </a:extLst>
            </p:cNvPr>
            <p:cNvSpPr/>
            <p:nvPr/>
          </p:nvSpPr>
          <p:spPr>
            <a:xfrm>
              <a:off x="8242424" y="5886830"/>
              <a:ext cx="165407" cy="165408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EA07A633-7CB6-8347-9D57-D29F7C4A1EFF}"/>
              </a:ext>
            </a:extLst>
          </p:cNvPr>
          <p:cNvSpPr txBox="1"/>
          <p:nvPr/>
        </p:nvSpPr>
        <p:spPr>
          <a:xfrm>
            <a:off x="9736739" y="5330440"/>
            <a:ext cx="84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Origin</a:t>
            </a:r>
          </a:p>
        </p:txBody>
      </p:sp>
    </p:spTree>
    <p:extLst>
      <p:ext uri="{BB962C8B-B14F-4D97-AF65-F5344CB8AC3E}">
        <p14:creationId xmlns:p14="http://schemas.microsoft.com/office/powerpoint/2010/main" val="200557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DB8262-A563-3D44-B3FE-E587A350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Barycentric Coordinates, Homogenization, &amp; Center of Mass</a:t>
            </a:r>
          </a:p>
        </p:txBody>
      </p:sp>
      <p:sp>
        <p:nvSpPr>
          <p:cNvPr id="115" name="Content Placeholder 114">
            <a:extLst>
              <a:ext uri="{FF2B5EF4-FFF2-40B4-BE49-F238E27FC236}">
                <a16:creationId xmlns:a16="http://schemas.microsoft.com/office/drawing/2014/main" id="{56BAB438-E9EB-4044-9F16-BAC501A7A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5828304" cy="4903335"/>
          </a:xfrm>
        </p:spPr>
        <p:txBody>
          <a:bodyPr/>
          <a:lstStyle/>
          <a:p>
            <a:r>
              <a:rPr lang="en-US" dirty="0"/>
              <a:t>If we homogenize the weighted sum of </a:t>
            </a:r>
            <a:r>
              <a:rPr lang="en-US" i="1" dirty="0"/>
              <a:t>k </a:t>
            </a:r>
            <a:r>
              <a:rPr lang="en-US" dirty="0"/>
              <a:t>points, we get get their center of mass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04670D22-2EFD-C14A-B1F1-872BD94EE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95" y="4389779"/>
            <a:ext cx="2397671" cy="19043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826D43B-AAD1-7A41-AFA8-BCA90EE2F402}"/>
              </a:ext>
            </a:extLst>
          </p:cNvPr>
          <p:cNvCxnSpPr>
            <a:cxnSpLocks/>
            <a:stCxn id="40" idx="5"/>
            <a:endCxn id="34" idx="5"/>
          </p:cNvCxnSpPr>
          <p:nvPr/>
        </p:nvCxnSpPr>
        <p:spPr>
          <a:xfrm flipH="1" flipV="1">
            <a:off x="8774871" y="3844170"/>
            <a:ext cx="1293571" cy="147726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50BBA4A-0A18-F24F-B35F-D94FD47D86F0}"/>
              </a:ext>
            </a:extLst>
          </p:cNvPr>
          <p:cNvCxnSpPr>
            <a:cxnSpLocks/>
            <a:stCxn id="40" idx="0"/>
            <a:endCxn id="33" idx="4"/>
          </p:cNvCxnSpPr>
          <p:nvPr/>
        </p:nvCxnSpPr>
        <p:spPr>
          <a:xfrm flipH="1" flipV="1">
            <a:off x="9462646" y="2304621"/>
            <a:ext cx="556284" cy="289727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FDF5823-3CDA-8E49-A1F9-C974E0C5A8C5}"/>
              </a:ext>
            </a:extLst>
          </p:cNvPr>
          <p:cNvCxnSpPr>
            <a:cxnSpLocks/>
            <a:stCxn id="40" idx="5"/>
            <a:endCxn id="2" idx="5"/>
          </p:cNvCxnSpPr>
          <p:nvPr/>
        </p:nvCxnSpPr>
        <p:spPr>
          <a:xfrm flipH="1" flipV="1">
            <a:off x="7630294" y="3621436"/>
            <a:ext cx="2438148" cy="1699995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3493044-D0E1-444D-82A0-BF79164F057B}"/>
              </a:ext>
            </a:extLst>
          </p:cNvPr>
          <p:cNvSpPr/>
          <p:nvPr/>
        </p:nvSpPr>
        <p:spPr>
          <a:xfrm>
            <a:off x="9948908" y="5201897"/>
            <a:ext cx="140043" cy="14004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BD18DD-9177-594D-A17C-235823A96508}"/>
              </a:ext>
            </a:extLst>
          </p:cNvPr>
          <p:cNvGrpSpPr/>
          <p:nvPr/>
        </p:nvGrpSpPr>
        <p:grpSpPr>
          <a:xfrm>
            <a:off x="7510760" y="2164578"/>
            <a:ext cx="2021907" cy="1700101"/>
            <a:chOff x="7675518" y="1972227"/>
            <a:chExt cx="2021907" cy="170010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D33FA64-C2DF-E84E-BCA4-EEBAC55A1F2A}"/>
                </a:ext>
              </a:extLst>
            </p:cNvPr>
            <p:cNvSpPr/>
            <p:nvPr/>
          </p:nvSpPr>
          <p:spPr>
            <a:xfrm>
              <a:off x="7675518" y="3309551"/>
              <a:ext cx="140043" cy="1400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57001E7-6BEA-0741-8709-234AC7E25E77}"/>
                </a:ext>
              </a:extLst>
            </p:cNvPr>
            <p:cNvSpPr/>
            <p:nvPr/>
          </p:nvSpPr>
          <p:spPr>
            <a:xfrm>
              <a:off x="9557382" y="1972227"/>
              <a:ext cx="140043" cy="1400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1C6773C-FA6B-9C4F-9174-72BAE5D02A5B}"/>
                </a:ext>
              </a:extLst>
            </p:cNvPr>
            <p:cNvSpPr/>
            <p:nvPr/>
          </p:nvSpPr>
          <p:spPr>
            <a:xfrm>
              <a:off x="8820095" y="3532285"/>
              <a:ext cx="140043" cy="1400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AF11B96-794D-FE41-83CC-40B159A5A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160" y="3429000"/>
            <a:ext cx="1894699" cy="8713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935C0F-0023-5F41-B942-41255E2CF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879" y="3429000"/>
            <a:ext cx="1833907" cy="871359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8C50DDB-D253-A841-9079-15A4BA7DC9D8}"/>
              </a:ext>
            </a:extLst>
          </p:cNvPr>
          <p:cNvSpPr/>
          <p:nvPr/>
        </p:nvSpPr>
        <p:spPr>
          <a:xfrm>
            <a:off x="295295" y="4430066"/>
            <a:ext cx="3027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Weighted sum of points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(weights given by alphas)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F5BA11-515D-094D-B8CE-83D39ABB334A}"/>
              </a:ext>
            </a:extLst>
          </p:cNvPr>
          <p:cNvSpPr/>
          <p:nvPr/>
        </p:nvSpPr>
        <p:spPr>
          <a:xfrm>
            <a:off x="3291394" y="4430066"/>
            <a:ext cx="33075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Equation for center of mass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(masses given by m’s)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D9FF059-EC95-1446-A81F-F7F0D4230556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8655850" y="3091006"/>
            <a:ext cx="1313567" cy="213140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>
            <a:extLst>
              <a:ext uri="{FF2B5EF4-FFF2-40B4-BE49-F238E27FC236}">
                <a16:creationId xmlns:a16="http://schemas.microsoft.com/office/drawing/2014/main" id="{8DB7BA50-F661-BC48-B860-54B4789892C9}"/>
              </a:ext>
            </a:extLst>
          </p:cNvPr>
          <p:cNvSpPr/>
          <p:nvPr/>
        </p:nvSpPr>
        <p:spPr>
          <a:xfrm>
            <a:off x="7565314" y="2216064"/>
            <a:ext cx="1886464" cy="1589903"/>
          </a:xfrm>
          <a:custGeom>
            <a:avLst/>
            <a:gdLst>
              <a:gd name="connsiteX0" fmla="*/ 1886464 w 1886464"/>
              <a:gd name="connsiteY0" fmla="*/ 0 h 1589903"/>
              <a:gd name="connsiteX1" fmla="*/ 0 w 1886464"/>
              <a:gd name="connsiteY1" fmla="*/ 1375719 h 1589903"/>
              <a:gd name="connsiteX2" fmla="*/ 1161535 w 1886464"/>
              <a:gd name="connsiteY2" fmla="*/ 1589903 h 1589903"/>
              <a:gd name="connsiteX3" fmla="*/ 1886464 w 1886464"/>
              <a:gd name="connsiteY3" fmla="*/ 0 h 158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6464" h="1589903">
                <a:moveTo>
                  <a:pt x="1886464" y="0"/>
                </a:moveTo>
                <a:lnTo>
                  <a:pt x="0" y="1375719"/>
                </a:lnTo>
                <a:lnTo>
                  <a:pt x="1161535" y="1589903"/>
                </a:lnTo>
                <a:lnTo>
                  <a:pt x="188646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84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CA3975F-9667-8641-B6A3-1E82608C1117}"/>
              </a:ext>
            </a:extLst>
          </p:cNvPr>
          <p:cNvCxnSpPr>
            <a:cxnSpLocks/>
          </p:cNvCxnSpPr>
          <p:nvPr/>
        </p:nvCxnSpPr>
        <p:spPr>
          <a:xfrm flipH="1" flipV="1">
            <a:off x="7848230" y="1781390"/>
            <a:ext cx="807107" cy="1309616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273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F674E-3065-6741-A80F-5BB4261B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8"/>
            <a:ext cx="11451770" cy="743272"/>
          </a:xfrm>
        </p:spPr>
        <p:txBody>
          <a:bodyPr>
            <a:normAutofit/>
          </a:bodyPr>
          <a:lstStyle/>
          <a:p>
            <a:r>
              <a:rPr lang="en-US" dirty="0"/>
              <a:t>How to project an n-dimensional vector onto an image plane?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C835B-A477-1A41-A8E7-85EFD29D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Projection</a:t>
            </a:r>
          </a:p>
        </p:txBody>
      </p:sp>
    </p:spTree>
    <p:extLst>
      <p:ext uri="{BB962C8B-B14F-4D97-AF65-F5344CB8AC3E}">
        <p14:creationId xmlns:p14="http://schemas.microsoft.com/office/powerpoint/2010/main" val="610295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6AC07E-C1FC-9E43-ADBF-864F9C0A2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is released</a:t>
            </a:r>
          </a:p>
          <a:p>
            <a:pPr lvl="1"/>
            <a:r>
              <a:rPr lang="en-US" dirty="0"/>
              <a:t>Due Friday, April 17 by 11:59pm. </a:t>
            </a:r>
          </a:p>
          <a:p>
            <a:pPr lvl="1"/>
            <a:r>
              <a:rPr lang="en-US" dirty="0"/>
              <a:t>The project will be done in groups of two, with groups defaulting to the Project 3 groups (though groups can be changed on CMSX)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New Grading Policy</a:t>
            </a:r>
          </a:p>
          <a:p>
            <a:pPr lvl="1"/>
            <a:r>
              <a:rPr lang="en-US" dirty="0"/>
              <a:t>Check email for more information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5640F1-A95A-E14D-81C3-715980103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Announcements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38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F674E-3065-6741-A80F-5BB4261B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8"/>
            <a:ext cx="11451770" cy="743272"/>
          </a:xfrm>
        </p:spPr>
        <p:txBody>
          <a:bodyPr>
            <a:normAutofit/>
          </a:bodyPr>
          <a:lstStyle/>
          <a:p>
            <a:r>
              <a:rPr lang="en-US" dirty="0"/>
              <a:t>How to project an n-dimensional vector onto an image plane?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C835B-A477-1A41-A8E7-85EFD29D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Projection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8008A7-0A67-F24B-BE2B-43B17CF71DCD}"/>
              </a:ext>
            </a:extLst>
          </p:cNvPr>
          <p:cNvGrpSpPr/>
          <p:nvPr/>
        </p:nvGrpSpPr>
        <p:grpSpPr>
          <a:xfrm>
            <a:off x="204130" y="3905169"/>
            <a:ext cx="2463924" cy="461665"/>
            <a:chOff x="184558" y="5801806"/>
            <a:chExt cx="2463924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DD59E0-E931-5042-A120-781EBDA92D20}"/>
                </a:ext>
              </a:extLst>
            </p:cNvPr>
            <p:cNvSpPr txBox="1"/>
            <p:nvPr/>
          </p:nvSpPr>
          <p:spPr>
            <a:xfrm>
              <a:off x="184558" y="5801806"/>
              <a:ext cx="24639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Where       is the unit vector perpendicular to the image plane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C82B91-2F8F-FC47-868F-1899FEAD2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132" y="5864536"/>
              <a:ext cx="165627" cy="134079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1D625FD-6956-BA4F-8D2D-E961076827F6}"/>
              </a:ext>
            </a:extLst>
          </p:cNvPr>
          <p:cNvSpPr/>
          <p:nvPr/>
        </p:nvSpPr>
        <p:spPr>
          <a:xfrm>
            <a:off x="1545368" y="5120334"/>
            <a:ext cx="183734" cy="1837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52B8A8-C147-6F4C-A656-19852896CD53}"/>
              </a:ext>
            </a:extLst>
          </p:cNvPr>
          <p:cNvCxnSpPr>
            <a:cxnSpLocks/>
            <a:stCxn id="4" idx="7"/>
          </p:cNvCxnSpPr>
          <p:nvPr/>
        </p:nvCxnSpPr>
        <p:spPr>
          <a:xfrm flipV="1">
            <a:off x="1702195" y="2828487"/>
            <a:ext cx="2357436" cy="23187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5935E18-0CE8-3E49-95C3-E9D7E649E6C9}"/>
              </a:ext>
            </a:extLst>
          </p:cNvPr>
          <p:cNvGrpSpPr/>
          <p:nvPr/>
        </p:nvGrpSpPr>
        <p:grpSpPr>
          <a:xfrm>
            <a:off x="4887202" y="2124022"/>
            <a:ext cx="647731" cy="743273"/>
            <a:chOff x="3853944" y="2357028"/>
            <a:chExt cx="1430184" cy="16411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559F5E-96F2-7947-BE79-6CB6CE42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2330" y="2357028"/>
              <a:ext cx="521798" cy="164114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C5135B7-461A-BB4C-8536-9206DA987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3944" y="3054436"/>
              <a:ext cx="854888" cy="246324"/>
            </a:xfrm>
            <a:prstGeom prst="rect">
              <a:avLst/>
            </a:prstGeom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887F68-E75B-B54B-A766-9A8C935E9CA2}"/>
              </a:ext>
            </a:extLst>
          </p:cNvPr>
          <p:cNvCxnSpPr>
            <a:cxnSpLocks/>
          </p:cNvCxnSpPr>
          <p:nvPr/>
        </p:nvCxnSpPr>
        <p:spPr>
          <a:xfrm rot="20351609">
            <a:off x="1673656" y="4916299"/>
            <a:ext cx="1653500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1BF6540-E679-F546-B74C-B25D1607C794}"/>
              </a:ext>
            </a:extLst>
          </p:cNvPr>
          <p:cNvCxnSpPr/>
          <p:nvPr/>
        </p:nvCxnSpPr>
        <p:spPr>
          <a:xfrm rot="20351609" flipV="1">
            <a:off x="3273240" y="3307474"/>
            <a:ext cx="0" cy="2630306"/>
          </a:xfrm>
          <a:prstGeom prst="line">
            <a:avLst/>
          </a:prstGeom>
          <a:ln w="3810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C67218B5-52AB-A34D-8523-F94E1F5AF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569" y="5020163"/>
            <a:ext cx="215098" cy="174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EC6861-2875-944B-A927-0E3CC917281B}"/>
              </a:ext>
            </a:extLst>
          </p:cNvPr>
          <p:cNvSpPr txBox="1"/>
          <p:nvPr/>
        </p:nvSpPr>
        <p:spPr>
          <a:xfrm>
            <a:off x="2047729" y="3067406"/>
            <a:ext cx="1130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Image Plane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D1DA42-18D4-3D4D-AA40-7142F274AE98}"/>
              </a:ext>
            </a:extLst>
          </p:cNvPr>
          <p:cNvSpPr/>
          <p:nvPr/>
        </p:nvSpPr>
        <p:spPr>
          <a:xfrm>
            <a:off x="2920311" y="3806026"/>
            <a:ext cx="172109" cy="17210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8FCC8B-994C-0D4B-9596-62430DA9267C}"/>
              </a:ext>
            </a:extLst>
          </p:cNvPr>
          <p:cNvGrpSpPr/>
          <p:nvPr/>
        </p:nvGrpSpPr>
        <p:grpSpPr>
          <a:xfrm>
            <a:off x="3486664" y="3722560"/>
            <a:ext cx="1446163" cy="1297603"/>
            <a:chOff x="4138467" y="3736251"/>
            <a:chExt cx="1446163" cy="129760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E10740D-1E90-EB44-81BA-ABF955F3C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5713" y="3736251"/>
              <a:ext cx="789302" cy="532320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723245-E149-8E4B-B775-9040AE7EE03E}"/>
                </a:ext>
              </a:extLst>
            </p:cNvPr>
            <p:cNvGrpSpPr/>
            <p:nvPr/>
          </p:nvGrpSpPr>
          <p:grpSpPr>
            <a:xfrm>
              <a:off x="4138467" y="4366834"/>
              <a:ext cx="1446163" cy="667020"/>
              <a:chOff x="4138467" y="4366834"/>
              <a:chExt cx="1446163" cy="667020"/>
            </a:xfrm>
          </p:grpSpPr>
          <p:sp>
            <p:nvSpPr>
              <p:cNvPr id="38" name="Left Brace 37">
                <a:extLst>
                  <a:ext uri="{FF2B5EF4-FFF2-40B4-BE49-F238E27FC236}">
                    <a16:creationId xmlns:a16="http://schemas.microsoft.com/office/drawing/2014/main" id="{85C08B97-9D09-444F-BA9A-22EEFE1690A8}"/>
                  </a:ext>
                </a:extLst>
              </p:cNvPr>
              <p:cNvSpPr/>
              <p:nvPr/>
            </p:nvSpPr>
            <p:spPr>
              <a:xfrm rot="16200000">
                <a:off x="4756654" y="4153017"/>
                <a:ext cx="175261" cy="602895"/>
              </a:xfrm>
              <a:prstGeom prst="lef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4406144-8340-A745-BB9F-B8AB180DA27D}"/>
                  </a:ext>
                </a:extLst>
              </p:cNvPr>
              <p:cNvSpPr txBox="1"/>
              <p:nvPr/>
            </p:nvSpPr>
            <p:spPr>
              <a:xfrm>
                <a:off x="4138467" y="4572189"/>
                <a:ext cx="14461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 homogeneous coordinates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2C69AC-03D0-9B4D-8BB8-4E7BF54E607B}"/>
              </a:ext>
            </a:extLst>
          </p:cNvPr>
          <p:cNvGrpSpPr/>
          <p:nvPr/>
        </p:nvGrpSpPr>
        <p:grpSpPr>
          <a:xfrm>
            <a:off x="3959427" y="2219983"/>
            <a:ext cx="802254" cy="645296"/>
            <a:chOff x="3959427" y="2219983"/>
            <a:chExt cx="802254" cy="6452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9A8B8A-1BE9-DF4E-8485-5EBDD2FB3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9427" y="2219983"/>
              <a:ext cx="802254" cy="581634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7312A0B-128B-F54D-A79C-A01D3952B59D}"/>
                </a:ext>
              </a:extLst>
            </p:cNvPr>
            <p:cNvSpPr/>
            <p:nvPr/>
          </p:nvSpPr>
          <p:spPr>
            <a:xfrm>
              <a:off x="4020197" y="2737954"/>
              <a:ext cx="127325" cy="1273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3E799DF-BDEC-C349-A3A4-320F884F1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324" y="3880299"/>
            <a:ext cx="322695" cy="21513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D7CB4F3-7F9D-CC46-A59C-18755E12BE49}"/>
              </a:ext>
            </a:extLst>
          </p:cNvPr>
          <p:cNvGrpSpPr/>
          <p:nvPr/>
        </p:nvGrpSpPr>
        <p:grpSpPr>
          <a:xfrm>
            <a:off x="6178963" y="2287838"/>
            <a:ext cx="4755962" cy="830997"/>
            <a:chOff x="6178963" y="2287838"/>
            <a:chExt cx="4755962" cy="8309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E9098C-A4B7-3240-BA6C-8DFCA4A7CA3B}"/>
                </a:ext>
              </a:extLst>
            </p:cNvPr>
            <p:cNvSpPr txBox="1"/>
            <p:nvPr/>
          </p:nvSpPr>
          <p:spPr>
            <a:xfrm>
              <a:off x="6178963" y="2287838"/>
              <a:ext cx="4755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What is the projection       of      onto the image plane?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DBEA92-953F-A247-9566-C3740B1FFF40}"/>
                </a:ext>
              </a:extLst>
            </p:cNvPr>
            <p:cNvGrpSpPr/>
            <p:nvPr/>
          </p:nvGrpSpPr>
          <p:grpSpPr>
            <a:xfrm>
              <a:off x="9114141" y="2390141"/>
              <a:ext cx="966724" cy="229659"/>
              <a:chOff x="9114141" y="2390141"/>
              <a:chExt cx="966724" cy="22965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999A7F0-38E9-7D41-AA06-5CF4BB3D0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14141" y="2404670"/>
                <a:ext cx="322695" cy="21513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C48A388-4DCE-7444-B485-A63B887690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01590" y="2390141"/>
                <a:ext cx="179275" cy="2151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203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08633 -0.15486 " pathEditMode="relative" rAng="0" ptsTypes="AA">
                                      <p:cBhvr>
                                        <p:cTn id="48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06D5988E-DF2D-0F41-9BC2-294FC8728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550" y="4199168"/>
            <a:ext cx="546100" cy="11049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F674E-3065-6741-A80F-5BB4261B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8"/>
            <a:ext cx="11451770" cy="743272"/>
          </a:xfrm>
        </p:spPr>
        <p:txBody>
          <a:bodyPr>
            <a:normAutofit/>
          </a:bodyPr>
          <a:lstStyle/>
          <a:p>
            <a:r>
              <a:rPr lang="en-US" dirty="0"/>
              <a:t>How to project an n-dimensional vector onto an image plane?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C835B-A477-1A41-A8E7-85EFD29D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Projection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098C-A4B7-3240-BA6C-8DFCA4A7CA3B}"/>
              </a:ext>
            </a:extLst>
          </p:cNvPr>
          <p:cNvSpPr txBox="1"/>
          <p:nvPr/>
        </p:nvSpPr>
        <p:spPr>
          <a:xfrm>
            <a:off x="6178963" y="2287838"/>
            <a:ext cx="4755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do we express this as a matrix?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94DE833-A318-6D4E-B023-190E658C6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765" y="4199168"/>
            <a:ext cx="2654300" cy="11049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80B2FC9-9ADB-794A-AE33-2A5AB7E7A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136" y="4199168"/>
            <a:ext cx="1638300" cy="11049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87C6707-D5C7-3D42-B7CF-20B6262DCAE1}"/>
              </a:ext>
            </a:extLst>
          </p:cNvPr>
          <p:cNvGrpSpPr/>
          <p:nvPr/>
        </p:nvGrpSpPr>
        <p:grpSpPr>
          <a:xfrm>
            <a:off x="204130" y="2124022"/>
            <a:ext cx="5330803" cy="3813758"/>
            <a:chOff x="204130" y="2124022"/>
            <a:chExt cx="5330803" cy="381375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94BC385-D2B1-324C-B3C7-ABC48BB9F823}"/>
                </a:ext>
              </a:extLst>
            </p:cNvPr>
            <p:cNvGrpSpPr/>
            <p:nvPr/>
          </p:nvGrpSpPr>
          <p:grpSpPr>
            <a:xfrm>
              <a:off x="204130" y="3905169"/>
              <a:ext cx="2463924" cy="461665"/>
              <a:chOff x="184558" y="5801806"/>
              <a:chExt cx="2463924" cy="461665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A952C1E-5B9A-E04A-A210-1C20C18A39CA}"/>
                  </a:ext>
                </a:extLst>
              </p:cNvPr>
              <p:cNvSpPr txBox="1"/>
              <p:nvPr/>
            </p:nvSpPr>
            <p:spPr>
              <a:xfrm>
                <a:off x="184558" y="5801806"/>
                <a:ext cx="24639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Where       is the unit vector perpendicular to the image plane</a:t>
                </a:r>
              </a:p>
            </p:txBody>
          </p:sp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098073C2-E850-D343-84D5-5624DE544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0132" y="5864536"/>
                <a:ext cx="165627" cy="134079"/>
              </a:xfrm>
              <a:prstGeom prst="rect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47F19D2-9C89-654C-AB02-2281F053A060}"/>
                </a:ext>
              </a:extLst>
            </p:cNvPr>
            <p:cNvSpPr/>
            <p:nvPr/>
          </p:nvSpPr>
          <p:spPr>
            <a:xfrm>
              <a:off x="1545368" y="5120334"/>
              <a:ext cx="183734" cy="1837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99A91192-6789-7841-9438-BC3433EA0430}"/>
                </a:ext>
              </a:extLst>
            </p:cNvPr>
            <p:cNvCxnSpPr>
              <a:cxnSpLocks/>
              <a:stCxn id="47" idx="7"/>
            </p:cNvCxnSpPr>
            <p:nvPr/>
          </p:nvCxnSpPr>
          <p:spPr>
            <a:xfrm flipV="1">
              <a:off x="1702195" y="2828487"/>
              <a:ext cx="2357436" cy="231875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9AEC56C-C85B-914E-ACDF-DD0EF2126304}"/>
                </a:ext>
              </a:extLst>
            </p:cNvPr>
            <p:cNvGrpSpPr/>
            <p:nvPr/>
          </p:nvGrpSpPr>
          <p:grpSpPr>
            <a:xfrm>
              <a:off x="4887202" y="2124022"/>
              <a:ext cx="647731" cy="743273"/>
              <a:chOff x="3853944" y="2357028"/>
              <a:chExt cx="1430184" cy="164114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7A7131BB-F938-BC42-AEC4-CADCE7B09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62330" y="2357028"/>
                <a:ext cx="521798" cy="164114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8EB865F0-64B0-B246-BF6A-6A54B037CC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53944" y="3054436"/>
                <a:ext cx="854888" cy="246324"/>
              </a:xfrm>
              <a:prstGeom prst="rect">
                <a:avLst/>
              </a:prstGeom>
            </p:spPr>
          </p:pic>
        </p:grp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C5DF4D6-549B-EE48-B33F-8309A4DCB4CF}"/>
                </a:ext>
              </a:extLst>
            </p:cNvPr>
            <p:cNvCxnSpPr>
              <a:cxnSpLocks/>
            </p:cNvCxnSpPr>
            <p:nvPr/>
          </p:nvCxnSpPr>
          <p:spPr>
            <a:xfrm rot="20351609">
              <a:off x="1673656" y="4916299"/>
              <a:ext cx="1653500" cy="0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CEDBC11-2EB0-E64F-8546-D882DF20CF89}"/>
                </a:ext>
              </a:extLst>
            </p:cNvPr>
            <p:cNvCxnSpPr/>
            <p:nvPr/>
          </p:nvCxnSpPr>
          <p:spPr>
            <a:xfrm rot="20351609" flipV="1">
              <a:off x="3273240" y="3307474"/>
              <a:ext cx="0" cy="2630306"/>
            </a:xfrm>
            <a:prstGeom prst="line">
              <a:avLst/>
            </a:prstGeom>
            <a:ln w="381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864C0B0-6F74-6B4B-A074-9161FC739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12569" y="5020163"/>
              <a:ext cx="215098" cy="174127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D77883D-A299-4F47-9F7F-288E5D02F106}"/>
                </a:ext>
              </a:extLst>
            </p:cNvPr>
            <p:cNvSpPr txBox="1"/>
            <p:nvPr/>
          </p:nvSpPr>
          <p:spPr>
            <a:xfrm>
              <a:off x="2047729" y="3067406"/>
              <a:ext cx="11308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Image Plane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AD52EC8-7B16-4F44-9012-FB815B85FD16}"/>
                </a:ext>
              </a:extLst>
            </p:cNvPr>
            <p:cNvSpPr/>
            <p:nvPr/>
          </p:nvSpPr>
          <p:spPr>
            <a:xfrm>
              <a:off x="2920311" y="3806026"/>
              <a:ext cx="172109" cy="172109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272470C-DE16-884B-82D1-DAB7A93EF619}"/>
                </a:ext>
              </a:extLst>
            </p:cNvPr>
            <p:cNvGrpSpPr/>
            <p:nvPr/>
          </p:nvGrpSpPr>
          <p:grpSpPr>
            <a:xfrm>
              <a:off x="3486664" y="3722560"/>
              <a:ext cx="1446163" cy="1297603"/>
              <a:chOff x="4138467" y="3736251"/>
              <a:chExt cx="1446163" cy="1297603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2AD6EF29-363F-054E-B0AC-7A2F796A2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05713" y="3736251"/>
                <a:ext cx="789302" cy="532320"/>
              </a:xfrm>
              <a:prstGeom prst="rect">
                <a:avLst/>
              </a:prstGeom>
            </p:spPr>
          </p:pic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4C4EE302-CED2-B144-A07B-1BD462E711F0}"/>
                  </a:ext>
                </a:extLst>
              </p:cNvPr>
              <p:cNvGrpSpPr/>
              <p:nvPr/>
            </p:nvGrpSpPr>
            <p:grpSpPr>
              <a:xfrm>
                <a:off x="4138467" y="4366834"/>
                <a:ext cx="1446163" cy="667020"/>
                <a:chOff x="4138467" y="4366834"/>
                <a:chExt cx="1446163" cy="667020"/>
              </a:xfrm>
            </p:grpSpPr>
            <p:sp>
              <p:nvSpPr>
                <p:cNvPr id="60" name="Left Brace 59">
                  <a:extLst>
                    <a:ext uri="{FF2B5EF4-FFF2-40B4-BE49-F238E27FC236}">
                      <a16:creationId xmlns:a16="http://schemas.microsoft.com/office/drawing/2014/main" id="{5B0C86E1-A82C-C740-92F4-6F85078D32DC}"/>
                    </a:ext>
                  </a:extLst>
                </p:cNvPr>
                <p:cNvSpPr/>
                <p:nvPr/>
              </p:nvSpPr>
              <p:spPr>
                <a:xfrm rot="16200000">
                  <a:off x="4756654" y="4153017"/>
                  <a:ext cx="175261" cy="602895"/>
                </a:xfrm>
                <a:prstGeom prst="leftBrac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27FE0D26-FD7B-BF41-9CF0-8053BC66EB3D}"/>
                    </a:ext>
                  </a:extLst>
                </p:cNvPr>
                <p:cNvSpPr txBox="1"/>
                <p:nvPr/>
              </p:nvSpPr>
              <p:spPr>
                <a:xfrm>
                  <a:off x="4138467" y="4572189"/>
                  <a:ext cx="144616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 homogeneous coordinates</a:t>
                  </a:r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30067D9-859E-5447-9C73-BB10D79F1E6D}"/>
                </a:ext>
              </a:extLst>
            </p:cNvPr>
            <p:cNvGrpSpPr/>
            <p:nvPr/>
          </p:nvGrpSpPr>
          <p:grpSpPr>
            <a:xfrm>
              <a:off x="3959427" y="2219983"/>
              <a:ext cx="802254" cy="645296"/>
              <a:chOff x="3959427" y="2219983"/>
              <a:chExt cx="802254" cy="645296"/>
            </a:xfrm>
          </p:grpSpPr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BBE6DBB3-CB8F-2A42-9E66-1837AAD29E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59427" y="2219983"/>
                <a:ext cx="802254" cy="581634"/>
              </a:xfrm>
              <a:prstGeom prst="rect">
                <a:avLst/>
              </a:prstGeom>
            </p:spPr>
          </p:pic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080FD7AF-A400-F641-B2F8-0F647BA7AF01}"/>
                  </a:ext>
                </a:extLst>
              </p:cNvPr>
              <p:cNvSpPr/>
              <p:nvPr/>
            </p:nvSpPr>
            <p:spPr>
              <a:xfrm>
                <a:off x="4020197" y="2737954"/>
                <a:ext cx="127325" cy="1273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</p:grp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C4754F56-FDB5-D94E-B79B-510FFFBA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00324" y="3880299"/>
              <a:ext cx="322695" cy="21513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C261E32-EBDF-3E4C-88E5-23FBE3CFE4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09054" y="2751279"/>
            <a:ext cx="1750062" cy="823002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0F4F1D95-FC1B-4643-93E1-47059B2FF79F}"/>
              </a:ext>
            </a:extLst>
          </p:cNvPr>
          <p:cNvGrpSpPr/>
          <p:nvPr/>
        </p:nvGrpSpPr>
        <p:grpSpPr>
          <a:xfrm>
            <a:off x="6223766" y="5504459"/>
            <a:ext cx="2654299" cy="962147"/>
            <a:chOff x="6223766" y="5423040"/>
            <a:chExt cx="2654299" cy="962147"/>
          </a:xfrm>
        </p:grpSpPr>
        <p:sp>
          <p:nvSpPr>
            <p:cNvPr id="68" name="Left Brace 67">
              <a:extLst>
                <a:ext uri="{FF2B5EF4-FFF2-40B4-BE49-F238E27FC236}">
                  <a16:creationId xmlns:a16="http://schemas.microsoft.com/office/drawing/2014/main" id="{C14EF9AD-B3CA-E945-9047-BDF9F829BF4C}"/>
                </a:ext>
              </a:extLst>
            </p:cNvPr>
            <p:cNvSpPr/>
            <p:nvPr/>
          </p:nvSpPr>
          <p:spPr>
            <a:xfrm rot="16200000">
              <a:off x="7420158" y="4226648"/>
              <a:ext cx="261515" cy="2654299"/>
            </a:xfrm>
            <a:prstGeom prst="leftBrac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F6AE3C3A-32AE-BE4B-B4F4-2BDEE27E2486}"/>
                </a:ext>
              </a:extLst>
            </p:cNvPr>
            <p:cNvGrpSpPr/>
            <p:nvPr/>
          </p:nvGrpSpPr>
          <p:grpSpPr>
            <a:xfrm>
              <a:off x="6259047" y="5738856"/>
              <a:ext cx="2583736" cy="646331"/>
              <a:chOff x="6178963" y="5935726"/>
              <a:chExt cx="2583736" cy="646331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6E6367A-96B9-A444-B771-DBFA25CA57A1}"/>
                  </a:ext>
                </a:extLst>
              </p:cNvPr>
              <p:cNvSpPr txBox="1"/>
              <p:nvPr/>
            </p:nvSpPr>
            <p:spPr>
              <a:xfrm>
                <a:off x="6178963" y="5935726"/>
                <a:ext cx="25837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Projection onto image plane defined by  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01178E45-E7E9-024B-A390-6D55046D7D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47059" y="6346951"/>
                <a:ext cx="165627" cy="13407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542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>
            <a:extLst>
              <a:ext uri="{FF2B5EF4-FFF2-40B4-BE49-F238E27FC236}">
                <a16:creationId xmlns:a16="http://schemas.microsoft.com/office/drawing/2014/main" id="{B9DFE4A7-CD23-FC44-89E1-4D6C81E66CD6}"/>
              </a:ext>
            </a:extLst>
          </p:cNvPr>
          <p:cNvGrpSpPr/>
          <p:nvPr/>
        </p:nvGrpSpPr>
        <p:grpSpPr>
          <a:xfrm>
            <a:off x="1951285" y="1824627"/>
            <a:ext cx="9057246" cy="4218644"/>
            <a:chOff x="1373061" y="1629644"/>
            <a:chExt cx="9057246" cy="4218644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B82FF01-C801-D84E-935D-0152815DB069}"/>
                </a:ext>
              </a:extLst>
            </p:cNvPr>
            <p:cNvCxnSpPr>
              <a:cxnSpLocks/>
              <a:endCxn id="50" idx="1"/>
            </p:cNvCxnSpPr>
            <p:nvPr/>
          </p:nvCxnSpPr>
          <p:spPr>
            <a:xfrm flipH="1" flipV="1">
              <a:off x="7847717" y="4949725"/>
              <a:ext cx="194331" cy="532868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8CA5C11-ECF3-D746-B447-5EDCD9DFC2D5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 flipH="1" flipV="1">
              <a:off x="8701895" y="4941557"/>
              <a:ext cx="385400" cy="296227"/>
            </a:xfrm>
            <a:prstGeom prst="line">
              <a:avLst/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F82C68C-B325-1A40-97D5-BBA755D4B8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99857" y="2251492"/>
              <a:ext cx="784963" cy="2065720"/>
            </a:xfrm>
            <a:prstGeom prst="line">
              <a:avLst/>
            </a:prstGeom>
            <a:ln w="381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823F7E5-ED6A-7C46-B141-38016DAED7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20397" y="3396824"/>
              <a:ext cx="2076842" cy="789189"/>
            </a:xfrm>
            <a:prstGeom prst="straightConnector1">
              <a:avLst/>
            </a:prstGeom>
            <a:ln w="38100">
              <a:solidFill>
                <a:srgbClr val="92D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44D83F9-8A6A-2141-AFF8-993887BF7033}"/>
                </a:ext>
              </a:extLst>
            </p:cNvPr>
            <p:cNvSpPr/>
            <p:nvPr/>
          </p:nvSpPr>
          <p:spPr>
            <a:xfrm>
              <a:off x="1373061" y="4730524"/>
              <a:ext cx="196437" cy="19643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13DA847-AF5C-ED4D-8601-825D440F155F}"/>
                </a:ext>
              </a:extLst>
            </p:cNvPr>
            <p:cNvCxnSpPr>
              <a:cxnSpLocks/>
              <a:stCxn id="6" idx="7"/>
            </p:cNvCxnSpPr>
            <p:nvPr/>
          </p:nvCxnSpPr>
          <p:spPr>
            <a:xfrm flipV="1">
              <a:off x="1540731" y="2280219"/>
              <a:ext cx="2520427" cy="247907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35C78CE-0291-AB44-B319-DED51AA448A6}"/>
                </a:ext>
              </a:extLst>
            </p:cNvPr>
            <p:cNvCxnSpPr>
              <a:cxnSpLocks/>
            </p:cNvCxnSpPr>
            <p:nvPr/>
          </p:nvCxnSpPr>
          <p:spPr>
            <a:xfrm rot="20351609">
              <a:off x="1510219" y="4512382"/>
              <a:ext cx="1767822" cy="0"/>
            </a:xfrm>
            <a:prstGeom prst="straightConnector1">
              <a:avLst/>
            </a:prstGeom>
            <a:ln w="5715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766625-CA8D-7145-A93F-FAEB3547C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20938" y="2884021"/>
              <a:ext cx="758560" cy="1996239"/>
            </a:xfrm>
            <a:prstGeom prst="line">
              <a:avLst/>
            </a:prstGeom>
            <a:ln w="38100">
              <a:solidFill>
                <a:srgbClr val="92D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2A366E-F190-9B4B-AC67-3722E9AF7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6556" y="4204592"/>
              <a:ext cx="196437" cy="15902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EB871B-8F32-ED4D-940C-C2CF49068A18}"/>
                </a:ext>
              </a:extLst>
            </p:cNvPr>
            <p:cNvSpPr txBox="1"/>
            <p:nvPr/>
          </p:nvSpPr>
          <p:spPr>
            <a:xfrm>
              <a:off x="1956813" y="2653909"/>
              <a:ext cx="1209010" cy="296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Image Plane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E894AC-39FA-2E4F-9E7B-2AADA2556447}"/>
                </a:ext>
              </a:extLst>
            </p:cNvPr>
            <p:cNvSpPr/>
            <p:nvPr/>
          </p:nvSpPr>
          <p:spPr>
            <a:xfrm>
              <a:off x="2824779" y="3307057"/>
              <a:ext cx="184008" cy="184008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F6D43EA-A32F-8B45-AAB4-3E846AD0A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9335" y="3211641"/>
              <a:ext cx="644580" cy="43471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D4EA291-6917-F84E-AEA6-322C7F798410}"/>
                </a:ext>
              </a:extLst>
            </p:cNvPr>
            <p:cNvGrpSpPr/>
            <p:nvPr/>
          </p:nvGrpSpPr>
          <p:grpSpPr>
            <a:xfrm>
              <a:off x="3954027" y="1629644"/>
              <a:ext cx="857722" cy="689912"/>
              <a:chOff x="3959427" y="2219983"/>
              <a:chExt cx="802254" cy="64529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367909B-0450-2E4B-B3A0-1068B8164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9427" y="2219983"/>
                <a:ext cx="802254" cy="581634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DE110BD-1990-3E4A-ABD6-7F5AFF964362}"/>
                  </a:ext>
                </a:extLst>
              </p:cNvPr>
              <p:cNvSpPr/>
              <p:nvPr/>
            </p:nvSpPr>
            <p:spPr>
              <a:xfrm>
                <a:off x="4020197" y="2737954"/>
                <a:ext cx="127325" cy="12732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EAA610B-CBDD-C04D-815E-B910ED6C5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87273" y="3315380"/>
              <a:ext cx="263527" cy="175685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1AC74D8-C8C6-714A-B5C9-36833052A16D}"/>
                </a:ext>
              </a:extLst>
            </p:cNvPr>
            <p:cNvGrpSpPr/>
            <p:nvPr/>
          </p:nvGrpSpPr>
          <p:grpSpPr>
            <a:xfrm>
              <a:off x="1527435" y="4638214"/>
              <a:ext cx="1722697" cy="489777"/>
              <a:chOff x="1527435" y="4638214"/>
              <a:chExt cx="1722697" cy="489777"/>
            </a:xfrm>
          </p:grpSpPr>
          <p:sp>
            <p:nvSpPr>
              <p:cNvPr id="32" name="Left Brace 31">
                <a:extLst>
                  <a:ext uri="{FF2B5EF4-FFF2-40B4-BE49-F238E27FC236}">
                    <a16:creationId xmlns:a16="http://schemas.microsoft.com/office/drawing/2014/main" id="{EA93231F-F67B-3140-8F88-CC7A7E13DBAE}"/>
                  </a:ext>
                </a:extLst>
              </p:cNvPr>
              <p:cNvSpPr/>
              <p:nvPr/>
            </p:nvSpPr>
            <p:spPr>
              <a:xfrm rot="14887623">
                <a:off x="2302163" y="3863486"/>
                <a:ext cx="173241" cy="1722697"/>
              </a:xfrm>
              <a:prstGeom prst="lef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4C01153-A409-BB4A-94E0-593F04F2B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5319" y="4880260"/>
                <a:ext cx="118911" cy="247731"/>
              </a:xfrm>
              <a:prstGeom prst="rect">
                <a:avLst/>
              </a:prstGeom>
            </p:spPr>
          </p:pic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F1DC256-1E92-4546-85B3-22A0AA04190A}"/>
                </a:ext>
              </a:extLst>
            </p:cNvPr>
            <p:cNvGrpSpPr/>
            <p:nvPr/>
          </p:nvGrpSpPr>
          <p:grpSpPr>
            <a:xfrm>
              <a:off x="1808776" y="5075111"/>
              <a:ext cx="3341445" cy="527603"/>
              <a:chOff x="1808776" y="5075111"/>
              <a:chExt cx="3341445" cy="527603"/>
            </a:xfrm>
          </p:grpSpPr>
          <p:sp>
            <p:nvSpPr>
              <p:cNvPr id="34" name="Left Brace 33">
                <a:extLst>
                  <a:ext uri="{FF2B5EF4-FFF2-40B4-BE49-F238E27FC236}">
                    <a16:creationId xmlns:a16="http://schemas.microsoft.com/office/drawing/2014/main" id="{C0458770-D57A-CD49-A982-DDC644FFDCCE}"/>
                  </a:ext>
                </a:extLst>
              </p:cNvPr>
              <p:cNvSpPr/>
              <p:nvPr/>
            </p:nvSpPr>
            <p:spPr>
              <a:xfrm rot="14897928">
                <a:off x="3392878" y="3491009"/>
                <a:ext cx="173241" cy="3341445"/>
              </a:xfrm>
              <a:prstGeom prst="leftBrac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7BDEFEF-B004-3A42-A726-4718BC3C7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62011" y="5335165"/>
                <a:ext cx="614373" cy="267549"/>
              </a:xfrm>
              <a:prstGeom prst="rect">
                <a:avLst/>
              </a:prstGeom>
            </p:spPr>
          </p:pic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A4973ED-2214-344B-99BE-5213AB6D5D4D}"/>
                </a:ext>
              </a:extLst>
            </p:cNvPr>
            <p:cNvSpPr/>
            <p:nvPr/>
          </p:nvSpPr>
          <p:spPr>
            <a:xfrm>
              <a:off x="6894763" y="2393092"/>
              <a:ext cx="3172968" cy="2615184"/>
            </a:xfrm>
            <a:custGeom>
              <a:avLst/>
              <a:gdLst>
                <a:gd name="connsiteX0" fmla="*/ 0 w 3172968"/>
                <a:gd name="connsiteY0" fmla="*/ 2615184 h 2615184"/>
                <a:gd name="connsiteX1" fmla="*/ 3172968 w 3172968"/>
                <a:gd name="connsiteY1" fmla="*/ 1399032 h 2615184"/>
                <a:gd name="connsiteX2" fmla="*/ 2642616 w 3172968"/>
                <a:gd name="connsiteY2" fmla="*/ 0 h 2615184"/>
                <a:gd name="connsiteX3" fmla="*/ 0 w 3172968"/>
                <a:gd name="connsiteY3" fmla="*/ 2615184 h 2615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2968" h="2615184">
                  <a:moveTo>
                    <a:pt x="0" y="2615184"/>
                  </a:moveTo>
                  <a:lnTo>
                    <a:pt x="3172968" y="1399032"/>
                  </a:lnTo>
                  <a:lnTo>
                    <a:pt x="2642616" y="0"/>
                  </a:lnTo>
                  <a:lnTo>
                    <a:pt x="0" y="2615184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DBBDBA09-65DE-A441-A9F0-D7FCEF4E5F24}"/>
                </a:ext>
              </a:extLst>
            </p:cNvPr>
            <p:cNvSpPr/>
            <p:nvPr/>
          </p:nvSpPr>
          <p:spPr>
            <a:xfrm>
              <a:off x="6872314" y="3558780"/>
              <a:ext cx="1779244" cy="1466466"/>
            </a:xfrm>
            <a:custGeom>
              <a:avLst/>
              <a:gdLst>
                <a:gd name="connsiteX0" fmla="*/ 0 w 3172968"/>
                <a:gd name="connsiteY0" fmla="*/ 2615184 h 2615184"/>
                <a:gd name="connsiteX1" fmla="*/ 3172968 w 3172968"/>
                <a:gd name="connsiteY1" fmla="*/ 1399032 h 2615184"/>
                <a:gd name="connsiteX2" fmla="*/ 2642616 w 3172968"/>
                <a:gd name="connsiteY2" fmla="*/ 0 h 2615184"/>
                <a:gd name="connsiteX3" fmla="*/ 0 w 3172968"/>
                <a:gd name="connsiteY3" fmla="*/ 2615184 h 2615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2968" h="2615184">
                  <a:moveTo>
                    <a:pt x="0" y="2615184"/>
                  </a:moveTo>
                  <a:lnTo>
                    <a:pt x="3172968" y="1399032"/>
                  </a:lnTo>
                  <a:lnTo>
                    <a:pt x="2642616" y="0"/>
                  </a:lnTo>
                  <a:lnTo>
                    <a:pt x="0" y="2615184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Left Brace 45">
              <a:extLst>
                <a:ext uri="{FF2B5EF4-FFF2-40B4-BE49-F238E27FC236}">
                  <a16:creationId xmlns:a16="http://schemas.microsoft.com/office/drawing/2014/main" id="{9392B130-70CB-0A4D-8258-5B5931656942}"/>
                </a:ext>
              </a:extLst>
            </p:cNvPr>
            <p:cNvSpPr/>
            <p:nvPr/>
          </p:nvSpPr>
          <p:spPr>
            <a:xfrm rot="14897928">
              <a:off x="8576749" y="3094474"/>
              <a:ext cx="182726" cy="3524390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81A9A80-3671-1F4A-BD94-0A951CCD5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06547" y="5237784"/>
              <a:ext cx="422213" cy="183866"/>
            </a:xfrm>
            <a:prstGeom prst="rect">
              <a:avLst/>
            </a:prstGeom>
          </p:spPr>
        </p:pic>
        <p:sp>
          <p:nvSpPr>
            <p:cNvPr id="50" name="Left Brace 49">
              <a:extLst>
                <a:ext uri="{FF2B5EF4-FFF2-40B4-BE49-F238E27FC236}">
                  <a16:creationId xmlns:a16="http://schemas.microsoft.com/office/drawing/2014/main" id="{175BF73F-3702-0F41-B6DA-6539C9ADA4C7}"/>
                </a:ext>
              </a:extLst>
            </p:cNvPr>
            <p:cNvSpPr/>
            <p:nvPr/>
          </p:nvSpPr>
          <p:spPr>
            <a:xfrm rot="14887623">
              <a:off x="7749296" y="3935220"/>
              <a:ext cx="143414" cy="1895920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A0DD4D1-05B4-B54E-A58B-3BBB35392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42048" y="5461123"/>
              <a:ext cx="685388" cy="38716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8CEBC15-4B96-5C46-B0D3-7499DD72D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36383" y="2075478"/>
              <a:ext cx="266700" cy="215900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DD49CDA-E6A9-274E-BC1F-519FD8D28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710820" y="2854958"/>
              <a:ext cx="532380" cy="540570"/>
            </a:xfrm>
            <a:prstGeom prst="rect">
              <a:avLst/>
            </a:prstGeom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F3A1F92-F057-CC40-BD5C-AE07421FA123}"/>
                </a:ext>
              </a:extLst>
            </p:cNvPr>
            <p:cNvSpPr/>
            <p:nvPr/>
          </p:nvSpPr>
          <p:spPr>
            <a:xfrm>
              <a:off x="8238728" y="3449945"/>
              <a:ext cx="191319" cy="1913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29615573-AA86-4343-9785-33D16ED656B9}"/>
                </a:ext>
              </a:extLst>
            </p:cNvPr>
            <p:cNvSpPr/>
            <p:nvPr/>
          </p:nvSpPr>
          <p:spPr>
            <a:xfrm>
              <a:off x="9428760" y="2316720"/>
              <a:ext cx="191319" cy="1913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2E394BE-C4A0-234B-89E5-03865CA6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 triangles used to compute          (Extra Slide)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158305C-BE6E-1C4C-8947-94BAA020E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2987" y="450477"/>
            <a:ext cx="571158" cy="38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79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632C8-54D4-CC4D-8CD9-1D0FF5440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9710847" cy="4903335"/>
          </a:xfrm>
        </p:spPr>
        <p:txBody>
          <a:bodyPr/>
          <a:lstStyle/>
          <a:p>
            <a:r>
              <a:rPr lang="en-US" dirty="0"/>
              <a:t>3D translation is not linear in regular 3D coordinates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E9A694-B4BA-8B4F-BADC-1C6F9526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Translation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149A93-5174-8F41-B2D6-8AE8EF312A69}"/>
              </a:ext>
            </a:extLst>
          </p:cNvPr>
          <p:cNvGrpSpPr/>
          <p:nvPr/>
        </p:nvGrpSpPr>
        <p:grpSpPr>
          <a:xfrm>
            <a:off x="647177" y="2354893"/>
            <a:ext cx="3962400" cy="3557392"/>
            <a:chOff x="647177" y="2354893"/>
            <a:chExt cx="3962400" cy="355739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1510255-7603-8A4F-8805-79FEDC2D21B7}"/>
                </a:ext>
              </a:extLst>
            </p:cNvPr>
            <p:cNvCxnSpPr/>
            <p:nvPr/>
          </p:nvCxnSpPr>
          <p:spPr>
            <a:xfrm>
              <a:off x="2628377" y="2354893"/>
              <a:ext cx="0" cy="35573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22CC36C-55E2-744F-850B-E7DB893A6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77" y="4133589"/>
              <a:ext cx="396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BEB171AB-11B8-7E42-8C02-61A4228DA326}"/>
              </a:ext>
            </a:extLst>
          </p:cNvPr>
          <p:cNvSpPr/>
          <p:nvPr/>
        </p:nvSpPr>
        <p:spPr>
          <a:xfrm>
            <a:off x="2572009" y="4077221"/>
            <a:ext cx="112735" cy="112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9F1297-E34C-8944-BE67-C4660E984C02}"/>
              </a:ext>
            </a:extLst>
          </p:cNvPr>
          <p:cNvSpPr/>
          <p:nvPr/>
        </p:nvSpPr>
        <p:spPr>
          <a:xfrm rot="340294">
            <a:off x="3687812" y="3327539"/>
            <a:ext cx="112735" cy="112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A7B1EE6-F253-9140-98DF-74CC0187C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120" y="2893757"/>
            <a:ext cx="419100" cy="304800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90FD133-83AD-9E41-9F7B-ED8B07915C0E}"/>
              </a:ext>
            </a:extLst>
          </p:cNvPr>
          <p:cNvCxnSpPr>
            <a:stCxn id="10" idx="7"/>
            <a:endCxn id="26" idx="3"/>
          </p:cNvCxnSpPr>
          <p:nvPr/>
        </p:nvCxnSpPr>
        <p:spPr>
          <a:xfrm flipV="1">
            <a:off x="2668234" y="3419630"/>
            <a:ext cx="1032344" cy="6741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24D69ED7-82F6-DE48-9D1A-333546A97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956" y="3700207"/>
            <a:ext cx="342900" cy="3302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FE36950-7518-324D-A5DC-FCDE466D0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63" y="3383906"/>
            <a:ext cx="2705100" cy="19304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84CBF20-7265-4F4F-96C7-15CE6D05ACA5}"/>
              </a:ext>
            </a:extLst>
          </p:cNvPr>
          <p:cNvSpPr txBox="1"/>
          <p:nvPr/>
        </p:nvSpPr>
        <p:spPr>
          <a:xfrm>
            <a:off x="8839825" y="3865307"/>
            <a:ext cx="2799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regular coordinates, no matrix can take the origin away from the origin…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592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69B26F-2441-B54B-A131-98738BAED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787" y="2855069"/>
            <a:ext cx="8089900" cy="1651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632C8-54D4-CC4D-8CD9-1D0FF5440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9710847" cy="4903335"/>
          </a:xfrm>
        </p:spPr>
        <p:txBody>
          <a:bodyPr/>
          <a:lstStyle/>
          <a:p>
            <a:r>
              <a:rPr lang="en-US" dirty="0"/>
              <a:t>Translation is not linear in regular coordinates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E9A694-B4BA-8B4F-BADC-1C6F9526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Translation</a:t>
            </a:r>
          </a:p>
        </p:txBody>
      </p:sp>
    </p:spTree>
    <p:extLst>
      <p:ext uri="{BB962C8B-B14F-4D97-AF65-F5344CB8AC3E}">
        <p14:creationId xmlns:p14="http://schemas.microsoft.com/office/powerpoint/2010/main" val="3275891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06CCA4B-EA1F-034B-B35F-8D67C0F8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13" y="2853851"/>
            <a:ext cx="9728200" cy="21971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632C8-54D4-CC4D-8CD9-1D0FF5440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9710847" cy="4903335"/>
          </a:xfrm>
        </p:spPr>
        <p:txBody>
          <a:bodyPr/>
          <a:lstStyle/>
          <a:p>
            <a:r>
              <a:rPr lang="en-US" dirty="0"/>
              <a:t>Translation is not linear in regular coordinates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E9A694-B4BA-8B4F-BADC-1C6F9526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Translation</a:t>
            </a:r>
          </a:p>
        </p:txBody>
      </p:sp>
    </p:spTree>
    <p:extLst>
      <p:ext uri="{BB962C8B-B14F-4D97-AF65-F5344CB8AC3E}">
        <p14:creationId xmlns:p14="http://schemas.microsoft.com/office/powerpoint/2010/main" val="63495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06CCA4B-EA1F-034B-B35F-8D67C0F8C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13" y="2853851"/>
            <a:ext cx="9728200" cy="21971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632C8-54D4-CC4D-8CD9-1D0FF5440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9710847" cy="4903335"/>
          </a:xfrm>
        </p:spPr>
        <p:txBody>
          <a:bodyPr/>
          <a:lstStyle/>
          <a:p>
            <a:r>
              <a:rPr lang="en-US" dirty="0"/>
              <a:t>Translation is not linear in regular coordinates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E9A694-B4BA-8B4F-BADC-1C6F9526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Translation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DAABB6A-7F33-B440-B644-5B0DE2938BAB}"/>
              </a:ext>
            </a:extLst>
          </p:cNvPr>
          <p:cNvGrpSpPr/>
          <p:nvPr/>
        </p:nvGrpSpPr>
        <p:grpSpPr>
          <a:xfrm>
            <a:off x="0" y="1118611"/>
            <a:ext cx="12129370" cy="5667579"/>
            <a:chOff x="0" y="1077686"/>
            <a:chExt cx="12129370" cy="566757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2BC3F7B-4AD3-5347-A4AC-8A8D6DA3ACCE}"/>
                </a:ext>
              </a:extLst>
            </p:cNvPr>
            <p:cNvSpPr/>
            <p:nvPr/>
          </p:nvSpPr>
          <p:spPr>
            <a:xfrm>
              <a:off x="0" y="1077686"/>
              <a:ext cx="12129370" cy="5667579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ED65351-C2DB-7940-94CA-CE8B7C5A58BC}"/>
                </a:ext>
              </a:extLst>
            </p:cNvPr>
            <p:cNvGrpSpPr/>
            <p:nvPr/>
          </p:nvGrpSpPr>
          <p:grpSpPr>
            <a:xfrm>
              <a:off x="1155135" y="1240687"/>
              <a:ext cx="9871503" cy="5013743"/>
              <a:chOff x="1788067" y="1280378"/>
              <a:chExt cx="9871503" cy="501374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B0E5E10-994A-8E4A-819E-605C3356C0C0}"/>
                  </a:ext>
                </a:extLst>
              </p:cNvPr>
              <p:cNvGrpSpPr/>
              <p:nvPr/>
            </p:nvGrpSpPr>
            <p:grpSpPr>
              <a:xfrm>
                <a:off x="1788067" y="1280378"/>
                <a:ext cx="9871503" cy="5013743"/>
                <a:chOff x="1043243" y="1399862"/>
                <a:chExt cx="8697354" cy="4417392"/>
              </a:xfrm>
            </p:grpSpPr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4081F76A-F492-8248-B977-9FA6A257164F}"/>
                    </a:ext>
                  </a:extLst>
                </p:cNvPr>
                <p:cNvGrpSpPr/>
                <p:nvPr/>
              </p:nvGrpSpPr>
              <p:grpSpPr>
                <a:xfrm>
                  <a:off x="1043243" y="1399862"/>
                  <a:ext cx="8697354" cy="4417392"/>
                  <a:chOff x="1043243" y="1399862"/>
                  <a:chExt cx="8697354" cy="4417392"/>
                </a:xfrm>
              </p:grpSpPr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97C3386C-4D4D-AB43-B192-2F29104B4EC5}"/>
                      </a:ext>
                    </a:extLst>
                  </p:cNvPr>
                  <p:cNvSpPr/>
                  <p:nvPr/>
                </p:nvSpPr>
                <p:spPr>
                  <a:xfrm>
                    <a:off x="1043243" y="1399862"/>
                    <a:ext cx="8697354" cy="4417392"/>
                  </a:xfrm>
                  <a:prstGeom prst="roundRect">
                    <a:avLst/>
                  </a:prstGeom>
                  <a:ln w="38100"/>
                  <a:effectLst>
                    <a:outerShdw blurRad="50800" dist="50800" dir="2700000" sx="101000" sy="101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8C2ACA3C-2B7D-6E4E-9BA0-472D171908B9}"/>
                      </a:ext>
                    </a:extLst>
                  </p:cNvPr>
                  <p:cNvSpPr txBox="1"/>
                  <p:nvPr/>
                </p:nvSpPr>
                <p:spPr>
                  <a:xfrm>
                    <a:off x="1941632" y="1541708"/>
                    <a:ext cx="6900575" cy="4609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rPr>
                      <a:t>Translation &amp; Rotation: Vectors vs Points</a:t>
                    </a:r>
                  </a:p>
                </p:txBody>
              </p:sp>
            </p:grp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9EA84DA-0EDB-084C-A555-7860D0509148}"/>
                    </a:ext>
                  </a:extLst>
                </p:cNvPr>
                <p:cNvSpPr txBox="1"/>
                <p:nvPr/>
              </p:nvSpPr>
              <p:spPr>
                <a:xfrm>
                  <a:off x="1203976" y="2229086"/>
                  <a:ext cx="4739306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/>
                      <a:ea typeface="+mn-ea"/>
                      <a:cs typeface="+mn-cs"/>
                    </a:rPr>
                    <a:t>Points rotate and translate</a:t>
                  </a:r>
                </a:p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/>
                      <a:ea typeface="+mn-ea"/>
                      <a:cs typeface="+mn-cs"/>
                    </a:rPr>
                    <a:t>Vectors rotate but </a:t>
                  </a: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/>
                      <a:ea typeface="+mn-ea"/>
                      <a:cs typeface="+mn-cs"/>
                    </a:rPr>
                    <a:t>do not translate</a:t>
                  </a:r>
                </a:p>
                <a:p>
                  <a:pPr marL="742950" marR="0" lvl="1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/>
                      <a:ea typeface="+mn-ea"/>
                      <a:cs typeface="+mn-cs"/>
                    </a:rPr>
                    <a:t>Consider the surface normal of an object</a:t>
                  </a:r>
                </a:p>
                <a:p>
                  <a:pPr marL="742950" marR="0" lvl="1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/>
                      <a:ea typeface="+mn-ea"/>
                      <a:cs typeface="+mn-cs"/>
                    </a:rPr>
                    <a:t>If we translate the object, the surface normal direction does not change</a:t>
                  </a:r>
                </a:p>
                <a:p>
                  <a:pPr marL="742950" marR="0" lvl="1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FC528A2-37A7-8A4A-B400-D1CC0E0F7804}"/>
                  </a:ext>
                </a:extLst>
              </p:cNvPr>
              <p:cNvGrpSpPr/>
              <p:nvPr/>
            </p:nvGrpSpPr>
            <p:grpSpPr>
              <a:xfrm>
                <a:off x="2946390" y="4005090"/>
                <a:ext cx="2256996" cy="2061198"/>
                <a:chOff x="2099958" y="3904691"/>
                <a:chExt cx="1943449" cy="1774852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2A8D6108-3FA2-864F-8A33-4F247C1520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940473" y="4703289"/>
                  <a:ext cx="1102934" cy="14871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82EE4855-FE50-1B4D-88C5-5037AAE1EB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27551" y="3904691"/>
                  <a:ext cx="223066" cy="148711"/>
                </a:xfrm>
                <a:prstGeom prst="rect">
                  <a:avLst/>
                </a:prstGeom>
              </p:spPr>
            </p:pic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B543EAF-4AC1-8C40-98C2-2176FB6414BB}"/>
                    </a:ext>
                  </a:extLst>
                </p:cNvPr>
                <p:cNvSpPr/>
                <p:nvPr/>
              </p:nvSpPr>
              <p:spPr>
                <a:xfrm rot="1083166">
                  <a:off x="2099958" y="4598966"/>
                  <a:ext cx="1080577" cy="1080577"/>
                </a:xfrm>
                <a:prstGeom prst="rect">
                  <a:avLst/>
                </a:prstGeom>
                <a:scene3d>
                  <a:camera prst="isometricOffAxis2Top"/>
                  <a:lightRig rig="threePt" dir="t"/>
                </a:scene3d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endParaRPr>
                </a:p>
              </p:txBody>
            </p:sp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80C64099-C719-8945-9F93-4F10F9542E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16481" y="4983233"/>
                  <a:ext cx="198281" cy="148711"/>
                </a:xfrm>
                <a:prstGeom prst="rect">
                  <a:avLst/>
                </a:prstGeom>
              </p:spPr>
            </p:pic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D51A83CF-B3CB-EA4E-8FE7-B9797253CA25}"/>
                    </a:ext>
                  </a:extLst>
                </p:cNvPr>
                <p:cNvSpPr/>
                <p:nvPr/>
              </p:nvSpPr>
              <p:spPr>
                <a:xfrm>
                  <a:off x="3113401" y="3962747"/>
                  <a:ext cx="109129" cy="1091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72" name="Straight Arrow Connector 71">
                  <a:extLst>
                    <a:ext uri="{FF2B5EF4-FFF2-40B4-BE49-F238E27FC236}">
                      <a16:creationId xmlns:a16="http://schemas.microsoft.com/office/drawing/2014/main" id="{4CC50C13-8A36-FA4A-938B-3B25239F14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41313" y="4053402"/>
                  <a:ext cx="506848" cy="1023976"/>
                </a:xfrm>
                <a:prstGeom prst="straightConnector1">
                  <a:avLst/>
                </a:prstGeom>
                <a:ln w="50800">
                  <a:solidFill>
                    <a:schemeClr val="accent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5375E427-41DF-6943-9314-D95FE8C01CBB}"/>
                    </a:ext>
                  </a:extLst>
                </p:cNvPr>
                <p:cNvSpPr/>
                <p:nvPr/>
              </p:nvSpPr>
              <p:spPr>
                <a:xfrm>
                  <a:off x="2585684" y="5022813"/>
                  <a:ext cx="109129" cy="10912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24C23A8-50A4-5942-8E31-9DF06F5CF469}"/>
                  </a:ext>
                </a:extLst>
              </p:cNvPr>
              <p:cNvGrpSpPr/>
              <p:nvPr/>
            </p:nvGrpSpPr>
            <p:grpSpPr>
              <a:xfrm>
                <a:off x="7186657" y="2174159"/>
                <a:ext cx="3608837" cy="3286613"/>
                <a:chOff x="4255635" y="2444294"/>
                <a:chExt cx="3199816" cy="291411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605613CA-8E75-1E4B-9A1F-693E7F33D2C9}"/>
                    </a:ext>
                  </a:extLst>
                </p:cNvPr>
                <p:cNvGrpSpPr/>
                <p:nvPr/>
              </p:nvGrpSpPr>
              <p:grpSpPr>
                <a:xfrm>
                  <a:off x="4255635" y="3328749"/>
                  <a:ext cx="1069641" cy="1298625"/>
                  <a:chOff x="2626431" y="2675760"/>
                  <a:chExt cx="1741568" cy="2114395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53BB3336-4642-384D-9C79-037EDE277BD4}"/>
                      </a:ext>
                    </a:extLst>
                  </p:cNvPr>
                  <p:cNvGrpSpPr/>
                  <p:nvPr/>
                </p:nvGrpSpPr>
                <p:grpSpPr>
                  <a:xfrm>
                    <a:off x="2626431" y="2675760"/>
                    <a:ext cx="1741568" cy="2114395"/>
                    <a:chOff x="4750254" y="2166082"/>
                    <a:chExt cx="1741568" cy="2114395"/>
                  </a:xfrm>
                </p:grpSpPr>
                <p:cxnSp>
                  <p:nvCxnSpPr>
                    <p:cNvPr id="64" name="Straight Arrow Connector 63">
                      <a:extLst>
                        <a:ext uri="{FF2B5EF4-FFF2-40B4-BE49-F238E27FC236}">
                          <a16:creationId xmlns:a16="http://schemas.microsoft.com/office/drawing/2014/main" id="{0AE171C7-E029-C94C-98FB-E37A85BF7433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202345" y="2166082"/>
                      <a:ext cx="0" cy="1494107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Arrow Connector 64">
                      <a:extLst>
                        <a:ext uri="{FF2B5EF4-FFF2-40B4-BE49-F238E27FC236}">
                          <a16:creationId xmlns:a16="http://schemas.microsoft.com/office/drawing/2014/main" id="{245A246A-94E1-C747-AA20-BC9332753E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4750254" y="3620040"/>
                      <a:ext cx="466486" cy="660437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>
                      <a:extLst>
                        <a:ext uri="{FF2B5EF4-FFF2-40B4-BE49-F238E27FC236}">
                          <a16:creationId xmlns:a16="http://schemas.microsoft.com/office/drawing/2014/main" id="{0536D434-8CA9-1440-9332-1C478B3827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02344" y="3647350"/>
                      <a:ext cx="1289478" cy="0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CE19E692-A0CE-6248-9003-A301E3F01D71}"/>
                      </a:ext>
                    </a:extLst>
                  </p:cNvPr>
                  <p:cNvGrpSpPr/>
                  <p:nvPr/>
                </p:nvGrpSpPr>
                <p:grpSpPr>
                  <a:xfrm>
                    <a:off x="2837064" y="3029768"/>
                    <a:ext cx="1289477" cy="1256438"/>
                    <a:chOff x="5310117" y="2788890"/>
                    <a:chExt cx="1289477" cy="1256438"/>
                  </a:xfrm>
                  <a:effectLst>
                    <a:outerShdw blurRad="152400" dir="5400000" sx="90000" sy="-19000" rotWithShape="0">
                      <a:prstClr val="black">
                        <a:alpha val="15000"/>
                      </a:prstClr>
                    </a:outerShdw>
                  </a:effectLst>
                </p:grpSpPr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690DDFE6-A933-6C41-A0C0-E41AD88FC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310117" y="2788890"/>
                      <a:ext cx="1289477" cy="1256438"/>
                      <a:chOff x="5310117" y="2788890"/>
                      <a:chExt cx="1289477" cy="1256438"/>
                    </a:xfrm>
                  </p:grpSpPr>
                  <p:grpSp>
                    <p:nvGrpSpPr>
                      <p:cNvPr id="58" name="Group 57">
                        <a:extLst>
                          <a:ext uri="{FF2B5EF4-FFF2-40B4-BE49-F238E27FC236}">
                            <a16:creationId xmlns:a16="http://schemas.microsoft.com/office/drawing/2014/main" id="{97257FBD-3CF0-0F47-83BE-D37ACF13A5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310117" y="2788890"/>
                        <a:ext cx="1289477" cy="1256438"/>
                        <a:chOff x="3468456" y="3079583"/>
                        <a:chExt cx="1518592" cy="1479681"/>
                      </a:xfrm>
                    </p:grpSpPr>
                    <p:pic>
                      <p:nvPicPr>
                        <p:cNvPr id="60" name="Picture 59">
                          <a:extLst>
                            <a:ext uri="{FF2B5EF4-FFF2-40B4-BE49-F238E27FC236}">
                              <a16:creationId xmlns:a16="http://schemas.microsoft.com/office/drawing/2014/main" id="{79531061-0C35-5E44-8992-EBE1DC8ACCB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468456" y="3079583"/>
                          <a:ext cx="1479681" cy="1479681"/>
                        </a:xfrm>
                        <a:prstGeom prst="rect">
                          <a:avLst/>
                        </a:prstGeom>
                      </p:spPr>
                    </p:pic>
                    <p:cxnSp>
                      <p:nvCxnSpPr>
                        <p:cNvPr id="61" name="Straight Arrow Connector 60">
                          <a:extLst>
                            <a:ext uri="{FF2B5EF4-FFF2-40B4-BE49-F238E27FC236}">
                              <a16:creationId xmlns:a16="http://schemas.microsoft.com/office/drawing/2014/main" id="{FA4DEBC8-E393-2044-BEAC-C84CA78724A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4648047" y="3219855"/>
                          <a:ext cx="339001" cy="291831"/>
                        </a:xfrm>
                        <a:prstGeom prst="straightConnector1">
                          <a:avLst/>
                        </a:prstGeom>
                        <a:ln w="34925">
                          <a:solidFill>
                            <a:srgbClr val="00B0F0"/>
                          </a:solidFill>
                          <a:tailEnd type="triangle"/>
                        </a:ln>
                        <a:effectLst>
                          <a:outerShdw blurRad="63500" sx="102000" sy="102000" algn="ctr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" name="Straight Connector 61">
                          <a:extLst>
                            <a:ext uri="{FF2B5EF4-FFF2-40B4-BE49-F238E27FC236}">
                              <a16:creationId xmlns:a16="http://schemas.microsoft.com/office/drawing/2014/main" id="{F1928C35-D5CD-6C42-885E-E70FE8FC750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463220" y="3331723"/>
                          <a:ext cx="321013" cy="352892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00B0F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3" name="Straight Connector 62">
                          <a:extLst>
                            <a:ext uri="{FF2B5EF4-FFF2-40B4-BE49-F238E27FC236}">
                              <a16:creationId xmlns:a16="http://schemas.microsoft.com/office/drawing/2014/main" id="{98A2AF7E-F2C2-4C42-80D6-011CBE026F5A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609135" y="3390088"/>
                          <a:ext cx="63231" cy="242414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00B0F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sp>
                    <p:nvSpPr>
                      <p:cNvPr id="59" name="Oval 58">
                        <a:extLst>
                          <a:ext uri="{FF2B5EF4-FFF2-40B4-BE49-F238E27FC236}">
                            <a16:creationId xmlns:a16="http://schemas.microsoft.com/office/drawing/2014/main" id="{0E9954BA-9F35-4F46-B596-F15F443CEC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1162" y="3297510"/>
                        <a:ext cx="101147" cy="101147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56" name="TextBox 55">
                      <a:extLst>
                        <a:ext uri="{FF2B5EF4-FFF2-40B4-BE49-F238E27FC236}">
                          <a16:creationId xmlns:a16="http://schemas.microsoft.com/office/drawing/2014/main" id="{3AED9B93-E960-1146-A1FE-D2E5E971AE5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41207" y="3205477"/>
                      <a:ext cx="197195" cy="451004"/>
                    </a:xfrm>
                    <a:prstGeom prst="rect">
                      <a:avLst/>
                    </a:prstGeom>
                    <a:noFill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AD47">
                              <a:lumMod val="60000"/>
                              <a:lumOff val="4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p</a:t>
                      </a:r>
                    </a:p>
                  </p:txBody>
                </p:sp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id="{8F10C83B-B0E0-6B45-8B21-DDEEDDE36C4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64487" y="2991042"/>
                      <a:ext cx="197195" cy="451004"/>
                    </a:xfrm>
                    <a:prstGeom prst="rect">
                      <a:avLst/>
                    </a:prstGeom>
                    <a:noFill/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v</a:t>
                      </a:r>
                    </a:p>
                  </p:txBody>
                </p:sp>
              </p:grpSp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D033D144-CBFC-1B4F-BEFF-1B1ED4F1069B}"/>
                    </a:ext>
                  </a:extLst>
                </p:cNvPr>
                <p:cNvGrpSpPr/>
                <p:nvPr/>
              </p:nvGrpSpPr>
              <p:grpSpPr>
                <a:xfrm>
                  <a:off x="5406528" y="4059781"/>
                  <a:ext cx="2048923" cy="1298625"/>
                  <a:chOff x="5406528" y="4066667"/>
                  <a:chExt cx="2048923" cy="1298625"/>
                </a:xfrm>
              </p:grpSpPr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EF0E254C-ADF6-B840-AFC1-FCE08DCEE0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6528" y="4715979"/>
                    <a:ext cx="620795" cy="0"/>
                  </a:xfrm>
                  <a:prstGeom prst="straightConnector1">
                    <a:avLst/>
                  </a:prstGeom>
                  <a:ln w="76200">
                    <a:solidFill>
                      <a:schemeClr val="tx1"/>
                    </a:solidFill>
                    <a:prstDash val="sysDot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A27CE586-B985-DD47-AD21-E9EC1684850F}"/>
                      </a:ext>
                    </a:extLst>
                  </p:cNvPr>
                  <p:cNvGrpSpPr/>
                  <p:nvPr/>
                </p:nvGrpSpPr>
                <p:grpSpPr>
                  <a:xfrm>
                    <a:off x="6267617" y="4066667"/>
                    <a:ext cx="1187834" cy="1298625"/>
                    <a:chOff x="6528857" y="3608155"/>
                    <a:chExt cx="1934008" cy="2114395"/>
                  </a:xfrm>
                </p:grpSpPr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F58226CB-BE56-2B42-8AAE-E98346E36B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28857" y="3608155"/>
                      <a:ext cx="1741568" cy="2114395"/>
                      <a:chOff x="4750254" y="2166082"/>
                      <a:chExt cx="1741568" cy="2114395"/>
                    </a:xfrm>
                  </p:grpSpPr>
                  <p:cxnSp>
                    <p:nvCxnSpPr>
                      <p:cNvPr id="50" name="Straight Arrow Connector 49">
                        <a:extLst>
                          <a:ext uri="{FF2B5EF4-FFF2-40B4-BE49-F238E27FC236}">
                            <a16:creationId xmlns:a16="http://schemas.microsoft.com/office/drawing/2014/main" id="{B5F5595C-53B3-6240-A1CF-41C3D61E100C}"/>
                          </a:ext>
                        </a:extLst>
                      </p:cNvPr>
                      <p:cNvCxnSpPr/>
                      <p:nvPr/>
                    </p:nvCxnSpPr>
                    <p:spPr>
                      <a:xfrm flipV="1">
                        <a:off x="5202345" y="2166082"/>
                        <a:ext cx="0" cy="1494107"/>
                      </a:xfrm>
                      <a:prstGeom prst="straightConnector1">
                        <a:avLst/>
                      </a:prstGeom>
                      <a:ln w="381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Straight Arrow Connector 50">
                        <a:extLst>
                          <a:ext uri="{FF2B5EF4-FFF2-40B4-BE49-F238E27FC236}">
                            <a16:creationId xmlns:a16="http://schemas.microsoft.com/office/drawing/2014/main" id="{0D05FE33-2C42-8747-9B6D-A4D981D922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4750254" y="3620040"/>
                        <a:ext cx="466486" cy="660437"/>
                      </a:xfrm>
                      <a:prstGeom prst="straightConnector1">
                        <a:avLst/>
                      </a:prstGeom>
                      <a:ln w="381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Arrow Connector 51">
                        <a:extLst>
                          <a:ext uri="{FF2B5EF4-FFF2-40B4-BE49-F238E27FC236}">
                            <a16:creationId xmlns:a16="http://schemas.microsoft.com/office/drawing/2014/main" id="{7C509127-08B4-3249-AC6D-8C0CDCE62F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5202344" y="3647350"/>
                        <a:ext cx="1289478" cy="0"/>
                      </a:xfrm>
                      <a:prstGeom prst="straightConnector1">
                        <a:avLst/>
                      </a:prstGeom>
                      <a:ln w="38100"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8" name="Group 37">
                      <a:extLst>
                        <a:ext uri="{FF2B5EF4-FFF2-40B4-BE49-F238E27FC236}">
                          <a16:creationId xmlns:a16="http://schemas.microsoft.com/office/drawing/2014/main" id="{922036B9-2774-CF46-B9E2-04460A170F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173386" y="3971653"/>
                      <a:ext cx="1289479" cy="1256438"/>
                      <a:chOff x="6672686" y="3989231"/>
                      <a:chExt cx="1289479" cy="1256438"/>
                    </a:xfrm>
                    <a:effectLst>
                      <a:outerShdw blurRad="152400" dir="5400000" sx="90000" sy="-19000" rotWithShape="0">
                        <a:prstClr val="black">
                          <a:alpha val="15000"/>
                        </a:prstClr>
                      </a:outerShdw>
                    </a:effectLst>
                  </p:grpSpPr>
                  <p:pic>
                    <p:nvPicPr>
                      <p:cNvPr id="39" name="Picture 38">
                        <a:extLst>
                          <a:ext uri="{FF2B5EF4-FFF2-40B4-BE49-F238E27FC236}">
                            <a16:creationId xmlns:a16="http://schemas.microsoft.com/office/drawing/2014/main" id="{DA71C41D-071E-EE4C-A2C6-22324074FFA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72686" y="3989231"/>
                        <a:ext cx="1256437" cy="1256438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40" name="Group 39">
                        <a:extLst>
                          <a:ext uri="{FF2B5EF4-FFF2-40B4-BE49-F238E27FC236}">
                            <a16:creationId xmlns:a16="http://schemas.microsoft.com/office/drawing/2014/main" id="{36F16278-D93E-5B45-B900-B86176D5A3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768665" y="4108340"/>
                        <a:ext cx="1193500" cy="897330"/>
                        <a:chOff x="6768665" y="4108340"/>
                        <a:chExt cx="1193500" cy="897330"/>
                      </a:xfrm>
                    </p:grpSpPr>
                    <p:grpSp>
                      <p:nvGrpSpPr>
                        <p:cNvPr id="41" name="Group 40">
                          <a:extLst>
                            <a:ext uri="{FF2B5EF4-FFF2-40B4-BE49-F238E27FC236}">
                              <a16:creationId xmlns:a16="http://schemas.microsoft.com/office/drawing/2014/main" id="{8D952637-65B6-4847-B26F-E4E197B0115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768665" y="4497851"/>
                          <a:ext cx="608648" cy="507819"/>
                          <a:chOff x="6768665" y="4497851"/>
                          <a:chExt cx="608648" cy="507819"/>
                        </a:xfrm>
                      </p:grpSpPr>
                      <p:sp>
                        <p:nvSpPr>
                          <p:cNvPr id="48" name="Oval 47">
                            <a:extLst>
                              <a:ext uri="{FF2B5EF4-FFF2-40B4-BE49-F238E27FC236}">
                                <a16:creationId xmlns:a16="http://schemas.microsoft.com/office/drawing/2014/main" id="{41561991-67EC-9749-9311-85D97F510E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953731" y="4497851"/>
                            <a:ext cx="101147" cy="101147"/>
                          </a:xfrm>
                          <a:prstGeom prst="ellipse">
                            <a:avLst/>
                          </a:prstGeom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ln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Times New Roman" panose="020206030504050203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49" name="Rectangle 48">
                            <a:extLst>
                              <a:ext uri="{FF2B5EF4-FFF2-40B4-BE49-F238E27FC236}">
                                <a16:creationId xmlns:a16="http://schemas.microsoft.com/office/drawing/2014/main" id="{0D6296D9-692B-6645-A200-0FE92607394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6768665" y="4554665"/>
                            <a:ext cx="608648" cy="451005"/>
                          </a:xfrm>
                          <a:prstGeom prst="rect">
                            <a:avLst/>
                          </a:prstGeom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1" i="0" u="none" strike="noStrike" kern="120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Arial" panose="020B0604020202020204"/>
                                <a:ea typeface="+mn-ea"/>
                                <a:cs typeface="+mn-cs"/>
                              </a:rPr>
                              <a:t>Tp</a:t>
                            </a:r>
                            <a:endPara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AD47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2" name="Group 41">
                          <a:extLst>
                            <a:ext uri="{FF2B5EF4-FFF2-40B4-BE49-F238E27FC236}">
                              <a16:creationId xmlns:a16="http://schemas.microsoft.com/office/drawing/2014/main" id="{4DAF0233-3107-ED4F-8805-2E0391021D8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155059" y="4108340"/>
                          <a:ext cx="807106" cy="494878"/>
                          <a:chOff x="7155059" y="4108340"/>
                          <a:chExt cx="807106" cy="494878"/>
                        </a:xfrm>
                      </p:grpSpPr>
                      <p:grpSp>
                        <p:nvGrpSpPr>
                          <p:cNvPr id="43" name="Group 42">
                            <a:extLst>
                              <a:ext uri="{FF2B5EF4-FFF2-40B4-BE49-F238E27FC236}">
                                <a16:creationId xmlns:a16="http://schemas.microsoft.com/office/drawing/2014/main" id="{A0CCBA8D-A12A-DD45-AC7F-8BC5C16CA43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517368" y="4108340"/>
                            <a:ext cx="444797" cy="394640"/>
                            <a:chOff x="7517368" y="4108340"/>
                            <a:chExt cx="444797" cy="394640"/>
                          </a:xfrm>
                        </p:grpSpPr>
                        <p:cxnSp>
                          <p:nvCxnSpPr>
                            <p:cNvPr id="45" name="Straight Arrow Connector 44">
                              <a:extLst>
                                <a:ext uri="{FF2B5EF4-FFF2-40B4-BE49-F238E27FC236}">
                                  <a16:creationId xmlns:a16="http://schemas.microsoft.com/office/drawing/2014/main" id="{717651AD-B10C-5543-8891-22ECF8BA06F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7674309" y="4108340"/>
                              <a:ext cx="287855" cy="247802"/>
                            </a:xfrm>
                            <a:prstGeom prst="straightConnector1">
                              <a:avLst/>
                            </a:prstGeom>
                            <a:ln w="34925">
                              <a:solidFill>
                                <a:srgbClr val="00B0F0"/>
                              </a:solidFill>
                              <a:tailEnd type="triangle"/>
                            </a:ln>
                            <a:effectLst>
                              <a:outerShdw blurRad="63500" sx="102000" sy="102000" algn="ctr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6" name="Straight Connector 45">
                              <a:extLst>
                                <a:ext uri="{FF2B5EF4-FFF2-40B4-BE49-F238E27FC236}">
                                  <a16:creationId xmlns:a16="http://schemas.microsoft.com/office/drawing/2014/main" id="{103E5B3C-C6A8-1A4A-9044-5D3FF1C8614D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7517368" y="4203330"/>
                              <a:ext cx="272581" cy="299650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00B0F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47" name="Straight Connector 46">
                              <a:extLst>
                                <a:ext uri="{FF2B5EF4-FFF2-40B4-BE49-F238E27FC236}">
                                  <a16:creationId xmlns:a16="http://schemas.microsoft.com/office/drawing/2014/main" id="{C00CD928-A185-E345-A3F2-165951F51000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7641268" y="4252889"/>
                              <a:ext cx="53691" cy="205840"/>
                            </a:xfrm>
                            <a:prstGeom prst="line">
                              <a:avLst/>
                            </a:prstGeom>
                            <a:ln w="19050">
                              <a:solidFill>
                                <a:srgbClr val="00B0F0"/>
                              </a:solidFill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sp>
                        <p:nvSpPr>
                          <p:cNvPr id="44" name="TextBox 43">
                            <a:extLst>
                              <a:ext uri="{FF2B5EF4-FFF2-40B4-BE49-F238E27FC236}">
                                <a16:creationId xmlns:a16="http://schemas.microsoft.com/office/drawing/2014/main" id="{2FD80767-3976-6B49-BC9C-E70D0F609DBA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155059" y="4203330"/>
                            <a:ext cx="523243" cy="399888"/>
                          </a:xfrm>
                          <a:prstGeom prst="rect">
                            <a:avLst/>
                          </a:prstGeom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1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Arial" panose="020B0604020202020204"/>
                                <a:ea typeface="+mn-ea"/>
                                <a:cs typeface="+mn-cs"/>
                              </a:rPr>
                              <a:t>Tv</a:t>
                            </a: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18C53E11-240B-9C4F-B84D-111ADD278900}"/>
                    </a:ext>
                  </a:extLst>
                </p:cNvPr>
                <p:cNvGrpSpPr/>
                <p:nvPr/>
              </p:nvGrpSpPr>
              <p:grpSpPr>
                <a:xfrm>
                  <a:off x="5414740" y="2444294"/>
                  <a:ext cx="1922519" cy="1321487"/>
                  <a:chOff x="5414740" y="2444294"/>
                  <a:chExt cx="1922519" cy="1321487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D898762B-1FF5-FD4E-BB0A-9839CE08C5A2}"/>
                      </a:ext>
                    </a:extLst>
                  </p:cNvPr>
                  <p:cNvGrpSpPr/>
                  <p:nvPr/>
                </p:nvGrpSpPr>
                <p:grpSpPr>
                  <a:xfrm>
                    <a:off x="6267619" y="2444294"/>
                    <a:ext cx="1069640" cy="1321487"/>
                    <a:chOff x="7467415" y="2783851"/>
                    <a:chExt cx="1069640" cy="1321487"/>
                  </a:xfrm>
                </p:grpSpPr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EC9998DD-20D1-8449-957C-7554442A29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467415" y="2806713"/>
                      <a:ext cx="1069640" cy="1298625"/>
                      <a:chOff x="7467415" y="2806713"/>
                      <a:chExt cx="1069640" cy="1298625"/>
                    </a:xfrm>
                  </p:grpSpPr>
                  <p:grpSp>
                    <p:nvGrpSpPr>
                      <p:cNvPr id="19" name="Group 18">
                        <a:extLst>
                          <a:ext uri="{FF2B5EF4-FFF2-40B4-BE49-F238E27FC236}">
                            <a16:creationId xmlns:a16="http://schemas.microsoft.com/office/drawing/2014/main" id="{5F665D67-EE95-654F-8FEA-D312B0F4CDE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67415" y="2806713"/>
                        <a:ext cx="1069640" cy="1298625"/>
                        <a:chOff x="4750254" y="2166082"/>
                        <a:chExt cx="1741568" cy="2114395"/>
                      </a:xfrm>
                    </p:grpSpPr>
                    <p:cxnSp>
                      <p:nvCxnSpPr>
                        <p:cNvPr id="32" name="Straight Arrow Connector 31">
                          <a:extLst>
                            <a:ext uri="{FF2B5EF4-FFF2-40B4-BE49-F238E27FC236}">
                              <a16:creationId xmlns:a16="http://schemas.microsoft.com/office/drawing/2014/main" id="{5861B876-0FA3-3A4A-B504-39BFA86E62AA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 flipV="1">
                          <a:off x="5202345" y="2166082"/>
                          <a:ext cx="0" cy="1494107"/>
                        </a:xfrm>
                        <a:prstGeom prst="straightConnector1">
                          <a:avLst/>
                        </a:prstGeom>
                        <a:ln w="38100"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3" name="Straight Arrow Connector 32">
                          <a:extLst>
                            <a:ext uri="{FF2B5EF4-FFF2-40B4-BE49-F238E27FC236}">
                              <a16:creationId xmlns:a16="http://schemas.microsoft.com/office/drawing/2014/main" id="{3173CDDF-3A7C-364A-AD0E-412D8890D42E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H="1">
                          <a:off x="4750254" y="3620040"/>
                          <a:ext cx="466486" cy="660437"/>
                        </a:xfrm>
                        <a:prstGeom prst="straightConnector1">
                          <a:avLst/>
                        </a:prstGeom>
                        <a:ln w="38100"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4" name="Straight Arrow Connector 33">
                          <a:extLst>
                            <a:ext uri="{FF2B5EF4-FFF2-40B4-BE49-F238E27FC236}">
                              <a16:creationId xmlns:a16="http://schemas.microsoft.com/office/drawing/2014/main" id="{9F19462A-CDB0-2F4F-BA1F-A0FE603F0B71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5202344" y="3647350"/>
                          <a:ext cx="1289478" cy="0"/>
                        </a:xfrm>
                        <a:prstGeom prst="straightConnector1">
                          <a:avLst/>
                        </a:prstGeom>
                        <a:ln w="38100"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20" name="Group 19">
                        <a:extLst>
                          <a:ext uri="{FF2B5EF4-FFF2-40B4-BE49-F238E27FC236}">
                            <a16:creationId xmlns:a16="http://schemas.microsoft.com/office/drawing/2014/main" id="{1E50A8BF-2D95-1049-B569-44E5168620A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595984" y="3026209"/>
                        <a:ext cx="812614" cy="781826"/>
                        <a:chOff x="7087315" y="1988992"/>
                        <a:chExt cx="1323082" cy="1272953"/>
                      </a:xfrm>
                      <a:effectLst/>
                    </p:grpSpPr>
                    <p:pic>
                      <p:nvPicPr>
                        <p:cNvPr id="21" name="Picture 20">
                          <a:extLst>
                            <a:ext uri="{FF2B5EF4-FFF2-40B4-BE49-F238E27FC236}">
                              <a16:creationId xmlns:a16="http://schemas.microsoft.com/office/drawing/2014/main" id="{5CD3098F-2BAB-2A4B-8DD7-BEEF191A3FC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087315" y="1988992"/>
                          <a:ext cx="1256437" cy="1256438"/>
                        </a:xfrm>
                        <a:prstGeom prst="rect">
                          <a:avLst/>
                        </a:prstGeom>
                        <a:effectLst>
                          <a:outerShdw blurRad="152400" dir="5400000" sx="90000" sy="-19000" rotWithShape="0">
                            <a:prstClr val="black">
                              <a:alpha val="15000"/>
                            </a:prstClr>
                          </a:outerShdw>
                        </a:effectLst>
                      </p:spPr>
                    </p:pic>
                    <p:grpSp>
                      <p:nvGrpSpPr>
                        <p:cNvPr id="22" name="Group 21">
                          <a:extLst>
                            <a:ext uri="{FF2B5EF4-FFF2-40B4-BE49-F238E27FC236}">
                              <a16:creationId xmlns:a16="http://schemas.microsoft.com/office/drawing/2014/main" id="{A919F027-85AB-F14C-AC72-881BCBA2C55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216583" y="2119704"/>
                          <a:ext cx="1193814" cy="1142241"/>
                          <a:chOff x="7216583" y="2119704"/>
                          <a:chExt cx="1193814" cy="1142241"/>
                        </a:xfrm>
                      </p:grpSpPr>
                      <p:grpSp>
                        <p:nvGrpSpPr>
                          <p:cNvPr id="23" name="Group 22">
                            <a:extLst>
                              <a:ext uri="{FF2B5EF4-FFF2-40B4-BE49-F238E27FC236}">
                                <a16:creationId xmlns:a16="http://schemas.microsoft.com/office/drawing/2014/main" id="{3B3FBB9B-BAE6-9045-8627-5B5CB6FE6AD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 rot="5400000">
                            <a:off x="7491621" y="2512404"/>
                            <a:ext cx="1008426" cy="490655"/>
                            <a:chOff x="5591162" y="2908002"/>
                            <a:chExt cx="1008426" cy="490655"/>
                          </a:xfrm>
                        </p:grpSpPr>
                        <p:grpSp>
                          <p:nvGrpSpPr>
                            <p:cNvPr id="26" name="Group 25">
                              <a:extLst>
                                <a:ext uri="{FF2B5EF4-FFF2-40B4-BE49-F238E27FC236}">
                                  <a16:creationId xmlns:a16="http://schemas.microsoft.com/office/drawing/2014/main" id="{509D8821-0F3C-E544-A379-C8FFEA49D94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6154790" y="2908002"/>
                              <a:ext cx="444798" cy="394641"/>
                              <a:chOff x="4463220" y="3219855"/>
                              <a:chExt cx="523831" cy="464760"/>
                            </a:xfrm>
                          </p:grpSpPr>
                          <p:cxnSp>
                            <p:nvCxnSpPr>
                              <p:cNvPr id="28" name="Straight Arrow Connector 27">
                                <a:extLst>
                                  <a:ext uri="{FF2B5EF4-FFF2-40B4-BE49-F238E27FC236}">
                                    <a16:creationId xmlns:a16="http://schemas.microsoft.com/office/drawing/2014/main" id="{2C0C6447-B88C-624F-A0BE-DCD20927452E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V="1">
                                <a:off x="4648047" y="3219855"/>
                                <a:ext cx="339001" cy="291831"/>
                              </a:xfrm>
                              <a:prstGeom prst="straightConnector1">
                                <a:avLst/>
                              </a:prstGeom>
                              <a:ln w="34925">
                                <a:solidFill>
                                  <a:srgbClr val="00B0F0"/>
                                </a:solidFill>
                                <a:tailEnd type="triangle"/>
                              </a:ln>
                              <a:effectLst>
                                <a:outerShdw blurRad="63500" sx="102000" sy="102000" algn="ctr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0" name="Straight Connector 29">
                                <a:extLst>
                                  <a:ext uri="{FF2B5EF4-FFF2-40B4-BE49-F238E27FC236}">
                                    <a16:creationId xmlns:a16="http://schemas.microsoft.com/office/drawing/2014/main" id="{23C5DBB9-5A12-2A43-857E-B4CB5A41971E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>
                                <a:off x="4463220" y="3331723"/>
                                <a:ext cx="321013" cy="352892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00B0F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  <p:cxnSp>
                            <p:nvCxnSpPr>
                              <p:cNvPr id="31" name="Straight Connector 30">
                                <a:extLst>
                                  <a:ext uri="{FF2B5EF4-FFF2-40B4-BE49-F238E27FC236}">
                                    <a16:creationId xmlns:a16="http://schemas.microsoft.com/office/drawing/2014/main" id="{C39D5A03-22CE-1D48-9E3A-62A4D491B246}"/>
                                  </a:ext>
                                </a:extLst>
                              </p:cNvPr>
                              <p:cNvCxnSpPr>
                                <a:cxnSpLocks/>
                              </p:cNvCxnSpPr>
                              <p:nvPr/>
                            </p:nvCxnSpPr>
                            <p:spPr>
                              <a:xfrm flipH="1">
                                <a:off x="4609135" y="3390088"/>
                                <a:ext cx="63231" cy="242414"/>
                              </a:xfrm>
                              <a:prstGeom prst="line">
                                <a:avLst/>
                              </a:prstGeom>
                              <a:ln w="19050">
                                <a:solidFill>
                                  <a:srgbClr val="00B0F0"/>
                                </a:solidFill>
                              </a:ln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sp>
                          <p:nvSpPr>
                            <p:cNvPr id="27" name="Oval 26">
                              <a:extLst>
                                <a:ext uri="{FF2B5EF4-FFF2-40B4-BE49-F238E27FC236}">
                                  <a16:creationId xmlns:a16="http://schemas.microsoft.com/office/drawing/2014/main" id="{E1B03507-3EF5-804B-810A-AD07DEAF485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5591162" y="3297510"/>
                              <a:ext cx="101147" cy="101147"/>
                            </a:xfrm>
                            <a:prstGeom prst="ellipse">
                              <a:avLst/>
                            </a:prstGeom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</a:ln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9144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24" name="Rectangle 23">
                            <a:extLst>
                              <a:ext uri="{FF2B5EF4-FFF2-40B4-BE49-F238E27FC236}">
                                <a16:creationId xmlns:a16="http://schemas.microsoft.com/office/drawing/2014/main" id="{FA604194-DCCA-6444-A0FE-A855F10215C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7216583" y="2119704"/>
                            <a:ext cx="634746" cy="451004"/>
                          </a:xfrm>
                          <a:prstGeom prst="rect">
                            <a:avLst/>
                          </a:prstGeom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1" i="0" u="none" strike="noStrike" kern="120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60000"/>
                                    <a:lumOff val="4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Arial" panose="020B0604020202020204"/>
                                <a:ea typeface="+mn-ea"/>
                                <a:cs typeface="+mn-cs"/>
                              </a:rPr>
                              <a:t>Rp</a:t>
                            </a:r>
                            <a:endPara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AD47">
                                  <a:lumMod val="60000"/>
                                  <a:lumOff val="4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5" name="TextBox 24">
                            <a:extLst>
                              <a:ext uri="{FF2B5EF4-FFF2-40B4-BE49-F238E27FC236}">
                                <a16:creationId xmlns:a16="http://schemas.microsoft.com/office/drawing/2014/main" id="{C768CAD6-104C-D34A-A2E4-2CC570183F4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644511" y="2497328"/>
                            <a:ext cx="765886" cy="451004"/>
                          </a:xfrm>
                          <a:prstGeom prst="rect">
                            <a:avLst/>
                          </a:prstGeom>
                          <a:noFill/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r>
                              <a:rPr kumimoji="0" lang="en-US" sz="1200" b="1" i="0" u="none" strike="noStrike" kern="1200" cap="none" spc="0" normalizeH="0" baseline="0" noProof="0" dirty="0" err="1">
                                <a:ln>
                                  <a:noFill/>
                                </a:ln>
                                <a:solidFill>
                                  <a:srgbClr val="00B0F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uLnTx/>
                                <a:uFillTx/>
                                <a:latin typeface="Arial" panose="020B0604020202020204"/>
                                <a:ea typeface="+mn-ea"/>
                                <a:cs typeface="+mn-cs"/>
                              </a:rPr>
                              <a:t>Rv</a:t>
                            </a:r>
                            <a:endParaRPr kumimoji="0" lang="en-US" sz="12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uLnTx/>
                              <a:uFillTx/>
                              <a:latin typeface="Arial" panose="020B060402020202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6" name="Group 15">
                      <a:extLst>
                        <a:ext uri="{FF2B5EF4-FFF2-40B4-BE49-F238E27FC236}">
                          <a16:creationId xmlns:a16="http://schemas.microsoft.com/office/drawing/2014/main" id="{78E20AA9-0C34-564B-A1D2-C2F6C05290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09510" y="2783851"/>
                      <a:ext cx="419047" cy="1116768"/>
                      <a:chOff x="8010091" y="1680908"/>
                      <a:chExt cx="682284" cy="1818299"/>
                    </a:xfrm>
                  </p:grpSpPr>
                  <p:cxnSp>
                    <p:nvCxnSpPr>
                      <p:cNvPr id="17" name="Straight Connector 16">
                        <a:extLst>
                          <a:ext uri="{FF2B5EF4-FFF2-40B4-BE49-F238E27FC236}">
                            <a16:creationId xmlns:a16="http://schemas.microsoft.com/office/drawing/2014/main" id="{C26399BB-36A2-8D43-AA18-5BCF363E4C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8010091" y="2959043"/>
                        <a:ext cx="202931" cy="540164"/>
                      </a:xfrm>
                      <a:prstGeom prst="line">
                        <a:avLst/>
                      </a:prstGeom>
                      <a:ln w="38100">
                        <a:solidFill>
                          <a:schemeClr val="bg1">
                            <a:lumMod val="6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" name="Straight Connector 17">
                        <a:extLst>
                          <a:ext uri="{FF2B5EF4-FFF2-40B4-BE49-F238E27FC236}">
                            <a16:creationId xmlns:a16="http://schemas.microsoft.com/office/drawing/2014/main" id="{C053B6BD-6771-E94D-A9DA-9992C16C0E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8504336" y="1680908"/>
                        <a:ext cx="188039" cy="499795"/>
                      </a:xfrm>
                      <a:prstGeom prst="line">
                        <a:avLst/>
                      </a:prstGeom>
                      <a:ln w="38100">
                        <a:solidFill>
                          <a:schemeClr val="bg1">
                            <a:lumMod val="6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14" name="Arc 13">
                    <a:extLst>
                      <a:ext uri="{FF2B5EF4-FFF2-40B4-BE49-F238E27FC236}">
                        <a16:creationId xmlns:a16="http://schemas.microsoft.com/office/drawing/2014/main" id="{9A7D9E98-604A-464E-9581-35343FFCCF2E}"/>
                      </a:ext>
                    </a:extLst>
                  </p:cNvPr>
                  <p:cNvSpPr/>
                  <p:nvPr/>
                </p:nvSpPr>
                <p:spPr>
                  <a:xfrm rot="12029252">
                    <a:off x="5414740" y="2863812"/>
                    <a:ext cx="482451" cy="482451"/>
                  </a:xfrm>
                  <a:prstGeom prst="arc">
                    <a:avLst>
                      <a:gd name="adj1" fmla="val 16200000"/>
                      <a:gd name="adj2" fmla="val 11498018"/>
                    </a:avLst>
                  </a:prstGeom>
                  <a:ln w="76200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ysDot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433124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3D0BA8-63B4-8D4C-967F-2A14B5E95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13" y="2853851"/>
            <a:ext cx="8966200" cy="21971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0632C8-54D4-CC4D-8CD9-1D0FF5440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9710847" cy="4903335"/>
          </a:xfrm>
        </p:spPr>
        <p:txBody>
          <a:bodyPr/>
          <a:lstStyle/>
          <a:p>
            <a:r>
              <a:rPr lang="en-US" dirty="0"/>
              <a:t>Translating vectors (e.g., surface </a:t>
            </a:r>
            <a:r>
              <a:rPr lang="en-US" dirty="0" err="1"/>
              <a:t>normals</a:t>
            </a:r>
            <a:r>
              <a:rPr lang="en-US" dirty="0"/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1E9A694-B4BA-8B4F-BADC-1C6F9526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&amp; Translation</a:t>
            </a:r>
          </a:p>
        </p:txBody>
      </p:sp>
    </p:spTree>
    <p:extLst>
      <p:ext uri="{BB962C8B-B14F-4D97-AF65-F5344CB8AC3E}">
        <p14:creationId xmlns:p14="http://schemas.microsoft.com/office/powerpoint/2010/main" val="1690810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E9A694-B4BA-8B4F-BADC-1C6F9526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Coordinates: Putting It All Together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F3538-0D41-6C45-827C-9FFAE98543CD}"/>
              </a:ext>
            </a:extLst>
          </p:cNvPr>
          <p:cNvGrpSpPr/>
          <p:nvPr/>
        </p:nvGrpSpPr>
        <p:grpSpPr>
          <a:xfrm>
            <a:off x="601462" y="1668379"/>
            <a:ext cx="11220424" cy="4600175"/>
            <a:chOff x="1184076" y="2182046"/>
            <a:chExt cx="10124037" cy="41506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252C447-4A4D-2D47-82F1-4E43B959B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7013" y="2853851"/>
              <a:ext cx="10071100" cy="21971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A3A980-DB83-7D44-BDBC-E161CDB8F3E0}"/>
                </a:ext>
              </a:extLst>
            </p:cNvPr>
            <p:cNvSpPr txBox="1"/>
            <p:nvPr/>
          </p:nvSpPr>
          <p:spPr>
            <a:xfrm>
              <a:off x="3560382" y="2363531"/>
              <a:ext cx="16314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C000"/>
                  </a:solidFill>
                </a:rPr>
                <a:t>Translation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B301CA3-0892-0B4B-9CD5-26B4156BE496}"/>
                </a:ext>
              </a:extLst>
            </p:cNvPr>
            <p:cNvCxnSpPr/>
            <p:nvPr/>
          </p:nvCxnSpPr>
          <p:spPr>
            <a:xfrm flipV="1">
              <a:off x="4170947" y="4980415"/>
              <a:ext cx="224590" cy="704130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7678840-D56C-7343-9DC6-26F23FC8F5DC}"/>
                </a:ext>
              </a:extLst>
            </p:cNvPr>
            <p:cNvGrpSpPr/>
            <p:nvPr/>
          </p:nvGrpSpPr>
          <p:grpSpPr>
            <a:xfrm>
              <a:off x="1184076" y="2182046"/>
              <a:ext cx="5269321" cy="4150676"/>
              <a:chOff x="1184076" y="2182046"/>
              <a:chExt cx="5269321" cy="415067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09671E6-5749-0842-9FAA-504E651FABC0}"/>
                  </a:ext>
                </a:extLst>
              </p:cNvPr>
              <p:cNvGrpSpPr/>
              <p:nvPr/>
            </p:nvGrpSpPr>
            <p:grpSpPr>
              <a:xfrm>
                <a:off x="1184076" y="2182046"/>
                <a:ext cx="5269321" cy="3594958"/>
                <a:chOff x="1184076" y="2182046"/>
                <a:chExt cx="5269321" cy="3594958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8764D9B-D6B6-8E43-8EE3-267795D27E3F}"/>
                    </a:ext>
                  </a:extLst>
                </p:cNvPr>
                <p:cNvGrpSpPr/>
                <p:nvPr/>
              </p:nvGrpSpPr>
              <p:grpSpPr>
                <a:xfrm>
                  <a:off x="1327569" y="2838267"/>
                  <a:ext cx="3396000" cy="2146939"/>
                  <a:chOff x="1327569" y="2838267"/>
                  <a:chExt cx="3396000" cy="2146939"/>
                </a:xfrm>
              </p:grpSpPr>
              <p:sp>
                <p:nvSpPr>
                  <p:cNvPr id="17" name="Rounded Rectangle 16">
                    <a:extLst>
                      <a:ext uri="{FF2B5EF4-FFF2-40B4-BE49-F238E27FC236}">
                        <a16:creationId xmlns:a16="http://schemas.microsoft.com/office/drawing/2014/main" id="{15806723-51BA-C149-975C-E620C77B72B1}"/>
                      </a:ext>
                    </a:extLst>
                  </p:cNvPr>
                  <p:cNvSpPr/>
                  <p:nvPr/>
                </p:nvSpPr>
                <p:spPr>
                  <a:xfrm>
                    <a:off x="1340821" y="4518992"/>
                    <a:ext cx="2634903" cy="466214"/>
                  </a:xfrm>
                  <a:prstGeom prst="roundRect">
                    <a:avLst/>
                  </a:prstGeom>
                  <a:noFill/>
                  <a:ln w="38100">
                    <a:solidFill>
                      <a:srgbClr val="92D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ounded Rectangle 17">
                    <a:extLst>
                      <a:ext uri="{FF2B5EF4-FFF2-40B4-BE49-F238E27FC236}">
                        <a16:creationId xmlns:a16="http://schemas.microsoft.com/office/drawing/2014/main" id="{CA009A74-A601-B548-946F-032F7B968D8A}"/>
                      </a:ext>
                    </a:extLst>
                  </p:cNvPr>
                  <p:cNvSpPr/>
                  <p:nvPr/>
                </p:nvSpPr>
                <p:spPr>
                  <a:xfrm>
                    <a:off x="1327569" y="2841114"/>
                    <a:ext cx="2584174" cy="1624869"/>
                  </a:xfrm>
                  <a:prstGeom prst="roundRect">
                    <a:avLst>
                      <a:gd name="adj" fmla="val 12589"/>
                    </a:avLst>
                  </a:prstGeom>
                  <a:noFill/>
                  <a:ln w="38100">
                    <a:solidFill>
                      <a:srgbClr val="00B0F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Rounded Rectangle 18">
                    <a:extLst>
                      <a:ext uri="{FF2B5EF4-FFF2-40B4-BE49-F238E27FC236}">
                        <a16:creationId xmlns:a16="http://schemas.microsoft.com/office/drawing/2014/main" id="{85E6A7FD-27E5-E542-9DFC-021D133ACBC9}"/>
                      </a:ext>
                    </a:extLst>
                  </p:cNvPr>
                  <p:cNvSpPr/>
                  <p:nvPr/>
                </p:nvSpPr>
                <p:spPr>
                  <a:xfrm>
                    <a:off x="4028661" y="2838267"/>
                    <a:ext cx="694908" cy="1624869"/>
                  </a:xfrm>
                  <a:prstGeom prst="roundRect">
                    <a:avLst/>
                  </a:prstGeom>
                  <a:noFill/>
                  <a:ln w="381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0D36F70-4EDA-C74D-8401-226053C1D162}"/>
                    </a:ext>
                  </a:extLst>
                </p:cNvPr>
                <p:cNvSpPr txBox="1"/>
                <p:nvPr/>
              </p:nvSpPr>
              <p:spPr>
                <a:xfrm>
                  <a:off x="1381064" y="2182046"/>
                  <a:ext cx="239767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00B0F0"/>
                      </a:solidFill>
                    </a:rPr>
                    <a:t>Change of Basis/Rotation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EE1692C-C381-B24A-BBA9-3F93334B404D}"/>
                    </a:ext>
                  </a:extLst>
                </p:cNvPr>
                <p:cNvSpPr txBox="1"/>
                <p:nvPr/>
              </p:nvSpPr>
              <p:spPr>
                <a:xfrm>
                  <a:off x="1184076" y="5038214"/>
                  <a:ext cx="279164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92D050"/>
                      </a:solidFill>
                    </a:rPr>
                    <a:t>Image Plane for Projection</a:t>
                  </a:r>
                </a:p>
              </p:txBody>
            </p:sp>
            <p:sp>
              <p:nvSpPr>
                <p:cNvPr id="7" name="Rounded Rectangle 6">
                  <a:extLst>
                    <a:ext uri="{FF2B5EF4-FFF2-40B4-BE49-F238E27FC236}">
                      <a16:creationId xmlns:a16="http://schemas.microsoft.com/office/drawing/2014/main" id="{22CB17CE-79D4-174B-B7B5-DAA4A5E542E8}"/>
                    </a:ext>
                  </a:extLst>
                </p:cNvPr>
                <p:cNvSpPr/>
                <p:nvPr/>
              </p:nvSpPr>
              <p:spPr>
                <a:xfrm>
                  <a:off x="5285672" y="2915479"/>
                  <a:ext cx="664553" cy="1524001"/>
                </a:xfrm>
                <a:prstGeom prst="roundRect">
                  <a:avLst/>
                </a:prstGeom>
                <a:noFill/>
                <a:ln w="38100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262EA6C0-8436-1D49-99EA-0B8D0C6BB72E}"/>
                    </a:ext>
                  </a:extLst>
                </p:cNvPr>
                <p:cNvSpPr/>
                <p:nvPr/>
              </p:nvSpPr>
              <p:spPr>
                <a:xfrm>
                  <a:off x="5285671" y="4514201"/>
                  <a:ext cx="664553" cy="466214"/>
                </a:xfrm>
                <a:prstGeom prst="round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048882F-44D8-A140-B0CB-FAEEFFCD1D71}"/>
                    </a:ext>
                  </a:extLst>
                </p:cNvPr>
                <p:cNvSpPr txBox="1"/>
                <p:nvPr/>
              </p:nvSpPr>
              <p:spPr>
                <a:xfrm>
                  <a:off x="4821028" y="2364403"/>
                  <a:ext cx="16314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7030A0"/>
                      </a:solidFill>
                    </a:rPr>
                    <a:t>Location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7255001-075F-284E-AA0E-FC751ADABA3D}"/>
                    </a:ext>
                  </a:extLst>
                </p:cNvPr>
                <p:cNvSpPr txBox="1"/>
                <p:nvPr/>
              </p:nvSpPr>
              <p:spPr>
                <a:xfrm>
                  <a:off x="4821931" y="5130673"/>
                  <a:ext cx="163146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0000"/>
                      </a:solidFill>
                    </a:rPr>
                    <a:t>Whether Point or Vector</a:t>
                  </a:r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E6A6B03-C285-4B45-829E-12562D4094C0}"/>
                  </a:ext>
                </a:extLst>
              </p:cNvPr>
              <p:cNvSpPr txBox="1"/>
              <p:nvPr/>
            </p:nvSpPr>
            <p:spPr>
              <a:xfrm>
                <a:off x="3088134" y="5686391"/>
                <a:ext cx="19304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0 if projection is done, 1 otherwise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D499E27-5613-DE49-A0A8-F03F7301F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50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5353AC-76C2-B343-8F7F-27ECF2C8D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 2:</a:t>
            </a:r>
            <a:br>
              <a:rPr lang="en-US" dirty="0"/>
            </a:br>
            <a:r>
              <a:rPr lang="en-US" dirty="0"/>
              <a:t>Image-Based Rendering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0D49ED9-3DF9-ED4B-AE0F-4C0F5B56C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Abe Davis</a:t>
            </a:r>
          </a:p>
        </p:txBody>
      </p:sp>
    </p:spTree>
    <p:extLst>
      <p:ext uri="{BB962C8B-B14F-4D97-AF65-F5344CB8AC3E}">
        <p14:creationId xmlns:p14="http://schemas.microsoft.com/office/powerpoint/2010/main" val="17662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62A6EC-A285-4745-A5FB-E34E6F629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Homogeneous Coordinates and Geometry in n-dimensions</a:t>
            </a:r>
          </a:p>
          <a:p>
            <a:pPr lvl="1"/>
            <a:r>
              <a:rPr lang="en-US" dirty="0"/>
              <a:t>New slides, following my own derivations, intended to help with confusion I’ve noticed in the first part of the course</a:t>
            </a:r>
          </a:p>
          <a:p>
            <a:pPr lvl="1"/>
            <a:r>
              <a:rPr lang="en-US" dirty="0"/>
              <a:t>Mostly re-derives stuff you know, but hopefully with stronger motivation, rigor, and intuition</a:t>
            </a:r>
          </a:p>
          <a:p>
            <a:endParaRPr lang="en-US" dirty="0"/>
          </a:p>
          <a:p>
            <a:r>
              <a:rPr lang="en-US" dirty="0"/>
              <a:t>Image Based Rendering and Light Fields</a:t>
            </a:r>
          </a:p>
          <a:p>
            <a:pPr lvl="1"/>
            <a:r>
              <a:rPr lang="en-US" dirty="0"/>
              <a:t>Not in previous versions of the course, but an active area of work in computer vision with many applications (e.g., AR/VR, film special effects, etc.)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161C28-68D4-5540-8DCE-A0AC079F4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</p:spTree>
    <p:extLst>
      <p:ext uri="{BB962C8B-B14F-4D97-AF65-F5344CB8AC3E}">
        <p14:creationId xmlns:p14="http://schemas.microsoft.com/office/powerpoint/2010/main" val="2841224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rot="326319">
            <a:off x="8856843" y="4098213"/>
            <a:ext cx="1761564" cy="2224667"/>
            <a:chOff x="-196134" y="2466621"/>
            <a:chExt cx="2291467" cy="3358024"/>
          </a:xfrm>
        </p:grpSpPr>
        <p:sp>
          <p:nvSpPr>
            <p:cNvPr id="7" name="Smiley Face 6"/>
            <p:cNvSpPr/>
            <p:nvPr/>
          </p:nvSpPr>
          <p:spPr>
            <a:xfrm>
              <a:off x="457200" y="2466621"/>
              <a:ext cx="776248" cy="891403"/>
            </a:xfrm>
            <a:prstGeom prst="smileyFac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>
              <a:stCxn id="7" idx="4"/>
            </p:cNvCxnSpPr>
            <p:nvPr/>
          </p:nvCxnSpPr>
          <p:spPr>
            <a:xfrm flipH="1">
              <a:off x="842652" y="3358024"/>
              <a:ext cx="2672" cy="1098989"/>
            </a:xfrm>
            <a:prstGeom prst="lin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9" name="Straight Connector 8"/>
            <p:cNvCxnSpPr>
              <a:stCxn id="7" idx="4"/>
            </p:cNvCxnSpPr>
            <p:nvPr/>
          </p:nvCxnSpPr>
          <p:spPr>
            <a:xfrm rot="21273681" flipV="1">
              <a:off x="819286" y="2721870"/>
              <a:ext cx="1276047" cy="567260"/>
            </a:xfrm>
            <a:prstGeom prst="lin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0" name="Straight Connector 9"/>
            <p:cNvCxnSpPr>
              <a:stCxn id="7" idx="4"/>
            </p:cNvCxnSpPr>
            <p:nvPr/>
          </p:nvCxnSpPr>
          <p:spPr>
            <a:xfrm rot="21273681" flipH="1" flipV="1">
              <a:off x="-196134" y="3086319"/>
              <a:ext cx="1030337" cy="329104"/>
            </a:xfrm>
            <a:prstGeom prst="lin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42652" y="4457013"/>
              <a:ext cx="577546" cy="1233311"/>
            </a:xfrm>
            <a:prstGeom prst="lin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57200" y="4457013"/>
              <a:ext cx="385452" cy="1367632"/>
            </a:xfrm>
            <a:prstGeom prst="lin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500950" y="4044234"/>
            <a:ext cx="519011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dirty="0">
                <a:solidFill>
                  <a:srgbClr val="1F497D">
                    <a:lumMod val="60000"/>
                    <a:lumOff val="40000"/>
                  </a:srgbClr>
                </a:solidFill>
                <a:latin typeface="Chalkboard"/>
                <a:ea typeface="ＭＳ Ｐゴシック" charset="0"/>
                <a:cs typeface="Chalkboard"/>
              </a:rPr>
              <a:t>With Stick Figures!</a:t>
            </a:r>
          </a:p>
        </p:txBody>
      </p:sp>
      <p:sp>
        <p:nvSpPr>
          <p:cNvPr id="19" name="Title 1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Light Fields &amp; Image-Based Rendering</a:t>
            </a:r>
          </a:p>
        </p:txBody>
      </p:sp>
    </p:spTree>
    <p:extLst>
      <p:ext uri="{BB962C8B-B14F-4D97-AF65-F5344CB8AC3E}">
        <p14:creationId xmlns:p14="http://schemas.microsoft.com/office/powerpoint/2010/main" val="28183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421481" y="3633088"/>
            <a:ext cx="2794000" cy="2097697"/>
            <a:chOff x="2808111" y="2067531"/>
            <a:chExt cx="2095500" cy="1573273"/>
          </a:xfrm>
        </p:grpSpPr>
        <p:pic>
          <p:nvPicPr>
            <p:cNvPr id="4" name="Picture 6" descr="bunnyPl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111" y="2067531"/>
              <a:ext cx="2095500" cy="157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44333" y="2764039"/>
              <a:ext cx="124177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Scene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86861" y="2699170"/>
            <a:ext cx="4377573" cy="3349548"/>
            <a:chOff x="31925" y="1417831"/>
            <a:chExt cx="2489258" cy="1910600"/>
          </a:xfrm>
        </p:grpSpPr>
        <p:grpSp>
          <p:nvGrpSpPr>
            <p:cNvPr id="5" name="Group 4"/>
            <p:cNvGrpSpPr/>
            <p:nvPr/>
          </p:nvGrpSpPr>
          <p:grpSpPr>
            <a:xfrm rot="1742551">
              <a:off x="623182" y="1417831"/>
              <a:ext cx="1640166" cy="1800790"/>
              <a:chOff x="244247" y="2466621"/>
              <a:chExt cx="2670978" cy="3358024"/>
            </a:xfrm>
          </p:grpSpPr>
          <p:pic>
            <p:nvPicPr>
              <p:cNvPr id="6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21346">
                <a:off x="1872940" y="2698489"/>
                <a:ext cx="1031244" cy="1053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Smiley Face 6"/>
              <p:cNvSpPr/>
              <p:nvPr/>
            </p:nvSpPr>
            <p:spPr>
              <a:xfrm>
                <a:off x="457200" y="2466621"/>
                <a:ext cx="776248" cy="891403"/>
              </a:xfrm>
              <a:prstGeom prst="smileyFac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8" name="Straight Connector 7"/>
              <p:cNvCxnSpPr>
                <a:stCxn id="7" idx="4"/>
              </p:cNvCxnSpPr>
              <p:nvPr/>
            </p:nvCxnSpPr>
            <p:spPr>
              <a:xfrm flipH="1">
                <a:off x="842652" y="3358024"/>
                <a:ext cx="2672" cy="1098989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>
                <a:stCxn id="7" idx="4"/>
                <a:endCxn id="6" idx="2"/>
              </p:cNvCxnSpPr>
              <p:nvPr/>
            </p:nvCxnSpPr>
            <p:spPr>
              <a:xfrm rot="19857449">
                <a:off x="895411" y="3069530"/>
                <a:ext cx="919592" cy="51061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>
                <a:stCxn id="7" idx="4"/>
              </p:cNvCxnSpPr>
              <p:nvPr/>
            </p:nvCxnSpPr>
            <p:spPr>
              <a:xfrm flipH="1">
                <a:off x="244247" y="3358024"/>
                <a:ext cx="601077" cy="72044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842652" y="4457013"/>
                <a:ext cx="577546" cy="1233311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457200" y="4457013"/>
                <a:ext cx="385452" cy="13676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31925" y="2994872"/>
              <a:ext cx="2489258" cy="333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Photographer</a:t>
              </a:r>
            </a:p>
          </p:txBody>
        </p: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Photography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8999352" y="2014670"/>
            <a:ext cx="3388149" cy="4136392"/>
            <a:chOff x="6689721" y="1459255"/>
            <a:chExt cx="2032058" cy="2756471"/>
          </a:xfrm>
        </p:grpSpPr>
        <p:grpSp>
          <p:nvGrpSpPr>
            <p:cNvPr id="39" name="Group 38"/>
            <p:cNvGrpSpPr/>
            <p:nvPr/>
          </p:nvGrpSpPr>
          <p:grpSpPr>
            <a:xfrm>
              <a:off x="7157457" y="1459255"/>
              <a:ext cx="1241363" cy="2366780"/>
              <a:chOff x="244247" y="2466621"/>
              <a:chExt cx="1635367" cy="3358024"/>
            </a:xfrm>
          </p:grpSpPr>
          <p:sp>
            <p:nvSpPr>
              <p:cNvPr id="41" name="Smiley Face 40"/>
              <p:cNvSpPr/>
              <p:nvPr/>
            </p:nvSpPr>
            <p:spPr>
              <a:xfrm>
                <a:off x="457200" y="2466621"/>
                <a:ext cx="776248" cy="891403"/>
              </a:xfrm>
              <a:prstGeom prst="smileyFac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2" name="Straight Connector 41"/>
              <p:cNvCxnSpPr>
                <a:stCxn id="41" idx="4"/>
              </p:cNvCxnSpPr>
              <p:nvPr/>
            </p:nvCxnSpPr>
            <p:spPr>
              <a:xfrm flipH="1">
                <a:off x="842652" y="3358024"/>
                <a:ext cx="2672" cy="1098989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3" name="Straight Connector 42"/>
              <p:cNvCxnSpPr>
                <a:stCxn id="41" idx="4"/>
              </p:cNvCxnSpPr>
              <p:nvPr/>
            </p:nvCxnSpPr>
            <p:spPr>
              <a:xfrm>
                <a:off x="845325" y="3358024"/>
                <a:ext cx="1034289" cy="801265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4" name="Straight Connector 43"/>
              <p:cNvCxnSpPr>
                <a:stCxn id="41" idx="4"/>
              </p:cNvCxnSpPr>
              <p:nvPr/>
            </p:nvCxnSpPr>
            <p:spPr>
              <a:xfrm flipH="1">
                <a:off x="244247" y="3358024"/>
                <a:ext cx="601077" cy="720448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42652" y="4457013"/>
                <a:ext cx="577546" cy="1233311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457200" y="4457013"/>
                <a:ext cx="385452" cy="1367632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6689721" y="3826035"/>
              <a:ext cx="2032058" cy="389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User</a:t>
              </a:r>
            </a:p>
          </p:txBody>
        </p:sp>
      </p:grpSp>
      <p:cxnSp>
        <p:nvCxnSpPr>
          <p:cNvPr id="47" name="Straight Connector 46"/>
          <p:cNvCxnSpPr/>
          <p:nvPr/>
        </p:nvCxnSpPr>
        <p:spPr>
          <a:xfrm>
            <a:off x="8897405" y="1732365"/>
            <a:ext cx="0" cy="44255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37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421481" y="3633088"/>
            <a:ext cx="2794000" cy="2097697"/>
            <a:chOff x="2808111" y="2067531"/>
            <a:chExt cx="2095500" cy="1573273"/>
          </a:xfrm>
        </p:grpSpPr>
        <p:pic>
          <p:nvPicPr>
            <p:cNvPr id="4" name="Picture 6" descr="bunnyPl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111" y="2067531"/>
              <a:ext cx="2095500" cy="157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44333" y="2764039"/>
              <a:ext cx="124177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Scene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 rot="1742551">
            <a:off x="952923" y="2699174"/>
            <a:ext cx="2884372" cy="3157036"/>
            <a:chOff x="244247" y="2466621"/>
            <a:chExt cx="2670978" cy="33580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21346">
              <a:off x="1872940" y="2698489"/>
              <a:ext cx="1031244" cy="1053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miley Face 6"/>
            <p:cNvSpPr/>
            <p:nvPr/>
          </p:nvSpPr>
          <p:spPr>
            <a:xfrm>
              <a:off x="457200" y="2466621"/>
              <a:ext cx="776248" cy="891403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>
              <a:stCxn id="7" idx="4"/>
            </p:cNvCxnSpPr>
            <p:nvPr/>
          </p:nvCxnSpPr>
          <p:spPr>
            <a:xfrm flipH="1">
              <a:off x="842652" y="3358024"/>
              <a:ext cx="2672" cy="10989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7" idx="4"/>
              <a:endCxn id="6" idx="2"/>
            </p:cNvCxnSpPr>
            <p:nvPr/>
          </p:nvCxnSpPr>
          <p:spPr>
            <a:xfrm rot="19857449">
              <a:off x="895411" y="3069530"/>
              <a:ext cx="919592" cy="510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4"/>
            </p:cNvCxnSpPr>
            <p:nvPr/>
          </p:nvCxnSpPr>
          <p:spPr>
            <a:xfrm flipH="1">
              <a:off x="244247" y="3358024"/>
              <a:ext cx="601077" cy="720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42652" y="4457013"/>
              <a:ext cx="577546" cy="12333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57200" y="4457013"/>
              <a:ext cx="385452" cy="13676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-86861" y="5463946"/>
            <a:ext cx="437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Photographer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Photography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8999352" y="2014670"/>
            <a:ext cx="3388149" cy="4136392"/>
            <a:chOff x="6689721" y="1459255"/>
            <a:chExt cx="2032058" cy="2756471"/>
          </a:xfrm>
        </p:grpSpPr>
        <p:grpSp>
          <p:nvGrpSpPr>
            <p:cNvPr id="43" name="Group 42"/>
            <p:cNvGrpSpPr/>
            <p:nvPr/>
          </p:nvGrpSpPr>
          <p:grpSpPr>
            <a:xfrm>
              <a:off x="7157457" y="1459255"/>
              <a:ext cx="1241363" cy="2366780"/>
              <a:chOff x="244247" y="2466621"/>
              <a:chExt cx="1635367" cy="3358024"/>
            </a:xfrm>
          </p:grpSpPr>
          <p:sp>
            <p:nvSpPr>
              <p:cNvPr id="45" name="Smiley Face 44"/>
              <p:cNvSpPr/>
              <p:nvPr/>
            </p:nvSpPr>
            <p:spPr>
              <a:xfrm>
                <a:off x="457200" y="2466621"/>
                <a:ext cx="776248" cy="891403"/>
              </a:xfrm>
              <a:prstGeom prst="smileyFac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6" name="Straight Connector 45"/>
              <p:cNvCxnSpPr>
                <a:stCxn id="45" idx="4"/>
              </p:cNvCxnSpPr>
              <p:nvPr/>
            </p:nvCxnSpPr>
            <p:spPr>
              <a:xfrm flipH="1">
                <a:off x="842652" y="3358024"/>
                <a:ext cx="2672" cy="1098989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/>
              <p:cNvCxnSpPr>
                <a:stCxn id="45" idx="4"/>
              </p:cNvCxnSpPr>
              <p:nvPr/>
            </p:nvCxnSpPr>
            <p:spPr>
              <a:xfrm>
                <a:off x="845325" y="3358024"/>
                <a:ext cx="1034289" cy="801265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8" name="Straight Connector 47"/>
              <p:cNvCxnSpPr>
                <a:stCxn id="45" idx="4"/>
              </p:cNvCxnSpPr>
              <p:nvPr/>
            </p:nvCxnSpPr>
            <p:spPr>
              <a:xfrm flipH="1">
                <a:off x="244247" y="3358024"/>
                <a:ext cx="601077" cy="720448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842652" y="4457013"/>
                <a:ext cx="577546" cy="1233311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457200" y="4457013"/>
                <a:ext cx="385452" cy="1367632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6689721" y="3826035"/>
              <a:ext cx="2032058" cy="389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User</a:t>
              </a:r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8897405" y="1732365"/>
            <a:ext cx="0" cy="44255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93" b="98519" l="10000" r="88824">
                        <a14:foregroundMark x1="53824" y1="66296" x2="61176" y2="71111"/>
                        <a14:foregroundMark x1="43235" y1="87037" x2="55588" y2="8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76518">
            <a:off x="1045667" y="1655427"/>
            <a:ext cx="2606931" cy="20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7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5679E-6 C 0.00191 -0.01019 0.00417 -0.02007 0.00625 -0.02994 C 0.00678 -0.04105 0.00625 -0.05247 0.00782 -0.06297 C 0.00834 -0.0676 0.01112 -0.07037 0.0125 -0.07408 C 0.01789 -0.09013 0.0198 -0.10957 0.02934 -0.12068 C 0.03299 -0.12531 0.03768 -0.12747 0.04167 -0.13149 C 0.04601 -0.14352 0.05243 -0.14815 0.05868 -0.15618 C 0.07865 -0.18303 0.0941 -0.19476 0.11893 -0.20031 C 0.10921 -0.18673 0.10591 -0.18797 0.09428 -0.18365 C 0.08195 -0.1713 0.06962 -0.16544 0.05868 -0.14815 C 0.05434 -0.14167 0.04966 -0.13149 0.04636 -0.12346 C 0.04393 -0.11852 0.04289 -0.11142 0.04028 -0.10679 C 0.0349 -0.09784 0.02934 -0.08735 0.02483 -0.07686 C 0.02118 -0.06914 0.02136 -0.06821 0.01858 -0.06081 C 0.0158 -0.0534 0.01094 -0.04291 0.00782 -0.03272 C 0.00643 -0.02562 0.00157 -0.0071 -0.00052 -0.00031 C -0.00607 0.01666 -4.16667E-6 -0.0142 -4.16667E-6 4.5679E-6 Z " pathEditMode="relative" rAng="0" ptsTypes="fffffffffffffa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2" y="-9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421481" y="3633088"/>
            <a:ext cx="2794000" cy="2097697"/>
            <a:chOff x="2808111" y="2067531"/>
            <a:chExt cx="2095500" cy="1573273"/>
          </a:xfrm>
        </p:grpSpPr>
        <p:pic>
          <p:nvPicPr>
            <p:cNvPr id="4" name="Picture 6" descr="bunnyPl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111" y="2067531"/>
              <a:ext cx="2095500" cy="157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44333" y="2764039"/>
              <a:ext cx="124177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Scene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 rot="1742551">
            <a:off x="952923" y="2699174"/>
            <a:ext cx="2884372" cy="3157036"/>
            <a:chOff x="244247" y="2466621"/>
            <a:chExt cx="2670978" cy="33580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21346">
              <a:off x="1872940" y="2698489"/>
              <a:ext cx="1031244" cy="1053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Smiley Face 6"/>
            <p:cNvSpPr/>
            <p:nvPr/>
          </p:nvSpPr>
          <p:spPr>
            <a:xfrm>
              <a:off x="457200" y="2466621"/>
              <a:ext cx="776248" cy="891403"/>
            </a:xfrm>
            <a:prstGeom prst="smileyFac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8" name="Straight Connector 7"/>
            <p:cNvCxnSpPr>
              <a:stCxn id="7" idx="4"/>
            </p:cNvCxnSpPr>
            <p:nvPr/>
          </p:nvCxnSpPr>
          <p:spPr>
            <a:xfrm flipH="1">
              <a:off x="842652" y="3358024"/>
              <a:ext cx="2672" cy="109898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7" idx="4"/>
              <a:endCxn id="6" idx="2"/>
            </p:cNvCxnSpPr>
            <p:nvPr/>
          </p:nvCxnSpPr>
          <p:spPr>
            <a:xfrm rot="19857449">
              <a:off x="895411" y="3069530"/>
              <a:ext cx="919592" cy="51061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7" idx="4"/>
            </p:cNvCxnSpPr>
            <p:nvPr/>
          </p:nvCxnSpPr>
          <p:spPr>
            <a:xfrm flipH="1">
              <a:off x="244247" y="3358024"/>
              <a:ext cx="601077" cy="72044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42652" y="4457013"/>
              <a:ext cx="577546" cy="123331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57200" y="4457013"/>
              <a:ext cx="385452" cy="13676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-86861" y="5463946"/>
            <a:ext cx="437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Photographer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Image-Based Rendering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8999352" y="2014670"/>
            <a:ext cx="3388149" cy="4136392"/>
            <a:chOff x="6689721" y="1459255"/>
            <a:chExt cx="2032058" cy="2756471"/>
          </a:xfrm>
        </p:grpSpPr>
        <p:grpSp>
          <p:nvGrpSpPr>
            <p:cNvPr id="43" name="Group 42"/>
            <p:cNvGrpSpPr/>
            <p:nvPr/>
          </p:nvGrpSpPr>
          <p:grpSpPr>
            <a:xfrm>
              <a:off x="7157457" y="1459255"/>
              <a:ext cx="1241363" cy="2366780"/>
              <a:chOff x="244247" y="2466621"/>
              <a:chExt cx="1635367" cy="3358024"/>
            </a:xfrm>
          </p:grpSpPr>
          <p:sp>
            <p:nvSpPr>
              <p:cNvPr id="45" name="Smiley Face 44"/>
              <p:cNvSpPr/>
              <p:nvPr/>
            </p:nvSpPr>
            <p:spPr>
              <a:xfrm>
                <a:off x="457200" y="2466621"/>
                <a:ext cx="776248" cy="891403"/>
              </a:xfrm>
              <a:prstGeom prst="smileyFac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6" name="Straight Connector 45"/>
              <p:cNvCxnSpPr>
                <a:stCxn id="45" idx="4"/>
              </p:cNvCxnSpPr>
              <p:nvPr/>
            </p:nvCxnSpPr>
            <p:spPr>
              <a:xfrm flipH="1">
                <a:off x="842652" y="3358024"/>
                <a:ext cx="2672" cy="1098989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/>
              <p:cNvCxnSpPr>
                <a:stCxn id="45" idx="4"/>
              </p:cNvCxnSpPr>
              <p:nvPr/>
            </p:nvCxnSpPr>
            <p:spPr>
              <a:xfrm>
                <a:off x="845325" y="3358024"/>
                <a:ext cx="1034289" cy="801265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8" name="Straight Connector 47"/>
              <p:cNvCxnSpPr>
                <a:stCxn id="45" idx="4"/>
              </p:cNvCxnSpPr>
              <p:nvPr/>
            </p:nvCxnSpPr>
            <p:spPr>
              <a:xfrm flipH="1">
                <a:off x="244247" y="3358024"/>
                <a:ext cx="601077" cy="720448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842652" y="4457013"/>
                <a:ext cx="577546" cy="1233311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457200" y="4457013"/>
                <a:ext cx="385452" cy="1367632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6689721" y="3826035"/>
              <a:ext cx="2032058" cy="389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User</a:t>
              </a:r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8897405" y="1732365"/>
            <a:ext cx="0" cy="44255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1B25CFA-03E9-7F48-9541-4DB6D0CF4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9391" y="2100039"/>
            <a:ext cx="1086866" cy="576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C9C7E3F-9867-FD4B-890A-2636137A9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78256" flipH="1">
            <a:off x="4746710" y="1128704"/>
            <a:ext cx="1610298" cy="14583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3" b="98519" l="10000" r="88824">
                        <a14:foregroundMark x1="53824" y1="66296" x2="61176" y2="71111"/>
                        <a14:foregroundMark x1="43235" y1="87037" x2="55588" y2="8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76518">
            <a:off x="1045667" y="1655427"/>
            <a:ext cx="2606931" cy="20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8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path" presetSubtype="0" repeatCount="2000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0.08502 -3.33333E-6 C 0.12305 -3.33333E-6 0.17005 0.07153 0.17005 0.12986 L 0.17005 0.25996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68281 -0.042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41" y="-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would be the simplest, most </a:t>
            </a:r>
            <a:r>
              <a:rPr lang="en-US" dirty="0" err="1"/>
              <a:t>na</a:t>
            </a:r>
            <a:r>
              <a:rPr lang="nl-NL" dirty="0" err="1"/>
              <a:t>ï</a:t>
            </a:r>
            <a:r>
              <a:rPr lang="en-US" dirty="0" err="1"/>
              <a:t>ve</a:t>
            </a:r>
            <a:r>
              <a:rPr lang="en-US" dirty="0"/>
              <a:t>, brute force approach to give the viewer control of the camera?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56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315" y="408215"/>
            <a:ext cx="9216571" cy="5760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5888" y="396127"/>
            <a:ext cx="3207655" cy="849292"/>
          </a:xfrm>
          <a:prstGeom prst="rect">
            <a:avLst/>
          </a:prstGeom>
          <a:solidFill>
            <a:schemeClr val="bg1"/>
          </a:solidFill>
        </p:spPr>
        <p:txBody>
          <a:bodyPr wrap="square" lIns="109558" tIns="54779" rIns="109558" bIns="54779" rtlCol="0">
            <a:spAutoFit/>
          </a:bodyPr>
          <a:lstStyle/>
          <a:p>
            <a:pPr defTabSz="547788"/>
            <a:r>
              <a:rPr lang="en-US" sz="4800" dirty="0">
                <a:solidFill>
                  <a:prstClr val="black"/>
                </a:solidFill>
                <a:latin typeface="Arial Black"/>
                <a:cs typeface="Arial Black"/>
              </a:rPr>
              <a:t>APTURE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0117" y="1245815"/>
            <a:ext cx="3802742" cy="997024"/>
          </a:xfrm>
          <a:prstGeom prst="rect">
            <a:avLst/>
          </a:prstGeom>
          <a:solidFill>
            <a:schemeClr val="bg1"/>
          </a:solidFill>
        </p:spPr>
        <p:txBody>
          <a:bodyPr wrap="square" lIns="109558" tIns="54779" rIns="109558" bIns="54779" rtlCol="0">
            <a:spAutoFit/>
          </a:bodyPr>
          <a:lstStyle/>
          <a:p>
            <a:pPr algn="ctr" defTabSz="547788"/>
            <a:r>
              <a:rPr lang="en-US" sz="5760" dirty="0">
                <a:solidFill>
                  <a:prstClr val="black"/>
                </a:solidFill>
                <a:latin typeface="Arial Black"/>
                <a:cs typeface="Arial Black"/>
              </a:rPr>
              <a:t>IMAGES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904">
            <a:off x="7409487" y="901712"/>
            <a:ext cx="1325914" cy="162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0483">
            <a:off x="1008961" y="2870362"/>
            <a:ext cx="2305226" cy="19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52493" y="6550260"/>
            <a:ext cx="2708269" cy="369160"/>
          </a:xfrm>
          <a:prstGeom prst="rect">
            <a:avLst/>
          </a:prstGeom>
          <a:noFill/>
        </p:spPr>
        <p:txBody>
          <a:bodyPr wrap="square" lIns="109558" tIns="54779" rIns="109558" bIns="54779" rtlCol="0">
            <a:spAutoFit/>
          </a:bodyPr>
          <a:lstStyle/>
          <a:p>
            <a:pPr defTabSz="547788"/>
            <a:r>
              <a:rPr lang="en-US" sz="1680" dirty="0" err="1">
                <a:solidFill>
                  <a:prstClr val="black"/>
                </a:solidFill>
                <a:latin typeface="Calibri"/>
              </a:rPr>
              <a:t>HyperboleAndAHalf</a:t>
            </a:r>
            <a:endParaRPr lang="en-US" sz="168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2711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9F323908-4672-0F45-A21E-9548DCAF676B}"/>
              </a:ext>
            </a:extLst>
          </p:cNvPr>
          <p:cNvGrpSpPr/>
          <p:nvPr/>
        </p:nvGrpSpPr>
        <p:grpSpPr>
          <a:xfrm rot="21279537">
            <a:off x="3722678" y="2904247"/>
            <a:ext cx="4027799" cy="2357514"/>
            <a:chOff x="2150210" y="1328337"/>
            <a:chExt cx="4323732" cy="2769620"/>
          </a:xfrm>
        </p:grpSpPr>
        <p:pic>
          <p:nvPicPr>
            <p:cNvPr id="52" name="Picture 6">
              <a:extLst>
                <a:ext uri="{FF2B5EF4-FFF2-40B4-BE49-F238E27FC236}">
                  <a16:creationId xmlns:a16="http://schemas.microsoft.com/office/drawing/2014/main" id="{EC6CDAA7-23F9-7142-83EB-FB68C7AF6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13194" y="3307832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6">
              <a:extLst>
                <a:ext uri="{FF2B5EF4-FFF2-40B4-BE49-F238E27FC236}">
                  <a16:creationId xmlns:a16="http://schemas.microsoft.com/office/drawing/2014/main" id="{56D22D2E-9E7C-9C44-8C8B-13BECF9A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77602">
              <a:off x="2639749" y="1859976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6">
              <a:extLst>
                <a:ext uri="{FF2B5EF4-FFF2-40B4-BE49-F238E27FC236}">
                  <a16:creationId xmlns:a16="http://schemas.microsoft.com/office/drawing/2014/main" id="{9337C993-41EA-FF4F-91E9-D7E5C6951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21437">
              <a:off x="3200163" y="1454175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80CD5BF6-1867-4740-A0D5-97C56CF73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81308">
              <a:off x="3924607" y="1328337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6">
              <a:extLst>
                <a:ext uri="{FF2B5EF4-FFF2-40B4-BE49-F238E27FC236}">
                  <a16:creationId xmlns:a16="http://schemas.microsoft.com/office/drawing/2014/main" id="{15A92EBB-CDC8-EB40-9D3E-856F226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98398">
              <a:off x="4616749" y="1484190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6">
              <a:extLst>
                <a:ext uri="{FF2B5EF4-FFF2-40B4-BE49-F238E27FC236}">
                  <a16:creationId xmlns:a16="http://schemas.microsoft.com/office/drawing/2014/main" id="{BB09BA41-26D5-734E-BB03-9B6AFD406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28877">
              <a:off x="5209371" y="1854284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BD1597E7-F11E-B548-BEF0-9BD01AEF4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20623">
              <a:off x="5605394" y="2467763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6">
              <a:extLst>
                <a:ext uri="{FF2B5EF4-FFF2-40B4-BE49-F238E27FC236}">
                  <a16:creationId xmlns:a16="http://schemas.microsoft.com/office/drawing/2014/main" id="{5A65D0EE-D613-B743-A044-0DDC851D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729715">
              <a:off x="5683816" y="3230821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4421481" y="3633088"/>
            <a:ext cx="2794000" cy="2097697"/>
            <a:chOff x="2808111" y="2067531"/>
            <a:chExt cx="2095500" cy="1573273"/>
          </a:xfrm>
        </p:grpSpPr>
        <p:pic>
          <p:nvPicPr>
            <p:cNvPr id="4" name="Picture 6" descr="bunnyPlain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36" b="89529" l="9906" r="89623">
                          <a14:foregroundMark x1="26887" y1="9424" x2="26887" y2="20419"/>
                          <a14:foregroundMark x1="51415" y1="5236" x2="50472" y2="14660"/>
                          <a14:foregroundMark x1="89623" y1="72251" x2="87736" y2="785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111" y="2067531"/>
              <a:ext cx="2095500" cy="157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44333" y="2764039"/>
              <a:ext cx="124177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Scene</a:t>
              </a:r>
            </a:p>
          </p:txBody>
        </p:sp>
      </p:grpSp>
      <p:sp>
        <p:nvSpPr>
          <p:cNvPr id="7" name="Smiley Face 6"/>
          <p:cNvSpPr/>
          <p:nvPr/>
        </p:nvSpPr>
        <p:spPr>
          <a:xfrm rot="1742551">
            <a:off x="1845498" y="2459957"/>
            <a:ext cx="838265" cy="838049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Connector 7"/>
          <p:cNvCxnSpPr>
            <a:stCxn id="7" idx="4"/>
          </p:cNvCxnSpPr>
          <p:nvPr/>
        </p:nvCxnSpPr>
        <p:spPr>
          <a:xfrm rot="1742551" flipH="1">
            <a:off x="1807710" y="3179656"/>
            <a:ext cx="2885" cy="10332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7" idx="4"/>
            <a:endCxn id="6" idx="2"/>
          </p:cNvCxnSpPr>
          <p:nvPr/>
        </p:nvCxnSpPr>
        <p:spPr>
          <a:xfrm>
            <a:off x="2061204" y="3245319"/>
            <a:ext cx="993061" cy="4800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4"/>
          </p:cNvCxnSpPr>
          <p:nvPr/>
        </p:nvCxnSpPr>
        <p:spPr>
          <a:xfrm rot="1742551" flipH="1">
            <a:off x="1288507" y="3045181"/>
            <a:ext cx="649099" cy="677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742551">
            <a:off x="1236445" y="4225699"/>
            <a:ext cx="623688" cy="11594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742551" flipH="1">
            <a:off x="854931" y="3965342"/>
            <a:ext cx="416247" cy="1285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86861" y="5463946"/>
            <a:ext cx="437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Photographer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“Light Field” Photography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3897">
            <a:off x="3094073" y="3376396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42396" y="1629779"/>
            <a:ext cx="6152169" cy="3794443"/>
            <a:chOff x="2150210" y="1328337"/>
            <a:chExt cx="4323732" cy="2769620"/>
          </a:xfrm>
        </p:grpSpPr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13194" y="3307832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77602">
              <a:off x="2639749" y="1859976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21437">
              <a:off x="3200163" y="1454175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81308">
              <a:off x="3924607" y="1328337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98398">
              <a:off x="4616749" y="1484190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28877">
              <a:off x="5209371" y="1854284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20623">
              <a:off x="5605394" y="2467763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729715">
              <a:off x="5683816" y="3230821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8999352" y="2014670"/>
            <a:ext cx="3388149" cy="4136392"/>
            <a:chOff x="6689721" y="1459255"/>
            <a:chExt cx="2032058" cy="2756471"/>
          </a:xfrm>
        </p:grpSpPr>
        <p:grpSp>
          <p:nvGrpSpPr>
            <p:cNvPr id="41" name="Group 40"/>
            <p:cNvGrpSpPr/>
            <p:nvPr/>
          </p:nvGrpSpPr>
          <p:grpSpPr>
            <a:xfrm>
              <a:off x="7157457" y="1459255"/>
              <a:ext cx="1241363" cy="2366780"/>
              <a:chOff x="244247" y="2466621"/>
              <a:chExt cx="1635367" cy="3358024"/>
            </a:xfrm>
          </p:grpSpPr>
          <p:sp>
            <p:nvSpPr>
              <p:cNvPr id="43" name="Smiley Face 42"/>
              <p:cNvSpPr/>
              <p:nvPr/>
            </p:nvSpPr>
            <p:spPr>
              <a:xfrm>
                <a:off x="457200" y="2466621"/>
                <a:ext cx="776248" cy="891403"/>
              </a:xfrm>
              <a:prstGeom prst="smileyFac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4" name="Straight Connector 43"/>
              <p:cNvCxnSpPr>
                <a:stCxn id="43" idx="4"/>
              </p:cNvCxnSpPr>
              <p:nvPr/>
            </p:nvCxnSpPr>
            <p:spPr>
              <a:xfrm flipH="1">
                <a:off x="842652" y="3358024"/>
                <a:ext cx="2672" cy="1098989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5" name="Straight Connector 44"/>
              <p:cNvCxnSpPr>
                <a:stCxn id="43" idx="4"/>
              </p:cNvCxnSpPr>
              <p:nvPr/>
            </p:nvCxnSpPr>
            <p:spPr>
              <a:xfrm>
                <a:off x="845325" y="3358024"/>
                <a:ext cx="1034289" cy="801265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6" name="Straight Connector 45"/>
              <p:cNvCxnSpPr>
                <a:stCxn id="43" idx="4"/>
              </p:cNvCxnSpPr>
              <p:nvPr/>
            </p:nvCxnSpPr>
            <p:spPr>
              <a:xfrm flipH="1">
                <a:off x="244247" y="3358024"/>
                <a:ext cx="601077" cy="720448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842652" y="4457013"/>
                <a:ext cx="577546" cy="1233311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457200" y="4457013"/>
                <a:ext cx="385452" cy="1367632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6689721" y="3826035"/>
              <a:ext cx="2032058" cy="389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User</a:t>
              </a:r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8897405" y="1732365"/>
            <a:ext cx="0" cy="44255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B755497-5680-2C43-BA07-0307DF978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391" y="2100039"/>
            <a:ext cx="1086866" cy="5760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3" b="98519" l="10000" r="88824">
                        <a14:foregroundMark x1="53824" y1="66296" x2="61176" y2="71111"/>
                        <a14:foregroundMark x1="43235" y1="87037" x2="55588" y2="8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795" y="1332774"/>
            <a:ext cx="2606931" cy="20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2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7F6A4-B76A-1A44-9486-2646FBAFB3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5" r="3" b="3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26" name="Picture 2" descr="Image result for camera array">
            <a:extLst>
              <a:ext uri="{FF2B5EF4-FFF2-40B4-BE49-F238E27FC236}">
                <a16:creationId xmlns:a16="http://schemas.microsoft.com/office/drawing/2014/main" id="{2F2A8D4B-1F47-0649-806C-2DB7A47EEF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r="-2" b="21493"/>
          <a:stretch/>
        </p:blipFill>
        <p:spPr bwMode="auto"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8BB8E-1448-2842-BC4E-32046EFA1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898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733A80-CA5A-B54A-B630-6E544B950C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364" r="1" b="26802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4B266C-20C0-A94C-930D-95CAA023AA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073" r="25895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4353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928989-6E95-D04D-8670-C31ABBEE9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29" r="4202"/>
          <a:stretch/>
        </p:blipFill>
        <p:spPr>
          <a:xfrm>
            <a:off x="-791306" y="0"/>
            <a:ext cx="9689123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82722-FA3C-844B-B2A9-31C2A0BC4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9" t="710" r="32223" b="18820"/>
          <a:stretch/>
        </p:blipFill>
        <p:spPr>
          <a:xfrm>
            <a:off x="7151071" y="463794"/>
            <a:ext cx="5826376" cy="398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1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9F323908-4672-0F45-A21E-9548DCAF676B}"/>
              </a:ext>
            </a:extLst>
          </p:cNvPr>
          <p:cNvGrpSpPr/>
          <p:nvPr/>
        </p:nvGrpSpPr>
        <p:grpSpPr>
          <a:xfrm rot="21279537">
            <a:off x="3722678" y="2904247"/>
            <a:ext cx="4027799" cy="2357514"/>
            <a:chOff x="2150210" y="1328337"/>
            <a:chExt cx="4323732" cy="2769620"/>
          </a:xfrm>
        </p:grpSpPr>
        <p:pic>
          <p:nvPicPr>
            <p:cNvPr id="52" name="Picture 6">
              <a:extLst>
                <a:ext uri="{FF2B5EF4-FFF2-40B4-BE49-F238E27FC236}">
                  <a16:creationId xmlns:a16="http://schemas.microsoft.com/office/drawing/2014/main" id="{EC6CDAA7-23F9-7142-83EB-FB68C7AF6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13194" y="3307832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6">
              <a:extLst>
                <a:ext uri="{FF2B5EF4-FFF2-40B4-BE49-F238E27FC236}">
                  <a16:creationId xmlns:a16="http://schemas.microsoft.com/office/drawing/2014/main" id="{56D22D2E-9E7C-9C44-8C8B-13BECF9A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77602">
              <a:off x="2639749" y="1859976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6">
              <a:extLst>
                <a:ext uri="{FF2B5EF4-FFF2-40B4-BE49-F238E27FC236}">
                  <a16:creationId xmlns:a16="http://schemas.microsoft.com/office/drawing/2014/main" id="{9337C993-41EA-FF4F-91E9-D7E5C6951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21437">
              <a:off x="3200163" y="1454175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6">
              <a:extLst>
                <a:ext uri="{FF2B5EF4-FFF2-40B4-BE49-F238E27FC236}">
                  <a16:creationId xmlns:a16="http://schemas.microsoft.com/office/drawing/2014/main" id="{80CD5BF6-1867-4740-A0D5-97C56CF73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81308">
              <a:off x="3924607" y="1328337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6">
              <a:extLst>
                <a:ext uri="{FF2B5EF4-FFF2-40B4-BE49-F238E27FC236}">
                  <a16:creationId xmlns:a16="http://schemas.microsoft.com/office/drawing/2014/main" id="{15A92EBB-CDC8-EB40-9D3E-856F226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98398">
              <a:off x="4616749" y="1484190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6">
              <a:extLst>
                <a:ext uri="{FF2B5EF4-FFF2-40B4-BE49-F238E27FC236}">
                  <a16:creationId xmlns:a16="http://schemas.microsoft.com/office/drawing/2014/main" id="{BB09BA41-26D5-734E-BB03-9B6AFD406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28877">
              <a:off x="5209371" y="1854284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6">
              <a:extLst>
                <a:ext uri="{FF2B5EF4-FFF2-40B4-BE49-F238E27FC236}">
                  <a16:creationId xmlns:a16="http://schemas.microsoft.com/office/drawing/2014/main" id="{BD1597E7-F11E-B548-BEF0-9BD01AEF4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20623">
              <a:off x="5605394" y="2467763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6">
              <a:extLst>
                <a:ext uri="{FF2B5EF4-FFF2-40B4-BE49-F238E27FC236}">
                  <a16:creationId xmlns:a16="http://schemas.microsoft.com/office/drawing/2014/main" id="{5A65D0EE-D613-B743-A044-0DDC851D4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729715">
              <a:off x="5683816" y="3230821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4421481" y="3633088"/>
            <a:ext cx="2794000" cy="2097697"/>
            <a:chOff x="2808111" y="2067531"/>
            <a:chExt cx="2095500" cy="1573273"/>
          </a:xfrm>
        </p:grpSpPr>
        <p:pic>
          <p:nvPicPr>
            <p:cNvPr id="4" name="Picture 6" descr="bunnyPlain.P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236" b="89529" l="9906" r="89623">
                          <a14:foregroundMark x1="26887" y1="9424" x2="26887" y2="20419"/>
                          <a14:foregroundMark x1="51415" y1="5236" x2="50472" y2="14660"/>
                          <a14:foregroundMark x1="89623" y1="72251" x2="87736" y2="785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111" y="2067531"/>
              <a:ext cx="2095500" cy="157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44333" y="2764039"/>
              <a:ext cx="124177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Scene</a:t>
              </a:r>
            </a:p>
          </p:txBody>
        </p:sp>
      </p:grpSp>
      <p:sp>
        <p:nvSpPr>
          <p:cNvPr id="7" name="Smiley Face 6"/>
          <p:cNvSpPr/>
          <p:nvPr/>
        </p:nvSpPr>
        <p:spPr>
          <a:xfrm rot="1742551">
            <a:off x="1845498" y="2459957"/>
            <a:ext cx="838265" cy="838049"/>
          </a:xfrm>
          <a:prstGeom prst="smileyFac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Connector 7"/>
          <p:cNvCxnSpPr>
            <a:stCxn id="7" idx="4"/>
          </p:cNvCxnSpPr>
          <p:nvPr/>
        </p:nvCxnSpPr>
        <p:spPr>
          <a:xfrm rot="1742551" flipH="1">
            <a:off x="1807710" y="3179656"/>
            <a:ext cx="2885" cy="10332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7" idx="4"/>
            <a:endCxn id="6" idx="2"/>
          </p:cNvCxnSpPr>
          <p:nvPr/>
        </p:nvCxnSpPr>
        <p:spPr>
          <a:xfrm>
            <a:off x="2061204" y="3245319"/>
            <a:ext cx="993061" cy="4800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4"/>
          </p:cNvCxnSpPr>
          <p:nvPr/>
        </p:nvCxnSpPr>
        <p:spPr>
          <a:xfrm rot="1742551" flipH="1">
            <a:off x="1288507" y="3045181"/>
            <a:ext cx="649099" cy="6773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742551">
            <a:off x="1236445" y="4225699"/>
            <a:ext cx="623688" cy="115949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742551" flipH="1">
            <a:off x="854931" y="3965342"/>
            <a:ext cx="416247" cy="1285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86861" y="5463946"/>
            <a:ext cx="4377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Helvetica"/>
                <a:ea typeface="ＭＳ Ｐゴシック" charset="0"/>
                <a:cs typeface="Helvetica"/>
              </a:rPr>
              <a:t>Photographer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“Light Field” Photography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3897">
            <a:off x="3094073" y="3376396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742396" y="1629779"/>
            <a:ext cx="6152169" cy="3794443"/>
            <a:chOff x="2150210" y="1328337"/>
            <a:chExt cx="4323732" cy="2769620"/>
          </a:xfrm>
        </p:grpSpPr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13194" y="3307832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77602">
              <a:off x="2639749" y="1859976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21437">
              <a:off x="3200163" y="1454175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81308">
              <a:off x="3924607" y="1328337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98398">
              <a:off x="4616749" y="1484190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28877">
              <a:off x="5209371" y="1854284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20623">
              <a:off x="5605394" y="2467763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729715">
              <a:off x="5683816" y="3230821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8999352" y="2014670"/>
            <a:ext cx="3388149" cy="4136392"/>
            <a:chOff x="6689721" y="1459255"/>
            <a:chExt cx="2032058" cy="2756471"/>
          </a:xfrm>
        </p:grpSpPr>
        <p:grpSp>
          <p:nvGrpSpPr>
            <p:cNvPr id="41" name="Group 40"/>
            <p:cNvGrpSpPr/>
            <p:nvPr/>
          </p:nvGrpSpPr>
          <p:grpSpPr>
            <a:xfrm>
              <a:off x="7157457" y="1459255"/>
              <a:ext cx="1241363" cy="2366780"/>
              <a:chOff x="244247" y="2466621"/>
              <a:chExt cx="1635367" cy="3358024"/>
            </a:xfrm>
          </p:grpSpPr>
          <p:sp>
            <p:nvSpPr>
              <p:cNvPr id="43" name="Smiley Face 42"/>
              <p:cNvSpPr/>
              <p:nvPr/>
            </p:nvSpPr>
            <p:spPr>
              <a:xfrm>
                <a:off x="457200" y="2466621"/>
                <a:ext cx="776248" cy="891403"/>
              </a:xfrm>
              <a:prstGeom prst="smileyFac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44" name="Straight Connector 43"/>
              <p:cNvCxnSpPr>
                <a:stCxn id="43" idx="4"/>
              </p:cNvCxnSpPr>
              <p:nvPr/>
            </p:nvCxnSpPr>
            <p:spPr>
              <a:xfrm flipH="1">
                <a:off x="842652" y="3358024"/>
                <a:ext cx="2672" cy="1098989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5" name="Straight Connector 44"/>
              <p:cNvCxnSpPr>
                <a:stCxn id="43" idx="4"/>
              </p:cNvCxnSpPr>
              <p:nvPr/>
            </p:nvCxnSpPr>
            <p:spPr>
              <a:xfrm>
                <a:off x="845325" y="3358024"/>
                <a:ext cx="1034289" cy="801265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6" name="Straight Connector 45"/>
              <p:cNvCxnSpPr>
                <a:stCxn id="43" idx="4"/>
              </p:cNvCxnSpPr>
              <p:nvPr/>
            </p:nvCxnSpPr>
            <p:spPr>
              <a:xfrm flipH="1">
                <a:off x="244247" y="3358024"/>
                <a:ext cx="601077" cy="720448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842652" y="4457013"/>
                <a:ext cx="577546" cy="1233311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457200" y="4457013"/>
                <a:ext cx="385452" cy="1367632"/>
              </a:xfrm>
              <a:prstGeom prst="lin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</p:cxnSp>
        </p:grpSp>
        <p:sp>
          <p:nvSpPr>
            <p:cNvPr id="42" name="TextBox 41"/>
            <p:cNvSpPr txBox="1"/>
            <p:nvPr/>
          </p:nvSpPr>
          <p:spPr>
            <a:xfrm>
              <a:off x="6689721" y="3826035"/>
              <a:ext cx="2032058" cy="3896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User</a:t>
              </a:r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8897405" y="1732365"/>
            <a:ext cx="0" cy="44255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3B755497-5680-2C43-BA07-0307DF978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391" y="2100039"/>
            <a:ext cx="1086866" cy="57603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93" b="98519" l="10000" r="88824">
                        <a14:foregroundMark x1="53824" y1="66296" x2="61176" y2="71111"/>
                        <a14:foregroundMark x1="43235" y1="87037" x2="55588" y2="87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4795" y="1332774"/>
            <a:ext cx="2606931" cy="206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26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D0A5-7EB8-0144-B55B-DC76F7B5DD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 1:</a:t>
            </a:r>
            <a:br>
              <a:rPr lang="en-US" dirty="0"/>
            </a:br>
            <a:r>
              <a:rPr lang="en-US" dirty="0"/>
              <a:t>Building a Geometry of Points &amp; Views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E167C-36C7-F04A-8805-5A83F367E9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Abe Davis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AF779-944F-8740-95B6-ED68C26AF709}"/>
              </a:ext>
            </a:extLst>
          </p:cNvPr>
          <p:cNvSpPr txBox="1"/>
          <p:nvPr/>
        </p:nvSpPr>
        <p:spPr>
          <a:xfrm>
            <a:off x="3006811" y="4429919"/>
            <a:ext cx="61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Or “Let’s derive homogeneous coordinates from scratch!”</a:t>
            </a:r>
          </a:p>
        </p:txBody>
      </p:sp>
    </p:spTree>
    <p:extLst>
      <p:ext uri="{BB962C8B-B14F-4D97-AF65-F5344CB8AC3E}">
        <p14:creationId xmlns:p14="http://schemas.microsoft.com/office/powerpoint/2010/main" val="1198818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can’t capture </a:t>
            </a:r>
            <a:r>
              <a:rPr lang="en-US" i="1" dirty="0"/>
              <a:t>all </a:t>
            </a:r>
            <a:r>
              <a:rPr lang="en-US" dirty="0"/>
              <a:t>the images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0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421481" y="3633088"/>
            <a:ext cx="2794000" cy="2097697"/>
            <a:chOff x="2808111" y="2067531"/>
            <a:chExt cx="2095500" cy="1573273"/>
          </a:xfrm>
        </p:grpSpPr>
        <p:pic>
          <p:nvPicPr>
            <p:cNvPr id="4" name="Picture 6" descr="bunnyPl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111" y="2067531"/>
              <a:ext cx="2095500" cy="157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44333" y="2764039"/>
              <a:ext cx="124177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Scene</a:t>
              </a:r>
            </a:p>
          </p:txBody>
        </p: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Field Photography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10095" y="1938902"/>
            <a:ext cx="5517268" cy="2490996"/>
            <a:chOff x="2257569" y="1454175"/>
            <a:chExt cx="4137951" cy="1868247"/>
          </a:xfrm>
        </p:grpSpPr>
        <p:pic>
          <p:nvPicPr>
            <p:cNvPr id="35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98398">
              <a:off x="4616749" y="1484190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420623">
              <a:off x="5605394" y="2467763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763897">
              <a:off x="2320553" y="2532297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421437">
              <a:off x="3200163" y="1454175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2866947" y="1771116"/>
            <a:ext cx="5764976" cy="3692827"/>
            <a:chOff x="2150210" y="1328337"/>
            <a:chExt cx="4323732" cy="2769620"/>
          </a:xfrm>
        </p:grpSpPr>
        <p:pic>
          <p:nvPicPr>
            <p:cNvPr id="30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13194" y="3307832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77602">
              <a:off x="2639749" y="1859976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281308">
              <a:off x="3924607" y="1328337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28877">
              <a:off x="5209371" y="1854284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729715">
              <a:off x="5683816" y="3230821"/>
              <a:ext cx="727141" cy="853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153917" y="1510323"/>
            <a:ext cx="3629377" cy="609152"/>
            <a:chOff x="308995" y="1132740"/>
            <a:chExt cx="2722033" cy="456864"/>
          </a:xfrm>
        </p:grpSpPr>
        <p:pic>
          <p:nvPicPr>
            <p:cNvPr id="50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8568" y="1093167"/>
              <a:ext cx="456864" cy="53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862585" y="1132740"/>
              <a:ext cx="216844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Captured Views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3917" y="2201336"/>
            <a:ext cx="3629377" cy="646535"/>
            <a:chOff x="308995" y="1758845"/>
            <a:chExt cx="2722033" cy="484901"/>
          </a:xfrm>
        </p:grpSpPr>
        <p:pic>
          <p:nvPicPr>
            <p:cNvPr id="54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8568" y="1747309"/>
              <a:ext cx="456864" cy="53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62585" y="1758845"/>
              <a:ext cx="216844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Synthesized Views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97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421481" y="3633088"/>
            <a:ext cx="2794000" cy="2097697"/>
            <a:chOff x="2808111" y="2067531"/>
            <a:chExt cx="2095500" cy="1573273"/>
          </a:xfrm>
        </p:grpSpPr>
        <p:pic>
          <p:nvPicPr>
            <p:cNvPr id="4" name="Picture 6" descr="bunnyPlai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111" y="2067531"/>
              <a:ext cx="2095500" cy="1573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3344333" y="2764039"/>
              <a:ext cx="124177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prstClr val="black"/>
                  </a:solidFill>
                  <a:latin typeface="Helvetica"/>
                  <a:ea typeface="ＭＳ Ｐゴシック" charset="0"/>
                  <a:cs typeface="Helvetica"/>
                </a:rPr>
                <a:t>Scene</a:t>
              </a:r>
            </a:p>
          </p:txBody>
        </p: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Field Photography</a:t>
            </a:r>
          </a:p>
        </p:txBody>
      </p:sp>
      <p:pic>
        <p:nvPicPr>
          <p:cNvPr id="35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98398">
            <a:off x="6155669" y="1978920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20623">
            <a:off x="7473861" y="3290351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63897">
            <a:off x="3094073" y="3376396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21437">
            <a:off x="4266888" y="1938900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50928" y="4410443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77602">
            <a:off x="3519668" y="2479968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81308">
            <a:off x="5232813" y="1771116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28877">
            <a:off x="6945832" y="2472379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6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29715">
            <a:off x="7578424" y="4307761"/>
            <a:ext cx="969521" cy="11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153917" y="1510323"/>
            <a:ext cx="3629377" cy="609152"/>
            <a:chOff x="308995" y="1132740"/>
            <a:chExt cx="2722033" cy="456864"/>
          </a:xfrm>
        </p:grpSpPr>
        <p:pic>
          <p:nvPicPr>
            <p:cNvPr id="50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00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8568" y="1093167"/>
              <a:ext cx="456864" cy="53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862585" y="1132740"/>
              <a:ext cx="216844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Captured Views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3917" y="2201336"/>
            <a:ext cx="3629377" cy="646535"/>
            <a:chOff x="308995" y="1758845"/>
            <a:chExt cx="2722033" cy="484901"/>
          </a:xfrm>
        </p:grpSpPr>
        <p:pic>
          <p:nvPicPr>
            <p:cNvPr id="54" name="Picture 6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8568" y="1747309"/>
              <a:ext cx="456864" cy="53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862585" y="1758845"/>
              <a:ext cx="216844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Synthesized Views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53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and Reconstruction</a:t>
            </a:r>
          </a:p>
        </p:txBody>
      </p:sp>
      <p:cxnSp>
        <p:nvCxnSpPr>
          <p:cNvPr id="4" name="Curved Connector 3"/>
          <p:cNvCxnSpPr/>
          <p:nvPr/>
        </p:nvCxnSpPr>
        <p:spPr>
          <a:xfrm rot="5400000" flipH="1" flipV="1">
            <a:off x="4516178" y="1847288"/>
            <a:ext cx="2895937" cy="3579588"/>
          </a:xfrm>
          <a:prstGeom prst="curvedConnector3">
            <a:avLst>
              <a:gd name="adj1" fmla="val 46923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3533769" y="2189116"/>
            <a:ext cx="4352026" cy="3230084"/>
            <a:chOff x="2436808" y="1824261"/>
            <a:chExt cx="3626688" cy="2691737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436808" y="1824261"/>
              <a:ext cx="0" cy="269173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2436808" y="4515998"/>
              <a:ext cx="362668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174327" y="2467572"/>
            <a:ext cx="3711468" cy="2368729"/>
            <a:chOff x="2970606" y="2056307"/>
            <a:chExt cx="3092890" cy="1973941"/>
          </a:xfrm>
        </p:grpSpPr>
        <p:sp>
          <p:nvSpPr>
            <p:cNvPr id="7" name="Oval 6"/>
            <p:cNvSpPr/>
            <p:nvPr/>
          </p:nvSpPr>
          <p:spPr bwMode="auto">
            <a:xfrm>
              <a:off x="2970606" y="3844611"/>
              <a:ext cx="235499" cy="185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3645704" y="3083499"/>
              <a:ext cx="235499" cy="185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838900" y="3052559"/>
              <a:ext cx="235499" cy="185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827997" y="2056307"/>
              <a:ext cx="235499" cy="185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043546" y="5624958"/>
            <a:ext cx="810490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880" b="1" dirty="0">
                <a:solidFill>
                  <a:prstClr val="black"/>
                </a:solidFill>
                <a:latin typeface="Calibri"/>
              </a:rPr>
              <a:t>Camera parameters</a:t>
            </a:r>
          </a:p>
          <a:p>
            <a:pPr algn="ctr" defTabSz="547788"/>
            <a:r>
              <a:rPr lang="en-US" sz="2880" dirty="0">
                <a:solidFill>
                  <a:prstClr val="black"/>
                </a:solidFill>
                <a:latin typeface="Calibri"/>
              </a:rPr>
              <a:t>(e.g. position, orientation, focus, depth of field…)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1786108" y="3469948"/>
            <a:ext cx="2327563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3840" b="1" dirty="0">
                <a:solidFill>
                  <a:prstClr val="black"/>
                </a:solidFill>
                <a:latin typeface="Calibri"/>
              </a:rPr>
              <a:t>Images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844636" y="2036889"/>
            <a:ext cx="3061855" cy="1774705"/>
            <a:chOff x="2695863" y="1697396"/>
            <a:chExt cx="2551546" cy="1478921"/>
          </a:xfrm>
        </p:grpSpPr>
        <p:sp>
          <p:nvSpPr>
            <p:cNvPr id="11" name="Oval 10"/>
            <p:cNvSpPr/>
            <p:nvPr/>
          </p:nvSpPr>
          <p:spPr bwMode="auto">
            <a:xfrm>
              <a:off x="4336502" y="2990680"/>
              <a:ext cx="235499" cy="18563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695863" y="1697396"/>
              <a:ext cx="2551546" cy="1188968"/>
              <a:chOff x="2695863" y="1697396"/>
              <a:chExt cx="2551546" cy="1188968"/>
            </a:xfrm>
          </p:grpSpPr>
          <p:cxnSp>
            <p:nvCxnSpPr>
              <p:cNvPr id="20" name="Straight Arrow Connector 19"/>
              <p:cNvCxnSpPr/>
              <p:nvPr/>
            </p:nvCxnSpPr>
            <p:spPr>
              <a:xfrm>
                <a:off x="3971636" y="2343727"/>
                <a:ext cx="364866" cy="54263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2695863" y="1697396"/>
                <a:ext cx="2551546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47788"/>
                <a:r>
                  <a:rPr lang="en-US" sz="2160" dirty="0">
                    <a:solidFill>
                      <a:prstClr val="black"/>
                    </a:solidFill>
                    <a:latin typeface="Calibri"/>
                  </a:rPr>
                  <a:t>How do we synthesize this image?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3708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and Reconstruction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97528" y="1600230"/>
            <a:ext cx="5541817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do we sample?</a:t>
            </a:r>
          </a:p>
          <a:p>
            <a:r>
              <a:rPr lang="en-US" dirty="0"/>
              <a:t>What space do we use to represent our data?</a:t>
            </a:r>
          </a:p>
          <a:p>
            <a:r>
              <a:rPr lang="en-US" dirty="0"/>
              <a:t>How do we Interpolate in that space?</a:t>
            </a:r>
          </a:p>
          <a:p>
            <a:r>
              <a:rPr lang="en-US" dirty="0"/>
              <a:t>How do we extract images from that space?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81734" y="2088261"/>
            <a:ext cx="4352026" cy="3230084"/>
            <a:chOff x="5608320" y="3086100"/>
            <a:chExt cx="2346960" cy="2209800"/>
          </a:xfrm>
        </p:grpSpPr>
        <p:cxnSp>
          <p:nvCxnSpPr>
            <p:cNvPr id="4" name="Curved Connector 3"/>
            <p:cNvCxnSpPr/>
            <p:nvPr/>
          </p:nvCxnSpPr>
          <p:spPr>
            <a:xfrm rot="5400000" flipH="1" flipV="1">
              <a:off x="5928360" y="3111500"/>
              <a:ext cx="1981200" cy="1930400"/>
            </a:xfrm>
            <a:prstGeom prst="curvedConnector3">
              <a:avLst>
                <a:gd name="adj1" fmla="val 46923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608320" y="3086100"/>
              <a:ext cx="0" cy="22098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608320" y="5295900"/>
              <a:ext cx="23469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 bwMode="auto">
            <a:xfrm>
              <a:off x="5953760" y="474472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390640" y="411988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162800" y="409448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7802880" y="3276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837680" y="4043680"/>
              <a:ext cx="152400" cy="1524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1096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and Reconstruction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97528" y="1600230"/>
            <a:ext cx="5541817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do we sample?</a:t>
            </a:r>
          </a:p>
          <a:p>
            <a:r>
              <a:rPr lang="en-US" dirty="0"/>
              <a:t>What space do we use to represent our data?</a:t>
            </a:r>
          </a:p>
          <a:p>
            <a:r>
              <a:rPr lang="en-US" dirty="0"/>
              <a:t>How do we Interpolate in that space?</a:t>
            </a:r>
          </a:p>
          <a:p>
            <a:r>
              <a:rPr lang="en-US" dirty="0"/>
              <a:t>How do we extract images from that space?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49EC35-8DA6-234D-AF98-C0805D93A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59" r="15088"/>
          <a:stretch/>
        </p:blipFill>
        <p:spPr>
          <a:xfrm>
            <a:off x="6539345" y="1914906"/>
            <a:ext cx="5178637" cy="30281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D88561-C400-1549-A633-514FE5E929F0}"/>
              </a:ext>
            </a:extLst>
          </p:cNvPr>
          <p:cNvSpPr/>
          <p:nvPr/>
        </p:nvSpPr>
        <p:spPr>
          <a:xfrm>
            <a:off x="738554" y="2233246"/>
            <a:ext cx="5800791" cy="379827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and Reconstruction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97528" y="1600230"/>
            <a:ext cx="5541817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do we sample?</a:t>
            </a:r>
          </a:p>
          <a:p>
            <a:r>
              <a:rPr lang="en-US" dirty="0"/>
              <a:t>What space do we use to represent our data?</a:t>
            </a:r>
          </a:p>
          <a:p>
            <a:r>
              <a:rPr lang="en-US" dirty="0"/>
              <a:t>How do we Interpolate in that space?</a:t>
            </a:r>
          </a:p>
          <a:p>
            <a:r>
              <a:rPr lang="en-US" dirty="0"/>
              <a:t>How do we extract images from that space?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81734" y="2088261"/>
            <a:ext cx="4352026" cy="3230084"/>
            <a:chOff x="5608320" y="3086100"/>
            <a:chExt cx="2346960" cy="2209800"/>
          </a:xfrm>
        </p:grpSpPr>
        <p:cxnSp>
          <p:nvCxnSpPr>
            <p:cNvPr id="4" name="Curved Connector 3"/>
            <p:cNvCxnSpPr/>
            <p:nvPr/>
          </p:nvCxnSpPr>
          <p:spPr>
            <a:xfrm rot="5400000" flipH="1" flipV="1">
              <a:off x="5928360" y="3111500"/>
              <a:ext cx="1981200" cy="1930400"/>
            </a:xfrm>
            <a:prstGeom prst="curvedConnector3">
              <a:avLst>
                <a:gd name="adj1" fmla="val 46923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608320" y="3086100"/>
              <a:ext cx="0" cy="220980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608320" y="5295900"/>
              <a:ext cx="234696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 bwMode="auto">
            <a:xfrm>
              <a:off x="5953760" y="474472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390640" y="411988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162800" y="409448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7802880" y="3276600"/>
              <a:ext cx="152400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837680" y="4043680"/>
              <a:ext cx="152400" cy="15240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EFBAF2A-2F0A-234B-ACA0-7AE74A54A923}"/>
              </a:ext>
            </a:extLst>
          </p:cNvPr>
          <p:cNvSpPr/>
          <p:nvPr/>
        </p:nvSpPr>
        <p:spPr>
          <a:xfrm flipV="1">
            <a:off x="738554" y="1539655"/>
            <a:ext cx="5800790" cy="827062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334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and Reconstructing Rays</a:t>
            </a:r>
          </a:p>
        </p:txBody>
      </p:sp>
      <p:cxnSp>
        <p:nvCxnSpPr>
          <p:cNvPr id="4" name="Curved Connector 3"/>
          <p:cNvCxnSpPr/>
          <p:nvPr/>
        </p:nvCxnSpPr>
        <p:spPr>
          <a:xfrm rot="5400000" flipH="1" flipV="1">
            <a:off x="7664136" y="1746432"/>
            <a:ext cx="2895937" cy="3579588"/>
          </a:xfrm>
          <a:prstGeom prst="curvedConnector3">
            <a:avLst>
              <a:gd name="adj1" fmla="val 46923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681734" y="2088261"/>
            <a:ext cx="0" cy="323008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681734" y="5318341"/>
            <a:ext cx="435202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 bwMode="auto">
          <a:xfrm>
            <a:off x="8132427" y="3599343"/>
            <a:ext cx="282599" cy="2227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9564262" y="3562215"/>
            <a:ext cx="282599" cy="2227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961376" y="3487960"/>
            <a:ext cx="282599" cy="22276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 descr="cam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20556">
            <a:off x="1561236" y="3251578"/>
            <a:ext cx="1234440" cy="1066800"/>
          </a:xfrm>
          <a:prstGeom prst="rect">
            <a:avLst/>
          </a:prstGeom>
        </p:spPr>
      </p:pic>
      <p:pic>
        <p:nvPicPr>
          <p:cNvPr id="19" name="Picture 18" descr="cam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0368">
            <a:off x="4230348" y="3251578"/>
            <a:ext cx="1234440" cy="1066800"/>
          </a:xfrm>
          <a:prstGeom prst="rect">
            <a:avLst/>
          </a:prstGeom>
        </p:spPr>
      </p:pic>
      <p:pic>
        <p:nvPicPr>
          <p:cNvPr id="20" name="Picture 19" descr="cam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3308" y="5068015"/>
            <a:ext cx="123444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and Reconstructing Rays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81734" y="2088261"/>
            <a:ext cx="4352026" cy="3230084"/>
            <a:chOff x="5060112" y="1740214"/>
            <a:chExt cx="3626688" cy="2691737"/>
          </a:xfrm>
        </p:grpSpPr>
        <p:cxnSp>
          <p:nvCxnSpPr>
            <p:cNvPr id="4" name="Curved Connector 3"/>
            <p:cNvCxnSpPr/>
            <p:nvPr/>
          </p:nvCxnSpPr>
          <p:spPr>
            <a:xfrm rot="5400000" flipH="1" flipV="1">
              <a:off x="5878765" y="1455360"/>
              <a:ext cx="2413281" cy="2982990"/>
            </a:xfrm>
            <a:prstGeom prst="curvedConnector3">
              <a:avLst>
                <a:gd name="adj1" fmla="val 46923"/>
              </a:avLst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060112" y="1740214"/>
              <a:ext cx="0" cy="2691737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060112" y="4431951"/>
              <a:ext cx="362668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 bwMode="auto">
            <a:xfrm>
              <a:off x="6269008" y="2999452"/>
              <a:ext cx="235499" cy="185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462204" y="2968512"/>
              <a:ext cx="235499" cy="18563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6959806" y="2906633"/>
              <a:ext cx="235499" cy="185637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45056" y="3167757"/>
            <a:ext cx="3735912" cy="3050878"/>
            <a:chOff x="862880" y="2639798"/>
            <a:chExt cx="3113260" cy="2542398"/>
          </a:xfrm>
        </p:grpSpPr>
        <p:pic>
          <p:nvPicPr>
            <p:cNvPr id="18" name="Picture 17" descr="cam.ai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556">
              <a:off x="793030" y="2709648"/>
              <a:ext cx="1028700" cy="889000"/>
            </a:xfrm>
            <a:prstGeom prst="rect">
              <a:avLst/>
            </a:prstGeom>
          </p:spPr>
        </p:pic>
        <p:pic>
          <p:nvPicPr>
            <p:cNvPr id="19" name="Picture 18" descr="cam.ai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40368">
              <a:off x="3017290" y="2709648"/>
              <a:ext cx="1028700" cy="889000"/>
            </a:xfrm>
            <a:prstGeom prst="rect">
              <a:avLst/>
            </a:prstGeom>
          </p:spPr>
        </p:pic>
        <p:pic>
          <p:nvPicPr>
            <p:cNvPr id="20" name="Picture 19" descr="cam.ai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28090" y="4223346"/>
              <a:ext cx="1028700" cy="88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50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6.66667E-6 L 0.22604 -0.14751 " pathEditMode="relative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and Reconstructing Rays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435928" y="1302330"/>
            <a:ext cx="5070763" cy="3089563"/>
            <a:chOff x="2355273" y="1085273"/>
            <a:chExt cx="4225636" cy="2574636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355273" y="1270000"/>
              <a:ext cx="2112818" cy="23899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597727" y="1085273"/>
              <a:ext cx="1870364" cy="257463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505364" y="1181366"/>
              <a:ext cx="1962727" cy="2478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4560456" y="1181366"/>
              <a:ext cx="1686124" cy="2478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4560456" y="1181366"/>
              <a:ext cx="1881909" cy="24785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4560456" y="1270000"/>
              <a:ext cx="2020453" cy="238990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129344" y="2157577"/>
            <a:ext cx="3735912" cy="3050878"/>
            <a:chOff x="862880" y="2639798"/>
            <a:chExt cx="3113260" cy="2542398"/>
          </a:xfrm>
        </p:grpSpPr>
        <p:pic>
          <p:nvPicPr>
            <p:cNvPr id="15" name="Picture 14" descr="cam.ai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20556">
              <a:off x="793030" y="2709648"/>
              <a:ext cx="1028700" cy="889000"/>
            </a:xfrm>
            <a:prstGeom prst="rect">
              <a:avLst/>
            </a:prstGeom>
          </p:spPr>
        </p:pic>
        <p:pic>
          <p:nvPicPr>
            <p:cNvPr id="16" name="Picture 15" descr="cam.ai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40368">
              <a:off x="3017290" y="2709648"/>
              <a:ext cx="1028700" cy="889000"/>
            </a:xfrm>
            <a:prstGeom prst="rect">
              <a:avLst/>
            </a:prstGeom>
          </p:spPr>
        </p:pic>
        <p:pic>
          <p:nvPicPr>
            <p:cNvPr id="17" name="Picture 16" descr="cam.ai"/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928090" y="4223346"/>
              <a:ext cx="1028700" cy="889000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1995070" y="5611091"/>
            <a:ext cx="8201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4800" dirty="0">
                <a:solidFill>
                  <a:prstClr val="black"/>
                </a:solidFill>
                <a:latin typeface="Calibri"/>
              </a:rPr>
              <a:t>Sample ≈ Pixel ≈ 1 Ray of Light</a:t>
            </a:r>
          </a:p>
        </p:txBody>
      </p:sp>
    </p:spTree>
    <p:extLst>
      <p:ext uri="{BB962C8B-B14F-4D97-AF65-F5344CB8AC3E}">
        <p14:creationId xmlns:p14="http://schemas.microsoft.com/office/powerpoint/2010/main" val="4080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C35512-4186-D648-AE89-7C376E62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15566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may observe geometry in different ways</a:t>
            </a:r>
          </a:p>
          <a:p>
            <a:pPr lvl="1"/>
            <a:r>
              <a:rPr lang="en-US" dirty="0"/>
              <a:t>e.g., different views or cameras</a:t>
            </a:r>
          </a:p>
          <a:p>
            <a:r>
              <a:rPr lang="en-US" dirty="0"/>
              <a:t>How do we separate our description of geometry from our choice of reference frame?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DAE4EB-D3D5-A645-BCC1-FF66D9F2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F131ECD-1528-7F4B-892D-C47FCE0FCB97}"/>
              </a:ext>
            </a:extLst>
          </p:cNvPr>
          <p:cNvGrpSpPr/>
          <p:nvPr/>
        </p:nvGrpSpPr>
        <p:grpSpPr>
          <a:xfrm>
            <a:off x="1450226" y="4026221"/>
            <a:ext cx="2397671" cy="2197101"/>
            <a:chOff x="1146030" y="2722617"/>
            <a:chExt cx="3086100" cy="2827942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E5615E30-B33E-1C49-99E2-6395D841C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46030" y="3099459"/>
              <a:ext cx="3086100" cy="2451100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342299D-35F5-C948-AE02-F9B644A44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1601" y="3590506"/>
              <a:ext cx="182418" cy="14095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41DB149-0FB2-664A-BECF-FD8DFC361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5730" y="2722617"/>
              <a:ext cx="266700" cy="304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A10FD14-C32C-6C4D-9160-9181186BF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74757" y="3590506"/>
              <a:ext cx="151081" cy="160524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CB15535-FF4B-2B44-B0EF-5A2674D1F0A4}"/>
              </a:ext>
            </a:extLst>
          </p:cNvPr>
          <p:cNvGrpSpPr/>
          <p:nvPr/>
        </p:nvGrpSpPr>
        <p:grpSpPr>
          <a:xfrm>
            <a:off x="3444423" y="2987658"/>
            <a:ext cx="2039112" cy="1651000"/>
            <a:chOff x="5898515" y="2754483"/>
            <a:chExt cx="2039112" cy="165100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F00B1EB-7223-C640-BF9B-E05D0407DB07}"/>
                </a:ext>
              </a:extLst>
            </p:cNvPr>
            <p:cNvSpPr/>
            <p:nvPr/>
          </p:nvSpPr>
          <p:spPr>
            <a:xfrm>
              <a:off x="5898515" y="3611814"/>
              <a:ext cx="181232" cy="1812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91E8C5C9-7DCC-5243-9153-65C7B7436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59627" y="2754483"/>
              <a:ext cx="1778000" cy="1651000"/>
            </a:xfrm>
            <a:prstGeom prst="rect">
              <a:avLst/>
            </a:prstGeom>
          </p:spPr>
        </p:pic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DCAFDAC-937F-5643-BAAE-C37F33B7102A}"/>
              </a:ext>
            </a:extLst>
          </p:cNvPr>
          <p:cNvCxnSpPr>
            <a:endCxn id="62" idx="3"/>
          </p:cNvCxnSpPr>
          <p:nvPr/>
        </p:nvCxnSpPr>
        <p:spPr>
          <a:xfrm flipV="1">
            <a:off x="2649061" y="3999680"/>
            <a:ext cx="821903" cy="12066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07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350820" y="2507672"/>
            <a:ext cx="2784764" cy="20781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788"/>
            <a:r>
              <a:rPr lang="en-US" sz="4320" b="1" dirty="0">
                <a:solidFill>
                  <a:prstClr val="white"/>
                </a:solidFill>
                <a:latin typeface="Calibri"/>
              </a:rPr>
              <a:t>Captured</a:t>
            </a:r>
          </a:p>
          <a:p>
            <a:pPr algn="ctr" defTabSz="547788"/>
            <a:r>
              <a:rPr lang="en-US" sz="4320" b="1" dirty="0">
                <a:solidFill>
                  <a:prstClr val="white"/>
                </a:solidFill>
                <a:latin typeface="Calibri"/>
              </a:rPr>
              <a:t>Images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703634" y="2507672"/>
            <a:ext cx="2784764" cy="20781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788"/>
            <a:r>
              <a:rPr lang="en-US" sz="4320" b="1" dirty="0">
                <a:solidFill>
                  <a:prstClr val="white"/>
                </a:solidFill>
                <a:latin typeface="Calibri"/>
              </a:rPr>
              <a:t>Ray Space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6436" y="2507672"/>
            <a:ext cx="2784764" cy="20781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788"/>
            <a:r>
              <a:rPr lang="en-US" sz="4320" b="1" dirty="0">
                <a:solidFill>
                  <a:prstClr val="white"/>
                </a:solidFill>
                <a:latin typeface="Calibri"/>
              </a:rPr>
              <a:t>New Images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12275" y="2937165"/>
            <a:ext cx="753686" cy="131618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426039" y="2937165"/>
            <a:ext cx="753686" cy="131618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835248" y="4752110"/>
            <a:ext cx="2653146" cy="1532745"/>
            <a:chOff x="3521363" y="3960091"/>
            <a:chExt cx="2210955" cy="1277287"/>
          </a:xfrm>
        </p:grpSpPr>
        <p:sp>
          <p:nvSpPr>
            <p:cNvPr id="3" name="TextBox 2"/>
            <p:cNvSpPr txBox="1"/>
            <p:nvPr/>
          </p:nvSpPr>
          <p:spPr>
            <a:xfrm>
              <a:off x="3521363" y="4421771"/>
              <a:ext cx="2210955" cy="81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dirty="0">
                  <a:solidFill>
                    <a:prstClr val="black"/>
                  </a:solidFill>
                  <a:latin typeface="Calibri"/>
                </a:rPr>
                <a:t>Interpolation happens here</a:t>
              </a:r>
            </a:p>
          </p:txBody>
        </p:sp>
        <p:cxnSp>
          <p:nvCxnSpPr>
            <p:cNvPr id="12" name="Straight Arrow Connector 11"/>
            <p:cNvCxnSpPr>
              <a:stCxn id="3" idx="0"/>
            </p:cNvCxnSpPr>
            <p:nvPr/>
          </p:nvCxnSpPr>
          <p:spPr>
            <a:xfrm flipH="1" flipV="1">
              <a:off x="4606638" y="3960091"/>
              <a:ext cx="20203" cy="4616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291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should we parameterize light?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Light ray = f(?)</a:t>
            </a:r>
          </a:p>
        </p:txBody>
      </p:sp>
    </p:spTree>
    <p:extLst>
      <p:ext uri="{BB962C8B-B14F-4D97-AF65-F5344CB8AC3E}">
        <p14:creationId xmlns:p14="http://schemas.microsoft.com/office/powerpoint/2010/main" val="26932918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Radiance:</a:t>
            </a:r>
          </a:p>
          <a:p>
            <a:pPr lvl="1"/>
            <a:r>
              <a:rPr lang="en-US" dirty="0"/>
              <a:t>R(position, angle)</a:t>
            </a:r>
          </a:p>
          <a:p>
            <a:pPr lvl="1"/>
            <a:r>
              <a:rPr lang="en-US" dirty="0"/>
              <a:t>How many dimensions?</a:t>
            </a:r>
          </a:p>
        </p:txBody>
      </p:sp>
      <p:sp>
        <p:nvSpPr>
          <p:cNvPr id="4" name="Oval 3"/>
          <p:cNvSpPr/>
          <p:nvPr/>
        </p:nvSpPr>
        <p:spPr>
          <a:xfrm>
            <a:off x="8537860" y="2820742"/>
            <a:ext cx="131894" cy="976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8" tIns="54779" rIns="109558" bIns="54779"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>
            <a:stCxn id="4" idx="7"/>
          </p:cNvCxnSpPr>
          <p:nvPr/>
        </p:nvCxnSpPr>
        <p:spPr>
          <a:xfrm flipV="1">
            <a:off x="8650454" y="2136926"/>
            <a:ext cx="1484797" cy="698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951667" y="3712142"/>
            <a:ext cx="146549" cy="1221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8" tIns="54779" rIns="109558" bIns="54779"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/>
          <p:cNvCxnSpPr>
            <a:stCxn id="7" idx="5"/>
          </p:cNvCxnSpPr>
          <p:nvPr/>
        </p:nvCxnSpPr>
        <p:spPr>
          <a:xfrm>
            <a:off x="8076753" y="3816371"/>
            <a:ext cx="1413670" cy="6772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248235" y="2820742"/>
            <a:ext cx="131894" cy="976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8" tIns="54779" rIns="109558" bIns="54779"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>
            <a:stCxn id="10" idx="7"/>
          </p:cNvCxnSpPr>
          <p:nvPr/>
        </p:nvCxnSpPr>
        <p:spPr>
          <a:xfrm flipV="1">
            <a:off x="7360841" y="1514196"/>
            <a:ext cx="1308940" cy="1320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406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Radiance:</a:t>
            </a:r>
          </a:p>
          <a:p>
            <a:pPr lvl="1"/>
            <a:r>
              <a:rPr lang="en-US" dirty="0"/>
              <a:t>R(position, angle)</a:t>
            </a:r>
          </a:p>
          <a:p>
            <a:pPr lvl="1"/>
            <a:r>
              <a:rPr lang="en-US" dirty="0"/>
              <a:t>Position =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Angle = (theta, phi)</a:t>
            </a:r>
          </a:p>
          <a:p>
            <a:pPr lvl="1"/>
            <a:r>
              <a:rPr lang="en-US" dirty="0"/>
              <a:t>5 dimensions</a:t>
            </a:r>
          </a:p>
        </p:txBody>
      </p:sp>
      <p:sp>
        <p:nvSpPr>
          <p:cNvPr id="4" name="Oval 3"/>
          <p:cNvSpPr/>
          <p:nvPr/>
        </p:nvSpPr>
        <p:spPr>
          <a:xfrm>
            <a:off x="8537860" y="2820742"/>
            <a:ext cx="131894" cy="976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8" tIns="54779" rIns="109558" bIns="54779"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>
            <a:stCxn id="4" idx="7"/>
          </p:cNvCxnSpPr>
          <p:nvPr/>
        </p:nvCxnSpPr>
        <p:spPr>
          <a:xfrm flipV="1">
            <a:off x="8650454" y="2136926"/>
            <a:ext cx="1484797" cy="698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951667" y="3712142"/>
            <a:ext cx="146549" cy="1221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8" tIns="54779" rIns="109558" bIns="54779"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Arrow Connector 8"/>
          <p:cNvCxnSpPr>
            <a:stCxn id="7" idx="5"/>
          </p:cNvCxnSpPr>
          <p:nvPr/>
        </p:nvCxnSpPr>
        <p:spPr>
          <a:xfrm>
            <a:off x="8076753" y="3816371"/>
            <a:ext cx="1413670" cy="6772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248235" y="2820742"/>
            <a:ext cx="131894" cy="976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558" tIns="54779" rIns="109558" bIns="54779"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>
            <a:stCxn id="10" idx="7"/>
          </p:cNvCxnSpPr>
          <p:nvPr/>
        </p:nvCxnSpPr>
        <p:spPr>
          <a:xfrm flipV="1">
            <a:off x="7360841" y="1514196"/>
            <a:ext cx="1308940" cy="13208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220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good parameterization for light?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0" y="1600230"/>
            <a:ext cx="9475260" cy="4525963"/>
          </a:xfrm>
        </p:spPr>
        <p:txBody>
          <a:bodyPr/>
          <a:lstStyle/>
          <a:p>
            <a:r>
              <a:rPr lang="en-US" dirty="0"/>
              <a:t>The Light Field</a:t>
            </a:r>
          </a:p>
        </p:txBody>
      </p:sp>
    </p:spTree>
    <p:extLst>
      <p:ext uri="{BB962C8B-B14F-4D97-AF65-F5344CB8AC3E}">
        <p14:creationId xmlns:p14="http://schemas.microsoft.com/office/powerpoint/2010/main" val="80748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08" y="3132671"/>
            <a:ext cx="9732702" cy="3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good parameterization for light?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0" y="1600230"/>
            <a:ext cx="9475260" cy="4525963"/>
          </a:xfrm>
        </p:spPr>
        <p:txBody>
          <a:bodyPr/>
          <a:lstStyle/>
          <a:p>
            <a:r>
              <a:rPr lang="en-US" dirty="0"/>
              <a:t>The Light Field</a:t>
            </a:r>
          </a:p>
          <a:p>
            <a:pPr lvl="1"/>
            <a:r>
              <a:rPr lang="en-US" dirty="0"/>
              <a:t>Unobstructed light</a:t>
            </a:r>
          </a:p>
          <a:p>
            <a:pPr lvl="1"/>
            <a:r>
              <a:rPr lang="en-US" dirty="0"/>
              <a:t>Each ray defined by intersection with 2 planes</a:t>
            </a:r>
          </a:p>
        </p:txBody>
      </p:sp>
    </p:spTree>
    <p:extLst>
      <p:ext uri="{BB962C8B-B14F-4D97-AF65-F5344CB8AC3E}">
        <p14:creationId xmlns:p14="http://schemas.microsoft.com/office/powerpoint/2010/main" val="24594292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08" y="3132671"/>
            <a:ext cx="9732702" cy="3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a good parameterization for light?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8240" y="1600230"/>
            <a:ext cx="9475260" cy="4525963"/>
          </a:xfrm>
        </p:spPr>
        <p:txBody>
          <a:bodyPr/>
          <a:lstStyle/>
          <a:p>
            <a:r>
              <a:rPr lang="en-US" dirty="0"/>
              <a:t>The Light Field</a:t>
            </a:r>
          </a:p>
          <a:p>
            <a:pPr lvl="1"/>
            <a:r>
              <a:rPr lang="en-US" dirty="0"/>
              <a:t>Unobstructed light</a:t>
            </a:r>
          </a:p>
          <a:p>
            <a:pPr lvl="1"/>
            <a:r>
              <a:rPr lang="en-US" dirty="0"/>
              <a:t>Each ray defined by intersection with 2 planes</a:t>
            </a:r>
          </a:p>
        </p:txBody>
      </p:sp>
      <p:sp>
        <p:nvSpPr>
          <p:cNvPr id="5" name="Rectangle 4"/>
          <p:cNvSpPr/>
          <p:nvPr/>
        </p:nvSpPr>
        <p:spPr>
          <a:xfrm rot="19053786">
            <a:off x="1250374" y="3522272"/>
            <a:ext cx="1437935" cy="1107824"/>
          </a:xfrm>
          <a:prstGeom prst="rect">
            <a:avLst/>
          </a:prstGeom>
          <a:noFill/>
        </p:spPr>
        <p:txBody>
          <a:bodyPr wrap="none" lIns="109558" tIns="54779" rIns="109558" bIns="54779">
            <a:spAutoFit/>
          </a:bodyPr>
          <a:lstStyle/>
          <a:p>
            <a:pPr algn="ctr" defTabSz="547788"/>
            <a:r>
              <a:rPr lang="en-US" sz="648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4D!</a:t>
            </a:r>
          </a:p>
        </p:txBody>
      </p:sp>
    </p:spTree>
    <p:extLst>
      <p:ext uri="{BB962C8B-B14F-4D97-AF65-F5344CB8AC3E}">
        <p14:creationId xmlns:p14="http://schemas.microsoft.com/office/powerpoint/2010/main" val="394802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</a:rPr>
              <a:t>The Light Field</a:t>
            </a:r>
            <a:endParaRPr lang="en-US" dirty="0">
              <a:solidFill>
                <a:schemeClr val="tx2">
                  <a:satMod val="200000"/>
                </a:schemeClr>
              </a:solidFill>
              <a:ea typeface="+mj-ea"/>
            </a:endParaRP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308" y="2978728"/>
            <a:ext cx="9732702" cy="3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3963" y="4117880"/>
            <a:ext cx="568037" cy="701559"/>
          </a:xfrm>
          <a:prstGeom prst="rect">
            <a:avLst/>
          </a:prstGeom>
          <a:noFill/>
        </p:spPr>
        <p:txBody>
          <a:bodyPr wrap="square" lIns="109558" tIns="54779" rIns="109558" bIns="54779" rtlCol="0">
            <a:spAutoFit/>
          </a:bodyPr>
          <a:lstStyle/>
          <a:p>
            <a:pPr defTabSz="547788"/>
            <a:r>
              <a:rPr lang="en-US" sz="3840" b="1" dirty="0">
                <a:solidFill>
                  <a:srgbClr val="FF00FF"/>
                </a:solidFill>
                <a:latin typeface="Arial Black"/>
                <a:cs typeface="Arial Black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4843" y="3706862"/>
            <a:ext cx="568037" cy="701559"/>
          </a:xfrm>
          <a:prstGeom prst="rect">
            <a:avLst/>
          </a:prstGeom>
          <a:noFill/>
        </p:spPr>
        <p:txBody>
          <a:bodyPr wrap="square" lIns="109558" tIns="54779" rIns="109558" bIns="54779" rtlCol="0">
            <a:spAutoFit/>
          </a:bodyPr>
          <a:lstStyle/>
          <a:p>
            <a:pPr defTabSz="547788"/>
            <a:r>
              <a:rPr lang="en-US" sz="3840" b="1" dirty="0">
                <a:solidFill>
                  <a:srgbClr val="00FFFF"/>
                </a:solidFill>
                <a:latin typeface="Arial Black"/>
                <a:cs typeface="Arial Black"/>
              </a:rPr>
              <a:t>b</a:t>
            </a:r>
          </a:p>
        </p:txBody>
      </p:sp>
      <p:pic>
        <p:nvPicPr>
          <p:cNvPr id="7" name="Content Placeholder 4" descr="ey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2662">
            <a:off x="4965626" y="565720"/>
            <a:ext cx="1405916" cy="244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796146" y="5347854"/>
            <a:ext cx="4214551" cy="678874"/>
            <a:chOff x="2655455" y="4456545"/>
            <a:chExt cx="3512126" cy="565728"/>
          </a:xfrm>
        </p:grpSpPr>
        <p:sp>
          <p:nvSpPr>
            <p:cNvPr id="5" name="Oval 4"/>
            <p:cNvSpPr/>
            <p:nvPr/>
          </p:nvSpPr>
          <p:spPr>
            <a:xfrm>
              <a:off x="2655455" y="4456545"/>
              <a:ext cx="646545" cy="565728"/>
            </a:xfrm>
            <a:prstGeom prst="ellipse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47788"/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5521036" y="4456545"/>
              <a:ext cx="646545" cy="565728"/>
            </a:xfrm>
            <a:prstGeom prst="ellipse">
              <a:avLst/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47788"/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45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lanke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1" y="841248"/>
            <a:ext cx="10801350" cy="685800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Ray Space</a:t>
            </a:r>
          </a:p>
        </p:txBody>
      </p:sp>
      <p:pic>
        <p:nvPicPr>
          <p:cNvPr id="2" name="Picture 1" descr="cam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" y="1608667"/>
            <a:ext cx="1234440" cy="1066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30680" y="3921001"/>
            <a:ext cx="2667000" cy="757130"/>
            <a:chOff x="850900" y="2940734"/>
            <a:chExt cx="2222500" cy="567848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850900" y="3263900"/>
              <a:ext cx="939800" cy="0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638300" y="2940734"/>
              <a:ext cx="1435100" cy="56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dirty="0">
                  <a:solidFill>
                    <a:prstClr val="black"/>
                  </a:solidFill>
                  <a:latin typeface="Calibri"/>
                </a:rPr>
                <a:t>Viewpoint</a:t>
              </a:r>
            </a:p>
            <a:p>
              <a:pPr algn="ctr" defTabSz="547788"/>
              <a:r>
                <a:rPr lang="en-US" sz="2160" dirty="0">
                  <a:solidFill>
                    <a:prstClr val="black"/>
                  </a:solidFill>
                  <a:latin typeface="Calibri"/>
                </a:rPr>
                <a:t>Plane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383280" y="3921001"/>
            <a:ext cx="2438400" cy="757130"/>
            <a:chOff x="1638300" y="2940734"/>
            <a:chExt cx="2032000" cy="567848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2959100" y="3263900"/>
              <a:ext cx="711200" cy="0"/>
            </a:xfrm>
            <a:prstGeom prst="straightConnector1">
              <a:avLst/>
            </a:prstGeom>
            <a:ln w="76200" cmpd="sng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638300" y="2940734"/>
              <a:ext cx="1435100" cy="567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dirty="0">
                  <a:solidFill>
                    <a:prstClr val="black"/>
                  </a:solidFill>
                  <a:latin typeface="Calibri"/>
                </a:rPr>
                <a:t>Image</a:t>
              </a:r>
            </a:p>
            <a:p>
              <a:pPr algn="ctr" defTabSz="547788"/>
              <a:r>
                <a:rPr lang="en-US" sz="2160" dirty="0">
                  <a:solidFill>
                    <a:prstClr val="black"/>
                  </a:solidFill>
                  <a:latin typeface="Calibri"/>
                </a:rPr>
                <a:t>Plane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17" name="TextBox 16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97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32099E-6 L -4.44444E-6 0.575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lankep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1" y="841248"/>
            <a:ext cx="1080135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17" name="TextBox 16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Ray Space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1938" y="2517423"/>
            <a:ext cx="4704080" cy="1170524"/>
          </a:xfrm>
          <a:prstGeom prst="line">
            <a:avLst/>
          </a:prstGeom>
          <a:ln>
            <a:solidFill>
              <a:srgbClr val="33CC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7244080" y="3631499"/>
            <a:ext cx="109728" cy="121920"/>
          </a:xfrm>
          <a:prstGeom prst="ellipse">
            <a:avLst/>
          </a:prstGeom>
          <a:solidFill>
            <a:srgbClr val="33CC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Picture 14" descr="cam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1984022"/>
            <a:ext cx="1234440" cy="10668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01969" y="2189020"/>
            <a:ext cx="1967345" cy="1366026"/>
            <a:chOff x="4709006" y="1766455"/>
            <a:chExt cx="1639454" cy="113835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528733" y="2459182"/>
              <a:ext cx="0" cy="4456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709006" y="1766455"/>
              <a:ext cx="163945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dirty="0">
                  <a:solidFill>
                    <a:prstClr val="black"/>
                  </a:solidFill>
                  <a:latin typeface="Calibri"/>
                </a:rPr>
                <a:t>Each ray (pixel) is a single point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053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C35512-4186-D648-AE89-7C376E62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15566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may observe geometry in different ways</a:t>
            </a:r>
          </a:p>
          <a:p>
            <a:pPr lvl="1"/>
            <a:r>
              <a:rPr lang="en-US" dirty="0"/>
              <a:t>e.g., different views or cameras</a:t>
            </a:r>
          </a:p>
          <a:p>
            <a:r>
              <a:rPr lang="en-US" dirty="0"/>
              <a:t>How do we separate our description of geometry from our choice of reference frame?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DAE4EB-D3D5-A645-BCC1-FF66D9F2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BF7C91D-F926-5E4C-99FB-F6152A37E3E4}"/>
              </a:ext>
            </a:extLst>
          </p:cNvPr>
          <p:cNvGrpSpPr/>
          <p:nvPr/>
        </p:nvGrpSpPr>
        <p:grpSpPr>
          <a:xfrm>
            <a:off x="1450226" y="2987658"/>
            <a:ext cx="4033309" cy="3235664"/>
            <a:chOff x="2204416" y="2895006"/>
            <a:chExt cx="4033309" cy="323566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F131ECD-1528-7F4B-892D-C47FCE0FCB97}"/>
                </a:ext>
              </a:extLst>
            </p:cNvPr>
            <p:cNvGrpSpPr/>
            <p:nvPr/>
          </p:nvGrpSpPr>
          <p:grpSpPr>
            <a:xfrm>
              <a:off x="2204416" y="3933569"/>
              <a:ext cx="2397671" cy="2197101"/>
              <a:chOff x="1146030" y="2722617"/>
              <a:chExt cx="3086100" cy="2827942"/>
            </a:xfrm>
          </p:grpSpPr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E5615E30-B33E-1C49-99E2-6395D841C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46030" y="3099459"/>
                <a:ext cx="3086100" cy="2451100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342299D-35F5-C948-AE02-F9B644A44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1601" y="3590506"/>
                <a:ext cx="182418" cy="140959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41DB149-0FB2-664A-BECF-FD8DFC361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5730" y="2722617"/>
                <a:ext cx="266700" cy="304800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A10FD14-C32C-6C4D-9160-9181186BF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4757" y="3590506"/>
                <a:ext cx="151081" cy="160524"/>
              </a:xfrm>
              <a:prstGeom prst="rect">
                <a:avLst/>
              </a:prstGeom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CB15535-FF4B-2B44-B0EF-5A2674D1F0A4}"/>
                </a:ext>
              </a:extLst>
            </p:cNvPr>
            <p:cNvGrpSpPr/>
            <p:nvPr/>
          </p:nvGrpSpPr>
          <p:grpSpPr>
            <a:xfrm>
              <a:off x="4198613" y="2895006"/>
              <a:ext cx="2039112" cy="1651000"/>
              <a:chOff x="5898515" y="2754483"/>
              <a:chExt cx="2039112" cy="16510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F00B1EB-7223-C640-BF9B-E05D0407DB07}"/>
                  </a:ext>
                </a:extLst>
              </p:cNvPr>
              <p:cNvSpPr/>
              <p:nvPr/>
            </p:nvSpPr>
            <p:spPr>
              <a:xfrm>
                <a:off x="5898515" y="3611814"/>
                <a:ext cx="181232" cy="1812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1E8C5C9-7DCC-5243-9153-65C7B7436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59627" y="2754483"/>
                <a:ext cx="1778000" cy="1651000"/>
              </a:xfrm>
              <a:prstGeom prst="rect">
                <a:avLst/>
              </a:prstGeom>
            </p:spPr>
          </p:pic>
        </p:grp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DCAFDAC-937F-5643-BAAE-C37F33B7102A}"/>
              </a:ext>
            </a:extLst>
          </p:cNvPr>
          <p:cNvCxnSpPr>
            <a:endCxn id="62" idx="3"/>
          </p:cNvCxnSpPr>
          <p:nvPr/>
        </p:nvCxnSpPr>
        <p:spPr>
          <a:xfrm flipV="1">
            <a:off x="2649061" y="3999680"/>
            <a:ext cx="821903" cy="12066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BC01DFBC-81A9-CB47-A472-20BA5DD3A9D9}"/>
              </a:ext>
            </a:extLst>
          </p:cNvPr>
          <p:cNvGrpSpPr/>
          <p:nvPr/>
        </p:nvGrpSpPr>
        <p:grpSpPr>
          <a:xfrm>
            <a:off x="7688395" y="3748598"/>
            <a:ext cx="1612136" cy="1449042"/>
            <a:chOff x="7688395" y="3748598"/>
            <a:chExt cx="1612136" cy="1449042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281DA88-6A0A-A549-848A-3612643BD5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6122" y="3748598"/>
              <a:ext cx="1097647" cy="1449042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54E7EB9-53DB-774F-8F14-6B976755F4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688395" y="3804163"/>
              <a:ext cx="1612136" cy="1393477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3EA172-966B-C94D-B4EA-FE2B31DF4B60}"/>
              </a:ext>
            </a:extLst>
          </p:cNvPr>
          <p:cNvGrpSpPr/>
          <p:nvPr/>
        </p:nvGrpSpPr>
        <p:grpSpPr>
          <a:xfrm>
            <a:off x="8325971" y="4117389"/>
            <a:ext cx="240148" cy="430738"/>
            <a:chOff x="2305093" y="4638738"/>
            <a:chExt cx="431800" cy="774493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CD32906-64BB-7542-967F-2AE4E106B115}"/>
                </a:ext>
              </a:extLst>
            </p:cNvPr>
            <p:cNvSpPr/>
            <p:nvPr/>
          </p:nvSpPr>
          <p:spPr>
            <a:xfrm>
              <a:off x="2520992" y="5231602"/>
              <a:ext cx="181628" cy="181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88495F2-1A3C-F847-9C3F-E2A77D173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05093" y="4638738"/>
              <a:ext cx="431800" cy="3048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80CBA3-89B6-4846-946E-6525205E878E}"/>
              </a:ext>
            </a:extLst>
          </p:cNvPr>
          <p:cNvGrpSpPr/>
          <p:nvPr/>
        </p:nvGrpSpPr>
        <p:grpSpPr>
          <a:xfrm>
            <a:off x="7374197" y="4675195"/>
            <a:ext cx="1163851" cy="1044890"/>
            <a:chOff x="647177" y="2354893"/>
            <a:chExt cx="3962400" cy="355739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91EED01-03E1-2C43-B61E-385CCCD3A4E6}"/>
                </a:ext>
              </a:extLst>
            </p:cNvPr>
            <p:cNvCxnSpPr/>
            <p:nvPr/>
          </p:nvCxnSpPr>
          <p:spPr>
            <a:xfrm>
              <a:off x="2628377" y="2354893"/>
              <a:ext cx="0" cy="35573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8832CB7-B50C-1447-A7C1-FDADC71AE1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77" y="4133589"/>
              <a:ext cx="396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CE5C78-4EE3-0942-9511-2EA0C569F568}"/>
              </a:ext>
            </a:extLst>
          </p:cNvPr>
          <p:cNvGrpSpPr/>
          <p:nvPr/>
        </p:nvGrpSpPr>
        <p:grpSpPr>
          <a:xfrm>
            <a:off x="8718605" y="4675195"/>
            <a:ext cx="1163851" cy="1044890"/>
            <a:chOff x="647177" y="2354893"/>
            <a:chExt cx="3962400" cy="355739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CE02398-4013-D844-8E9A-1E0CB260EDE5}"/>
                </a:ext>
              </a:extLst>
            </p:cNvPr>
            <p:cNvCxnSpPr/>
            <p:nvPr/>
          </p:nvCxnSpPr>
          <p:spPr>
            <a:xfrm>
              <a:off x="2628377" y="2354893"/>
              <a:ext cx="0" cy="35573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93440A9-EA97-F640-BB26-942D633D54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77" y="4133589"/>
              <a:ext cx="396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8BE87520-4EB0-254B-981F-FA934CE795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88395" y="5265041"/>
            <a:ext cx="225176" cy="171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9C478F-DF1E-B144-9A49-3C514739EB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2739" y="5260755"/>
            <a:ext cx="225176" cy="17156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FCD3FB-9FFF-9A45-80E8-4118995654B3}"/>
              </a:ext>
            </a:extLst>
          </p:cNvPr>
          <p:cNvSpPr txBox="1"/>
          <p:nvPr/>
        </p:nvSpPr>
        <p:spPr>
          <a:xfrm>
            <a:off x="7028524" y="5918594"/>
            <a:ext cx="3380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Multiplying a point by a constant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69FC85-F7C8-6B4C-8E4D-9E4E8090C026}"/>
              </a:ext>
            </a:extLst>
          </p:cNvPr>
          <p:cNvGrpSpPr/>
          <p:nvPr/>
        </p:nvGrpSpPr>
        <p:grpSpPr>
          <a:xfrm>
            <a:off x="7331237" y="3362516"/>
            <a:ext cx="2114220" cy="482947"/>
            <a:chOff x="1475097" y="3567785"/>
            <a:chExt cx="2114220" cy="4829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13897D-11B8-C94A-89BF-736C5CE4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75097" y="3567785"/>
              <a:ext cx="394108" cy="25222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CAAF2B0-14A0-E94F-8F1B-57AA00B2E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195209" y="3567785"/>
              <a:ext cx="394108" cy="252229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15593C-5183-754B-BC61-B1DF53A4B931}"/>
                </a:ext>
              </a:extLst>
            </p:cNvPr>
            <p:cNvSpPr/>
            <p:nvPr/>
          </p:nvSpPr>
          <p:spPr>
            <a:xfrm>
              <a:off x="1760505" y="3942032"/>
              <a:ext cx="108700" cy="10870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5285CA1-1483-CF4A-BCA9-40232DEE3ECA}"/>
                </a:ext>
              </a:extLst>
            </p:cNvPr>
            <p:cNvSpPr/>
            <p:nvPr/>
          </p:nvSpPr>
          <p:spPr>
            <a:xfrm>
              <a:off x="3177119" y="3887682"/>
              <a:ext cx="108700" cy="1087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68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" descr="media1">
            <a:hlinkClick r:id="" action="ppaction://media"/>
            <a:extLst>
              <a:ext uri="{FF2B5EF4-FFF2-40B4-BE49-F238E27FC236}">
                <a16:creationId xmlns:a16="http://schemas.microsoft.com/office/drawing/2014/main" id="{2728EFDF-8DCE-A045-80DA-C1C8064A3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41" y="841699"/>
            <a:ext cx="10805484" cy="6857999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Ray Space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88201" y="2829470"/>
            <a:ext cx="306295" cy="614363"/>
            <a:chOff x="3410198" y="2122096"/>
            <a:chExt cx="255246" cy="460772"/>
          </a:xfrm>
        </p:grpSpPr>
        <p:sp>
          <p:nvSpPr>
            <p:cNvPr id="15" name="Oval 14"/>
            <p:cNvSpPr/>
            <p:nvPr/>
          </p:nvSpPr>
          <p:spPr>
            <a:xfrm>
              <a:off x="3446381" y="2491428"/>
              <a:ext cx="91440" cy="91440"/>
            </a:xfrm>
            <a:prstGeom prst="ellipse">
              <a:avLst/>
            </a:prstGeom>
            <a:solidFill>
              <a:srgbClr val="33CC00"/>
            </a:solidFill>
            <a:ln>
              <a:solidFill>
                <a:srgbClr val="0000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788"/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10198" y="2122096"/>
              <a:ext cx="255246" cy="318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8" name="TextBox 7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88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2" descr="media2">
            <a:hlinkClick r:id="" action="ppaction://media"/>
            <a:extLst>
              <a:ext uri="{FF2B5EF4-FFF2-40B4-BE49-F238E27FC236}">
                <a16:creationId xmlns:a16="http://schemas.microsoft.com/office/drawing/2014/main" id="{9BED8662-FEC7-CD41-B73B-D2A65447DC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26" y="844669"/>
            <a:ext cx="10800286" cy="6857999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Ray Space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5" name="TextBox 4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111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3" descr="media3">
            <a:hlinkClick r:id="" action="ppaction://media"/>
            <a:extLst>
              <a:ext uri="{FF2B5EF4-FFF2-40B4-BE49-F238E27FC236}">
                <a16:creationId xmlns:a16="http://schemas.microsoft.com/office/drawing/2014/main" id="{D27C97F2-0D99-964F-BB5B-82F9795DE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41" y="841247"/>
            <a:ext cx="10806275" cy="6857999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Ray Space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6" name="TextBox 5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78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fanims4" descr="slfanims4">
            <a:hlinkClick r:id="" action="ppaction://media"/>
            <a:extLst>
              <a:ext uri="{FF2B5EF4-FFF2-40B4-BE49-F238E27FC236}">
                <a16:creationId xmlns:a16="http://schemas.microsoft.com/office/drawing/2014/main" id="{BC33FA9C-AB18-454B-93D6-F5929A091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36" y="841248"/>
            <a:ext cx="10960140" cy="682752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Ray Space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6" name="TextBox 5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907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fanims5" descr="slfanims5">
            <a:hlinkClick r:id="" action="ppaction://media"/>
            <a:extLst>
              <a:ext uri="{FF2B5EF4-FFF2-40B4-BE49-F238E27FC236}">
                <a16:creationId xmlns:a16="http://schemas.microsoft.com/office/drawing/2014/main" id="{5379BC97-ECC2-6542-B63E-140A40B3B5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327" y="841247"/>
            <a:ext cx="10972800" cy="6827520"/>
          </a:xfrm>
          <a:prstGeom prst="rect">
            <a:avLst/>
          </a:prstGeom>
        </p:spPr>
      </p:pic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Ray Space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6" name="TextBox 5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75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810767"/>
            <a:ext cx="109728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81455" y="2515181"/>
            <a:ext cx="18288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26286" y="1807169"/>
            <a:ext cx="18288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4" name="Picture 43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4863934"/>
            <a:ext cx="1234440" cy="1066800"/>
          </a:xfrm>
          <a:prstGeom prst="rect">
            <a:avLst/>
          </a:prstGeom>
        </p:spPr>
      </p:pic>
      <p:pic>
        <p:nvPicPr>
          <p:cNvPr id="45" name="Picture 44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4" y="2418972"/>
            <a:ext cx="1234440" cy="1066800"/>
          </a:xfrm>
          <a:prstGeom prst="rect">
            <a:avLst/>
          </a:prstGeom>
        </p:spPr>
      </p:pic>
      <p:pic>
        <p:nvPicPr>
          <p:cNvPr id="46" name="Picture 45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3668490"/>
            <a:ext cx="1234440" cy="1066800"/>
          </a:xfrm>
          <a:prstGeom prst="rect">
            <a:avLst/>
          </a:prstGeom>
        </p:spPr>
      </p:pic>
      <p:grpSp>
        <p:nvGrpSpPr>
          <p:cNvPr id="78" name="Group 77"/>
          <p:cNvGrpSpPr/>
          <p:nvPr/>
        </p:nvGrpSpPr>
        <p:grpSpPr>
          <a:xfrm>
            <a:off x="8976497" y="2221799"/>
            <a:ext cx="182880" cy="4049920"/>
            <a:chOff x="6905180" y="1758957"/>
            <a:chExt cx="152400" cy="3374933"/>
          </a:xfrm>
          <a:noFill/>
        </p:grpSpPr>
        <p:sp>
          <p:nvSpPr>
            <p:cNvPr id="79" name="Oval 78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</p:spTree>
    <p:extLst>
      <p:ext uri="{BB962C8B-B14F-4D97-AF65-F5344CB8AC3E}">
        <p14:creationId xmlns:p14="http://schemas.microsoft.com/office/powerpoint/2010/main" val="23444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810767"/>
            <a:ext cx="109728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81455" y="2515181"/>
            <a:ext cx="18288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26286" y="1807169"/>
            <a:ext cx="18288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4" name="Picture 43" descr="cam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4863934"/>
            <a:ext cx="1234440" cy="1066800"/>
          </a:xfrm>
          <a:prstGeom prst="rect">
            <a:avLst/>
          </a:prstGeom>
        </p:spPr>
      </p:pic>
      <p:pic>
        <p:nvPicPr>
          <p:cNvPr id="45" name="Picture 44" descr="cam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4" y="2418972"/>
            <a:ext cx="1234440" cy="1066800"/>
          </a:xfrm>
          <a:prstGeom prst="rect">
            <a:avLst/>
          </a:prstGeom>
        </p:spPr>
      </p:pic>
      <p:pic>
        <p:nvPicPr>
          <p:cNvPr id="46" name="Picture 45" descr="cam.ai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3668490"/>
            <a:ext cx="1234440" cy="10668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8976497" y="2221799"/>
            <a:ext cx="182880" cy="4049920"/>
            <a:chOff x="6905180" y="1758957"/>
            <a:chExt cx="152400" cy="3374933"/>
          </a:xfrm>
          <a:noFill/>
        </p:grpSpPr>
        <p:sp>
          <p:nvSpPr>
            <p:cNvPr id="48" name="Oval 47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14234" y="4513684"/>
            <a:ext cx="463031" cy="424732"/>
            <a:chOff x="2920514" y="3761409"/>
            <a:chExt cx="385859" cy="353944"/>
          </a:xfrm>
        </p:grpSpPr>
        <p:sp>
          <p:nvSpPr>
            <p:cNvPr id="78" name="Oval 77"/>
            <p:cNvSpPr/>
            <p:nvPr/>
          </p:nvSpPr>
          <p:spPr>
            <a:xfrm>
              <a:off x="2920514" y="3881127"/>
              <a:ext cx="152400" cy="129896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077583" y="3761409"/>
              <a:ext cx="228790" cy="353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47788"/>
              <a:r>
                <a:rPr lang="en-US" sz="2160" dirty="0">
                  <a:solidFill>
                    <a:prstClr val="black"/>
                  </a:solidFill>
                  <a:latin typeface="Calibri"/>
                </a:rPr>
                <a:t>P</a:t>
              </a:r>
            </a:p>
          </p:txBody>
        </p:sp>
      </p:grpSp>
      <p:cxnSp>
        <p:nvCxnSpPr>
          <p:cNvPr id="79" name="Straight Connector 78"/>
          <p:cNvCxnSpPr/>
          <p:nvPr/>
        </p:nvCxnSpPr>
        <p:spPr>
          <a:xfrm flipH="1">
            <a:off x="6862219" y="3604332"/>
            <a:ext cx="4388810" cy="295082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/>
          <p:nvPr/>
        </p:nvGrpSpPr>
        <p:grpSpPr>
          <a:xfrm>
            <a:off x="1472465" y="2980765"/>
            <a:ext cx="2641752" cy="2427065"/>
            <a:chOff x="719054" y="2483971"/>
            <a:chExt cx="2201460" cy="2022554"/>
          </a:xfrm>
        </p:grpSpPr>
        <p:cxnSp>
          <p:nvCxnSpPr>
            <p:cNvPr id="6" name="Straight Connector 5"/>
            <p:cNvCxnSpPr>
              <a:stCxn id="78" idx="2"/>
            </p:cNvCxnSpPr>
            <p:nvPr/>
          </p:nvCxnSpPr>
          <p:spPr>
            <a:xfrm flipH="1" flipV="1">
              <a:off x="775084" y="2483971"/>
              <a:ext cx="2145430" cy="146210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78" idx="2"/>
            </p:cNvCxnSpPr>
            <p:nvPr/>
          </p:nvCxnSpPr>
          <p:spPr>
            <a:xfrm flipH="1" flipV="1">
              <a:off x="719054" y="3506507"/>
              <a:ext cx="2201460" cy="43956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H="1">
              <a:off x="719054" y="3946075"/>
              <a:ext cx="2201460" cy="56045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15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810767"/>
            <a:ext cx="10981636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81455" y="2515181"/>
            <a:ext cx="18288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26286" y="1807169"/>
            <a:ext cx="18288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4" name="Picture 43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4863934"/>
            <a:ext cx="1234440" cy="1066800"/>
          </a:xfrm>
          <a:prstGeom prst="rect">
            <a:avLst/>
          </a:prstGeom>
        </p:spPr>
      </p:pic>
      <p:pic>
        <p:nvPicPr>
          <p:cNvPr id="45" name="Picture 44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4" y="2418972"/>
            <a:ext cx="1234440" cy="1066800"/>
          </a:xfrm>
          <a:prstGeom prst="rect">
            <a:avLst/>
          </a:prstGeom>
        </p:spPr>
      </p:pic>
      <p:pic>
        <p:nvPicPr>
          <p:cNvPr id="46" name="Picture 45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3668490"/>
            <a:ext cx="1234440" cy="10668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8976497" y="2221799"/>
            <a:ext cx="182880" cy="4049920"/>
            <a:chOff x="6905180" y="1758957"/>
            <a:chExt cx="152400" cy="3374933"/>
          </a:xfrm>
          <a:noFill/>
        </p:grpSpPr>
        <p:sp>
          <p:nvSpPr>
            <p:cNvPr id="48" name="Oval 47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861910" y="2341108"/>
            <a:ext cx="4417142" cy="4102285"/>
            <a:chOff x="5215467" y="1744131"/>
            <a:chExt cx="3680952" cy="3123385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5215467" y="1883361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215467" y="1744131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5215467" y="201882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5215467" y="232530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5215467" y="218607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 noChangeAspect="1"/>
            </p:cNvCxnSpPr>
            <p:nvPr/>
          </p:nvCxnSpPr>
          <p:spPr>
            <a:xfrm flipH="1">
              <a:off x="5215471" y="2621106"/>
              <a:ext cx="3195281" cy="1005922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cxnSpLocks noChangeAspect="1"/>
            </p:cNvCxnSpPr>
            <p:nvPr/>
          </p:nvCxnSpPr>
          <p:spPr>
            <a:xfrm flipH="1">
              <a:off x="5215725" y="2944718"/>
              <a:ext cx="2634253" cy="840571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cxnSpLocks noChangeAspect="1"/>
            </p:cNvCxnSpPr>
            <p:nvPr/>
          </p:nvCxnSpPr>
          <p:spPr>
            <a:xfrm flipH="1">
              <a:off x="5215512" y="3243670"/>
              <a:ext cx="2154433" cy="679366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215725" y="2381751"/>
              <a:ext cx="3657342" cy="224669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5215725" y="2522496"/>
              <a:ext cx="3657342" cy="224669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 noChangeAspect="1"/>
            </p:cNvCxnSpPr>
            <p:nvPr/>
          </p:nvCxnSpPr>
          <p:spPr>
            <a:xfrm flipH="1">
              <a:off x="5326741" y="2682416"/>
              <a:ext cx="3547623" cy="217929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cxnSpLocks noChangeAspect="1"/>
            </p:cNvCxnSpPr>
            <p:nvPr/>
          </p:nvCxnSpPr>
          <p:spPr>
            <a:xfrm flipH="1">
              <a:off x="5526176" y="2797190"/>
              <a:ext cx="3370243" cy="207032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 noChangeAspect="1"/>
            </p:cNvCxnSpPr>
            <p:nvPr/>
          </p:nvCxnSpPr>
          <p:spPr>
            <a:xfrm flipH="1">
              <a:off x="5782056" y="2977814"/>
              <a:ext cx="3071639" cy="188689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cxnSpLocks noChangeAspect="1"/>
            </p:cNvCxnSpPr>
            <p:nvPr/>
          </p:nvCxnSpPr>
          <p:spPr>
            <a:xfrm flipH="1">
              <a:off x="6041338" y="3158326"/>
              <a:ext cx="2764479" cy="169820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cxnSpLocks noChangeAspect="1"/>
            </p:cNvCxnSpPr>
            <p:nvPr/>
          </p:nvCxnSpPr>
          <p:spPr>
            <a:xfrm flipH="1">
              <a:off x="6278405" y="3310726"/>
              <a:ext cx="2515674" cy="154536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cxnSpLocks noChangeAspect="1"/>
            </p:cNvCxnSpPr>
            <p:nvPr/>
          </p:nvCxnSpPr>
          <p:spPr>
            <a:xfrm flipH="1">
              <a:off x="6534285" y="3434906"/>
              <a:ext cx="2314421" cy="142173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cxnSpLocks noChangeAspect="1"/>
            </p:cNvCxnSpPr>
            <p:nvPr/>
          </p:nvCxnSpPr>
          <p:spPr>
            <a:xfrm flipH="1">
              <a:off x="6761942" y="3559088"/>
              <a:ext cx="2129268" cy="130799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9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810767"/>
            <a:ext cx="10981636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72166" y="1403933"/>
            <a:ext cx="11197956" cy="2506571"/>
            <a:chOff x="135472" y="1039560"/>
            <a:chExt cx="9331630" cy="2088809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16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5472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89406" y="1039560"/>
              <a:ext cx="98275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47788"/>
              <a:r>
                <a:rPr lang="en-US" sz="288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981455" y="2515181"/>
            <a:ext cx="18288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26286" y="1807169"/>
            <a:ext cx="18288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4" name="Picture 43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4863934"/>
            <a:ext cx="1234440" cy="1066800"/>
          </a:xfrm>
          <a:prstGeom prst="rect">
            <a:avLst/>
          </a:prstGeom>
        </p:spPr>
      </p:pic>
      <p:pic>
        <p:nvPicPr>
          <p:cNvPr id="45" name="Picture 44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4" y="2418972"/>
            <a:ext cx="1234440" cy="1066800"/>
          </a:xfrm>
          <a:prstGeom prst="rect">
            <a:avLst/>
          </a:prstGeom>
        </p:spPr>
      </p:pic>
      <p:pic>
        <p:nvPicPr>
          <p:cNvPr id="46" name="Picture 45" descr="cam.ai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7" y="3668490"/>
            <a:ext cx="1234440" cy="1066800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8976497" y="2221799"/>
            <a:ext cx="182880" cy="4049920"/>
            <a:chOff x="6905180" y="1758957"/>
            <a:chExt cx="152400" cy="3374933"/>
          </a:xfrm>
          <a:noFill/>
        </p:grpSpPr>
        <p:sp>
          <p:nvSpPr>
            <p:cNvPr id="48" name="Oval 47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109558" tIns="54779" rIns="109558" bIns="54779" anchor="ctr"/>
            <a:lstStyle/>
            <a:p>
              <a:pPr algn="ctr" defTabSz="547788">
                <a:defRPr/>
              </a:pPr>
              <a:endParaRPr lang="en-US" sz="216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861910" y="2341108"/>
            <a:ext cx="4417142" cy="4102285"/>
            <a:chOff x="5215467" y="1744131"/>
            <a:chExt cx="3680952" cy="3123385"/>
          </a:xfrm>
        </p:grpSpPr>
        <p:cxnSp>
          <p:nvCxnSpPr>
            <p:cNvPr id="61" name="Straight Connector 60"/>
            <p:cNvCxnSpPr/>
            <p:nvPr/>
          </p:nvCxnSpPr>
          <p:spPr>
            <a:xfrm flipH="1">
              <a:off x="5215467" y="1883361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215467" y="1744131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5215467" y="201882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5215467" y="232530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5215467" y="218607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 noChangeAspect="1"/>
            </p:cNvCxnSpPr>
            <p:nvPr/>
          </p:nvCxnSpPr>
          <p:spPr>
            <a:xfrm flipH="1">
              <a:off x="5215471" y="2621106"/>
              <a:ext cx="3195281" cy="1005922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cxnSpLocks noChangeAspect="1"/>
            </p:cNvCxnSpPr>
            <p:nvPr/>
          </p:nvCxnSpPr>
          <p:spPr>
            <a:xfrm flipH="1">
              <a:off x="5215725" y="2944718"/>
              <a:ext cx="2634253" cy="840571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cxnSpLocks noChangeAspect="1"/>
            </p:cNvCxnSpPr>
            <p:nvPr/>
          </p:nvCxnSpPr>
          <p:spPr>
            <a:xfrm flipH="1">
              <a:off x="5215512" y="3243670"/>
              <a:ext cx="2154433" cy="679366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5215725" y="2381751"/>
              <a:ext cx="3657342" cy="224669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5215725" y="2522496"/>
              <a:ext cx="3657342" cy="224669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>
              <a:cxnSpLocks noChangeAspect="1"/>
            </p:cNvCxnSpPr>
            <p:nvPr/>
          </p:nvCxnSpPr>
          <p:spPr>
            <a:xfrm flipH="1">
              <a:off x="5326741" y="2682416"/>
              <a:ext cx="3547623" cy="217929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cxnSpLocks noChangeAspect="1"/>
            </p:cNvCxnSpPr>
            <p:nvPr/>
          </p:nvCxnSpPr>
          <p:spPr>
            <a:xfrm flipH="1">
              <a:off x="5526176" y="2797190"/>
              <a:ext cx="3370243" cy="207032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 noChangeAspect="1"/>
            </p:cNvCxnSpPr>
            <p:nvPr/>
          </p:nvCxnSpPr>
          <p:spPr>
            <a:xfrm flipH="1">
              <a:off x="5782056" y="2977814"/>
              <a:ext cx="3071639" cy="188689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cxnSpLocks noChangeAspect="1"/>
            </p:cNvCxnSpPr>
            <p:nvPr/>
          </p:nvCxnSpPr>
          <p:spPr>
            <a:xfrm flipH="1">
              <a:off x="6041338" y="3158326"/>
              <a:ext cx="2764479" cy="169820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cxnSpLocks noChangeAspect="1"/>
            </p:cNvCxnSpPr>
            <p:nvPr/>
          </p:nvCxnSpPr>
          <p:spPr>
            <a:xfrm flipH="1">
              <a:off x="6278405" y="3310726"/>
              <a:ext cx="2515674" cy="154536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cxnSpLocks noChangeAspect="1"/>
            </p:cNvCxnSpPr>
            <p:nvPr/>
          </p:nvCxnSpPr>
          <p:spPr>
            <a:xfrm flipH="1">
              <a:off x="6534285" y="3434906"/>
              <a:ext cx="2314421" cy="142173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cxnSpLocks noChangeAspect="1"/>
            </p:cNvCxnSpPr>
            <p:nvPr/>
          </p:nvCxnSpPr>
          <p:spPr>
            <a:xfrm flipH="1">
              <a:off x="6761942" y="3559088"/>
              <a:ext cx="2129268" cy="130799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418964" y="2071028"/>
            <a:ext cx="3793322" cy="4430653"/>
            <a:chOff x="674470" y="1725849"/>
            <a:chExt cx="3161102" cy="3692211"/>
          </a:xfrm>
        </p:grpSpPr>
        <p:sp>
          <p:nvSpPr>
            <p:cNvPr id="3" name="Isosceles Triangle 2"/>
            <p:cNvSpPr/>
            <p:nvPr/>
          </p:nvSpPr>
          <p:spPr>
            <a:xfrm rot="17322395">
              <a:off x="1026686" y="1373633"/>
              <a:ext cx="2449717" cy="3154149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6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788"/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Isosceles Triangle 77"/>
            <p:cNvSpPr/>
            <p:nvPr/>
          </p:nvSpPr>
          <p:spPr>
            <a:xfrm rot="15464030">
              <a:off x="1033639" y="2616127"/>
              <a:ext cx="2449717" cy="3154149"/>
            </a:xfrm>
            <a:prstGeom prst="triangl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6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7788"/>
              <a:endParaRPr lang="en-US" sz="216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9" name="Isosceles Triangle 78"/>
          <p:cNvSpPr/>
          <p:nvPr/>
        </p:nvSpPr>
        <p:spPr>
          <a:xfrm rot="16431812">
            <a:off x="1937209" y="2453338"/>
            <a:ext cx="2939660" cy="3784979"/>
          </a:xfrm>
          <a:prstGeom prst="triangle">
            <a:avLst/>
          </a:prstGeom>
          <a:gradFill flip="none" rotWithShape="1">
            <a:gsLst>
              <a:gs pos="0">
                <a:schemeClr val="accent6">
                  <a:tint val="100000"/>
                  <a:shade val="100000"/>
                  <a:satMod val="130000"/>
                  <a:alpha val="26000"/>
                </a:schemeClr>
              </a:gs>
              <a:gs pos="100000">
                <a:schemeClr val="accent6">
                  <a:tint val="50000"/>
                  <a:shade val="100000"/>
                  <a:satMod val="350000"/>
                  <a:alpha val="2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7788"/>
            <a:endParaRPr lang="en-US" sz="216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51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  <a:t>Projection Mapping</a:t>
            </a:r>
            <a:endParaRPr lang="en-US" dirty="0">
              <a:solidFill>
                <a:schemeClr val="tx2">
                  <a:satMod val="20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441" y="1295400"/>
            <a:ext cx="8961120" cy="533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0532" name="Content Placeholder 4" descr="eye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6698">
            <a:off x="2318437" y="1130300"/>
            <a:ext cx="2402204" cy="2590800"/>
          </a:xfrm>
        </p:spPr>
      </p:pic>
      <p:pic>
        <p:nvPicPr>
          <p:cNvPr id="150533" name="Picture 6" descr="bunny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3581430"/>
            <a:ext cx="242316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9" y="4267204"/>
            <a:ext cx="236601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18944" y="1417650"/>
            <a:ext cx="1572768" cy="775425"/>
          </a:xfrm>
          <a:prstGeom prst="rect">
            <a:avLst/>
          </a:prstGeom>
          <a:noFill/>
        </p:spPr>
        <p:txBody>
          <a:bodyPr wrap="square" lIns="109558" tIns="54779" rIns="109558" bIns="54779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Captured Image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2560" y="5400687"/>
            <a:ext cx="1572768" cy="775425"/>
          </a:xfrm>
          <a:prstGeom prst="rect">
            <a:avLst/>
          </a:prstGeom>
          <a:noFill/>
        </p:spPr>
        <p:txBody>
          <a:bodyPr wrap="square" lIns="109558" tIns="54779" rIns="109558" bIns="54779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Requested</a:t>
            </a:r>
          </a:p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44655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C35512-4186-D648-AE89-7C376E62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15566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may observe geometry in different ways</a:t>
            </a:r>
          </a:p>
          <a:p>
            <a:pPr lvl="1"/>
            <a:r>
              <a:rPr lang="en-US" dirty="0"/>
              <a:t>e.g., different views or cameras</a:t>
            </a:r>
          </a:p>
          <a:p>
            <a:r>
              <a:rPr lang="en-US" dirty="0"/>
              <a:t>How do we separate our description of geometry from our choice of reference frame?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DAE4EB-D3D5-A645-BCC1-FF66D9F2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BF7C91D-F926-5E4C-99FB-F6152A37E3E4}"/>
              </a:ext>
            </a:extLst>
          </p:cNvPr>
          <p:cNvGrpSpPr/>
          <p:nvPr/>
        </p:nvGrpSpPr>
        <p:grpSpPr>
          <a:xfrm>
            <a:off x="1450226" y="2987658"/>
            <a:ext cx="4033309" cy="3235664"/>
            <a:chOff x="2204416" y="2895006"/>
            <a:chExt cx="4033309" cy="323566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F131ECD-1528-7F4B-892D-C47FCE0FCB97}"/>
                </a:ext>
              </a:extLst>
            </p:cNvPr>
            <p:cNvGrpSpPr/>
            <p:nvPr/>
          </p:nvGrpSpPr>
          <p:grpSpPr>
            <a:xfrm>
              <a:off x="2204416" y="3933569"/>
              <a:ext cx="2397671" cy="2197101"/>
              <a:chOff x="1146030" y="2722617"/>
              <a:chExt cx="3086100" cy="2827942"/>
            </a:xfrm>
          </p:grpSpPr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E5615E30-B33E-1C49-99E2-6395D841C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46030" y="3099459"/>
                <a:ext cx="3086100" cy="2451100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342299D-35F5-C948-AE02-F9B644A44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1601" y="3590506"/>
                <a:ext cx="182418" cy="140959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41DB149-0FB2-664A-BECF-FD8DFC361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5730" y="2722617"/>
                <a:ext cx="266700" cy="304800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A10FD14-C32C-6C4D-9160-9181186BF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4757" y="3590506"/>
                <a:ext cx="151081" cy="160524"/>
              </a:xfrm>
              <a:prstGeom prst="rect">
                <a:avLst/>
              </a:prstGeom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CB15535-FF4B-2B44-B0EF-5A2674D1F0A4}"/>
                </a:ext>
              </a:extLst>
            </p:cNvPr>
            <p:cNvGrpSpPr/>
            <p:nvPr/>
          </p:nvGrpSpPr>
          <p:grpSpPr>
            <a:xfrm>
              <a:off x="4198613" y="2895006"/>
              <a:ext cx="2039112" cy="1651000"/>
              <a:chOff x="5898515" y="2754483"/>
              <a:chExt cx="2039112" cy="16510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F00B1EB-7223-C640-BF9B-E05D0407DB07}"/>
                  </a:ext>
                </a:extLst>
              </p:cNvPr>
              <p:cNvSpPr/>
              <p:nvPr/>
            </p:nvSpPr>
            <p:spPr>
              <a:xfrm>
                <a:off x="5898515" y="3611814"/>
                <a:ext cx="181232" cy="1812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1E8C5C9-7DCC-5243-9153-65C7B7436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59627" y="2754483"/>
                <a:ext cx="1778000" cy="1651000"/>
              </a:xfrm>
              <a:prstGeom prst="rect">
                <a:avLst/>
              </a:prstGeom>
            </p:spPr>
          </p:pic>
        </p:grp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DCAFDAC-937F-5643-BAAE-C37F33B7102A}"/>
              </a:ext>
            </a:extLst>
          </p:cNvPr>
          <p:cNvCxnSpPr>
            <a:endCxn id="62" idx="3"/>
          </p:cNvCxnSpPr>
          <p:nvPr/>
        </p:nvCxnSpPr>
        <p:spPr>
          <a:xfrm flipV="1">
            <a:off x="2649061" y="3999680"/>
            <a:ext cx="821903" cy="12066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D5CD47E-D6A4-8A4E-B40F-81290F753CD8}"/>
              </a:ext>
            </a:extLst>
          </p:cNvPr>
          <p:cNvGrpSpPr/>
          <p:nvPr/>
        </p:nvGrpSpPr>
        <p:grpSpPr>
          <a:xfrm>
            <a:off x="9156046" y="4074661"/>
            <a:ext cx="445730" cy="215133"/>
            <a:chOff x="4281248" y="4457458"/>
            <a:chExt cx="752889" cy="36338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74017A6-F89B-FB41-942F-203724991519}"/>
                </a:ext>
              </a:extLst>
            </p:cNvPr>
            <p:cNvSpPr/>
            <p:nvPr/>
          </p:nvSpPr>
          <p:spPr>
            <a:xfrm>
              <a:off x="4281248" y="4639214"/>
              <a:ext cx="181628" cy="181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1AAFDDA-B6B5-7F46-AD47-1CB51B3FA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27737" y="4457458"/>
              <a:ext cx="406400" cy="304801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6AC49B9-5668-DD42-8603-011520B6820E}"/>
              </a:ext>
            </a:extLst>
          </p:cNvPr>
          <p:cNvGrpSpPr/>
          <p:nvPr/>
        </p:nvGrpSpPr>
        <p:grpSpPr>
          <a:xfrm>
            <a:off x="7303156" y="4641518"/>
            <a:ext cx="1163850" cy="1044890"/>
            <a:chOff x="647177" y="2354893"/>
            <a:chExt cx="3962400" cy="3557392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B1A0FD-B1B9-2740-9B0D-2FBCFF8E5019}"/>
                </a:ext>
              </a:extLst>
            </p:cNvPr>
            <p:cNvCxnSpPr/>
            <p:nvPr/>
          </p:nvCxnSpPr>
          <p:spPr>
            <a:xfrm>
              <a:off x="2628377" y="2354893"/>
              <a:ext cx="0" cy="35573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F0AF435-6DAA-9144-949D-FBE51AD264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77" y="4133589"/>
              <a:ext cx="396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08280C5-A02F-BF47-A766-4159C544BA80}"/>
              </a:ext>
            </a:extLst>
          </p:cNvPr>
          <p:cNvGrpSpPr/>
          <p:nvPr/>
        </p:nvGrpSpPr>
        <p:grpSpPr>
          <a:xfrm>
            <a:off x="8982728" y="4641518"/>
            <a:ext cx="1163850" cy="1044890"/>
            <a:chOff x="647177" y="2354893"/>
            <a:chExt cx="3962400" cy="3557392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ED504D-681B-9047-AEDB-18399B7D31F4}"/>
                </a:ext>
              </a:extLst>
            </p:cNvPr>
            <p:cNvCxnSpPr/>
            <p:nvPr/>
          </p:nvCxnSpPr>
          <p:spPr>
            <a:xfrm>
              <a:off x="2628377" y="2354893"/>
              <a:ext cx="0" cy="355739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DF9BA15-1A43-5D48-8E7C-5095CD01FD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7177" y="4133589"/>
              <a:ext cx="396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0C63C5-138C-1147-AC04-F4B6FB6EFBA3}"/>
              </a:ext>
            </a:extLst>
          </p:cNvPr>
          <p:cNvGrpSpPr/>
          <p:nvPr/>
        </p:nvGrpSpPr>
        <p:grpSpPr>
          <a:xfrm>
            <a:off x="7873981" y="4274049"/>
            <a:ext cx="1690672" cy="889915"/>
            <a:chOff x="7873981" y="4274049"/>
            <a:chExt cx="1690672" cy="889915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D3A67C3-8F32-8748-9C7F-937CB198E871}"/>
                </a:ext>
              </a:extLst>
            </p:cNvPr>
            <p:cNvCxnSpPr>
              <a:cxnSpLocks/>
              <a:endCxn id="65" idx="3"/>
            </p:cNvCxnSpPr>
            <p:nvPr/>
          </p:nvCxnSpPr>
          <p:spPr>
            <a:xfrm flipV="1">
              <a:off x="7873981" y="4274049"/>
              <a:ext cx="1297810" cy="889915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A336A24-3F43-E641-A45D-04005B02931D}"/>
                </a:ext>
              </a:extLst>
            </p:cNvPr>
            <p:cNvCxnSpPr>
              <a:cxnSpLocks/>
              <a:endCxn id="65" idx="4"/>
            </p:cNvCxnSpPr>
            <p:nvPr/>
          </p:nvCxnSpPr>
          <p:spPr>
            <a:xfrm flipH="1" flipV="1">
              <a:off x="9209808" y="4289796"/>
              <a:ext cx="354845" cy="874168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63BADF-AF4A-E340-BEAE-8CF79CE0F54A}"/>
              </a:ext>
            </a:extLst>
          </p:cNvPr>
          <p:cNvGrpSpPr/>
          <p:nvPr/>
        </p:nvGrpSpPr>
        <p:grpSpPr>
          <a:xfrm>
            <a:off x="8043121" y="3345487"/>
            <a:ext cx="1656254" cy="927931"/>
            <a:chOff x="8043121" y="3345487"/>
            <a:chExt cx="1656254" cy="92793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DB8B4DBA-EC7B-F948-87C2-42966BB70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45083" y="3345487"/>
              <a:ext cx="1254292" cy="927931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65FBFB92-ED80-CF40-A183-2C993FD1A9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43121" y="3372368"/>
              <a:ext cx="354845" cy="874168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5967F01-55BA-3B46-A690-A22FEB6F3F52}"/>
              </a:ext>
            </a:extLst>
          </p:cNvPr>
          <p:cNvGrpSpPr/>
          <p:nvPr/>
        </p:nvGrpSpPr>
        <p:grpSpPr>
          <a:xfrm>
            <a:off x="8009281" y="4151583"/>
            <a:ext cx="459126" cy="180449"/>
            <a:chOff x="2052190" y="4989153"/>
            <a:chExt cx="775517" cy="304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0FBD9B9-752B-B040-8A8B-D66A846A5BE7}"/>
                </a:ext>
              </a:extLst>
            </p:cNvPr>
            <p:cNvSpPr/>
            <p:nvPr/>
          </p:nvSpPr>
          <p:spPr>
            <a:xfrm>
              <a:off x="2646079" y="5104129"/>
              <a:ext cx="181628" cy="181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3E9C2E1-EC8B-ED44-81F3-E149BDCFF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52190" y="4989153"/>
              <a:ext cx="431800" cy="304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1E66750F-C588-6F42-9607-DC3BF55B73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399" y="5205285"/>
            <a:ext cx="225176" cy="17156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FDFC5BB-FAEA-BC45-B3F4-9F97B19B58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52945" y="5205285"/>
            <a:ext cx="225176" cy="17156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04C5635-C4ED-8746-B765-70BCF9B6B939}"/>
              </a:ext>
            </a:extLst>
          </p:cNvPr>
          <p:cNvSpPr txBox="1"/>
          <p:nvPr/>
        </p:nvSpPr>
        <p:spPr>
          <a:xfrm>
            <a:off x="7303156" y="5885687"/>
            <a:ext cx="271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Adding two points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F0D436-AC6D-374B-AFD8-0090B3C82F35}"/>
              </a:ext>
            </a:extLst>
          </p:cNvPr>
          <p:cNvGrpSpPr/>
          <p:nvPr/>
        </p:nvGrpSpPr>
        <p:grpSpPr>
          <a:xfrm>
            <a:off x="7069358" y="3145992"/>
            <a:ext cx="3613496" cy="273406"/>
            <a:chOff x="7069358" y="3145992"/>
            <a:chExt cx="3613496" cy="27340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69D21B-E5B5-FF40-85EB-141BF4C355B0}"/>
                </a:ext>
              </a:extLst>
            </p:cNvPr>
            <p:cNvGrpSpPr/>
            <p:nvPr/>
          </p:nvGrpSpPr>
          <p:grpSpPr>
            <a:xfrm>
              <a:off x="7069358" y="3145992"/>
              <a:ext cx="1030251" cy="268749"/>
              <a:chOff x="7069358" y="3145992"/>
              <a:chExt cx="1030251" cy="268749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31DF5D0-9E74-7748-BA56-FF45B7E23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069358" y="3145992"/>
                <a:ext cx="854457" cy="221243"/>
              </a:xfrm>
              <a:prstGeom prst="rect">
                <a:avLst/>
              </a:prstGeom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8A4797C-726E-5847-A998-21C36BCC739B}"/>
                  </a:ext>
                </a:extLst>
              </p:cNvPr>
              <p:cNvSpPr/>
              <p:nvPr/>
            </p:nvSpPr>
            <p:spPr>
              <a:xfrm>
                <a:off x="7990909" y="3306041"/>
                <a:ext cx="108700" cy="108700"/>
              </a:xfrm>
              <a:prstGeom prst="ellipse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636DA69-59A7-4C47-B54F-2E78670179B6}"/>
                </a:ext>
              </a:extLst>
            </p:cNvPr>
            <p:cNvGrpSpPr/>
            <p:nvPr/>
          </p:nvGrpSpPr>
          <p:grpSpPr>
            <a:xfrm>
              <a:off x="9654533" y="3164276"/>
              <a:ext cx="1028321" cy="255122"/>
              <a:chOff x="9654533" y="3164276"/>
              <a:chExt cx="1028321" cy="255122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9EF3A7B-997E-5F42-9822-658635993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828397" y="3164276"/>
                <a:ext cx="854457" cy="221243"/>
              </a:xfrm>
              <a:prstGeom prst="rect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B612ED5-2BD9-9149-BC31-F4DAA8F43A11}"/>
                  </a:ext>
                </a:extLst>
              </p:cNvPr>
              <p:cNvSpPr/>
              <p:nvPr/>
            </p:nvSpPr>
            <p:spPr>
              <a:xfrm>
                <a:off x="9654533" y="3310698"/>
                <a:ext cx="108700" cy="10870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51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  <a:t>Projection Mapping</a:t>
            </a:r>
            <a:endParaRPr lang="en-US" dirty="0">
              <a:solidFill>
                <a:schemeClr val="tx2">
                  <a:satMod val="20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441" y="1295400"/>
            <a:ext cx="8961120" cy="533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1556" name="Content Placeholder 4" descr="eye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6698">
            <a:off x="2318437" y="1130300"/>
            <a:ext cx="2402204" cy="2590800"/>
          </a:xfrm>
        </p:spPr>
      </p:pic>
      <p:pic>
        <p:nvPicPr>
          <p:cNvPr id="151557" name="Picture 6" descr="bunny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3581430"/>
            <a:ext cx="242316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9" y="4267204"/>
            <a:ext cx="236601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485872">
            <a:off x="4076701" y="2143126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8240" y="1810472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Captured Image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6285" y="5284635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3D Geometry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8860" y="5077551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Requested Image</a:t>
            </a:r>
          </a:p>
        </p:txBody>
      </p:sp>
    </p:spTree>
    <p:extLst>
      <p:ext uri="{BB962C8B-B14F-4D97-AF65-F5344CB8AC3E}">
        <p14:creationId xmlns:p14="http://schemas.microsoft.com/office/powerpoint/2010/main" val="32185621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  <a:t>Projection Mapping</a:t>
            </a:r>
            <a:endParaRPr lang="en-US" dirty="0">
              <a:solidFill>
                <a:schemeClr val="tx2">
                  <a:satMod val="20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441" y="1295400"/>
            <a:ext cx="8961120" cy="533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2580" name="Content Placeholder 4" descr="eye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6698">
            <a:off x="2318437" y="1130300"/>
            <a:ext cx="2402204" cy="2590800"/>
          </a:xfrm>
        </p:spPr>
      </p:pic>
      <p:pic>
        <p:nvPicPr>
          <p:cNvPr id="152581" name="Picture 6" descr="bunny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3581430"/>
            <a:ext cx="242316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9" y="4267204"/>
            <a:ext cx="236601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485872">
            <a:off x="4076701" y="2143126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92880" y="2590800"/>
            <a:ext cx="292608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58240" y="1810472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Captured Image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26285" y="5284635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3D Geometry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8860" y="5077551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Requested Image</a:t>
            </a:r>
          </a:p>
        </p:txBody>
      </p:sp>
    </p:spTree>
    <p:extLst>
      <p:ext uri="{BB962C8B-B14F-4D97-AF65-F5344CB8AC3E}">
        <p14:creationId xmlns:p14="http://schemas.microsoft.com/office/powerpoint/2010/main" val="432301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  <a:t>Projection Mapping</a:t>
            </a:r>
            <a:endParaRPr lang="en-US" dirty="0">
              <a:solidFill>
                <a:schemeClr val="tx2">
                  <a:satMod val="20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441" y="1295400"/>
            <a:ext cx="8961120" cy="533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604" name="Content Placeholder 4" descr="eye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6698">
            <a:off x="2318437" y="1130300"/>
            <a:ext cx="2402204" cy="2590800"/>
          </a:xfrm>
        </p:spPr>
      </p:pic>
      <p:pic>
        <p:nvPicPr>
          <p:cNvPr id="153605" name="Picture 6" descr="bunny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3581430"/>
            <a:ext cx="242316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9" y="4267204"/>
            <a:ext cx="236601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485872">
            <a:off x="4076701" y="2143126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92880" y="2590800"/>
            <a:ext cx="292608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6423660" y="3482340"/>
            <a:ext cx="533400" cy="274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6278880" y="3962401"/>
            <a:ext cx="54864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6545580" y="4061460"/>
            <a:ext cx="381000" cy="18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14" name="TextBox 20"/>
          <p:cNvSpPr txBox="1">
            <a:spLocks noChangeArrowheads="1"/>
          </p:cNvSpPr>
          <p:nvPr/>
        </p:nvSpPr>
        <p:spPr bwMode="auto">
          <a:xfrm>
            <a:off x="5913121" y="2895601"/>
            <a:ext cx="1737360" cy="44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9558" tIns="54779" rIns="109558" bIns="54779">
            <a:spAutoFit/>
          </a:bodyPr>
          <a:lstStyle>
            <a:lvl1pPr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charset="0"/>
                <a:ea typeface="ＭＳ Ｐゴシック" charset="0"/>
              </a:defRPr>
            </a:lvl9pPr>
          </a:lstStyle>
          <a:p>
            <a:pPr algn="ctr" defTabSz="547788"/>
            <a:r>
              <a:rPr lang="en-US" sz="2160" b="1">
                <a:solidFill>
                  <a:prstClr val="white"/>
                </a:solidFill>
              </a:rPr>
              <a:t>Isotropy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8240" y="1810472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Captured Image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26285" y="5284635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3D Geometry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8860" y="5077551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Requested Image</a:t>
            </a:r>
          </a:p>
        </p:txBody>
      </p:sp>
    </p:spTree>
    <p:extLst>
      <p:ext uri="{BB962C8B-B14F-4D97-AF65-F5344CB8AC3E}">
        <p14:creationId xmlns:p14="http://schemas.microsoft.com/office/powerpoint/2010/main" val="29950739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  <a:t>Projection Mapping</a:t>
            </a:r>
            <a:endParaRPr lang="en-US" dirty="0">
              <a:solidFill>
                <a:schemeClr val="tx2">
                  <a:satMod val="20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441" y="1295400"/>
            <a:ext cx="8961120" cy="533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4628" name="Content Placeholder 4" descr="eye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6698">
            <a:off x="2318437" y="1130300"/>
            <a:ext cx="2402204" cy="2590800"/>
          </a:xfrm>
        </p:spPr>
      </p:pic>
      <p:pic>
        <p:nvPicPr>
          <p:cNvPr id="154629" name="Picture 6" descr="bunny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3581430"/>
            <a:ext cx="242316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9" y="4267204"/>
            <a:ext cx="236601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485872">
            <a:off x="4076701" y="2143126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gradFill>
            <a:gsLst>
              <a:gs pos="0">
                <a:schemeClr val="tx1"/>
              </a:gs>
              <a:gs pos="20000">
                <a:schemeClr val="tx1"/>
              </a:gs>
              <a:gs pos="40000">
                <a:schemeClr val="tx1"/>
              </a:gs>
              <a:gs pos="60000">
                <a:srgbClr val="92D050"/>
              </a:gs>
              <a:gs pos="80000">
                <a:schemeClr val="tx1"/>
              </a:gs>
              <a:gs pos="100000">
                <a:schemeClr val="tx1"/>
              </a:gs>
            </a:gsLst>
            <a:lin ang="5400000"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92880" y="2590800"/>
            <a:ext cx="292608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6423660" y="3482340"/>
            <a:ext cx="533400" cy="2743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 flipV="1">
            <a:off x="6278880" y="3962401"/>
            <a:ext cx="54864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>
            <a:off x="6545580" y="4061460"/>
            <a:ext cx="381000" cy="18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450080" y="3962400"/>
            <a:ext cx="237744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158240" y="1810472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Captured Image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26285" y="5284635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3D Geometry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8860" y="5077551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Requested Image</a:t>
            </a:r>
          </a:p>
        </p:txBody>
      </p:sp>
    </p:spTree>
    <p:extLst>
      <p:ext uri="{BB962C8B-B14F-4D97-AF65-F5344CB8AC3E}">
        <p14:creationId xmlns:p14="http://schemas.microsoft.com/office/powerpoint/2010/main" val="36204053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satMod val="200000"/>
                  </a:schemeClr>
                </a:solidFill>
                <a:latin typeface="Arial" pitchFamily="34" charset="0"/>
                <a:cs typeface="Arial" pitchFamily="34" charset="0"/>
              </a:rPr>
              <a:t>Projection Mapping</a:t>
            </a:r>
            <a:endParaRPr lang="en-US" dirty="0">
              <a:solidFill>
                <a:schemeClr val="tx2">
                  <a:satMod val="200000"/>
                </a:schemeClr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5441" y="1295400"/>
            <a:ext cx="8961120" cy="5334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5652" name="Content Placeholder 4" descr="eye.pn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06698">
            <a:off x="2318437" y="1130300"/>
            <a:ext cx="2402204" cy="2590800"/>
          </a:xfrm>
        </p:spPr>
      </p:pic>
      <p:pic>
        <p:nvPicPr>
          <p:cNvPr id="155653" name="Picture 6" descr="bunnyPl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3581430"/>
            <a:ext cx="242316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59" y="4267204"/>
            <a:ext cx="236601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 rot="1485872">
            <a:off x="4076701" y="2143126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 rot="20991811">
            <a:off x="4017646" y="4360864"/>
            <a:ext cx="350520" cy="1123950"/>
          </a:xfrm>
          <a:prstGeom prst="rect">
            <a:avLst/>
          </a:prstGeom>
          <a:gradFill>
            <a:gsLst>
              <a:gs pos="0">
                <a:srgbClr val="FF0000"/>
              </a:gs>
              <a:gs pos="20000">
                <a:srgbClr val="FFC000"/>
              </a:gs>
              <a:gs pos="40000">
                <a:srgbClr val="FFFF00"/>
              </a:gs>
              <a:gs pos="60000">
                <a:srgbClr val="00B050"/>
              </a:gs>
              <a:gs pos="80000">
                <a:srgbClr val="0070C0"/>
              </a:gs>
              <a:gs pos="100000">
                <a:srgbClr val="7030A0"/>
              </a:gs>
            </a:gsLst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558" tIns="54779" rIns="109558" bIns="54779" anchor="ctr"/>
          <a:lstStyle/>
          <a:p>
            <a:pPr algn="ctr" defTabSz="547788">
              <a:defRPr/>
            </a:pPr>
            <a:endParaRPr lang="en-US" sz="21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92880" y="2590800"/>
            <a:ext cx="2926080" cy="1371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450080" y="3962400"/>
            <a:ext cx="237744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92880" y="2590801"/>
            <a:ext cx="2926080" cy="213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4541520" y="4724400"/>
            <a:ext cx="237744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992880" y="2590800"/>
            <a:ext cx="301752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4450080" y="3657600"/>
            <a:ext cx="2560320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58240" y="1810472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Captured Image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6285" y="5284635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3D Geometry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8860" y="5077551"/>
            <a:ext cx="141316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788"/>
            <a:r>
              <a:rPr lang="en-US" sz="2160" dirty="0">
                <a:solidFill>
                  <a:srgbClr val="000000"/>
                </a:solidFill>
                <a:latin typeface="Calibri"/>
              </a:rPr>
              <a:t>Requested Image</a:t>
            </a:r>
          </a:p>
        </p:txBody>
      </p:sp>
    </p:spTree>
    <p:extLst>
      <p:ext uri="{BB962C8B-B14F-4D97-AF65-F5344CB8AC3E}">
        <p14:creationId xmlns:p14="http://schemas.microsoft.com/office/powerpoint/2010/main" val="37035792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vicii - Wake Me Up - Conte Remix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97773"/>
            <a:ext cx="10972801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sL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3"/>
          <a:stretch/>
        </p:blipFill>
        <p:spPr>
          <a:xfrm>
            <a:off x="6424423" y="810767"/>
            <a:ext cx="5677611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930506" y="1514736"/>
            <a:ext cx="3692297" cy="2432701"/>
            <a:chOff x="6697879" y="1131893"/>
            <a:chExt cx="2769223" cy="2027255"/>
          </a:xfrm>
        </p:grpSpPr>
        <p:sp>
          <p:nvSpPr>
            <p:cNvPr id="11" name="TextBox 10"/>
            <p:cNvSpPr txBox="1"/>
            <p:nvPr/>
          </p:nvSpPr>
          <p:spPr>
            <a:xfrm>
              <a:off x="8484346" y="2774426"/>
              <a:ext cx="982756" cy="384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u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97879" y="1131893"/>
              <a:ext cx="982756" cy="384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8638"/>
              <a:r>
                <a:rPr lang="en-US" sz="2400" b="1" dirty="0">
                  <a:solidFill>
                    <a:prstClr val="black"/>
                  </a:solidFill>
                  <a:latin typeface="Cambria"/>
                  <a:cs typeface="Cambria"/>
                </a:rPr>
                <a:t>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13172" y="2515187"/>
            <a:ext cx="20320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29651" y="1807175"/>
            <a:ext cx="20320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9296552" y="2171999"/>
            <a:ext cx="203200" cy="4049920"/>
            <a:chOff x="6905180" y="1758957"/>
            <a:chExt cx="152400" cy="337493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79" name="Oval 78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7904" y="2161180"/>
            <a:ext cx="5503205" cy="3781628"/>
            <a:chOff x="457200" y="1620884"/>
            <a:chExt cx="4127404" cy="28362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620884"/>
              <a:ext cx="4127404" cy="26277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75243" y="4018524"/>
              <a:ext cx="229131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Stereo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953956" y="2325509"/>
            <a:ext cx="4907936" cy="4164513"/>
            <a:chOff x="5215467" y="1744131"/>
            <a:chExt cx="3680952" cy="3123385"/>
          </a:xfrm>
        </p:grpSpPr>
        <p:cxnSp>
          <p:nvCxnSpPr>
            <p:cNvPr id="51" name="Straight Connector 50"/>
            <p:cNvCxnSpPr/>
            <p:nvPr/>
          </p:nvCxnSpPr>
          <p:spPr>
            <a:xfrm flipH="1">
              <a:off x="5215467" y="1883361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5215467" y="1744131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5215467" y="201882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5215467" y="232530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215467" y="2186079"/>
              <a:ext cx="3657600" cy="1151467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cxnSpLocks noChangeAspect="1"/>
            </p:cNvCxnSpPr>
            <p:nvPr/>
          </p:nvCxnSpPr>
          <p:spPr>
            <a:xfrm flipH="1">
              <a:off x="5215471" y="2621106"/>
              <a:ext cx="3195281" cy="1005922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cxnSpLocks noChangeAspect="1"/>
            </p:cNvCxnSpPr>
            <p:nvPr/>
          </p:nvCxnSpPr>
          <p:spPr>
            <a:xfrm flipH="1">
              <a:off x="5215725" y="2944718"/>
              <a:ext cx="2634253" cy="840571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cxnSpLocks noChangeAspect="1"/>
            </p:cNvCxnSpPr>
            <p:nvPr/>
          </p:nvCxnSpPr>
          <p:spPr>
            <a:xfrm flipH="1">
              <a:off x="5215512" y="3243670"/>
              <a:ext cx="2154433" cy="679366"/>
            </a:xfrm>
            <a:prstGeom prst="line">
              <a:avLst/>
            </a:prstGeom>
            <a:ln w="38100" cmpd="sng">
              <a:solidFill>
                <a:srgbClr val="33CC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5215725" y="2381751"/>
              <a:ext cx="3657342" cy="224669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5215725" y="2522496"/>
              <a:ext cx="3657342" cy="224669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cxnSpLocks noChangeAspect="1"/>
            </p:cNvCxnSpPr>
            <p:nvPr/>
          </p:nvCxnSpPr>
          <p:spPr>
            <a:xfrm flipH="1">
              <a:off x="5326741" y="2682416"/>
              <a:ext cx="3547623" cy="217929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cxnSpLocks noChangeAspect="1"/>
            </p:cNvCxnSpPr>
            <p:nvPr/>
          </p:nvCxnSpPr>
          <p:spPr>
            <a:xfrm flipH="1">
              <a:off x="5526176" y="2797190"/>
              <a:ext cx="3370243" cy="207032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cxnSpLocks noChangeAspect="1"/>
            </p:cNvCxnSpPr>
            <p:nvPr/>
          </p:nvCxnSpPr>
          <p:spPr>
            <a:xfrm flipH="1">
              <a:off x="5782056" y="2977814"/>
              <a:ext cx="3071639" cy="188689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cxnSpLocks noChangeAspect="1"/>
            </p:cNvCxnSpPr>
            <p:nvPr/>
          </p:nvCxnSpPr>
          <p:spPr>
            <a:xfrm flipH="1">
              <a:off x="6041338" y="3158326"/>
              <a:ext cx="2764479" cy="169820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cxnSpLocks noChangeAspect="1"/>
            </p:cNvCxnSpPr>
            <p:nvPr/>
          </p:nvCxnSpPr>
          <p:spPr>
            <a:xfrm flipH="1">
              <a:off x="6278405" y="3310726"/>
              <a:ext cx="2515674" cy="154536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cxnSpLocks noChangeAspect="1"/>
            </p:cNvCxnSpPr>
            <p:nvPr/>
          </p:nvCxnSpPr>
          <p:spPr>
            <a:xfrm flipH="1">
              <a:off x="6534285" y="3434906"/>
              <a:ext cx="2314421" cy="142173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cxnSpLocks noChangeAspect="1"/>
            </p:cNvCxnSpPr>
            <p:nvPr/>
          </p:nvCxnSpPr>
          <p:spPr>
            <a:xfrm flipH="1">
              <a:off x="6761942" y="3559088"/>
              <a:ext cx="2129268" cy="130799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224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14098" y="810767"/>
            <a:ext cx="6332351" cy="6858000"/>
            <a:chOff x="4810573" y="608075"/>
            <a:chExt cx="4749263" cy="5143500"/>
          </a:xfrm>
        </p:grpSpPr>
        <p:grpSp>
          <p:nvGrpSpPr>
            <p:cNvPr id="3" name="Group 2"/>
            <p:cNvGrpSpPr/>
            <p:nvPr/>
          </p:nvGrpSpPr>
          <p:grpSpPr>
            <a:xfrm>
              <a:off x="4810573" y="608075"/>
              <a:ext cx="4749263" cy="5143500"/>
              <a:chOff x="4810573" y="608075"/>
              <a:chExt cx="4749263" cy="5143500"/>
            </a:xfrm>
          </p:grpSpPr>
          <p:pic>
            <p:nvPicPr>
              <p:cNvPr id="9" name="Picture 8" descr="rsLF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27"/>
              <a:stretch/>
            </p:blipFill>
            <p:spPr>
              <a:xfrm>
                <a:off x="4810573" y="608075"/>
                <a:ext cx="4265952" cy="5143500"/>
              </a:xfrm>
              <a:prstGeom prst="rect">
                <a:avLst/>
              </a:prstGeom>
            </p:spPr>
          </p:pic>
          <p:sp>
            <p:nvSpPr>
              <p:cNvPr id="60" name="Snip Same Side Corner Rectangle 5"/>
              <p:cNvSpPr/>
              <p:nvPr/>
            </p:nvSpPr>
            <p:spPr>
              <a:xfrm rot="14334817">
                <a:off x="6644873" y="1878222"/>
                <a:ext cx="1427761" cy="4402165"/>
              </a:xfrm>
              <a:custGeom>
                <a:avLst/>
                <a:gdLst>
                  <a:gd name="connsiteX0" fmla="*/ 235720 w 1414289"/>
                  <a:gd name="connsiteY0" fmla="*/ 0 h 2785585"/>
                  <a:gd name="connsiteX1" fmla="*/ 1178569 w 1414289"/>
                  <a:gd name="connsiteY1" fmla="*/ 0 h 2785585"/>
                  <a:gd name="connsiteX2" fmla="*/ 1414289 w 1414289"/>
                  <a:gd name="connsiteY2" fmla="*/ 235720 h 2785585"/>
                  <a:gd name="connsiteX3" fmla="*/ 1414289 w 1414289"/>
                  <a:gd name="connsiteY3" fmla="*/ 2785585 h 2785585"/>
                  <a:gd name="connsiteX4" fmla="*/ 1414289 w 1414289"/>
                  <a:gd name="connsiteY4" fmla="*/ 2785585 h 2785585"/>
                  <a:gd name="connsiteX5" fmla="*/ 0 w 1414289"/>
                  <a:gd name="connsiteY5" fmla="*/ 2785585 h 2785585"/>
                  <a:gd name="connsiteX6" fmla="*/ 0 w 1414289"/>
                  <a:gd name="connsiteY6" fmla="*/ 2785585 h 2785585"/>
                  <a:gd name="connsiteX7" fmla="*/ 0 w 1414289"/>
                  <a:gd name="connsiteY7" fmla="*/ 235720 h 2785585"/>
                  <a:gd name="connsiteX8" fmla="*/ 235720 w 1414289"/>
                  <a:gd name="connsiteY8" fmla="*/ 0 h 2785585"/>
                  <a:gd name="connsiteX0" fmla="*/ 235720 w 1414289"/>
                  <a:gd name="connsiteY0" fmla="*/ 0 h 3648182"/>
                  <a:gd name="connsiteX1" fmla="*/ 1178569 w 1414289"/>
                  <a:gd name="connsiteY1" fmla="*/ 0 h 3648182"/>
                  <a:gd name="connsiteX2" fmla="*/ 1414289 w 1414289"/>
                  <a:gd name="connsiteY2" fmla="*/ 235720 h 3648182"/>
                  <a:gd name="connsiteX3" fmla="*/ 1414289 w 1414289"/>
                  <a:gd name="connsiteY3" fmla="*/ 2785585 h 3648182"/>
                  <a:gd name="connsiteX4" fmla="*/ 1373972 w 1414289"/>
                  <a:gd name="connsiteY4" fmla="*/ 3648182 h 3648182"/>
                  <a:gd name="connsiteX5" fmla="*/ 0 w 1414289"/>
                  <a:gd name="connsiteY5" fmla="*/ 2785585 h 3648182"/>
                  <a:gd name="connsiteX6" fmla="*/ 0 w 1414289"/>
                  <a:gd name="connsiteY6" fmla="*/ 2785585 h 3648182"/>
                  <a:gd name="connsiteX7" fmla="*/ 0 w 1414289"/>
                  <a:gd name="connsiteY7" fmla="*/ 235720 h 3648182"/>
                  <a:gd name="connsiteX8" fmla="*/ 235720 w 1414289"/>
                  <a:gd name="connsiteY8" fmla="*/ 0 h 3648182"/>
                  <a:gd name="connsiteX0" fmla="*/ 248601 w 1427170"/>
                  <a:gd name="connsiteY0" fmla="*/ 0 h 3648182"/>
                  <a:gd name="connsiteX1" fmla="*/ 1191450 w 1427170"/>
                  <a:gd name="connsiteY1" fmla="*/ 0 h 3648182"/>
                  <a:gd name="connsiteX2" fmla="*/ 1427170 w 1427170"/>
                  <a:gd name="connsiteY2" fmla="*/ 235720 h 3648182"/>
                  <a:gd name="connsiteX3" fmla="*/ 1427170 w 1427170"/>
                  <a:gd name="connsiteY3" fmla="*/ 2785585 h 3648182"/>
                  <a:gd name="connsiteX4" fmla="*/ 1386853 w 1427170"/>
                  <a:gd name="connsiteY4" fmla="*/ 3648182 h 3648182"/>
                  <a:gd name="connsiteX5" fmla="*/ 12881 w 1427170"/>
                  <a:gd name="connsiteY5" fmla="*/ 2785585 h 3648182"/>
                  <a:gd name="connsiteX6" fmla="*/ 12881 w 1427170"/>
                  <a:gd name="connsiteY6" fmla="*/ 2785585 h 3648182"/>
                  <a:gd name="connsiteX7" fmla="*/ 0 w 1427170"/>
                  <a:gd name="connsiteY7" fmla="*/ 1245714 h 3648182"/>
                  <a:gd name="connsiteX8" fmla="*/ 248601 w 1427170"/>
                  <a:gd name="connsiteY8" fmla="*/ 0 h 3648182"/>
                  <a:gd name="connsiteX0" fmla="*/ 1168406 w 1427170"/>
                  <a:gd name="connsiteY0" fmla="*/ 0 h 4402165"/>
                  <a:gd name="connsiteX1" fmla="*/ 1191450 w 1427170"/>
                  <a:gd name="connsiteY1" fmla="*/ 753983 h 4402165"/>
                  <a:gd name="connsiteX2" fmla="*/ 1427170 w 1427170"/>
                  <a:gd name="connsiteY2" fmla="*/ 989703 h 4402165"/>
                  <a:gd name="connsiteX3" fmla="*/ 1427170 w 1427170"/>
                  <a:gd name="connsiteY3" fmla="*/ 3539568 h 4402165"/>
                  <a:gd name="connsiteX4" fmla="*/ 1386853 w 1427170"/>
                  <a:gd name="connsiteY4" fmla="*/ 4402165 h 4402165"/>
                  <a:gd name="connsiteX5" fmla="*/ 12881 w 1427170"/>
                  <a:gd name="connsiteY5" fmla="*/ 3539568 h 4402165"/>
                  <a:gd name="connsiteX6" fmla="*/ 12881 w 1427170"/>
                  <a:gd name="connsiteY6" fmla="*/ 3539568 h 4402165"/>
                  <a:gd name="connsiteX7" fmla="*/ 0 w 1427170"/>
                  <a:gd name="connsiteY7" fmla="*/ 1999697 h 4402165"/>
                  <a:gd name="connsiteX8" fmla="*/ 1168406 w 1427170"/>
                  <a:gd name="connsiteY8" fmla="*/ 0 h 4402165"/>
                  <a:gd name="connsiteX0" fmla="*/ 1168406 w 1427761"/>
                  <a:gd name="connsiteY0" fmla="*/ 0 h 4402165"/>
                  <a:gd name="connsiteX1" fmla="*/ 1427761 w 1427761"/>
                  <a:gd name="connsiteY1" fmla="*/ 96791 h 4402165"/>
                  <a:gd name="connsiteX2" fmla="*/ 1427170 w 1427761"/>
                  <a:gd name="connsiteY2" fmla="*/ 989703 h 4402165"/>
                  <a:gd name="connsiteX3" fmla="*/ 1427170 w 1427761"/>
                  <a:gd name="connsiteY3" fmla="*/ 3539568 h 4402165"/>
                  <a:gd name="connsiteX4" fmla="*/ 1386853 w 1427761"/>
                  <a:gd name="connsiteY4" fmla="*/ 4402165 h 4402165"/>
                  <a:gd name="connsiteX5" fmla="*/ 12881 w 1427761"/>
                  <a:gd name="connsiteY5" fmla="*/ 3539568 h 4402165"/>
                  <a:gd name="connsiteX6" fmla="*/ 12881 w 1427761"/>
                  <a:gd name="connsiteY6" fmla="*/ 3539568 h 4402165"/>
                  <a:gd name="connsiteX7" fmla="*/ 0 w 1427761"/>
                  <a:gd name="connsiteY7" fmla="*/ 1999697 h 4402165"/>
                  <a:gd name="connsiteX8" fmla="*/ 1168406 w 1427761"/>
                  <a:gd name="connsiteY8" fmla="*/ 0 h 4402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7761" h="4402165">
                    <a:moveTo>
                      <a:pt x="1168406" y="0"/>
                    </a:moveTo>
                    <a:lnTo>
                      <a:pt x="1427761" y="96791"/>
                    </a:lnTo>
                    <a:lnTo>
                      <a:pt x="1427170" y="989703"/>
                    </a:lnTo>
                    <a:lnTo>
                      <a:pt x="1427170" y="3539568"/>
                    </a:lnTo>
                    <a:lnTo>
                      <a:pt x="1386853" y="4402165"/>
                    </a:lnTo>
                    <a:lnTo>
                      <a:pt x="12881" y="3539568"/>
                    </a:lnTo>
                    <a:lnTo>
                      <a:pt x="12881" y="3539568"/>
                    </a:lnTo>
                    <a:lnTo>
                      <a:pt x="0" y="1999697"/>
                    </a:lnTo>
                    <a:lnTo>
                      <a:pt x="1168406" y="0"/>
                    </a:lnTo>
                    <a:close/>
                  </a:path>
                </a:pathLst>
              </a:custGeom>
              <a:gradFill flip="none" rotWithShape="1">
                <a:gsLst>
                  <a:gs pos="35000">
                    <a:srgbClr val="D50202"/>
                  </a:gs>
                  <a:gs pos="69000">
                    <a:srgbClr val="D50202"/>
                  </a:gs>
                  <a:gs pos="5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9" name="Snip Diagonal Corner Rectangle 4"/>
              <p:cNvSpPr/>
              <p:nvPr/>
            </p:nvSpPr>
            <p:spPr>
              <a:xfrm rot="20591392">
                <a:off x="4898138" y="2303730"/>
                <a:ext cx="4294614" cy="1240123"/>
              </a:xfrm>
              <a:custGeom>
                <a:avLst/>
                <a:gdLst>
                  <a:gd name="connsiteX0" fmla="*/ 0 w 4171825"/>
                  <a:gd name="connsiteY0" fmla="*/ 0 h 1138222"/>
                  <a:gd name="connsiteX1" fmla="*/ 3982118 w 4171825"/>
                  <a:gd name="connsiteY1" fmla="*/ 0 h 1138222"/>
                  <a:gd name="connsiteX2" fmla="*/ 4171825 w 4171825"/>
                  <a:gd name="connsiteY2" fmla="*/ 189707 h 1138222"/>
                  <a:gd name="connsiteX3" fmla="*/ 4171825 w 4171825"/>
                  <a:gd name="connsiteY3" fmla="*/ 1138222 h 1138222"/>
                  <a:gd name="connsiteX4" fmla="*/ 4171825 w 4171825"/>
                  <a:gd name="connsiteY4" fmla="*/ 1138222 h 1138222"/>
                  <a:gd name="connsiteX5" fmla="*/ 189707 w 4171825"/>
                  <a:gd name="connsiteY5" fmla="*/ 1138222 h 1138222"/>
                  <a:gd name="connsiteX6" fmla="*/ 0 w 4171825"/>
                  <a:gd name="connsiteY6" fmla="*/ 948515 h 1138222"/>
                  <a:gd name="connsiteX7" fmla="*/ 0 w 4171825"/>
                  <a:gd name="connsiteY7" fmla="*/ 0 h 1138222"/>
                  <a:gd name="connsiteX0" fmla="*/ 374186 w 4171825"/>
                  <a:gd name="connsiteY0" fmla="*/ 17080 h 1138222"/>
                  <a:gd name="connsiteX1" fmla="*/ 3982118 w 4171825"/>
                  <a:gd name="connsiteY1" fmla="*/ 0 h 1138222"/>
                  <a:gd name="connsiteX2" fmla="*/ 4171825 w 4171825"/>
                  <a:gd name="connsiteY2" fmla="*/ 189707 h 1138222"/>
                  <a:gd name="connsiteX3" fmla="*/ 4171825 w 4171825"/>
                  <a:gd name="connsiteY3" fmla="*/ 1138222 h 1138222"/>
                  <a:gd name="connsiteX4" fmla="*/ 4171825 w 4171825"/>
                  <a:gd name="connsiteY4" fmla="*/ 1138222 h 1138222"/>
                  <a:gd name="connsiteX5" fmla="*/ 189707 w 4171825"/>
                  <a:gd name="connsiteY5" fmla="*/ 1138222 h 1138222"/>
                  <a:gd name="connsiteX6" fmla="*/ 0 w 4171825"/>
                  <a:gd name="connsiteY6" fmla="*/ 948515 h 1138222"/>
                  <a:gd name="connsiteX7" fmla="*/ 374186 w 4171825"/>
                  <a:gd name="connsiteY7" fmla="*/ 17080 h 113822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4185585 w 4185585"/>
                  <a:gd name="connsiteY4" fmla="*/ 1138222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3383512 w 4185585"/>
                  <a:gd name="connsiteY4" fmla="*/ 746149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3257959 w 4185585"/>
                  <a:gd name="connsiteY4" fmla="*/ 810019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4185585 w 4185585"/>
                  <a:gd name="connsiteY3" fmla="*/ 1138222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3933358 w 4185585"/>
                  <a:gd name="connsiteY3" fmla="*/ 545456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4091404 w 4185585"/>
                  <a:gd name="connsiteY3" fmla="*/ 623100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294614"/>
                  <a:gd name="connsiteY0" fmla="*/ 17080 h 1240123"/>
                  <a:gd name="connsiteX1" fmla="*/ 3995878 w 4294614"/>
                  <a:gd name="connsiteY1" fmla="*/ 0 h 1240123"/>
                  <a:gd name="connsiteX2" fmla="*/ 4294614 w 4294614"/>
                  <a:gd name="connsiteY2" fmla="*/ 15709 h 1240123"/>
                  <a:gd name="connsiteX3" fmla="*/ 4091404 w 4294614"/>
                  <a:gd name="connsiteY3" fmla="*/ 623100 h 1240123"/>
                  <a:gd name="connsiteX4" fmla="*/ 3257959 w 4294614"/>
                  <a:gd name="connsiteY4" fmla="*/ 810019 h 1240123"/>
                  <a:gd name="connsiteX5" fmla="*/ 1401194 w 4294614"/>
                  <a:gd name="connsiteY5" fmla="*/ 1240123 h 1240123"/>
                  <a:gd name="connsiteX6" fmla="*/ 0 w 4294614"/>
                  <a:gd name="connsiteY6" fmla="*/ 1232092 h 1240123"/>
                  <a:gd name="connsiteX7" fmla="*/ 387946 w 4294614"/>
                  <a:gd name="connsiteY7" fmla="*/ 17080 h 124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94614" h="1240123">
                    <a:moveTo>
                      <a:pt x="387946" y="17080"/>
                    </a:moveTo>
                    <a:lnTo>
                      <a:pt x="3995878" y="0"/>
                    </a:lnTo>
                    <a:lnTo>
                      <a:pt x="4294614" y="15709"/>
                    </a:lnTo>
                    <a:lnTo>
                      <a:pt x="4091404" y="623100"/>
                    </a:lnTo>
                    <a:lnTo>
                      <a:pt x="3257959" y="810019"/>
                    </a:lnTo>
                    <a:lnTo>
                      <a:pt x="1401194" y="1240123"/>
                    </a:lnTo>
                    <a:lnTo>
                      <a:pt x="0" y="1232092"/>
                    </a:lnTo>
                    <a:lnTo>
                      <a:pt x="387946" y="17080"/>
                    </a:lnTo>
                    <a:close/>
                  </a:path>
                </a:pathLst>
              </a:custGeom>
              <a:gradFill>
                <a:gsLst>
                  <a:gs pos="26000">
                    <a:srgbClr val="27A301"/>
                  </a:gs>
                  <a:gs pos="80000">
                    <a:srgbClr val="27A301"/>
                  </a:gs>
                  <a:gs pos="53000">
                    <a:schemeClr val="bg1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697879" y="1136052"/>
              <a:ext cx="2769223" cy="1824526"/>
              <a:chOff x="6697879" y="1131893"/>
              <a:chExt cx="2769223" cy="202725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484346" y="2774426"/>
                <a:ext cx="982756" cy="38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8638"/>
                <a:r>
                  <a:rPr lang="en-US" sz="2400" b="1" dirty="0">
                    <a:solidFill>
                      <a:prstClr val="black"/>
                    </a:solidFill>
                    <a:latin typeface="Cambria"/>
                    <a:cs typeface="Cambria"/>
                  </a:rPr>
                  <a:t>u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697879" y="1131893"/>
                <a:ext cx="982756" cy="38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8638"/>
                <a:r>
                  <a:rPr lang="en-US" sz="2400" b="1" dirty="0">
                    <a:solidFill>
                      <a:prstClr val="black"/>
                    </a:solidFill>
                    <a:latin typeface="Cambria"/>
                    <a:cs typeface="Cambria"/>
                  </a:rPr>
                  <a:t>s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 Space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129651" y="1807175"/>
            <a:ext cx="20320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13172" y="2515187"/>
            <a:ext cx="20320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86103" y="2034193"/>
            <a:ext cx="1368253" cy="4421199"/>
            <a:chOff x="6514577" y="1525644"/>
            <a:chExt cx="1026190" cy="3315899"/>
          </a:xfrm>
        </p:grpSpPr>
        <p:grpSp>
          <p:nvGrpSpPr>
            <p:cNvPr id="57" name="Group 56"/>
            <p:cNvGrpSpPr/>
            <p:nvPr/>
          </p:nvGrpSpPr>
          <p:grpSpPr>
            <a:xfrm>
              <a:off x="6514577" y="1525644"/>
              <a:ext cx="152400" cy="3037440"/>
              <a:chOff x="6905180" y="1758957"/>
              <a:chExt cx="152400" cy="3374933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6946654" y="1672330"/>
              <a:ext cx="152400" cy="3037440"/>
              <a:chOff x="6905180" y="1758957"/>
              <a:chExt cx="152400" cy="337493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388367" y="1804103"/>
              <a:ext cx="152400" cy="3037440"/>
              <a:chOff x="6905180" y="1758957"/>
              <a:chExt cx="152400" cy="3374933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331697" y="1430509"/>
            <a:ext cx="5252161" cy="3685217"/>
            <a:chOff x="248772" y="539052"/>
            <a:chExt cx="3939121" cy="276391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772" y="539052"/>
              <a:ext cx="2304412" cy="27639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577423" y="1472287"/>
              <a:ext cx="161047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Camera Array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425199" y="3482473"/>
            <a:ext cx="3158659" cy="3158659"/>
            <a:chOff x="1818899" y="2611855"/>
            <a:chExt cx="2368994" cy="23689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00" b="98600" l="0" r="99600">
                          <a14:foregroundMark x1="21600" y1="92600" x2="88400" y2="88200"/>
                          <a14:foregroundMark x1="3400" y1="70400" x2="3400" y2="80400"/>
                          <a14:foregroundMark x1="55800" y1="81000" x2="93400" y2="81000"/>
                          <a14:foregroundMark x1="95200" y1="29000" x2="99000" y2="62200"/>
                          <a14:backgroundMark x1="3400" y1="46600" x2="3400" y2="50600"/>
                          <a14:backgroundMark x1="1000" y1="45000" x2="1000" y2="50800"/>
                          <a14:backgroundMark x1="1200" y1="54400" x2="7400" y2="544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8899" y="2611855"/>
              <a:ext cx="2368994" cy="2368994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2088255" y="4437816"/>
              <a:ext cx="161047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Lytro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669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3403E-6 -5.29466E-6 L -0.25499 -0.01759 " pathEditMode="relative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14098" y="810767"/>
            <a:ext cx="6332351" cy="6858000"/>
            <a:chOff x="4810573" y="608075"/>
            <a:chExt cx="4749263" cy="5143500"/>
          </a:xfrm>
        </p:grpSpPr>
        <p:grpSp>
          <p:nvGrpSpPr>
            <p:cNvPr id="3" name="Group 2"/>
            <p:cNvGrpSpPr/>
            <p:nvPr/>
          </p:nvGrpSpPr>
          <p:grpSpPr>
            <a:xfrm>
              <a:off x="4810573" y="608075"/>
              <a:ext cx="4749263" cy="5143500"/>
              <a:chOff x="4810573" y="608075"/>
              <a:chExt cx="4749263" cy="5143500"/>
            </a:xfrm>
          </p:grpSpPr>
          <p:pic>
            <p:nvPicPr>
              <p:cNvPr id="9" name="Picture 8" descr="rsLF.png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627"/>
              <a:stretch/>
            </p:blipFill>
            <p:spPr>
              <a:xfrm>
                <a:off x="4810573" y="608075"/>
                <a:ext cx="4265952" cy="5143500"/>
              </a:xfrm>
              <a:prstGeom prst="rect">
                <a:avLst/>
              </a:prstGeom>
            </p:spPr>
          </p:pic>
          <p:sp>
            <p:nvSpPr>
              <p:cNvPr id="60" name="Snip Same Side Corner Rectangle 5"/>
              <p:cNvSpPr/>
              <p:nvPr/>
            </p:nvSpPr>
            <p:spPr>
              <a:xfrm rot="14334817">
                <a:off x="6644873" y="1878222"/>
                <a:ext cx="1427761" cy="4402165"/>
              </a:xfrm>
              <a:custGeom>
                <a:avLst/>
                <a:gdLst>
                  <a:gd name="connsiteX0" fmla="*/ 235720 w 1414289"/>
                  <a:gd name="connsiteY0" fmla="*/ 0 h 2785585"/>
                  <a:gd name="connsiteX1" fmla="*/ 1178569 w 1414289"/>
                  <a:gd name="connsiteY1" fmla="*/ 0 h 2785585"/>
                  <a:gd name="connsiteX2" fmla="*/ 1414289 w 1414289"/>
                  <a:gd name="connsiteY2" fmla="*/ 235720 h 2785585"/>
                  <a:gd name="connsiteX3" fmla="*/ 1414289 w 1414289"/>
                  <a:gd name="connsiteY3" fmla="*/ 2785585 h 2785585"/>
                  <a:gd name="connsiteX4" fmla="*/ 1414289 w 1414289"/>
                  <a:gd name="connsiteY4" fmla="*/ 2785585 h 2785585"/>
                  <a:gd name="connsiteX5" fmla="*/ 0 w 1414289"/>
                  <a:gd name="connsiteY5" fmla="*/ 2785585 h 2785585"/>
                  <a:gd name="connsiteX6" fmla="*/ 0 w 1414289"/>
                  <a:gd name="connsiteY6" fmla="*/ 2785585 h 2785585"/>
                  <a:gd name="connsiteX7" fmla="*/ 0 w 1414289"/>
                  <a:gd name="connsiteY7" fmla="*/ 235720 h 2785585"/>
                  <a:gd name="connsiteX8" fmla="*/ 235720 w 1414289"/>
                  <a:gd name="connsiteY8" fmla="*/ 0 h 2785585"/>
                  <a:gd name="connsiteX0" fmla="*/ 235720 w 1414289"/>
                  <a:gd name="connsiteY0" fmla="*/ 0 h 3648182"/>
                  <a:gd name="connsiteX1" fmla="*/ 1178569 w 1414289"/>
                  <a:gd name="connsiteY1" fmla="*/ 0 h 3648182"/>
                  <a:gd name="connsiteX2" fmla="*/ 1414289 w 1414289"/>
                  <a:gd name="connsiteY2" fmla="*/ 235720 h 3648182"/>
                  <a:gd name="connsiteX3" fmla="*/ 1414289 w 1414289"/>
                  <a:gd name="connsiteY3" fmla="*/ 2785585 h 3648182"/>
                  <a:gd name="connsiteX4" fmla="*/ 1373972 w 1414289"/>
                  <a:gd name="connsiteY4" fmla="*/ 3648182 h 3648182"/>
                  <a:gd name="connsiteX5" fmla="*/ 0 w 1414289"/>
                  <a:gd name="connsiteY5" fmla="*/ 2785585 h 3648182"/>
                  <a:gd name="connsiteX6" fmla="*/ 0 w 1414289"/>
                  <a:gd name="connsiteY6" fmla="*/ 2785585 h 3648182"/>
                  <a:gd name="connsiteX7" fmla="*/ 0 w 1414289"/>
                  <a:gd name="connsiteY7" fmla="*/ 235720 h 3648182"/>
                  <a:gd name="connsiteX8" fmla="*/ 235720 w 1414289"/>
                  <a:gd name="connsiteY8" fmla="*/ 0 h 3648182"/>
                  <a:gd name="connsiteX0" fmla="*/ 248601 w 1427170"/>
                  <a:gd name="connsiteY0" fmla="*/ 0 h 3648182"/>
                  <a:gd name="connsiteX1" fmla="*/ 1191450 w 1427170"/>
                  <a:gd name="connsiteY1" fmla="*/ 0 h 3648182"/>
                  <a:gd name="connsiteX2" fmla="*/ 1427170 w 1427170"/>
                  <a:gd name="connsiteY2" fmla="*/ 235720 h 3648182"/>
                  <a:gd name="connsiteX3" fmla="*/ 1427170 w 1427170"/>
                  <a:gd name="connsiteY3" fmla="*/ 2785585 h 3648182"/>
                  <a:gd name="connsiteX4" fmla="*/ 1386853 w 1427170"/>
                  <a:gd name="connsiteY4" fmla="*/ 3648182 h 3648182"/>
                  <a:gd name="connsiteX5" fmla="*/ 12881 w 1427170"/>
                  <a:gd name="connsiteY5" fmla="*/ 2785585 h 3648182"/>
                  <a:gd name="connsiteX6" fmla="*/ 12881 w 1427170"/>
                  <a:gd name="connsiteY6" fmla="*/ 2785585 h 3648182"/>
                  <a:gd name="connsiteX7" fmla="*/ 0 w 1427170"/>
                  <a:gd name="connsiteY7" fmla="*/ 1245714 h 3648182"/>
                  <a:gd name="connsiteX8" fmla="*/ 248601 w 1427170"/>
                  <a:gd name="connsiteY8" fmla="*/ 0 h 3648182"/>
                  <a:gd name="connsiteX0" fmla="*/ 1168406 w 1427170"/>
                  <a:gd name="connsiteY0" fmla="*/ 0 h 4402165"/>
                  <a:gd name="connsiteX1" fmla="*/ 1191450 w 1427170"/>
                  <a:gd name="connsiteY1" fmla="*/ 753983 h 4402165"/>
                  <a:gd name="connsiteX2" fmla="*/ 1427170 w 1427170"/>
                  <a:gd name="connsiteY2" fmla="*/ 989703 h 4402165"/>
                  <a:gd name="connsiteX3" fmla="*/ 1427170 w 1427170"/>
                  <a:gd name="connsiteY3" fmla="*/ 3539568 h 4402165"/>
                  <a:gd name="connsiteX4" fmla="*/ 1386853 w 1427170"/>
                  <a:gd name="connsiteY4" fmla="*/ 4402165 h 4402165"/>
                  <a:gd name="connsiteX5" fmla="*/ 12881 w 1427170"/>
                  <a:gd name="connsiteY5" fmla="*/ 3539568 h 4402165"/>
                  <a:gd name="connsiteX6" fmla="*/ 12881 w 1427170"/>
                  <a:gd name="connsiteY6" fmla="*/ 3539568 h 4402165"/>
                  <a:gd name="connsiteX7" fmla="*/ 0 w 1427170"/>
                  <a:gd name="connsiteY7" fmla="*/ 1999697 h 4402165"/>
                  <a:gd name="connsiteX8" fmla="*/ 1168406 w 1427170"/>
                  <a:gd name="connsiteY8" fmla="*/ 0 h 4402165"/>
                  <a:gd name="connsiteX0" fmla="*/ 1168406 w 1427761"/>
                  <a:gd name="connsiteY0" fmla="*/ 0 h 4402165"/>
                  <a:gd name="connsiteX1" fmla="*/ 1427761 w 1427761"/>
                  <a:gd name="connsiteY1" fmla="*/ 96791 h 4402165"/>
                  <a:gd name="connsiteX2" fmla="*/ 1427170 w 1427761"/>
                  <a:gd name="connsiteY2" fmla="*/ 989703 h 4402165"/>
                  <a:gd name="connsiteX3" fmla="*/ 1427170 w 1427761"/>
                  <a:gd name="connsiteY3" fmla="*/ 3539568 h 4402165"/>
                  <a:gd name="connsiteX4" fmla="*/ 1386853 w 1427761"/>
                  <a:gd name="connsiteY4" fmla="*/ 4402165 h 4402165"/>
                  <a:gd name="connsiteX5" fmla="*/ 12881 w 1427761"/>
                  <a:gd name="connsiteY5" fmla="*/ 3539568 h 4402165"/>
                  <a:gd name="connsiteX6" fmla="*/ 12881 w 1427761"/>
                  <a:gd name="connsiteY6" fmla="*/ 3539568 h 4402165"/>
                  <a:gd name="connsiteX7" fmla="*/ 0 w 1427761"/>
                  <a:gd name="connsiteY7" fmla="*/ 1999697 h 4402165"/>
                  <a:gd name="connsiteX8" fmla="*/ 1168406 w 1427761"/>
                  <a:gd name="connsiteY8" fmla="*/ 0 h 4402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7761" h="4402165">
                    <a:moveTo>
                      <a:pt x="1168406" y="0"/>
                    </a:moveTo>
                    <a:lnTo>
                      <a:pt x="1427761" y="96791"/>
                    </a:lnTo>
                    <a:lnTo>
                      <a:pt x="1427170" y="989703"/>
                    </a:lnTo>
                    <a:lnTo>
                      <a:pt x="1427170" y="3539568"/>
                    </a:lnTo>
                    <a:lnTo>
                      <a:pt x="1386853" y="4402165"/>
                    </a:lnTo>
                    <a:lnTo>
                      <a:pt x="12881" y="3539568"/>
                    </a:lnTo>
                    <a:lnTo>
                      <a:pt x="12881" y="3539568"/>
                    </a:lnTo>
                    <a:lnTo>
                      <a:pt x="0" y="1999697"/>
                    </a:lnTo>
                    <a:lnTo>
                      <a:pt x="1168406" y="0"/>
                    </a:lnTo>
                    <a:close/>
                  </a:path>
                </a:pathLst>
              </a:custGeom>
              <a:gradFill flip="none" rotWithShape="1">
                <a:gsLst>
                  <a:gs pos="35000">
                    <a:srgbClr val="D50202"/>
                  </a:gs>
                  <a:gs pos="69000">
                    <a:srgbClr val="D50202"/>
                  </a:gs>
                  <a:gs pos="5100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9" name="Snip Diagonal Corner Rectangle 4"/>
              <p:cNvSpPr/>
              <p:nvPr/>
            </p:nvSpPr>
            <p:spPr>
              <a:xfrm rot="20591392">
                <a:off x="4898138" y="2303730"/>
                <a:ext cx="4294614" cy="1240123"/>
              </a:xfrm>
              <a:custGeom>
                <a:avLst/>
                <a:gdLst>
                  <a:gd name="connsiteX0" fmla="*/ 0 w 4171825"/>
                  <a:gd name="connsiteY0" fmla="*/ 0 h 1138222"/>
                  <a:gd name="connsiteX1" fmla="*/ 3982118 w 4171825"/>
                  <a:gd name="connsiteY1" fmla="*/ 0 h 1138222"/>
                  <a:gd name="connsiteX2" fmla="*/ 4171825 w 4171825"/>
                  <a:gd name="connsiteY2" fmla="*/ 189707 h 1138222"/>
                  <a:gd name="connsiteX3" fmla="*/ 4171825 w 4171825"/>
                  <a:gd name="connsiteY3" fmla="*/ 1138222 h 1138222"/>
                  <a:gd name="connsiteX4" fmla="*/ 4171825 w 4171825"/>
                  <a:gd name="connsiteY4" fmla="*/ 1138222 h 1138222"/>
                  <a:gd name="connsiteX5" fmla="*/ 189707 w 4171825"/>
                  <a:gd name="connsiteY5" fmla="*/ 1138222 h 1138222"/>
                  <a:gd name="connsiteX6" fmla="*/ 0 w 4171825"/>
                  <a:gd name="connsiteY6" fmla="*/ 948515 h 1138222"/>
                  <a:gd name="connsiteX7" fmla="*/ 0 w 4171825"/>
                  <a:gd name="connsiteY7" fmla="*/ 0 h 1138222"/>
                  <a:gd name="connsiteX0" fmla="*/ 374186 w 4171825"/>
                  <a:gd name="connsiteY0" fmla="*/ 17080 h 1138222"/>
                  <a:gd name="connsiteX1" fmla="*/ 3982118 w 4171825"/>
                  <a:gd name="connsiteY1" fmla="*/ 0 h 1138222"/>
                  <a:gd name="connsiteX2" fmla="*/ 4171825 w 4171825"/>
                  <a:gd name="connsiteY2" fmla="*/ 189707 h 1138222"/>
                  <a:gd name="connsiteX3" fmla="*/ 4171825 w 4171825"/>
                  <a:gd name="connsiteY3" fmla="*/ 1138222 h 1138222"/>
                  <a:gd name="connsiteX4" fmla="*/ 4171825 w 4171825"/>
                  <a:gd name="connsiteY4" fmla="*/ 1138222 h 1138222"/>
                  <a:gd name="connsiteX5" fmla="*/ 189707 w 4171825"/>
                  <a:gd name="connsiteY5" fmla="*/ 1138222 h 1138222"/>
                  <a:gd name="connsiteX6" fmla="*/ 0 w 4171825"/>
                  <a:gd name="connsiteY6" fmla="*/ 948515 h 1138222"/>
                  <a:gd name="connsiteX7" fmla="*/ 374186 w 4171825"/>
                  <a:gd name="connsiteY7" fmla="*/ 17080 h 113822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4185585 w 4185585"/>
                  <a:gd name="connsiteY4" fmla="*/ 1138222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3383512 w 4185585"/>
                  <a:gd name="connsiteY4" fmla="*/ 746149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32092"/>
                  <a:gd name="connsiteX1" fmla="*/ 3995878 w 4185585"/>
                  <a:gd name="connsiteY1" fmla="*/ 0 h 1232092"/>
                  <a:gd name="connsiteX2" fmla="*/ 4185585 w 4185585"/>
                  <a:gd name="connsiteY2" fmla="*/ 189707 h 1232092"/>
                  <a:gd name="connsiteX3" fmla="*/ 4185585 w 4185585"/>
                  <a:gd name="connsiteY3" fmla="*/ 1138222 h 1232092"/>
                  <a:gd name="connsiteX4" fmla="*/ 3257959 w 4185585"/>
                  <a:gd name="connsiteY4" fmla="*/ 810019 h 1232092"/>
                  <a:gd name="connsiteX5" fmla="*/ 203467 w 4185585"/>
                  <a:gd name="connsiteY5" fmla="*/ 1138222 h 1232092"/>
                  <a:gd name="connsiteX6" fmla="*/ 0 w 4185585"/>
                  <a:gd name="connsiteY6" fmla="*/ 1232092 h 1232092"/>
                  <a:gd name="connsiteX7" fmla="*/ 387946 w 4185585"/>
                  <a:gd name="connsiteY7" fmla="*/ 17080 h 1232092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4185585 w 4185585"/>
                  <a:gd name="connsiteY3" fmla="*/ 1138222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3933358 w 4185585"/>
                  <a:gd name="connsiteY3" fmla="*/ 545456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185585"/>
                  <a:gd name="connsiteY0" fmla="*/ 17080 h 1240123"/>
                  <a:gd name="connsiteX1" fmla="*/ 3995878 w 4185585"/>
                  <a:gd name="connsiteY1" fmla="*/ 0 h 1240123"/>
                  <a:gd name="connsiteX2" fmla="*/ 4185585 w 4185585"/>
                  <a:gd name="connsiteY2" fmla="*/ 189707 h 1240123"/>
                  <a:gd name="connsiteX3" fmla="*/ 4091404 w 4185585"/>
                  <a:gd name="connsiteY3" fmla="*/ 623100 h 1240123"/>
                  <a:gd name="connsiteX4" fmla="*/ 3257959 w 4185585"/>
                  <a:gd name="connsiteY4" fmla="*/ 810019 h 1240123"/>
                  <a:gd name="connsiteX5" fmla="*/ 1401194 w 4185585"/>
                  <a:gd name="connsiteY5" fmla="*/ 1240123 h 1240123"/>
                  <a:gd name="connsiteX6" fmla="*/ 0 w 4185585"/>
                  <a:gd name="connsiteY6" fmla="*/ 1232092 h 1240123"/>
                  <a:gd name="connsiteX7" fmla="*/ 387946 w 4185585"/>
                  <a:gd name="connsiteY7" fmla="*/ 17080 h 1240123"/>
                  <a:gd name="connsiteX0" fmla="*/ 387946 w 4294614"/>
                  <a:gd name="connsiteY0" fmla="*/ 17080 h 1240123"/>
                  <a:gd name="connsiteX1" fmla="*/ 3995878 w 4294614"/>
                  <a:gd name="connsiteY1" fmla="*/ 0 h 1240123"/>
                  <a:gd name="connsiteX2" fmla="*/ 4294614 w 4294614"/>
                  <a:gd name="connsiteY2" fmla="*/ 15709 h 1240123"/>
                  <a:gd name="connsiteX3" fmla="*/ 4091404 w 4294614"/>
                  <a:gd name="connsiteY3" fmla="*/ 623100 h 1240123"/>
                  <a:gd name="connsiteX4" fmla="*/ 3257959 w 4294614"/>
                  <a:gd name="connsiteY4" fmla="*/ 810019 h 1240123"/>
                  <a:gd name="connsiteX5" fmla="*/ 1401194 w 4294614"/>
                  <a:gd name="connsiteY5" fmla="*/ 1240123 h 1240123"/>
                  <a:gd name="connsiteX6" fmla="*/ 0 w 4294614"/>
                  <a:gd name="connsiteY6" fmla="*/ 1232092 h 1240123"/>
                  <a:gd name="connsiteX7" fmla="*/ 387946 w 4294614"/>
                  <a:gd name="connsiteY7" fmla="*/ 17080 h 124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94614" h="1240123">
                    <a:moveTo>
                      <a:pt x="387946" y="17080"/>
                    </a:moveTo>
                    <a:lnTo>
                      <a:pt x="3995878" y="0"/>
                    </a:lnTo>
                    <a:lnTo>
                      <a:pt x="4294614" y="15709"/>
                    </a:lnTo>
                    <a:lnTo>
                      <a:pt x="4091404" y="623100"/>
                    </a:lnTo>
                    <a:lnTo>
                      <a:pt x="3257959" y="810019"/>
                    </a:lnTo>
                    <a:lnTo>
                      <a:pt x="1401194" y="1240123"/>
                    </a:lnTo>
                    <a:lnTo>
                      <a:pt x="0" y="1232092"/>
                    </a:lnTo>
                    <a:lnTo>
                      <a:pt x="387946" y="17080"/>
                    </a:lnTo>
                    <a:close/>
                  </a:path>
                </a:pathLst>
              </a:custGeom>
              <a:gradFill>
                <a:gsLst>
                  <a:gs pos="26000">
                    <a:srgbClr val="27A301"/>
                  </a:gs>
                  <a:gs pos="80000">
                    <a:srgbClr val="27A301"/>
                  </a:gs>
                  <a:gs pos="53000">
                    <a:schemeClr val="bg1"/>
                  </a:gs>
                </a:gsLst>
                <a:lin ang="0" scaled="0"/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697879" y="1136052"/>
              <a:ext cx="2769223" cy="1824526"/>
              <a:chOff x="6697879" y="1131893"/>
              <a:chExt cx="2769223" cy="2027255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8484346" y="2774426"/>
                <a:ext cx="982756" cy="38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8638"/>
                <a:r>
                  <a:rPr lang="en-US" sz="2400" b="1" dirty="0">
                    <a:solidFill>
                      <a:prstClr val="black"/>
                    </a:solidFill>
                    <a:latin typeface="Cambria"/>
                    <a:cs typeface="Cambria"/>
                  </a:rPr>
                  <a:t>u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697879" y="1131893"/>
                <a:ext cx="982756" cy="3847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08638"/>
                <a:r>
                  <a:rPr lang="en-US" sz="2400" b="1" dirty="0">
                    <a:solidFill>
                      <a:prstClr val="black"/>
                    </a:solidFill>
                    <a:latin typeface="Cambria"/>
                    <a:cs typeface="Cambria"/>
                  </a:rPr>
                  <a:t>s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Capture Strategies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8129651" y="1807175"/>
            <a:ext cx="203200" cy="4049920"/>
            <a:chOff x="6905180" y="1758957"/>
            <a:chExt cx="152400" cy="3374933"/>
          </a:xfrm>
        </p:grpSpPr>
        <p:sp>
          <p:nvSpPr>
            <p:cNvPr id="32" name="Oval 31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413172" y="2515187"/>
            <a:ext cx="203200" cy="4049920"/>
            <a:chOff x="6905180" y="1758957"/>
            <a:chExt cx="152400" cy="3374933"/>
          </a:xfrm>
        </p:grpSpPr>
        <p:sp>
          <p:nvSpPr>
            <p:cNvPr id="15" name="Oval 14"/>
            <p:cNvSpPr/>
            <p:nvPr/>
          </p:nvSpPr>
          <p:spPr>
            <a:xfrm>
              <a:off x="6905180" y="2643966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905180" y="2938969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905180" y="3233972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905180" y="3823978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905180" y="3528975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905180" y="4118981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905180" y="470898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905180" y="500399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6905180" y="4413984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905180" y="1758957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905180" y="2053960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6905180" y="2348963"/>
              <a:ext cx="152400" cy="129896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121731" tIns="60865" rIns="121731" bIns="60865" anchor="ctr"/>
            <a:lstStyle/>
            <a:p>
              <a:pPr algn="ctr" defTabSz="608638">
                <a:defRPr/>
              </a:pPr>
              <a:endParaRPr lang="en-US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86103" y="2034193"/>
            <a:ext cx="1368253" cy="4421199"/>
            <a:chOff x="6514577" y="1525644"/>
            <a:chExt cx="1026190" cy="3315899"/>
          </a:xfrm>
        </p:grpSpPr>
        <p:grpSp>
          <p:nvGrpSpPr>
            <p:cNvPr id="57" name="Group 56"/>
            <p:cNvGrpSpPr/>
            <p:nvPr/>
          </p:nvGrpSpPr>
          <p:grpSpPr>
            <a:xfrm>
              <a:off x="6514577" y="1525644"/>
              <a:ext cx="152400" cy="3037440"/>
              <a:chOff x="6905180" y="1758957"/>
              <a:chExt cx="152400" cy="3374933"/>
            </a:xfrm>
          </p:grpSpPr>
          <p:sp>
            <p:nvSpPr>
              <p:cNvPr id="58" name="Oval 57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6946654" y="1672330"/>
              <a:ext cx="152400" cy="3037440"/>
              <a:chOff x="6905180" y="1758957"/>
              <a:chExt cx="152400" cy="3374933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388367" y="1804103"/>
              <a:ext cx="152400" cy="3037440"/>
              <a:chOff x="6905180" y="1758957"/>
              <a:chExt cx="152400" cy="3374933"/>
            </a:xfrm>
          </p:grpSpPr>
          <p:sp>
            <p:nvSpPr>
              <p:cNvPr id="99" name="Oval 98"/>
              <p:cNvSpPr/>
              <p:nvPr/>
            </p:nvSpPr>
            <p:spPr>
              <a:xfrm>
                <a:off x="6905180" y="2643966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905180" y="2938969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905180" y="3233972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905180" y="3823978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905180" y="3528975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905180" y="4118981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905180" y="470898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6905180" y="500399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905180" y="4413984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6905180" y="1758957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6905180" y="2053960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905180" y="2348963"/>
                <a:ext cx="152400" cy="129896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121731" tIns="60865" rIns="121731" bIns="60865" anchor="ctr"/>
              <a:lstStyle/>
              <a:p>
                <a:pPr algn="ctr" defTabSz="608638">
                  <a:defRPr/>
                </a:pPr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6178903" y="2144021"/>
            <a:ext cx="5503205" cy="3781628"/>
            <a:chOff x="457200" y="1620884"/>
            <a:chExt cx="4127404" cy="2836221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1620884"/>
              <a:ext cx="4127404" cy="2627780"/>
            </a:xfrm>
            <a:prstGeom prst="rect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1375243" y="4018524"/>
              <a:ext cx="229131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Stereo</a:t>
              </a:r>
            </a:p>
          </p:txBody>
        </p:sp>
      </p:grpSp>
      <p:cxnSp>
        <p:nvCxnSpPr>
          <p:cNvPr id="86" name="Straight Connector 85"/>
          <p:cNvCxnSpPr/>
          <p:nvPr/>
        </p:nvCxnSpPr>
        <p:spPr>
          <a:xfrm>
            <a:off x="5953079" y="1417639"/>
            <a:ext cx="0" cy="442554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31697" y="1430508"/>
            <a:ext cx="5252161" cy="4826592"/>
            <a:chOff x="248772" y="1072881"/>
            <a:chExt cx="3939121" cy="3619944"/>
          </a:xfrm>
        </p:grpSpPr>
        <p:grpSp>
          <p:nvGrpSpPr>
            <p:cNvPr id="88" name="Group 87"/>
            <p:cNvGrpSpPr/>
            <p:nvPr/>
          </p:nvGrpSpPr>
          <p:grpSpPr>
            <a:xfrm>
              <a:off x="248772" y="1072881"/>
              <a:ext cx="3939121" cy="2763913"/>
              <a:chOff x="248772" y="539052"/>
              <a:chExt cx="3939121" cy="2763913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772" y="539052"/>
                <a:ext cx="2304412" cy="2763913"/>
              </a:xfrm>
              <a:prstGeom prst="rect">
                <a:avLst/>
              </a:prstGeom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2577423" y="900942"/>
                <a:ext cx="161047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Camera Array</a:t>
                </a: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1818899" y="2323831"/>
              <a:ext cx="2368994" cy="2368994"/>
              <a:chOff x="1818899" y="2611855"/>
              <a:chExt cx="2368994" cy="2368994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400" b="98600" l="0" r="99600">
                            <a14:foregroundMark x1="21600" y1="92600" x2="88400" y2="88200"/>
                            <a14:foregroundMark x1="3400" y1="70400" x2="3400" y2="80400"/>
                            <a14:foregroundMark x1="55800" y1="81000" x2="93400" y2="81000"/>
                            <a14:foregroundMark x1="95200" y1="29000" x2="99000" y2="62200"/>
                            <a14:backgroundMark x1="3400" y1="46600" x2="3400" y2="50600"/>
                            <a14:backgroundMark x1="1000" y1="45000" x2="1000" y2="50800"/>
                            <a14:backgroundMark x1="1200" y1="54400" x2="7400" y2="5440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18899" y="2611855"/>
                <a:ext cx="2368994" cy="2368994"/>
              </a:xfrm>
              <a:prstGeom prst="rect">
                <a:avLst/>
              </a:prstGeom>
            </p:spPr>
          </p:pic>
          <p:sp>
            <p:nvSpPr>
              <p:cNvPr id="113" name="TextBox 112"/>
              <p:cNvSpPr txBox="1"/>
              <p:nvPr/>
            </p:nvSpPr>
            <p:spPr>
              <a:xfrm>
                <a:off x="2088255" y="4437816"/>
                <a:ext cx="1610470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/>
                  <a:t>Lytro</a:t>
                </a:r>
                <a:endParaRPr lang="en-US" sz="2400" dirty="0"/>
              </a:p>
            </p:txBody>
          </p:sp>
        </p:grpSp>
      </p:grpSp>
      <p:sp>
        <p:nvSpPr>
          <p:cNvPr id="44" name="Left-Right Arrow 43"/>
          <p:cNvSpPr/>
          <p:nvPr/>
        </p:nvSpPr>
        <p:spPr>
          <a:xfrm>
            <a:off x="2614832" y="6055223"/>
            <a:ext cx="6962336" cy="596716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6" name="Group 45"/>
          <p:cNvGrpSpPr/>
          <p:nvPr/>
        </p:nvGrpSpPr>
        <p:grpSpPr>
          <a:xfrm>
            <a:off x="465823" y="5600739"/>
            <a:ext cx="11260355" cy="830997"/>
            <a:chOff x="457200" y="4200556"/>
            <a:chExt cx="8445266" cy="623248"/>
          </a:xfrm>
        </p:grpSpPr>
        <p:sp>
          <p:nvSpPr>
            <p:cNvPr id="45" name="TextBox 44"/>
            <p:cNvSpPr txBox="1"/>
            <p:nvPr/>
          </p:nvSpPr>
          <p:spPr>
            <a:xfrm>
              <a:off x="457200" y="4200556"/>
              <a:ext cx="136169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Rely more on sampling</a:t>
              </a: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7540767" y="4200556"/>
              <a:ext cx="1361699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Rely more on geometry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42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>
              <a:defRPr/>
            </a:pPr>
            <a:r>
              <a:rPr lang="en-US" dirty="0"/>
              <a:t>What happens when we don’t know geometry?</a:t>
            </a:r>
          </a:p>
        </p:txBody>
      </p:sp>
      <p:pic>
        <p:nvPicPr>
          <p:cNvPr id="1802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15" y="471533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1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8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229" name="Picture 7" descr="Screen Shot 2013-11-04 at 4.1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4" y="2250293"/>
            <a:ext cx="5197078" cy="36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336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C35512-4186-D648-AE89-7C376E62A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1" y="1367757"/>
            <a:ext cx="11444645" cy="15566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may observe geometry in different ways</a:t>
            </a:r>
          </a:p>
          <a:p>
            <a:pPr lvl="1"/>
            <a:r>
              <a:rPr lang="en-US" dirty="0"/>
              <a:t>e.g., different views or cameras</a:t>
            </a:r>
          </a:p>
          <a:p>
            <a:r>
              <a:rPr lang="en-US" dirty="0"/>
              <a:t>How do we separate our description of geometry from our choice of reference frame?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DAE4EB-D3D5-A645-BCC1-FF66D9F28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BF7C91D-F926-5E4C-99FB-F6152A37E3E4}"/>
              </a:ext>
            </a:extLst>
          </p:cNvPr>
          <p:cNvGrpSpPr/>
          <p:nvPr/>
        </p:nvGrpSpPr>
        <p:grpSpPr>
          <a:xfrm>
            <a:off x="1450226" y="2987658"/>
            <a:ext cx="4033309" cy="3235664"/>
            <a:chOff x="2204416" y="2895006"/>
            <a:chExt cx="4033309" cy="3235664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F131ECD-1528-7F4B-892D-C47FCE0FCB97}"/>
                </a:ext>
              </a:extLst>
            </p:cNvPr>
            <p:cNvGrpSpPr/>
            <p:nvPr/>
          </p:nvGrpSpPr>
          <p:grpSpPr>
            <a:xfrm>
              <a:off x="2204416" y="3933569"/>
              <a:ext cx="2397671" cy="2197101"/>
              <a:chOff x="1146030" y="2722617"/>
              <a:chExt cx="3086100" cy="2827942"/>
            </a:xfrm>
          </p:grpSpPr>
          <p:pic>
            <p:nvPicPr>
              <p:cNvPr id="70" name="Graphic 69">
                <a:extLst>
                  <a:ext uri="{FF2B5EF4-FFF2-40B4-BE49-F238E27FC236}">
                    <a16:creationId xmlns:a16="http://schemas.microsoft.com/office/drawing/2014/main" id="{E5615E30-B33E-1C49-99E2-6395D841CF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46030" y="3099459"/>
                <a:ext cx="3086100" cy="2451100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2342299D-35F5-C948-AE02-F9B644A444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1601" y="3590506"/>
                <a:ext cx="182418" cy="140959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41DB149-0FB2-664A-BECF-FD8DFC361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5730" y="2722617"/>
                <a:ext cx="266700" cy="304800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A10FD14-C32C-6C4D-9160-9181186BFB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4757" y="3590506"/>
                <a:ext cx="151081" cy="160524"/>
              </a:xfrm>
              <a:prstGeom prst="rect">
                <a:avLst/>
              </a:prstGeom>
            </p:spPr>
          </p:pic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BCB15535-FF4B-2B44-B0EF-5A2674D1F0A4}"/>
                </a:ext>
              </a:extLst>
            </p:cNvPr>
            <p:cNvGrpSpPr/>
            <p:nvPr/>
          </p:nvGrpSpPr>
          <p:grpSpPr>
            <a:xfrm>
              <a:off x="4198613" y="2895006"/>
              <a:ext cx="2039112" cy="1651000"/>
              <a:chOff x="5898515" y="2754483"/>
              <a:chExt cx="2039112" cy="165100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9F00B1EB-7223-C640-BF9B-E05D0407DB07}"/>
                  </a:ext>
                </a:extLst>
              </p:cNvPr>
              <p:cNvSpPr/>
              <p:nvPr/>
            </p:nvSpPr>
            <p:spPr>
              <a:xfrm>
                <a:off x="5898515" y="3611814"/>
                <a:ext cx="181232" cy="1812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+mn-ea"/>
                  <a:cs typeface="+mn-cs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1E8C5C9-7DCC-5243-9153-65C7B7436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59627" y="2754483"/>
                <a:ext cx="1778000" cy="1651000"/>
              </a:xfrm>
              <a:prstGeom prst="rect">
                <a:avLst/>
              </a:prstGeom>
            </p:spPr>
          </p:pic>
        </p:grp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DCAFDAC-937F-5643-BAAE-C37F33B7102A}"/>
              </a:ext>
            </a:extLst>
          </p:cNvPr>
          <p:cNvCxnSpPr>
            <a:endCxn id="62" idx="3"/>
          </p:cNvCxnSpPr>
          <p:nvPr/>
        </p:nvCxnSpPr>
        <p:spPr>
          <a:xfrm flipV="1">
            <a:off x="2649061" y="3999680"/>
            <a:ext cx="821903" cy="12066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0E01AC-E47F-D148-AFE9-89FD642072E7}"/>
              </a:ext>
            </a:extLst>
          </p:cNvPr>
          <p:cNvGrpSpPr/>
          <p:nvPr/>
        </p:nvGrpSpPr>
        <p:grpSpPr>
          <a:xfrm>
            <a:off x="6868889" y="3429000"/>
            <a:ext cx="4013372" cy="2128569"/>
            <a:chOff x="-344981" y="5991595"/>
            <a:chExt cx="5701642" cy="2128569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758D772F-91BA-D948-B5FD-52A4707F7C93}"/>
                </a:ext>
              </a:extLst>
            </p:cNvPr>
            <p:cNvSpPr/>
            <p:nvPr/>
          </p:nvSpPr>
          <p:spPr>
            <a:xfrm>
              <a:off x="-344981" y="5991595"/>
              <a:ext cx="5701642" cy="2128569"/>
            </a:xfrm>
            <a:prstGeom prst="roundRect">
              <a:avLst/>
            </a:prstGeom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B73FADA-ABD3-4943-91A8-61E99B259E52}"/>
                </a:ext>
              </a:extLst>
            </p:cNvPr>
            <p:cNvSpPr txBox="1"/>
            <p:nvPr/>
          </p:nvSpPr>
          <p:spPr>
            <a:xfrm>
              <a:off x="-201399" y="6082961"/>
              <a:ext cx="541447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Problem: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Standard representation treats points like vectors from the origin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Points and vectors are NOT the same thing!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98664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3" descr="Screen Shot 2013-11-04 at 3.57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8" t="27469" r="19447" b="31505"/>
          <a:stretch>
            <a:fillRect/>
          </a:stretch>
        </p:blipFill>
        <p:spPr bwMode="auto">
          <a:xfrm>
            <a:off x="6803232" y="2786070"/>
            <a:ext cx="2337346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0" name="Picture 2" descr="Screen Shot 2013-11-04 at 3.57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9" t="28540" r="9587" b="34360"/>
          <a:stretch>
            <a:fillRect/>
          </a:stretch>
        </p:blipFill>
        <p:spPr bwMode="auto">
          <a:xfrm>
            <a:off x="6931819" y="4446985"/>
            <a:ext cx="2219474" cy="184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7" descr="Screen Shot 2013-11-04 at 3.57.5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29610" r="35152" b="34003"/>
          <a:stretch>
            <a:fillRect/>
          </a:stretch>
        </p:blipFill>
        <p:spPr bwMode="auto">
          <a:xfrm>
            <a:off x="6738953" y="1232329"/>
            <a:ext cx="2443163" cy="18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What happens when we don’t know geometry?</a:t>
            </a:r>
          </a:p>
        </p:txBody>
      </p:sp>
      <p:pic>
        <p:nvPicPr>
          <p:cNvPr id="18125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15" y="471533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1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8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6" name="Picture 8" descr="Screen Shot 2013-11-04 at 4.14.0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4" y="2250293"/>
            <a:ext cx="5197078" cy="36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345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What happens when we don’t know geometry?</a:t>
            </a:r>
          </a:p>
        </p:txBody>
      </p:sp>
      <p:pic>
        <p:nvPicPr>
          <p:cNvPr id="1822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15" y="471533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1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8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77" name="Picture 2" descr="Screen Shot 2013-11-04 at 3.57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9" t="28540" r="9587" b="34360"/>
          <a:stretch>
            <a:fillRect/>
          </a:stretch>
        </p:blipFill>
        <p:spPr bwMode="auto">
          <a:xfrm>
            <a:off x="7767688" y="2303866"/>
            <a:ext cx="3067348" cy="25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803271" y="2732487"/>
            <a:ext cx="1735931" cy="2518172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803231" y="4554141"/>
            <a:ext cx="4114800" cy="964406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2280" name="Picture 10" descr="Screen Shot 2013-11-04 at 4.14.0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4" y="2250293"/>
            <a:ext cx="5197078" cy="36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52132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2" descr="Screen Shot 2013-11-04 at 3.57.44 PM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9" t="28540" r="9587" b="34360"/>
          <a:stretch>
            <a:fillRect/>
          </a:stretch>
        </p:blipFill>
        <p:spPr bwMode="auto">
          <a:xfrm>
            <a:off x="7767688" y="2303866"/>
            <a:ext cx="3067348" cy="25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8" name="Picture 3" descr="Screen Shot 2013-11-04 at 3.57.49 PM.png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8" t="27469" r="19447" b="31505"/>
          <a:stretch>
            <a:fillRect/>
          </a:stretch>
        </p:blipFill>
        <p:spPr bwMode="auto">
          <a:xfrm>
            <a:off x="8024863" y="2250281"/>
            <a:ext cx="3229422" cy="281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8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What happens when we don’t know geometry?</a:t>
            </a:r>
          </a:p>
        </p:txBody>
      </p:sp>
      <p:pic>
        <p:nvPicPr>
          <p:cNvPr id="1833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15" y="471533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1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8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 flipV="1">
            <a:off x="6803231" y="2625336"/>
            <a:ext cx="1993106" cy="1339453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6996114" y="4339830"/>
            <a:ext cx="2250281" cy="482203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3305" name="Picture 11" descr="Screen Shot 2013-11-04 at 4.14.0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4" y="2250293"/>
            <a:ext cx="5197078" cy="36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6348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1" name="Picture 7" descr="Screen Shot 2013-11-04 at 3.57.55 PM.png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29610" r="35152" b="34003"/>
          <a:stretch>
            <a:fillRect/>
          </a:stretch>
        </p:blipFill>
        <p:spPr bwMode="auto">
          <a:xfrm>
            <a:off x="8302080" y="2411015"/>
            <a:ext cx="3375422" cy="249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9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2" name="Picture 3" descr="Screen Shot 2013-11-04 at 3.57.49 PM.png"/>
          <p:cNvPicPr>
            <a:picLocks noChangeAspect="1"/>
          </p:cNvPicPr>
          <p:nvPr/>
        </p:nvPicPr>
        <p:blipFill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8" t="27469" r="19447" b="31505"/>
          <a:stretch>
            <a:fillRect/>
          </a:stretch>
        </p:blipFill>
        <p:spPr bwMode="auto">
          <a:xfrm>
            <a:off x="8024863" y="2250281"/>
            <a:ext cx="3229422" cy="281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3" name="Picture 2" descr="Screen Shot 2013-11-04 at 3.57.44 PM.png"/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9" t="28540" r="9587" b="34360"/>
          <a:stretch>
            <a:fillRect/>
          </a:stretch>
        </p:blipFill>
        <p:spPr bwMode="auto">
          <a:xfrm>
            <a:off x="7767688" y="2303866"/>
            <a:ext cx="3067348" cy="25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What happens when we don’t know geometry?</a:t>
            </a:r>
          </a:p>
        </p:txBody>
      </p:sp>
      <p:pic>
        <p:nvPicPr>
          <p:cNvPr id="18432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15" y="471533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1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8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6803281" y="2411018"/>
            <a:ext cx="3407569" cy="107156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6996128" y="2893222"/>
            <a:ext cx="1671637" cy="1875234"/>
          </a:xfrm>
          <a:prstGeom prst="line">
            <a:avLst/>
          </a:prstGeom>
          <a:blipFill dpi="0" rotWithShape="0">
            <a:blip r:embed="rId6"/>
            <a:srcRect/>
            <a:tile tx="0" ty="0" sx="100000" sy="100000" flip="none" algn="tl"/>
          </a:blipFill>
          <a:ln w="38100" cap="flat" cmpd="sng" algn="ctr">
            <a:solidFill>
              <a:srgbClr val="000000"/>
            </a:solidFill>
            <a:prstDash val="solid"/>
            <a:miter lim="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84330" name="Picture 12" descr="Screen Shot 2013-11-04 at 4.14.08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4" y="2250293"/>
            <a:ext cx="5197078" cy="36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0813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What happens when we don’t know geometry?</a:t>
            </a:r>
          </a:p>
        </p:txBody>
      </p:sp>
      <p:pic>
        <p:nvPicPr>
          <p:cNvPr id="18534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15" y="471533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1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8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2" name="Picture 12" descr="Screen Shot 2013-11-04 at 4.1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4" y="2250293"/>
            <a:ext cx="5197078" cy="36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creen Shot 2013-11-04 at 3.57.55 PM.png"/>
          <p:cNvPicPr>
            <a:picLocks noChangeAspect="1"/>
          </p:cNvPicPr>
          <p:nvPr/>
        </p:nvPicPr>
        <p:blipFill>
          <a:blip r:embed="rId4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29610" r="35152" b="34003"/>
          <a:stretch>
            <a:fillRect/>
          </a:stretch>
        </p:blipFill>
        <p:spPr bwMode="auto">
          <a:xfrm>
            <a:off x="8302080" y="2411015"/>
            <a:ext cx="3375422" cy="249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9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creen Shot 2013-11-04 at 3.57.49 PM.png"/>
          <p:cNvPicPr>
            <a:picLocks noChangeAspect="1"/>
          </p:cNvPicPr>
          <p:nvPr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8" t="27469" r="19447" b="31505"/>
          <a:stretch>
            <a:fillRect/>
          </a:stretch>
        </p:blipFill>
        <p:spPr bwMode="auto">
          <a:xfrm>
            <a:off x="8024863" y="2250281"/>
            <a:ext cx="3229422" cy="281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Screen Shot 2013-11-04 at 3.57.44 PM.png"/>
          <p:cNvPicPr>
            <a:picLocks noChangeAspect="1"/>
          </p:cNvPicPr>
          <p:nvPr/>
        </p:nvPicPr>
        <p:blipFill>
          <a:blip r:embed="rId6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9" t="28540" r="9587" b="34360"/>
          <a:stretch>
            <a:fillRect/>
          </a:stretch>
        </p:blipFill>
        <p:spPr bwMode="auto">
          <a:xfrm>
            <a:off x="7767688" y="2303866"/>
            <a:ext cx="3067348" cy="25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47741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 dirty="0"/>
          </a:p>
        </p:txBody>
      </p:sp>
      <p:pic>
        <p:nvPicPr>
          <p:cNvPr id="18637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15" y="471533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1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80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Picture 12" descr="Screen Shot 2013-11-04 at 4.14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94" y="2250293"/>
            <a:ext cx="5197078" cy="369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creen Shot 2013-11-04 at 3.57.55 PM.png"/>
          <p:cNvPicPr>
            <a:picLocks noChangeAspect="1"/>
          </p:cNvPicPr>
          <p:nvPr/>
        </p:nvPicPr>
        <p:blipFill>
          <a:blip r:embed="rId4">
            <a:alphaModFix amt="8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t="29610" r="35152" b="34003"/>
          <a:stretch>
            <a:fillRect/>
          </a:stretch>
        </p:blipFill>
        <p:spPr bwMode="auto">
          <a:xfrm>
            <a:off x="7878814" y="2411015"/>
            <a:ext cx="3375422" cy="249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9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creen Shot 2013-11-04 at 3.57.49 PM.png"/>
          <p:cNvPicPr>
            <a:picLocks noChangeAspect="1"/>
          </p:cNvPicPr>
          <p:nvPr/>
        </p:nvPicPr>
        <p:blipFill>
          <a:blip r:embed="rId5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8" t="27469" r="19447" b="31505"/>
          <a:stretch>
            <a:fillRect/>
          </a:stretch>
        </p:blipFill>
        <p:spPr bwMode="auto">
          <a:xfrm>
            <a:off x="8177264" y="2250281"/>
            <a:ext cx="3229422" cy="281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Screen Shot 2013-11-04 at 3.57.44 PM.png"/>
          <p:cNvPicPr>
            <a:picLocks noChangeAspect="1"/>
          </p:cNvPicPr>
          <p:nvPr/>
        </p:nvPicPr>
        <p:blipFill>
          <a:blip r:embed="rId6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9" t="28540" r="9587" b="34360"/>
          <a:stretch>
            <a:fillRect/>
          </a:stretch>
        </p:blipFill>
        <p:spPr bwMode="auto">
          <a:xfrm>
            <a:off x="8380888" y="2329884"/>
            <a:ext cx="3067348" cy="254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33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4990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pic>
        <p:nvPicPr>
          <p:cNvPr id="174082" name="Picture 5" descr="Screen Shot 2013-11-04 at 3.4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8900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5107" name="Picture 3" descr="Screen Shot 2013-11-04 at 3.4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14583" r="27087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44641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6131" name="Picture 3" descr="Screen Shot 2013-11-04 at 3.4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3363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pic>
        <p:nvPicPr>
          <p:cNvPr id="177154" name="Picture 5" descr="Screen Shot 2013-11-04 at 3.4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62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F0E419-D9A2-E445-BA16-1EABE70A3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242" y="1367757"/>
            <a:ext cx="11278226" cy="3100904"/>
          </a:xfrm>
        </p:spPr>
        <p:txBody>
          <a:bodyPr>
            <a:normAutofit/>
          </a:bodyPr>
          <a:lstStyle/>
          <a:p>
            <a:r>
              <a:rPr lang="en-US" dirty="0"/>
              <a:t>A point is a unique location</a:t>
            </a:r>
          </a:p>
          <a:p>
            <a:r>
              <a:rPr lang="en-US" dirty="0"/>
              <a:t>A vector is the difference between two locations</a:t>
            </a:r>
          </a:p>
          <a:p>
            <a:r>
              <a:rPr lang="en-US" dirty="0"/>
              <a:t>We can add vectors to points and to other vectors</a:t>
            </a:r>
          </a:p>
          <a:p>
            <a:r>
              <a:rPr lang="en-US" dirty="0"/>
              <a:t>We can scale vectors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E6C0D3-6B8A-3345-9A4B-B9F682E06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Relating Points and Vectors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20585F-9777-D344-B5E0-77E16074046A}"/>
              </a:ext>
            </a:extLst>
          </p:cNvPr>
          <p:cNvCxnSpPr>
            <a:cxnSpLocks/>
          </p:cNvCxnSpPr>
          <p:nvPr/>
        </p:nvCxnSpPr>
        <p:spPr>
          <a:xfrm flipV="1">
            <a:off x="1720884" y="4513090"/>
            <a:ext cx="1723040" cy="51255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26B3ABA-BF5B-5347-A145-E816C573B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482" y="4936417"/>
            <a:ext cx="1306883" cy="25390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B40C449-E885-FE42-947C-A73E62A96482}"/>
              </a:ext>
            </a:extLst>
          </p:cNvPr>
          <p:cNvGrpSpPr/>
          <p:nvPr/>
        </p:nvGrpSpPr>
        <p:grpSpPr>
          <a:xfrm>
            <a:off x="1291217" y="4722196"/>
            <a:ext cx="530039" cy="375332"/>
            <a:chOff x="2161418" y="4813943"/>
            <a:chExt cx="666289" cy="471814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9AB6EE-7AED-8E42-9D7A-5E27FC379ACD}"/>
                </a:ext>
              </a:extLst>
            </p:cNvPr>
            <p:cNvSpPr/>
            <p:nvPr/>
          </p:nvSpPr>
          <p:spPr>
            <a:xfrm>
              <a:off x="2646079" y="5104129"/>
              <a:ext cx="181628" cy="181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B78684B-EF49-8343-9984-D9713E0E8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1418" y="4813943"/>
              <a:ext cx="431800" cy="3048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E4D2B6-D9DD-744B-B6E8-3AB8039FB6EC}"/>
              </a:ext>
            </a:extLst>
          </p:cNvPr>
          <p:cNvGrpSpPr/>
          <p:nvPr/>
        </p:nvGrpSpPr>
        <p:grpSpPr>
          <a:xfrm>
            <a:off x="3327895" y="4114247"/>
            <a:ext cx="323295" cy="468938"/>
            <a:chOff x="4168862" y="4231361"/>
            <a:chExt cx="406400" cy="58948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FD1F3-E504-504E-8C66-463B4BC0126C}"/>
                </a:ext>
              </a:extLst>
            </p:cNvPr>
            <p:cNvSpPr/>
            <p:nvPr/>
          </p:nvSpPr>
          <p:spPr>
            <a:xfrm>
              <a:off x="4281248" y="4639214"/>
              <a:ext cx="181628" cy="18162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A21CC-5418-5F4F-8B9D-49328E63F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8862" y="4231361"/>
              <a:ext cx="406400" cy="30480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630C08D-9260-EC45-AC44-356057B02C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23" b="2620"/>
          <a:stretch/>
        </p:blipFill>
        <p:spPr>
          <a:xfrm>
            <a:off x="3672323" y="4100505"/>
            <a:ext cx="1250990" cy="28841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B5289A2C-4B82-104F-AED9-EC0F96710E53}"/>
              </a:ext>
            </a:extLst>
          </p:cNvPr>
          <p:cNvGrpSpPr/>
          <p:nvPr/>
        </p:nvGrpSpPr>
        <p:grpSpPr>
          <a:xfrm>
            <a:off x="9352856" y="3457440"/>
            <a:ext cx="1796610" cy="2128533"/>
            <a:chOff x="8931568" y="4206859"/>
            <a:chExt cx="1796610" cy="212853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DB6212F-81DD-9D4A-B084-A72FA285C581}"/>
                </a:ext>
              </a:extLst>
            </p:cNvPr>
            <p:cNvGrpSpPr/>
            <p:nvPr/>
          </p:nvGrpSpPr>
          <p:grpSpPr>
            <a:xfrm>
              <a:off x="9525754" y="4929462"/>
              <a:ext cx="310948" cy="1212209"/>
              <a:chOff x="8543081" y="4929462"/>
              <a:chExt cx="310948" cy="1212209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25CC6580-1AAC-814F-A568-C6DD53FC3A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43081" y="5928182"/>
                <a:ext cx="166047" cy="213489"/>
              </a:xfrm>
              <a:prstGeom prst="rect">
                <a:avLst/>
              </a:prstGeom>
            </p:spPr>
          </p:pic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1113CBA-CB72-E04D-AA08-99BD30541A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76129" y="4929462"/>
                <a:ext cx="277900" cy="722603"/>
              </a:xfrm>
              <a:prstGeom prst="straightConnector1">
                <a:avLst/>
              </a:prstGeom>
              <a:ln w="571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7F66C29-201C-3749-BFB2-5529C100C547}"/>
                </a:ext>
              </a:extLst>
            </p:cNvPr>
            <p:cNvGrpSpPr/>
            <p:nvPr/>
          </p:nvGrpSpPr>
          <p:grpSpPr>
            <a:xfrm>
              <a:off x="9997093" y="4206859"/>
              <a:ext cx="731085" cy="1934812"/>
              <a:chOff x="9203903" y="4206859"/>
              <a:chExt cx="731085" cy="1934812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AAD05599-CFA4-F14C-B2CF-A51C834C8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03903" y="5928182"/>
                <a:ext cx="300466" cy="213489"/>
              </a:xfrm>
              <a:prstGeom prst="rect">
                <a:avLst/>
              </a:prstGeom>
            </p:spPr>
          </p:pic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856D37F-3747-194E-9541-ACD8E8B3B65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9379188" y="4206859"/>
                <a:ext cx="555800" cy="1445206"/>
              </a:xfrm>
              <a:prstGeom prst="straightConnector1">
                <a:avLst/>
              </a:prstGeom>
              <a:ln w="571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EB74C11-48E5-434B-B2A9-41C49AA8380B}"/>
                </a:ext>
              </a:extLst>
            </p:cNvPr>
            <p:cNvGrpSpPr/>
            <p:nvPr/>
          </p:nvGrpSpPr>
          <p:grpSpPr>
            <a:xfrm>
              <a:off x="8931568" y="5290763"/>
              <a:ext cx="205897" cy="1044629"/>
              <a:chOff x="9999145" y="5290763"/>
              <a:chExt cx="205897" cy="1044629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1EC8F42-745D-E14C-913D-CD835E545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999145" y="5734460"/>
                <a:ext cx="173954" cy="600932"/>
              </a:xfrm>
              <a:prstGeom prst="rect">
                <a:avLst/>
              </a:prstGeom>
            </p:spPr>
          </p:pic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234CFB6C-2650-8447-9DE9-C8D449472895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V="1">
                <a:off x="10066092" y="5290763"/>
                <a:ext cx="138950" cy="361302"/>
              </a:xfrm>
              <a:prstGeom prst="straightConnector1">
                <a:avLst/>
              </a:prstGeom>
              <a:ln w="571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BFEBE6E-2F16-1E43-B350-71E146FE32E7}"/>
              </a:ext>
            </a:extLst>
          </p:cNvPr>
          <p:cNvGrpSpPr/>
          <p:nvPr/>
        </p:nvGrpSpPr>
        <p:grpSpPr>
          <a:xfrm>
            <a:off x="5709791" y="3687944"/>
            <a:ext cx="2100796" cy="1802299"/>
            <a:chOff x="5323998" y="4142940"/>
            <a:chExt cx="1735071" cy="148853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2B1A599-8415-F042-8975-1F4AA93EDBE3}"/>
                </a:ext>
              </a:extLst>
            </p:cNvPr>
            <p:cNvGrpSpPr/>
            <p:nvPr/>
          </p:nvGrpSpPr>
          <p:grpSpPr>
            <a:xfrm>
              <a:off x="5448300" y="4393549"/>
              <a:ext cx="1470972" cy="1237930"/>
              <a:chOff x="5322285" y="4679137"/>
              <a:chExt cx="1470972" cy="1237930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D279187-286B-9940-BAEC-F056EFE55C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2285" y="4778777"/>
                <a:ext cx="437765" cy="1138288"/>
              </a:xfrm>
              <a:prstGeom prst="straightConnector1">
                <a:avLst/>
              </a:prstGeom>
              <a:ln w="571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CDA6A5A8-E5E6-0C49-88D8-4297D3509E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60050" y="4679137"/>
                <a:ext cx="1033207" cy="99641"/>
              </a:xfrm>
              <a:prstGeom prst="straightConnector1">
                <a:avLst/>
              </a:prstGeom>
              <a:ln w="57150">
                <a:solidFill>
                  <a:srgbClr val="92D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7DC52391-74CD-324C-A8FD-906762ADF3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22285" y="4778777"/>
                <a:ext cx="1461468" cy="1138290"/>
              </a:xfrm>
              <a:prstGeom prst="straightConnector1">
                <a:avLst/>
              </a:prstGeom>
              <a:ln w="57150">
                <a:solidFill>
                  <a:schemeClr val="accent2">
                    <a:lumMod val="40000"/>
                    <a:lumOff val="60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A9D32DA-0F09-7E4C-A718-DC329CFF5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23998" y="4894778"/>
              <a:ext cx="237185" cy="24483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FAD96CF-6190-144A-BC0B-EB946B9D8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23684" y="4142940"/>
              <a:ext cx="221883" cy="24483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2453D3F-7B20-2946-85D8-3CD3232AC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227487" y="5124203"/>
              <a:ext cx="826324" cy="247125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F63775A-019E-C74F-9873-9C021F0607B7}"/>
                </a:ext>
              </a:extLst>
            </p:cNvPr>
            <p:cNvSpPr/>
            <p:nvPr/>
          </p:nvSpPr>
          <p:spPr>
            <a:xfrm>
              <a:off x="6919272" y="4336335"/>
              <a:ext cx="139797" cy="1397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493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8179" name="Picture 3" descr="Screen Shot 2013-11-04 at 3.4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14583" r="27087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529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9203" name="Picture 3" descr="Screen Shot 2013-11-04 at 3.4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6309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8179" name="Picture 3" descr="Screen Shot 2013-11-04 at 3.4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14583" r="27087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0313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3015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pic>
        <p:nvPicPr>
          <p:cNvPr id="177154" name="Picture 5" descr="Screen Shot 2013-11-04 at 3.4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0313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9076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3012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9203" name="Picture 3" descr="Screen Shot 2013-11-04 at 3.43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8993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8179" name="Picture 3" descr="Screen Shot 2013-11-04 at 3.4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14583" r="27087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0313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5924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pic>
        <p:nvPicPr>
          <p:cNvPr id="177154" name="Picture 5" descr="Screen Shot 2013-11-04 at 3.44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0313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9076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602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pic>
        <p:nvPicPr>
          <p:cNvPr id="177154" name="Picture 5" descr="Screen Shot 2013-11-04 at 3.44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647709" y="2355273"/>
            <a:ext cx="96982" cy="349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0313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29076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985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8179" name="Picture 3" descr="Screen Shot 2013-11-04 at 3.44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14583" r="27087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647709" y="2355273"/>
            <a:ext cx="96982" cy="349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0313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3699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defRPr/>
            </a:pPr>
            <a:endParaRPr lang="en-US"/>
          </a:p>
        </p:txBody>
      </p:sp>
      <p:pic>
        <p:nvPicPr>
          <p:cNvPr id="179203" name="Picture 3" descr="Screen Shot 2013-11-04 at 3.43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4583" r="27084" b="27084"/>
          <a:stretch>
            <a:fillRect/>
          </a:stretch>
        </p:blipFill>
        <p:spPr bwMode="auto">
          <a:xfrm>
            <a:off x="609600" y="254496"/>
            <a:ext cx="10972800" cy="64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829687">
            <a:off x="5733905" y="471532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670924">
            <a:off x="5733905" y="3536606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281767">
            <a:off x="5798197" y="2143575"/>
            <a:ext cx="886271" cy="108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7647709" y="2343729"/>
            <a:ext cx="96982" cy="349827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125027"/>
      </p:ext>
    </p:extLst>
  </p:cSld>
  <p:clrMapOvr>
    <a:masterClrMapping/>
  </p:clrMapOvr>
</p:sld>
</file>

<file path=ppt/theme/theme1.xml><?xml version="1.0" encoding="utf-8"?>
<a:theme xmlns:a="http://schemas.openxmlformats.org/drawingml/2006/main" name="AbeJobTalk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Custom 5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AbeJobTalk1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6742C61-7620-B94C-9711-9EFCBBD98975}" vid="{FE6ED809-1DD3-C845-BA8B-1E93E2CF8AF0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3194</TotalTime>
  <Words>4158</Words>
  <Application>Microsoft Macintosh PowerPoint</Application>
  <PresentationFormat>Widescreen</PresentationFormat>
  <Paragraphs>655</Paragraphs>
  <Slides>105</Slides>
  <Notes>66</Notes>
  <HiddenSlides>1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105</vt:i4>
      </vt:variant>
    </vt:vector>
  </HeadingPairs>
  <TitlesOfParts>
    <vt:vector size="122" baseType="lpstr">
      <vt:lpstr>Arial</vt:lpstr>
      <vt:lpstr>Arial Black</vt:lpstr>
      <vt:lpstr>Calibri</vt:lpstr>
      <vt:lpstr>Cambria</vt:lpstr>
      <vt:lpstr>Chalkboard</vt:lpstr>
      <vt:lpstr>Corbel</vt:lpstr>
      <vt:lpstr>Georgia</vt:lpstr>
      <vt:lpstr>Helvetica</vt:lpstr>
      <vt:lpstr>Myriad Pro</vt:lpstr>
      <vt:lpstr>Times New Roman</vt:lpstr>
      <vt:lpstr>AbeJobTalk19</vt:lpstr>
      <vt:lpstr>1_Office Theme</vt:lpstr>
      <vt:lpstr>2_Office Theme</vt:lpstr>
      <vt:lpstr>3_Office Theme</vt:lpstr>
      <vt:lpstr>4_Office Theme</vt:lpstr>
      <vt:lpstr>5_Office Theme</vt:lpstr>
      <vt:lpstr>1_AbeJobTalk19</vt:lpstr>
      <vt:lpstr>Projective Geometry Redux &amp; Image Based Rendering</vt:lpstr>
      <vt:lpstr>Announcements</vt:lpstr>
      <vt:lpstr>Today’s Lecture</vt:lpstr>
      <vt:lpstr>Part 1: Building a Geometry of Points &amp; Views</vt:lpstr>
      <vt:lpstr>Motivation</vt:lpstr>
      <vt:lpstr>Motivation</vt:lpstr>
      <vt:lpstr>Motivation</vt:lpstr>
      <vt:lpstr>Motivation</vt:lpstr>
      <vt:lpstr>Relating Points and Vectors</vt:lpstr>
      <vt:lpstr>Homogeneous Values</vt:lpstr>
      <vt:lpstr>Homogeneous Values</vt:lpstr>
      <vt:lpstr>Homogeneous Values</vt:lpstr>
      <vt:lpstr>Homogeneous Values</vt:lpstr>
      <vt:lpstr>Homogeneous Values</vt:lpstr>
      <vt:lpstr>Homogeneous Values</vt:lpstr>
      <vt:lpstr>Homogeneous Values</vt:lpstr>
      <vt:lpstr>Homogeneous Values  Coordinates</vt:lpstr>
      <vt:lpstr>Barycentric Coordinates, Homogenization, &amp; Center of Mass</vt:lpstr>
      <vt:lpstr>Homogeneous Coordinates &amp; Projection</vt:lpstr>
      <vt:lpstr>Homogeneous Coordinates &amp; Projection</vt:lpstr>
      <vt:lpstr>Homogeneous Coordinates &amp; Projection</vt:lpstr>
      <vt:lpstr>Similar triangles used to compute          (Extra Slide)</vt:lpstr>
      <vt:lpstr>Homogeneous Coordinates &amp; Translation</vt:lpstr>
      <vt:lpstr>Homogeneous Coordinates &amp; Translation</vt:lpstr>
      <vt:lpstr>Homogeneous Coordinates &amp; Translation</vt:lpstr>
      <vt:lpstr>Homogeneous Coordinates &amp; Translation</vt:lpstr>
      <vt:lpstr>Homogeneous Coordinates &amp; Translation</vt:lpstr>
      <vt:lpstr>Homogeneous Coordinates: Putting It All Together</vt:lpstr>
      <vt:lpstr>Part 2: Image-Based Rendering</vt:lpstr>
      <vt:lpstr>Light Fields &amp; Image-Based Rendering</vt:lpstr>
      <vt:lpstr>Traditional Photography</vt:lpstr>
      <vt:lpstr>Traditional Photography</vt:lpstr>
      <vt:lpstr>Image-Based Rendering</vt:lpstr>
      <vt:lpstr>What would be the simplest, most naïve, brute force approach to give the viewer control of the camera?</vt:lpstr>
      <vt:lpstr>PowerPoint Presentation</vt:lpstr>
      <vt:lpstr>“Light Field” Photography</vt:lpstr>
      <vt:lpstr>PowerPoint Presentation</vt:lpstr>
      <vt:lpstr>PowerPoint Presentation</vt:lpstr>
      <vt:lpstr>“Light Field” Photography</vt:lpstr>
      <vt:lpstr>We can’t capture all the images</vt:lpstr>
      <vt:lpstr>Light Field Photography</vt:lpstr>
      <vt:lpstr>Light Field Photography</vt:lpstr>
      <vt:lpstr>Sampling and Reconstruction</vt:lpstr>
      <vt:lpstr>Sampling and Reconstruction</vt:lpstr>
      <vt:lpstr>Sampling and Reconstruction</vt:lpstr>
      <vt:lpstr>Sampling and Reconstruction</vt:lpstr>
      <vt:lpstr>Sampling and Reconstructing Rays</vt:lpstr>
      <vt:lpstr>Sampling and Reconstructing Rays</vt:lpstr>
      <vt:lpstr>Sampling and Reconstructing Rays</vt:lpstr>
      <vt:lpstr>PowerPoint Presentation</vt:lpstr>
      <vt:lpstr>How should we parameterize light?</vt:lpstr>
      <vt:lpstr>Light</vt:lpstr>
      <vt:lpstr>Light</vt:lpstr>
      <vt:lpstr>What is a good parameterization for light?</vt:lpstr>
      <vt:lpstr>What is a good parameterization for light?</vt:lpstr>
      <vt:lpstr>What is a good parameterization for light?</vt:lpstr>
      <vt:lpstr>The Light Field</vt:lpstr>
      <vt:lpstr>Ray Space</vt:lpstr>
      <vt:lpstr>Ray Space</vt:lpstr>
      <vt:lpstr>Ray Space</vt:lpstr>
      <vt:lpstr>Ray Space</vt:lpstr>
      <vt:lpstr>Ray Space</vt:lpstr>
      <vt:lpstr>Ray Space</vt:lpstr>
      <vt:lpstr>Ray Space</vt:lpstr>
      <vt:lpstr>Ray Space</vt:lpstr>
      <vt:lpstr>Ray Space</vt:lpstr>
      <vt:lpstr>Ray Space</vt:lpstr>
      <vt:lpstr>Ray Space</vt:lpstr>
      <vt:lpstr>Projection Mapping</vt:lpstr>
      <vt:lpstr>Projection Mapping</vt:lpstr>
      <vt:lpstr>Projection Mapping</vt:lpstr>
      <vt:lpstr>Projection Mapping</vt:lpstr>
      <vt:lpstr>Projection Mapping</vt:lpstr>
      <vt:lpstr>Projection Mapping</vt:lpstr>
      <vt:lpstr>PowerPoint Presentation</vt:lpstr>
      <vt:lpstr>Ray Space</vt:lpstr>
      <vt:lpstr>Ray Space</vt:lpstr>
      <vt:lpstr>Capture Strategies</vt:lpstr>
      <vt:lpstr>What happens when we don’t know geometry?</vt:lpstr>
      <vt:lpstr>What happens when we don’t know geometry?</vt:lpstr>
      <vt:lpstr>What happens when we don’t know geometry?</vt:lpstr>
      <vt:lpstr>What happens when we don’t know geometry?</vt:lpstr>
      <vt:lpstr>What happens when we don’t know geometry?</vt:lpstr>
      <vt:lpstr>What happens when we don’t know geometry?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Ray Space</vt:lpstr>
      <vt:lpstr>Ray Space</vt:lpstr>
      <vt:lpstr>Ray Space</vt:lpstr>
      <vt:lpstr>Ray Space</vt:lpstr>
      <vt:lpstr>Capture Strategies</vt:lpstr>
      <vt:lpstr>Specialized Devices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Image-Based Rendering</dc:title>
  <dc:creator>Abe Davis</dc:creator>
  <cp:lastModifiedBy>Abe Davis</cp:lastModifiedBy>
  <cp:revision>79</cp:revision>
  <dcterms:created xsi:type="dcterms:W3CDTF">2020-02-20T14:05:03Z</dcterms:created>
  <dcterms:modified xsi:type="dcterms:W3CDTF">2020-04-11T18:44:59Z</dcterms:modified>
</cp:coreProperties>
</file>