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256" r:id="rId2"/>
    <p:sldId id="1291" r:id="rId3"/>
    <p:sldId id="1270" r:id="rId4"/>
    <p:sldId id="1325" r:id="rId5"/>
    <p:sldId id="1251" r:id="rId6"/>
    <p:sldId id="1252" r:id="rId7"/>
    <p:sldId id="1326" r:id="rId8"/>
    <p:sldId id="1253" r:id="rId9"/>
    <p:sldId id="1307" r:id="rId10"/>
    <p:sldId id="1308" r:id="rId11"/>
    <p:sldId id="1255" r:id="rId12"/>
    <p:sldId id="1256" r:id="rId13"/>
    <p:sldId id="1257" r:id="rId14"/>
    <p:sldId id="1258" r:id="rId15"/>
    <p:sldId id="1260" r:id="rId16"/>
    <p:sldId id="1264" r:id="rId17"/>
    <p:sldId id="1216" r:id="rId18"/>
    <p:sldId id="1248" r:id="rId19"/>
    <p:sldId id="1324" r:id="rId20"/>
    <p:sldId id="1309" r:id="rId21"/>
    <p:sldId id="1217" r:id="rId22"/>
    <p:sldId id="1219" r:id="rId23"/>
    <p:sldId id="1254" r:id="rId24"/>
    <p:sldId id="1306" r:id="rId25"/>
    <p:sldId id="1242" r:id="rId26"/>
    <p:sldId id="1218" r:id="rId27"/>
    <p:sldId id="1271" r:id="rId28"/>
    <p:sldId id="1272" r:id="rId29"/>
    <p:sldId id="1221" r:id="rId30"/>
    <p:sldId id="1224" r:id="rId31"/>
    <p:sldId id="1316" r:id="rId32"/>
    <p:sldId id="1317" r:id="rId33"/>
    <p:sldId id="1220" r:id="rId34"/>
    <p:sldId id="1223" r:id="rId35"/>
    <p:sldId id="1310" r:id="rId36"/>
    <p:sldId id="1311" r:id="rId37"/>
    <p:sldId id="1249" r:id="rId38"/>
    <p:sldId id="1276" r:id="rId39"/>
    <p:sldId id="1279" r:id="rId40"/>
    <p:sldId id="1312" r:id="rId41"/>
    <p:sldId id="1313" r:id="rId42"/>
    <p:sldId id="1280" r:id="rId43"/>
    <p:sldId id="1281" r:id="rId44"/>
    <p:sldId id="1314" r:id="rId45"/>
    <p:sldId id="1315" r:id="rId46"/>
    <p:sldId id="1282" r:id="rId47"/>
    <p:sldId id="1273" r:id="rId48"/>
    <p:sldId id="1222" r:id="rId49"/>
    <p:sldId id="1283" r:id="rId50"/>
    <p:sldId id="1318" r:id="rId51"/>
    <p:sldId id="1284" r:id="rId52"/>
    <p:sldId id="1286" r:id="rId53"/>
    <p:sldId id="1229" r:id="rId54"/>
    <p:sldId id="1288" r:id="rId55"/>
    <p:sldId id="1289" r:id="rId56"/>
    <p:sldId id="1287" r:id="rId57"/>
    <p:sldId id="1231" r:id="rId58"/>
    <p:sldId id="1290" r:id="rId59"/>
    <p:sldId id="1233" r:id="rId60"/>
    <p:sldId id="1232" r:id="rId61"/>
    <p:sldId id="1235" r:id="rId62"/>
    <p:sldId id="1234" r:id="rId63"/>
    <p:sldId id="1237" r:id="rId64"/>
    <p:sldId id="1319" r:id="rId65"/>
    <p:sldId id="1320" r:id="rId66"/>
    <p:sldId id="1321" r:id="rId67"/>
    <p:sldId id="1322" r:id="rId68"/>
    <p:sldId id="1402" r:id="rId69"/>
    <p:sldId id="1403" r:id="rId70"/>
    <p:sldId id="1390" r:id="rId71"/>
    <p:sldId id="1292" r:id="rId72"/>
    <p:sldId id="1404" r:id="rId73"/>
    <p:sldId id="1405" r:id="rId74"/>
    <p:sldId id="1406" r:id="rId75"/>
    <p:sldId id="1407" r:id="rId76"/>
    <p:sldId id="1266" r:id="rId77"/>
    <p:sldId id="1569" r:id="rId78"/>
    <p:sldId id="1344" r:id="rId79"/>
    <p:sldId id="1267" r:id="rId80"/>
    <p:sldId id="1570" r:id="rId8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0" autoAdjust="0"/>
    <p:restoredTop sz="91128" autoAdjust="0"/>
  </p:normalViewPr>
  <p:slideViewPr>
    <p:cSldViewPr>
      <p:cViewPr varScale="1">
        <p:scale>
          <a:sx n="55" d="100"/>
          <a:sy n="55" d="100"/>
        </p:scale>
        <p:origin x="143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4/22/2019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4/22/2019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36</a:t>
            </a:fld>
            <a:endParaRPr lang="en-US"/>
          </a:p>
        </p:txBody>
      </p:sp>
    </p:spTree>
    <p:extLst>
      <p:ext uri="{BB962C8B-B14F-4D97-AF65-F5344CB8AC3E}">
        <p14:creationId xmlns:p14="http://schemas.microsoft.com/office/powerpoint/2010/main" val="200066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r>
              <a:rPr lang="en-US" baseline="0" dirty="0"/>
              <a:t> plays an unrealistically large role</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37</a:t>
            </a:fld>
            <a:endParaRPr lang="en-US"/>
          </a:p>
        </p:txBody>
      </p:sp>
    </p:spTree>
    <p:extLst>
      <p:ext uri="{BB962C8B-B14F-4D97-AF65-F5344CB8AC3E}">
        <p14:creationId xmlns:p14="http://schemas.microsoft.com/office/powerpoint/2010/main" val="229440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bad cat score</a:t>
            </a:r>
          </a:p>
        </p:txBody>
      </p:sp>
      <p:sp>
        <p:nvSpPr>
          <p:cNvPr id="4" name="Slide Number Placeholder 3"/>
          <p:cNvSpPr>
            <a:spLocks noGrp="1"/>
          </p:cNvSpPr>
          <p:nvPr>
            <p:ph type="sldNum" sz="quarter" idx="10"/>
          </p:nvPr>
        </p:nvSpPr>
        <p:spPr/>
        <p:txBody>
          <a:bodyPr/>
          <a:lstStyle/>
          <a:p>
            <a:fld id="{2A8A4206-02EB-4F55-B83C-8E908C558B6E}" type="slidenum">
              <a:rPr lang="en-US" smtClean="0"/>
              <a:pPr/>
              <a:t>60</a:t>
            </a:fld>
            <a:endParaRPr lang="en-US"/>
          </a:p>
        </p:txBody>
      </p:sp>
    </p:spTree>
    <p:extLst>
      <p:ext uri="{BB962C8B-B14F-4D97-AF65-F5344CB8AC3E}">
        <p14:creationId xmlns:p14="http://schemas.microsoft.com/office/powerpoint/2010/main" val="333952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row of W is a</a:t>
            </a:r>
            <a:r>
              <a:rPr lang="en-US" baseline="0" dirty="0"/>
              <a:t> template for that class</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61</a:t>
            </a:fld>
            <a:endParaRPr lang="en-US"/>
          </a:p>
        </p:txBody>
      </p:sp>
    </p:spTree>
    <p:extLst>
      <p:ext uri="{BB962C8B-B14F-4D97-AF65-F5344CB8AC3E}">
        <p14:creationId xmlns:p14="http://schemas.microsoft.com/office/powerpoint/2010/main" val="980050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726BAFA-5131-4BD2-8741-D6A9B82D8B51}" type="slidenum">
              <a:rPr lang="en-US"/>
              <a:pPr/>
              <a:t>63</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72</a:t>
            </a:fld>
            <a:endParaRPr lang="en-US"/>
          </a:p>
        </p:txBody>
      </p:sp>
    </p:spTree>
    <p:extLst>
      <p:ext uri="{BB962C8B-B14F-4D97-AF65-F5344CB8AC3E}">
        <p14:creationId xmlns:p14="http://schemas.microsoft.com/office/powerpoint/2010/main" val="37513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726BAFA-5131-4BD2-8741-D6A9B82D8B51}" type="slidenum">
              <a:rPr lang="en-US"/>
              <a:pPr/>
              <a:t>73</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1573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binary logistic model is used to predict a binary response based on one or more predictor variables (features).</a:t>
            </a:r>
          </a:p>
          <a:p>
            <a:r>
              <a:rPr lang="en-US" sz="1200" kern="1200" dirty="0">
                <a:solidFill>
                  <a:schemeClr val="tx1"/>
                </a:solidFill>
                <a:latin typeface="+mn-lt"/>
                <a:ea typeface="+mn-ea"/>
                <a:cs typeface="+mn-cs"/>
              </a:rPr>
              <a:t>Notation: </a:t>
            </a:r>
            <a:r>
              <a:rPr lang="en-US" sz="1200" kern="1200" dirty="0" err="1">
                <a:solidFill>
                  <a:schemeClr val="tx1"/>
                </a:solidFill>
                <a:latin typeface="+mn-lt"/>
                <a:ea typeface="+mn-ea"/>
                <a:cs typeface="+mn-cs"/>
              </a:rPr>
              <a:t>f_j</a:t>
            </a:r>
            <a:r>
              <a:rPr lang="en-US" sz="1200" kern="1200" dirty="0">
                <a:solidFill>
                  <a:schemeClr val="tx1"/>
                </a:solidFill>
                <a:latin typeface="+mn-lt"/>
                <a:ea typeface="+mn-ea"/>
                <a:cs typeface="+mn-cs"/>
              </a:rPr>
              <a:t> is the </a:t>
            </a:r>
            <a:r>
              <a:rPr lang="en-US" sz="1200" kern="1200" dirty="0" err="1">
                <a:solidFill>
                  <a:schemeClr val="tx1"/>
                </a:solidFill>
                <a:latin typeface="+mn-lt"/>
                <a:ea typeface="+mn-ea"/>
                <a:cs typeface="+mn-cs"/>
              </a:rPr>
              <a:t>jth</a:t>
            </a:r>
            <a:r>
              <a:rPr lang="en-US" sz="1200" kern="1200" dirty="0">
                <a:solidFill>
                  <a:schemeClr val="tx1"/>
                </a:solidFill>
                <a:latin typeface="+mn-lt"/>
                <a:ea typeface="+mn-ea"/>
                <a:cs typeface="+mn-cs"/>
              </a:rPr>
              <a:t> element of the vector of class scores f.</a:t>
            </a:r>
          </a:p>
          <a:p>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75</a:t>
            </a:fld>
            <a:endParaRPr lang="en-US"/>
          </a:p>
        </p:txBody>
      </p:sp>
    </p:spTree>
    <p:extLst>
      <p:ext uri="{BB962C8B-B14F-4D97-AF65-F5344CB8AC3E}">
        <p14:creationId xmlns:p14="http://schemas.microsoft.com/office/powerpoint/2010/main" val="128817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other words, the </a:t>
            </a:r>
            <a:r>
              <a:rPr lang="en-US" sz="1200" kern="1200" dirty="0" err="1">
                <a:solidFill>
                  <a:schemeClr val="tx1"/>
                </a:solidFill>
                <a:latin typeface="+mn-lt"/>
                <a:ea typeface="+mn-ea"/>
                <a:cs typeface="+mn-cs"/>
              </a:rPr>
              <a:t>Softmax</a:t>
            </a:r>
            <a:r>
              <a:rPr lang="en-US" sz="1200" kern="1200" dirty="0">
                <a:solidFill>
                  <a:schemeClr val="tx1"/>
                </a:solidFill>
                <a:latin typeface="+mn-lt"/>
                <a:ea typeface="+mn-ea"/>
                <a:cs typeface="+mn-cs"/>
              </a:rPr>
              <a:t> classifier is never fully happy with the scores it produces: the correct class could always have a higher probability and the incorrect classes always a lower probability and the loss would always get better. However, the SVM is happy once the margins are satisfied and it does not micromanage the exact scores beyond this constraint. This can intuitively be thought of as a feature: For example, a car classifier which is likely spending most of its "effort" on the difficult problem of separating cars from trucks should not be influenced by the frog examples, which it already assigns very low scores to, and which likely cluster around a completely different side of the data cloud.</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80</a:t>
            </a:fld>
            <a:endParaRPr lang="en-US"/>
          </a:p>
        </p:txBody>
      </p:sp>
    </p:spTree>
    <p:extLst>
      <p:ext uri="{BB962C8B-B14F-4D97-AF65-F5344CB8AC3E}">
        <p14:creationId xmlns:p14="http://schemas.microsoft.com/office/powerpoint/2010/main" val="2268890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vision.stanford.edu/teaching/cs231n-demos/kn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cs231n.stanford.ed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2.w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2.wmf"/><Relationship Id="rId4" Type="http://schemas.openxmlformats.org/officeDocument/2006/relationships/oleObject" Target="../embeddings/oleObject2.bin"/></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ws.amazon.com/rekognition/" TargetMode="External"/><Relationship Id="rId2" Type="http://schemas.openxmlformats.org/officeDocument/2006/relationships/hyperlink" Target="https://cloud.google.com/vision/"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azure.microsoft.com/en-us/services/cognitive-services/computer-vision/" TargetMode="External"/><Relationship Id="rId4" Type="http://schemas.openxmlformats.org/officeDocument/2006/relationships/hyperlink" Target="https://www.clarifai.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81200"/>
            <a:ext cx="7913928" cy="1066799"/>
          </a:xfrm>
        </p:spPr>
        <p:txBody>
          <a:bodyPr>
            <a:normAutofit/>
          </a:bodyPr>
          <a:lstStyle/>
          <a:p>
            <a:pPr algn="l"/>
            <a:r>
              <a:rPr lang="en-US" sz="3200" dirty="0"/>
              <a:t>Image Classification</a:t>
            </a:r>
          </a:p>
        </p:txBody>
      </p:sp>
      <p:sp>
        <p:nvSpPr>
          <p:cNvPr id="6" name="Title 1"/>
          <p:cNvSpPr txBox="1">
            <a:spLocks/>
          </p:cNvSpPr>
          <p:nvPr/>
        </p:nvSpPr>
        <p:spPr>
          <a:xfrm>
            <a:off x="609600" y="-174625"/>
            <a:ext cx="7086600" cy="1470025"/>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CS5670: Computer Vision</a:t>
            </a:r>
          </a:p>
        </p:txBody>
      </p:sp>
      <p:sp>
        <p:nvSpPr>
          <p:cNvPr id="7" name="Subtitle 2"/>
          <p:cNvSpPr txBox="1">
            <a:spLocks/>
          </p:cNvSpPr>
          <p:nvPr/>
        </p:nvSpPr>
        <p:spPr>
          <a:xfrm>
            <a:off x="-328550" y="826325"/>
            <a:ext cx="4876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dirty="0"/>
              <a:t>Noah Snavely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6"/>
          <p:cNvSpPr txBox="1">
            <a:spLocks noChangeArrowheads="1"/>
          </p:cNvSpPr>
          <p:nvPr/>
        </p:nvSpPr>
        <p:spPr bwMode="auto">
          <a:xfrm>
            <a:off x="4750361" y="6334780"/>
            <a:ext cx="439363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400" dirty="0"/>
              <a:t>Slides from Fei-Fei Li, Justin Johnson, Serena Yeung</a:t>
            </a:r>
          </a:p>
          <a:p>
            <a:r>
              <a:rPr lang="en-US" sz="1400" dirty="0"/>
              <a:t>http://</a:t>
            </a:r>
            <a:r>
              <a:rPr lang="en-US" sz="1400" dirty="0" err="1"/>
              <a:t>vision.stanford.edu</a:t>
            </a:r>
            <a:r>
              <a:rPr lang="en-US" sz="1400" dirty="0"/>
              <a:t>/teaching/cs231n/</a:t>
            </a:r>
          </a:p>
        </p:txBody>
      </p:sp>
      <p:pic>
        <p:nvPicPr>
          <p:cNvPr id="9" name="Picture 8"/>
          <p:cNvPicPr>
            <a:picLocks noChangeAspect="1"/>
          </p:cNvPicPr>
          <p:nvPr/>
        </p:nvPicPr>
        <p:blipFill>
          <a:blip r:embed="rId2"/>
          <a:stretch>
            <a:fillRect/>
          </a:stretch>
        </p:blipFill>
        <p:spPr>
          <a:xfrm>
            <a:off x="1255995" y="2883725"/>
            <a:ext cx="6584509" cy="3294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F0FC2F-5D11-4F2F-90FB-5EC31ACDC4B9}"/>
              </a:ext>
            </a:extLst>
          </p:cNvPr>
          <p:cNvPicPr>
            <a:picLocks noChangeAspect="1"/>
          </p:cNvPicPr>
          <p:nvPr/>
        </p:nvPicPr>
        <p:blipFill>
          <a:blip r:embed="rId2"/>
          <a:stretch>
            <a:fillRect/>
          </a:stretch>
        </p:blipFill>
        <p:spPr>
          <a:xfrm>
            <a:off x="0" y="941697"/>
            <a:ext cx="9144000" cy="4974606"/>
          </a:xfrm>
          <a:prstGeom prst="rect">
            <a:avLst/>
          </a:prstGeom>
        </p:spPr>
      </p:pic>
      <p:sp>
        <p:nvSpPr>
          <p:cNvPr id="5" name="TextBox 4">
            <a:extLst>
              <a:ext uri="{FF2B5EF4-FFF2-40B4-BE49-F238E27FC236}">
                <a16:creationId xmlns:a16="http://schemas.microsoft.com/office/drawing/2014/main" id="{2B4AB644-432C-4748-A067-662888B4E5FD}"/>
              </a:ext>
            </a:extLst>
          </p:cNvPr>
          <p:cNvSpPr txBox="1"/>
          <p:nvPr/>
        </p:nvSpPr>
        <p:spPr>
          <a:xfrm>
            <a:off x="4419245" y="6519446"/>
            <a:ext cx="4724755" cy="338554"/>
          </a:xfrm>
          <a:prstGeom prst="rect">
            <a:avLst/>
          </a:prstGeom>
          <a:noFill/>
        </p:spPr>
        <p:txBody>
          <a:bodyPr wrap="none" rtlCol="0">
            <a:spAutoFit/>
          </a:bodyPr>
          <a:lstStyle/>
          <a:p>
            <a:r>
              <a:rPr lang="en-US" sz="1600" dirty="0"/>
              <a:t>Slide credit: Fei-Fei Li &amp; Justin Johnson &amp; Serena Yeung</a:t>
            </a:r>
          </a:p>
        </p:txBody>
      </p:sp>
    </p:spTree>
    <p:extLst>
      <p:ext uri="{BB962C8B-B14F-4D97-AF65-F5344CB8AC3E}">
        <p14:creationId xmlns:p14="http://schemas.microsoft.com/office/powerpoint/2010/main" val="2428188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0 at 12.1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447041"/>
          </a:xfrm>
          <a:prstGeom prst="rect">
            <a:avLst/>
          </a:prstGeom>
        </p:spPr>
      </p:pic>
    </p:spTree>
    <p:extLst>
      <p:ext uri="{BB962C8B-B14F-4D97-AF65-F5344CB8AC3E}">
        <p14:creationId xmlns:p14="http://schemas.microsoft.com/office/powerpoint/2010/main" val="1659381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5-04-10 at 12.11.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178526"/>
          </a:xfrm>
          <a:prstGeom prst="rect">
            <a:avLst/>
          </a:prstGeom>
        </p:spPr>
      </p:pic>
    </p:spTree>
    <p:extLst>
      <p:ext uri="{BB962C8B-B14F-4D97-AF65-F5344CB8AC3E}">
        <p14:creationId xmlns:p14="http://schemas.microsoft.com/office/powerpoint/2010/main" val="338199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24475"/>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ounded Rectangle 18"/>
          <p:cNvSpPr/>
          <p:nvPr/>
        </p:nvSpPr>
        <p:spPr>
          <a:xfrm>
            <a:off x="27432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20" name="Right Arrow 19"/>
          <p:cNvSpPr/>
          <p:nvPr/>
        </p:nvSpPr>
        <p:spPr>
          <a:xfrm>
            <a:off x="21336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2293" name="TextBox 20"/>
          <p:cNvSpPr txBox="1">
            <a:spLocks noChangeArrowheads="1"/>
          </p:cNvSpPr>
          <p:nvPr/>
        </p:nvSpPr>
        <p:spPr bwMode="auto">
          <a:xfrm>
            <a:off x="3910013" y="4648200"/>
            <a:ext cx="12065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rPr>
              <a:t>Testing</a:t>
            </a:r>
          </a:p>
        </p:txBody>
      </p:sp>
      <p:sp>
        <p:nvSpPr>
          <p:cNvPr id="12294" name="TextBox 21"/>
          <p:cNvSpPr txBox="1">
            <a:spLocks noChangeArrowheads="1"/>
          </p:cNvSpPr>
          <p:nvPr/>
        </p:nvSpPr>
        <p:spPr bwMode="auto">
          <a:xfrm>
            <a:off x="457200" y="6365875"/>
            <a:ext cx="15017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Test Image</a:t>
            </a:r>
          </a:p>
        </p:txBody>
      </p:sp>
      <p:sp>
        <p:nvSpPr>
          <p:cNvPr id="25" name="Rounded Rectangle 24"/>
          <p:cNvSpPr/>
          <p:nvPr/>
        </p:nvSpPr>
        <p:spPr>
          <a:xfrm>
            <a:off x="51816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Trained Classifier</a:t>
            </a:r>
          </a:p>
        </p:txBody>
      </p:sp>
      <p:sp>
        <p:nvSpPr>
          <p:cNvPr id="26" name="Right Arrow 25"/>
          <p:cNvSpPr/>
          <p:nvPr/>
        </p:nvSpPr>
        <p:spPr>
          <a:xfrm>
            <a:off x="45720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7" name="Right Arrow 26"/>
          <p:cNvSpPr/>
          <p:nvPr/>
        </p:nvSpPr>
        <p:spPr>
          <a:xfrm>
            <a:off x="7010400"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8" name="TextBox 27"/>
          <p:cNvSpPr txBox="1">
            <a:spLocks noChangeArrowheads="1"/>
          </p:cNvSpPr>
          <p:nvPr/>
        </p:nvSpPr>
        <p:spPr bwMode="auto">
          <a:xfrm>
            <a:off x="7620000" y="5897563"/>
            <a:ext cx="12573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b="1">
                <a:solidFill>
                  <a:srgbClr val="FF0000"/>
                </a:solidFill>
              </a:rPr>
              <a:t>Outdoor</a:t>
            </a:r>
          </a:p>
        </p:txBody>
      </p:sp>
      <p:sp>
        <p:nvSpPr>
          <p:cNvPr id="29" name="TextBox 28"/>
          <p:cNvSpPr txBox="1">
            <a:spLocks noChangeArrowheads="1"/>
          </p:cNvSpPr>
          <p:nvPr/>
        </p:nvSpPr>
        <p:spPr bwMode="auto">
          <a:xfrm>
            <a:off x="7588250" y="5364163"/>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Prediction</a:t>
            </a:r>
          </a:p>
        </p:txBody>
      </p:sp>
      <p:sp>
        <p:nvSpPr>
          <p:cNvPr id="30" name="Rounded Rectangle 29"/>
          <p:cNvSpPr/>
          <p:nvPr/>
        </p:nvSpPr>
        <p:spPr>
          <a:xfrm>
            <a:off x="7635875" y="5227638"/>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sz="2400" dirty="0">
              <a:solidFill>
                <a:prstClr val="black"/>
              </a:solidFill>
            </a:endParaRPr>
          </a:p>
        </p:txBody>
      </p:sp>
      <p:sp>
        <p:nvSpPr>
          <p:cNvPr id="33" name="Title 1"/>
          <p:cNvSpPr txBox="1">
            <a:spLocks/>
          </p:cNvSpPr>
          <p:nvPr/>
        </p:nvSpPr>
        <p:spPr>
          <a:xfrm>
            <a:off x="457200" y="0"/>
            <a:ext cx="8229600" cy="1143000"/>
          </a:xfrm>
          <a:prstGeom prst="rect">
            <a:avLst/>
          </a:prstGeom>
        </p:spPr>
        <p:txBody>
          <a:bodyPr lIns="91434" tIns="45717" rIns="91434" bIns="45717" anchor="ctr">
            <a:normAutofit/>
          </a:bodyPr>
          <a:lstStyle/>
          <a:p>
            <a:pPr algn="ctr" fontAlgn="auto">
              <a:spcAft>
                <a:spcPts val="0"/>
              </a:spcAft>
              <a:defRPr/>
            </a:pPr>
            <a:r>
              <a:rPr lang="en-US" sz="4400" dirty="0">
                <a:solidFill>
                  <a:schemeClr val="bg2"/>
                </a:solidFill>
                <a:latin typeface="+mj-lt"/>
                <a:ea typeface="+mj-ea"/>
                <a:cs typeface="+mj-cs"/>
              </a:rPr>
              <a:t>Image Categorization</a:t>
            </a:r>
          </a:p>
        </p:txBody>
      </p:sp>
      <p:sp>
        <p:nvSpPr>
          <p:cNvPr id="34" name="Rounded Rectangle 33"/>
          <p:cNvSpPr/>
          <p:nvPr/>
        </p:nvSpPr>
        <p:spPr>
          <a:xfrm>
            <a:off x="3276600" y="2133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Training Labels</a:t>
            </a:r>
          </a:p>
        </p:txBody>
      </p:sp>
      <p:grpSp>
        <p:nvGrpSpPr>
          <p:cNvPr id="12303" name="Group 12"/>
          <p:cNvGrpSpPr>
            <a:grpSpLocks/>
          </p:cNvGrpSpPr>
          <p:nvPr/>
        </p:nvGrpSpPr>
        <p:grpSpPr bwMode="auto">
          <a:xfrm>
            <a:off x="76200" y="1874838"/>
            <a:ext cx="2438400" cy="2849562"/>
            <a:chOff x="228600" y="1417320"/>
            <a:chExt cx="2438400" cy="2849880"/>
          </a:xfrm>
        </p:grpSpPr>
        <p:pic>
          <p:nvPicPr>
            <p:cNvPr id="123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16" name="TextBox 7"/>
            <p:cNvSpPr txBox="1">
              <a:spLocks noChangeArrowheads="1"/>
            </p:cNvSpPr>
            <p:nvPr/>
          </p:nvSpPr>
          <p:spPr bwMode="auto">
            <a:xfrm>
              <a:off x="457200" y="1417320"/>
              <a:ext cx="1828800" cy="83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rPr>
                <a:t>Training Images</a:t>
              </a:r>
            </a:p>
          </p:txBody>
        </p:sp>
        <p:sp>
          <p:nvSpPr>
            <p:cNvPr id="41" name="Rounded Rectangle 4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42" name="Rounded Rectangle 41"/>
          <p:cNvSpPr/>
          <p:nvPr/>
        </p:nvSpPr>
        <p:spPr>
          <a:xfrm>
            <a:off x="5638800" y="33528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Classifier Training</a:t>
            </a:r>
          </a:p>
        </p:txBody>
      </p:sp>
      <p:sp>
        <p:nvSpPr>
          <p:cNvPr id="43" name="Rounded Rectangle 42"/>
          <p:cNvSpPr/>
          <p:nvPr/>
        </p:nvSpPr>
        <p:spPr>
          <a:xfrm>
            <a:off x="3200400" y="33528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44" name="Right Arrow 43"/>
          <p:cNvSpPr/>
          <p:nvPr/>
        </p:nvSpPr>
        <p:spPr>
          <a:xfrm>
            <a:off x="25908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5" name="Right Arrow 44"/>
          <p:cNvSpPr/>
          <p:nvPr/>
        </p:nvSpPr>
        <p:spPr>
          <a:xfrm>
            <a:off x="5029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6" name="Right Arrow 45"/>
          <p:cNvSpPr/>
          <p:nvPr/>
        </p:nvSpPr>
        <p:spPr>
          <a:xfrm rot="1562854">
            <a:off x="5083175" y="2778125"/>
            <a:ext cx="57785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7" name="Right Arrow 46"/>
          <p:cNvSpPr/>
          <p:nvPr/>
        </p:nvSpPr>
        <p:spPr>
          <a:xfrm>
            <a:off x="7315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48" name="Rounded Rectangle 47"/>
          <p:cNvSpPr/>
          <p:nvPr/>
        </p:nvSpPr>
        <p:spPr>
          <a:xfrm>
            <a:off x="7924800" y="34290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dirty="0">
                <a:solidFill>
                  <a:prstClr val="black"/>
                </a:solidFill>
              </a:rPr>
              <a:t>Trained Classifier</a:t>
            </a:r>
          </a:p>
        </p:txBody>
      </p:sp>
      <p:sp>
        <p:nvSpPr>
          <p:cNvPr id="12311" name="TextBox 13"/>
          <p:cNvSpPr txBox="1">
            <a:spLocks noChangeArrowheads="1"/>
          </p:cNvSpPr>
          <p:nvPr/>
        </p:nvSpPr>
        <p:spPr bwMode="auto">
          <a:xfrm>
            <a:off x="3835400" y="1295400"/>
            <a:ext cx="1343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chemeClr val="bg2"/>
                </a:solidFill>
              </a:rPr>
              <a:t>Training</a:t>
            </a:r>
          </a:p>
        </p:txBody>
      </p:sp>
    </p:spTree>
    <p:extLst>
      <p:ext uri="{BB962C8B-B14F-4D97-AF65-F5344CB8AC3E}">
        <p14:creationId xmlns:p14="http://schemas.microsoft.com/office/powerpoint/2010/main" val="1979563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5" grpId="0" animBg="1"/>
      <p:bldP spid="26" grpId="0" animBg="1"/>
      <p:bldP spid="27" grpId="0" animBg="1"/>
      <p:bldP spid="28" grpId="0"/>
      <p:bldP spid="29" grpId="0"/>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1"/>
          <p:cNvSpPr>
            <a:spLocks noGrp="1"/>
          </p:cNvSpPr>
          <p:nvPr>
            <p:ph type="title"/>
          </p:nvPr>
        </p:nvSpPr>
        <p:spPr>
          <a:xfrm>
            <a:off x="3124200" y="304800"/>
            <a:ext cx="5334000" cy="1371600"/>
          </a:xfrm>
        </p:spPr>
        <p:txBody>
          <a:bodyPr rtlCol="0">
            <a:normAutofit/>
          </a:bodyPr>
          <a:lstStyle/>
          <a:p>
            <a:pPr eaLnBrk="1" fontAlgn="auto" hangingPunct="1">
              <a:spcAft>
                <a:spcPts val="0"/>
              </a:spcAft>
              <a:defRPr/>
            </a:pPr>
            <a:r>
              <a:rPr lang="en-US" dirty="0">
                <a:ea typeface="+mj-ea"/>
              </a:rPr>
              <a:t>Crowdsourcing</a:t>
            </a:r>
          </a:p>
        </p:txBody>
      </p:sp>
      <p:sp>
        <p:nvSpPr>
          <p:cNvPr id="10" name="Rounded Rectangle 9"/>
          <p:cNvSpPr/>
          <p:nvPr/>
        </p:nvSpPr>
        <p:spPr>
          <a:xfrm>
            <a:off x="3276600" y="3657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Training Labels</a:t>
            </a:r>
          </a:p>
        </p:txBody>
      </p:sp>
      <p:grpSp>
        <p:nvGrpSpPr>
          <p:cNvPr id="13316" name="Group 12"/>
          <p:cNvGrpSpPr>
            <a:grpSpLocks/>
          </p:cNvGrpSpPr>
          <p:nvPr/>
        </p:nvGrpSpPr>
        <p:grpSpPr bwMode="auto">
          <a:xfrm>
            <a:off x="457200" y="4191000"/>
            <a:ext cx="1828800" cy="2133600"/>
            <a:chOff x="228600" y="1417320"/>
            <a:chExt cx="2438400" cy="2849880"/>
          </a:xfrm>
        </p:grpSpPr>
        <p:pic>
          <p:nvPicPr>
            <p:cNvPr id="133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536916"/>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84226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7" name="TextBox 7"/>
            <p:cNvSpPr txBox="1">
              <a:spLocks noChangeArrowheads="1"/>
            </p:cNvSpPr>
            <p:nvPr/>
          </p:nvSpPr>
          <p:spPr bwMode="auto">
            <a:xfrm>
              <a:off x="457200" y="1417320"/>
              <a:ext cx="1828800" cy="11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rPr>
                <a:t>Training Images</a:t>
              </a:r>
            </a:p>
          </p:txBody>
        </p:sp>
        <p:sp>
          <p:nvSpPr>
            <p:cNvPr id="11" name="Rounded Rectangle 10"/>
            <p:cNvSpPr/>
            <p:nvPr/>
          </p:nvSpPr>
          <p:spPr>
            <a:xfrm>
              <a:off x="228600" y="1447006"/>
              <a:ext cx="2438400" cy="28201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12" name="Rounded Rectangle 11"/>
          <p:cNvSpPr/>
          <p:nvPr/>
        </p:nvSpPr>
        <p:spPr>
          <a:xfrm>
            <a:off x="5638800" y="48768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Classifier Training</a:t>
            </a:r>
          </a:p>
        </p:txBody>
      </p:sp>
      <p:sp>
        <p:nvSpPr>
          <p:cNvPr id="13318" name="TextBox 13"/>
          <p:cNvSpPr txBox="1">
            <a:spLocks noChangeArrowheads="1"/>
          </p:cNvSpPr>
          <p:nvPr/>
        </p:nvSpPr>
        <p:spPr bwMode="auto">
          <a:xfrm>
            <a:off x="4038600" y="6019800"/>
            <a:ext cx="1343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rPr>
              <a:t>Training</a:t>
            </a:r>
          </a:p>
        </p:txBody>
      </p:sp>
      <p:sp>
        <p:nvSpPr>
          <p:cNvPr id="15" name="Rounded Rectangle 14"/>
          <p:cNvSpPr/>
          <p:nvPr/>
        </p:nvSpPr>
        <p:spPr>
          <a:xfrm>
            <a:off x="3200400" y="48768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16" name="Right Arrow 15"/>
          <p:cNvSpPr/>
          <p:nvPr/>
        </p:nvSpPr>
        <p:spPr>
          <a:xfrm>
            <a:off x="2590800" y="5181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7" name="Right Arrow 16"/>
          <p:cNvSpPr/>
          <p:nvPr/>
        </p:nvSpPr>
        <p:spPr>
          <a:xfrm>
            <a:off x="5029200" y="5181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8" name="Right Arrow 17"/>
          <p:cNvSpPr/>
          <p:nvPr/>
        </p:nvSpPr>
        <p:spPr>
          <a:xfrm rot="1562854">
            <a:off x="5083175" y="4302125"/>
            <a:ext cx="57785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3" name="Right Arrow 22"/>
          <p:cNvSpPr/>
          <p:nvPr/>
        </p:nvSpPr>
        <p:spPr>
          <a:xfrm>
            <a:off x="7315200" y="5181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4" name="Rounded Rectangle 23"/>
          <p:cNvSpPr/>
          <p:nvPr/>
        </p:nvSpPr>
        <p:spPr>
          <a:xfrm>
            <a:off x="7924800" y="49530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dirty="0">
                <a:solidFill>
                  <a:prstClr val="black"/>
                </a:solidFill>
              </a:rPr>
              <a:t>Trained Classifier</a:t>
            </a:r>
          </a:p>
        </p:txBody>
      </p:sp>
      <p:sp>
        <p:nvSpPr>
          <p:cNvPr id="20" name="TextBox 19"/>
          <p:cNvSpPr txBox="1"/>
          <p:nvPr/>
        </p:nvSpPr>
        <p:spPr>
          <a:xfrm>
            <a:off x="457200" y="2590800"/>
            <a:ext cx="1981200" cy="1200150"/>
          </a:xfrm>
          <a:prstGeom prst="rect">
            <a:avLst/>
          </a:prstGeom>
          <a:solidFill>
            <a:schemeClr val="accent3">
              <a:lumMod val="40000"/>
              <a:lumOff val="60000"/>
            </a:schemeClr>
          </a:solidFill>
        </p:spPr>
        <p:txBody>
          <a:bodyPr lIns="91434" tIns="45717" rIns="91434" bIns="45717">
            <a:spAutoFit/>
          </a:bodyPr>
          <a:lstStyle/>
          <a:p>
            <a:pPr algn="ctr" fontAlgn="auto">
              <a:spcBef>
                <a:spcPts val="0"/>
              </a:spcBef>
              <a:spcAft>
                <a:spcPts val="0"/>
              </a:spcAft>
              <a:defRPr/>
            </a:pPr>
            <a:r>
              <a:rPr lang="en-US" sz="2400" dirty="0">
                <a:latin typeface="+mn-lt"/>
                <a:ea typeface="+mn-ea"/>
                <a:cs typeface="+mn-cs"/>
              </a:rPr>
              <a:t>Show images,</a:t>
            </a:r>
          </a:p>
          <a:p>
            <a:pPr algn="ctr" fontAlgn="auto">
              <a:spcBef>
                <a:spcPts val="0"/>
              </a:spcBef>
              <a:spcAft>
                <a:spcPts val="0"/>
              </a:spcAft>
              <a:defRPr/>
            </a:pPr>
            <a:r>
              <a:rPr lang="en-US" sz="2400" dirty="0">
                <a:latin typeface="+mn-lt"/>
                <a:ea typeface="+mn-ea"/>
                <a:cs typeface="+mn-cs"/>
              </a:rPr>
              <a:t>Collect and filter labels</a:t>
            </a:r>
          </a:p>
        </p:txBody>
      </p:sp>
      <p:sp>
        <p:nvSpPr>
          <p:cNvPr id="25" name="Right Arrow 24"/>
          <p:cNvSpPr/>
          <p:nvPr/>
        </p:nvSpPr>
        <p:spPr>
          <a:xfrm rot="5400000">
            <a:off x="1181100" y="3848100"/>
            <a:ext cx="533400" cy="30480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grpSp>
        <p:nvGrpSpPr>
          <p:cNvPr id="13327" name="Group 12"/>
          <p:cNvGrpSpPr>
            <a:grpSpLocks/>
          </p:cNvGrpSpPr>
          <p:nvPr/>
        </p:nvGrpSpPr>
        <p:grpSpPr bwMode="auto">
          <a:xfrm>
            <a:off x="533400" y="304800"/>
            <a:ext cx="1828800" cy="2133600"/>
            <a:chOff x="228600" y="1417320"/>
            <a:chExt cx="2438400" cy="2849880"/>
          </a:xfrm>
        </p:grpSpPr>
        <p:pic>
          <p:nvPicPr>
            <p:cNvPr id="133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536916"/>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84226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 name="TextBox 7"/>
            <p:cNvSpPr txBox="1">
              <a:spLocks noChangeArrowheads="1"/>
            </p:cNvSpPr>
            <p:nvPr/>
          </p:nvSpPr>
          <p:spPr bwMode="auto">
            <a:xfrm>
              <a:off x="457200" y="1417320"/>
              <a:ext cx="2006600" cy="110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dirty="0">
                  <a:solidFill>
                    <a:srgbClr val="000000"/>
                  </a:solidFill>
                </a:rPr>
                <a:t>Unlabeled Images</a:t>
              </a:r>
            </a:p>
          </p:txBody>
        </p:sp>
        <p:sp>
          <p:nvSpPr>
            <p:cNvPr id="38" name="Rounded Rectangle 37"/>
            <p:cNvSpPr/>
            <p:nvPr/>
          </p:nvSpPr>
          <p:spPr>
            <a:xfrm>
              <a:off x="228600" y="1447006"/>
              <a:ext cx="2438400" cy="28201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39" name="Right Arrow 38"/>
          <p:cNvSpPr/>
          <p:nvPr/>
        </p:nvSpPr>
        <p:spPr>
          <a:xfrm rot="1331920">
            <a:off x="2628900" y="3492500"/>
            <a:ext cx="533400" cy="30480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Tree>
    <p:extLst>
      <p:ext uri="{BB962C8B-B14F-4D97-AF65-F5344CB8AC3E}">
        <p14:creationId xmlns:p14="http://schemas.microsoft.com/office/powerpoint/2010/main" val="320241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Screen Shot 2015-04-10 at 8.40.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283470"/>
          </a:xfrm>
          <a:prstGeom prst="rect">
            <a:avLst/>
          </a:prstGeom>
        </p:spPr>
      </p:pic>
    </p:spTree>
    <p:extLst>
      <p:ext uri="{BB962C8B-B14F-4D97-AF65-F5344CB8AC3E}">
        <p14:creationId xmlns:p14="http://schemas.microsoft.com/office/powerpoint/2010/main" val="1925232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a:t>
            </a:r>
            <a:r>
              <a:rPr lang="en-US"/>
              <a:t>or convnets, CNNs)</a:t>
            </a:r>
            <a:endParaRPr lang="en-US" dirty="0"/>
          </a:p>
        </p:txBody>
      </p:sp>
      <p:sp>
        <p:nvSpPr>
          <p:cNvPr id="3" name="Content Placeholder 2"/>
          <p:cNvSpPr>
            <a:spLocks noGrp="1"/>
          </p:cNvSpPr>
          <p:nvPr>
            <p:ph idx="1"/>
          </p:nvPr>
        </p:nvSpPr>
        <p:spPr/>
        <p:txBody>
          <a:bodyPr>
            <a:normAutofit/>
          </a:bodyPr>
          <a:lstStyle/>
          <a:p>
            <a:r>
              <a:rPr lang="en-US" dirty="0"/>
              <a:t>Since 2012, huge impact, best results</a:t>
            </a:r>
          </a:p>
          <a:p>
            <a:r>
              <a:rPr lang="en-US" dirty="0"/>
              <a:t>Can soak up all the data for better prediction</a:t>
            </a:r>
          </a:p>
        </p:txBody>
      </p:sp>
    </p:spTree>
    <p:extLst>
      <p:ext uri="{BB962C8B-B14F-4D97-AF65-F5344CB8AC3E}">
        <p14:creationId xmlns:p14="http://schemas.microsoft.com/office/powerpoint/2010/main" val="3358157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p:pic>
        <p:nvPicPr>
          <p:cNvPr id="4" name="Picture 3" descr="Screen Shot 2015-04-13 at 9.09.28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76400"/>
            <a:ext cx="9144000" cy="4419737"/>
          </a:xfrm>
          <a:prstGeom prst="rect">
            <a:avLst/>
          </a:prstGeom>
        </p:spPr>
      </p:pic>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185334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 Problem</a:t>
            </a:r>
          </a:p>
        </p:txBody>
      </p:sp>
      <p:pic>
        <p:nvPicPr>
          <p:cNvPr id="4" name="Picture 3"/>
          <p:cNvPicPr>
            <a:picLocks noChangeAspect="1"/>
          </p:cNvPicPr>
          <p:nvPr/>
        </p:nvPicPr>
        <p:blipFill>
          <a:blip r:embed="rId2"/>
          <a:stretch>
            <a:fillRect/>
          </a:stretch>
        </p:blipFill>
        <p:spPr>
          <a:xfrm>
            <a:off x="1295400" y="1828800"/>
            <a:ext cx="6858000" cy="4787900"/>
          </a:xfrm>
          <a:prstGeom prst="rect">
            <a:avLst/>
          </a:prstGeom>
        </p:spPr>
      </p:pic>
    </p:spTree>
    <p:extLst>
      <p:ext uri="{BB962C8B-B14F-4D97-AF65-F5344CB8AC3E}">
        <p14:creationId xmlns:p14="http://schemas.microsoft.com/office/powerpoint/2010/main" val="1697128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56811-FC11-4EBB-9A89-FE1DE963FF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6ABF1C-2A70-40A7-97A2-DF4ADCF601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EB53E3-A151-4C9C-8874-453B3E271B51}"/>
              </a:ext>
            </a:extLst>
          </p:cNvPr>
          <p:cNvPicPr>
            <a:picLocks noChangeAspect="1"/>
          </p:cNvPicPr>
          <p:nvPr/>
        </p:nvPicPr>
        <p:blipFill rotWithShape="1">
          <a:blip r:embed="rId2"/>
          <a:srcRect b="8527"/>
          <a:stretch/>
        </p:blipFill>
        <p:spPr>
          <a:xfrm>
            <a:off x="378" y="856701"/>
            <a:ext cx="9143244" cy="4705900"/>
          </a:xfrm>
          <a:prstGeom prst="rect">
            <a:avLst/>
          </a:prstGeom>
        </p:spPr>
      </p:pic>
    </p:spTree>
    <p:extLst>
      <p:ext uri="{BB962C8B-B14F-4D97-AF65-F5344CB8AC3E}">
        <p14:creationId xmlns:p14="http://schemas.microsoft.com/office/powerpoint/2010/main" val="1476158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1687EB23-096A-4B43-8034-000699AEEFC4}"/>
              </a:ext>
            </a:extLst>
          </p:cNvPr>
          <p:cNvSpPr>
            <a:spLocks noGrp="1"/>
          </p:cNvSpPr>
          <p:nvPr>
            <p:ph idx="1"/>
          </p:nvPr>
        </p:nvSpPr>
        <p:spPr>
          <a:xfrm>
            <a:off x="457200" y="1600200"/>
            <a:ext cx="8229600" cy="4876800"/>
          </a:xfrm>
        </p:spPr>
        <p:txBody>
          <a:bodyPr>
            <a:normAutofit lnSpcReduction="10000"/>
          </a:bodyPr>
          <a:lstStyle/>
          <a:p>
            <a:r>
              <a:rPr lang="en-US" dirty="0"/>
              <a:t>Project 4 due today</a:t>
            </a:r>
          </a:p>
          <a:p>
            <a:r>
              <a:rPr lang="en-US" dirty="0"/>
              <a:t>Project 5 to be released soon</a:t>
            </a:r>
          </a:p>
          <a:p>
            <a:r>
              <a:rPr lang="en-US" dirty="0"/>
              <a:t>Quiz 4 this Wednesday (4/24) (1</a:t>
            </a:r>
            <a:r>
              <a:rPr lang="en-US" baseline="30000" dirty="0"/>
              <a:t>st</a:t>
            </a:r>
            <a:r>
              <a:rPr lang="en-US" dirty="0"/>
              <a:t> 10 minutes)</a:t>
            </a:r>
          </a:p>
          <a:p>
            <a:pPr lvl="1"/>
            <a:r>
              <a:rPr lang="en-US" dirty="0"/>
              <a:t>Will cover material since last quiz (photometric stereo, multi-view stereo, structure from motion, image classification (today’s lecture))</a:t>
            </a:r>
          </a:p>
          <a:p>
            <a:r>
              <a:rPr lang="en-US" dirty="0"/>
              <a:t>Guest lecture next Monday, 4/29, </a:t>
            </a:r>
            <a:r>
              <a:rPr lang="en-US" dirty="0" err="1"/>
              <a:t>Jin</a:t>
            </a:r>
            <a:r>
              <a:rPr lang="en-US" dirty="0"/>
              <a:t> Sun</a:t>
            </a:r>
          </a:p>
          <a:p>
            <a:pPr lvl="1"/>
            <a:r>
              <a:rPr lang="en-US" dirty="0"/>
              <a:t>Generative Adversarial Networks (GANs)</a:t>
            </a:r>
          </a:p>
          <a:p>
            <a:r>
              <a:rPr lang="en-US" dirty="0"/>
              <a:t>Wednesday’s lecture: Convolutional Neural Networks</a:t>
            </a:r>
          </a:p>
        </p:txBody>
      </p:sp>
    </p:spTree>
    <p:extLst>
      <p:ext uri="{BB962C8B-B14F-4D97-AF65-F5344CB8AC3E}">
        <p14:creationId xmlns:p14="http://schemas.microsoft.com/office/powerpoint/2010/main" val="576063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AD9CF-6519-4E21-8616-56A8BF2EBF52}"/>
              </a:ext>
            </a:extLst>
          </p:cNvPr>
          <p:cNvPicPr>
            <a:picLocks noChangeAspect="1"/>
          </p:cNvPicPr>
          <p:nvPr/>
        </p:nvPicPr>
        <p:blipFill>
          <a:blip r:embed="rId2"/>
          <a:stretch>
            <a:fillRect/>
          </a:stretch>
        </p:blipFill>
        <p:spPr>
          <a:xfrm>
            <a:off x="378" y="1243764"/>
            <a:ext cx="9143244" cy="4370471"/>
          </a:xfrm>
          <a:prstGeom prst="rect">
            <a:avLst/>
          </a:prstGeom>
        </p:spPr>
      </p:pic>
      <p:sp>
        <p:nvSpPr>
          <p:cNvPr id="5" name="TextBox 4">
            <a:extLst>
              <a:ext uri="{FF2B5EF4-FFF2-40B4-BE49-F238E27FC236}">
                <a16:creationId xmlns:a16="http://schemas.microsoft.com/office/drawing/2014/main" id="{6F7A447B-3FFA-4C36-AAFA-9F3D4141B0BA}"/>
              </a:ext>
            </a:extLst>
          </p:cNvPr>
          <p:cNvSpPr txBox="1"/>
          <p:nvPr/>
        </p:nvSpPr>
        <p:spPr>
          <a:xfrm>
            <a:off x="4419245" y="6519446"/>
            <a:ext cx="4724755" cy="338554"/>
          </a:xfrm>
          <a:prstGeom prst="rect">
            <a:avLst/>
          </a:prstGeom>
          <a:noFill/>
        </p:spPr>
        <p:txBody>
          <a:bodyPr wrap="none" rtlCol="0">
            <a:spAutoFit/>
          </a:bodyPr>
          <a:lstStyle/>
          <a:p>
            <a:r>
              <a:rPr lang="en-US" sz="1600" dirty="0"/>
              <a:t>Slide credit: Fei-Fei Li &amp; Justin Johnson &amp; Serena Yeung</a:t>
            </a:r>
          </a:p>
        </p:txBody>
      </p:sp>
    </p:spTree>
    <p:extLst>
      <p:ext uri="{BB962C8B-B14F-4D97-AF65-F5344CB8AC3E}">
        <p14:creationId xmlns:p14="http://schemas.microsoft.com/office/powerpoint/2010/main" val="3408174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3 at 9.12.1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971800"/>
            <a:ext cx="6972300" cy="3775437"/>
          </a:xfrm>
          <a:prstGeom prst="rect">
            <a:avLst/>
          </a:prstGeom>
        </p:spPr>
      </p:pic>
      <p:sp>
        <p:nvSpPr>
          <p:cNvPr id="2" name="Title 1"/>
          <p:cNvSpPr>
            <a:spLocks noGrp="1"/>
          </p:cNvSpPr>
          <p:nvPr>
            <p:ph type="title"/>
          </p:nvPr>
        </p:nvSpPr>
        <p:spPr/>
        <p:txBody>
          <a:bodyPr/>
          <a:lstStyle/>
          <a:p>
            <a:r>
              <a:rPr lang="en-US" dirty="0"/>
              <a:t>Data-driven approach</a:t>
            </a:r>
          </a:p>
        </p:txBody>
      </p:sp>
      <p:sp>
        <p:nvSpPr>
          <p:cNvPr id="3" name="Content Placeholder 2"/>
          <p:cNvSpPr>
            <a:spLocks noGrp="1"/>
          </p:cNvSpPr>
          <p:nvPr>
            <p:ph idx="1"/>
          </p:nvPr>
        </p:nvSpPr>
        <p:spPr>
          <a:xfrm>
            <a:off x="457200" y="1600200"/>
            <a:ext cx="8458200" cy="1676399"/>
          </a:xfrm>
        </p:spPr>
        <p:txBody>
          <a:bodyPr>
            <a:normAutofit lnSpcReduction="10000"/>
          </a:bodyPr>
          <a:lstStyle/>
          <a:p>
            <a:r>
              <a:rPr lang="en-US" dirty="0"/>
              <a:t>Collect a database of images with labels</a:t>
            </a:r>
          </a:p>
          <a:p>
            <a:r>
              <a:rPr lang="en-US" dirty="0"/>
              <a:t>Use ML to train an image classifier</a:t>
            </a:r>
          </a:p>
          <a:p>
            <a:r>
              <a:rPr lang="en-US" dirty="0"/>
              <a:t>Evaluate the classifier on test images</a:t>
            </a:r>
          </a:p>
        </p:txBody>
      </p:sp>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209313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Data-driven approach</a:t>
            </a:r>
          </a:p>
        </p:txBody>
      </p:sp>
      <p:sp>
        <p:nvSpPr>
          <p:cNvPr id="3" name="Content Placeholder 2"/>
          <p:cNvSpPr>
            <a:spLocks noGrp="1"/>
          </p:cNvSpPr>
          <p:nvPr>
            <p:ph idx="1"/>
          </p:nvPr>
        </p:nvSpPr>
        <p:spPr>
          <a:xfrm>
            <a:off x="457200" y="1600200"/>
            <a:ext cx="8458200" cy="1676399"/>
          </a:xfrm>
        </p:spPr>
        <p:txBody>
          <a:bodyPr>
            <a:normAutofit lnSpcReduction="10000"/>
          </a:bodyPr>
          <a:lstStyle/>
          <a:p>
            <a:r>
              <a:rPr lang="en-US" dirty="0"/>
              <a:t>Collect a database of images with labels</a:t>
            </a:r>
          </a:p>
          <a:p>
            <a:r>
              <a:rPr lang="en-US" dirty="0"/>
              <a:t>Use ML to train an image classifier</a:t>
            </a:r>
          </a:p>
          <a:p>
            <a:r>
              <a:rPr lang="en-US" dirty="0"/>
              <a:t>Evaluate the classifier on test images</a:t>
            </a:r>
          </a:p>
        </p:txBody>
      </p:sp>
      <p:pic>
        <p:nvPicPr>
          <p:cNvPr id="6" name="Picture 5" descr="Screen Shot 2015-04-13 at 9.22.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657600"/>
            <a:ext cx="6438900" cy="2019300"/>
          </a:xfrm>
          <a:prstGeom prst="rect">
            <a:avLst/>
          </a:prstGeom>
        </p:spPr>
      </p:pic>
      <p:sp>
        <p:nvSpPr>
          <p:cNvPr id="7"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2519688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0 at 12.10.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 y="1066800"/>
            <a:ext cx="9144000" cy="5673644"/>
          </a:xfrm>
          <a:prstGeom prst="rect">
            <a:avLst/>
          </a:prstGeom>
        </p:spPr>
      </p:pic>
      <p:sp>
        <p:nvSpPr>
          <p:cNvPr id="3" name="Rectangle 2">
            <a:extLst>
              <a:ext uri="{FF2B5EF4-FFF2-40B4-BE49-F238E27FC236}">
                <a16:creationId xmlns:a16="http://schemas.microsoft.com/office/drawing/2014/main" id="{6D881E1C-383C-4FA6-AA6F-89E23C5C6577}"/>
              </a:ext>
            </a:extLst>
          </p:cNvPr>
          <p:cNvSpPr/>
          <p:nvPr/>
        </p:nvSpPr>
        <p:spPr>
          <a:xfrm>
            <a:off x="76200" y="4724400"/>
            <a:ext cx="9065554"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920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04-10 at 12.10.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 y="1066800"/>
            <a:ext cx="9144000" cy="5673644"/>
          </a:xfrm>
          <a:prstGeom prst="rect">
            <a:avLst/>
          </a:prstGeom>
        </p:spPr>
      </p:pic>
    </p:spTree>
    <p:extLst>
      <p:ext uri="{BB962C8B-B14F-4D97-AF65-F5344CB8AC3E}">
        <p14:creationId xmlns:p14="http://schemas.microsoft.com/office/powerpoint/2010/main" val="100018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Classifiers</a:t>
            </a:r>
          </a:p>
        </p:txBody>
      </p:sp>
      <p:sp>
        <p:nvSpPr>
          <p:cNvPr id="3" name="Content Placeholder 2"/>
          <p:cNvSpPr>
            <a:spLocks noGrp="1"/>
          </p:cNvSpPr>
          <p:nvPr>
            <p:ph idx="1"/>
          </p:nvPr>
        </p:nvSpPr>
        <p:spPr/>
        <p:txBody>
          <a:bodyPr/>
          <a:lstStyle/>
          <a:p>
            <a:r>
              <a:rPr lang="en-US" dirty="0"/>
              <a:t>Nearest Neighbor</a:t>
            </a:r>
          </a:p>
          <a:p>
            <a:r>
              <a:rPr lang="en-US" dirty="0" err="1"/>
              <a:t>kNN</a:t>
            </a:r>
            <a:r>
              <a:rPr lang="en-US" dirty="0"/>
              <a:t>  (“k-Nearest Neighbors”)</a:t>
            </a:r>
          </a:p>
          <a:p>
            <a:r>
              <a:rPr lang="en-US" dirty="0"/>
              <a:t>Linear Classifier</a:t>
            </a:r>
          </a:p>
          <a:p>
            <a:r>
              <a:rPr lang="en-US" dirty="0"/>
              <a:t>Neural Network</a:t>
            </a:r>
          </a:p>
          <a:p>
            <a:r>
              <a:rPr lang="en-US" dirty="0"/>
              <a:t>Deep Neural Network</a:t>
            </a:r>
          </a:p>
          <a:p>
            <a:r>
              <a:rPr lang="en-US" dirty="0"/>
              <a:t>…</a:t>
            </a:r>
          </a:p>
        </p:txBody>
      </p:sp>
    </p:spTree>
    <p:extLst>
      <p:ext uri="{BB962C8B-B14F-4D97-AF65-F5344CB8AC3E}">
        <p14:creationId xmlns:p14="http://schemas.microsoft.com/office/powerpoint/2010/main" val="2805893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a:bodyPr>
          <a:lstStyle/>
          <a:p>
            <a:r>
              <a:rPr lang="en-US" dirty="0"/>
              <a:t>First: Nearest Neighbor (NN) Classifier</a:t>
            </a:r>
          </a:p>
        </p:txBody>
      </p:sp>
      <p:sp>
        <p:nvSpPr>
          <p:cNvPr id="5" name="Content Placeholder 2"/>
          <p:cNvSpPr>
            <a:spLocks noGrp="1"/>
          </p:cNvSpPr>
          <p:nvPr>
            <p:ph idx="1"/>
          </p:nvPr>
        </p:nvSpPr>
        <p:spPr>
          <a:xfrm>
            <a:off x="457200" y="1600200"/>
            <a:ext cx="8458200" cy="4572000"/>
          </a:xfrm>
        </p:spPr>
        <p:txBody>
          <a:bodyPr>
            <a:normAutofit/>
          </a:bodyPr>
          <a:lstStyle/>
          <a:p>
            <a:r>
              <a:rPr lang="en-US" dirty="0"/>
              <a:t>Train</a:t>
            </a:r>
          </a:p>
          <a:p>
            <a:pPr lvl="1"/>
            <a:r>
              <a:rPr lang="en-US" dirty="0"/>
              <a:t>Remember all training images and their labels</a:t>
            </a:r>
          </a:p>
          <a:p>
            <a:pPr lvl="1"/>
            <a:endParaRPr lang="en-US" dirty="0"/>
          </a:p>
          <a:p>
            <a:r>
              <a:rPr lang="en-US" dirty="0"/>
              <a:t>Predict</a:t>
            </a:r>
          </a:p>
          <a:p>
            <a:pPr lvl="1"/>
            <a:r>
              <a:rPr lang="en-US" dirty="0"/>
              <a:t>Find the closest (most similar) training image</a:t>
            </a:r>
          </a:p>
          <a:p>
            <a:pPr lvl="1"/>
            <a:r>
              <a:rPr lang="en-US" dirty="0"/>
              <a:t>Predict its label as the true label</a:t>
            </a:r>
          </a:p>
        </p:txBody>
      </p:sp>
    </p:spTree>
    <p:extLst>
      <p:ext uri="{BB962C8B-B14F-4D97-AF65-F5344CB8AC3E}">
        <p14:creationId xmlns:p14="http://schemas.microsoft.com/office/powerpoint/2010/main" val="3240879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4-20 at 11.33.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314491"/>
          </a:xfrm>
          <a:prstGeom prst="rect">
            <a:avLst/>
          </a:prstGeom>
        </p:spPr>
      </p:pic>
    </p:spTree>
    <p:extLst>
      <p:ext uri="{BB962C8B-B14F-4D97-AF65-F5344CB8AC3E}">
        <p14:creationId xmlns:p14="http://schemas.microsoft.com/office/powerpoint/2010/main" val="3541818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20 at 11.33.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1" y="1447800"/>
            <a:ext cx="9144000" cy="4699545"/>
          </a:xfrm>
          <a:prstGeom prst="rect">
            <a:avLst/>
          </a:prstGeom>
        </p:spPr>
      </p:pic>
      <p:sp>
        <p:nvSpPr>
          <p:cNvPr id="6" name="Title 1">
            <a:extLst>
              <a:ext uri="{FF2B5EF4-FFF2-40B4-BE49-F238E27FC236}">
                <a16:creationId xmlns:a16="http://schemas.microsoft.com/office/drawing/2014/main" id="{3B5CECAF-B249-49AA-A8CC-0A35834F6715}"/>
              </a:ext>
            </a:extLst>
          </p:cNvPr>
          <p:cNvSpPr>
            <a:spLocks noGrp="1"/>
          </p:cNvSpPr>
          <p:nvPr>
            <p:ph type="title"/>
          </p:nvPr>
        </p:nvSpPr>
        <p:spPr>
          <a:xfrm>
            <a:off x="457200" y="274638"/>
            <a:ext cx="8229600" cy="1143000"/>
          </a:xfrm>
        </p:spPr>
        <p:txBody>
          <a:bodyPr/>
          <a:lstStyle/>
          <a:p>
            <a:r>
              <a:rPr lang="en-US" dirty="0"/>
              <a:t>CIFAR-10 and NN results</a:t>
            </a:r>
          </a:p>
        </p:txBody>
      </p:sp>
    </p:spTree>
    <p:extLst>
      <p:ext uri="{BB962C8B-B14F-4D97-AF65-F5344CB8AC3E}">
        <p14:creationId xmlns:p14="http://schemas.microsoft.com/office/powerpoint/2010/main" val="3744820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CIFAR-10 and NN results</a:t>
            </a:r>
          </a:p>
        </p:txBody>
      </p:sp>
      <p:sp>
        <p:nvSpPr>
          <p:cNvPr id="6"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pic>
        <p:nvPicPr>
          <p:cNvPr id="3" name="Picture 2" descr="Screen Shot 2016-04-20 at 11.33.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1447800"/>
            <a:ext cx="9144000" cy="4660490"/>
          </a:xfrm>
          <a:prstGeom prst="rect">
            <a:avLst/>
          </a:prstGeom>
        </p:spPr>
      </p:pic>
    </p:spTree>
    <p:extLst>
      <p:ext uri="{BB962C8B-B14F-4D97-AF65-F5344CB8AC3E}">
        <p14:creationId xmlns:p14="http://schemas.microsoft.com/office/powerpoint/2010/main" val="2684469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p:txBody>
          <a:bodyPr>
            <a:normAutofit/>
          </a:bodyPr>
          <a:lstStyle/>
          <a:p>
            <a:r>
              <a:rPr lang="en-US" dirty="0"/>
              <a:t>Image classification pipeline</a:t>
            </a:r>
          </a:p>
          <a:p>
            <a:r>
              <a:rPr lang="en-US" dirty="0"/>
              <a:t>Training, validation, testing</a:t>
            </a:r>
          </a:p>
          <a:p>
            <a:r>
              <a:rPr lang="en-US" dirty="0"/>
              <a:t>Nearest neighbor classification</a:t>
            </a:r>
          </a:p>
          <a:p>
            <a:r>
              <a:rPr lang="en-US" dirty="0"/>
              <a:t>Linear classification</a:t>
            </a:r>
          </a:p>
          <a:p>
            <a:pPr marL="0" indent="0">
              <a:buNone/>
            </a:pPr>
            <a:endParaRPr lang="en-US" dirty="0"/>
          </a:p>
          <a:p>
            <a:r>
              <a:rPr lang="en-US" dirty="0"/>
              <a:t>Building up to CNNs for learning</a:t>
            </a:r>
          </a:p>
          <a:p>
            <a:pPr lvl="1"/>
            <a:r>
              <a:rPr lang="en-US" dirty="0"/>
              <a:t>Next four lectures on deep learning</a:t>
            </a:r>
          </a:p>
        </p:txBody>
      </p:sp>
    </p:spTree>
    <p:extLst>
      <p:ext uri="{BB962C8B-B14F-4D97-AF65-F5344CB8AC3E}">
        <p14:creationId xmlns:p14="http://schemas.microsoft.com/office/powerpoint/2010/main" val="1518404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k-nearest neighbor</a:t>
            </a:r>
          </a:p>
        </p:txBody>
      </p:sp>
      <p:pic>
        <p:nvPicPr>
          <p:cNvPr id="4" name="Picture 3" descr="Screen Shot 2015-04-13 at 9.55.4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05200"/>
            <a:ext cx="9144000" cy="2529866"/>
          </a:xfrm>
          <a:prstGeom prst="rect">
            <a:avLst/>
          </a:prstGeom>
        </p:spPr>
      </p:pic>
      <p:sp>
        <p:nvSpPr>
          <p:cNvPr id="5" name="Rectangle 2"/>
          <p:cNvSpPr>
            <a:spLocks noGrp="1" noChangeArrowheads="1"/>
          </p:cNvSpPr>
          <p:nvPr>
            <p:ph idx="1"/>
          </p:nvPr>
        </p:nvSpPr>
        <p:spPr>
          <a:xfrm>
            <a:off x="457200" y="1600200"/>
            <a:ext cx="8229600" cy="4525963"/>
          </a:xfrm>
        </p:spPr>
        <p:txBody>
          <a:bodyPr>
            <a:normAutofit/>
          </a:bodyPr>
          <a:lstStyle/>
          <a:p>
            <a:pPr>
              <a:lnSpc>
                <a:spcPct val="90000"/>
              </a:lnSpc>
            </a:pPr>
            <a:r>
              <a:rPr lang="en-US" dirty="0"/>
              <a:t>Find the k closest points from training data</a:t>
            </a:r>
          </a:p>
          <a:p>
            <a:pPr>
              <a:lnSpc>
                <a:spcPct val="90000"/>
              </a:lnSpc>
            </a:pPr>
            <a:r>
              <a:rPr lang="en-US" dirty="0"/>
              <a:t>Take </a:t>
            </a:r>
            <a:r>
              <a:rPr lang="en-US" b="1" dirty="0"/>
              <a:t>majority vote</a:t>
            </a:r>
            <a:r>
              <a:rPr lang="en-US" dirty="0"/>
              <a:t> from K closest points</a:t>
            </a:r>
          </a:p>
        </p:txBody>
      </p:sp>
    </p:spTree>
    <p:extLst>
      <p:ext uri="{BB962C8B-B14F-4D97-AF65-F5344CB8AC3E}">
        <p14:creationId xmlns:p14="http://schemas.microsoft.com/office/powerpoint/2010/main" val="2286969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67A9BA-45ED-4D0D-8A39-7736CEDAA98A}"/>
              </a:ext>
            </a:extLst>
          </p:cNvPr>
          <p:cNvPicPr>
            <a:picLocks noChangeAspect="1"/>
          </p:cNvPicPr>
          <p:nvPr/>
        </p:nvPicPr>
        <p:blipFill rotWithShape="1">
          <a:blip r:embed="rId2"/>
          <a:srcRect b="12971"/>
          <a:stretch/>
        </p:blipFill>
        <p:spPr>
          <a:xfrm>
            <a:off x="378" y="856701"/>
            <a:ext cx="9143244" cy="4477300"/>
          </a:xfrm>
          <a:prstGeom prst="rect">
            <a:avLst/>
          </a:prstGeom>
        </p:spPr>
      </p:pic>
    </p:spTree>
    <p:extLst>
      <p:ext uri="{BB962C8B-B14F-4D97-AF65-F5344CB8AC3E}">
        <p14:creationId xmlns:p14="http://schemas.microsoft.com/office/powerpoint/2010/main" val="542941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E7F2C0-BFDD-4BAD-A150-62DEDEA27F89}"/>
              </a:ext>
            </a:extLst>
          </p:cNvPr>
          <p:cNvPicPr>
            <a:picLocks noChangeAspect="1"/>
          </p:cNvPicPr>
          <p:nvPr/>
        </p:nvPicPr>
        <p:blipFill rotWithShape="1">
          <a:blip r:embed="rId2"/>
          <a:srcRect b="12971"/>
          <a:stretch/>
        </p:blipFill>
        <p:spPr>
          <a:xfrm>
            <a:off x="378" y="856701"/>
            <a:ext cx="9143244" cy="4477300"/>
          </a:xfrm>
          <a:prstGeom prst="rect">
            <a:avLst/>
          </a:prstGeom>
        </p:spPr>
      </p:pic>
    </p:spTree>
    <p:extLst>
      <p:ext uri="{BB962C8B-B14F-4D97-AF65-F5344CB8AC3E}">
        <p14:creationId xmlns:p14="http://schemas.microsoft.com/office/powerpoint/2010/main" val="860007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dirty="0"/>
              <a:t>How to find the most similar training image? What is the distance metric?</a:t>
            </a:r>
            <a:br>
              <a:rPr lang="en-US" dirty="0"/>
            </a:br>
            <a:endParaRPr lang="en-US" dirty="0"/>
          </a:p>
        </p:txBody>
      </p:sp>
      <p:pic>
        <p:nvPicPr>
          <p:cNvPr id="4" name="Picture 3" descr="Screen Shot 2015-04-13 at 9.40.54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8400"/>
            <a:ext cx="9144000" cy="3765973"/>
          </a:xfrm>
          <a:prstGeom prst="rect">
            <a:avLst/>
          </a:prstGeom>
        </p:spPr>
      </p:pic>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3876641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distance metric</a:t>
            </a:r>
          </a:p>
        </p:txBody>
      </p:sp>
      <p:sp>
        <p:nvSpPr>
          <p:cNvPr id="3" name="Content Placeholder 2"/>
          <p:cNvSpPr>
            <a:spLocks noGrp="1"/>
          </p:cNvSpPr>
          <p:nvPr>
            <p:ph idx="1"/>
          </p:nvPr>
        </p:nvSpPr>
        <p:spPr>
          <a:xfrm>
            <a:off x="457200" y="1600201"/>
            <a:ext cx="8153400" cy="1371600"/>
          </a:xfrm>
        </p:spPr>
        <p:txBody>
          <a:bodyPr/>
          <a:lstStyle/>
          <a:p>
            <a:r>
              <a:rPr lang="en-US" dirty="0" err="1"/>
              <a:t>Hyperparameter</a:t>
            </a:r>
            <a:endParaRPr lang="en-US" dirty="0"/>
          </a:p>
        </p:txBody>
      </p:sp>
      <p:pic>
        <p:nvPicPr>
          <p:cNvPr id="4" name="Picture 3" descr="Screen Shot 2015-04-13 at 9.54.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2391173"/>
            <a:ext cx="9144000" cy="3781027"/>
          </a:xfrm>
          <a:prstGeom prst="rect">
            <a:avLst/>
          </a:prstGeom>
        </p:spPr>
      </p:pic>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
        <p:nvSpPr>
          <p:cNvPr id="6" name="Rectangle 5">
            <a:extLst>
              <a:ext uri="{FF2B5EF4-FFF2-40B4-BE49-F238E27FC236}">
                <a16:creationId xmlns:a16="http://schemas.microsoft.com/office/drawing/2014/main" id="{A6C25928-4904-4CC7-B87A-A5324C954259}"/>
              </a:ext>
            </a:extLst>
          </p:cNvPr>
          <p:cNvSpPr/>
          <p:nvPr/>
        </p:nvSpPr>
        <p:spPr>
          <a:xfrm>
            <a:off x="-685800" y="4419600"/>
            <a:ext cx="110490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858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7537F7-EF4B-4499-B7DE-B4B82149A0E2}"/>
              </a:ext>
            </a:extLst>
          </p:cNvPr>
          <p:cNvPicPr>
            <a:picLocks noChangeAspect="1"/>
          </p:cNvPicPr>
          <p:nvPr/>
        </p:nvPicPr>
        <p:blipFill rotWithShape="1">
          <a:blip r:embed="rId2"/>
          <a:srcRect b="12971"/>
          <a:stretch/>
        </p:blipFill>
        <p:spPr>
          <a:xfrm>
            <a:off x="378" y="856701"/>
            <a:ext cx="9143244" cy="4477300"/>
          </a:xfrm>
          <a:prstGeom prst="rect">
            <a:avLst/>
          </a:prstGeom>
        </p:spPr>
      </p:pic>
    </p:spTree>
    <p:extLst>
      <p:ext uri="{BB962C8B-B14F-4D97-AF65-F5344CB8AC3E}">
        <p14:creationId xmlns:p14="http://schemas.microsoft.com/office/powerpoint/2010/main" val="159210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019B81-7858-4531-933E-43FFDAAFC4D9}"/>
              </a:ext>
            </a:extLst>
          </p:cNvPr>
          <p:cNvPicPr>
            <a:picLocks noChangeAspect="1"/>
          </p:cNvPicPr>
          <p:nvPr/>
        </p:nvPicPr>
        <p:blipFill rotWithShape="1">
          <a:blip r:embed="rId3"/>
          <a:srcRect b="12971"/>
          <a:stretch/>
        </p:blipFill>
        <p:spPr>
          <a:xfrm>
            <a:off x="378" y="856701"/>
            <a:ext cx="9143244" cy="4477300"/>
          </a:xfrm>
          <a:prstGeom prst="rect">
            <a:avLst/>
          </a:prstGeom>
        </p:spPr>
      </p:pic>
      <p:sp>
        <p:nvSpPr>
          <p:cNvPr id="5" name="Rectangle 4">
            <a:extLst>
              <a:ext uri="{FF2B5EF4-FFF2-40B4-BE49-F238E27FC236}">
                <a16:creationId xmlns:a16="http://schemas.microsoft.com/office/drawing/2014/main" id="{D871FAA3-8CB3-4C8E-A5F1-EF9A1DB758BF}"/>
              </a:ext>
            </a:extLst>
          </p:cNvPr>
          <p:cNvSpPr/>
          <p:nvPr/>
        </p:nvSpPr>
        <p:spPr>
          <a:xfrm>
            <a:off x="304800" y="6001299"/>
            <a:ext cx="8534400" cy="369332"/>
          </a:xfrm>
          <a:prstGeom prst="rect">
            <a:avLst/>
          </a:prstGeom>
        </p:spPr>
        <p:txBody>
          <a:bodyPr wrap="square">
            <a:spAutoFit/>
          </a:bodyPr>
          <a:lstStyle/>
          <a:p>
            <a:pPr algn="ctr"/>
            <a:r>
              <a:rPr lang="en-US" dirty="0">
                <a:latin typeface="ArialMT"/>
              </a:rPr>
              <a:t>Demo: </a:t>
            </a:r>
            <a:r>
              <a:rPr lang="en-US" dirty="0">
                <a:latin typeface="ArialMT"/>
                <a:hlinkClick r:id="rId4"/>
              </a:rPr>
              <a:t>http://vision.stanford.edu/teaching/cs231n-demos/knn/</a:t>
            </a:r>
            <a:endParaRPr lang="en-US" dirty="0"/>
          </a:p>
        </p:txBody>
      </p:sp>
    </p:spTree>
    <p:extLst>
      <p:ext uri="{BB962C8B-B14F-4D97-AF65-F5344CB8AC3E}">
        <p14:creationId xmlns:p14="http://schemas.microsoft.com/office/powerpoint/2010/main" val="4145397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Visualization: L2 distance</a:t>
            </a:r>
          </a:p>
        </p:txBody>
      </p:sp>
      <p:pic>
        <p:nvPicPr>
          <p:cNvPr id="4" name="Picture 3"/>
          <p:cNvPicPr>
            <a:picLocks noChangeAspect="1"/>
          </p:cNvPicPr>
          <p:nvPr/>
        </p:nvPicPr>
        <p:blipFill>
          <a:blip r:embed="rId3"/>
          <a:stretch>
            <a:fillRect/>
          </a:stretch>
        </p:blipFill>
        <p:spPr>
          <a:xfrm>
            <a:off x="0" y="1676400"/>
            <a:ext cx="9144000" cy="4575569"/>
          </a:xfrm>
          <a:prstGeom prst="rect">
            <a:avLst/>
          </a:prstGeom>
        </p:spPr>
      </p:pic>
    </p:spTree>
    <p:extLst>
      <p:ext uri="{BB962C8B-B14F-4D97-AF65-F5344CB8AC3E}">
        <p14:creationId xmlns:p14="http://schemas.microsoft.com/office/powerpoint/2010/main" val="272764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Hyperparameters</a:t>
            </a:r>
            <a:endParaRPr lang="en-US" dirty="0"/>
          </a:p>
        </p:txBody>
      </p:sp>
      <p:pic>
        <p:nvPicPr>
          <p:cNvPr id="4" name="Picture 3" descr="Screen Shot 2016-04-20 at 11.45.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9144000" cy="4130498"/>
          </a:xfrm>
          <a:prstGeom prst="rect">
            <a:avLst/>
          </a:prstGeom>
        </p:spPr>
      </p:pic>
    </p:spTree>
    <p:extLst>
      <p:ext uri="{BB962C8B-B14F-4D97-AF65-F5344CB8AC3E}">
        <p14:creationId xmlns:p14="http://schemas.microsoft.com/office/powerpoint/2010/main" val="2582506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Hyperparameters</a:t>
            </a:r>
            <a:endParaRPr lang="en-US" dirty="0"/>
          </a:p>
        </p:txBody>
      </p:sp>
      <p:sp>
        <p:nvSpPr>
          <p:cNvPr id="3" name="Content Placeholder 2"/>
          <p:cNvSpPr>
            <a:spLocks noGrp="1"/>
          </p:cNvSpPr>
          <p:nvPr>
            <p:ph idx="1"/>
          </p:nvPr>
        </p:nvSpPr>
        <p:spPr/>
        <p:txBody>
          <a:bodyPr>
            <a:normAutofit/>
          </a:bodyPr>
          <a:lstStyle/>
          <a:p>
            <a:r>
              <a:rPr lang="en-US" dirty="0"/>
              <a:t>What is the </a:t>
            </a:r>
            <a:r>
              <a:rPr lang="en-US" b="1" dirty="0"/>
              <a:t>best distance </a:t>
            </a:r>
            <a:r>
              <a:rPr lang="en-US" dirty="0"/>
              <a:t>to use?</a:t>
            </a:r>
          </a:p>
          <a:p>
            <a:r>
              <a:rPr lang="en-US" dirty="0"/>
              <a:t>What is the </a:t>
            </a:r>
            <a:r>
              <a:rPr lang="en-US" b="1" dirty="0"/>
              <a:t>best value of k </a:t>
            </a:r>
            <a:r>
              <a:rPr lang="en-US" dirty="0"/>
              <a:t>to use?</a:t>
            </a:r>
          </a:p>
          <a:p>
            <a:endParaRPr lang="en-US" dirty="0"/>
          </a:p>
          <a:p>
            <a:r>
              <a:rPr lang="en-US" dirty="0"/>
              <a:t>These are </a:t>
            </a:r>
            <a:r>
              <a:rPr lang="en-US" b="1" dirty="0"/>
              <a:t>hyperparameters</a:t>
            </a:r>
            <a:r>
              <a:rPr lang="en-US" dirty="0"/>
              <a:t>: choices about the algorithm that we set rather than learn</a:t>
            </a:r>
          </a:p>
          <a:p>
            <a:endParaRPr lang="en-US" dirty="0"/>
          </a:p>
          <a:p>
            <a:r>
              <a:rPr lang="en-US" dirty="0"/>
              <a:t>How do we set them?</a:t>
            </a:r>
          </a:p>
          <a:p>
            <a:pPr lvl="1"/>
            <a:r>
              <a:rPr lang="en-US" dirty="0"/>
              <a:t>One option: try them all and see what works best</a:t>
            </a:r>
          </a:p>
        </p:txBody>
      </p:sp>
    </p:spTree>
    <p:extLst>
      <p:ext uri="{BB962C8B-B14F-4D97-AF65-F5344CB8AC3E}">
        <p14:creationId xmlns:p14="http://schemas.microsoft.com/office/powerpoint/2010/main" val="349682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C77D-0DCE-4D76-9B09-BAA09E4E648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1ABFB1D-4E16-4FE4-95FD-A8CCABE799F7}"/>
              </a:ext>
            </a:extLst>
          </p:cNvPr>
          <p:cNvSpPr>
            <a:spLocks noGrp="1"/>
          </p:cNvSpPr>
          <p:nvPr>
            <p:ph idx="1"/>
          </p:nvPr>
        </p:nvSpPr>
        <p:spPr/>
        <p:txBody>
          <a:bodyPr/>
          <a:lstStyle/>
          <a:p>
            <a:r>
              <a:rPr lang="en-US" dirty="0"/>
              <a:t>Stanford CS231N</a:t>
            </a:r>
          </a:p>
          <a:p>
            <a:pPr lvl="1"/>
            <a:r>
              <a:rPr lang="en-US" dirty="0">
                <a:hlinkClick r:id="rId2"/>
              </a:rPr>
              <a:t>http://cs231n.stanford.edu/</a:t>
            </a:r>
            <a:endParaRPr lang="en-US" dirty="0"/>
          </a:p>
        </p:txBody>
      </p:sp>
    </p:spTree>
    <p:extLst>
      <p:ext uri="{BB962C8B-B14F-4D97-AF65-F5344CB8AC3E}">
        <p14:creationId xmlns:p14="http://schemas.microsoft.com/office/powerpoint/2010/main" val="3193147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7EE8F2-7742-411C-8B0F-F0FC90D26DB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7A5177-8C59-4BC1-A0BB-3ACB941AD38D}"/>
              </a:ext>
            </a:extLst>
          </p:cNvPr>
          <p:cNvPicPr>
            <a:picLocks noChangeAspect="1"/>
          </p:cNvPicPr>
          <p:nvPr/>
        </p:nvPicPr>
        <p:blipFill rotWithShape="1">
          <a:blip r:embed="rId2"/>
          <a:srcRect b="12971"/>
          <a:stretch/>
        </p:blipFill>
        <p:spPr>
          <a:xfrm>
            <a:off x="378" y="856701"/>
            <a:ext cx="9143244" cy="4477300"/>
          </a:xfrm>
          <a:prstGeom prst="rect">
            <a:avLst/>
          </a:prstGeom>
        </p:spPr>
      </p:pic>
    </p:spTree>
    <p:extLst>
      <p:ext uri="{BB962C8B-B14F-4D97-AF65-F5344CB8AC3E}">
        <p14:creationId xmlns:p14="http://schemas.microsoft.com/office/powerpoint/2010/main" val="2627997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077589-2059-48AC-B342-EE7F88E91F44}"/>
              </a:ext>
            </a:extLst>
          </p:cNvPr>
          <p:cNvPicPr>
            <a:picLocks noChangeAspect="1"/>
          </p:cNvPicPr>
          <p:nvPr/>
        </p:nvPicPr>
        <p:blipFill rotWithShape="1">
          <a:blip r:embed="rId2"/>
          <a:srcRect b="12971"/>
          <a:stretch/>
        </p:blipFill>
        <p:spPr>
          <a:xfrm>
            <a:off x="378" y="856701"/>
            <a:ext cx="9143244" cy="4477300"/>
          </a:xfrm>
          <a:prstGeom prst="rect">
            <a:avLst/>
          </a:prstGeom>
        </p:spPr>
      </p:pic>
    </p:spTree>
    <p:extLst>
      <p:ext uri="{BB962C8B-B14F-4D97-AF65-F5344CB8AC3E}">
        <p14:creationId xmlns:p14="http://schemas.microsoft.com/office/powerpoint/2010/main" val="3288380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3D42E05-67C9-4C9A-91AB-0F9ACA1AF3B5}"/>
              </a:ext>
            </a:extLst>
          </p:cNvPr>
          <p:cNvPicPr>
            <a:picLocks noChangeAspect="1"/>
          </p:cNvPicPr>
          <p:nvPr/>
        </p:nvPicPr>
        <p:blipFill rotWithShape="1">
          <a:blip r:embed="rId2"/>
          <a:srcRect b="14452"/>
          <a:stretch/>
        </p:blipFill>
        <p:spPr>
          <a:xfrm>
            <a:off x="378" y="856701"/>
            <a:ext cx="9143244" cy="4401100"/>
          </a:xfrm>
          <a:prstGeom prst="rect">
            <a:avLst/>
          </a:prstGeom>
        </p:spPr>
      </p:pic>
    </p:spTree>
    <p:extLst>
      <p:ext uri="{BB962C8B-B14F-4D97-AF65-F5344CB8AC3E}">
        <p14:creationId xmlns:p14="http://schemas.microsoft.com/office/powerpoint/2010/main" val="2996329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B14089-EDD7-4EE3-9479-6E66312CA7B9}"/>
              </a:ext>
            </a:extLst>
          </p:cNvPr>
          <p:cNvPicPr>
            <a:picLocks noChangeAspect="1"/>
          </p:cNvPicPr>
          <p:nvPr/>
        </p:nvPicPr>
        <p:blipFill rotWithShape="1">
          <a:blip r:embed="rId2"/>
          <a:srcRect b="14452"/>
          <a:stretch/>
        </p:blipFill>
        <p:spPr>
          <a:xfrm>
            <a:off x="378" y="856701"/>
            <a:ext cx="9143244" cy="4401100"/>
          </a:xfrm>
          <a:prstGeom prst="rect">
            <a:avLst/>
          </a:prstGeom>
        </p:spPr>
      </p:pic>
    </p:spTree>
    <p:extLst>
      <p:ext uri="{BB962C8B-B14F-4D97-AF65-F5344CB8AC3E}">
        <p14:creationId xmlns:p14="http://schemas.microsoft.com/office/powerpoint/2010/main" val="2089815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ED4D4-AE7F-4468-BF73-B379DA605917}"/>
              </a:ext>
            </a:extLst>
          </p:cNvPr>
          <p:cNvPicPr>
            <a:picLocks noChangeAspect="1"/>
          </p:cNvPicPr>
          <p:nvPr/>
        </p:nvPicPr>
        <p:blipFill rotWithShape="1">
          <a:blip r:embed="rId2"/>
          <a:srcRect b="12971"/>
          <a:stretch/>
        </p:blipFill>
        <p:spPr>
          <a:xfrm>
            <a:off x="378" y="856701"/>
            <a:ext cx="9143244" cy="4477300"/>
          </a:xfrm>
          <a:prstGeom prst="rect">
            <a:avLst/>
          </a:prstGeom>
        </p:spPr>
      </p:pic>
    </p:spTree>
    <p:extLst>
      <p:ext uri="{BB962C8B-B14F-4D97-AF65-F5344CB8AC3E}">
        <p14:creationId xmlns:p14="http://schemas.microsoft.com/office/powerpoint/2010/main" val="913156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2C08-7588-454B-B122-B11E7E31E9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2F7824-2B5A-4764-A43A-EB56DC8F9E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EAEACA4-3E56-43DF-AD64-4D55EDDA7EC2}"/>
              </a:ext>
            </a:extLst>
          </p:cNvPr>
          <p:cNvPicPr>
            <a:picLocks noChangeAspect="1"/>
          </p:cNvPicPr>
          <p:nvPr/>
        </p:nvPicPr>
        <p:blipFill rotWithShape="1">
          <a:blip r:embed="rId2"/>
          <a:srcRect b="12971"/>
          <a:stretch/>
        </p:blipFill>
        <p:spPr>
          <a:xfrm>
            <a:off x="378" y="856701"/>
            <a:ext cx="9143244" cy="4477300"/>
          </a:xfrm>
          <a:prstGeom prst="rect">
            <a:avLst/>
          </a:prstGeom>
        </p:spPr>
      </p:pic>
    </p:spTree>
    <p:extLst>
      <p:ext uri="{BB962C8B-B14F-4D97-AF65-F5344CB8AC3E}">
        <p14:creationId xmlns:p14="http://schemas.microsoft.com/office/powerpoint/2010/main" val="1462163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p:txBody>
      </p:sp>
      <p:pic>
        <p:nvPicPr>
          <p:cNvPr id="4" name="Picture 3" descr="Screen Shot 2016-04-20 at 11.48.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4702"/>
            <a:ext cx="9144000" cy="4547498"/>
          </a:xfrm>
          <a:prstGeom prst="rect">
            <a:avLst/>
          </a:prstGeom>
        </p:spPr>
      </p:pic>
    </p:spTree>
    <p:extLst>
      <p:ext uri="{BB962C8B-B14F-4D97-AF65-F5344CB8AC3E}">
        <p14:creationId xmlns:p14="http://schemas.microsoft.com/office/powerpoint/2010/main" val="2302478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Recap: How to pick hyperparameters?</a:t>
            </a:r>
          </a:p>
        </p:txBody>
      </p:sp>
      <p:sp>
        <p:nvSpPr>
          <p:cNvPr id="3" name="Content Placeholder 2"/>
          <p:cNvSpPr>
            <a:spLocks noGrp="1"/>
          </p:cNvSpPr>
          <p:nvPr>
            <p:ph idx="1"/>
          </p:nvPr>
        </p:nvSpPr>
        <p:spPr/>
        <p:txBody>
          <a:bodyPr/>
          <a:lstStyle/>
          <a:p>
            <a:r>
              <a:rPr lang="en-US" dirty="0"/>
              <a:t>Methodology</a:t>
            </a:r>
          </a:p>
          <a:p>
            <a:pPr lvl="1"/>
            <a:r>
              <a:rPr lang="en-US" dirty="0"/>
              <a:t>Train and test</a:t>
            </a:r>
          </a:p>
          <a:p>
            <a:pPr lvl="1"/>
            <a:r>
              <a:rPr lang="en-US" dirty="0"/>
              <a:t>Train, validate, test</a:t>
            </a:r>
          </a:p>
          <a:p>
            <a:pPr lvl="1"/>
            <a:endParaRPr lang="en-US" dirty="0"/>
          </a:p>
          <a:p>
            <a:r>
              <a:rPr lang="en-US" dirty="0"/>
              <a:t>Train for original model</a:t>
            </a:r>
          </a:p>
          <a:p>
            <a:r>
              <a:rPr lang="en-US" dirty="0"/>
              <a:t>Validate to find </a:t>
            </a:r>
            <a:r>
              <a:rPr lang="en-US" dirty="0" err="1"/>
              <a:t>hyperparameters</a:t>
            </a:r>
            <a:endParaRPr lang="en-US" dirty="0"/>
          </a:p>
          <a:p>
            <a:r>
              <a:rPr lang="en-US" dirty="0"/>
              <a:t>Test to understand generalizability</a:t>
            </a:r>
          </a:p>
        </p:txBody>
      </p:sp>
    </p:spTree>
    <p:extLst>
      <p:ext uri="{BB962C8B-B14F-4D97-AF65-F5344CB8AC3E}">
        <p14:creationId xmlns:p14="http://schemas.microsoft.com/office/powerpoint/2010/main" val="2126154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kNN</a:t>
            </a:r>
            <a:r>
              <a:rPr lang="en-US" dirty="0"/>
              <a:t> -- Complexity and Storage</a:t>
            </a:r>
          </a:p>
        </p:txBody>
      </p:sp>
      <p:sp>
        <p:nvSpPr>
          <p:cNvPr id="3" name="Content Placeholder 2"/>
          <p:cNvSpPr>
            <a:spLocks noGrp="1"/>
          </p:cNvSpPr>
          <p:nvPr>
            <p:ph idx="1"/>
          </p:nvPr>
        </p:nvSpPr>
        <p:spPr>
          <a:xfrm>
            <a:off x="457200" y="1600200"/>
            <a:ext cx="8382000" cy="4953000"/>
          </a:xfrm>
        </p:spPr>
        <p:txBody>
          <a:bodyPr>
            <a:normAutofit/>
          </a:bodyPr>
          <a:lstStyle/>
          <a:p>
            <a:r>
              <a:rPr lang="en-US" dirty="0"/>
              <a:t>N training images, M test images</a:t>
            </a:r>
          </a:p>
          <a:p>
            <a:endParaRPr lang="en-US" dirty="0"/>
          </a:p>
          <a:p>
            <a:r>
              <a:rPr lang="en-US" dirty="0"/>
              <a:t>Training: O(1)</a:t>
            </a:r>
          </a:p>
          <a:p>
            <a:r>
              <a:rPr lang="en-US" dirty="0"/>
              <a:t>Testing: O(MN)</a:t>
            </a:r>
          </a:p>
          <a:p>
            <a:endParaRPr lang="en-US" dirty="0"/>
          </a:p>
          <a:p>
            <a:r>
              <a:rPr lang="en-US" dirty="0"/>
              <a:t>Hmm…</a:t>
            </a:r>
          </a:p>
          <a:p>
            <a:pPr lvl="1"/>
            <a:r>
              <a:rPr lang="en-US" dirty="0"/>
              <a:t>Normally need the opposite</a:t>
            </a:r>
          </a:p>
          <a:p>
            <a:pPr lvl="1"/>
            <a:r>
              <a:rPr lang="en-US" dirty="0"/>
              <a:t>Slow training (ok), fast testing (necessary)</a:t>
            </a:r>
          </a:p>
        </p:txBody>
      </p:sp>
    </p:spTree>
    <p:extLst>
      <p:ext uri="{BB962C8B-B14F-4D97-AF65-F5344CB8AC3E}">
        <p14:creationId xmlns:p14="http://schemas.microsoft.com/office/powerpoint/2010/main" val="3045417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Screen Shot 2016-04-20 at 11.48.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7733"/>
            <a:ext cx="9144000" cy="4664467"/>
          </a:xfrm>
          <a:prstGeom prst="rect">
            <a:avLst/>
          </a:prstGeom>
        </p:spPr>
      </p:pic>
    </p:spTree>
    <p:extLst>
      <p:ext uri="{BB962C8B-B14F-4D97-AF65-F5344CB8AC3E}">
        <p14:creationId xmlns:p14="http://schemas.microsoft.com/office/powerpoint/2010/main" val="955619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from here?</a:t>
            </a:r>
          </a:p>
        </p:txBody>
      </p:sp>
      <p:sp>
        <p:nvSpPr>
          <p:cNvPr id="3" name="Content Placeholder 2"/>
          <p:cNvSpPr>
            <a:spLocks noGrp="1"/>
          </p:cNvSpPr>
          <p:nvPr>
            <p:ph idx="1"/>
          </p:nvPr>
        </p:nvSpPr>
        <p:spPr/>
        <p:txBody>
          <a:bodyPr/>
          <a:lstStyle/>
          <a:p>
            <a:endParaRPr lang="en-US" dirty="0"/>
          </a:p>
          <a:p>
            <a:r>
              <a:rPr lang="en-US" sz="4000" dirty="0"/>
              <a:t>Scene Understanding</a:t>
            </a:r>
          </a:p>
          <a:p>
            <a:pPr marL="1200150" lvl="1" indent="-457200">
              <a:buFont typeface="Arial"/>
              <a:buChar char="•"/>
            </a:pPr>
            <a:r>
              <a:rPr lang="en-US" sz="3600" dirty="0"/>
              <a:t>Big data – lots of images</a:t>
            </a:r>
          </a:p>
          <a:p>
            <a:pPr marL="1200150" lvl="1" indent="-457200">
              <a:buFont typeface="Arial"/>
              <a:buChar char="•"/>
            </a:pPr>
            <a:r>
              <a:rPr lang="en-US" sz="3600" dirty="0"/>
              <a:t>Crowd sourcing – lots of people</a:t>
            </a:r>
          </a:p>
          <a:p>
            <a:pPr marL="1200150" lvl="1" indent="-457200">
              <a:buFont typeface="Arial"/>
              <a:buChar char="•"/>
            </a:pPr>
            <a:r>
              <a:rPr lang="en-US" sz="3600" dirty="0"/>
              <a:t>Deep Learning – lots of compute</a:t>
            </a:r>
          </a:p>
          <a:p>
            <a:pPr marL="1200150" lvl="1" indent="-457200">
              <a:buFont typeface="Arial"/>
              <a:buChar char="•"/>
            </a:pPr>
            <a:endParaRPr lang="en-US" sz="3600" dirty="0"/>
          </a:p>
        </p:txBody>
      </p:sp>
    </p:spTree>
    <p:extLst>
      <p:ext uri="{BB962C8B-B14F-4D97-AF65-F5344CB8AC3E}">
        <p14:creationId xmlns:p14="http://schemas.microsoft.com/office/powerpoint/2010/main" val="1803996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8D13-D848-42EF-BCF0-168714D372DC}"/>
              </a:ext>
            </a:extLst>
          </p:cNvPr>
          <p:cNvSpPr>
            <a:spLocks noGrp="1"/>
          </p:cNvSpPr>
          <p:nvPr>
            <p:ph type="title"/>
          </p:nvPr>
        </p:nvSpPr>
        <p:spPr/>
        <p:txBody>
          <a:bodyPr/>
          <a:lstStyle/>
          <a:p>
            <a:r>
              <a:rPr lang="en-US" dirty="0"/>
              <a:t>k-Nearest Neighbors: Summary</a:t>
            </a:r>
          </a:p>
        </p:txBody>
      </p:sp>
      <p:sp>
        <p:nvSpPr>
          <p:cNvPr id="3" name="Content Placeholder 2">
            <a:extLst>
              <a:ext uri="{FF2B5EF4-FFF2-40B4-BE49-F238E27FC236}">
                <a16:creationId xmlns:a16="http://schemas.microsoft.com/office/drawing/2014/main" id="{CE5FE4BB-8796-411B-8945-57A88021A225}"/>
              </a:ext>
            </a:extLst>
          </p:cNvPr>
          <p:cNvSpPr>
            <a:spLocks noGrp="1"/>
          </p:cNvSpPr>
          <p:nvPr>
            <p:ph idx="1"/>
          </p:nvPr>
        </p:nvSpPr>
        <p:spPr/>
        <p:txBody>
          <a:bodyPr>
            <a:normAutofit fontScale="92500"/>
          </a:bodyPr>
          <a:lstStyle/>
          <a:p>
            <a:r>
              <a:rPr lang="en-US" dirty="0"/>
              <a:t>In </a:t>
            </a:r>
            <a:r>
              <a:rPr lang="en-US" b="1" dirty="0"/>
              <a:t>image classification </a:t>
            </a:r>
            <a:r>
              <a:rPr lang="en-US" dirty="0"/>
              <a:t>we start with a </a:t>
            </a:r>
            <a:r>
              <a:rPr lang="en-US" b="1" dirty="0"/>
              <a:t>training set </a:t>
            </a:r>
            <a:r>
              <a:rPr lang="en-US" dirty="0"/>
              <a:t>of images and labels, and must predict labels on the </a:t>
            </a:r>
            <a:r>
              <a:rPr lang="en-US" b="1" dirty="0"/>
              <a:t>test set</a:t>
            </a:r>
          </a:p>
          <a:p>
            <a:endParaRPr lang="en-US" sz="900" b="1" dirty="0"/>
          </a:p>
          <a:p>
            <a:r>
              <a:rPr lang="en-US" dirty="0"/>
              <a:t>The </a:t>
            </a:r>
            <a:r>
              <a:rPr lang="en-US" b="1" dirty="0"/>
              <a:t>K-Nearest Neighbors </a:t>
            </a:r>
            <a:r>
              <a:rPr lang="en-US" dirty="0"/>
              <a:t>classifier predicts labels based on nearest training examples</a:t>
            </a:r>
          </a:p>
          <a:p>
            <a:endParaRPr lang="en-US" sz="900" dirty="0"/>
          </a:p>
          <a:p>
            <a:r>
              <a:rPr lang="en-US" dirty="0"/>
              <a:t>Distance metric and K are </a:t>
            </a:r>
            <a:r>
              <a:rPr lang="en-US" b="1" dirty="0"/>
              <a:t>hyperparameters</a:t>
            </a:r>
          </a:p>
          <a:p>
            <a:endParaRPr lang="en-US" sz="900" dirty="0"/>
          </a:p>
          <a:p>
            <a:r>
              <a:rPr lang="en-US" dirty="0"/>
              <a:t>Choose hyperparameters using the </a:t>
            </a:r>
            <a:r>
              <a:rPr lang="en-US" b="1" dirty="0"/>
              <a:t>validation set</a:t>
            </a:r>
            <a:r>
              <a:rPr lang="en-US" dirty="0"/>
              <a:t>; only run on the test set once at the very end!</a:t>
            </a:r>
          </a:p>
        </p:txBody>
      </p:sp>
    </p:spTree>
    <p:extLst>
      <p:ext uri="{BB962C8B-B14F-4D97-AF65-F5344CB8AC3E}">
        <p14:creationId xmlns:p14="http://schemas.microsoft.com/office/powerpoint/2010/main" val="4186683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classifiers</a:t>
            </a:r>
          </a:p>
        </p:txBody>
      </p:sp>
      <p:pic>
        <p:nvPicPr>
          <p:cNvPr id="7" name="Picture 6">
            <a:extLst>
              <a:ext uri="{FF2B5EF4-FFF2-40B4-BE49-F238E27FC236}">
                <a16:creationId xmlns:a16="http://schemas.microsoft.com/office/drawing/2014/main" id="{E8FF6FBA-7B7E-4608-80E0-B076FD0340C8}"/>
              </a:ext>
            </a:extLst>
          </p:cNvPr>
          <p:cNvPicPr>
            <a:picLocks noChangeAspect="1"/>
          </p:cNvPicPr>
          <p:nvPr/>
        </p:nvPicPr>
        <p:blipFill>
          <a:blip r:embed="rId2"/>
          <a:stretch>
            <a:fillRect/>
          </a:stretch>
        </p:blipFill>
        <p:spPr>
          <a:xfrm>
            <a:off x="0" y="1447800"/>
            <a:ext cx="9143244" cy="4455807"/>
          </a:xfrm>
          <a:prstGeom prst="rect">
            <a:avLst/>
          </a:prstGeom>
        </p:spPr>
      </p:pic>
    </p:spTree>
    <p:extLst>
      <p:ext uri="{BB962C8B-B14F-4D97-AF65-F5344CB8AC3E}">
        <p14:creationId xmlns:p14="http://schemas.microsoft.com/office/powerpoint/2010/main" val="272353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Instead</a:t>
            </a:r>
          </a:p>
        </p:txBody>
      </p:sp>
      <p:sp>
        <p:nvSpPr>
          <p:cNvPr id="3" name="Content Placeholder 2"/>
          <p:cNvSpPr>
            <a:spLocks noGrp="1"/>
          </p:cNvSpPr>
          <p:nvPr>
            <p:ph idx="1"/>
          </p:nvPr>
        </p:nvSpPr>
        <p:spPr/>
        <p:txBody>
          <a:bodyPr/>
          <a:lstStyle/>
          <a:p>
            <a:r>
              <a:rPr lang="en-US" dirty="0"/>
              <a:t>Image classification using linear classifiers</a:t>
            </a:r>
          </a:p>
          <a:p>
            <a:endParaRPr lang="en-US" dirty="0"/>
          </a:p>
          <a:p>
            <a:r>
              <a:rPr lang="en-US" dirty="0"/>
              <a:t>Need</a:t>
            </a:r>
          </a:p>
          <a:p>
            <a:pPr lvl="1"/>
            <a:r>
              <a:rPr lang="en-US" dirty="0"/>
              <a:t>Score function: raw data to class scores</a:t>
            </a:r>
          </a:p>
          <a:p>
            <a:pPr lvl="1"/>
            <a:r>
              <a:rPr lang="en-US" dirty="0"/>
              <a:t>Loss function: agreement between predicted scores and ground truth labels</a:t>
            </a:r>
          </a:p>
        </p:txBody>
      </p:sp>
    </p:spTree>
    <p:extLst>
      <p:ext uri="{BB962C8B-B14F-4D97-AF65-F5344CB8AC3E}">
        <p14:creationId xmlns:p14="http://schemas.microsoft.com/office/powerpoint/2010/main" val="3358244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Score function</a:t>
            </a:r>
          </a:p>
        </p:txBody>
      </p:sp>
      <p:pic>
        <p:nvPicPr>
          <p:cNvPr id="4" name="Picture 3" descr="Screen Shot 2015-04-13 at 10.04.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00"/>
            <a:ext cx="9144000" cy="3687550"/>
          </a:xfrm>
          <a:prstGeom prst="rect">
            <a:avLst/>
          </a:prstGeom>
        </p:spPr>
      </p:pic>
      <p:sp>
        <p:nvSpPr>
          <p:cNvPr id="5" name="Text Box 6"/>
          <p:cNvSpPr txBox="1">
            <a:spLocks noChangeArrowheads="1"/>
          </p:cNvSpPr>
          <p:nvPr/>
        </p:nvSpPr>
        <p:spPr bwMode="auto">
          <a:xfrm>
            <a:off x="6548418" y="6457890"/>
            <a:ext cx="259558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000">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sz="1600">
                <a:solidFill>
                  <a:schemeClr val="tx1"/>
                </a:solidFill>
                <a:latin typeface="Arial" charset="0"/>
                <a:ea typeface="ＭＳ Ｐゴシック" charset="0"/>
              </a:defRPr>
            </a:lvl4pPr>
            <a:lvl5pPr>
              <a:defRPr sz="1400">
                <a:solidFill>
                  <a:schemeClr val="tx1"/>
                </a:solidFill>
                <a:latin typeface="Arial" charset="0"/>
                <a:ea typeface="ＭＳ Ｐゴシック" charset="0"/>
              </a:defRPr>
            </a:lvl5pPr>
            <a:lvl6pPr>
              <a:defRPr sz="1400">
                <a:solidFill>
                  <a:schemeClr val="tx1"/>
                </a:solidFill>
                <a:latin typeface="Arial" charset="0"/>
                <a:ea typeface="ＭＳ Ｐゴシック" charset="0"/>
              </a:defRPr>
            </a:lvl6pPr>
            <a:lvl7pPr>
              <a:defRPr sz="1400">
                <a:solidFill>
                  <a:schemeClr val="tx1"/>
                </a:solidFill>
                <a:latin typeface="Arial" charset="0"/>
                <a:ea typeface="ＭＳ Ｐゴシック" charset="0"/>
              </a:defRPr>
            </a:lvl7pPr>
            <a:lvl8pPr>
              <a:defRPr sz="1400">
                <a:solidFill>
                  <a:schemeClr val="tx1"/>
                </a:solidFill>
                <a:latin typeface="Arial" charset="0"/>
                <a:ea typeface="ＭＳ Ｐゴシック" charset="0"/>
              </a:defRPr>
            </a:lvl8pPr>
            <a:lvl9pPr>
              <a:defRPr sz="1400">
                <a:solidFill>
                  <a:schemeClr val="tx1"/>
                </a:solidFill>
                <a:latin typeface="Arial" charset="0"/>
                <a:ea typeface="ＭＳ Ｐゴシック" charset="0"/>
              </a:defRPr>
            </a:lvl9pPr>
          </a:lstStyle>
          <a:p>
            <a:r>
              <a:rPr lang="en-US" sz="1000" dirty="0"/>
              <a:t>Slides from Andrej </a:t>
            </a:r>
            <a:r>
              <a:rPr lang="en-US" sz="1000" dirty="0" err="1"/>
              <a:t>Karpathy</a:t>
            </a:r>
            <a:r>
              <a:rPr lang="en-US" sz="1000" dirty="0"/>
              <a:t> and </a:t>
            </a:r>
            <a:r>
              <a:rPr lang="en-US" sz="1000" dirty="0" err="1"/>
              <a:t>Fei-Fei</a:t>
            </a:r>
            <a:r>
              <a:rPr lang="en-US" sz="1000" dirty="0"/>
              <a:t> Li</a:t>
            </a:r>
          </a:p>
          <a:p>
            <a:r>
              <a:rPr lang="en-US" sz="1000" dirty="0"/>
              <a:t>http://</a:t>
            </a:r>
            <a:r>
              <a:rPr lang="en-US" sz="1000" dirty="0" err="1"/>
              <a:t>vision.stanford.edu</a:t>
            </a:r>
            <a:r>
              <a:rPr lang="en-US" sz="1000" dirty="0"/>
              <a:t>/teaching/cs231n/</a:t>
            </a:r>
          </a:p>
        </p:txBody>
      </p:sp>
    </p:spTree>
    <p:extLst>
      <p:ext uri="{BB962C8B-B14F-4D97-AF65-F5344CB8AC3E}">
        <p14:creationId xmlns:p14="http://schemas.microsoft.com/office/powerpoint/2010/main" val="3238457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Score function: f</a:t>
            </a:r>
          </a:p>
        </p:txBody>
      </p:sp>
      <p:pic>
        <p:nvPicPr>
          <p:cNvPr id="4" name="Picture 3" descr="Screen Shot 2016-04-20 at 12.16.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5304"/>
            <a:ext cx="9144000" cy="4278296"/>
          </a:xfrm>
          <a:prstGeom prst="rect">
            <a:avLst/>
          </a:prstGeom>
        </p:spPr>
      </p:pic>
    </p:spTree>
    <p:extLst>
      <p:ext uri="{BB962C8B-B14F-4D97-AF65-F5344CB8AC3E}">
        <p14:creationId xmlns:p14="http://schemas.microsoft.com/office/powerpoint/2010/main" val="4294362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Parametric approach: Linear classifier</a:t>
            </a:r>
          </a:p>
        </p:txBody>
      </p:sp>
      <p:pic>
        <p:nvPicPr>
          <p:cNvPr id="4" name="Picture 3" descr="Screen Shot 2016-04-20 at 12.16.41 PM.png"/>
          <p:cNvPicPr>
            <a:picLocks noChangeAspect="1"/>
          </p:cNvPicPr>
          <p:nvPr/>
        </p:nvPicPr>
        <p:blipFill rotWithShape="1">
          <a:blip r:embed="rId2">
            <a:extLst>
              <a:ext uri="{28A0092B-C50C-407E-A947-70E740481C1C}">
                <a14:useLocalDpi xmlns:a14="http://schemas.microsoft.com/office/drawing/2010/main" val="0"/>
              </a:ext>
            </a:extLst>
          </a:blip>
          <a:srcRect t="14342"/>
          <a:stretch/>
        </p:blipFill>
        <p:spPr>
          <a:xfrm>
            <a:off x="0" y="2057400"/>
            <a:ext cx="9144000" cy="3752544"/>
          </a:xfrm>
          <a:prstGeom prst="rect">
            <a:avLst/>
          </a:prstGeom>
        </p:spPr>
      </p:pic>
    </p:spTree>
    <p:extLst>
      <p:ext uri="{BB962C8B-B14F-4D97-AF65-F5344CB8AC3E}">
        <p14:creationId xmlns:p14="http://schemas.microsoft.com/office/powerpoint/2010/main" val="1221906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Parametric approach: Linear classifier</a:t>
            </a:r>
          </a:p>
        </p:txBody>
      </p:sp>
      <p:pic>
        <p:nvPicPr>
          <p:cNvPr id="4" name="Picture 3" descr="Screen Shot 2016-04-20 at 12.16.47 PM.png"/>
          <p:cNvPicPr>
            <a:picLocks noChangeAspect="1"/>
          </p:cNvPicPr>
          <p:nvPr/>
        </p:nvPicPr>
        <p:blipFill rotWithShape="1">
          <a:blip r:embed="rId2">
            <a:extLst>
              <a:ext uri="{28A0092B-C50C-407E-A947-70E740481C1C}">
                <a14:useLocalDpi xmlns:a14="http://schemas.microsoft.com/office/drawing/2010/main" val="0"/>
              </a:ext>
            </a:extLst>
          </a:blip>
          <a:srcRect t="13006"/>
          <a:stretch/>
        </p:blipFill>
        <p:spPr>
          <a:xfrm>
            <a:off x="-25400" y="2006600"/>
            <a:ext cx="9144000" cy="3737897"/>
          </a:xfrm>
          <a:prstGeom prst="rect">
            <a:avLst/>
          </a:prstGeom>
        </p:spPr>
      </p:pic>
    </p:spTree>
    <p:extLst>
      <p:ext uri="{BB962C8B-B14F-4D97-AF65-F5344CB8AC3E}">
        <p14:creationId xmlns:p14="http://schemas.microsoft.com/office/powerpoint/2010/main" val="1568270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a:t>
            </a:r>
          </a:p>
        </p:txBody>
      </p:sp>
      <p:pic>
        <p:nvPicPr>
          <p:cNvPr id="4" name="Picture 3" descr="Screen Shot 2015-04-13 at 10.07.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2485"/>
            <a:ext cx="9144000" cy="4162631"/>
          </a:xfrm>
          <a:prstGeom prst="rect">
            <a:avLst/>
          </a:prstGeom>
        </p:spPr>
      </p:pic>
    </p:spTree>
    <p:extLst>
      <p:ext uri="{BB962C8B-B14F-4D97-AF65-F5344CB8AC3E}">
        <p14:creationId xmlns:p14="http://schemas.microsoft.com/office/powerpoint/2010/main" val="28355030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6-04-20 at 12.16.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8389"/>
            <a:ext cx="9144000" cy="4253023"/>
          </a:xfrm>
          <a:prstGeom prst="rect">
            <a:avLst/>
          </a:prstGeom>
        </p:spPr>
      </p:pic>
    </p:spTree>
    <p:extLst>
      <p:ext uri="{BB962C8B-B14F-4D97-AF65-F5344CB8AC3E}">
        <p14:creationId xmlns:p14="http://schemas.microsoft.com/office/powerpoint/2010/main" val="25396159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Classifier</a:t>
            </a:r>
          </a:p>
        </p:txBody>
      </p:sp>
      <p:pic>
        <p:nvPicPr>
          <p:cNvPr id="4" name="Picture 3" descr="Screen Shot 2015-04-13 at 10.30.25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676400"/>
            <a:ext cx="9671900" cy="4114800"/>
          </a:xfrm>
          <a:prstGeom prst="rect">
            <a:avLst/>
          </a:prstGeom>
        </p:spPr>
      </p:pic>
      <p:sp>
        <p:nvSpPr>
          <p:cNvPr id="5" name="Rectangle 4"/>
          <p:cNvSpPr/>
          <p:nvPr/>
        </p:nvSpPr>
        <p:spPr>
          <a:xfrm>
            <a:off x="0" y="1905000"/>
            <a:ext cx="4343400" cy="533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107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0"/>
            <a:ext cx="8229600" cy="1143000"/>
          </a:xfrm>
        </p:spPr>
        <p:txBody>
          <a:bodyPr/>
          <a:lstStyle/>
          <a:p>
            <a:pPr eaLnBrk="1" hangingPunct="1"/>
            <a:r>
              <a:rPr lang="en-US" dirty="0">
                <a:latin typeface="Calibri" charset="0"/>
              </a:rPr>
              <a:t>Image categorization</a:t>
            </a:r>
          </a:p>
        </p:txBody>
      </p:sp>
      <p:sp>
        <p:nvSpPr>
          <p:cNvPr id="10" name="Rounded Rectangle 9"/>
          <p:cNvSpPr/>
          <p:nvPr/>
        </p:nvSpPr>
        <p:spPr>
          <a:xfrm>
            <a:off x="3276600" y="2133600"/>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Training Labels</a:t>
            </a:r>
          </a:p>
        </p:txBody>
      </p:sp>
      <p:grpSp>
        <p:nvGrpSpPr>
          <p:cNvPr id="11268" name="Group 12"/>
          <p:cNvGrpSpPr>
            <a:grpSpLocks/>
          </p:cNvGrpSpPr>
          <p:nvPr/>
        </p:nvGrpSpPr>
        <p:grpSpPr bwMode="auto">
          <a:xfrm>
            <a:off x="76200" y="1874838"/>
            <a:ext cx="2438400" cy="2849562"/>
            <a:chOff x="228600" y="1417320"/>
            <a:chExt cx="2438400" cy="2849880"/>
          </a:xfrm>
        </p:grpSpPr>
        <p:pic>
          <p:nvPicPr>
            <p:cNvPr id="112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1" name="TextBox 7"/>
            <p:cNvSpPr txBox="1">
              <a:spLocks noChangeArrowheads="1"/>
            </p:cNvSpPr>
            <p:nvPr/>
          </p:nvSpPr>
          <p:spPr bwMode="auto">
            <a:xfrm>
              <a:off x="457200" y="1417320"/>
              <a:ext cx="1828800" cy="83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solidFill>
                  <a:prstClr val="black"/>
                </a:solidFill>
              </a:endParaRPr>
            </a:p>
          </p:txBody>
        </p:sp>
      </p:grpSp>
      <p:sp>
        <p:nvSpPr>
          <p:cNvPr id="12" name="Rounded Rectangle 11"/>
          <p:cNvSpPr/>
          <p:nvPr/>
        </p:nvSpPr>
        <p:spPr>
          <a:xfrm>
            <a:off x="5638800" y="3352800"/>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Classifier Training</a:t>
            </a:r>
          </a:p>
        </p:txBody>
      </p:sp>
      <p:sp>
        <p:nvSpPr>
          <p:cNvPr id="11270" name="TextBox 13"/>
          <p:cNvSpPr txBox="1">
            <a:spLocks noChangeArrowheads="1"/>
          </p:cNvSpPr>
          <p:nvPr/>
        </p:nvSpPr>
        <p:spPr bwMode="auto">
          <a:xfrm>
            <a:off x="3835400" y="1295400"/>
            <a:ext cx="13430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4" tIns="45717" rIns="91434" bIns="45717">
            <a:spAutoFit/>
          </a:bodyPr>
          <a:lstStyle>
            <a:lvl1pPr>
              <a:defRPr sz="3200">
                <a:solidFill>
                  <a:schemeClr val="tx1"/>
                </a:solidFill>
                <a:latin typeface="Calibri" charset="0"/>
                <a:ea typeface="ＭＳ Ｐゴシック" charset="0"/>
              </a:defRPr>
            </a:lvl1pPr>
            <a:lvl2pPr marL="742950" indent="-285750">
              <a:defRPr sz="28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000">
                <a:solidFill>
                  <a:schemeClr val="tx1"/>
                </a:solidFill>
                <a:latin typeface="Calibri" charset="0"/>
                <a:ea typeface="ＭＳ Ｐゴシック" charset="0"/>
              </a:defRPr>
            </a:lvl4pPr>
            <a:lvl5pPr marL="2057400" indent="-228600">
              <a:defRPr sz="2000">
                <a:solidFill>
                  <a:schemeClr val="tx1"/>
                </a:solidFill>
                <a:latin typeface="Calibri" charset="0"/>
                <a:ea typeface="ＭＳ Ｐゴシック" charset="0"/>
              </a:defRPr>
            </a:lvl5pPr>
            <a:lvl6pPr marL="2514600" indent="-228600" eaLnBrk="0" fontAlgn="base" hangingPunct="0">
              <a:spcAft>
                <a:spcPct val="0"/>
              </a:spcAft>
              <a:buFont typeface="Arial" charset="0"/>
              <a:buChar char="»"/>
              <a:defRPr sz="2000">
                <a:solidFill>
                  <a:schemeClr val="tx1"/>
                </a:solidFill>
                <a:latin typeface="Calibri" charset="0"/>
                <a:ea typeface="ＭＳ Ｐゴシック" charset="0"/>
              </a:defRPr>
            </a:lvl6pPr>
            <a:lvl7pPr marL="2971800" indent="-228600" eaLnBrk="0" fontAlgn="base" hangingPunct="0">
              <a:spcAft>
                <a:spcPct val="0"/>
              </a:spcAft>
              <a:buFont typeface="Arial" charset="0"/>
              <a:buChar char="»"/>
              <a:defRPr sz="2000">
                <a:solidFill>
                  <a:schemeClr val="tx1"/>
                </a:solidFill>
                <a:latin typeface="Calibri" charset="0"/>
                <a:ea typeface="ＭＳ Ｐゴシック" charset="0"/>
              </a:defRPr>
            </a:lvl7pPr>
            <a:lvl8pPr marL="3429000" indent="-228600" eaLnBrk="0" fontAlgn="base" hangingPunct="0">
              <a:spcAft>
                <a:spcPct val="0"/>
              </a:spcAft>
              <a:buFont typeface="Arial" charset="0"/>
              <a:buChar char="»"/>
              <a:defRPr sz="2000">
                <a:solidFill>
                  <a:schemeClr val="tx1"/>
                </a:solidFill>
                <a:latin typeface="Calibri" charset="0"/>
                <a:ea typeface="ＭＳ Ｐゴシック" charset="0"/>
              </a:defRPr>
            </a:lvl8pPr>
            <a:lvl9pPr marL="3886200" indent="-228600"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rPr>
              <a:t>Training</a:t>
            </a:r>
          </a:p>
        </p:txBody>
      </p:sp>
      <p:sp>
        <p:nvSpPr>
          <p:cNvPr id="15" name="Rounded Rectangle 14"/>
          <p:cNvSpPr/>
          <p:nvPr/>
        </p:nvSpPr>
        <p:spPr>
          <a:xfrm>
            <a:off x="3200400" y="33528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sz="2400" dirty="0">
                <a:solidFill>
                  <a:prstClr val="black"/>
                </a:solidFill>
              </a:rPr>
              <a:t>Image Features</a:t>
            </a:r>
          </a:p>
        </p:txBody>
      </p:sp>
      <p:sp>
        <p:nvSpPr>
          <p:cNvPr id="16" name="Right Arrow 15"/>
          <p:cNvSpPr/>
          <p:nvPr/>
        </p:nvSpPr>
        <p:spPr>
          <a:xfrm>
            <a:off x="25908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7" name="Right Arrow 16"/>
          <p:cNvSpPr/>
          <p:nvPr/>
        </p:nvSpPr>
        <p:spPr>
          <a:xfrm>
            <a:off x="5029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18" name="Right Arrow 17"/>
          <p:cNvSpPr/>
          <p:nvPr/>
        </p:nvSpPr>
        <p:spPr>
          <a:xfrm rot="1562854">
            <a:off x="5083175" y="2778125"/>
            <a:ext cx="577850" cy="311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3" name="Right Arrow 22"/>
          <p:cNvSpPr/>
          <p:nvPr/>
        </p:nvSpPr>
        <p:spPr>
          <a:xfrm>
            <a:off x="7315200" y="36576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endParaRPr lang="en-US" dirty="0">
              <a:solidFill>
                <a:prstClr val="white"/>
              </a:solidFill>
            </a:endParaRPr>
          </a:p>
        </p:txBody>
      </p:sp>
      <p:sp>
        <p:nvSpPr>
          <p:cNvPr id="24" name="Rounded Rectangle 23"/>
          <p:cNvSpPr/>
          <p:nvPr/>
        </p:nvSpPr>
        <p:spPr>
          <a:xfrm>
            <a:off x="7924800" y="3429000"/>
            <a:ext cx="1143000" cy="762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anchor="ctr"/>
          <a:lstStyle/>
          <a:p>
            <a:pPr algn="ctr" fontAlgn="auto">
              <a:spcBef>
                <a:spcPts val="0"/>
              </a:spcBef>
              <a:spcAft>
                <a:spcPts val="0"/>
              </a:spcAft>
              <a:defRPr/>
            </a:pPr>
            <a:r>
              <a:rPr lang="en-US" dirty="0">
                <a:solidFill>
                  <a:prstClr val="black"/>
                </a:solidFill>
              </a:rPr>
              <a:t>Trained Classifier</a:t>
            </a:r>
          </a:p>
        </p:txBody>
      </p:sp>
    </p:spTree>
    <p:extLst>
      <p:ext uri="{BB962C8B-B14F-4D97-AF65-F5344CB8AC3E}">
        <p14:creationId xmlns:p14="http://schemas.microsoft.com/office/powerpoint/2010/main" val="1578549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23" grpId="0" animBg="1"/>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scores</a:t>
            </a:r>
          </a:p>
        </p:txBody>
      </p:sp>
      <p:pic>
        <p:nvPicPr>
          <p:cNvPr id="4" name="Picture 3" descr="Screen Shot 2015-04-13 at 10.08.02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1933492"/>
            <a:ext cx="9144000" cy="3705308"/>
          </a:xfrm>
          <a:prstGeom prst="rect">
            <a:avLst/>
          </a:prstGeom>
        </p:spPr>
      </p:pic>
    </p:spTree>
    <p:extLst>
      <p:ext uri="{BB962C8B-B14F-4D97-AF65-F5344CB8AC3E}">
        <p14:creationId xmlns:p14="http://schemas.microsoft.com/office/powerpoint/2010/main" val="1209172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Interpretation: Template matching</a:t>
            </a:r>
          </a:p>
        </p:txBody>
      </p:sp>
      <p:pic>
        <p:nvPicPr>
          <p:cNvPr id="4" name="Picture 3"/>
          <p:cNvPicPr>
            <a:picLocks noChangeAspect="1"/>
          </p:cNvPicPr>
          <p:nvPr/>
        </p:nvPicPr>
        <p:blipFill>
          <a:blip r:embed="rId3"/>
          <a:stretch>
            <a:fillRect/>
          </a:stretch>
        </p:blipFill>
        <p:spPr>
          <a:xfrm>
            <a:off x="0" y="2933700"/>
            <a:ext cx="9144000" cy="967250"/>
          </a:xfrm>
          <a:prstGeom prst="rect">
            <a:avLst/>
          </a:prstGeom>
        </p:spPr>
      </p:pic>
      <p:pic>
        <p:nvPicPr>
          <p:cNvPr id="5" name="Picture 4" descr="Screen Shot 2015-04-13 at 10.41.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5029200"/>
            <a:ext cx="4958492" cy="1181100"/>
          </a:xfrm>
          <a:prstGeom prst="rect">
            <a:avLst/>
          </a:prstGeom>
        </p:spPr>
      </p:pic>
    </p:spTree>
    <p:extLst>
      <p:ext uri="{BB962C8B-B14F-4D97-AF65-F5344CB8AC3E}">
        <p14:creationId xmlns:p14="http://schemas.microsoft.com/office/powerpoint/2010/main" val="529680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Geometric Interpretation</a:t>
            </a:r>
          </a:p>
        </p:txBody>
      </p:sp>
      <p:pic>
        <p:nvPicPr>
          <p:cNvPr id="4" name="Picture 3" descr="Screen Shot 2015-04-13 at 10.39.51 AM.png"/>
          <p:cNvPicPr>
            <a:picLocks noChangeAspect="1"/>
          </p:cNvPicPr>
          <p:nvPr/>
        </p:nvPicPr>
        <p:blipFill rotWithShape="1">
          <a:blip r:embed="rId2" cstate="print">
            <a:extLst>
              <a:ext uri="{28A0092B-C50C-407E-A947-70E740481C1C}">
                <a14:useLocalDpi xmlns:a14="http://schemas.microsoft.com/office/drawing/2010/main" val="0"/>
              </a:ext>
            </a:extLst>
          </a:blip>
          <a:srcRect t="2156" r="41877"/>
          <a:stretch/>
        </p:blipFill>
        <p:spPr>
          <a:xfrm>
            <a:off x="152400" y="1371600"/>
            <a:ext cx="7457786" cy="5486400"/>
          </a:xfrm>
          <a:prstGeom prst="rect">
            <a:avLst/>
          </a:prstGeom>
        </p:spPr>
      </p:pic>
      <p:pic>
        <p:nvPicPr>
          <p:cNvPr id="6" name="Picture 5" descr="Screen Shot 2015-04-13 at 10.41.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508" y="6057900"/>
            <a:ext cx="4958492" cy="1181100"/>
          </a:xfrm>
          <a:prstGeom prst="rect">
            <a:avLst/>
          </a:prstGeom>
        </p:spPr>
      </p:pic>
    </p:spTree>
    <p:extLst>
      <p:ext uri="{BB962C8B-B14F-4D97-AF65-F5344CB8AC3E}">
        <p14:creationId xmlns:p14="http://schemas.microsoft.com/office/powerpoint/2010/main" val="1212284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57200" y="-19284"/>
            <a:ext cx="8229600" cy="1143000"/>
          </a:xfrm>
        </p:spPr>
        <p:txBody>
          <a:bodyPr/>
          <a:lstStyle/>
          <a:p>
            <a:r>
              <a:rPr lang="en-US" dirty="0"/>
              <a:t>Linear classifiers</a:t>
            </a:r>
          </a:p>
        </p:txBody>
      </p:sp>
      <p:sp>
        <p:nvSpPr>
          <p:cNvPr id="4100" name="Rectangle 3"/>
          <p:cNvSpPr>
            <a:spLocks noGrp="1" noChangeArrowheads="1"/>
          </p:cNvSpPr>
          <p:nvPr>
            <p:ph type="body" idx="1"/>
          </p:nvPr>
        </p:nvSpPr>
        <p:spPr>
          <a:xfrm>
            <a:off x="685800" y="914400"/>
            <a:ext cx="8229600" cy="5257800"/>
          </a:xfrm>
        </p:spPr>
        <p:txBody>
          <a:bodyPr/>
          <a:lstStyle/>
          <a:p>
            <a:pPr>
              <a:buFontTx/>
              <a:buChar char="•"/>
            </a:pPr>
            <a:r>
              <a:rPr lang="en-US"/>
              <a:t>Find linear function (</a:t>
            </a:r>
            <a:r>
              <a:rPr lang="en-US" i="1"/>
              <a:t>hyperplane</a:t>
            </a:r>
            <a:r>
              <a:rPr lang="en-US"/>
              <a:t>) to separate positive and negative examples</a:t>
            </a:r>
          </a:p>
        </p:txBody>
      </p:sp>
      <p:graphicFrame>
        <p:nvGraphicFramePr>
          <p:cNvPr id="4098" name="Object 6"/>
          <p:cNvGraphicFramePr>
            <a:graphicFrameLocks noGrp="1" noChangeAspect="1"/>
          </p:cNvGraphicFramePr>
          <p:nvPr>
            <p:ph sz="half" idx="4294967295"/>
          </p:nvPr>
        </p:nvGraphicFramePr>
        <p:xfrm>
          <a:off x="5181600" y="2286000"/>
          <a:ext cx="3351213" cy="900113"/>
        </p:xfrm>
        <a:graphic>
          <a:graphicData uri="http://schemas.openxmlformats.org/presentationml/2006/ole">
            <mc:AlternateContent xmlns:mc="http://schemas.openxmlformats.org/markup-compatibility/2006">
              <mc:Choice xmlns:v="urn:schemas-microsoft-com:vml" Requires="v">
                <p:oleObj spid="_x0000_s1224" name="Equation" r:id="rId4" imgW="1701720" imgH="457200" progId="Equation.3">
                  <p:embed/>
                </p:oleObj>
              </mc:Choice>
              <mc:Fallback>
                <p:oleObj name="Equation" r:id="rId4" imgW="170172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86000"/>
                        <a:ext cx="3351213" cy="90011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01" name="Oval 8"/>
          <p:cNvSpPr>
            <a:spLocks noChangeArrowheads="1"/>
          </p:cNvSpPr>
          <p:nvPr/>
        </p:nvSpPr>
        <p:spPr bwMode="auto">
          <a:xfrm>
            <a:off x="838200" y="3962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2" name="Oval 9"/>
          <p:cNvSpPr>
            <a:spLocks noChangeArrowheads="1"/>
          </p:cNvSpPr>
          <p:nvPr/>
        </p:nvSpPr>
        <p:spPr bwMode="auto">
          <a:xfrm>
            <a:off x="1524000" y="40386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3" name="Oval 10"/>
          <p:cNvSpPr>
            <a:spLocks noChangeArrowheads="1"/>
          </p:cNvSpPr>
          <p:nvPr/>
        </p:nvSpPr>
        <p:spPr bwMode="auto">
          <a:xfrm>
            <a:off x="1524000" y="4724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4" name="Oval 11"/>
          <p:cNvSpPr>
            <a:spLocks noChangeArrowheads="1"/>
          </p:cNvSpPr>
          <p:nvPr/>
        </p:nvSpPr>
        <p:spPr bwMode="auto">
          <a:xfrm>
            <a:off x="762000" y="4267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5" name="Oval 12"/>
          <p:cNvSpPr>
            <a:spLocks noChangeArrowheads="1"/>
          </p:cNvSpPr>
          <p:nvPr/>
        </p:nvSpPr>
        <p:spPr bwMode="auto">
          <a:xfrm>
            <a:off x="2286000" y="41148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6" name="Oval 13"/>
          <p:cNvSpPr>
            <a:spLocks noChangeArrowheads="1"/>
          </p:cNvSpPr>
          <p:nvPr/>
        </p:nvSpPr>
        <p:spPr bwMode="auto">
          <a:xfrm>
            <a:off x="2895600" y="4953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7" name="Oval 14"/>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08" name="Oval 15"/>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09" name="Oval 16"/>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0" name="Oval 17"/>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1" name="Oval 18"/>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2" name="Oval 19"/>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3" name="Oval 20"/>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4" name="Oval 21"/>
          <p:cNvSpPr>
            <a:spLocks noChangeArrowheads="1"/>
          </p:cNvSpPr>
          <p:nvPr/>
        </p:nvSpPr>
        <p:spPr bwMode="auto">
          <a:xfrm>
            <a:off x="2286000" y="5715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15" name="Oval 22"/>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6" name="Oval 23"/>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966680" name="Line 24"/>
          <p:cNvSpPr>
            <a:spLocks noChangeShapeType="1"/>
          </p:cNvSpPr>
          <p:nvPr/>
        </p:nvSpPr>
        <p:spPr bwMode="auto">
          <a:xfrm>
            <a:off x="1371600" y="2743200"/>
            <a:ext cx="3581400" cy="3581400"/>
          </a:xfrm>
          <a:prstGeom prst="line">
            <a:avLst/>
          </a:prstGeom>
          <a:noFill/>
          <a:ln w="38100">
            <a:solidFill>
              <a:schemeClr val="tx1"/>
            </a:solidFill>
            <a:round/>
            <a:headEnd/>
            <a:tailEnd/>
          </a:ln>
        </p:spPr>
        <p:txBody>
          <a:bodyPr/>
          <a:lstStyle/>
          <a:p>
            <a:endParaRPr lang="en-US"/>
          </a:p>
        </p:txBody>
      </p:sp>
      <p:sp>
        <p:nvSpPr>
          <p:cNvPr id="4118" name="Oval 25"/>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9" name="Oval 26"/>
          <p:cNvSpPr>
            <a:spLocks noChangeArrowheads="1"/>
          </p:cNvSpPr>
          <p:nvPr/>
        </p:nvSpPr>
        <p:spPr bwMode="auto">
          <a:xfrm>
            <a:off x="3124200" y="6172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966683" name="Text Box 27"/>
          <p:cNvSpPr txBox="1">
            <a:spLocks noChangeArrowheads="1"/>
          </p:cNvSpPr>
          <p:nvPr/>
        </p:nvSpPr>
        <p:spPr bwMode="auto">
          <a:xfrm>
            <a:off x="5643570" y="5297488"/>
            <a:ext cx="2738430" cy="923330"/>
          </a:xfrm>
          <a:prstGeom prst="rect">
            <a:avLst/>
          </a:prstGeom>
          <a:noFill/>
          <a:ln w="9525">
            <a:noFill/>
            <a:miter lim="800000"/>
            <a:headEnd/>
            <a:tailEnd/>
          </a:ln>
        </p:spPr>
        <p:txBody>
          <a:bodyPr wrap="square">
            <a:spAutoFit/>
          </a:bodyPr>
          <a:lstStyle/>
          <a:p>
            <a:pPr algn="ctr"/>
            <a:r>
              <a:rPr lang="en-US" dirty="0"/>
              <a:t>Which hyperplane is best? We will come back to this later</a:t>
            </a:r>
          </a:p>
        </p:txBody>
      </p:sp>
      <p:sp>
        <p:nvSpPr>
          <p:cNvPr id="966684" name="Line 28"/>
          <p:cNvSpPr>
            <a:spLocks noChangeShapeType="1"/>
          </p:cNvSpPr>
          <p:nvPr/>
        </p:nvSpPr>
        <p:spPr bwMode="auto">
          <a:xfrm>
            <a:off x="1752600" y="2362200"/>
            <a:ext cx="2438400" cy="4038600"/>
          </a:xfrm>
          <a:prstGeom prst="line">
            <a:avLst/>
          </a:prstGeom>
          <a:noFill/>
          <a:ln w="38100">
            <a:solidFill>
              <a:schemeClr val="tx1"/>
            </a:solidFill>
            <a:round/>
            <a:headEnd/>
            <a:tailEnd/>
          </a:ln>
        </p:spPr>
        <p:txBody>
          <a:bodyPr/>
          <a:lstStyle/>
          <a:p>
            <a:endParaRPr lang="en-US"/>
          </a:p>
        </p:txBody>
      </p:sp>
      <p:sp>
        <p:nvSpPr>
          <p:cNvPr id="966685" name="Line 29"/>
          <p:cNvSpPr>
            <a:spLocks noChangeShapeType="1"/>
          </p:cNvSpPr>
          <p:nvPr/>
        </p:nvSpPr>
        <p:spPr bwMode="auto">
          <a:xfrm>
            <a:off x="2286000" y="1981200"/>
            <a:ext cx="1447800" cy="4648200"/>
          </a:xfrm>
          <a:prstGeom prst="line">
            <a:avLst/>
          </a:prstGeom>
          <a:noFill/>
          <a:ln w="38100">
            <a:solidFill>
              <a:schemeClr val="tx1"/>
            </a:solidFill>
            <a:round/>
            <a:headEnd/>
            <a:tailEnd/>
          </a:ln>
        </p:spPr>
        <p:txBody>
          <a:bodyPr/>
          <a:lstStyle/>
          <a:p>
            <a:endParaRPr lang="en-US"/>
          </a:p>
        </p:txBody>
      </p:sp>
      <p:sp>
        <p:nvSpPr>
          <p:cNvPr id="966686" name="Line 30"/>
          <p:cNvSpPr>
            <a:spLocks noChangeShapeType="1"/>
          </p:cNvSpPr>
          <p:nvPr/>
        </p:nvSpPr>
        <p:spPr bwMode="auto">
          <a:xfrm>
            <a:off x="1066800" y="3276600"/>
            <a:ext cx="4495800" cy="2362200"/>
          </a:xfrm>
          <a:prstGeom prst="line">
            <a:avLst/>
          </a:prstGeom>
          <a:noFill/>
          <a:ln w="38100">
            <a:solidFill>
              <a:schemeClr val="tx1"/>
            </a:solidFill>
            <a:round/>
            <a:headEnd/>
            <a:tailEnd/>
          </a:ln>
        </p:spPr>
        <p:txBody>
          <a:bodyPr/>
          <a:lstStyle/>
          <a:p>
            <a:endParaRPr lang="en-US"/>
          </a:p>
        </p:txBody>
      </p:sp>
    </p:spTree>
    <p:extLst>
      <p:ext uri="{BB962C8B-B14F-4D97-AF65-F5344CB8AC3E}">
        <p14:creationId xmlns:p14="http://schemas.microsoft.com/office/powerpoint/2010/main" val="252913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p:bldP spid="966684" grpId="0" animBg="1"/>
      <p:bldP spid="966685" grpId="0" animBg="1"/>
      <p:bldP spid="96668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A5B32-736F-4545-98C1-D8C338DA3FE9}"/>
              </a:ext>
            </a:extLst>
          </p:cNvPr>
          <p:cNvPicPr>
            <a:picLocks noChangeAspect="1"/>
          </p:cNvPicPr>
          <p:nvPr/>
        </p:nvPicPr>
        <p:blipFill rotWithShape="1">
          <a:blip r:embed="rId2"/>
          <a:srcRect b="12971"/>
          <a:stretch/>
        </p:blipFill>
        <p:spPr>
          <a:xfrm>
            <a:off x="378" y="856701"/>
            <a:ext cx="9143244" cy="4477300"/>
          </a:xfrm>
          <a:prstGeom prst="rect">
            <a:avLst/>
          </a:prstGeom>
        </p:spPr>
      </p:pic>
    </p:spTree>
    <p:extLst>
      <p:ext uri="{BB962C8B-B14F-4D97-AF65-F5344CB8AC3E}">
        <p14:creationId xmlns:p14="http://schemas.microsoft.com/office/powerpoint/2010/main" val="30051394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8715A7-A91E-47B8-A0E1-CB1B2FBEA726}"/>
              </a:ext>
            </a:extLst>
          </p:cNvPr>
          <p:cNvPicPr>
            <a:picLocks noChangeAspect="1"/>
          </p:cNvPicPr>
          <p:nvPr/>
        </p:nvPicPr>
        <p:blipFill rotWithShape="1">
          <a:blip r:embed="rId2"/>
          <a:srcRect b="14452"/>
          <a:stretch/>
        </p:blipFill>
        <p:spPr>
          <a:xfrm>
            <a:off x="378" y="856701"/>
            <a:ext cx="9143244" cy="4401100"/>
          </a:xfrm>
          <a:prstGeom prst="rect">
            <a:avLst/>
          </a:prstGeom>
        </p:spPr>
      </p:pic>
    </p:spTree>
    <p:extLst>
      <p:ext uri="{BB962C8B-B14F-4D97-AF65-F5344CB8AC3E}">
        <p14:creationId xmlns:p14="http://schemas.microsoft.com/office/powerpoint/2010/main" val="2243164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9F5217-DE65-4152-BD2C-E67BFEBA6F6F}"/>
              </a:ext>
            </a:extLst>
          </p:cNvPr>
          <p:cNvPicPr>
            <a:picLocks noChangeAspect="1"/>
          </p:cNvPicPr>
          <p:nvPr/>
        </p:nvPicPr>
        <p:blipFill rotWithShape="1">
          <a:blip r:embed="rId2"/>
          <a:srcRect b="12971"/>
          <a:stretch/>
        </p:blipFill>
        <p:spPr>
          <a:xfrm>
            <a:off x="378" y="856701"/>
            <a:ext cx="9143244" cy="4477300"/>
          </a:xfrm>
          <a:prstGeom prst="rect">
            <a:avLst/>
          </a:prstGeom>
        </p:spPr>
      </p:pic>
    </p:spTree>
    <p:extLst>
      <p:ext uri="{BB962C8B-B14F-4D97-AF65-F5344CB8AC3E}">
        <p14:creationId xmlns:p14="http://schemas.microsoft.com/office/powerpoint/2010/main" val="41457398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A867DB-0708-411F-A284-B50F3C050445}"/>
              </a:ext>
            </a:extLst>
          </p:cNvPr>
          <p:cNvPicPr>
            <a:picLocks noChangeAspect="1"/>
          </p:cNvPicPr>
          <p:nvPr/>
        </p:nvPicPr>
        <p:blipFill rotWithShape="1">
          <a:blip r:embed="rId2"/>
          <a:srcRect b="14452"/>
          <a:stretch/>
        </p:blipFill>
        <p:spPr>
          <a:xfrm>
            <a:off x="378" y="856701"/>
            <a:ext cx="9143244" cy="4401100"/>
          </a:xfrm>
          <a:prstGeom prst="rect">
            <a:avLst/>
          </a:prstGeom>
        </p:spPr>
      </p:pic>
    </p:spTree>
    <p:extLst>
      <p:ext uri="{BB962C8B-B14F-4D97-AF65-F5344CB8AC3E}">
        <p14:creationId xmlns:p14="http://schemas.microsoft.com/office/powerpoint/2010/main" val="1258039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73BC-B47C-4C23-A85F-645073A0ED84}"/>
              </a:ext>
            </a:extLst>
          </p:cNvPr>
          <p:cNvSpPr>
            <a:spLocks noGrp="1"/>
          </p:cNvSpPr>
          <p:nvPr>
            <p:ph type="title"/>
          </p:nvPr>
        </p:nvSpPr>
        <p:spPr/>
        <p:txBody>
          <a:bodyPr/>
          <a:lstStyle/>
          <a:p>
            <a:r>
              <a:rPr lang="en-US" dirty="0"/>
              <a:t>Recap</a:t>
            </a:r>
          </a:p>
        </p:txBody>
      </p:sp>
      <p:sp>
        <p:nvSpPr>
          <p:cNvPr id="3" name="Content Placeholder 2">
            <a:extLst>
              <a:ext uri="{FF2B5EF4-FFF2-40B4-BE49-F238E27FC236}">
                <a16:creationId xmlns:a16="http://schemas.microsoft.com/office/drawing/2014/main" id="{03BA92C7-839E-4DE4-B547-286AA41B6C2E}"/>
              </a:ext>
            </a:extLst>
          </p:cNvPr>
          <p:cNvSpPr>
            <a:spLocks noGrp="1"/>
          </p:cNvSpPr>
          <p:nvPr>
            <p:ph idx="1"/>
          </p:nvPr>
        </p:nvSpPr>
        <p:spPr>
          <a:xfrm>
            <a:off x="457200" y="1600200"/>
            <a:ext cx="8229600" cy="4983162"/>
          </a:xfrm>
        </p:spPr>
        <p:txBody>
          <a:bodyPr>
            <a:normAutofit/>
          </a:bodyPr>
          <a:lstStyle/>
          <a:p>
            <a:r>
              <a:rPr lang="en-US" dirty="0"/>
              <a:t>Learning methods</a:t>
            </a:r>
          </a:p>
          <a:p>
            <a:pPr lvl="1"/>
            <a:r>
              <a:rPr lang="en-US" dirty="0"/>
              <a:t>k-Nearest Neighbors</a:t>
            </a:r>
          </a:p>
          <a:p>
            <a:pPr lvl="1"/>
            <a:r>
              <a:rPr lang="en-US" b="1" dirty="0"/>
              <a:t>Linear classification</a:t>
            </a:r>
          </a:p>
          <a:p>
            <a:endParaRPr lang="en-US" dirty="0"/>
          </a:p>
          <a:p>
            <a:r>
              <a:rPr lang="en-US" dirty="0"/>
              <a:t>Classifier outputs a </a:t>
            </a:r>
            <a:r>
              <a:rPr lang="en-US" b="1" dirty="0"/>
              <a:t>score function</a:t>
            </a:r>
            <a:r>
              <a:rPr lang="en-US" dirty="0"/>
              <a:t> giving a score to each class</a:t>
            </a:r>
          </a:p>
          <a:p>
            <a:r>
              <a:rPr lang="en-US" dirty="0"/>
              <a:t>Today: how do we define how good a classifier is based on the training data? (Spoiler: define a </a:t>
            </a:r>
            <a:r>
              <a:rPr lang="en-US" i="1" dirty="0"/>
              <a:t>loss function</a:t>
            </a:r>
            <a:r>
              <a:rPr lang="en-US" dirty="0"/>
              <a:t>)</a:t>
            </a:r>
            <a:endParaRPr lang="en-US" i="1" dirty="0"/>
          </a:p>
        </p:txBody>
      </p:sp>
    </p:spTree>
    <p:extLst>
      <p:ext uri="{BB962C8B-B14F-4D97-AF65-F5344CB8AC3E}">
        <p14:creationId xmlns:p14="http://schemas.microsoft.com/office/powerpoint/2010/main" val="881649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8B36-4C0D-45EB-AD6B-9478E07CDFF4}"/>
              </a:ext>
            </a:extLst>
          </p:cNvPr>
          <p:cNvSpPr>
            <a:spLocks noGrp="1"/>
          </p:cNvSpPr>
          <p:nvPr>
            <p:ph type="title"/>
          </p:nvPr>
        </p:nvSpPr>
        <p:spPr/>
        <p:txBody>
          <a:bodyPr/>
          <a:lstStyle/>
          <a:p>
            <a:r>
              <a:rPr lang="en-US" dirty="0"/>
              <a:t>Linear classification</a:t>
            </a:r>
          </a:p>
        </p:txBody>
      </p:sp>
      <p:pic>
        <p:nvPicPr>
          <p:cNvPr id="4" name="Picture 3">
            <a:extLst>
              <a:ext uri="{FF2B5EF4-FFF2-40B4-BE49-F238E27FC236}">
                <a16:creationId xmlns:a16="http://schemas.microsoft.com/office/drawing/2014/main" id="{02E0B023-131F-427E-A275-0D41AB2EA5E4}"/>
              </a:ext>
            </a:extLst>
          </p:cNvPr>
          <p:cNvPicPr>
            <a:picLocks noChangeAspect="1"/>
          </p:cNvPicPr>
          <p:nvPr/>
        </p:nvPicPr>
        <p:blipFill>
          <a:blip r:embed="rId2"/>
          <a:stretch>
            <a:fillRect/>
          </a:stretch>
        </p:blipFill>
        <p:spPr>
          <a:xfrm>
            <a:off x="12238" y="1600200"/>
            <a:ext cx="9143244" cy="4035218"/>
          </a:xfrm>
          <a:prstGeom prst="rect">
            <a:avLst/>
          </a:prstGeom>
        </p:spPr>
      </p:pic>
      <p:sp>
        <p:nvSpPr>
          <p:cNvPr id="3" name="TextBox 2">
            <a:extLst>
              <a:ext uri="{FF2B5EF4-FFF2-40B4-BE49-F238E27FC236}">
                <a16:creationId xmlns:a16="http://schemas.microsoft.com/office/drawing/2014/main" id="{77CEBD71-A042-4ECB-9C3C-21C8476CB3D3}"/>
              </a:ext>
            </a:extLst>
          </p:cNvPr>
          <p:cNvSpPr txBox="1"/>
          <p:nvPr/>
        </p:nvSpPr>
        <p:spPr>
          <a:xfrm>
            <a:off x="1295400" y="5556370"/>
            <a:ext cx="2230419" cy="523220"/>
          </a:xfrm>
          <a:prstGeom prst="rect">
            <a:avLst/>
          </a:prstGeom>
          <a:noFill/>
        </p:spPr>
        <p:txBody>
          <a:bodyPr wrap="none" rtlCol="0">
            <a:spAutoFit/>
          </a:bodyPr>
          <a:lstStyle/>
          <a:p>
            <a:pPr algn="ctr"/>
            <a:r>
              <a:rPr lang="en-US" sz="2800" dirty="0"/>
              <a:t>Output scores</a:t>
            </a:r>
          </a:p>
        </p:txBody>
      </p:sp>
    </p:spTree>
    <p:extLst>
      <p:ext uri="{BB962C8B-B14F-4D97-AF65-F5344CB8AC3E}">
        <p14:creationId xmlns:p14="http://schemas.microsoft.com/office/powerpoint/2010/main" val="2965692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C8D5-D612-43A6-9BC9-6F062038B29B}"/>
              </a:ext>
            </a:extLst>
          </p:cNvPr>
          <p:cNvSpPr>
            <a:spLocks noGrp="1"/>
          </p:cNvSpPr>
          <p:nvPr>
            <p:ph type="title"/>
          </p:nvPr>
        </p:nvSpPr>
        <p:spPr/>
        <p:txBody>
          <a:bodyPr/>
          <a:lstStyle/>
          <a:p>
            <a:r>
              <a:rPr lang="en-US" dirty="0"/>
              <a:t>What matters in recognition?</a:t>
            </a:r>
          </a:p>
        </p:txBody>
      </p:sp>
      <p:sp>
        <p:nvSpPr>
          <p:cNvPr id="3" name="Content Placeholder 2">
            <a:extLst>
              <a:ext uri="{FF2B5EF4-FFF2-40B4-BE49-F238E27FC236}">
                <a16:creationId xmlns:a16="http://schemas.microsoft.com/office/drawing/2014/main" id="{52189142-F021-4991-B73C-D0095EA9240B}"/>
              </a:ext>
            </a:extLst>
          </p:cNvPr>
          <p:cNvSpPr>
            <a:spLocks noGrp="1"/>
          </p:cNvSpPr>
          <p:nvPr>
            <p:ph idx="1"/>
          </p:nvPr>
        </p:nvSpPr>
        <p:spPr/>
        <p:txBody>
          <a:bodyPr/>
          <a:lstStyle/>
          <a:p>
            <a:r>
              <a:rPr lang="en-US" dirty="0"/>
              <a:t>Machine learning methods (e.g., linear classification, deep learning)</a:t>
            </a:r>
          </a:p>
          <a:p>
            <a:r>
              <a:rPr lang="en-US" dirty="0"/>
              <a:t>Representation (e.g., SIFT, </a:t>
            </a:r>
            <a:r>
              <a:rPr lang="en-US" dirty="0" err="1"/>
              <a:t>HoG</a:t>
            </a:r>
            <a:r>
              <a:rPr lang="en-US" dirty="0"/>
              <a:t>, deep learned features)</a:t>
            </a:r>
          </a:p>
          <a:p>
            <a:r>
              <a:rPr lang="en-US" b="1" dirty="0"/>
              <a:t>Data </a:t>
            </a:r>
            <a:r>
              <a:rPr lang="en-US" dirty="0"/>
              <a:t>(e.g., PASCAL, ImageNet, COCO)</a:t>
            </a:r>
            <a:endParaRPr lang="en-US" b="1" dirty="0"/>
          </a:p>
        </p:txBody>
      </p:sp>
    </p:spTree>
    <p:extLst>
      <p:ext uri="{BB962C8B-B14F-4D97-AF65-F5344CB8AC3E}">
        <p14:creationId xmlns:p14="http://schemas.microsoft.com/office/powerpoint/2010/main" val="19725981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F9F29-C8C1-4D1A-BD46-87D2DDCB8BCE}"/>
              </a:ext>
            </a:extLst>
          </p:cNvPr>
          <p:cNvPicPr>
            <a:picLocks noChangeAspect="1"/>
          </p:cNvPicPr>
          <p:nvPr/>
        </p:nvPicPr>
        <p:blipFill rotWithShape="1">
          <a:blip r:embed="rId2"/>
          <a:srcRect b="8527"/>
          <a:stretch/>
        </p:blipFill>
        <p:spPr>
          <a:xfrm>
            <a:off x="378" y="856701"/>
            <a:ext cx="9143244" cy="4705900"/>
          </a:xfrm>
          <a:prstGeom prst="rect">
            <a:avLst/>
          </a:prstGeom>
        </p:spPr>
      </p:pic>
    </p:spTree>
    <p:extLst>
      <p:ext uri="{BB962C8B-B14F-4D97-AF65-F5344CB8AC3E}">
        <p14:creationId xmlns:p14="http://schemas.microsoft.com/office/powerpoint/2010/main" val="22587392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534400" cy="1143000"/>
          </a:xfrm>
        </p:spPr>
        <p:txBody>
          <a:bodyPr>
            <a:normAutofit fontScale="90000"/>
          </a:bodyPr>
          <a:lstStyle/>
          <a:p>
            <a:r>
              <a:rPr lang="en-US" dirty="0"/>
              <a:t>Loss function, cost/objective function</a:t>
            </a:r>
          </a:p>
        </p:txBody>
      </p:sp>
      <p:sp>
        <p:nvSpPr>
          <p:cNvPr id="3" name="Content Placeholder 2"/>
          <p:cNvSpPr>
            <a:spLocks noGrp="1"/>
          </p:cNvSpPr>
          <p:nvPr>
            <p:ph idx="1"/>
          </p:nvPr>
        </p:nvSpPr>
        <p:spPr>
          <a:xfrm>
            <a:off x="457200" y="1600200"/>
            <a:ext cx="8458200" cy="4800600"/>
          </a:xfrm>
        </p:spPr>
        <p:txBody>
          <a:bodyPr>
            <a:normAutofit/>
          </a:bodyPr>
          <a:lstStyle/>
          <a:p>
            <a:r>
              <a:rPr lang="en-US" dirty="0"/>
              <a:t>Given ground truth labels (</a:t>
            </a:r>
            <a:r>
              <a:rPr lang="en-US" i="1" dirty="0" err="1"/>
              <a:t>y</a:t>
            </a:r>
            <a:r>
              <a:rPr lang="en-US" i="1" baseline="-25000" dirty="0" err="1"/>
              <a:t>i</a:t>
            </a:r>
            <a:r>
              <a:rPr lang="en-US" dirty="0"/>
              <a:t>), scores </a:t>
            </a:r>
            <a:r>
              <a:rPr lang="en-US" i="1" dirty="0"/>
              <a:t>f</a:t>
            </a:r>
            <a:r>
              <a:rPr lang="en-US" dirty="0"/>
              <a:t>(</a:t>
            </a:r>
            <a:r>
              <a:rPr lang="en-US" i="1" dirty="0"/>
              <a:t>x</a:t>
            </a:r>
            <a:r>
              <a:rPr lang="en-US" i="1" baseline="-25000" dirty="0"/>
              <a:t>i</a:t>
            </a:r>
            <a:r>
              <a:rPr lang="en-US" dirty="0"/>
              <a:t>, </a:t>
            </a:r>
            <a:r>
              <a:rPr lang="en-US" b="1" dirty="0"/>
              <a:t>W</a:t>
            </a:r>
            <a:r>
              <a:rPr lang="en-US" dirty="0"/>
              <a:t>)</a:t>
            </a:r>
          </a:p>
          <a:p>
            <a:pPr lvl="1"/>
            <a:r>
              <a:rPr lang="en-US" dirty="0"/>
              <a:t>how unhappy are we with the scores?</a:t>
            </a:r>
          </a:p>
          <a:p>
            <a:pPr lvl="1"/>
            <a:endParaRPr lang="en-US" dirty="0"/>
          </a:p>
          <a:p>
            <a:r>
              <a:rPr lang="en-US" dirty="0"/>
              <a:t>Loss function or objective/cost function measures unhappiness</a:t>
            </a:r>
          </a:p>
          <a:p>
            <a:endParaRPr lang="en-US" dirty="0"/>
          </a:p>
          <a:p>
            <a:r>
              <a:rPr lang="en-US" dirty="0"/>
              <a:t>During training, </a:t>
            </a:r>
            <a:r>
              <a:rPr lang="en-US" b="1" dirty="0"/>
              <a:t>want to find the parameters W that minimizes the loss function</a:t>
            </a:r>
          </a:p>
        </p:txBody>
      </p:sp>
    </p:spTree>
    <p:extLst>
      <p:ext uri="{BB962C8B-B14F-4D97-AF65-F5344CB8AC3E}">
        <p14:creationId xmlns:p14="http://schemas.microsoft.com/office/powerpoint/2010/main" val="28344746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9F048-9C57-4D9C-A607-1843FC72E962}"/>
              </a:ext>
            </a:extLst>
          </p:cNvPr>
          <p:cNvSpPr>
            <a:spLocks noGrp="1"/>
          </p:cNvSpPr>
          <p:nvPr>
            <p:ph type="title"/>
          </p:nvPr>
        </p:nvSpPr>
        <p:spPr/>
        <p:txBody>
          <a:bodyPr>
            <a:normAutofit fontScale="90000"/>
          </a:bodyPr>
          <a:lstStyle/>
          <a:p>
            <a:r>
              <a:rPr lang="en-US" dirty="0"/>
              <a:t>Simpler example: binary classification</a:t>
            </a:r>
          </a:p>
        </p:txBody>
      </p:sp>
      <p:sp>
        <p:nvSpPr>
          <p:cNvPr id="3" name="Content Placeholder 2">
            <a:extLst>
              <a:ext uri="{FF2B5EF4-FFF2-40B4-BE49-F238E27FC236}">
                <a16:creationId xmlns:a16="http://schemas.microsoft.com/office/drawing/2014/main" id="{C4182564-8924-43E4-A7CB-CD708E12523C}"/>
              </a:ext>
            </a:extLst>
          </p:cNvPr>
          <p:cNvSpPr>
            <a:spLocks noGrp="1"/>
          </p:cNvSpPr>
          <p:nvPr>
            <p:ph idx="1"/>
          </p:nvPr>
        </p:nvSpPr>
        <p:spPr>
          <a:xfrm>
            <a:off x="457200" y="1600200"/>
            <a:ext cx="8229600" cy="1523999"/>
          </a:xfrm>
        </p:spPr>
        <p:txBody>
          <a:bodyPr>
            <a:normAutofit/>
          </a:bodyPr>
          <a:lstStyle/>
          <a:p>
            <a:r>
              <a:rPr lang="en-US" dirty="0"/>
              <a:t>Two classes (e.g., “cat” and “not cat”)</a:t>
            </a:r>
          </a:p>
          <a:p>
            <a:pPr lvl="1"/>
            <a:r>
              <a:rPr lang="en-US" dirty="0"/>
              <a:t>AKA “positive” and “negative” classes</a:t>
            </a:r>
          </a:p>
        </p:txBody>
      </p:sp>
      <p:pic>
        <p:nvPicPr>
          <p:cNvPr id="4098" name="Picture 2" descr="Image result for cat">
            <a:extLst>
              <a:ext uri="{FF2B5EF4-FFF2-40B4-BE49-F238E27FC236}">
                <a16:creationId xmlns:a16="http://schemas.microsoft.com/office/drawing/2014/main" id="{09394963-3A7C-402D-BEEE-339A94748E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2997477"/>
            <a:ext cx="2133600" cy="14191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dog">
            <a:extLst>
              <a:ext uri="{FF2B5EF4-FFF2-40B4-BE49-F238E27FC236}">
                <a16:creationId xmlns:a16="http://schemas.microsoft.com/office/drawing/2014/main" id="{5B75738F-036D-4BF6-96B2-7ED6B8094B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494" y="3002181"/>
            <a:ext cx="2514598" cy="14144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52B536-5A49-44DF-ABCA-65C490C3C414}"/>
              </a:ext>
            </a:extLst>
          </p:cNvPr>
          <p:cNvSpPr txBox="1"/>
          <p:nvPr/>
        </p:nvSpPr>
        <p:spPr>
          <a:xfrm>
            <a:off x="2238325" y="6172200"/>
            <a:ext cx="685637" cy="584775"/>
          </a:xfrm>
          <a:prstGeom prst="rect">
            <a:avLst/>
          </a:prstGeom>
          <a:noFill/>
        </p:spPr>
        <p:txBody>
          <a:bodyPr wrap="none" rtlCol="0">
            <a:spAutoFit/>
          </a:bodyPr>
          <a:lstStyle/>
          <a:p>
            <a:pPr algn="ctr"/>
            <a:r>
              <a:rPr lang="en-US" sz="3200" dirty="0">
                <a:solidFill>
                  <a:srgbClr val="3333FF"/>
                </a:solidFill>
              </a:rPr>
              <a:t>cat</a:t>
            </a:r>
          </a:p>
        </p:txBody>
      </p:sp>
      <p:sp>
        <p:nvSpPr>
          <p:cNvPr id="7" name="TextBox 6">
            <a:extLst>
              <a:ext uri="{FF2B5EF4-FFF2-40B4-BE49-F238E27FC236}">
                <a16:creationId xmlns:a16="http://schemas.microsoft.com/office/drawing/2014/main" id="{833B25BD-90D7-41E2-9CD6-D35C94E98588}"/>
              </a:ext>
            </a:extLst>
          </p:cNvPr>
          <p:cNvSpPr txBox="1"/>
          <p:nvPr/>
        </p:nvSpPr>
        <p:spPr>
          <a:xfrm>
            <a:off x="5383259" y="6172200"/>
            <a:ext cx="1349280" cy="584775"/>
          </a:xfrm>
          <a:prstGeom prst="rect">
            <a:avLst/>
          </a:prstGeom>
          <a:noFill/>
        </p:spPr>
        <p:txBody>
          <a:bodyPr wrap="none" rtlCol="0">
            <a:spAutoFit/>
          </a:bodyPr>
          <a:lstStyle/>
          <a:p>
            <a:pPr algn="ctr"/>
            <a:r>
              <a:rPr lang="en-US" sz="3200" dirty="0">
                <a:solidFill>
                  <a:srgbClr val="FF0000"/>
                </a:solidFill>
              </a:rPr>
              <a:t>not cat</a:t>
            </a:r>
          </a:p>
        </p:txBody>
      </p:sp>
      <p:pic>
        <p:nvPicPr>
          <p:cNvPr id="6" name="Picture 5" descr="A llama in a grassy field&#10;&#10;Description generated with very high confidence">
            <a:extLst>
              <a:ext uri="{FF2B5EF4-FFF2-40B4-BE49-F238E27FC236}">
                <a16:creationId xmlns:a16="http://schemas.microsoft.com/office/drawing/2014/main" id="{1A4C761F-0A3A-4199-9070-E378BC064D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626" y="4558362"/>
            <a:ext cx="2511466" cy="1674310"/>
          </a:xfrm>
          <a:prstGeom prst="rect">
            <a:avLst/>
          </a:prstGeom>
        </p:spPr>
      </p:pic>
      <p:pic>
        <p:nvPicPr>
          <p:cNvPr id="9" name="Picture 8" descr="A close up of a cat&#10;&#10;Description generated with very high confidence">
            <a:extLst>
              <a:ext uri="{FF2B5EF4-FFF2-40B4-BE49-F238E27FC236}">
                <a16:creationId xmlns:a16="http://schemas.microsoft.com/office/drawing/2014/main" id="{31EDC093-7C29-46D0-8A57-AA79189DB7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0200" y="4596825"/>
            <a:ext cx="2133600" cy="1601564"/>
          </a:xfrm>
          <a:prstGeom prst="rect">
            <a:avLst/>
          </a:prstGeom>
        </p:spPr>
      </p:pic>
    </p:spTree>
    <p:extLst>
      <p:ext uri="{BB962C8B-B14F-4D97-AF65-F5344CB8AC3E}">
        <p14:creationId xmlns:p14="http://schemas.microsoft.com/office/powerpoint/2010/main" val="2464854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57200" y="-19284"/>
            <a:ext cx="8229600" cy="1143000"/>
          </a:xfrm>
        </p:spPr>
        <p:txBody>
          <a:bodyPr/>
          <a:lstStyle/>
          <a:p>
            <a:r>
              <a:rPr lang="en-US" dirty="0"/>
              <a:t>Linear classifiers</a:t>
            </a:r>
          </a:p>
        </p:txBody>
      </p:sp>
      <p:sp>
        <p:nvSpPr>
          <p:cNvPr id="4100" name="Rectangle 3"/>
          <p:cNvSpPr>
            <a:spLocks noGrp="1" noChangeArrowheads="1"/>
          </p:cNvSpPr>
          <p:nvPr>
            <p:ph type="body" idx="1"/>
          </p:nvPr>
        </p:nvSpPr>
        <p:spPr>
          <a:xfrm>
            <a:off x="685800" y="914400"/>
            <a:ext cx="8229600" cy="5257800"/>
          </a:xfrm>
        </p:spPr>
        <p:txBody>
          <a:bodyPr/>
          <a:lstStyle/>
          <a:p>
            <a:pPr>
              <a:buFontTx/>
              <a:buChar char="•"/>
            </a:pPr>
            <a:r>
              <a:rPr lang="en-US" dirty="0"/>
              <a:t>Find linear function (</a:t>
            </a:r>
            <a:r>
              <a:rPr lang="en-US" i="1" dirty="0"/>
              <a:t>hyperplane</a:t>
            </a:r>
            <a:r>
              <a:rPr lang="en-US" dirty="0"/>
              <a:t>) to separate positive and negative examples</a:t>
            </a:r>
          </a:p>
        </p:txBody>
      </p:sp>
      <p:graphicFrame>
        <p:nvGraphicFramePr>
          <p:cNvPr id="4098" name="Object 6"/>
          <p:cNvGraphicFramePr>
            <a:graphicFrameLocks noGrp="1" noChangeAspect="1"/>
          </p:cNvGraphicFramePr>
          <p:nvPr>
            <p:ph sz="half" idx="4294967295"/>
          </p:nvPr>
        </p:nvGraphicFramePr>
        <p:xfrm>
          <a:off x="5181600" y="2286000"/>
          <a:ext cx="3351213" cy="900113"/>
        </p:xfrm>
        <a:graphic>
          <a:graphicData uri="http://schemas.openxmlformats.org/presentationml/2006/ole">
            <mc:AlternateContent xmlns:mc="http://schemas.openxmlformats.org/markup-compatibility/2006">
              <mc:Choice xmlns:v="urn:schemas-microsoft-com:vml" Requires="v">
                <p:oleObj spid="_x0000_s2050" name="Equation" r:id="rId4" imgW="1701720" imgH="457200" progId="Equation.3">
                  <p:embed/>
                </p:oleObj>
              </mc:Choice>
              <mc:Fallback>
                <p:oleObj name="Equation" r:id="rId4" imgW="1701720" imgH="457200" progId="Equation.3">
                  <p:embed/>
                  <p:pic>
                    <p:nvPicPr>
                      <p:cNvPr id="409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86000"/>
                        <a:ext cx="3351213" cy="90011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01" name="Oval 8"/>
          <p:cNvSpPr>
            <a:spLocks noChangeArrowheads="1"/>
          </p:cNvSpPr>
          <p:nvPr/>
        </p:nvSpPr>
        <p:spPr bwMode="auto">
          <a:xfrm>
            <a:off x="838200" y="3962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2" name="Oval 9"/>
          <p:cNvSpPr>
            <a:spLocks noChangeArrowheads="1"/>
          </p:cNvSpPr>
          <p:nvPr/>
        </p:nvSpPr>
        <p:spPr bwMode="auto">
          <a:xfrm>
            <a:off x="1524000" y="40386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3" name="Oval 10"/>
          <p:cNvSpPr>
            <a:spLocks noChangeArrowheads="1"/>
          </p:cNvSpPr>
          <p:nvPr/>
        </p:nvSpPr>
        <p:spPr bwMode="auto">
          <a:xfrm>
            <a:off x="1524000" y="4724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4" name="Oval 11"/>
          <p:cNvSpPr>
            <a:spLocks noChangeArrowheads="1"/>
          </p:cNvSpPr>
          <p:nvPr/>
        </p:nvSpPr>
        <p:spPr bwMode="auto">
          <a:xfrm>
            <a:off x="762000" y="4267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5" name="Oval 12"/>
          <p:cNvSpPr>
            <a:spLocks noChangeArrowheads="1"/>
          </p:cNvSpPr>
          <p:nvPr/>
        </p:nvSpPr>
        <p:spPr bwMode="auto">
          <a:xfrm>
            <a:off x="2286000" y="41148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6" name="Oval 13"/>
          <p:cNvSpPr>
            <a:spLocks noChangeArrowheads="1"/>
          </p:cNvSpPr>
          <p:nvPr/>
        </p:nvSpPr>
        <p:spPr bwMode="auto">
          <a:xfrm>
            <a:off x="2895600" y="4953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07" name="Oval 14"/>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08" name="Oval 15"/>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09" name="Oval 16"/>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0" name="Oval 17"/>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1" name="Oval 18"/>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2" name="Oval 19"/>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3" name="Oval 20"/>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4" name="Oval 21"/>
          <p:cNvSpPr>
            <a:spLocks noChangeArrowheads="1"/>
          </p:cNvSpPr>
          <p:nvPr/>
        </p:nvSpPr>
        <p:spPr bwMode="auto">
          <a:xfrm>
            <a:off x="2286000" y="5715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4115" name="Oval 22"/>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6" name="Oval 23"/>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966680" name="Line 24"/>
          <p:cNvSpPr>
            <a:spLocks noChangeShapeType="1"/>
          </p:cNvSpPr>
          <p:nvPr/>
        </p:nvSpPr>
        <p:spPr bwMode="auto">
          <a:xfrm>
            <a:off x="1371600" y="2743200"/>
            <a:ext cx="3581400" cy="3581400"/>
          </a:xfrm>
          <a:prstGeom prst="line">
            <a:avLst/>
          </a:prstGeom>
          <a:noFill/>
          <a:ln w="38100">
            <a:solidFill>
              <a:schemeClr val="tx1"/>
            </a:solidFill>
            <a:round/>
            <a:headEnd/>
            <a:tailEnd/>
          </a:ln>
        </p:spPr>
        <p:txBody>
          <a:bodyPr/>
          <a:lstStyle/>
          <a:p>
            <a:endParaRPr lang="en-US"/>
          </a:p>
        </p:txBody>
      </p:sp>
      <p:sp>
        <p:nvSpPr>
          <p:cNvPr id="4118" name="Oval 25"/>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119" name="Oval 26"/>
          <p:cNvSpPr>
            <a:spLocks noChangeArrowheads="1"/>
          </p:cNvSpPr>
          <p:nvPr/>
        </p:nvSpPr>
        <p:spPr bwMode="auto">
          <a:xfrm>
            <a:off x="3124200" y="6172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966683" name="Text Box 27"/>
          <p:cNvSpPr txBox="1">
            <a:spLocks noChangeArrowheads="1"/>
          </p:cNvSpPr>
          <p:nvPr/>
        </p:nvSpPr>
        <p:spPr bwMode="auto">
          <a:xfrm>
            <a:off x="5257800" y="5581471"/>
            <a:ext cx="3805230" cy="1200329"/>
          </a:xfrm>
          <a:prstGeom prst="rect">
            <a:avLst/>
          </a:prstGeom>
          <a:noFill/>
          <a:ln w="9525">
            <a:noFill/>
            <a:miter lim="800000"/>
            <a:headEnd/>
            <a:tailEnd/>
          </a:ln>
        </p:spPr>
        <p:txBody>
          <a:bodyPr wrap="square">
            <a:spAutoFit/>
          </a:bodyPr>
          <a:lstStyle/>
          <a:p>
            <a:pPr algn="ctr"/>
            <a:r>
              <a:rPr lang="en-US" sz="2400" dirty="0"/>
              <a:t>Which hyperplane is best?</a:t>
            </a:r>
          </a:p>
          <a:p>
            <a:pPr algn="ctr"/>
            <a:r>
              <a:rPr lang="en-US" sz="2400" dirty="0"/>
              <a:t>We need a </a:t>
            </a:r>
            <a:r>
              <a:rPr lang="en-US" sz="2400" b="1" dirty="0"/>
              <a:t>loss function</a:t>
            </a:r>
            <a:r>
              <a:rPr lang="en-US" sz="2400" dirty="0"/>
              <a:t> to decide </a:t>
            </a:r>
          </a:p>
        </p:txBody>
      </p:sp>
      <p:sp>
        <p:nvSpPr>
          <p:cNvPr id="966684" name="Line 28"/>
          <p:cNvSpPr>
            <a:spLocks noChangeShapeType="1"/>
          </p:cNvSpPr>
          <p:nvPr/>
        </p:nvSpPr>
        <p:spPr bwMode="auto">
          <a:xfrm>
            <a:off x="1752600" y="2362200"/>
            <a:ext cx="2438400" cy="4038600"/>
          </a:xfrm>
          <a:prstGeom prst="line">
            <a:avLst/>
          </a:prstGeom>
          <a:noFill/>
          <a:ln w="38100">
            <a:solidFill>
              <a:schemeClr val="tx1"/>
            </a:solidFill>
            <a:round/>
            <a:headEnd/>
            <a:tailEnd/>
          </a:ln>
        </p:spPr>
        <p:txBody>
          <a:bodyPr/>
          <a:lstStyle/>
          <a:p>
            <a:endParaRPr lang="en-US"/>
          </a:p>
        </p:txBody>
      </p:sp>
      <p:sp>
        <p:nvSpPr>
          <p:cNvPr id="966685" name="Line 29"/>
          <p:cNvSpPr>
            <a:spLocks noChangeShapeType="1"/>
          </p:cNvSpPr>
          <p:nvPr/>
        </p:nvSpPr>
        <p:spPr bwMode="auto">
          <a:xfrm>
            <a:off x="2286000" y="1981200"/>
            <a:ext cx="1447800" cy="4648200"/>
          </a:xfrm>
          <a:prstGeom prst="line">
            <a:avLst/>
          </a:prstGeom>
          <a:noFill/>
          <a:ln w="38100">
            <a:solidFill>
              <a:schemeClr val="tx1"/>
            </a:solidFill>
            <a:round/>
            <a:headEnd/>
            <a:tailEnd/>
          </a:ln>
        </p:spPr>
        <p:txBody>
          <a:bodyPr/>
          <a:lstStyle/>
          <a:p>
            <a:endParaRPr lang="en-US"/>
          </a:p>
        </p:txBody>
      </p:sp>
      <p:sp>
        <p:nvSpPr>
          <p:cNvPr id="966686" name="Line 30"/>
          <p:cNvSpPr>
            <a:spLocks noChangeShapeType="1"/>
          </p:cNvSpPr>
          <p:nvPr/>
        </p:nvSpPr>
        <p:spPr bwMode="auto">
          <a:xfrm>
            <a:off x="1066800" y="3276600"/>
            <a:ext cx="4495800" cy="2362200"/>
          </a:xfrm>
          <a:prstGeom prst="line">
            <a:avLst/>
          </a:prstGeom>
          <a:noFill/>
          <a:ln w="38100">
            <a:solidFill>
              <a:schemeClr val="tx1"/>
            </a:solidFill>
            <a:round/>
            <a:headEnd/>
            <a:tailEnd/>
          </a:ln>
        </p:spPr>
        <p:txBody>
          <a:bodyPr/>
          <a:lstStyle/>
          <a:p>
            <a:endParaRPr lang="en-US"/>
          </a:p>
        </p:txBody>
      </p:sp>
    </p:spTree>
    <p:extLst>
      <p:ext uri="{BB962C8B-B14F-4D97-AF65-F5344CB8AC3E}">
        <p14:creationId xmlns:p14="http://schemas.microsoft.com/office/powerpoint/2010/main" val="34601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6680"/>
                                        </p:tgtEl>
                                        <p:attrNameLst>
                                          <p:attrName>style.visibility</p:attrName>
                                        </p:attrNameLst>
                                      </p:cBhvr>
                                      <p:to>
                                        <p:strVal val="visible"/>
                                      </p:to>
                                    </p:set>
                                  </p:childTnLst>
                                  <p:subTnLst>
                                    <p:set>
                                      <p:cBhvr override="childStyle">
                                        <p:cTn dur="1" fill="hold" display="0" masterRel="nextClick" afterEffect="1"/>
                                        <p:tgtEl>
                                          <p:spTgt spid="96668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6684"/>
                                        </p:tgtEl>
                                        <p:attrNameLst>
                                          <p:attrName>style.visibility</p:attrName>
                                        </p:attrNameLst>
                                      </p:cBhvr>
                                      <p:to>
                                        <p:strVal val="visible"/>
                                      </p:to>
                                    </p:set>
                                  </p:childTnLst>
                                  <p:subTnLst>
                                    <p:set>
                                      <p:cBhvr override="childStyle">
                                        <p:cTn dur="1" fill="hold" display="0" masterRel="nextClick" afterEffect="1"/>
                                        <p:tgtEl>
                                          <p:spTgt spid="96668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6685"/>
                                        </p:tgtEl>
                                        <p:attrNameLst>
                                          <p:attrName>style.visibility</p:attrName>
                                        </p:attrNameLst>
                                      </p:cBhvr>
                                      <p:to>
                                        <p:strVal val="visible"/>
                                      </p:to>
                                    </p:set>
                                  </p:childTnLst>
                                  <p:subTnLst>
                                    <p:set>
                                      <p:cBhvr override="childStyle">
                                        <p:cTn dur="1" fill="hold" display="0" masterRel="nextClick" afterEffect="1"/>
                                        <p:tgtEl>
                                          <p:spTgt spid="96668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6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6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80" grpId="0" animBg="1"/>
      <p:bldP spid="966683" grpId="0"/>
      <p:bldP spid="966684" grpId="0" animBg="1"/>
      <p:bldP spid="966685" grpId="0" animBg="1"/>
      <p:bldP spid="96668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D07D-96AE-47C2-B9FA-F0B10F336075}"/>
              </a:ext>
            </a:extLst>
          </p:cNvPr>
          <p:cNvSpPr>
            <a:spLocks noGrp="1"/>
          </p:cNvSpPr>
          <p:nvPr>
            <p:ph type="title"/>
          </p:nvPr>
        </p:nvSpPr>
        <p:spPr/>
        <p:txBody>
          <a:bodyPr>
            <a:normAutofit/>
          </a:bodyPr>
          <a:lstStyle/>
          <a:p>
            <a:r>
              <a:rPr lang="en-US" dirty="0"/>
              <a:t>What is a good loss function?</a:t>
            </a:r>
          </a:p>
        </p:txBody>
      </p:sp>
      <p:sp>
        <p:nvSpPr>
          <p:cNvPr id="3" name="Content Placeholder 2">
            <a:extLst>
              <a:ext uri="{FF2B5EF4-FFF2-40B4-BE49-F238E27FC236}">
                <a16:creationId xmlns:a16="http://schemas.microsoft.com/office/drawing/2014/main" id="{2DDBB165-4081-421F-85DE-4E3005E7867E}"/>
              </a:ext>
            </a:extLst>
          </p:cNvPr>
          <p:cNvSpPr>
            <a:spLocks noGrp="1"/>
          </p:cNvSpPr>
          <p:nvPr>
            <p:ph idx="1"/>
          </p:nvPr>
        </p:nvSpPr>
        <p:spPr>
          <a:xfrm>
            <a:off x="457200" y="1600200"/>
            <a:ext cx="8229600" cy="5334000"/>
          </a:xfrm>
        </p:spPr>
        <p:txBody>
          <a:bodyPr>
            <a:normAutofit/>
          </a:bodyPr>
          <a:lstStyle/>
          <a:p>
            <a:r>
              <a:rPr lang="en-US" dirty="0"/>
              <a:t>One possibility</a:t>
            </a:r>
          </a:p>
          <a:p>
            <a:pPr lvl="1"/>
            <a:r>
              <a:rPr lang="en-US" dirty="0"/>
              <a:t>Number of misclassified examples</a:t>
            </a:r>
          </a:p>
          <a:p>
            <a:pPr lvl="1"/>
            <a:endParaRPr lang="en-US" dirty="0"/>
          </a:p>
          <a:p>
            <a:pPr lvl="1"/>
            <a:endParaRPr lang="en-US" dirty="0"/>
          </a:p>
          <a:p>
            <a:pPr lvl="1"/>
            <a:endParaRPr lang="en-US" dirty="0"/>
          </a:p>
          <a:p>
            <a:pPr lvl="1"/>
            <a:endParaRPr lang="en-US" dirty="0"/>
          </a:p>
          <a:p>
            <a:pPr marL="457200" lvl="1" indent="0">
              <a:buNone/>
            </a:pPr>
            <a:endParaRPr lang="en-US" dirty="0"/>
          </a:p>
          <a:p>
            <a:pPr lvl="1"/>
            <a:r>
              <a:rPr lang="en-US" dirty="0"/>
              <a:t>Problems: discrete, can’t break ties</a:t>
            </a:r>
          </a:p>
          <a:p>
            <a:pPr lvl="1"/>
            <a:r>
              <a:rPr lang="en-US" dirty="0"/>
              <a:t>We want the loss to lead to </a:t>
            </a:r>
            <a:r>
              <a:rPr lang="en-US" i="1" dirty="0"/>
              <a:t>good generalization</a:t>
            </a:r>
          </a:p>
          <a:p>
            <a:pPr lvl="1"/>
            <a:r>
              <a:rPr lang="en-US" dirty="0"/>
              <a:t>We want the loss to work for more than 2 classes</a:t>
            </a:r>
          </a:p>
        </p:txBody>
      </p:sp>
      <p:grpSp>
        <p:nvGrpSpPr>
          <p:cNvPr id="23" name="Group 22">
            <a:extLst>
              <a:ext uri="{FF2B5EF4-FFF2-40B4-BE49-F238E27FC236}">
                <a16:creationId xmlns:a16="http://schemas.microsoft.com/office/drawing/2014/main" id="{E0941FB4-36A3-472B-86CD-EEF14042532C}"/>
              </a:ext>
            </a:extLst>
          </p:cNvPr>
          <p:cNvGrpSpPr/>
          <p:nvPr/>
        </p:nvGrpSpPr>
        <p:grpSpPr>
          <a:xfrm>
            <a:off x="941614" y="2696028"/>
            <a:ext cx="7364186" cy="2409372"/>
            <a:chOff x="381000" y="2819400"/>
            <a:chExt cx="8485414" cy="2776208"/>
          </a:xfrm>
        </p:grpSpPr>
        <p:grpSp>
          <p:nvGrpSpPr>
            <p:cNvPr id="124" name="Group 123">
              <a:extLst>
                <a:ext uri="{FF2B5EF4-FFF2-40B4-BE49-F238E27FC236}">
                  <a16:creationId xmlns:a16="http://schemas.microsoft.com/office/drawing/2014/main" id="{5723203A-7371-4BF1-A77B-B48009EC219C}"/>
                </a:ext>
              </a:extLst>
            </p:cNvPr>
            <p:cNvGrpSpPr/>
            <p:nvPr/>
          </p:nvGrpSpPr>
          <p:grpSpPr>
            <a:xfrm>
              <a:off x="381000" y="2888694"/>
              <a:ext cx="2514600" cy="2667000"/>
              <a:chOff x="990600" y="2667000"/>
              <a:chExt cx="2514600" cy="2667000"/>
            </a:xfrm>
          </p:grpSpPr>
          <p:grpSp>
            <p:nvGrpSpPr>
              <p:cNvPr id="98" name="Group 97">
                <a:extLst>
                  <a:ext uri="{FF2B5EF4-FFF2-40B4-BE49-F238E27FC236}">
                    <a16:creationId xmlns:a16="http://schemas.microsoft.com/office/drawing/2014/main" id="{87463DF6-E91C-40BE-9FDA-74994184002F}"/>
                  </a:ext>
                </a:extLst>
              </p:cNvPr>
              <p:cNvGrpSpPr/>
              <p:nvPr/>
            </p:nvGrpSpPr>
            <p:grpSpPr>
              <a:xfrm>
                <a:off x="990600" y="2667000"/>
                <a:ext cx="2514600" cy="2195286"/>
                <a:chOff x="990600" y="2881859"/>
                <a:chExt cx="1967459" cy="1717623"/>
              </a:xfrm>
            </p:grpSpPr>
            <p:grpSp>
              <p:nvGrpSpPr>
                <p:cNvPr id="26" name="Group 25">
                  <a:extLst>
                    <a:ext uri="{FF2B5EF4-FFF2-40B4-BE49-F238E27FC236}">
                      <a16:creationId xmlns:a16="http://schemas.microsoft.com/office/drawing/2014/main" id="{DB4AE82B-9381-4DE7-83BF-6860A95687C6}"/>
                    </a:ext>
                  </a:extLst>
                </p:cNvPr>
                <p:cNvGrpSpPr/>
                <p:nvPr/>
              </p:nvGrpSpPr>
              <p:grpSpPr>
                <a:xfrm>
                  <a:off x="990600" y="2881859"/>
                  <a:ext cx="1967459" cy="1717623"/>
                  <a:chOff x="762000" y="2133600"/>
                  <a:chExt cx="4800600" cy="4191000"/>
                </a:xfrm>
              </p:grpSpPr>
              <p:sp>
                <p:nvSpPr>
                  <p:cNvPr id="4" name="Oval 8">
                    <a:extLst>
                      <a:ext uri="{FF2B5EF4-FFF2-40B4-BE49-F238E27FC236}">
                        <a16:creationId xmlns:a16="http://schemas.microsoft.com/office/drawing/2014/main" id="{AB5BEC64-0F70-4D3B-848A-C53BFF399575}"/>
                      </a:ext>
                    </a:extLst>
                  </p:cNvPr>
                  <p:cNvSpPr>
                    <a:spLocks noChangeArrowheads="1"/>
                  </p:cNvSpPr>
                  <p:nvPr/>
                </p:nvSpPr>
                <p:spPr bwMode="auto">
                  <a:xfrm>
                    <a:off x="838200" y="3962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5" name="Oval 9">
                    <a:extLst>
                      <a:ext uri="{FF2B5EF4-FFF2-40B4-BE49-F238E27FC236}">
                        <a16:creationId xmlns:a16="http://schemas.microsoft.com/office/drawing/2014/main" id="{A275A3E7-D970-482F-8B7C-CA5B7628606C}"/>
                      </a:ext>
                    </a:extLst>
                  </p:cNvPr>
                  <p:cNvSpPr>
                    <a:spLocks noChangeArrowheads="1"/>
                  </p:cNvSpPr>
                  <p:nvPr/>
                </p:nvSpPr>
                <p:spPr bwMode="auto">
                  <a:xfrm>
                    <a:off x="1524000" y="40386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6" name="Oval 10">
                    <a:extLst>
                      <a:ext uri="{FF2B5EF4-FFF2-40B4-BE49-F238E27FC236}">
                        <a16:creationId xmlns:a16="http://schemas.microsoft.com/office/drawing/2014/main" id="{05BC43C8-2210-4C34-97D9-63BDC9E52162}"/>
                      </a:ext>
                    </a:extLst>
                  </p:cNvPr>
                  <p:cNvSpPr>
                    <a:spLocks noChangeArrowheads="1"/>
                  </p:cNvSpPr>
                  <p:nvPr/>
                </p:nvSpPr>
                <p:spPr bwMode="auto">
                  <a:xfrm>
                    <a:off x="1524000" y="4724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7" name="Oval 11">
                    <a:extLst>
                      <a:ext uri="{FF2B5EF4-FFF2-40B4-BE49-F238E27FC236}">
                        <a16:creationId xmlns:a16="http://schemas.microsoft.com/office/drawing/2014/main" id="{FA39CD8C-DA42-4410-A02D-3ECBAADB2E18}"/>
                      </a:ext>
                    </a:extLst>
                  </p:cNvPr>
                  <p:cNvSpPr>
                    <a:spLocks noChangeArrowheads="1"/>
                  </p:cNvSpPr>
                  <p:nvPr/>
                </p:nvSpPr>
                <p:spPr bwMode="auto">
                  <a:xfrm>
                    <a:off x="762000" y="4267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8" name="Oval 12">
                    <a:extLst>
                      <a:ext uri="{FF2B5EF4-FFF2-40B4-BE49-F238E27FC236}">
                        <a16:creationId xmlns:a16="http://schemas.microsoft.com/office/drawing/2014/main" id="{3099129F-B06E-47BD-90CC-7CC9AF4F4E30}"/>
                      </a:ext>
                    </a:extLst>
                  </p:cNvPr>
                  <p:cNvSpPr>
                    <a:spLocks noChangeArrowheads="1"/>
                  </p:cNvSpPr>
                  <p:nvPr/>
                </p:nvSpPr>
                <p:spPr bwMode="auto">
                  <a:xfrm>
                    <a:off x="2286000" y="41148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9" name="Oval 13">
                    <a:extLst>
                      <a:ext uri="{FF2B5EF4-FFF2-40B4-BE49-F238E27FC236}">
                        <a16:creationId xmlns:a16="http://schemas.microsoft.com/office/drawing/2014/main" id="{91451216-4354-4EC4-A3B8-88D7386716A5}"/>
                      </a:ext>
                    </a:extLst>
                  </p:cNvPr>
                  <p:cNvSpPr>
                    <a:spLocks noChangeArrowheads="1"/>
                  </p:cNvSpPr>
                  <p:nvPr/>
                </p:nvSpPr>
                <p:spPr bwMode="auto">
                  <a:xfrm>
                    <a:off x="2895600" y="4953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0" name="Oval 14">
                    <a:extLst>
                      <a:ext uri="{FF2B5EF4-FFF2-40B4-BE49-F238E27FC236}">
                        <a16:creationId xmlns:a16="http://schemas.microsoft.com/office/drawing/2014/main" id="{5D705880-11AE-4365-A12A-37812D07A613}"/>
                      </a:ext>
                    </a:extLst>
                  </p:cNvPr>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1" name="Oval 15">
                    <a:extLst>
                      <a:ext uri="{FF2B5EF4-FFF2-40B4-BE49-F238E27FC236}">
                        <a16:creationId xmlns:a16="http://schemas.microsoft.com/office/drawing/2014/main" id="{0778802D-B78C-4F87-859B-CA66CFE2789F}"/>
                      </a:ext>
                    </a:extLst>
                  </p:cNvPr>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2" name="Oval 16">
                    <a:extLst>
                      <a:ext uri="{FF2B5EF4-FFF2-40B4-BE49-F238E27FC236}">
                        <a16:creationId xmlns:a16="http://schemas.microsoft.com/office/drawing/2014/main" id="{E2924298-95FD-494B-9D09-7A221C56DBB2}"/>
                      </a:ext>
                    </a:extLst>
                  </p:cNvPr>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3" name="Oval 17">
                    <a:extLst>
                      <a:ext uri="{FF2B5EF4-FFF2-40B4-BE49-F238E27FC236}">
                        <a16:creationId xmlns:a16="http://schemas.microsoft.com/office/drawing/2014/main" id="{42E9B500-706E-4659-92E0-890F570F46A6}"/>
                      </a:ext>
                    </a:extLst>
                  </p:cNvPr>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 name="Oval 18">
                    <a:extLst>
                      <a:ext uri="{FF2B5EF4-FFF2-40B4-BE49-F238E27FC236}">
                        <a16:creationId xmlns:a16="http://schemas.microsoft.com/office/drawing/2014/main" id="{B055946A-A864-41A4-A992-35817E30C0D6}"/>
                      </a:ext>
                    </a:extLst>
                  </p:cNvPr>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5" name="Oval 19">
                    <a:extLst>
                      <a:ext uri="{FF2B5EF4-FFF2-40B4-BE49-F238E27FC236}">
                        <a16:creationId xmlns:a16="http://schemas.microsoft.com/office/drawing/2014/main" id="{3E768FEA-BFA4-496C-BE52-3900530C0168}"/>
                      </a:ext>
                    </a:extLst>
                  </p:cNvPr>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6" name="Oval 20">
                    <a:extLst>
                      <a:ext uri="{FF2B5EF4-FFF2-40B4-BE49-F238E27FC236}">
                        <a16:creationId xmlns:a16="http://schemas.microsoft.com/office/drawing/2014/main" id="{5D08987D-F285-4D70-962A-D783A147F5E9}"/>
                      </a:ext>
                    </a:extLst>
                  </p:cNvPr>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 name="Oval 21">
                    <a:extLst>
                      <a:ext uri="{FF2B5EF4-FFF2-40B4-BE49-F238E27FC236}">
                        <a16:creationId xmlns:a16="http://schemas.microsoft.com/office/drawing/2014/main" id="{C6DFBADC-A8B7-475D-844C-F7A64DAF2E03}"/>
                      </a:ext>
                    </a:extLst>
                  </p:cNvPr>
                  <p:cNvSpPr>
                    <a:spLocks noChangeArrowheads="1"/>
                  </p:cNvSpPr>
                  <p:nvPr/>
                </p:nvSpPr>
                <p:spPr bwMode="auto">
                  <a:xfrm>
                    <a:off x="2286000" y="5715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8" name="Oval 22">
                    <a:extLst>
                      <a:ext uri="{FF2B5EF4-FFF2-40B4-BE49-F238E27FC236}">
                        <a16:creationId xmlns:a16="http://schemas.microsoft.com/office/drawing/2014/main" id="{32A3D860-BA30-46B8-B368-4AB18D40DA21}"/>
                      </a:ext>
                    </a:extLst>
                  </p:cNvPr>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9" name="Oval 23">
                    <a:extLst>
                      <a:ext uri="{FF2B5EF4-FFF2-40B4-BE49-F238E27FC236}">
                        <a16:creationId xmlns:a16="http://schemas.microsoft.com/office/drawing/2014/main" id="{269619DA-DB45-461D-B117-C2FD22271D91}"/>
                      </a:ext>
                    </a:extLst>
                  </p:cNvPr>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0" name="Line 24">
                    <a:extLst>
                      <a:ext uri="{FF2B5EF4-FFF2-40B4-BE49-F238E27FC236}">
                        <a16:creationId xmlns:a16="http://schemas.microsoft.com/office/drawing/2014/main" id="{75C71C56-3070-4574-B6BB-CAF0B2675481}"/>
                      </a:ext>
                    </a:extLst>
                  </p:cNvPr>
                  <p:cNvSpPr>
                    <a:spLocks noChangeShapeType="1"/>
                  </p:cNvSpPr>
                  <p:nvPr/>
                </p:nvSpPr>
                <p:spPr bwMode="auto">
                  <a:xfrm>
                    <a:off x="1371600" y="2743200"/>
                    <a:ext cx="3581400" cy="3581400"/>
                  </a:xfrm>
                  <a:prstGeom prst="line">
                    <a:avLst/>
                  </a:prstGeom>
                  <a:noFill/>
                  <a:ln w="38100">
                    <a:solidFill>
                      <a:schemeClr val="tx1"/>
                    </a:solidFill>
                    <a:round/>
                    <a:headEnd/>
                    <a:tailEnd/>
                  </a:ln>
                </p:spPr>
                <p:txBody>
                  <a:bodyPr/>
                  <a:lstStyle/>
                  <a:p>
                    <a:endParaRPr lang="en-US"/>
                  </a:p>
                </p:txBody>
              </p:sp>
              <p:sp>
                <p:nvSpPr>
                  <p:cNvPr id="21" name="Oval 25">
                    <a:extLst>
                      <a:ext uri="{FF2B5EF4-FFF2-40B4-BE49-F238E27FC236}">
                        <a16:creationId xmlns:a16="http://schemas.microsoft.com/office/drawing/2014/main" id="{F55473C5-D07C-4E59-B7D7-28E7DBF59DDE}"/>
                      </a:ext>
                    </a:extLst>
                  </p:cNvPr>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22" name="Oval 26">
                    <a:extLst>
                      <a:ext uri="{FF2B5EF4-FFF2-40B4-BE49-F238E27FC236}">
                        <a16:creationId xmlns:a16="http://schemas.microsoft.com/office/drawing/2014/main" id="{EE415C48-DFE4-4219-A615-1BEFB1C2E9B1}"/>
                      </a:ext>
                    </a:extLst>
                  </p:cNvPr>
                  <p:cNvSpPr>
                    <a:spLocks noChangeArrowheads="1"/>
                  </p:cNvSpPr>
                  <p:nvPr/>
                </p:nvSpPr>
                <p:spPr bwMode="auto">
                  <a:xfrm>
                    <a:off x="3124200" y="6172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grpSp>
            <p:sp>
              <p:nvSpPr>
                <p:cNvPr id="96" name="Oval 12">
                  <a:extLst>
                    <a:ext uri="{FF2B5EF4-FFF2-40B4-BE49-F238E27FC236}">
                      <a16:creationId xmlns:a16="http://schemas.microsoft.com/office/drawing/2014/main" id="{FF7EE6EE-DCC1-46B5-92F8-3006DE9497BE}"/>
                    </a:ext>
                  </a:extLst>
                </p:cNvPr>
                <p:cNvSpPr>
                  <a:spLocks noChangeArrowheads="1"/>
                </p:cNvSpPr>
                <p:nvPr/>
              </p:nvSpPr>
              <p:spPr bwMode="auto">
                <a:xfrm>
                  <a:off x="1440997" y="3104173"/>
                  <a:ext cx="62459" cy="62459"/>
                </a:xfrm>
                <a:prstGeom prst="ellipse">
                  <a:avLst/>
                </a:prstGeom>
                <a:solidFill>
                  <a:srgbClr val="3333FF"/>
                </a:solidFill>
                <a:ln w="9525">
                  <a:solidFill>
                    <a:schemeClr val="tx1"/>
                  </a:solidFill>
                  <a:round/>
                  <a:headEnd/>
                  <a:tailEnd/>
                </a:ln>
              </p:spPr>
              <p:txBody>
                <a:bodyPr wrap="none" anchor="ctr"/>
                <a:lstStyle/>
                <a:p>
                  <a:endParaRPr lang="en-US"/>
                </a:p>
              </p:txBody>
            </p:sp>
            <p:sp>
              <p:nvSpPr>
                <p:cNvPr id="97" name="Oval 17">
                  <a:extLst>
                    <a:ext uri="{FF2B5EF4-FFF2-40B4-BE49-F238E27FC236}">
                      <a16:creationId xmlns:a16="http://schemas.microsoft.com/office/drawing/2014/main" id="{0C189A5B-4D9A-483C-9359-325C75C59441}"/>
                    </a:ext>
                  </a:extLst>
                </p:cNvPr>
                <p:cNvSpPr>
                  <a:spLocks noChangeArrowheads="1"/>
                </p:cNvSpPr>
                <p:nvPr/>
              </p:nvSpPr>
              <p:spPr bwMode="auto">
                <a:xfrm>
                  <a:off x="2324723" y="4450881"/>
                  <a:ext cx="62459" cy="62459"/>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99" name="TextBox 98">
                <a:extLst>
                  <a:ext uri="{FF2B5EF4-FFF2-40B4-BE49-F238E27FC236}">
                    <a16:creationId xmlns:a16="http://schemas.microsoft.com/office/drawing/2014/main" id="{ACB24B1E-79CE-4A31-B9B0-165C00F4CD54}"/>
                  </a:ext>
                </a:extLst>
              </p:cNvPr>
              <p:cNvSpPr txBox="1"/>
              <p:nvPr/>
            </p:nvSpPr>
            <p:spPr>
              <a:xfrm>
                <a:off x="1850751" y="4964668"/>
                <a:ext cx="816249" cy="369332"/>
              </a:xfrm>
              <a:prstGeom prst="rect">
                <a:avLst/>
              </a:prstGeom>
              <a:noFill/>
            </p:spPr>
            <p:txBody>
              <a:bodyPr wrap="none" rtlCol="0">
                <a:spAutoFit/>
              </a:bodyPr>
              <a:lstStyle/>
              <a:p>
                <a:r>
                  <a:rPr lang="en-US" b="1" dirty="0"/>
                  <a:t>Loss: 2</a:t>
                </a:r>
              </a:p>
            </p:txBody>
          </p:sp>
        </p:grpSp>
        <p:grpSp>
          <p:nvGrpSpPr>
            <p:cNvPr id="125" name="Group 124">
              <a:extLst>
                <a:ext uri="{FF2B5EF4-FFF2-40B4-BE49-F238E27FC236}">
                  <a16:creationId xmlns:a16="http://schemas.microsoft.com/office/drawing/2014/main" id="{B49E328E-3E0B-4C8B-B65D-2A315B0B2E5D}"/>
                </a:ext>
              </a:extLst>
            </p:cNvPr>
            <p:cNvGrpSpPr/>
            <p:nvPr/>
          </p:nvGrpSpPr>
          <p:grpSpPr>
            <a:xfrm>
              <a:off x="3429000" y="2888693"/>
              <a:ext cx="2514600" cy="2686958"/>
              <a:chOff x="3966944" y="2666999"/>
              <a:chExt cx="2514600" cy="2686958"/>
            </a:xfrm>
          </p:grpSpPr>
          <p:grpSp>
            <p:nvGrpSpPr>
              <p:cNvPr id="100" name="Group 99">
                <a:extLst>
                  <a:ext uri="{FF2B5EF4-FFF2-40B4-BE49-F238E27FC236}">
                    <a16:creationId xmlns:a16="http://schemas.microsoft.com/office/drawing/2014/main" id="{AA9BACE3-37CE-4884-9B6A-D41326A2909F}"/>
                  </a:ext>
                </a:extLst>
              </p:cNvPr>
              <p:cNvGrpSpPr/>
              <p:nvPr/>
            </p:nvGrpSpPr>
            <p:grpSpPr>
              <a:xfrm>
                <a:off x="3966944" y="2666999"/>
                <a:ext cx="2514600" cy="2412535"/>
                <a:chOff x="990600" y="2866244"/>
                <a:chExt cx="1967459" cy="1887602"/>
              </a:xfrm>
            </p:grpSpPr>
            <p:grpSp>
              <p:nvGrpSpPr>
                <p:cNvPr id="101" name="Group 100">
                  <a:extLst>
                    <a:ext uri="{FF2B5EF4-FFF2-40B4-BE49-F238E27FC236}">
                      <a16:creationId xmlns:a16="http://schemas.microsoft.com/office/drawing/2014/main" id="{D2A80FA3-D88F-485B-BBE4-B84005C29179}"/>
                    </a:ext>
                  </a:extLst>
                </p:cNvPr>
                <p:cNvGrpSpPr/>
                <p:nvPr/>
              </p:nvGrpSpPr>
              <p:grpSpPr>
                <a:xfrm>
                  <a:off x="990600" y="2866244"/>
                  <a:ext cx="1967459" cy="1887602"/>
                  <a:chOff x="762000" y="2095500"/>
                  <a:chExt cx="4800600" cy="4605748"/>
                </a:xfrm>
              </p:grpSpPr>
              <p:sp>
                <p:nvSpPr>
                  <p:cNvPr id="104" name="Oval 8">
                    <a:extLst>
                      <a:ext uri="{FF2B5EF4-FFF2-40B4-BE49-F238E27FC236}">
                        <a16:creationId xmlns:a16="http://schemas.microsoft.com/office/drawing/2014/main" id="{74ED3BD5-768F-408B-A6D0-7F003B981E38}"/>
                      </a:ext>
                    </a:extLst>
                  </p:cNvPr>
                  <p:cNvSpPr>
                    <a:spLocks noChangeArrowheads="1"/>
                  </p:cNvSpPr>
                  <p:nvPr/>
                </p:nvSpPr>
                <p:spPr bwMode="auto">
                  <a:xfrm>
                    <a:off x="838200" y="3962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05" name="Oval 9">
                    <a:extLst>
                      <a:ext uri="{FF2B5EF4-FFF2-40B4-BE49-F238E27FC236}">
                        <a16:creationId xmlns:a16="http://schemas.microsoft.com/office/drawing/2014/main" id="{5F9E59B4-4DA9-4FF4-B64E-C198406D9C8A}"/>
                      </a:ext>
                    </a:extLst>
                  </p:cNvPr>
                  <p:cNvSpPr>
                    <a:spLocks noChangeArrowheads="1"/>
                  </p:cNvSpPr>
                  <p:nvPr/>
                </p:nvSpPr>
                <p:spPr bwMode="auto">
                  <a:xfrm>
                    <a:off x="1524000" y="40386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06" name="Oval 10">
                    <a:extLst>
                      <a:ext uri="{FF2B5EF4-FFF2-40B4-BE49-F238E27FC236}">
                        <a16:creationId xmlns:a16="http://schemas.microsoft.com/office/drawing/2014/main" id="{383C2447-1F96-441B-A3EE-8177EFD40F5B}"/>
                      </a:ext>
                    </a:extLst>
                  </p:cNvPr>
                  <p:cNvSpPr>
                    <a:spLocks noChangeArrowheads="1"/>
                  </p:cNvSpPr>
                  <p:nvPr/>
                </p:nvSpPr>
                <p:spPr bwMode="auto">
                  <a:xfrm>
                    <a:off x="1524000" y="4724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07" name="Oval 11">
                    <a:extLst>
                      <a:ext uri="{FF2B5EF4-FFF2-40B4-BE49-F238E27FC236}">
                        <a16:creationId xmlns:a16="http://schemas.microsoft.com/office/drawing/2014/main" id="{4E3178AE-C85D-47CC-8524-F4EBF25E4AAF}"/>
                      </a:ext>
                    </a:extLst>
                  </p:cNvPr>
                  <p:cNvSpPr>
                    <a:spLocks noChangeArrowheads="1"/>
                  </p:cNvSpPr>
                  <p:nvPr/>
                </p:nvSpPr>
                <p:spPr bwMode="auto">
                  <a:xfrm>
                    <a:off x="762000" y="4267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08" name="Oval 12">
                    <a:extLst>
                      <a:ext uri="{FF2B5EF4-FFF2-40B4-BE49-F238E27FC236}">
                        <a16:creationId xmlns:a16="http://schemas.microsoft.com/office/drawing/2014/main" id="{D2E48B07-3BF7-4888-9597-106B7424D347}"/>
                      </a:ext>
                    </a:extLst>
                  </p:cNvPr>
                  <p:cNvSpPr>
                    <a:spLocks noChangeArrowheads="1"/>
                  </p:cNvSpPr>
                  <p:nvPr/>
                </p:nvSpPr>
                <p:spPr bwMode="auto">
                  <a:xfrm>
                    <a:off x="2286000" y="41148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09" name="Oval 13">
                    <a:extLst>
                      <a:ext uri="{FF2B5EF4-FFF2-40B4-BE49-F238E27FC236}">
                        <a16:creationId xmlns:a16="http://schemas.microsoft.com/office/drawing/2014/main" id="{34CC43A6-96AE-4A60-A7D5-0FB397E27D1F}"/>
                      </a:ext>
                    </a:extLst>
                  </p:cNvPr>
                  <p:cNvSpPr>
                    <a:spLocks noChangeArrowheads="1"/>
                  </p:cNvSpPr>
                  <p:nvPr/>
                </p:nvSpPr>
                <p:spPr bwMode="auto">
                  <a:xfrm>
                    <a:off x="2895600" y="4953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10" name="Oval 14">
                    <a:extLst>
                      <a:ext uri="{FF2B5EF4-FFF2-40B4-BE49-F238E27FC236}">
                        <a16:creationId xmlns:a16="http://schemas.microsoft.com/office/drawing/2014/main" id="{E8C933D4-6FE7-45DD-A949-FC70ECBA0024}"/>
                      </a:ext>
                    </a:extLst>
                  </p:cNvPr>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11" name="Oval 15">
                    <a:extLst>
                      <a:ext uri="{FF2B5EF4-FFF2-40B4-BE49-F238E27FC236}">
                        <a16:creationId xmlns:a16="http://schemas.microsoft.com/office/drawing/2014/main" id="{0610728A-6A37-4961-8D3E-7A6681FF3BA1}"/>
                      </a:ext>
                    </a:extLst>
                  </p:cNvPr>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12" name="Oval 16">
                    <a:extLst>
                      <a:ext uri="{FF2B5EF4-FFF2-40B4-BE49-F238E27FC236}">
                        <a16:creationId xmlns:a16="http://schemas.microsoft.com/office/drawing/2014/main" id="{5DF85140-ACD8-4600-9484-0F3FA74D3179}"/>
                      </a:ext>
                    </a:extLst>
                  </p:cNvPr>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13" name="Oval 17">
                    <a:extLst>
                      <a:ext uri="{FF2B5EF4-FFF2-40B4-BE49-F238E27FC236}">
                        <a16:creationId xmlns:a16="http://schemas.microsoft.com/office/drawing/2014/main" id="{879522F9-265C-41E1-A083-D270BE09DFAD}"/>
                      </a:ext>
                    </a:extLst>
                  </p:cNvPr>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14" name="Oval 18">
                    <a:extLst>
                      <a:ext uri="{FF2B5EF4-FFF2-40B4-BE49-F238E27FC236}">
                        <a16:creationId xmlns:a16="http://schemas.microsoft.com/office/drawing/2014/main" id="{E23912CE-75B1-40E0-9C9B-1793713F05AF}"/>
                      </a:ext>
                    </a:extLst>
                  </p:cNvPr>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15" name="Oval 19">
                    <a:extLst>
                      <a:ext uri="{FF2B5EF4-FFF2-40B4-BE49-F238E27FC236}">
                        <a16:creationId xmlns:a16="http://schemas.microsoft.com/office/drawing/2014/main" id="{E402ABC1-D808-4C89-93F5-577DE3A8DF84}"/>
                      </a:ext>
                    </a:extLst>
                  </p:cNvPr>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16" name="Oval 20">
                    <a:extLst>
                      <a:ext uri="{FF2B5EF4-FFF2-40B4-BE49-F238E27FC236}">
                        <a16:creationId xmlns:a16="http://schemas.microsoft.com/office/drawing/2014/main" id="{26619190-5172-4DDE-B19B-FE2107DB3F5B}"/>
                      </a:ext>
                    </a:extLst>
                  </p:cNvPr>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17" name="Oval 21">
                    <a:extLst>
                      <a:ext uri="{FF2B5EF4-FFF2-40B4-BE49-F238E27FC236}">
                        <a16:creationId xmlns:a16="http://schemas.microsoft.com/office/drawing/2014/main" id="{F27E3F07-C588-4266-95DD-D254F21C5217}"/>
                      </a:ext>
                    </a:extLst>
                  </p:cNvPr>
                  <p:cNvSpPr>
                    <a:spLocks noChangeArrowheads="1"/>
                  </p:cNvSpPr>
                  <p:nvPr/>
                </p:nvSpPr>
                <p:spPr bwMode="auto">
                  <a:xfrm>
                    <a:off x="2286000" y="5715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18" name="Oval 22">
                    <a:extLst>
                      <a:ext uri="{FF2B5EF4-FFF2-40B4-BE49-F238E27FC236}">
                        <a16:creationId xmlns:a16="http://schemas.microsoft.com/office/drawing/2014/main" id="{D1A8CB95-D590-49E5-AA5E-A1E45AAE0F03}"/>
                      </a:ext>
                    </a:extLst>
                  </p:cNvPr>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19" name="Oval 23">
                    <a:extLst>
                      <a:ext uri="{FF2B5EF4-FFF2-40B4-BE49-F238E27FC236}">
                        <a16:creationId xmlns:a16="http://schemas.microsoft.com/office/drawing/2014/main" id="{A43BD8DF-DE53-4A8D-8E73-699E8CD2A3EB}"/>
                      </a:ext>
                    </a:extLst>
                  </p:cNvPr>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20" name="Line 24">
                    <a:extLst>
                      <a:ext uri="{FF2B5EF4-FFF2-40B4-BE49-F238E27FC236}">
                        <a16:creationId xmlns:a16="http://schemas.microsoft.com/office/drawing/2014/main" id="{B206FD7A-3901-4728-B07D-B030EB418211}"/>
                      </a:ext>
                    </a:extLst>
                  </p:cNvPr>
                  <p:cNvSpPr>
                    <a:spLocks noChangeShapeType="1"/>
                  </p:cNvSpPr>
                  <p:nvPr/>
                </p:nvSpPr>
                <p:spPr bwMode="auto">
                  <a:xfrm>
                    <a:off x="1784771" y="2095500"/>
                    <a:ext cx="2478584" cy="4605748"/>
                  </a:xfrm>
                  <a:prstGeom prst="line">
                    <a:avLst/>
                  </a:prstGeom>
                  <a:noFill/>
                  <a:ln w="38100">
                    <a:solidFill>
                      <a:schemeClr val="tx1"/>
                    </a:solidFill>
                    <a:round/>
                    <a:headEnd/>
                    <a:tailEnd/>
                  </a:ln>
                </p:spPr>
                <p:txBody>
                  <a:bodyPr/>
                  <a:lstStyle/>
                  <a:p>
                    <a:endParaRPr lang="en-US"/>
                  </a:p>
                </p:txBody>
              </p:sp>
              <p:sp>
                <p:nvSpPr>
                  <p:cNvPr id="121" name="Oval 25">
                    <a:extLst>
                      <a:ext uri="{FF2B5EF4-FFF2-40B4-BE49-F238E27FC236}">
                        <a16:creationId xmlns:a16="http://schemas.microsoft.com/office/drawing/2014/main" id="{C1282F5A-793E-4253-B771-D7E87792B02B}"/>
                      </a:ext>
                    </a:extLst>
                  </p:cNvPr>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22" name="Oval 26">
                    <a:extLst>
                      <a:ext uri="{FF2B5EF4-FFF2-40B4-BE49-F238E27FC236}">
                        <a16:creationId xmlns:a16="http://schemas.microsoft.com/office/drawing/2014/main" id="{7D15AA51-4E04-4FEF-837F-7B72BFD395A7}"/>
                      </a:ext>
                    </a:extLst>
                  </p:cNvPr>
                  <p:cNvSpPr>
                    <a:spLocks noChangeArrowheads="1"/>
                  </p:cNvSpPr>
                  <p:nvPr/>
                </p:nvSpPr>
                <p:spPr bwMode="auto">
                  <a:xfrm>
                    <a:off x="3124200" y="6172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grpSp>
            <p:sp>
              <p:nvSpPr>
                <p:cNvPr id="102" name="Oval 12">
                  <a:extLst>
                    <a:ext uri="{FF2B5EF4-FFF2-40B4-BE49-F238E27FC236}">
                      <a16:creationId xmlns:a16="http://schemas.microsoft.com/office/drawing/2014/main" id="{1B4AC93E-B24A-492E-BFFD-D93ABDD3F16C}"/>
                    </a:ext>
                  </a:extLst>
                </p:cNvPr>
                <p:cNvSpPr>
                  <a:spLocks noChangeArrowheads="1"/>
                </p:cNvSpPr>
                <p:nvPr/>
              </p:nvSpPr>
              <p:spPr bwMode="auto">
                <a:xfrm>
                  <a:off x="1440997" y="3104173"/>
                  <a:ext cx="62459" cy="62459"/>
                </a:xfrm>
                <a:prstGeom prst="ellipse">
                  <a:avLst/>
                </a:prstGeom>
                <a:solidFill>
                  <a:srgbClr val="3333FF"/>
                </a:solidFill>
                <a:ln w="9525">
                  <a:solidFill>
                    <a:schemeClr val="tx1"/>
                  </a:solidFill>
                  <a:round/>
                  <a:headEnd/>
                  <a:tailEnd/>
                </a:ln>
              </p:spPr>
              <p:txBody>
                <a:bodyPr wrap="none" anchor="ctr"/>
                <a:lstStyle/>
                <a:p>
                  <a:endParaRPr lang="en-US"/>
                </a:p>
              </p:txBody>
            </p:sp>
            <p:sp>
              <p:nvSpPr>
                <p:cNvPr id="103" name="Oval 17">
                  <a:extLst>
                    <a:ext uri="{FF2B5EF4-FFF2-40B4-BE49-F238E27FC236}">
                      <a16:creationId xmlns:a16="http://schemas.microsoft.com/office/drawing/2014/main" id="{B424FADB-B7EC-40C8-A4F4-0CD27D26309C}"/>
                    </a:ext>
                  </a:extLst>
                </p:cNvPr>
                <p:cNvSpPr>
                  <a:spLocks noChangeArrowheads="1"/>
                </p:cNvSpPr>
                <p:nvPr/>
              </p:nvSpPr>
              <p:spPr bwMode="auto">
                <a:xfrm>
                  <a:off x="2324723" y="4450881"/>
                  <a:ext cx="62459" cy="62459"/>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123" name="TextBox 122">
                <a:extLst>
                  <a:ext uri="{FF2B5EF4-FFF2-40B4-BE49-F238E27FC236}">
                    <a16:creationId xmlns:a16="http://schemas.microsoft.com/office/drawing/2014/main" id="{0BA80E65-4E84-4577-897E-F383354F09B8}"/>
                  </a:ext>
                </a:extLst>
              </p:cNvPr>
              <p:cNvSpPr txBox="1"/>
              <p:nvPr/>
            </p:nvSpPr>
            <p:spPr>
              <a:xfrm>
                <a:off x="4827095" y="4984625"/>
                <a:ext cx="822661" cy="369332"/>
              </a:xfrm>
              <a:prstGeom prst="rect">
                <a:avLst/>
              </a:prstGeom>
              <a:noFill/>
            </p:spPr>
            <p:txBody>
              <a:bodyPr wrap="none" rtlCol="0">
                <a:spAutoFit/>
              </a:bodyPr>
              <a:lstStyle/>
              <a:p>
                <a:r>
                  <a:rPr lang="en-US" b="1" dirty="0"/>
                  <a:t>Loss: 0</a:t>
                </a:r>
              </a:p>
            </p:txBody>
          </p:sp>
        </p:grpSp>
        <p:grpSp>
          <p:nvGrpSpPr>
            <p:cNvPr id="126" name="Group 125">
              <a:extLst>
                <a:ext uri="{FF2B5EF4-FFF2-40B4-BE49-F238E27FC236}">
                  <a16:creationId xmlns:a16="http://schemas.microsoft.com/office/drawing/2014/main" id="{4AF81CFF-746D-488B-936A-6993EC3B69D6}"/>
                </a:ext>
              </a:extLst>
            </p:cNvPr>
            <p:cNvGrpSpPr/>
            <p:nvPr/>
          </p:nvGrpSpPr>
          <p:grpSpPr>
            <a:xfrm>
              <a:off x="6351814" y="2819400"/>
              <a:ext cx="2514600" cy="2776208"/>
              <a:chOff x="3966944" y="2577749"/>
              <a:chExt cx="2514600" cy="2776208"/>
            </a:xfrm>
          </p:grpSpPr>
          <p:grpSp>
            <p:nvGrpSpPr>
              <p:cNvPr id="127" name="Group 126">
                <a:extLst>
                  <a:ext uri="{FF2B5EF4-FFF2-40B4-BE49-F238E27FC236}">
                    <a16:creationId xmlns:a16="http://schemas.microsoft.com/office/drawing/2014/main" id="{3DD27FEE-98E9-426A-9790-39783729E675}"/>
                  </a:ext>
                </a:extLst>
              </p:cNvPr>
              <p:cNvGrpSpPr/>
              <p:nvPr/>
            </p:nvGrpSpPr>
            <p:grpSpPr>
              <a:xfrm>
                <a:off x="3966944" y="2577749"/>
                <a:ext cx="2514600" cy="2583894"/>
                <a:chOff x="990600" y="2796414"/>
                <a:chExt cx="1967459" cy="2021676"/>
              </a:xfrm>
            </p:grpSpPr>
            <p:grpSp>
              <p:nvGrpSpPr>
                <p:cNvPr id="129" name="Group 128">
                  <a:extLst>
                    <a:ext uri="{FF2B5EF4-FFF2-40B4-BE49-F238E27FC236}">
                      <a16:creationId xmlns:a16="http://schemas.microsoft.com/office/drawing/2014/main" id="{DF31E27D-023F-440B-9449-5015D71504D2}"/>
                    </a:ext>
                  </a:extLst>
                </p:cNvPr>
                <p:cNvGrpSpPr/>
                <p:nvPr/>
              </p:nvGrpSpPr>
              <p:grpSpPr>
                <a:xfrm>
                  <a:off x="990600" y="2796414"/>
                  <a:ext cx="1967459" cy="2021676"/>
                  <a:chOff x="762000" y="1925114"/>
                  <a:chExt cx="4800600" cy="4932889"/>
                </a:xfrm>
              </p:grpSpPr>
              <p:sp>
                <p:nvSpPr>
                  <p:cNvPr id="132" name="Oval 8">
                    <a:extLst>
                      <a:ext uri="{FF2B5EF4-FFF2-40B4-BE49-F238E27FC236}">
                        <a16:creationId xmlns:a16="http://schemas.microsoft.com/office/drawing/2014/main" id="{369211CB-EF17-477B-908B-9630D73EAF07}"/>
                      </a:ext>
                    </a:extLst>
                  </p:cNvPr>
                  <p:cNvSpPr>
                    <a:spLocks noChangeArrowheads="1"/>
                  </p:cNvSpPr>
                  <p:nvPr/>
                </p:nvSpPr>
                <p:spPr bwMode="auto">
                  <a:xfrm>
                    <a:off x="838200" y="3962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33" name="Oval 9">
                    <a:extLst>
                      <a:ext uri="{FF2B5EF4-FFF2-40B4-BE49-F238E27FC236}">
                        <a16:creationId xmlns:a16="http://schemas.microsoft.com/office/drawing/2014/main" id="{9194EC6F-193B-4151-8567-53BB04CBFFB0}"/>
                      </a:ext>
                    </a:extLst>
                  </p:cNvPr>
                  <p:cNvSpPr>
                    <a:spLocks noChangeArrowheads="1"/>
                  </p:cNvSpPr>
                  <p:nvPr/>
                </p:nvSpPr>
                <p:spPr bwMode="auto">
                  <a:xfrm>
                    <a:off x="1524000" y="40386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34" name="Oval 10">
                    <a:extLst>
                      <a:ext uri="{FF2B5EF4-FFF2-40B4-BE49-F238E27FC236}">
                        <a16:creationId xmlns:a16="http://schemas.microsoft.com/office/drawing/2014/main" id="{74BDE166-61BD-4259-8FC8-FD65A7392FCF}"/>
                      </a:ext>
                    </a:extLst>
                  </p:cNvPr>
                  <p:cNvSpPr>
                    <a:spLocks noChangeArrowheads="1"/>
                  </p:cNvSpPr>
                  <p:nvPr/>
                </p:nvSpPr>
                <p:spPr bwMode="auto">
                  <a:xfrm>
                    <a:off x="1524000" y="47244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35" name="Oval 11">
                    <a:extLst>
                      <a:ext uri="{FF2B5EF4-FFF2-40B4-BE49-F238E27FC236}">
                        <a16:creationId xmlns:a16="http://schemas.microsoft.com/office/drawing/2014/main" id="{F0EF08B4-B8E8-4BBE-83BA-1FFEAA2EF3F4}"/>
                      </a:ext>
                    </a:extLst>
                  </p:cNvPr>
                  <p:cNvSpPr>
                    <a:spLocks noChangeArrowheads="1"/>
                  </p:cNvSpPr>
                  <p:nvPr/>
                </p:nvSpPr>
                <p:spPr bwMode="auto">
                  <a:xfrm>
                    <a:off x="762000" y="4267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36" name="Oval 12">
                    <a:extLst>
                      <a:ext uri="{FF2B5EF4-FFF2-40B4-BE49-F238E27FC236}">
                        <a16:creationId xmlns:a16="http://schemas.microsoft.com/office/drawing/2014/main" id="{F61F9AAB-28F9-4EAB-A9C5-83A14FE0AB48}"/>
                      </a:ext>
                    </a:extLst>
                  </p:cNvPr>
                  <p:cNvSpPr>
                    <a:spLocks noChangeArrowheads="1"/>
                  </p:cNvSpPr>
                  <p:nvPr/>
                </p:nvSpPr>
                <p:spPr bwMode="auto">
                  <a:xfrm>
                    <a:off x="2286000" y="41148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37" name="Oval 13">
                    <a:extLst>
                      <a:ext uri="{FF2B5EF4-FFF2-40B4-BE49-F238E27FC236}">
                        <a16:creationId xmlns:a16="http://schemas.microsoft.com/office/drawing/2014/main" id="{DD99ACB8-BD87-44AB-9E07-B16E42700664}"/>
                      </a:ext>
                    </a:extLst>
                  </p:cNvPr>
                  <p:cNvSpPr>
                    <a:spLocks noChangeArrowheads="1"/>
                  </p:cNvSpPr>
                  <p:nvPr/>
                </p:nvSpPr>
                <p:spPr bwMode="auto">
                  <a:xfrm>
                    <a:off x="2895600" y="4953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38" name="Oval 14">
                    <a:extLst>
                      <a:ext uri="{FF2B5EF4-FFF2-40B4-BE49-F238E27FC236}">
                        <a16:creationId xmlns:a16="http://schemas.microsoft.com/office/drawing/2014/main" id="{CD8C1400-8A3A-4A85-A22B-BF755404C825}"/>
                      </a:ext>
                    </a:extLst>
                  </p:cNvPr>
                  <p:cNvSpPr>
                    <a:spLocks noChangeArrowheads="1"/>
                  </p:cNvSpPr>
                  <p:nvPr/>
                </p:nvSpPr>
                <p:spPr bwMode="auto">
                  <a:xfrm>
                    <a:off x="3124200" y="3048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39" name="Oval 15">
                    <a:extLst>
                      <a:ext uri="{FF2B5EF4-FFF2-40B4-BE49-F238E27FC236}">
                        <a16:creationId xmlns:a16="http://schemas.microsoft.com/office/drawing/2014/main" id="{BA0CBDE5-6ACF-48B0-995F-82ACA882D5CD}"/>
                      </a:ext>
                    </a:extLst>
                  </p:cNvPr>
                  <p:cNvSpPr>
                    <a:spLocks noChangeArrowheads="1"/>
                  </p:cNvSpPr>
                  <p:nvPr/>
                </p:nvSpPr>
                <p:spPr bwMode="auto">
                  <a:xfrm>
                    <a:off x="3886200" y="33528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0" name="Oval 16">
                    <a:extLst>
                      <a:ext uri="{FF2B5EF4-FFF2-40B4-BE49-F238E27FC236}">
                        <a16:creationId xmlns:a16="http://schemas.microsoft.com/office/drawing/2014/main" id="{4E6D3A11-4E1E-47B9-B1DF-57DEEB22BFA9}"/>
                      </a:ext>
                    </a:extLst>
                  </p:cNvPr>
                  <p:cNvSpPr>
                    <a:spLocks noChangeArrowheads="1"/>
                  </p:cNvSpPr>
                  <p:nvPr/>
                </p:nvSpPr>
                <p:spPr bwMode="auto">
                  <a:xfrm>
                    <a:off x="41148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1" name="Oval 17">
                    <a:extLst>
                      <a:ext uri="{FF2B5EF4-FFF2-40B4-BE49-F238E27FC236}">
                        <a16:creationId xmlns:a16="http://schemas.microsoft.com/office/drawing/2014/main" id="{B80B536B-CAB8-4580-92BD-660A93B6D723}"/>
                      </a:ext>
                    </a:extLst>
                  </p:cNvPr>
                  <p:cNvSpPr>
                    <a:spLocks noChangeArrowheads="1"/>
                  </p:cNvSpPr>
                  <p:nvPr/>
                </p:nvSpPr>
                <p:spPr bwMode="auto">
                  <a:xfrm>
                    <a:off x="3429000" y="4038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2" name="Oval 18">
                    <a:extLst>
                      <a:ext uri="{FF2B5EF4-FFF2-40B4-BE49-F238E27FC236}">
                        <a16:creationId xmlns:a16="http://schemas.microsoft.com/office/drawing/2014/main" id="{C9143402-4E9B-406B-8B1A-93F8AB511EE0}"/>
                      </a:ext>
                    </a:extLst>
                  </p:cNvPr>
                  <p:cNvSpPr>
                    <a:spLocks noChangeArrowheads="1"/>
                  </p:cNvSpPr>
                  <p:nvPr/>
                </p:nvSpPr>
                <p:spPr bwMode="auto">
                  <a:xfrm>
                    <a:off x="2667000" y="27432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3" name="Oval 19">
                    <a:extLst>
                      <a:ext uri="{FF2B5EF4-FFF2-40B4-BE49-F238E27FC236}">
                        <a16:creationId xmlns:a16="http://schemas.microsoft.com/office/drawing/2014/main" id="{BA1E50D6-F01D-4CF3-8CE9-C63A7B9B66C3}"/>
                      </a:ext>
                    </a:extLst>
                  </p:cNvPr>
                  <p:cNvSpPr>
                    <a:spLocks noChangeArrowheads="1"/>
                  </p:cNvSpPr>
                  <p:nvPr/>
                </p:nvSpPr>
                <p:spPr bwMode="auto">
                  <a:xfrm>
                    <a:off x="4724400" y="4800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4" name="Oval 20">
                    <a:extLst>
                      <a:ext uri="{FF2B5EF4-FFF2-40B4-BE49-F238E27FC236}">
                        <a16:creationId xmlns:a16="http://schemas.microsoft.com/office/drawing/2014/main" id="{6784F078-4E0C-4E69-8DD6-113049D0FF45}"/>
                      </a:ext>
                    </a:extLst>
                  </p:cNvPr>
                  <p:cNvSpPr>
                    <a:spLocks noChangeArrowheads="1"/>
                  </p:cNvSpPr>
                  <p:nvPr/>
                </p:nvSpPr>
                <p:spPr bwMode="auto">
                  <a:xfrm>
                    <a:off x="4953000" y="3657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5" name="Oval 21">
                    <a:extLst>
                      <a:ext uri="{FF2B5EF4-FFF2-40B4-BE49-F238E27FC236}">
                        <a16:creationId xmlns:a16="http://schemas.microsoft.com/office/drawing/2014/main" id="{54EEF553-AFBF-47FE-A064-56D15D272CA5}"/>
                      </a:ext>
                    </a:extLst>
                  </p:cNvPr>
                  <p:cNvSpPr>
                    <a:spLocks noChangeArrowheads="1"/>
                  </p:cNvSpPr>
                  <p:nvPr/>
                </p:nvSpPr>
                <p:spPr bwMode="auto">
                  <a:xfrm>
                    <a:off x="2286000" y="57150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sp>
                <p:nvSpPr>
                  <p:cNvPr id="146" name="Oval 22">
                    <a:extLst>
                      <a:ext uri="{FF2B5EF4-FFF2-40B4-BE49-F238E27FC236}">
                        <a16:creationId xmlns:a16="http://schemas.microsoft.com/office/drawing/2014/main" id="{10319010-5CDF-4EC5-B827-1940CF06A59B}"/>
                      </a:ext>
                    </a:extLst>
                  </p:cNvPr>
                  <p:cNvSpPr>
                    <a:spLocks noChangeArrowheads="1"/>
                  </p:cNvSpPr>
                  <p:nvPr/>
                </p:nvSpPr>
                <p:spPr bwMode="auto">
                  <a:xfrm>
                    <a:off x="4114800" y="2514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7" name="Oval 23">
                    <a:extLst>
                      <a:ext uri="{FF2B5EF4-FFF2-40B4-BE49-F238E27FC236}">
                        <a16:creationId xmlns:a16="http://schemas.microsoft.com/office/drawing/2014/main" id="{D348922A-A72D-4BD0-B795-E1E13F2B767B}"/>
                      </a:ext>
                    </a:extLst>
                  </p:cNvPr>
                  <p:cNvSpPr>
                    <a:spLocks noChangeArrowheads="1"/>
                  </p:cNvSpPr>
                  <p:nvPr/>
                </p:nvSpPr>
                <p:spPr bwMode="auto">
                  <a:xfrm>
                    <a:off x="5410200" y="45720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48" name="Line 24">
                    <a:extLst>
                      <a:ext uri="{FF2B5EF4-FFF2-40B4-BE49-F238E27FC236}">
                        <a16:creationId xmlns:a16="http://schemas.microsoft.com/office/drawing/2014/main" id="{0A3EC6E4-69EB-4646-81BF-1C4BD76F3EBE}"/>
                      </a:ext>
                    </a:extLst>
                  </p:cNvPr>
                  <p:cNvSpPr>
                    <a:spLocks noChangeShapeType="1"/>
                  </p:cNvSpPr>
                  <p:nvPr/>
                </p:nvSpPr>
                <p:spPr bwMode="auto">
                  <a:xfrm>
                    <a:off x="2012372" y="1925114"/>
                    <a:ext cx="2098582" cy="4932889"/>
                  </a:xfrm>
                  <a:prstGeom prst="line">
                    <a:avLst/>
                  </a:prstGeom>
                  <a:noFill/>
                  <a:ln w="38100">
                    <a:solidFill>
                      <a:schemeClr val="tx1"/>
                    </a:solidFill>
                    <a:round/>
                    <a:headEnd/>
                    <a:tailEnd/>
                  </a:ln>
                </p:spPr>
                <p:txBody>
                  <a:bodyPr/>
                  <a:lstStyle/>
                  <a:p>
                    <a:endParaRPr lang="en-US" dirty="0"/>
                  </a:p>
                </p:txBody>
              </p:sp>
              <p:sp>
                <p:nvSpPr>
                  <p:cNvPr id="149" name="Oval 25">
                    <a:extLst>
                      <a:ext uri="{FF2B5EF4-FFF2-40B4-BE49-F238E27FC236}">
                        <a16:creationId xmlns:a16="http://schemas.microsoft.com/office/drawing/2014/main" id="{82BEFD7D-223A-44C5-8D50-09DE837374F9}"/>
                      </a:ext>
                    </a:extLst>
                  </p:cNvPr>
                  <p:cNvSpPr>
                    <a:spLocks noChangeArrowheads="1"/>
                  </p:cNvSpPr>
                  <p:nvPr/>
                </p:nvSpPr>
                <p:spPr bwMode="auto">
                  <a:xfrm>
                    <a:off x="2971800" y="2133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50" name="Oval 26">
                    <a:extLst>
                      <a:ext uri="{FF2B5EF4-FFF2-40B4-BE49-F238E27FC236}">
                        <a16:creationId xmlns:a16="http://schemas.microsoft.com/office/drawing/2014/main" id="{A825D446-B1F6-4337-B595-EEBCB6AA20E5}"/>
                      </a:ext>
                    </a:extLst>
                  </p:cNvPr>
                  <p:cNvSpPr>
                    <a:spLocks noChangeArrowheads="1"/>
                  </p:cNvSpPr>
                  <p:nvPr/>
                </p:nvSpPr>
                <p:spPr bwMode="auto">
                  <a:xfrm>
                    <a:off x="3124200" y="6172200"/>
                    <a:ext cx="152400" cy="152400"/>
                  </a:xfrm>
                  <a:prstGeom prst="ellipse">
                    <a:avLst/>
                  </a:prstGeom>
                  <a:solidFill>
                    <a:srgbClr val="3333FF"/>
                  </a:solidFill>
                  <a:ln w="9525">
                    <a:solidFill>
                      <a:schemeClr val="tx1"/>
                    </a:solidFill>
                    <a:round/>
                    <a:headEnd/>
                    <a:tailEnd/>
                  </a:ln>
                </p:spPr>
                <p:txBody>
                  <a:bodyPr wrap="none" anchor="ctr"/>
                  <a:lstStyle/>
                  <a:p>
                    <a:endParaRPr lang="en-US"/>
                  </a:p>
                </p:txBody>
              </p:sp>
            </p:grpSp>
            <p:sp>
              <p:nvSpPr>
                <p:cNvPr id="130" name="Oval 12">
                  <a:extLst>
                    <a:ext uri="{FF2B5EF4-FFF2-40B4-BE49-F238E27FC236}">
                      <a16:creationId xmlns:a16="http://schemas.microsoft.com/office/drawing/2014/main" id="{05EEC169-A396-4068-AF15-26A9EE28D43A}"/>
                    </a:ext>
                  </a:extLst>
                </p:cNvPr>
                <p:cNvSpPr>
                  <a:spLocks noChangeArrowheads="1"/>
                </p:cNvSpPr>
                <p:nvPr/>
              </p:nvSpPr>
              <p:spPr bwMode="auto">
                <a:xfrm>
                  <a:off x="1440997" y="3104173"/>
                  <a:ext cx="62459" cy="62459"/>
                </a:xfrm>
                <a:prstGeom prst="ellipse">
                  <a:avLst/>
                </a:prstGeom>
                <a:solidFill>
                  <a:srgbClr val="3333FF"/>
                </a:solidFill>
                <a:ln w="9525">
                  <a:solidFill>
                    <a:schemeClr val="tx1"/>
                  </a:solidFill>
                  <a:round/>
                  <a:headEnd/>
                  <a:tailEnd/>
                </a:ln>
              </p:spPr>
              <p:txBody>
                <a:bodyPr wrap="none" anchor="ctr"/>
                <a:lstStyle/>
                <a:p>
                  <a:endParaRPr lang="en-US"/>
                </a:p>
              </p:txBody>
            </p:sp>
            <p:sp>
              <p:nvSpPr>
                <p:cNvPr id="131" name="Oval 17">
                  <a:extLst>
                    <a:ext uri="{FF2B5EF4-FFF2-40B4-BE49-F238E27FC236}">
                      <a16:creationId xmlns:a16="http://schemas.microsoft.com/office/drawing/2014/main" id="{3BB37353-B5CE-4972-ABC8-930C2638128C}"/>
                    </a:ext>
                  </a:extLst>
                </p:cNvPr>
                <p:cNvSpPr>
                  <a:spLocks noChangeArrowheads="1"/>
                </p:cNvSpPr>
                <p:nvPr/>
              </p:nvSpPr>
              <p:spPr bwMode="auto">
                <a:xfrm>
                  <a:off x="2324723" y="4450881"/>
                  <a:ext cx="62459" cy="62459"/>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128" name="TextBox 127">
                <a:extLst>
                  <a:ext uri="{FF2B5EF4-FFF2-40B4-BE49-F238E27FC236}">
                    <a16:creationId xmlns:a16="http://schemas.microsoft.com/office/drawing/2014/main" id="{02FECB5E-8D90-40E8-B2A4-C29132F716A9}"/>
                  </a:ext>
                </a:extLst>
              </p:cNvPr>
              <p:cNvSpPr txBox="1"/>
              <p:nvPr/>
            </p:nvSpPr>
            <p:spPr>
              <a:xfrm>
                <a:off x="4827095" y="4984625"/>
                <a:ext cx="822661" cy="369332"/>
              </a:xfrm>
              <a:prstGeom prst="rect">
                <a:avLst/>
              </a:prstGeom>
              <a:noFill/>
            </p:spPr>
            <p:txBody>
              <a:bodyPr wrap="none" rtlCol="0">
                <a:spAutoFit/>
              </a:bodyPr>
              <a:lstStyle/>
              <a:p>
                <a:r>
                  <a:rPr lang="en-US" b="1" dirty="0"/>
                  <a:t>Loss: 0</a:t>
                </a:r>
              </a:p>
            </p:txBody>
          </p:sp>
        </p:grpSp>
      </p:grpSp>
    </p:spTree>
    <p:extLst>
      <p:ext uri="{BB962C8B-B14F-4D97-AF65-F5344CB8AC3E}">
        <p14:creationId xmlns:p14="http://schemas.microsoft.com/office/powerpoint/2010/main" val="281301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Softmax</a:t>
            </a:r>
            <a:r>
              <a:rPr lang="en-US" dirty="0"/>
              <a:t> classifier</a:t>
            </a:r>
          </a:p>
        </p:txBody>
      </p:sp>
      <p:pic>
        <p:nvPicPr>
          <p:cNvPr id="4" name="Picture 3" descr="Screen Shot 2015-04-14 at 4.38.45 PM.png"/>
          <p:cNvPicPr>
            <a:picLocks noChangeAspect="1"/>
          </p:cNvPicPr>
          <p:nvPr/>
        </p:nvPicPr>
        <p:blipFill rotWithShape="1">
          <a:blip r:embed="rId3" cstate="print">
            <a:extLst>
              <a:ext uri="{28A0092B-C50C-407E-A947-70E740481C1C}">
                <a14:useLocalDpi xmlns:a14="http://schemas.microsoft.com/office/drawing/2010/main" val="0"/>
              </a:ext>
            </a:extLst>
          </a:blip>
          <a:srcRect l="44722" t="309" b="47073"/>
          <a:stretch/>
        </p:blipFill>
        <p:spPr>
          <a:xfrm>
            <a:off x="609600" y="1676400"/>
            <a:ext cx="6248400" cy="2668914"/>
          </a:xfrm>
          <a:prstGeom prst="rect">
            <a:avLst/>
          </a:prstGeom>
        </p:spPr>
      </p:pic>
      <p:sp>
        <p:nvSpPr>
          <p:cNvPr id="5" name="Rectangle 4"/>
          <p:cNvSpPr/>
          <p:nvPr/>
        </p:nvSpPr>
        <p:spPr>
          <a:xfrm>
            <a:off x="1807248" y="3124200"/>
            <a:ext cx="402552" cy="1143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97611DD-5769-4E45-9EAC-88ABF4B91D35}"/>
              </a:ext>
            </a:extLst>
          </p:cNvPr>
          <p:cNvGrpSpPr/>
          <p:nvPr/>
        </p:nvGrpSpPr>
        <p:grpSpPr>
          <a:xfrm>
            <a:off x="381000" y="5648980"/>
            <a:ext cx="8016240" cy="954107"/>
            <a:chOff x="381000" y="5648980"/>
            <a:chExt cx="8016240" cy="954107"/>
          </a:xfrm>
        </p:grpSpPr>
        <p:pic>
          <p:nvPicPr>
            <p:cNvPr id="3" name="Picture 2" descr="Screen Shot 2015-04-17 at 9.23.1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8360" y="5745837"/>
              <a:ext cx="2468880" cy="857250"/>
            </a:xfrm>
            <a:prstGeom prst="rect">
              <a:avLst/>
            </a:prstGeom>
          </p:spPr>
        </p:pic>
        <p:sp>
          <p:nvSpPr>
            <p:cNvPr id="7" name="TextBox 6"/>
            <p:cNvSpPr txBox="1"/>
            <p:nvPr/>
          </p:nvSpPr>
          <p:spPr>
            <a:xfrm>
              <a:off x="381000" y="5648980"/>
              <a:ext cx="5410199" cy="954107"/>
            </a:xfrm>
            <a:prstGeom prst="rect">
              <a:avLst/>
            </a:prstGeom>
            <a:noFill/>
          </p:spPr>
          <p:txBody>
            <a:bodyPr wrap="square" rtlCol="0">
              <a:spAutoFit/>
            </a:bodyPr>
            <a:lstStyle/>
            <a:p>
              <a:r>
                <a:rPr lang="en-US" sz="2800" dirty="0"/>
                <a:t>Interpretation: squashes values into </a:t>
              </a:r>
              <a:r>
                <a:rPr lang="en-US" sz="2800" i="1" dirty="0"/>
                <a:t>probabilities </a:t>
              </a:r>
              <a:r>
                <a:rPr lang="en-US" sz="2800" dirty="0"/>
                <a:t>ranging from 0 to 1</a:t>
              </a:r>
            </a:p>
          </p:txBody>
        </p:sp>
      </p:grpSp>
      <p:sp>
        <p:nvSpPr>
          <p:cNvPr id="8" name="Rectangle 7">
            <a:extLst>
              <a:ext uri="{FF2B5EF4-FFF2-40B4-BE49-F238E27FC236}">
                <a16:creationId xmlns:a16="http://schemas.microsoft.com/office/drawing/2014/main" id="{DD6BC9CC-3DB7-4F7C-BFFA-6D8E6F55FAE3}"/>
              </a:ext>
            </a:extLst>
          </p:cNvPr>
          <p:cNvSpPr/>
          <p:nvPr/>
        </p:nvSpPr>
        <p:spPr>
          <a:xfrm>
            <a:off x="4343400" y="1524000"/>
            <a:ext cx="2819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(score function)</a:t>
            </a:r>
          </a:p>
        </p:txBody>
      </p:sp>
      <p:grpSp>
        <p:nvGrpSpPr>
          <p:cNvPr id="10" name="Group 9">
            <a:extLst>
              <a:ext uri="{FF2B5EF4-FFF2-40B4-BE49-F238E27FC236}">
                <a16:creationId xmlns:a16="http://schemas.microsoft.com/office/drawing/2014/main" id="{35BE82D3-B921-4F61-8B68-347DF4730E24}"/>
              </a:ext>
            </a:extLst>
          </p:cNvPr>
          <p:cNvGrpSpPr/>
          <p:nvPr/>
        </p:nvGrpSpPr>
        <p:grpSpPr>
          <a:xfrm>
            <a:off x="0" y="4419600"/>
            <a:ext cx="9144000" cy="1055395"/>
            <a:chOff x="0" y="4419600"/>
            <a:chExt cx="9144000" cy="1055395"/>
          </a:xfrm>
        </p:grpSpPr>
        <p:pic>
          <p:nvPicPr>
            <p:cNvPr id="6" name="Picture 5" descr="Screen Shot 2015-04-14 at 4.39.05 PM.png"/>
            <p:cNvPicPr>
              <a:picLocks noChangeAspect="1"/>
            </p:cNvPicPr>
            <p:nvPr/>
          </p:nvPicPr>
          <p:blipFill rotWithShape="1">
            <a:blip r:embed="rId5" cstate="print">
              <a:extLst>
                <a:ext uri="{28A0092B-C50C-407E-A947-70E740481C1C}">
                  <a14:useLocalDpi xmlns:a14="http://schemas.microsoft.com/office/drawing/2010/main" val="0"/>
                </a:ext>
              </a:extLst>
            </a:blip>
            <a:srcRect t="86847"/>
            <a:stretch/>
          </p:blipFill>
          <p:spPr>
            <a:xfrm>
              <a:off x="0" y="4876800"/>
              <a:ext cx="9144000" cy="598195"/>
            </a:xfrm>
            <a:prstGeom prst="rect">
              <a:avLst/>
            </a:prstGeom>
          </p:spPr>
        </p:pic>
        <p:sp>
          <p:nvSpPr>
            <p:cNvPr id="9" name="TextBox 8">
              <a:extLst>
                <a:ext uri="{FF2B5EF4-FFF2-40B4-BE49-F238E27FC236}">
                  <a16:creationId xmlns:a16="http://schemas.microsoft.com/office/drawing/2014/main" id="{D70BB823-190C-4D28-A61C-5967E5C792B5}"/>
                </a:ext>
              </a:extLst>
            </p:cNvPr>
            <p:cNvSpPr txBox="1"/>
            <p:nvPr/>
          </p:nvSpPr>
          <p:spPr>
            <a:xfrm>
              <a:off x="381000" y="4419600"/>
              <a:ext cx="4775666" cy="584775"/>
            </a:xfrm>
            <a:prstGeom prst="rect">
              <a:avLst/>
            </a:prstGeom>
            <a:noFill/>
          </p:spPr>
          <p:txBody>
            <a:bodyPr wrap="none" rtlCol="0">
              <a:spAutoFit/>
            </a:bodyPr>
            <a:lstStyle/>
            <a:p>
              <a:r>
                <a:rPr lang="en-US" sz="3200" dirty="0"/>
                <a:t>Example with three classes:</a:t>
              </a:r>
            </a:p>
          </p:txBody>
        </p:sp>
      </p:grpSp>
    </p:spTree>
    <p:extLst>
      <p:ext uri="{BB962C8B-B14F-4D97-AF65-F5344CB8AC3E}">
        <p14:creationId xmlns:p14="http://schemas.microsoft.com/office/powerpoint/2010/main" val="150579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Cross-entropy loss</a:t>
            </a:r>
          </a:p>
        </p:txBody>
      </p:sp>
      <p:grpSp>
        <p:nvGrpSpPr>
          <p:cNvPr id="6" name="Group 5">
            <a:extLst>
              <a:ext uri="{FF2B5EF4-FFF2-40B4-BE49-F238E27FC236}">
                <a16:creationId xmlns:a16="http://schemas.microsoft.com/office/drawing/2014/main" id="{D071B037-C56F-4A04-BC76-E42669B7209B}"/>
              </a:ext>
            </a:extLst>
          </p:cNvPr>
          <p:cNvGrpSpPr/>
          <p:nvPr/>
        </p:nvGrpSpPr>
        <p:grpSpPr>
          <a:xfrm>
            <a:off x="-1371600" y="1905000"/>
            <a:ext cx="9625258" cy="4063998"/>
            <a:chOff x="0" y="1447801"/>
            <a:chExt cx="9144000" cy="3860800"/>
          </a:xfrm>
        </p:grpSpPr>
        <p:pic>
          <p:nvPicPr>
            <p:cNvPr id="4" name="Picture 3" descr="Screen Shot 2015-04-14 at 4.39.05 PM.png"/>
            <p:cNvPicPr>
              <a:picLocks noChangeAspect="1"/>
            </p:cNvPicPr>
            <p:nvPr/>
          </p:nvPicPr>
          <p:blipFill rotWithShape="1">
            <a:blip r:embed="rId2" cstate="print">
              <a:extLst>
                <a:ext uri="{28A0092B-C50C-407E-A947-70E740481C1C}">
                  <a14:useLocalDpi xmlns:a14="http://schemas.microsoft.com/office/drawing/2010/main" val="0"/>
                </a:ext>
              </a:extLst>
            </a:blip>
            <a:srcRect b="15108"/>
            <a:stretch/>
          </p:blipFill>
          <p:spPr>
            <a:xfrm>
              <a:off x="0" y="1447801"/>
              <a:ext cx="9144000" cy="3860800"/>
            </a:xfrm>
            <a:prstGeom prst="rect">
              <a:avLst/>
            </a:prstGeom>
          </p:spPr>
        </p:pic>
        <p:sp>
          <p:nvSpPr>
            <p:cNvPr id="5" name="Rectangle 4"/>
            <p:cNvSpPr/>
            <p:nvPr/>
          </p:nvSpPr>
          <p:spPr>
            <a:xfrm>
              <a:off x="152400" y="1676400"/>
              <a:ext cx="3352800" cy="838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Shot 2015-04-17 at 9.33.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590800"/>
              <a:ext cx="2781300" cy="1155700"/>
            </a:xfrm>
            <a:prstGeom prst="rect">
              <a:avLst/>
            </a:prstGeom>
          </p:spPr>
        </p:pic>
      </p:grpSp>
      <p:sp>
        <p:nvSpPr>
          <p:cNvPr id="7" name="Rectangle 6">
            <a:extLst>
              <a:ext uri="{FF2B5EF4-FFF2-40B4-BE49-F238E27FC236}">
                <a16:creationId xmlns:a16="http://schemas.microsoft.com/office/drawing/2014/main" id="{075A7511-F5AE-4851-AFA9-1B6C41A80136}"/>
              </a:ext>
            </a:extLst>
          </p:cNvPr>
          <p:cNvSpPr/>
          <p:nvPr/>
        </p:nvSpPr>
        <p:spPr>
          <a:xfrm>
            <a:off x="6108027" y="1752600"/>
            <a:ext cx="2819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(score function)</a:t>
            </a:r>
          </a:p>
        </p:txBody>
      </p:sp>
      <p:sp>
        <p:nvSpPr>
          <p:cNvPr id="8" name="Rectangle 7">
            <a:extLst>
              <a:ext uri="{FF2B5EF4-FFF2-40B4-BE49-F238E27FC236}">
                <a16:creationId xmlns:a16="http://schemas.microsoft.com/office/drawing/2014/main" id="{F0C63A8E-FE82-4C6B-9178-DABFE89AF76C}"/>
              </a:ext>
            </a:extLst>
          </p:cNvPr>
          <p:cNvSpPr/>
          <p:nvPr/>
        </p:nvSpPr>
        <p:spPr>
          <a:xfrm>
            <a:off x="1131985" y="3054103"/>
            <a:ext cx="3529261" cy="117699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83E3AA-7189-4B1F-A169-E946B2DBB332}"/>
              </a:ext>
            </a:extLst>
          </p:cNvPr>
          <p:cNvSpPr/>
          <p:nvPr/>
        </p:nvSpPr>
        <p:spPr>
          <a:xfrm>
            <a:off x="4821667" y="2949653"/>
            <a:ext cx="3529261" cy="117699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891AA6-6DC6-40F3-B34F-4F45AEA40C67}"/>
              </a:ext>
            </a:extLst>
          </p:cNvPr>
          <p:cNvSpPr/>
          <p:nvPr/>
        </p:nvSpPr>
        <p:spPr>
          <a:xfrm>
            <a:off x="1752600" y="4216579"/>
            <a:ext cx="6598328" cy="180647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22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F51EA-7C89-40A5-9BC1-11AB983C1F36}"/>
              </a:ext>
            </a:extLst>
          </p:cNvPr>
          <p:cNvSpPr>
            <a:spLocks noGrp="1"/>
          </p:cNvSpPr>
          <p:nvPr>
            <p:ph type="title"/>
          </p:nvPr>
        </p:nvSpPr>
        <p:spPr/>
        <p:txBody>
          <a:bodyPr/>
          <a:lstStyle/>
          <a:p>
            <a:r>
              <a:rPr lang="en-US" dirty="0"/>
              <a:t>Losses</a:t>
            </a:r>
          </a:p>
        </p:txBody>
      </p:sp>
      <p:sp>
        <p:nvSpPr>
          <p:cNvPr id="3" name="Content Placeholder 2">
            <a:extLst>
              <a:ext uri="{FF2B5EF4-FFF2-40B4-BE49-F238E27FC236}">
                <a16:creationId xmlns:a16="http://schemas.microsoft.com/office/drawing/2014/main" id="{5BCBC4A2-A6A0-4CA5-8FDB-653DDD7F2A73}"/>
              </a:ext>
            </a:extLst>
          </p:cNvPr>
          <p:cNvSpPr>
            <a:spLocks noGrp="1"/>
          </p:cNvSpPr>
          <p:nvPr>
            <p:ph idx="1"/>
          </p:nvPr>
        </p:nvSpPr>
        <p:spPr>
          <a:xfrm>
            <a:off x="457200" y="1600200"/>
            <a:ext cx="8229600" cy="4800600"/>
          </a:xfrm>
        </p:spPr>
        <p:txBody>
          <a:bodyPr>
            <a:normAutofit/>
          </a:bodyPr>
          <a:lstStyle/>
          <a:p>
            <a:r>
              <a:rPr lang="en-US" dirty="0"/>
              <a:t>Cross-entropy loss is just one possible loss function</a:t>
            </a:r>
          </a:p>
          <a:p>
            <a:pPr lvl="1"/>
            <a:r>
              <a:rPr lang="en-US" dirty="0"/>
              <a:t>One nice property is that it reinterprets scores as probabilities, which have a natural meaning</a:t>
            </a:r>
          </a:p>
          <a:p>
            <a:endParaRPr lang="en-US" dirty="0"/>
          </a:p>
          <a:p>
            <a:r>
              <a:rPr lang="en-US" dirty="0"/>
              <a:t>SVM (max-margin) loss functions also used to be popular</a:t>
            </a:r>
          </a:p>
          <a:p>
            <a:pPr lvl="1"/>
            <a:r>
              <a:rPr lang="en-US" dirty="0"/>
              <a:t>But currently, cross-entropy is the most common classification loss</a:t>
            </a:r>
          </a:p>
        </p:txBody>
      </p:sp>
    </p:spTree>
    <p:extLst>
      <p:ext uri="{BB962C8B-B14F-4D97-AF65-F5344CB8AC3E}">
        <p14:creationId xmlns:p14="http://schemas.microsoft.com/office/powerpoint/2010/main" val="8902737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Loss function interpretation</a:t>
            </a:r>
          </a:p>
        </p:txBody>
      </p:sp>
      <p:sp>
        <p:nvSpPr>
          <p:cNvPr id="3" name="Content Placeholder 2"/>
          <p:cNvSpPr>
            <a:spLocks noGrp="1"/>
          </p:cNvSpPr>
          <p:nvPr>
            <p:ph idx="1"/>
          </p:nvPr>
        </p:nvSpPr>
        <p:spPr>
          <a:xfrm>
            <a:off x="457200" y="1600200"/>
            <a:ext cx="8229600" cy="4876800"/>
          </a:xfrm>
        </p:spPr>
        <p:txBody>
          <a:bodyPr>
            <a:normAutofit fontScale="92500" lnSpcReduction="10000"/>
          </a:bodyPr>
          <a:lstStyle/>
          <a:p>
            <a:r>
              <a:rPr lang="en-US" dirty="0"/>
              <a:t>Probability</a:t>
            </a:r>
          </a:p>
          <a:p>
            <a:pPr lvl="1"/>
            <a:r>
              <a:rPr lang="en-US" dirty="0"/>
              <a:t>Maximum Likelihood Estimation (MLE)</a:t>
            </a:r>
          </a:p>
          <a:p>
            <a:pPr lvl="1"/>
            <a:r>
              <a:rPr lang="en-US" dirty="0"/>
              <a:t>Regularization is Maximum a posteriori (MAP) estimation</a:t>
            </a:r>
          </a:p>
          <a:p>
            <a:pPr lvl="1"/>
            <a:endParaRPr lang="en-US" dirty="0"/>
          </a:p>
          <a:p>
            <a:r>
              <a:rPr lang="en-US" dirty="0"/>
              <a:t>Cross-entropy H</a:t>
            </a:r>
          </a:p>
          <a:p>
            <a:pPr lvl="1"/>
            <a:r>
              <a:rPr lang="en-US" dirty="0"/>
              <a:t>p is true distribution (1 for the correct class), q is estimated </a:t>
            </a:r>
          </a:p>
          <a:p>
            <a:pPr lvl="1"/>
            <a:r>
              <a:rPr lang="en-US" dirty="0" err="1"/>
              <a:t>Softmax</a:t>
            </a:r>
            <a:r>
              <a:rPr lang="en-US" dirty="0"/>
              <a:t> classifier minimizes cross-entropy</a:t>
            </a:r>
          </a:p>
          <a:p>
            <a:pPr lvl="1"/>
            <a:r>
              <a:rPr lang="en-US" dirty="0"/>
              <a:t>Minimizes the KL divergence (</a:t>
            </a:r>
            <a:r>
              <a:rPr lang="en-US" dirty="0" err="1"/>
              <a:t>Kullback-Leibler</a:t>
            </a:r>
            <a:r>
              <a:rPr lang="en-US" dirty="0"/>
              <a:t>) between the distribution: distance between p and q</a:t>
            </a:r>
          </a:p>
        </p:txBody>
      </p:sp>
      <p:pic>
        <p:nvPicPr>
          <p:cNvPr id="4" name="Picture 3" descr="Screen Shot 2015-04-17 at 9.44.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3352800"/>
            <a:ext cx="3568700" cy="965200"/>
          </a:xfrm>
          <a:prstGeom prst="rect">
            <a:avLst/>
          </a:prstGeom>
        </p:spPr>
      </p:pic>
    </p:spTree>
    <p:extLst>
      <p:ext uri="{BB962C8B-B14F-4D97-AF65-F5344CB8AC3E}">
        <p14:creationId xmlns:p14="http://schemas.microsoft.com/office/powerpoint/2010/main" val="42581644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5-04-15 at 10.54.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808"/>
            <a:ext cx="9144000" cy="6210392"/>
          </a:xfrm>
          <a:prstGeom prst="rect">
            <a:avLst/>
          </a:prstGeom>
        </p:spPr>
      </p:pic>
      <p:sp>
        <p:nvSpPr>
          <p:cNvPr id="4" name="Title 1"/>
          <p:cNvSpPr>
            <a:spLocks noGrp="1"/>
          </p:cNvSpPr>
          <p:nvPr>
            <p:ph type="title"/>
          </p:nvPr>
        </p:nvSpPr>
        <p:spPr>
          <a:xfrm>
            <a:off x="457200" y="12700"/>
            <a:ext cx="8229600" cy="1143000"/>
          </a:xfrm>
        </p:spPr>
        <p:txBody>
          <a:bodyPr/>
          <a:lstStyle/>
          <a:p>
            <a:r>
              <a:rPr lang="en-US" dirty="0"/>
              <a:t>SVM vs. </a:t>
            </a:r>
            <a:r>
              <a:rPr lang="en-US" dirty="0" err="1"/>
              <a:t>Softmax</a:t>
            </a:r>
            <a:endParaRPr lang="en-US" dirty="0"/>
          </a:p>
        </p:txBody>
      </p:sp>
    </p:spTree>
    <p:extLst>
      <p:ext uri="{BB962C8B-B14F-4D97-AF65-F5344CB8AC3E}">
        <p14:creationId xmlns:p14="http://schemas.microsoft.com/office/powerpoint/2010/main" val="358133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Image Classification: </a:t>
            </a:r>
            <a:br>
              <a:rPr lang="en-US" dirty="0"/>
            </a:br>
            <a:r>
              <a:rPr lang="en-US" dirty="0"/>
              <a:t>A core task in Computer Vision</a:t>
            </a:r>
          </a:p>
        </p:txBody>
      </p:sp>
      <p:sp>
        <p:nvSpPr>
          <p:cNvPr id="5" name="Content Placeholder 4">
            <a:extLst>
              <a:ext uri="{FF2B5EF4-FFF2-40B4-BE49-F238E27FC236}">
                <a16:creationId xmlns:a16="http://schemas.microsoft.com/office/drawing/2014/main" id="{5E5551D7-FF04-46DF-ACA9-2BB514789FF8}"/>
              </a:ext>
            </a:extLst>
          </p:cNvPr>
          <p:cNvSpPr>
            <a:spLocks noGrp="1"/>
          </p:cNvSpPr>
          <p:nvPr>
            <p:ph idx="1"/>
          </p:nvPr>
        </p:nvSpPr>
        <p:spPr/>
        <p:txBody>
          <a:bodyPr/>
          <a:lstStyle/>
          <a:p>
            <a:r>
              <a:rPr lang="en-US" dirty="0"/>
              <a:t>Assume given set of discrete labels, e.g.        {cat, dog, cow, apple, tomato, truck, … }</a:t>
            </a:r>
          </a:p>
        </p:txBody>
      </p:sp>
      <p:pic>
        <p:nvPicPr>
          <p:cNvPr id="4" name="Picture 3" descr="Screen Shot 2015-04-10 at 12.10.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743200"/>
            <a:ext cx="8312250" cy="4038600"/>
          </a:xfrm>
          <a:prstGeom prst="rect">
            <a:avLst/>
          </a:prstGeom>
        </p:spPr>
      </p:pic>
    </p:spTree>
    <p:extLst>
      <p:ext uri="{BB962C8B-B14F-4D97-AF65-F5344CB8AC3E}">
        <p14:creationId xmlns:p14="http://schemas.microsoft.com/office/powerpoint/2010/main" val="772388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Summary</a:t>
            </a:r>
          </a:p>
        </p:txBody>
      </p:sp>
      <p:sp>
        <p:nvSpPr>
          <p:cNvPr id="3" name="Content Placeholder 2"/>
          <p:cNvSpPr>
            <a:spLocks noGrp="1"/>
          </p:cNvSpPr>
          <p:nvPr>
            <p:ph idx="1"/>
          </p:nvPr>
        </p:nvSpPr>
        <p:spPr>
          <a:xfrm>
            <a:off x="457200" y="1143000"/>
            <a:ext cx="8229600" cy="4525963"/>
          </a:xfrm>
        </p:spPr>
        <p:txBody>
          <a:bodyPr/>
          <a:lstStyle/>
          <a:p>
            <a:r>
              <a:rPr lang="en-US" dirty="0"/>
              <a:t>Have score function and loss function</a:t>
            </a:r>
          </a:p>
          <a:p>
            <a:pPr lvl="1"/>
            <a:r>
              <a:rPr lang="en-US" dirty="0"/>
              <a:t>Currently, score function is based on linear classifier</a:t>
            </a:r>
          </a:p>
          <a:p>
            <a:pPr lvl="1"/>
            <a:r>
              <a:rPr lang="en-US" dirty="0"/>
              <a:t>Next, will generalize to convolutional neural networks</a:t>
            </a:r>
          </a:p>
          <a:p>
            <a:r>
              <a:rPr lang="en-US" dirty="0"/>
              <a:t>Find W and b to minimize loss</a:t>
            </a:r>
          </a:p>
        </p:txBody>
      </p:sp>
      <p:pic>
        <p:nvPicPr>
          <p:cNvPr id="4" name="Picture 3" descr="Screen Shot 2015-04-17 at 9.57.16 AM.png"/>
          <p:cNvPicPr>
            <a:picLocks noChangeAspect="1"/>
          </p:cNvPicPr>
          <p:nvPr/>
        </p:nvPicPr>
        <p:blipFill rotWithShape="1">
          <a:blip r:embed="rId3">
            <a:extLst>
              <a:ext uri="{28A0092B-C50C-407E-A947-70E740481C1C}">
                <a14:useLocalDpi xmlns:a14="http://schemas.microsoft.com/office/drawing/2010/main" val="0"/>
              </a:ext>
            </a:extLst>
          </a:blip>
          <a:srcRect t="51351" r="34785"/>
          <a:stretch/>
        </p:blipFill>
        <p:spPr>
          <a:xfrm>
            <a:off x="1038903" y="4334894"/>
            <a:ext cx="5285697" cy="1371600"/>
          </a:xfrm>
          <a:prstGeom prst="rect">
            <a:avLst/>
          </a:prstGeom>
        </p:spPr>
      </p:pic>
    </p:spTree>
    <p:extLst>
      <p:ext uri="{BB962C8B-B14F-4D97-AF65-F5344CB8AC3E}">
        <p14:creationId xmlns:p14="http://schemas.microsoft.com/office/powerpoint/2010/main" val="3930533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A63A2-6CB2-4B5E-8D13-F492050408E4}"/>
              </a:ext>
            </a:extLst>
          </p:cNvPr>
          <p:cNvSpPr>
            <a:spLocks noGrp="1"/>
          </p:cNvSpPr>
          <p:nvPr>
            <p:ph type="title"/>
          </p:nvPr>
        </p:nvSpPr>
        <p:spPr/>
        <p:txBody>
          <a:bodyPr/>
          <a:lstStyle/>
          <a:p>
            <a:r>
              <a:rPr lang="en-US" dirty="0"/>
              <a:t>Image classification demo</a:t>
            </a:r>
          </a:p>
        </p:txBody>
      </p:sp>
      <p:sp>
        <p:nvSpPr>
          <p:cNvPr id="4" name="Rectangle 3">
            <a:extLst>
              <a:ext uri="{FF2B5EF4-FFF2-40B4-BE49-F238E27FC236}">
                <a16:creationId xmlns:a16="http://schemas.microsoft.com/office/drawing/2014/main" id="{BB0FBB65-A6E5-4415-ADF0-E553C8657F4D}"/>
              </a:ext>
            </a:extLst>
          </p:cNvPr>
          <p:cNvSpPr/>
          <p:nvPr/>
        </p:nvSpPr>
        <p:spPr>
          <a:xfrm>
            <a:off x="2381144" y="4872335"/>
            <a:ext cx="4381713" cy="461665"/>
          </a:xfrm>
          <a:prstGeom prst="rect">
            <a:avLst/>
          </a:prstGeom>
        </p:spPr>
        <p:txBody>
          <a:bodyPr wrap="none">
            <a:spAutoFit/>
          </a:bodyPr>
          <a:lstStyle/>
          <a:p>
            <a:pPr algn="ctr"/>
            <a:r>
              <a:rPr lang="en-US" sz="2400" dirty="0">
                <a:hlinkClick r:id="rId2"/>
              </a:rPr>
              <a:t>https://cloud.google.com/vision/</a:t>
            </a:r>
            <a:endParaRPr lang="en-US" sz="2400" dirty="0"/>
          </a:p>
        </p:txBody>
      </p:sp>
      <p:sp>
        <p:nvSpPr>
          <p:cNvPr id="5" name="Rectangle 4">
            <a:extLst>
              <a:ext uri="{FF2B5EF4-FFF2-40B4-BE49-F238E27FC236}">
                <a16:creationId xmlns:a16="http://schemas.microsoft.com/office/drawing/2014/main" id="{8966B09D-0A85-42C2-A86A-BA92C120E317}"/>
              </a:ext>
            </a:extLst>
          </p:cNvPr>
          <p:cNvSpPr/>
          <p:nvPr/>
        </p:nvSpPr>
        <p:spPr>
          <a:xfrm>
            <a:off x="48939" y="5257800"/>
            <a:ext cx="7723461" cy="1477328"/>
          </a:xfrm>
          <a:prstGeom prst="rect">
            <a:avLst/>
          </a:prstGeom>
        </p:spPr>
        <p:txBody>
          <a:bodyPr wrap="none">
            <a:spAutoFit/>
          </a:bodyPr>
          <a:lstStyle/>
          <a:p>
            <a:r>
              <a:rPr lang="en-US" dirty="0"/>
              <a:t>See also: </a:t>
            </a:r>
          </a:p>
          <a:p>
            <a:r>
              <a:rPr lang="en-US" dirty="0">
                <a:hlinkClick r:id="rId3"/>
              </a:rPr>
              <a:t>https://aws.amazon.com/rekognition/</a:t>
            </a:r>
            <a:endParaRPr lang="en-US" dirty="0"/>
          </a:p>
          <a:p>
            <a:r>
              <a:rPr lang="en-US" dirty="0">
                <a:hlinkClick r:id="rId4"/>
              </a:rPr>
              <a:t>https://www.clarifai.com/</a:t>
            </a:r>
            <a:endParaRPr lang="en-US" dirty="0"/>
          </a:p>
          <a:p>
            <a:r>
              <a:rPr lang="en-US" dirty="0">
                <a:hlinkClick r:id="rId5"/>
              </a:rPr>
              <a:t>https://azure.microsoft.com/en-us/services/cognitive-services/computer-vision/</a:t>
            </a:r>
            <a:endParaRPr lang="en-US" dirty="0"/>
          </a:p>
          <a:p>
            <a:r>
              <a:rPr lang="en-US" dirty="0"/>
              <a:t>   …</a:t>
            </a:r>
          </a:p>
        </p:txBody>
      </p:sp>
      <p:pic>
        <p:nvPicPr>
          <p:cNvPr id="7" name="Picture 6">
            <a:extLst>
              <a:ext uri="{FF2B5EF4-FFF2-40B4-BE49-F238E27FC236}">
                <a16:creationId xmlns:a16="http://schemas.microsoft.com/office/drawing/2014/main" id="{D83FEEFF-42F8-4693-A298-36EE7EBD098F}"/>
              </a:ext>
            </a:extLst>
          </p:cNvPr>
          <p:cNvPicPr>
            <a:picLocks noChangeAspect="1"/>
          </p:cNvPicPr>
          <p:nvPr/>
        </p:nvPicPr>
        <p:blipFill>
          <a:blip r:embed="rId6"/>
          <a:stretch>
            <a:fillRect/>
          </a:stretch>
        </p:blipFill>
        <p:spPr>
          <a:xfrm>
            <a:off x="1946962" y="1216569"/>
            <a:ext cx="5250076" cy="3650630"/>
          </a:xfrm>
          <a:prstGeom prst="rect">
            <a:avLst/>
          </a:prstGeom>
        </p:spPr>
      </p:pic>
    </p:spTree>
    <p:extLst>
      <p:ext uri="{BB962C8B-B14F-4D97-AF65-F5344CB8AC3E}">
        <p14:creationId xmlns:p14="http://schemas.microsoft.com/office/powerpoint/2010/main" val="984456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20136</TotalTime>
  <Words>1522</Words>
  <Application>Microsoft Office PowerPoint</Application>
  <PresentationFormat>On-screen Show (4:3)</PresentationFormat>
  <Paragraphs>261</Paragraphs>
  <Slides>80</Slides>
  <Notes>9</Notes>
  <HiddenSlides>19</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5" baseType="lpstr">
      <vt:lpstr>Arial</vt:lpstr>
      <vt:lpstr>ArialMT</vt:lpstr>
      <vt:lpstr>Calibri</vt:lpstr>
      <vt:lpstr>Office Theme</vt:lpstr>
      <vt:lpstr>Equation</vt:lpstr>
      <vt:lpstr>Image Classification</vt:lpstr>
      <vt:lpstr>Announcements</vt:lpstr>
      <vt:lpstr>Today</vt:lpstr>
      <vt:lpstr>References</vt:lpstr>
      <vt:lpstr>Where to from here?</vt:lpstr>
      <vt:lpstr>Image categorization</vt:lpstr>
      <vt:lpstr>What matters in recognition?</vt:lpstr>
      <vt:lpstr>Image Classification:  A core task in Computer Vision</vt:lpstr>
      <vt:lpstr>Image classification demo</vt:lpstr>
      <vt:lpstr>PowerPoint Presentation</vt:lpstr>
      <vt:lpstr>PowerPoint Presentation</vt:lpstr>
      <vt:lpstr>PowerPoint Presentation</vt:lpstr>
      <vt:lpstr>PowerPoint Presentation</vt:lpstr>
      <vt:lpstr>Crowdsourcing</vt:lpstr>
      <vt:lpstr>PowerPoint Presentation</vt:lpstr>
      <vt:lpstr>Deep Learning (or convnets, CNNs)</vt:lpstr>
      <vt:lpstr>Image Classification</vt:lpstr>
      <vt:lpstr>Image Classification: Problem</vt:lpstr>
      <vt:lpstr>PowerPoint Presentation</vt:lpstr>
      <vt:lpstr>PowerPoint Presentation</vt:lpstr>
      <vt:lpstr>Data-driven approach</vt:lpstr>
      <vt:lpstr>Data-driven approach</vt:lpstr>
      <vt:lpstr>PowerPoint Presentation</vt:lpstr>
      <vt:lpstr>PowerPoint Presentation</vt:lpstr>
      <vt:lpstr>Classifiers</vt:lpstr>
      <vt:lpstr>First: Nearest Neighbor (NN) Classifier</vt:lpstr>
      <vt:lpstr>PowerPoint Presentation</vt:lpstr>
      <vt:lpstr>CIFAR-10 and NN results</vt:lpstr>
      <vt:lpstr>CIFAR-10 and NN results</vt:lpstr>
      <vt:lpstr>k-nearest neighbor</vt:lpstr>
      <vt:lpstr>PowerPoint Presentation</vt:lpstr>
      <vt:lpstr>PowerPoint Presentation</vt:lpstr>
      <vt:lpstr>How to find the most similar training image? What is the distance metric? </vt:lpstr>
      <vt:lpstr>Choice of distance metric</vt:lpstr>
      <vt:lpstr>PowerPoint Presentation</vt:lpstr>
      <vt:lpstr>PowerPoint Presentation</vt:lpstr>
      <vt:lpstr>Visualization: L2 distance</vt:lpstr>
      <vt:lpstr>Hyperparameters</vt:lpstr>
      <vt:lpstr>Hyperparameters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Recap: How to pick hyperparameters?</vt:lpstr>
      <vt:lpstr>kNN -- Complexity and Storage</vt:lpstr>
      <vt:lpstr>PowerPoint Presentation</vt:lpstr>
      <vt:lpstr>k-Nearest Neighbors: Summary</vt:lpstr>
      <vt:lpstr>Linear classifiers</vt:lpstr>
      <vt:lpstr>Instead</vt:lpstr>
      <vt:lpstr>Score function</vt:lpstr>
      <vt:lpstr>Score function: f</vt:lpstr>
      <vt:lpstr>Parametric approach: Linear classifier</vt:lpstr>
      <vt:lpstr>Parametric approach: Linear classifier</vt:lpstr>
      <vt:lpstr>Linear Classifier</vt:lpstr>
      <vt:lpstr>PowerPoint Presentation</vt:lpstr>
      <vt:lpstr>Linear Classifier</vt:lpstr>
      <vt:lpstr>Computing scores</vt:lpstr>
      <vt:lpstr>Interpretation: Template matching</vt:lpstr>
      <vt:lpstr>Geometric Interpretation</vt:lpstr>
      <vt:lpstr>Linear classifiers</vt:lpstr>
      <vt:lpstr>PowerPoint Presentation</vt:lpstr>
      <vt:lpstr>PowerPoint Presentation</vt:lpstr>
      <vt:lpstr>PowerPoint Presentation</vt:lpstr>
      <vt:lpstr>PowerPoint Presentation</vt:lpstr>
      <vt:lpstr>Recap</vt:lpstr>
      <vt:lpstr>Linear classification</vt:lpstr>
      <vt:lpstr>PowerPoint Presentation</vt:lpstr>
      <vt:lpstr>Loss function, cost/objective function</vt:lpstr>
      <vt:lpstr>Simpler example: binary classification</vt:lpstr>
      <vt:lpstr>Linear classifiers</vt:lpstr>
      <vt:lpstr>What is a good loss function?</vt:lpstr>
      <vt:lpstr>Softmax classifier</vt:lpstr>
      <vt:lpstr>Cross-entropy loss</vt:lpstr>
      <vt:lpstr>Losses</vt:lpstr>
      <vt:lpstr>Aside: Loss function interpretation</vt:lpstr>
      <vt:lpstr>SVM vs. Softmax</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1223</cp:revision>
  <dcterms:created xsi:type="dcterms:W3CDTF">2009-08-25T02:47:59Z</dcterms:created>
  <dcterms:modified xsi:type="dcterms:W3CDTF">2019-04-22T18:03:37Z</dcterms:modified>
</cp:coreProperties>
</file>