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1230" r:id="rId3"/>
    <p:sldId id="1354" r:id="rId4"/>
    <p:sldId id="1516" r:id="rId5"/>
    <p:sldId id="1499" r:id="rId6"/>
    <p:sldId id="1500" r:id="rId7"/>
    <p:sldId id="1535" r:id="rId8"/>
    <p:sldId id="1541" r:id="rId9"/>
    <p:sldId id="1552" r:id="rId10"/>
    <p:sldId id="1553" r:id="rId11"/>
    <p:sldId id="1554" r:id="rId12"/>
    <p:sldId id="1555" r:id="rId13"/>
    <p:sldId id="1556" r:id="rId14"/>
    <p:sldId id="1557" r:id="rId15"/>
    <p:sldId id="1558" r:id="rId16"/>
    <p:sldId id="1559" r:id="rId17"/>
    <p:sldId id="1560" r:id="rId18"/>
    <p:sldId id="1561" r:id="rId19"/>
    <p:sldId id="1562" r:id="rId20"/>
    <p:sldId id="1563" r:id="rId21"/>
    <p:sldId id="1564" r:id="rId22"/>
    <p:sldId id="1565" r:id="rId23"/>
    <p:sldId id="1567" r:id="rId24"/>
    <p:sldId id="1566" r:id="rId25"/>
    <p:sldId id="1568" r:id="rId26"/>
    <p:sldId id="1571" r:id="rId27"/>
    <p:sldId id="1569" r:id="rId28"/>
    <p:sldId id="1572" r:id="rId29"/>
    <p:sldId id="1436" r:id="rId30"/>
    <p:sldId id="1493" r:id="rId31"/>
    <p:sldId id="1494" r:id="rId32"/>
    <p:sldId id="1495" r:id="rId33"/>
    <p:sldId id="1496" r:id="rId34"/>
    <p:sldId id="1573" r:id="rId35"/>
    <p:sldId id="1574" r:id="rId36"/>
    <p:sldId id="1575" r:id="rId37"/>
    <p:sldId id="1576" r:id="rId38"/>
    <p:sldId id="1577" r:id="rId39"/>
    <p:sldId id="1578" r:id="rId40"/>
    <p:sldId id="1579" r:id="rId41"/>
    <p:sldId id="1580" r:id="rId42"/>
    <p:sldId id="1581" r:id="rId43"/>
    <p:sldId id="1582" r:id="rId44"/>
    <p:sldId id="1583" r:id="rId45"/>
    <p:sldId id="1584" r:id="rId46"/>
    <p:sldId id="1585" r:id="rId47"/>
    <p:sldId id="1586" r:id="rId48"/>
    <p:sldId id="1587" r:id="rId49"/>
    <p:sldId id="1588" r:id="rId50"/>
    <p:sldId id="1589" r:id="rId51"/>
    <p:sldId id="1590" r:id="rId52"/>
    <p:sldId id="1591" r:id="rId53"/>
    <p:sldId id="1592" r:id="rId54"/>
    <p:sldId id="1593" r:id="rId55"/>
    <p:sldId id="1594" r:id="rId56"/>
    <p:sldId id="1595" r:id="rId57"/>
    <p:sldId id="1596" r:id="rId58"/>
    <p:sldId id="1597" r:id="rId59"/>
    <p:sldId id="1598" r:id="rId60"/>
    <p:sldId id="1599" r:id="rId61"/>
    <p:sldId id="1600" r:id="rId62"/>
    <p:sldId id="1601" r:id="rId63"/>
    <p:sldId id="1602" r:id="rId64"/>
    <p:sldId id="1603" r:id="rId65"/>
    <p:sldId id="1604" r:id="rId66"/>
    <p:sldId id="1605" r:id="rId67"/>
    <p:sldId id="1606" r:id="rId68"/>
    <p:sldId id="1607" r:id="rId69"/>
    <p:sldId id="1608" r:id="rId70"/>
    <p:sldId id="1609" r:id="rId71"/>
    <p:sldId id="1611" r:id="rId72"/>
    <p:sldId id="1612" r:id="rId73"/>
    <p:sldId id="1613" r:id="rId74"/>
    <p:sldId id="1614" r:id="rId75"/>
    <p:sldId id="1610" r:id="rId76"/>
    <p:sldId id="1615" r:id="rId7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3180" autoAdjust="0"/>
  </p:normalViewPr>
  <p:slideViewPr>
    <p:cSldViewPr>
      <p:cViewPr varScale="1">
        <p:scale>
          <a:sx n="57" d="100"/>
          <a:sy n="57" d="100"/>
        </p:scale>
        <p:origin x="139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optimization-2/" TargetMode="External"/><Relationship Id="rId2" Type="http://schemas.openxmlformats.org/officeDocument/2006/relationships/hyperlink" Target="http://cs231n.github.io/optimization-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people/karpathy/convnetjs/demo/cifar10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8458200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Backpropagation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2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/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3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vision.stanford.edu</a:t>
            </a:r>
            <a:r>
              <a:rPr lang="en-US" sz="1400" dirty="0"/>
              <a:t>/teaching/cs231n/</a:t>
            </a:r>
          </a:p>
        </p:txBody>
      </p:sp>
      <p:pic>
        <p:nvPicPr>
          <p:cNvPr id="1026" name="Picture 2" descr="Image result for backpropagation">
            <a:extLst>
              <a:ext uri="{FF2B5EF4-FFF2-40B4-BE49-F238E27FC236}">
                <a16:creationId xmlns:a16="http://schemas.microsoft.com/office/drawing/2014/main" id="{417AD41F-AEF1-4F3F-BC83-EB80D6A6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9825"/>
            <a:ext cx="5791200" cy="30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5455-B4F7-4B69-B1D2-2D26D475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BB83-0E8F-48C9-8A23-FB6B2343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599D-B258-4B8F-8A88-1C0BABE1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B113-0BEC-41AB-85FB-90B0ACBF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2866-0056-45DA-95B2-F0B33B075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6713-A9BC-435A-A0B6-4D38E96BA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FE13-ADD8-49CF-BF3F-C697BFFE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276E-C86F-463C-90AF-12503948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C5A2-C91C-4A9F-B098-8B731473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EE27-78B1-48CD-9010-DED2CBA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B004-DD50-4517-95D2-49B480CB2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6ED29-ABFC-4EA6-99AB-133390C6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3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BA300-2138-431C-9321-93DAF19FD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3"/>
          <a:stretch/>
        </p:blipFill>
        <p:spPr>
          <a:xfrm>
            <a:off x="0" y="856488"/>
            <a:ext cx="9144000" cy="46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9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5C26-81A7-42C2-BD72-5D9D8A05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17FA-AE65-41A3-9F41-3D1270FB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170A-5D0D-44DB-8DE9-B39BEB178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2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361-9219-48B1-8619-5D613B7E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DE4E4-146C-44E5-96A4-096A2ECC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4C4BC-2E47-4648-BC89-CC176352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2162-648A-4BA8-81AF-5A8B01D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53A8-3CFF-4AC8-9CCC-61113188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6C297-C2E1-4D82-9A34-A5559C95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5550-EF19-47CF-8FA1-0063EF2B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9E9F-2193-4F0E-90B3-A8D8441C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99A9E-3011-46DE-9B84-18B4DC197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6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09D1-048E-4E0D-9BF1-0FD3B96C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4A07-5260-46FB-93D5-50B529B3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E762E-0D28-4F28-85F0-1192B4584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Stochastic Gradient Descent &amp; Backpropagation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http://cs231n.github.io/optimization-1/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http://cs231n.github.io/optimization-2/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3F73-4A47-4411-A3E5-A19E661F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1D7DF-CB1F-4741-B18F-85DC90A4D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8754E-2E94-406D-8BC7-5FC1DC36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856489"/>
            <a:ext cx="9144000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7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A0D-8C17-4B28-9749-D2ECF07B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5BC5-66FA-4195-A8D1-33E9DBC1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A0F1-A8D0-4944-BFE2-C653AACD2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0" y="856489"/>
            <a:ext cx="9144000" cy="4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79EC-96FB-4117-87CB-8304383D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F8D1-5CEA-4C8B-A645-4DB84C2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64622-B50B-46AF-8DD1-1BC95D11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9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07E93-0839-475E-9F16-594A5AD0A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22"/>
          <a:stretch/>
        </p:blipFill>
        <p:spPr>
          <a:xfrm>
            <a:off x="0" y="856489"/>
            <a:ext cx="9144000" cy="38679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83BF6A-44DB-4708-BD12-D961BE4A8CD3}"/>
              </a:ext>
            </a:extLst>
          </p:cNvPr>
          <p:cNvSpPr/>
          <p:nvPr/>
        </p:nvSpPr>
        <p:spPr>
          <a:xfrm>
            <a:off x="228600" y="535518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https://cs.stanford.edu/people/karpathy/convnetjs/demo/cifar10.html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1548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076-473A-43CB-A35A-609FE10C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FF9EB-C01D-46B7-BCEB-13ED100E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FFE7-8878-4394-BA6E-9918A77AD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79" b="12974"/>
          <a:stretch/>
        </p:blipFill>
        <p:spPr>
          <a:xfrm>
            <a:off x="0" y="1904999"/>
            <a:ext cx="9144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3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59C3-D571-45BB-A768-7D556680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91AB-DCB5-4B25-BDD4-9661C72E0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know what the structure of our function from images -&gt; class scores is</a:t>
            </a:r>
          </a:p>
          <a:p>
            <a:endParaRPr lang="en-US" dirty="0"/>
          </a:p>
          <a:p>
            <a:r>
              <a:rPr lang="en-US" dirty="0"/>
              <a:t>How do we learn the weights?</a:t>
            </a:r>
          </a:p>
          <a:p>
            <a:endParaRPr lang="en-US" dirty="0"/>
          </a:p>
          <a:p>
            <a:r>
              <a:rPr lang="en-US" dirty="0"/>
              <a:t>Answer: Stochastic gradient descent</a:t>
            </a:r>
          </a:p>
          <a:p>
            <a:pPr lvl="1"/>
            <a:r>
              <a:rPr lang="en-US" dirty="0"/>
              <a:t>Requires that we compute the derivative of the training loss with respect to all weights</a:t>
            </a:r>
          </a:p>
        </p:txBody>
      </p:sp>
    </p:spTree>
    <p:extLst>
      <p:ext uri="{BB962C8B-B14F-4D97-AF65-F5344CB8AC3E}">
        <p14:creationId xmlns:p14="http://schemas.microsoft.com/office/powerpoint/2010/main" val="16230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F373-E376-4986-B9A9-B9E9FE1E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B64B-6D84-4E68-842D-B54491E7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06" y="3733800"/>
            <a:ext cx="3230930" cy="134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2688C-C04E-4C46-8857-F582B52F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47914"/>
            <a:ext cx="3333546" cy="623886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2E0136C-5931-4254-B71B-08E162F99068}"/>
              </a:ext>
            </a:extLst>
          </p:cNvPr>
          <p:cNvSpPr/>
          <p:nvPr/>
        </p:nvSpPr>
        <p:spPr>
          <a:xfrm>
            <a:off x="3810000" y="2040630"/>
            <a:ext cx="1238454" cy="1238454"/>
          </a:xfrm>
          <a:prstGeom prst="mathMultiply">
            <a:avLst>
              <a:gd name="adj1" fmla="val 72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8CA49-3D04-4D9C-BF1E-41964407F98D}"/>
              </a:ext>
            </a:extLst>
          </p:cNvPr>
          <p:cNvSpPr txBox="1"/>
          <p:nvPr/>
        </p:nvSpPr>
        <p:spPr>
          <a:xfrm>
            <a:off x="4931843" y="2438400"/>
            <a:ext cx="2154757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 </a:t>
            </a:r>
            <a:r>
              <a:rPr lang="en-US" sz="2400" dirty="0"/>
              <a:t>is a deep CNN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0512F-E47E-47B1-8293-D423AA9E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49" y="5052646"/>
            <a:ext cx="4951248" cy="880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EF68CC-3EA7-4322-9AEC-0D7D38D66272}"/>
              </a:ext>
            </a:extLst>
          </p:cNvPr>
          <p:cNvSpPr txBox="1"/>
          <p:nvPr/>
        </p:nvSpPr>
        <p:spPr>
          <a:xfrm>
            <a:off x="4648200" y="4193614"/>
            <a:ext cx="2469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Cross-entropy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9E85C-B471-4EFC-9D16-2608E3593A45}"/>
              </a:ext>
            </a:extLst>
          </p:cNvPr>
          <p:cNvSpPr txBox="1"/>
          <p:nvPr/>
        </p:nvSpPr>
        <p:spPr>
          <a:xfrm>
            <a:off x="5784934" y="5262249"/>
            <a:ext cx="3315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loss + regularization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B5878-5EEC-4B9A-9942-0AECC46A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6104926"/>
            <a:ext cx="2250557" cy="6570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C6AB8-B64A-4D31-A40E-5469283A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Function </a:t>
            </a:r>
            <a:r>
              <a:rPr lang="en-US" i="1" dirty="0"/>
              <a:t>f</a:t>
            </a:r>
            <a:r>
              <a:rPr lang="en-US" dirty="0"/>
              <a:t> maps images to class scores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 maps class scores to “badness”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3AF2A-F686-4F3F-85EF-A6E4E153D030}"/>
              </a:ext>
            </a:extLst>
          </p:cNvPr>
          <p:cNvSpPr txBox="1"/>
          <p:nvPr/>
        </p:nvSpPr>
        <p:spPr>
          <a:xfrm>
            <a:off x="4114800" y="6229290"/>
            <a:ext cx="4878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(gradient of L w.r.t. W, computed analytically)</a:t>
            </a:r>
          </a:p>
        </p:txBody>
      </p:sp>
    </p:spTree>
    <p:extLst>
      <p:ext uri="{BB962C8B-B14F-4D97-AF65-F5344CB8AC3E}">
        <p14:creationId xmlns:p14="http://schemas.microsoft.com/office/powerpoint/2010/main" val="19247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F0DD-C50E-4358-8A69-F9B1FB3E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graphs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DEFD9-C705-4810-9E49-5B271250A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7" b="15935"/>
          <a:stretch/>
        </p:blipFill>
        <p:spPr>
          <a:xfrm>
            <a:off x="0" y="1676399"/>
            <a:ext cx="9144000" cy="3505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C45C96-01F1-401D-BBAB-ED7FBE45D953}"/>
              </a:ext>
            </a:extLst>
          </p:cNvPr>
          <p:cNvGrpSpPr/>
          <p:nvPr/>
        </p:nvGrpSpPr>
        <p:grpSpPr>
          <a:xfrm>
            <a:off x="1295400" y="5029200"/>
            <a:ext cx="6248400" cy="369332"/>
            <a:chOff x="1295400" y="5029200"/>
            <a:chExt cx="6248400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3E035D-76C0-4BDF-9A3F-AD75A2BEDD1C}"/>
                </a:ext>
              </a:extLst>
            </p:cNvPr>
            <p:cNvCxnSpPr/>
            <p:nvPr/>
          </p:nvCxnSpPr>
          <p:spPr>
            <a:xfrm>
              <a:off x="1295400" y="50292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F2E901-E9FE-40DB-8BF0-E49A92F1CECC}"/>
                </a:ext>
              </a:extLst>
            </p:cNvPr>
            <p:cNvSpPr txBox="1"/>
            <p:nvPr/>
          </p:nvSpPr>
          <p:spPr>
            <a:xfrm>
              <a:off x="1981200" y="5029200"/>
              <a:ext cx="4908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 pass: compute loss using current weights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391F-D7AC-4231-A0EB-95B760C7BA2B}"/>
              </a:ext>
            </a:extLst>
          </p:cNvPr>
          <p:cNvGrpSpPr/>
          <p:nvPr/>
        </p:nvGrpSpPr>
        <p:grpSpPr>
          <a:xfrm>
            <a:off x="685800" y="5715000"/>
            <a:ext cx="7871963" cy="646331"/>
            <a:chOff x="685800" y="5715000"/>
            <a:chExt cx="7871963" cy="64633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BCBDBE-F1FD-4ED2-B9E6-4131038B959E}"/>
                </a:ext>
              </a:extLst>
            </p:cNvPr>
            <p:cNvCxnSpPr/>
            <p:nvPr/>
          </p:nvCxnSpPr>
          <p:spPr>
            <a:xfrm>
              <a:off x="1295400" y="57150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DA20AB-7C95-45D8-8B7B-B53175CDDADB}"/>
                </a:ext>
              </a:extLst>
            </p:cNvPr>
            <p:cNvSpPr txBox="1"/>
            <p:nvPr/>
          </p:nvSpPr>
          <p:spPr>
            <a:xfrm>
              <a:off x="685800" y="5715000"/>
              <a:ext cx="78719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Backwards pass: compute gradients of loss w.r.t. weights, then update the weights</a:t>
              </a:r>
            </a:p>
            <a:p>
              <a:pPr algn="ctr"/>
              <a:r>
                <a:rPr lang="en-US" dirty="0"/>
                <a:t>(backpropagation algorithm)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5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due tomorrow, April 26, 2018, by 11:59pm</a:t>
            </a:r>
          </a:p>
          <a:p>
            <a:endParaRPr lang="en-US" dirty="0"/>
          </a:p>
          <a:p>
            <a:r>
              <a:rPr lang="en-US" dirty="0"/>
              <a:t>Quiz 3 in class, Monday, 4/30, first 10 minutes of class</a:t>
            </a:r>
          </a:p>
          <a:p>
            <a:endParaRPr lang="en-US" dirty="0"/>
          </a:p>
          <a:p>
            <a:r>
              <a:rPr lang="en-US" dirty="0"/>
              <a:t>Final exam in class, May 9</a:t>
            </a:r>
          </a:p>
          <a:p>
            <a:pPr lvl="1"/>
            <a:r>
              <a:rPr lang="en-US" dirty="0"/>
              <a:t>Will provide some study materials</a:t>
            </a:r>
          </a:p>
        </p:txBody>
      </p:sp>
    </p:spTree>
    <p:extLst>
      <p:ext uri="{BB962C8B-B14F-4D97-AF65-F5344CB8AC3E}">
        <p14:creationId xmlns:p14="http://schemas.microsoft.com/office/powerpoint/2010/main" val="309634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A5938-3521-4859-AAE3-B67D4DCE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EEF77-D157-41A9-89CC-BBF202DDE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FBFAC-5419-40FB-BB26-BE9F380A4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94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7CD5-45EF-4BE0-BB20-9DF35F8F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D29FA-D0B6-4C0D-8C9A-73A2245A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6C0FB-470E-4F79-AE74-B5006A6F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83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67AF-E27E-452A-B323-BD9740AE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A5FAE-82DE-4FF0-B2C7-9F2A41F5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4DE8-0FD3-4A5F-8A74-30028856A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7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5D8E-71C5-4DC6-9E73-25431CFD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44F3-1579-42D6-B043-770872DF7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C6A57-9C19-4078-B10B-08D21767B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8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7EF58-E725-494F-8847-6E7DA04D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21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AC839-3A55-4CC4-B2D1-96A7BCD7C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9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19BF1-9FAD-48B9-AA89-5BD8FAC5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9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8E9909-3085-4FE9-A561-704ADB971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527D4-4043-476F-A8A8-51764ADB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0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598C4-25B0-40B3-B26B-5D0CE5977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0" y="856488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train CNNs</a:t>
            </a:r>
          </a:p>
          <a:p>
            <a:pPr lvl="1"/>
            <a:r>
              <a:rPr lang="en-US" dirty="0"/>
              <a:t>Backpropagation algorithm</a:t>
            </a:r>
          </a:p>
          <a:p>
            <a:pPr lvl="1"/>
            <a:r>
              <a:rPr lang="en-US" dirty="0"/>
              <a:t>Best practices for training deep CNNs</a:t>
            </a:r>
          </a:p>
          <a:p>
            <a:pPr lvl="1"/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615F8-DE34-4033-B007-846CCA6F4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94"/>
          <a:stretch/>
        </p:blipFill>
        <p:spPr>
          <a:xfrm>
            <a:off x="0" y="856488"/>
            <a:ext cx="9144000" cy="45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9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83295-4BA8-4231-8766-D7D7969F1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56"/>
          <a:stretch/>
        </p:blipFill>
        <p:spPr>
          <a:xfrm>
            <a:off x="0" y="856489"/>
            <a:ext cx="9144000" cy="44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5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C69FB-5DAE-49FA-A8A0-5CAD9D88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0" y="856488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B0568-F5C5-4DD7-A031-ED9B422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FFE221-F190-44E2-8039-8D9A70A83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57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4382C-72F1-4AC9-97F2-F11699D0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8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38A30D-67B2-4104-9F10-F5CFFBBB8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1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0F2B2-7547-4A09-A6CA-868D16D8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02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B4D9C3-01FF-416B-92A8-4F873F3A4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87"/>
          <a:stretch/>
        </p:blipFill>
        <p:spPr>
          <a:xfrm>
            <a:off x="0" y="856489"/>
            <a:ext cx="9144000" cy="44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7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5CD66-B7F1-4471-81B2-3AAF96566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26"/>
          <a:stretch/>
        </p:blipFill>
        <p:spPr>
          <a:xfrm>
            <a:off x="0" y="856488"/>
            <a:ext cx="9144000" cy="44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548DE4-71F9-4CE7-AF5A-68058583A5AD}"/>
              </a:ext>
            </a:extLst>
          </p:cNvPr>
          <p:cNvGrpSpPr/>
          <p:nvPr/>
        </p:nvGrpSpPr>
        <p:grpSpPr>
          <a:xfrm>
            <a:off x="1981200" y="2362200"/>
            <a:ext cx="5102896" cy="3810000"/>
            <a:chOff x="2020552" y="2362200"/>
            <a:chExt cx="5102896" cy="381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AA95F-0182-4EC4-9A44-4D676F78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0552" y="2362200"/>
              <a:ext cx="5102896" cy="34004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D2E770-F598-4A26-B1A2-305C8EADC451}"/>
                </a:ext>
              </a:extLst>
            </p:cNvPr>
            <p:cNvSpPr/>
            <p:nvPr/>
          </p:nvSpPr>
          <p:spPr>
            <a:xfrm>
              <a:off x="5791200" y="5181600"/>
              <a:ext cx="10668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9E0342-74B4-45DB-8CE6-14BD5C27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time: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8903-F8BC-4C89-AB9A-2F52EED3D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/>
              <a:t>Computation graph for a 2-layer neural network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FDA880-3346-4C28-8712-8BF4B87A2BD9}"/>
              </a:ext>
            </a:extLst>
          </p:cNvPr>
          <p:cNvCxnSpPr>
            <a:cxnSpLocks/>
          </p:cNvCxnSpPr>
          <p:nvPr/>
        </p:nvCxnSpPr>
        <p:spPr>
          <a:xfrm flipH="1" flipV="1">
            <a:off x="4343400" y="480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12C52-07E8-4ED8-BA6D-24D32E2BC32F}"/>
              </a:ext>
            </a:extLst>
          </p:cNvPr>
          <p:cNvSpPr txBox="1"/>
          <p:nvPr/>
        </p:nvSpPr>
        <p:spPr>
          <a:xfrm>
            <a:off x="6597069" y="5943600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Neuron</a:t>
            </a:r>
            <a:r>
              <a:rPr lang="en-US" sz="2400" dirty="0"/>
              <a:t> or </a:t>
            </a:r>
            <a:r>
              <a:rPr lang="en-US" sz="2400" i="1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586083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570AF7-DC12-46FD-8558-8A30ECE47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69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118D7-B8FD-4E75-89A8-41E4E2AD8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71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BD71-A33F-4CD4-B4AA-A16DD0BAF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037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9D38C-2EF5-4CC9-886E-6D7B61E24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79"/>
          <a:stretch/>
        </p:blipFill>
        <p:spPr>
          <a:xfrm>
            <a:off x="0" y="856489"/>
            <a:ext cx="9144000" cy="44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29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BCD9A-14ED-43C5-80B3-203257B1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79"/>
          <a:stretch/>
        </p:blipFill>
        <p:spPr>
          <a:xfrm>
            <a:off x="0" y="856489"/>
            <a:ext cx="9144000" cy="44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3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95B16-69DF-48A5-A99B-89090FE0D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40"/>
          <a:stretch/>
        </p:blipFill>
        <p:spPr>
          <a:xfrm>
            <a:off x="0" y="856488"/>
            <a:ext cx="9144000" cy="44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7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FF04B-2103-4B03-A7EC-48EE3DC8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02"/>
          <a:stretch/>
        </p:blipFill>
        <p:spPr>
          <a:xfrm>
            <a:off x="0" y="856489"/>
            <a:ext cx="9144000" cy="44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6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8D7FB-2DCF-4694-950C-013031D6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056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DC69B-891E-484D-878B-68656D4FA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02"/>
          <a:stretch/>
        </p:blipFill>
        <p:spPr>
          <a:xfrm>
            <a:off x="0" y="856489"/>
            <a:ext cx="9144000" cy="44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872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423B4-F8E3-4281-9E25-188AD09FD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87"/>
          <a:stretch/>
        </p:blipFill>
        <p:spPr>
          <a:xfrm>
            <a:off x="0" y="856489"/>
            <a:ext cx="9144000" cy="44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5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time: 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C567A-0E87-4479-AAA1-10D95F2A4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33"/>
          <a:stretch/>
        </p:blipFill>
        <p:spPr>
          <a:xfrm>
            <a:off x="0" y="856489"/>
            <a:ext cx="9144000" cy="4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8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AAD45-9427-4644-9289-252FAF2E9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48"/>
          <a:stretch/>
        </p:blipFill>
        <p:spPr>
          <a:xfrm>
            <a:off x="0" y="856488"/>
            <a:ext cx="9144000" cy="44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42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56D9E-B5DD-469A-835B-9B7ECAFC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48"/>
          <a:stretch/>
        </p:blipFill>
        <p:spPr>
          <a:xfrm>
            <a:off x="0" y="856488"/>
            <a:ext cx="9144000" cy="44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53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0C527D-C43A-4C72-BD3D-7FAF7B38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33"/>
          <a:stretch/>
        </p:blipFill>
        <p:spPr>
          <a:xfrm>
            <a:off x="0" y="856489"/>
            <a:ext cx="9144000" cy="4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4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C7AEC-A9BF-4CFC-8F13-4C17505B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4"/>
          <a:stretch/>
        </p:blipFill>
        <p:spPr>
          <a:xfrm>
            <a:off x="0" y="856488"/>
            <a:ext cx="9144000" cy="44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3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35888-89E9-46AA-BBA8-C92802C94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9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91817-65F3-498D-A98F-E9ADC1B32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86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2D5DA-EEB6-49D0-B60E-AF3C4159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36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695D7-3FE7-4400-9DE8-76ED1D30A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36"/>
          <a:stretch/>
        </p:blipFill>
        <p:spPr>
          <a:xfrm>
            <a:off x="0" y="856489"/>
            <a:ext cx="9144000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696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2B4AD-A711-4811-9D64-D801E1E2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4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0" y="1447800"/>
            <a:ext cx="9144000" cy="4553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6A3C9-D8EB-4B18-951C-93FA2CB1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convolutional layers</a:t>
            </a:r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E8874-7360-47D0-811D-2D906D1E2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23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A2F65-CDE6-4890-BEA0-245C12E2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2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52E45B-03E0-4B32-AF8B-F7762D4C6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6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3E004-82F8-4755-A3CC-A28C56F06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507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1DA8B-7A64-4DCC-BD97-CC6AC0B06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7D6F-9725-4E9E-97BE-71BD4CB5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A87A-DB02-4C6B-8091-7E4B15CC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37F02-E195-4A6B-B14B-F900A1A1A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49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121A-5592-4A9F-90F5-EB5C1B05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9D585-0848-4609-B1A8-B64750754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2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7F0A4-B003-4A87-87A2-D1350E28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34"/>
          <a:stretch/>
        </p:blipFill>
        <p:spPr>
          <a:xfrm>
            <a:off x="0" y="1600200"/>
            <a:ext cx="9144000" cy="46030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D121A2-3E24-4EA8-8CEE-F7F1054D3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Last time: 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61145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3D62-8D30-47BC-8EEB-A5C0BD4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111-7D68-4B5C-9ED1-AA17B55A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CBF6F-F86F-4441-B8AC-0D6D6E864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32"/>
          <a:stretch/>
        </p:blipFill>
        <p:spPr>
          <a:xfrm>
            <a:off x="0" y="856489"/>
            <a:ext cx="9144000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70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26061</TotalTime>
  <Words>361</Words>
  <Application>Microsoft Office PowerPoint</Application>
  <PresentationFormat>On-screen Show (4:3)</PresentationFormat>
  <Paragraphs>60</Paragraphs>
  <Slides>76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ＭＳ Ｐゴシック</vt:lpstr>
      <vt:lpstr>Arial</vt:lpstr>
      <vt:lpstr>Calibri</vt:lpstr>
      <vt:lpstr>Office Theme</vt:lpstr>
      <vt:lpstr>Backpropagation</vt:lpstr>
      <vt:lpstr>Readings</vt:lpstr>
      <vt:lpstr>Announcements</vt:lpstr>
      <vt:lpstr>Today</vt:lpstr>
      <vt:lpstr>Last time: neural networks</vt:lpstr>
      <vt:lpstr>Last time: convolutional neural networks</vt:lpstr>
      <vt:lpstr>Last time: convolutional layers</vt:lpstr>
      <vt:lpstr>Last time: 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CNNs</vt:lpstr>
      <vt:lpstr>Questions?</vt:lpstr>
      <vt:lpstr>Bigger picture</vt:lpstr>
      <vt:lpstr>Back to optimization</vt:lpstr>
      <vt:lpstr>Where we are</vt:lpstr>
      <vt:lpstr>Computation 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1556</cp:revision>
  <dcterms:created xsi:type="dcterms:W3CDTF">2009-08-25T02:47:59Z</dcterms:created>
  <dcterms:modified xsi:type="dcterms:W3CDTF">2018-04-26T00:41:16Z</dcterms:modified>
</cp:coreProperties>
</file>