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1291" r:id="rId3"/>
    <p:sldId id="1270" r:id="rId4"/>
    <p:sldId id="1251" r:id="rId5"/>
    <p:sldId id="1252" r:id="rId6"/>
    <p:sldId id="1253" r:id="rId7"/>
    <p:sldId id="1307" r:id="rId8"/>
    <p:sldId id="1308" r:id="rId9"/>
    <p:sldId id="1255" r:id="rId10"/>
    <p:sldId id="1256" r:id="rId11"/>
    <p:sldId id="1257" r:id="rId12"/>
    <p:sldId id="1258" r:id="rId13"/>
    <p:sldId id="1260" r:id="rId14"/>
    <p:sldId id="1264" r:id="rId15"/>
    <p:sldId id="1216" r:id="rId16"/>
    <p:sldId id="1248" r:id="rId17"/>
    <p:sldId id="1324" r:id="rId18"/>
    <p:sldId id="1309" r:id="rId19"/>
    <p:sldId id="1217" r:id="rId20"/>
    <p:sldId id="1219" r:id="rId21"/>
    <p:sldId id="1254" r:id="rId22"/>
    <p:sldId id="1306" r:id="rId23"/>
    <p:sldId id="1242" r:id="rId24"/>
    <p:sldId id="1218" r:id="rId25"/>
    <p:sldId id="1271" r:id="rId26"/>
    <p:sldId id="1272" r:id="rId27"/>
    <p:sldId id="1221" r:id="rId28"/>
    <p:sldId id="1224" r:id="rId29"/>
    <p:sldId id="1316" r:id="rId30"/>
    <p:sldId id="1317" r:id="rId31"/>
    <p:sldId id="1220" r:id="rId32"/>
    <p:sldId id="1223" r:id="rId33"/>
    <p:sldId id="1310" r:id="rId34"/>
    <p:sldId id="1311" r:id="rId35"/>
    <p:sldId id="1249" r:id="rId36"/>
    <p:sldId id="1276" r:id="rId37"/>
    <p:sldId id="1279" r:id="rId38"/>
    <p:sldId id="1312" r:id="rId39"/>
    <p:sldId id="1313" r:id="rId40"/>
    <p:sldId id="1280" r:id="rId41"/>
    <p:sldId id="1281" r:id="rId42"/>
    <p:sldId id="1314" r:id="rId43"/>
    <p:sldId id="1315" r:id="rId44"/>
    <p:sldId id="1282" r:id="rId45"/>
    <p:sldId id="1273" r:id="rId46"/>
    <p:sldId id="1222" r:id="rId47"/>
    <p:sldId id="1283" r:id="rId48"/>
    <p:sldId id="1318" r:id="rId49"/>
    <p:sldId id="1284" r:id="rId50"/>
    <p:sldId id="1286" r:id="rId51"/>
    <p:sldId id="1229" r:id="rId52"/>
    <p:sldId id="1288" r:id="rId53"/>
    <p:sldId id="1289" r:id="rId54"/>
    <p:sldId id="1287" r:id="rId55"/>
    <p:sldId id="1231" r:id="rId56"/>
    <p:sldId id="1290" r:id="rId57"/>
    <p:sldId id="1233" r:id="rId58"/>
    <p:sldId id="1232" r:id="rId59"/>
    <p:sldId id="1235" r:id="rId60"/>
    <p:sldId id="1234" r:id="rId61"/>
    <p:sldId id="1237" r:id="rId62"/>
    <p:sldId id="1319" r:id="rId63"/>
    <p:sldId id="1320" r:id="rId64"/>
    <p:sldId id="1321" r:id="rId65"/>
    <p:sldId id="1322" r:id="rId6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0" autoAdjust="0"/>
    <p:restoredTop sz="91128" autoAdjust="0"/>
  </p:normalViewPr>
  <p:slideViewPr>
    <p:cSldViewPr>
      <p:cViewPr varScale="1">
        <p:scale>
          <a:sx n="60" d="100"/>
          <a:sy n="60" d="100"/>
        </p:scale>
        <p:origin x="129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65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</a:t>
            </a:r>
            <a:r>
              <a:rPr lang="en-US" baseline="0" dirty="0"/>
              <a:t> plays an unrealistically large role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07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bad cat score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27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row of W is a</a:t>
            </a:r>
            <a:r>
              <a:rPr lang="en-US" baseline="0" dirty="0"/>
              <a:t> template for that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5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26BAFA-5131-4BD2-8741-D6A9B82D8B51}" type="slidenum">
              <a:rPr lang="en-US"/>
              <a:pPr/>
              <a:t>61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stanford.edu/teaching/cs231n-demos/kn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rekognition/" TargetMode="External"/><Relationship Id="rId2" Type="http://schemas.openxmlformats.org/officeDocument/2006/relationships/hyperlink" Target="https://cloud.google.com/vis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azure.microsoft.com/en-us/services/cognitive-services/computer-vision/" TargetMode="External"/><Relationship Id="rId4" Type="http://schemas.openxmlformats.org/officeDocument/2006/relationships/hyperlink" Target="https://www.clarifai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81200"/>
            <a:ext cx="7913928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Image Classification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-174625"/>
            <a:ext cx="7086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/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750361" y="6334780"/>
            <a:ext cx="4393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Slides from Fei-Fei Li, Justin Johnson, Serena Yeung</a:t>
            </a:r>
          </a:p>
          <a:p>
            <a:r>
              <a:rPr lang="en-US" sz="1400" dirty="0"/>
              <a:t>http://</a:t>
            </a:r>
            <a:r>
              <a:rPr lang="en-US" sz="1400" dirty="0" err="1"/>
              <a:t>vision.stanford.edu</a:t>
            </a:r>
            <a:r>
              <a:rPr lang="en-US" sz="1400" dirty="0"/>
              <a:t>/teaching/cs231n/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95" y="2883725"/>
            <a:ext cx="6584509" cy="32948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0 at 12.11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1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96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293" name="TextBox 20"/>
          <p:cNvSpPr txBox="1">
            <a:spLocks noChangeArrowheads="1"/>
          </p:cNvSpPr>
          <p:nvPr/>
        </p:nvSpPr>
        <p:spPr bwMode="auto">
          <a:xfrm>
            <a:off x="3910013" y="4648200"/>
            <a:ext cx="120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00"/>
                </a:solidFill>
              </a:rPr>
              <a:t>Testing</a:t>
            </a:r>
          </a:p>
        </p:txBody>
      </p:sp>
      <p:sp>
        <p:nvSpPr>
          <p:cNvPr id="12294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50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Test Image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</a:rPr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lIns="91434" tIns="45717" rIns="91434" bIns="45717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Image Categorization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276600" y="21336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2303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23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638800" y="33528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200400" y="33528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590800" y="3657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029200" y="3657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 rot="1562854">
            <a:off x="5083175" y="2778125"/>
            <a:ext cx="577850" cy="311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7315200" y="3657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7924800" y="34290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12311" name="TextBox 13"/>
          <p:cNvSpPr txBox="1">
            <a:spLocks noChangeArrowheads="1"/>
          </p:cNvSpPr>
          <p:nvPr/>
        </p:nvSpPr>
        <p:spPr bwMode="auto">
          <a:xfrm>
            <a:off x="3835400" y="1295400"/>
            <a:ext cx="134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chemeClr val="bg2"/>
                </a:solidFill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9795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5334000" cy="1371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Crowdsourcing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6600" y="36576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3316" name="Group 12"/>
          <p:cNvGrpSpPr>
            <a:grpSpLocks/>
          </p:cNvGrpSpPr>
          <p:nvPr/>
        </p:nvGrpSpPr>
        <p:grpSpPr bwMode="auto">
          <a:xfrm>
            <a:off x="457200" y="4191000"/>
            <a:ext cx="1828800" cy="2133600"/>
            <a:chOff x="228600" y="1417320"/>
            <a:chExt cx="2438400" cy="2849880"/>
          </a:xfrm>
        </p:grpSpPr>
        <p:pic>
          <p:nvPicPr>
            <p:cNvPr id="133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" y="2536916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84226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7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110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006"/>
              <a:ext cx="2438400" cy="28201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48768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3318" name="TextBox 13"/>
          <p:cNvSpPr txBox="1">
            <a:spLocks noChangeArrowheads="1"/>
          </p:cNvSpPr>
          <p:nvPr/>
        </p:nvSpPr>
        <p:spPr bwMode="auto">
          <a:xfrm>
            <a:off x="4038600" y="6019800"/>
            <a:ext cx="134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48768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5181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5181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562854">
            <a:off x="5083175" y="4302125"/>
            <a:ext cx="577850" cy="311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315200" y="5181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49530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2590800"/>
            <a:ext cx="1981200" cy="12001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91434" tIns="45717" rIns="91434" bIns="4571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Show images,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Collect and filter labels</a:t>
            </a:r>
          </a:p>
        </p:txBody>
      </p:sp>
      <p:sp>
        <p:nvSpPr>
          <p:cNvPr id="25" name="Right Arrow 24"/>
          <p:cNvSpPr/>
          <p:nvPr/>
        </p:nvSpPr>
        <p:spPr>
          <a:xfrm rot="5400000">
            <a:off x="1181100" y="3848100"/>
            <a:ext cx="533400" cy="304800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327" name="Group 12"/>
          <p:cNvGrpSpPr>
            <a:grpSpLocks/>
          </p:cNvGrpSpPr>
          <p:nvPr/>
        </p:nvGrpSpPr>
        <p:grpSpPr bwMode="auto">
          <a:xfrm>
            <a:off x="533400" y="304800"/>
            <a:ext cx="1828800" cy="2133600"/>
            <a:chOff x="228600" y="1417320"/>
            <a:chExt cx="2438400" cy="2849880"/>
          </a:xfrm>
        </p:grpSpPr>
        <p:pic>
          <p:nvPicPr>
            <p:cNvPr id="1332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" y="2536916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84226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2006600" cy="110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Unlabeled Images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28600" y="1447006"/>
              <a:ext cx="2438400" cy="28201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9" name="Right Arrow 38"/>
          <p:cNvSpPr/>
          <p:nvPr/>
        </p:nvSpPr>
        <p:spPr>
          <a:xfrm rot="1331920">
            <a:off x="2628900" y="3492500"/>
            <a:ext cx="533400" cy="304800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5-04-10 at 8.40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8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32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(</a:t>
            </a:r>
            <a:r>
              <a:rPr lang="en-US"/>
              <a:t>or convnets, CNNs)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Since 2012, huge impact, best results</a:t>
            </a:r>
          </a:p>
          <a:p>
            <a:r>
              <a:rPr lang="en-US" dirty="0"/>
              <a:t>Can soak up all the data for better prediction</a:t>
            </a:r>
          </a:p>
        </p:txBody>
      </p:sp>
    </p:spTree>
    <p:extLst>
      <p:ext uri="{BB962C8B-B14F-4D97-AF65-F5344CB8AC3E}">
        <p14:creationId xmlns:p14="http://schemas.microsoft.com/office/powerpoint/2010/main" val="3358157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 descr="Screen Shot 2015-04-13 at 9.09.2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419737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548418" y="6457890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Slides from Andrej </a:t>
            </a:r>
            <a:r>
              <a:rPr lang="en-US" sz="1000" dirty="0" err="1"/>
              <a:t>Karpathy</a:t>
            </a:r>
            <a:r>
              <a:rPr lang="en-US" sz="1000" dirty="0"/>
              <a:t> and </a:t>
            </a:r>
            <a:r>
              <a:rPr lang="en-US" sz="1000" dirty="0" err="1"/>
              <a:t>Fei-Fei</a:t>
            </a:r>
            <a:r>
              <a:rPr lang="en-US" sz="1000" dirty="0"/>
              <a:t> Li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vision.stanford.edu</a:t>
            </a:r>
            <a:r>
              <a:rPr lang="en-US" sz="1000" dirty="0"/>
              <a:t>/teaching/cs231n/</a:t>
            </a:r>
          </a:p>
        </p:txBody>
      </p:sp>
    </p:spTree>
    <p:extLst>
      <p:ext uri="{BB962C8B-B14F-4D97-AF65-F5344CB8AC3E}">
        <p14:creationId xmlns:p14="http://schemas.microsoft.com/office/powerpoint/2010/main" val="185334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Classification: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28800"/>
            <a:ext cx="68580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8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6811-FC11-4EBB-9A89-FE1DE963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ABF1C-2A70-40A7-97A2-DF4ADCF60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B53E3-A151-4C9C-8874-453B3E271B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7"/>
          <a:stretch/>
        </p:blipFill>
        <p:spPr>
          <a:xfrm>
            <a:off x="378" y="856701"/>
            <a:ext cx="9143244" cy="470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58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DAD9CF-6519-4E21-8616-56A8BF2EB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" y="1243764"/>
            <a:ext cx="9143244" cy="4370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A447B-3FFA-4C36-AAFA-9F3D4141B0BA}"/>
              </a:ext>
            </a:extLst>
          </p:cNvPr>
          <p:cNvSpPr txBox="1"/>
          <p:nvPr/>
        </p:nvSpPr>
        <p:spPr>
          <a:xfrm>
            <a:off x="4419245" y="6519446"/>
            <a:ext cx="4724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Fei-Fei Li &amp; Justin Johnson &amp; Serena Yeung</a:t>
            </a:r>
          </a:p>
        </p:txBody>
      </p:sp>
    </p:spTree>
    <p:extLst>
      <p:ext uri="{BB962C8B-B14F-4D97-AF65-F5344CB8AC3E}">
        <p14:creationId xmlns:p14="http://schemas.microsoft.com/office/powerpoint/2010/main" val="3408174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3 at 9.12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971800"/>
            <a:ext cx="6972300" cy="3775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16763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Collect a database of images with labels</a:t>
            </a:r>
          </a:p>
          <a:p>
            <a:r>
              <a:rPr lang="en-US" dirty="0"/>
              <a:t>Use ML to train an image classifier</a:t>
            </a:r>
          </a:p>
          <a:p>
            <a:r>
              <a:rPr lang="en-US" dirty="0"/>
              <a:t>Evaluate the classifier on test images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548418" y="6457890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Slides from Andrej </a:t>
            </a:r>
            <a:r>
              <a:rPr lang="en-US" sz="1000" dirty="0" err="1"/>
              <a:t>Karpathy</a:t>
            </a:r>
            <a:r>
              <a:rPr lang="en-US" sz="1000" dirty="0"/>
              <a:t> and </a:t>
            </a:r>
            <a:r>
              <a:rPr lang="en-US" sz="1000" dirty="0" err="1"/>
              <a:t>Fei-Fei</a:t>
            </a:r>
            <a:r>
              <a:rPr lang="en-US" sz="1000" dirty="0"/>
              <a:t> Li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vision.stanford.edu</a:t>
            </a:r>
            <a:r>
              <a:rPr lang="en-US" sz="1000" dirty="0"/>
              <a:t>/teaching/cs231n/</a:t>
            </a:r>
          </a:p>
        </p:txBody>
      </p:sp>
    </p:spTree>
    <p:extLst>
      <p:ext uri="{BB962C8B-B14F-4D97-AF65-F5344CB8AC3E}">
        <p14:creationId xmlns:p14="http://schemas.microsoft.com/office/powerpoint/2010/main" val="20931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7EB23-096A-4B43-8034-000699AEE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to be released shortly</a:t>
            </a:r>
          </a:p>
          <a:p>
            <a:endParaRPr lang="en-US" dirty="0"/>
          </a:p>
          <a:p>
            <a:r>
              <a:rPr lang="en-US" dirty="0"/>
              <a:t>Vote for Project 3 artifacts!</a:t>
            </a:r>
          </a:p>
          <a:p>
            <a:pPr lvl="1"/>
            <a:r>
              <a:rPr lang="en-US" dirty="0"/>
              <a:t>Deadline: midnight tonight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63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16763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Collect a database of images with labels</a:t>
            </a:r>
          </a:p>
          <a:p>
            <a:r>
              <a:rPr lang="en-US" dirty="0"/>
              <a:t>Use ML to train an image classifier</a:t>
            </a:r>
          </a:p>
          <a:p>
            <a:r>
              <a:rPr lang="en-US" dirty="0"/>
              <a:t>Evaluate the classifier on test images</a:t>
            </a:r>
          </a:p>
        </p:txBody>
      </p:sp>
      <p:pic>
        <p:nvPicPr>
          <p:cNvPr id="6" name="Picture 5" descr="Screen Shot 2015-04-13 at 9.2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6438900" cy="20193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48418" y="6457890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Slides from Andrej </a:t>
            </a:r>
            <a:r>
              <a:rPr lang="en-US" sz="1000" dirty="0" err="1"/>
              <a:t>Karpathy</a:t>
            </a:r>
            <a:r>
              <a:rPr lang="en-US" sz="1000" dirty="0"/>
              <a:t> and </a:t>
            </a:r>
            <a:r>
              <a:rPr lang="en-US" sz="1000" dirty="0" err="1"/>
              <a:t>Fei-Fei</a:t>
            </a:r>
            <a:r>
              <a:rPr lang="en-US" sz="1000" dirty="0"/>
              <a:t> Li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vision.stanford.edu</a:t>
            </a:r>
            <a:r>
              <a:rPr lang="en-US" sz="1000" dirty="0"/>
              <a:t>/teaching/cs231n/</a:t>
            </a:r>
          </a:p>
        </p:txBody>
      </p:sp>
    </p:spTree>
    <p:extLst>
      <p:ext uri="{BB962C8B-B14F-4D97-AF65-F5344CB8AC3E}">
        <p14:creationId xmlns:p14="http://schemas.microsoft.com/office/powerpoint/2010/main" val="2519688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0 at 12.10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" y="1066800"/>
            <a:ext cx="9144000" cy="56736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881E1C-383C-4FA6-AA6F-89E23C5C6577}"/>
              </a:ext>
            </a:extLst>
          </p:cNvPr>
          <p:cNvSpPr/>
          <p:nvPr/>
        </p:nvSpPr>
        <p:spPr>
          <a:xfrm>
            <a:off x="76200" y="4724400"/>
            <a:ext cx="9065554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0 at 12.10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" y="1066800"/>
            <a:ext cx="9144000" cy="567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88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  <a:p>
            <a:r>
              <a:rPr lang="en-US" dirty="0" err="1"/>
              <a:t>kNN</a:t>
            </a:r>
            <a:r>
              <a:rPr lang="en-US" dirty="0"/>
              <a:t>  (“k-Nearest Neighbors”)</a:t>
            </a:r>
          </a:p>
          <a:p>
            <a:r>
              <a:rPr lang="en-US" dirty="0"/>
              <a:t>Linear Classifier</a:t>
            </a:r>
          </a:p>
          <a:p>
            <a:r>
              <a:rPr lang="en-US" dirty="0"/>
              <a:t>SVM (Support Vector Machine)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5893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/>
              <a:t>First: Nearest Neighbor (NN) Classifier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72000"/>
          </a:xfrm>
        </p:spPr>
        <p:txBody>
          <a:bodyPr>
            <a:normAutofit/>
          </a:bodyPr>
          <a:lstStyle/>
          <a:p>
            <a:r>
              <a:rPr lang="en-US" dirty="0"/>
              <a:t>Train</a:t>
            </a:r>
          </a:p>
          <a:p>
            <a:pPr lvl="1"/>
            <a:r>
              <a:rPr lang="en-US" dirty="0"/>
              <a:t>Remember all training images and their labels</a:t>
            </a:r>
          </a:p>
          <a:p>
            <a:pPr lvl="1"/>
            <a:endParaRPr lang="en-US" dirty="0"/>
          </a:p>
          <a:p>
            <a:r>
              <a:rPr lang="en-US" dirty="0"/>
              <a:t>Predict</a:t>
            </a:r>
          </a:p>
          <a:p>
            <a:pPr lvl="1"/>
            <a:r>
              <a:rPr lang="en-US" dirty="0"/>
              <a:t>Find the closest (most similar) training image</a:t>
            </a:r>
          </a:p>
          <a:p>
            <a:pPr lvl="1"/>
            <a:r>
              <a:rPr lang="en-US" dirty="0"/>
              <a:t>Predict its label as the true label</a:t>
            </a:r>
          </a:p>
        </p:txBody>
      </p:sp>
    </p:spTree>
    <p:extLst>
      <p:ext uri="{BB962C8B-B14F-4D97-AF65-F5344CB8AC3E}">
        <p14:creationId xmlns:p14="http://schemas.microsoft.com/office/powerpoint/2010/main" val="3240879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0 at 11.33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3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18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20 at 11.33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055"/>
            <a:ext cx="9144000" cy="46995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CIFAR-10 and NN results</a:t>
            </a:r>
          </a:p>
        </p:txBody>
      </p:sp>
    </p:spTree>
    <p:extLst>
      <p:ext uri="{BB962C8B-B14F-4D97-AF65-F5344CB8AC3E}">
        <p14:creationId xmlns:p14="http://schemas.microsoft.com/office/powerpoint/2010/main" val="3744820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CIFAR-10 and NN results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48418" y="6457890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Slides from Andrej </a:t>
            </a:r>
            <a:r>
              <a:rPr lang="en-US" sz="1000" dirty="0" err="1"/>
              <a:t>Karpathy</a:t>
            </a:r>
            <a:r>
              <a:rPr lang="en-US" sz="1000" dirty="0"/>
              <a:t> and </a:t>
            </a:r>
            <a:r>
              <a:rPr lang="en-US" sz="1000" dirty="0" err="1"/>
              <a:t>Fei-Fei</a:t>
            </a:r>
            <a:r>
              <a:rPr lang="en-US" sz="1000" dirty="0"/>
              <a:t> Li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vision.stanford.edu</a:t>
            </a:r>
            <a:r>
              <a:rPr lang="en-US" sz="1000" dirty="0"/>
              <a:t>/teaching/cs231n/</a:t>
            </a:r>
          </a:p>
        </p:txBody>
      </p:sp>
      <p:pic>
        <p:nvPicPr>
          <p:cNvPr id="3" name="Picture 2" descr="Screen Shot 2016-04-20 at 11.33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447800"/>
            <a:ext cx="9144000" cy="46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69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</a:t>
            </a:r>
          </a:p>
        </p:txBody>
      </p:sp>
      <p:pic>
        <p:nvPicPr>
          <p:cNvPr id="4" name="Picture 3" descr="Screen Shot 2015-04-13 at 9.55.4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252986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Find the k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/>
              <a:t>Take </a:t>
            </a:r>
            <a:r>
              <a:rPr lang="en-US" b="1" dirty="0"/>
              <a:t>majority vote</a:t>
            </a:r>
            <a:r>
              <a:rPr lang="en-US" dirty="0"/>
              <a:t> from K closest points</a:t>
            </a:r>
          </a:p>
        </p:txBody>
      </p:sp>
    </p:spTree>
    <p:extLst>
      <p:ext uri="{BB962C8B-B14F-4D97-AF65-F5344CB8AC3E}">
        <p14:creationId xmlns:p14="http://schemas.microsoft.com/office/powerpoint/2010/main" val="2286969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67A9BA-45ED-4D0D-8A39-7736CEDA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41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Image classification pipeline</a:t>
            </a:r>
          </a:p>
          <a:p>
            <a:r>
              <a:rPr lang="en-US" dirty="0"/>
              <a:t>Training, validation, testing</a:t>
            </a:r>
          </a:p>
          <a:p>
            <a:r>
              <a:rPr lang="en-US" dirty="0"/>
              <a:t>Nearest neighbor classification</a:t>
            </a:r>
          </a:p>
          <a:p>
            <a:r>
              <a:rPr lang="en-US" dirty="0"/>
              <a:t>Linear classification</a:t>
            </a:r>
          </a:p>
          <a:p>
            <a:r>
              <a:rPr lang="en-US" dirty="0"/>
              <a:t>Score function and loss function</a:t>
            </a:r>
          </a:p>
          <a:p>
            <a:endParaRPr lang="en-US" dirty="0"/>
          </a:p>
          <a:p>
            <a:r>
              <a:rPr lang="en-US" dirty="0"/>
              <a:t>Building up to CNNs for learning</a:t>
            </a:r>
          </a:p>
          <a:p>
            <a:pPr lvl="1"/>
            <a:r>
              <a:rPr lang="en-US" dirty="0"/>
              <a:t>Next 2-4 lectures on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518404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E7F2C0-BFDD-4BAD-A150-62DEDEA27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07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find the most similar training image? What is the distance metric?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Screen Shot 2015-04-13 at 9.40.54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3765973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548418" y="6457890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Slides from Andrej </a:t>
            </a:r>
            <a:r>
              <a:rPr lang="en-US" sz="1000" dirty="0" err="1"/>
              <a:t>Karpathy</a:t>
            </a:r>
            <a:r>
              <a:rPr lang="en-US" sz="1000" dirty="0"/>
              <a:t> and </a:t>
            </a:r>
            <a:r>
              <a:rPr lang="en-US" sz="1000" dirty="0" err="1"/>
              <a:t>Fei-Fei</a:t>
            </a:r>
            <a:r>
              <a:rPr lang="en-US" sz="1000" dirty="0"/>
              <a:t> Li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vision.stanford.edu</a:t>
            </a:r>
            <a:r>
              <a:rPr lang="en-US" sz="1000" dirty="0"/>
              <a:t>/teaching/cs231n/</a:t>
            </a:r>
          </a:p>
        </p:txBody>
      </p:sp>
    </p:spTree>
    <p:extLst>
      <p:ext uri="{BB962C8B-B14F-4D97-AF65-F5344CB8AC3E}">
        <p14:creationId xmlns:p14="http://schemas.microsoft.com/office/powerpoint/2010/main" val="3876641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distance metric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53400" cy="1371600"/>
          </a:xfrm>
        </p:spPr>
        <p:txBody>
          <a:bodyPr/>
          <a:lstStyle/>
          <a:p>
            <a:r>
              <a:rPr lang="en-US" dirty="0" err="1"/>
              <a:t>Hyperparameter</a:t>
            </a:r>
            <a:endParaRPr lang="en-US" dirty="0"/>
          </a:p>
        </p:txBody>
      </p:sp>
      <p:pic>
        <p:nvPicPr>
          <p:cNvPr id="4" name="Picture 3" descr="Screen Shot 2015-04-13 at 9.54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391173"/>
            <a:ext cx="9144000" cy="3781027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548418" y="6457890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Slides from Andrej </a:t>
            </a:r>
            <a:r>
              <a:rPr lang="en-US" sz="1000" dirty="0" err="1"/>
              <a:t>Karpathy</a:t>
            </a:r>
            <a:r>
              <a:rPr lang="en-US" sz="1000" dirty="0"/>
              <a:t> and </a:t>
            </a:r>
            <a:r>
              <a:rPr lang="en-US" sz="1000" dirty="0" err="1"/>
              <a:t>Fei-Fei</a:t>
            </a:r>
            <a:r>
              <a:rPr lang="en-US" sz="1000" dirty="0"/>
              <a:t> Li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vision.stanford.edu</a:t>
            </a:r>
            <a:r>
              <a:rPr lang="en-US" sz="1000" dirty="0"/>
              <a:t>/teaching/cs231n/</a:t>
            </a:r>
          </a:p>
        </p:txBody>
      </p:sp>
    </p:spTree>
    <p:extLst>
      <p:ext uri="{BB962C8B-B14F-4D97-AF65-F5344CB8AC3E}">
        <p14:creationId xmlns:p14="http://schemas.microsoft.com/office/powerpoint/2010/main" val="2421858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537F7-EF4B-4499-B7DE-B4B82149A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019B81-7858-4531-933E-43FFDAAFC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71FAA3-8CB3-4C8E-A5F1-EF9A1DB758BF}"/>
              </a:ext>
            </a:extLst>
          </p:cNvPr>
          <p:cNvSpPr/>
          <p:nvPr/>
        </p:nvSpPr>
        <p:spPr>
          <a:xfrm>
            <a:off x="304800" y="6001299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MT"/>
              </a:rPr>
              <a:t>Demo: </a:t>
            </a:r>
            <a:r>
              <a:rPr lang="en-US" dirty="0">
                <a:latin typeface="ArialMT"/>
                <a:hlinkClick r:id="rId4"/>
              </a:rPr>
              <a:t>http://vision.stanford.edu/teaching/cs231n-demos/knn/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97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Visualization: L2 distance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9144000" cy="45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4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Hyperparameters</a:t>
            </a:r>
            <a:endParaRPr lang="en-US" dirty="0"/>
          </a:p>
        </p:txBody>
      </p:sp>
      <p:pic>
        <p:nvPicPr>
          <p:cNvPr id="4" name="Picture 3" descr="Screen Shot 2016-04-20 at 11.45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4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06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</a:t>
            </a:r>
            <a:r>
              <a:rPr lang="en-US" b="1" dirty="0"/>
              <a:t>best distance </a:t>
            </a:r>
            <a:r>
              <a:rPr lang="en-US" dirty="0"/>
              <a:t>to use?</a:t>
            </a:r>
          </a:p>
          <a:p>
            <a:r>
              <a:rPr lang="en-US" dirty="0"/>
              <a:t>What is the </a:t>
            </a:r>
            <a:r>
              <a:rPr lang="en-US" b="1" dirty="0"/>
              <a:t>best value of k </a:t>
            </a:r>
            <a:r>
              <a:rPr lang="en-US" dirty="0"/>
              <a:t>to use?</a:t>
            </a:r>
          </a:p>
          <a:p>
            <a:endParaRPr lang="en-US" dirty="0"/>
          </a:p>
          <a:p>
            <a:r>
              <a:rPr lang="en-US" dirty="0"/>
              <a:t>These are </a:t>
            </a:r>
            <a:r>
              <a:rPr lang="en-US" b="1" dirty="0"/>
              <a:t>hyperparameters</a:t>
            </a:r>
            <a:r>
              <a:rPr lang="en-US" dirty="0"/>
              <a:t>: choices about the algorithm that we set rather than learn</a:t>
            </a:r>
          </a:p>
          <a:p>
            <a:endParaRPr lang="en-US" dirty="0"/>
          </a:p>
          <a:p>
            <a:r>
              <a:rPr lang="en-US" dirty="0"/>
              <a:t>How do we set them?</a:t>
            </a:r>
          </a:p>
          <a:p>
            <a:pPr lvl="1"/>
            <a:r>
              <a:rPr lang="en-US" dirty="0"/>
              <a:t>One option: try them all and see what works best</a:t>
            </a:r>
          </a:p>
        </p:txBody>
      </p:sp>
    </p:spTree>
    <p:extLst>
      <p:ext uri="{BB962C8B-B14F-4D97-AF65-F5344CB8AC3E}">
        <p14:creationId xmlns:p14="http://schemas.microsoft.com/office/powerpoint/2010/main" val="34968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EE8F2-7742-411C-8B0F-F0FC90D26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A5177-8C59-4BC1-A0BB-3ACB941AD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97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77589-2059-48AC-B342-EE7F88E91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8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from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dirty="0"/>
              <a:t>Scene Understanding</a:t>
            </a:r>
          </a:p>
          <a:p>
            <a:pPr marL="1200150" lvl="1" indent="-457200">
              <a:buFont typeface="Arial"/>
              <a:buChar char="•"/>
            </a:pPr>
            <a:r>
              <a:rPr lang="en-US" sz="3600" dirty="0"/>
              <a:t>Big data – lots of images</a:t>
            </a:r>
          </a:p>
          <a:p>
            <a:pPr marL="1200150" lvl="1" indent="-457200">
              <a:buFont typeface="Arial"/>
              <a:buChar char="•"/>
            </a:pPr>
            <a:r>
              <a:rPr lang="en-US" sz="3600" dirty="0"/>
              <a:t>Crowd sourcing – lots of people</a:t>
            </a:r>
          </a:p>
          <a:p>
            <a:pPr marL="1200150" lvl="1" indent="-457200">
              <a:buFont typeface="Arial"/>
              <a:buChar char="•"/>
            </a:pPr>
            <a:r>
              <a:rPr lang="en-US" sz="3600" dirty="0"/>
              <a:t>Deep Learning – lots of compute</a:t>
            </a:r>
          </a:p>
          <a:p>
            <a:pPr marL="1200150" lvl="1" indent="-457200">
              <a:buFont typeface="Arial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03996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42E05-67C9-4C9A-91AB-0F9ACA1AF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2"/>
          <a:stretch/>
        </p:blipFill>
        <p:spPr>
          <a:xfrm>
            <a:off x="378" y="856701"/>
            <a:ext cx="9143244" cy="4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29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14089-EDD7-4EE3-9479-6E66312CA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2"/>
          <a:stretch/>
        </p:blipFill>
        <p:spPr>
          <a:xfrm>
            <a:off x="378" y="856701"/>
            <a:ext cx="9143244" cy="4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15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ED4D4-AE7F-4468-BF73-B379DA605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56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2C08-7588-454B-B122-B11E7E31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F7824-2B5A-4764-A43A-EB56DC8F9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EACA4-3E56-43DF-AD64-4D55EDDA7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63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4-20 at 11.48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4702"/>
            <a:ext cx="9144000" cy="45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78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How to pick hyperparameters?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  <a:p>
            <a:pPr lvl="1"/>
            <a:r>
              <a:rPr lang="en-US" dirty="0"/>
              <a:t>Train and test</a:t>
            </a:r>
          </a:p>
          <a:p>
            <a:pPr lvl="1"/>
            <a:r>
              <a:rPr lang="en-US" dirty="0"/>
              <a:t>Train, validate, test</a:t>
            </a:r>
          </a:p>
          <a:p>
            <a:pPr lvl="1"/>
            <a:endParaRPr lang="en-US" dirty="0"/>
          </a:p>
          <a:p>
            <a:r>
              <a:rPr lang="en-US" dirty="0"/>
              <a:t>Train for original model</a:t>
            </a:r>
          </a:p>
          <a:p>
            <a:r>
              <a:rPr lang="en-US" dirty="0"/>
              <a:t>Validate to find </a:t>
            </a:r>
            <a:r>
              <a:rPr lang="en-US" dirty="0" err="1"/>
              <a:t>hyperparameters</a:t>
            </a:r>
            <a:endParaRPr lang="en-US" dirty="0"/>
          </a:p>
          <a:p>
            <a:r>
              <a:rPr lang="en-US" dirty="0"/>
              <a:t>Test to understand generalizability</a:t>
            </a:r>
          </a:p>
        </p:txBody>
      </p:sp>
    </p:spTree>
    <p:extLst>
      <p:ext uri="{BB962C8B-B14F-4D97-AF65-F5344CB8AC3E}">
        <p14:creationId xmlns:p14="http://schemas.microsoft.com/office/powerpoint/2010/main" val="2126154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-- Complexity and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53000"/>
          </a:xfrm>
        </p:spPr>
        <p:txBody>
          <a:bodyPr>
            <a:normAutofit/>
          </a:bodyPr>
          <a:lstStyle/>
          <a:p>
            <a:r>
              <a:rPr lang="en-US" dirty="0"/>
              <a:t>N training images, M test images</a:t>
            </a:r>
          </a:p>
          <a:p>
            <a:endParaRPr lang="en-US" dirty="0"/>
          </a:p>
          <a:p>
            <a:r>
              <a:rPr lang="en-US" dirty="0"/>
              <a:t>Training: O(1)</a:t>
            </a:r>
          </a:p>
          <a:p>
            <a:r>
              <a:rPr lang="en-US" dirty="0"/>
              <a:t>Testing: O(MN)</a:t>
            </a:r>
          </a:p>
          <a:p>
            <a:endParaRPr lang="en-US" dirty="0"/>
          </a:p>
          <a:p>
            <a:r>
              <a:rPr lang="en-US" dirty="0"/>
              <a:t>Hmm…</a:t>
            </a:r>
          </a:p>
          <a:p>
            <a:pPr lvl="1"/>
            <a:r>
              <a:rPr lang="en-US" dirty="0"/>
              <a:t>Normally need the opposite</a:t>
            </a:r>
          </a:p>
          <a:p>
            <a:pPr lvl="1"/>
            <a:r>
              <a:rPr lang="en-US" dirty="0"/>
              <a:t>Slow training (ok), fast testing (necessary)</a:t>
            </a:r>
          </a:p>
        </p:txBody>
      </p:sp>
    </p:spTree>
    <p:extLst>
      <p:ext uri="{BB962C8B-B14F-4D97-AF65-F5344CB8AC3E}">
        <p14:creationId xmlns:p14="http://schemas.microsoft.com/office/powerpoint/2010/main" val="3045417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6-04-20 at 11.4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733"/>
            <a:ext cx="9144000" cy="46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19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8D13-D848-42EF-BCF0-168714D37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FE4BB-8796-411B-8945-57A88021A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 </a:t>
            </a:r>
            <a:r>
              <a:rPr lang="en-US" b="1" dirty="0"/>
              <a:t>image classification </a:t>
            </a:r>
            <a:r>
              <a:rPr lang="en-US" dirty="0"/>
              <a:t>we start with a </a:t>
            </a:r>
            <a:r>
              <a:rPr lang="en-US" b="1" dirty="0"/>
              <a:t>training set </a:t>
            </a:r>
            <a:r>
              <a:rPr lang="en-US" dirty="0"/>
              <a:t>of images and labels, and must predict labels on the </a:t>
            </a:r>
            <a:r>
              <a:rPr lang="en-US" b="1" dirty="0"/>
              <a:t>test set</a:t>
            </a:r>
          </a:p>
          <a:p>
            <a:endParaRPr lang="en-US" sz="900" b="1" dirty="0"/>
          </a:p>
          <a:p>
            <a:r>
              <a:rPr lang="en-US" dirty="0"/>
              <a:t>The </a:t>
            </a:r>
            <a:r>
              <a:rPr lang="en-US" b="1" dirty="0"/>
              <a:t>K-Nearest Neighbors </a:t>
            </a:r>
            <a:r>
              <a:rPr lang="en-US" dirty="0"/>
              <a:t>classifier predicts labels based on nearest training examples</a:t>
            </a:r>
          </a:p>
          <a:p>
            <a:endParaRPr lang="en-US" sz="900" dirty="0"/>
          </a:p>
          <a:p>
            <a:r>
              <a:rPr lang="en-US" dirty="0"/>
              <a:t>Distance metric and K are </a:t>
            </a:r>
            <a:r>
              <a:rPr lang="en-US" b="1" dirty="0"/>
              <a:t>hyperparameters</a:t>
            </a:r>
          </a:p>
          <a:p>
            <a:endParaRPr lang="en-US" sz="900" dirty="0"/>
          </a:p>
          <a:p>
            <a:r>
              <a:rPr lang="en-US" dirty="0"/>
              <a:t>Choose hyperparameters using the </a:t>
            </a:r>
            <a:r>
              <a:rPr lang="en-US" b="1" dirty="0"/>
              <a:t>validation set</a:t>
            </a:r>
            <a:r>
              <a:rPr lang="en-US" dirty="0"/>
              <a:t>; only run on the test set once at the very end!</a:t>
            </a:r>
          </a:p>
        </p:txBody>
      </p:sp>
    </p:spTree>
    <p:extLst>
      <p:ext uri="{BB962C8B-B14F-4D97-AF65-F5344CB8AC3E}">
        <p14:creationId xmlns:p14="http://schemas.microsoft.com/office/powerpoint/2010/main" val="41866832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FF6FBA-7B7E-4608-80E0-B076FD034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3244" cy="44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3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Image categorization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6600" y="21336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Training Labels</a:t>
            </a:r>
          </a:p>
        </p:txBody>
      </p:sp>
      <p:grpSp>
        <p:nvGrpSpPr>
          <p:cNvPr id="11268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127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1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1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000000"/>
                  </a:solidFill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33528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Classifier Training</a:t>
            </a:r>
          </a:p>
        </p:txBody>
      </p:sp>
      <p:sp>
        <p:nvSpPr>
          <p:cNvPr id="11270" name="TextBox 13"/>
          <p:cNvSpPr txBox="1">
            <a:spLocks noChangeArrowheads="1"/>
          </p:cNvSpPr>
          <p:nvPr/>
        </p:nvSpPr>
        <p:spPr bwMode="auto">
          <a:xfrm>
            <a:off x="3835400" y="1295400"/>
            <a:ext cx="134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00"/>
                </a:solidFill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33528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657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29200" y="3657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562854">
            <a:off x="5083175" y="2778125"/>
            <a:ext cx="577850" cy="311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7315200" y="36576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24800" y="34290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15785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classification using linear classifiers</a:t>
            </a:r>
          </a:p>
          <a:p>
            <a:endParaRPr lang="en-US" dirty="0"/>
          </a:p>
          <a:p>
            <a:r>
              <a:rPr lang="en-US" dirty="0"/>
              <a:t>Need</a:t>
            </a:r>
          </a:p>
          <a:p>
            <a:pPr lvl="1"/>
            <a:r>
              <a:rPr lang="en-US" dirty="0"/>
              <a:t>Score function: raw data to class scores</a:t>
            </a:r>
          </a:p>
          <a:p>
            <a:pPr lvl="1"/>
            <a:r>
              <a:rPr lang="en-US" dirty="0"/>
              <a:t>Loss function: agreement between predicted scores and ground truth labels</a:t>
            </a:r>
          </a:p>
        </p:txBody>
      </p:sp>
    </p:spTree>
    <p:extLst>
      <p:ext uri="{BB962C8B-B14F-4D97-AF65-F5344CB8AC3E}">
        <p14:creationId xmlns:p14="http://schemas.microsoft.com/office/powerpoint/2010/main" val="3358244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function</a:t>
            </a:r>
          </a:p>
        </p:txBody>
      </p:sp>
      <p:pic>
        <p:nvPicPr>
          <p:cNvPr id="4" name="Picture 3" descr="Screen Shot 2015-04-13 at 10.04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68755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548418" y="6457890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Slides from Andrej </a:t>
            </a:r>
            <a:r>
              <a:rPr lang="en-US" sz="1000" dirty="0" err="1"/>
              <a:t>Karpathy</a:t>
            </a:r>
            <a:r>
              <a:rPr lang="en-US" sz="1000" dirty="0"/>
              <a:t> and </a:t>
            </a:r>
            <a:r>
              <a:rPr lang="en-US" sz="1000" dirty="0" err="1"/>
              <a:t>Fei-Fei</a:t>
            </a:r>
            <a:r>
              <a:rPr lang="en-US" sz="1000" dirty="0"/>
              <a:t> Li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vision.stanford.edu</a:t>
            </a:r>
            <a:r>
              <a:rPr lang="en-US" sz="1000" dirty="0"/>
              <a:t>/teaching/cs231n/</a:t>
            </a:r>
          </a:p>
        </p:txBody>
      </p:sp>
    </p:spTree>
    <p:extLst>
      <p:ext uri="{BB962C8B-B14F-4D97-AF65-F5344CB8AC3E}">
        <p14:creationId xmlns:p14="http://schemas.microsoft.com/office/powerpoint/2010/main" val="3238457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function: f</a:t>
            </a:r>
          </a:p>
        </p:txBody>
      </p:sp>
      <p:pic>
        <p:nvPicPr>
          <p:cNvPr id="4" name="Picture 3" descr="Screen Shot 2016-04-20 at 12.1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304"/>
            <a:ext cx="9144000" cy="42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626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Parametric approach: Linear classifier</a:t>
            </a:r>
          </a:p>
        </p:txBody>
      </p:sp>
      <p:pic>
        <p:nvPicPr>
          <p:cNvPr id="4" name="Picture 3" descr="Screen Shot 2016-04-20 at 12.16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2"/>
          <a:stretch/>
        </p:blipFill>
        <p:spPr>
          <a:xfrm>
            <a:off x="0" y="2057400"/>
            <a:ext cx="9144000" cy="37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069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Parametric approach: Linear classifier</a:t>
            </a:r>
          </a:p>
        </p:txBody>
      </p:sp>
      <p:pic>
        <p:nvPicPr>
          <p:cNvPr id="4" name="Picture 3" descr="Screen Shot 2016-04-20 at 12.16.4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6"/>
          <a:stretch/>
        </p:blipFill>
        <p:spPr>
          <a:xfrm>
            <a:off x="-25400" y="2006600"/>
            <a:ext cx="9144000" cy="37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70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pic>
        <p:nvPicPr>
          <p:cNvPr id="4" name="Picture 3" descr="Screen Shot 2015-04-13 at 10.0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485"/>
            <a:ext cx="9144000" cy="41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03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0 at 12.16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8389"/>
            <a:ext cx="9144000" cy="42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15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pic>
        <p:nvPicPr>
          <p:cNvPr id="4" name="Picture 3" descr="Screen Shot 2015-04-13 at 10.30.2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676400"/>
            <a:ext cx="9671900" cy="411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05000"/>
            <a:ext cx="4343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07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scores</a:t>
            </a:r>
          </a:p>
        </p:txBody>
      </p:sp>
      <p:pic>
        <p:nvPicPr>
          <p:cNvPr id="4" name="Picture 3" descr="Screen Shot 2015-04-13 at 10.08.02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933492"/>
            <a:ext cx="9144000" cy="37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72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Interpretation: Template matching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3700"/>
            <a:ext cx="9144000" cy="967250"/>
          </a:xfrm>
          <a:prstGeom prst="rect">
            <a:avLst/>
          </a:prstGeom>
        </p:spPr>
      </p:pic>
      <p:pic>
        <p:nvPicPr>
          <p:cNvPr id="5" name="Picture 4" descr="Screen Shot 2015-04-13 at 10.41.5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029200"/>
            <a:ext cx="495849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80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</a:t>
            </a:r>
            <a:br>
              <a:rPr lang="en-US" dirty="0"/>
            </a:br>
            <a:r>
              <a:rPr lang="en-US" dirty="0"/>
              <a:t>A core task in Computer Vision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5551D7-FF04-46DF-ACA9-2BB51478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given set of discrete labels, e.g.        {cat, dog, cow, apple, tomato, truck, … }</a:t>
            </a:r>
          </a:p>
        </p:txBody>
      </p:sp>
      <p:pic>
        <p:nvPicPr>
          <p:cNvPr id="4" name="Picture 3" descr="Screen Shot 2015-04-10 at 12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83122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8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Interpretation</a:t>
            </a:r>
          </a:p>
        </p:txBody>
      </p:sp>
      <p:pic>
        <p:nvPicPr>
          <p:cNvPr id="4" name="Picture 3" descr="Screen Shot 2015-04-13 at 10.39.51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41877"/>
          <a:stretch/>
        </p:blipFill>
        <p:spPr>
          <a:xfrm>
            <a:off x="152400" y="1371600"/>
            <a:ext cx="7457786" cy="5486400"/>
          </a:xfrm>
          <a:prstGeom prst="rect">
            <a:avLst/>
          </a:prstGeom>
        </p:spPr>
      </p:pic>
      <p:pic>
        <p:nvPicPr>
          <p:cNvPr id="6" name="Picture 5" descr="Screen Shot 2015-04-13 at 10.41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08" y="6057900"/>
            <a:ext cx="495849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84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284"/>
            <a:ext cx="8229600" cy="1143000"/>
          </a:xfrm>
        </p:spPr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Find linear function (</a:t>
            </a:r>
            <a:r>
              <a:rPr lang="en-US" i="1"/>
              <a:t>hyperplane</a:t>
            </a:r>
            <a:r>
              <a:rPr lang="en-US"/>
              <a:t>) to separate positive and negative examples</a:t>
            </a:r>
          </a:p>
        </p:txBody>
      </p:sp>
      <p:graphicFrame>
        <p:nvGraphicFramePr>
          <p:cNvPr id="4098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" name="Equation" r:id="rId4" imgW="1701720" imgH="457200" progId="Equation.3">
                  <p:embed/>
                </p:oleObj>
              </mc:Choice>
              <mc:Fallback>
                <p:oleObj name="Equation" r:id="rId4" imgW="17017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43570" y="5297488"/>
            <a:ext cx="27384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Which hyperplane is best? We will come back to this later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3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A5B32-736F-4545-98C1-D8C338DA3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394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8715A7-A91E-47B8-A0E1-CB1B2FBEA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2"/>
          <a:stretch/>
        </p:blipFill>
        <p:spPr>
          <a:xfrm>
            <a:off x="378" y="856701"/>
            <a:ext cx="9143244" cy="4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64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9F5217-DE65-4152-BD2C-E67BFEBA6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398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A867DB-0708-411F-A284-B50F3C050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2"/>
          <a:stretch/>
        </p:blipFill>
        <p:spPr>
          <a:xfrm>
            <a:off x="378" y="856701"/>
            <a:ext cx="9143244" cy="4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39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63A2-6CB2-4B5E-8D13-F4920504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 demo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FBB65-A6E5-4415-ADF0-E553C8657F4D}"/>
              </a:ext>
            </a:extLst>
          </p:cNvPr>
          <p:cNvSpPr/>
          <p:nvPr/>
        </p:nvSpPr>
        <p:spPr>
          <a:xfrm>
            <a:off x="2381144" y="4872335"/>
            <a:ext cx="4381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https://cloud.google.com/vision/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6B09D-0A85-42C2-A86A-BA92C120E317}"/>
              </a:ext>
            </a:extLst>
          </p:cNvPr>
          <p:cNvSpPr/>
          <p:nvPr/>
        </p:nvSpPr>
        <p:spPr>
          <a:xfrm>
            <a:off x="48939" y="5257800"/>
            <a:ext cx="772346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See also: </a:t>
            </a:r>
          </a:p>
          <a:p>
            <a:r>
              <a:rPr lang="en-US" dirty="0">
                <a:hlinkClick r:id="rId3"/>
              </a:rPr>
              <a:t>https://aws.amazon.com/rekognition/</a:t>
            </a:r>
            <a:endParaRPr lang="en-US" dirty="0"/>
          </a:p>
          <a:p>
            <a:r>
              <a:rPr lang="en-US" dirty="0">
                <a:hlinkClick r:id="rId4"/>
              </a:rPr>
              <a:t>https://www.clarifai.com/</a:t>
            </a:r>
            <a:endParaRPr lang="en-US" dirty="0"/>
          </a:p>
          <a:p>
            <a:r>
              <a:rPr lang="en-US" dirty="0">
                <a:hlinkClick r:id="rId5"/>
              </a:rPr>
              <a:t>https://azure.microsoft.com/en-us/services/cognitive-services/computer-vision/</a:t>
            </a:r>
            <a:endParaRPr lang="en-US" dirty="0"/>
          </a:p>
          <a:p>
            <a:r>
              <a:rPr lang="en-US" dirty="0"/>
              <a:t>  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FEEFF-42F8-4693-A298-36EE7EBD0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6962" y="1216569"/>
            <a:ext cx="5250076" cy="365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0FC2F-5D11-4F2F-90FB-5EC31ACD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697"/>
            <a:ext cx="9144000" cy="4974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4AB644-432C-4748-A067-662888B4E5FD}"/>
              </a:ext>
            </a:extLst>
          </p:cNvPr>
          <p:cNvSpPr txBox="1"/>
          <p:nvPr/>
        </p:nvSpPr>
        <p:spPr>
          <a:xfrm>
            <a:off x="4419245" y="6519446"/>
            <a:ext cx="4724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Fei-Fei Li &amp; Justin Johnson &amp; Serena Yeung</a:t>
            </a:r>
          </a:p>
        </p:txBody>
      </p:sp>
    </p:spTree>
    <p:extLst>
      <p:ext uri="{BB962C8B-B14F-4D97-AF65-F5344CB8AC3E}">
        <p14:creationId xmlns:p14="http://schemas.microsoft.com/office/powerpoint/2010/main" val="2428188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10 at 12.10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4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8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19986</TotalTime>
  <Words>875</Words>
  <Application>Microsoft Office PowerPoint</Application>
  <PresentationFormat>On-screen Show (4:3)</PresentationFormat>
  <Paragraphs>177</Paragraphs>
  <Slides>65</Slides>
  <Notes>5</Notes>
  <HiddenSlides>14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ＭＳ Ｐゴシック</vt:lpstr>
      <vt:lpstr>Arial</vt:lpstr>
      <vt:lpstr>ArialMT</vt:lpstr>
      <vt:lpstr>Calibri</vt:lpstr>
      <vt:lpstr>Office Theme</vt:lpstr>
      <vt:lpstr>Equation</vt:lpstr>
      <vt:lpstr>Image Classification</vt:lpstr>
      <vt:lpstr>Announcements</vt:lpstr>
      <vt:lpstr>Today</vt:lpstr>
      <vt:lpstr>Where to from here?</vt:lpstr>
      <vt:lpstr>Image categorization</vt:lpstr>
      <vt:lpstr>Image Classification:  A core task in Computer Vision</vt:lpstr>
      <vt:lpstr>Image classification demo</vt:lpstr>
      <vt:lpstr>PowerPoint Presentation</vt:lpstr>
      <vt:lpstr>PowerPoint Presentation</vt:lpstr>
      <vt:lpstr>PowerPoint Presentation</vt:lpstr>
      <vt:lpstr>PowerPoint Presentation</vt:lpstr>
      <vt:lpstr>Crowdsourcing</vt:lpstr>
      <vt:lpstr>PowerPoint Presentation</vt:lpstr>
      <vt:lpstr>Deep Learning (or convnets, CNNs)</vt:lpstr>
      <vt:lpstr>Image Classification</vt:lpstr>
      <vt:lpstr>Image Classification: Problem</vt:lpstr>
      <vt:lpstr>PowerPoint Presentation</vt:lpstr>
      <vt:lpstr>PowerPoint Presentation</vt:lpstr>
      <vt:lpstr>Data-driven approach</vt:lpstr>
      <vt:lpstr>Data-driven approach</vt:lpstr>
      <vt:lpstr>PowerPoint Presentation</vt:lpstr>
      <vt:lpstr>PowerPoint Presentation</vt:lpstr>
      <vt:lpstr>Classifiers</vt:lpstr>
      <vt:lpstr>First: Nearest Neighbor (NN) Classifier</vt:lpstr>
      <vt:lpstr>PowerPoint Presentation</vt:lpstr>
      <vt:lpstr>PowerPoint Presentation</vt:lpstr>
      <vt:lpstr>CIFAR-10 and NN results</vt:lpstr>
      <vt:lpstr>k-nearest neighbor</vt:lpstr>
      <vt:lpstr>PowerPoint Presentation</vt:lpstr>
      <vt:lpstr>PowerPoint Presentation</vt:lpstr>
      <vt:lpstr>How to find the most similar training image? What is the distance metric? </vt:lpstr>
      <vt:lpstr>Choice of distance metric</vt:lpstr>
      <vt:lpstr>PowerPoint Presentation</vt:lpstr>
      <vt:lpstr>PowerPoint Presentation</vt:lpstr>
      <vt:lpstr>Visualization: L2 distance</vt:lpstr>
      <vt:lpstr>Hyperparameters</vt:lpstr>
      <vt:lpstr>Hyperparameters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Recap: How to pick hyperparameters?</vt:lpstr>
      <vt:lpstr>kNN -- Complexity and Storage</vt:lpstr>
      <vt:lpstr>PowerPoint Presentation</vt:lpstr>
      <vt:lpstr>k-Nearest Neighbors: Summary</vt:lpstr>
      <vt:lpstr>Linear classifiers</vt:lpstr>
      <vt:lpstr>Instead</vt:lpstr>
      <vt:lpstr>Score function</vt:lpstr>
      <vt:lpstr>Score function: f</vt:lpstr>
      <vt:lpstr>Parametric approach: Linear classifier</vt:lpstr>
      <vt:lpstr>Parametric approach: Linear classifier</vt:lpstr>
      <vt:lpstr>Linear Classifier</vt:lpstr>
      <vt:lpstr>PowerPoint Presentation</vt:lpstr>
      <vt:lpstr>Linear Classifier</vt:lpstr>
      <vt:lpstr>Computing scores</vt:lpstr>
      <vt:lpstr>Interpretation: Template matching</vt:lpstr>
      <vt:lpstr>Geometric Interpretation</vt:lpstr>
      <vt:lpstr>Linear classifiers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1216</cp:revision>
  <dcterms:created xsi:type="dcterms:W3CDTF">2009-08-25T02:47:59Z</dcterms:created>
  <dcterms:modified xsi:type="dcterms:W3CDTF">2018-04-12T01:57:33Z</dcterms:modified>
</cp:coreProperties>
</file>