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0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1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2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4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6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7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18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9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20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34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35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36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37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38.xml" ContentType="application/vnd.openxmlformats-officedocument.presentationml.notesSlide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39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40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604" r:id="rId2"/>
    <p:sldId id="715" r:id="rId3"/>
    <p:sldId id="716" r:id="rId4"/>
    <p:sldId id="717" r:id="rId5"/>
    <p:sldId id="718" r:id="rId6"/>
    <p:sldId id="719" r:id="rId7"/>
    <p:sldId id="720" r:id="rId8"/>
    <p:sldId id="721" r:id="rId9"/>
    <p:sldId id="722" r:id="rId10"/>
    <p:sldId id="723" r:id="rId11"/>
    <p:sldId id="724" r:id="rId12"/>
    <p:sldId id="725" r:id="rId13"/>
    <p:sldId id="676" r:id="rId14"/>
    <p:sldId id="670" r:id="rId15"/>
    <p:sldId id="591" r:id="rId16"/>
    <p:sldId id="592" r:id="rId17"/>
    <p:sldId id="673" r:id="rId18"/>
    <p:sldId id="674" r:id="rId19"/>
    <p:sldId id="675" r:id="rId20"/>
    <p:sldId id="593" r:id="rId21"/>
    <p:sldId id="594" r:id="rId22"/>
    <p:sldId id="595" r:id="rId23"/>
    <p:sldId id="596" r:id="rId24"/>
    <p:sldId id="597" r:id="rId25"/>
    <p:sldId id="598" r:id="rId26"/>
    <p:sldId id="599" r:id="rId27"/>
    <p:sldId id="600" r:id="rId28"/>
    <p:sldId id="601" r:id="rId29"/>
    <p:sldId id="602" r:id="rId30"/>
    <p:sldId id="603" r:id="rId31"/>
    <p:sldId id="689" r:id="rId32"/>
    <p:sldId id="690" r:id="rId33"/>
    <p:sldId id="607" r:id="rId34"/>
    <p:sldId id="609" r:id="rId35"/>
    <p:sldId id="610" r:id="rId36"/>
    <p:sldId id="611" r:id="rId37"/>
    <p:sldId id="661" r:id="rId38"/>
    <p:sldId id="614" r:id="rId39"/>
    <p:sldId id="615" r:id="rId40"/>
    <p:sldId id="640" r:id="rId41"/>
    <p:sldId id="692" r:id="rId42"/>
    <p:sldId id="632" r:id="rId43"/>
    <p:sldId id="633" r:id="rId44"/>
    <p:sldId id="634" r:id="rId45"/>
    <p:sldId id="635" r:id="rId46"/>
    <p:sldId id="639" r:id="rId47"/>
    <p:sldId id="630" r:id="rId48"/>
    <p:sldId id="691" r:id="rId49"/>
    <p:sldId id="693" r:id="rId50"/>
    <p:sldId id="694" r:id="rId51"/>
    <p:sldId id="695" r:id="rId52"/>
    <p:sldId id="696" r:id="rId53"/>
    <p:sldId id="697" r:id="rId54"/>
    <p:sldId id="698" r:id="rId55"/>
    <p:sldId id="714" r:id="rId56"/>
    <p:sldId id="636" r:id="rId57"/>
    <p:sldId id="637" r:id="rId58"/>
    <p:sldId id="638" r:id="rId59"/>
    <p:sldId id="612" r:id="rId60"/>
    <p:sldId id="699" r:id="rId61"/>
    <p:sldId id="700" r:id="rId62"/>
    <p:sldId id="701" r:id="rId63"/>
    <p:sldId id="702" r:id="rId64"/>
    <p:sldId id="703" r:id="rId65"/>
    <p:sldId id="704" r:id="rId66"/>
    <p:sldId id="705" r:id="rId67"/>
    <p:sldId id="706" r:id="rId68"/>
    <p:sldId id="707" r:id="rId69"/>
    <p:sldId id="708" r:id="rId70"/>
    <p:sldId id="709" r:id="rId71"/>
    <p:sldId id="710" r:id="rId72"/>
    <p:sldId id="711" r:id="rId73"/>
    <p:sldId id="712" r:id="rId74"/>
    <p:sldId id="713" r:id="rId7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3" autoAdjust="0"/>
    <p:restoredTop sz="94017" autoAdjust="0"/>
  </p:normalViewPr>
  <p:slideViewPr>
    <p:cSldViewPr>
      <p:cViewPr varScale="1">
        <p:scale>
          <a:sx n="61" d="100"/>
          <a:sy n="61" d="100"/>
        </p:scale>
        <p:origin x="1121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7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0C18F-94D8-4F58-ABED-2F617BBA8F3A}" type="slidenum">
              <a:rPr lang="en-US"/>
              <a:pPr/>
              <a:t>16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Note that the retina is curved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B35D3-F9CD-4CB1-884C-E49CEE5B5060}" type="slidenum">
              <a:rPr lang="en-US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1333398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A112B-2C26-4230-811A-90390EEE03C9}" type="slidenum">
              <a:rPr lang="en-US"/>
              <a:pPr/>
              <a:t>34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CBBD6-3ADC-4F7F-A2BC-087801FC1D51}" type="slidenum">
              <a:rPr lang="en-US"/>
              <a:pPr/>
              <a:t>35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11F28-08A3-4B25-BEE6-0E3D1DA66302}" type="slidenum">
              <a:rPr lang="en-US"/>
              <a:pPr/>
              <a:t>36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81BDD-6A2D-4352-9627-9B6C901087CE}" type="slidenum">
              <a:rPr lang="en-US"/>
              <a:pPr/>
              <a:t>40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www.stsite.com</a:t>
            </a:r>
            <a:r>
              <a:rPr lang="en-US" dirty="0"/>
              <a:t>/camera/telephoto-</a:t>
            </a:r>
            <a:r>
              <a:rPr lang="en-US" dirty="0" err="1"/>
              <a:t>wideangle.php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Wide angle deepens </a:t>
            </a:r>
          </a:p>
          <a:p>
            <a:r>
              <a:rPr lang="en-US" dirty="0"/>
              <a:t>Telephoto magnifies and pulls it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0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58A01-0FD2-4046-A9BE-2F5BC4260A82}" type="slidenum">
              <a:rPr lang="en-US"/>
              <a:pPr/>
              <a:t>60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6FB08-0C28-4D7B-BC2C-B8668086309D}" type="slidenum">
              <a:rPr lang="en-US"/>
              <a:pPr/>
              <a:t>61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2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FDE32-A7F7-4A45-9993-C4E182EE48DC}" type="slidenum">
              <a:rPr lang="en-US"/>
              <a:pPr/>
              <a:t>6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71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09EC9-32DB-45ED-A95D-3B706D9E1E85}" type="slidenum">
              <a:rPr lang="en-US"/>
              <a:pPr/>
              <a:t>62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4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9689F-BCF2-491B-B88B-65461DB09E84}" type="slidenum">
              <a:rPr lang="en-US"/>
              <a:pPr/>
              <a:t>63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3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23323-764D-43E2-AC79-C034FA6CAF51}" type="slidenum">
              <a:rPr lang="en-US"/>
              <a:pPr/>
              <a:t>64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6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DBF6B-25E0-4C6C-A239-D0820258F053}" type="slidenum">
              <a:rPr lang="en-US"/>
              <a:pPr/>
              <a:t>65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84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6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9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990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4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82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59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77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596B-2752-4603-B7A4-0FAC892AD8C0}" type="slidenum">
              <a:rPr lang="en-US"/>
              <a:pPr/>
              <a:t>8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A614-FD82-477B-AE58-5E6744DF39CC}" type="slidenum">
              <a:rPr lang="en-US"/>
              <a:pPr/>
              <a:t>10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ABA08-A916-46C0-8DA8-62DA221AA43D}" type="slidenum">
              <a:rPr lang="en-US"/>
              <a:pPr/>
              <a:t>15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tags" Target="../tags/tag66.xml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tags" Target="../tags/tag65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12.wmf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tags" Target="../tags/tag64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tags" Target="../tags/tag63.xml"/><Relationship Id="rId28" Type="http://schemas.openxmlformats.org/officeDocument/2006/relationships/notesSlide" Target="../notesSlides/notesSlide8.xml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tags" Target="../tags/tag62.xml"/><Relationship Id="rId27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17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png"/><Relationship Id="rId5" Type="http://schemas.openxmlformats.org/officeDocument/2006/relationships/tags" Target="../tags/tag87.xml"/><Relationship Id="rId10" Type="http://schemas.openxmlformats.org/officeDocument/2006/relationships/hyperlink" Target="http://www.michaelbach.de/ot/sze_muelue/index.html" TargetMode="External"/><Relationship Id="rId4" Type="http://schemas.openxmlformats.org/officeDocument/2006/relationships/tags" Target="../tags/tag86.xml"/><Relationship Id="rId9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92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image" Target="../media/image32.png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31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30.png"/><Relationship Id="rId5" Type="http://schemas.openxmlformats.org/officeDocument/2006/relationships/tags" Target="../tags/tag99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notesSlide" Target="../notesSlides/notesSlide17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6.png"/><Relationship Id="rId2" Type="http://schemas.openxmlformats.org/officeDocument/2006/relationships/tags" Target="../tags/tag104.xml"/><Relationship Id="rId16" Type="http://schemas.openxmlformats.org/officeDocument/2006/relationships/image" Target="../media/image35.pn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image" Target="../media/image34.png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39.pn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38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37.png"/><Relationship Id="rId5" Type="http://schemas.openxmlformats.org/officeDocument/2006/relationships/tags" Target="../tags/tag118.xml"/><Relationship Id="rId10" Type="http://schemas.openxmlformats.org/officeDocument/2006/relationships/notesSlide" Target="../notesSlides/notesSlide18.xml"/><Relationship Id="rId4" Type="http://schemas.openxmlformats.org/officeDocument/2006/relationships/tags" Target="../tags/tag117.xml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notesSlide" Target="../notesSlides/notesSlide19.xml"/><Relationship Id="rId18" Type="http://schemas.openxmlformats.org/officeDocument/2006/relationships/image" Target="../media/image41.png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0.png"/><Relationship Id="rId2" Type="http://schemas.openxmlformats.org/officeDocument/2006/relationships/tags" Target="../tags/tag123.xml"/><Relationship Id="rId16" Type="http://schemas.openxmlformats.org/officeDocument/2006/relationships/image" Target="../media/image39.pn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5" Type="http://schemas.openxmlformats.org/officeDocument/2006/relationships/tags" Target="../tags/tag126.xml"/><Relationship Id="rId15" Type="http://schemas.openxmlformats.org/officeDocument/2006/relationships/image" Target="../media/image38.png"/><Relationship Id="rId10" Type="http://schemas.openxmlformats.org/officeDocument/2006/relationships/tags" Target="../tags/tag131.xml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26" Type="http://schemas.openxmlformats.org/officeDocument/2006/relationships/image" Target="../media/image44.png"/><Relationship Id="rId3" Type="http://schemas.openxmlformats.org/officeDocument/2006/relationships/tags" Target="../tags/tag135.xml"/><Relationship Id="rId21" Type="http://schemas.openxmlformats.org/officeDocument/2006/relationships/tags" Target="../tags/tag153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5" Type="http://schemas.openxmlformats.org/officeDocument/2006/relationships/image" Target="../media/image43.png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20" Type="http://schemas.openxmlformats.org/officeDocument/2006/relationships/tags" Target="../tags/tag152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24" Type="http://schemas.openxmlformats.org/officeDocument/2006/relationships/image" Target="../media/image42.png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23" Type="http://schemas.openxmlformats.org/officeDocument/2006/relationships/notesSlide" Target="../notesSlides/notesSlide20.xml"/><Relationship Id="rId10" Type="http://schemas.openxmlformats.org/officeDocument/2006/relationships/tags" Target="../tags/tag142.xml"/><Relationship Id="rId19" Type="http://schemas.openxmlformats.org/officeDocument/2006/relationships/tags" Target="../tags/tag151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Relationship Id="rId2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openxmlformats.org/officeDocument/2006/relationships/tags" Target="../tags/tag15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image" Target="../media/image53.png"/><Relationship Id="rId5" Type="http://schemas.openxmlformats.org/officeDocument/2006/relationships/tags" Target="../tags/tag158.xml"/><Relationship Id="rId10" Type="http://schemas.openxmlformats.org/officeDocument/2006/relationships/image" Target="../media/image52.png"/><Relationship Id="rId4" Type="http://schemas.openxmlformats.org/officeDocument/2006/relationships/tags" Target="../tags/tag157.xml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3.wmf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161.xml"/><Relationship Id="rId21" Type="http://schemas.openxmlformats.org/officeDocument/2006/relationships/tags" Target="../tags/tag179.xml"/><Relationship Id="rId34" Type="http://schemas.openxmlformats.org/officeDocument/2006/relationships/image" Target="../media/image65.png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tags" Target="../tags/tag183.xml"/><Relationship Id="rId33" Type="http://schemas.openxmlformats.org/officeDocument/2006/relationships/image" Target="../media/image64.png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0" Type="http://schemas.openxmlformats.org/officeDocument/2006/relationships/tags" Target="../tags/tag178.xml"/><Relationship Id="rId29" Type="http://schemas.openxmlformats.org/officeDocument/2006/relationships/image" Target="../media/image61.wmf"/><Relationship Id="rId1" Type="http://schemas.openxmlformats.org/officeDocument/2006/relationships/vmlDrawing" Target="../drawings/vmlDrawing2.v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24" Type="http://schemas.openxmlformats.org/officeDocument/2006/relationships/tags" Target="../tags/tag182.xml"/><Relationship Id="rId32" Type="http://schemas.openxmlformats.org/officeDocument/2006/relationships/image" Target="../media/image63.png"/><Relationship Id="rId5" Type="http://schemas.openxmlformats.org/officeDocument/2006/relationships/tags" Target="../tags/tag163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oleObject" Target="../embeddings/oleObject2.bin"/><Relationship Id="rId36" Type="http://schemas.openxmlformats.org/officeDocument/2006/relationships/image" Target="../media/image67.png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31" Type="http://schemas.openxmlformats.org/officeDocument/2006/relationships/image" Target="../media/image62.wmf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notesSlide" Target="../notesSlides/notesSlide26.xml"/><Relationship Id="rId30" Type="http://schemas.openxmlformats.org/officeDocument/2006/relationships/oleObject" Target="../embeddings/oleObject3.bin"/><Relationship Id="rId35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://www.dslrsolutions.net/3298/using-your-hands-as-focal-length-calculato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image" Target="../media/image4.wmf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2.png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hyperlink" Target="http://en.wikipedia.org/wiki/Perspective_correction_lens" TargetMode="External"/><Relationship Id="rId4" Type="http://schemas.openxmlformats.org/officeDocument/2006/relationships/image" Target="../media/image110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6.png"/><Relationship Id="rId4" Type="http://schemas.openxmlformats.org/officeDocument/2006/relationships/oleObject" Target="../embeddings/oleObject4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3" Type="http://schemas.openxmlformats.org/officeDocument/2006/relationships/tags" Target="../tags/tag18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9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tags" Target="../tags/tag192.xml"/><Relationship Id="rId7" Type="http://schemas.openxmlformats.org/officeDocument/2006/relationships/notesSlide" Target="../notesSlides/notesSlide35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4.xml"/><Relationship Id="rId10" Type="http://schemas.openxmlformats.org/officeDocument/2006/relationships/hyperlink" Target="http://www.path.unimelb.edu.au/~dersch/architect/arch.html" TargetMode="External"/><Relationship Id="rId4" Type="http://schemas.openxmlformats.org/officeDocument/2006/relationships/tags" Target="../tags/tag193.xml"/><Relationship Id="rId9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tags" Target="../tags/tag197.xml"/><Relationship Id="rId7" Type="http://schemas.openxmlformats.org/officeDocument/2006/relationships/notesSlide" Target="../notesSlides/notesSlide36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9.xml"/><Relationship Id="rId10" Type="http://schemas.openxmlformats.org/officeDocument/2006/relationships/image" Target="../media/image124.jpeg"/><Relationship Id="rId4" Type="http://schemas.openxmlformats.org/officeDocument/2006/relationships/tags" Target="../tags/tag198.xml"/><Relationship Id="rId9" Type="http://schemas.openxmlformats.org/officeDocument/2006/relationships/image" Target="../media/image1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8.pn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image" Target="../media/image127.png"/><Relationship Id="rId2" Type="http://schemas.openxmlformats.org/officeDocument/2006/relationships/tags" Target="../tags/tag201.xml"/><Relationship Id="rId16" Type="http://schemas.openxmlformats.org/officeDocument/2006/relationships/image" Target="../media/image126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5" Type="http://schemas.openxmlformats.org/officeDocument/2006/relationships/tags" Target="../tags/tag204.xml"/><Relationship Id="rId15" Type="http://schemas.openxmlformats.org/officeDocument/2006/relationships/image" Target="../media/image125.png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notesSlide" Target="../notesSlides/notesSlide3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4" Type="http://schemas.openxmlformats.org/officeDocument/2006/relationships/notesSlide" Target="../notesSlides/notesSlide3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7" Type="http://schemas.openxmlformats.org/officeDocument/2006/relationships/image" Target="../media/image129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hyperlink" Target="http://www.cis.upenn.edu/~kostas/omni.html" TargetMode="External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13" Type="http://schemas.openxmlformats.org/officeDocument/2006/relationships/image" Target="../media/image132.png"/><Relationship Id="rId3" Type="http://schemas.openxmlformats.org/officeDocument/2006/relationships/tags" Target="../tags/tag219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flickr.com/groups/59319377@N00/pool" TargetMode="Externa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hyperlink" Target="http://www.metropolismag.com/cda/story.php?artid=1760" TargetMode="External"/><Relationship Id="rId5" Type="http://schemas.openxmlformats.org/officeDocument/2006/relationships/tags" Target="../tags/tag221.xml"/><Relationship Id="rId10" Type="http://schemas.openxmlformats.org/officeDocument/2006/relationships/image" Target="../media/image131.jpeg"/><Relationship Id="rId4" Type="http://schemas.openxmlformats.org/officeDocument/2006/relationships/tags" Target="../tags/tag220.xml"/><Relationship Id="rId9" Type="http://schemas.openxmlformats.org/officeDocument/2006/relationships/image" Target="../media/image130.jpeg"/><Relationship Id="rId14" Type="http://schemas.openxmlformats.org/officeDocument/2006/relationships/hyperlink" Target="http://www.northlight-images.co.uk/article_pages/tilt_and_shift_ts-e.html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3" Type="http://schemas.openxmlformats.org/officeDocument/2006/relationships/tags" Target="../tags/tag2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hyperlink" Target="http://research.famsi.org/kerrmaya.html" TargetMode="External"/><Relationship Id="rId5" Type="http://schemas.openxmlformats.org/officeDocument/2006/relationships/tags" Target="../tags/tag227.xml"/><Relationship Id="rId10" Type="http://schemas.openxmlformats.org/officeDocument/2006/relationships/image" Target="../media/image134.jpeg"/><Relationship Id="rId4" Type="http://schemas.openxmlformats.org/officeDocument/2006/relationships/tags" Target="../tags/tag226.xml"/><Relationship Id="rId9" Type="http://schemas.openxmlformats.org/officeDocument/2006/relationships/image" Target="../media/image1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debevec.org/Pinhole/35mm-pinhole-camera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76400"/>
            <a:ext cx="80772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Lecture 10: Cameras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fed_pla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124200"/>
            <a:ext cx="5181600" cy="36978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577802" y="6550223"/>
            <a:ext cx="1566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Lazebnik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2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1463675" y="1524000"/>
            <a:ext cx="6003925" cy="5638800"/>
            <a:chOff x="922" y="806"/>
            <a:chExt cx="2551" cy="2905"/>
          </a:xfrm>
        </p:grpSpPr>
        <p:pic>
          <p:nvPicPr>
            <p:cNvPr id="9222" name="Picture 5" descr="pinhole_diff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Rectangle 6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en-US" sz="1800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922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5105400"/>
            <a:ext cx="7772400" cy="60960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Why not make the aperture as small as possible?</a:t>
            </a:r>
          </a:p>
        </p:txBody>
      </p:sp>
      <p:sp>
        <p:nvSpPr>
          <p:cNvPr id="54579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527675"/>
            <a:ext cx="77724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Less light gets through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i="1" dirty="0"/>
              <a:t>Diffraction</a:t>
            </a:r>
            <a:r>
              <a:rPr lang="en-US" sz="2400" dirty="0"/>
              <a:t> effects...</a:t>
            </a:r>
          </a:p>
        </p:txBody>
      </p:sp>
    </p:spTree>
    <p:extLst>
      <p:ext uri="{BB962C8B-B14F-4D97-AF65-F5344CB8AC3E}">
        <p14:creationId xmlns:p14="http://schemas.microsoft.com/office/powerpoint/2010/main" val="20476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10243" name="Picture 7" descr="pinhole_diff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8522" y="1371600"/>
            <a:ext cx="46732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91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1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0668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3898610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Lytro</a:t>
            </a:r>
            <a:r>
              <a:rPr lang="en-US" dirty="0"/>
              <a:t> </a:t>
            </a:r>
            <a:r>
              <a:rPr lang="en-US" dirty="0" err="1"/>
              <a:t>Lightfield</a:t>
            </a:r>
            <a:r>
              <a:rPr lang="en-US" dirty="0"/>
              <a:t>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5105400"/>
            <a:ext cx="4419601" cy="1401763"/>
          </a:xfrm>
        </p:spPr>
        <p:txBody>
          <a:bodyPr/>
          <a:lstStyle/>
          <a:p>
            <a:r>
              <a:rPr lang="en-US" dirty="0"/>
              <a:t>Captures “all the rays”</a:t>
            </a:r>
          </a:p>
        </p:txBody>
      </p:sp>
      <p:pic>
        <p:nvPicPr>
          <p:cNvPr id="472066" name="Picture 2" descr="File:Lytro light field camera - front and 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37383"/>
            <a:ext cx="3571876" cy="48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0" name="Picture 2" descr="Image result for lytro 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37847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9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Lenses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191000"/>
            <a:ext cx="7772400" cy="2667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lens focuses parallel rays onto a single focal point</a:t>
            </a:r>
          </a:p>
          <a:p>
            <a:pPr lvl="1"/>
            <a:r>
              <a:rPr lang="en-US" dirty="0"/>
              <a:t>focal point at a distance </a:t>
            </a:r>
            <a:r>
              <a:rPr lang="en-US" i="1" dirty="0"/>
              <a:t>f</a:t>
            </a:r>
            <a:r>
              <a:rPr lang="en-US" dirty="0"/>
              <a:t> beyond the plane of the lens (the </a:t>
            </a:r>
            <a:r>
              <a:rPr lang="en-US" i="1" dirty="0"/>
              <a:t>focal length</a:t>
            </a:r>
            <a:r>
              <a:rPr lang="en-US" dirty="0"/>
              <a:t>)</a:t>
            </a:r>
          </a:p>
          <a:p>
            <a:pPr lvl="2"/>
            <a:r>
              <a:rPr lang="en-US" sz="2100" i="1" dirty="0"/>
              <a:t>f</a:t>
            </a:r>
            <a:r>
              <a:rPr lang="en-US" sz="2100" dirty="0"/>
              <a:t> is a function of the shape and index of refraction of the lens</a:t>
            </a:r>
          </a:p>
          <a:p>
            <a:pPr lvl="1"/>
            <a:r>
              <a:rPr lang="en-US" dirty="0"/>
              <a:t>Aperture restricts the range of rays</a:t>
            </a:r>
          </a:p>
          <a:p>
            <a:pPr lvl="2"/>
            <a:r>
              <a:rPr lang="en-US" sz="2100" dirty="0"/>
              <a:t>aperture may be on either side of the lens</a:t>
            </a:r>
          </a:p>
          <a:p>
            <a:pPr lvl="1"/>
            <a:r>
              <a:rPr lang="en-US" sz="2100" dirty="0"/>
              <a:t>Lenses are typically spherical (easier to produce)</a:t>
            </a:r>
          </a:p>
        </p:txBody>
      </p:sp>
      <p:pic>
        <p:nvPicPr>
          <p:cNvPr id="12292" name="Picture 5" descr="lens_terms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34150" y="27908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focal point</a:t>
            </a:r>
          </a:p>
        </p:txBody>
      </p:sp>
      <p:sp>
        <p:nvSpPr>
          <p:cNvPr id="12294" name="Line 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67400" y="21177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8006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human eye is a camera</a:t>
            </a:r>
          </a:p>
          <a:p>
            <a:pPr lvl="1"/>
            <a:r>
              <a:rPr lang="en-US" b="1" dirty="0"/>
              <a:t>Iris</a:t>
            </a:r>
            <a:r>
              <a:rPr lang="en-US" dirty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/>
              <a:t>Pupil</a:t>
            </a:r>
            <a:r>
              <a:rPr lang="en-US" dirty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r>
              <a:rPr lang="en-US" sz="1800" dirty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6588" y="1446212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62484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photoreceptor cells (rods and cones) in the </a:t>
            </a:r>
            <a:r>
              <a:rPr lang="en-US" sz="1600" b="1" dirty="0"/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04800"/>
            <a:ext cx="9301989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83179"/>
            <a:ext cx="8915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www.telegraph.co.uk</a:t>
            </a:r>
            <a:r>
              <a:rPr lang="en-US" sz="1000" dirty="0"/>
              <a:t>/news/earth/</a:t>
            </a:r>
            <a:r>
              <a:rPr lang="en-US" sz="1000" dirty="0" err="1"/>
              <a:t>earthpicturegalleries</a:t>
            </a:r>
            <a:r>
              <a:rPr lang="en-US" sz="1000" dirty="0"/>
              <a:t>/7598120/Animal-eyes-quiz-Can-you-work-out-which-creatures-these-are-from-their-eyes.html?image=25</a:t>
            </a:r>
          </a:p>
        </p:txBody>
      </p:sp>
    </p:spTree>
    <p:extLst>
      <p:ext uri="{BB962C8B-B14F-4D97-AF65-F5344CB8AC3E}">
        <p14:creationId xmlns:p14="http://schemas.microsoft.com/office/powerpoint/2010/main" val="2301717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04800"/>
            <a:ext cx="9301989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83179"/>
            <a:ext cx="8915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www.telegraph.co.uk</a:t>
            </a:r>
            <a:r>
              <a:rPr lang="en-US" sz="1000" dirty="0"/>
              <a:t>/news/earth/</a:t>
            </a:r>
            <a:r>
              <a:rPr lang="en-US" sz="1000" dirty="0" err="1"/>
              <a:t>earthpicturegalleries</a:t>
            </a:r>
            <a:r>
              <a:rPr lang="en-US" sz="1000" dirty="0"/>
              <a:t>/7598120/Animal-eyes-quiz-Can-you-work-out-which-creatures-these-are-from-their-eyes.html?image=25</a:t>
            </a:r>
          </a:p>
        </p:txBody>
      </p:sp>
      <p:pic>
        <p:nvPicPr>
          <p:cNvPr id="6" name="Picture 5" descr="Screen Shot 2015-03-02 at 9.39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769715"/>
            <a:ext cx="7670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886200"/>
            <a:ext cx="423174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Eyes in nature: </a:t>
            </a:r>
            <a:br>
              <a:rPr lang="en-US" dirty="0"/>
            </a:br>
            <a:r>
              <a:rPr lang="en-US" dirty="0"/>
              <a:t>eyespots to pinhole camera</a:t>
            </a:r>
          </a:p>
        </p:txBody>
      </p:sp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9" y="2514600"/>
            <a:ext cx="31120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0"/>
            <a:ext cx="457526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96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upload.wikimedia.org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wikipedia</a:t>
            </a:r>
            <a:r>
              <a:rPr lang="en-US" sz="1000" dirty="0">
                <a:solidFill>
                  <a:schemeClr val="bg1"/>
                </a:solidFill>
              </a:rPr>
              <a:t>/commons/6/6d/</a:t>
            </a:r>
            <a:r>
              <a:rPr lang="en-US" sz="1000" dirty="0" err="1">
                <a:solidFill>
                  <a:schemeClr val="bg1"/>
                </a:solidFill>
              </a:rPr>
              <a:t>Mantis_shrimp.jpg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21E9-3C28-4017-9D01-B9C9276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6514-2497-4A3B-B693-8436DB2E5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Project 2 is out, due next Thursday, March 8</a:t>
            </a:r>
          </a:p>
          <a:p>
            <a:pPr lvl="1"/>
            <a:r>
              <a:rPr lang="en-US" dirty="0"/>
              <a:t>Report due Friday, March 9</a:t>
            </a:r>
          </a:p>
          <a:p>
            <a:pPr lvl="1"/>
            <a:r>
              <a:rPr lang="en-US" dirty="0"/>
              <a:t>Project to be done in pairs</a:t>
            </a:r>
          </a:p>
          <a:p>
            <a:pPr lvl="2"/>
            <a:r>
              <a:rPr lang="en-US" dirty="0"/>
              <a:t>Please form groups on CMS!</a:t>
            </a:r>
          </a:p>
          <a:p>
            <a:pPr lvl="2"/>
            <a:endParaRPr lang="en-US" dirty="0"/>
          </a:p>
          <a:p>
            <a:r>
              <a:rPr lang="en-US" dirty="0"/>
              <a:t>Take-home midterm</a:t>
            </a:r>
          </a:p>
          <a:p>
            <a:pPr lvl="1"/>
            <a:r>
              <a:rPr lang="en-US" dirty="0"/>
              <a:t>To be distributed in class next Thursday, March 8</a:t>
            </a:r>
          </a:p>
          <a:p>
            <a:pPr lvl="1"/>
            <a:r>
              <a:rPr lang="en-US" dirty="0"/>
              <a:t>Due at the beginning of class the following Tuesday (March 13)</a:t>
            </a:r>
          </a:p>
          <a:p>
            <a:pPr lvl="1"/>
            <a:endParaRPr lang="en-US" dirty="0"/>
          </a:p>
          <a:p>
            <a:r>
              <a:rPr lang="en-US" dirty="0"/>
              <a:t>Planning on in-class final, last lecture of class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6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28775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Eyes in nature: </a:t>
            </a:r>
            <a:br>
              <a:rPr lang="en-US" dirty="0"/>
            </a:br>
            <a:r>
              <a:rPr lang="en-US" dirty="0"/>
              <a:t>eyespots to pinhole camera</a:t>
            </a:r>
          </a:p>
        </p:txBody>
      </p:sp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24000"/>
            <a:ext cx="21967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Eyes in nature</a:t>
            </a:r>
          </a:p>
        </p:txBody>
      </p:sp>
      <p:pic>
        <p:nvPicPr>
          <p:cNvPr id="371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19200"/>
            <a:ext cx="47815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1" name="Picture 1" descr="C:\snavely\work\teaching\09Fa-CS6610\lectures\lec04\ey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9600" y="1828800"/>
            <a:ext cx="1371600" cy="1028700"/>
          </a:xfrm>
          <a:prstGeom prst="rect">
            <a:avLst/>
          </a:prstGeom>
          <a:noFill/>
        </p:spPr>
      </p:pic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191000"/>
            <a:ext cx="1524000" cy="100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4038600"/>
            <a:ext cx="1600200" cy="116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0" y="6488668"/>
            <a:ext cx="318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i="1" dirty="0"/>
              <a:t>Animal Eyes</a:t>
            </a:r>
            <a:r>
              <a:rPr lang="en-US" sz="1600" dirty="0"/>
              <a:t>, Land </a:t>
            </a:r>
            <a:r>
              <a:rPr lang="en-US" sz="1600"/>
              <a:t>&amp; Nilsson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0198" y="2209800"/>
            <a:ext cx="231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polychaete</a:t>
            </a:r>
            <a:r>
              <a:rPr lang="en-US" dirty="0"/>
              <a:t> fan worm)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/>
              <a:t>Projection</a:t>
            </a:r>
          </a:p>
        </p:txBody>
      </p:sp>
      <p:pic>
        <p:nvPicPr>
          <p:cNvPr id="3076" name="Picture 20" descr="Julian Beever chalk arti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4287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dewalk art glo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4478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r>
              <a:rPr lang="en-US"/>
              <a:t>Projection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Müller-Lyer Illusion</a:t>
            </a: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133600" y="1752600"/>
            <a:ext cx="5029200" cy="3429000"/>
            <a:chOff x="1344" y="1920"/>
            <a:chExt cx="3168" cy="2160"/>
          </a:xfrm>
        </p:grpSpPr>
        <p:sp>
          <p:nvSpPr>
            <p:cNvPr id="5129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344" y="3868"/>
              <a:ext cx="31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  <a:hlinkClick r:id="rId10"/>
                </a:rPr>
                <a:t>http://www.michaelbach.de/ot/sze_muelue/index.html</a:t>
              </a:r>
              <a:r>
                <a:rPr lang="en-US" sz="1600">
                  <a:latin typeface="Arial" charset="0"/>
                </a:rPr>
                <a:t> </a:t>
              </a:r>
            </a:p>
          </p:txBody>
        </p:sp>
        <p:pic>
          <p:nvPicPr>
            <p:cNvPr id="5130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6" y="1920"/>
              <a:ext cx="2832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743200" y="2543175"/>
            <a:ext cx="3048000" cy="1009650"/>
            <a:chOff x="1728" y="2418"/>
            <a:chExt cx="1920" cy="636"/>
          </a:xfrm>
        </p:grpSpPr>
        <p:sp>
          <p:nvSpPr>
            <p:cNvPr id="5127" name="Line 9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Line 10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267200"/>
            <a:ext cx="7772400" cy="2514600"/>
          </a:xfrm>
        </p:spPr>
        <p:txBody>
          <a:bodyPr/>
          <a:lstStyle/>
          <a:p>
            <a:r>
              <a:rPr lang="en-US" dirty="0"/>
              <a:t>The coordinate system</a:t>
            </a:r>
          </a:p>
          <a:p>
            <a:pPr lvl="1"/>
            <a:r>
              <a:rPr lang="en-US" sz="1800" dirty="0"/>
              <a:t>We will use the pinhole model as an approximation</a:t>
            </a:r>
          </a:p>
          <a:p>
            <a:pPr lvl="1"/>
            <a:r>
              <a:rPr lang="en-US" sz="1800" dirty="0"/>
              <a:t>Put the optical center (</a:t>
            </a:r>
            <a:r>
              <a:rPr lang="en-US" sz="1800" b="1" dirty="0"/>
              <a:t>C</a:t>
            </a:r>
            <a:r>
              <a:rPr lang="en-US" sz="1800" dirty="0"/>
              <a:t>enter </a:t>
            </a:r>
            <a:r>
              <a:rPr lang="en-US" sz="1800" b="1" dirty="0"/>
              <a:t>O</a:t>
            </a:r>
            <a:r>
              <a:rPr lang="en-US" sz="1800" dirty="0"/>
              <a:t>f </a:t>
            </a:r>
            <a:r>
              <a:rPr lang="en-US" sz="1800" b="1" dirty="0"/>
              <a:t>P</a:t>
            </a:r>
            <a:r>
              <a:rPr lang="en-US" sz="1800" dirty="0"/>
              <a:t>rojection) at the origin</a:t>
            </a:r>
          </a:p>
          <a:p>
            <a:pPr lvl="1"/>
            <a:r>
              <a:rPr lang="en-US" sz="1800" dirty="0"/>
              <a:t>Put the image plane (</a:t>
            </a:r>
            <a:r>
              <a:rPr lang="en-US" sz="1800" b="1" dirty="0"/>
              <a:t>P</a:t>
            </a:r>
            <a:r>
              <a:rPr lang="en-US" sz="1800" dirty="0"/>
              <a:t>rojection </a:t>
            </a:r>
            <a:r>
              <a:rPr lang="en-US" sz="1800" b="1" dirty="0"/>
              <a:t>P</a:t>
            </a:r>
            <a:r>
              <a:rPr lang="en-US" sz="1800" dirty="0"/>
              <a:t>lane) </a:t>
            </a:r>
            <a:r>
              <a:rPr lang="en-US" sz="1800" i="1" dirty="0"/>
              <a:t>in front</a:t>
            </a:r>
            <a:r>
              <a:rPr lang="en-US" sz="1800" dirty="0"/>
              <a:t> of the COP</a:t>
            </a:r>
          </a:p>
          <a:p>
            <a:pPr lvl="2"/>
            <a:r>
              <a:rPr lang="en-US" sz="1600" dirty="0"/>
              <a:t>Why?</a:t>
            </a:r>
          </a:p>
          <a:p>
            <a:pPr lvl="1"/>
            <a:r>
              <a:rPr lang="en-US" sz="1800" dirty="0"/>
              <a:t>The camera looks down the </a:t>
            </a:r>
            <a:r>
              <a:rPr lang="en-US" sz="1800" i="1" dirty="0"/>
              <a:t>negative</a:t>
            </a:r>
            <a:r>
              <a:rPr lang="en-US" sz="1800" dirty="0"/>
              <a:t> z axis</a:t>
            </a:r>
          </a:p>
          <a:p>
            <a:pPr lvl="2"/>
            <a:r>
              <a:rPr lang="en-US" sz="1600" dirty="0"/>
              <a:t>we like this if we want right-handed-coordinates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437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4800" y="1360487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8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191000"/>
            <a:ext cx="7772400" cy="121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Projection equations</a:t>
            </a:r>
          </a:p>
          <a:p>
            <a:pPr lvl="1"/>
            <a:r>
              <a:rPr lang="en-US" sz="1800" dirty="0"/>
              <a:t>Compute intersection with PP of ray from (</a:t>
            </a:r>
            <a:r>
              <a:rPr lang="en-US" sz="1800" dirty="0" err="1"/>
              <a:t>x,y,z</a:t>
            </a:r>
            <a:r>
              <a:rPr lang="en-US" sz="1800" dirty="0"/>
              <a:t>) to COP</a:t>
            </a:r>
          </a:p>
          <a:p>
            <a:pPr lvl="1"/>
            <a:r>
              <a:rPr lang="en-US" sz="1800" dirty="0"/>
              <a:t>Derived using similar triangles (on board)</a:t>
            </a:r>
          </a:p>
        </p:txBody>
      </p:sp>
      <p:sp>
        <p:nvSpPr>
          <p:cNvPr id="194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1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4800" y="1360487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8096" name="Picture 1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14550" y="5314950"/>
            <a:ext cx="377983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85800" y="5867400"/>
            <a:ext cx="7772400" cy="914400"/>
            <a:chOff x="432" y="3696"/>
            <a:chExt cx="4896" cy="576"/>
          </a:xfrm>
        </p:grpSpPr>
        <p:pic>
          <p:nvPicPr>
            <p:cNvPr id="19464" name="Picture 18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52" y="3924"/>
              <a:ext cx="196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5" name="Rectangle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32" y="3696"/>
              <a:ext cx="489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0000"/>
                </a:spcBef>
                <a:buFontTx/>
                <a:buChar char="•"/>
              </a:pPr>
              <a:r>
                <a:rPr lang="en-US" dirty="0"/>
                <a:t>We get the projection by throwing out the last coordinate: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219200"/>
            <a:ext cx="77724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this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Homogeneous coordinates to the rescue—again!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3875" y="4133850"/>
            <a:ext cx="28677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image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1963" y="4122737"/>
            <a:ext cx="2828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scene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5037137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/>
              <a:t>Converting </a:t>
            </a:r>
            <a:r>
              <a:rPr lang="en-US" sz="2000" i="1"/>
              <a:t>from</a:t>
            </a:r>
            <a:r>
              <a:rPr lang="en-US" sz="20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89088" y="2982912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01738" y="5608637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43450" y="54641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5800" y="1676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22863" y="2830512"/>
            <a:ext cx="21129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56017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2057400"/>
            <a:ext cx="8229600" cy="533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/>
              <a:t>Projection is a matrix multiply using homogeneous coordinates:</a:t>
            </a:r>
          </a:p>
        </p:txBody>
      </p:sp>
      <p:grpSp>
        <p:nvGrpSpPr>
          <p:cNvPr id="2" name="Group 1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838701" y="2855912"/>
            <a:ext cx="3395663" cy="1414463"/>
            <a:chOff x="2832" y="1392"/>
            <a:chExt cx="2139" cy="891"/>
          </a:xfrm>
        </p:grpSpPr>
        <p:sp>
          <p:nvSpPr>
            <p:cNvPr id="21517" name="Text Box 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832" y="1992"/>
              <a:ext cx="213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divide by third coordinate</a:t>
              </a:r>
            </a:p>
          </p:txBody>
        </p:sp>
        <p:pic>
          <p:nvPicPr>
            <p:cNvPr id="21518" name="Picture 14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52" y="1392"/>
              <a:ext cx="136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9" name="Picture 16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31863" y="2516188"/>
            <a:ext cx="30956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7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87838" y="2667000"/>
            <a:ext cx="150336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43434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This is known as </a:t>
            </a:r>
            <a:r>
              <a:rPr lang="en-US" sz="2400" b="1" dirty="0"/>
              <a:t>perspective projection</a:t>
            </a:r>
            <a:endParaRPr lang="en-US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matrix is the </a:t>
            </a:r>
            <a:r>
              <a:rPr lang="en-US" sz="2000" b="1" dirty="0"/>
              <a:t>projection matrix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endParaRPr lang="en-US" sz="2000" b="1" dirty="0"/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(Can also represent as a 4x4 matrix – OpenGL does something like this)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uiExpan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3400" y="1905000"/>
            <a:ext cx="77724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How does scaling the projection matrix change the transformation?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762500" y="2667000"/>
            <a:ext cx="3314700" cy="1349375"/>
            <a:chOff x="2832" y="1392"/>
            <a:chExt cx="2088" cy="850"/>
          </a:xfrm>
        </p:grpSpPr>
        <p:sp>
          <p:nvSpPr>
            <p:cNvPr id="22539" name="Text Box 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832" y="1992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000">
                <a:latin typeface="Arial" charset="0"/>
              </a:endParaRPr>
            </a:p>
          </p:txBody>
        </p:sp>
        <p:pic>
          <p:nvPicPr>
            <p:cNvPr id="22540" name="Picture 6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52" y="1392"/>
              <a:ext cx="136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5663" y="2287588"/>
            <a:ext cx="30956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11638" y="2438400"/>
            <a:ext cx="150336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62500" y="52419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Arial" charset="0"/>
            </a:endParaRPr>
          </a:p>
        </p:txBody>
      </p:sp>
      <p:pic>
        <p:nvPicPr>
          <p:cNvPr id="564241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05500" y="4289425"/>
            <a:ext cx="21717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0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79488" y="3911600"/>
            <a:ext cx="298291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245" name="Picture 2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71963" y="4064000"/>
            <a:ext cx="137795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37" y="18288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homographies</a:t>
            </a:r>
            <a:r>
              <a:rPr lang="en-US" dirty="0"/>
              <a:t> to create a 360 panorama?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5359400"/>
            <a:ext cx="8229600" cy="715963"/>
          </a:xfrm>
        </p:spPr>
        <p:txBody>
          <a:bodyPr>
            <a:noAutofit/>
          </a:bodyPr>
          <a:lstStyle/>
          <a:p>
            <a:r>
              <a:rPr lang="en-US" dirty="0"/>
              <a:t>In order to figure this out, we need to learn what a </a:t>
            </a:r>
            <a:r>
              <a:rPr lang="en-US" b="1" dirty="0"/>
              <a:t>camera</a:t>
            </a:r>
            <a:r>
              <a:rPr lang="en-U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3551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417637"/>
            <a:ext cx="8229600" cy="3306763"/>
          </a:xfrm>
        </p:spPr>
        <p:txBody>
          <a:bodyPr>
            <a:noAutofit/>
          </a:bodyPr>
          <a:lstStyle/>
          <a:p>
            <a:r>
              <a:rPr lang="en-US" sz="2800" dirty="0"/>
              <a:t>Special case of perspective projection</a:t>
            </a:r>
          </a:p>
          <a:p>
            <a:pPr lvl="1"/>
            <a:r>
              <a:rPr lang="en-US" sz="2400" dirty="0"/>
              <a:t>Distance from the COP to the PP is infinite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Good approximation for telephoto optics</a:t>
            </a:r>
          </a:p>
          <a:p>
            <a:pPr lvl="1"/>
            <a:r>
              <a:rPr lang="en-US" sz="2400" dirty="0"/>
              <a:t>Also called “parallel projection”:  (x, y, z) </a:t>
            </a:r>
            <a:r>
              <a:rPr lang="en-US" sz="2400" dirty="0">
                <a:cs typeface="Arial" charset="0"/>
              </a:rPr>
              <a:t>→ (x, y)</a:t>
            </a:r>
          </a:p>
          <a:p>
            <a:pPr lvl="1"/>
            <a:r>
              <a:rPr lang="en-US" sz="2400" dirty="0"/>
              <a:t>What’s the projection matrix?</a:t>
            </a:r>
          </a:p>
        </p:txBody>
      </p:sp>
      <p:grpSp>
        <p:nvGrpSpPr>
          <p:cNvPr id="2" name="Group 16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06650" y="2590800"/>
            <a:ext cx="3841750" cy="1981178"/>
            <a:chOff x="1420" y="1177"/>
            <a:chExt cx="3146" cy="1622"/>
          </a:xfrm>
        </p:grpSpPr>
        <p:sp>
          <p:nvSpPr>
            <p:cNvPr id="23558" name="Freeform 1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723" y="1642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Freeform 1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08" y="1924"/>
              <a:ext cx="45" cy="59"/>
            </a:xfrm>
            <a:custGeom>
              <a:avLst/>
              <a:gdLst>
                <a:gd name="T0" fmla="*/ 22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7 h 59"/>
                <a:gd name="T24" fmla="*/ 22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0" name="Freeform 18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25" y="1605"/>
              <a:ext cx="45" cy="59"/>
            </a:xfrm>
            <a:custGeom>
              <a:avLst/>
              <a:gdLst>
                <a:gd name="T0" fmla="*/ 23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3 w 45"/>
                <a:gd name="T13" fmla="*/ 59 h 59"/>
                <a:gd name="T14" fmla="*/ 8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8 w 45"/>
                <a:gd name="T23" fmla="*/ 7 h 59"/>
                <a:gd name="T24" fmla="*/ 23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Freeform 1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102" y="2354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Freeform 6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20" y="1177"/>
              <a:ext cx="1677" cy="1622"/>
            </a:xfrm>
            <a:custGeom>
              <a:avLst/>
              <a:gdLst>
                <a:gd name="T0" fmla="*/ 0 w 1842"/>
                <a:gd name="T1" fmla="*/ 660 h 1847"/>
                <a:gd name="T2" fmla="*/ 1842 w 1842"/>
                <a:gd name="T3" fmla="*/ 0 h 1847"/>
                <a:gd name="T4" fmla="*/ 1842 w 1842"/>
                <a:gd name="T5" fmla="*/ 1186 h 1847"/>
                <a:gd name="T6" fmla="*/ 0 w 1842"/>
                <a:gd name="T7" fmla="*/ 1847 h 1847"/>
                <a:gd name="T8" fmla="*/ 0 w 1842"/>
                <a:gd name="T9" fmla="*/ 660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Rectangle 14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50" y="1427"/>
              <a:ext cx="456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Helvetica" pitchFamily="34" charset="0"/>
                </a:rPr>
                <a:t>Image</a:t>
              </a:r>
              <a:endParaRPr lang="en-US" sz="2000" b="1" dirty="0"/>
            </a:p>
          </p:txBody>
        </p:sp>
        <p:sp>
          <p:nvSpPr>
            <p:cNvPr id="23564" name="Rectangle 14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047" y="1389"/>
              <a:ext cx="427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pitchFamily="34" charset="0"/>
                </a:rPr>
                <a:t>World</a:t>
              </a:r>
              <a:endParaRPr lang="en-US" sz="2000" b="1"/>
            </a:p>
          </p:txBody>
        </p:sp>
        <p:grpSp>
          <p:nvGrpSpPr>
            <p:cNvPr id="3" name="Group 149"/>
            <p:cNvGrpSpPr>
              <a:grpSpLocks/>
            </p:cNvGrpSpPr>
            <p:nvPr/>
          </p:nvGrpSpPr>
          <p:grpSpPr bwMode="auto">
            <a:xfrm>
              <a:off x="3504" y="1592"/>
              <a:ext cx="1062" cy="809"/>
              <a:chOff x="3978" y="2483"/>
              <a:chExt cx="1062" cy="809"/>
            </a:xfrm>
          </p:grpSpPr>
          <p:sp>
            <p:nvSpPr>
              <p:cNvPr id="23569" name="Freeform 15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0" name="Freeform 15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1" name="Freeform 15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2" name="Freeform 15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6" name="Line 15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112" y="2378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15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718" y="193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5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745" y="162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762000" y="4800600"/>
            <a:ext cx="6858000" cy="1905000"/>
            <a:chOff x="762000" y="4800600"/>
            <a:chExt cx="6858000" cy="1905000"/>
          </a:xfrm>
        </p:grpSpPr>
        <p:sp>
          <p:nvSpPr>
            <p:cNvPr id="24" name="Rectangle 23"/>
            <p:cNvSpPr/>
            <p:nvPr/>
          </p:nvSpPr>
          <p:spPr>
            <a:xfrm>
              <a:off x="762000" y="4800600"/>
              <a:ext cx="6858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59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1905000" y="5029200"/>
              <a:ext cx="5127625" cy="1319213"/>
              <a:chOff x="1234" y="3441"/>
              <a:chExt cx="3230" cy="831"/>
            </a:xfrm>
          </p:grpSpPr>
          <p:pic>
            <p:nvPicPr>
              <p:cNvPr id="23573" name="Picture 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234" y="3441"/>
                <a:ext cx="1619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4" name="Picture 7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017" y="3524"/>
                <a:ext cx="62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5" name="Picture 11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785" y="3770"/>
                <a:ext cx="67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81400"/>
            <a:ext cx="4129087" cy="30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030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19200"/>
            <a:ext cx="36335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038600"/>
            <a:ext cx="3581400" cy="26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419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Variants of orthographic projection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Scaled orthographic</a:t>
            </a:r>
          </a:p>
          <a:p>
            <a:pPr lvl="1"/>
            <a:r>
              <a:rPr lang="en-US" dirty="0"/>
              <a:t>Also called “weak perspective”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Affine projection</a:t>
            </a:r>
          </a:p>
          <a:p>
            <a:pPr lvl="1"/>
            <a:r>
              <a:rPr lang="en-US" dirty="0"/>
              <a:t>Also called “</a:t>
            </a:r>
            <a:r>
              <a:rPr lang="en-US" dirty="0" err="1"/>
              <a:t>paraperspective</a:t>
            </a:r>
            <a:r>
              <a:rPr lang="en-US" dirty="0"/>
              <a:t>”</a:t>
            </a:r>
          </a:p>
          <a:p>
            <a:pPr lvl="1">
              <a:buFontTx/>
              <a:buNone/>
            </a:pPr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1752600" y="2514600"/>
            <a:ext cx="5872162" cy="1319212"/>
            <a:chOff x="1808163" y="1906588"/>
            <a:chExt cx="5872162" cy="1319212"/>
          </a:xfrm>
        </p:grpSpPr>
        <p:pic>
          <p:nvPicPr>
            <p:cNvPr id="24580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83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68638" y="5233987"/>
            <a:ext cx="25701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413" y="2498726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403475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51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19152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534400" cy="838200"/>
          </a:xfrm>
        </p:spPr>
        <p:txBody>
          <a:bodyPr>
            <a:noAutofit/>
          </a:bodyPr>
          <a:lstStyle/>
          <a:p>
            <a:r>
              <a:rPr lang="en-US"/>
              <a:t>Dimensionality Reduction Machine (3D to 2D)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1676400" y="1808162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6019800" y="19050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685800" y="51816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What have we lost?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Angles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Distances (lengths)</a:t>
            </a:r>
          </a:p>
        </p:txBody>
      </p:sp>
      <p:sp>
        <p:nvSpPr>
          <p:cNvPr id="219159" name="Rectangle 23"/>
          <p:cNvSpPr>
            <a:spLocks noChangeArrowheads="1"/>
          </p:cNvSpPr>
          <p:nvPr/>
        </p:nvSpPr>
        <p:spPr bwMode="auto">
          <a:xfrm>
            <a:off x="6965950" y="6400800"/>
            <a:ext cx="111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dirty="0"/>
              <a:t>Points → points</a:t>
            </a:r>
          </a:p>
          <a:p>
            <a:pPr>
              <a:buFontTx/>
              <a:buChar char="•"/>
            </a:pPr>
            <a:r>
              <a:rPr lang="en-US" dirty="0"/>
              <a:t>Lines → lines (</a:t>
            </a:r>
            <a:r>
              <a:rPr lang="en-US" dirty="0" err="1"/>
              <a:t>collinearity</a:t>
            </a:r>
            <a:r>
              <a:rPr lang="en-US" dirty="0"/>
              <a:t> is preserved)</a:t>
            </a:r>
          </a:p>
          <a:p>
            <a:pPr lvl="1"/>
            <a:r>
              <a:rPr lang="en-US" dirty="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dirty="0"/>
              <a:t>Planes → planes (or half-planes)</a:t>
            </a:r>
          </a:p>
          <a:p>
            <a:pPr lvl="1"/>
            <a:r>
              <a:rPr lang="en-US" dirty="0"/>
              <a:t>But plane through focal point projects to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Parallel lines converge at a vanishing point</a:t>
            </a:r>
          </a:p>
          <a:p>
            <a:pPr lvl="1"/>
            <a:r>
              <a:rPr lang="en-US" dirty="0"/>
              <a:t>Each direction in space has its own vanishing point</a:t>
            </a:r>
          </a:p>
          <a:p>
            <a:pPr lvl="1"/>
            <a:r>
              <a:rPr lang="en-US" dirty="0"/>
              <a:t>But parallels parallel to the image plane remain parallel</a:t>
            </a:r>
          </a:p>
        </p:txBody>
      </p:sp>
      <p:pic>
        <p:nvPicPr>
          <p:cNvPr id="2211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276600"/>
            <a:ext cx="23685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1195" name="Object 1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200" y="3660775"/>
          <a:ext cx="63246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67" name="Image" r:id="rId5" imgW="9600000" imgH="4850794" progId="">
                  <p:embed/>
                </p:oleObj>
              </mc:Choice>
              <mc:Fallback>
                <p:oleObj name="Image" r:id="rId5" imgW="9600000" imgH="485079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660775"/>
                        <a:ext cx="632460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uiExpand="1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5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/>
          <a:lstStyle/>
          <a:p>
            <a:r>
              <a:rPr lang="en-US" dirty="0"/>
              <a:t>How can we model the geometry of a camera?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819400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5638800" y="5867400"/>
            <a:ext cx="13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World”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0630" y="4800600"/>
            <a:ext cx="9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16828" y="2884714"/>
            <a:ext cx="3603172" cy="3444351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7220" y="5377543"/>
              <a:ext cx="1882408" cy="1088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599" y="4257135"/>
              <a:ext cx="2177964" cy="644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7893" y="4257135"/>
              <a:ext cx="2177964" cy="64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8426"/>
              <a:ext cx="1447800" cy="5551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294270" y="5293118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2296" y="2884714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17670" y="58674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0" y="3884551"/>
            <a:ext cx="1275224" cy="937821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480565" y="2819400"/>
            <a:ext cx="2872235" cy="2587071"/>
            <a:chOff x="104335" y="2819400"/>
            <a:chExt cx="2872235" cy="2587071"/>
          </a:xfrm>
        </p:grpSpPr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H="1">
              <a:off x="104335" y="4464460"/>
              <a:ext cx="1096309" cy="780576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935" y="3793752"/>
              <a:ext cx="1341038" cy="378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00643" y="4464459"/>
              <a:ext cx="1522259" cy="217466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066800" y="281940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v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0196" y="5037139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68472" y="447402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10534" y="5246914"/>
            <a:ext cx="319318" cy="522514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656" y="5246914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10534" y="5369318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o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50667" y="4201886"/>
            <a:ext cx="677419" cy="40011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456" y="4408714"/>
              <a:ext cx="152400" cy="152400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US" sz="2000" b="1" i="1" dirty="0">
                  <a:solidFill>
                    <a:prstClr val="black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52400" y="5486400"/>
            <a:ext cx="3855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Two important coordinate systems:</a:t>
            </a:r>
          </a:p>
          <a:p>
            <a:r>
              <a:rPr lang="en-US" sz="2000" dirty="0"/>
              <a:t>    1. </a:t>
            </a:r>
            <a:r>
              <a:rPr lang="en-US" sz="2000" i="1" dirty="0"/>
              <a:t>World </a:t>
            </a:r>
            <a:r>
              <a:rPr lang="en-US" sz="2000" dirty="0"/>
              <a:t>coordinate system</a:t>
            </a:r>
          </a:p>
          <a:p>
            <a:r>
              <a:rPr lang="en-US" sz="2000" i="1" dirty="0"/>
              <a:t>    </a:t>
            </a:r>
            <a:r>
              <a:rPr lang="en-US" sz="2000" dirty="0"/>
              <a:t>2. </a:t>
            </a:r>
            <a:r>
              <a:rPr lang="en-US" sz="2000" i="1" dirty="0"/>
              <a:t>Camera </a:t>
            </a:r>
            <a:r>
              <a:rPr lang="en-US" sz="2000" dirty="0"/>
              <a:t>coordinate system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3C861-A3EA-482E-B9FE-44F94DD1A139}"/>
              </a:ext>
            </a:extLst>
          </p:cNvPr>
          <p:cNvGrpSpPr/>
          <p:nvPr/>
        </p:nvGrpSpPr>
        <p:grpSpPr>
          <a:xfrm>
            <a:off x="7315200" y="3048000"/>
            <a:ext cx="825419" cy="593105"/>
            <a:chOff x="7315200" y="3048000"/>
            <a:chExt cx="825419" cy="5931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A4A940-19B6-4B0B-836B-58E079B783F6}"/>
                </a:ext>
              </a:extLst>
            </p:cNvPr>
            <p:cNvSpPr/>
            <p:nvPr/>
          </p:nvSpPr>
          <p:spPr>
            <a:xfrm>
              <a:off x="7409294" y="3410856"/>
              <a:ext cx="230249" cy="230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2D2E1D-A6E8-4BC1-A3D4-AF78C5DE4864}"/>
                </a:ext>
              </a:extLst>
            </p:cNvPr>
            <p:cNvSpPr txBox="1"/>
            <p:nvPr/>
          </p:nvSpPr>
          <p:spPr>
            <a:xfrm>
              <a:off x="7315200" y="3048000"/>
              <a:ext cx="825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(x, y, z)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DB2A8-0361-4248-8E02-A0A95F375380}"/>
              </a:ext>
            </a:extLst>
          </p:cNvPr>
          <p:cNvSpPr/>
          <p:nvPr/>
        </p:nvSpPr>
        <p:spPr>
          <a:xfrm>
            <a:off x="152400" y="6440094"/>
            <a:ext cx="937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How do we project a given point (x, y, z) in world coordinates?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 project a point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 err="1"/>
              <a:t>,</a:t>
            </a:r>
            <a:r>
              <a:rPr lang="en-US" i="1" dirty="0" err="1"/>
              <a:t>z</a:t>
            </a:r>
            <a:r>
              <a:rPr lang="en-US" dirty="0"/>
              <a:t>) in </a:t>
            </a:r>
            <a:r>
              <a:rPr lang="en-US" i="1" dirty="0"/>
              <a:t>world</a:t>
            </a:r>
            <a:r>
              <a:rPr lang="en-US" dirty="0"/>
              <a:t> coordinates into a camera</a:t>
            </a:r>
          </a:p>
          <a:p>
            <a:r>
              <a:rPr lang="en-US" dirty="0"/>
              <a:t>First transform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 err="1"/>
              <a:t>,</a:t>
            </a:r>
            <a:r>
              <a:rPr lang="en-US" i="1" dirty="0" err="1"/>
              <a:t>z</a:t>
            </a:r>
            <a:r>
              <a:rPr lang="en-US" dirty="0"/>
              <a:t>) into </a:t>
            </a:r>
            <a:r>
              <a:rPr lang="en-US" i="1" dirty="0"/>
              <a:t>camera</a:t>
            </a:r>
            <a:r>
              <a:rPr lang="en-US" dirty="0"/>
              <a:t> coordinates</a:t>
            </a:r>
          </a:p>
          <a:p>
            <a:r>
              <a:rPr lang="en-US" dirty="0"/>
              <a:t>Need to know</a:t>
            </a:r>
          </a:p>
          <a:p>
            <a:pPr lvl="1"/>
            <a:r>
              <a:rPr lang="en-US" dirty="0"/>
              <a:t>Camera position (in world coordinates)</a:t>
            </a:r>
          </a:p>
          <a:p>
            <a:pPr lvl="1"/>
            <a:r>
              <a:rPr lang="en-US" dirty="0"/>
              <a:t>Camera orientation (in world coordinates)</a:t>
            </a:r>
          </a:p>
          <a:p>
            <a:r>
              <a:rPr lang="en-US" dirty="0"/>
              <a:t>Then project into the image plane to get a pixel coordinate</a:t>
            </a:r>
          </a:p>
          <a:p>
            <a:pPr lvl="1"/>
            <a:r>
              <a:rPr lang="en-US" dirty="0"/>
              <a:t>Need to know camera </a:t>
            </a:r>
            <a:r>
              <a:rPr lang="en-US" i="1" dirty="0"/>
              <a:t>intrinsics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Let’s design a camera</a:t>
            </a:r>
          </a:p>
          <a:p>
            <a:pPr lvl="1"/>
            <a:r>
              <a:rPr lang="en-US"/>
              <a:t>Idea 1:  put a piece of film in front of an object</a:t>
            </a:r>
          </a:p>
          <a:p>
            <a:pPr lvl="1"/>
            <a:r>
              <a:rPr lang="en-US"/>
              <a:t>Do we get a reasonable image?</a:t>
            </a:r>
          </a:p>
        </p:txBody>
      </p:sp>
      <p:pic>
        <p:nvPicPr>
          <p:cNvPr id="6148" name="Picture 4" descr="image-nothi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54187" y="19431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287587" y="2476500"/>
            <a:ext cx="4724400" cy="1524000"/>
            <a:chOff x="1536" y="1248"/>
            <a:chExt cx="2976" cy="960"/>
          </a:xfrm>
        </p:grpSpPr>
        <p:sp>
          <p:nvSpPr>
            <p:cNvPr id="6159" name="Line 7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287587" y="24765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592387" y="27051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6156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5" name="Line 1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2" name="Oval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43137" y="2444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60637" y="30527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3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2667000"/>
            <a:ext cx="8153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Projection equation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The projection matrix models the cumulative effect of all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Useful to decompose into a series of operations</a:t>
            </a:r>
            <a:endParaRPr lang="en-US" sz="1800" b="1" dirty="0"/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514600" y="2971800"/>
          <a:ext cx="3038475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36" name="Equation" r:id="rId28" imgW="2336760" imgH="914400" progId="Equation.3">
                  <p:embed/>
                </p:oleObj>
              </mc:Choice>
              <mc:Fallback>
                <p:oleObj name="Equation" r:id="rId28" imgW="2336760" imgH="914400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971800"/>
                        <a:ext cx="3038475" cy="1189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8C83E9D0-6047-4487-8B4C-39A862C28841}"/>
              </a:ext>
            </a:extLst>
          </p:cNvPr>
          <p:cNvGrpSpPr/>
          <p:nvPr/>
        </p:nvGrpSpPr>
        <p:grpSpPr>
          <a:xfrm>
            <a:off x="1679575" y="4648200"/>
            <a:ext cx="6540500" cy="1527175"/>
            <a:chOff x="1679575" y="4648200"/>
            <a:chExt cx="6540500" cy="1527175"/>
          </a:xfrm>
        </p:grpSpPr>
        <p:graphicFrame>
          <p:nvGraphicFramePr>
            <p:cNvPr id="1027" name="Object 1032"/>
            <p:cNvGraphicFramePr>
              <a:graphicFrameLocks noChangeAspect="1"/>
            </p:cNvGraphicFramePr>
            <p:nvPr>
              <p:custDataLst>
                <p:tags r:id="rId19"/>
              </p:custDataLst>
              <p:extLst>
                <p:ext uri="{D42A27DB-BD31-4B8C-83A1-F6EECF244321}">
                  <p14:modId xmlns:p14="http://schemas.microsoft.com/office/powerpoint/2010/main" val="762058620"/>
                </p:ext>
              </p:extLst>
            </p:nvPr>
          </p:nvGraphicFramePr>
          <p:xfrm>
            <a:off x="1679575" y="4953000"/>
            <a:ext cx="5384800" cy="925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6037" name="Equation" r:id="rId30" imgW="4140000" imgH="711000" progId="Equation.3">
                    <p:embed/>
                  </p:oleObj>
                </mc:Choice>
                <mc:Fallback>
                  <p:oleObj name="Equation" r:id="rId30" imgW="4140000" imgH="711000" progId="Equation.3">
                    <p:embed/>
                    <p:pic>
                      <p:nvPicPr>
                        <p:cNvPr id="0" name="Object 10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9575" y="4953000"/>
                          <a:ext cx="5384800" cy="925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103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602038" y="5867400"/>
              <a:ext cx="952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projection</a:t>
              </a:r>
            </a:p>
          </p:txBody>
        </p:sp>
        <p:sp>
          <p:nvSpPr>
            <p:cNvPr id="1046" name="Text Box 1034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459038" y="5867400"/>
              <a:ext cx="8366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intrinsics</a:t>
              </a:r>
            </a:p>
          </p:txBody>
        </p:sp>
        <p:sp>
          <p:nvSpPr>
            <p:cNvPr id="1047" name="Text Box 1035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876800" y="5867400"/>
              <a:ext cx="774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1048" name="Text Box 1036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888038" y="5867400"/>
              <a:ext cx="1001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1049" name="Text Box 104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781800" y="4648200"/>
              <a:ext cx="1438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identity matrix</a:t>
              </a:r>
            </a:p>
          </p:txBody>
        </p:sp>
        <p:sp>
          <p:nvSpPr>
            <p:cNvPr id="1050" name="Line 1042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6096000" y="4876800"/>
              <a:ext cx="685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9" name="Picture 1060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05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026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Camera parameters</a:t>
            </a:r>
          </a:p>
        </p:txBody>
      </p:sp>
      <p:sp>
        <p:nvSpPr>
          <p:cNvPr id="1032" name="Rectangle 103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914400"/>
            <a:ext cx="8153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A camera is described by several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Translation </a:t>
            </a:r>
            <a:r>
              <a:rPr lang="en-US" sz="1800" dirty="0">
                <a:solidFill>
                  <a:srgbClr val="3333FF"/>
                </a:solidFill>
              </a:rPr>
              <a:t>T</a:t>
            </a:r>
            <a:r>
              <a:rPr lang="en-US" sz="1800" dirty="0"/>
              <a:t> of the optical center from the origin of world </a:t>
            </a:r>
            <a:r>
              <a:rPr lang="en-US" sz="1800" dirty="0" err="1"/>
              <a:t>coords</a:t>
            </a:r>
            <a:endParaRPr lang="en-US" sz="1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Rotation </a:t>
            </a:r>
            <a:r>
              <a:rPr lang="en-US" sz="1800" dirty="0">
                <a:solidFill>
                  <a:srgbClr val="3333FF"/>
                </a:solidFill>
              </a:rPr>
              <a:t>R</a:t>
            </a:r>
            <a:r>
              <a:rPr lang="en-US" sz="1800" dirty="0"/>
              <a:t> of the image plane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focal length </a:t>
            </a:r>
            <a:r>
              <a:rPr lang="en-US" sz="1800" dirty="0">
                <a:solidFill>
                  <a:srgbClr val="FF0000"/>
                </a:solidFill>
              </a:rPr>
              <a:t>f</a:t>
            </a:r>
            <a:r>
              <a:rPr lang="en-US" sz="1800" dirty="0"/>
              <a:t>, principle point 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 err="1">
                <a:solidFill>
                  <a:srgbClr val="FF0000"/>
                </a:solidFill>
              </a:rPr>
              <a:t>x’</a:t>
            </a:r>
            <a:r>
              <a:rPr lang="en-US" sz="1800" baseline="-25000" dirty="0" err="1">
                <a:solidFill>
                  <a:srgbClr val="FF0000"/>
                </a:solidFill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y’</a:t>
            </a:r>
            <a:r>
              <a:rPr lang="en-US" sz="1800" baseline="-25000" dirty="0" err="1">
                <a:solidFill>
                  <a:srgbClr val="FF0000"/>
                </a:solidFill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dirty="0"/>
              <a:t>, pixel size 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 err="1">
                <a:solidFill>
                  <a:srgbClr val="FF0000"/>
                </a:solidFill>
              </a:rPr>
              <a:t>s</a:t>
            </a:r>
            <a:r>
              <a:rPr lang="en-US" sz="1800" baseline="-25000" dirty="0" err="1">
                <a:solidFill>
                  <a:srgbClr val="FF0000"/>
                </a:solidFill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s</a:t>
            </a:r>
            <a:r>
              <a:rPr lang="en-US" sz="1800" baseline="-25000" dirty="0" err="1">
                <a:solidFill>
                  <a:srgbClr val="FF0000"/>
                </a:solidFill>
              </a:rPr>
              <a:t>y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blue parameters are called “</a:t>
            </a:r>
            <a:r>
              <a:rPr lang="en-US" sz="1800" dirty="0" err="1">
                <a:solidFill>
                  <a:srgbClr val="3333FF"/>
                </a:solidFill>
              </a:rPr>
              <a:t>extrinsics</a:t>
            </a:r>
            <a:r>
              <a:rPr lang="en-US" sz="1800" dirty="0"/>
              <a:t>,”  red are “</a:t>
            </a:r>
            <a:r>
              <a:rPr lang="en-US" sz="1800" dirty="0">
                <a:solidFill>
                  <a:srgbClr val="FF0000"/>
                </a:solidFill>
              </a:rPr>
              <a:t>intrinsics</a:t>
            </a:r>
            <a:r>
              <a:rPr lang="en-US" sz="1800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5800" y="61722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The definitions of these parameters are </a:t>
            </a:r>
            <a:r>
              <a:rPr lang="en-US" sz="1800" b="1" dirty="0"/>
              <a:t>not</a:t>
            </a:r>
            <a:r>
              <a:rPr lang="en-US" sz="1800" dirty="0"/>
              <a:t> completely standardized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especially intrinsics—varies from one book to another</a:t>
            </a:r>
          </a:p>
        </p:txBody>
      </p:sp>
      <p:sp>
        <p:nvSpPr>
          <p:cNvPr id="1034" name="Rectangle 104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Line 104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74676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6" name="Line 104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5400000" flipV="1">
            <a:off x="7772400" y="3048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37" name="Picture 1049" descr="Edittex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050" descr="Edittex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Line 1052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699250" y="3276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0" name="Line 1053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5400000" flipV="1">
            <a:off x="7086600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41" name="Picture 1057" descr="Edittex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Oval 106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Freeform 1063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5029200" y="1663700"/>
            <a:ext cx="3136900" cy="1612900"/>
          </a:xfrm>
          <a:custGeom>
            <a:avLst/>
            <a:gdLst>
              <a:gd name="T0" fmla="*/ 0 w 1976"/>
              <a:gd name="T1" fmla="*/ 152 h 1016"/>
              <a:gd name="T2" fmla="*/ 912 w 1976"/>
              <a:gd name="T3" fmla="*/ 8 h 1016"/>
              <a:gd name="T4" fmla="*/ 1536 w 1976"/>
              <a:gd name="T5" fmla="*/ 200 h 1016"/>
              <a:gd name="T6" fmla="*/ 1968 w 1976"/>
              <a:gd name="T7" fmla="*/ 632 h 1016"/>
              <a:gd name="T8" fmla="*/ 1584 w 1976"/>
              <a:gd name="T9" fmla="*/ 1016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/>
      <p:bldP spid="1033" grpId="0"/>
      <p:bldP spid="1034" grpId="0" animBg="1"/>
      <p:bldP spid="1035" grpId="0" animBg="1"/>
      <p:bldP spid="1036" grpId="0" animBg="1"/>
      <p:bldP spid="1039" grpId="0" animBg="1"/>
      <p:bldP spid="1040" grpId="0" animBg="1"/>
      <p:bldP spid="1042" grpId="0" animBg="1"/>
      <p:bldP spid="104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4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83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831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199" y="3210789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8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6664" y="4354584"/>
            <a:ext cx="501539" cy="42747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700" y="4685803"/>
            <a:ext cx="402773" cy="283031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917" y="4589873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035" y="4104099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7368" y="5051157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516" y="4713697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3715" y="4789714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4315" y="2046514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15" y="3494314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521" y="3872931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021" y="2998220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115" y="3874520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1915" y="3799114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84041" y="37075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453" y="2775865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5796988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6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6247886" y="3733800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087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7428" y="4468094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514" y="6084617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871" y="5632860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0946" y="5758047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20314" y="4745675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714" y="5017817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1314" y="5932217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779" y="5889470"/>
            <a:ext cx="501539" cy="42747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815" y="6220689"/>
            <a:ext cx="402773" cy="283031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032" y="6124759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1150" y="5638985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0483" y="6586043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8631" y="6248583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6830" y="6324600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7430" y="3581400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46230" y="5029200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1636" y="5407817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136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230" y="5409406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03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297156" y="52424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50422" y="3331030"/>
            <a:ext cx="290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402" y="3581400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up, z-axis points backwards)</a:t>
            </a:r>
          </a:p>
        </p:txBody>
      </p:sp>
      <p:grpSp>
        <p:nvGrpSpPr>
          <p:cNvPr id="6" name="Group 24"/>
          <p:cNvGrpSpPr/>
          <p:nvPr/>
        </p:nvGrpSpPr>
        <p:grpSpPr>
          <a:xfrm>
            <a:off x="3657600" y="3592284"/>
            <a:ext cx="2057400" cy="2416630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361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5600" y="534488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2957" y="4893127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32" y="5018314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400" y="4005942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8800" y="4278084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400" y="5192484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865" y="5149737"/>
              <a:ext cx="501539" cy="42747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8901" y="5480956"/>
              <a:ext cx="402773" cy="283031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824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4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4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82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4802" y="6324600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4202" y="5029200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608" y="5407817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108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202" y="5409406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002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295128" y="52424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50422" y="3331030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389912" y="3973272"/>
            <a:ext cx="23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5085671"/>
            <a:ext cx="2423711" cy="13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74835" y="5576208"/>
            <a:ext cx="806221" cy="34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402" y="3581400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up, z-axis points backwards)</a:t>
            </a:r>
          </a:p>
        </p:txBody>
      </p:sp>
      <p:grpSp>
        <p:nvGrpSpPr>
          <p:cNvPr id="6" name="Group 24"/>
          <p:cNvGrpSpPr/>
          <p:nvPr/>
        </p:nvGrpSpPr>
        <p:grpSpPr>
          <a:xfrm>
            <a:off x="3657600" y="3592284"/>
            <a:ext cx="2057400" cy="2416630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361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5600" y="534488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2957" y="4893127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32" y="5018314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400" y="4005942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8800" y="4278084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400" y="5192484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865" y="5149737"/>
              <a:ext cx="501539" cy="42747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8901" y="5480956"/>
              <a:ext cx="402773" cy="283031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824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4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4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82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4802" y="6324600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4202" y="5029200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608" y="5407817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108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202" y="5409406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002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295128" y="52424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50422" y="3331030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2384" y="4650922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559" y="5622474"/>
            <a:ext cx="468085" cy="3265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87671" y="6008910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3x3 </a:t>
            </a:r>
            <a:r>
              <a:rPr lang="en-US"/>
              <a:t>rotation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402" y="3581400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up, z-axis points backwards)</a:t>
            </a:r>
          </a:p>
        </p:txBody>
      </p:sp>
      <p:pic>
        <p:nvPicPr>
          <p:cNvPr id="7782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4802" y="6324600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202" y="5029200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608" y="5407817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108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202" y="5409406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002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295128" y="52424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4425" y="4615947"/>
            <a:ext cx="2436138" cy="1177426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5429" y="3973286"/>
            <a:ext cx="1480457" cy="14260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76" y="4911896"/>
            <a:ext cx="523061" cy="4311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4301" y="5709557"/>
            <a:ext cx="1034143" cy="413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5430" y="5421087"/>
            <a:ext cx="1458685" cy="119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150422" y="3331030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2384" y="4650922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6023D-A26B-44BD-AF04-A7BDD0EE2C54}"/>
              </a:ext>
            </a:extLst>
          </p:cNvPr>
          <p:cNvSpPr txBox="1"/>
          <p:nvPr/>
        </p:nvSpPr>
        <p:spPr>
          <a:xfrm>
            <a:off x="5562600" y="6172200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(with extra row/column of [0 0 0 1])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77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19200"/>
            <a:ext cx="4495800" cy="124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743200"/>
            <a:ext cx="533400" cy="45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02018" y="3135868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(intrinsics)</a:t>
            </a:r>
          </a:p>
        </p:txBody>
      </p:sp>
      <p:pic>
        <p:nvPicPr>
          <p:cNvPr id="777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7772" y="1230086"/>
            <a:ext cx="4419600" cy="115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7324" y="3722914"/>
            <a:ext cx="393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92182" y="4147458"/>
            <a:ext cx="156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632" y="5279834"/>
            <a:ext cx="347890" cy="35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556" y="5791200"/>
            <a:ext cx="300718" cy="3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90" y="6248400"/>
            <a:ext cx="990600" cy="3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95356" y="5285807"/>
            <a:ext cx="435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aspect ratio </a:t>
            </a:r>
            <a:r>
              <a:rPr lang="en-US" dirty="0"/>
              <a:t>(1 unless pixels are not square)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356" y="5769166"/>
            <a:ext cx="597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skew</a:t>
            </a:r>
            <a:r>
              <a:rPr lang="en-US" dirty="0"/>
              <a:t> (0 unless pixels are shaped like rhombi/parallelograms)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4339" y="6260068"/>
            <a:ext cx="8096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principal point</a:t>
            </a:r>
            <a:r>
              <a:rPr lang="en-US" dirty="0"/>
              <a:t> ((0,0) unless optical axis doesn’t intersect projection plane at origin)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6978" y="4103914"/>
            <a:ext cx="183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(upper triangular matrix)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05937" y="2751910"/>
            <a:ext cx="402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(converts from 3D rays in camera coordinate system to pixel coordinates)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r>
              <a:rPr lang="en-US" dirty="0"/>
              <a:t>Can think of as “zoom”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related to </a:t>
            </a:r>
            <a:r>
              <a:rPr lang="en-US" i="1" dirty="0"/>
              <a:t>field of view</a:t>
            </a:r>
            <a:endParaRPr lang="en-US" dirty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94005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572666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57150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953000"/>
            <a:ext cx="1828800" cy="14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981200"/>
            <a:ext cx="1447800" cy="124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6B43-C1A5-4F37-84E7-2392B23C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FF6C-E773-41B4-A2D5-8241BC2A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0A29D2-9817-4266-ABFB-B72D4BD6B708}"/>
              </a:ext>
            </a:extLst>
          </p:cNvPr>
          <p:cNvSpPr/>
          <p:nvPr/>
        </p:nvSpPr>
        <p:spPr>
          <a:xfrm>
            <a:off x="228600" y="630549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http://www.dslrsolutions.net/3298/using-your-hands-as-focal-length-calculator/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E3603-8DDA-4367-A390-9E44CCC25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447800"/>
            <a:ext cx="5181600" cy="4347966"/>
          </a:xfrm>
          <a:prstGeom prst="rect">
            <a:avLst/>
          </a:prstGeom>
        </p:spPr>
      </p:pic>
      <p:pic>
        <p:nvPicPr>
          <p:cNvPr id="466946" name="Picture 2" descr="Sky_Angles">
            <a:extLst>
              <a:ext uri="{FF2B5EF4-FFF2-40B4-BE49-F238E27FC236}">
                <a16:creationId xmlns:a16="http://schemas.microsoft.com/office/drawing/2014/main" id="{3B7ECF5C-DDDA-44F8-9FD0-DFC17172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3" y="2362200"/>
            <a:ext cx="2962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03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1"/>
            <a:ext cx="9144000" cy="6841279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934200" y="655320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4477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Add a barrier to block off most of the rays</a:t>
            </a:r>
          </a:p>
          <a:p>
            <a:pPr lvl="1"/>
            <a:r>
              <a:rPr lang="en-US"/>
              <a:t>This reduces blurring</a:t>
            </a:r>
          </a:p>
          <a:p>
            <a:pPr lvl="1"/>
            <a:r>
              <a:rPr lang="en-US"/>
              <a:t>The opening known as the </a:t>
            </a:r>
            <a:r>
              <a:rPr lang="en-US" b="1"/>
              <a:t>aperture</a:t>
            </a:r>
          </a:p>
          <a:p>
            <a:pPr lvl="1"/>
            <a:r>
              <a:rPr lang="en-US"/>
              <a:t>How does this transform the image?</a:t>
            </a:r>
          </a:p>
        </p:txBody>
      </p:sp>
      <p:pic>
        <p:nvPicPr>
          <p:cNvPr id="7172" name="Picture 18" descr="image-pinhol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7182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7178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Oval 3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Oval 3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27"/>
            <a:ext cx="9144000" cy="6810573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934200" y="655320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34570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0024" cy="6858000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20167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fnOPZ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76400"/>
            <a:ext cx="5105400" cy="3822700"/>
          </a:xfrm>
          <a:prstGeom prst="rect">
            <a:avLst/>
          </a:prstGeom>
        </p:spPr>
      </p:pic>
      <p:sp>
        <p:nvSpPr>
          <p:cNvPr id="4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4800600" y="510540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5810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9 at 7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46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1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8600243" cy="5715000"/>
          </a:xfrm>
          <a:prstGeom prst="rect">
            <a:avLst/>
          </a:prstGeom>
        </p:spPr>
      </p:pic>
      <p:sp>
        <p:nvSpPr>
          <p:cNvPr id="3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6248400"/>
            <a:ext cx="73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petapixel.com</a:t>
            </a:r>
            <a:r>
              <a:rPr lang="en-US" sz="1200" dirty="0"/>
              <a:t>/2013/01/11/how-focal-length-affects-your-subjects-apparent-weight-as-seen-with-a-cat/</a:t>
            </a:r>
          </a:p>
        </p:txBody>
      </p:sp>
    </p:spTree>
    <p:extLst>
      <p:ext uri="{BB962C8B-B14F-4D97-AF65-F5344CB8AC3E}">
        <p14:creationId xmlns:p14="http://schemas.microsoft.com/office/powerpoint/2010/main" val="2409066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9646" y="1664141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171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901543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5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03711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7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46513" y="3243929"/>
            <a:ext cx="6760029" cy="1941123"/>
            <a:chOff x="2046513" y="3243929"/>
            <a:chExt cx="6760029" cy="1941123"/>
          </a:xfrm>
        </p:grpSpPr>
        <p:sp>
          <p:nvSpPr>
            <p:cNvPr id="8" name="Left Brace 7"/>
            <p:cNvSpPr/>
            <p:nvPr/>
          </p:nvSpPr>
          <p:spPr>
            <a:xfrm rot="16200000">
              <a:off x="5257799" y="32643"/>
              <a:ext cx="337457" cy="6760029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684" y="3707724"/>
              <a:ext cx="38561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part converts 3D points in world coordinates to 3D rays in the camera’s coordinate system. There are 6 parameters represented (3 for position/translation, 3 for rotation).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702" y="3117590"/>
            <a:ext cx="3344298" cy="2349939"/>
            <a:chOff x="84702" y="3117590"/>
            <a:chExt cx="3344298" cy="2349939"/>
          </a:xfrm>
        </p:grpSpPr>
        <p:sp>
          <p:nvSpPr>
            <p:cNvPr id="21" name="TextBox 20"/>
            <p:cNvSpPr txBox="1"/>
            <p:nvPr/>
          </p:nvSpPr>
          <p:spPr>
            <a:xfrm>
              <a:off x="84702" y="4267200"/>
              <a:ext cx="33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b="1" dirty="0"/>
                <a:t>K </a:t>
              </a:r>
              <a:r>
                <a:rPr lang="en-US" dirty="0"/>
                <a:t>matrix converts 3D rays in the camera’s coordinate system to 2D image points in image (pixel) coordinates.</a:t>
              </a:r>
              <a:endParaRPr lang="en-US" b="1" dirty="0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V="1">
              <a:off x="914400" y="3117590"/>
              <a:ext cx="533400" cy="10734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6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9646" y="1664141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171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5257799" y="32643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4028553" y="3777347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5916378" y="3891636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72739" y="4593775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2166258" y="5268500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4117458" y="4670307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901543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5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03711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7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9646" y="1261359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487" y="1763463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177" y="1760744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5257799" y="-468113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4028553" y="3276591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5916378" y="3390880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72739" y="4093019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2166258" y="4767744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4117458" y="4169551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2"/>
          <p:cNvGrpSpPr/>
          <p:nvPr/>
        </p:nvGrpSpPr>
        <p:grpSpPr>
          <a:xfrm>
            <a:off x="4345443" y="5594576"/>
            <a:ext cx="2860901" cy="736928"/>
            <a:chOff x="2451328" y="5659889"/>
            <a:chExt cx="4270948" cy="1100137"/>
          </a:xfrm>
        </p:grpSpPr>
        <p:pic>
          <p:nvPicPr>
            <p:cNvPr id="77927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51328" y="5923188"/>
              <a:ext cx="2185986" cy="54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27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18957" y="5659889"/>
              <a:ext cx="2003319" cy="110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3995057" y="555171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/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4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83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831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199" y="3210789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8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6664" y="4354584"/>
            <a:ext cx="501539" cy="42747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700" y="4685803"/>
            <a:ext cx="402773" cy="283031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917" y="4589873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035" y="4104099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7368" y="5051157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516" y="4713697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3715" y="4789714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4315" y="2046514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15" y="3494314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521" y="3872931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021" y="2998220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115" y="3874520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1915" y="3799114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84041" y="37075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453" y="2775865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5796988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6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6247886" y="3733800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087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3688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495800" y="2133600"/>
            <a:ext cx="4419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BC), Aristotle (384-322 BC)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</a:t>
            </a:r>
            <a:r>
              <a:rPr lang="en-US" dirty="0" err="1"/>
              <a:t>da</a:t>
            </a:r>
            <a:r>
              <a:rPr lang="en-US" dirty="0"/>
              <a:t> Vinci (1452-1519) </a:t>
            </a:r>
          </a:p>
        </p:txBody>
      </p:sp>
      <p:pic>
        <p:nvPicPr>
          <p:cNvPr id="36881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76200" y="1600200"/>
            <a:ext cx="4343400" cy="3611563"/>
          </a:xfrm>
          <a:prstGeom prst="rect">
            <a:avLst/>
          </a:prstGeom>
          <a:noFill/>
        </p:spPr>
      </p:pic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322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Gemma Frisius, 1558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543800" y="6583363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A. Efros</a:t>
            </a:r>
          </a:p>
        </p:txBody>
      </p:sp>
      <p:pic>
        <p:nvPicPr>
          <p:cNvPr id="466946" name="Picture 2" descr="Image result for camera obscura san francisco">
            <a:extLst>
              <a:ext uri="{FF2B5EF4-FFF2-40B4-BE49-F238E27FC236}">
                <a16:creationId xmlns:a16="http://schemas.microsoft.com/office/drawing/2014/main" id="{DF6DECCA-B9D6-4BBC-8482-DC74ADB6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02" y="4283901"/>
            <a:ext cx="3358073" cy="23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</a:p>
        </p:txBody>
      </p: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811462"/>
            <a:ext cx="2894404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336574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Solution: view camera (lens shifted </a:t>
            </a:r>
            <a:r>
              <a:rPr lang="en-US" dirty="0" err="1"/>
              <a:t>w.r.t</a:t>
            </a:r>
            <a:r>
              <a:rPr lang="en-US" dirty="0"/>
              <a:t>. film)</a:t>
            </a: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458759" name="Rectangle 7"/>
          <p:cNvSpPr>
            <a:spLocks noChangeArrowheads="1"/>
          </p:cNvSpPr>
          <p:nvPr/>
        </p:nvSpPr>
        <p:spPr bwMode="auto">
          <a:xfrm>
            <a:off x="904875" y="31623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3429000" y="3162300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4587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792152"/>
            <a:ext cx="1676400" cy="1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150" y="4742996"/>
            <a:ext cx="1670164" cy="158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8767" name="Rectangle 15"/>
          <p:cNvSpPr>
            <a:spLocks noChangeArrowheads="1"/>
          </p:cNvSpPr>
          <p:nvPr/>
        </p:nvSpPr>
        <p:spPr bwMode="auto">
          <a:xfrm>
            <a:off x="6553200" y="3163888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458768" name="Rectangle 16"/>
          <p:cNvSpPr>
            <a:spLocks noChangeArrowheads="1"/>
          </p:cNvSpPr>
          <p:nvPr/>
        </p:nvSpPr>
        <p:spPr bwMode="auto">
          <a:xfrm>
            <a:off x="1530350" y="6491288"/>
            <a:ext cx="578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hlinkClick r:id="rId5"/>
              </a:rPr>
              <a:t>http://en.wikipedia.org/wiki/Perspective_correction_lens</a:t>
            </a:r>
            <a:endParaRPr lang="en-US" sz="1800"/>
          </a:p>
        </p:txBody>
      </p:sp>
      <p:pic>
        <p:nvPicPr>
          <p:cNvPr id="458769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2209800"/>
            <a:ext cx="828675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960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/>
              <a:t>Result:</a:t>
            </a:r>
          </a:p>
        </p:txBody>
      </p:sp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199" y="2860676"/>
            <a:ext cx="2794190" cy="36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7194650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971800" y="2209800"/>
            <a:ext cx="3216276" cy="4562112"/>
            <a:chOff x="1704" y="960"/>
            <a:chExt cx="2342" cy="3322"/>
          </a:xfrm>
        </p:grpSpPr>
        <p:pic>
          <p:nvPicPr>
            <p:cNvPr id="3491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9189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2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exterior columns appear bigger</a:t>
            </a:r>
          </a:p>
          <a:p>
            <a:pPr>
              <a:buFontTx/>
              <a:buChar char="•"/>
            </a:pPr>
            <a:r>
              <a:rPr lang="en-US"/>
              <a:t>The distortion is not due to lens flaws</a:t>
            </a:r>
          </a:p>
          <a:p>
            <a:pPr>
              <a:buFontTx/>
              <a:buChar char="•"/>
            </a:pPr>
            <a:r>
              <a:rPr lang="en-US"/>
              <a:t>Problem pointed out by Da Vinci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5814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7848600" y="6400800"/>
            <a:ext cx="123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36831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478216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441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58" name="Image" r:id="rId4" imgW="6260317" imgH="4114286" progId="">
                  <p:embed/>
                </p:oleObj>
              </mc:Choice>
              <mc:Fallback>
                <p:oleObj name="Image" r:id="rId4" imgW="6260317" imgH="4114286" progId="">
                  <p:embed/>
                  <p:pic>
                    <p:nvPicPr>
                      <p:cNvPr id="478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955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343400"/>
            <a:ext cx="7772400" cy="198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distortion of the image</a:t>
            </a:r>
          </a:p>
          <a:p>
            <a:pPr lvl="1"/>
            <a:r>
              <a:rPr lang="en-US" dirty="0"/>
              <a:t>Caused by imperfect lenses</a:t>
            </a:r>
          </a:p>
          <a:p>
            <a:pPr lvl="1"/>
            <a:r>
              <a:rPr lang="en-US" dirty="0"/>
              <a:t>Deviations are most noticeable for rays that pass through the edge of the lens</a:t>
            </a:r>
          </a:p>
        </p:txBody>
      </p:sp>
      <p:pic>
        <p:nvPicPr>
          <p:cNvPr id="25604" name="Picture 4" descr="hecht-231-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1662113" y="1447800"/>
            <a:ext cx="5576887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05000" y="3668712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>
                <a:latin typeface="Arial" charset="0"/>
              </a:rPr>
              <a:t>No distortion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6350" y="3668712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>
                <a:latin typeface="Arial" charset="0"/>
              </a:rPr>
              <a:t>Pin cushion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64250" y="3668712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>
                <a:latin typeface="Arial" charset="0"/>
              </a:rPr>
              <a:t>Barrel</a:t>
            </a:r>
          </a:p>
        </p:txBody>
      </p:sp>
    </p:spTree>
    <p:extLst>
      <p:ext uri="{BB962C8B-B14F-4D97-AF65-F5344CB8AC3E}">
        <p14:creationId xmlns:p14="http://schemas.microsoft.com/office/powerpoint/2010/main" val="3814168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85800"/>
            <a:ext cx="4343400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Correcting radial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5" descr="fis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rec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0" y="62484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from </a:t>
            </a:r>
            <a:r>
              <a:rPr lang="en-US" sz="1800">
                <a:latin typeface="Arial" charset="0"/>
                <a:hlinkClick r:id="rId10"/>
              </a:rPr>
              <a:t>Helmut Dersch</a:t>
            </a:r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400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endParaRPr lang="en-US"/>
          </a:p>
        </p:txBody>
      </p:sp>
      <p:pic>
        <p:nvPicPr>
          <p:cNvPr id="27652" name="Picture 4" descr="hecht-231-b-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2554288" y="1447800"/>
            <a:ext cx="405288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3" name="Picture 5" descr="hecht-231-b-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2514600" y="3048000"/>
            <a:ext cx="41211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4" name="Picture 6" descr="hecht-231-b-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2619375" y="4800600"/>
            <a:ext cx="4051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0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0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pic>
        <p:nvPicPr>
          <p:cNvPr id="8196" name="Picture 5" descr="pinhole_diff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676400"/>
            <a:ext cx="5410200" cy="357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236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Modeling distortion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334000"/>
            <a:ext cx="7772400" cy="114300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To model lens distortion</a:t>
            </a:r>
          </a:p>
          <a:p>
            <a:pPr lvl="1"/>
            <a:r>
              <a:rPr lang="en-US"/>
              <a:t>Use above projection operation instead of standard projection matrix multiplication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438400"/>
            <a:ext cx="6615113" cy="1293813"/>
            <a:chOff x="960" y="1536"/>
            <a:chExt cx="4167" cy="815"/>
          </a:xfrm>
        </p:grpSpPr>
        <p:pic>
          <p:nvPicPr>
            <p:cNvPr id="28685" name="Picture 5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08" y="1536"/>
              <a:ext cx="2419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60" y="1850"/>
              <a:ext cx="15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radial distortion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479550" y="4170363"/>
            <a:ext cx="5010150" cy="782637"/>
            <a:chOff x="932" y="2627"/>
            <a:chExt cx="3156" cy="493"/>
          </a:xfrm>
        </p:grpSpPr>
        <p:pic>
          <p:nvPicPr>
            <p:cNvPr id="28683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744" y="2627"/>
              <a:ext cx="134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32" y="2688"/>
              <a:ext cx="159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focal length </a:t>
              </a:r>
              <a:br>
                <a:rPr lang="en-US" sz="2000"/>
              </a:br>
              <a:r>
                <a:rPr lang="en-US" sz="2000"/>
                <a:t>translate image center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739900" y="1371602"/>
            <a:ext cx="4062413" cy="923926"/>
            <a:chOff x="1096" y="864"/>
            <a:chExt cx="2559" cy="582"/>
          </a:xfrm>
        </p:grpSpPr>
        <p:pic>
          <p:nvPicPr>
            <p:cNvPr id="28679" name="Picture 1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8" y="864"/>
              <a:ext cx="967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96" y="864"/>
              <a:ext cx="1324" cy="582"/>
              <a:chOff x="1096" y="960"/>
              <a:chExt cx="1324" cy="582"/>
            </a:xfrm>
          </p:grpSpPr>
          <p:sp>
            <p:nvSpPr>
              <p:cNvPr id="28681" name="Text Box 13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96" y="960"/>
                <a:ext cx="132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sz="2000"/>
                  <a:t>Project                </a:t>
                </a:r>
                <a:br>
                  <a:rPr lang="en-US" sz="2000"/>
                </a:br>
                <a:r>
                  <a:rPr lang="en-US" sz="2000"/>
                  <a:t>to “normalized” </a:t>
                </a:r>
                <a:br>
                  <a:rPr lang="en-US" sz="2000"/>
                </a:br>
                <a:r>
                  <a:rPr lang="en-US" sz="2000"/>
                  <a:t>image coordinates</a:t>
                </a:r>
              </a:p>
            </p:txBody>
          </p:sp>
          <p:pic>
            <p:nvPicPr>
              <p:cNvPr id="28682" name="Picture 14" descr="Edittex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744" y="988"/>
                <a:ext cx="512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4772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Other types of projection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Lots of intriguing variants…</a:t>
            </a:r>
          </a:p>
          <a:p>
            <a:r>
              <a:rPr lang="en-US"/>
              <a:t>(I’ll just mention a few fun ones)</a:t>
            </a:r>
          </a:p>
        </p:txBody>
      </p:sp>
    </p:spTree>
    <p:extLst>
      <p:ext uri="{BB962C8B-B14F-4D97-AF65-F5344CB8AC3E}">
        <p14:creationId xmlns:p14="http://schemas.microsoft.com/office/powerpoint/2010/main" val="38678721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360 degree field of view…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4572000"/>
            <a:ext cx="8534400" cy="137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Basic approach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Take a photo of a parabolic mirror with an orthographic lens (Nayar)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Or buy one a lens from a variety of omnicam manufacturers…</a:t>
            </a:r>
          </a:p>
          <a:p>
            <a:pPr lvl="2">
              <a:lnSpc>
                <a:spcPct val="90000"/>
              </a:lnSpc>
            </a:pPr>
            <a:r>
              <a:rPr lang="en-US" sz="1600"/>
              <a:t>See </a:t>
            </a:r>
            <a:r>
              <a:rPr lang="en-US">
                <a:hlinkClick r:id="rId6"/>
              </a:rPr>
              <a:t>http://www.cis.upenn.edu/~kostas/omni.html</a:t>
            </a:r>
            <a:endParaRPr lang="en-US"/>
          </a:p>
          <a:p>
            <a:pPr lvl="2">
              <a:lnSpc>
                <a:spcPct val="90000"/>
              </a:lnSpc>
              <a:buFontTx/>
              <a:buNone/>
            </a:pPr>
            <a:endParaRPr lang="en-US"/>
          </a:p>
        </p:txBody>
      </p:sp>
      <p:pic>
        <p:nvPicPr>
          <p:cNvPr id="604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1450" y="1600200"/>
            <a:ext cx="11811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41495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Tilt-shift</a:t>
            </a:r>
          </a:p>
        </p:txBody>
      </p:sp>
      <p:pic>
        <p:nvPicPr>
          <p:cNvPr id="52227" name="Picture 5" descr="15vega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2675" y="3694113"/>
            <a:ext cx="341312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14r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0" y="3697288"/>
            <a:ext cx="339090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6000" y="61722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Titlt-shift images from </a:t>
            </a:r>
            <a:r>
              <a:rPr lang="en-US" sz="1800">
                <a:latin typeface="Arial" charset="0"/>
                <a:hlinkClick r:id="rId11"/>
              </a:rPr>
              <a:t>Olivo Barbieri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and Photoshop </a:t>
            </a:r>
            <a:r>
              <a:rPr lang="en-US" sz="1800">
                <a:latin typeface="Arial" charset="0"/>
                <a:hlinkClick r:id="rId12"/>
              </a:rPr>
              <a:t>imitations</a:t>
            </a:r>
            <a:endParaRPr lang="en-US"/>
          </a:p>
        </p:txBody>
      </p:sp>
      <p:pic>
        <p:nvPicPr>
          <p:cNvPr id="5223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0" y="990600"/>
            <a:ext cx="3143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98613" y="327660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  <a:hlinkClick r:id="rId14"/>
              </a:rPr>
              <a:t>http://www.northlight-images.co.uk/article_pages/tilt_and_shift_ts-e.html</a:t>
            </a:r>
            <a:r>
              <a:rPr lang="en-US" sz="140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1699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4963" y="5149850"/>
            <a:ext cx="3613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anchor="ctr">
            <a:spAutoFit/>
          </a:bodyPr>
          <a:lstStyle/>
          <a:p>
            <a:pPr algn="ctr" eaLnBrk="1" hangingPunct="1"/>
            <a:r>
              <a:rPr lang="en-US" sz="1800">
                <a:latin typeface="Arial" charset="0"/>
              </a:rPr>
              <a:t>Rollout Photographs © Justin Kerr </a:t>
            </a:r>
          </a:p>
        </p:txBody>
      </p:sp>
      <p:pic>
        <p:nvPicPr>
          <p:cNvPr id="59395" name="Picture 3" descr="1219sti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1295400"/>
            <a:ext cx="2822575" cy="3619500"/>
          </a:xfrm>
          <a:prstGeom prst="rect">
            <a:avLst/>
          </a:prstGeom>
          <a:noFill/>
        </p:spPr>
      </p:pic>
      <p:pic>
        <p:nvPicPr>
          <p:cNvPr id="59396" name="Picture 4" descr="121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1866900"/>
            <a:ext cx="6019800" cy="2709863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5424488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Arial" charset="0"/>
                <a:hlinkClick r:id="rId11"/>
              </a:rPr>
              <a:t>http://research.famsi.org/kerrmaya.html</a:t>
            </a:r>
            <a:r>
              <a:rPr lang="en-US" sz="1800">
                <a:latin typeface="Arial" charset="0"/>
              </a:rPr>
              <a:t> 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noFill/>
          <a:ln/>
        </p:spPr>
        <p:txBody>
          <a:bodyPr/>
          <a:lstStyle/>
          <a:p>
            <a:r>
              <a:rPr lang="en-US"/>
              <a:t>Rotating sensor (or object)</a:t>
            </a:r>
          </a:p>
        </p:txBody>
      </p:sp>
      <p:sp>
        <p:nvSpPr>
          <p:cNvPr id="5939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6019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Arial" charset="0"/>
              </a:rPr>
              <a:t>Also known as “cyclographs”, “peripheral images”</a:t>
            </a:r>
          </a:p>
        </p:txBody>
      </p:sp>
    </p:spTree>
    <p:extLst>
      <p:ext uri="{BB962C8B-B14F-4D97-AF65-F5344CB8AC3E}">
        <p14:creationId xmlns:p14="http://schemas.microsoft.com/office/powerpoint/2010/main" val="422516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0241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6096000" cy="4610100"/>
          </a:xfrm>
          <a:prstGeom prst="rect">
            <a:avLst/>
          </a:prstGeom>
          <a:noFill/>
        </p:spPr>
      </p:pic>
      <p:pic>
        <p:nvPicPr>
          <p:cNvPr id="102407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447800"/>
            <a:ext cx="2819400" cy="2133600"/>
          </a:xfrm>
          <a:prstGeom prst="rect">
            <a:avLst/>
          </a:prstGeom>
          <a:noFill/>
        </p:spPr>
      </p:pic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938713" y="6448425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hlinkClick r:id="rId6"/>
              </a:rPr>
              <a:t>http://www.debevec.org/Pinhole/</a:t>
            </a:r>
            <a:endParaRPr lang="en-US" sz="2000" dirty="0"/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685800" y="4800600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Why so</a:t>
            </a:r>
          </a:p>
          <a:p>
            <a:r>
              <a:rPr lang="en-US" sz="2800" dirty="0"/>
              <a:t>blurry?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635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8823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photography</a:t>
            </a:r>
          </a:p>
        </p:txBody>
      </p:sp>
      <p:pic>
        <p:nvPicPr>
          <p:cNvPr id="609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610" y="1524000"/>
            <a:ext cx="61027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608707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Justin </a:t>
            </a:r>
            <a:r>
              <a:rPr lang="en-US" b="1" dirty="0" err="1"/>
              <a:t>Quinnell</a:t>
            </a:r>
            <a:r>
              <a:rPr lang="en-US" b="1" dirty="0"/>
              <a:t>, </a:t>
            </a:r>
            <a:r>
              <a:rPr lang="en-US" dirty="0"/>
              <a:t>The Clifton Suspension Bridge. December 17th 2007 - June 21st 2008</a:t>
            </a:r>
            <a:br>
              <a:rPr lang="en-US" dirty="0"/>
            </a:br>
            <a:r>
              <a:rPr lang="en-US" b="1" i="1" dirty="0"/>
              <a:t>6-month</a:t>
            </a:r>
            <a:r>
              <a:rPr lang="en-US" b="1" dirty="0"/>
              <a:t> exposure</a:t>
            </a:r>
          </a:p>
        </p:txBody>
      </p:sp>
    </p:spTree>
    <p:extLst>
      <p:ext uri="{BB962C8B-B14F-4D97-AF65-F5344CB8AC3E}">
        <p14:creationId xmlns:p14="http://schemas.microsoft.com/office/powerpoint/2010/main" val="944168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 y,z) \rightarrow (-d\frac{x}{z},~{-d\frac{y}{z}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4.375"/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-d &amp; 0 &amp; 0 &amp; 0 \\&#10;0 &amp; -d &amp; 0 &amp; 0 \\&#10;0 &amp; 0 &amp; 1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87.5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-dx \\ -dy \\ z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_c, y'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_n &amp; = &amp; \hat{x}/\hat{z} \\&#10;y'_n &amp; = &amp; \hat{y}/\hat{z} \\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 &amp;=&amp; f x'_d + x_c \\&#10;y' &amp;=&amp; f y'_d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562.5"/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r^2 &amp;=&amp; {x'_n}^2 + {y'_n}^2 \\&#10;x'_d &amp;=&amp; x'_n (1 + \kappa_1 r^2 + \kappa_2  r^4) \\&#10;y'_d &amp;=&amp; y'_n (1 + \kappa_1 r^2 + \kappa_2 r^4)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12.5"/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 y,z) \rightarrow (-d\frac{x}{z},~{-d\frac{y}{z}},~{-d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97.25"/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16778</TotalTime>
  <Words>1953</Words>
  <Application>Microsoft Office PowerPoint</Application>
  <PresentationFormat>On-screen Show (4:3)</PresentationFormat>
  <Paragraphs>362</Paragraphs>
  <Slides>74</Slides>
  <Notes>41</Notes>
  <HiddenSlides>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Calibri</vt:lpstr>
      <vt:lpstr>EngraversGothic BT Regular</vt:lpstr>
      <vt:lpstr>Helvetica</vt:lpstr>
      <vt:lpstr>Myriad Roman</vt:lpstr>
      <vt:lpstr>Times New Roman</vt:lpstr>
      <vt:lpstr>Office Theme</vt:lpstr>
      <vt:lpstr>Image</vt:lpstr>
      <vt:lpstr>Equation</vt:lpstr>
      <vt:lpstr>Lecture 10: Cameras</vt:lpstr>
      <vt:lpstr>Announcements</vt:lpstr>
      <vt:lpstr>Can we use homographies to create a 360 panorama?</vt:lpstr>
      <vt:lpstr>Image formation</vt:lpstr>
      <vt:lpstr>Pinhole camera</vt:lpstr>
      <vt:lpstr>Camera Obscura</vt:lpstr>
      <vt:lpstr>Camera Obscura</vt:lpstr>
      <vt:lpstr>Home-made pinhole camera </vt:lpstr>
      <vt:lpstr>Pinhole photography</vt:lpstr>
      <vt:lpstr>Shrinking the aperture</vt:lpstr>
      <vt:lpstr>Shrinking the aperture</vt:lpstr>
      <vt:lpstr>Adding a lens</vt:lpstr>
      <vt:lpstr>PowerPoint Presentation</vt:lpstr>
      <vt:lpstr>Lytro Lightfield Camera</vt:lpstr>
      <vt:lpstr>Lenses</vt:lpstr>
      <vt:lpstr>The eye</vt:lpstr>
      <vt:lpstr>PowerPoint Presentation</vt:lpstr>
      <vt:lpstr>PowerPoint Presentation</vt:lpstr>
      <vt:lpstr>Eyes in nature:  eyespots to pinhole camera</vt:lpstr>
      <vt:lpstr>Eyes in nature:  eyespots to pinhole camera</vt:lpstr>
      <vt:lpstr>Eyes in nature</vt:lpstr>
      <vt:lpstr>Projection</vt:lpstr>
      <vt:lpstr>Projection</vt:lpstr>
      <vt:lpstr>Müller-Lyer Illusion</vt:lpstr>
      <vt:lpstr>Modeling projection</vt:lpstr>
      <vt:lpstr>Modeling projection</vt:lpstr>
      <vt:lpstr>Modeling projection</vt:lpstr>
      <vt:lpstr>Perspective Projection</vt:lpstr>
      <vt:lpstr>Perspective Projection</vt:lpstr>
      <vt:lpstr>Orthographic projection</vt:lpstr>
      <vt:lpstr>Orthographic projection</vt:lpstr>
      <vt:lpstr>Perspective projection</vt:lpstr>
      <vt:lpstr>Variants of orthographic projection</vt:lpstr>
      <vt:lpstr>Dimensionality Reduction Machine (3D to 2D)</vt:lpstr>
      <vt:lpstr>Projection properties</vt:lpstr>
      <vt:lpstr>Projection properties</vt:lpstr>
      <vt:lpstr>Questions?</vt:lpstr>
      <vt:lpstr>Camera parameters</vt:lpstr>
      <vt:lpstr>Camera parameters</vt:lpstr>
      <vt:lpstr>Camera parameters</vt:lpstr>
      <vt:lpstr>Projection matrix</vt:lpstr>
      <vt:lpstr>Extrinsics</vt:lpstr>
      <vt:lpstr>Extrinsics</vt:lpstr>
      <vt:lpstr>Extrinsics</vt:lpstr>
      <vt:lpstr>Extrinsics</vt:lpstr>
      <vt:lpstr>Perspective projection</vt:lpstr>
      <vt:lpstr>Focal length</vt:lpstr>
      <vt:lpstr>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matrix</vt:lpstr>
      <vt:lpstr>Projection matrix</vt:lpstr>
      <vt:lpstr>Projection matrix</vt:lpstr>
      <vt:lpstr>Projection matrix</vt:lpstr>
      <vt:lpstr>Questions?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distortion: People</vt:lpstr>
      <vt:lpstr>Distortion</vt:lpstr>
      <vt:lpstr>PowerPoint Presentation</vt:lpstr>
      <vt:lpstr>Correcting radial distortion</vt:lpstr>
      <vt:lpstr>Distortion</vt:lpstr>
      <vt:lpstr>Modeling distortion</vt:lpstr>
      <vt:lpstr>Other types of projection</vt:lpstr>
      <vt:lpstr>360 degree field of view…</vt:lpstr>
      <vt:lpstr>Tilt-shift</vt:lpstr>
      <vt:lpstr>Rotating sensor (or object)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708</cp:revision>
  <dcterms:created xsi:type="dcterms:W3CDTF">2009-08-25T02:47:59Z</dcterms:created>
  <dcterms:modified xsi:type="dcterms:W3CDTF">2018-02-26T22:37:21Z</dcterms:modified>
</cp:coreProperties>
</file>