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8" r:id="rId3"/>
    <p:sldId id="488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384" r:id="rId12"/>
    <p:sldId id="387" r:id="rId13"/>
    <p:sldId id="386" r:id="rId14"/>
    <p:sldId id="383" r:id="rId15"/>
    <p:sldId id="388" r:id="rId16"/>
    <p:sldId id="389" r:id="rId17"/>
    <p:sldId id="390" r:id="rId18"/>
    <p:sldId id="487" r:id="rId19"/>
    <p:sldId id="379" r:id="rId20"/>
    <p:sldId id="380" r:id="rId21"/>
    <p:sldId id="381" r:id="rId22"/>
    <p:sldId id="382" r:id="rId23"/>
    <p:sldId id="391" r:id="rId24"/>
    <p:sldId id="392" r:id="rId25"/>
    <p:sldId id="393" r:id="rId26"/>
    <p:sldId id="394" r:id="rId27"/>
    <p:sldId id="395" r:id="rId28"/>
    <p:sldId id="396" r:id="rId29"/>
    <p:sldId id="490" r:id="rId30"/>
    <p:sldId id="491" r:id="rId31"/>
    <p:sldId id="399" r:id="rId32"/>
    <p:sldId id="397" r:id="rId33"/>
    <p:sldId id="400" r:id="rId34"/>
    <p:sldId id="401" r:id="rId35"/>
    <p:sldId id="402" r:id="rId36"/>
    <p:sldId id="403" r:id="rId37"/>
    <p:sldId id="404" r:id="rId38"/>
    <p:sldId id="421" r:id="rId39"/>
    <p:sldId id="422" r:id="rId40"/>
    <p:sldId id="423" r:id="rId41"/>
    <p:sldId id="425" r:id="rId42"/>
    <p:sldId id="426" r:id="rId43"/>
    <p:sldId id="427" r:id="rId44"/>
    <p:sldId id="424" r:id="rId45"/>
    <p:sldId id="405" r:id="rId46"/>
    <p:sldId id="420" r:id="rId47"/>
    <p:sldId id="419" r:id="rId48"/>
    <p:sldId id="406" r:id="rId49"/>
    <p:sldId id="407" r:id="rId50"/>
    <p:sldId id="408" r:id="rId51"/>
    <p:sldId id="409" r:id="rId52"/>
    <p:sldId id="428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33" r:id="rId63"/>
    <p:sldId id="489" r:id="rId64"/>
    <p:sldId id="492" r:id="rId65"/>
    <p:sldId id="453" r:id="rId6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72" autoAdjust="0"/>
    <p:restoredTop sz="94444" autoAdjust="0"/>
  </p:normalViewPr>
  <p:slideViewPr>
    <p:cSldViewPr>
      <p:cViewPr varScale="1">
        <p:scale>
          <a:sx n="61" d="100"/>
          <a:sy n="61" d="100"/>
        </p:scale>
        <p:origin x="571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0DD1A3-8013-41D4-85EB-5E590076AB42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0DD1A3-8013-41D4-85EB-5E590076AB42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flickr.com/photos/paulhitz/294786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manuperez/306598269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3.png"/><Relationship Id="rId4" Type="http://schemas.openxmlformats.org/officeDocument/2006/relationships/image" Target="../media/image23.jpe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7.xml"/><Relationship Id="rId7" Type="http://schemas.openxmlformats.org/officeDocument/2006/relationships/image" Target="../media/image4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8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5.xml"/><Relationship Id="rId7" Type="http://schemas.openxmlformats.org/officeDocument/2006/relationships/image" Target="../media/image6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9.xml"/><Relationship Id="rId7" Type="http://schemas.openxmlformats.org/officeDocument/2006/relationships/image" Target="../media/image7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5" Type="http://schemas.openxmlformats.org/officeDocument/2006/relationships/tags" Target="../tags/tag21.xml"/><Relationship Id="rId10" Type="http://schemas.openxmlformats.org/officeDocument/2006/relationships/image" Target="../media/image78.png"/><Relationship Id="rId4" Type="http://schemas.openxmlformats.org/officeDocument/2006/relationships/tags" Target="../tags/tag20.xml"/><Relationship Id="rId9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8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0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1.wmf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74384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Lecture 4: Harris </a:t>
            </a:r>
            <a:r>
              <a:rPr lang="en-US" sz="3600"/>
              <a:t>corner detection</a:t>
            </a: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289" y="3357565"/>
            <a:ext cx="5851920" cy="2096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7D2FA-4392-4280-AE76-BB23276A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B319-5D1C-43D8-AF3A-87B0FC01D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Feature extraction: 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18"/>
            <a:ext cx="8229600" cy="1143000"/>
          </a:xfrm>
        </p:spPr>
        <p:txBody>
          <a:bodyPr/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4136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60993" y="6581001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068664"/>
            <a:ext cx="8817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http://gigapan.com	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811477"/>
            <a:ext cx="103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GigaPan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66641" y="5519437"/>
            <a:ext cx="63685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Also see Google Zoom Views: </a:t>
            </a:r>
          </a:p>
          <a:p>
            <a:r>
              <a:rPr lang="en-US" dirty="0">
                <a:hlinkClick r:id="rId3"/>
              </a:rPr>
              <a:t>https://www.google.com/culturalinstitute/beta/project/gigapixels</a:t>
            </a:r>
            <a:r>
              <a:rPr lang="en-US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33357" y="6292336"/>
            <a:ext cx="2775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“Planet Detroit”</a:t>
            </a:r>
            <a:r>
              <a:rPr lang="en-US" dirty="0"/>
              <a:t> by </a:t>
            </a:r>
            <a:r>
              <a:rPr lang="en-US" dirty="0" err="1"/>
              <a:t>paulhitz</a:t>
            </a:r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73" y="3505201"/>
            <a:ext cx="2770458" cy="276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88" y="3581403"/>
            <a:ext cx="3360964" cy="272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250376"/>
            <a:ext cx="47434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41717" y="2972188"/>
            <a:ext cx="2640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Polar panoramas</a:t>
            </a:r>
            <a:endParaRPr lang="en-US" sz="2800" dirty="0">
              <a:hlinkClick r:id="rId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609" y="6306250"/>
            <a:ext cx="2710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“Like a Butterfly”</a:t>
            </a:r>
            <a:r>
              <a:rPr lang="en-US" dirty="0"/>
              <a:t> by Manu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1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1" y="2909887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1225096" y="5685513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1240971" y="5957877"/>
            <a:ext cx="376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071" y="3830637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827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225096" y="5685513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240971" y="5957877"/>
            <a:ext cx="376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240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728788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matching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20" y="2241109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6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by </a:t>
            </a:r>
            <a:r>
              <a:rPr lang="en-US" sz="1600" b="0" dirty="0">
                <a:hlinkClick r:id="rId4"/>
              </a:rPr>
              <a:t>Diva Sian</a:t>
            </a:r>
            <a:endParaRPr lang="en-US" sz="1600" b="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942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swashford</a:t>
            </a:r>
            <a:endParaRPr lang="en-US" sz="1600" b="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4045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Szeliski: 4.1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986" y="2121353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06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3"/>
              </a:rPr>
              <a:t>Diva Sian</a:t>
            </a:r>
            <a:endParaRPr lang="en-US" sz="1600" b="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936" y="2154691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963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scgbt</a:t>
            </a:r>
            <a:endParaRPr lang="en-US" sz="1600"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NASA Mars Rover images</a:t>
            </a:r>
          </a:p>
          <a:p>
            <a:pPr algn="ctr"/>
            <a:r>
              <a:rPr lang="en-US" sz="1600" b="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296" y="5016954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1125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2624449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6209506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001000" cy="1676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/>
              <a:t>Find features that are invariant to transformations</a:t>
            </a:r>
          </a:p>
          <a:p>
            <a:pPr lvl="1"/>
            <a:r>
              <a:rPr lang="en-US" sz="1800"/>
              <a:t>geometric invariance:  translation, rotation, scale</a:t>
            </a:r>
          </a:p>
          <a:p>
            <a:pPr lvl="1"/>
            <a:r>
              <a:rPr lang="en-US" sz="180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455863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05204" y="6186488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/>
              <a:t>Feature Descriptors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76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</a:t>
            </a:r>
          </a:p>
          <a:p>
            <a:pPr lvl="2"/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</a:p>
          <a:p>
            <a:pPr lvl="2"/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good feature?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0" name="Picture 6" descr="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58896"/>
            <a:ext cx="71628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1. Feature detection</a:t>
            </a:r>
            <a:r>
              <a:rPr lang="en-US" dirty="0"/>
              <a:t>: find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2. Feature descriptor</a:t>
            </a:r>
            <a:r>
              <a:rPr lang="en-US" dirty="0"/>
              <a:t>: represent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3. Feature matching</a:t>
            </a:r>
            <a:r>
              <a:rPr lang="en-US" dirty="0"/>
              <a:t>: match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Feature tracking:</a:t>
            </a:r>
            <a:r>
              <a:rPr lang="en-US" dirty="0"/>
              <a:t> track it, when motion</a:t>
            </a:r>
          </a:p>
        </p:txBody>
      </p:sp>
    </p:spTree>
    <p:extLst>
      <p:ext uri="{BB962C8B-B14F-4D97-AF65-F5344CB8AC3E}">
        <p14:creationId xmlns:p14="http://schemas.microsoft.com/office/powerpoint/2010/main" val="291533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1 (Hybrid Images) code due next Wednesday, Feb 14, by 11:59pm</a:t>
            </a:r>
          </a:p>
          <a:p>
            <a:r>
              <a:rPr lang="en-US" dirty="0"/>
              <a:t>Artifacts due Friday, Feb 16, by 11:59pm</a:t>
            </a:r>
          </a:p>
          <a:p>
            <a:endParaRPr lang="en-US" dirty="0"/>
          </a:p>
          <a:p>
            <a:r>
              <a:rPr lang="en-US" dirty="0"/>
              <a:t>Office hour rooms coming soon</a:t>
            </a:r>
          </a:p>
          <a:p>
            <a:endParaRPr lang="en-US" dirty="0"/>
          </a:p>
          <a:p>
            <a:r>
              <a:rPr lang="en-US" dirty="0"/>
              <a:t>Quiz this Wednesday, 2/7 at the beginning of class (10 minutes)</a:t>
            </a:r>
          </a:p>
        </p:txBody>
      </p:sp>
    </p:spTree>
    <p:extLst>
      <p:ext uri="{BB962C8B-B14F-4D97-AF65-F5344CB8AC3E}">
        <p14:creationId xmlns:p14="http://schemas.microsoft.com/office/powerpoint/2010/main" val="2849374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fontScale="925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Detection: </a:t>
            </a:r>
            <a:r>
              <a:rPr lang="en-US" sz="2400">
                <a:latin typeface="Arial" charset="0"/>
              </a:rPr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Description</a:t>
            </a:r>
            <a:r>
              <a:rPr lang="en-US" sz="2400">
                <a:latin typeface="Arial" charset="0"/>
              </a:rPr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Matching: </a:t>
            </a:r>
            <a:r>
              <a:rPr lang="en-US" sz="2400">
                <a:latin typeface="Arial" charset="0"/>
              </a:rPr>
              <a:t>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46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46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928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good feature?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3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29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48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b="0" dirty="0"/>
              <a:t>Credit: S. Seitz, D. </a:t>
            </a:r>
            <a:r>
              <a:rPr lang="en-US" sz="1200" b="0" dirty="0" err="1"/>
              <a:t>Frolova</a:t>
            </a:r>
            <a:r>
              <a:rPr lang="en-US" sz="1200" b="0" dirty="0"/>
              <a:t>, D. </a:t>
            </a:r>
            <a:r>
              <a:rPr lang="en-US" sz="1200" b="0" dirty="0" err="1"/>
              <a:t>Simakov</a:t>
            </a:r>
            <a:endParaRPr lang="en-US" sz="1200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429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33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6248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762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b="0" dirty="0">
                <a:cs typeface="Times New Roman" pitchFamily="18" charset="0"/>
              </a:rPr>
              <a:t> region:</a:t>
            </a:r>
            <a:br>
              <a:rPr lang="en-US" sz="2000" b="0" dirty="0">
                <a:cs typeface="Times New Roman" pitchFamily="18" charset="0"/>
              </a:rPr>
            </a:br>
            <a:r>
              <a:rPr lang="en-US" sz="2000" b="0" dirty="0">
                <a:cs typeface="Times New Roman" pitchFamily="18" charset="0"/>
              </a:rPr>
              <a:t>no change in all directions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3429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b="0" dirty="0">
                <a:cs typeface="Times New Roman" pitchFamily="18" charset="0"/>
              </a:rPr>
              <a:t>:  </a:t>
            </a:r>
          </a:p>
          <a:p>
            <a:r>
              <a:rPr lang="en-US" sz="2000" b="0" dirty="0">
                <a:cs typeface="Times New Roman" pitchFamily="18" charset="0"/>
              </a:rPr>
              <a:t>no change along the edge direction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6248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b="0" dirty="0">
                <a:cs typeface="Times New Roman" pitchFamily="18" charset="0"/>
              </a:rPr>
              <a:t>:</a:t>
            </a:r>
            <a:br>
              <a:rPr lang="en-US" sz="2000" b="0" dirty="0">
                <a:cs typeface="Times New Roman" pitchFamily="18" charset="0"/>
              </a:rPr>
            </a:br>
            <a:r>
              <a:rPr lang="en-US" sz="2000" b="0" dirty="0">
                <a:cs typeface="Times New Roman" pitchFamily="18" charset="0"/>
              </a:rPr>
              <a:t>significant change in all directions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b="0" dirty="0"/>
              <a:t>Credit: S. Seitz, D. </a:t>
            </a:r>
            <a:r>
              <a:rPr lang="en-US" sz="1200" b="0" dirty="0" err="1"/>
              <a:t>Frolova</a:t>
            </a:r>
            <a:r>
              <a:rPr lang="en-US" sz="1200" b="0" dirty="0"/>
              <a:t>, D. </a:t>
            </a:r>
            <a:r>
              <a:rPr lang="en-US" sz="1200" b="0" dirty="0" err="1"/>
              <a:t>Simakov</a:t>
            </a:r>
            <a:endParaRPr lang="en-US" sz="1200" b="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52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how do the pixels in </a:t>
            </a:r>
            <a:r>
              <a:rPr lang="en-US" sz="2400" dirty="0"/>
              <a:t>W</a:t>
            </a:r>
            <a:r>
              <a:rPr lang="en-US" sz="2400" b="0" dirty="0"/>
              <a:t>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compare each pixel before and after by</a:t>
            </a:r>
            <a:br>
              <a:rPr lang="en-US" sz="2400" b="0" dirty="0"/>
            </a:br>
            <a:r>
              <a:rPr lang="en-US" sz="2400" b="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this defines an SSD “error” </a:t>
            </a:r>
            <a:r>
              <a:rPr lang="en-US" sz="2400" b="0" i="1" dirty="0"/>
              <a:t>E</a:t>
            </a:r>
            <a:r>
              <a:rPr lang="en-US" sz="2400" b="0" dirty="0"/>
              <a:t>(</a:t>
            </a:r>
            <a:r>
              <a:rPr lang="en-US" sz="2400" b="0" i="1" dirty="0" err="1"/>
              <a:t>u,v</a:t>
            </a:r>
            <a:r>
              <a:rPr lang="en-US" sz="2400" b="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  <a:p>
            <a:pPr lvl="1">
              <a:spcBef>
                <a:spcPct val="20000"/>
              </a:spcBef>
            </a:pPr>
            <a:endParaRPr lang="en-US" sz="2800" b="0" dirty="0"/>
          </a:p>
          <a:p>
            <a:pPr lvl="1">
              <a:spcBef>
                <a:spcPct val="20000"/>
              </a:spcBef>
            </a:pPr>
            <a:endParaRPr lang="en-US" sz="12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  <a:endParaRPr lang="en-US" sz="2400" b="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19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6889750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71212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695769" y="3070280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Taylor Series expansion of </a:t>
            </a:r>
            <a:r>
              <a:rPr lang="en-US" sz="2000" b="0" i="1" dirty="0"/>
              <a:t>I</a:t>
            </a:r>
            <a:r>
              <a:rPr lang="en-US" sz="2000" b="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If the motion (</a:t>
            </a:r>
            <a:r>
              <a:rPr lang="en-US" sz="2000" b="0" dirty="0" err="1"/>
              <a:t>u,v</a:t>
            </a:r>
            <a:r>
              <a:rPr lang="en-US" sz="2000" b="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936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6425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53125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7892" name="Picture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3816867"/>
            <a:ext cx="7137400" cy="284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553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86200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8916" y="5730967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121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695769" y="2381302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6167735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41" y="3195639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121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695769" y="2381302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Sampling &amp; interpolation</a:t>
            </a:r>
          </a:p>
          <a:p>
            <a:r>
              <a:rPr lang="en-US" dirty="0"/>
              <a:t>Key points:</a:t>
            </a:r>
          </a:p>
          <a:p>
            <a:pPr lvl="1"/>
            <a:r>
              <a:rPr lang="en-US" b="1" dirty="0" err="1"/>
              <a:t>Downsampling</a:t>
            </a:r>
            <a:r>
              <a:rPr lang="en-US" b="1" dirty="0"/>
              <a:t>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33400" y="1173162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86200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457200" y="2362199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893402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381523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248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48000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7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3255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72247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6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819400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685800" y="1446074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 err="1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49625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406400" y="4111328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47" name="Equation" r:id="rId4" imgW="1333440" imgH="457200" progId="Equation.3">
                  <p:embed/>
                </p:oleObj>
              </mc:Choice>
              <mc:Fallback>
                <p:oleObj name="Equation" r:id="rId4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111328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304800" y="3581400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2800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57200" y="1455003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533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6" name="Equation" r:id="rId5" imgW="1536480" imgH="457200" progId="Equation.3">
                  <p:embed/>
                </p:oleObj>
              </mc:Choice>
              <mc:Fallback>
                <p:oleObj name="Equation" r:id="rId5" imgW="153648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381000" y="4267200"/>
          <a:ext cx="4221163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7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267200"/>
                        <a:ext cx="4221163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44"/>
          <p:cNvSpPr>
            <a:spLocks/>
          </p:cNvSpPr>
          <p:nvPr/>
        </p:nvSpPr>
        <p:spPr bwMode="auto">
          <a:xfrm>
            <a:off x="3276600" y="31242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" name="Rectangle 46"/>
          <p:cNvSpPr>
            <a:spLocks noChangeArrowheads="1"/>
          </p:cNvSpPr>
          <p:nvPr/>
        </p:nvSpPr>
        <p:spPr bwMode="auto">
          <a:xfrm>
            <a:off x="3036208" y="3846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8917" name="Picture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1905000"/>
            <a:ext cx="65039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762000" y="1524000"/>
            <a:ext cx="23622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This can be rewritten:</a:t>
            </a:r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</p:txBody>
      </p:sp>
      <p:sp>
        <p:nvSpPr>
          <p:cNvPr id="38919" name="Left Brace 17"/>
          <p:cNvSpPr>
            <a:spLocks/>
          </p:cNvSpPr>
          <p:nvPr/>
        </p:nvSpPr>
        <p:spPr bwMode="auto">
          <a:xfrm rot="-5400000">
            <a:off x="5219700" y="1974850"/>
            <a:ext cx="457200" cy="22098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20" name="Picture 2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38455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85800" y="4900613"/>
            <a:ext cx="77724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For the example above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You can move the center of the green window to anywhere on the blue unit circle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Which directions will result in the largest and smallest E values?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We can find these directions by looking at the eigenvectors of</a:t>
            </a:r>
            <a:r>
              <a:rPr lang="en-US" sz="1800" dirty="0"/>
              <a:t> </a:t>
            </a:r>
            <a:r>
              <a:rPr lang="en-US" sz="1800" i="1" dirty="0"/>
              <a:t>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  <p:sp>
        <p:nvSpPr>
          <p:cNvPr id="38922" name="Oval 25"/>
          <p:cNvSpPr>
            <a:spLocks noChangeArrowheads="1"/>
          </p:cNvSpPr>
          <p:nvPr/>
        </p:nvSpPr>
        <p:spPr bwMode="auto">
          <a:xfrm>
            <a:off x="3233058" y="4038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Oval 26"/>
          <p:cNvSpPr>
            <a:spLocks noChangeArrowheads="1"/>
          </p:cNvSpPr>
          <p:nvPr/>
        </p:nvSpPr>
        <p:spPr bwMode="auto">
          <a:xfrm>
            <a:off x="2775858" y="35814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7727950" y="39989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5"/>
          <p:cNvSpPr>
            <a:spLocks noChangeArrowheads="1"/>
          </p:cNvSpPr>
          <p:nvPr/>
        </p:nvSpPr>
        <p:spPr bwMode="auto">
          <a:xfrm>
            <a:off x="7924800" y="4191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Oval 16"/>
          <p:cNvSpPr>
            <a:spLocks noChangeArrowheads="1"/>
          </p:cNvSpPr>
          <p:nvPr/>
        </p:nvSpPr>
        <p:spPr bwMode="auto">
          <a:xfrm>
            <a:off x="7467600" y="37338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8927" name="Straight Arrow Connector 18"/>
          <p:cNvCxnSpPr>
            <a:cxnSpLocks noChangeShapeType="1"/>
            <a:stCxn id="38925" idx="5"/>
            <a:endCxn id="38926" idx="1"/>
          </p:cNvCxnSpPr>
          <p:nvPr/>
        </p:nvCxnSpPr>
        <p:spPr bwMode="auto">
          <a:xfrm rot="5400000" flipH="1">
            <a:off x="7612857" y="3879056"/>
            <a:ext cx="376238" cy="377825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pic>
        <p:nvPicPr>
          <p:cNvPr id="38928" name="Picture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4538" y="3436938"/>
            <a:ext cx="463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8917" name="Picture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905000"/>
            <a:ext cx="65039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762000" y="1524000"/>
            <a:ext cx="23622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This can be rewritten:</a:t>
            </a:r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The surface </a:t>
            </a:r>
            <a:r>
              <a:rPr lang="en-US" i="1" dirty="0"/>
              <a:t>E</a:t>
            </a:r>
            <a:r>
              <a:rPr lang="en-US" dirty="0"/>
              <a:t>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is locally approximated by a quadratic form. Let’s try to understand its shape.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Interpreting 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566738" y="2743200"/>
          <a:ext cx="3971925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10" name="Equation" r:id="rId5" imgW="1511280" imgH="457200" progId="Equation.3">
                  <p:embed/>
                </p:oleObj>
              </mc:Choice>
              <mc:Fallback>
                <p:oleObj name="Equation" r:id="rId5" imgW="151128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2743200"/>
                        <a:ext cx="3971925" cy="120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400050" y="4267200"/>
          <a:ext cx="418147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11" name="Equation" r:id="rId7" imgW="1371600" imgH="507960" progId="Equation.3">
                  <p:embed/>
                </p:oleObj>
              </mc:Choice>
              <mc:Fallback>
                <p:oleObj name="Equation" r:id="rId7" imgW="137160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4267200"/>
                        <a:ext cx="4181475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5344" y="1981200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0675" y="3249455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8263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19288" y="5106987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7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85800" y="4343400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 err="1"/>
              <a:t>Eigenvalues</a:t>
            </a:r>
            <a:r>
              <a:rPr lang="en-US" sz="2000" b="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/>
              <a:t>x</a:t>
            </a:r>
            <a:r>
              <a:rPr lang="en-US" sz="2000" baseline="-25000" dirty="0" err="1"/>
              <a:t>max</a:t>
            </a:r>
            <a:r>
              <a:rPr lang="en-US" sz="2000" b="0" dirty="0"/>
              <a:t> = direction of </a:t>
            </a:r>
            <a:r>
              <a:rPr lang="en-US" sz="2000" dirty="0"/>
              <a:t>largest</a:t>
            </a:r>
            <a:r>
              <a:rPr lang="en-US" sz="2000" b="0" dirty="0"/>
              <a:t> increase in </a:t>
            </a:r>
            <a:r>
              <a:rPr lang="en-US" sz="2000" b="0" i="1" dirty="0"/>
              <a:t>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/>
              <a:t> = amount of increase in direction </a:t>
            </a:r>
            <a:r>
              <a:rPr lang="en-US" sz="2000" b="0" dirty="0" err="1"/>
              <a:t>x</a:t>
            </a:r>
            <a:r>
              <a:rPr lang="en-US" sz="2000" baseline="-25000" dirty="0" err="1"/>
              <a:t>max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/>
              <a:t>x</a:t>
            </a:r>
            <a:r>
              <a:rPr lang="en-US" sz="2000" baseline="-25000" dirty="0" err="1"/>
              <a:t>min</a:t>
            </a:r>
            <a:r>
              <a:rPr lang="en-US" sz="2000" b="0" dirty="0"/>
              <a:t> = direction of </a:t>
            </a:r>
            <a:r>
              <a:rPr lang="en-US" sz="2000" dirty="0"/>
              <a:t>smallest</a:t>
            </a:r>
            <a:r>
              <a:rPr lang="en-US" sz="2000" b="0" dirty="0"/>
              <a:t> increase in </a:t>
            </a:r>
            <a:r>
              <a:rPr lang="en-US" sz="2000" b="0" i="1" dirty="0"/>
              <a:t>E</a:t>
            </a:r>
            <a:r>
              <a:rPr lang="en-US" sz="2000" b="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b="0" dirty="0"/>
              <a:t> = amount of increase in direction </a:t>
            </a:r>
            <a:r>
              <a:rPr lang="en-US" sz="2000" b="0" dirty="0" err="1"/>
              <a:t>x</a:t>
            </a:r>
            <a:r>
              <a:rPr lang="en-US" sz="2000" baseline="-25000" dirty="0" err="1"/>
              <a:t>min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1600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78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5340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00" y="29718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470" y="1812245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3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333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153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2506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  <p:extLst>
      <p:ext uri="{BB962C8B-B14F-4D97-AF65-F5344CB8AC3E}">
        <p14:creationId xmlns:p14="http://schemas.microsoft.com/office/powerpoint/2010/main" val="2463022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0" dirty="0">
                <a:sym typeface="Symbol" pitchFamily="18" charset="2"/>
              </a:rPr>
              <a:t>What’s our feature scoring function?</a:t>
            </a: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685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1800" b="0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b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81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6096000" y="3427413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33400" y="126365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381750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gradient at each point in the image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Create the </a:t>
            </a:r>
            <a:r>
              <a:rPr lang="en-US" sz="1800" i="1" dirty="0"/>
              <a:t>H</a:t>
            </a:r>
            <a:r>
              <a:rPr lang="en-US" sz="1800" b="0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</a:t>
            </a:r>
            <a:r>
              <a:rPr lang="en-US" sz="1800" b="0" dirty="0" err="1"/>
              <a:t>eigenvalues</a:t>
            </a:r>
            <a:r>
              <a:rPr lang="en-US" sz="1800" b="0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Find points with large response (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="0" dirty="0">
                <a:sym typeface="Symbol" pitchFamily="18" charset="2"/>
              </a:rPr>
              <a:t> </a:t>
            </a:r>
            <a:r>
              <a:rPr lang="en-US" sz="1800" b="0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Choose those points where 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aseline="-25000" dirty="0">
                <a:sym typeface="Symbol" pitchFamily="18" charset="2"/>
              </a:rPr>
              <a:t> </a:t>
            </a:r>
            <a:r>
              <a:rPr lang="en-US" sz="1800" b="0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6248400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62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6524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4624388" y="352425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624388" y="463867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1066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2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gradient at each point in the image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Create the </a:t>
            </a:r>
            <a:r>
              <a:rPr lang="en-US" sz="1800" i="1" dirty="0"/>
              <a:t>H</a:t>
            </a:r>
            <a:r>
              <a:rPr lang="en-US" sz="1800" b="0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</a:t>
            </a:r>
            <a:r>
              <a:rPr lang="en-US" sz="1800" b="0" dirty="0" err="1"/>
              <a:t>eigenvalues</a:t>
            </a:r>
            <a:r>
              <a:rPr lang="en-US" sz="1800" b="0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Find points with large response (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="0" dirty="0">
                <a:sym typeface="Symbol" pitchFamily="18" charset="2"/>
              </a:rPr>
              <a:t> </a:t>
            </a:r>
            <a:r>
              <a:rPr lang="en-US" sz="1800" b="0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Choose those points where 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aseline="-25000" dirty="0">
                <a:sym typeface="Symbol" pitchFamily="18" charset="2"/>
              </a:rPr>
              <a:t> </a:t>
            </a:r>
            <a:r>
              <a:rPr lang="en-US" sz="1800" b="0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b="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The </a:t>
            </a:r>
            <a:r>
              <a:rPr lang="en-US" sz="2000" b="0" i="1" dirty="0"/>
              <a:t>trace</a:t>
            </a:r>
            <a:r>
              <a:rPr lang="en-US" sz="2000" b="0" dirty="0"/>
              <a:t> is the sum of the diagonals, i.e., </a:t>
            </a:r>
            <a:r>
              <a:rPr lang="en-US" sz="2000" b="0" i="1" dirty="0"/>
              <a:t>trace(H) = h</a:t>
            </a:r>
            <a:r>
              <a:rPr lang="en-US" sz="2000" b="0" i="1" baseline="-25000" dirty="0"/>
              <a:t>11</a:t>
            </a:r>
            <a:r>
              <a:rPr lang="en-US" sz="2000" b="0" i="1" dirty="0"/>
              <a:t> + h</a:t>
            </a:r>
            <a:r>
              <a:rPr lang="en-US" sz="2000" b="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Very similar to </a:t>
            </a:r>
            <a:r>
              <a:rPr lang="en-US" sz="2000" b="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b="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Lots of other detectors, this is one of the most popular</a:t>
            </a:r>
            <a:endParaRPr lang="en-US" sz="2400" b="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5305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3405188" y="40386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3405188" y="51530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213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5305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3405188" y="11430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3405188" y="22574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7696200" y="2133600"/>
            <a:ext cx="133191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Harris </a:t>
            </a:r>
            <a:br>
              <a:rPr lang="en-US" b="0">
                <a:latin typeface="Arial" charset="0"/>
              </a:rPr>
            </a:br>
            <a:r>
              <a:rPr lang="en-US" b="0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206" y="2612346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3929742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5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1144712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743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7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>
                <a:latin typeface="Calibri" charset="0"/>
              </a:rPr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Calibri" charset="0"/>
              </a:rPr>
              <a:t>Second moment </a:t>
            </a:r>
            <a:r>
              <a:rPr lang="pl-PL" dirty="0" err="1">
                <a:latin typeface="Calibri" charset="0"/>
              </a:rPr>
              <a:t>matrix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2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3" name="Equation" r:id="rId16" imgW="1066800" imgH="457200" progId="Equation.3">
                  <p:embed/>
                </p:oleObj>
              </mc:Choice>
              <mc:Fallback>
                <p:oleObj name="Equation" r:id="rId16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3179522" y="3138747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9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44321" y="325474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0" y="61722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[u~v]&#10;\left[&#10;\begin{array}{cc}&#10;I_x^2 &amp; I_x I_y \\&#10;I_y I_x &amp; I_y^2&#10;\end{array}&#10;\right]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11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9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[u~v]&#10;\left[&#10;\begin{array}{cc}&#10;I_x^2 &amp; I_x I_y \\&#10;I_y I_x &amp; I_y^2&#10;\end{array}&#10;\right]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11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E(u,v) &amp; = &amp; \sum_{(x,y) \in W} {[I(x+u, y+v) - I(x,y)]}^2 \\&#10;&amp; \approx &amp; \sum_{(x,y) \in W} {[I(x, y) &#10;+ [I_x~I_y]&#10;\left[&#10;\begin{array}{c}&#10;u \\&#10;v&#10;\end{array}&#10;\right]&#10;- I(x,y)]}^2 \\&#10;&amp; \approx &amp; \sum_{(x,y) \in W} {\left[[I_x~I_y]&#10;\left[&#10;\begin{array}{c}&#10;u \\&#10;v&#10;\end{array}&#10;\right]&#10;\right]&#10;}^2 \\&#10;\end{eqnarray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8"/>
  <p:tag name="PICTUREFILESIZE" val="287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9822</TotalTime>
  <Words>1733</Words>
  <Application>Microsoft Office PowerPoint</Application>
  <PresentationFormat>On-screen Show (4:3)</PresentationFormat>
  <Paragraphs>340</Paragraphs>
  <Slides>65</Slides>
  <Notes>20</Notes>
  <HiddenSlides>7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ＭＳ Ｐゴシック</vt:lpstr>
      <vt:lpstr>Arial</vt:lpstr>
      <vt:lpstr>Calibri</vt:lpstr>
      <vt:lpstr>CMEX10</vt:lpstr>
      <vt:lpstr>CMMI10</vt:lpstr>
      <vt:lpstr>CMMI7</vt:lpstr>
      <vt:lpstr>CMR10</vt:lpstr>
      <vt:lpstr>CMR7</vt:lpstr>
      <vt:lpstr>CMSY10</vt:lpstr>
      <vt:lpstr>Lucida Grande</vt:lpstr>
      <vt:lpstr>Symbol</vt:lpstr>
      <vt:lpstr>Times New Roman</vt:lpstr>
      <vt:lpstr>Office Theme</vt:lpstr>
      <vt:lpstr>Equation</vt:lpstr>
      <vt:lpstr>Lecture 4: Harris corner detection</vt:lpstr>
      <vt:lpstr>Reading</vt:lpstr>
      <vt:lpstr>Announcements</vt:lpstr>
      <vt:lpstr>Last time</vt:lpstr>
      <vt:lpstr>PowerPoint Presentation</vt:lpstr>
      <vt:lpstr>PowerPoint Presentation</vt:lpstr>
      <vt:lpstr>Raster-to-vector graphics</vt:lpstr>
      <vt:lpstr>Depixelating Pixel Art</vt:lpstr>
      <vt:lpstr>Modern methods</vt:lpstr>
      <vt:lpstr>Questions?</vt:lpstr>
      <vt:lpstr>Feature extraction: Corners and blobs</vt:lpstr>
      <vt:lpstr>Motivation: Automatic panoramas</vt:lpstr>
      <vt:lpstr>Motivation: Automatic panoramas</vt:lpstr>
      <vt:lpstr>PowerPoint Presentation</vt:lpstr>
      <vt:lpstr>Why extract features?</vt:lpstr>
      <vt:lpstr>Why extract features?</vt:lpstr>
      <vt:lpstr>Why extract features?</vt:lpstr>
      <vt:lpstr>Application: Visual SLAM</vt:lpstr>
      <vt:lpstr>Image matching</vt:lpstr>
      <vt:lpstr>Harder case</vt:lpstr>
      <vt:lpstr>Harder still?</vt:lpstr>
      <vt:lpstr>Answer below (look for tiny colored squares…)</vt:lpstr>
      <vt:lpstr>Feature Matching</vt:lpstr>
      <vt:lpstr>Feature Matching</vt:lpstr>
      <vt:lpstr>Invariant local features</vt:lpstr>
      <vt:lpstr>Advantages of local features</vt:lpstr>
      <vt:lpstr>More motivation…  </vt:lpstr>
      <vt:lpstr>What makes a good feature?</vt:lpstr>
      <vt:lpstr>Approach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Feature detection:  the math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The second moment matrix</vt:lpstr>
      <vt:lpstr>Feature detection:  the math</vt:lpstr>
      <vt:lpstr>Feature detection:  the math</vt:lpstr>
      <vt:lpstr>Interpreting the second moment matrix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440</cp:revision>
  <dcterms:created xsi:type="dcterms:W3CDTF">2009-08-25T02:47:59Z</dcterms:created>
  <dcterms:modified xsi:type="dcterms:W3CDTF">2018-02-05T15:13:04Z</dcterms:modified>
</cp:coreProperties>
</file>