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jpeg" ContentType="image/jpeg"/>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6"/>
  </p:notesMasterIdLst>
  <p:handoutMasterIdLst>
    <p:handoutMasterId r:id="rId77"/>
  </p:handoutMasterIdLst>
  <p:sldIdLst>
    <p:sldId id="256" r:id="rId2"/>
    <p:sldId id="1291" r:id="rId3"/>
    <p:sldId id="1270" r:id="rId4"/>
    <p:sldId id="1251" r:id="rId5"/>
    <p:sldId id="1252" r:id="rId6"/>
    <p:sldId id="1253" r:id="rId7"/>
    <p:sldId id="1254" r:id="rId8"/>
    <p:sldId id="1255" r:id="rId9"/>
    <p:sldId id="1256" r:id="rId10"/>
    <p:sldId id="1257" r:id="rId11"/>
    <p:sldId id="1258" r:id="rId12"/>
    <p:sldId id="1260" r:id="rId13"/>
    <p:sldId id="1264" r:id="rId14"/>
    <p:sldId id="1216" r:id="rId15"/>
    <p:sldId id="1248" r:id="rId16"/>
    <p:sldId id="1217" r:id="rId17"/>
    <p:sldId id="1219" r:id="rId18"/>
    <p:sldId id="1241" r:id="rId19"/>
    <p:sldId id="1242" r:id="rId20"/>
    <p:sldId id="1218" r:id="rId21"/>
    <p:sldId id="1271" r:id="rId22"/>
    <p:sldId id="1220" r:id="rId23"/>
    <p:sldId id="1223" r:id="rId24"/>
    <p:sldId id="1249" r:id="rId25"/>
    <p:sldId id="1272" r:id="rId26"/>
    <p:sldId id="1221" r:id="rId27"/>
    <p:sldId id="1224" r:id="rId28"/>
    <p:sldId id="1276" r:id="rId29"/>
    <p:sldId id="1279" r:id="rId30"/>
    <p:sldId id="1280" r:id="rId31"/>
    <p:sldId id="1281" r:id="rId32"/>
    <p:sldId id="1274" r:id="rId33"/>
    <p:sldId id="1275" r:id="rId34"/>
    <p:sldId id="1282" r:id="rId35"/>
    <p:sldId id="1273" r:id="rId36"/>
    <p:sldId id="1222" r:id="rId37"/>
    <p:sldId id="1283" r:id="rId38"/>
    <p:sldId id="1284" r:id="rId39"/>
    <p:sldId id="1286" r:id="rId40"/>
    <p:sldId id="1229" r:id="rId41"/>
    <p:sldId id="1288" r:id="rId42"/>
    <p:sldId id="1289" r:id="rId43"/>
    <p:sldId id="1287" r:id="rId44"/>
    <p:sldId id="1231" r:id="rId45"/>
    <p:sldId id="1290" r:id="rId46"/>
    <p:sldId id="1233" r:id="rId47"/>
    <p:sldId id="1232" r:id="rId48"/>
    <p:sldId id="1235" r:id="rId49"/>
    <p:sldId id="1234" r:id="rId50"/>
    <p:sldId id="1237" r:id="rId51"/>
    <p:sldId id="1238" r:id="rId52"/>
    <p:sldId id="1239" r:id="rId53"/>
    <p:sldId id="1240" r:id="rId54"/>
    <p:sldId id="1245" r:id="rId55"/>
    <p:sldId id="1228" r:id="rId56"/>
    <p:sldId id="1292" r:id="rId57"/>
    <p:sldId id="1293" r:id="rId58"/>
    <p:sldId id="1294" r:id="rId59"/>
    <p:sldId id="1295" r:id="rId60"/>
    <p:sldId id="1296" r:id="rId61"/>
    <p:sldId id="1297" r:id="rId62"/>
    <p:sldId id="1298" r:id="rId63"/>
    <p:sldId id="1299" r:id="rId64"/>
    <p:sldId id="1300" r:id="rId65"/>
    <p:sldId id="1301" r:id="rId66"/>
    <p:sldId id="1302" r:id="rId67"/>
    <p:sldId id="1303" r:id="rId68"/>
    <p:sldId id="1304" r:id="rId69"/>
    <p:sldId id="1305" r:id="rId70"/>
    <p:sldId id="1261" r:id="rId71"/>
    <p:sldId id="1262" r:id="rId72"/>
    <p:sldId id="1263" r:id="rId73"/>
    <p:sldId id="1267" r:id="rId74"/>
    <p:sldId id="1268" r:id="rId75"/>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333FF"/>
    <a:srgbClr val="33CC33"/>
    <a:srgbClr val="00CC00"/>
    <a:srgbClr val="00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852" autoAdjust="0"/>
    <p:restoredTop sz="91115" autoAdjust="0"/>
  </p:normalViewPr>
  <p:slideViewPr>
    <p:cSldViewPr>
      <p:cViewPr varScale="1">
        <p:scale>
          <a:sx n="58" d="100"/>
          <a:sy n="58" d="100"/>
        </p:scale>
        <p:origin x="1320" y="31"/>
      </p:cViewPr>
      <p:guideLst>
        <p:guide orient="horz" pos="2160"/>
        <p:guide pos="2880"/>
      </p:guideLst>
    </p:cSldViewPr>
  </p:slideViewPr>
  <p:outlineViewPr>
    <p:cViewPr>
      <p:scale>
        <a:sx n="33" d="100"/>
        <a:sy n="33" d="100"/>
      </p:scale>
      <p:origin x="0" y="606"/>
    </p:cViewPr>
  </p:outlin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2.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44.wmf"/><Relationship Id="rId1" Type="http://schemas.openxmlformats.org/officeDocument/2006/relationships/image" Target="../media/image43.w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44.wmf"/><Relationship Id="rId2" Type="http://schemas.openxmlformats.org/officeDocument/2006/relationships/image" Target="../media/image45.wmf"/><Relationship Id="rId1" Type="http://schemas.openxmlformats.org/officeDocument/2006/relationships/image" Target="../media/image43.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338" y="0"/>
            <a:ext cx="3038475" cy="465138"/>
          </a:xfrm>
          <a:prstGeom prst="rect">
            <a:avLst/>
          </a:prstGeom>
        </p:spPr>
        <p:txBody>
          <a:bodyPr vert="horz" lIns="91440" tIns="45720" rIns="91440" bIns="45720" rtlCol="0"/>
          <a:lstStyle>
            <a:lvl1pPr algn="r">
              <a:defRPr sz="1200"/>
            </a:lvl1pPr>
          </a:lstStyle>
          <a:p>
            <a:fld id="{DC409C86-0DB4-461E-B411-3132234C96B9}" type="datetimeFigureOut">
              <a:rPr lang="en-US" smtClean="0"/>
              <a:pPr/>
              <a:t>4/27/2017</a:t>
            </a:fld>
            <a:endParaRPr lang="en-US"/>
          </a:p>
        </p:txBody>
      </p:sp>
      <p:sp>
        <p:nvSpPr>
          <p:cNvPr id="4" name="Footer Placeholder 3"/>
          <p:cNvSpPr>
            <a:spLocks noGrp="1"/>
          </p:cNvSpPr>
          <p:nvPr>
            <p:ph type="ftr" sz="quarter" idx="2"/>
          </p:nvPr>
        </p:nvSpPr>
        <p:spPr>
          <a:xfrm>
            <a:off x="0" y="8829675"/>
            <a:ext cx="3038475" cy="465138"/>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338" y="8829675"/>
            <a:ext cx="3038475" cy="465138"/>
          </a:xfrm>
          <a:prstGeom prst="rect">
            <a:avLst/>
          </a:prstGeom>
        </p:spPr>
        <p:txBody>
          <a:bodyPr vert="horz" lIns="91440" tIns="45720" rIns="91440" bIns="45720" rtlCol="0" anchor="b"/>
          <a:lstStyle>
            <a:lvl1pPr algn="r">
              <a:defRPr sz="1200"/>
            </a:lvl1pPr>
          </a:lstStyle>
          <a:p>
            <a:fld id="{6C4552C4-BC4B-4C71-991C-7B2020479DE0}" type="slidenum">
              <a:rPr lang="en-US" smtClean="0"/>
              <a:pPr/>
              <a:t>‹#›</a:t>
            </a:fld>
            <a:endParaRPr lang="en-US"/>
          </a:p>
        </p:txBody>
      </p:sp>
    </p:spTree>
    <p:extLst>
      <p:ext uri="{BB962C8B-B14F-4D97-AF65-F5344CB8AC3E}">
        <p14:creationId xmlns:p14="http://schemas.microsoft.com/office/powerpoint/2010/main" val="377836456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D492CD9C-0936-4CB5-8F47-4F37A3C1BD80}" type="datetimeFigureOut">
              <a:rPr lang="en-US" smtClean="0"/>
              <a:pPr/>
              <a:t>4/27/2017</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2A8A4206-02EB-4F55-B83C-8E908C558B6E}" type="slidenum">
              <a:rPr lang="en-US" smtClean="0"/>
              <a:pPr/>
              <a:t>‹#›</a:t>
            </a:fld>
            <a:endParaRPr lang="en-US"/>
          </a:p>
        </p:txBody>
      </p:sp>
    </p:spTree>
    <p:extLst>
      <p:ext uri="{BB962C8B-B14F-4D97-AF65-F5344CB8AC3E}">
        <p14:creationId xmlns:p14="http://schemas.microsoft.com/office/powerpoint/2010/main" val="22659273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cs229.stanford.edu/notes/cs229-notes3.pdf" TargetMode="External"/><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cs229.stanford.edu/notes/cs229-notes3.pdf" TargetMode="External"/><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Background</a:t>
            </a:r>
            <a:r>
              <a:rPr lang="en-US" baseline="0" dirty="0"/>
              <a:t> plays an unrealistically large role</a:t>
            </a:r>
            <a:endParaRPr lang="en-US" dirty="0"/>
          </a:p>
        </p:txBody>
      </p:sp>
      <p:sp>
        <p:nvSpPr>
          <p:cNvPr id="4" name="Slide Number Placeholder 3"/>
          <p:cNvSpPr>
            <a:spLocks noGrp="1"/>
          </p:cNvSpPr>
          <p:nvPr>
            <p:ph type="sldNum" sz="quarter" idx="10"/>
          </p:nvPr>
        </p:nvSpPr>
        <p:spPr/>
        <p:txBody>
          <a:bodyPr/>
          <a:lstStyle/>
          <a:p>
            <a:fld id="{2A8A4206-02EB-4F55-B83C-8E908C558B6E}" type="slidenum">
              <a:rPr lang="en-US" smtClean="0"/>
              <a:pPr/>
              <a:t>24</a:t>
            </a:fld>
            <a:endParaRPr lang="en-US"/>
          </a:p>
        </p:txBody>
      </p:sp>
    </p:spTree>
    <p:extLst>
      <p:ext uri="{BB962C8B-B14F-4D97-AF65-F5344CB8AC3E}">
        <p14:creationId xmlns:p14="http://schemas.microsoft.com/office/powerpoint/2010/main" val="33897721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mn-lt"/>
                <a:ea typeface="+mn-ea"/>
                <a:cs typeface="+mn-cs"/>
              </a:rPr>
              <a:t>The most appealing property is that penalizing large weights tends to improve generalization, because it means that no input dimension can have a very large </a:t>
            </a:r>
            <a:r>
              <a:rPr lang="en-US" sz="1400" kern="1200" dirty="0">
                <a:solidFill>
                  <a:schemeClr val="tx1"/>
                </a:solidFill>
                <a:latin typeface="+mn-lt"/>
                <a:ea typeface="+mn-ea"/>
                <a:cs typeface="+mn-cs"/>
              </a:rPr>
              <a:t>influence on the scores all by itself.</a:t>
            </a:r>
          </a:p>
          <a:p>
            <a:endParaRPr lang="en-US" sz="1400" kern="1200" dirty="0">
              <a:solidFill>
                <a:schemeClr val="tx1"/>
              </a:solidFill>
              <a:latin typeface="+mn-lt"/>
              <a:ea typeface="+mn-ea"/>
              <a:cs typeface="+mn-cs"/>
            </a:endParaRPr>
          </a:p>
          <a:p>
            <a:r>
              <a:rPr lang="en-US" sz="1400" kern="1200" dirty="0">
                <a:solidFill>
                  <a:schemeClr val="tx1"/>
                </a:solidFill>
                <a:latin typeface="+mn-lt"/>
                <a:ea typeface="+mn-ea"/>
                <a:cs typeface="+mn-cs"/>
              </a:rPr>
              <a:t>Regularization</a:t>
            </a:r>
            <a:r>
              <a:rPr lang="en-US" sz="1400" kern="1200" baseline="0" dirty="0">
                <a:solidFill>
                  <a:schemeClr val="tx1"/>
                </a:solidFill>
                <a:latin typeface="+mn-lt"/>
                <a:ea typeface="+mn-ea"/>
                <a:cs typeface="+mn-cs"/>
              </a:rPr>
              <a:t> penalty is 1 vs. ¼.  </a:t>
            </a:r>
            <a:r>
              <a:rPr lang="en-US" sz="1400" kern="1200" baseline="0" dirty="0" err="1">
                <a:solidFill>
                  <a:schemeClr val="tx1"/>
                </a:solidFill>
                <a:latin typeface="+mn-lt"/>
                <a:ea typeface="+mn-ea"/>
                <a:cs typeface="+mn-cs"/>
              </a:rPr>
              <a:t>Downweights</a:t>
            </a:r>
            <a:r>
              <a:rPr lang="en-US" sz="1400" kern="1200" baseline="0" dirty="0">
                <a:solidFill>
                  <a:schemeClr val="tx1"/>
                </a:solidFill>
                <a:latin typeface="+mn-lt"/>
                <a:ea typeface="+mn-ea"/>
                <a:cs typeface="+mn-cs"/>
              </a:rPr>
              <a:t> any one feature and makes it more diffuse. </a:t>
            </a:r>
            <a:endParaRPr lang="en-US" sz="1400" dirty="0"/>
          </a:p>
        </p:txBody>
      </p:sp>
      <p:sp>
        <p:nvSpPr>
          <p:cNvPr id="4" name="Slide Number Placeholder 3"/>
          <p:cNvSpPr>
            <a:spLocks noGrp="1"/>
          </p:cNvSpPr>
          <p:nvPr>
            <p:ph type="sldNum" sz="quarter" idx="10"/>
          </p:nvPr>
        </p:nvSpPr>
        <p:spPr/>
        <p:txBody>
          <a:bodyPr/>
          <a:lstStyle/>
          <a:p>
            <a:fld id="{2A8A4206-02EB-4F55-B83C-8E908C558B6E}" type="slidenum">
              <a:rPr lang="en-US" smtClean="0"/>
              <a:pPr/>
              <a:t>65</a:t>
            </a:fld>
            <a:endParaRPr lang="en-US"/>
          </a:p>
        </p:txBody>
      </p:sp>
    </p:spTree>
    <p:extLst>
      <p:ext uri="{BB962C8B-B14F-4D97-AF65-F5344CB8AC3E}">
        <p14:creationId xmlns:p14="http://schemas.microsoft.com/office/powerpoint/2010/main" val="16629942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latin typeface="+mn-lt"/>
                <a:ea typeface="+mn-ea"/>
                <a:cs typeface="+mn-cs"/>
              </a:rPr>
              <a:t>In addition to the motivation we provided above there are many desirable properties to include the regularization penalty, many of which we will come back to in later sections. For example, it turns out that including the L2 penalty leads to the appealing max margin property in SVMs (See </a:t>
            </a:r>
            <a:r>
              <a:rPr lang="en-US" sz="1200" kern="1200" dirty="0">
                <a:solidFill>
                  <a:schemeClr val="tx1"/>
                </a:solidFill>
                <a:latin typeface="+mn-lt"/>
                <a:ea typeface="+mn-ea"/>
                <a:cs typeface="+mn-cs"/>
                <a:hlinkClick r:id="rId3"/>
              </a:rPr>
              <a:t>CS229 lecture notes for full details if you are interested).</a:t>
            </a:r>
            <a:endParaRPr lang="en-US" dirty="0"/>
          </a:p>
        </p:txBody>
      </p:sp>
      <p:sp>
        <p:nvSpPr>
          <p:cNvPr id="4" name="Slide Number Placeholder 3"/>
          <p:cNvSpPr>
            <a:spLocks noGrp="1"/>
          </p:cNvSpPr>
          <p:nvPr>
            <p:ph type="sldNum" sz="quarter" idx="10"/>
          </p:nvPr>
        </p:nvSpPr>
        <p:spPr/>
        <p:txBody>
          <a:bodyPr/>
          <a:lstStyle/>
          <a:p>
            <a:fld id="{2A8A4206-02EB-4F55-B83C-8E908C558B6E}" type="slidenum">
              <a:rPr lang="en-US" smtClean="0"/>
              <a:pPr/>
              <a:t>66</a:t>
            </a:fld>
            <a:endParaRPr lang="en-US"/>
          </a:p>
        </p:txBody>
      </p:sp>
    </p:spTree>
    <p:extLst>
      <p:ext uri="{BB962C8B-B14F-4D97-AF65-F5344CB8AC3E}">
        <p14:creationId xmlns:p14="http://schemas.microsoft.com/office/powerpoint/2010/main" val="22619888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A8A4206-02EB-4F55-B83C-8E908C558B6E}" type="slidenum">
              <a:rPr lang="en-US" smtClean="0"/>
              <a:pPr/>
              <a:t>67</a:t>
            </a:fld>
            <a:endParaRPr lang="en-US"/>
          </a:p>
        </p:txBody>
      </p:sp>
    </p:spTree>
    <p:extLst>
      <p:ext uri="{BB962C8B-B14F-4D97-AF65-F5344CB8AC3E}">
        <p14:creationId xmlns:p14="http://schemas.microsoft.com/office/powerpoint/2010/main" val="40307228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order to do this, we need a</a:t>
            </a:r>
            <a:r>
              <a:rPr lang="en-US" baseline="0" dirty="0"/>
              <a:t> couple of things first. </a:t>
            </a:r>
            <a:r>
              <a:rPr lang="en-US" dirty="0"/>
              <a:t>We begin by introducing a subset of 500 classes of ILSVRC which is</a:t>
            </a:r>
            <a:r>
              <a:rPr lang="en-US" baseline="0" dirty="0"/>
              <a:t> suitable for studying localization</a:t>
            </a:r>
            <a:r>
              <a:rPr lang="en-US" dirty="0"/>
              <a:t>.</a:t>
            </a:r>
            <a:r>
              <a:rPr lang="en-US" baseline="0" dirty="0"/>
              <a:t> We show that is has many of the same challenges as the PASCAL VOC dataset. W</a:t>
            </a:r>
            <a:r>
              <a:rPr lang="en-US" dirty="0"/>
              <a:t>e’ll use these 500 classes for our analysis. Then we’ll briefly discuss some of the winning algorithms of the 2012 challenge. Given these, </a:t>
            </a:r>
            <a:r>
              <a:rPr lang="en-US" baseline="0" dirty="0"/>
              <a:t> we will point out </a:t>
            </a:r>
            <a:endParaRPr lang="en-US" dirty="0"/>
          </a:p>
        </p:txBody>
      </p:sp>
      <p:sp>
        <p:nvSpPr>
          <p:cNvPr id="4" name="Slide Number Placeholder 3"/>
          <p:cNvSpPr>
            <a:spLocks noGrp="1"/>
          </p:cNvSpPr>
          <p:nvPr>
            <p:ph type="sldNum" sz="quarter" idx="10"/>
          </p:nvPr>
        </p:nvSpPr>
        <p:spPr/>
        <p:txBody>
          <a:bodyPr/>
          <a:lstStyle/>
          <a:p>
            <a:fld id="{D9E7B30B-3635-A54E-BD09-6F8ECDB40C66}" type="slidenum">
              <a:rPr lang="en-US" smtClean="0"/>
              <a:t>70</a:t>
            </a:fld>
            <a:endParaRPr lang="en-US"/>
          </a:p>
        </p:txBody>
      </p:sp>
    </p:spTree>
    <p:extLst>
      <p:ext uri="{BB962C8B-B14F-4D97-AF65-F5344CB8AC3E}">
        <p14:creationId xmlns:p14="http://schemas.microsoft.com/office/powerpoint/2010/main" val="19104118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Very impressive results given poor</a:t>
            </a:r>
            <a:r>
              <a:rPr lang="en-US" baseline="0" dirty="0"/>
              <a:t> localization</a:t>
            </a:r>
            <a:endParaRPr lang="en-US" dirty="0"/>
          </a:p>
        </p:txBody>
      </p:sp>
      <p:sp>
        <p:nvSpPr>
          <p:cNvPr id="4" name="Slide Number Placeholder 3"/>
          <p:cNvSpPr>
            <a:spLocks noGrp="1"/>
          </p:cNvSpPr>
          <p:nvPr>
            <p:ph type="sldNum" sz="quarter" idx="10"/>
          </p:nvPr>
        </p:nvSpPr>
        <p:spPr/>
        <p:txBody>
          <a:bodyPr/>
          <a:lstStyle/>
          <a:p>
            <a:fld id="{D9E7B30B-3635-A54E-BD09-6F8ECDB40C66}" type="slidenum">
              <a:rPr lang="en-US" smtClean="0"/>
              <a:t>71</a:t>
            </a:fld>
            <a:endParaRPr lang="en-US"/>
          </a:p>
        </p:txBody>
      </p:sp>
    </p:spTree>
    <p:extLst>
      <p:ext uri="{BB962C8B-B14F-4D97-AF65-F5344CB8AC3E}">
        <p14:creationId xmlns:p14="http://schemas.microsoft.com/office/powerpoint/2010/main" val="29052691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a single category</a:t>
            </a:r>
            <a:r>
              <a:rPr lang="en-US" baseline="0" dirty="0"/>
              <a:t> and the set of corresponding images, can compute as follows. Correlated with object scale, but also takes into account the distribution of locations</a:t>
            </a:r>
            <a:endParaRPr lang="en-US" dirty="0"/>
          </a:p>
        </p:txBody>
      </p:sp>
      <p:sp>
        <p:nvSpPr>
          <p:cNvPr id="4" name="Slide Number Placeholder 3"/>
          <p:cNvSpPr>
            <a:spLocks noGrp="1"/>
          </p:cNvSpPr>
          <p:nvPr>
            <p:ph type="sldNum" sz="quarter" idx="10"/>
          </p:nvPr>
        </p:nvSpPr>
        <p:spPr/>
        <p:txBody>
          <a:bodyPr/>
          <a:lstStyle/>
          <a:p>
            <a:fld id="{D9E7B30B-3635-A54E-BD09-6F8ECDB40C66}" type="slidenum">
              <a:rPr lang="en-US" smtClean="0"/>
              <a:t>72</a:t>
            </a:fld>
            <a:endParaRPr lang="en-US"/>
          </a:p>
        </p:txBody>
      </p:sp>
    </p:spTree>
    <p:extLst>
      <p:ext uri="{BB962C8B-B14F-4D97-AF65-F5344CB8AC3E}">
        <p14:creationId xmlns:p14="http://schemas.microsoft.com/office/powerpoint/2010/main" val="29052691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bad cat score</a:t>
            </a:r>
          </a:p>
        </p:txBody>
      </p:sp>
      <p:sp>
        <p:nvSpPr>
          <p:cNvPr id="4" name="Slide Number Placeholder 3"/>
          <p:cNvSpPr>
            <a:spLocks noGrp="1"/>
          </p:cNvSpPr>
          <p:nvPr>
            <p:ph type="sldNum" sz="quarter" idx="10"/>
          </p:nvPr>
        </p:nvSpPr>
        <p:spPr/>
        <p:txBody>
          <a:bodyPr/>
          <a:lstStyle/>
          <a:p>
            <a:fld id="{2A8A4206-02EB-4F55-B83C-8E908C558B6E}" type="slidenum">
              <a:rPr lang="en-US" smtClean="0"/>
              <a:pPr/>
              <a:t>47</a:t>
            </a:fld>
            <a:endParaRPr lang="en-US"/>
          </a:p>
        </p:txBody>
      </p:sp>
    </p:spTree>
    <p:extLst>
      <p:ext uri="{BB962C8B-B14F-4D97-AF65-F5344CB8AC3E}">
        <p14:creationId xmlns:p14="http://schemas.microsoft.com/office/powerpoint/2010/main" val="33395274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Each row of W is a</a:t>
            </a:r>
            <a:r>
              <a:rPr lang="en-US" baseline="0" dirty="0"/>
              <a:t> template for that class</a:t>
            </a:r>
            <a:endParaRPr lang="en-US" dirty="0"/>
          </a:p>
        </p:txBody>
      </p:sp>
      <p:sp>
        <p:nvSpPr>
          <p:cNvPr id="4" name="Slide Number Placeholder 3"/>
          <p:cNvSpPr>
            <a:spLocks noGrp="1"/>
          </p:cNvSpPr>
          <p:nvPr>
            <p:ph type="sldNum" sz="quarter" idx="10"/>
          </p:nvPr>
        </p:nvSpPr>
        <p:spPr/>
        <p:txBody>
          <a:bodyPr/>
          <a:lstStyle/>
          <a:p>
            <a:fld id="{2A8A4206-02EB-4F55-B83C-8E908C558B6E}" type="slidenum">
              <a:rPr lang="en-US" smtClean="0"/>
              <a:pPr/>
              <a:t>48</a:t>
            </a:fld>
            <a:endParaRPr lang="en-US"/>
          </a:p>
        </p:txBody>
      </p:sp>
    </p:spTree>
    <p:extLst>
      <p:ext uri="{BB962C8B-B14F-4D97-AF65-F5344CB8AC3E}">
        <p14:creationId xmlns:p14="http://schemas.microsoft.com/office/powerpoint/2010/main" val="9800508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p:spPr>
        <p:txBody>
          <a:bodyPr/>
          <a:lstStyle/>
          <a:p>
            <a:fld id="{3726BAFA-5131-4BD2-8741-D6A9B82D8B51}" type="slidenum">
              <a:rPr lang="en-US"/>
              <a:pPr/>
              <a:t>50</a:t>
            </a:fld>
            <a:endParaRPr lang="en-US"/>
          </a:p>
        </p:txBody>
      </p:sp>
      <p:sp>
        <p:nvSpPr>
          <p:cNvPr id="35843" name="Rectangle 2"/>
          <p:cNvSpPr>
            <a:spLocks noGrp="1" noRot="1" noChangeAspect="1" noChangeArrowheads="1" noTextEdit="1"/>
          </p:cNvSpPr>
          <p:nvPr>
            <p:ph type="sldImg"/>
          </p:nvPr>
        </p:nvSpPr>
        <p:spPr>
          <a:ln/>
        </p:spPr>
      </p:sp>
      <p:sp>
        <p:nvSpPr>
          <p:cNvPr id="35844"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a:noFill/>
        </p:spPr>
        <p:txBody>
          <a:bodyPr/>
          <a:lstStyle/>
          <a:p>
            <a:fld id="{FD5528B3-33FE-434C-B36B-1F7745744AFD}" type="slidenum">
              <a:rPr lang="en-US"/>
              <a:pPr/>
              <a:t>51</a:t>
            </a:fld>
            <a:endParaRPr lang="en-US"/>
          </a:p>
        </p:txBody>
      </p:sp>
      <p:sp>
        <p:nvSpPr>
          <p:cNvPr id="36867" name="Rectangle 2"/>
          <p:cNvSpPr>
            <a:spLocks noGrp="1" noRot="1" noChangeAspect="1" noChangeArrowheads="1" noTextEdit="1"/>
          </p:cNvSpPr>
          <p:nvPr>
            <p:ph type="sldImg"/>
          </p:nvPr>
        </p:nvSpPr>
        <p:spPr>
          <a:ln/>
        </p:spPr>
      </p:sp>
      <p:sp>
        <p:nvSpPr>
          <p:cNvPr id="36868"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noFill/>
        </p:spPr>
        <p:txBody>
          <a:bodyPr/>
          <a:lstStyle/>
          <a:p>
            <a:fld id="{315137BF-2942-4C63-A52E-412FA0CFF9F4}" type="slidenum">
              <a:rPr lang="en-US"/>
              <a:pPr/>
              <a:t>52</a:t>
            </a:fld>
            <a:endParaRPr lang="en-US"/>
          </a:p>
        </p:txBody>
      </p:sp>
      <p:sp>
        <p:nvSpPr>
          <p:cNvPr id="37891" name="Rectangle 2"/>
          <p:cNvSpPr>
            <a:spLocks noGrp="1" noRot="1" noChangeAspect="1" noChangeArrowheads="1" noTextEdit="1"/>
          </p:cNvSpPr>
          <p:nvPr>
            <p:ph type="sldImg"/>
          </p:nvPr>
        </p:nvSpPr>
        <p:spPr>
          <a:ln/>
        </p:spPr>
      </p:sp>
      <p:sp>
        <p:nvSpPr>
          <p:cNvPr id="37892"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noFill/>
        </p:spPr>
        <p:txBody>
          <a:bodyPr/>
          <a:lstStyle/>
          <a:p>
            <a:fld id="{315137BF-2942-4C63-A52E-412FA0CFF9F4}" type="slidenum">
              <a:rPr lang="en-US"/>
              <a:pPr/>
              <a:t>53</a:t>
            </a:fld>
            <a:endParaRPr lang="en-US"/>
          </a:p>
        </p:txBody>
      </p:sp>
      <p:sp>
        <p:nvSpPr>
          <p:cNvPr id="37891" name="Rectangle 2"/>
          <p:cNvSpPr>
            <a:spLocks noGrp="1" noRot="1" noChangeAspect="1" noChangeArrowheads="1" noTextEdit="1"/>
          </p:cNvSpPr>
          <p:nvPr>
            <p:ph type="sldImg"/>
          </p:nvPr>
        </p:nvSpPr>
        <p:spPr>
          <a:ln/>
        </p:spPr>
      </p:sp>
      <p:sp>
        <p:nvSpPr>
          <p:cNvPr id="37892" name="Rectangle 3"/>
          <p:cNvSpPr>
            <a:spLocks noGrp="1" noChangeArrowheads="1"/>
          </p:cNvSpPr>
          <p:nvPr>
            <p:ph type="body" idx="1"/>
          </p:nvPr>
        </p:nvSpPr>
        <p:spPr>
          <a:noFill/>
          <a:ln/>
        </p:spPr>
        <p:txBody>
          <a:bodyPr/>
          <a:lstStyle/>
          <a:p>
            <a:pPr eaLnBrk="1" hangingPunct="1"/>
            <a:r>
              <a:rPr lang="en-US" dirty="0"/>
              <a:t>This is a generalization of binary SVMs to multiple classes</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Yi = 0 f (xi, W) = [13,</a:t>
            </a:r>
            <a:r>
              <a:rPr lang="en-US" baseline="0" dirty="0"/>
              <a:t> -7, 11]. Let Delta be 10.</a:t>
            </a:r>
          </a:p>
          <a:p>
            <a:endParaRPr lang="en-US" dirty="0"/>
          </a:p>
        </p:txBody>
      </p:sp>
      <p:sp>
        <p:nvSpPr>
          <p:cNvPr id="4" name="Slide Number Placeholder 3"/>
          <p:cNvSpPr>
            <a:spLocks noGrp="1"/>
          </p:cNvSpPr>
          <p:nvPr>
            <p:ph type="sldNum" sz="quarter" idx="10"/>
          </p:nvPr>
        </p:nvSpPr>
        <p:spPr/>
        <p:txBody>
          <a:bodyPr/>
          <a:lstStyle/>
          <a:p>
            <a:fld id="{2A8A4206-02EB-4F55-B83C-8E908C558B6E}" type="slidenum">
              <a:rPr lang="en-US" smtClean="0"/>
              <a:pPr/>
              <a:t>59</a:t>
            </a:fld>
            <a:endParaRPr lang="en-US"/>
          </a:p>
        </p:txBody>
      </p:sp>
    </p:spTree>
    <p:extLst>
      <p:ext uri="{BB962C8B-B14F-4D97-AF65-F5344CB8AC3E}">
        <p14:creationId xmlns:p14="http://schemas.microsoft.com/office/powerpoint/2010/main" val="37815585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latin typeface="+mn-lt"/>
                <a:ea typeface="+mn-ea"/>
                <a:cs typeface="+mn-cs"/>
              </a:rPr>
              <a:t>In addition to the motivation we provided above there are many desirable properties to include the regularization penalty. For example, it turns out that including the L2 penalty leads to the appealing max margin property in SVMs (See </a:t>
            </a:r>
            <a:r>
              <a:rPr lang="en-US" sz="1200" kern="1200" dirty="0">
                <a:solidFill>
                  <a:schemeClr val="tx1"/>
                </a:solidFill>
                <a:latin typeface="+mn-lt"/>
                <a:ea typeface="+mn-ea"/>
                <a:cs typeface="+mn-cs"/>
                <a:hlinkClick r:id="rId3"/>
              </a:rPr>
              <a:t>CS229 lecture notes for full details if you are interested</a:t>
            </a:r>
            <a:endParaRPr lang="en-US" dirty="0"/>
          </a:p>
        </p:txBody>
      </p:sp>
      <p:sp>
        <p:nvSpPr>
          <p:cNvPr id="4" name="Slide Number Placeholder 3"/>
          <p:cNvSpPr>
            <a:spLocks noGrp="1"/>
          </p:cNvSpPr>
          <p:nvPr>
            <p:ph type="sldNum" sz="quarter" idx="10"/>
          </p:nvPr>
        </p:nvSpPr>
        <p:spPr/>
        <p:txBody>
          <a:bodyPr/>
          <a:lstStyle/>
          <a:p>
            <a:fld id="{2A8A4206-02EB-4F55-B83C-8E908C558B6E}" type="slidenum">
              <a:rPr lang="en-US" smtClean="0"/>
              <a:pPr/>
              <a:t>64</a:t>
            </a:fld>
            <a:endParaRPr lang="en-US"/>
          </a:p>
        </p:txBody>
      </p:sp>
    </p:spTree>
    <p:extLst>
      <p:ext uri="{BB962C8B-B14F-4D97-AF65-F5344CB8AC3E}">
        <p14:creationId xmlns:p14="http://schemas.microsoft.com/office/powerpoint/2010/main" val="19224929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6535FC9-4C7C-4839-AD87-B5CD13220982}" type="datetimeFigureOut">
              <a:rPr lang="en-US" smtClean="0"/>
              <a:pPr/>
              <a:t>4/27/2017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41B2BE-37E8-49C8-A941-FB00A9E058CF}"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6535FC9-4C7C-4839-AD87-B5CD13220982}" type="datetimeFigureOut">
              <a:rPr lang="en-US" smtClean="0"/>
              <a:pPr/>
              <a:t>4/27/2017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41B2BE-37E8-49C8-A941-FB00A9E058CF}"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6535FC9-4C7C-4839-AD87-B5CD13220982}" type="datetimeFigureOut">
              <a:rPr lang="en-US" smtClean="0"/>
              <a:pPr/>
              <a:t>4/27/2017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41B2BE-37E8-49C8-A941-FB00A9E058CF}"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6535FC9-4C7C-4839-AD87-B5CD13220982}" type="datetimeFigureOut">
              <a:rPr lang="en-US" smtClean="0"/>
              <a:pPr/>
              <a:t>4/27/2017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41B2BE-37E8-49C8-A941-FB00A9E058CF}"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6535FC9-4C7C-4839-AD87-B5CD13220982}" type="datetimeFigureOut">
              <a:rPr lang="en-US" smtClean="0"/>
              <a:pPr/>
              <a:t>4/27/2017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41B2BE-37E8-49C8-A941-FB00A9E058CF}"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6535FC9-4C7C-4839-AD87-B5CD13220982}" type="datetimeFigureOut">
              <a:rPr lang="en-US" smtClean="0"/>
              <a:pPr/>
              <a:t>4/27/2017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941B2BE-37E8-49C8-A941-FB00A9E058CF}"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6535FC9-4C7C-4839-AD87-B5CD13220982}" type="datetimeFigureOut">
              <a:rPr lang="en-US" smtClean="0"/>
              <a:pPr/>
              <a:t>4/27/2017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941B2BE-37E8-49C8-A941-FB00A9E058CF}"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6535FC9-4C7C-4839-AD87-B5CD13220982}" type="datetimeFigureOut">
              <a:rPr lang="en-US" smtClean="0"/>
              <a:pPr/>
              <a:t>4/27/2017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941B2BE-37E8-49C8-A941-FB00A9E058CF}"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6535FC9-4C7C-4839-AD87-B5CD13220982}" type="datetimeFigureOut">
              <a:rPr lang="en-US" smtClean="0"/>
              <a:pPr/>
              <a:t>4/27/2017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941B2BE-37E8-49C8-A941-FB00A9E058CF}"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6535FC9-4C7C-4839-AD87-B5CD13220982}" type="datetimeFigureOut">
              <a:rPr lang="en-US" smtClean="0"/>
              <a:pPr/>
              <a:t>4/27/2017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941B2BE-37E8-49C8-A941-FB00A9E058CF}"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6535FC9-4C7C-4839-AD87-B5CD13220982}" type="datetimeFigureOut">
              <a:rPr lang="en-US" smtClean="0"/>
              <a:pPr/>
              <a:t>4/27/2017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941B2BE-37E8-49C8-A941-FB00A9E058CF}"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6535FC9-4C7C-4839-AD87-B5CD13220982}" type="datetimeFigureOut">
              <a:rPr lang="en-US" smtClean="0"/>
              <a:pPr/>
              <a:t>4/27/2017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941B2BE-37E8-49C8-A941-FB00A9E058CF}"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4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42.wmf"/><Relationship Id="rId4" Type="http://schemas.openxmlformats.org/officeDocument/2006/relationships/oleObject" Target="../embeddings/oleObject1.bin"/></Relationships>
</file>

<file path=ppt/slides/_rels/slide51.xml.rels><?xml version="1.0" encoding="UTF-8" standalone="yes"?>
<Relationships xmlns="http://schemas.openxmlformats.org/package/2006/relationships"><Relationship Id="rId3" Type="http://schemas.openxmlformats.org/officeDocument/2006/relationships/hyperlink" Target="http://www.umiacs.umd.edu/~joseph/support-vector-machines4.pdf"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44.wmf"/><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oleObject" Target="../embeddings/oleObject3.bin"/><Relationship Id="rId5" Type="http://schemas.openxmlformats.org/officeDocument/2006/relationships/image" Target="../media/image43.wmf"/><Relationship Id="rId4" Type="http://schemas.openxmlformats.org/officeDocument/2006/relationships/oleObject" Target="../embeddings/oleObject2.bin"/></Relationships>
</file>

<file path=ppt/slides/_rels/slide53.xml.rels><?xml version="1.0" encoding="UTF-8" standalone="yes"?>
<Relationships xmlns="http://schemas.openxmlformats.org/package/2006/relationships"><Relationship Id="rId8" Type="http://schemas.openxmlformats.org/officeDocument/2006/relationships/oleObject" Target="../embeddings/oleObject6.bin"/><Relationship Id="rId3" Type="http://schemas.openxmlformats.org/officeDocument/2006/relationships/notesSlide" Target="../notesSlides/notesSlide7.xml"/><Relationship Id="rId7" Type="http://schemas.openxmlformats.org/officeDocument/2006/relationships/image" Target="../media/image45.wmf"/><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oleObject" Target="../embeddings/oleObject5.bin"/><Relationship Id="rId5" Type="http://schemas.openxmlformats.org/officeDocument/2006/relationships/image" Target="../media/image43.wmf"/><Relationship Id="rId4" Type="http://schemas.openxmlformats.org/officeDocument/2006/relationships/oleObject" Target="../embeddings/oleObject4.bin"/><Relationship Id="rId9" Type="http://schemas.openxmlformats.org/officeDocument/2006/relationships/image" Target="../media/image44.wmf"/></Relationships>
</file>

<file path=ppt/slides/_rels/slide5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1981200"/>
            <a:ext cx="7913928" cy="1066799"/>
          </a:xfrm>
        </p:spPr>
        <p:txBody>
          <a:bodyPr>
            <a:normAutofit/>
          </a:bodyPr>
          <a:lstStyle/>
          <a:p>
            <a:pPr algn="l"/>
            <a:r>
              <a:rPr lang="en-US" sz="3200" dirty="0"/>
              <a:t>Lecture 33: Recognition Basics</a:t>
            </a:r>
          </a:p>
        </p:txBody>
      </p:sp>
      <p:sp>
        <p:nvSpPr>
          <p:cNvPr id="6" name="Title 1"/>
          <p:cNvSpPr txBox="1">
            <a:spLocks/>
          </p:cNvSpPr>
          <p:nvPr/>
        </p:nvSpPr>
        <p:spPr>
          <a:xfrm>
            <a:off x="609600" y="-174625"/>
            <a:ext cx="7086600" cy="1470025"/>
          </a:xfrm>
          <a:prstGeom prst="rect">
            <a:avLst/>
          </a:prstGeom>
        </p:spPr>
        <p:txBody>
          <a:bodyPr vert="horz" lIns="91440" tIns="45720" rIns="91440" bIns="45720" rtlCol="0" anchor="ctr">
            <a:normAutofit/>
          </a:bodyPr>
          <a:lstStyle/>
          <a:p>
            <a:pPr marL="0" marR="0" lvl="0" indent="0"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a:ln>
                  <a:noFill/>
                </a:ln>
                <a:solidFill>
                  <a:schemeClr val="tx1"/>
                </a:solidFill>
                <a:effectLst/>
                <a:uLnTx/>
                <a:uFillTx/>
                <a:latin typeface="+mj-lt"/>
                <a:ea typeface="+mj-ea"/>
                <a:cs typeface="+mj-cs"/>
              </a:rPr>
              <a:t>CS5670: Computer Vision</a:t>
            </a:r>
          </a:p>
        </p:txBody>
      </p:sp>
      <p:sp>
        <p:nvSpPr>
          <p:cNvPr id="7" name="Subtitle 2"/>
          <p:cNvSpPr txBox="1">
            <a:spLocks/>
          </p:cNvSpPr>
          <p:nvPr/>
        </p:nvSpPr>
        <p:spPr>
          <a:xfrm>
            <a:off x="-328550" y="826325"/>
            <a:ext cx="4876800" cy="1752600"/>
          </a:xfrm>
          <a:prstGeom prst="rect">
            <a:avLst/>
          </a:prstGeom>
        </p:spPr>
        <p:txBody>
          <a:bodyPr vert="horz" lIns="91440" tIns="45720" rIns="91440" bIns="45720" rtlCol="0">
            <a:normAutofit/>
          </a:body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lang="en-US" sz="3200" dirty="0"/>
              <a:t>Noah Snavely</a:t>
            </a:r>
            <a:endParaRPr kumimoji="0" lang="en-US" sz="3200" b="0" i="0" u="none" strike="noStrike" kern="1200" cap="none" spc="0" normalizeH="0" baseline="0" noProof="0" dirty="0">
              <a:ln>
                <a:noFill/>
              </a:ln>
              <a:solidFill>
                <a:schemeClr val="tx1"/>
              </a:solidFill>
              <a:effectLst/>
              <a:uLnTx/>
              <a:uFillTx/>
              <a:latin typeface="+mn-lt"/>
              <a:ea typeface="+mn-ea"/>
              <a:cs typeface="+mn-cs"/>
            </a:endParaRPr>
          </a:p>
        </p:txBody>
      </p:sp>
      <p:sp>
        <p:nvSpPr>
          <p:cNvPr id="8" name="Rectangle 7"/>
          <p:cNvSpPr/>
          <p:nvPr/>
        </p:nvSpPr>
        <p:spPr>
          <a:xfrm>
            <a:off x="0" y="1600200"/>
            <a:ext cx="9144000" cy="457200"/>
          </a:xfrm>
          <a:prstGeom prst="rect">
            <a:avLst/>
          </a:prstGeom>
          <a:solidFill>
            <a:schemeClr val="bg1">
              <a:lumMod val="65000"/>
            </a:schemeClr>
          </a:solidFill>
          <a:ln>
            <a:noFill/>
          </a:ln>
          <a:effectLst>
            <a:outerShdw blurRad="101600" dist="762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 Box 6"/>
          <p:cNvSpPr txBox="1">
            <a:spLocks noChangeArrowheads="1"/>
          </p:cNvSpPr>
          <p:nvPr/>
        </p:nvSpPr>
        <p:spPr bwMode="auto">
          <a:xfrm>
            <a:off x="5573554" y="6334780"/>
            <a:ext cx="3557547"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800">
                <a:solidFill>
                  <a:schemeClr val="tx1"/>
                </a:solidFill>
                <a:latin typeface="Arial" charset="0"/>
                <a:ea typeface="ＭＳ Ｐゴシック" charset="0"/>
              </a:defRPr>
            </a:lvl1pPr>
            <a:lvl2pPr>
              <a:defRPr sz="2000">
                <a:solidFill>
                  <a:schemeClr val="tx1"/>
                </a:solidFill>
                <a:latin typeface="Arial" charset="0"/>
                <a:ea typeface="ＭＳ Ｐゴシック" charset="0"/>
              </a:defRPr>
            </a:lvl2pPr>
            <a:lvl3pPr>
              <a:defRPr>
                <a:solidFill>
                  <a:schemeClr val="tx1"/>
                </a:solidFill>
                <a:latin typeface="Arial" charset="0"/>
                <a:ea typeface="ＭＳ Ｐゴシック" charset="0"/>
              </a:defRPr>
            </a:lvl3pPr>
            <a:lvl4pPr>
              <a:defRPr sz="1600">
                <a:solidFill>
                  <a:schemeClr val="tx1"/>
                </a:solidFill>
                <a:latin typeface="Arial" charset="0"/>
                <a:ea typeface="ＭＳ Ｐゴシック" charset="0"/>
              </a:defRPr>
            </a:lvl4pPr>
            <a:lvl5pPr>
              <a:defRPr sz="1400">
                <a:solidFill>
                  <a:schemeClr val="tx1"/>
                </a:solidFill>
                <a:latin typeface="Arial" charset="0"/>
                <a:ea typeface="ＭＳ Ｐゴシック" charset="0"/>
              </a:defRPr>
            </a:lvl5pPr>
            <a:lvl6pPr>
              <a:defRPr sz="1400">
                <a:solidFill>
                  <a:schemeClr val="tx1"/>
                </a:solidFill>
                <a:latin typeface="Arial" charset="0"/>
                <a:ea typeface="ＭＳ Ｐゴシック" charset="0"/>
              </a:defRPr>
            </a:lvl6pPr>
            <a:lvl7pPr>
              <a:defRPr sz="1400">
                <a:solidFill>
                  <a:schemeClr val="tx1"/>
                </a:solidFill>
                <a:latin typeface="Arial" charset="0"/>
                <a:ea typeface="ＭＳ Ｐゴシック" charset="0"/>
              </a:defRPr>
            </a:lvl7pPr>
            <a:lvl8pPr>
              <a:defRPr sz="1400">
                <a:solidFill>
                  <a:schemeClr val="tx1"/>
                </a:solidFill>
                <a:latin typeface="Arial" charset="0"/>
                <a:ea typeface="ＭＳ Ｐゴシック" charset="0"/>
              </a:defRPr>
            </a:lvl8pPr>
            <a:lvl9pPr>
              <a:defRPr sz="1400">
                <a:solidFill>
                  <a:schemeClr val="tx1"/>
                </a:solidFill>
                <a:latin typeface="Arial" charset="0"/>
                <a:ea typeface="ＭＳ Ｐゴシック" charset="0"/>
              </a:defRPr>
            </a:lvl9pPr>
          </a:lstStyle>
          <a:p>
            <a:r>
              <a:rPr lang="en-US" sz="1400" dirty="0"/>
              <a:t>Slides from Andrej </a:t>
            </a:r>
            <a:r>
              <a:rPr lang="en-US" sz="1400" dirty="0" err="1"/>
              <a:t>Karpathy</a:t>
            </a:r>
            <a:r>
              <a:rPr lang="en-US" sz="1400" dirty="0"/>
              <a:t> and </a:t>
            </a:r>
            <a:r>
              <a:rPr lang="en-US" sz="1400" dirty="0" err="1"/>
              <a:t>Fei-Fei</a:t>
            </a:r>
            <a:r>
              <a:rPr lang="en-US" sz="1400" dirty="0"/>
              <a:t> Li</a:t>
            </a:r>
          </a:p>
          <a:p>
            <a:r>
              <a:rPr lang="en-US" sz="1400" dirty="0"/>
              <a:t>http://</a:t>
            </a:r>
            <a:r>
              <a:rPr lang="en-US" sz="1400" dirty="0" err="1"/>
              <a:t>vision.stanford.edu</a:t>
            </a:r>
            <a:r>
              <a:rPr lang="en-US" sz="1400" dirty="0"/>
              <a:t>/teaching/cs231n/</a:t>
            </a:r>
          </a:p>
        </p:txBody>
      </p:sp>
      <p:pic>
        <p:nvPicPr>
          <p:cNvPr id="9" name="Picture 8"/>
          <p:cNvPicPr>
            <a:picLocks noChangeAspect="1"/>
          </p:cNvPicPr>
          <p:nvPr/>
        </p:nvPicPr>
        <p:blipFill>
          <a:blip r:embed="rId2"/>
          <a:stretch>
            <a:fillRect/>
          </a:stretch>
        </p:blipFill>
        <p:spPr>
          <a:xfrm>
            <a:off x="1255995" y="2883725"/>
            <a:ext cx="6584509" cy="3294825"/>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5324475"/>
            <a:ext cx="1428750" cy="1076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 name="Rounded Rectangle 18"/>
          <p:cNvSpPr/>
          <p:nvPr/>
        </p:nvSpPr>
        <p:spPr>
          <a:xfrm>
            <a:off x="2743200" y="5410200"/>
            <a:ext cx="1752600" cy="91440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91434" tIns="45717" rIns="91434" bIns="45717" anchor="ctr"/>
          <a:lstStyle/>
          <a:p>
            <a:pPr algn="ctr" fontAlgn="auto">
              <a:spcBef>
                <a:spcPts val="0"/>
              </a:spcBef>
              <a:spcAft>
                <a:spcPts val="0"/>
              </a:spcAft>
              <a:defRPr/>
            </a:pPr>
            <a:r>
              <a:rPr lang="en-US" sz="2400" dirty="0">
                <a:solidFill>
                  <a:prstClr val="black"/>
                </a:solidFill>
              </a:rPr>
              <a:t>Image Features</a:t>
            </a:r>
          </a:p>
        </p:txBody>
      </p:sp>
      <p:sp>
        <p:nvSpPr>
          <p:cNvPr id="20" name="Right Arrow 19"/>
          <p:cNvSpPr/>
          <p:nvPr/>
        </p:nvSpPr>
        <p:spPr>
          <a:xfrm>
            <a:off x="2133600" y="5715000"/>
            <a:ext cx="5334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lIns="91434" tIns="45717" rIns="91434" bIns="45717" anchor="ctr"/>
          <a:lstStyle/>
          <a:p>
            <a:pPr algn="ctr" fontAlgn="auto">
              <a:spcBef>
                <a:spcPts val="0"/>
              </a:spcBef>
              <a:spcAft>
                <a:spcPts val="0"/>
              </a:spcAft>
              <a:defRPr/>
            </a:pPr>
            <a:endParaRPr lang="en-US" dirty="0">
              <a:solidFill>
                <a:prstClr val="white"/>
              </a:solidFill>
            </a:endParaRPr>
          </a:p>
        </p:txBody>
      </p:sp>
      <p:sp>
        <p:nvSpPr>
          <p:cNvPr id="12293" name="TextBox 20"/>
          <p:cNvSpPr txBox="1">
            <a:spLocks noChangeArrowheads="1"/>
          </p:cNvSpPr>
          <p:nvPr/>
        </p:nvSpPr>
        <p:spPr bwMode="auto">
          <a:xfrm>
            <a:off x="3910013" y="4648200"/>
            <a:ext cx="1206500"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34" tIns="45717" rIns="91434" bIns="45717">
            <a:spAutoFit/>
          </a:bodyPr>
          <a:lstStyle>
            <a:lvl1pPr>
              <a:defRPr sz="3200">
                <a:solidFill>
                  <a:schemeClr val="tx1"/>
                </a:solidFill>
                <a:latin typeface="Calibri" charset="0"/>
                <a:ea typeface="ＭＳ Ｐゴシック" charset="0"/>
              </a:defRPr>
            </a:lvl1pPr>
            <a:lvl2pPr marL="742950" indent="-285750">
              <a:defRPr sz="2800">
                <a:solidFill>
                  <a:schemeClr val="tx1"/>
                </a:solidFill>
                <a:latin typeface="Calibri" charset="0"/>
                <a:ea typeface="ＭＳ Ｐゴシック" charset="0"/>
              </a:defRPr>
            </a:lvl2pPr>
            <a:lvl3pPr marL="1143000" indent="-228600">
              <a:defRPr sz="2400">
                <a:solidFill>
                  <a:schemeClr val="tx1"/>
                </a:solidFill>
                <a:latin typeface="Calibri" charset="0"/>
                <a:ea typeface="ＭＳ Ｐゴシック" charset="0"/>
              </a:defRPr>
            </a:lvl3pPr>
            <a:lvl4pPr marL="1600200" indent="-228600">
              <a:defRPr sz="2000">
                <a:solidFill>
                  <a:schemeClr val="tx1"/>
                </a:solidFill>
                <a:latin typeface="Calibri" charset="0"/>
                <a:ea typeface="ＭＳ Ｐゴシック" charset="0"/>
              </a:defRPr>
            </a:lvl4pPr>
            <a:lvl5pPr marL="2057400" indent="-228600">
              <a:defRPr sz="2000">
                <a:solidFill>
                  <a:schemeClr val="tx1"/>
                </a:solidFill>
                <a:latin typeface="Calibri" charset="0"/>
                <a:ea typeface="ＭＳ Ｐゴシック" charset="0"/>
              </a:defRPr>
            </a:lvl5pPr>
            <a:lvl6pPr marL="2514600" indent="-228600" eaLnBrk="0" fontAlgn="base" hangingPunct="0">
              <a:spcAft>
                <a:spcPct val="0"/>
              </a:spcAft>
              <a:buFont typeface="Arial" charset="0"/>
              <a:buChar char="»"/>
              <a:defRPr sz="2000">
                <a:solidFill>
                  <a:schemeClr val="tx1"/>
                </a:solidFill>
                <a:latin typeface="Calibri" charset="0"/>
                <a:ea typeface="ＭＳ Ｐゴシック" charset="0"/>
              </a:defRPr>
            </a:lvl6pPr>
            <a:lvl7pPr marL="2971800" indent="-228600" eaLnBrk="0" fontAlgn="base" hangingPunct="0">
              <a:spcAft>
                <a:spcPct val="0"/>
              </a:spcAft>
              <a:buFont typeface="Arial" charset="0"/>
              <a:buChar char="»"/>
              <a:defRPr sz="2000">
                <a:solidFill>
                  <a:schemeClr val="tx1"/>
                </a:solidFill>
                <a:latin typeface="Calibri" charset="0"/>
                <a:ea typeface="ＭＳ Ｐゴシック" charset="0"/>
              </a:defRPr>
            </a:lvl7pPr>
            <a:lvl8pPr marL="3429000" indent="-228600" eaLnBrk="0" fontAlgn="base" hangingPunct="0">
              <a:spcAft>
                <a:spcPct val="0"/>
              </a:spcAft>
              <a:buFont typeface="Arial" charset="0"/>
              <a:buChar char="»"/>
              <a:defRPr sz="2000">
                <a:solidFill>
                  <a:schemeClr val="tx1"/>
                </a:solidFill>
                <a:latin typeface="Calibri" charset="0"/>
                <a:ea typeface="ＭＳ Ｐゴシック" charset="0"/>
              </a:defRPr>
            </a:lvl8pPr>
            <a:lvl9pPr marL="3886200" indent="-228600" eaLnBrk="0" fontAlgn="base" hangingPunct="0">
              <a:spcAft>
                <a:spcPct val="0"/>
              </a:spcAft>
              <a:buFont typeface="Arial" charset="0"/>
              <a:buChar char="»"/>
              <a:defRPr sz="2000">
                <a:solidFill>
                  <a:schemeClr val="tx1"/>
                </a:solidFill>
                <a:latin typeface="Calibri" charset="0"/>
                <a:ea typeface="ＭＳ Ｐゴシック" charset="0"/>
              </a:defRPr>
            </a:lvl9pPr>
          </a:lstStyle>
          <a:p>
            <a:r>
              <a:rPr lang="en-US" sz="2800">
                <a:solidFill>
                  <a:srgbClr val="000000"/>
                </a:solidFill>
              </a:rPr>
              <a:t>Testing</a:t>
            </a:r>
          </a:p>
        </p:txBody>
      </p:sp>
      <p:sp>
        <p:nvSpPr>
          <p:cNvPr id="12294" name="TextBox 21"/>
          <p:cNvSpPr txBox="1">
            <a:spLocks noChangeArrowheads="1"/>
          </p:cNvSpPr>
          <p:nvPr/>
        </p:nvSpPr>
        <p:spPr bwMode="auto">
          <a:xfrm>
            <a:off x="457200" y="6365875"/>
            <a:ext cx="1501775"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34" tIns="45717" rIns="91434" bIns="45717">
            <a:spAutoFit/>
          </a:bodyPr>
          <a:lstStyle>
            <a:lvl1pPr>
              <a:defRPr sz="3200">
                <a:solidFill>
                  <a:schemeClr val="tx1"/>
                </a:solidFill>
                <a:latin typeface="Calibri" charset="0"/>
                <a:ea typeface="ＭＳ Ｐゴシック" charset="0"/>
              </a:defRPr>
            </a:lvl1pPr>
            <a:lvl2pPr marL="742950" indent="-285750">
              <a:defRPr sz="2800">
                <a:solidFill>
                  <a:schemeClr val="tx1"/>
                </a:solidFill>
                <a:latin typeface="Calibri" charset="0"/>
                <a:ea typeface="ＭＳ Ｐゴシック" charset="0"/>
              </a:defRPr>
            </a:lvl2pPr>
            <a:lvl3pPr marL="1143000" indent="-228600">
              <a:defRPr sz="2400">
                <a:solidFill>
                  <a:schemeClr val="tx1"/>
                </a:solidFill>
                <a:latin typeface="Calibri" charset="0"/>
                <a:ea typeface="ＭＳ Ｐゴシック" charset="0"/>
              </a:defRPr>
            </a:lvl3pPr>
            <a:lvl4pPr marL="1600200" indent="-228600">
              <a:defRPr sz="2000">
                <a:solidFill>
                  <a:schemeClr val="tx1"/>
                </a:solidFill>
                <a:latin typeface="Calibri" charset="0"/>
                <a:ea typeface="ＭＳ Ｐゴシック" charset="0"/>
              </a:defRPr>
            </a:lvl4pPr>
            <a:lvl5pPr marL="2057400" indent="-228600">
              <a:defRPr sz="2000">
                <a:solidFill>
                  <a:schemeClr val="tx1"/>
                </a:solidFill>
                <a:latin typeface="Calibri" charset="0"/>
                <a:ea typeface="ＭＳ Ｐゴシック" charset="0"/>
              </a:defRPr>
            </a:lvl5pPr>
            <a:lvl6pPr marL="2514600" indent="-228600" eaLnBrk="0" fontAlgn="base" hangingPunct="0">
              <a:spcAft>
                <a:spcPct val="0"/>
              </a:spcAft>
              <a:buFont typeface="Arial" charset="0"/>
              <a:buChar char="»"/>
              <a:defRPr sz="2000">
                <a:solidFill>
                  <a:schemeClr val="tx1"/>
                </a:solidFill>
                <a:latin typeface="Calibri" charset="0"/>
                <a:ea typeface="ＭＳ Ｐゴシック" charset="0"/>
              </a:defRPr>
            </a:lvl6pPr>
            <a:lvl7pPr marL="2971800" indent="-228600" eaLnBrk="0" fontAlgn="base" hangingPunct="0">
              <a:spcAft>
                <a:spcPct val="0"/>
              </a:spcAft>
              <a:buFont typeface="Arial" charset="0"/>
              <a:buChar char="»"/>
              <a:defRPr sz="2000">
                <a:solidFill>
                  <a:schemeClr val="tx1"/>
                </a:solidFill>
                <a:latin typeface="Calibri" charset="0"/>
                <a:ea typeface="ＭＳ Ｐゴシック" charset="0"/>
              </a:defRPr>
            </a:lvl7pPr>
            <a:lvl8pPr marL="3429000" indent="-228600" eaLnBrk="0" fontAlgn="base" hangingPunct="0">
              <a:spcAft>
                <a:spcPct val="0"/>
              </a:spcAft>
              <a:buFont typeface="Arial" charset="0"/>
              <a:buChar char="»"/>
              <a:defRPr sz="2000">
                <a:solidFill>
                  <a:schemeClr val="tx1"/>
                </a:solidFill>
                <a:latin typeface="Calibri" charset="0"/>
                <a:ea typeface="ＭＳ Ｐゴシック" charset="0"/>
              </a:defRPr>
            </a:lvl8pPr>
            <a:lvl9pPr marL="3886200" indent="-228600" eaLnBrk="0" fontAlgn="base" hangingPunct="0">
              <a:spcAft>
                <a:spcPct val="0"/>
              </a:spcAft>
              <a:buFont typeface="Arial" charset="0"/>
              <a:buChar char="»"/>
              <a:defRPr sz="2000">
                <a:solidFill>
                  <a:schemeClr val="tx1"/>
                </a:solidFill>
                <a:latin typeface="Calibri" charset="0"/>
                <a:ea typeface="ＭＳ Ｐゴシック" charset="0"/>
              </a:defRPr>
            </a:lvl9pPr>
          </a:lstStyle>
          <a:p>
            <a:r>
              <a:rPr lang="en-US" sz="2400">
                <a:solidFill>
                  <a:srgbClr val="000000"/>
                </a:solidFill>
              </a:rPr>
              <a:t>Test Image</a:t>
            </a:r>
          </a:p>
        </p:txBody>
      </p:sp>
      <p:sp>
        <p:nvSpPr>
          <p:cNvPr id="25" name="Rounded Rectangle 24"/>
          <p:cNvSpPr/>
          <p:nvPr/>
        </p:nvSpPr>
        <p:spPr>
          <a:xfrm>
            <a:off x="5181600" y="5410200"/>
            <a:ext cx="1752600" cy="91440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91434" tIns="45717" rIns="91434" bIns="45717" anchor="ctr"/>
          <a:lstStyle/>
          <a:p>
            <a:pPr algn="ctr" fontAlgn="auto">
              <a:spcBef>
                <a:spcPts val="0"/>
              </a:spcBef>
              <a:spcAft>
                <a:spcPts val="0"/>
              </a:spcAft>
              <a:defRPr/>
            </a:pPr>
            <a:r>
              <a:rPr lang="en-US" sz="2400" dirty="0">
                <a:solidFill>
                  <a:prstClr val="black"/>
                </a:solidFill>
              </a:rPr>
              <a:t>Trained Classifier</a:t>
            </a:r>
          </a:p>
        </p:txBody>
      </p:sp>
      <p:sp>
        <p:nvSpPr>
          <p:cNvPr id="26" name="Right Arrow 25"/>
          <p:cNvSpPr/>
          <p:nvPr/>
        </p:nvSpPr>
        <p:spPr>
          <a:xfrm>
            <a:off x="4572000" y="5715000"/>
            <a:ext cx="5334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lIns="91434" tIns="45717" rIns="91434" bIns="45717" anchor="ctr"/>
          <a:lstStyle/>
          <a:p>
            <a:pPr algn="ctr" fontAlgn="auto">
              <a:spcBef>
                <a:spcPts val="0"/>
              </a:spcBef>
              <a:spcAft>
                <a:spcPts val="0"/>
              </a:spcAft>
              <a:defRPr/>
            </a:pPr>
            <a:endParaRPr lang="en-US" dirty="0">
              <a:solidFill>
                <a:prstClr val="white"/>
              </a:solidFill>
            </a:endParaRPr>
          </a:p>
        </p:txBody>
      </p:sp>
      <p:sp>
        <p:nvSpPr>
          <p:cNvPr id="27" name="Right Arrow 26"/>
          <p:cNvSpPr/>
          <p:nvPr/>
        </p:nvSpPr>
        <p:spPr>
          <a:xfrm>
            <a:off x="7010400" y="5715000"/>
            <a:ext cx="5334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lIns="91434" tIns="45717" rIns="91434" bIns="45717" anchor="ctr"/>
          <a:lstStyle/>
          <a:p>
            <a:pPr algn="ctr" fontAlgn="auto">
              <a:spcBef>
                <a:spcPts val="0"/>
              </a:spcBef>
              <a:spcAft>
                <a:spcPts val="0"/>
              </a:spcAft>
              <a:defRPr/>
            </a:pPr>
            <a:endParaRPr lang="en-US" dirty="0">
              <a:solidFill>
                <a:prstClr val="white"/>
              </a:solidFill>
            </a:endParaRPr>
          </a:p>
        </p:txBody>
      </p:sp>
      <p:sp>
        <p:nvSpPr>
          <p:cNvPr id="28" name="TextBox 27"/>
          <p:cNvSpPr txBox="1">
            <a:spLocks noChangeArrowheads="1"/>
          </p:cNvSpPr>
          <p:nvPr/>
        </p:nvSpPr>
        <p:spPr bwMode="auto">
          <a:xfrm>
            <a:off x="7620000" y="5897563"/>
            <a:ext cx="12573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34" tIns="45717" rIns="91434" bIns="45717">
            <a:spAutoFit/>
          </a:bodyPr>
          <a:lstStyle>
            <a:lvl1pPr>
              <a:defRPr sz="3200">
                <a:solidFill>
                  <a:schemeClr val="tx1"/>
                </a:solidFill>
                <a:latin typeface="Calibri" charset="0"/>
                <a:ea typeface="ＭＳ Ｐゴシック" charset="0"/>
              </a:defRPr>
            </a:lvl1pPr>
            <a:lvl2pPr marL="742950" indent="-285750">
              <a:defRPr sz="2800">
                <a:solidFill>
                  <a:schemeClr val="tx1"/>
                </a:solidFill>
                <a:latin typeface="Calibri" charset="0"/>
                <a:ea typeface="ＭＳ Ｐゴシック" charset="0"/>
              </a:defRPr>
            </a:lvl2pPr>
            <a:lvl3pPr marL="1143000" indent="-228600">
              <a:defRPr sz="2400">
                <a:solidFill>
                  <a:schemeClr val="tx1"/>
                </a:solidFill>
                <a:latin typeface="Calibri" charset="0"/>
                <a:ea typeface="ＭＳ Ｐゴシック" charset="0"/>
              </a:defRPr>
            </a:lvl3pPr>
            <a:lvl4pPr marL="1600200" indent="-228600">
              <a:defRPr sz="2000">
                <a:solidFill>
                  <a:schemeClr val="tx1"/>
                </a:solidFill>
                <a:latin typeface="Calibri" charset="0"/>
                <a:ea typeface="ＭＳ Ｐゴシック" charset="0"/>
              </a:defRPr>
            </a:lvl4pPr>
            <a:lvl5pPr marL="2057400" indent="-228600">
              <a:defRPr sz="2000">
                <a:solidFill>
                  <a:schemeClr val="tx1"/>
                </a:solidFill>
                <a:latin typeface="Calibri" charset="0"/>
                <a:ea typeface="ＭＳ Ｐゴシック" charset="0"/>
              </a:defRPr>
            </a:lvl5pPr>
            <a:lvl6pPr marL="2514600" indent="-228600" eaLnBrk="0" fontAlgn="base" hangingPunct="0">
              <a:spcAft>
                <a:spcPct val="0"/>
              </a:spcAft>
              <a:buFont typeface="Arial" charset="0"/>
              <a:buChar char="»"/>
              <a:defRPr sz="2000">
                <a:solidFill>
                  <a:schemeClr val="tx1"/>
                </a:solidFill>
                <a:latin typeface="Calibri" charset="0"/>
                <a:ea typeface="ＭＳ Ｐゴシック" charset="0"/>
              </a:defRPr>
            </a:lvl6pPr>
            <a:lvl7pPr marL="2971800" indent="-228600" eaLnBrk="0" fontAlgn="base" hangingPunct="0">
              <a:spcAft>
                <a:spcPct val="0"/>
              </a:spcAft>
              <a:buFont typeface="Arial" charset="0"/>
              <a:buChar char="»"/>
              <a:defRPr sz="2000">
                <a:solidFill>
                  <a:schemeClr val="tx1"/>
                </a:solidFill>
                <a:latin typeface="Calibri" charset="0"/>
                <a:ea typeface="ＭＳ Ｐゴシック" charset="0"/>
              </a:defRPr>
            </a:lvl7pPr>
            <a:lvl8pPr marL="3429000" indent="-228600" eaLnBrk="0" fontAlgn="base" hangingPunct="0">
              <a:spcAft>
                <a:spcPct val="0"/>
              </a:spcAft>
              <a:buFont typeface="Arial" charset="0"/>
              <a:buChar char="»"/>
              <a:defRPr sz="2000">
                <a:solidFill>
                  <a:schemeClr val="tx1"/>
                </a:solidFill>
                <a:latin typeface="Calibri" charset="0"/>
                <a:ea typeface="ＭＳ Ｐゴシック" charset="0"/>
              </a:defRPr>
            </a:lvl8pPr>
            <a:lvl9pPr marL="3886200" indent="-228600" eaLnBrk="0" fontAlgn="base" hangingPunct="0">
              <a:spcAft>
                <a:spcPct val="0"/>
              </a:spcAft>
              <a:buFont typeface="Arial" charset="0"/>
              <a:buChar char="»"/>
              <a:defRPr sz="2000">
                <a:solidFill>
                  <a:schemeClr val="tx1"/>
                </a:solidFill>
                <a:latin typeface="Calibri" charset="0"/>
                <a:ea typeface="ＭＳ Ｐゴシック" charset="0"/>
              </a:defRPr>
            </a:lvl9pPr>
          </a:lstStyle>
          <a:p>
            <a:r>
              <a:rPr lang="en-US" sz="2400" b="1">
                <a:solidFill>
                  <a:srgbClr val="FF0000"/>
                </a:solidFill>
              </a:rPr>
              <a:t>Outdoor</a:t>
            </a:r>
          </a:p>
        </p:txBody>
      </p:sp>
      <p:sp>
        <p:nvSpPr>
          <p:cNvPr id="29" name="TextBox 28"/>
          <p:cNvSpPr txBox="1">
            <a:spLocks noChangeArrowheads="1"/>
          </p:cNvSpPr>
          <p:nvPr/>
        </p:nvSpPr>
        <p:spPr bwMode="auto">
          <a:xfrm>
            <a:off x="7588250" y="5364163"/>
            <a:ext cx="1447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34" tIns="45717" rIns="91434" bIns="45717">
            <a:spAutoFit/>
          </a:bodyPr>
          <a:lstStyle>
            <a:lvl1pPr>
              <a:defRPr sz="3200">
                <a:solidFill>
                  <a:schemeClr val="tx1"/>
                </a:solidFill>
                <a:latin typeface="Calibri" charset="0"/>
                <a:ea typeface="ＭＳ Ｐゴシック" charset="0"/>
              </a:defRPr>
            </a:lvl1pPr>
            <a:lvl2pPr marL="742950" indent="-285750">
              <a:defRPr sz="2800">
                <a:solidFill>
                  <a:schemeClr val="tx1"/>
                </a:solidFill>
                <a:latin typeface="Calibri" charset="0"/>
                <a:ea typeface="ＭＳ Ｐゴシック" charset="0"/>
              </a:defRPr>
            </a:lvl2pPr>
            <a:lvl3pPr marL="1143000" indent="-228600">
              <a:defRPr sz="2400">
                <a:solidFill>
                  <a:schemeClr val="tx1"/>
                </a:solidFill>
                <a:latin typeface="Calibri" charset="0"/>
                <a:ea typeface="ＭＳ Ｐゴシック" charset="0"/>
              </a:defRPr>
            </a:lvl3pPr>
            <a:lvl4pPr marL="1600200" indent="-228600">
              <a:defRPr sz="2000">
                <a:solidFill>
                  <a:schemeClr val="tx1"/>
                </a:solidFill>
                <a:latin typeface="Calibri" charset="0"/>
                <a:ea typeface="ＭＳ Ｐゴシック" charset="0"/>
              </a:defRPr>
            </a:lvl4pPr>
            <a:lvl5pPr marL="2057400" indent="-228600">
              <a:defRPr sz="2000">
                <a:solidFill>
                  <a:schemeClr val="tx1"/>
                </a:solidFill>
                <a:latin typeface="Calibri" charset="0"/>
                <a:ea typeface="ＭＳ Ｐゴシック" charset="0"/>
              </a:defRPr>
            </a:lvl5pPr>
            <a:lvl6pPr marL="2514600" indent="-228600" eaLnBrk="0" fontAlgn="base" hangingPunct="0">
              <a:spcAft>
                <a:spcPct val="0"/>
              </a:spcAft>
              <a:buFont typeface="Arial" charset="0"/>
              <a:buChar char="»"/>
              <a:defRPr sz="2000">
                <a:solidFill>
                  <a:schemeClr val="tx1"/>
                </a:solidFill>
                <a:latin typeface="Calibri" charset="0"/>
                <a:ea typeface="ＭＳ Ｐゴシック" charset="0"/>
              </a:defRPr>
            </a:lvl6pPr>
            <a:lvl7pPr marL="2971800" indent="-228600" eaLnBrk="0" fontAlgn="base" hangingPunct="0">
              <a:spcAft>
                <a:spcPct val="0"/>
              </a:spcAft>
              <a:buFont typeface="Arial" charset="0"/>
              <a:buChar char="»"/>
              <a:defRPr sz="2000">
                <a:solidFill>
                  <a:schemeClr val="tx1"/>
                </a:solidFill>
                <a:latin typeface="Calibri" charset="0"/>
                <a:ea typeface="ＭＳ Ｐゴシック" charset="0"/>
              </a:defRPr>
            </a:lvl7pPr>
            <a:lvl8pPr marL="3429000" indent="-228600" eaLnBrk="0" fontAlgn="base" hangingPunct="0">
              <a:spcAft>
                <a:spcPct val="0"/>
              </a:spcAft>
              <a:buFont typeface="Arial" charset="0"/>
              <a:buChar char="»"/>
              <a:defRPr sz="2000">
                <a:solidFill>
                  <a:schemeClr val="tx1"/>
                </a:solidFill>
                <a:latin typeface="Calibri" charset="0"/>
                <a:ea typeface="ＭＳ Ｐゴシック" charset="0"/>
              </a:defRPr>
            </a:lvl8pPr>
            <a:lvl9pPr marL="3886200" indent="-228600" eaLnBrk="0" fontAlgn="base" hangingPunct="0">
              <a:spcAft>
                <a:spcPct val="0"/>
              </a:spcAft>
              <a:buFont typeface="Arial" charset="0"/>
              <a:buChar char="»"/>
              <a:defRPr sz="2000">
                <a:solidFill>
                  <a:schemeClr val="tx1"/>
                </a:solidFill>
                <a:latin typeface="Calibri" charset="0"/>
                <a:ea typeface="ＭＳ Ｐゴシック" charset="0"/>
              </a:defRPr>
            </a:lvl9pPr>
          </a:lstStyle>
          <a:p>
            <a:r>
              <a:rPr lang="en-US" sz="2400">
                <a:solidFill>
                  <a:srgbClr val="000000"/>
                </a:solidFill>
              </a:rPr>
              <a:t>Prediction</a:t>
            </a:r>
          </a:p>
        </p:txBody>
      </p:sp>
      <p:sp>
        <p:nvSpPr>
          <p:cNvPr id="30" name="Rounded Rectangle 29"/>
          <p:cNvSpPr/>
          <p:nvPr/>
        </p:nvSpPr>
        <p:spPr>
          <a:xfrm>
            <a:off x="7635875" y="5227638"/>
            <a:ext cx="1447800" cy="12192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lIns="91434" tIns="45717" rIns="91434" bIns="45717" anchor="ctr"/>
          <a:lstStyle/>
          <a:p>
            <a:pPr algn="ctr" fontAlgn="auto">
              <a:spcBef>
                <a:spcPts val="0"/>
              </a:spcBef>
              <a:spcAft>
                <a:spcPts val="0"/>
              </a:spcAft>
              <a:defRPr/>
            </a:pPr>
            <a:endParaRPr lang="en-US" sz="2400" dirty="0">
              <a:solidFill>
                <a:prstClr val="black"/>
              </a:solidFill>
            </a:endParaRPr>
          </a:p>
        </p:txBody>
      </p:sp>
      <p:sp>
        <p:nvSpPr>
          <p:cNvPr id="33" name="Title 1"/>
          <p:cNvSpPr txBox="1">
            <a:spLocks/>
          </p:cNvSpPr>
          <p:nvPr/>
        </p:nvSpPr>
        <p:spPr>
          <a:xfrm>
            <a:off x="457200" y="0"/>
            <a:ext cx="8229600" cy="1143000"/>
          </a:xfrm>
          <a:prstGeom prst="rect">
            <a:avLst/>
          </a:prstGeom>
        </p:spPr>
        <p:txBody>
          <a:bodyPr lIns="91434" tIns="45717" rIns="91434" bIns="45717" anchor="ctr">
            <a:normAutofit/>
          </a:bodyPr>
          <a:lstStyle/>
          <a:p>
            <a:pPr algn="ctr" fontAlgn="auto">
              <a:spcAft>
                <a:spcPts val="0"/>
              </a:spcAft>
              <a:defRPr/>
            </a:pPr>
            <a:r>
              <a:rPr lang="en-US" sz="4400" dirty="0">
                <a:solidFill>
                  <a:schemeClr val="bg2"/>
                </a:solidFill>
                <a:latin typeface="+mj-lt"/>
                <a:ea typeface="+mj-ea"/>
                <a:cs typeface="+mj-cs"/>
              </a:rPr>
              <a:t>Image Categorization</a:t>
            </a:r>
          </a:p>
        </p:txBody>
      </p:sp>
      <p:sp>
        <p:nvSpPr>
          <p:cNvPr id="34" name="Rounded Rectangle 33"/>
          <p:cNvSpPr/>
          <p:nvPr/>
        </p:nvSpPr>
        <p:spPr>
          <a:xfrm>
            <a:off x="3276600" y="2133600"/>
            <a:ext cx="1600200" cy="83820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91434" tIns="45717" rIns="91434" bIns="45717" anchor="ctr"/>
          <a:lstStyle/>
          <a:p>
            <a:pPr algn="ctr" fontAlgn="auto">
              <a:spcBef>
                <a:spcPts val="0"/>
              </a:spcBef>
              <a:spcAft>
                <a:spcPts val="0"/>
              </a:spcAft>
              <a:defRPr/>
            </a:pPr>
            <a:r>
              <a:rPr lang="en-US" sz="2400" dirty="0">
                <a:solidFill>
                  <a:prstClr val="black"/>
                </a:solidFill>
              </a:rPr>
              <a:t>Training Labels</a:t>
            </a:r>
          </a:p>
        </p:txBody>
      </p:sp>
      <p:grpSp>
        <p:nvGrpSpPr>
          <p:cNvPr id="12303" name="Group 12"/>
          <p:cNvGrpSpPr>
            <a:grpSpLocks/>
          </p:cNvGrpSpPr>
          <p:nvPr/>
        </p:nvGrpSpPr>
        <p:grpSpPr bwMode="auto">
          <a:xfrm>
            <a:off x="76200" y="1874838"/>
            <a:ext cx="2438400" cy="2849562"/>
            <a:chOff x="228600" y="1417320"/>
            <a:chExt cx="2438400" cy="2849880"/>
          </a:xfrm>
        </p:grpSpPr>
        <p:pic>
          <p:nvPicPr>
            <p:cNvPr id="1231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2228850"/>
              <a:ext cx="1324907" cy="8810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313"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3295650"/>
              <a:ext cx="1238250" cy="819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314"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66800" y="2762250"/>
              <a:ext cx="1428750" cy="1076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315"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4400" y="2457450"/>
              <a:ext cx="1295400" cy="1114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316" name="TextBox 7"/>
            <p:cNvSpPr txBox="1">
              <a:spLocks noChangeArrowheads="1"/>
            </p:cNvSpPr>
            <p:nvPr/>
          </p:nvSpPr>
          <p:spPr bwMode="auto">
            <a:xfrm>
              <a:off x="457200" y="1417320"/>
              <a:ext cx="1828800" cy="8310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Calibri" charset="0"/>
                  <a:ea typeface="ＭＳ Ｐゴシック" charset="0"/>
                </a:defRPr>
              </a:lvl1pPr>
              <a:lvl2pPr marL="742950" indent="-285750">
                <a:defRPr sz="2800">
                  <a:solidFill>
                    <a:schemeClr val="tx1"/>
                  </a:solidFill>
                  <a:latin typeface="Calibri" charset="0"/>
                  <a:ea typeface="ＭＳ Ｐゴシック" charset="0"/>
                </a:defRPr>
              </a:lvl2pPr>
              <a:lvl3pPr marL="1143000" indent="-228600">
                <a:defRPr sz="2400">
                  <a:solidFill>
                    <a:schemeClr val="tx1"/>
                  </a:solidFill>
                  <a:latin typeface="Calibri" charset="0"/>
                  <a:ea typeface="ＭＳ Ｐゴシック" charset="0"/>
                </a:defRPr>
              </a:lvl3pPr>
              <a:lvl4pPr marL="1600200" indent="-228600">
                <a:defRPr sz="2000">
                  <a:solidFill>
                    <a:schemeClr val="tx1"/>
                  </a:solidFill>
                  <a:latin typeface="Calibri" charset="0"/>
                  <a:ea typeface="ＭＳ Ｐゴシック" charset="0"/>
                </a:defRPr>
              </a:lvl4pPr>
              <a:lvl5pPr marL="2057400" indent="-228600">
                <a:defRPr sz="2000">
                  <a:solidFill>
                    <a:schemeClr val="tx1"/>
                  </a:solidFill>
                  <a:latin typeface="Calibri" charset="0"/>
                  <a:ea typeface="ＭＳ Ｐゴシック" charset="0"/>
                </a:defRPr>
              </a:lvl5pPr>
              <a:lvl6pPr marL="2514600" indent="-228600" eaLnBrk="0" fontAlgn="base" hangingPunct="0">
                <a:spcAft>
                  <a:spcPct val="0"/>
                </a:spcAft>
                <a:buFont typeface="Arial" charset="0"/>
                <a:buChar char="»"/>
                <a:defRPr sz="2000">
                  <a:solidFill>
                    <a:schemeClr val="tx1"/>
                  </a:solidFill>
                  <a:latin typeface="Calibri" charset="0"/>
                  <a:ea typeface="ＭＳ Ｐゴシック" charset="0"/>
                </a:defRPr>
              </a:lvl6pPr>
              <a:lvl7pPr marL="2971800" indent="-228600" eaLnBrk="0" fontAlgn="base" hangingPunct="0">
                <a:spcAft>
                  <a:spcPct val="0"/>
                </a:spcAft>
                <a:buFont typeface="Arial" charset="0"/>
                <a:buChar char="»"/>
                <a:defRPr sz="2000">
                  <a:solidFill>
                    <a:schemeClr val="tx1"/>
                  </a:solidFill>
                  <a:latin typeface="Calibri" charset="0"/>
                  <a:ea typeface="ＭＳ Ｐゴシック" charset="0"/>
                </a:defRPr>
              </a:lvl7pPr>
              <a:lvl8pPr marL="3429000" indent="-228600" eaLnBrk="0" fontAlgn="base" hangingPunct="0">
                <a:spcAft>
                  <a:spcPct val="0"/>
                </a:spcAft>
                <a:buFont typeface="Arial" charset="0"/>
                <a:buChar char="»"/>
                <a:defRPr sz="2000">
                  <a:solidFill>
                    <a:schemeClr val="tx1"/>
                  </a:solidFill>
                  <a:latin typeface="Calibri" charset="0"/>
                  <a:ea typeface="ＭＳ Ｐゴシック" charset="0"/>
                </a:defRPr>
              </a:lvl8pPr>
              <a:lvl9pPr marL="3886200" indent="-228600" eaLnBrk="0" fontAlgn="base" hangingPunct="0">
                <a:spcAft>
                  <a:spcPct val="0"/>
                </a:spcAft>
                <a:buFont typeface="Arial" charset="0"/>
                <a:buChar char="»"/>
                <a:defRPr sz="2000">
                  <a:solidFill>
                    <a:schemeClr val="tx1"/>
                  </a:solidFill>
                  <a:latin typeface="Calibri" charset="0"/>
                  <a:ea typeface="ＭＳ Ｐゴシック" charset="0"/>
                </a:defRPr>
              </a:lvl9pPr>
            </a:lstStyle>
            <a:p>
              <a:pPr algn="ctr"/>
              <a:r>
                <a:rPr lang="en-US" sz="2400">
                  <a:solidFill>
                    <a:srgbClr val="000000"/>
                  </a:solidFill>
                </a:rPr>
                <a:t>Training Images</a:t>
              </a:r>
            </a:p>
          </p:txBody>
        </p:sp>
        <p:sp>
          <p:nvSpPr>
            <p:cNvPr id="41" name="Rounded Rectangle 40"/>
            <p:cNvSpPr/>
            <p:nvPr/>
          </p:nvSpPr>
          <p:spPr>
            <a:xfrm>
              <a:off x="228600" y="1447485"/>
              <a:ext cx="2438400" cy="2819715"/>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2400" dirty="0">
                <a:solidFill>
                  <a:prstClr val="black"/>
                </a:solidFill>
              </a:endParaRPr>
            </a:p>
          </p:txBody>
        </p:sp>
      </p:grpSp>
      <p:sp>
        <p:nvSpPr>
          <p:cNvPr id="42" name="Rounded Rectangle 41"/>
          <p:cNvSpPr/>
          <p:nvPr/>
        </p:nvSpPr>
        <p:spPr>
          <a:xfrm>
            <a:off x="5638800" y="3352800"/>
            <a:ext cx="1600200" cy="91440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91434" tIns="45717" rIns="91434" bIns="45717" anchor="ctr"/>
          <a:lstStyle/>
          <a:p>
            <a:pPr algn="ctr" fontAlgn="auto">
              <a:spcBef>
                <a:spcPts val="0"/>
              </a:spcBef>
              <a:spcAft>
                <a:spcPts val="0"/>
              </a:spcAft>
              <a:defRPr/>
            </a:pPr>
            <a:r>
              <a:rPr lang="en-US" sz="2400" dirty="0">
                <a:solidFill>
                  <a:prstClr val="black"/>
                </a:solidFill>
              </a:rPr>
              <a:t>Classifier Training</a:t>
            </a:r>
          </a:p>
        </p:txBody>
      </p:sp>
      <p:sp>
        <p:nvSpPr>
          <p:cNvPr id="43" name="Rounded Rectangle 42"/>
          <p:cNvSpPr/>
          <p:nvPr/>
        </p:nvSpPr>
        <p:spPr>
          <a:xfrm>
            <a:off x="3200400" y="3352800"/>
            <a:ext cx="1752600" cy="91440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91434" tIns="45717" rIns="91434" bIns="45717" anchor="ctr"/>
          <a:lstStyle/>
          <a:p>
            <a:pPr algn="ctr" fontAlgn="auto">
              <a:spcBef>
                <a:spcPts val="0"/>
              </a:spcBef>
              <a:spcAft>
                <a:spcPts val="0"/>
              </a:spcAft>
              <a:defRPr/>
            </a:pPr>
            <a:r>
              <a:rPr lang="en-US" sz="2400" dirty="0">
                <a:solidFill>
                  <a:prstClr val="black"/>
                </a:solidFill>
              </a:rPr>
              <a:t>Image Features</a:t>
            </a:r>
          </a:p>
        </p:txBody>
      </p:sp>
      <p:sp>
        <p:nvSpPr>
          <p:cNvPr id="44" name="Right Arrow 43"/>
          <p:cNvSpPr/>
          <p:nvPr/>
        </p:nvSpPr>
        <p:spPr>
          <a:xfrm>
            <a:off x="2590800" y="3657600"/>
            <a:ext cx="5334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lIns="91434" tIns="45717" rIns="91434" bIns="45717" anchor="ctr"/>
          <a:lstStyle/>
          <a:p>
            <a:pPr algn="ctr" fontAlgn="auto">
              <a:spcBef>
                <a:spcPts val="0"/>
              </a:spcBef>
              <a:spcAft>
                <a:spcPts val="0"/>
              </a:spcAft>
              <a:defRPr/>
            </a:pPr>
            <a:endParaRPr lang="en-US" dirty="0">
              <a:solidFill>
                <a:prstClr val="white"/>
              </a:solidFill>
            </a:endParaRPr>
          </a:p>
        </p:txBody>
      </p:sp>
      <p:sp>
        <p:nvSpPr>
          <p:cNvPr id="45" name="Right Arrow 44"/>
          <p:cNvSpPr/>
          <p:nvPr/>
        </p:nvSpPr>
        <p:spPr>
          <a:xfrm>
            <a:off x="5029200" y="3657600"/>
            <a:ext cx="5334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lIns="91434" tIns="45717" rIns="91434" bIns="45717" anchor="ctr"/>
          <a:lstStyle/>
          <a:p>
            <a:pPr algn="ctr" fontAlgn="auto">
              <a:spcBef>
                <a:spcPts val="0"/>
              </a:spcBef>
              <a:spcAft>
                <a:spcPts val="0"/>
              </a:spcAft>
              <a:defRPr/>
            </a:pPr>
            <a:endParaRPr lang="en-US" dirty="0">
              <a:solidFill>
                <a:prstClr val="white"/>
              </a:solidFill>
            </a:endParaRPr>
          </a:p>
        </p:txBody>
      </p:sp>
      <p:sp>
        <p:nvSpPr>
          <p:cNvPr id="46" name="Right Arrow 45"/>
          <p:cNvSpPr/>
          <p:nvPr/>
        </p:nvSpPr>
        <p:spPr>
          <a:xfrm rot="1562854">
            <a:off x="5083175" y="2778125"/>
            <a:ext cx="577850" cy="31115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lIns="91434" tIns="45717" rIns="91434" bIns="45717" anchor="ctr"/>
          <a:lstStyle/>
          <a:p>
            <a:pPr algn="ctr" fontAlgn="auto">
              <a:spcBef>
                <a:spcPts val="0"/>
              </a:spcBef>
              <a:spcAft>
                <a:spcPts val="0"/>
              </a:spcAft>
              <a:defRPr/>
            </a:pPr>
            <a:endParaRPr lang="en-US" dirty="0">
              <a:solidFill>
                <a:prstClr val="white"/>
              </a:solidFill>
            </a:endParaRPr>
          </a:p>
        </p:txBody>
      </p:sp>
      <p:sp>
        <p:nvSpPr>
          <p:cNvPr id="47" name="Right Arrow 46"/>
          <p:cNvSpPr/>
          <p:nvPr/>
        </p:nvSpPr>
        <p:spPr>
          <a:xfrm>
            <a:off x="7315200" y="3657600"/>
            <a:ext cx="5334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lIns="91434" tIns="45717" rIns="91434" bIns="45717" anchor="ctr"/>
          <a:lstStyle/>
          <a:p>
            <a:pPr algn="ctr" fontAlgn="auto">
              <a:spcBef>
                <a:spcPts val="0"/>
              </a:spcBef>
              <a:spcAft>
                <a:spcPts val="0"/>
              </a:spcAft>
              <a:defRPr/>
            </a:pPr>
            <a:endParaRPr lang="en-US" dirty="0">
              <a:solidFill>
                <a:prstClr val="white"/>
              </a:solidFill>
            </a:endParaRPr>
          </a:p>
        </p:txBody>
      </p:sp>
      <p:sp>
        <p:nvSpPr>
          <p:cNvPr id="48" name="Rounded Rectangle 47"/>
          <p:cNvSpPr/>
          <p:nvPr/>
        </p:nvSpPr>
        <p:spPr>
          <a:xfrm>
            <a:off x="7924800" y="3429000"/>
            <a:ext cx="1143000" cy="76200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91434" tIns="45717" rIns="91434" bIns="45717" anchor="ctr"/>
          <a:lstStyle/>
          <a:p>
            <a:pPr algn="ctr" fontAlgn="auto">
              <a:spcBef>
                <a:spcPts val="0"/>
              </a:spcBef>
              <a:spcAft>
                <a:spcPts val="0"/>
              </a:spcAft>
              <a:defRPr/>
            </a:pPr>
            <a:r>
              <a:rPr lang="en-US" dirty="0">
                <a:solidFill>
                  <a:prstClr val="black"/>
                </a:solidFill>
              </a:rPr>
              <a:t>Trained Classifier</a:t>
            </a:r>
          </a:p>
        </p:txBody>
      </p:sp>
      <p:sp>
        <p:nvSpPr>
          <p:cNvPr id="12311" name="TextBox 13"/>
          <p:cNvSpPr txBox="1">
            <a:spLocks noChangeArrowheads="1"/>
          </p:cNvSpPr>
          <p:nvPr/>
        </p:nvSpPr>
        <p:spPr bwMode="auto">
          <a:xfrm>
            <a:off x="3835400" y="1295400"/>
            <a:ext cx="1343025"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34" tIns="45717" rIns="91434" bIns="45717">
            <a:spAutoFit/>
          </a:bodyPr>
          <a:lstStyle>
            <a:lvl1pPr>
              <a:defRPr sz="3200">
                <a:solidFill>
                  <a:schemeClr val="tx1"/>
                </a:solidFill>
                <a:latin typeface="Calibri" charset="0"/>
                <a:ea typeface="ＭＳ Ｐゴシック" charset="0"/>
              </a:defRPr>
            </a:lvl1pPr>
            <a:lvl2pPr marL="742950" indent="-285750">
              <a:defRPr sz="2800">
                <a:solidFill>
                  <a:schemeClr val="tx1"/>
                </a:solidFill>
                <a:latin typeface="Calibri" charset="0"/>
                <a:ea typeface="ＭＳ Ｐゴシック" charset="0"/>
              </a:defRPr>
            </a:lvl2pPr>
            <a:lvl3pPr marL="1143000" indent="-228600">
              <a:defRPr sz="2400">
                <a:solidFill>
                  <a:schemeClr val="tx1"/>
                </a:solidFill>
                <a:latin typeface="Calibri" charset="0"/>
                <a:ea typeface="ＭＳ Ｐゴシック" charset="0"/>
              </a:defRPr>
            </a:lvl3pPr>
            <a:lvl4pPr marL="1600200" indent="-228600">
              <a:defRPr sz="2000">
                <a:solidFill>
                  <a:schemeClr val="tx1"/>
                </a:solidFill>
                <a:latin typeface="Calibri" charset="0"/>
                <a:ea typeface="ＭＳ Ｐゴシック" charset="0"/>
              </a:defRPr>
            </a:lvl4pPr>
            <a:lvl5pPr marL="2057400" indent="-228600">
              <a:defRPr sz="2000">
                <a:solidFill>
                  <a:schemeClr val="tx1"/>
                </a:solidFill>
                <a:latin typeface="Calibri" charset="0"/>
                <a:ea typeface="ＭＳ Ｐゴシック" charset="0"/>
              </a:defRPr>
            </a:lvl5pPr>
            <a:lvl6pPr marL="2514600" indent="-228600" eaLnBrk="0" fontAlgn="base" hangingPunct="0">
              <a:spcAft>
                <a:spcPct val="0"/>
              </a:spcAft>
              <a:buFont typeface="Arial" charset="0"/>
              <a:buChar char="»"/>
              <a:defRPr sz="2000">
                <a:solidFill>
                  <a:schemeClr val="tx1"/>
                </a:solidFill>
                <a:latin typeface="Calibri" charset="0"/>
                <a:ea typeface="ＭＳ Ｐゴシック" charset="0"/>
              </a:defRPr>
            </a:lvl6pPr>
            <a:lvl7pPr marL="2971800" indent="-228600" eaLnBrk="0" fontAlgn="base" hangingPunct="0">
              <a:spcAft>
                <a:spcPct val="0"/>
              </a:spcAft>
              <a:buFont typeface="Arial" charset="0"/>
              <a:buChar char="»"/>
              <a:defRPr sz="2000">
                <a:solidFill>
                  <a:schemeClr val="tx1"/>
                </a:solidFill>
                <a:latin typeface="Calibri" charset="0"/>
                <a:ea typeface="ＭＳ Ｐゴシック" charset="0"/>
              </a:defRPr>
            </a:lvl7pPr>
            <a:lvl8pPr marL="3429000" indent="-228600" eaLnBrk="0" fontAlgn="base" hangingPunct="0">
              <a:spcAft>
                <a:spcPct val="0"/>
              </a:spcAft>
              <a:buFont typeface="Arial" charset="0"/>
              <a:buChar char="»"/>
              <a:defRPr sz="2000">
                <a:solidFill>
                  <a:schemeClr val="tx1"/>
                </a:solidFill>
                <a:latin typeface="Calibri" charset="0"/>
                <a:ea typeface="ＭＳ Ｐゴシック" charset="0"/>
              </a:defRPr>
            </a:lvl8pPr>
            <a:lvl9pPr marL="3886200" indent="-228600" eaLnBrk="0" fontAlgn="base" hangingPunct="0">
              <a:spcAft>
                <a:spcPct val="0"/>
              </a:spcAft>
              <a:buFont typeface="Arial" charset="0"/>
              <a:buChar char="»"/>
              <a:defRPr sz="2000">
                <a:solidFill>
                  <a:schemeClr val="tx1"/>
                </a:solidFill>
                <a:latin typeface="Calibri" charset="0"/>
                <a:ea typeface="ＭＳ Ｐゴシック" charset="0"/>
              </a:defRPr>
            </a:lvl9pPr>
          </a:lstStyle>
          <a:p>
            <a:r>
              <a:rPr lang="en-US" sz="2800">
                <a:solidFill>
                  <a:schemeClr val="bg2"/>
                </a:solidFill>
              </a:rPr>
              <a:t>Training</a:t>
            </a:r>
          </a:p>
        </p:txBody>
      </p:sp>
    </p:spTree>
    <p:extLst>
      <p:ext uri="{BB962C8B-B14F-4D97-AF65-F5344CB8AC3E}">
        <p14:creationId xmlns:p14="http://schemas.microsoft.com/office/powerpoint/2010/main" val="197956379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5" grpId="0" animBg="1"/>
      <p:bldP spid="26" grpId="0" animBg="1"/>
      <p:bldP spid="27" grpId="0" animBg="1"/>
      <p:bldP spid="28" grpId="0"/>
      <p:bldP spid="29" grpId="0"/>
      <p:bldP spid="30" grpId="0" animBg="1"/>
    </p:bldLst>
  </p:timing>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218" name="Title 1"/>
          <p:cNvSpPr>
            <a:spLocks noGrp="1"/>
          </p:cNvSpPr>
          <p:nvPr>
            <p:ph type="title"/>
          </p:nvPr>
        </p:nvSpPr>
        <p:spPr>
          <a:xfrm>
            <a:off x="3124200" y="304800"/>
            <a:ext cx="5334000" cy="1371600"/>
          </a:xfrm>
        </p:spPr>
        <p:txBody>
          <a:bodyPr rtlCol="0">
            <a:normAutofit/>
          </a:bodyPr>
          <a:lstStyle/>
          <a:p>
            <a:pPr eaLnBrk="1" fontAlgn="auto" hangingPunct="1">
              <a:spcAft>
                <a:spcPts val="0"/>
              </a:spcAft>
              <a:defRPr/>
            </a:pPr>
            <a:r>
              <a:rPr lang="en-US" dirty="0">
                <a:ea typeface="+mj-ea"/>
              </a:rPr>
              <a:t>Crowdsourcing</a:t>
            </a:r>
          </a:p>
        </p:txBody>
      </p:sp>
      <p:sp>
        <p:nvSpPr>
          <p:cNvPr id="10" name="Rounded Rectangle 9"/>
          <p:cNvSpPr/>
          <p:nvPr/>
        </p:nvSpPr>
        <p:spPr>
          <a:xfrm>
            <a:off x="3276600" y="3657600"/>
            <a:ext cx="1600200" cy="83820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91434" tIns="45717" rIns="91434" bIns="45717" anchor="ctr"/>
          <a:lstStyle/>
          <a:p>
            <a:pPr algn="ctr" fontAlgn="auto">
              <a:spcBef>
                <a:spcPts val="0"/>
              </a:spcBef>
              <a:spcAft>
                <a:spcPts val="0"/>
              </a:spcAft>
              <a:defRPr/>
            </a:pPr>
            <a:r>
              <a:rPr lang="en-US" sz="2400" dirty="0">
                <a:solidFill>
                  <a:prstClr val="black"/>
                </a:solidFill>
              </a:rPr>
              <a:t>Training Labels</a:t>
            </a:r>
          </a:p>
        </p:txBody>
      </p:sp>
      <p:grpSp>
        <p:nvGrpSpPr>
          <p:cNvPr id="13316" name="Group 12"/>
          <p:cNvGrpSpPr>
            <a:grpSpLocks/>
          </p:cNvGrpSpPr>
          <p:nvPr/>
        </p:nvGrpSpPr>
        <p:grpSpPr bwMode="auto">
          <a:xfrm>
            <a:off x="457200" y="4191000"/>
            <a:ext cx="1828800" cy="2133600"/>
            <a:chOff x="228600" y="1417320"/>
            <a:chExt cx="2438400" cy="2849880"/>
          </a:xfrm>
        </p:grpSpPr>
        <p:pic>
          <p:nvPicPr>
            <p:cNvPr id="133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5000" y="2536916"/>
              <a:ext cx="1324907" cy="8810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33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3295650"/>
              <a:ext cx="1238250" cy="819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336"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3000" y="2842260"/>
              <a:ext cx="1295400" cy="1114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337" name="TextBox 7"/>
            <p:cNvSpPr txBox="1">
              <a:spLocks noChangeArrowheads="1"/>
            </p:cNvSpPr>
            <p:nvPr/>
          </p:nvSpPr>
          <p:spPr bwMode="auto">
            <a:xfrm>
              <a:off x="457200" y="1417320"/>
              <a:ext cx="1828800" cy="1109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Calibri" charset="0"/>
                  <a:ea typeface="ＭＳ Ｐゴシック" charset="0"/>
                </a:defRPr>
              </a:lvl1pPr>
              <a:lvl2pPr marL="742950" indent="-285750">
                <a:defRPr sz="2800">
                  <a:solidFill>
                    <a:schemeClr val="tx1"/>
                  </a:solidFill>
                  <a:latin typeface="Calibri" charset="0"/>
                  <a:ea typeface="ＭＳ Ｐゴシック" charset="0"/>
                </a:defRPr>
              </a:lvl2pPr>
              <a:lvl3pPr marL="1143000" indent="-228600">
                <a:defRPr sz="2400">
                  <a:solidFill>
                    <a:schemeClr val="tx1"/>
                  </a:solidFill>
                  <a:latin typeface="Calibri" charset="0"/>
                  <a:ea typeface="ＭＳ Ｐゴシック" charset="0"/>
                </a:defRPr>
              </a:lvl3pPr>
              <a:lvl4pPr marL="1600200" indent="-228600">
                <a:defRPr sz="2000">
                  <a:solidFill>
                    <a:schemeClr val="tx1"/>
                  </a:solidFill>
                  <a:latin typeface="Calibri" charset="0"/>
                  <a:ea typeface="ＭＳ Ｐゴシック" charset="0"/>
                </a:defRPr>
              </a:lvl4pPr>
              <a:lvl5pPr marL="2057400" indent="-228600">
                <a:defRPr sz="2000">
                  <a:solidFill>
                    <a:schemeClr val="tx1"/>
                  </a:solidFill>
                  <a:latin typeface="Calibri" charset="0"/>
                  <a:ea typeface="ＭＳ Ｐゴシック" charset="0"/>
                </a:defRPr>
              </a:lvl5pPr>
              <a:lvl6pPr marL="2514600" indent="-228600" eaLnBrk="0" fontAlgn="base" hangingPunct="0">
                <a:spcAft>
                  <a:spcPct val="0"/>
                </a:spcAft>
                <a:buFont typeface="Arial" charset="0"/>
                <a:buChar char="»"/>
                <a:defRPr sz="2000">
                  <a:solidFill>
                    <a:schemeClr val="tx1"/>
                  </a:solidFill>
                  <a:latin typeface="Calibri" charset="0"/>
                  <a:ea typeface="ＭＳ Ｐゴシック" charset="0"/>
                </a:defRPr>
              </a:lvl6pPr>
              <a:lvl7pPr marL="2971800" indent="-228600" eaLnBrk="0" fontAlgn="base" hangingPunct="0">
                <a:spcAft>
                  <a:spcPct val="0"/>
                </a:spcAft>
                <a:buFont typeface="Arial" charset="0"/>
                <a:buChar char="»"/>
                <a:defRPr sz="2000">
                  <a:solidFill>
                    <a:schemeClr val="tx1"/>
                  </a:solidFill>
                  <a:latin typeface="Calibri" charset="0"/>
                  <a:ea typeface="ＭＳ Ｐゴシック" charset="0"/>
                </a:defRPr>
              </a:lvl7pPr>
              <a:lvl8pPr marL="3429000" indent="-228600" eaLnBrk="0" fontAlgn="base" hangingPunct="0">
                <a:spcAft>
                  <a:spcPct val="0"/>
                </a:spcAft>
                <a:buFont typeface="Arial" charset="0"/>
                <a:buChar char="»"/>
                <a:defRPr sz="2000">
                  <a:solidFill>
                    <a:schemeClr val="tx1"/>
                  </a:solidFill>
                  <a:latin typeface="Calibri" charset="0"/>
                  <a:ea typeface="ＭＳ Ｐゴシック" charset="0"/>
                </a:defRPr>
              </a:lvl8pPr>
              <a:lvl9pPr marL="3886200" indent="-228600" eaLnBrk="0" fontAlgn="base" hangingPunct="0">
                <a:spcAft>
                  <a:spcPct val="0"/>
                </a:spcAft>
                <a:buFont typeface="Arial" charset="0"/>
                <a:buChar char="»"/>
                <a:defRPr sz="2000">
                  <a:solidFill>
                    <a:schemeClr val="tx1"/>
                  </a:solidFill>
                  <a:latin typeface="Calibri" charset="0"/>
                  <a:ea typeface="ＭＳ Ｐゴシック" charset="0"/>
                </a:defRPr>
              </a:lvl9pPr>
            </a:lstStyle>
            <a:p>
              <a:pPr algn="ctr"/>
              <a:r>
                <a:rPr lang="en-US" sz="2400">
                  <a:solidFill>
                    <a:srgbClr val="000000"/>
                  </a:solidFill>
                </a:rPr>
                <a:t>Training Images</a:t>
              </a:r>
            </a:p>
          </p:txBody>
        </p:sp>
        <p:sp>
          <p:nvSpPr>
            <p:cNvPr id="11" name="Rounded Rectangle 10"/>
            <p:cNvSpPr/>
            <p:nvPr/>
          </p:nvSpPr>
          <p:spPr>
            <a:xfrm>
              <a:off x="228600" y="1447006"/>
              <a:ext cx="2438400" cy="2820194"/>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2400" dirty="0">
                <a:solidFill>
                  <a:prstClr val="black"/>
                </a:solidFill>
              </a:endParaRPr>
            </a:p>
          </p:txBody>
        </p:sp>
      </p:grpSp>
      <p:sp>
        <p:nvSpPr>
          <p:cNvPr id="12" name="Rounded Rectangle 11"/>
          <p:cNvSpPr/>
          <p:nvPr/>
        </p:nvSpPr>
        <p:spPr>
          <a:xfrm>
            <a:off x="5638800" y="4876800"/>
            <a:ext cx="1600200" cy="91440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91434" tIns="45717" rIns="91434" bIns="45717" anchor="ctr"/>
          <a:lstStyle/>
          <a:p>
            <a:pPr algn="ctr" fontAlgn="auto">
              <a:spcBef>
                <a:spcPts val="0"/>
              </a:spcBef>
              <a:spcAft>
                <a:spcPts val="0"/>
              </a:spcAft>
              <a:defRPr/>
            </a:pPr>
            <a:r>
              <a:rPr lang="en-US" sz="2400" dirty="0">
                <a:solidFill>
                  <a:prstClr val="black"/>
                </a:solidFill>
              </a:rPr>
              <a:t>Classifier Training</a:t>
            </a:r>
          </a:p>
        </p:txBody>
      </p:sp>
      <p:sp>
        <p:nvSpPr>
          <p:cNvPr id="13318" name="TextBox 13"/>
          <p:cNvSpPr txBox="1">
            <a:spLocks noChangeArrowheads="1"/>
          </p:cNvSpPr>
          <p:nvPr/>
        </p:nvSpPr>
        <p:spPr bwMode="auto">
          <a:xfrm>
            <a:off x="4038600" y="6019800"/>
            <a:ext cx="1343025"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34" tIns="45717" rIns="91434" bIns="45717">
            <a:spAutoFit/>
          </a:bodyPr>
          <a:lstStyle>
            <a:lvl1pPr>
              <a:defRPr sz="3200">
                <a:solidFill>
                  <a:schemeClr val="tx1"/>
                </a:solidFill>
                <a:latin typeface="Calibri" charset="0"/>
                <a:ea typeface="ＭＳ Ｐゴシック" charset="0"/>
              </a:defRPr>
            </a:lvl1pPr>
            <a:lvl2pPr marL="742950" indent="-285750">
              <a:defRPr sz="2800">
                <a:solidFill>
                  <a:schemeClr val="tx1"/>
                </a:solidFill>
                <a:latin typeface="Calibri" charset="0"/>
                <a:ea typeface="ＭＳ Ｐゴシック" charset="0"/>
              </a:defRPr>
            </a:lvl2pPr>
            <a:lvl3pPr marL="1143000" indent="-228600">
              <a:defRPr sz="2400">
                <a:solidFill>
                  <a:schemeClr val="tx1"/>
                </a:solidFill>
                <a:latin typeface="Calibri" charset="0"/>
                <a:ea typeface="ＭＳ Ｐゴシック" charset="0"/>
              </a:defRPr>
            </a:lvl3pPr>
            <a:lvl4pPr marL="1600200" indent="-228600">
              <a:defRPr sz="2000">
                <a:solidFill>
                  <a:schemeClr val="tx1"/>
                </a:solidFill>
                <a:latin typeface="Calibri" charset="0"/>
                <a:ea typeface="ＭＳ Ｐゴシック" charset="0"/>
              </a:defRPr>
            </a:lvl4pPr>
            <a:lvl5pPr marL="2057400" indent="-228600">
              <a:defRPr sz="2000">
                <a:solidFill>
                  <a:schemeClr val="tx1"/>
                </a:solidFill>
                <a:latin typeface="Calibri" charset="0"/>
                <a:ea typeface="ＭＳ Ｐゴシック" charset="0"/>
              </a:defRPr>
            </a:lvl5pPr>
            <a:lvl6pPr marL="2514600" indent="-228600" eaLnBrk="0" fontAlgn="base" hangingPunct="0">
              <a:spcAft>
                <a:spcPct val="0"/>
              </a:spcAft>
              <a:buFont typeface="Arial" charset="0"/>
              <a:buChar char="»"/>
              <a:defRPr sz="2000">
                <a:solidFill>
                  <a:schemeClr val="tx1"/>
                </a:solidFill>
                <a:latin typeface="Calibri" charset="0"/>
                <a:ea typeface="ＭＳ Ｐゴシック" charset="0"/>
              </a:defRPr>
            </a:lvl6pPr>
            <a:lvl7pPr marL="2971800" indent="-228600" eaLnBrk="0" fontAlgn="base" hangingPunct="0">
              <a:spcAft>
                <a:spcPct val="0"/>
              </a:spcAft>
              <a:buFont typeface="Arial" charset="0"/>
              <a:buChar char="»"/>
              <a:defRPr sz="2000">
                <a:solidFill>
                  <a:schemeClr val="tx1"/>
                </a:solidFill>
                <a:latin typeface="Calibri" charset="0"/>
                <a:ea typeface="ＭＳ Ｐゴシック" charset="0"/>
              </a:defRPr>
            </a:lvl7pPr>
            <a:lvl8pPr marL="3429000" indent="-228600" eaLnBrk="0" fontAlgn="base" hangingPunct="0">
              <a:spcAft>
                <a:spcPct val="0"/>
              </a:spcAft>
              <a:buFont typeface="Arial" charset="0"/>
              <a:buChar char="»"/>
              <a:defRPr sz="2000">
                <a:solidFill>
                  <a:schemeClr val="tx1"/>
                </a:solidFill>
                <a:latin typeface="Calibri" charset="0"/>
                <a:ea typeface="ＭＳ Ｐゴシック" charset="0"/>
              </a:defRPr>
            </a:lvl8pPr>
            <a:lvl9pPr marL="3886200" indent="-228600" eaLnBrk="0" fontAlgn="base" hangingPunct="0">
              <a:spcAft>
                <a:spcPct val="0"/>
              </a:spcAft>
              <a:buFont typeface="Arial" charset="0"/>
              <a:buChar char="»"/>
              <a:defRPr sz="2000">
                <a:solidFill>
                  <a:schemeClr val="tx1"/>
                </a:solidFill>
                <a:latin typeface="Calibri" charset="0"/>
                <a:ea typeface="ＭＳ Ｐゴシック" charset="0"/>
              </a:defRPr>
            </a:lvl9pPr>
          </a:lstStyle>
          <a:p>
            <a:r>
              <a:rPr lang="en-US" sz="2800">
                <a:solidFill>
                  <a:srgbClr val="000000"/>
                </a:solidFill>
              </a:rPr>
              <a:t>Training</a:t>
            </a:r>
          </a:p>
        </p:txBody>
      </p:sp>
      <p:sp>
        <p:nvSpPr>
          <p:cNvPr id="15" name="Rounded Rectangle 14"/>
          <p:cNvSpPr/>
          <p:nvPr/>
        </p:nvSpPr>
        <p:spPr>
          <a:xfrm>
            <a:off x="3200400" y="4876800"/>
            <a:ext cx="1752600" cy="91440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91434" tIns="45717" rIns="91434" bIns="45717" anchor="ctr"/>
          <a:lstStyle/>
          <a:p>
            <a:pPr algn="ctr" fontAlgn="auto">
              <a:spcBef>
                <a:spcPts val="0"/>
              </a:spcBef>
              <a:spcAft>
                <a:spcPts val="0"/>
              </a:spcAft>
              <a:defRPr/>
            </a:pPr>
            <a:r>
              <a:rPr lang="en-US" sz="2400" dirty="0">
                <a:solidFill>
                  <a:prstClr val="black"/>
                </a:solidFill>
              </a:rPr>
              <a:t>Image Features</a:t>
            </a:r>
          </a:p>
        </p:txBody>
      </p:sp>
      <p:sp>
        <p:nvSpPr>
          <p:cNvPr id="16" name="Right Arrow 15"/>
          <p:cNvSpPr/>
          <p:nvPr/>
        </p:nvSpPr>
        <p:spPr>
          <a:xfrm>
            <a:off x="2590800" y="5181600"/>
            <a:ext cx="5334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lIns="91434" tIns="45717" rIns="91434" bIns="45717" anchor="ctr"/>
          <a:lstStyle/>
          <a:p>
            <a:pPr algn="ctr" fontAlgn="auto">
              <a:spcBef>
                <a:spcPts val="0"/>
              </a:spcBef>
              <a:spcAft>
                <a:spcPts val="0"/>
              </a:spcAft>
              <a:defRPr/>
            </a:pPr>
            <a:endParaRPr lang="en-US" dirty="0">
              <a:solidFill>
                <a:prstClr val="white"/>
              </a:solidFill>
            </a:endParaRPr>
          </a:p>
        </p:txBody>
      </p:sp>
      <p:sp>
        <p:nvSpPr>
          <p:cNvPr id="17" name="Right Arrow 16"/>
          <p:cNvSpPr/>
          <p:nvPr/>
        </p:nvSpPr>
        <p:spPr>
          <a:xfrm>
            <a:off x="5029200" y="5181600"/>
            <a:ext cx="5334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lIns="91434" tIns="45717" rIns="91434" bIns="45717" anchor="ctr"/>
          <a:lstStyle/>
          <a:p>
            <a:pPr algn="ctr" fontAlgn="auto">
              <a:spcBef>
                <a:spcPts val="0"/>
              </a:spcBef>
              <a:spcAft>
                <a:spcPts val="0"/>
              </a:spcAft>
              <a:defRPr/>
            </a:pPr>
            <a:endParaRPr lang="en-US" dirty="0">
              <a:solidFill>
                <a:prstClr val="white"/>
              </a:solidFill>
            </a:endParaRPr>
          </a:p>
        </p:txBody>
      </p:sp>
      <p:sp>
        <p:nvSpPr>
          <p:cNvPr id="18" name="Right Arrow 17"/>
          <p:cNvSpPr/>
          <p:nvPr/>
        </p:nvSpPr>
        <p:spPr>
          <a:xfrm rot="1562854">
            <a:off x="5083175" y="4302125"/>
            <a:ext cx="577850" cy="31115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lIns="91434" tIns="45717" rIns="91434" bIns="45717" anchor="ctr"/>
          <a:lstStyle/>
          <a:p>
            <a:pPr algn="ctr" fontAlgn="auto">
              <a:spcBef>
                <a:spcPts val="0"/>
              </a:spcBef>
              <a:spcAft>
                <a:spcPts val="0"/>
              </a:spcAft>
              <a:defRPr/>
            </a:pPr>
            <a:endParaRPr lang="en-US" dirty="0">
              <a:solidFill>
                <a:prstClr val="white"/>
              </a:solidFill>
            </a:endParaRPr>
          </a:p>
        </p:txBody>
      </p:sp>
      <p:sp>
        <p:nvSpPr>
          <p:cNvPr id="23" name="Right Arrow 22"/>
          <p:cNvSpPr/>
          <p:nvPr/>
        </p:nvSpPr>
        <p:spPr>
          <a:xfrm>
            <a:off x="7315200" y="5181600"/>
            <a:ext cx="5334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lIns="91434" tIns="45717" rIns="91434" bIns="45717" anchor="ctr"/>
          <a:lstStyle/>
          <a:p>
            <a:pPr algn="ctr" fontAlgn="auto">
              <a:spcBef>
                <a:spcPts val="0"/>
              </a:spcBef>
              <a:spcAft>
                <a:spcPts val="0"/>
              </a:spcAft>
              <a:defRPr/>
            </a:pPr>
            <a:endParaRPr lang="en-US" dirty="0">
              <a:solidFill>
                <a:prstClr val="white"/>
              </a:solidFill>
            </a:endParaRPr>
          </a:p>
        </p:txBody>
      </p:sp>
      <p:sp>
        <p:nvSpPr>
          <p:cNvPr id="24" name="Rounded Rectangle 23"/>
          <p:cNvSpPr/>
          <p:nvPr/>
        </p:nvSpPr>
        <p:spPr>
          <a:xfrm>
            <a:off x="7924800" y="4953000"/>
            <a:ext cx="1143000" cy="76200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91434" tIns="45717" rIns="91434" bIns="45717" anchor="ctr"/>
          <a:lstStyle/>
          <a:p>
            <a:pPr algn="ctr" fontAlgn="auto">
              <a:spcBef>
                <a:spcPts val="0"/>
              </a:spcBef>
              <a:spcAft>
                <a:spcPts val="0"/>
              </a:spcAft>
              <a:defRPr/>
            </a:pPr>
            <a:r>
              <a:rPr lang="en-US" dirty="0">
                <a:solidFill>
                  <a:prstClr val="black"/>
                </a:solidFill>
              </a:rPr>
              <a:t>Trained Classifier</a:t>
            </a:r>
          </a:p>
        </p:txBody>
      </p:sp>
      <p:sp>
        <p:nvSpPr>
          <p:cNvPr id="20" name="TextBox 19"/>
          <p:cNvSpPr txBox="1"/>
          <p:nvPr/>
        </p:nvSpPr>
        <p:spPr>
          <a:xfrm>
            <a:off x="457200" y="2590800"/>
            <a:ext cx="1981200" cy="1200150"/>
          </a:xfrm>
          <a:prstGeom prst="rect">
            <a:avLst/>
          </a:prstGeom>
          <a:solidFill>
            <a:schemeClr val="accent3">
              <a:lumMod val="40000"/>
              <a:lumOff val="60000"/>
            </a:schemeClr>
          </a:solidFill>
        </p:spPr>
        <p:txBody>
          <a:bodyPr lIns="91434" tIns="45717" rIns="91434" bIns="45717">
            <a:spAutoFit/>
          </a:bodyPr>
          <a:lstStyle/>
          <a:p>
            <a:pPr algn="ctr" fontAlgn="auto">
              <a:spcBef>
                <a:spcPts val="0"/>
              </a:spcBef>
              <a:spcAft>
                <a:spcPts val="0"/>
              </a:spcAft>
              <a:defRPr/>
            </a:pPr>
            <a:r>
              <a:rPr lang="en-US" sz="2400" dirty="0">
                <a:latin typeface="+mn-lt"/>
                <a:ea typeface="+mn-ea"/>
                <a:cs typeface="+mn-cs"/>
              </a:rPr>
              <a:t>Show images,</a:t>
            </a:r>
          </a:p>
          <a:p>
            <a:pPr algn="ctr" fontAlgn="auto">
              <a:spcBef>
                <a:spcPts val="0"/>
              </a:spcBef>
              <a:spcAft>
                <a:spcPts val="0"/>
              </a:spcAft>
              <a:defRPr/>
            </a:pPr>
            <a:r>
              <a:rPr lang="en-US" sz="2400" dirty="0">
                <a:latin typeface="+mn-lt"/>
                <a:ea typeface="+mn-ea"/>
                <a:cs typeface="+mn-cs"/>
              </a:rPr>
              <a:t>Collect and filter labels</a:t>
            </a:r>
          </a:p>
        </p:txBody>
      </p:sp>
      <p:sp>
        <p:nvSpPr>
          <p:cNvPr id="25" name="Right Arrow 24"/>
          <p:cNvSpPr/>
          <p:nvPr/>
        </p:nvSpPr>
        <p:spPr>
          <a:xfrm rot="5400000">
            <a:off x="1181100" y="3848100"/>
            <a:ext cx="533400" cy="304800"/>
          </a:xfrm>
          <a:prstGeom prst="rightArrow">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lIns="91434" tIns="45717" rIns="91434" bIns="45717" anchor="ctr"/>
          <a:lstStyle/>
          <a:p>
            <a:pPr algn="ctr" fontAlgn="auto">
              <a:spcBef>
                <a:spcPts val="0"/>
              </a:spcBef>
              <a:spcAft>
                <a:spcPts val="0"/>
              </a:spcAft>
              <a:defRPr/>
            </a:pPr>
            <a:endParaRPr lang="en-US" dirty="0">
              <a:solidFill>
                <a:prstClr val="white"/>
              </a:solidFill>
            </a:endParaRPr>
          </a:p>
        </p:txBody>
      </p:sp>
      <p:grpSp>
        <p:nvGrpSpPr>
          <p:cNvPr id="13327" name="Group 12"/>
          <p:cNvGrpSpPr>
            <a:grpSpLocks/>
          </p:cNvGrpSpPr>
          <p:nvPr/>
        </p:nvGrpSpPr>
        <p:grpSpPr bwMode="auto">
          <a:xfrm>
            <a:off x="533400" y="304800"/>
            <a:ext cx="1828800" cy="2133600"/>
            <a:chOff x="228600" y="1417320"/>
            <a:chExt cx="2438400" cy="2849880"/>
          </a:xfrm>
        </p:grpSpPr>
        <p:pic>
          <p:nvPicPr>
            <p:cNvPr id="1332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5000" y="2536916"/>
              <a:ext cx="1324907" cy="8810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33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3295650"/>
              <a:ext cx="1238250" cy="819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33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3000" y="2842260"/>
              <a:ext cx="1295400" cy="1114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332" name="TextBox 7"/>
            <p:cNvSpPr txBox="1">
              <a:spLocks noChangeArrowheads="1"/>
            </p:cNvSpPr>
            <p:nvPr/>
          </p:nvSpPr>
          <p:spPr bwMode="auto">
            <a:xfrm>
              <a:off x="457200" y="1417320"/>
              <a:ext cx="2006600" cy="1109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Calibri" charset="0"/>
                  <a:ea typeface="ＭＳ Ｐゴシック" charset="0"/>
                </a:defRPr>
              </a:lvl1pPr>
              <a:lvl2pPr marL="742950" indent="-285750">
                <a:defRPr sz="2800">
                  <a:solidFill>
                    <a:schemeClr val="tx1"/>
                  </a:solidFill>
                  <a:latin typeface="Calibri" charset="0"/>
                  <a:ea typeface="ＭＳ Ｐゴシック" charset="0"/>
                </a:defRPr>
              </a:lvl2pPr>
              <a:lvl3pPr marL="1143000" indent="-228600">
                <a:defRPr sz="2400">
                  <a:solidFill>
                    <a:schemeClr val="tx1"/>
                  </a:solidFill>
                  <a:latin typeface="Calibri" charset="0"/>
                  <a:ea typeface="ＭＳ Ｐゴシック" charset="0"/>
                </a:defRPr>
              </a:lvl3pPr>
              <a:lvl4pPr marL="1600200" indent="-228600">
                <a:defRPr sz="2000">
                  <a:solidFill>
                    <a:schemeClr val="tx1"/>
                  </a:solidFill>
                  <a:latin typeface="Calibri" charset="0"/>
                  <a:ea typeface="ＭＳ Ｐゴシック" charset="0"/>
                </a:defRPr>
              </a:lvl4pPr>
              <a:lvl5pPr marL="2057400" indent="-228600">
                <a:defRPr sz="2000">
                  <a:solidFill>
                    <a:schemeClr val="tx1"/>
                  </a:solidFill>
                  <a:latin typeface="Calibri" charset="0"/>
                  <a:ea typeface="ＭＳ Ｐゴシック" charset="0"/>
                </a:defRPr>
              </a:lvl5pPr>
              <a:lvl6pPr marL="2514600" indent="-228600" eaLnBrk="0" fontAlgn="base" hangingPunct="0">
                <a:spcAft>
                  <a:spcPct val="0"/>
                </a:spcAft>
                <a:buFont typeface="Arial" charset="0"/>
                <a:buChar char="»"/>
                <a:defRPr sz="2000">
                  <a:solidFill>
                    <a:schemeClr val="tx1"/>
                  </a:solidFill>
                  <a:latin typeface="Calibri" charset="0"/>
                  <a:ea typeface="ＭＳ Ｐゴシック" charset="0"/>
                </a:defRPr>
              </a:lvl6pPr>
              <a:lvl7pPr marL="2971800" indent="-228600" eaLnBrk="0" fontAlgn="base" hangingPunct="0">
                <a:spcAft>
                  <a:spcPct val="0"/>
                </a:spcAft>
                <a:buFont typeface="Arial" charset="0"/>
                <a:buChar char="»"/>
                <a:defRPr sz="2000">
                  <a:solidFill>
                    <a:schemeClr val="tx1"/>
                  </a:solidFill>
                  <a:latin typeface="Calibri" charset="0"/>
                  <a:ea typeface="ＭＳ Ｐゴシック" charset="0"/>
                </a:defRPr>
              </a:lvl7pPr>
              <a:lvl8pPr marL="3429000" indent="-228600" eaLnBrk="0" fontAlgn="base" hangingPunct="0">
                <a:spcAft>
                  <a:spcPct val="0"/>
                </a:spcAft>
                <a:buFont typeface="Arial" charset="0"/>
                <a:buChar char="»"/>
                <a:defRPr sz="2000">
                  <a:solidFill>
                    <a:schemeClr val="tx1"/>
                  </a:solidFill>
                  <a:latin typeface="Calibri" charset="0"/>
                  <a:ea typeface="ＭＳ Ｐゴシック" charset="0"/>
                </a:defRPr>
              </a:lvl8pPr>
              <a:lvl9pPr marL="3886200" indent="-228600" eaLnBrk="0" fontAlgn="base" hangingPunct="0">
                <a:spcAft>
                  <a:spcPct val="0"/>
                </a:spcAft>
                <a:buFont typeface="Arial" charset="0"/>
                <a:buChar char="»"/>
                <a:defRPr sz="2000">
                  <a:solidFill>
                    <a:schemeClr val="tx1"/>
                  </a:solidFill>
                  <a:latin typeface="Calibri" charset="0"/>
                  <a:ea typeface="ＭＳ Ｐゴシック" charset="0"/>
                </a:defRPr>
              </a:lvl9pPr>
            </a:lstStyle>
            <a:p>
              <a:pPr algn="ctr"/>
              <a:r>
                <a:rPr lang="en-US" sz="2400" dirty="0">
                  <a:solidFill>
                    <a:srgbClr val="000000"/>
                  </a:solidFill>
                </a:rPr>
                <a:t>Unlabeled Images</a:t>
              </a:r>
            </a:p>
          </p:txBody>
        </p:sp>
        <p:sp>
          <p:nvSpPr>
            <p:cNvPr id="38" name="Rounded Rectangle 37"/>
            <p:cNvSpPr/>
            <p:nvPr/>
          </p:nvSpPr>
          <p:spPr>
            <a:xfrm>
              <a:off x="228600" y="1447006"/>
              <a:ext cx="2438400" cy="2820194"/>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2400" dirty="0">
                <a:solidFill>
                  <a:prstClr val="black"/>
                </a:solidFill>
              </a:endParaRPr>
            </a:p>
          </p:txBody>
        </p:sp>
      </p:grpSp>
      <p:sp>
        <p:nvSpPr>
          <p:cNvPr id="39" name="Right Arrow 38"/>
          <p:cNvSpPr/>
          <p:nvPr/>
        </p:nvSpPr>
        <p:spPr>
          <a:xfrm rot="1331920">
            <a:off x="2628900" y="3492500"/>
            <a:ext cx="533400" cy="304800"/>
          </a:xfrm>
          <a:prstGeom prst="rightArrow">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lIns="91434" tIns="45717" rIns="91434" bIns="45717" anchor="ctr"/>
          <a:lstStyle/>
          <a:p>
            <a:pPr algn="ctr" fontAlgn="auto">
              <a:spcBef>
                <a:spcPts val="0"/>
              </a:spcBef>
              <a:spcAft>
                <a:spcPts val="0"/>
              </a:spcAft>
              <a:defRPr/>
            </a:pPr>
            <a:endParaRPr lang="en-US" dirty="0">
              <a:solidFill>
                <a:prstClr val="white"/>
              </a:solidFill>
            </a:endParaRPr>
          </a:p>
        </p:txBody>
      </p:sp>
    </p:spTree>
    <p:extLst>
      <p:ext uri="{BB962C8B-B14F-4D97-AF65-F5344CB8AC3E}">
        <p14:creationId xmlns:p14="http://schemas.microsoft.com/office/powerpoint/2010/main" val="3202415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32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5" grpId="0" animBg="1"/>
      <p:bldP spid="3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Picture 3" descr="Screen Shot 2015-04-10 at 8.40.23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04800"/>
            <a:ext cx="9144000" cy="6283470"/>
          </a:xfrm>
          <a:prstGeom prst="rect">
            <a:avLst/>
          </a:prstGeom>
        </p:spPr>
      </p:pic>
    </p:spTree>
    <p:extLst>
      <p:ext uri="{BB962C8B-B14F-4D97-AF65-F5344CB8AC3E}">
        <p14:creationId xmlns:p14="http://schemas.microsoft.com/office/powerpoint/2010/main" val="19252327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Deep Learning or CNNs</a:t>
            </a:r>
          </a:p>
        </p:txBody>
      </p:sp>
      <p:sp>
        <p:nvSpPr>
          <p:cNvPr id="3" name="Content Placeholder 2"/>
          <p:cNvSpPr>
            <a:spLocks noGrp="1"/>
          </p:cNvSpPr>
          <p:nvPr>
            <p:ph idx="1"/>
          </p:nvPr>
        </p:nvSpPr>
        <p:spPr/>
        <p:txBody>
          <a:bodyPr>
            <a:normAutofit/>
          </a:bodyPr>
          <a:lstStyle/>
          <a:p>
            <a:r>
              <a:rPr lang="en-US" dirty="0"/>
              <a:t>Since 2012, huge impact…, best results</a:t>
            </a:r>
          </a:p>
          <a:p>
            <a:r>
              <a:rPr lang="en-US" dirty="0"/>
              <a:t>Can soak up all the data for better prediction</a:t>
            </a:r>
          </a:p>
        </p:txBody>
      </p:sp>
    </p:spTree>
    <p:extLst>
      <p:ext uri="{BB962C8B-B14F-4D97-AF65-F5344CB8AC3E}">
        <p14:creationId xmlns:p14="http://schemas.microsoft.com/office/powerpoint/2010/main" val="33581573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Image Classification</a:t>
            </a:r>
          </a:p>
        </p:txBody>
      </p:sp>
      <p:pic>
        <p:nvPicPr>
          <p:cNvPr id="4" name="Picture 3" descr="Screen Shot 2015-04-13 at 9.09.28 AM.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676400"/>
            <a:ext cx="9144000" cy="4419737"/>
          </a:xfrm>
          <a:prstGeom prst="rect">
            <a:avLst/>
          </a:prstGeom>
        </p:spPr>
      </p:pic>
      <p:sp>
        <p:nvSpPr>
          <p:cNvPr id="5" name="Text Box 6"/>
          <p:cNvSpPr txBox="1">
            <a:spLocks noChangeArrowheads="1"/>
          </p:cNvSpPr>
          <p:nvPr/>
        </p:nvSpPr>
        <p:spPr bwMode="auto">
          <a:xfrm>
            <a:off x="6548418" y="6457890"/>
            <a:ext cx="2595582"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800">
                <a:solidFill>
                  <a:schemeClr val="tx1"/>
                </a:solidFill>
                <a:latin typeface="Arial" charset="0"/>
                <a:ea typeface="ＭＳ Ｐゴシック" charset="0"/>
              </a:defRPr>
            </a:lvl1pPr>
            <a:lvl2pPr>
              <a:defRPr sz="2000">
                <a:solidFill>
                  <a:schemeClr val="tx1"/>
                </a:solidFill>
                <a:latin typeface="Arial" charset="0"/>
                <a:ea typeface="ＭＳ Ｐゴシック" charset="0"/>
              </a:defRPr>
            </a:lvl2pPr>
            <a:lvl3pPr>
              <a:defRPr>
                <a:solidFill>
                  <a:schemeClr val="tx1"/>
                </a:solidFill>
                <a:latin typeface="Arial" charset="0"/>
                <a:ea typeface="ＭＳ Ｐゴシック" charset="0"/>
              </a:defRPr>
            </a:lvl3pPr>
            <a:lvl4pPr>
              <a:defRPr sz="1600">
                <a:solidFill>
                  <a:schemeClr val="tx1"/>
                </a:solidFill>
                <a:latin typeface="Arial" charset="0"/>
                <a:ea typeface="ＭＳ Ｐゴシック" charset="0"/>
              </a:defRPr>
            </a:lvl4pPr>
            <a:lvl5pPr>
              <a:defRPr sz="1400">
                <a:solidFill>
                  <a:schemeClr val="tx1"/>
                </a:solidFill>
                <a:latin typeface="Arial" charset="0"/>
                <a:ea typeface="ＭＳ Ｐゴシック" charset="0"/>
              </a:defRPr>
            </a:lvl5pPr>
            <a:lvl6pPr>
              <a:defRPr sz="1400">
                <a:solidFill>
                  <a:schemeClr val="tx1"/>
                </a:solidFill>
                <a:latin typeface="Arial" charset="0"/>
                <a:ea typeface="ＭＳ Ｐゴシック" charset="0"/>
              </a:defRPr>
            </a:lvl6pPr>
            <a:lvl7pPr>
              <a:defRPr sz="1400">
                <a:solidFill>
                  <a:schemeClr val="tx1"/>
                </a:solidFill>
                <a:latin typeface="Arial" charset="0"/>
                <a:ea typeface="ＭＳ Ｐゴシック" charset="0"/>
              </a:defRPr>
            </a:lvl7pPr>
            <a:lvl8pPr>
              <a:defRPr sz="1400">
                <a:solidFill>
                  <a:schemeClr val="tx1"/>
                </a:solidFill>
                <a:latin typeface="Arial" charset="0"/>
                <a:ea typeface="ＭＳ Ｐゴシック" charset="0"/>
              </a:defRPr>
            </a:lvl8pPr>
            <a:lvl9pPr>
              <a:defRPr sz="1400">
                <a:solidFill>
                  <a:schemeClr val="tx1"/>
                </a:solidFill>
                <a:latin typeface="Arial" charset="0"/>
                <a:ea typeface="ＭＳ Ｐゴシック" charset="0"/>
              </a:defRPr>
            </a:lvl9pPr>
          </a:lstStyle>
          <a:p>
            <a:r>
              <a:rPr lang="en-US" sz="1000" dirty="0"/>
              <a:t>Slides from Andrej </a:t>
            </a:r>
            <a:r>
              <a:rPr lang="en-US" sz="1000" dirty="0" err="1"/>
              <a:t>Karpathy</a:t>
            </a:r>
            <a:r>
              <a:rPr lang="en-US" sz="1000" dirty="0"/>
              <a:t> and </a:t>
            </a:r>
            <a:r>
              <a:rPr lang="en-US" sz="1000" dirty="0" err="1"/>
              <a:t>Fei-Fei</a:t>
            </a:r>
            <a:r>
              <a:rPr lang="en-US" sz="1000" dirty="0"/>
              <a:t> Li</a:t>
            </a:r>
          </a:p>
          <a:p>
            <a:r>
              <a:rPr lang="en-US" sz="1000" dirty="0"/>
              <a:t>http://</a:t>
            </a:r>
            <a:r>
              <a:rPr lang="en-US" sz="1000" dirty="0" err="1"/>
              <a:t>vision.stanford.edu</a:t>
            </a:r>
            <a:r>
              <a:rPr lang="en-US" sz="1000" dirty="0"/>
              <a:t>/teaching/cs231n/</a:t>
            </a:r>
          </a:p>
        </p:txBody>
      </p:sp>
    </p:spTree>
    <p:extLst>
      <p:ext uri="{BB962C8B-B14F-4D97-AF65-F5344CB8AC3E}">
        <p14:creationId xmlns:p14="http://schemas.microsoft.com/office/powerpoint/2010/main" val="1853341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Image Classification: Problem</a:t>
            </a:r>
          </a:p>
        </p:txBody>
      </p:sp>
      <p:pic>
        <p:nvPicPr>
          <p:cNvPr id="4" name="Picture 3"/>
          <p:cNvPicPr>
            <a:picLocks noChangeAspect="1"/>
          </p:cNvPicPr>
          <p:nvPr/>
        </p:nvPicPr>
        <p:blipFill>
          <a:blip r:embed="rId2"/>
          <a:stretch>
            <a:fillRect/>
          </a:stretch>
        </p:blipFill>
        <p:spPr>
          <a:xfrm>
            <a:off x="1295400" y="1828800"/>
            <a:ext cx="6858000" cy="4787900"/>
          </a:xfrm>
          <a:prstGeom prst="rect">
            <a:avLst/>
          </a:prstGeom>
        </p:spPr>
      </p:pic>
    </p:spTree>
    <p:extLst>
      <p:ext uri="{BB962C8B-B14F-4D97-AF65-F5344CB8AC3E}">
        <p14:creationId xmlns:p14="http://schemas.microsoft.com/office/powerpoint/2010/main" val="16971280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5-04-13 at 9.12.12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0600" y="2971800"/>
            <a:ext cx="6972300" cy="3775437"/>
          </a:xfrm>
          <a:prstGeom prst="rect">
            <a:avLst/>
          </a:prstGeom>
        </p:spPr>
      </p:pic>
      <p:sp>
        <p:nvSpPr>
          <p:cNvPr id="2" name="Title 1"/>
          <p:cNvSpPr>
            <a:spLocks noGrp="1"/>
          </p:cNvSpPr>
          <p:nvPr>
            <p:ph type="title"/>
          </p:nvPr>
        </p:nvSpPr>
        <p:spPr/>
        <p:txBody>
          <a:bodyPr/>
          <a:lstStyle/>
          <a:p>
            <a:r>
              <a:rPr lang="en-US" dirty="0"/>
              <a:t>Data-driven approach</a:t>
            </a:r>
          </a:p>
        </p:txBody>
      </p:sp>
      <p:sp>
        <p:nvSpPr>
          <p:cNvPr id="3" name="Content Placeholder 2"/>
          <p:cNvSpPr>
            <a:spLocks noGrp="1"/>
          </p:cNvSpPr>
          <p:nvPr>
            <p:ph idx="1"/>
          </p:nvPr>
        </p:nvSpPr>
        <p:spPr>
          <a:xfrm>
            <a:off x="457200" y="1600200"/>
            <a:ext cx="8458200" cy="1676399"/>
          </a:xfrm>
        </p:spPr>
        <p:txBody>
          <a:bodyPr>
            <a:normAutofit lnSpcReduction="10000"/>
          </a:bodyPr>
          <a:lstStyle/>
          <a:p>
            <a:r>
              <a:rPr lang="en-US" dirty="0"/>
              <a:t>Collect a database of images with labels</a:t>
            </a:r>
          </a:p>
          <a:p>
            <a:r>
              <a:rPr lang="en-US" dirty="0"/>
              <a:t>Use ML to train an image classifier</a:t>
            </a:r>
          </a:p>
          <a:p>
            <a:r>
              <a:rPr lang="en-US" dirty="0"/>
              <a:t>Evaluate the classifier on test images</a:t>
            </a:r>
          </a:p>
        </p:txBody>
      </p:sp>
      <p:sp>
        <p:nvSpPr>
          <p:cNvPr id="5" name="Text Box 6"/>
          <p:cNvSpPr txBox="1">
            <a:spLocks noChangeArrowheads="1"/>
          </p:cNvSpPr>
          <p:nvPr/>
        </p:nvSpPr>
        <p:spPr bwMode="auto">
          <a:xfrm>
            <a:off x="6548418" y="6457890"/>
            <a:ext cx="2595582"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800">
                <a:solidFill>
                  <a:schemeClr val="tx1"/>
                </a:solidFill>
                <a:latin typeface="Arial" charset="0"/>
                <a:ea typeface="ＭＳ Ｐゴシック" charset="0"/>
              </a:defRPr>
            </a:lvl1pPr>
            <a:lvl2pPr>
              <a:defRPr sz="2000">
                <a:solidFill>
                  <a:schemeClr val="tx1"/>
                </a:solidFill>
                <a:latin typeface="Arial" charset="0"/>
                <a:ea typeface="ＭＳ Ｐゴシック" charset="0"/>
              </a:defRPr>
            </a:lvl2pPr>
            <a:lvl3pPr>
              <a:defRPr>
                <a:solidFill>
                  <a:schemeClr val="tx1"/>
                </a:solidFill>
                <a:latin typeface="Arial" charset="0"/>
                <a:ea typeface="ＭＳ Ｐゴシック" charset="0"/>
              </a:defRPr>
            </a:lvl3pPr>
            <a:lvl4pPr>
              <a:defRPr sz="1600">
                <a:solidFill>
                  <a:schemeClr val="tx1"/>
                </a:solidFill>
                <a:latin typeface="Arial" charset="0"/>
                <a:ea typeface="ＭＳ Ｐゴシック" charset="0"/>
              </a:defRPr>
            </a:lvl4pPr>
            <a:lvl5pPr>
              <a:defRPr sz="1400">
                <a:solidFill>
                  <a:schemeClr val="tx1"/>
                </a:solidFill>
                <a:latin typeface="Arial" charset="0"/>
                <a:ea typeface="ＭＳ Ｐゴシック" charset="0"/>
              </a:defRPr>
            </a:lvl5pPr>
            <a:lvl6pPr>
              <a:defRPr sz="1400">
                <a:solidFill>
                  <a:schemeClr val="tx1"/>
                </a:solidFill>
                <a:latin typeface="Arial" charset="0"/>
                <a:ea typeface="ＭＳ Ｐゴシック" charset="0"/>
              </a:defRPr>
            </a:lvl6pPr>
            <a:lvl7pPr>
              <a:defRPr sz="1400">
                <a:solidFill>
                  <a:schemeClr val="tx1"/>
                </a:solidFill>
                <a:latin typeface="Arial" charset="0"/>
                <a:ea typeface="ＭＳ Ｐゴシック" charset="0"/>
              </a:defRPr>
            </a:lvl7pPr>
            <a:lvl8pPr>
              <a:defRPr sz="1400">
                <a:solidFill>
                  <a:schemeClr val="tx1"/>
                </a:solidFill>
                <a:latin typeface="Arial" charset="0"/>
                <a:ea typeface="ＭＳ Ｐゴシック" charset="0"/>
              </a:defRPr>
            </a:lvl8pPr>
            <a:lvl9pPr>
              <a:defRPr sz="1400">
                <a:solidFill>
                  <a:schemeClr val="tx1"/>
                </a:solidFill>
                <a:latin typeface="Arial" charset="0"/>
                <a:ea typeface="ＭＳ Ｐゴシック" charset="0"/>
              </a:defRPr>
            </a:lvl9pPr>
          </a:lstStyle>
          <a:p>
            <a:r>
              <a:rPr lang="en-US" sz="1000" dirty="0"/>
              <a:t>Slides from Andrej </a:t>
            </a:r>
            <a:r>
              <a:rPr lang="en-US" sz="1000" dirty="0" err="1"/>
              <a:t>Karpathy</a:t>
            </a:r>
            <a:r>
              <a:rPr lang="en-US" sz="1000" dirty="0"/>
              <a:t> and </a:t>
            </a:r>
            <a:r>
              <a:rPr lang="en-US" sz="1000" dirty="0" err="1"/>
              <a:t>Fei-Fei</a:t>
            </a:r>
            <a:r>
              <a:rPr lang="en-US" sz="1000" dirty="0"/>
              <a:t> Li</a:t>
            </a:r>
          </a:p>
          <a:p>
            <a:r>
              <a:rPr lang="en-US" sz="1000" dirty="0"/>
              <a:t>http://</a:t>
            </a:r>
            <a:r>
              <a:rPr lang="en-US" sz="1000" dirty="0" err="1"/>
              <a:t>vision.stanford.edu</a:t>
            </a:r>
            <a:r>
              <a:rPr lang="en-US" sz="1000" dirty="0"/>
              <a:t>/teaching/cs231n/</a:t>
            </a:r>
          </a:p>
        </p:txBody>
      </p:sp>
    </p:spTree>
    <p:extLst>
      <p:ext uri="{BB962C8B-B14F-4D97-AF65-F5344CB8AC3E}">
        <p14:creationId xmlns:p14="http://schemas.microsoft.com/office/powerpoint/2010/main" val="17410907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Data-driven approach</a:t>
            </a:r>
          </a:p>
        </p:txBody>
      </p:sp>
      <p:sp>
        <p:nvSpPr>
          <p:cNvPr id="3" name="Content Placeholder 2"/>
          <p:cNvSpPr>
            <a:spLocks noGrp="1"/>
          </p:cNvSpPr>
          <p:nvPr>
            <p:ph idx="1"/>
          </p:nvPr>
        </p:nvSpPr>
        <p:spPr>
          <a:xfrm>
            <a:off x="457200" y="1600200"/>
            <a:ext cx="8458200" cy="1676399"/>
          </a:xfrm>
        </p:spPr>
        <p:txBody>
          <a:bodyPr>
            <a:normAutofit lnSpcReduction="10000"/>
          </a:bodyPr>
          <a:lstStyle/>
          <a:p>
            <a:r>
              <a:rPr lang="en-US" dirty="0"/>
              <a:t>Collect a database of images with labels</a:t>
            </a:r>
          </a:p>
          <a:p>
            <a:r>
              <a:rPr lang="en-US" dirty="0"/>
              <a:t>Use ML to train an image classifier</a:t>
            </a:r>
          </a:p>
          <a:p>
            <a:r>
              <a:rPr lang="en-US" dirty="0"/>
              <a:t>Evaluate the classifier on test images</a:t>
            </a:r>
          </a:p>
        </p:txBody>
      </p:sp>
      <p:pic>
        <p:nvPicPr>
          <p:cNvPr id="6" name="Picture 5" descr="Screen Shot 2015-04-13 at 9.22.47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3657600"/>
            <a:ext cx="6438900" cy="2019300"/>
          </a:xfrm>
          <a:prstGeom prst="rect">
            <a:avLst/>
          </a:prstGeom>
        </p:spPr>
      </p:pic>
      <p:sp>
        <p:nvSpPr>
          <p:cNvPr id="7" name="Text Box 6"/>
          <p:cNvSpPr txBox="1">
            <a:spLocks noChangeArrowheads="1"/>
          </p:cNvSpPr>
          <p:nvPr/>
        </p:nvSpPr>
        <p:spPr bwMode="auto">
          <a:xfrm>
            <a:off x="6548418" y="6457890"/>
            <a:ext cx="2595582"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800">
                <a:solidFill>
                  <a:schemeClr val="tx1"/>
                </a:solidFill>
                <a:latin typeface="Arial" charset="0"/>
                <a:ea typeface="ＭＳ Ｐゴシック" charset="0"/>
              </a:defRPr>
            </a:lvl1pPr>
            <a:lvl2pPr>
              <a:defRPr sz="2000">
                <a:solidFill>
                  <a:schemeClr val="tx1"/>
                </a:solidFill>
                <a:latin typeface="Arial" charset="0"/>
                <a:ea typeface="ＭＳ Ｐゴシック" charset="0"/>
              </a:defRPr>
            </a:lvl2pPr>
            <a:lvl3pPr>
              <a:defRPr>
                <a:solidFill>
                  <a:schemeClr val="tx1"/>
                </a:solidFill>
                <a:latin typeface="Arial" charset="0"/>
                <a:ea typeface="ＭＳ Ｐゴシック" charset="0"/>
              </a:defRPr>
            </a:lvl3pPr>
            <a:lvl4pPr>
              <a:defRPr sz="1600">
                <a:solidFill>
                  <a:schemeClr val="tx1"/>
                </a:solidFill>
                <a:latin typeface="Arial" charset="0"/>
                <a:ea typeface="ＭＳ Ｐゴシック" charset="0"/>
              </a:defRPr>
            </a:lvl4pPr>
            <a:lvl5pPr>
              <a:defRPr sz="1400">
                <a:solidFill>
                  <a:schemeClr val="tx1"/>
                </a:solidFill>
                <a:latin typeface="Arial" charset="0"/>
                <a:ea typeface="ＭＳ Ｐゴシック" charset="0"/>
              </a:defRPr>
            </a:lvl5pPr>
            <a:lvl6pPr>
              <a:defRPr sz="1400">
                <a:solidFill>
                  <a:schemeClr val="tx1"/>
                </a:solidFill>
                <a:latin typeface="Arial" charset="0"/>
                <a:ea typeface="ＭＳ Ｐゴシック" charset="0"/>
              </a:defRPr>
            </a:lvl6pPr>
            <a:lvl7pPr>
              <a:defRPr sz="1400">
                <a:solidFill>
                  <a:schemeClr val="tx1"/>
                </a:solidFill>
                <a:latin typeface="Arial" charset="0"/>
                <a:ea typeface="ＭＳ Ｐゴシック" charset="0"/>
              </a:defRPr>
            </a:lvl7pPr>
            <a:lvl8pPr>
              <a:defRPr sz="1400">
                <a:solidFill>
                  <a:schemeClr val="tx1"/>
                </a:solidFill>
                <a:latin typeface="Arial" charset="0"/>
                <a:ea typeface="ＭＳ Ｐゴシック" charset="0"/>
              </a:defRPr>
            </a:lvl8pPr>
            <a:lvl9pPr>
              <a:defRPr sz="1400">
                <a:solidFill>
                  <a:schemeClr val="tx1"/>
                </a:solidFill>
                <a:latin typeface="Arial" charset="0"/>
                <a:ea typeface="ＭＳ Ｐゴシック" charset="0"/>
              </a:defRPr>
            </a:lvl9pPr>
          </a:lstStyle>
          <a:p>
            <a:r>
              <a:rPr lang="en-US" sz="1000" dirty="0"/>
              <a:t>Slides from Andrej </a:t>
            </a:r>
            <a:r>
              <a:rPr lang="en-US" sz="1000" dirty="0" err="1"/>
              <a:t>Karpathy</a:t>
            </a:r>
            <a:r>
              <a:rPr lang="en-US" sz="1000" dirty="0"/>
              <a:t> and </a:t>
            </a:r>
            <a:r>
              <a:rPr lang="en-US" sz="1000" dirty="0" err="1"/>
              <a:t>Fei-Fei</a:t>
            </a:r>
            <a:r>
              <a:rPr lang="en-US" sz="1000" dirty="0"/>
              <a:t> Li</a:t>
            </a:r>
          </a:p>
          <a:p>
            <a:r>
              <a:rPr lang="en-US" sz="1000" dirty="0"/>
              <a:t>http://</a:t>
            </a:r>
            <a:r>
              <a:rPr lang="en-US" sz="1000" dirty="0" err="1"/>
              <a:t>vision.stanford.edu</a:t>
            </a:r>
            <a:r>
              <a:rPr lang="en-US" sz="1000" dirty="0"/>
              <a:t>/teaching/cs231n/</a:t>
            </a:r>
          </a:p>
        </p:txBody>
      </p:sp>
    </p:spTree>
    <p:extLst>
      <p:ext uri="{BB962C8B-B14F-4D97-AF65-F5344CB8AC3E}">
        <p14:creationId xmlns:p14="http://schemas.microsoft.com/office/powerpoint/2010/main" val="251968872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Train and Test</a:t>
            </a:r>
          </a:p>
        </p:txBody>
      </p:sp>
      <p:sp>
        <p:nvSpPr>
          <p:cNvPr id="3" name="Content Placeholder 2"/>
          <p:cNvSpPr>
            <a:spLocks noGrp="1"/>
          </p:cNvSpPr>
          <p:nvPr>
            <p:ph idx="1"/>
          </p:nvPr>
        </p:nvSpPr>
        <p:spPr/>
        <p:txBody>
          <a:bodyPr/>
          <a:lstStyle/>
          <a:p>
            <a:r>
              <a:rPr lang="en-US" dirty="0"/>
              <a:t>Split dataset between training images and test images</a:t>
            </a:r>
          </a:p>
          <a:p>
            <a:endParaRPr lang="en-US" dirty="0"/>
          </a:p>
          <a:p>
            <a:r>
              <a:rPr lang="en-US" dirty="0"/>
              <a:t>Be careful about inflation of results</a:t>
            </a:r>
          </a:p>
        </p:txBody>
      </p:sp>
    </p:spTree>
    <p:extLst>
      <p:ext uri="{BB962C8B-B14F-4D97-AF65-F5344CB8AC3E}">
        <p14:creationId xmlns:p14="http://schemas.microsoft.com/office/powerpoint/2010/main" val="294657864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Classifiers</a:t>
            </a:r>
          </a:p>
        </p:txBody>
      </p:sp>
      <p:sp>
        <p:nvSpPr>
          <p:cNvPr id="3" name="Content Placeholder 2"/>
          <p:cNvSpPr>
            <a:spLocks noGrp="1"/>
          </p:cNvSpPr>
          <p:nvPr>
            <p:ph idx="1"/>
          </p:nvPr>
        </p:nvSpPr>
        <p:spPr/>
        <p:txBody>
          <a:bodyPr/>
          <a:lstStyle/>
          <a:p>
            <a:r>
              <a:rPr lang="en-US" dirty="0"/>
              <a:t>Nearest Neighbor</a:t>
            </a:r>
          </a:p>
          <a:p>
            <a:r>
              <a:rPr lang="en-US" dirty="0" err="1"/>
              <a:t>kNN</a:t>
            </a:r>
            <a:endParaRPr lang="en-US" dirty="0"/>
          </a:p>
          <a:p>
            <a:endParaRPr lang="en-US" dirty="0"/>
          </a:p>
          <a:p>
            <a:r>
              <a:rPr lang="en-US" dirty="0"/>
              <a:t>SVM</a:t>
            </a:r>
          </a:p>
          <a:p>
            <a:r>
              <a:rPr lang="en-US" dirty="0"/>
              <a:t>…</a:t>
            </a:r>
          </a:p>
        </p:txBody>
      </p:sp>
    </p:spTree>
    <p:extLst>
      <p:ext uri="{BB962C8B-B14F-4D97-AF65-F5344CB8AC3E}">
        <p14:creationId xmlns:p14="http://schemas.microsoft.com/office/powerpoint/2010/main" val="28058934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Announcements</a:t>
            </a:r>
          </a:p>
        </p:txBody>
      </p:sp>
      <p:sp>
        <p:nvSpPr>
          <p:cNvPr id="3" name="Content Placeholder 2"/>
          <p:cNvSpPr>
            <a:spLocks noGrp="1"/>
          </p:cNvSpPr>
          <p:nvPr>
            <p:ph idx="1"/>
          </p:nvPr>
        </p:nvSpPr>
        <p:spPr/>
        <p:txBody>
          <a:bodyPr>
            <a:normAutofit lnSpcReduction="10000"/>
          </a:bodyPr>
          <a:lstStyle/>
          <a:p>
            <a:r>
              <a:rPr lang="en-US" dirty="0"/>
              <a:t>Quiz moved to Tuesday</a:t>
            </a:r>
          </a:p>
          <a:p>
            <a:endParaRPr lang="en-US" dirty="0"/>
          </a:p>
          <a:p>
            <a:r>
              <a:rPr lang="en-US" dirty="0"/>
              <a:t>Project 4 due tomorrow, April 28, by 11:59pm</a:t>
            </a:r>
          </a:p>
          <a:p>
            <a:endParaRPr lang="en-US" dirty="0"/>
          </a:p>
          <a:p>
            <a:r>
              <a:rPr lang="en-US" dirty="0"/>
              <a:t>Project 5 to be assigned soon</a:t>
            </a:r>
          </a:p>
          <a:p>
            <a:endParaRPr lang="en-US" dirty="0"/>
          </a:p>
          <a:p>
            <a:r>
              <a:rPr lang="en-US" dirty="0"/>
              <a:t>Take-home final: Assigned Tuesday May 9 (in class), due May 11 (by 5pm)</a:t>
            </a:r>
          </a:p>
        </p:txBody>
      </p:sp>
    </p:spTree>
    <p:extLst>
      <p:ext uri="{BB962C8B-B14F-4D97-AF65-F5344CB8AC3E}">
        <p14:creationId xmlns:p14="http://schemas.microsoft.com/office/powerpoint/2010/main" val="57606314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274638"/>
            <a:ext cx="8915400" cy="1143000"/>
          </a:xfrm>
        </p:spPr>
        <p:txBody>
          <a:bodyPr>
            <a:normAutofit/>
          </a:bodyPr>
          <a:lstStyle/>
          <a:p>
            <a:r>
              <a:rPr lang="en-US" dirty="0"/>
              <a:t>First: Nearest Neighbor (NN) Classifier</a:t>
            </a:r>
          </a:p>
        </p:txBody>
      </p:sp>
      <p:sp>
        <p:nvSpPr>
          <p:cNvPr id="5" name="Content Placeholder 2"/>
          <p:cNvSpPr>
            <a:spLocks noGrp="1"/>
          </p:cNvSpPr>
          <p:nvPr>
            <p:ph idx="1"/>
          </p:nvPr>
        </p:nvSpPr>
        <p:spPr>
          <a:xfrm>
            <a:off x="457200" y="1600200"/>
            <a:ext cx="8458200" cy="4572000"/>
          </a:xfrm>
        </p:spPr>
        <p:txBody>
          <a:bodyPr>
            <a:normAutofit/>
          </a:bodyPr>
          <a:lstStyle/>
          <a:p>
            <a:r>
              <a:rPr lang="en-US" dirty="0"/>
              <a:t>Train</a:t>
            </a:r>
          </a:p>
          <a:p>
            <a:pPr lvl="1"/>
            <a:r>
              <a:rPr lang="en-US" dirty="0"/>
              <a:t>Remember all training images and their labels</a:t>
            </a:r>
          </a:p>
          <a:p>
            <a:pPr lvl="1"/>
            <a:endParaRPr lang="en-US" dirty="0"/>
          </a:p>
          <a:p>
            <a:r>
              <a:rPr lang="en-US" dirty="0"/>
              <a:t>Predict</a:t>
            </a:r>
          </a:p>
          <a:p>
            <a:pPr lvl="1"/>
            <a:r>
              <a:rPr lang="en-US" dirty="0"/>
              <a:t>Find the closest (most similar) training image</a:t>
            </a:r>
          </a:p>
          <a:p>
            <a:pPr lvl="1"/>
            <a:r>
              <a:rPr lang="en-US" dirty="0"/>
              <a:t>Predict its label as the true label</a:t>
            </a:r>
          </a:p>
        </p:txBody>
      </p:sp>
    </p:spTree>
    <p:extLst>
      <p:ext uri="{BB962C8B-B14F-4D97-AF65-F5344CB8AC3E}">
        <p14:creationId xmlns:p14="http://schemas.microsoft.com/office/powerpoint/2010/main" val="324087919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descr="Screen Shot 2016-04-20 at 11.33.42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95400"/>
            <a:ext cx="9144000" cy="4314491"/>
          </a:xfrm>
          <a:prstGeom prst="rect">
            <a:avLst/>
          </a:prstGeom>
        </p:spPr>
      </p:pic>
    </p:spTree>
    <p:extLst>
      <p:ext uri="{BB962C8B-B14F-4D97-AF65-F5344CB8AC3E}">
        <p14:creationId xmlns:p14="http://schemas.microsoft.com/office/powerpoint/2010/main" val="354181858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9600"/>
            <a:ext cx="8229600" cy="1143000"/>
          </a:xfrm>
        </p:spPr>
        <p:txBody>
          <a:bodyPr>
            <a:normAutofit fontScale="90000"/>
          </a:bodyPr>
          <a:lstStyle/>
          <a:p>
            <a:r>
              <a:rPr lang="en-US" dirty="0"/>
              <a:t>How to find the most similar training image? What is the distance metric?</a:t>
            </a:r>
            <a:br>
              <a:rPr lang="en-US" dirty="0"/>
            </a:br>
            <a:endParaRPr lang="en-US" dirty="0"/>
          </a:p>
        </p:txBody>
      </p:sp>
      <p:pic>
        <p:nvPicPr>
          <p:cNvPr id="4" name="Picture 3" descr="Screen Shot 2015-04-13 at 9.40.54 AM.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438400"/>
            <a:ext cx="9144000" cy="3765973"/>
          </a:xfrm>
          <a:prstGeom prst="rect">
            <a:avLst/>
          </a:prstGeom>
        </p:spPr>
      </p:pic>
      <p:sp>
        <p:nvSpPr>
          <p:cNvPr id="5" name="Text Box 6"/>
          <p:cNvSpPr txBox="1">
            <a:spLocks noChangeArrowheads="1"/>
          </p:cNvSpPr>
          <p:nvPr/>
        </p:nvSpPr>
        <p:spPr bwMode="auto">
          <a:xfrm>
            <a:off x="6548418" y="6457890"/>
            <a:ext cx="2595582"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800">
                <a:solidFill>
                  <a:schemeClr val="tx1"/>
                </a:solidFill>
                <a:latin typeface="Arial" charset="0"/>
                <a:ea typeface="ＭＳ Ｐゴシック" charset="0"/>
              </a:defRPr>
            </a:lvl1pPr>
            <a:lvl2pPr>
              <a:defRPr sz="2000">
                <a:solidFill>
                  <a:schemeClr val="tx1"/>
                </a:solidFill>
                <a:latin typeface="Arial" charset="0"/>
                <a:ea typeface="ＭＳ Ｐゴシック" charset="0"/>
              </a:defRPr>
            </a:lvl2pPr>
            <a:lvl3pPr>
              <a:defRPr>
                <a:solidFill>
                  <a:schemeClr val="tx1"/>
                </a:solidFill>
                <a:latin typeface="Arial" charset="0"/>
                <a:ea typeface="ＭＳ Ｐゴシック" charset="0"/>
              </a:defRPr>
            </a:lvl3pPr>
            <a:lvl4pPr>
              <a:defRPr sz="1600">
                <a:solidFill>
                  <a:schemeClr val="tx1"/>
                </a:solidFill>
                <a:latin typeface="Arial" charset="0"/>
                <a:ea typeface="ＭＳ Ｐゴシック" charset="0"/>
              </a:defRPr>
            </a:lvl4pPr>
            <a:lvl5pPr>
              <a:defRPr sz="1400">
                <a:solidFill>
                  <a:schemeClr val="tx1"/>
                </a:solidFill>
                <a:latin typeface="Arial" charset="0"/>
                <a:ea typeface="ＭＳ Ｐゴシック" charset="0"/>
              </a:defRPr>
            </a:lvl5pPr>
            <a:lvl6pPr>
              <a:defRPr sz="1400">
                <a:solidFill>
                  <a:schemeClr val="tx1"/>
                </a:solidFill>
                <a:latin typeface="Arial" charset="0"/>
                <a:ea typeface="ＭＳ Ｐゴシック" charset="0"/>
              </a:defRPr>
            </a:lvl6pPr>
            <a:lvl7pPr>
              <a:defRPr sz="1400">
                <a:solidFill>
                  <a:schemeClr val="tx1"/>
                </a:solidFill>
                <a:latin typeface="Arial" charset="0"/>
                <a:ea typeface="ＭＳ Ｐゴシック" charset="0"/>
              </a:defRPr>
            </a:lvl7pPr>
            <a:lvl8pPr>
              <a:defRPr sz="1400">
                <a:solidFill>
                  <a:schemeClr val="tx1"/>
                </a:solidFill>
                <a:latin typeface="Arial" charset="0"/>
                <a:ea typeface="ＭＳ Ｐゴシック" charset="0"/>
              </a:defRPr>
            </a:lvl8pPr>
            <a:lvl9pPr>
              <a:defRPr sz="1400">
                <a:solidFill>
                  <a:schemeClr val="tx1"/>
                </a:solidFill>
                <a:latin typeface="Arial" charset="0"/>
                <a:ea typeface="ＭＳ Ｐゴシック" charset="0"/>
              </a:defRPr>
            </a:lvl9pPr>
          </a:lstStyle>
          <a:p>
            <a:r>
              <a:rPr lang="en-US" sz="1000" dirty="0"/>
              <a:t>Slides from Andrej </a:t>
            </a:r>
            <a:r>
              <a:rPr lang="en-US" sz="1000" dirty="0" err="1"/>
              <a:t>Karpathy</a:t>
            </a:r>
            <a:r>
              <a:rPr lang="en-US" sz="1000" dirty="0"/>
              <a:t> and </a:t>
            </a:r>
            <a:r>
              <a:rPr lang="en-US" sz="1000" dirty="0" err="1"/>
              <a:t>Fei-Fei</a:t>
            </a:r>
            <a:r>
              <a:rPr lang="en-US" sz="1000" dirty="0"/>
              <a:t> Li</a:t>
            </a:r>
          </a:p>
          <a:p>
            <a:r>
              <a:rPr lang="en-US" sz="1000" dirty="0"/>
              <a:t>http://</a:t>
            </a:r>
            <a:r>
              <a:rPr lang="en-US" sz="1000" dirty="0" err="1"/>
              <a:t>vision.stanford.edu</a:t>
            </a:r>
            <a:r>
              <a:rPr lang="en-US" sz="1000" dirty="0"/>
              <a:t>/teaching/cs231n/</a:t>
            </a:r>
          </a:p>
        </p:txBody>
      </p:sp>
    </p:spTree>
    <p:extLst>
      <p:ext uri="{BB962C8B-B14F-4D97-AF65-F5344CB8AC3E}">
        <p14:creationId xmlns:p14="http://schemas.microsoft.com/office/powerpoint/2010/main" val="194359780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Choice of distance metric</a:t>
            </a:r>
          </a:p>
        </p:txBody>
      </p:sp>
      <p:sp>
        <p:nvSpPr>
          <p:cNvPr id="3" name="Content Placeholder 2"/>
          <p:cNvSpPr>
            <a:spLocks noGrp="1"/>
          </p:cNvSpPr>
          <p:nvPr>
            <p:ph idx="1"/>
          </p:nvPr>
        </p:nvSpPr>
        <p:spPr>
          <a:xfrm>
            <a:off x="457200" y="1600201"/>
            <a:ext cx="8153400" cy="1371600"/>
          </a:xfrm>
        </p:spPr>
        <p:txBody>
          <a:bodyPr/>
          <a:lstStyle/>
          <a:p>
            <a:r>
              <a:rPr lang="en-US" dirty="0" err="1"/>
              <a:t>Hyperparameter</a:t>
            </a:r>
            <a:endParaRPr lang="en-US" dirty="0"/>
          </a:p>
        </p:txBody>
      </p:sp>
      <p:pic>
        <p:nvPicPr>
          <p:cNvPr id="4" name="Picture 3" descr="Screen Shot 2015-04-13 at 9.54.34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700" y="2391173"/>
            <a:ext cx="9144000" cy="3781027"/>
          </a:xfrm>
          <a:prstGeom prst="rect">
            <a:avLst/>
          </a:prstGeom>
        </p:spPr>
      </p:pic>
      <p:sp>
        <p:nvSpPr>
          <p:cNvPr id="5" name="Text Box 6"/>
          <p:cNvSpPr txBox="1">
            <a:spLocks noChangeArrowheads="1"/>
          </p:cNvSpPr>
          <p:nvPr/>
        </p:nvSpPr>
        <p:spPr bwMode="auto">
          <a:xfrm>
            <a:off x="6548418" y="6457890"/>
            <a:ext cx="2595582"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800">
                <a:solidFill>
                  <a:schemeClr val="tx1"/>
                </a:solidFill>
                <a:latin typeface="Arial" charset="0"/>
                <a:ea typeface="ＭＳ Ｐゴシック" charset="0"/>
              </a:defRPr>
            </a:lvl1pPr>
            <a:lvl2pPr>
              <a:defRPr sz="2000">
                <a:solidFill>
                  <a:schemeClr val="tx1"/>
                </a:solidFill>
                <a:latin typeface="Arial" charset="0"/>
                <a:ea typeface="ＭＳ Ｐゴシック" charset="0"/>
              </a:defRPr>
            </a:lvl2pPr>
            <a:lvl3pPr>
              <a:defRPr>
                <a:solidFill>
                  <a:schemeClr val="tx1"/>
                </a:solidFill>
                <a:latin typeface="Arial" charset="0"/>
                <a:ea typeface="ＭＳ Ｐゴシック" charset="0"/>
              </a:defRPr>
            </a:lvl3pPr>
            <a:lvl4pPr>
              <a:defRPr sz="1600">
                <a:solidFill>
                  <a:schemeClr val="tx1"/>
                </a:solidFill>
                <a:latin typeface="Arial" charset="0"/>
                <a:ea typeface="ＭＳ Ｐゴシック" charset="0"/>
              </a:defRPr>
            </a:lvl4pPr>
            <a:lvl5pPr>
              <a:defRPr sz="1400">
                <a:solidFill>
                  <a:schemeClr val="tx1"/>
                </a:solidFill>
                <a:latin typeface="Arial" charset="0"/>
                <a:ea typeface="ＭＳ Ｐゴシック" charset="0"/>
              </a:defRPr>
            </a:lvl5pPr>
            <a:lvl6pPr>
              <a:defRPr sz="1400">
                <a:solidFill>
                  <a:schemeClr val="tx1"/>
                </a:solidFill>
                <a:latin typeface="Arial" charset="0"/>
                <a:ea typeface="ＭＳ Ｐゴシック" charset="0"/>
              </a:defRPr>
            </a:lvl6pPr>
            <a:lvl7pPr>
              <a:defRPr sz="1400">
                <a:solidFill>
                  <a:schemeClr val="tx1"/>
                </a:solidFill>
                <a:latin typeface="Arial" charset="0"/>
                <a:ea typeface="ＭＳ Ｐゴシック" charset="0"/>
              </a:defRPr>
            </a:lvl7pPr>
            <a:lvl8pPr>
              <a:defRPr sz="1400">
                <a:solidFill>
                  <a:schemeClr val="tx1"/>
                </a:solidFill>
                <a:latin typeface="Arial" charset="0"/>
                <a:ea typeface="ＭＳ Ｐゴシック" charset="0"/>
              </a:defRPr>
            </a:lvl8pPr>
            <a:lvl9pPr>
              <a:defRPr sz="1400">
                <a:solidFill>
                  <a:schemeClr val="tx1"/>
                </a:solidFill>
                <a:latin typeface="Arial" charset="0"/>
                <a:ea typeface="ＭＳ Ｐゴシック" charset="0"/>
              </a:defRPr>
            </a:lvl9pPr>
          </a:lstStyle>
          <a:p>
            <a:r>
              <a:rPr lang="en-US" sz="1000" dirty="0"/>
              <a:t>Slides from Andrej </a:t>
            </a:r>
            <a:r>
              <a:rPr lang="en-US" sz="1000" dirty="0" err="1"/>
              <a:t>Karpathy</a:t>
            </a:r>
            <a:r>
              <a:rPr lang="en-US" sz="1000" dirty="0"/>
              <a:t> and </a:t>
            </a:r>
            <a:r>
              <a:rPr lang="en-US" sz="1000" dirty="0" err="1"/>
              <a:t>Fei-Fei</a:t>
            </a:r>
            <a:r>
              <a:rPr lang="en-US" sz="1000" dirty="0"/>
              <a:t> Li</a:t>
            </a:r>
          </a:p>
          <a:p>
            <a:r>
              <a:rPr lang="en-US" sz="1000" dirty="0"/>
              <a:t>http://</a:t>
            </a:r>
            <a:r>
              <a:rPr lang="en-US" sz="1000" dirty="0" err="1"/>
              <a:t>vision.stanford.edu</a:t>
            </a:r>
            <a:r>
              <a:rPr lang="en-US" sz="1000" dirty="0"/>
              <a:t>/teaching/cs231n/</a:t>
            </a:r>
          </a:p>
        </p:txBody>
      </p:sp>
    </p:spTree>
    <p:extLst>
      <p:ext uri="{BB962C8B-B14F-4D97-AF65-F5344CB8AC3E}">
        <p14:creationId xmlns:p14="http://schemas.microsoft.com/office/powerpoint/2010/main" val="99744701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Visualization: L2 distance</a:t>
            </a:r>
          </a:p>
        </p:txBody>
      </p:sp>
      <p:pic>
        <p:nvPicPr>
          <p:cNvPr id="4" name="Picture 3"/>
          <p:cNvPicPr>
            <a:picLocks noChangeAspect="1"/>
          </p:cNvPicPr>
          <p:nvPr/>
        </p:nvPicPr>
        <p:blipFill>
          <a:blip r:embed="rId3"/>
          <a:stretch>
            <a:fillRect/>
          </a:stretch>
        </p:blipFill>
        <p:spPr>
          <a:xfrm>
            <a:off x="0" y="1676400"/>
            <a:ext cx="9144000" cy="4575569"/>
          </a:xfrm>
          <a:prstGeom prst="rect">
            <a:avLst/>
          </a:prstGeom>
        </p:spPr>
      </p:pic>
    </p:spTree>
    <p:extLst>
      <p:ext uri="{BB962C8B-B14F-4D97-AF65-F5344CB8AC3E}">
        <p14:creationId xmlns:p14="http://schemas.microsoft.com/office/powerpoint/2010/main" val="270926830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6-04-20 at 11.33.50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25055"/>
            <a:ext cx="9144000" cy="4699545"/>
          </a:xfrm>
          <a:prstGeom prst="rect">
            <a:avLst/>
          </a:prstGeom>
        </p:spPr>
      </p:pic>
      <p:sp>
        <p:nvSpPr>
          <p:cNvPr id="5" name="Title 1"/>
          <p:cNvSpPr txBox="1">
            <a:spLocks/>
          </p:cNvSpPr>
          <p:nvPr/>
        </p:nvSpPr>
        <p:spPr>
          <a:xfrm>
            <a:off x="609600" y="152400"/>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a:t>CIFAR-10 and NN results</a:t>
            </a:r>
          </a:p>
        </p:txBody>
      </p:sp>
    </p:spTree>
    <p:extLst>
      <p:ext uri="{BB962C8B-B14F-4D97-AF65-F5344CB8AC3E}">
        <p14:creationId xmlns:p14="http://schemas.microsoft.com/office/powerpoint/2010/main" val="374482077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CIFAR-10 and NN results</a:t>
            </a:r>
          </a:p>
        </p:txBody>
      </p:sp>
      <p:sp>
        <p:nvSpPr>
          <p:cNvPr id="6" name="Text Box 6"/>
          <p:cNvSpPr txBox="1">
            <a:spLocks noChangeArrowheads="1"/>
          </p:cNvSpPr>
          <p:nvPr/>
        </p:nvSpPr>
        <p:spPr bwMode="auto">
          <a:xfrm>
            <a:off x="6548418" y="6457890"/>
            <a:ext cx="2595582"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800">
                <a:solidFill>
                  <a:schemeClr val="tx1"/>
                </a:solidFill>
                <a:latin typeface="Arial" charset="0"/>
                <a:ea typeface="ＭＳ Ｐゴシック" charset="0"/>
              </a:defRPr>
            </a:lvl1pPr>
            <a:lvl2pPr>
              <a:defRPr sz="2000">
                <a:solidFill>
                  <a:schemeClr val="tx1"/>
                </a:solidFill>
                <a:latin typeface="Arial" charset="0"/>
                <a:ea typeface="ＭＳ Ｐゴシック" charset="0"/>
              </a:defRPr>
            </a:lvl2pPr>
            <a:lvl3pPr>
              <a:defRPr>
                <a:solidFill>
                  <a:schemeClr val="tx1"/>
                </a:solidFill>
                <a:latin typeface="Arial" charset="0"/>
                <a:ea typeface="ＭＳ Ｐゴシック" charset="0"/>
              </a:defRPr>
            </a:lvl3pPr>
            <a:lvl4pPr>
              <a:defRPr sz="1600">
                <a:solidFill>
                  <a:schemeClr val="tx1"/>
                </a:solidFill>
                <a:latin typeface="Arial" charset="0"/>
                <a:ea typeface="ＭＳ Ｐゴシック" charset="0"/>
              </a:defRPr>
            </a:lvl4pPr>
            <a:lvl5pPr>
              <a:defRPr sz="1400">
                <a:solidFill>
                  <a:schemeClr val="tx1"/>
                </a:solidFill>
                <a:latin typeface="Arial" charset="0"/>
                <a:ea typeface="ＭＳ Ｐゴシック" charset="0"/>
              </a:defRPr>
            </a:lvl5pPr>
            <a:lvl6pPr>
              <a:defRPr sz="1400">
                <a:solidFill>
                  <a:schemeClr val="tx1"/>
                </a:solidFill>
                <a:latin typeface="Arial" charset="0"/>
                <a:ea typeface="ＭＳ Ｐゴシック" charset="0"/>
              </a:defRPr>
            </a:lvl6pPr>
            <a:lvl7pPr>
              <a:defRPr sz="1400">
                <a:solidFill>
                  <a:schemeClr val="tx1"/>
                </a:solidFill>
                <a:latin typeface="Arial" charset="0"/>
                <a:ea typeface="ＭＳ Ｐゴシック" charset="0"/>
              </a:defRPr>
            </a:lvl7pPr>
            <a:lvl8pPr>
              <a:defRPr sz="1400">
                <a:solidFill>
                  <a:schemeClr val="tx1"/>
                </a:solidFill>
                <a:latin typeface="Arial" charset="0"/>
                <a:ea typeface="ＭＳ Ｐゴシック" charset="0"/>
              </a:defRPr>
            </a:lvl8pPr>
            <a:lvl9pPr>
              <a:defRPr sz="1400">
                <a:solidFill>
                  <a:schemeClr val="tx1"/>
                </a:solidFill>
                <a:latin typeface="Arial" charset="0"/>
                <a:ea typeface="ＭＳ Ｐゴシック" charset="0"/>
              </a:defRPr>
            </a:lvl9pPr>
          </a:lstStyle>
          <a:p>
            <a:r>
              <a:rPr lang="en-US" sz="1000" dirty="0"/>
              <a:t>Slides from Andrej </a:t>
            </a:r>
            <a:r>
              <a:rPr lang="en-US" sz="1000" dirty="0" err="1"/>
              <a:t>Karpathy</a:t>
            </a:r>
            <a:r>
              <a:rPr lang="en-US" sz="1000" dirty="0"/>
              <a:t> and </a:t>
            </a:r>
            <a:r>
              <a:rPr lang="en-US" sz="1000" dirty="0" err="1"/>
              <a:t>Fei-Fei</a:t>
            </a:r>
            <a:r>
              <a:rPr lang="en-US" sz="1000" dirty="0"/>
              <a:t> Li</a:t>
            </a:r>
          </a:p>
          <a:p>
            <a:r>
              <a:rPr lang="en-US" sz="1000" dirty="0"/>
              <a:t>http://</a:t>
            </a:r>
            <a:r>
              <a:rPr lang="en-US" sz="1000" dirty="0" err="1"/>
              <a:t>vision.stanford.edu</a:t>
            </a:r>
            <a:r>
              <a:rPr lang="en-US" sz="1000" dirty="0"/>
              <a:t>/teaching/cs231n/</a:t>
            </a:r>
          </a:p>
        </p:txBody>
      </p:sp>
      <p:pic>
        <p:nvPicPr>
          <p:cNvPr id="3" name="Picture 2" descr="Screen Shot 2016-04-20 at 11.33.55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700" y="1447800"/>
            <a:ext cx="9144000" cy="4660490"/>
          </a:xfrm>
          <a:prstGeom prst="rect">
            <a:avLst/>
          </a:prstGeom>
        </p:spPr>
      </p:pic>
    </p:spTree>
    <p:extLst>
      <p:ext uri="{BB962C8B-B14F-4D97-AF65-F5344CB8AC3E}">
        <p14:creationId xmlns:p14="http://schemas.microsoft.com/office/powerpoint/2010/main" val="268446958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k-nearest neighbor</a:t>
            </a:r>
          </a:p>
        </p:txBody>
      </p:sp>
      <p:pic>
        <p:nvPicPr>
          <p:cNvPr id="4" name="Picture 3" descr="Screen Shot 2015-04-13 at 9.55.49 AM.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505200"/>
            <a:ext cx="9144000" cy="2529866"/>
          </a:xfrm>
          <a:prstGeom prst="rect">
            <a:avLst/>
          </a:prstGeom>
        </p:spPr>
      </p:pic>
      <p:sp>
        <p:nvSpPr>
          <p:cNvPr id="5" name="Rectangle 2"/>
          <p:cNvSpPr>
            <a:spLocks noGrp="1" noChangeArrowheads="1"/>
          </p:cNvSpPr>
          <p:nvPr>
            <p:ph idx="1"/>
          </p:nvPr>
        </p:nvSpPr>
        <p:spPr>
          <a:xfrm>
            <a:off x="457200" y="1600200"/>
            <a:ext cx="8229600" cy="4525963"/>
          </a:xfrm>
        </p:spPr>
        <p:txBody>
          <a:bodyPr>
            <a:normAutofit/>
          </a:bodyPr>
          <a:lstStyle/>
          <a:p>
            <a:pPr>
              <a:lnSpc>
                <a:spcPct val="90000"/>
              </a:lnSpc>
            </a:pPr>
            <a:r>
              <a:rPr lang="en-US" sz="2400" dirty="0"/>
              <a:t>Find the k closest points from training data</a:t>
            </a:r>
          </a:p>
          <a:p>
            <a:pPr>
              <a:lnSpc>
                <a:spcPct val="90000"/>
              </a:lnSpc>
            </a:pPr>
            <a:r>
              <a:rPr lang="en-US" sz="2400" dirty="0"/>
              <a:t>Labels of the k points “vote” to classify</a:t>
            </a:r>
          </a:p>
        </p:txBody>
      </p:sp>
    </p:spTree>
    <p:extLst>
      <p:ext uri="{BB962C8B-B14F-4D97-AF65-F5344CB8AC3E}">
        <p14:creationId xmlns:p14="http://schemas.microsoft.com/office/powerpoint/2010/main" val="228696905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Hyperparameters</a:t>
            </a:r>
            <a:endParaRPr lang="en-US" dirty="0"/>
          </a:p>
        </p:txBody>
      </p:sp>
      <p:pic>
        <p:nvPicPr>
          <p:cNvPr id="4" name="Picture 3" descr="Screen Shot 2016-04-20 at 11.45.28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752600"/>
            <a:ext cx="9144000" cy="4130498"/>
          </a:xfrm>
          <a:prstGeom prst="rect">
            <a:avLst/>
          </a:prstGeom>
        </p:spPr>
      </p:pic>
    </p:spTree>
    <p:extLst>
      <p:ext uri="{BB962C8B-B14F-4D97-AF65-F5344CB8AC3E}">
        <p14:creationId xmlns:p14="http://schemas.microsoft.com/office/powerpoint/2010/main" val="258250630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Hyperparameters</a:t>
            </a:r>
            <a:endParaRPr lang="en-US" dirty="0"/>
          </a:p>
        </p:txBody>
      </p:sp>
      <p:sp>
        <p:nvSpPr>
          <p:cNvPr id="3" name="Content Placeholder 2"/>
          <p:cNvSpPr>
            <a:spLocks noGrp="1"/>
          </p:cNvSpPr>
          <p:nvPr>
            <p:ph idx="1"/>
          </p:nvPr>
        </p:nvSpPr>
        <p:spPr/>
        <p:txBody>
          <a:bodyPr/>
          <a:lstStyle/>
          <a:p>
            <a:r>
              <a:rPr lang="en-US" dirty="0"/>
              <a:t>What is the best distance to use?</a:t>
            </a:r>
          </a:p>
          <a:p>
            <a:r>
              <a:rPr lang="en-US" dirty="0"/>
              <a:t>What is the best value of k to use?</a:t>
            </a:r>
          </a:p>
          <a:p>
            <a:endParaRPr lang="en-US" dirty="0"/>
          </a:p>
          <a:p>
            <a:r>
              <a:rPr lang="en-US" dirty="0"/>
              <a:t>i.e., how do we set the </a:t>
            </a:r>
            <a:r>
              <a:rPr lang="en-US" dirty="0" err="1"/>
              <a:t>hyperparameters</a:t>
            </a:r>
            <a:r>
              <a:rPr lang="en-US" dirty="0"/>
              <a:t>?</a:t>
            </a:r>
          </a:p>
          <a:p>
            <a:endParaRPr lang="en-US" dirty="0"/>
          </a:p>
          <a:p>
            <a:r>
              <a:rPr lang="en-US" dirty="0"/>
              <a:t>Very problem-dependent</a:t>
            </a:r>
          </a:p>
          <a:p>
            <a:r>
              <a:rPr lang="en-US" dirty="0"/>
              <a:t>Must try them all and see what works best</a:t>
            </a:r>
          </a:p>
        </p:txBody>
      </p:sp>
    </p:spTree>
    <p:extLst>
      <p:ext uri="{BB962C8B-B14F-4D97-AF65-F5344CB8AC3E}">
        <p14:creationId xmlns:p14="http://schemas.microsoft.com/office/powerpoint/2010/main" val="3496828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Today</a:t>
            </a:r>
          </a:p>
        </p:txBody>
      </p:sp>
      <p:sp>
        <p:nvSpPr>
          <p:cNvPr id="3" name="Content Placeholder 2"/>
          <p:cNvSpPr>
            <a:spLocks noGrp="1"/>
          </p:cNvSpPr>
          <p:nvPr>
            <p:ph idx="1"/>
          </p:nvPr>
        </p:nvSpPr>
        <p:spPr/>
        <p:txBody>
          <a:bodyPr>
            <a:normAutofit lnSpcReduction="10000"/>
          </a:bodyPr>
          <a:lstStyle/>
          <a:p>
            <a:r>
              <a:rPr lang="en-US" dirty="0"/>
              <a:t>Image classification pipeline</a:t>
            </a:r>
          </a:p>
          <a:p>
            <a:r>
              <a:rPr lang="en-US" dirty="0"/>
              <a:t>Training, validation, testing</a:t>
            </a:r>
          </a:p>
          <a:p>
            <a:r>
              <a:rPr lang="en-US" dirty="0"/>
              <a:t>Nearest neighbor classification</a:t>
            </a:r>
          </a:p>
          <a:p>
            <a:r>
              <a:rPr lang="en-US" dirty="0"/>
              <a:t>Score function and loss function</a:t>
            </a:r>
          </a:p>
          <a:p>
            <a:endParaRPr lang="en-US" dirty="0"/>
          </a:p>
          <a:p>
            <a:endParaRPr lang="en-US" dirty="0"/>
          </a:p>
          <a:p>
            <a:r>
              <a:rPr lang="en-US" dirty="0"/>
              <a:t>Building up to CNNs for learning</a:t>
            </a:r>
          </a:p>
          <a:p>
            <a:pPr lvl="1"/>
            <a:r>
              <a:rPr lang="en-US" dirty="0"/>
              <a:t>Next 2-3 lectures on deep learning</a:t>
            </a:r>
          </a:p>
        </p:txBody>
      </p:sp>
    </p:spTree>
    <p:extLst>
      <p:ext uri="{BB962C8B-B14F-4D97-AF65-F5344CB8AC3E}">
        <p14:creationId xmlns:p14="http://schemas.microsoft.com/office/powerpoint/2010/main" val="151840443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descr="Screen Shot 2016-04-20 at 11.47.24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020556"/>
            <a:ext cx="9144000" cy="3084844"/>
          </a:xfrm>
          <a:prstGeom prst="rect">
            <a:avLst/>
          </a:prstGeom>
        </p:spPr>
      </p:pic>
    </p:spTree>
    <p:extLst>
      <p:ext uri="{BB962C8B-B14F-4D97-AF65-F5344CB8AC3E}">
        <p14:creationId xmlns:p14="http://schemas.microsoft.com/office/powerpoint/2010/main" val="299632906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descr="Screen Shot 2016-04-20 at 11.47.29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057400"/>
            <a:ext cx="9144000" cy="2633870"/>
          </a:xfrm>
          <a:prstGeom prst="rect">
            <a:avLst/>
          </a:prstGeom>
        </p:spPr>
      </p:pic>
    </p:spTree>
    <p:extLst>
      <p:ext uri="{BB962C8B-B14F-4D97-AF65-F5344CB8AC3E}">
        <p14:creationId xmlns:p14="http://schemas.microsoft.com/office/powerpoint/2010/main" val="208981590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Validation</a:t>
            </a:r>
          </a:p>
        </p:txBody>
      </p:sp>
      <p:pic>
        <p:nvPicPr>
          <p:cNvPr id="4" name="Picture 3" descr="Screen Shot 2015-04-13 at 9.59.19 AM.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752600"/>
            <a:ext cx="9144000" cy="3355823"/>
          </a:xfrm>
          <a:prstGeom prst="rect">
            <a:avLst/>
          </a:prstGeom>
        </p:spPr>
      </p:pic>
      <p:sp>
        <p:nvSpPr>
          <p:cNvPr id="5" name="Text Box 6"/>
          <p:cNvSpPr txBox="1">
            <a:spLocks noChangeArrowheads="1"/>
          </p:cNvSpPr>
          <p:nvPr/>
        </p:nvSpPr>
        <p:spPr bwMode="auto">
          <a:xfrm>
            <a:off x="6548418" y="6457890"/>
            <a:ext cx="2595582"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800">
                <a:solidFill>
                  <a:schemeClr val="tx1"/>
                </a:solidFill>
                <a:latin typeface="Arial" charset="0"/>
                <a:ea typeface="ＭＳ Ｐゴシック" charset="0"/>
              </a:defRPr>
            </a:lvl1pPr>
            <a:lvl2pPr>
              <a:defRPr sz="2000">
                <a:solidFill>
                  <a:schemeClr val="tx1"/>
                </a:solidFill>
                <a:latin typeface="Arial" charset="0"/>
                <a:ea typeface="ＭＳ Ｐゴシック" charset="0"/>
              </a:defRPr>
            </a:lvl2pPr>
            <a:lvl3pPr>
              <a:defRPr>
                <a:solidFill>
                  <a:schemeClr val="tx1"/>
                </a:solidFill>
                <a:latin typeface="Arial" charset="0"/>
                <a:ea typeface="ＭＳ Ｐゴシック" charset="0"/>
              </a:defRPr>
            </a:lvl3pPr>
            <a:lvl4pPr>
              <a:defRPr sz="1600">
                <a:solidFill>
                  <a:schemeClr val="tx1"/>
                </a:solidFill>
                <a:latin typeface="Arial" charset="0"/>
                <a:ea typeface="ＭＳ Ｐゴシック" charset="0"/>
              </a:defRPr>
            </a:lvl4pPr>
            <a:lvl5pPr>
              <a:defRPr sz="1400">
                <a:solidFill>
                  <a:schemeClr val="tx1"/>
                </a:solidFill>
                <a:latin typeface="Arial" charset="0"/>
                <a:ea typeface="ＭＳ Ｐゴシック" charset="0"/>
              </a:defRPr>
            </a:lvl5pPr>
            <a:lvl6pPr>
              <a:defRPr sz="1400">
                <a:solidFill>
                  <a:schemeClr val="tx1"/>
                </a:solidFill>
                <a:latin typeface="Arial" charset="0"/>
                <a:ea typeface="ＭＳ Ｐゴシック" charset="0"/>
              </a:defRPr>
            </a:lvl6pPr>
            <a:lvl7pPr>
              <a:defRPr sz="1400">
                <a:solidFill>
                  <a:schemeClr val="tx1"/>
                </a:solidFill>
                <a:latin typeface="Arial" charset="0"/>
                <a:ea typeface="ＭＳ Ｐゴシック" charset="0"/>
              </a:defRPr>
            </a:lvl7pPr>
            <a:lvl8pPr>
              <a:defRPr sz="1400">
                <a:solidFill>
                  <a:schemeClr val="tx1"/>
                </a:solidFill>
                <a:latin typeface="Arial" charset="0"/>
                <a:ea typeface="ＭＳ Ｐゴシック" charset="0"/>
              </a:defRPr>
            </a:lvl8pPr>
            <a:lvl9pPr>
              <a:defRPr sz="1400">
                <a:solidFill>
                  <a:schemeClr val="tx1"/>
                </a:solidFill>
                <a:latin typeface="Arial" charset="0"/>
                <a:ea typeface="ＭＳ Ｐゴシック" charset="0"/>
              </a:defRPr>
            </a:lvl9pPr>
          </a:lstStyle>
          <a:p>
            <a:r>
              <a:rPr lang="en-US" sz="1000" dirty="0"/>
              <a:t>Slides from Andrej </a:t>
            </a:r>
            <a:r>
              <a:rPr lang="en-US" sz="1000" dirty="0" err="1"/>
              <a:t>Karpathy</a:t>
            </a:r>
            <a:r>
              <a:rPr lang="en-US" sz="1000" dirty="0"/>
              <a:t> and </a:t>
            </a:r>
            <a:r>
              <a:rPr lang="en-US" sz="1000" dirty="0" err="1"/>
              <a:t>Fei-Fei</a:t>
            </a:r>
            <a:r>
              <a:rPr lang="en-US" sz="1000" dirty="0"/>
              <a:t> Li</a:t>
            </a:r>
          </a:p>
          <a:p>
            <a:r>
              <a:rPr lang="en-US" sz="1000" dirty="0"/>
              <a:t>http://</a:t>
            </a:r>
            <a:r>
              <a:rPr lang="en-US" sz="1000" dirty="0" err="1"/>
              <a:t>vision.stanford.edu</a:t>
            </a:r>
            <a:r>
              <a:rPr lang="en-US" sz="1000" dirty="0"/>
              <a:t>/teaching/cs231n/</a:t>
            </a:r>
          </a:p>
        </p:txBody>
      </p:sp>
    </p:spTree>
    <p:extLst>
      <p:ext uri="{BB962C8B-B14F-4D97-AF65-F5344CB8AC3E}">
        <p14:creationId xmlns:p14="http://schemas.microsoft.com/office/powerpoint/2010/main" val="421603788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Cross-validation</a:t>
            </a:r>
          </a:p>
        </p:txBody>
      </p:sp>
      <p:sp>
        <p:nvSpPr>
          <p:cNvPr id="5" name="Text Box 6"/>
          <p:cNvSpPr txBox="1">
            <a:spLocks noChangeArrowheads="1"/>
          </p:cNvSpPr>
          <p:nvPr/>
        </p:nvSpPr>
        <p:spPr bwMode="auto">
          <a:xfrm>
            <a:off x="6548418" y="6457890"/>
            <a:ext cx="2595582"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800">
                <a:solidFill>
                  <a:schemeClr val="tx1"/>
                </a:solidFill>
                <a:latin typeface="Arial" charset="0"/>
                <a:ea typeface="ＭＳ Ｐゴシック" charset="0"/>
              </a:defRPr>
            </a:lvl1pPr>
            <a:lvl2pPr>
              <a:defRPr sz="2000">
                <a:solidFill>
                  <a:schemeClr val="tx1"/>
                </a:solidFill>
                <a:latin typeface="Arial" charset="0"/>
                <a:ea typeface="ＭＳ Ｐゴシック" charset="0"/>
              </a:defRPr>
            </a:lvl2pPr>
            <a:lvl3pPr>
              <a:defRPr>
                <a:solidFill>
                  <a:schemeClr val="tx1"/>
                </a:solidFill>
                <a:latin typeface="Arial" charset="0"/>
                <a:ea typeface="ＭＳ Ｐゴシック" charset="0"/>
              </a:defRPr>
            </a:lvl3pPr>
            <a:lvl4pPr>
              <a:defRPr sz="1600">
                <a:solidFill>
                  <a:schemeClr val="tx1"/>
                </a:solidFill>
                <a:latin typeface="Arial" charset="0"/>
                <a:ea typeface="ＭＳ Ｐゴシック" charset="0"/>
              </a:defRPr>
            </a:lvl4pPr>
            <a:lvl5pPr>
              <a:defRPr sz="1400">
                <a:solidFill>
                  <a:schemeClr val="tx1"/>
                </a:solidFill>
                <a:latin typeface="Arial" charset="0"/>
                <a:ea typeface="ＭＳ Ｐゴシック" charset="0"/>
              </a:defRPr>
            </a:lvl5pPr>
            <a:lvl6pPr>
              <a:defRPr sz="1400">
                <a:solidFill>
                  <a:schemeClr val="tx1"/>
                </a:solidFill>
                <a:latin typeface="Arial" charset="0"/>
                <a:ea typeface="ＭＳ Ｐゴシック" charset="0"/>
              </a:defRPr>
            </a:lvl6pPr>
            <a:lvl7pPr>
              <a:defRPr sz="1400">
                <a:solidFill>
                  <a:schemeClr val="tx1"/>
                </a:solidFill>
                <a:latin typeface="Arial" charset="0"/>
                <a:ea typeface="ＭＳ Ｐゴシック" charset="0"/>
              </a:defRPr>
            </a:lvl7pPr>
            <a:lvl8pPr>
              <a:defRPr sz="1400">
                <a:solidFill>
                  <a:schemeClr val="tx1"/>
                </a:solidFill>
                <a:latin typeface="Arial" charset="0"/>
                <a:ea typeface="ＭＳ Ｐゴシック" charset="0"/>
              </a:defRPr>
            </a:lvl8pPr>
            <a:lvl9pPr>
              <a:defRPr sz="1400">
                <a:solidFill>
                  <a:schemeClr val="tx1"/>
                </a:solidFill>
                <a:latin typeface="Arial" charset="0"/>
                <a:ea typeface="ＭＳ Ｐゴシック" charset="0"/>
              </a:defRPr>
            </a:lvl9pPr>
          </a:lstStyle>
          <a:p>
            <a:r>
              <a:rPr lang="en-US" sz="1000" dirty="0"/>
              <a:t>Slides from Andrej </a:t>
            </a:r>
            <a:r>
              <a:rPr lang="en-US" sz="1000" dirty="0" err="1"/>
              <a:t>Karpathy</a:t>
            </a:r>
            <a:r>
              <a:rPr lang="en-US" sz="1000" dirty="0"/>
              <a:t> and </a:t>
            </a:r>
            <a:r>
              <a:rPr lang="en-US" sz="1000" dirty="0" err="1"/>
              <a:t>Fei-Fei</a:t>
            </a:r>
            <a:r>
              <a:rPr lang="en-US" sz="1000" dirty="0"/>
              <a:t> Li</a:t>
            </a:r>
          </a:p>
          <a:p>
            <a:r>
              <a:rPr lang="en-US" sz="1000" dirty="0"/>
              <a:t>http://</a:t>
            </a:r>
            <a:r>
              <a:rPr lang="en-US" sz="1000" dirty="0" err="1"/>
              <a:t>vision.stanford.edu</a:t>
            </a:r>
            <a:r>
              <a:rPr lang="en-US" sz="1000" dirty="0"/>
              <a:t>/teaching/cs231n/</a:t>
            </a:r>
          </a:p>
        </p:txBody>
      </p:sp>
      <p:pic>
        <p:nvPicPr>
          <p:cNvPr id="3" name="Picture 2" descr="Screen Shot 2016-04-20 at 11.47.42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400" y="1093996"/>
            <a:ext cx="9144000" cy="4392404"/>
          </a:xfrm>
          <a:prstGeom prst="rect">
            <a:avLst/>
          </a:prstGeom>
        </p:spPr>
      </p:pic>
    </p:spTree>
    <p:extLst>
      <p:ext uri="{BB962C8B-B14F-4D97-AF65-F5344CB8AC3E}">
        <p14:creationId xmlns:p14="http://schemas.microsoft.com/office/powerpoint/2010/main" val="231013015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pPr marL="0" indent="0">
              <a:buNone/>
            </a:pPr>
            <a:endParaRPr lang="en-US" dirty="0"/>
          </a:p>
        </p:txBody>
      </p:sp>
      <p:pic>
        <p:nvPicPr>
          <p:cNvPr id="4" name="Picture 3" descr="Screen Shot 2016-04-20 at 11.48.09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24702"/>
            <a:ext cx="9144000" cy="4547498"/>
          </a:xfrm>
          <a:prstGeom prst="rect">
            <a:avLst/>
          </a:prstGeom>
        </p:spPr>
      </p:pic>
    </p:spTree>
    <p:extLst>
      <p:ext uri="{BB962C8B-B14F-4D97-AF65-F5344CB8AC3E}">
        <p14:creationId xmlns:p14="http://schemas.microsoft.com/office/powerpoint/2010/main" val="230247830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pick </a:t>
            </a:r>
            <a:r>
              <a:rPr lang="en-US" dirty="0" err="1"/>
              <a:t>hyperparameters</a:t>
            </a:r>
            <a:r>
              <a:rPr lang="en-US" dirty="0"/>
              <a:t>?</a:t>
            </a:r>
          </a:p>
        </p:txBody>
      </p:sp>
      <p:sp>
        <p:nvSpPr>
          <p:cNvPr id="3" name="Content Placeholder 2"/>
          <p:cNvSpPr>
            <a:spLocks noGrp="1"/>
          </p:cNvSpPr>
          <p:nvPr>
            <p:ph idx="1"/>
          </p:nvPr>
        </p:nvSpPr>
        <p:spPr/>
        <p:txBody>
          <a:bodyPr/>
          <a:lstStyle/>
          <a:p>
            <a:r>
              <a:rPr lang="en-US" dirty="0"/>
              <a:t>Methodology</a:t>
            </a:r>
          </a:p>
          <a:p>
            <a:pPr lvl="1"/>
            <a:r>
              <a:rPr lang="en-US" dirty="0"/>
              <a:t>Train and test</a:t>
            </a:r>
          </a:p>
          <a:p>
            <a:pPr lvl="1"/>
            <a:r>
              <a:rPr lang="en-US" dirty="0"/>
              <a:t>Train, validate, test</a:t>
            </a:r>
          </a:p>
          <a:p>
            <a:pPr lvl="1"/>
            <a:endParaRPr lang="en-US" dirty="0"/>
          </a:p>
          <a:p>
            <a:r>
              <a:rPr lang="en-US" dirty="0"/>
              <a:t>Train for original model</a:t>
            </a:r>
          </a:p>
          <a:p>
            <a:r>
              <a:rPr lang="en-US" dirty="0"/>
              <a:t>Validate to find </a:t>
            </a:r>
            <a:r>
              <a:rPr lang="en-US" dirty="0" err="1"/>
              <a:t>hyperparameters</a:t>
            </a:r>
            <a:endParaRPr lang="en-US" dirty="0"/>
          </a:p>
          <a:p>
            <a:r>
              <a:rPr lang="en-US" dirty="0"/>
              <a:t>Test to understand generalizability</a:t>
            </a:r>
          </a:p>
        </p:txBody>
      </p:sp>
    </p:spTree>
    <p:extLst>
      <p:ext uri="{BB962C8B-B14F-4D97-AF65-F5344CB8AC3E}">
        <p14:creationId xmlns:p14="http://schemas.microsoft.com/office/powerpoint/2010/main" val="212615441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kNN</a:t>
            </a:r>
            <a:r>
              <a:rPr lang="en-US" dirty="0"/>
              <a:t> -- Complexity and Storage</a:t>
            </a:r>
          </a:p>
        </p:txBody>
      </p:sp>
      <p:sp>
        <p:nvSpPr>
          <p:cNvPr id="3" name="Content Placeholder 2"/>
          <p:cNvSpPr>
            <a:spLocks noGrp="1"/>
          </p:cNvSpPr>
          <p:nvPr>
            <p:ph idx="1"/>
          </p:nvPr>
        </p:nvSpPr>
        <p:spPr>
          <a:xfrm>
            <a:off x="457200" y="1600200"/>
            <a:ext cx="8382000" cy="4953000"/>
          </a:xfrm>
        </p:spPr>
        <p:txBody>
          <a:bodyPr>
            <a:normAutofit/>
          </a:bodyPr>
          <a:lstStyle/>
          <a:p>
            <a:r>
              <a:rPr lang="en-US" dirty="0"/>
              <a:t>N training images, M test images</a:t>
            </a:r>
          </a:p>
          <a:p>
            <a:endParaRPr lang="en-US" dirty="0"/>
          </a:p>
          <a:p>
            <a:r>
              <a:rPr lang="en-US" dirty="0"/>
              <a:t>Training: O(1)</a:t>
            </a:r>
          </a:p>
          <a:p>
            <a:r>
              <a:rPr lang="en-US" dirty="0"/>
              <a:t>Testing: O(MN)</a:t>
            </a:r>
          </a:p>
          <a:p>
            <a:endParaRPr lang="en-US" dirty="0"/>
          </a:p>
          <a:p>
            <a:r>
              <a:rPr lang="en-US" dirty="0"/>
              <a:t>Hmm…</a:t>
            </a:r>
          </a:p>
          <a:p>
            <a:pPr lvl="1"/>
            <a:r>
              <a:rPr lang="en-US" dirty="0"/>
              <a:t>Normally need the opposite</a:t>
            </a:r>
          </a:p>
          <a:p>
            <a:pPr lvl="1"/>
            <a:r>
              <a:rPr lang="en-US" dirty="0"/>
              <a:t>Slow training (ok), fast testing (necessary)</a:t>
            </a:r>
          </a:p>
        </p:txBody>
      </p:sp>
    </p:spTree>
    <p:extLst>
      <p:ext uri="{BB962C8B-B14F-4D97-AF65-F5344CB8AC3E}">
        <p14:creationId xmlns:p14="http://schemas.microsoft.com/office/powerpoint/2010/main" val="304541764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Picture 5" descr="Screen Shot 2016-04-20 at 11.48.19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07733"/>
            <a:ext cx="9144000" cy="4664467"/>
          </a:xfrm>
          <a:prstGeom prst="rect">
            <a:avLst/>
          </a:prstGeom>
        </p:spPr>
      </p:pic>
    </p:spTree>
    <p:extLst>
      <p:ext uri="{BB962C8B-B14F-4D97-AF65-F5344CB8AC3E}">
        <p14:creationId xmlns:p14="http://schemas.microsoft.com/office/powerpoint/2010/main" val="95561989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Instead</a:t>
            </a:r>
          </a:p>
        </p:txBody>
      </p:sp>
      <p:sp>
        <p:nvSpPr>
          <p:cNvPr id="3" name="Content Placeholder 2"/>
          <p:cNvSpPr>
            <a:spLocks noGrp="1"/>
          </p:cNvSpPr>
          <p:nvPr>
            <p:ph idx="1"/>
          </p:nvPr>
        </p:nvSpPr>
        <p:spPr/>
        <p:txBody>
          <a:bodyPr/>
          <a:lstStyle/>
          <a:p>
            <a:r>
              <a:rPr lang="en-US" dirty="0"/>
              <a:t>Image classification using linear classifiers</a:t>
            </a:r>
          </a:p>
        </p:txBody>
      </p:sp>
      <p:pic>
        <p:nvPicPr>
          <p:cNvPr id="4" name="Picture 3" descr="Screen Shot 2016-04-20 at 12.01.29 PM.png"/>
          <p:cNvPicPr>
            <a:picLocks noChangeAspect="1"/>
          </p:cNvPicPr>
          <p:nvPr/>
        </p:nvPicPr>
        <p:blipFill rotWithShape="1">
          <a:blip r:embed="rId2">
            <a:extLst>
              <a:ext uri="{28A0092B-C50C-407E-A947-70E740481C1C}">
                <a14:useLocalDpi xmlns:a14="http://schemas.microsoft.com/office/drawing/2010/main" val="0"/>
              </a:ext>
            </a:extLst>
          </a:blip>
          <a:srcRect b="3830"/>
          <a:stretch/>
        </p:blipFill>
        <p:spPr>
          <a:xfrm>
            <a:off x="0" y="2501900"/>
            <a:ext cx="9144000" cy="4368800"/>
          </a:xfrm>
          <a:prstGeom prst="rect">
            <a:avLst/>
          </a:prstGeom>
        </p:spPr>
      </p:pic>
    </p:spTree>
    <p:extLst>
      <p:ext uri="{BB962C8B-B14F-4D97-AF65-F5344CB8AC3E}">
        <p14:creationId xmlns:p14="http://schemas.microsoft.com/office/powerpoint/2010/main" val="27235327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Instead</a:t>
            </a:r>
          </a:p>
        </p:txBody>
      </p:sp>
      <p:sp>
        <p:nvSpPr>
          <p:cNvPr id="3" name="Content Placeholder 2"/>
          <p:cNvSpPr>
            <a:spLocks noGrp="1"/>
          </p:cNvSpPr>
          <p:nvPr>
            <p:ph idx="1"/>
          </p:nvPr>
        </p:nvSpPr>
        <p:spPr/>
        <p:txBody>
          <a:bodyPr/>
          <a:lstStyle/>
          <a:p>
            <a:r>
              <a:rPr lang="en-US" dirty="0"/>
              <a:t>Image classification using linear classifiers</a:t>
            </a:r>
          </a:p>
          <a:p>
            <a:endParaRPr lang="en-US" dirty="0"/>
          </a:p>
          <a:p>
            <a:r>
              <a:rPr lang="en-US" dirty="0"/>
              <a:t>Need</a:t>
            </a:r>
          </a:p>
          <a:p>
            <a:pPr lvl="1"/>
            <a:r>
              <a:rPr lang="en-US" dirty="0"/>
              <a:t>Score function: raw data to class scores</a:t>
            </a:r>
          </a:p>
          <a:p>
            <a:pPr lvl="1"/>
            <a:r>
              <a:rPr lang="en-US" dirty="0"/>
              <a:t>Loss function: agreement between predicted scores and ground truth labels</a:t>
            </a:r>
          </a:p>
        </p:txBody>
      </p:sp>
    </p:spTree>
    <p:extLst>
      <p:ext uri="{BB962C8B-B14F-4D97-AF65-F5344CB8AC3E}">
        <p14:creationId xmlns:p14="http://schemas.microsoft.com/office/powerpoint/2010/main" val="33582446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Where to from here?</a:t>
            </a:r>
          </a:p>
        </p:txBody>
      </p:sp>
      <p:sp>
        <p:nvSpPr>
          <p:cNvPr id="3" name="Content Placeholder 2"/>
          <p:cNvSpPr>
            <a:spLocks noGrp="1"/>
          </p:cNvSpPr>
          <p:nvPr>
            <p:ph idx="1"/>
          </p:nvPr>
        </p:nvSpPr>
        <p:spPr/>
        <p:txBody>
          <a:bodyPr/>
          <a:lstStyle/>
          <a:p>
            <a:endParaRPr lang="en-US" dirty="0"/>
          </a:p>
          <a:p>
            <a:r>
              <a:rPr lang="en-US" sz="4000" dirty="0"/>
              <a:t>Scene Understanding</a:t>
            </a:r>
          </a:p>
          <a:p>
            <a:pPr marL="1200150" lvl="1" indent="-457200">
              <a:buFont typeface="Arial"/>
              <a:buChar char="•"/>
            </a:pPr>
            <a:r>
              <a:rPr lang="en-US" sz="3600" dirty="0"/>
              <a:t>Big data – lots of images</a:t>
            </a:r>
          </a:p>
          <a:p>
            <a:pPr marL="1200150" lvl="1" indent="-457200">
              <a:buFont typeface="Arial"/>
              <a:buChar char="•"/>
            </a:pPr>
            <a:r>
              <a:rPr lang="en-US" sz="3600" dirty="0"/>
              <a:t>Crowd sourcing – lots of people</a:t>
            </a:r>
          </a:p>
          <a:p>
            <a:pPr marL="1200150" lvl="1" indent="-457200">
              <a:buFont typeface="Arial"/>
              <a:buChar char="•"/>
            </a:pPr>
            <a:r>
              <a:rPr lang="en-US" sz="3600" dirty="0"/>
              <a:t>Deep Learning – lots of compute</a:t>
            </a:r>
          </a:p>
          <a:p>
            <a:pPr marL="1200150" lvl="1" indent="-457200">
              <a:buFont typeface="Arial"/>
              <a:buChar char="•"/>
            </a:pPr>
            <a:endParaRPr lang="en-US" sz="3600" dirty="0"/>
          </a:p>
        </p:txBody>
      </p:sp>
    </p:spTree>
    <p:extLst>
      <p:ext uri="{BB962C8B-B14F-4D97-AF65-F5344CB8AC3E}">
        <p14:creationId xmlns:p14="http://schemas.microsoft.com/office/powerpoint/2010/main" val="180399614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Score function</a:t>
            </a:r>
          </a:p>
        </p:txBody>
      </p:sp>
      <p:pic>
        <p:nvPicPr>
          <p:cNvPr id="4" name="Picture 3" descr="Screen Shot 2015-04-13 at 10.04.29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905000"/>
            <a:ext cx="9144000" cy="3687550"/>
          </a:xfrm>
          <a:prstGeom prst="rect">
            <a:avLst/>
          </a:prstGeom>
        </p:spPr>
      </p:pic>
      <p:sp>
        <p:nvSpPr>
          <p:cNvPr id="5" name="Text Box 6"/>
          <p:cNvSpPr txBox="1">
            <a:spLocks noChangeArrowheads="1"/>
          </p:cNvSpPr>
          <p:nvPr/>
        </p:nvSpPr>
        <p:spPr bwMode="auto">
          <a:xfrm>
            <a:off x="6548418" y="6457890"/>
            <a:ext cx="2595582"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800">
                <a:solidFill>
                  <a:schemeClr val="tx1"/>
                </a:solidFill>
                <a:latin typeface="Arial" charset="0"/>
                <a:ea typeface="ＭＳ Ｐゴシック" charset="0"/>
              </a:defRPr>
            </a:lvl1pPr>
            <a:lvl2pPr>
              <a:defRPr sz="2000">
                <a:solidFill>
                  <a:schemeClr val="tx1"/>
                </a:solidFill>
                <a:latin typeface="Arial" charset="0"/>
                <a:ea typeface="ＭＳ Ｐゴシック" charset="0"/>
              </a:defRPr>
            </a:lvl2pPr>
            <a:lvl3pPr>
              <a:defRPr>
                <a:solidFill>
                  <a:schemeClr val="tx1"/>
                </a:solidFill>
                <a:latin typeface="Arial" charset="0"/>
                <a:ea typeface="ＭＳ Ｐゴシック" charset="0"/>
              </a:defRPr>
            </a:lvl3pPr>
            <a:lvl4pPr>
              <a:defRPr sz="1600">
                <a:solidFill>
                  <a:schemeClr val="tx1"/>
                </a:solidFill>
                <a:latin typeface="Arial" charset="0"/>
                <a:ea typeface="ＭＳ Ｐゴシック" charset="0"/>
              </a:defRPr>
            </a:lvl4pPr>
            <a:lvl5pPr>
              <a:defRPr sz="1400">
                <a:solidFill>
                  <a:schemeClr val="tx1"/>
                </a:solidFill>
                <a:latin typeface="Arial" charset="0"/>
                <a:ea typeface="ＭＳ Ｐゴシック" charset="0"/>
              </a:defRPr>
            </a:lvl5pPr>
            <a:lvl6pPr>
              <a:defRPr sz="1400">
                <a:solidFill>
                  <a:schemeClr val="tx1"/>
                </a:solidFill>
                <a:latin typeface="Arial" charset="0"/>
                <a:ea typeface="ＭＳ Ｐゴシック" charset="0"/>
              </a:defRPr>
            </a:lvl6pPr>
            <a:lvl7pPr>
              <a:defRPr sz="1400">
                <a:solidFill>
                  <a:schemeClr val="tx1"/>
                </a:solidFill>
                <a:latin typeface="Arial" charset="0"/>
                <a:ea typeface="ＭＳ Ｐゴシック" charset="0"/>
              </a:defRPr>
            </a:lvl7pPr>
            <a:lvl8pPr>
              <a:defRPr sz="1400">
                <a:solidFill>
                  <a:schemeClr val="tx1"/>
                </a:solidFill>
                <a:latin typeface="Arial" charset="0"/>
                <a:ea typeface="ＭＳ Ｐゴシック" charset="0"/>
              </a:defRPr>
            </a:lvl8pPr>
            <a:lvl9pPr>
              <a:defRPr sz="1400">
                <a:solidFill>
                  <a:schemeClr val="tx1"/>
                </a:solidFill>
                <a:latin typeface="Arial" charset="0"/>
                <a:ea typeface="ＭＳ Ｐゴシック" charset="0"/>
              </a:defRPr>
            </a:lvl9pPr>
          </a:lstStyle>
          <a:p>
            <a:r>
              <a:rPr lang="en-US" sz="1000" dirty="0"/>
              <a:t>Slides from Andrej </a:t>
            </a:r>
            <a:r>
              <a:rPr lang="en-US" sz="1000" dirty="0" err="1"/>
              <a:t>Karpathy</a:t>
            </a:r>
            <a:r>
              <a:rPr lang="en-US" sz="1000" dirty="0"/>
              <a:t> and </a:t>
            </a:r>
            <a:r>
              <a:rPr lang="en-US" sz="1000" dirty="0" err="1"/>
              <a:t>Fei-Fei</a:t>
            </a:r>
            <a:r>
              <a:rPr lang="en-US" sz="1000" dirty="0"/>
              <a:t> Li</a:t>
            </a:r>
          </a:p>
          <a:p>
            <a:r>
              <a:rPr lang="en-US" sz="1000" dirty="0"/>
              <a:t>http://</a:t>
            </a:r>
            <a:r>
              <a:rPr lang="en-US" sz="1000" dirty="0" err="1"/>
              <a:t>vision.stanford.edu</a:t>
            </a:r>
            <a:r>
              <a:rPr lang="en-US" sz="1000" dirty="0"/>
              <a:t>/teaching/cs231n/</a:t>
            </a:r>
          </a:p>
        </p:txBody>
      </p:sp>
    </p:spTree>
    <p:extLst>
      <p:ext uri="{BB962C8B-B14F-4D97-AF65-F5344CB8AC3E}">
        <p14:creationId xmlns:p14="http://schemas.microsoft.com/office/powerpoint/2010/main" val="323845791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Score function: f</a:t>
            </a:r>
          </a:p>
        </p:txBody>
      </p:sp>
      <p:pic>
        <p:nvPicPr>
          <p:cNvPr id="4" name="Picture 3" descr="Screen Shot 2016-04-20 at 12.16.26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65304"/>
            <a:ext cx="9144000" cy="4278296"/>
          </a:xfrm>
          <a:prstGeom prst="rect">
            <a:avLst/>
          </a:prstGeom>
        </p:spPr>
      </p:pic>
    </p:spTree>
    <p:extLst>
      <p:ext uri="{BB962C8B-B14F-4D97-AF65-F5344CB8AC3E}">
        <p14:creationId xmlns:p14="http://schemas.microsoft.com/office/powerpoint/2010/main" val="429436263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Parametric approach: Linear classifier</a:t>
            </a:r>
          </a:p>
        </p:txBody>
      </p:sp>
      <p:pic>
        <p:nvPicPr>
          <p:cNvPr id="4" name="Picture 3" descr="Screen Shot 2016-04-20 at 12.16.41 PM.png"/>
          <p:cNvPicPr>
            <a:picLocks noChangeAspect="1"/>
          </p:cNvPicPr>
          <p:nvPr/>
        </p:nvPicPr>
        <p:blipFill rotWithShape="1">
          <a:blip r:embed="rId2">
            <a:extLst>
              <a:ext uri="{28A0092B-C50C-407E-A947-70E740481C1C}">
                <a14:useLocalDpi xmlns:a14="http://schemas.microsoft.com/office/drawing/2010/main" val="0"/>
              </a:ext>
            </a:extLst>
          </a:blip>
          <a:srcRect t="14342"/>
          <a:stretch/>
        </p:blipFill>
        <p:spPr>
          <a:xfrm>
            <a:off x="0" y="2057400"/>
            <a:ext cx="9144000" cy="3752544"/>
          </a:xfrm>
          <a:prstGeom prst="rect">
            <a:avLst/>
          </a:prstGeom>
        </p:spPr>
      </p:pic>
    </p:spTree>
    <p:extLst>
      <p:ext uri="{BB962C8B-B14F-4D97-AF65-F5344CB8AC3E}">
        <p14:creationId xmlns:p14="http://schemas.microsoft.com/office/powerpoint/2010/main" val="122190693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Parametric approach: Linear classifier</a:t>
            </a:r>
          </a:p>
        </p:txBody>
      </p:sp>
      <p:pic>
        <p:nvPicPr>
          <p:cNvPr id="4" name="Picture 3" descr="Screen Shot 2016-04-20 at 12.16.47 PM.png"/>
          <p:cNvPicPr>
            <a:picLocks noChangeAspect="1"/>
          </p:cNvPicPr>
          <p:nvPr/>
        </p:nvPicPr>
        <p:blipFill rotWithShape="1">
          <a:blip r:embed="rId2">
            <a:extLst>
              <a:ext uri="{28A0092B-C50C-407E-A947-70E740481C1C}">
                <a14:useLocalDpi xmlns:a14="http://schemas.microsoft.com/office/drawing/2010/main" val="0"/>
              </a:ext>
            </a:extLst>
          </a:blip>
          <a:srcRect t="13006"/>
          <a:stretch/>
        </p:blipFill>
        <p:spPr>
          <a:xfrm>
            <a:off x="-25400" y="2006600"/>
            <a:ext cx="9144000" cy="3737897"/>
          </a:xfrm>
          <a:prstGeom prst="rect">
            <a:avLst/>
          </a:prstGeom>
        </p:spPr>
      </p:pic>
    </p:spTree>
    <p:extLst>
      <p:ext uri="{BB962C8B-B14F-4D97-AF65-F5344CB8AC3E}">
        <p14:creationId xmlns:p14="http://schemas.microsoft.com/office/powerpoint/2010/main" val="156827011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Linear Classifier</a:t>
            </a:r>
          </a:p>
        </p:txBody>
      </p:sp>
      <p:pic>
        <p:nvPicPr>
          <p:cNvPr id="4" name="Picture 3" descr="Screen Shot 2015-04-13 at 10.07.36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52485"/>
            <a:ext cx="9144000" cy="4162631"/>
          </a:xfrm>
          <a:prstGeom prst="rect">
            <a:avLst/>
          </a:prstGeom>
        </p:spPr>
      </p:pic>
    </p:spTree>
    <p:extLst>
      <p:ext uri="{BB962C8B-B14F-4D97-AF65-F5344CB8AC3E}">
        <p14:creationId xmlns:p14="http://schemas.microsoft.com/office/powerpoint/2010/main" val="283550301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descr="Screen Shot 2016-04-20 at 12.16.56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18389"/>
            <a:ext cx="9144000" cy="4253023"/>
          </a:xfrm>
          <a:prstGeom prst="rect">
            <a:avLst/>
          </a:prstGeom>
        </p:spPr>
      </p:pic>
    </p:spTree>
    <p:extLst>
      <p:ext uri="{BB962C8B-B14F-4D97-AF65-F5344CB8AC3E}">
        <p14:creationId xmlns:p14="http://schemas.microsoft.com/office/powerpoint/2010/main" val="253961594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Linear Classifier</a:t>
            </a:r>
          </a:p>
        </p:txBody>
      </p:sp>
      <p:pic>
        <p:nvPicPr>
          <p:cNvPr id="4" name="Picture 3" descr="Screen Shot 2015-04-13 at 10.30.25 AM.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200" y="1676400"/>
            <a:ext cx="9671900" cy="4114800"/>
          </a:xfrm>
          <a:prstGeom prst="rect">
            <a:avLst/>
          </a:prstGeom>
        </p:spPr>
      </p:pic>
      <p:sp>
        <p:nvSpPr>
          <p:cNvPr id="5" name="Rectangle 4"/>
          <p:cNvSpPr/>
          <p:nvPr/>
        </p:nvSpPr>
        <p:spPr>
          <a:xfrm>
            <a:off x="0" y="1905000"/>
            <a:ext cx="4343400" cy="53340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2810772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Computing scores</a:t>
            </a:r>
          </a:p>
        </p:txBody>
      </p:sp>
      <p:pic>
        <p:nvPicPr>
          <p:cNvPr id="4" name="Picture 3" descr="Screen Shot 2015-04-13 at 10.08.02 AM.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400" y="1933492"/>
            <a:ext cx="9144000" cy="3705308"/>
          </a:xfrm>
          <a:prstGeom prst="rect">
            <a:avLst/>
          </a:prstGeom>
        </p:spPr>
      </p:pic>
    </p:spTree>
    <p:extLst>
      <p:ext uri="{BB962C8B-B14F-4D97-AF65-F5344CB8AC3E}">
        <p14:creationId xmlns:p14="http://schemas.microsoft.com/office/powerpoint/2010/main" val="12091724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Interpretation: Template matching</a:t>
            </a:r>
          </a:p>
        </p:txBody>
      </p:sp>
      <p:pic>
        <p:nvPicPr>
          <p:cNvPr id="4" name="Picture 3"/>
          <p:cNvPicPr>
            <a:picLocks noChangeAspect="1"/>
          </p:cNvPicPr>
          <p:nvPr/>
        </p:nvPicPr>
        <p:blipFill>
          <a:blip r:embed="rId3"/>
          <a:stretch>
            <a:fillRect/>
          </a:stretch>
        </p:blipFill>
        <p:spPr>
          <a:xfrm>
            <a:off x="0" y="2933700"/>
            <a:ext cx="9144000" cy="967250"/>
          </a:xfrm>
          <a:prstGeom prst="rect">
            <a:avLst/>
          </a:prstGeom>
        </p:spPr>
      </p:pic>
      <p:pic>
        <p:nvPicPr>
          <p:cNvPr id="5" name="Picture 4" descr="Screen Shot 2015-04-13 at 10.41.50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38600" y="5029200"/>
            <a:ext cx="4958492" cy="1181100"/>
          </a:xfrm>
          <a:prstGeom prst="rect">
            <a:avLst/>
          </a:prstGeom>
        </p:spPr>
      </p:pic>
    </p:spTree>
    <p:extLst>
      <p:ext uri="{BB962C8B-B14F-4D97-AF65-F5344CB8AC3E}">
        <p14:creationId xmlns:p14="http://schemas.microsoft.com/office/powerpoint/2010/main" val="52968062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Geometric Interpretation</a:t>
            </a:r>
          </a:p>
        </p:txBody>
      </p:sp>
      <p:pic>
        <p:nvPicPr>
          <p:cNvPr id="4" name="Picture 3" descr="Screen Shot 2015-04-13 at 10.39.51 AM.png"/>
          <p:cNvPicPr>
            <a:picLocks noChangeAspect="1"/>
          </p:cNvPicPr>
          <p:nvPr/>
        </p:nvPicPr>
        <p:blipFill rotWithShape="1">
          <a:blip r:embed="rId2" cstate="print">
            <a:extLst>
              <a:ext uri="{28A0092B-C50C-407E-A947-70E740481C1C}">
                <a14:useLocalDpi xmlns:a14="http://schemas.microsoft.com/office/drawing/2010/main" val="0"/>
              </a:ext>
            </a:extLst>
          </a:blip>
          <a:srcRect t="2156" r="41877"/>
          <a:stretch/>
        </p:blipFill>
        <p:spPr>
          <a:xfrm>
            <a:off x="152400" y="1371600"/>
            <a:ext cx="7457786" cy="5486400"/>
          </a:xfrm>
          <a:prstGeom prst="rect">
            <a:avLst/>
          </a:prstGeom>
        </p:spPr>
      </p:pic>
      <p:pic>
        <p:nvPicPr>
          <p:cNvPr id="6" name="Picture 5" descr="Screen Shot 2015-04-13 at 10.41.50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85508" y="6057900"/>
            <a:ext cx="4958492" cy="1181100"/>
          </a:xfrm>
          <a:prstGeom prst="rect">
            <a:avLst/>
          </a:prstGeom>
        </p:spPr>
      </p:pic>
    </p:spTree>
    <p:extLst>
      <p:ext uri="{BB962C8B-B14F-4D97-AF65-F5344CB8AC3E}">
        <p14:creationId xmlns:p14="http://schemas.microsoft.com/office/powerpoint/2010/main" val="12122845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266" name="Title 1"/>
          <p:cNvSpPr>
            <a:spLocks noGrp="1"/>
          </p:cNvSpPr>
          <p:nvPr>
            <p:ph type="title"/>
          </p:nvPr>
        </p:nvSpPr>
        <p:spPr>
          <a:xfrm>
            <a:off x="457200" y="0"/>
            <a:ext cx="8229600" cy="1143000"/>
          </a:xfrm>
        </p:spPr>
        <p:txBody>
          <a:bodyPr/>
          <a:lstStyle/>
          <a:p>
            <a:pPr eaLnBrk="1" hangingPunct="1"/>
            <a:r>
              <a:rPr lang="en-US" dirty="0">
                <a:latin typeface="Calibri" charset="0"/>
              </a:rPr>
              <a:t>Image categorization</a:t>
            </a:r>
          </a:p>
        </p:txBody>
      </p:sp>
      <p:sp>
        <p:nvSpPr>
          <p:cNvPr id="10" name="Rounded Rectangle 9"/>
          <p:cNvSpPr/>
          <p:nvPr/>
        </p:nvSpPr>
        <p:spPr>
          <a:xfrm>
            <a:off x="3276600" y="2133600"/>
            <a:ext cx="1600200" cy="83820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91434" tIns="45717" rIns="91434" bIns="45717" anchor="ctr"/>
          <a:lstStyle/>
          <a:p>
            <a:pPr algn="ctr" fontAlgn="auto">
              <a:spcBef>
                <a:spcPts val="0"/>
              </a:spcBef>
              <a:spcAft>
                <a:spcPts val="0"/>
              </a:spcAft>
              <a:defRPr/>
            </a:pPr>
            <a:r>
              <a:rPr lang="en-US" sz="2400" dirty="0">
                <a:solidFill>
                  <a:prstClr val="black"/>
                </a:solidFill>
              </a:rPr>
              <a:t>Training Labels</a:t>
            </a:r>
          </a:p>
        </p:txBody>
      </p:sp>
      <p:grpSp>
        <p:nvGrpSpPr>
          <p:cNvPr id="11268" name="Group 12"/>
          <p:cNvGrpSpPr>
            <a:grpSpLocks/>
          </p:cNvGrpSpPr>
          <p:nvPr/>
        </p:nvGrpSpPr>
        <p:grpSpPr bwMode="auto">
          <a:xfrm>
            <a:off x="76200" y="1874838"/>
            <a:ext cx="2438400" cy="2849562"/>
            <a:chOff x="228600" y="1417320"/>
            <a:chExt cx="2438400" cy="2849880"/>
          </a:xfrm>
        </p:grpSpPr>
        <p:pic>
          <p:nvPicPr>
            <p:cNvPr id="1127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2228850"/>
              <a:ext cx="1324907" cy="8810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27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3295650"/>
              <a:ext cx="1238250" cy="819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27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6800" y="2762250"/>
              <a:ext cx="1428750" cy="1076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280"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4400" y="2457450"/>
              <a:ext cx="1295400" cy="1114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281" name="TextBox 7"/>
            <p:cNvSpPr txBox="1">
              <a:spLocks noChangeArrowheads="1"/>
            </p:cNvSpPr>
            <p:nvPr/>
          </p:nvSpPr>
          <p:spPr bwMode="auto">
            <a:xfrm>
              <a:off x="457200" y="1417320"/>
              <a:ext cx="1828800" cy="8310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Calibri" charset="0"/>
                  <a:ea typeface="ＭＳ Ｐゴシック" charset="0"/>
                </a:defRPr>
              </a:lvl1pPr>
              <a:lvl2pPr marL="742950" indent="-285750">
                <a:defRPr sz="2800">
                  <a:solidFill>
                    <a:schemeClr val="tx1"/>
                  </a:solidFill>
                  <a:latin typeface="Calibri" charset="0"/>
                  <a:ea typeface="ＭＳ Ｐゴシック" charset="0"/>
                </a:defRPr>
              </a:lvl2pPr>
              <a:lvl3pPr marL="1143000" indent="-228600">
                <a:defRPr sz="2400">
                  <a:solidFill>
                    <a:schemeClr val="tx1"/>
                  </a:solidFill>
                  <a:latin typeface="Calibri" charset="0"/>
                  <a:ea typeface="ＭＳ Ｐゴシック" charset="0"/>
                </a:defRPr>
              </a:lvl3pPr>
              <a:lvl4pPr marL="1600200" indent="-228600">
                <a:defRPr sz="2000">
                  <a:solidFill>
                    <a:schemeClr val="tx1"/>
                  </a:solidFill>
                  <a:latin typeface="Calibri" charset="0"/>
                  <a:ea typeface="ＭＳ Ｐゴシック" charset="0"/>
                </a:defRPr>
              </a:lvl4pPr>
              <a:lvl5pPr marL="2057400" indent="-228600">
                <a:defRPr sz="2000">
                  <a:solidFill>
                    <a:schemeClr val="tx1"/>
                  </a:solidFill>
                  <a:latin typeface="Calibri" charset="0"/>
                  <a:ea typeface="ＭＳ Ｐゴシック" charset="0"/>
                </a:defRPr>
              </a:lvl5pPr>
              <a:lvl6pPr marL="2514600" indent="-228600" eaLnBrk="0" fontAlgn="base" hangingPunct="0">
                <a:spcAft>
                  <a:spcPct val="0"/>
                </a:spcAft>
                <a:buFont typeface="Arial" charset="0"/>
                <a:buChar char="»"/>
                <a:defRPr sz="2000">
                  <a:solidFill>
                    <a:schemeClr val="tx1"/>
                  </a:solidFill>
                  <a:latin typeface="Calibri" charset="0"/>
                  <a:ea typeface="ＭＳ Ｐゴシック" charset="0"/>
                </a:defRPr>
              </a:lvl6pPr>
              <a:lvl7pPr marL="2971800" indent="-228600" eaLnBrk="0" fontAlgn="base" hangingPunct="0">
                <a:spcAft>
                  <a:spcPct val="0"/>
                </a:spcAft>
                <a:buFont typeface="Arial" charset="0"/>
                <a:buChar char="»"/>
                <a:defRPr sz="2000">
                  <a:solidFill>
                    <a:schemeClr val="tx1"/>
                  </a:solidFill>
                  <a:latin typeface="Calibri" charset="0"/>
                  <a:ea typeface="ＭＳ Ｐゴシック" charset="0"/>
                </a:defRPr>
              </a:lvl7pPr>
              <a:lvl8pPr marL="3429000" indent="-228600" eaLnBrk="0" fontAlgn="base" hangingPunct="0">
                <a:spcAft>
                  <a:spcPct val="0"/>
                </a:spcAft>
                <a:buFont typeface="Arial" charset="0"/>
                <a:buChar char="»"/>
                <a:defRPr sz="2000">
                  <a:solidFill>
                    <a:schemeClr val="tx1"/>
                  </a:solidFill>
                  <a:latin typeface="Calibri" charset="0"/>
                  <a:ea typeface="ＭＳ Ｐゴシック" charset="0"/>
                </a:defRPr>
              </a:lvl8pPr>
              <a:lvl9pPr marL="3886200" indent="-228600" eaLnBrk="0" fontAlgn="base" hangingPunct="0">
                <a:spcAft>
                  <a:spcPct val="0"/>
                </a:spcAft>
                <a:buFont typeface="Arial" charset="0"/>
                <a:buChar char="»"/>
                <a:defRPr sz="2000">
                  <a:solidFill>
                    <a:schemeClr val="tx1"/>
                  </a:solidFill>
                  <a:latin typeface="Calibri" charset="0"/>
                  <a:ea typeface="ＭＳ Ｐゴシック" charset="0"/>
                </a:defRPr>
              </a:lvl9pPr>
            </a:lstStyle>
            <a:p>
              <a:pPr algn="ctr"/>
              <a:r>
                <a:rPr lang="en-US" sz="2400">
                  <a:solidFill>
                    <a:srgbClr val="000000"/>
                  </a:solidFill>
                </a:rPr>
                <a:t>Training Images</a:t>
              </a:r>
            </a:p>
          </p:txBody>
        </p:sp>
        <p:sp>
          <p:nvSpPr>
            <p:cNvPr id="11" name="Rounded Rectangle 10"/>
            <p:cNvSpPr/>
            <p:nvPr/>
          </p:nvSpPr>
          <p:spPr>
            <a:xfrm>
              <a:off x="228600" y="1447485"/>
              <a:ext cx="2438400" cy="2819715"/>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2400" dirty="0">
                <a:solidFill>
                  <a:prstClr val="black"/>
                </a:solidFill>
              </a:endParaRPr>
            </a:p>
          </p:txBody>
        </p:sp>
      </p:grpSp>
      <p:sp>
        <p:nvSpPr>
          <p:cNvPr id="12" name="Rounded Rectangle 11"/>
          <p:cNvSpPr/>
          <p:nvPr/>
        </p:nvSpPr>
        <p:spPr>
          <a:xfrm>
            <a:off x="5638800" y="3352800"/>
            <a:ext cx="1600200" cy="91440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91434" tIns="45717" rIns="91434" bIns="45717" anchor="ctr"/>
          <a:lstStyle/>
          <a:p>
            <a:pPr algn="ctr" fontAlgn="auto">
              <a:spcBef>
                <a:spcPts val="0"/>
              </a:spcBef>
              <a:spcAft>
                <a:spcPts val="0"/>
              </a:spcAft>
              <a:defRPr/>
            </a:pPr>
            <a:r>
              <a:rPr lang="en-US" sz="2400" dirty="0">
                <a:solidFill>
                  <a:prstClr val="black"/>
                </a:solidFill>
              </a:rPr>
              <a:t>Classifier Training</a:t>
            </a:r>
          </a:p>
        </p:txBody>
      </p:sp>
      <p:sp>
        <p:nvSpPr>
          <p:cNvPr id="11270" name="TextBox 13"/>
          <p:cNvSpPr txBox="1">
            <a:spLocks noChangeArrowheads="1"/>
          </p:cNvSpPr>
          <p:nvPr/>
        </p:nvSpPr>
        <p:spPr bwMode="auto">
          <a:xfrm>
            <a:off x="3835400" y="1295400"/>
            <a:ext cx="1343025"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34" tIns="45717" rIns="91434" bIns="45717">
            <a:spAutoFit/>
          </a:bodyPr>
          <a:lstStyle>
            <a:lvl1pPr>
              <a:defRPr sz="3200">
                <a:solidFill>
                  <a:schemeClr val="tx1"/>
                </a:solidFill>
                <a:latin typeface="Calibri" charset="0"/>
                <a:ea typeface="ＭＳ Ｐゴシック" charset="0"/>
              </a:defRPr>
            </a:lvl1pPr>
            <a:lvl2pPr marL="742950" indent="-285750">
              <a:defRPr sz="2800">
                <a:solidFill>
                  <a:schemeClr val="tx1"/>
                </a:solidFill>
                <a:latin typeface="Calibri" charset="0"/>
                <a:ea typeface="ＭＳ Ｐゴシック" charset="0"/>
              </a:defRPr>
            </a:lvl2pPr>
            <a:lvl3pPr marL="1143000" indent="-228600">
              <a:defRPr sz="2400">
                <a:solidFill>
                  <a:schemeClr val="tx1"/>
                </a:solidFill>
                <a:latin typeface="Calibri" charset="0"/>
                <a:ea typeface="ＭＳ Ｐゴシック" charset="0"/>
              </a:defRPr>
            </a:lvl3pPr>
            <a:lvl4pPr marL="1600200" indent="-228600">
              <a:defRPr sz="2000">
                <a:solidFill>
                  <a:schemeClr val="tx1"/>
                </a:solidFill>
                <a:latin typeface="Calibri" charset="0"/>
                <a:ea typeface="ＭＳ Ｐゴシック" charset="0"/>
              </a:defRPr>
            </a:lvl4pPr>
            <a:lvl5pPr marL="2057400" indent="-228600">
              <a:defRPr sz="2000">
                <a:solidFill>
                  <a:schemeClr val="tx1"/>
                </a:solidFill>
                <a:latin typeface="Calibri" charset="0"/>
                <a:ea typeface="ＭＳ Ｐゴシック" charset="0"/>
              </a:defRPr>
            </a:lvl5pPr>
            <a:lvl6pPr marL="2514600" indent="-228600" eaLnBrk="0" fontAlgn="base" hangingPunct="0">
              <a:spcAft>
                <a:spcPct val="0"/>
              </a:spcAft>
              <a:buFont typeface="Arial" charset="0"/>
              <a:buChar char="»"/>
              <a:defRPr sz="2000">
                <a:solidFill>
                  <a:schemeClr val="tx1"/>
                </a:solidFill>
                <a:latin typeface="Calibri" charset="0"/>
                <a:ea typeface="ＭＳ Ｐゴシック" charset="0"/>
              </a:defRPr>
            </a:lvl6pPr>
            <a:lvl7pPr marL="2971800" indent="-228600" eaLnBrk="0" fontAlgn="base" hangingPunct="0">
              <a:spcAft>
                <a:spcPct val="0"/>
              </a:spcAft>
              <a:buFont typeface="Arial" charset="0"/>
              <a:buChar char="»"/>
              <a:defRPr sz="2000">
                <a:solidFill>
                  <a:schemeClr val="tx1"/>
                </a:solidFill>
                <a:latin typeface="Calibri" charset="0"/>
                <a:ea typeface="ＭＳ Ｐゴシック" charset="0"/>
              </a:defRPr>
            </a:lvl7pPr>
            <a:lvl8pPr marL="3429000" indent="-228600" eaLnBrk="0" fontAlgn="base" hangingPunct="0">
              <a:spcAft>
                <a:spcPct val="0"/>
              </a:spcAft>
              <a:buFont typeface="Arial" charset="0"/>
              <a:buChar char="»"/>
              <a:defRPr sz="2000">
                <a:solidFill>
                  <a:schemeClr val="tx1"/>
                </a:solidFill>
                <a:latin typeface="Calibri" charset="0"/>
                <a:ea typeface="ＭＳ Ｐゴシック" charset="0"/>
              </a:defRPr>
            </a:lvl8pPr>
            <a:lvl9pPr marL="3886200" indent="-228600" eaLnBrk="0" fontAlgn="base" hangingPunct="0">
              <a:spcAft>
                <a:spcPct val="0"/>
              </a:spcAft>
              <a:buFont typeface="Arial" charset="0"/>
              <a:buChar char="»"/>
              <a:defRPr sz="2000">
                <a:solidFill>
                  <a:schemeClr val="tx1"/>
                </a:solidFill>
                <a:latin typeface="Calibri" charset="0"/>
                <a:ea typeface="ＭＳ Ｐゴシック" charset="0"/>
              </a:defRPr>
            </a:lvl9pPr>
          </a:lstStyle>
          <a:p>
            <a:r>
              <a:rPr lang="en-US" sz="2800">
                <a:solidFill>
                  <a:srgbClr val="000000"/>
                </a:solidFill>
              </a:rPr>
              <a:t>Training</a:t>
            </a:r>
          </a:p>
        </p:txBody>
      </p:sp>
      <p:sp>
        <p:nvSpPr>
          <p:cNvPr id="15" name="Rounded Rectangle 14"/>
          <p:cNvSpPr/>
          <p:nvPr/>
        </p:nvSpPr>
        <p:spPr>
          <a:xfrm>
            <a:off x="3200400" y="3352800"/>
            <a:ext cx="1752600" cy="91440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91434" tIns="45717" rIns="91434" bIns="45717" anchor="ctr"/>
          <a:lstStyle/>
          <a:p>
            <a:pPr algn="ctr" fontAlgn="auto">
              <a:spcBef>
                <a:spcPts val="0"/>
              </a:spcBef>
              <a:spcAft>
                <a:spcPts val="0"/>
              </a:spcAft>
              <a:defRPr/>
            </a:pPr>
            <a:r>
              <a:rPr lang="en-US" sz="2400" dirty="0">
                <a:solidFill>
                  <a:prstClr val="black"/>
                </a:solidFill>
              </a:rPr>
              <a:t>Image Features</a:t>
            </a:r>
          </a:p>
        </p:txBody>
      </p:sp>
      <p:sp>
        <p:nvSpPr>
          <p:cNvPr id="16" name="Right Arrow 15"/>
          <p:cNvSpPr/>
          <p:nvPr/>
        </p:nvSpPr>
        <p:spPr>
          <a:xfrm>
            <a:off x="2590800" y="3657600"/>
            <a:ext cx="5334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lIns="91434" tIns="45717" rIns="91434" bIns="45717" anchor="ctr"/>
          <a:lstStyle/>
          <a:p>
            <a:pPr algn="ctr" fontAlgn="auto">
              <a:spcBef>
                <a:spcPts val="0"/>
              </a:spcBef>
              <a:spcAft>
                <a:spcPts val="0"/>
              </a:spcAft>
              <a:defRPr/>
            </a:pPr>
            <a:endParaRPr lang="en-US" dirty="0">
              <a:solidFill>
                <a:prstClr val="white"/>
              </a:solidFill>
            </a:endParaRPr>
          </a:p>
        </p:txBody>
      </p:sp>
      <p:sp>
        <p:nvSpPr>
          <p:cNvPr id="17" name="Right Arrow 16"/>
          <p:cNvSpPr/>
          <p:nvPr/>
        </p:nvSpPr>
        <p:spPr>
          <a:xfrm>
            <a:off x="5029200" y="3657600"/>
            <a:ext cx="5334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lIns="91434" tIns="45717" rIns="91434" bIns="45717" anchor="ctr"/>
          <a:lstStyle/>
          <a:p>
            <a:pPr algn="ctr" fontAlgn="auto">
              <a:spcBef>
                <a:spcPts val="0"/>
              </a:spcBef>
              <a:spcAft>
                <a:spcPts val="0"/>
              </a:spcAft>
              <a:defRPr/>
            </a:pPr>
            <a:endParaRPr lang="en-US" dirty="0">
              <a:solidFill>
                <a:prstClr val="white"/>
              </a:solidFill>
            </a:endParaRPr>
          </a:p>
        </p:txBody>
      </p:sp>
      <p:sp>
        <p:nvSpPr>
          <p:cNvPr id="18" name="Right Arrow 17"/>
          <p:cNvSpPr/>
          <p:nvPr/>
        </p:nvSpPr>
        <p:spPr>
          <a:xfrm rot="1562854">
            <a:off x="5083175" y="2778125"/>
            <a:ext cx="577850" cy="31115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lIns="91434" tIns="45717" rIns="91434" bIns="45717" anchor="ctr"/>
          <a:lstStyle/>
          <a:p>
            <a:pPr algn="ctr" fontAlgn="auto">
              <a:spcBef>
                <a:spcPts val="0"/>
              </a:spcBef>
              <a:spcAft>
                <a:spcPts val="0"/>
              </a:spcAft>
              <a:defRPr/>
            </a:pPr>
            <a:endParaRPr lang="en-US" dirty="0">
              <a:solidFill>
                <a:prstClr val="white"/>
              </a:solidFill>
            </a:endParaRPr>
          </a:p>
        </p:txBody>
      </p:sp>
      <p:sp>
        <p:nvSpPr>
          <p:cNvPr id="23" name="Right Arrow 22"/>
          <p:cNvSpPr/>
          <p:nvPr/>
        </p:nvSpPr>
        <p:spPr>
          <a:xfrm>
            <a:off x="7315200" y="3657600"/>
            <a:ext cx="5334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lIns="91434" tIns="45717" rIns="91434" bIns="45717" anchor="ctr"/>
          <a:lstStyle/>
          <a:p>
            <a:pPr algn="ctr" fontAlgn="auto">
              <a:spcBef>
                <a:spcPts val="0"/>
              </a:spcBef>
              <a:spcAft>
                <a:spcPts val="0"/>
              </a:spcAft>
              <a:defRPr/>
            </a:pPr>
            <a:endParaRPr lang="en-US" dirty="0">
              <a:solidFill>
                <a:prstClr val="white"/>
              </a:solidFill>
            </a:endParaRPr>
          </a:p>
        </p:txBody>
      </p:sp>
      <p:sp>
        <p:nvSpPr>
          <p:cNvPr id="24" name="Rounded Rectangle 23"/>
          <p:cNvSpPr/>
          <p:nvPr/>
        </p:nvSpPr>
        <p:spPr>
          <a:xfrm>
            <a:off x="7924800" y="3429000"/>
            <a:ext cx="1143000" cy="76200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91434" tIns="45717" rIns="91434" bIns="45717" anchor="ctr"/>
          <a:lstStyle/>
          <a:p>
            <a:pPr algn="ctr" fontAlgn="auto">
              <a:spcBef>
                <a:spcPts val="0"/>
              </a:spcBef>
              <a:spcAft>
                <a:spcPts val="0"/>
              </a:spcAft>
              <a:defRPr/>
            </a:pPr>
            <a:r>
              <a:rPr lang="en-US" dirty="0">
                <a:solidFill>
                  <a:prstClr val="black"/>
                </a:solidFill>
              </a:rPr>
              <a:t>Trained Classifier</a:t>
            </a:r>
          </a:p>
        </p:txBody>
      </p:sp>
    </p:spTree>
    <p:extLst>
      <p:ext uri="{BB962C8B-B14F-4D97-AF65-F5344CB8AC3E}">
        <p14:creationId xmlns:p14="http://schemas.microsoft.com/office/powerpoint/2010/main" val="157854937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5" grpId="0" animBg="1"/>
      <p:bldP spid="16" grpId="0" animBg="1"/>
      <p:bldP spid="17" grpId="0" animBg="1"/>
      <p:bldP spid="18" grpId="0" animBg="1"/>
      <p:bldP spid="23" grpId="0" animBg="1"/>
      <p:bldP spid="24"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2"/>
          <p:cNvSpPr>
            <a:spLocks noGrp="1" noChangeArrowheads="1"/>
          </p:cNvSpPr>
          <p:nvPr>
            <p:ph type="title"/>
          </p:nvPr>
        </p:nvSpPr>
        <p:spPr>
          <a:xfrm>
            <a:off x="457200" y="-19284"/>
            <a:ext cx="8229600" cy="1143000"/>
          </a:xfrm>
        </p:spPr>
        <p:txBody>
          <a:bodyPr/>
          <a:lstStyle/>
          <a:p>
            <a:r>
              <a:rPr lang="en-US" dirty="0"/>
              <a:t>Linear classifiers</a:t>
            </a:r>
          </a:p>
        </p:txBody>
      </p:sp>
      <p:sp>
        <p:nvSpPr>
          <p:cNvPr id="4100" name="Rectangle 3"/>
          <p:cNvSpPr>
            <a:spLocks noGrp="1" noChangeArrowheads="1"/>
          </p:cNvSpPr>
          <p:nvPr>
            <p:ph type="body" idx="1"/>
          </p:nvPr>
        </p:nvSpPr>
        <p:spPr>
          <a:xfrm>
            <a:off x="685800" y="914400"/>
            <a:ext cx="8229600" cy="5257800"/>
          </a:xfrm>
        </p:spPr>
        <p:txBody>
          <a:bodyPr/>
          <a:lstStyle/>
          <a:p>
            <a:pPr>
              <a:buFontTx/>
              <a:buChar char="•"/>
            </a:pPr>
            <a:r>
              <a:rPr lang="en-US"/>
              <a:t>Find linear function (</a:t>
            </a:r>
            <a:r>
              <a:rPr lang="en-US" i="1"/>
              <a:t>hyperplane</a:t>
            </a:r>
            <a:r>
              <a:rPr lang="en-US"/>
              <a:t>) to separate positive and negative examples</a:t>
            </a:r>
          </a:p>
        </p:txBody>
      </p:sp>
      <p:graphicFrame>
        <p:nvGraphicFramePr>
          <p:cNvPr id="4098" name="Object 6"/>
          <p:cNvGraphicFramePr>
            <a:graphicFrameLocks noGrp="1" noChangeAspect="1"/>
          </p:cNvGraphicFramePr>
          <p:nvPr>
            <p:ph sz="half" idx="4294967295"/>
          </p:nvPr>
        </p:nvGraphicFramePr>
        <p:xfrm>
          <a:off x="5181600" y="2286000"/>
          <a:ext cx="3351213" cy="900113"/>
        </p:xfrm>
        <a:graphic>
          <a:graphicData uri="http://schemas.openxmlformats.org/presentationml/2006/ole">
            <mc:AlternateContent xmlns:mc="http://schemas.openxmlformats.org/markup-compatibility/2006">
              <mc:Choice xmlns:v="urn:schemas-microsoft-com:vml" Requires="v">
                <p:oleObj spid="_x0000_s1174" name="Equation" r:id="rId4" imgW="1701720" imgH="457200" progId="Equation.3">
                  <p:embed/>
                </p:oleObj>
              </mc:Choice>
              <mc:Fallback>
                <p:oleObj name="Equation" r:id="rId4" imgW="1701720" imgH="4572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81600" y="2286000"/>
                        <a:ext cx="3351213" cy="900113"/>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4101" name="Oval 8"/>
          <p:cNvSpPr>
            <a:spLocks noChangeArrowheads="1"/>
          </p:cNvSpPr>
          <p:nvPr/>
        </p:nvSpPr>
        <p:spPr bwMode="auto">
          <a:xfrm>
            <a:off x="838200" y="3962400"/>
            <a:ext cx="152400" cy="152400"/>
          </a:xfrm>
          <a:prstGeom prst="ellipse">
            <a:avLst/>
          </a:prstGeom>
          <a:solidFill>
            <a:srgbClr val="3333FF"/>
          </a:solidFill>
          <a:ln w="9525">
            <a:solidFill>
              <a:schemeClr val="tx1"/>
            </a:solidFill>
            <a:round/>
            <a:headEnd/>
            <a:tailEnd/>
          </a:ln>
        </p:spPr>
        <p:txBody>
          <a:bodyPr wrap="none" anchor="ctr"/>
          <a:lstStyle/>
          <a:p>
            <a:endParaRPr lang="en-US"/>
          </a:p>
        </p:txBody>
      </p:sp>
      <p:sp>
        <p:nvSpPr>
          <p:cNvPr id="4102" name="Oval 9"/>
          <p:cNvSpPr>
            <a:spLocks noChangeArrowheads="1"/>
          </p:cNvSpPr>
          <p:nvPr/>
        </p:nvSpPr>
        <p:spPr bwMode="auto">
          <a:xfrm>
            <a:off x="1524000" y="4038600"/>
            <a:ext cx="152400" cy="152400"/>
          </a:xfrm>
          <a:prstGeom prst="ellipse">
            <a:avLst/>
          </a:prstGeom>
          <a:solidFill>
            <a:srgbClr val="3333FF"/>
          </a:solidFill>
          <a:ln w="9525">
            <a:solidFill>
              <a:schemeClr val="tx1"/>
            </a:solidFill>
            <a:round/>
            <a:headEnd/>
            <a:tailEnd/>
          </a:ln>
        </p:spPr>
        <p:txBody>
          <a:bodyPr wrap="none" anchor="ctr"/>
          <a:lstStyle/>
          <a:p>
            <a:endParaRPr lang="en-US"/>
          </a:p>
        </p:txBody>
      </p:sp>
      <p:sp>
        <p:nvSpPr>
          <p:cNvPr id="4103" name="Oval 10"/>
          <p:cNvSpPr>
            <a:spLocks noChangeArrowheads="1"/>
          </p:cNvSpPr>
          <p:nvPr/>
        </p:nvSpPr>
        <p:spPr bwMode="auto">
          <a:xfrm>
            <a:off x="1524000" y="4724400"/>
            <a:ext cx="152400" cy="152400"/>
          </a:xfrm>
          <a:prstGeom prst="ellipse">
            <a:avLst/>
          </a:prstGeom>
          <a:solidFill>
            <a:srgbClr val="3333FF"/>
          </a:solidFill>
          <a:ln w="9525">
            <a:solidFill>
              <a:schemeClr val="tx1"/>
            </a:solidFill>
            <a:round/>
            <a:headEnd/>
            <a:tailEnd/>
          </a:ln>
        </p:spPr>
        <p:txBody>
          <a:bodyPr wrap="none" anchor="ctr"/>
          <a:lstStyle/>
          <a:p>
            <a:endParaRPr lang="en-US"/>
          </a:p>
        </p:txBody>
      </p:sp>
      <p:sp>
        <p:nvSpPr>
          <p:cNvPr id="4104" name="Oval 11"/>
          <p:cNvSpPr>
            <a:spLocks noChangeArrowheads="1"/>
          </p:cNvSpPr>
          <p:nvPr/>
        </p:nvSpPr>
        <p:spPr bwMode="auto">
          <a:xfrm>
            <a:off x="762000" y="4267200"/>
            <a:ext cx="152400" cy="152400"/>
          </a:xfrm>
          <a:prstGeom prst="ellipse">
            <a:avLst/>
          </a:prstGeom>
          <a:solidFill>
            <a:srgbClr val="3333FF"/>
          </a:solidFill>
          <a:ln w="9525">
            <a:solidFill>
              <a:schemeClr val="tx1"/>
            </a:solidFill>
            <a:round/>
            <a:headEnd/>
            <a:tailEnd/>
          </a:ln>
        </p:spPr>
        <p:txBody>
          <a:bodyPr wrap="none" anchor="ctr"/>
          <a:lstStyle/>
          <a:p>
            <a:endParaRPr lang="en-US"/>
          </a:p>
        </p:txBody>
      </p:sp>
      <p:sp>
        <p:nvSpPr>
          <p:cNvPr id="4105" name="Oval 12"/>
          <p:cNvSpPr>
            <a:spLocks noChangeArrowheads="1"/>
          </p:cNvSpPr>
          <p:nvPr/>
        </p:nvSpPr>
        <p:spPr bwMode="auto">
          <a:xfrm>
            <a:off x="2286000" y="4114800"/>
            <a:ext cx="152400" cy="152400"/>
          </a:xfrm>
          <a:prstGeom prst="ellipse">
            <a:avLst/>
          </a:prstGeom>
          <a:solidFill>
            <a:srgbClr val="3333FF"/>
          </a:solidFill>
          <a:ln w="9525">
            <a:solidFill>
              <a:schemeClr val="tx1"/>
            </a:solidFill>
            <a:round/>
            <a:headEnd/>
            <a:tailEnd/>
          </a:ln>
        </p:spPr>
        <p:txBody>
          <a:bodyPr wrap="none" anchor="ctr"/>
          <a:lstStyle/>
          <a:p>
            <a:endParaRPr lang="en-US"/>
          </a:p>
        </p:txBody>
      </p:sp>
      <p:sp>
        <p:nvSpPr>
          <p:cNvPr id="4106" name="Oval 13"/>
          <p:cNvSpPr>
            <a:spLocks noChangeArrowheads="1"/>
          </p:cNvSpPr>
          <p:nvPr/>
        </p:nvSpPr>
        <p:spPr bwMode="auto">
          <a:xfrm>
            <a:off x="2895600" y="4953000"/>
            <a:ext cx="152400" cy="152400"/>
          </a:xfrm>
          <a:prstGeom prst="ellipse">
            <a:avLst/>
          </a:prstGeom>
          <a:solidFill>
            <a:srgbClr val="3333FF"/>
          </a:solidFill>
          <a:ln w="9525">
            <a:solidFill>
              <a:schemeClr val="tx1"/>
            </a:solidFill>
            <a:round/>
            <a:headEnd/>
            <a:tailEnd/>
          </a:ln>
        </p:spPr>
        <p:txBody>
          <a:bodyPr wrap="none" anchor="ctr"/>
          <a:lstStyle/>
          <a:p>
            <a:endParaRPr lang="en-US"/>
          </a:p>
        </p:txBody>
      </p:sp>
      <p:sp>
        <p:nvSpPr>
          <p:cNvPr id="4107" name="Oval 14"/>
          <p:cNvSpPr>
            <a:spLocks noChangeArrowheads="1"/>
          </p:cNvSpPr>
          <p:nvPr/>
        </p:nvSpPr>
        <p:spPr bwMode="auto">
          <a:xfrm>
            <a:off x="3124200" y="3048000"/>
            <a:ext cx="152400" cy="152400"/>
          </a:xfrm>
          <a:prstGeom prst="ellipse">
            <a:avLst/>
          </a:prstGeom>
          <a:solidFill>
            <a:srgbClr val="FF0000"/>
          </a:solidFill>
          <a:ln w="9525">
            <a:solidFill>
              <a:schemeClr val="tx1"/>
            </a:solidFill>
            <a:round/>
            <a:headEnd/>
            <a:tailEnd/>
          </a:ln>
        </p:spPr>
        <p:txBody>
          <a:bodyPr wrap="none" anchor="ctr"/>
          <a:lstStyle/>
          <a:p>
            <a:endParaRPr lang="en-US"/>
          </a:p>
        </p:txBody>
      </p:sp>
      <p:sp>
        <p:nvSpPr>
          <p:cNvPr id="4108" name="Oval 15"/>
          <p:cNvSpPr>
            <a:spLocks noChangeArrowheads="1"/>
          </p:cNvSpPr>
          <p:nvPr/>
        </p:nvSpPr>
        <p:spPr bwMode="auto">
          <a:xfrm>
            <a:off x="3886200" y="3352800"/>
            <a:ext cx="152400" cy="152400"/>
          </a:xfrm>
          <a:prstGeom prst="ellipse">
            <a:avLst/>
          </a:prstGeom>
          <a:solidFill>
            <a:srgbClr val="FF0000"/>
          </a:solidFill>
          <a:ln w="9525">
            <a:solidFill>
              <a:schemeClr val="tx1"/>
            </a:solidFill>
            <a:round/>
            <a:headEnd/>
            <a:tailEnd/>
          </a:ln>
        </p:spPr>
        <p:txBody>
          <a:bodyPr wrap="none" anchor="ctr"/>
          <a:lstStyle/>
          <a:p>
            <a:endParaRPr lang="en-US"/>
          </a:p>
        </p:txBody>
      </p:sp>
      <p:sp>
        <p:nvSpPr>
          <p:cNvPr id="4109" name="Oval 16"/>
          <p:cNvSpPr>
            <a:spLocks noChangeArrowheads="1"/>
          </p:cNvSpPr>
          <p:nvPr/>
        </p:nvSpPr>
        <p:spPr bwMode="auto">
          <a:xfrm>
            <a:off x="4114800" y="4038600"/>
            <a:ext cx="152400" cy="152400"/>
          </a:xfrm>
          <a:prstGeom prst="ellipse">
            <a:avLst/>
          </a:prstGeom>
          <a:solidFill>
            <a:srgbClr val="FF0000"/>
          </a:solidFill>
          <a:ln w="9525">
            <a:solidFill>
              <a:schemeClr val="tx1"/>
            </a:solidFill>
            <a:round/>
            <a:headEnd/>
            <a:tailEnd/>
          </a:ln>
        </p:spPr>
        <p:txBody>
          <a:bodyPr wrap="none" anchor="ctr"/>
          <a:lstStyle/>
          <a:p>
            <a:endParaRPr lang="en-US"/>
          </a:p>
        </p:txBody>
      </p:sp>
      <p:sp>
        <p:nvSpPr>
          <p:cNvPr id="4110" name="Oval 17"/>
          <p:cNvSpPr>
            <a:spLocks noChangeArrowheads="1"/>
          </p:cNvSpPr>
          <p:nvPr/>
        </p:nvSpPr>
        <p:spPr bwMode="auto">
          <a:xfrm>
            <a:off x="3429000" y="4038600"/>
            <a:ext cx="152400" cy="152400"/>
          </a:xfrm>
          <a:prstGeom prst="ellipse">
            <a:avLst/>
          </a:prstGeom>
          <a:solidFill>
            <a:srgbClr val="FF0000"/>
          </a:solidFill>
          <a:ln w="9525">
            <a:solidFill>
              <a:schemeClr val="tx1"/>
            </a:solidFill>
            <a:round/>
            <a:headEnd/>
            <a:tailEnd/>
          </a:ln>
        </p:spPr>
        <p:txBody>
          <a:bodyPr wrap="none" anchor="ctr"/>
          <a:lstStyle/>
          <a:p>
            <a:endParaRPr lang="en-US"/>
          </a:p>
        </p:txBody>
      </p:sp>
      <p:sp>
        <p:nvSpPr>
          <p:cNvPr id="4111" name="Oval 18"/>
          <p:cNvSpPr>
            <a:spLocks noChangeArrowheads="1"/>
          </p:cNvSpPr>
          <p:nvPr/>
        </p:nvSpPr>
        <p:spPr bwMode="auto">
          <a:xfrm>
            <a:off x="2667000" y="2743200"/>
            <a:ext cx="152400" cy="152400"/>
          </a:xfrm>
          <a:prstGeom prst="ellipse">
            <a:avLst/>
          </a:prstGeom>
          <a:solidFill>
            <a:srgbClr val="FF0000"/>
          </a:solidFill>
          <a:ln w="9525">
            <a:solidFill>
              <a:schemeClr val="tx1"/>
            </a:solidFill>
            <a:round/>
            <a:headEnd/>
            <a:tailEnd/>
          </a:ln>
        </p:spPr>
        <p:txBody>
          <a:bodyPr wrap="none" anchor="ctr"/>
          <a:lstStyle/>
          <a:p>
            <a:endParaRPr lang="en-US"/>
          </a:p>
        </p:txBody>
      </p:sp>
      <p:sp>
        <p:nvSpPr>
          <p:cNvPr id="4112" name="Oval 19"/>
          <p:cNvSpPr>
            <a:spLocks noChangeArrowheads="1"/>
          </p:cNvSpPr>
          <p:nvPr/>
        </p:nvSpPr>
        <p:spPr bwMode="auto">
          <a:xfrm>
            <a:off x="4724400" y="4800600"/>
            <a:ext cx="152400" cy="152400"/>
          </a:xfrm>
          <a:prstGeom prst="ellipse">
            <a:avLst/>
          </a:prstGeom>
          <a:solidFill>
            <a:srgbClr val="FF0000"/>
          </a:solidFill>
          <a:ln w="9525">
            <a:solidFill>
              <a:schemeClr val="tx1"/>
            </a:solidFill>
            <a:round/>
            <a:headEnd/>
            <a:tailEnd/>
          </a:ln>
        </p:spPr>
        <p:txBody>
          <a:bodyPr wrap="none" anchor="ctr"/>
          <a:lstStyle/>
          <a:p>
            <a:endParaRPr lang="en-US"/>
          </a:p>
        </p:txBody>
      </p:sp>
      <p:sp>
        <p:nvSpPr>
          <p:cNvPr id="4113" name="Oval 20"/>
          <p:cNvSpPr>
            <a:spLocks noChangeArrowheads="1"/>
          </p:cNvSpPr>
          <p:nvPr/>
        </p:nvSpPr>
        <p:spPr bwMode="auto">
          <a:xfrm>
            <a:off x="4953000" y="3657600"/>
            <a:ext cx="152400" cy="152400"/>
          </a:xfrm>
          <a:prstGeom prst="ellipse">
            <a:avLst/>
          </a:prstGeom>
          <a:solidFill>
            <a:srgbClr val="FF0000"/>
          </a:solidFill>
          <a:ln w="9525">
            <a:solidFill>
              <a:schemeClr val="tx1"/>
            </a:solidFill>
            <a:round/>
            <a:headEnd/>
            <a:tailEnd/>
          </a:ln>
        </p:spPr>
        <p:txBody>
          <a:bodyPr wrap="none" anchor="ctr"/>
          <a:lstStyle/>
          <a:p>
            <a:endParaRPr lang="en-US"/>
          </a:p>
        </p:txBody>
      </p:sp>
      <p:sp>
        <p:nvSpPr>
          <p:cNvPr id="4114" name="Oval 21"/>
          <p:cNvSpPr>
            <a:spLocks noChangeArrowheads="1"/>
          </p:cNvSpPr>
          <p:nvPr/>
        </p:nvSpPr>
        <p:spPr bwMode="auto">
          <a:xfrm>
            <a:off x="2286000" y="5715000"/>
            <a:ext cx="152400" cy="152400"/>
          </a:xfrm>
          <a:prstGeom prst="ellipse">
            <a:avLst/>
          </a:prstGeom>
          <a:solidFill>
            <a:srgbClr val="3333FF"/>
          </a:solidFill>
          <a:ln w="9525">
            <a:solidFill>
              <a:schemeClr val="tx1"/>
            </a:solidFill>
            <a:round/>
            <a:headEnd/>
            <a:tailEnd/>
          </a:ln>
        </p:spPr>
        <p:txBody>
          <a:bodyPr wrap="none" anchor="ctr"/>
          <a:lstStyle/>
          <a:p>
            <a:endParaRPr lang="en-US"/>
          </a:p>
        </p:txBody>
      </p:sp>
      <p:sp>
        <p:nvSpPr>
          <p:cNvPr id="4115" name="Oval 22"/>
          <p:cNvSpPr>
            <a:spLocks noChangeArrowheads="1"/>
          </p:cNvSpPr>
          <p:nvPr/>
        </p:nvSpPr>
        <p:spPr bwMode="auto">
          <a:xfrm>
            <a:off x="4114800" y="2514600"/>
            <a:ext cx="152400" cy="152400"/>
          </a:xfrm>
          <a:prstGeom prst="ellipse">
            <a:avLst/>
          </a:prstGeom>
          <a:solidFill>
            <a:srgbClr val="FF0000"/>
          </a:solidFill>
          <a:ln w="9525">
            <a:solidFill>
              <a:schemeClr val="tx1"/>
            </a:solidFill>
            <a:round/>
            <a:headEnd/>
            <a:tailEnd/>
          </a:ln>
        </p:spPr>
        <p:txBody>
          <a:bodyPr wrap="none" anchor="ctr"/>
          <a:lstStyle/>
          <a:p>
            <a:endParaRPr lang="en-US"/>
          </a:p>
        </p:txBody>
      </p:sp>
      <p:sp>
        <p:nvSpPr>
          <p:cNvPr id="4116" name="Oval 23"/>
          <p:cNvSpPr>
            <a:spLocks noChangeArrowheads="1"/>
          </p:cNvSpPr>
          <p:nvPr/>
        </p:nvSpPr>
        <p:spPr bwMode="auto">
          <a:xfrm>
            <a:off x="5410200" y="4572000"/>
            <a:ext cx="152400" cy="152400"/>
          </a:xfrm>
          <a:prstGeom prst="ellipse">
            <a:avLst/>
          </a:prstGeom>
          <a:solidFill>
            <a:srgbClr val="FF0000"/>
          </a:solidFill>
          <a:ln w="9525">
            <a:solidFill>
              <a:schemeClr val="tx1"/>
            </a:solidFill>
            <a:round/>
            <a:headEnd/>
            <a:tailEnd/>
          </a:ln>
        </p:spPr>
        <p:txBody>
          <a:bodyPr wrap="none" anchor="ctr"/>
          <a:lstStyle/>
          <a:p>
            <a:endParaRPr lang="en-US"/>
          </a:p>
        </p:txBody>
      </p:sp>
      <p:sp>
        <p:nvSpPr>
          <p:cNvPr id="966680" name="Line 24"/>
          <p:cNvSpPr>
            <a:spLocks noChangeShapeType="1"/>
          </p:cNvSpPr>
          <p:nvPr/>
        </p:nvSpPr>
        <p:spPr bwMode="auto">
          <a:xfrm>
            <a:off x="1371600" y="2743200"/>
            <a:ext cx="3581400" cy="3581400"/>
          </a:xfrm>
          <a:prstGeom prst="line">
            <a:avLst/>
          </a:prstGeom>
          <a:noFill/>
          <a:ln w="38100">
            <a:solidFill>
              <a:schemeClr val="tx1"/>
            </a:solidFill>
            <a:round/>
            <a:headEnd/>
            <a:tailEnd/>
          </a:ln>
        </p:spPr>
        <p:txBody>
          <a:bodyPr/>
          <a:lstStyle/>
          <a:p>
            <a:endParaRPr lang="en-US"/>
          </a:p>
        </p:txBody>
      </p:sp>
      <p:sp>
        <p:nvSpPr>
          <p:cNvPr id="4118" name="Oval 25"/>
          <p:cNvSpPr>
            <a:spLocks noChangeArrowheads="1"/>
          </p:cNvSpPr>
          <p:nvPr/>
        </p:nvSpPr>
        <p:spPr bwMode="auto">
          <a:xfrm>
            <a:off x="2971800" y="2133600"/>
            <a:ext cx="152400" cy="152400"/>
          </a:xfrm>
          <a:prstGeom prst="ellipse">
            <a:avLst/>
          </a:prstGeom>
          <a:solidFill>
            <a:srgbClr val="FF0000"/>
          </a:solidFill>
          <a:ln w="9525">
            <a:solidFill>
              <a:schemeClr val="tx1"/>
            </a:solidFill>
            <a:round/>
            <a:headEnd/>
            <a:tailEnd/>
          </a:ln>
        </p:spPr>
        <p:txBody>
          <a:bodyPr wrap="none" anchor="ctr"/>
          <a:lstStyle/>
          <a:p>
            <a:endParaRPr lang="en-US"/>
          </a:p>
        </p:txBody>
      </p:sp>
      <p:sp>
        <p:nvSpPr>
          <p:cNvPr id="4119" name="Oval 26"/>
          <p:cNvSpPr>
            <a:spLocks noChangeArrowheads="1"/>
          </p:cNvSpPr>
          <p:nvPr/>
        </p:nvSpPr>
        <p:spPr bwMode="auto">
          <a:xfrm>
            <a:off x="3124200" y="6172200"/>
            <a:ext cx="152400" cy="152400"/>
          </a:xfrm>
          <a:prstGeom prst="ellipse">
            <a:avLst/>
          </a:prstGeom>
          <a:solidFill>
            <a:srgbClr val="3333FF"/>
          </a:solidFill>
          <a:ln w="9525">
            <a:solidFill>
              <a:schemeClr val="tx1"/>
            </a:solidFill>
            <a:round/>
            <a:headEnd/>
            <a:tailEnd/>
          </a:ln>
        </p:spPr>
        <p:txBody>
          <a:bodyPr wrap="none" anchor="ctr"/>
          <a:lstStyle/>
          <a:p>
            <a:endParaRPr lang="en-US"/>
          </a:p>
        </p:txBody>
      </p:sp>
      <p:sp>
        <p:nvSpPr>
          <p:cNvPr id="966683" name="Text Box 27"/>
          <p:cNvSpPr txBox="1">
            <a:spLocks noChangeArrowheads="1"/>
          </p:cNvSpPr>
          <p:nvPr/>
        </p:nvSpPr>
        <p:spPr bwMode="auto">
          <a:xfrm>
            <a:off x="5699125" y="5297488"/>
            <a:ext cx="2627313" cy="822325"/>
          </a:xfrm>
          <a:prstGeom prst="rect">
            <a:avLst/>
          </a:prstGeom>
          <a:noFill/>
          <a:ln w="9525">
            <a:noFill/>
            <a:miter lim="800000"/>
            <a:headEnd/>
            <a:tailEnd/>
          </a:ln>
        </p:spPr>
        <p:txBody>
          <a:bodyPr wrap="none">
            <a:spAutoFit/>
          </a:bodyPr>
          <a:lstStyle/>
          <a:p>
            <a:pPr algn="ctr"/>
            <a:r>
              <a:rPr lang="en-US"/>
              <a:t>Which hyperplane</a:t>
            </a:r>
            <a:br>
              <a:rPr lang="en-US"/>
            </a:br>
            <a:r>
              <a:rPr lang="en-US"/>
              <a:t>is best?</a:t>
            </a:r>
          </a:p>
        </p:txBody>
      </p:sp>
      <p:sp>
        <p:nvSpPr>
          <p:cNvPr id="966684" name="Line 28"/>
          <p:cNvSpPr>
            <a:spLocks noChangeShapeType="1"/>
          </p:cNvSpPr>
          <p:nvPr/>
        </p:nvSpPr>
        <p:spPr bwMode="auto">
          <a:xfrm>
            <a:off x="1752600" y="2362200"/>
            <a:ext cx="2438400" cy="4038600"/>
          </a:xfrm>
          <a:prstGeom prst="line">
            <a:avLst/>
          </a:prstGeom>
          <a:noFill/>
          <a:ln w="38100">
            <a:solidFill>
              <a:schemeClr val="tx1"/>
            </a:solidFill>
            <a:round/>
            <a:headEnd/>
            <a:tailEnd/>
          </a:ln>
        </p:spPr>
        <p:txBody>
          <a:bodyPr/>
          <a:lstStyle/>
          <a:p>
            <a:endParaRPr lang="en-US"/>
          </a:p>
        </p:txBody>
      </p:sp>
      <p:sp>
        <p:nvSpPr>
          <p:cNvPr id="966685" name="Line 29"/>
          <p:cNvSpPr>
            <a:spLocks noChangeShapeType="1"/>
          </p:cNvSpPr>
          <p:nvPr/>
        </p:nvSpPr>
        <p:spPr bwMode="auto">
          <a:xfrm>
            <a:off x="2286000" y="1981200"/>
            <a:ext cx="1447800" cy="4648200"/>
          </a:xfrm>
          <a:prstGeom prst="line">
            <a:avLst/>
          </a:prstGeom>
          <a:noFill/>
          <a:ln w="38100">
            <a:solidFill>
              <a:schemeClr val="tx1"/>
            </a:solidFill>
            <a:round/>
            <a:headEnd/>
            <a:tailEnd/>
          </a:ln>
        </p:spPr>
        <p:txBody>
          <a:bodyPr/>
          <a:lstStyle/>
          <a:p>
            <a:endParaRPr lang="en-US"/>
          </a:p>
        </p:txBody>
      </p:sp>
      <p:sp>
        <p:nvSpPr>
          <p:cNvPr id="966686" name="Line 30"/>
          <p:cNvSpPr>
            <a:spLocks noChangeShapeType="1"/>
          </p:cNvSpPr>
          <p:nvPr/>
        </p:nvSpPr>
        <p:spPr bwMode="auto">
          <a:xfrm>
            <a:off x="1066800" y="3276600"/>
            <a:ext cx="4495800" cy="2362200"/>
          </a:xfrm>
          <a:prstGeom prst="line">
            <a:avLst/>
          </a:prstGeom>
          <a:noFill/>
          <a:ln w="38100">
            <a:solidFill>
              <a:schemeClr val="tx1"/>
            </a:solidFill>
            <a:round/>
            <a:headEnd/>
            <a:tailEnd/>
          </a:ln>
        </p:spPr>
        <p:txBody>
          <a:bodyPr/>
          <a:lstStyle/>
          <a:p>
            <a:endParaRPr lang="en-US"/>
          </a:p>
        </p:txBody>
      </p:sp>
    </p:spTree>
    <p:extLst>
      <p:ext uri="{BB962C8B-B14F-4D97-AF65-F5344CB8AC3E}">
        <p14:creationId xmlns:p14="http://schemas.microsoft.com/office/powerpoint/2010/main" val="2529130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66680"/>
                                        </p:tgtEl>
                                        <p:attrNameLst>
                                          <p:attrName>style.visibility</p:attrName>
                                        </p:attrNameLst>
                                      </p:cBhvr>
                                      <p:to>
                                        <p:strVal val="visible"/>
                                      </p:to>
                                    </p:set>
                                  </p:childTnLst>
                                  <p:subTnLst>
                                    <p:set>
                                      <p:cBhvr override="childStyle">
                                        <p:cTn dur="1" fill="hold" display="0" masterRel="nextClick" afterEffect="1"/>
                                        <p:tgtEl>
                                          <p:spTgt spid="966680"/>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66684"/>
                                        </p:tgtEl>
                                        <p:attrNameLst>
                                          <p:attrName>style.visibility</p:attrName>
                                        </p:attrNameLst>
                                      </p:cBhvr>
                                      <p:to>
                                        <p:strVal val="visible"/>
                                      </p:to>
                                    </p:set>
                                  </p:childTnLst>
                                  <p:subTnLst>
                                    <p:set>
                                      <p:cBhvr override="childStyle">
                                        <p:cTn dur="1" fill="hold" display="0" masterRel="nextClick" afterEffect="1"/>
                                        <p:tgtEl>
                                          <p:spTgt spid="966684"/>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66685"/>
                                        </p:tgtEl>
                                        <p:attrNameLst>
                                          <p:attrName>style.visibility</p:attrName>
                                        </p:attrNameLst>
                                      </p:cBhvr>
                                      <p:to>
                                        <p:strVal val="visible"/>
                                      </p:to>
                                    </p:set>
                                  </p:childTnLst>
                                  <p:subTnLst>
                                    <p:set>
                                      <p:cBhvr override="childStyle">
                                        <p:cTn dur="1" fill="hold" display="0" masterRel="nextClick" afterEffect="1"/>
                                        <p:tgtEl>
                                          <p:spTgt spid="966685"/>
                                        </p:tgtEl>
                                        <p:attrNameLst>
                                          <p:attrName>style.visibility</p:attrName>
                                        </p:attrNameLst>
                                      </p:cBhvr>
                                      <p:to>
                                        <p:strVal val="hidden"/>
                                      </p:to>
                                    </p:set>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6668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6668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6680" grpId="0" animBg="1"/>
      <p:bldP spid="966683" grpId="0"/>
      <p:bldP spid="966684" grpId="0" animBg="1"/>
      <p:bldP spid="966685" grpId="0" animBg="1"/>
      <p:bldP spid="966686"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lstStyle/>
          <a:p>
            <a:r>
              <a:rPr lang="en-US"/>
              <a:t>Support vector machines</a:t>
            </a:r>
          </a:p>
        </p:txBody>
      </p:sp>
      <p:sp>
        <p:nvSpPr>
          <p:cNvPr id="19459" name="Rectangle 3"/>
          <p:cNvSpPr>
            <a:spLocks noGrp="1" noChangeArrowheads="1"/>
          </p:cNvSpPr>
          <p:nvPr>
            <p:ph type="body" idx="1"/>
          </p:nvPr>
        </p:nvSpPr>
        <p:spPr/>
        <p:txBody>
          <a:bodyPr/>
          <a:lstStyle/>
          <a:p>
            <a:pPr>
              <a:buFontTx/>
              <a:buChar char="•"/>
            </a:pPr>
            <a:r>
              <a:rPr lang="en-US"/>
              <a:t>Find hyperplane that maximizes the </a:t>
            </a:r>
            <a:r>
              <a:rPr lang="en-US" i="1"/>
              <a:t>margin </a:t>
            </a:r>
            <a:r>
              <a:rPr lang="en-US"/>
              <a:t>between the positive and negative examples</a:t>
            </a:r>
          </a:p>
        </p:txBody>
      </p:sp>
      <p:sp>
        <p:nvSpPr>
          <p:cNvPr id="19460" name="Text Box 53"/>
          <p:cNvSpPr txBox="1">
            <a:spLocks noChangeArrowheads="1"/>
          </p:cNvSpPr>
          <p:nvPr/>
        </p:nvSpPr>
        <p:spPr bwMode="auto">
          <a:xfrm>
            <a:off x="0" y="6208713"/>
            <a:ext cx="9144000" cy="641350"/>
          </a:xfrm>
          <a:prstGeom prst="rect">
            <a:avLst/>
          </a:prstGeom>
          <a:noFill/>
          <a:ln w="9525">
            <a:noFill/>
            <a:miter lim="800000"/>
            <a:headEnd/>
            <a:tailEnd/>
          </a:ln>
        </p:spPr>
        <p:txBody>
          <a:bodyPr>
            <a:spAutoFit/>
          </a:bodyPr>
          <a:lstStyle/>
          <a:p>
            <a:r>
              <a:rPr lang="en-US" sz="1800"/>
              <a:t>C. Burges, </a:t>
            </a:r>
            <a:r>
              <a:rPr lang="en-US" sz="1800">
                <a:hlinkClick r:id="rId3"/>
              </a:rPr>
              <a:t>A Tutorial on Support Vector Machines for Pattern Recognition</a:t>
            </a:r>
            <a:r>
              <a:rPr lang="en-US" sz="1800"/>
              <a:t>,  Data Mining and Knowledge Discovery, 1998 </a:t>
            </a:r>
          </a:p>
        </p:txBody>
      </p:sp>
    </p:spTree>
    <p:extLst>
      <p:ext uri="{BB962C8B-B14F-4D97-AF65-F5344CB8AC3E}">
        <p14:creationId xmlns:p14="http://schemas.microsoft.com/office/powerpoint/2010/main" val="276967805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125" name="Rectangle 2"/>
          <p:cNvSpPr>
            <a:spLocks noGrp="1" noChangeArrowheads="1"/>
          </p:cNvSpPr>
          <p:nvPr>
            <p:ph type="title"/>
          </p:nvPr>
        </p:nvSpPr>
        <p:spPr/>
        <p:txBody>
          <a:bodyPr/>
          <a:lstStyle/>
          <a:p>
            <a:r>
              <a:rPr lang="en-US"/>
              <a:t>Support vector machines</a:t>
            </a:r>
          </a:p>
        </p:txBody>
      </p:sp>
      <p:sp>
        <p:nvSpPr>
          <p:cNvPr id="5126" name="Rectangle 3"/>
          <p:cNvSpPr>
            <a:spLocks noGrp="1" noChangeArrowheads="1"/>
          </p:cNvSpPr>
          <p:nvPr>
            <p:ph type="body" idx="1"/>
          </p:nvPr>
        </p:nvSpPr>
        <p:spPr/>
        <p:txBody>
          <a:bodyPr/>
          <a:lstStyle/>
          <a:p>
            <a:pPr>
              <a:buFontTx/>
              <a:buChar char="•"/>
            </a:pPr>
            <a:r>
              <a:rPr lang="en-US" dirty="0"/>
              <a:t>Find </a:t>
            </a:r>
            <a:r>
              <a:rPr lang="en-US" dirty="0" err="1"/>
              <a:t>hyperplane</a:t>
            </a:r>
            <a:r>
              <a:rPr lang="en-US" dirty="0"/>
              <a:t> that maximizes the </a:t>
            </a:r>
            <a:r>
              <a:rPr lang="en-US" i="1" dirty="0"/>
              <a:t>margin </a:t>
            </a:r>
            <a:r>
              <a:rPr lang="en-US" dirty="0"/>
              <a:t>between the positive and negative examples</a:t>
            </a:r>
          </a:p>
        </p:txBody>
      </p:sp>
      <p:graphicFrame>
        <p:nvGraphicFramePr>
          <p:cNvPr id="1104900" name="Object 4"/>
          <p:cNvGraphicFramePr>
            <a:graphicFrameLocks noGrp="1" noChangeAspect="1"/>
          </p:cNvGraphicFramePr>
          <p:nvPr>
            <p:ph sz="half" idx="4294967295"/>
          </p:nvPr>
        </p:nvGraphicFramePr>
        <p:xfrm>
          <a:off x="4776788" y="2862964"/>
          <a:ext cx="4367212" cy="854075"/>
        </p:xfrm>
        <a:graphic>
          <a:graphicData uri="http://schemas.openxmlformats.org/presentationml/2006/ole">
            <mc:AlternateContent xmlns:mc="http://schemas.openxmlformats.org/markup-compatibility/2006">
              <mc:Choice xmlns:v="urn:schemas-microsoft-com:vml" Requires="v">
                <p:oleObj spid="_x0000_s38181" name="Equation" r:id="rId4" imgW="2336760" imgH="457200" progId="Equation.3">
                  <p:embed/>
                </p:oleObj>
              </mc:Choice>
              <mc:Fallback>
                <p:oleObj name="Equation" r:id="rId4" imgW="2336760" imgH="4572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76788" y="2862964"/>
                        <a:ext cx="4367212" cy="854075"/>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1104901" name="Rectangle 5"/>
          <p:cNvSpPr>
            <a:spLocks noChangeArrowheads="1"/>
          </p:cNvSpPr>
          <p:nvPr/>
        </p:nvSpPr>
        <p:spPr bwMode="auto">
          <a:xfrm>
            <a:off x="3657600" y="6276089"/>
            <a:ext cx="960438" cy="396875"/>
          </a:xfrm>
          <a:prstGeom prst="rect">
            <a:avLst/>
          </a:prstGeom>
          <a:noFill/>
          <a:ln w="9525">
            <a:noFill/>
            <a:miter lim="800000"/>
            <a:headEnd/>
            <a:tailEnd/>
          </a:ln>
        </p:spPr>
        <p:txBody>
          <a:bodyPr wrap="none">
            <a:spAutoFit/>
          </a:bodyPr>
          <a:lstStyle/>
          <a:p>
            <a:r>
              <a:rPr lang="en-US" sz="2000"/>
              <a:t>Margin</a:t>
            </a:r>
          </a:p>
        </p:txBody>
      </p:sp>
      <p:sp>
        <p:nvSpPr>
          <p:cNvPr id="5128" name="Oval 6"/>
          <p:cNvSpPr>
            <a:spLocks noChangeArrowheads="1"/>
          </p:cNvSpPr>
          <p:nvPr/>
        </p:nvSpPr>
        <p:spPr bwMode="auto">
          <a:xfrm>
            <a:off x="658813" y="4420302"/>
            <a:ext cx="125412" cy="123825"/>
          </a:xfrm>
          <a:prstGeom prst="ellipse">
            <a:avLst/>
          </a:prstGeom>
          <a:solidFill>
            <a:srgbClr val="3333FF"/>
          </a:solidFill>
          <a:ln w="9525">
            <a:solidFill>
              <a:schemeClr val="tx1"/>
            </a:solidFill>
            <a:round/>
            <a:headEnd/>
            <a:tailEnd/>
          </a:ln>
        </p:spPr>
        <p:txBody>
          <a:bodyPr wrap="none" anchor="ctr"/>
          <a:lstStyle/>
          <a:p>
            <a:endParaRPr lang="en-US"/>
          </a:p>
        </p:txBody>
      </p:sp>
      <p:sp>
        <p:nvSpPr>
          <p:cNvPr id="5129" name="Oval 7"/>
          <p:cNvSpPr>
            <a:spLocks noChangeArrowheads="1"/>
          </p:cNvSpPr>
          <p:nvPr/>
        </p:nvSpPr>
        <p:spPr bwMode="auto">
          <a:xfrm>
            <a:off x="1227138" y="4482214"/>
            <a:ext cx="127000" cy="122238"/>
          </a:xfrm>
          <a:prstGeom prst="ellipse">
            <a:avLst/>
          </a:prstGeom>
          <a:solidFill>
            <a:srgbClr val="3333FF"/>
          </a:solidFill>
          <a:ln w="9525">
            <a:solidFill>
              <a:schemeClr val="tx1"/>
            </a:solidFill>
            <a:round/>
            <a:headEnd/>
            <a:tailEnd/>
          </a:ln>
        </p:spPr>
        <p:txBody>
          <a:bodyPr wrap="none" anchor="ctr"/>
          <a:lstStyle/>
          <a:p>
            <a:endParaRPr lang="en-US"/>
          </a:p>
        </p:txBody>
      </p:sp>
      <p:sp>
        <p:nvSpPr>
          <p:cNvPr id="5130" name="Oval 8"/>
          <p:cNvSpPr>
            <a:spLocks noChangeArrowheads="1"/>
          </p:cNvSpPr>
          <p:nvPr/>
        </p:nvSpPr>
        <p:spPr bwMode="auto">
          <a:xfrm>
            <a:off x="1227138" y="5037839"/>
            <a:ext cx="127000" cy="122238"/>
          </a:xfrm>
          <a:prstGeom prst="ellipse">
            <a:avLst/>
          </a:prstGeom>
          <a:solidFill>
            <a:srgbClr val="3333FF"/>
          </a:solidFill>
          <a:ln w="9525">
            <a:solidFill>
              <a:schemeClr val="tx1"/>
            </a:solidFill>
            <a:round/>
            <a:headEnd/>
            <a:tailEnd/>
          </a:ln>
        </p:spPr>
        <p:txBody>
          <a:bodyPr wrap="none" anchor="ctr"/>
          <a:lstStyle/>
          <a:p>
            <a:endParaRPr lang="en-US"/>
          </a:p>
        </p:txBody>
      </p:sp>
      <p:sp>
        <p:nvSpPr>
          <p:cNvPr id="5131" name="Oval 9"/>
          <p:cNvSpPr>
            <a:spLocks noChangeArrowheads="1"/>
          </p:cNvSpPr>
          <p:nvPr/>
        </p:nvSpPr>
        <p:spPr bwMode="auto">
          <a:xfrm>
            <a:off x="595313" y="4666364"/>
            <a:ext cx="127000" cy="123825"/>
          </a:xfrm>
          <a:prstGeom prst="ellipse">
            <a:avLst/>
          </a:prstGeom>
          <a:solidFill>
            <a:srgbClr val="3333FF"/>
          </a:solidFill>
          <a:ln w="9525">
            <a:solidFill>
              <a:schemeClr val="tx1"/>
            </a:solidFill>
            <a:round/>
            <a:headEnd/>
            <a:tailEnd/>
          </a:ln>
        </p:spPr>
        <p:txBody>
          <a:bodyPr wrap="none" anchor="ctr"/>
          <a:lstStyle/>
          <a:p>
            <a:endParaRPr lang="en-US"/>
          </a:p>
        </p:txBody>
      </p:sp>
      <p:sp>
        <p:nvSpPr>
          <p:cNvPr id="5132" name="Oval 10"/>
          <p:cNvSpPr>
            <a:spLocks noChangeArrowheads="1"/>
          </p:cNvSpPr>
          <p:nvPr/>
        </p:nvSpPr>
        <p:spPr bwMode="auto">
          <a:xfrm>
            <a:off x="2555875" y="3678939"/>
            <a:ext cx="125413" cy="123825"/>
          </a:xfrm>
          <a:prstGeom prst="ellipse">
            <a:avLst/>
          </a:prstGeom>
          <a:solidFill>
            <a:srgbClr val="FF0000"/>
          </a:solidFill>
          <a:ln w="9525">
            <a:solidFill>
              <a:schemeClr val="tx1"/>
            </a:solidFill>
            <a:round/>
            <a:headEnd/>
            <a:tailEnd/>
          </a:ln>
        </p:spPr>
        <p:txBody>
          <a:bodyPr wrap="none" anchor="ctr"/>
          <a:lstStyle/>
          <a:p>
            <a:endParaRPr lang="en-US"/>
          </a:p>
        </p:txBody>
      </p:sp>
      <p:sp>
        <p:nvSpPr>
          <p:cNvPr id="5133" name="Oval 11"/>
          <p:cNvSpPr>
            <a:spLocks noChangeArrowheads="1"/>
          </p:cNvSpPr>
          <p:nvPr/>
        </p:nvSpPr>
        <p:spPr bwMode="auto">
          <a:xfrm>
            <a:off x="3187700" y="3926589"/>
            <a:ext cx="127000" cy="123825"/>
          </a:xfrm>
          <a:prstGeom prst="ellipse">
            <a:avLst/>
          </a:prstGeom>
          <a:solidFill>
            <a:srgbClr val="FF0000"/>
          </a:solidFill>
          <a:ln w="9525">
            <a:solidFill>
              <a:schemeClr val="tx1"/>
            </a:solidFill>
            <a:round/>
            <a:headEnd/>
            <a:tailEnd/>
          </a:ln>
        </p:spPr>
        <p:txBody>
          <a:bodyPr wrap="none" anchor="ctr"/>
          <a:lstStyle/>
          <a:p>
            <a:endParaRPr lang="en-US"/>
          </a:p>
        </p:txBody>
      </p:sp>
      <p:sp>
        <p:nvSpPr>
          <p:cNvPr id="5134" name="Oval 12"/>
          <p:cNvSpPr>
            <a:spLocks noChangeArrowheads="1"/>
          </p:cNvSpPr>
          <p:nvPr/>
        </p:nvSpPr>
        <p:spPr bwMode="auto">
          <a:xfrm>
            <a:off x="3378200" y="4482214"/>
            <a:ext cx="125413" cy="122238"/>
          </a:xfrm>
          <a:prstGeom prst="ellipse">
            <a:avLst/>
          </a:prstGeom>
          <a:solidFill>
            <a:srgbClr val="FF0000"/>
          </a:solidFill>
          <a:ln w="9525">
            <a:solidFill>
              <a:schemeClr val="tx1"/>
            </a:solidFill>
            <a:round/>
            <a:headEnd/>
            <a:tailEnd/>
          </a:ln>
        </p:spPr>
        <p:txBody>
          <a:bodyPr wrap="none" anchor="ctr"/>
          <a:lstStyle/>
          <a:p>
            <a:endParaRPr lang="en-US"/>
          </a:p>
        </p:txBody>
      </p:sp>
      <p:sp>
        <p:nvSpPr>
          <p:cNvPr id="5135" name="Oval 13"/>
          <p:cNvSpPr>
            <a:spLocks noChangeArrowheads="1"/>
          </p:cNvSpPr>
          <p:nvPr/>
        </p:nvSpPr>
        <p:spPr bwMode="auto">
          <a:xfrm>
            <a:off x="2176463" y="3432877"/>
            <a:ext cx="125412" cy="123825"/>
          </a:xfrm>
          <a:prstGeom prst="ellipse">
            <a:avLst/>
          </a:prstGeom>
          <a:solidFill>
            <a:srgbClr val="FF0000"/>
          </a:solidFill>
          <a:ln w="9525">
            <a:solidFill>
              <a:schemeClr val="tx1"/>
            </a:solidFill>
            <a:round/>
            <a:headEnd/>
            <a:tailEnd/>
          </a:ln>
        </p:spPr>
        <p:txBody>
          <a:bodyPr wrap="none" anchor="ctr"/>
          <a:lstStyle/>
          <a:p>
            <a:endParaRPr lang="en-US"/>
          </a:p>
        </p:txBody>
      </p:sp>
      <p:sp>
        <p:nvSpPr>
          <p:cNvPr id="5136" name="Oval 14"/>
          <p:cNvSpPr>
            <a:spLocks noChangeArrowheads="1"/>
          </p:cNvSpPr>
          <p:nvPr/>
        </p:nvSpPr>
        <p:spPr bwMode="auto">
          <a:xfrm>
            <a:off x="3883025" y="5098164"/>
            <a:ext cx="127000" cy="123825"/>
          </a:xfrm>
          <a:prstGeom prst="ellipse">
            <a:avLst/>
          </a:prstGeom>
          <a:solidFill>
            <a:srgbClr val="FF0000"/>
          </a:solidFill>
          <a:ln w="9525">
            <a:solidFill>
              <a:schemeClr val="tx1"/>
            </a:solidFill>
            <a:round/>
            <a:headEnd/>
            <a:tailEnd/>
          </a:ln>
        </p:spPr>
        <p:txBody>
          <a:bodyPr wrap="none" anchor="ctr"/>
          <a:lstStyle/>
          <a:p>
            <a:endParaRPr lang="en-US"/>
          </a:p>
        </p:txBody>
      </p:sp>
      <p:sp>
        <p:nvSpPr>
          <p:cNvPr id="5137" name="Oval 15"/>
          <p:cNvSpPr>
            <a:spLocks noChangeArrowheads="1"/>
          </p:cNvSpPr>
          <p:nvPr/>
        </p:nvSpPr>
        <p:spPr bwMode="auto">
          <a:xfrm>
            <a:off x="4073525" y="4172652"/>
            <a:ext cx="125413" cy="123825"/>
          </a:xfrm>
          <a:prstGeom prst="ellipse">
            <a:avLst/>
          </a:prstGeom>
          <a:solidFill>
            <a:srgbClr val="FF0000"/>
          </a:solidFill>
          <a:ln w="9525">
            <a:solidFill>
              <a:schemeClr val="tx1"/>
            </a:solidFill>
            <a:round/>
            <a:headEnd/>
            <a:tailEnd/>
          </a:ln>
        </p:spPr>
        <p:txBody>
          <a:bodyPr wrap="none" anchor="ctr"/>
          <a:lstStyle/>
          <a:p>
            <a:endParaRPr lang="en-US"/>
          </a:p>
        </p:txBody>
      </p:sp>
      <p:sp>
        <p:nvSpPr>
          <p:cNvPr id="5138" name="Oval 16"/>
          <p:cNvSpPr>
            <a:spLocks noChangeArrowheads="1"/>
          </p:cNvSpPr>
          <p:nvPr/>
        </p:nvSpPr>
        <p:spPr bwMode="auto">
          <a:xfrm>
            <a:off x="1860550" y="5839527"/>
            <a:ext cx="125413" cy="123825"/>
          </a:xfrm>
          <a:prstGeom prst="ellipse">
            <a:avLst/>
          </a:prstGeom>
          <a:solidFill>
            <a:srgbClr val="3333FF"/>
          </a:solidFill>
          <a:ln w="9525">
            <a:solidFill>
              <a:schemeClr val="tx1"/>
            </a:solidFill>
            <a:round/>
            <a:headEnd/>
            <a:tailEnd/>
          </a:ln>
        </p:spPr>
        <p:txBody>
          <a:bodyPr wrap="none" anchor="ctr"/>
          <a:lstStyle/>
          <a:p>
            <a:endParaRPr lang="en-US"/>
          </a:p>
        </p:txBody>
      </p:sp>
      <p:sp>
        <p:nvSpPr>
          <p:cNvPr id="5139" name="Oval 17"/>
          <p:cNvSpPr>
            <a:spLocks noChangeArrowheads="1"/>
          </p:cNvSpPr>
          <p:nvPr/>
        </p:nvSpPr>
        <p:spPr bwMode="auto">
          <a:xfrm>
            <a:off x="3378200" y="3247139"/>
            <a:ext cx="125413" cy="123825"/>
          </a:xfrm>
          <a:prstGeom prst="ellipse">
            <a:avLst/>
          </a:prstGeom>
          <a:solidFill>
            <a:srgbClr val="FF0000"/>
          </a:solidFill>
          <a:ln w="9525">
            <a:solidFill>
              <a:schemeClr val="tx1"/>
            </a:solidFill>
            <a:round/>
            <a:headEnd/>
            <a:tailEnd/>
          </a:ln>
        </p:spPr>
        <p:txBody>
          <a:bodyPr wrap="none" anchor="ctr"/>
          <a:lstStyle/>
          <a:p>
            <a:endParaRPr lang="en-US"/>
          </a:p>
        </p:txBody>
      </p:sp>
      <p:sp>
        <p:nvSpPr>
          <p:cNvPr id="5140" name="Oval 18"/>
          <p:cNvSpPr>
            <a:spLocks noChangeArrowheads="1"/>
          </p:cNvSpPr>
          <p:nvPr/>
        </p:nvSpPr>
        <p:spPr bwMode="auto">
          <a:xfrm>
            <a:off x="4452938" y="4914014"/>
            <a:ext cx="125412" cy="123825"/>
          </a:xfrm>
          <a:prstGeom prst="ellipse">
            <a:avLst/>
          </a:prstGeom>
          <a:solidFill>
            <a:srgbClr val="FF0000"/>
          </a:solidFill>
          <a:ln w="9525">
            <a:solidFill>
              <a:schemeClr val="tx1"/>
            </a:solidFill>
            <a:round/>
            <a:headEnd/>
            <a:tailEnd/>
          </a:ln>
        </p:spPr>
        <p:txBody>
          <a:bodyPr wrap="none" anchor="ctr"/>
          <a:lstStyle/>
          <a:p>
            <a:endParaRPr lang="en-US"/>
          </a:p>
        </p:txBody>
      </p:sp>
      <p:sp>
        <p:nvSpPr>
          <p:cNvPr id="5141" name="Line 19"/>
          <p:cNvSpPr>
            <a:spLocks noChangeShapeType="1"/>
          </p:cNvSpPr>
          <p:nvPr/>
        </p:nvSpPr>
        <p:spPr bwMode="auto">
          <a:xfrm>
            <a:off x="1417638" y="3247139"/>
            <a:ext cx="2276475" cy="2962275"/>
          </a:xfrm>
          <a:prstGeom prst="line">
            <a:avLst/>
          </a:prstGeom>
          <a:noFill/>
          <a:ln w="38100">
            <a:solidFill>
              <a:schemeClr val="tx1"/>
            </a:solidFill>
            <a:round/>
            <a:headEnd/>
            <a:tailEnd/>
          </a:ln>
        </p:spPr>
        <p:txBody>
          <a:bodyPr/>
          <a:lstStyle/>
          <a:p>
            <a:endParaRPr lang="en-US"/>
          </a:p>
        </p:txBody>
      </p:sp>
      <p:sp>
        <p:nvSpPr>
          <p:cNvPr id="5142" name="Oval 20"/>
          <p:cNvSpPr>
            <a:spLocks noChangeArrowheads="1"/>
          </p:cNvSpPr>
          <p:nvPr/>
        </p:nvSpPr>
        <p:spPr bwMode="auto">
          <a:xfrm>
            <a:off x="2428875" y="2939164"/>
            <a:ext cx="127000" cy="123825"/>
          </a:xfrm>
          <a:prstGeom prst="ellipse">
            <a:avLst/>
          </a:prstGeom>
          <a:solidFill>
            <a:srgbClr val="FF0000"/>
          </a:solidFill>
          <a:ln w="9525">
            <a:solidFill>
              <a:schemeClr val="tx1"/>
            </a:solidFill>
            <a:round/>
            <a:headEnd/>
            <a:tailEnd/>
          </a:ln>
        </p:spPr>
        <p:txBody>
          <a:bodyPr wrap="none" anchor="ctr"/>
          <a:lstStyle/>
          <a:p>
            <a:endParaRPr lang="en-US"/>
          </a:p>
        </p:txBody>
      </p:sp>
      <p:sp>
        <p:nvSpPr>
          <p:cNvPr id="5143" name="Oval 21"/>
          <p:cNvSpPr>
            <a:spLocks noChangeArrowheads="1"/>
          </p:cNvSpPr>
          <p:nvPr/>
        </p:nvSpPr>
        <p:spPr bwMode="auto">
          <a:xfrm>
            <a:off x="2555875" y="6209414"/>
            <a:ext cx="125413" cy="123825"/>
          </a:xfrm>
          <a:prstGeom prst="ellipse">
            <a:avLst/>
          </a:prstGeom>
          <a:solidFill>
            <a:srgbClr val="3333FF"/>
          </a:solidFill>
          <a:ln w="9525">
            <a:solidFill>
              <a:schemeClr val="tx1"/>
            </a:solidFill>
            <a:round/>
            <a:headEnd/>
            <a:tailEnd/>
          </a:ln>
        </p:spPr>
        <p:txBody>
          <a:bodyPr wrap="none" anchor="ctr"/>
          <a:lstStyle/>
          <a:p>
            <a:endParaRPr lang="en-US"/>
          </a:p>
        </p:txBody>
      </p:sp>
      <p:sp>
        <p:nvSpPr>
          <p:cNvPr id="1104918" name="Line 22"/>
          <p:cNvSpPr>
            <a:spLocks noChangeShapeType="1"/>
          </p:cNvSpPr>
          <p:nvPr/>
        </p:nvSpPr>
        <p:spPr bwMode="auto">
          <a:xfrm>
            <a:off x="1101725" y="3494789"/>
            <a:ext cx="2276475" cy="2962275"/>
          </a:xfrm>
          <a:prstGeom prst="line">
            <a:avLst/>
          </a:prstGeom>
          <a:noFill/>
          <a:ln w="38100">
            <a:solidFill>
              <a:schemeClr val="tx1"/>
            </a:solidFill>
            <a:prstDash val="dash"/>
            <a:round/>
            <a:headEnd/>
            <a:tailEnd/>
          </a:ln>
        </p:spPr>
        <p:txBody>
          <a:bodyPr/>
          <a:lstStyle/>
          <a:p>
            <a:endParaRPr lang="en-US"/>
          </a:p>
        </p:txBody>
      </p:sp>
      <p:sp>
        <p:nvSpPr>
          <p:cNvPr id="1104919" name="Line 23"/>
          <p:cNvSpPr>
            <a:spLocks noChangeShapeType="1"/>
          </p:cNvSpPr>
          <p:nvPr/>
        </p:nvSpPr>
        <p:spPr bwMode="auto">
          <a:xfrm>
            <a:off x="1733550" y="3062989"/>
            <a:ext cx="2212975" cy="2838450"/>
          </a:xfrm>
          <a:prstGeom prst="line">
            <a:avLst/>
          </a:prstGeom>
          <a:noFill/>
          <a:ln w="38100">
            <a:solidFill>
              <a:schemeClr val="tx1"/>
            </a:solidFill>
            <a:prstDash val="dash"/>
            <a:round/>
            <a:headEnd/>
            <a:tailEnd/>
          </a:ln>
        </p:spPr>
        <p:txBody>
          <a:bodyPr/>
          <a:lstStyle/>
          <a:p>
            <a:endParaRPr lang="en-US"/>
          </a:p>
        </p:txBody>
      </p:sp>
      <p:sp>
        <p:nvSpPr>
          <p:cNvPr id="5146" name="Oval 24"/>
          <p:cNvSpPr>
            <a:spLocks noChangeArrowheads="1"/>
          </p:cNvSpPr>
          <p:nvPr/>
        </p:nvSpPr>
        <p:spPr bwMode="auto">
          <a:xfrm>
            <a:off x="1860550" y="4544127"/>
            <a:ext cx="125413" cy="122237"/>
          </a:xfrm>
          <a:prstGeom prst="ellipse">
            <a:avLst/>
          </a:prstGeom>
          <a:solidFill>
            <a:srgbClr val="3333FF"/>
          </a:solidFill>
          <a:ln w="9525">
            <a:solidFill>
              <a:schemeClr val="tx1"/>
            </a:solidFill>
            <a:round/>
            <a:headEnd/>
            <a:tailEnd/>
          </a:ln>
        </p:spPr>
        <p:txBody>
          <a:bodyPr wrap="none" anchor="ctr"/>
          <a:lstStyle/>
          <a:p>
            <a:endParaRPr lang="en-US"/>
          </a:p>
        </p:txBody>
      </p:sp>
      <p:sp>
        <p:nvSpPr>
          <p:cNvPr id="5147" name="Oval 25"/>
          <p:cNvSpPr>
            <a:spLocks noChangeArrowheads="1"/>
          </p:cNvSpPr>
          <p:nvPr/>
        </p:nvSpPr>
        <p:spPr bwMode="auto">
          <a:xfrm>
            <a:off x="2365375" y="5221989"/>
            <a:ext cx="127000" cy="123825"/>
          </a:xfrm>
          <a:prstGeom prst="ellipse">
            <a:avLst/>
          </a:prstGeom>
          <a:solidFill>
            <a:srgbClr val="3333FF"/>
          </a:solidFill>
          <a:ln w="9525">
            <a:solidFill>
              <a:schemeClr val="tx1"/>
            </a:solidFill>
            <a:round/>
            <a:headEnd/>
            <a:tailEnd/>
          </a:ln>
        </p:spPr>
        <p:txBody>
          <a:bodyPr wrap="none" anchor="ctr"/>
          <a:lstStyle/>
          <a:p>
            <a:endParaRPr lang="en-US"/>
          </a:p>
        </p:txBody>
      </p:sp>
      <p:sp>
        <p:nvSpPr>
          <p:cNvPr id="5148" name="Oval 26"/>
          <p:cNvSpPr>
            <a:spLocks noChangeArrowheads="1"/>
          </p:cNvSpPr>
          <p:nvPr/>
        </p:nvSpPr>
        <p:spPr bwMode="auto">
          <a:xfrm>
            <a:off x="2808288" y="4482214"/>
            <a:ext cx="127000" cy="122238"/>
          </a:xfrm>
          <a:prstGeom prst="ellipse">
            <a:avLst/>
          </a:prstGeom>
          <a:solidFill>
            <a:srgbClr val="FF0000"/>
          </a:solidFill>
          <a:ln w="9525">
            <a:solidFill>
              <a:schemeClr val="tx1"/>
            </a:solidFill>
            <a:round/>
            <a:headEnd/>
            <a:tailEnd/>
          </a:ln>
        </p:spPr>
        <p:txBody>
          <a:bodyPr wrap="none" anchor="ctr"/>
          <a:lstStyle/>
          <a:p>
            <a:endParaRPr lang="en-US"/>
          </a:p>
        </p:txBody>
      </p:sp>
      <p:sp>
        <p:nvSpPr>
          <p:cNvPr id="1104923" name="Line 27"/>
          <p:cNvSpPr>
            <a:spLocks noChangeShapeType="1"/>
          </p:cNvSpPr>
          <p:nvPr/>
        </p:nvSpPr>
        <p:spPr bwMode="auto">
          <a:xfrm flipV="1">
            <a:off x="3378200" y="5963352"/>
            <a:ext cx="631825" cy="493712"/>
          </a:xfrm>
          <a:prstGeom prst="line">
            <a:avLst/>
          </a:prstGeom>
          <a:noFill/>
          <a:ln w="19050">
            <a:solidFill>
              <a:srgbClr val="FF0000"/>
            </a:solidFill>
            <a:round/>
            <a:headEnd type="stealth" w="med" len="med"/>
            <a:tailEnd type="stealth" w="med" len="med"/>
          </a:ln>
        </p:spPr>
        <p:txBody>
          <a:bodyPr/>
          <a:lstStyle/>
          <a:p>
            <a:endParaRPr lang="en-US"/>
          </a:p>
        </p:txBody>
      </p:sp>
      <p:sp>
        <p:nvSpPr>
          <p:cNvPr id="1104924" name="Freeform 28"/>
          <p:cNvSpPr>
            <a:spLocks/>
          </p:cNvSpPr>
          <p:nvPr/>
        </p:nvSpPr>
        <p:spPr bwMode="auto">
          <a:xfrm>
            <a:off x="815975" y="4790189"/>
            <a:ext cx="1044575" cy="1406525"/>
          </a:xfrm>
          <a:custGeom>
            <a:avLst/>
            <a:gdLst>
              <a:gd name="T0" fmla="*/ 2147483647 w 792"/>
              <a:gd name="T1" fmla="*/ 0 h 1094"/>
              <a:gd name="T2" fmla="*/ 2147483647 w 792"/>
              <a:gd name="T3" fmla="*/ 2147483647 h 1094"/>
              <a:gd name="T4" fmla="*/ 0 w 792"/>
              <a:gd name="T5" fmla="*/ 2147483647 h 1094"/>
              <a:gd name="T6" fmla="*/ 0 60000 65536"/>
              <a:gd name="T7" fmla="*/ 0 60000 65536"/>
              <a:gd name="T8" fmla="*/ 0 60000 65536"/>
              <a:gd name="T9" fmla="*/ 0 w 792"/>
              <a:gd name="T10" fmla="*/ 0 h 1094"/>
              <a:gd name="T11" fmla="*/ 792 w 792"/>
              <a:gd name="T12" fmla="*/ 1094 h 1094"/>
            </a:gdLst>
            <a:ahLst/>
            <a:cxnLst>
              <a:cxn ang="T6">
                <a:pos x="T0" y="T1"/>
              </a:cxn>
              <a:cxn ang="T7">
                <a:pos x="T2" y="T3"/>
              </a:cxn>
              <a:cxn ang="T8">
                <a:pos x="T4" y="T5"/>
              </a:cxn>
            </a:cxnLst>
            <a:rect l="T9" t="T10" r="T11" b="T12"/>
            <a:pathLst>
              <a:path w="792" h="1094">
                <a:moveTo>
                  <a:pt x="792" y="0"/>
                </a:moveTo>
                <a:cubicBezTo>
                  <a:pt x="668" y="268"/>
                  <a:pt x="540" y="538"/>
                  <a:pt x="408" y="720"/>
                </a:cubicBezTo>
                <a:cubicBezTo>
                  <a:pt x="276" y="902"/>
                  <a:pt x="85" y="1016"/>
                  <a:pt x="0" y="1094"/>
                </a:cubicBezTo>
              </a:path>
            </a:pathLst>
          </a:custGeom>
          <a:noFill/>
          <a:ln w="19050">
            <a:solidFill>
              <a:srgbClr val="FF0000"/>
            </a:solidFill>
            <a:round/>
            <a:headEnd type="stealth" w="lg" len="lg"/>
            <a:tailEnd/>
          </a:ln>
        </p:spPr>
        <p:txBody>
          <a:bodyPr/>
          <a:lstStyle/>
          <a:p>
            <a:endParaRPr lang="en-US"/>
          </a:p>
        </p:txBody>
      </p:sp>
      <p:sp>
        <p:nvSpPr>
          <p:cNvPr id="1104925" name="Freeform 29"/>
          <p:cNvSpPr>
            <a:spLocks/>
          </p:cNvSpPr>
          <p:nvPr/>
        </p:nvSpPr>
        <p:spPr bwMode="auto">
          <a:xfrm>
            <a:off x="784225" y="5469639"/>
            <a:ext cx="1517650" cy="739775"/>
          </a:xfrm>
          <a:custGeom>
            <a:avLst/>
            <a:gdLst>
              <a:gd name="T0" fmla="*/ 2147483647 w 1152"/>
              <a:gd name="T1" fmla="*/ 0 h 576"/>
              <a:gd name="T2" fmla="*/ 2147483647 w 1152"/>
              <a:gd name="T3" fmla="*/ 2147483647 h 576"/>
              <a:gd name="T4" fmla="*/ 0 w 1152"/>
              <a:gd name="T5" fmla="*/ 2147483647 h 576"/>
              <a:gd name="T6" fmla="*/ 0 60000 65536"/>
              <a:gd name="T7" fmla="*/ 0 60000 65536"/>
              <a:gd name="T8" fmla="*/ 0 60000 65536"/>
              <a:gd name="T9" fmla="*/ 0 w 1152"/>
              <a:gd name="T10" fmla="*/ 0 h 576"/>
              <a:gd name="T11" fmla="*/ 1152 w 1152"/>
              <a:gd name="T12" fmla="*/ 576 h 576"/>
            </a:gdLst>
            <a:ahLst/>
            <a:cxnLst>
              <a:cxn ang="T6">
                <a:pos x="T0" y="T1"/>
              </a:cxn>
              <a:cxn ang="T7">
                <a:pos x="T2" y="T3"/>
              </a:cxn>
              <a:cxn ang="T8">
                <a:pos x="T4" y="T5"/>
              </a:cxn>
            </a:cxnLst>
            <a:rect l="T9" t="T10" r="T11" b="T12"/>
            <a:pathLst>
              <a:path w="1152" h="576">
                <a:moveTo>
                  <a:pt x="1152" y="0"/>
                </a:moveTo>
                <a:cubicBezTo>
                  <a:pt x="1053" y="55"/>
                  <a:pt x="751" y="233"/>
                  <a:pt x="559" y="329"/>
                </a:cubicBezTo>
                <a:cubicBezTo>
                  <a:pt x="367" y="425"/>
                  <a:pt x="117" y="525"/>
                  <a:pt x="0" y="576"/>
                </a:cubicBezTo>
              </a:path>
            </a:pathLst>
          </a:custGeom>
          <a:noFill/>
          <a:ln w="19050">
            <a:solidFill>
              <a:srgbClr val="FF0000"/>
            </a:solidFill>
            <a:round/>
            <a:headEnd type="stealth" w="lg" len="lg"/>
            <a:tailEnd/>
          </a:ln>
        </p:spPr>
        <p:txBody>
          <a:bodyPr/>
          <a:lstStyle/>
          <a:p>
            <a:endParaRPr lang="en-US"/>
          </a:p>
        </p:txBody>
      </p:sp>
      <p:sp>
        <p:nvSpPr>
          <p:cNvPr id="1104926" name="Freeform 30"/>
          <p:cNvSpPr>
            <a:spLocks/>
          </p:cNvSpPr>
          <p:nvPr/>
        </p:nvSpPr>
        <p:spPr bwMode="auto">
          <a:xfrm>
            <a:off x="815975" y="4728277"/>
            <a:ext cx="1865313" cy="1468437"/>
          </a:xfrm>
          <a:custGeom>
            <a:avLst/>
            <a:gdLst>
              <a:gd name="T0" fmla="*/ 2147483647 w 1416"/>
              <a:gd name="T1" fmla="*/ 0 h 1142"/>
              <a:gd name="T2" fmla="*/ 2147483647 w 1416"/>
              <a:gd name="T3" fmla="*/ 2147483647 h 1142"/>
              <a:gd name="T4" fmla="*/ 0 w 1416"/>
              <a:gd name="T5" fmla="*/ 2147483647 h 1142"/>
              <a:gd name="T6" fmla="*/ 0 60000 65536"/>
              <a:gd name="T7" fmla="*/ 0 60000 65536"/>
              <a:gd name="T8" fmla="*/ 0 60000 65536"/>
              <a:gd name="T9" fmla="*/ 0 w 1416"/>
              <a:gd name="T10" fmla="*/ 0 h 1142"/>
              <a:gd name="T11" fmla="*/ 1416 w 1416"/>
              <a:gd name="T12" fmla="*/ 1142 h 1142"/>
            </a:gdLst>
            <a:ahLst/>
            <a:cxnLst>
              <a:cxn ang="T6">
                <a:pos x="T0" y="T1"/>
              </a:cxn>
              <a:cxn ang="T7">
                <a:pos x="T2" y="T3"/>
              </a:cxn>
              <a:cxn ang="T8">
                <a:pos x="T4" y="T5"/>
              </a:cxn>
            </a:cxnLst>
            <a:rect l="T9" t="T10" r="T11" b="T12"/>
            <a:pathLst>
              <a:path w="1416" h="1142">
                <a:moveTo>
                  <a:pt x="1416" y="0"/>
                </a:moveTo>
                <a:cubicBezTo>
                  <a:pt x="1297" y="111"/>
                  <a:pt x="935" y="479"/>
                  <a:pt x="699" y="669"/>
                </a:cubicBezTo>
                <a:cubicBezTo>
                  <a:pt x="463" y="859"/>
                  <a:pt x="146" y="1044"/>
                  <a:pt x="0" y="1142"/>
                </a:cubicBezTo>
              </a:path>
            </a:pathLst>
          </a:custGeom>
          <a:noFill/>
          <a:ln w="19050">
            <a:solidFill>
              <a:srgbClr val="FF0000"/>
            </a:solidFill>
            <a:round/>
            <a:headEnd type="stealth" w="lg" len="lg"/>
            <a:tailEnd/>
          </a:ln>
        </p:spPr>
        <p:txBody>
          <a:bodyPr/>
          <a:lstStyle/>
          <a:p>
            <a:endParaRPr lang="en-US"/>
          </a:p>
        </p:txBody>
      </p:sp>
      <p:sp>
        <p:nvSpPr>
          <p:cNvPr id="1104927" name="Text Box 31"/>
          <p:cNvSpPr txBox="1">
            <a:spLocks noChangeArrowheads="1"/>
          </p:cNvSpPr>
          <p:nvPr/>
        </p:nvSpPr>
        <p:spPr bwMode="auto">
          <a:xfrm>
            <a:off x="76200" y="6164964"/>
            <a:ext cx="1960563" cy="396875"/>
          </a:xfrm>
          <a:prstGeom prst="rect">
            <a:avLst/>
          </a:prstGeom>
          <a:noFill/>
          <a:ln w="9525">
            <a:noFill/>
            <a:miter lim="800000"/>
            <a:headEnd/>
            <a:tailEnd/>
          </a:ln>
        </p:spPr>
        <p:txBody>
          <a:bodyPr wrap="none">
            <a:spAutoFit/>
          </a:bodyPr>
          <a:lstStyle/>
          <a:p>
            <a:r>
              <a:rPr lang="en-US" sz="2000"/>
              <a:t>Support vectors</a:t>
            </a:r>
          </a:p>
        </p:txBody>
      </p:sp>
      <p:sp>
        <p:nvSpPr>
          <p:cNvPr id="1104928" name="Oval 32"/>
          <p:cNvSpPr>
            <a:spLocks noChangeArrowheads="1"/>
          </p:cNvSpPr>
          <p:nvPr/>
        </p:nvSpPr>
        <p:spPr bwMode="auto">
          <a:xfrm>
            <a:off x="1733550" y="4420302"/>
            <a:ext cx="379413" cy="369887"/>
          </a:xfrm>
          <a:prstGeom prst="ellipse">
            <a:avLst/>
          </a:prstGeom>
          <a:noFill/>
          <a:ln w="9525">
            <a:solidFill>
              <a:schemeClr val="tx1"/>
            </a:solidFill>
            <a:round/>
            <a:headEnd/>
            <a:tailEnd/>
          </a:ln>
        </p:spPr>
        <p:txBody>
          <a:bodyPr wrap="none" anchor="ctr"/>
          <a:lstStyle/>
          <a:p>
            <a:endParaRPr lang="en-US"/>
          </a:p>
        </p:txBody>
      </p:sp>
      <p:sp>
        <p:nvSpPr>
          <p:cNvPr id="1104929" name="Oval 33"/>
          <p:cNvSpPr>
            <a:spLocks noChangeArrowheads="1"/>
          </p:cNvSpPr>
          <p:nvPr/>
        </p:nvSpPr>
        <p:spPr bwMode="auto">
          <a:xfrm>
            <a:off x="2681288" y="4358389"/>
            <a:ext cx="379412" cy="369888"/>
          </a:xfrm>
          <a:prstGeom prst="ellipse">
            <a:avLst/>
          </a:prstGeom>
          <a:noFill/>
          <a:ln w="9525">
            <a:solidFill>
              <a:schemeClr val="tx1"/>
            </a:solidFill>
            <a:round/>
            <a:headEnd/>
            <a:tailEnd/>
          </a:ln>
        </p:spPr>
        <p:txBody>
          <a:bodyPr wrap="none" anchor="ctr"/>
          <a:lstStyle/>
          <a:p>
            <a:endParaRPr lang="en-US"/>
          </a:p>
        </p:txBody>
      </p:sp>
      <p:sp>
        <p:nvSpPr>
          <p:cNvPr id="1104930" name="Oval 34"/>
          <p:cNvSpPr>
            <a:spLocks noChangeArrowheads="1"/>
          </p:cNvSpPr>
          <p:nvPr/>
        </p:nvSpPr>
        <p:spPr bwMode="auto">
          <a:xfrm>
            <a:off x="2239963" y="5098164"/>
            <a:ext cx="379412" cy="371475"/>
          </a:xfrm>
          <a:prstGeom prst="ellipse">
            <a:avLst/>
          </a:prstGeom>
          <a:noFill/>
          <a:ln w="9525">
            <a:solidFill>
              <a:schemeClr val="tx1"/>
            </a:solidFill>
            <a:round/>
            <a:headEnd/>
            <a:tailEnd/>
          </a:ln>
        </p:spPr>
        <p:txBody>
          <a:bodyPr wrap="none" anchor="ctr"/>
          <a:lstStyle/>
          <a:p>
            <a:endParaRPr lang="en-US"/>
          </a:p>
        </p:txBody>
      </p:sp>
      <p:sp>
        <p:nvSpPr>
          <p:cNvPr id="1104935" name="Text Box 39"/>
          <p:cNvSpPr txBox="1">
            <a:spLocks noChangeArrowheads="1"/>
          </p:cNvSpPr>
          <p:nvPr/>
        </p:nvSpPr>
        <p:spPr bwMode="auto">
          <a:xfrm>
            <a:off x="4724400" y="3959927"/>
            <a:ext cx="2971800" cy="396875"/>
          </a:xfrm>
          <a:prstGeom prst="rect">
            <a:avLst/>
          </a:prstGeom>
          <a:noFill/>
          <a:ln w="9525">
            <a:noFill/>
            <a:miter lim="800000"/>
            <a:headEnd/>
            <a:tailEnd/>
          </a:ln>
        </p:spPr>
        <p:txBody>
          <a:bodyPr>
            <a:spAutoFit/>
          </a:bodyPr>
          <a:lstStyle/>
          <a:p>
            <a:r>
              <a:rPr lang="en-US" sz="2000"/>
              <a:t>For support, vectors, </a:t>
            </a:r>
          </a:p>
        </p:txBody>
      </p:sp>
      <p:graphicFrame>
        <p:nvGraphicFramePr>
          <p:cNvPr id="1104936" name="Object 40"/>
          <p:cNvGraphicFramePr>
            <a:graphicFrameLocks noGrp="1" noChangeAspect="1"/>
          </p:cNvGraphicFramePr>
          <p:nvPr>
            <p:ph sz="half" idx="4294967295"/>
          </p:nvPr>
        </p:nvGraphicFramePr>
        <p:xfrm>
          <a:off x="7391400" y="3929764"/>
          <a:ext cx="1752600" cy="457200"/>
        </p:xfrm>
        <a:graphic>
          <a:graphicData uri="http://schemas.openxmlformats.org/presentationml/2006/ole">
            <mc:AlternateContent xmlns:mc="http://schemas.openxmlformats.org/markup-compatibility/2006">
              <mc:Choice xmlns:v="urn:schemas-microsoft-com:vml" Requires="v">
                <p:oleObj spid="_x0000_s38182" name="Equation" r:id="rId6" imgW="876240" imgH="228600" progId="Equation.3">
                  <p:embed/>
                </p:oleObj>
              </mc:Choice>
              <mc:Fallback>
                <p:oleObj name="Equation" r:id="rId6" imgW="876240" imgH="22860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391400" y="3929764"/>
                        <a:ext cx="1752600" cy="45720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2216254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04918"/>
                                        </p:tgtEl>
                                        <p:attrNameLst>
                                          <p:attrName>style.visibility</p:attrName>
                                        </p:attrNameLst>
                                      </p:cBhvr>
                                      <p:to>
                                        <p:strVal val="visible"/>
                                      </p:to>
                                    </p:set>
                                    <p:animEffect transition="in" filter="fade">
                                      <p:cBhvr>
                                        <p:cTn id="7" dur="500"/>
                                        <p:tgtEl>
                                          <p:spTgt spid="110491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04919"/>
                                        </p:tgtEl>
                                        <p:attrNameLst>
                                          <p:attrName>style.visibility</p:attrName>
                                        </p:attrNameLst>
                                      </p:cBhvr>
                                      <p:to>
                                        <p:strVal val="visible"/>
                                      </p:to>
                                    </p:set>
                                    <p:animEffect transition="in" filter="fade">
                                      <p:cBhvr>
                                        <p:cTn id="10" dur="500"/>
                                        <p:tgtEl>
                                          <p:spTgt spid="110491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104901"/>
                                        </p:tgtEl>
                                        <p:attrNameLst>
                                          <p:attrName>style.visibility</p:attrName>
                                        </p:attrNameLst>
                                      </p:cBhvr>
                                      <p:to>
                                        <p:strVal val="visible"/>
                                      </p:to>
                                    </p:set>
                                    <p:animEffect transition="in" filter="fade">
                                      <p:cBhvr>
                                        <p:cTn id="15" dur="500"/>
                                        <p:tgtEl>
                                          <p:spTgt spid="1104901"/>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104923"/>
                                        </p:tgtEl>
                                        <p:attrNameLst>
                                          <p:attrName>style.visibility</p:attrName>
                                        </p:attrNameLst>
                                      </p:cBhvr>
                                      <p:to>
                                        <p:strVal val="visible"/>
                                      </p:to>
                                    </p:set>
                                    <p:animEffect transition="in" filter="fade">
                                      <p:cBhvr>
                                        <p:cTn id="18" dur="500"/>
                                        <p:tgtEl>
                                          <p:spTgt spid="110492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104930"/>
                                        </p:tgtEl>
                                        <p:attrNameLst>
                                          <p:attrName>style.visibility</p:attrName>
                                        </p:attrNameLst>
                                      </p:cBhvr>
                                      <p:to>
                                        <p:strVal val="visible"/>
                                      </p:to>
                                    </p:set>
                                    <p:animEffect transition="in" filter="fade">
                                      <p:cBhvr>
                                        <p:cTn id="23" dur="500"/>
                                        <p:tgtEl>
                                          <p:spTgt spid="1104930"/>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104929"/>
                                        </p:tgtEl>
                                        <p:attrNameLst>
                                          <p:attrName>style.visibility</p:attrName>
                                        </p:attrNameLst>
                                      </p:cBhvr>
                                      <p:to>
                                        <p:strVal val="visible"/>
                                      </p:to>
                                    </p:set>
                                    <p:animEffect transition="in" filter="fade">
                                      <p:cBhvr>
                                        <p:cTn id="26" dur="500"/>
                                        <p:tgtEl>
                                          <p:spTgt spid="1104929"/>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104924"/>
                                        </p:tgtEl>
                                        <p:attrNameLst>
                                          <p:attrName>style.visibility</p:attrName>
                                        </p:attrNameLst>
                                      </p:cBhvr>
                                      <p:to>
                                        <p:strVal val="visible"/>
                                      </p:to>
                                    </p:set>
                                    <p:animEffect transition="in" filter="fade">
                                      <p:cBhvr>
                                        <p:cTn id="29" dur="500"/>
                                        <p:tgtEl>
                                          <p:spTgt spid="1104924"/>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104926"/>
                                        </p:tgtEl>
                                        <p:attrNameLst>
                                          <p:attrName>style.visibility</p:attrName>
                                        </p:attrNameLst>
                                      </p:cBhvr>
                                      <p:to>
                                        <p:strVal val="visible"/>
                                      </p:to>
                                    </p:set>
                                    <p:animEffect transition="in" filter="fade">
                                      <p:cBhvr>
                                        <p:cTn id="32" dur="500"/>
                                        <p:tgtEl>
                                          <p:spTgt spid="1104926"/>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104925"/>
                                        </p:tgtEl>
                                        <p:attrNameLst>
                                          <p:attrName>style.visibility</p:attrName>
                                        </p:attrNameLst>
                                      </p:cBhvr>
                                      <p:to>
                                        <p:strVal val="visible"/>
                                      </p:to>
                                    </p:set>
                                    <p:animEffect transition="in" filter="fade">
                                      <p:cBhvr>
                                        <p:cTn id="35" dur="500"/>
                                        <p:tgtEl>
                                          <p:spTgt spid="1104925"/>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104927"/>
                                        </p:tgtEl>
                                        <p:attrNameLst>
                                          <p:attrName>style.visibility</p:attrName>
                                        </p:attrNameLst>
                                      </p:cBhvr>
                                      <p:to>
                                        <p:strVal val="visible"/>
                                      </p:to>
                                    </p:set>
                                    <p:animEffect transition="in" filter="fade">
                                      <p:cBhvr>
                                        <p:cTn id="38" dur="500"/>
                                        <p:tgtEl>
                                          <p:spTgt spid="1104927"/>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1104928"/>
                                        </p:tgtEl>
                                        <p:attrNameLst>
                                          <p:attrName>style.visibility</p:attrName>
                                        </p:attrNameLst>
                                      </p:cBhvr>
                                      <p:to>
                                        <p:strVal val="visible"/>
                                      </p:to>
                                    </p:set>
                                    <p:animEffect transition="in" filter="fade">
                                      <p:cBhvr>
                                        <p:cTn id="41" dur="500"/>
                                        <p:tgtEl>
                                          <p:spTgt spid="1104928"/>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1104900"/>
                                        </p:tgtEl>
                                        <p:attrNameLst>
                                          <p:attrName>style.visibility</p:attrName>
                                        </p:attrNameLst>
                                      </p:cBhvr>
                                      <p:to>
                                        <p:strVal val="visible"/>
                                      </p:to>
                                    </p:set>
                                    <p:animEffect transition="in" filter="fade">
                                      <p:cBhvr>
                                        <p:cTn id="46" dur="500"/>
                                        <p:tgtEl>
                                          <p:spTgt spid="1104900"/>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1104935"/>
                                        </p:tgtEl>
                                        <p:attrNameLst>
                                          <p:attrName>style.visibility</p:attrName>
                                        </p:attrNameLst>
                                      </p:cBhvr>
                                      <p:to>
                                        <p:strVal val="visible"/>
                                      </p:to>
                                    </p:set>
                                    <p:animEffect transition="in" filter="fade">
                                      <p:cBhvr>
                                        <p:cTn id="51" dur="500"/>
                                        <p:tgtEl>
                                          <p:spTgt spid="1104935"/>
                                        </p:tgtEl>
                                      </p:cBhvr>
                                    </p:animEffect>
                                  </p:childTnLst>
                                </p:cTn>
                              </p:par>
                              <p:par>
                                <p:cTn id="52" presetID="10" presetClass="entr" presetSubtype="0" fill="hold" nodeType="withEffect">
                                  <p:stCondLst>
                                    <p:cond delay="0"/>
                                  </p:stCondLst>
                                  <p:childTnLst>
                                    <p:set>
                                      <p:cBhvr>
                                        <p:cTn id="53" dur="1" fill="hold">
                                          <p:stCondLst>
                                            <p:cond delay="0"/>
                                          </p:stCondLst>
                                        </p:cTn>
                                        <p:tgtEl>
                                          <p:spTgt spid="1104936"/>
                                        </p:tgtEl>
                                        <p:attrNameLst>
                                          <p:attrName>style.visibility</p:attrName>
                                        </p:attrNameLst>
                                      </p:cBhvr>
                                      <p:to>
                                        <p:strVal val="visible"/>
                                      </p:to>
                                    </p:set>
                                    <p:animEffect transition="in" filter="fade">
                                      <p:cBhvr>
                                        <p:cTn id="54" dur="500"/>
                                        <p:tgtEl>
                                          <p:spTgt spid="11049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4901" grpId="0"/>
      <p:bldP spid="1104918" grpId="0" animBg="1"/>
      <p:bldP spid="1104919" grpId="0" animBg="1"/>
      <p:bldP spid="1104923" grpId="0" animBg="1"/>
      <p:bldP spid="1104924" grpId="0" animBg="1"/>
      <p:bldP spid="1104925" grpId="0" animBg="1"/>
      <p:bldP spid="1104926" grpId="0" animBg="1"/>
      <p:bldP spid="1104927" grpId="0"/>
      <p:bldP spid="1104928" grpId="0" animBg="1"/>
      <p:bldP spid="1104929" grpId="0" animBg="1"/>
      <p:bldP spid="1104930" grpId="0" animBg="1"/>
      <p:bldP spid="1104935"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5" name="Rectangle 2"/>
          <p:cNvSpPr>
            <a:spLocks noGrp="1" noChangeArrowheads="1"/>
          </p:cNvSpPr>
          <p:nvPr>
            <p:ph type="title"/>
          </p:nvPr>
        </p:nvSpPr>
        <p:spPr/>
        <p:txBody>
          <a:bodyPr/>
          <a:lstStyle/>
          <a:p>
            <a:r>
              <a:rPr lang="en-US"/>
              <a:t>Support vector machines</a:t>
            </a:r>
          </a:p>
        </p:txBody>
      </p:sp>
      <p:sp>
        <p:nvSpPr>
          <p:cNvPr id="5126" name="Rectangle 3"/>
          <p:cNvSpPr>
            <a:spLocks noGrp="1" noChangeArrowheads="1"/>
          </p:cNvSpPr>
          <p:nvPr>
            <p:ph type="body" idx="1"/>
          </p:nvPr>
        </p:nvSpPr>
        <p:spPr/>
        <p:txBody>
          <a:bodyPr/>
          <a:lstStyle/>
          <a:p>
            <a:pPr>
              <a:buFontTx/>
              <a:buChar char="•"/>
            </a:pPr>
            <a:r>
              <a:rPr lang="en-US" dirty="0"/>
              <a:t>Find </a:t>
            </a:r>
            <a:r>
              <a:rPr lang="en-US" dirty="0" err="1"/>
              <a:t>hyperplane</a:t>
            </a:r>
            <a:r>
              <a:rPr lang="en-US" dirty="0"/>
              <a:t> that maximizes the </a:t>
            </a:r>
            <a:r>
              <a:rPr lang="en-US" i="1" dirty="0"/>
              <a:t>margin </a:t>
            </a:r>
            <a:r>
              <a:rPr lang="en-US" dirty="0"/>
              <a:t>between the positive and negative examples</a:t>
            </a:r>
          </a:p>
        </p:txBody>
      </p:sp>
      <p:graphicFrame>
        <p:nvGraphicFramePr>
          <p:cNvPr id="1104900" name="Object 4"/>
          <p:cNvGraphicFramePr>
            <a:graphicFrameLocks noGrp="1" noChangeAspect="1"/>
          </p:cNvGraphicFramePr>
          <p:nvPr>
            <p:ph sz="half" idx="4294967295"/>
          </p:nvPr>
        </p:nvGraphicFramePr>
        <p:xfrm>
          <a:off x="4776788" y="2862964"/>
          <a:ext cx="4367212" cy="854075"/>
        </p:xfrm>
        <a:graphic>
          <a:graphicData uri="http://schemas.openxmlformats.org/presentationml/2006/ole">
            <mc:AlternateContent xmlns:mc="http://schemas.openxmlformats.org/markup-compatibility/2006">
              <mc:Choice xmlns:v="urn:schemas-microsoft-com:vml" Requires="v">
                <p:oleObj spid="_x0000_s39348" name="Equation" r:id="rId4" imgW="2336760" imgH="457200" progId="Equation.3">
                  <p:embed/>
                </p:oleObj>
              </mc:Choice>
              <mc:Fallback>
                <p:oleObj name="Equation" r:id="rId4" imgW="2336760" imgH="4572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76788" y="2862964"/>
                        <a:ext cx="4367212" cy="854075"/>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1104901" name="Rectangle 5"/>
          <p:cNvSpPr>
            <a:spLocks noChangeArrowheads="1"/>
          </p:cNvSpPr>
          <p:nvPr/>
        </p:nvSpPr>
        <p:spPr bwMode="auto">
          <a:xfrm>
            <a:off x="3657600" y="6276089"/>
            <a:ext cx="960438" cy="396875"/>
          </a:xfrm>
          <a:prstGeom prst="rect">
            <a:avLst/>
          </a:prstGeom>
          <a:noFill/>
          <a:ln w="9525">
            <a:noFill/>
            <a:miter lim="800000"/>
            <a:headEnd/>
            <a:tailEnd/>
          </a:ln>
        </p:spPr>
        <p:txBody>
          <a:bodyPr wrap="none">
            <a:spAutoFit/>
          </a:bodyPr>
          <a:lstStyle/>
          <a:p>
            <a:r>
              <a:rPr lang="en-US" sz="2000"/>
              <a:t>Margin</a:t>
            </a:r>
          </a:p>
        </p:txBody>
      </p:sp>
      <p:sp>
        <p:nvSpPr>
          <p:cNvPr id="5128" name="Oval 6"/>
          <p:cNvSpPr>
            <a:spLocks noChangeArrowheads="1"/>
          </p:cNvSpPr>
          <p:nvPr/>
        </p:nvSpPr>
        <p:spPr bwMode="auto">
          <a:xfrm>
            <a:off x="658813" y="4420302"/>
            <a:ext cx="125412" cy="123825"/>
          </a:xfrm>
          <a:prstGeom prst="ellipse">
            <a:avLst/>
          </a:prstGeom>
          <a:solidFill>
            <a:srgbClr val="3333FF"/>
          </a:solidFill>
          <a:ln w="9525">
            <a:solidFill>
              <a:schemeClr val="tx1"/>
            </a:solidFill>
            <a:round/>
            <a:headEnd/>
            <a:tailEnd/>
          </a:ln>
        </p:spPr>
        <p:txBody>
          <a:bodyPr wrap="none" anchor="ctr"/>
          <a:lstStyle/>
          <a:p>
            <a:endParaRPr lang="en-US"/>
          </a:p>
        </p:txBody>
      </p:sp>
      <p:sp>
        <p:nvSpPr>
          <p:cNvPr id="5129" name="Oval 7"/>
          <p:cNvSpPr>
            <a:spLocks noChangeArrowheads="1"/>
          </p:cNvSpPr>
          <p:nvPr/>
        </p:nvSpPr>
        <p:spPr bwMode="auto">
          <a:xfrm>
            <a:off x="1227138" y="4482214"/>
            <a:ext cx="127000" cy="122238"/>
          </a:xfrm>
          <a:prstGeom prst="ellipse">
            <a:avLst/>
          </a:prstGeom>
          <a:solidFill>
            <a:srgbClr val="3333FF"/>
          </a:solidFill>
          <a:ln w="9525">
            <a:solidFill>
              <a:schemeClr val="tx1"/>
            </a:solidFill>
            <a:round/>
            <a:headEnd/>
            <a:tailEnd/>
          </a:ln>
        </p:spPr>
        <p:txBody>
          <a:bodyPr wrap="none" anchor="ctr"/>
          <a:lstStyle/>
          <a:p>
            <a:endParaRPr lang="en-US"/>
          </a:p>
        </p:txBody>
      </p:sp>
      <p:sp>
        <p:nvSpPr>
          <p:cNvPr id="5130" name="Oval 8"/>
          <p:cNvSpPr>
            <a:spLocks noChangeArrowheads="1"/>
          </p:cNvSpPr>
          <p:nvPr/>
        </p:nvSpPr>
        <p:spPr bwMode="auto">
          <a:xfrm>
            <a:off x="1227138" y="5037839"/>
            <a:ext cx="127000" cy="122238"/>
          </a:xfrm>
          <a:prstGeom prst="ellipse">
            <a:avLst/>
          </a:prstGeom>
          <a:solidFill>
            <a:srgbClr val="3333FF"/>
          </a:solidFill>
          <a:ln w="9525">
            <a:solidFill>
              <a:schemeClr val="tx1"/>
            </a:solidFill>
            <a:round/>
            <a:headEnd/>
            <a:tailEnd/>
          </a:ln>
        </p:spPr>
        <p:txBody>
          <a:bodyPr wrap="none" anchor="ctr"/>
          <a:lstStyle/>
          <a:p>
            <a:endParaRPr lang="en-US"/>
          </a:p>
        </p:txBody>
      </p:sp>
      <p:sp>
        <p:nvSpPr>
          <p:cNvPr id="5131" name="Oval 9"/>
          <p:cNvSpPr>
            <a:spLocks noChangeArrowheads="1"/>
          </p:cNvSpPr>
          <p:nvPr/>
        </p:nvSpPr>
        <p:spPr bwMode="auto">
          <a:xfrm>
            <a:off x="595313" y="4666364"/>
            <a:ext cx="127000" cy="123825"/>
          </a:xfrm>
          <a:prstGeom prst="ellipse">
            <a:avLst/>
          </a:prstGeom>
          <a:solidFill>
            <a:srgbClr val="3333FF"/>
          </a:solidFill>
          <a:ln w="9525">
            <a:solidFill>
              <a:schemeClr val="tx1"/>
            </a:solidFill>
            <a:round/>
            <a:headEnd/>
            <a:tailEnd/>
          </a:ln>
        </p:spPr>
        <p:txBody>
          <a:bodyPr wrap="none" anchor="ctr"/>
          <a:lstStyle/>
          <a:p>
            <a:endParaRPr lang="en-US"/>
          </a:p>
        </p:txBody>
      </p:sp>
      <p:sp>
        <p:nvSpPr>
          <p:cNvPr id="5132" name="Oval 10"/>
          <p:cNvSpPr>
            <a:spLocks noChangeArrowheads="1"/>
          </p:cNvSpPr>
          <p:nvPr/>
        </p:nvSpPr>
        <p:spPr bwMode="auto">
          <a:xfrm>
            <a:off x="2555875" y="3678939"/>
            <a:ext cx="125413" cy="123825"/>
          </a:xfrm>
          <a:prstGeom prst="ellipse">
            <a:avLst/>
          </a:prstGeom>
          <a:solidFill>
            <a:srgbClr val="FF0000"/>
          </a:solidFill>
          <a:ln w="9525">
            <a:solidFill>
              <a:schemeClr val="tx1"/>
            </a:solidFill>
            <a:round/>
            <a:headEnd/>
            <a:tailEnd/>
          </a:ln>
        </p:spPr>
        <p:txBody>
          <a:bodyPr wrap="none" anchor="ctr"/>
          <a:lstStyle/>
          <a:p>
            <a:endParaRPr lang="en-US"/>
          </a:p>
        </p:txBody>
      </p:sp>
      <p:sp>
        <p:nvSpPr>
          <p:cNvPr id="5133" name="Oval 11"/>
          <p:cNvSpPr>
            <a:spLocks noChangeArrowheads="1"/>
          </p:cNvSpPr>
          <p:nvPr/>
        </p:nvSpPr>
        <p:spPr bwMode="auto">
          <a:xfrm>
            <a:off x="3187700" y="3926589"/>
            <a:ext cx="127000" cy="123825"/>
          </a:xfrm>
          <a:prstGeom prst="ellipse">
            <a:avLst/>
          </a:prstGeom>
          <a:solidFill>
            <a:srgbClr val="FF0000"/>
          </a:solidFill>
          <a:ln w="9525">
            <a:solidFill>
              <a:schemeClr val="tx1"/>
            </a:solidFill>
            <a:round/>
            <a:headEnd/>
            <a:tailEnd/>
          </a:ln>
        </p:spPr>
        <p:txBody>
          <a:bodyPr wrap="none" anchor="ctr"/>
          <a:lstStyle/>
          <a:p>
            <a:endParaRPr lang="en-US"/>
          </a:p>
        </p:txBody>
      </p:sp>
      <p:sp>
        <p:nvSpPr>
          <p:cNvPr id="5134" name="Oval 12"/>
          <p:cNvSpPr>
            <a:spLocks noChangeArrowheads="1"/>
          </p:cNvSpPr>
          <p:nvPr/>
        </p:nvSpPr>
        <p:spPr bwMode="auto">
          <a:xfrm>
            <a:off x="3378200" y="4482214"/>
            <a:ext cx="125413" cy="122238"/>
          </a:xfrm>
          <a:prstGeom prst="ellipse">
            <a:avLst/>
          </a:prstGeom>
          <a:solidFill>
            <a:srgbClr val="FF0000"/>
          </a:solidFill>
          <a:ln w="9525">
            <a:solidFill>
              <a:schemeClr val="tx1"/>
            </a:solidFill>
            <a:round/>
            <a:headEnd/>
            <a:tailEnd/>
          </a:ln>
        </p:spPr>
        <p:txBody>
          <a:bodyPr wrap="none" anchor="ctr"/>
          <a:lstStyle/>
          <a:p>
            <a:endParaRPr lang="en-US"/>
          </a:p>
        </p:txBody>
      </p:sp>
      <p:sp>
        <p:nvSpPr>
          <p:cNvPr id="5135" name="Oval 13"/>
          <p:cNvSpPr>
            <a:spLocks noChangeArrowheads="1"/>
          </p:cNvSpPr>
          <p:nvPr/>
        </p:nvSpPr>
        <p:spPr bwMode="auto">
          <a:xfrm>
            <a:off x="2176463" y="3432877"/>
            <a:ext cx="125412" cy="123825"/>
          </a:xfrm>
          <a:prstGeom prst="ellipse">
            <a:avLst/>
          </a:prstGeom>
          <a:solidFill>
            <a:srgbClr val="FF0000"/>
          </a:solidFill>
          <a:ln w="9525">
            <a:solidFill>
              <a:schemeClr val="tx1"/>
            </a:solidFill>
            <a:round/>
            <a:headEnd/>
            <a:tailEnd/>
          </a:ln>
        </p:spPr>
        <p:txBody>
          <a:bodyPr wrap="none" anchor="ctr"/>
          <a:lstStyle/>
          <a:p>
            <a:endParaRPr lang="en-US"/>
          </a:p>
        </p:txBody>
      </p:sp>
      <p:sp>
        <p:nvSpPr>
          <p:cNvPr id="5136" name="Oval 14"/>
          <p:cNvSpPr>
            <a:spLocks noChangeArrowheads="1"/>
          </p:cNvSpPr>
          <p:nvPr/>
        </p:nvSpPr>
        <p:spPr bwMode="auto">
          <a:xfrm>
            <a:off x="3883025" y="5098164"/>
            <a:ext cx="127000" cy="123825"/>
          </a:xfrm>
          <a:prstGeom prst="ellipse">
            <a:avLst/>
          </a:prstGeom>
          <a:solidFill>
            <a:srgbClr val="FF0000"/>
          </a:solidFill>
          <a:ln w="9525">
            <a:solidFill>
              <a:schemeClr val="tx1"/>
            </a:solidFill>
            <a:round/>
            <a:headEnd/>
            <a:tailEnd/>
          </a:ln>
        </p:spPr>
        <p:txBody>
          <a:bodyPr wrap="none" anchor="ctr"/>
          <a:lstStyle/>
          <a:p>
            <a:endParaRPr lang="en-US"/>
          </a:p>
        </p:txBody>
      </p:sp>
      <p:sp>
        <p:nvSpPr>
          <p:cNvPr id="5137" name="Oval 15"/>
          <p:cNvSpPr>
            <a:spLocks noChangeArrowheads="1"/>
          </p:cNvSpPr>
          <p:nvPr/>
        </p:nvSpPr>
        <p:spPr bwMode="auto">
          <a:xfrm>
            <a:off x="4073525" y="4172652"/>
            <a:ext cx="125413" cy="123825"/>
          </a:xfrm>
          <a:prstGeom prst="ellipse">
            <a:avLst/>
          </a:prstGeom>
          <a:solidFill>
            <a:srgbClr val="FF0000"/>
          </a:solidFill>
          <a:ln w="9525">
            <a:solidFill>
              <a:schemeClr val="tx1"/>
            </a:solidFill>
            <a:round/>
            <a:headEnd/>
            <a:tailEnd/>
          </a:ln>
        </p:spPr>
        <p:txBody>
          <a:bodyPr wrap="none" anchor="ctr"/>
          <a:lstStyle/>
          <a:p>
            <a:endParaRPr lang="en-US"/>
          </a:p>
        </p:txBody>
      </p:sp>
      <p:sp>
        <p:nvSpPr>
          <p:cNvPr id="5138" name="Oval 16"/>
          <p:cNvSpPr>
            <a:spLocks noChangeArrowheads="1"/>
          </p:cNvSpPr>
          <p:nvPr/>
        </p:nvSpPr>
        <p:spPr bwMode="auto">
          <a:xfrm>
            <a:off x="1860550" y="5839527"/>
            <a:ext cx="125413" cy="123825"/>
          </a:xfrm>
          <a:prstGeom prst="ellipse">
            <a:avLst/>
          </a:prstGeom>
          <a:solidFill>
            <a:srgbClr val="3333FF"/>
          </a:solidFill>
          <a:ln w="9525">
            <a:solidFill>
              <a:schemeClr val="tx1"/>
            </a:solidFill>
            <a:round/>
            <a:headEnd/>
            <a:tailEnd/>
          </a:ln>
        </p:spPr>
        <p:txBody>
          <a:bodyPr wrap="none" anchor="ctr"/>
          <a:lstStyle/>
          <a:p>
            <a:endParaRPr lang="en-US"/>
          </a:p>
        </p:txBody>
      </p:sp>
      <p:sp>
        <p:nvSpPr>
          <p:cNvPr id="5139" name="Oval 17"/>
          <p:cNvSpPr>
            <a:spLocks noChangeArrowheads="1"/>
          </p:cNvSpPr>
          <p:nvPr/>
        </p:nvSpPr>
        <p:spPr bwMode="auto">
          <a:xfrm>
            <a:off x="3378200" y="3247139"/>
            <a:ext cx="125413" cy="123825"/>
          </a:xfrm>
          <a:prstGeom prst="ellipse">
            <a:avLst/>
          </a:prstGeom>
          <a:solidFill>
            <a:srgbClr val="FF0000"/>
          </a:solidFill>
          <a:ln w="9525">
            <a:solidFill>
              <a:schemeClr val="tx1"/>
            </a:solidFill>
            <a:round/>
            <a:headEnd/>
            <a:tailEnd/>
          </a:ln>
        </p:spPr>
        <p:txBody>
          <a:bodyPr wrap="none" anchor="ctr"/>
          <a:lstStyle/>
          <a:p>
            <a:endParaRPr lang="en-US"/>
          </a:p>
        </p:txBody>
      </p:sp>
      <p:sp>
        <p:nvSpPr>
          <p:cNvPr id="5140" name="Oval 18"/>
          <p:cNvSpPr>
            <a:spLocks noChangeArrowheads="1"/>
          </p:cNvSpPr>
          <p:nvPr/>
        </p:nvSpPr>
        <p:spPr bwMode="auto">
          <a:xfrm>
            <a:off x="4452938" y="4914014"/>
            <a:ext cx="125412" cy="123825"/>
          </a:xfrm>
          <a:prstGeom prst="ellipse">
            <a:avLst/>
          </a:prstGeom>
          <a:solidFill>
            <a:srgbClr val="FF0000"/>
          </a:solidFill>
          <a:ln w="9525">
            <a:solidFill>
              <a:schemeClr val="tx1"/>
            </a:solidFill>
            <a:round/>
            <a:headEnd/>
            <a:tailEnd/>
          </a:ln>
        </p:spPr>
        <p:txBody>
          <a:bodyPr wrap="none" anchor="ctr"/>
          <a:lstStyle/>
          <a:p>
            <a:endParaRPr lang="en-US"/>
          </a:p>
        </p:txBody>
      </p:sp>
      <p:sp>
        <p:nvSpPr>
          <p:cNvPr id="5141" name="Line 19"/>
          <p:cNvSpPr>
            <a:spLocks noChangeShapeType="1"/>
          </p:cNvSpPr>
          <p:nvPr/>
        </p:nvSpPr>
        <p:spPr bwMode="auto">
          <a:xfrm>
            <a:off x="1417638" y="3247139"/>
            <a:ext cx="2276475" cy="2962275"/>
          </a:xfrm>
          <a:prstGeom prst="line">
            <a:avLst/>
          </a:prstGeom>
          <a:noFill/>
          <a:ln w="38100">
            <a:solidFill>
              <a:schemeClr val="tx1"/>
            </a:solidFill>
            <a:round/>
            <a:headEnd/>
            <a:tailEnd/>
          </a:ln>
        </p:spPr>
        <p:txBody>
          <a:bodyPr/>
          <a:lstStyle/>
          <a:p>
            <a:endParaRPr lang="en-US"/>
          </a:p>
        </p:txBody>
      </p:sp>
      <p:sp>
        <p:nvSpPr>
          <p:cNvPr id="5142" name="Oval 20"/>
          <p:cNvSpPr>
            <a:spLocks noChangeArrowheads="1"/>
          </p:cNvSpPr>
          <p:nvPr/>
        </p:nvSpPr>
        <p:spPr bwMode="auto">
          <a:xfrm>
            <a:off x="2428875" y="2939164"/>
            <a:ext cx="127000" cy="123825"/>
          </a:xfrm>
          <a:prstGeom prst="ellipse">
            <a:avLst/>
          </a:prstGeom>
          <a:solidFill>
            <a:srgbClr val="FF0000"/>
          </a:solidFill>
          <a:ln w="9525">
            <a:solidFill>
              <a:schemeClr val="tx1"/>
            </a:solidFill>
            <a:round/>
            <a:headEnd/>
            <a:tailEnd/>
          </a:ln>
        </p:spPr>
        <p:txBody>
          <a:bodyPr wrap="none" anchor="ctr"/>
          <a:lstStyle/>
          <a:p>
            <a:endParaRPr lang="en-US"/>
          </a:p>
        </p:txBody>
      </p:sp>
      <p:sp>
        <p:nvSpPr>
          <p:cNvPr id="5143" name="Oval 21"/>
          <p:cNvSpPr>
            <a:spLocks noChangeArrowheads="1"/>
          </p:cNvSpPr>
          <p:nvPr/>
        </p:nvSpPr>
        <p:spPr bwMode="auto">
          <a:xfrm>
            <a:off x="2555875" y="6209414"/>
            <a:ext cx="125413" cy="123825"/>
          </a:xfrm>
          <a:prstGeom prst="ellipse">
            <a:avLst/>
          </a:prstGeom>
          <a:solidFill>
            <a:srgbClr val="3333FF"/>
          </a:solidFill>
          <a:ln w="9525">
            <a:solidFill>
              <a:schemeClr val="tx1"/>
            </a:solidFill>
            <a:round/>
            <a:headEnd/>
            <a:tailEnd/>
          </a:ln>
        </p:spPr>
        <p:txBody>
          <a:bodyPr wrap="none" anchor="ctr"/>
          <a:lstStyle/>
          <a:p>
            <a:endParaRPr lang="en-US"/>
          </a:p>
        </p:txBody>
      </p:sp>
      <p:sp>
        <p:nvSpPr>
          <p:cNvPr id="1104918" name="Line 22"/>
          <p:cNvSpPr>
            <a:spLocks noChangeShapeType="1"/>
          </p:cNvSpPr>
          <p:nvPr/>
        </p:nvSpPr>
        <p:spPr bwMode="auto">
          <a:xfrm>
            <a:off x="1101725" y="3494789"/>
            <a:ext cx="2276475" cy="2962275"/>
          </a:xfrm>
          <a:prstGeom prst="line">
            <a:avLst/>
          </a:prstGeom>
          <a:noFill/>
          <a:ln w="38100">
            <a:solidFill>
              <a:schemeClr val="tx1"/>
            </a:solidFill>
            <a:prstDash val="dash"/>
            <a:round/>
            <a:headEnd/>
            <a:tailEnd/>
          </a:ln>
        </p:spPr>
        <p:txBody>
          <a:bodyPr/>
          <a:lstStyle/>
          <a:p>
            <a:endParaRPr lang="en-US"/>
          </a:p>
        </p:txBody>
      </p:sp>
      <p:sp>
        <p:nvSpPr>
          <p:cNvPr id="1104919" name="Line 23"/>
          <p:cNvSpPr>
            <a:spLocks noChangeShapeType="1"/>
          </p:cNvSpPr>
          <p:nvPr/>
        </p:nvSpPr>
        <p:spPr bwMode="auto">
          <a:xfrm>
            <a:off x="1733550" y="3062989"/>
            <a:ext cx="2212975" cy="2838450"/>
          </a:xfrm>
          <a:prstGeom prst="line">
            <a:avLst/>
          </a:prstGeom>
          <a:noFill/>
          <a:ln w="38100">
            <a:solidFill>
              <a:schemeClr val="tx1"/>
            </a:solidFill>
            <a:prstDash val="dash"/>
            <a:round/>
            <a:headEnd/>
            <a:tailEnd/>
          </a:ln>
        </p:spPr>
        <p:txBody>
          <a:bodyPr/>
          <a:lstStyle/>
          <a:p>
            <a:endParaRPr lang="en-US"/>
          </a:p>
        </p:txBody>
      </p:sp>
      <p:sp>
        <p:nvSpPr>
          <p:cNvPr id="5146" name="Oval 24"/>
          <p:cNvSpPr>
            <a:spLocks noChangeArrowheads="1"/>
          </p:cNvSpPr>
          <p:nvPr/>
        </p:nvSpPr>
        <p:spPr bwMode="auto">
          <a:xfrm>
            <a:off x="1860550" y="4544127"/>
            <a:ext cx="125413" cy="122237"/>
          </a:xfrm>
          <a:prstGeom prst="ellipse">
            <a:avLst/>
          </a:prstGeom>
          <a:solidFill>
            <a:srgbClr val="3333FF"/>
          </a:solidFill>
          <a:ln w="9525">
            <a:solidFill>
              <a:schemeClr val="tx1"/>
            </a:solidFill>
            <a:round/>
            <a:headEnd/>
            <a:tailEnd/>
          </a:ln>
        </p:spPr>
        <p:txBody>
          <a:bodyPr wrap="none" anchor="ctr"/>
          <a:lstStyle/>
          <a:p>
            <a:endParaRPr lang="en-US"/>
          </a:p>
        </p:txBody>
      </p:sp>
      <p:sp>
        <p:nvSpPr>
          <p:cNvPr id="5147" name="Oval 25"/>
          <p:cNvSpPr>
            <a:spLocks noChangeArrowheads="1"/>
          </p:cNvSpPr>
          <p:nvPr/>
        </p:nvSpPr>
        <p:spPr bwMode="auto">
          <a:xfrm>
            <a:off x="2365375" y="5221989"/>
            <a:ext cx="127000" cy="123825"/>
          </a:xfrm>
          <a:prstGeom prst="ellipse">
            <a:avLst/>
          </a:prstGeom>
          <a:solidFill>
            <a:srgbClr val="3333FF"/>
          </a:solidFill>
          <a:ln w="9525">
            <a:solidFill>
              <a:schemeClr val="tx1"/>
            </a:solidFill>
            <a:round/>
            <a:headEnd/>
            <a:tailEnd/>
          </a:ln>
        </p:spPr>
        <p:txBody>
          <a:bodyPr wrap="none" anchor="ctr"/>
          <a:lstStyle/>
          <a:p>
            <a:endParaRPr lang="en-US"/>
          </a:p>
        </p:txBody>
      </p:sp>
      <p:sp>
        <p:nvSpPr>
          <p:cNvPr id="5148" name="Oval 26"/>
          <p:cNvSpPr>
            <a:spLocks noChangeArrowheads="1"/>
          </p:cNvSpPr>
          <p:nvPr/>
        </p:nvSpPr>
        <p:spPr bwMode="auto">
          <a:xfrm>
            <a:off x="2808288" y="4482214"/>
            <a:ext cx="127000" cy="122238"/>
          </a:xfrm>
          <a:prstGeom prst="ellipse">
            <a:avLst/>
          </a:prstGeom>
          <a:solidFill>
            <a:srgbClr val="FF0000"/>
          </a:solidFill>
          <a:ln w="9525">
            <a:solidFill>
              <a:schemeClr val="tx1"/>
            </a:solidFill>
            <a:round/>
            <a:headEnd/>
            <a:tailEnd/>
          </a:ln>
        </p:spPr>
        <p:txBody>
          <a:bodyPr wrap="none" anchor="ctr"/>
          <a:lstStyle/>
          <a:p>
            <a:endParaRPr lang="en-US"/>
          </a:p>
        </p:txBody>
      </p:sp>
      <p:sp>
        <p:nvSpPr>
          <p:cNvPr id="1104923" name="Line 27"/>
          <p:cNvSpPr>
            <a:spLocks noChangeShapeType="1"/>
          </p:cNvSpPr>
          <p:nvPr/>
        </p:nvSpPr>
        <p:spPr bwMode="auto">
          <a:xfrm flipV="1">
            <a:off x="3378200" y="5963352"/>
            <a:ext cx="631825" cy="493712"/>
          </a:xfrm>
          <a:prstGeom prst="line">
            <a:avLst/>
          </a:prstGeom>
          <a:noFill/>
          <a:ln w="19050">
            <a:solidFill>
              <a:srgbClr val="FF0000"/>
            </a:solidFill>
            <a:round/>
            <a:headEnd type="stealth" w="med" len="med"/>
            <a:tailEnd type="stealth" w="med" len="med"/>
          </a:ln>
        </p:spPr>
        <p:txBody>
          <a:bodyPr/>
          <a:lstStyle/>
          <a:p>
            <a:endParaRPr lang="en-US"/>
          </a:p>
        </p:txBody>
      </p:sp>
      <p:sp>
        <p:nvSpPr>
          <p:cNvPr id="1104924" name="Freeform 28"/>
          <p:cNvSpPr>
            <a:spLocks/>
          </p:cNvSpPr>
          <p:nvPr/>
        </p:nvSpPr>
        <p:spPr bwMode="auto">
          <a:xfrm>
            <a:off x="815975" y="4790189"/>
            <a:ext cx="1044575" cy="1406525"/>
          </a:xfrm>
          <a:custGeom>
            <a:avLst/>
            <a:gdLst>
              <a:gd name="T0" fmla="*/ 2147483647 w 792"/>
              <a:gd name="T1" fmla="*/ 0 h 1094"/>
              <a:gd name="T2" fmla="*/ 2147483647 w 792"/>
              <a:gd name="T3" fmla="*/ 2147483647 h 1094"/>
              <a:gd name="T4" fmla="*/ 0 w 792"/>
              <a:gd name="T5" fmla="*/ 2147483647 h 1094"/>
              <a:gd name="T6" fmla="*/ 0 60000 65536"/>
              <a:gd name="T7" fmla="*/ 0 60000 65536"/>
              <a:gd name="T8" fmla="*/ 0 60000 65536"/>
              <a:gd name="T9" fmla="*/ 0 w 792"/>
              <a:gd name="T10" fmla="*/ 0 h 1094"/>
              <a:gd name="T11" fmla="*/ 792 w 792"/>
              <a:gd name="T12" fmla="*/ 1094 h 1094"/>
            </a:gdLst>
            <a:ahLst/>
            <a:cxnLst>
              <a:cxn ang="T6">
                <a:pos x="T0" y="T1"/>
              </a:cxn>
              <a:cxn ang="T7">
                <a:pos x="T2" y="T3"/>
              </a:cxn>
              <a:cxn ang="T8">
                <a:pos x="T4" y="T5"/>
              </a:cxn>
            </a:cxnLst>
            <a:rect l="T9" t="T10" r="T11" b="T12"/>
            <a:pathLst>
              <a:path w="792" h="1094">
                <a:moveTo>
                  <a:pt x="792" y="0"/>
                </a:moveTo>
                <a:cubicBezTo>
                  <a:pt x="668" y="268"/>
                  <a:pt x="540" y="538"/>
                  <a:pt x="408" y="720"/>
                </a:cubicBezTo>
                <a:cubicBezTo>
                  <a:pt x="276" y="902"/>
                  <a:pt x="85" y="1016"/>
                  <a:pt x="0" y="1094"/>
                </a:cubicBezTo>
              </a:path>
            </a:pathLst>
          </a:custGeom>
          <a:noFill/>
          <a:ln w="19050">
            <a:solidFill>
              <a:srgbClr val="FF0000"/>
            </a:solidFill>
            <a:round/>
            <a:headEnd type="stealth" w="lg" len="lg"/>
            <a:tailEnd/>
          </a:ln>
        </p:spPr>
        <p:txBody>
          <a:bodyPr/>
          <a:lstStyle/>
          <a:p>
            <a:endParaRPr lang="en-US"/>
          </a:p>
        </p:txBody>
      </p:sp>
      <p:sp>
        <p:nvSpPr>
          <p:cNvPr id="1104925" name="Freeform 29"/>
          <p:cNvSpPr>
            <a:spLocks/>
          </p:cNvSpPr>
          <p:nvPr/>
        </p:nvSpPr>
        <p:spPr bwMode="auto">
          <a:xfrm>
            <a:off x="784225" y="5469639"/>
            <a:ext cx="1517650" cy="739775"/>
          </a:xfrm>
          <a:custGeom>
            <a:avLst/>
            <a:gdLst>
              <a:gd name="T0" fmla="*/ 2147483647 w 1152"/>
              <a:gd name="T1" fmla="*/ 0 h 576"/>
              <a:gd name="T2" fmla="*/ 2147483647 w 1152"/>
              <a:gd name="T3" fmla="*/ 2147483647 h 576"/>
              <a:gd name="T4" fmla="*/ 0 w 1152"/>
              <a:gd name="T5" fmla="*/ 2147483647 h 576"/>
              <a:gd name="T6" fmla="*/ 0 60000 65536"/>
              <a:gd name="T7" fmla="*/ 0 60000 65536"/>
              <a:gd name="T8" fmla="*/ 0 60000 65536"/>
              <a:gd name="T9" fmla="*/ 0 w 1152"/>
              <a:gd name="T10" fmla="*/ 0 h 576"/>
              <a:gd name="T11" fmla="*/ 1152 w 1152"/>
              <a:gd name="T12" fmla="*/ 576 h 576"/>
            </a:gdLst>
            <a:ahLst/>
            <a:cxnLst>
              <a:cxn ang="T6">
                <a:pos x="T0" y="T1"/>
              </a:cxn>
              <a:cxn ang="T7">
                <a:pos x="T2" y="T3"/>
              </a:cxn>
              <a:cxn ang="T8">
                <a:pos x="T4" y="T5"/>
              </a:cxn>
            </a:cxnLst>
            <a:rect l="T9" t="T10" r="T11" b="T12"/>
            <a:pathLst>
              <a:path w="1152" h="576">
                <a:moveTo>
                  <a:pt x="1152" y="0"/>
                </a:moveTo>
                <a:cubicBezTo>
                  <a:pt x="1053" y="55"/>
                  <a:pt x="751" y="233"/>
                  <a:pt x="559" y="329"/>
                </a:cubicBezTo>
                <a:cubicBezTo>
                  <a:pt x="367" y="425"/>
                  <a:pt x="117" y="525"/>
                  <a:pt x="0" y="576"/>
                </a:cubicBezTo>
              </a:path>
            </a:pathLst>
          </a:custGeom>
          <a:noFill/>
          <a:ln w="19050">
            <a:solidFill>
              <a:srgbClr val="FF0000"/>
            </a:solidFill>
            <a:round/>
            <a:headEnd type="stealth" w="lg" len="lg"/>
            <a:tailEnd/>
          </a:ln>
        </p:spPr>
        <p:txBody>
          <a:bodyPr/>
          <a:lstStyle/>
          <a:p>
            <a:endParaRPr lang="en-US"/>
          </a:p>
        </p:txBody>
      </p:sp>
      <p:sp>
        <p:nvSpPr>
          <p:cNvPr id="1104926" name="Freeform 30"/>
          <p:cNvSpPr>
            <a:spLocks/>
          </p:cNvSpPr>
          <p:nvPr/>
        </p:nvSpPr>
        <p:spPr bwMode="auto">
          <a:xfrm>
            <a:off x="815975" y="4728277"/>
            <a:ext cx="1865313" cy="1468437"/>
          </a:xfrm>
          <a:custGeom>
            <a:avLst/>
            <a:gdLst>
              <a:gd name="T0" fmla="*/ 2147483647 w 1416"/>
              <a:gd name="T1" fmla="*/ 0 h 1142"/>
              <a:gd name="T2" fmla="*/ 2147483647 w 1416"/>
              <a:gd name="T3" fmla="*/ 2147483647 h 1142"/>
              <a:gd name="T4" fmla="*/ 0 w 1416"/>
              <a:gd name="T5" fmla="*/ 2147483647 h 1142"/>
              <a:gd name="T6" fmla="*/ 0 60000 65536"/>
              <a:gd name="T7" fmla="*/ 0 60000 65536"/>
              <a:gd name="T8" fmla="*/ 0 60000 65536"/>
              <a:gd name="T9" fmla="*/ 0 w 1416"/>
              <a:gd name="T10" fmla="*/ 0 h 1142"/>
              <a:gd name="T11" fmla="*/ 1416 w 1416"/>
              <a:gd name="T12" fmla="*/ 1142 h 1142"/>
            </a:gdLst>
            <a:ahLst/>
            <a:cxnLst>
              <a:cxn ang="T6">
                <a:pos x="T0" y="T1"/>
              </a:cxn>
              <a:cxn ang="T7">
                <a:pos x="T2" y="T3"/>
              </a:cxn>
              <a:cxn ang="T8">
                <a:pos x="T4" y="T5"/>
              </a:cxn>
            </a:cxnLst>
            <a:rect l="T9" t="T10" r="T11" b="T12"/>
            <a:pathLst>
              <a:path w="1416" h="1142">
                <a:moveTo>
                  <a:pt x="1416" y="0"/>
                </a:moveTo>
                <a:cubicBezTo>
                  <a:pt x="1297" y="111"/>
                  <a:pt x="935" y="479"/>
                  <a:pt x="699" y="669"/>
                </a:cubicBezTo>
                <a:cubicBezTo>
                  <a:pt x="463" y="859"/>
                  <a:pt x="146" y="1044"/>
                  <a:pt x="0" y="1142"/>
                </a:cubicBezTo>
              </a:path>
            </a:pathLst>
          </a:custGeom>
          <a:noFill/>
          <a:ln w="19050">
            <a:solidFill>
              <a:srgbClr val="FF0000"/>
            </a:solidFill>
            <a:round/>
            <a:headEnd type="stealth" w="lg" len="lg"/>
            <a:tailEnd/>
          </a:ln>
        </p:spPr>
        <p:txBody>
          <a:bodyPr/>
          <a:lstStyle/>
          <a:p>
            <a:endParaRPr lang="en-US"/>
          </a:p>
        </p:txBody>
      </p:sp>
      <p:sp>
        <p:nvSpPr>
          <p:cNvPr id="1104927" name="Text Box 31"/>
          <p:cNvSpPr txBox="1">
            <a:spLocks noChangeArrowheads="1"/>
          </p:cNvSpPr>
          <p:nvPr/>
        </p:nvSpPr>
        <p:spPr bwMode="auto">
          <a:xfrm>
            <a:off x="76200" y="6164964"/>
            <a:ext cx="1960563" cy="396875"/>
          </a:xfrm>
          <a:prstGeom prst="rect">
            <a:avLst/>
          </a:prstGeom>
          <a:noFill/>
          <a:ln w="9525">
            <a:noFill/>
            <a:miter lim="800000"/>
            <a:headEnd/>
            <a:tailEnd/>
          </a:ln>
        </p:spPr>
        <p:txBody>
          <a:bodyPr wrap="none">
            <a:spAutoFit/>
          </a:bodyPr>
          <a:lstStyle/>
          <a:p>
            <a:r>
              <a:rPr lang="en-US" sz="2000"/>
              <a:t>Support vectors</a:t>
            </a:r>
          </a:p>
        </p:txBody>
      </p:sp>
      <p:sp>
        <p:nvSpPr>
          <p:cNvPr id="1104928" name="Oval 32"/>
          <p:cNvSpPr>
            <a:spLocks noChangeArrowheads="1"/>
          </p:cNvSpPr>
          <p:nvPr/>
        </p:nvSpPr>
        <p:spPr bwMode="auto">
          <a:xfrm>
            <a:off x="1733550" y="4420302"/>
            <a:ext cx="379413" cy="369887"/>
          </a:xfrm>
          <a:prstGeom prst="ellipse">
            <a:avLst/>
          </a:prstGeom>
          <a:noFill/>
          <a:ln w="9525">
            <a:solidFill>
              <a:schemeClr val="tx1"/>
            </a:solidFill>
            <a:round/>
            <a:headEnd/>
            <a:tailEnd/>
          </a:ln>
        </p:spPr>
        <p:txBody>
          <a:bodyPr wrap="none" anchor="ctr"/>
          <a:lstStyle/>
          <a:p>
            <a:endParaRPr lang="en-US"/>
          </a:p>
        </p:txBody>
      </p:sp>
      <p:sp>
        <p:nvSpPr>
          <p:cNvPr id="1104929" name="Oval 33"/>
          <p:cNvSpPr>
            <a:spLocks noChangeArrowheads="1"/>
          </p:cNvSpPr>
          <p:nvPr/>
        </p:nvSpPr>
        <p:spPr bwMode="auto">
          <a:xfrm>
            <a:off x="2681288" y="4358389"/>
            <a:ext cx="379412" cy="369888"/>
          </a:xfrm>
          <a:prstGeom prst="ellipse">
            <a:avLst/>
          </a:prstGeom>
          <a:noFill/>
          <a:ln w="9525">
            <a:solidFill>
              <a:schemeClr val="tx1"/>
            </a:solidFill>
            <a:round/>
            <a:headEnd/>
            <a:tailEnd/>
          </a:ln>
        </p:spPr>
        <p:txBody>
          <a:bodyPr wrap="none" anchor="ctr"/>
          <a:lstStyle/>
          <a:p>
            <a:endParaRPr lang="en-US"/>
          </a:p>
        </p:txBody>
      </p:sp>
      <p:sp>
        <p:nvSpPr>
          <p:cNvPr id="1104930" name="Oval 34"/>
          <p:cNvSpPr>
            <a:spLocks noChangeArrowheads="1"/>
          </p:cNvSpPr>
          <p:nvPr/>
        </p:nvSpPr>
        <p:spPr bwMode="auto">
          <a:xfrm>
            <a:off x="2239963" y="5098164"/>
            <a:ext cx="379412" cy="371475"/>
          </a:xfrm>
          <a:prstGeom prst="ellipse">
            <a:avLst/>
          </a:prstGeom>
          <a:noFill/>
          <a:ln w="9525">
            <a:solidFill>
              <a:schemeClr val="tx1"/>
            </a:solidFill>
            <a:round/>
            <a:headEnd/>
            <a:tailEnd/>
          </a:ln>
        </p:spPr>
        <p:txBody>
          <a:bodyPr wrap="none" anchor="ctr"/>
          <a:lstStyle/>
          <a:p>
            <a:endParaRPr lang="en-US"/>
          </a:p>
        </p:txBody>
      </p:sp>
      <p:sp>
        <p:nvSpPr>
          <p:cNvPr id="1104932" name="Text Box 36"/>
          <p:cNvSpPr txBox="1">
            <a:spLocks noChangeArrowheads="1"/>
          </p:cNvSpPr>
          <p:nvPr/>
        </p:nvSpPr>
        <p:spPr bwMode="auto">
          <a:xfrm>
            <a:off x="4724400" y="4691764"/>
            <a:ext cx="2971800" cy="701675"/>
          </a:xfrm>
          <a:prstGeom prst="rect">
            <a:avLst/>
          </a:prstGeom>
          <a:noFill/>
          <a:ln w="9525">
            <a:noFill/>
            <a:miter lim="800000"/>
            <a:headEnd/>
            <a:tailEnd/>
          </a:ln>
        </p:spPr>
        <p:txBody>
          <a:bodyPr>
            <a:spAutoFit/>
          </a:bodyPr>
          <a:lstStyle/>
          <a:p>
            <a:r>
              <a:rPr lang="en-US" sz="2000" dirty="0"/>
              <a:t>Distance between point and </a:t>
            </a:r>
            <a:r>
              <a:rPr lang="en-US" sz="2000" dirty="0" err="1"/>
              <a:t>hyperplane</a:t>
            </a:r>
            <a:r>
              <a:rPr lang="en-US" sz="2000" dirty="0"/>
              <a:t>:</a:t>
            </a:r>
          </a:p>
        </p:txBody>
      </p:sp>
      <p:graphicFrame>
        <p:nvGraphicFramePr>
          <p:cNvPr id="1104933" name="Object 37"/>
          <p:cNvGraphicFramePr>
            <a:graphicFrameLocks noGrp="1" noChangeAspect="1"/>
          </p:cNvGraphicFramePr>
          <p:nvPr>
            <p:ph sz="half" idx="4294967295"/>
          </p:nvPr>
        </p:nvGraphicFramePr>
        <p:xfrm>
          <a:off x="7848600" y="4675889"/>
          <a:ext cx="1295400" cy="777875"/>
        </p:xfrm>
        <a:graphic>
          <a:graphicData uri="http://schemas.openxmlformats.org/presentationml/2006/ole">
            <mc:AlternateContent xmlns:mc="http://schemas.openxmlformats.org/markup-compatibility/2006">
              <mc:Choice xmlns:v="urn:schemas-microsoft-com:vml" Requires="v">
                <p:oleObj spid="_x0000_s39349" name="Equation" r:id="rId6" imgW="698400" imgH="419040" progId="Equation.3">
                  <p:embed/>
                </p:oleObj>
              </mc:Choice>
              <mc:Fallback>
                <p:oleObj name="Equation" r:id="rId6" imgW="698400" imgH="41904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848600" y="4675889"/>
                        <a:ext cx="1295400" cy="777875"/>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1104935" name="Text Box 39"/>
          <p:cNvSpPr txBox="1">
            <a:spLocks noChangeArrowheads="1"/>
          </p:cNvSpPr>
          <p:nvPr/>
        </p:nvSpPr>
        <p:spPr bwMode="auto">
          <a:xfrm>
            <a:off x="4724400" y="3959927"/>
            <a:ext cx="2971800" cy="396875"/>
          </a:xfrm>
          <a:prstGeom prst="rect">
            <a:avLst/>
          </a:prstGeom>
          <a:noFill/>
          <a:ln w="9525">
            <a:noFill/>
            <a:miter lim="800000"/>
            <a:headEnd/>
            <a:tailEnd/>
          </a:ln>
        </p:spPr>
        <p:txBody>
          <a:bodyPr>
            <a:spAutoFit/>
          </a:bodyPr>
          <a:lstStyle/>
          <a:p>
            <a:r>
              <a:rPr lang="en-US" sz="2000"/>
              <a:t>For support, vectors, </a:t>
            </a:r>
          </a:p>
        </p:txBody>
      </p:sp>
      <p:graphicFrame>
        <p:nvGraphicFramePr>
          <p:cNvPr id="1104936" name="Object 40"/>
          <p:cNvGraphicFramePr>
            <a:graphicFrameLocks noGrp="1" noChangeAspect="1"/>
          </p:cNvGraphicFramePr>
          <p:nvPr>
            <p:ph sz="half" idx="4294967295"/>
          </p:nvPr>
        </p:nvGraphicFramePr>
        <p:xfrm>
          <a:off x="7391400" y="3929764"/>
          <a:ext cx="1752600" cy="457200"/>
        </p:xfrm>
        <a:graphic>
          <a:graphicData uri="http://schemas.openxmlformats.org/presentationml/2006/ole">
            <mc:AlternateContent xmlns:mc="http://schemas.openxmlformats.org/markup-compatibility/2006">
              <mc:Choice xmlns:v="urn:schemas-microsoft-com:vml" Requires="v">
                <p:oleObj spid="_x0000_s39350" name="Equation" r:id="rId8" imgW="876240" imgH="228600" progId="Equation.3">
                  <p:embed/>
                </p:oleObj>
              </mc:Choice>
              <mc:Fallback>
                <p:oleObj name="Equation" r:id="rId8" imgW="876240" imgH="228600"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391400" y="3929764"/>
                        <a:ext cx="1752600" cy="45720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1104938" name="Text Box 42"/>
          <p:cNvSpPr txBox="1">
            <a:spLocks noChangeArrowheads="1"/>
          </p:cNvSpPr>
          <p:nvPr/>
        </p:nvSpPr>
        <p:spPr bwMode="auto">
          <a:xfrm>
            <a:off x="4724400" y="5682364"/>
            <a:ext cx="4114800" cy="457200"/>
          </a:xfrm>
          <a:prstGeom prst="rect">
            <a:avLst/>
          </a:prstGeom>
          <a:noFill/>
          <a:ln w="9525">
            <a:noFill/>
            <a:miter lim="800000"/>
            <a:headEnd/>
            <a:tailEnd/>
          </a:ln>
        </p:spPr>
        <p:txBody>
          <a:bodyPr>
            <a:spAutoFit/>
          </a:bodyPr>
          <a:lstStyle/>
          <a:p>
            <a:r>
              <a:rPr lang="en-US" sz="2000" dirty="0"/>
              <a:t>Therefore, the margin is  </a:t>
            </a:r>
            <a:r>
              <a:rPr lang="en-US" dirty="0">
                <a:latin typeface="Times New Roman" pitchFamily="18" charset="0"/>
              </a:rPr>
              <a:t>2 / ||</a:t>
            </a:r>
            <a:r>
              <a:rPr lang="en-US" b="1" dirty="0">
                <a:latin typeface="Times New Roman" pitchFamily="18" charset="0"/>
              </a:rPr>
              <a:t>w</a:t>
            </a:r>
            <a:r>
              <a:rPr lang="en-US" dirty="0">
                <a:latin typeface="Times New Roman" pitchFamily="18" charset="0"/>
              </a:rPr>
              <a:t>||</a:t>
            </a:r>
            <a:r>
              <a:rPr lang="en-US" sz="2000" dirty="0">
                <a:latin typeface="Times New Roman" pitchFamily="18" charset="0"/>
              </a:rPr>
              <a:t> </a:t>
            </a:r>
          </a:p>
        </p:txBody>
      </p:sp>
    </p:spTree>
    <p:extLst>
      <p:ext uri="{BB962C8B-B14F-4D97-AF65-F5344CB8AC3E}">
        <p14:creationId xmlns:p14="http://schemas.microsoft.com/office/powerpoint/2010/main" val="2989543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04918"/>
                                        </p:tgtEl>
                                        <p:attrNameLst>
                                          <p:attrName>style.visibility</p:attrName>
                                        </p:attrNameLst>
                                      </p:cBhvr>
                                      <p:to>
                                        <p:strVal val="visible"/>
                                      </p:to>
                                    </p:set>
                                    <p:animEffect transition="in" filter="fade">
                                      <p:cBhvr>
                                        <p:cTn id="7" dur="500"/>
                                        <p:tgtEl>
                                          <p:spTgt spid="110491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04919"/>
                                        </p:tgtEl>
                                        <p:attrNameLst>
                                          <p:attrName>style.visibility</p:attrName>
                                        </p:attrNameLst>
                                      </p:cBhvr>
                                      <p:to>
                                        <p:strVal val="visible"/>
                                      </p:to>
                                    </p:set>
                                    <p:animEffect transition="in" filter="fade">
                                      <p:cBhvr>
                                        <p:cTn id="10" dur="500"/>
                                        <p:tgtEl>
                                          <p:spTgt spid="110491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104901"/>
                                        </p:tgtEl>
                                        <p:attrNameLst>
                                          <p:attrName>style.visibility</p:attrName>
                                        </p:attrNameLst>
                                      </p:cBhvr>
                                      <p:to>
                                        <p:strVal val="visible"/>
                                      </p:to>
                                    </p:set>
                                    <p:animEffect transition="in" filter="fade">
                                      <p:cBhvr>
                                        <p:cTn id="15" dur="500"/>
                                        <p:tgtEl>
                                          <p:spTgt spid="1104901"/>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104923"/>
                                        </p:tgtEl>
                                        <p:attrNameLst>
                                          <p:attrName>style.visibility</p:attrName>
                                        </p:attrNameLst>
                                      </p:cBhvr>
                                      <p:to>
                                        <p:strVal val="visible"/>
                                      </p:to>
                                    </p:set>
                                    <p:animEffect transition="in" filter="fade">
                                      <p:cBhvr>
                                        <p:cTn id="18" dur="500"/>
                                        <p:tgtEl>
                                          <p:spTgt spid="110492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104930"/>
                                        </p:tgtEl>
                                        <p:attrNameLst>
                                          <p:attrName>style.visibility</p:attrName>
                                        </p:attrNameLst>
                                      </p:cBhvr>
                                      <p:to>
                                        <p:strVal val="visible"/>
                                      </p:to>
                                    </p:set>
                                    <p:animEffect transition="in" filter="fade">
                                      <p:cBhvr>
                                        <p:cTn id="23" dur="500"/>
                                        <p:tgtEl>
                                          <p:spTgt spid="1104930"/>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104929"/>
                                        </p:tgtEl>
                                        <p:attrNameLst>
                                          <p:attrName>style.visibility</p:attrName>
                                        </p:attrNameLst>
                                      </p:cBhvr>
                                      <p:to>
                                        <p:strVal val="visible"/>
                                      </p:to>
                                    </p:set>
                                    <p:animEffect transition="in" filter="fade">
                                      <p:cBhvr>
                                        <p:cTn id="26" dur="500"/>
                                        <p:tgtEl>
                                          <p:spTgt spid="1104929"/>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104924"/>
                                        </p:tgtEl>
                                        <p:attrNameLst>
                                          <p:attrName>style.visibility</p:attrName>
                                        </p:attrNameLst>
                                      </p:cBhvr>
                                      <p:to>
                                        <p:strVal val="visible"/>
                                      </p:to>
                                    </p:set>
                                    <p:animEffect transition="in" filter="fade">
                                      <p:cBhvr>
                                        <p:cTn id="29" dur="500"/>
                                        <p:tgtEl>
                                          <p:spTgt spid="1104924"/>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104926"/>
                                        </p:tgtEl>
                                        <p:attrNameLst>
                                          <p:attrName>style.visibility</p:attrName>
                                        </p:attrNameLst>
                                      </p:cBhvr>
                                      <p:to>
                                        <p:strVal val="visible"/>
                                      </p:to>
                                    </p:set>
                                    <p:animEffect transition="in" filter="fade">
                                      <p:cBhvr>
                                        <p:cTn id="32" dur="500"/>
                                        <p:tgtEl>
                                          <p:spTgt spid="1104926"/>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104925"/>
                                        </p:tgtEl>
                                        <p:attrNameLst>
                                          <p:attrName>style.visibility</p:attrName>
                                        </p:attrNameLst>
                                      </p:cBhvr>
                                      <p:to>
                                        <p:strVal val="visible"/>
                                      </p:to>
                                    </p:set>
                                    <p:animEffect transition="in" filter="fade">
                                      <p:cBhvr>
                                        <p:cTn id="35" dur="500"/>
                                        <p:tgtEl>
                                          <p:spTgt spid="1104925"/>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104927"/>
                                        </p:tgtEl>
                                        <p:attrNameLst>
                                          <p:attrName>style.visibility</p:attrName>
                                        </p:attrNameLst>
                                      </p:cBhvr>
                                      <p:to>
                                        <p:strVal val="visible"/>
                                      </p:to>
                                    </p:set>
                                    <p:animEffect transition="in" filter="fade">
                                      <p:cBhvr>
                                        <p:cTn id="38" dur="500"/>
                                        <p:tgtEl>
                                          <p:spTgt spid="1104927"/>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1104928"/>
                                        </p:tgtEl>
                                        <p:attrNameLst>
                                          <p:attrName>style.visibility</p:attrName>
                                        </p:attrNameLst>
                                      </p:cBhvr>
                                      <p:to>
                                        <p:strVal val="visible"/>
                                      </p:to>
                                    </p:set>
                                    <p:animEffect transition="in" filter="fade">
                                      <p:cBhvr>
                                        <p:cTn id="41" dur="500"/>
                                        <p:tgtEl>
                                          <p:spTgt spid="1104928"/>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1104900"/>
                                        </p:tgtEl>
                                        <p:attrNameLst>
                                          <p:attrName>style.visibility</p:attrName>
                                        </p:attrNameLst>
                                      </p:cBhvr>
                                      <p:to>
                                        <p:strVal val="visible"/>
                                      </p:to>
                                    </p:set>
                                    <p:animEffect transition="in" filter="fade">
                                      <p:cBhvr>
                                        <p:cTn id="46" dur="500"/>
                                        <p:tgtEl>
                                          <p:spTgt spid="1104900"/>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1104935"/>
                                        </p:tgtEl>
                                        <p:attrNameLst>
                                          <p:attrName>style.visibility</p:attrName>
                                        </p:attrNameLst>
                                      </p:cBhvr>
                                      <p:to>
                                        <p:strVal val="visible"/>
                                      </p:to>
                                    </p:set>
                                    <p:animEffect transition="in" filter="fade">
                                      <p:cBhvr>
                                        <p:cTn id="51" dur="500"/>
                                        <p:tgtEl>
                                          <p:spTgt spid="1104935"/>
                                        </p:tgtEl>
                                      </p:cBhvr>
                                    </p:animEffect>
                                  </p:childTnLst>
                                </p:cTn>
                              </p:par>
                              <p:par>
                                <p:cTn id="52" presetID="10" presetClass="entr" presetSubtype="0" fill="hold" nodeType="withEffect">
                                  <p:stCondLst>
                                    <p:cond delay="0"/>
                                  </p:stCondLst>
                                  <p:childTnLst>
                                    <p:set>
                                      <p:cBhvr>
                                        <p:cTn id="53" dur="1" fill="hold">
                                          <p:stCondLst>
                                            <p:cond delay="0"/>
                                          </p:stCondLst>
                                        </p:cTn>
                                        <p:tgtEl>
                                          <p:spTgt spid="1104936"/>
                                        </p:tgtEl>
                                        <p:attrNameLst>
                                          <p:attrName>style.visibility</p:attrName>
                                        </p:attrNameLst>
                                      </p:cBhvr>
                                      <p:to>
                                        <p:strVal val="visible"/>
                                      </p:to>
                                    </p:set>
                                    <p:animEffect transition="in" filter="fade">
                                      <p:cBhvr>
                                        <p:cTn id="54" dur="500"/>
                                        <p:tgtEl>
                                          <p:spTgt spid="1104936"/>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1104932"/>
                                        </p:tgtEl>
                                        <p:attrNameLst>
                                          <p:attrName>style.visibility</p:attrName>
                                        </p:attrNameLst>
                                      </p:cBhvr>
                                      <p:to>
                                        <p:strVal val="visible"/>
                                      </p:to>
                                    </p:set>
                                    <p:animEffect transition="in" filter="fade">
                                      <p:cBhvr>
                                        <p:cTn id="59" dur="500"/>
                                        <p:tgtEl>
                                          <p:spTgt spid="1104932"/>
                                        </p:tgtEl>
                                      </p:cBhvr>
                                    </p:animEffect>
                                  </p:childTnLst>
                                </p:cTn>
                              </p:par>
                              <p:par>
                                <p:cTn id="60" presetID="10" presetClass="entr" presetSubtype="0" fill="hold" nodeType="withEffect">
                                  <p:stCondLst>
                                    <p:cond delay="0"/>
                                  </p:stCondLst>
                                  <p:childTnLst>
                                    <p:set>
                                      <p:cBhvr>
                                        <p:cTn id="61" dur="1" fill="hold">
                                          <p:stCondLst>
                                            <p:cond delay="0"/>
                                          </p:stCondLst>
                                        </p:cTn>
                                        <p:tgtEl>
                                          <p:spTgt spid="1104933"/>
                                        </p:tgtEl>
                                        <p:attrNameLst>
                                          <p:attrName>style.visibility</p:attrName>
                                        </p:attrNameLst>
                                      </p:cBhvr>
                                      <p:to>
                                        <p:strVal val="visible"/>
                                      </p:to>
                                    </p:set>
                                    <p:animEffect transition="in" filter="fade">
                                      <p:cBhvr>
                                        <p:cTn id="62" dur="500"/>
                                        <p:tgtEl>
                                          <p:spTgt spid="1104933"/>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1104938"/>
                                        </p:tgtEl>
                                        <p:attrNameLst>
                                          <p:attrName>style.visibility</p:attrName>
                                        </p:attrNameLst>
                                      </p:cBhvr>
                                      <p:to>
                                        <p:strVal val="visible"/>
                                      </p:to>
                                    </p:set>
                                    <p:animEffect transition="in" filter="fade">
                                      <p:cBhvr>
                                        <p:cTn id="67" dur="500"/>
                                        <p:tgtEl>
                                          <p:spTgt spid="11049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4901" grpId="0"/>
      <p:bldP spid="1104918" grpId="0" animBg="1"/>
      <p:bldP spid="1104919" grpId="0" animBg="1"/>
      <p:bldP spid="1104923" grpId="0" animBg="1"/>
      <p:bldP spid="1104924" grpId="0" animBg="1"/>
      <p:bldP spid="1104925" grpId="0" animBg="1"/>
      <p:bldP spid="1104926" grpId="0" animBg="1"/>
      <p:bldP spid="1104927" grpId="0"/>
      <p:bldP spid="1104928" grpId="0" animBg="1"/>
      <p:bldP spid="1104929" grpId="0" animBg="1"/>
      <p:bldP spid="1104930" grpId="0" animBg="1"/>
      <p:bldP spid="1104932" grpId="0"/>
      <p:bldP spid="1104935" grpId="0"/>
      <p:bldP spid="1104938"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Bias Trick</a:t>
            </a:r>
          </a:p>
        </p:txBody>
      </p:sp>
      <p:pic>
        <p:nvPicPr>
          <p:cNvPr id="4" name="Picture 3" descr="Screen Shot 2015-04-13 at 12.39.12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057400"/>
            <a:ext cx="9144000" cy="3276785"/>
          </a:xfrm>
          <a:prstGeom prst="rect">
            <a:avLst/>
          </a:prstGeom>
        </p:spPr>
      </p:pic>
    </p:spTree>
    <p:extLst>
      <p:ext uri="{BB962C8B-B14F-4D97-AF65-F5344CB8AC3E}">
        <p14:creationId xmlns:p14="http://schemas.microsoft.com/office/powerpoint/2010/main" val="223643595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Summary</a:t>
            </a:r>
          </a:p>
        </p:txBody>
      </p:sp>
      <p:sp>
        <p:nvSpPr>
          <p:cNvPr id="3" name="Content Placeholder 2"/>
          <p:cNvSpPr>
            <a:spLocks noGrp="1"/>
          </p:cNvSpPr>
          <p:nvPr>
            <p:ph idx="1"/>
          </p:nvPr>
        </p:nvSpPr>
        <p:spPr/>
        <p:txBody>
          <a:bodyPr/>
          <a:lstStyle/>
          <a:p>
            <a:r>
              <a:rPr lang="en-US" dirty="0"/>
              <a:t>Data-driven: Train, validate, test</a:t>
            </a:r>
          </a:p>
          <a:p>
            <a:pPr lvl="1"/>
            <a:r>
              <a:rPr lang="en-US" dirty="0"/>
              <a:t>Need labeled data</a:t>
            </a:r>
          </a:p>
          <a:p>
            <a:pPr lvl="1"/>
            <a:endParaRPr lang="en-US" dirty="0"/>
          </a:p>
          <a:p>
            <a:r>
              <a:rPr lang="en-US" dirty="0"/>
              <a:t>Classifier</a:t>
            </a:r>
          </a:p>
          <a:p>
            <a:pPr lvl="1"/>
            <a:r>
              <a:rPr lang="en-US" dirty="0"/>
              <a:t>Nearest neighbor, </a:t>
            </a:r>
            <a:r>
              <a:rPr lang="en-US" dirty="0" err="1"/>
              <a:t>kNN</a:t>
            </a:r>
            <a:endParaRPr lang="en-US" dirty="0"/>
          </a:p>
        </p:txBody>
      </p:sp>
    </p:spTree>
    <p:extLst>
      <p:ext uri="{BB962C8B-B14F-4D97-AF65-F5344CB8AC3E}">
        <p14:creationId xmlns:p14="http://schemas.microsoft.com/office/powerpoint/2010/main" val="285990749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304800"/>
            <a:ext cx="8534400" cy="1143000"/>
          </a:xfrm>
        </p:spPr>
        <p:txBody>
          <a:bodyPr>
            <a:normAutofit fontScale="90000"/>
          </a:bodyPr>
          <a:lstStyle/>
          <a:p>
            <a:r>
              <a:rPr lang="en-US" dirty="0"/>
              <a:t>Loss function, cost/objective function</a:t>
            </a:r>
          </a:p>
        </p:txBody>
      </p:sp>
      <p:sp>
        <p:nvSpPr>
          <p:cNvPr id="3" name="Content Placeholder 2"/>
          <p:cNvSpPr>
            <a:spLocks noGrp="1"/>
          </p:cNvSpPr>
          <p:nvPr>
            <p:ph idx="1"/>
          </p:nvPr>
        </p:nvSpPr>
        <p:spPr>
          <a:xfrm>
            <a:off x="457200" y="1600200"/>
            <a:ext cx="8458200" cy="3962400"/>
          </a:xfrm>
        </p:spPr>
        <p:txBody>
          <a:bodyPr>
            <a:normAutofit/>
          </a:bodyPr>
          <a:lstStyle/>
          <a:p>
            <a:r>
              <a:rPr lang="en-US" dirty="0"/>
              <a:t>Given ground truth labels (</a:t>
            </a:r>
            <a:r>
              <a:rPr lang="en-US" dirty="0" err="1"/>
              <a:t>yi</a:t>
            </a:r>
            <a:r>
              <a:rPr lang="en-US" dirty="0"/>
              <a:t>), scores f (xi, W)</a:t>
            </a:r>
          </a:p>
          <a:p>
            <a:pPr lvl="1"/>
            <a:r>
              <a:rPr lang="en-US" dirty="0"/>
              <a:t>how unhappy are you with the scores?</a:t>
            </a:r>
          </a:p>
          <a:p>
            <a:pPr lvl="1"/>
            <a:endParaRPr lang="en-US" dirty="0"/>
          </a:p>
          <a:p>
            <a:r>
              <a:rPr lang="en-US" dirty="0"/>
              <a:t>Loss function or objective/cost function</a:t>
            </a:r>
          </a:p>
          <a:p>
            <a:endParaRPr lang="en-US" dirty="0"/>
          </a:p>
          <a:p>
            <a:r>
              <a:rPr lang="en-US" dirty="0"/>
              <a:t>Want to minimize the loss function</a:t>
            </a:r>
          </a:p>
        </p:txBody>
      </p:sp>
    </p:spTree>
    <p:extLst>
      <p:ext uri="{BB962C8B-B14F-4D97-AF65-F5344CB8AC3E}">
        <p14:creationId xmlns:p14="http://schemas.microsoft.com/office/powerpoint/2010/main" val="57455272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304800"/>
            <a:ext cx="8534400" cy="1143000"/>
          </a:xfrm>
        </p:spPr>
        <p:txBody>
          <a:bodyPr>
            <a:normAutofit fontScale="90000"/>
          </a:bodyPr>
          <a:lstStyle/>
          <a:p>
            <a:r>
              <a:rPr lang="en-US" dirty="0"/>
              <a:t>Loss function, cost/objective function</a:t>
            </a:r>
          </a:p>
        </p:txBody>
      </p:sp>
      <p:sp>
        <p:nvSpPr>
          <p:cNvPr id="3" name="Content Placeholder 2"/>
          <p:cNvSpPr>
            <a:spLocks noGrp="1"/>
          </p:cNvSpPr>
          <p:nvPr>
            <p:ph idx="1"/>
          </p:nvPr>
        </p:nvSpPr>
        <p:spPr>
          <a:xfrm>
            <a:off x="457200" y="1600201"/>
            <a:ext cx="8534400" cy="1600200"/>
          </a:xfrm>
        </p:spPr>
        <p:txBody>
          <a:bodyPr/>
          <a:lstStyle/>
          <a:p>
            <a:r>
              <a:rPr lang="en-US" dirty="0"/>
              <a:t>Given ground truth labels (</a:t>
            </a:r>
            <a:r>
              <a:rPr lang="en-US" dirty="0" err="1"/>
              <a:t>yi</a:t>
            </a:r>
            <a:r>
              <a:rPr lang="en-US" dirty="0"/>
              <a:t>) and scores f(xi, W)</a:t>
            </a:r>
          </a:p>
          <a:p>
            <a:pPr lvl="1"/>
            <a:r>
              <a:rPr lang="en-US" dirty="0"/>
              <a:t>how unhappy are you with the scores?</a:t>
            </a:r>
          </a:p>
        </p:txBody>
      </p:sp>
      <p:pic>
        <p:nvPicPr>
          <p:cNvPr id="4" name="Picture 3" descr="Screen Shot 2015-04-13 at 11.03.38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 y="3276600"/>
            <a:ext cx="4999013" cy="1642533"/>
          </a:xfrm>
          <a:prstGeom prst="rect">
            <a:avLst/>
          </a:prstGeom>
        </p:spPr>
      </p:pic>
    </p:spTree>
    <p:extLst>
      <p:ext uri="{BB962C8B-B14F-4D97-AF65-F5344CB8AC3E}">
        <p14:creationId xmlns:p14="http://schemas.microsoft.com/office/powerpoint/2010/main" val="241467324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Intuition</a:t>
            </a:r>
          </a:p>
        </p:txBody>
      </p:sp>
      <p:pic>
        <p:nvPicPr>
          <p:cNvPr id="4" name="Picture 3"/>
          <p:cNvPicPr>
            <a:picLocks noChangeAspect="1"/>
          </p:cNvPicPr>
          <p:nvPr/>
        </p:nvPicPr>
        <p:blipFill>
          <a:blip r:embed="rId2"/>
          <a:stretch>
            <a:fillRect/>
          </a:stretch>
        </p:blipFill>
        <p:spPr>
          <a:xfrm>
            <a:off x="457200" y="2286000"/>
            <a:ext cx="8216900" cy="990600"/>
          </a:xfrm>
          <a:prstGeom prst="rect">
            <a:avLst/>
          </a:prstGeom>
        </p:spPr>
      </p:pic>
    </p:spTree>
    <p:extLst>
      <p:ext uri="{BB962C8B-B14F-4D97-AF65-F5344CB8AC3E}">
        <p14:creationId xmlns:p14="http://schemas.microsoft.com/office/powerpoint/2010/main" val="210444586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304800"/>
            <a:ext cx="8534400" cy="1143000"/>
          </a:xfrm>
        </p:spPr>
        <p:txBody>
          <a:bodyPr>
            <a:normAutofit/>
          </a:bodyPr>
          <a:lstStyle/>
          <a:p>
            <a:r>
              <a:rPr lang="en-US" dirty="0"/>
              <a:t>Loss </a:t>
            </a:r>
            <a:r>
              <a:rPr lang="en-US" dirty="0" err="1"/>
              <a:t>fn</a:t>
            </a:r>
            <a:r>
              <a:rPr lang="en-US" dirty="0"/>
              <a:t>: Multi-class SVM loss</a:t>
            </a:r>
          </a:p>
        </p:txBody>
      </p:sp>
      <p:sp>
        <p:nvSpPr>
          <p:cNvPr id="3" name="Content Placeholder 2"/>
          <p:cNvSpPr>
            <a:spLocks noGrp="1"/>
          </p:cNvSpPr>
          <p:nvPr>
            <p:ph idx="1"/>
          </p:nvPr>
        </p:nvSpPr>
        <p:spPr>
          <a:xfrm>
            <a:off x="457200" y="1600201"/>
            <a:ext cx="8534400" cy="1600200"/>
          </a:xfrm>
        </p:spPr>
        <p:txBody>
          <a:bodyPr/>
          <a:lstStyle/>
          <a:p>
            <a:r>
              <a:rPr lang="en-US" dirty="0"/>
              <a:t>Given ground truth labels (</a:t>
            </a:r>
            <a:r>
              <a:rPr lang="en-US" dirty="0" err="1"/>
              <a:t>yi</a:t>
            </a:r>
            <a:r>
              <a:rPr lang="en-US" dirty="0"/>
              <a:t>) and scores f(xi, W)</a:t>
            </a:r>
          </a:p>
          <a:p>
            <a:pPr lvl="1"/>
            <a:r>
              <a:rPr lang="en-US" dirty="0"/>
              <a:t>how unhappy are you with the scores?</a:t>
            </a:r>
          </a:p>
        </p:txBody>
      </p:sp>
      <p:pic>
        <p:nvPicPr>
          <p:cNvPr id="5" name="Picture 4" descr="Screen Shot 2015-04-13 at 12.19.10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352800"/>
            <a:ext cx="9144000" cy="2062419"/>
          </a:xfrm>
          <a:prstGeom prst="rect">
            <a:avLst/>
          </a:prstGeom>
        </p:spPr>
      </p:pic>
      <p:pic>
        <p:nvPicPr>
          <p:cNvPr id="6" name="Picture 5" descr="Screen Shot 2015-04-14 at 4.24.43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729521"/>
            <a:ext cx="9144000" cy="1128479"/>
          </a:xfrm>
          <a:prstGeom prst="rect">
            <a:avLst/>
          </a:prstGeom>
        </p:spPr>
      </p:pic>
    </p:spTree>
    <p:extLst>
      <p:ext uri="{BB962C8B-B14F-4D97-AF65-F5344CB8AC3E}">
        <p14:creationId xmlns:p14="http://schemas.microsoft.com/office/powerpoint/2010/main" val="548640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Categorization</a:t>
            </a:r>
          </a:p>
        </p:txBody>
      </p:sp>
      <p:pic>
        <p:nvPicPr>
          <p:cNvPr id="4" name="Picture 3" descr="Screen Shot 2015-04-10 at 12.10.01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400" y="1752600"/>
            <a:ext cx="8312250" cy="4038600"/>
          </a:xfrm>
          <a:prstGeom prst="rect">
            <a:avLst/>
          </a:prstGeom>
        </p:spPr>
      </p:pic>
    </p:spTree>
    <p:extLst>
      <p:ext uri="{BB962C8B-B14F-4D97-AF65-F5344CB8AC3E}">
        <p14:creationId xmlns:p14="http://schemas.microsoft.com/office/powerpoint/2010/main" val="77238836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Loss </a:t>
            </a:r>
            <a:r>
              <a:rPr lang="en-US" dirty="0" err="1"/>
              <a:t>fn</a:t>
            </a:r>
            <a:r>
              <a:rPr lang="en-US" dirty="0"/>
              <a:t>: interpretation</a:t>
            </a:r>
          </a:p>
        </p:txBody>
      </p:sp>
      <p:pic>
        <p:nvPicPr>
          <p:cNvPr id="4" name="Picture 3" descr="Screen Shot 2015-04-14 at 4.32.38 PM.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981200"/>
            <a:ext cx="9144000" cy="2800501"/>
          </a:xfrm>
          <a:prstGeom prst="rect">
            <a:avLst/>
          </a:prstGeom>
        </p:spPr>
      </p:pic>
    </p:spTree>
    <p:extLst>
      <p:ext uri="{BB962C8B-B14F-4D97-AF65-F5344CB8AC3E}">
        <p14:creationId xmlns:p14="http://schemas.microsoft.com/office/powerpoint/2010/main" val="36882821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 loss</a:t>
            </a:r>
          </a:p>
        </p:txBody>
      </p:sp>
      <p:pic>
        <p:nvPicPr>
          <p:cNvPr id="4" name="Picture 3" descr="Screen Shot 2015-04-14 at 4.32.52 PM.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286000"/>
            <a:ext cx="9144000" cy="3530930"/>
          </a:xfrm>
          <a:prstGeom prst="rect">
            <a:avLst/>
          </a:prstGeom>
        </p:spPr>
      </p:pic>
    </p:spTree>
    <p:extLst>
      <p:ext uri="{BB962C8B-B14F-4D97-AF65-F5344CB8AC3E}">
        <p14:creationId xmlns:p14="http://schemas.microsoft.com/office/powerpoint/2010/main" val="378849142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lstStyle/>
          <a:p>
            <a:r>
              <a:rPr lang="en-US" dirty="0"/>
              <a:t>Example: loss</a:t>
            </a:r>
          </a:p>
        </p:txBody>
      </p:sp>
      <p:pic>
        <p:nvPicPr>
          <p:cNvPr id="4" name="Picture 3" descr="Screen Shot 2015-04-14 at 4.33.01 PM.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524000"/>
            <a:ext cx="9144000" cy="4244583"/>
          </a:xfrm>
          <a:prstGeom prst="rect">
            <a:avLst/>
          </a:prstGeom>
        </p:spPr>
      </p:pic>
    </p:spTree>
    <p:extLst>
      <p:ext uri="{BB962C8B-B14F-4D97-AF65-F5344CB8AC3E}">
        <p14:creationId xmlns:p14="http://schemas.microsoft.com/office/powerpoint/2010/main" val="314880144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Need more..</a:t>
            </a:r>
          </a:p>
        </p:txBody>
      </p:sp>
      <p:sp>
        <p:nvSpPr>
          <p:cNvPr id="3" name="Content Placeholder 2"/>
          <p:cNvSpPr>
            <a:spLocks noGrp="1"/>
          </p:cNvSpPr>
          <p:nvPr>
            <p:ph idx="1"/>
          </p:nvPr>
        </p:nvSpPr>
        <p:spPr/>
        <p:txBody>
          <a:bodyPr/>
          <a:lstStyle/>
          <a:p>
            <a:r>
              <a:rPr lang="en-US" dirty="0"/>
              <a:t>Regularization</a:t>
            </a:r>
          </a:p>
          <a:p>
            <a:pPr lvl="1"/>
            <a:r>
              <a:rPr lang="en-US" dirty="0"/>
              <a:t>Ambiguity: W is not unique</a:t>
            </a:r>
          </a:p>
          <a:p>
            <a:pPr lvl="1"/>
            <a:r>
              <a:rPr lang="en-US" dirty="0"/>
              <a:t>If loss is 0, k W also has 0 loss</a:t>
            </a:r>
          </a:p>
          <a:p>
            <a:pPr lvl="1"/>
            <a:endParaRPr lang="en-US" dirty="0"/>
          </a:p>
          <a:p>
            <a:pPr lvl="1"/>
            <a:r>
              <a:rPr lang="en-US" dirty="0"/>
              <a:t>Add a regularization penalty</a:t>
            </a:r>
          </a:p>
          <a:p>
            <a:pPr lvl="2"/>
            <a:r>
              <a:rPr lang="en-US" dirty="0"/>
              <a:t>Try to keep the weights low</a:t>
            </a:r>
          </a:p>
          <a:p>
            <a:pPr lvl="2"/>
            <a:r>
              <a:rPr lang="en-US" dirty="0"/>
              <a:t>Also, weights can blow up if you don’t have it</a:t>
            </a:r>
          </a:p>
        </p:txBody>
      </p:sp>
    </p:spTree>
    <p:extLst>
      <p:ext uri="{BB962C8B-B14F-4D97-AF65-F5344CB8AC3E}">
        <p14:creationId xmlns:p14="http://schemas.microsoft.com/office/powerpoint/2010/main" val="401555223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Important: regularization</a:t>
            </a:r>
          </a:p>
        </p:txBody>
      </p:sp>
      <p:pic>
        <p:nvPicPr>
          <p:cNvPr id="4" name="Picture 3" descr="Screen Shot 2015-04-14 at 4.33.20 PM.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400" y="2126843"/>
            <a:ext cx="9144000" cy="3130957"/>
          </a:xfrm>
          <a:prstGeom prst="rect">
            <a:avLst/>
          </a:prstGeom>
        </p:spPr>
      </p:pic>
      <p:sp>
        <p:nvSpPr>
          <p:cNvPr id="3" name="TextBox 2"/>
          <p:cNvSpPr txBox="1"/>
          <p:nvPr/>
        </p:nvSpPr>
        <p:spPr>
          <a:xfrm>
            <a:off x="5791200" y="5105400"/>
            <a:ext cx="2979113" cy="369332"/>
          </a:xfrm>
          <a:prstGeom prst="rect">
            <a:avLst/>
          </a:prstGeom>
          <a:noFill/>
        </p:spPr>
        <p:txBody>
          <a:bodyPr wrap="none" rtlCol="0">
            <a:spAutoFit/>
          </a:bodyPr>
          <a:lstStyle/>
          <a:p>
            <a:r>
              <a:rPr lang="en-US" dirty="0"/>
              <a:t>Determine by cross-validation</a:t>
            </a:r>
          </a:p>
        </p:txBody>
      </p:sp>
    </p:spTree>
    <p:extLst>
      <p:ext uri="{BB962C8B-B14F-4D97-AF65-F5344CB8AC3E}">
        <p14:creationId xmlns:p14="http://schemas.microsoft.com/office/powerpoint/2010/main" val="104726555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 regularization</a:t>
            </a:r>
          </a:p>
        </p:txBody>
      </p:sp>
      <p:pic>
        <p:nvPicPr>
          <p:cNvPr id="4" name="Picture 3" descr="Screen Shot 2015-04-14 at 4.33.26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 y="1752600"/>
            <a:ext cx="7863422" cy="3743263"/>
          </a:xfrm>
          <a:prstGeom prst="rect">
            <a:avLst/>
          </a:prstGeom>
        </p:spPr>
      </p:pic>
    </p:spTree>
    <p:extLst>
      <p:ext uri="{BB962C8B-B14F-4D97-AF65-F5344CB8AC3E}">
        <p14:creationId xmlns:p14="http://schemas.microsoft.com/office/powerpoint/2010/main" val="218850999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Final loss function</a:t>
            </a:r>
          </a:p>
        </p:txBody>
      </p:sp>
      <p:pic>
        <p:nvPicPr>
          <p:cNvPr id="4" name="Picture 3" descr="Screen Shot 2015-04-14 at 4.33.34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606235"/>
            <a:ext cx="9144000" cy="1137531"/>
          </a:xfrm>
          <a:prstGeom prst="rect">
            <a:avLst/>
          </a:prstGeom>
        </p:spPr>
      </p:pic>
      <p:sp>
        <p:nvSpPr>
          <p:cNvPr id="3" name="TextBox 2"/>
          <p:cNvSpPr txBox="1"/>
          <p:nvPr/>
        </p:nvSpPr>
        <p:spPr>
          <a:xfrm>
            <a:off x="533400" y="4953000"/>
            <a:ext cx="3087504" cy="584776"/>
          </a:xfrm>
          <a:prstGeom prst="rect">
            <a:avLst/>
          </a:prstGeom>
          <a:noFill/>
        </p:spPr>
        <p:txBody>
          <a:bodyPr wrap="none" rtlCol="0">
            <a:spAutoFit/>
          </a:bodyPr>
          <a:lstStyle/>
          <a:p>
            <a:r>
              <a:rPr lang="en-US" sz="3200" dirty="0"/>
              <a:t>Can set delta to 1</a:t>
            </a:r>
          </a:p>
        </p:txBody>
      </p:sp>
    </p:spTree>
    <p:extLst>
      <p:ext uri="{BB962C8B-B14F-4D97-AF65-F5344CB8AC3E}">
        <p14:creationId xmlns:p14="http://schemas.microsoft.com/office/powerpoint/2010/main" val="300371157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Summary</a:t>
            </a:r>
          </a:p>
        </p:txBody>
      </p:sp>
      <p:pic>
        <p:nvPicPr>
          <p:cNvPr id="4" name="Picture 3" descr="Screen Shot 2015-04-14 at 4.34.25 PM.png"/>
          <p:cNvPicPr>
            <a:picLocks noChangeAspect="1"/>
          </p:cNvPicPr>
          <p:nvPr/>
        </p:nvPicPr>
        <p:blipFill rotWithShape="1">
          <a:blip r:embed="rId3" cstate="print">
            <a:extLst>
              <a:ext uri="{28A0092B-C50C-407E-A947-70E740481C1C}">
                <a14:useLocalDpi xmlns:a14="http://schemas.microsoft.com/office/drawing/2010/main" val="0"/>
              </a:ext>
            </a:extLst>
          </a:blip>
          <a:srcRect t="16195"/>
          <a:stretch/>
        </p:blipFill>
        <p:spPr>
          <a:xfrm>
            <a:off x="152400" y="1447800"/>
            <a:ext cx="8049757" cy="3124200"/>
          </a:xfrm>
          <a:prstGeom prst="rect">
            <a:avLst/>
          </a:prstGeom>
        </p:spPr>
      </p:pic>
      <p:pic>
        <p:nvPicPr>
          <p:cNvPr id="5" name="Picture 4" descr="Screen Shot 2015-04-14 at 4.38.26 PM.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68788" y="4572000"/>
            <a:ext cx="5251412" cy="2598469"/>
          </a:xfrm>
          <a:prstGeom prst="rect">
            <a:avLst/>
          </a:prstGeom>
        </p:spPr>
      </p:pic>
    </p:spTree>
    <p:extLst>
      <p:ext uri="{BB962C8B-B14F-4D97-AF65-F5344CB8AC3E}">
        <p14:creationId xmlns:p14="http://schemas.microsoft.com/office/powerpoint/2010/main" val="181077886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Rectangle 3"/>
          <p:cNvSpPr/>
          <p:nvPr/>
        </p:nvSpPr>
        <p:spPr>
          <a:xfrm>
            <a:off x="457200" y="2209800"/>
            <a:ext cx="8382000" cy="461665"/>
          </a:xfrm>
          <a:prstGeom prst="rect">
            <a:avLst/>
          </a:prstGeom>
        </p:spPr>
        <p:txBody>
          <a:bodyPr wrap="square">
            <a:spAutoFit/>
          </a:bodyPr>
          <a:lstStyle/>
          <a:p>
            <a:r>
              <a:rPr lang="en-US" sz="2400" dirty="0"/>
              <a:t>http://</a:t>
            </a:r>
            <a:r>
              <a:rPr lang="en-US" sz="2400" dirty="0" err="1"/>
              <a:t>vision.stanford.edu</a:t>
            </a:r>
            <a:r>
              <a:rPr lang="en-US" sz="2400" dirty="0"/>
              <a:t>/teaching/cs231n/linear-classify-demo/</a:t>
            </a:r>
          </a:p>
        </p:txBody>
      </p:sp>
    </p:spTree>
    <p:extLst>
      <p:ext uri="{BB962C8B-B14F-4D97-AF65-F5344CB8AC3E}">
        <p14:creationId xmlns:p14="http://schemas.microsoft.com/office/powerpoint/2010/main" val="413019075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Summary</a:t>
            </a:r>
          </a:p>
        </p:txBody>
      </p:sp>
      <p:sp>
        <p:nvSpPr>
          <p:cNvPr id="3" name="Content Placeholder 2"/>
          <p:cNvSpPr>
            <a:spLocks noGrp="1"/>
          </p:cNvSpPr>
          <p:nvPr>
            <p:ph idx="1"/>
          </p:nvPr>
        </p:nvSpPr>
        <p:spPr/>
        <p:txBody>
          <a:bodyPr/>
          <a:lstStyle/>
          <a:p>
            <a:r>
              <a:rPr lang="en-US" dirty="0"/>
              <a:t>Have score function and loss function</a:t>
            </a:r>
          </a:p>
          <a:p>
            <a:pPr lvl="1"/>
            <a:r>
              <a:rPr lang="en-US" dirty="0"/>
              <a:t>Will generalize the score function</a:t>
            </a:r>
          </a:p>
          <a:p>
            <a:endParaRPr lang="en-US" dirty="0"/>
          </a:p>
          <a:p>
            <a:r>
              <a:rPr lang="en-US" dirty="0"/>
              <a:t>Find W and b to minimize loss</a:t>
            </a:r>
          </a:p>
          <a:p>
            <a:pPr lvl="1"/>
            <a:r>
              <a:rPr lang="en-US" dirty="0"/>
              <a:t>Minimize loss using gradient descent</a:t>
            </a:r>
          </a:p>
          <a:p>
            <a:pPr lvl="1"/>
            <a:endParaRPr lang="en-US" dirty="0"/>
          </a:p>
          <a:p>
            <a:r>
              <a:rPr lang="en-US" dirty="0"/>
              <a:t>Now to CNNs</a:t>
            </a:r>
          </a:p>
        </p:txBody>
      </p:sp>
    </p:spTree>
    <p:extLst>
      <p:ext uri="{BB962C8B-B14F-4D97-AF65-F5344CB8AC3E}">
        <p14:creationId xmlns:p14="http://schemas.microsoft.com/office/powerpoint/2010/main" val="39305338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descr="Screen Shot 2015-04-10 at 12.10.13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46" y="1066800"/>
            <a:ext cx="9144000" cy="5673644"/>
          </a:xfrm>
          <a:prstGeom prst="rect">
            <a:avLst/>
          </a:prstGeom>
        </p:spPr>
      </p:pic>
    </p:spTree>
    <p:extLst>
      <p:ext uri="{BB962C8B-B14F-4D97-AF65-F5344CB8AC3E}">
        <p14:creationId xmlns:p14="http://schemas.microsoft.com/office/powerpoint/2010/main" val="288949563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extBox 4"/>
          <p:cNvSpPr txBox="1"/>
          <p:nvPr/>
        </p:nvSpPr>
        <p:spPr>
          <a:xfrm>
            <a:off x="653142" y="2062358"/>
            <a:ext cx="8265080" cy="1446550"/>
          </a:xfrm>
          <a:prstGeom prst="rect">
            <a:avLst/>
          </a:prstGeom>
          <a:noFill/>
        </p:spPr>
        <p:txBody>
          <a:bodyPr wrap="square" rtlCol="0">
            <a:spAutoFit/>
          </a:bodyPr>
          <a:lstStyle/>
          <a:p>
            <a:r>
              <a:rPr lang="en-US" sz="4400" dirty="0">
                <a:solidFill>
                  <a:srgbClr val="000000"/>
                </a:solidFill>
              </a:rPr>
              <a:t>What happens under the hood</a:t>
            </a:r>
          </a:p>
          <a:p>
            <a:r>
              <a:rPr lang="en-US" sz="4400" dirty="0">
                <a:solidFill>
                  <a:srgbClr val="000000"/>
                </a:solidFill>
              </a:rPr>
              <a:t>on </a:t>
            </a:r>
            <a:r>
              <a:rPr lang="en-US" sz="4400" dirty="0" err="1">
                <a:solidFill>
                  <a:srgbClr val="000000"/>
                </a:solidFill>
              </a:rPr>
              <a:t>classification+localization</a:t>
            </a:r>
            <a:r>
              <a:rPr lang="en-US" sz="4400" dirty="0">
                <a:solidFill>
                  <a:srgbClr val="000000"/>
                </a:solidFill>
              </a:rPr>
              <a:t>?</a:t>
            </a:r>
          </a:p>
        </p:txBody>
      </p:sp>
      <p:sp>
        <p:nvSpPr>
          <p:cNvPr id="4" name="TextBox 3"/>
          <p:cNvSpPr txBox="1"/>
          <p:nvPr/>
        </p:nvSpPr>
        <p:spPr>
          <a:xfrm>
            <a:off x="878917" y="485100"/>
            <a:ext cx="7404305" cy="966418"/>
          </a:xfrm>
          <a:prstGeom prst="rect">
            <a:avLst/>
          </a:prstGeom>
          <a:noFill/>
        </p:spPr>
        <p:txBody>
          <a:bodyPr wrap="square" rtlCol="0">
            <a:spAutoFit/>
          </a:bodyPr>
          <a:lstStyle/>
          <a:p>
            <a:pPr marL="457200" indent="-457200">
              <a:lnSpc>
                <a:spcPct val="120000"/>
              </a:lnSpc>
              <a:buFont typeface="Arial"/>
              <a:buChar char="•"/>
            </a:pPr>
            <a:r>
              <a:rPr lang="en-US" sz="2400" dirty="0">
                <a:solidFill>
                  <a:srgbClr val="000000"/>
                </a:solidFill>
              </a:rPr>
              <a:t>ILSVRC-500 (2012) dataset – similar to PASCAL</a:t>
            </a:r>
          </a:p>
          <a:p>
            <a:pPr marL="457200" indent="-457200">
              <a:lnSpc>
                <a:spcPct val="120000"/>
              </a:lnSpc>
              <a:buFont typeface="Arial"/>
              <a:buChar char="•"/>
            </a:pPr>
            <a:r>
              <a:rPr lang="en-US" sz="2400" u="sng" dirty="0">
                <a:solidFill>
                  <a:srgbClr val="000000"/>
                </a:solidFill>
              </a:rPr>
              <a:t>Leading algorithms</a:t>
            </a:r>
          </a:p>
        </p:txBody>
      </p:sp>
    </p:spTree>
    <p:extLst>
      <p:ext uri="{BB962C8B-B14F-4D97-AF65-F5344CB8AC3E}">
        <p14:creationId xmlns:p14="http://schemas.microsoft.com/office/powerpoint/2010/main" val="40795913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70555" y="274638"/>
            <a:ext cx="8974666" cy="1143000"/>
          </a:xfrm>
        </p:spPr>
        <p:txBody>
          <a:bodyPr>
            <a:normAutofit/>
          </a:bodyPr>
          <a:lstStyle/>
          <a:p>
            <a:r>
              <a:rPr lang="en-US" dirty="0" err="1"/>
              <a:t>SuperVision</a:t>
            </a:r>
            <a:r>
              <a:rPr lang="en-US" dirty="0"/>
              <a:t> (SV)</a:t>
            </a:r>
          </a:p>
        </p:txBody>
      </p:sp>
      <p:sp>
        <p:nvSpPr>
          <p:cNvPr id="3" name="Rectangle 2"/>
          <p:cNvSpPr/>
          <p:nvPr/>
        </p:nvSpPr>
        <p:spPr>
          <a:xfrm>
            <a:off x="1149048" y="1320876"/>
            <a:ext cx="6894286" cy="369332"/>
          </a:xfrm>
          <a:prstGeom prst="rect">
            <a:avLst/>
          </a:prstGeom>
        </p:spPr>
        <p:txBody>
          <a:bodyPr wrap="square">
            <a:spAutoFit/>
          </a:bodyPr>
          <a:lstStyle/>
          <a:p>
            <a:pPr>
              <a:defRPr/>
            </a:pPr>
            <a:r>
              <a:rPr lang="en-US" dirty="0">
                <a:solidFill>
                  <a:srgbClr val="000000"/>
                </a:solidFill>
              </a:rPr>
              <a:t>Alex </a:t>
            </a:r>
            <a:r>
              <a:rPr lang="en-US" dirty="0" err="1">
                <a:solidFill>
                  <a:srgbClr val="000000"/>
                </a:solidFill>
              </a:rPr>
              <a:t>Krizhevsky</a:t>
            </a:r>
            <a:r>
              <a:rPr lang="en-US" dirty="0">
                <a:solidFill>
                  <a:srgbClr val="000000"/>
                </a:solidFill>
              </a:rPr>
              <a:t>, </a:t>
            </a:r>
            <a:r>
              <a:rPr lang="en-US" dirty="0" err="1">
                <a:solidFill>
                  <a:srgbClr val="000000"/>
                </a:solidFill>
              </a:rPr>
              <a:t>Ilya</a:t>
            </a:r>
            <a:r>
              <a:rPr lang="en-US" dirty="0">
                <a:solidFill>
                  <a:srgbClr val="000000"/>
                </a:solidFill>
              </a:rPr>
              <a:t> </a:t>
            </a:r>
            <a:r>
              <a:rPr lang="en-US" dirty="0" err="1">
                <a:solidFill>
                  <a:srgbClr val="000000"/>
                </a:solidFill>
              </a:rPr>
              <a:t>Sutskever</a:t>
            </a:r>
            <a:r>
              <a:rPr lang="en-US" dirty="0">
                <a:solidFill>
                  <a:srgbClr val="000000"/>
                </a:solidFill>
              </a:rPr>
              <a:t>, Geoffrey Hinton    (</a:t>
            </a:r>
            <a:r>
              <a:rPr lang="en-US" dirty="0" err="1">
                <a:solidFill>
                  <a:srgbClr val="000000"/>
                </a:solidFill>
              </a:rPr>
              <a:t>Krizhevsky</a:t>
            </a:r>
            <a:r>
              <a:rPr lang="en-US" dirty="0">
                <a:solidFill>
                  <a:srgbClr val="000000"/>
                </a:solidFill>
              </a:rPr>
              <a:t> NIPS12)</a:t>
            </a:r>
          </a:p>
        </p:txBody>
      </p:sp>
      <p:sp>
        <p:nvSpPr>
          <p:cNvPr id="8" name="Rectangle 7"/>
          <p:cNvSpPr/>
          <p:nvPr/>
        </p:nvSpPr>
        <p:spPr>
          <a:xfrm>
            <a:off x="580570" y="1949542"/>
            <a:ext cx="7765143" cy="2985433"/>
          </a:xfrm>
          <a:prstGeom prst="rect">
            <a:avLst/>
          </a:prstGeom>
        </p:spPr>
        <p:txBody>
          <a:bodyPr wrap="square">
            <a:spAutoFit/>
          </a:bodyPr>
          <a:lstStyle/>
          <a:p>
            <a:r>
              <a:rPr lang="en-US" sz="2400" b="1" dirty="0">
                <a:solidFill>
                  <a:srgbClr val="000000"/>
                </a:solidFill>
              </a:rPr>
              <a:t>Image classification: </a:t>
            </a:r>
            <a:r>
              <a:rPr lang="en-US" sz="2400" dirty="0">
                <a:solidFill>
                  <a:srgbClr val="000000"/>
                </a:solidFill>
              </a:rPr>
              <a:t>Deep convolutional neural networks</a:t>
            </a:r>
          </a:p>
          <a:p>
            <a:pPr marL="342900" indent="-342900">
              <a:buFont typeface="Arial"/>
              <a:buChar char="•"/>
            </a:pPr>
            <a:r>
              <a:rPr lang="en-US" sz="2400" dirty="0">
                <a:solidFill>
                  <a:srgbClr val="000000"/>
                </a:solidFill>
              </a:rPr>
              <a:t>7 hidden “weight” layers, 650K neurons, 60M parameters, 630M connections </a:t>
            </a:r>
          </a:p>
          <a:p>
            <a:pPr marL="342900" indent="-342900">
              <a:buFont typeface="Arial"/>
              <a:buChar char="•"/>
            </a:pPr>
            <a:r>
              <a:rPr lang="en-US" sz="2400" dirty="0">
                <a:solidFill>
                  <a:srgbClr val="000000"/>
                </a:solidFill>
              </a:rPr>
              <a:t>Rectified Linear Units, max pooling, dropout trick</a:t>
            </a:r>
          </a:p>
          <a:p>
            <a:pPr marL="342900" indent="-342900">
              <a:buFont typeface="Arial"/>
              <a:buChar char="•"/>
            </a:pPr>
            <a:r>
              <a:rPr lang="en-US" sz="2400" dirty="0">
                <a:solidFill>
                  <a:srgbClr val="000000"/>
                </a:solidFill>
              </a:rPr>
              <a:t>Randomly extracted 224x224 patches for more data</a:t>
            </a:r>
          </a:p>
          <a:p>
            <a:pPr marL="342900" indent="-342900">
              <a:buFont typeface="Arial"/>
              <a:buChar char="•"/>
            </a:pPr>
            <a:r>
              <a:rPr lang="en-US" sz="2400" dirty="0">
                <a:solidFill>
                  <a:srgbClr val="000000"/>
                </a:solidFill>
              </a:rPr>
              <a:t>Trained with SGD on two GPUs for a week, fully supervised</a:t>
            </a:r>
          </a:p>
          <a:p>
            <a:pPr>
              <a:lnSpc>
                <a:spcPct val="200000"/>
              </a:lnSpc>
            </a:pPr>
            <a:r>
              <a:rPr lang="en-US" sz="2400" b="1" dirty="0">
                <a:solidFill>
                  <a:srgbClr val="000000"/>
                </a:solidFill>
              </a:rPr>
              <a:t>Localization: </a:t>
            </a:r>
            <a:r>
              <a:rPr lang="en-US" sz="2400" dirty="0">
                <a:solidFill>
                  <a:srgbClr val="000000"/>
                </a:solidFill>
              </a:rPr>
              <a:t>Regression on (</a:t>
            </a:r>
            <a:r>
              <a:rPr lang="en-US" sz="2400" dirty="0" err="1">
                <a:solidFill>
                  <a:srgbClr val="000000"/>
                </a:solidFill>
              </a:rPr>
              <a:t>x,y,w,h</a:t>
            </a:r>
            <a:r>
              <a:rPr lang="en-US" sz="2400" dirty="0">
                <a:solidFill>
                  <a:srgbClr val="000000"/>
                </a:solidFill>
              </a:rPr>
              <a:t>)</a:t>
            </a:r>
          </a:p>
        </p:txBody>
      </p:sp>
      <p:sp>
        <p:nvSpPr>
          <p:cNvPr id="29" name="Rectangle 28"/>
          <p:cNvSpPr/>
          <p:nvPr/>
        </p:nvSpPr>
        <p:spPr>
          <a:xfrm>
            <a:off x="910167" y="6360089"/>
            <a:ext cx="7852833" cy="369332"/>
          </a:xfrm>
          <a:prstGeom prst="rect">
            <a:avLst/>
          </a:prstGeom>
        </p:spPr>
        <p:txBody>
          <a:bodyPr wrap="square">
            <a:spAutoFit/>
          </a:bodyPr>
          <a:lstStyle/>
          <a:p>
            <a:r>
              <a:rPr lang="en-US" u="sng" dirty="0">
                <a:solidFill>
                  <a:srgbClr val="000000"/>
                </a:solidFill>
              </a:rPr>
              <a:t>http://image-</a:t>
            </a:r>
            <a:r>
              <a:rPr lang="en-US" u="sng" dirty="0" err="1">
                <a:solidFill>
                  <a:srgbClr val="000000"/>
                </a:solidFill>
              </a:rPr>
              <a:t>net.org</a:t>
            </a:r>
            <a:r>
              <a:rPr lang="en-US" u="sng" dirty="0">
                <a:solidFill>
                  <a:srgbClr val="000000"/>
                </a:solidFill>
              </a:rPr>
              <a:t>/challenges/LSVRC/2012/</a:t>
            </a:r>
            <a:r>
              <a:rPr lang="en-US" u="sng" dirty="0" err="1">
                <a:solidFill>
                  <a:srgbClr val="000000"/>
                </a:solidFill>
              </a:rPr>
              <a:t>supervision.pdf</a:t>
            </a:r>
            <a:endParaRPr lang="en-US" u="sng" dirty="0">
              <a:solidFill>
                <a:srgbClr val="000000"/>
              </a:solidFill>
            </a:endParaRPr>
          </a:p>
        </p:txBody>
      </p:sp>
    </p:spTree>
    <p:extLst>
      <p:ext uri="{BB962C8B-B14F-4D97-AF65-F5344CB8AC3E}">
        <p14:creationId xmlns:p14="http://schemas.microsoft.com/office/powerpoint/2010/main" val="338074541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70555" y="274638"/>
            <a:ext cx="8974666" cy="1143000"/>
          </a:xfrm>
        </p:spPr>
        <p:txBody>
          <a:bodyPr>
            <a:normAutofit/>
          </a:bodyPr>
          <a:lstStyle/>
          <a:p>
            <a:r>
              <a:rPr lang="en-US" dirty="0">
                <a:solidFill>
                  <a:srgbClr val="000000"/>
                </a:solidFill>
              </a:rPr>
              <a:t>OXFORD_VGG (VGG)</a:t>
            </a:r>
          </a:p>
        </p:txBody>
      </p:sp>
      <p:sp>
        <p:nvSpPr>
          <p:cNvPr id="3" name="Rectangle 2"/>
          <p:cNvSpPr/>
          <p:nvPr/>
        </p:nvSpPr>
        <p:spPr>
          <a:xfrm>
            <a:off x="1149048" y="1320876"/>
            <a:ext cx="6894286" cy="369332"/>
          </a:xfrm>
          <a:prstGeom prst="rect">
            <a:avLst/>
          </a:prstGeom>
        </p:spPr>
        <p:txBody>
          <a:bodyPr wrap="square">
            <a:spAutoFit/>
          </a:bodyPr>
          <a:lstStyle/>
          <a:p>
            <a:pPr>
              <a:defRPr/>
            </a:pPr>
            <a:r>
              <a:rPr lang="en-US" dirty="0">
                <a:solidFill>
                  <a:srgbClr val="000000"/>
                </a:solidFill>
              </a:rPr>
              <a:t>Karen </a:t>
            </a:r>
            <a:r>
              <a:rPr lang="en-US" dirty="0" err="1">
                <a:solidFill>
                  <a:srgbClr val="000000"/>
                </a:solidFill>
              </a:rPr>
              <a:t>Simonyan</a:t>
            </a:r>
            <a:r>
              <a:rPr lang="en-US" dirty="0">
                <a:solidFill>
                  <a:srgbClr val="000000"/>
                </a:solidFill>
              </a:rPr>
              <a:t>, Yusuf </a:t>
            </a:r>
            <a:r>
              <a:rPr lang="en-US" dirty="0" err="1">
                <a:solidFill>
                  <a:srgbClr val="000000"/>
                </a:solidFill>
              </a:rPr>
              <a:t>Aytar</a:t>
            </a:r>
            <a:r>
              <a:rPr lang="en-US" dirty="0">
                <a:solidFill>
                  <a:srgbClr val="000000"/>
                </a:solidFill>
              </a:rPr>
              <a:t>, Andrea </a:t>
            </a:r>
            <a:r>
              <a:rPr lang="en-US" dirty="0" err="1">
                <a:solidFill>
                  <a:srgbClr val="000000"/>
                </a:solidFill>
              </a:rPr>
              <a:t>Vedaldi</a:t>
            </a:r>
            <a:r>
              <a:rPr lang="en-US" dirty="0">
                <a:solidFill>
                  <a:srgbClr val="000000"/>
                </a:solidFill>
              </a:rPr>
              <a:t>, Andrew </a:t>
            </a:r>
            <a:r>
              <a:rPr lang="en-US" dirty="0" err="1">
                <a:solidFill>
                  <a:srgbClr val="000000"/>
                </a:solidFill>
              </a:rPr>
              <a:t>Zisserman</a:t>
            </a:r>
            <a:endParaRPr lang="en-US" dirty="0">
              <a:solidFill>
                <a:srgbClr val="000000"/>
              </a:solidFill>
            </a:endParaRPr>
          </a:p>
        </p:txBody>
      </p:sp>
      <p:sp>
        <p:nvSpPr>
          <p:cNvPr id="8" name="Rectangle 7"/>
          <p:cNvSpPr/>
          <p:nvPr/>
        </p:nvSpPr>
        <p:spPr>
          <a:xfrm>
            <a:off x="571501" y="1759208"/>
            <a:ext cx="8473720" cy="4154983"/>
          </a:xfrm>
          <a:prstGeom prst="rect">
            <a:avLst/>
          </a:prstGeom>
        </p:spPr>
        <p:txBody>
          <a:bodyPr wrap="square">
            <a:spAutoFit/>
          </a:bodyPr>
          <a:lstStyle/>
          <a:p>
            <a:r>
              <a:rPr lang="en-US" sz="2400" b="1" dirty="0">
                <a:solidFill>
                  <a:srgbClr val="000000"/>
                </a:solidFill>
              </a:rPr>
              <a:t>Image classification: </a:t>
            </a:r>
            <a:r>
              <a:rPr lang="en-US" sz="2400" dirty="0">
                <a:solidFill>
                  <a:srgbClr val="000000"/>
                </a:solidFill>
              </a:rPr>
              <a:t>Fisher vector + linear SVM (Sanchez CVPR11)</a:t>
            </a:r>
          </a:p>
          <a:p>
            <a:pPr marL="285750" indent="-285750">
              <a:lnSpc>
                <a:spcPct val="100000"/>
              </a:lnSpc>
              <a:buFont typeface="Arial"/>
              <a:buChar char="•"/>
            </a:pPr>
            <a:r>
              <a:rPr lang="en-US" sz="2400" dirty="0">
                <a:solidFill>
                  <a:srgbClr val="000000"/>
                </a:solidFill>
              </a:rPr>
              <a:t>Root-SIFT (</a:t>
            </a:r>
            <a:r>
              <a:rPr lang="en-US" sz="2400" dirty="0" err="1">
                <a:solidFill>
                  <a:srgbClr val="000000"/>
                </a:solidFill>
              </a:rPr>
              <a:t>Arandjelovic</a:t>
            </a:r>
            <a:r>
              <a:rPr lang="en-US" sz="2400" dirty="0">
                <a:solidFill>
                  <a:srgbClr val="000000"/>
                </a:solidFill>
              </a:rPr>
              <a:t> CVPR12), color statistics, augmentation with patch location (</a:t>
            </a:r>
            <a:r>
              <a:rPr lang="en-US" sz="2400" dirty="0" err="1">
                <a:solidFill>
                  <a:srgbClr val="000000"/>
                </a:solidFill>
              </a:rPr>
              <a:t>x,y</a:t>
            </a:r>
            <a:r>
              <a:rPr lang="en-US" sz="2400" dirty="0">
                <a:solidFill>
                  <a:srgbClr val="000000"/>
                </a:solidFill>
              </a:rPr>
              <a:t>) (Sanchez PRL12)</a:t>
            </a:r>
          </a:p>
          <a:p>
            <a:pPr marL="285750" indent="-285750">
              <a:lnSpc>
                <a:spcPct val="100000"/>
              </a:lnSpc>
              <a:buFont typeface="Arial"/>
              <a:buChar char="•"/>
            </a:pPr>
            <a:r>
              <a:rPr lang="en-US" sz="2400" dirty="0">
                <a:solidFill>
                  <a:srgbClr val="000000"/>
                </a:solidFill>
              </a:rPr>
              <a:t>Fisher vectors: 1024 Gaussians, 135K dimensions </a:t>
            </a:r>
          </a:p>
          <a:p>
            <a:pPr marL="285750" indent="-285750">
              <a:lnSpc>
                <a:spcPct val="100000"/>
              </a:lnSpc>
              <a:buFont typeface="Arial"/>
              <a:buChar char="•"/>
            </a:pPr>
            <a:r>
              <a:rPr lang="en-US" sz="2400" dirty="0">
                <a:solidFill>
                  <a:srgbClr val="000000"/>
                </a:solidFill>
              </a:rPr>
              <a:t>No SPM, product quantization to compress</a:t>
            </a:r>
          </a:p>
          <a:p>
            <a:pPr marL="285750" indent="-285750">
              <a:lnSpc>
                <a:spcPct val="100000"/>
              </a:lnSpc>
              <a:buFont typeface="Arial"/>
              <a:buChar char="•"/>
            </a:pPr>
            <a:r>
              <a:rPr lang="en-US" sz="2400" dirty="0">
                <a:solidFill>
                  <a:srgbClr val="000000"/>
                </a:solidFill>
              </a:rPr>
              <a:t>Semi-supervised learning to find additional bounding boxes</a:t>
            </a:r>
          </a:p>
          <a:p>
            <a:pPr marL="285750" indent="-285750">
              <a:lnSpc>
                <a:spcPct val="100000"/>
              </a:lnSpc>
              <a:buFont typeface="Arial"/>
              <a:buChar char="•"/>
            </a:pPr>
            <a:r>
              <a:rPr lang="en-US" sz="2400" dirty="0">
                <a:solidFill>
                  <a:srgbClr val="000000"/>
                </a:solidFill>
              </a:rPr>
              <a:t>1000 one-</a:t>
            </a:r>
            <a:r>
              <a:rPr lang="en-US" sz="2400" dirty="0" err="1">
                <a:solidFill>
                  <a:srgbClr val="000000"/>
                </a:solidFill>
              </a:rPr>
              <a:t>vs</a:t>
            </a:r>
            <a:r>
              <a:rPr lang="en-US" sz="2400" dirty="0">
                <a:solidFill>
                  <a:srgbClr val="000000"/>
                </a:solidFill>
              </a:rPr>
              <a:t>-rest SVM trained with </a:t>
            </a:r>
            <a:r>
              <a:rPr lang="en-US" sz="2400" dirty="0" err="1">
                <a:solidFill>
                  <a:srgbClr val="000000"/>
                </a:solidFill>
              </a:rPr>
              <a:t>Pegasos</a:t>
            </a:r>
            <a:r>
              <a:rPr lang="en-US" sz="2400" dirty="0">
                <a:solidFill>
                  <a:srgbClr val="000000"/>
                </a:solidFill>
              </a:rPr>
              <a:t> SGD</a:t>
            </a:r>
          </a:p>
          <a:p>
            <a:pPr marL="742950" lvl="1" indent="-285750">
              <a:buFont typeface="Arial"/>
              <a:buChar char="•"/>
            </a:pPr>
            <a:r>
              <a:rPr lang="en-US" sz="2400" dirty="0">
                <a:solidFill>
                  <a:srgbClr val="000000"/>
                </a:solidFill>
              </a:rPr>
              <a:t>135M parameters!</a:t>
            </a:r>
          </a:p>
          <a:p>
            <a:pPr marL="285750" indent="-285750">
              <a:lnSpc>
                <a:spcPct val="100000"/>
              </a:lnSpc>
              <a:buFont typeface="Arial"/>
              <a:buChar char="•"/>
            </a:pPr>
            <a:endParaRPr lang="en-US" sz="2400" dirty="0">
              <a:solidFill>
                <a:srgbClr val="000000"/>
              </a:solidFill>
            </a:endParaRPr>
          </a:p>
          <a:p>
            <a:pPr>
              <a:lnSpc>
                <a:spcPct val="100000"/>
              </a:lnSpc>
            </a:pPr>
            <a:r>
              <a:rPr lang="en-US" sz="2400" b="1" dirty="0">
                <a:solidFill>
                  <a:srgbClr val="000000"/>
                </a:solidFill>
              </a:rPr>
              <a:t>Localization: </a:t>
            </a:r>
            <a:r>
              <a:rPr lang="en-US" sz="2400" dirty="0">
                <a:solidFill>
                  <a:srgbClr val="000000"/>
                </a:solidFill>
              </a:rPr>
              <a:t>Deformable part-based models (</a:t>
            </a:r>
            <a:r>
              <a:rPr lang="en-US" sz="2400" dirty="0" err="1">
                <a:solidFill>
                  <a:srgbClr val="000000"/>
                </a:solidFill>
              </a:rPr>
              <a:t>Felzenszwalb</a:t>
            </a:r>
            <a:r>
              <a:rPr lang="en-US" sz="2400" dirty="0">
                <a:solidFill>
                  <a:srgbClr val="000000"/>
                </a:solidFill>
              </a:rPr>
              <a:t> PAMI10),  without parts (root-only)</a:t>
            </a:r>
          </a:p>
        </p:txBody>
      </p:sp>
      <p:sp>
        <p:nvSpPr>
          <p:cNvPr id="5" name="Rectangle 4"/>
          <p:cNvSpPr/>
          <p:nvPr/>
        </p:nvSpPr>
        <p:spPr>
          <a:xfrm>
            <a:off x="910167" y="6360089"/>
            <a:ext cx="7852833" cy="369332"/>
          </a:xfrm>
          <a:prstGeom prst="rect">
            <a:avLst/>
          </a:prstGeom>
        </p:spPr>
        <p:txBody>
          <a:bodyPr wrap="square">
            <a:spAutoFit/>
          </a:bodyPr>
          <a:lstStyle/>
          <a:p>
            <a:r>
              <a:rPr lang="en-US" u="sng" dirty="0">
                <a:solidFill>
                  <a:srgbClr val="000000"/>
                </a:solidFill>
              </a:rPr>
              <a:t>http://image-</a:t>
            </a:r>
            <a:r>
              <a:rPr lang="en-US" u="sng" dirty="0" err="1">
                <a:solidFill>
                  <a:srgbClr val="000000"/>
                </a:solidFill>
              </a:rPr>
              <a:t>net.org</a:t>
            </a:r>
            <a:r>
              <a:rPr lang="en-US" u="sng" dirty="0">
                <a:solidFill>
                  <a:srgbClr val="000000"/>
                </a:solidFill>
              </a:rPr>
              <a:t>/challenges/LSVRC/2012/</a:t>
            </a:r>
            <a:r>
              <a:rPr lang="en-US" u="sng" dirty="0" err="1">
                <a:solidFill>
                  <a:srgbClr val="000000"/>
                </a:solidFill>
              </a:rPr>
              <a:t>oxford_vgg.pdf</a:t>
            </a:r>
            <a:endParaRPr lang="en-US" u="sng" dirty="0">
              <a:solidFill>
                <a:srgbClr val="000000"/>
              </a:solidFill>
            </a:endParaRPr>
          </a:p>
        </p:txBody>
      </p:sp>
    </p:spTree>
    <p:extLst>
      <p:ext uri="{BB962C8B-B14F-4D97-AF65-F5344CB8AC3E}">
        <p14:creationId xmlns:p14="http://schemas.microsoft.com/office/powerpoint/2010/main" val="401880813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descr="Screen Shot 2015-04-10 at 8.42.48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28600"/>
            <a:ext cx="9144000" cy="6100059"/>
          </a:xfrm>
          <a:prstGeom prst="rect">
            <a:avLst/>
          </a:prstGeom>
        </p:spPr>
      </p:pic>
    </p:spTree>
    <p:extLst>
      <p:ext uri="{BB962C8B-B14F-4D97-AF65-F5344CB8AC3E}">
        <p14:creationId xmlns:p14="http://schemas.microsoft.com/office/powerpoint/2010/main" val="242229923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descr="Screen Shot 2015-04-10 at 8.43.41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0"/>
            <a:ext cx="7888804" cy="6858000"/>
          </a:xfrm>
          <a:prstGeom prst="rect">
            <a:avLst/>
          </a:prstGeom>
        </p:spPr>
      </p:pic>
    </p:spTree>
    <p:extLst>
      <p:ext uri="{BB962C8B-B14F-4D97-AF65-F5344CB8AC3E}">
        <p14:creationId xmlns:p14="http://schemas.microsoft.com/office/powerpoint/2010/main" val="5797398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descr="Screen Shot 2015-04-10 at 12.10.47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43000"/>
            <a:ext cx="9144000" cy="5447041"/>
          </a:xfrm>
          <a:prstGeom prst="rect">
            <a:avLst/>
          </a:prstGeom>
        </p:spPr>
      </p:pic>
    </p:spTree>
    <p:extLst>
      <p:ext uri="{BB962C8B-B14F-4D97-AF65-F5344CB8AC3E}">
        <p14:creationId xmlns:p14="http://schemas.microsoft.com/office/powerpoint/2010/main" val="16593818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5-04-10 at 12.11.26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85800"/>
            <a:ext cx="9144000" cy="5178526"/>
          </a:xfrm>
          <a:prstGeom prst="rect">
            <a:avLst/>
          </a:prstGeom>
        </p:spPr>
      </p:pic>
    </p:spTree>
    <p:extLst>
      <p:ext uri="{BB962C8B-B14F-4D97-AF65-F5344CB8AC3E}">
        <p14:creationId xmlns:p14="http://schemas.microsoft.com/office/powerpoint/2010/main" val="338199646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19895</TotalTime>
  <Words>1623</Words>
  <Application>Microsoft Office PowerPoint</Application>
  <PresentationFormat>On-screen Show (4:3)</PresentationFormat>
  <Paragraphs>279</Paragraphs>
  <Slides>74</Slides>
  <Notes>15</Notes>
  <HiddenSlides>15</HiddenSlides>
  <MMClips>0</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1</vt:i4>
      </vt:variant>
      <vt:variant>
        <vt:lpstr>Slide Titles</vt:lpstr>
      </vt:variant>
      <vt:variant>
        <vt:i4>74</vt:i4>
      </vt:variant>
    </vt:vector>
  </HeadingPairs>
  <TitlesOfParts>
    <vt:vector size="80" baseType="lpstr">
      <vt:lpstr>ＭＳ Ｐゴシック</vt:lpstr>
      <vt:lpstr>Arial</vt:lpstr>
      <vt:lpstr>Calibri</vt:lpstr>
      <vt:lpstr>Times New Roman</vt:lpstr>
      <vt:lpstr>Office Theme</vt:lpstr>
      <vt:lpstr>Equation</vt:lpstr>
      <vt:lpstr>Lecture 33: Recognition Basics</vt:lpstr>
      <vt:lpstr>Announcements</vt:lpstr>
      <vt:lpstr>Today</vt:lpstr>
      <vt:lpstr>Where to from here?</vt:lpstr>
      <vt:lpstr>Image categorization</vt:lpstr>
      <vt:lpstr>Categorization</vt:lpstr>
      <vt:lpstr>PowerPoint Presentation</vt:lpstr>
      <vt:lpstr>PowerPoint Presentation</vt:lpstr>
      <vt:lpstr>PowerPoint Presentation</vt:lpstr>
      <vt:lpstr>PowerPoint Presentation</vt:lpstr>
      <vt:lpstr>Crowdsourcing</vt:lpstr>
      <vt:lpstr>PowerPoint Presentation</vt:lpstr>
      <vt:lpstr>Deep Learning or CNNs</vt:lpstr>
      <vt:lpstr>Image Classification</vt:lpstr>
      <vt:lpstr>Image Classification: Problem</vt:lpstr>
      <vt:lpstr>Data-driven approach</vt:lpstr>
      <vt:lpstr>Data-driven approach</vt:lpstr>
      <vt:lpstr>Train and Test</vt:lpstr>
      <vt:lpstr>Classifiers</vt:lpstr>
      <vt:lpstr>First: Nearest Neighbor (NN) Classifier</vt:lpstr>
      <vt:lpstr>PowerPoint Presentation</vt:lpstr>
      <vt:lpstr>How to find the most similar training image? What is the distance metric? </vt:lpstr>
      <vt:lpstr>Choice of distance metric</vt:lpstr>
      <vt:lpstr>Visualization: L2 distance</vt:lpstr>
      <vt:lpstr>PowerPoint Presentation</vt:lpstr>
      <vt:lpstr>CIFAR-10 and NN results</vt:lpstr>
      <vt:lpstr>k-nearest neighbor</vt:lpstr>
      <vt:lpstr>Hyperparameters</vt:lpstr>
      <vt:lpstr>Hyperparameters</vt:lpstr>
      <vt:lpstr>PowerPoint Presentation</vt:lpstr>
      <vt:lpstr>PowerPoint Presentation</vt:lpstr>
      <vt:lpstr>Validation</vt:lpstr>
      <vt:lpstr>Cross-validation</vt:lpstr>
      <vt:lpstr>PowerPoint Presentation</vt:lpstr>
      <vt:lpstr>How to pick hyperparameters?</vt:lpstr>
      <vt:lpstr>kNN -- Complexity and Storage</vt:lpstr>
      <vt:lpstr>PowerPoint Presentation</vt:lpstr>
      <vt:lpstr>Instead</vt:lpstr>
      <vt:lpstr>Instead</vt:lpstr>
      <vt:lpstr>Score function</vt:lpstr>
      <vt:lpstr>Score function: f</vt:lpstr>
      <vt:lpstr>Parametric approach: Linear classifier</vt:lpstr>
      <vt:lpstr>Parametric approach: Linear classifier</vt:lpstr>
      <vt:lpstr>Linear Classifier</vt:lpstr>
      <vt:lpstr>PowerPoint Presentation</vt:lpstr>
      <vt:lpstr>Linear Classifier</vt:lpstr>
      <vt:lpstr>Computing scores</vt:lpstr>
      <vt:lpstr>Interpretation: Template matching</vt:lpstr>
      <vt:lpstr>Geometric Interpretation</vt:lpstr>
      <vt:lpstr>Linear classifiers</vt:lpstr>
      <vt:lpstr>Support vector machines</vt:lpstr>
      <vt:lpstr>Support vector machines</vt:lpstr>
      <vt:lpstr>Support vector machines</vt:lpstr>
      <vt:lpstr>Bias Trick</vt:lpstr>
      <vt:lpstr>Summary</vt:lpstr>
      <vt:lpstr>Loss function, cost/objective function</vt:lpstr>
      <vt:lpstr>Loss function, cost/objective function</vt:lpstr>
      <vt:lpstr>Intuition</vt:lpstr>
      <vt:lpstr>Loss fn: Multi-class SVM loss</vt:lpstr>
      <vt:lpstr>Loss fn: interpretation</vt:lpstr>
      <vt:lpstr>Example: loss</vt:lpstr>
      <vt:lpstr>Example: loss</vt:lpstr>
      <vt:lpstr>Need more..</vt:lpstr>
      <vt:lpstr>Important: regularization</vt:lpstr>
      <vt:lpstr>Example: regularization</vt:lpstr>
      <vt:lpstr>Final loss function</vt:lpstr>
      <vt:lpstr>Summary</vt:lpstr>
      <vt:lpstr>PowerPoint Presentation</vt:lpstr>
      <vt:lpstr>Summary</vt:lpstr>
      <vt:lpstr>PowerPoint Presentation</vt:lpstr>
      <vt:lpstr>SuperVision (SV)</vt:lpstr>
      <vt:lpstr>OXFORD_VGG (VGG)</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Lecture 1: Images and image filtering</dc:title>
  <dc:creator>Noah Snavely</dc:creator>
  <cp:lastModifiedBy>Noah Snavely</cp:lastModifiedBy>
  <cp:revision>1174</cp:revision>
  <dcterms:created xsi:type="dcterms:W3CDTF">2009-08-25T02:47:59Z</dcterms:created>
  <dcterms:modified xsi:type="dcterms:W3CDTF">2017-04-28T00:58:55Z</dcterms:modified>
</cp:coreProperties>
</file>