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53" r:id="rId2"/>
    <p:sldMasterId id="2147483656" r:id="rId3"/>
    <p:sldMasterId id="2147483709" r:id="rId4"/>
  </p:sldMasterIdLst>
  <p:notesMasterIdLst>
    <p:notesMasterId r:id="rId24"/>
  </p:notesMasterIdLst>
  <p:handoutMasterIdLst>
    <p:handoutMasterId r:id="rId25"/>
  </p:handoutMasterIdLst>
  <p:sldIdLst>
    <p:sldId id="526" r:id="rId5"/>
    <p:sldId id="578" r:id="rId6"/>
    <p:sldId id="585" r:id="rId7"/>
    <p:sldId id="602" r:id="rId8"/>
    <p:sldId id="601" r:id="rId9"/>
    <p:sldId id="610" r:id="rId10"/>
    <p:sldId id="611" r:id="rId11"/>
    <p:sldId id="594" r:id="rId12"/>
    <p:sldId id="603" r:id="rId13"/>
    <p:sldId id="604" r:id="rId14"/>
    <p:sldId id="605" r:id="rId15"/>
    <p:sldId id="606" r:id="rId16"/>
    <p:sldId id="607" r:id="rId17"/>
    <p:sldId id="609" r:id="rId18"/>
    <p:sldId id="595" r:id="rId19"/>
    <p:sldId id="596" r:id="rId20"/>
    <p:sldId id="597" r:id="rId21"/>
    <p:sldId id="598" r:id="rId22"/>
    <p:sldId id="599" r:id="rId23"/>
  </p:sldIdLst>
  <p:sldSz cx="9144000" cy="6858000" type="screen4x3"/>
  <p:notesSz cx="6881813" cy="9167813"/>
  <p:custDataLst>
    <p:tags r:id="rId26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buChar char="•"/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buChar char="•"/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buChar char="•"/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buChar char="•"/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buChar char="•"/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3399FF"/>
    <a:srgbClr val="FF00FF"/>
    <a:srgbClr val="639B7E"/>
    <a:srgbClr val="33CCFF"/>
    <a:srgbClr val="0033CC"/>
    <a:srgbClr val="0066FF"/>
    <a:srgbClr val="FF00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807" autoAdjust="0"/>
  </p:normalViewPr>
  <p:slideViewPr>
    <p:cSldViewPr snapToObjects="1">
      <p:cViewPr varScale="1">
        <p:scale>
          <a:sx n="74" d="100"/>
          <a:sy n="74" d="100"/>
        </p:scale>
        <p:origin x="-702" y="-102"/>
      </p:cViewPr>
      <p:guideLst>
        <p:guide orient="horz" pos="2064"/>
        <p:guide pos="1968"/>
      </p:guideLst>
    </p:cSldViewPr>
  </p:slideViewPr>
  <p:outlineViewPr>
    <p:cViewPr>
      <p:scale>
        <a:sx n="33" d="100"/>
        <a:sy n="33" d="100"/>
      </p:scale>
      <p:origin x="0" y="385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1" d="100"/>
          <a:sy n="61" d="100"/>
        </p:scale>
        <p:origin x="-1704" y="-72"/>
      </p:cViewPr>
      <p:guideLst>
        <p:guide orient="horz" pos="2887"/>
        <p:guide pos="216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4513"/>
            <a:ext cx="5046663" cy="4125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746" tIns="44576" rIns="90746" bIns="44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693738"/>
            <a:ext cx="4568825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1266" name="Picture 2" descr="BigBlueDots1600Logo2 o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9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" y="5334000"/>
            <a:ext cx="8763000" cy="685800"/>
          </a:xfrm>
          <a:effectLst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9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6096000"/>
            <a:ext cx="8229600" cy="5334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6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7010" name="Picture 2" descr="BigBlueDots1600Logo2 o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07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" y="5334000"/>
            <a:ext cx="8763000" cy="685800"/>
          </a:xfrm>
          <a:effectLst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07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6096000"/>
            <a:ext cx="8229600" cy="5334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6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514600"/>
            <a:ext cx="9144000" cy="434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buFontTx/>
              <a:buNone/>
              <a:defRPr/>
            </a:pPr>
            <a:r>
              <a:rPr lang="en-US" altLang="en-US" i="0">
                <a:solidFill>
                  <a:srgbClr val="000000"/>
                </a:solidFill>
                <a:latin typeface="Times" pitchFamily="18" charset="0"/>
                <a:cs typeface="Arial" pitchFamily="34" charset="0"/>
              </a:rPr>
              <a:t>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206625"/>
            <a:ext cx="9144000" cy="519113"/>
          </a:xfrm>
          <a:prstGeom prst="rect">
            <a:avLst/>
          </a:prstGeom>
          <a:solidFill>
            <a:srgbClr val="6666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V="1">
            <a:off x="8153400" y="2209800"/>
            <a:ext cx="1588" cy="4645025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0" y="2725738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53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5943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 b="1">
                <a:solidFill>
                  <a:srgbClr val="FC0128"/>
                </a:solidFill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853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1800225" y="2819400"/>
            <a:ext cx="5981700" cy="838200"/>
          </a:xfrm>
        </p:spPr>
        <p:txBody>
          <a:bodyPr/>
          <a:lstStyle>
            <a:lvl1pPr algn="l">
              <a:defRPr sz="3400" b="0">
                <a:solidFill>
                  <a:srgbClr val="FC0128"/>
                </a:solidFill>
              </a:defRPr>
            </a:lvl1pPr>
          </a:lstStyle>
          <a:p>
            <a:r>
              <a:rPr lang="en-US" altLang="en-US"/>
              <a:t>Insert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53BB1-0D82-44AC-9ADA-973E394CEA1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259E7-AD7C-4446-BD37-097D792C91D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219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19200"/>
            <a:ext cx="4040187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5720E-E40E-4B68-A953-DD6C20E0987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741C2-E61D-4A63-BB7F-88395413B2D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9CDAF-143B-4BC5-A104-F5B33723114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7192D-5340-447B-B2C2-2EA0D0687A5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FAA70-B6EF-4BE3-A907-2CA0BDCF209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A4CCF-D074-43A4-B64F-E7223F45858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17D33-DAA0-4DD4-B499-BC60101AC09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28600"/>
            <a:ext cx="6021387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D33EB-AE10-4AF2-920F-56DFB6124A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42" name="Picture 2" descr="BigBlueDots1600gradientWithBrite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9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902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64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5986" name="Picture 2" descr="BigBlueDots1600gradientWithBrite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059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059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0" y="6134100"/>
            <a:ext cx="9144000" cy="72231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0" y="6673850"/>
            <a:ext cx="9144000" cy="180975"/>
          </a:xfrm>
          <a:prstGeom prst="rect">
            <a:avLst/>
          </a:prstGeom>
          <a:solidFill>
            <a:srgbClr val="6666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4324" name="Line 4"/>
          <p:cNvSpPr>
            <a:spLocks noChangeShapeType="1"/>
          </p:cNvSpPr>
          <p:nvPr/>
        </p:nvSpPr>
        <p:spPr bwMode="auto">
          <a:xfrm>
            <a:off x="8153400" y="6096000"/>
            <a:ext cx="1588" cy="762000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4326" name="Line 6"/>
          <p:cNvSpPr>
            <a:spLocks noChangeShapeType="1"/>
          </p:cNvSpPr>
          <p:nvPr/>
        </p:nvSpPr>
        <p:spPr bwMode="auto">
          <a:xfrm>
            <a:off x="0" y="667702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4327" name="Text Box 7"/>
          <p:cNvSpPr txBox="1">
            <a:spLocks noChangeArrowheads="1"/>
          </p:cNvSpPr>
          <p:nvPr/>
        </p:nvSpPr>
        <p:spPr bwMode="auto">
          <a:xfrm>
            <a:off x="838200" y="4572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  <a:defRPr/>
            </a:pPr>
            <a:endParaRPr lang="en-US" i="0">
              <a:solidFill>
                <a:srgbClr val="000000"/>
              </a:solidFill>
              <a:latin typeface="Times" pitchFamily="18" charset="0"/>
              <a:cs typeface="Arial" pitchFamily="34" charset="0"/>
            </a:endParaRPr>
          </a:p>
        </p:txBody>
      </p:sp>
      <p:sp>
        <p:nvSpPr>
          <p:cNvPr id="184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219200"/>
            <a:ext cx="8231187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3246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400" i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880205-858C-4E3F-A4BC-D339421AF43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8" name="Picture 12" descr="culogo_6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172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4" descr="CU Web Logo at its minimum siz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138863"/>
            <a:ext cx="25050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00200" y="2819400"/>
            <a:ext cx="5943600" cy="1752600"/>
          </a:xfrm>
        </p:spPr>
        <p:txBody>
          <a:bodyPr/>
          <a:lstStyle/>
          <a:p>
            <a:r>
              <a:rPr lang="en-US" sz="2800" dirty="0" smtClean="0"/>
              <a:t>Prof. Ramin Zabih (CS)</a:t>
            </a:r>
            <a:endParaRPr lang="en-US" dirty="0"/>
          </a:p>
          <a:p>
            <a:r>
              <a:rPr lang="en-US" sz="2800" dirty="0" smtClean="0"/>
              <a:t>Prof. Ashish Raj (Radiology)</a:t>
            </a:r>
          </a:p>
          <a:p>
            <a:endParaRPr lang="en-US" sz="2800" dirty="0" smtClean="0"/>
          </a:p>
          <a:p>
            <a:endParaRPr lang="en-US" sz="2800" b="0" dirty="0" smtClean="0"/>
          </a:p>
        </p:txBody>
      </p:sp>
      <p:sp>
        <p:nvSpPr>
          <p:cNvPr id="15564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914400"/>
            <a:ext cx="7315200" cy="838200"/>
          </a:xfrm>
        </p:spPr>
        <p:txBody>
          <a:bodyPr/>
          <a:lstStyle/>
          <a:p>
            <a:r>
              <a:rPr lang="en-US" sz="3600" b="1" dirty="0" smtClean="0"/>
              <a:t>CS5540: Computational Techniques for Analyzing Clinical Data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discrete random variable assigns each integer a probability</a:t>
            </a:r>
          </a:p>
          <a:p>
            <a:pPr lvl="1"/>
            <a:r>
              <a:rPr lang="en-US" dirty="0" smtClean="0"/>
              <a:t>Ex: a perfect coin or a die</a:t>
            </a:r>
          </a:p>
          <a:p>
            <a:pPr lvl="1"/>
            <a:r>
              <a:rPr lang="en-US" dirty="0" smtClean="0"/>
              <a:t>The assignment function is the density</a:t>
            </a:r>
          </a:p>
          <a:p>
            <a:r>
              <a:rPr lang="en-US" dirty="0" smtClean="0"/>
              <a:t>What happens when we toss a two dice and add them up?</a:t>
            </a:r>
          </a:p>
          <a:p>
            <a:pPr lvl="1"/>
            <a:r>
              <a:rPr lang="en-US" dirty="0" smtClean="0"/>
              <a:t>This is another random variable</a:t>
            </a:r>
          </a:p>
          <a:p>
            <a:pPr lvl="1"/>
            <a:r>
              <a:rPr lang="en-US" dirty="0" smtClean="0"/>
              <a:t>Q: What is the density?</a:t>
            </a:r>
          </a:p>
          <a:p>
            <a:pPr lvl="1"/>
            <a:r>
              <a:rPr lang="en-US" dirty="0" smtClean="0"/>
              <a:t>A: Convolution of the dice density with itself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53BB1-0D82-44AC-9ADA-973E394CEA1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throw more and more dice, adding up their totals</a:t>
            </a:r>
          </a:p>
          <a:p>
            <a:pPr lvl="1"/>
            <a:r>
              <a:rPr lang="en-US" dirty="0" smtClean="0"/>
              <a:t>Ex: 1000 dice</a:t>
            </a:r>
          </a:p>
          <a:p>
            <a:pPr lvl="2"/>
            <a:r>
              <a:rPr lang="en-US" dirty="0" smtClean="0"/>
              <a:t>Sum is from 1000 to 6000</a:t>
            </a:r>
          </a:p>
          <a:p>
            <a:pPr lvl="1"/>
            <a:r>
              <a:rPr lang="en-US" dirty="0" smtClean="0"/>
              <a:t>If the dice density is uniform, we’ll typically get around 3500</a:t>
            </a:r>
          </a:p>
          <a:p>
            <a:pPr lvl="2"/>
            <a:r>
              <a:rPr lang="en-US" dirty="0" smtClean="0"/>
              <a:t>What about an arbitrary density?</a:t>
            </a:r>
          </a:p>
          <a:p>
            <a:r>
              <a:rPr lang="en-US" dirty="0" smtClean="0"/>
              <a:t>Central limit theorem: we will end up with a Gaussian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53BB1-0D82-44AC-9ADA-973E394CEA1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nv_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4447" y="1577171"/>
            <a:ext cx="6025105" cy="4518829"/>
          </a:xfrm>
          <a:prstGeom prst="rect">
            <a:avLst/>
          </a:prstGeom>
        </p:spPr>
      </p:pic>
      <p:pic>
        <p:nvPicPr>
          <p:cNvPr id="6" name="Picture 5" descr="conv_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4447" y="1577171"/>
            <a:ext cx="6025105" cy="4518829"/>
          </a:xfrm>
          <a:prstGeom prst="rect">
            <a:avLst/>
          </a:prstGeom>
        </p:spPr>
      </p:pic>
      <p:pic>
        <p:nvPicPr>
          <p:cNvPr id="7" name="Picture 6" descr="conv_0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84447" y="1577171"/>
            <a:ext cx="6025105" cy="4518829"/>
          </a:xfrm>
          <a:prstGeom prst="rect">
            <a:avLst/>
          </a:prstGeom>
        </p:spPr>
      </p:pic>
      <p:pic>
        <p:nvPicPr>
          <p:cNvPr id="8" name="Picture 7" descr="conv_0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84447" y="1577171"/>
            <a:ext cx="6025105" cy="45188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fast does this become Gaussian?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53BB1-0D82-44AC-9ADA-973E394CEA1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Convolution</a:t>
            </a:r>
            <a:r>
              <a:rPr lang="en-US" baseline="0" dirty="0" smtClean="0"/>
              <a:t> and 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</a:t>
            </a:r>
            <a:r>
              <a:rPr lang="en-US" baseline="0" dirty="0" smtClean="0"/>
              <a:t> to smooth then find zero crossings or big increases/decreases</a:t>
            </a:r>
          </a:p>
          <a:p>
            <a:r>
              <a:rPr lang="en-US" baseline="0" dirty="0" smtClean="0"/>
              <a:t>There is some nice math that tells us we can do this in a single step</a:t>
            </a:r>
          </a:p>
          <a:p>
            <a:pPr lvl="1"/>
            <a:r>
              <a:rPr lang="en-US" dirty="0" smtClean="0"/>
              <a:t>It was actually illustrated in the matched filter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53BB1-0D82-44AC-9ADA-973E394CEA1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Pulse finding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9CDAF-143B-4BC5-A104-F5B33723114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4" name="Picture 3" descr="match_fil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63738"/>
            <a:ext cx="9144000" cy="3232262"/>
          </a:xfrm>
          <a:prstGeom prst="rect">
            <a:avLst/>
          </a:prstGeom>
        </p:spPr>
      </p:pic>
      <p:pic>
        <p:nvPicPr>
          <p:cNvPr id="6" name="Picture 5" descr="derivativeGaussia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1066800"/>
            <a:ext cx="2667000" cy="2000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Scalars don’t matter</a:t>
            </a:r>
          </a:p>
          <a:p>
            <a:pPr lvl="1"/>
            <a:r>
              <a:rPr lang="en-US" dirty="0" smtClean="0"/>
              <a:t>Scalars in Y, not T (the latter is scale invariance, which is much harder)</a:t>
            </a:r>
          </a:p>
          <a:p>
            <a:r>
              <a:rPr lang="en-US" dirty="0" smtClean="0"/>
              <a:t>Addition doesn’t matter</a:t>
            </a:r>
          </a:p>
          <a:p>
            <a:r>
              <a:rPr lang="en-US" dirty="0" smtClean="0"/>
              <a:t>Formally, for any two ECG’s X,Y and scalars </a:t>
            </a:r>
            <a:r>
              <a:rPr lang="en-US" dirty="0" err="1" smtClean="0"/>
              <a:t>a,b</a:t>
            </a:r>
            <a:r>
              <a:rPr lang="en-US" dirty="0" smtClean="0"/>
              <a:t> we have</a:t>
            </a:r>
          </a:p>
          <a:p>
            <a:pPr lvl="2">
              <a:buNone/>
            </a:pPr>
            <a:r>
              <a:rPr lang="en-US" dirty="0" smtClean="0"/>
              <a:t>H(</a:t>
            </a:r>
            <a:r>
              <a:rPr lang="en-US" dirty="0" err="1" smtClean="0"/>
              <a:t>aX</a:t>
            </a:r>
            <a:r>
              <a:rPr lang="en-US" dirty="0" smtClean="0"/>
              <a:t> + </a:t>
            </a:r>
            <a:r>
              <a:rPr lang="en-US" dirty="0" err="1" smtClean="0"/>
              <a:t>bY</a:t>
            </a:r>
            <a:r>
              <a:rPr lang="en-US" dirty="0" smtClean="0"/>
              <a:t>) = a H(x) + b H(y)</a:t>
            </a:r>
          </a:p>
          <a:p>
            <a:r>
              <a:rPr lang="en-US" dirty="0" smtClean="0"/>
              <a:t>Many devices/systems are linear when they are well behaved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53BB1-0D82-44AC-9ADA-973E394CEA1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 the input, shift the output</a:t>
            </a:r>
          </a:p>
          <a:p>
            <a:r>
              <a:rPr lang="en-US" dirty="0" smtClean="0"/>
              <a:t>Or: starting point doesn’t matter</a:t>
            </a:r>
          </a:p>
          <a:p>
            <a:r>
              <a:rPr lang="en-US" dirty="0" smtClean="0"/>
              <a:t>Note that fixed shift itself is a convolution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53BB1-0D82-44AC-9ADA-973E394CEA1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LSI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important systems have both of these properties</a:t>
            </a:r>
          </a:p>
          <a:p>
            <a:pPr lvl="1"/>
            <a:r>
              <a:rPr lang="en-US" dirty="0" smtClean="0"/>
              <a:t>Linear Shift Invariant</a:t>
            </a:r>
          </a:p>
          <a:p>
            <a:pPr lvl="1"/>
            <a:r>
              <a:rPr lang="en-US" dirty="0" smtClean="0"/>
              <a:t>Aka Linear Time Invariant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53BB1-0D82-44AC-9ADA-973E394CEA1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LSI and convolution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Convolution is an LSI operation</a:t>
            </a:r>
          </a:p>
          <a:p>
            <a:pPr lvl="1"/>
            <a:r>
              <a:rPr lang="en-US" dirty="0" smtClean="0"/>
              <a:t>Pretty obvious (think about</a:t>
            </a:r>
            <a:r>
              <a:rPr lang="en-US" baseline="0" dirty="0" smtClean="0"/>
              <a:t> local averaging)</a:t>
            </a:r>
          </a:p>
          <a:p>
            <a:pPr lvl="0"/>
            <a:r>
              <a:rPr lang="en-US" baseline="0" dirty="0" smtClean="0"/>
              <a:t>But any LSI is actually convolution with something,</a:t>
            </a:r>
            <a:r>
              <a:rPr lang="en-US" dirty="0" smtClean="0"/>
              <a:t> which is easy to find</a:t>
            </a:r>
          </a:p>
          <a:p>
            <a:pPr lvl="1"/>
            <a:r>
              <a:rPr lang="en-US" baseline="0" dirty="0" smtClean="0"/>
              <a:t>Why would this be true??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53BB1-0D82-44AC-9ADA-973E394CEA1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impulse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impulse: [… 0 1 0 …]</a:t>
            </a:r>
          </a:p>
          <a:p>
            <a:r>
              <a:rPr lang="en-US" dirty="0" smtClean="0"/>
              <a:t>Any input is the sum of scaled and shifted unit impulses</a:t>
            </a:r>
          </a:p>
          <a:p>
            <a:pPr lvl="1"/>
            <a:r>
              <a:rPr lang="en-US" dirty="0" smtClean="0"/>
              <a:t>Example: to get [1 6 -10] we:</a:t>
            </a:r>
          </a:p>
          <a:p>
            <a:pPr lvl="2"/>
            <a:r>
              <a:rPr lang="en-US" dirty="0" smtClean="0"/>
              <a:t>Take the unit impulse shifted once left: [1 0 0]</a:t>
            </a:r>
          </a:p>
          <a:p>
            <a:pPr lvl="2"/>
            <a:r>
              <a:rPr lang="en-US" dirty="0" smtClean="0"/>
              <a:t>Add 6 times the unit impulse, no shift: [1 6 0]</a:t>
            </a:r>
          </a:p>
          <a:p>
            <a:pPr lvl="2"/>
            <a:r>
              <a:rPr lang="en-US" dirty="0" smtClean="0"/>
              <a:t>Subtract 10 times the unit impulse, shifted right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53BB1-0D82-44AC-9ADA-973E394CEA1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 and pulses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53BB1-0D82-44AC-9ADA-973E394CEA1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Picture 4" descr="Sinusbradycar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362200"/>
            <a:ext cx="7924800" cy="1773238"/>
          </a:xfrm>
          <a:prstGeom prst="rect">
            <a:avLst/>
          </a:prstGeom>
          <a:noFill/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010400" y="4114800"/>
            <a:ext cx="1828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www.uptodate.com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819400" y="1445567"/>
            <a:ext cx="2152650" cy="916633"/>
            <a:chOff x="2819400" y="1445567"/>
            <a:chExt cx="2152650" cy="916633"/>
          </a:xfrm>
        </p:grpSpPr>
        <p:sp>
          <p:nvSpPr>
            <p:cNvPr id="7" name="Right Brace 6"/>
            <p:cNvSpPr/>
            <p:nvPr/>
          </p:nvSpPr>
          <p:spPr bwMode="auto">
            <a:xfrm rot="16200000">
              <a:off x="3667125" y="1057275"/>
              <a:ext cx="457200" cy="2152650"/>
            </a:xfrm>
            <a:prstGeom prst="rightBrace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tabLst/>
              </a:pPr>
              <a:endPara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88660" y="1445567"/>
              <a:ext cx="10086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Cycle</a:t>
              </a:r>
              <a:endParaRPr lang="en-US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9" name="Rounded Rectangular Callout 8"/>
          <p:cNvSpPr/>
          <p:nvPr/>
        </p:nvSpPr>
        <p:spPr bwMode="auto">
          <a:xfrm>
            <a:off x="5638800" y="1646238"/>
            <a:ext cx="857250" cy="563562"/>
          </a:xfrm>
          <a:prstGeom prst="wedgeRoundRectCallout">
            <a:avLst>
              <a:gd name="adj1" fmla="val -173512"/>
              <a:gd name="adj2" fmla="val 245757"/>
              <a:gd name="adj3" fmla="val 16667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Pulse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1618" y="4800600"/>
            <a:ext cx="7902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i="0" dirty="0" smtClean="0">
                <a:latin typeface="+mn-lt"/>
              </a:rPr>
              <a:t>Note: </a:t>
            </a:r>
            <a:r>
              <a:rPr lang="en-US" i="0" u="sng" dirty="0" smtClean="0">
                <a:latin typeface="+mn-lt"/>
              </a:rPr>
              <a:t>cycle</a:t>
            </a:r>
            <a:r>
              <a:rPr lang="en-US" i="0" dirty="0" smtClean="0">
                <a:latin typeface="+mn-lt"/>
              </a:rPr>
              <a:t> is standard terminology, but </a:t>
            </a:r>
            <a:r>
              <a:rPr lang="en-US" i="0" u="sng" dirty="0" smtClean="0">
                <a:latin typeface="+mn-lt"/>
              </a:rPr>
              <a:t>pulse</a:t>
            </a:r>
            <a:r>
              <a:rPr lang="en-US" i="0" dirty="0" smtClean="0">
                <a:latin typeface="+mn-lt"/>
              </a:rPr>
              <a:t> is not. The ECG literature calls these “waves” but we want to be more general than just ECG.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Convolution </a:t>
            </a:r>
            <a:r>
              <a:rPr lang="en-US" dirty="0" smtClean="0"/>
              <a:t>in 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53BB1-0D82-44AC-9ADA-973E394CEA1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1" name="Picture 3" descr="C:\Users\rdz\Downloads\Convolucion_Funcion_Pi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0642" y="1142999"/>
            <a:ext cx="6534150" cy="3317081"/>
          </a:xfrm>
          <a:prstGeom prst="rect">
            <a:avLst/>
          </a:prstGeom>
          <a:noFill/>
        </p:spPr>
      </p:pic>
      <p:pic>
        <p:nvPicPr>
          <p:cNvPr id="2052" name="Picture 4" descr="C:\Users\rdz\Downloads\Convolucion_de_entrada_con_respuesta_al_impuls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1697831"/>
            <a:ext cx="3429000" cy="43219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Convolution as a dot product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Note: technically this is correlation</a:t>
            </a:r>
          </a:p>
          <a:p>
            <a:pPr lvl="1"/>
            <a:r>
              <a:rPr lang="en-US" dirty="0" smtClean="0"/>
              <a:t>Same as convolution when symmetric</a:t>
            </a:r>
          </a:p>
          <a:p>
            <a:pPr>
              <a:buNone/>
            </a:pPr>
            <a:r>
              <a:rPr lang="en-US" dirty="0" smtClean="0"/>
              <a:t> […  19  20  -4   17   93 …]</a:t>
            </a:r>
          </a:p>
          <a:p>
            <a:pPr>
              <a:buNone/>
            </a:pPr>
            <a:r>
              <a:rPr lang="en-US" dirty="0" smtClean="0"/>
              <a:t>       [1 -1] = 19 – 20 = -1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[1 -1]  = 20 – (-4) = 24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[1 -1] = -4 – 17 = -21</a:t>
            </a:r>
            <a:endParaRPr lang="en-US" dirty="0" smtClean="0"/>
          </a:p>
          <a:p>
            <a:r>
              <a:rPr lang="en-US" dirty="0" smtClean="0"/>
              <a:t>This seems like a lot of mechanism to get somewhere totally obvious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9CDAF-143B-4BC5-A104-F5B33723114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Taking the dot product of two vectors</a:t>
            </a:r>
          </a:p>
          <a:p>
            <a:pPr lvl="1"/>
            <a:r>
              <a:rPr lang="en-US" dirty="0" smtClean="0"/>
              <a:t>Recall [a b c]</a:t>
            </a:r>
            <a:r>
              <a:rPr lang="en-US" dirty="0" smtClean="0">
                <a:sym typeface="WP MathA"/>
              </a:rPr>
              <a:t></a:t>
            </a:r>
            <a:r>
              <a:rPr lang="en-US" dirty="0" smtClean="0"/>
              <a:t>[e f g] = </a:t>
            </a:r>
            <a:r>
              <a:rPr lang="en-US" dirty="0" err="1" smtClean="0"/>
              <a:t>ae</a:t>
            </a:r>
            <a:r>
              <a:rPr lang="en-US" dirty="0" smtClean="0"/>
              <a:t> + bf + cg </a:t>
            </a:r>
          </a:p>
          <a:p>
            <a:pPr lvl="1"/>
            <a:r>
              <a:rPr lang="en-US" dirty="0" smtClean="0"/>
              <a:t>Basically the projection of a vector on another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normalized vector with the biggest projection on x is, of course: x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Useful intuition for transforms, etc.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53BB1-0D82-44AC-9ADA-973E394CEA1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Picture 4" descr="300px-Dot_Product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50" y="2667000"/>
            <a:ext cx="2495550" cy="1996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Matched filter must be normalized</a:t>
            </a:r>
          </a:p>
          <a:p>
            <a:pPr lvl="1"/>
            <a:r>
              <a:rPr lang="en-US" dirty="0" smtClean="0"/>
              <a:t>Want to find our template in the ECG data</a:t>
            </a:r>
          </a:p>
          <a:p>
            <a:r>
              <a:rPr lang="en-US" dirty="0" smtClean="0"/>
              <a:t>What looks like [1 2 6]? </a:t>
            </a:r>
          </a:p>
          <a:p>
            <a:pPr lvl="1"/>
            <a:r>
              <a:rPr lang="en-US" dirty="0" smtClean="0"/>
              <a:t>Obviously, [… 1 2 6 …] does (score = 41)</a:t>
            </a:r>
          </a:p>
          <a:p>
            <a:pPr lvl="1"/>
            <a:r>
              <a:rPr lang="en-US" dirty="0" smtClean="0"/>
              <a:t>What about [… 150 100 50…]?</a:t>
            </a:r>
          </a:p>
          <a:p>
            <a:pPr lvl="1"/>
            <a:r>
              <a:rPr lang="en-US" dirty="0" smtClean="0"/>
              <a:t>Subtract mean from both template and ECG</a:t>
            </a:r>
          </a:p>
          <a:p>
            <a:pPr lvl="2"/>
            <a:r>
              <a:rPr lang="en-US" dirty="0" smtClean="0"/>
              <a:t>Ex: [-1 1] template</a:t>
            </a:r>
          </a:p>
          <a:p>
            <a:pPr lvl="1"/>
            <a:r>
              <a:rPr lang="en-US" dirty="0" smtClean="0"/>
              <a:t>Also need to normalize the “energy” to 1</a:t>
            </a:r>
          </a:p>
          <a:p>
            <a:pPr lvl="2"/>
            <a:r>
              <a:rPr lang="en-US" dirty="0" smtClean="0"/>
              <a:t>Sum of squares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53BB1-0D82-44AC-9ADA-973E394CEA1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Convolution and edge detection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Strategy: smooth (convolve with a Gaussian) then find zero crossings</a:t>
            </a:r>
          </a:p>
          <a:p>
            <a:r>
              <a:rPr lang="en-US" dirty="0" smtClean="0"/>
              <a:t>We can also look for inflection points (2</a:t>
            </a:r>
            <a:r>
              <a:rPr lang="en-US" baseline="30000" dirty="0" smtClean="0"/>
              <a:t>nd</a:t>
            </a:r>
            <a:r>
              <a:rPr lang="en-US" dirty="0" smtClean="0"/>
              <a:t> derivative is zero) after smoothing</a:t>
            </a:r>
          </a:p>
          <a:p>
            <a:r>
              <a:rPr lang="en-US" dirty="0" smtClean="0"/>
              <a:t>Or we can look for big changes in the ECG</a:t>
            </a:r>
          </a:p>
          <a:p>
            <a:pPr lvl="1"/>
            <a:r>
              <a:rPr lang="en-US" dirty="0" smtClean="0"/>
              <a:t>Sort of what we did with the matched filter</a:t>
            </a:r>
          </a:p>
          <a:p>
            <a:r>
              <a:rPr lang="en-US" dirty="0" smtClean="0"/>
              <a:t>Can do smoothing at the </a:t>
            </a:r>
            <a:r>
              <a:rPr lang="en-US" smtClean="0"/>
              <a:t>same time!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53BB1-0D82-44AC-9ADA-973E394CEA1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Convolution’s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Convolution is also popular because it is a surprisingly deep topic</a:t>
            </a:r>
          </a:p>
          <a:p>
            <a:pPr lvl="1"/>
            <a:r>
              <a:rPr lang="en-US" dirty="0" smtClean="0"/>
              <a:t>With lots of connections to other areas</a:t>
            </a:r>
          </a:p>
          <a:p>
            <a:pPr lvl="2"/>
            <a:r>
              <a:rPr lang="en-US" dirty="0" smtClean="0"/>
              <a:t>Central limit theorem</a:t>
            </a:r>
          </a:p>
          <a:p>
            <a:pPr lvl="2"/>
            <a:r>
              <a:rPr lang="en-US" dirty="0" smtClean="0"/>
              <a:t>Multiplication of polynomials</a:t>
            </a:r>
          </a:p>
          <a:p>
            <a:pPr lvl="2"/>
            <a:r>
              <a:rPr lang="en-US" dirty="0" smtClean="0"/>
              <a:t>Etc,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53BB1-0D82-44AC-9ADA-973E394CEA1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Gaussian convolution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standard way to smooth data is to convolve with a Gaussian</a:t>
            </a:r>
          </a:p>
          <a:p>
            <a:pPr lvl="1"/>
            <a:r>
              <a:rPr lang="en-US" dirty="0" smtClean="0"/>
              <a:t>Related to Gaussian noise assumption</a:t>
            </a:r>
          </a:p>
          <a:p>
            <a:r>
              <a:rPr lang="en-US" dirty="0" smtClean="0"/>
              <a:t>Gaussian noise assumption itself comes from one of the Gaussian’s many amazing properties, the Central Limit Theorem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53BB1-0D82-44AC-9ADA-973E394CEA1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True"/>
  <p:tag name="DEFAULTDISPLAYSOURCE" val="\documentclass{slides}\pagestyle{empty}&#10;\usepackage{color,amssymb,amsmath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True"/>
  <p:tag name="DEFAULTWORKAROUNDTRANSPARENCYBUG" val="False"/>
  <p:tag name="DEFAULTRESOLUTION" val="1200"/>
  <p:tag name="DEFAULTMAGNIFICATION" val="1.5"/>
  <p:tag name="DEFAULTFONTSIZE" val="10"/>
  <p:tag name="DEFAULTWIDTH" val="524"/>
  <p:tag name="DEFAULTHEIGHT" val="360"/>
</p:tagLst>
</file>

<file path=ppt/theme/theme1.xml><?xml version="1.0" encoding="utf-8"?>
<a:theme xmlns:a="http://schemas.openxmlformats.org/drawingml/2006/main" name="Custom Design">
  <a:themeElements>
    <a:clrScheme name="Custom Design 2">
      <a:dk1>
        <a:srgbClr val="737373"/>
      </a:dk1>
      <a:lt1>
        <a:srgbClr val="FFFFFF"/>
      </a:lt1>
      <a:dk2>
        <a:srgbClr val="4D59AB"/>
      </a:dk2>
      <a:lt2>
        <a:srgbClr val="FFFFFF"/>
      </a:lt2>
      <a:accent1>
        <a:srgbClr val="8A8F05"/>
      </a:accent1>
      <a:accent2>
        <a:srgbClr val="E0AD12"/>
      </a:accent2>
      <a:accent3>
        <a:srgbClr val="B2B5D2"/>
      </a:accent3>
      <a:accent4>
        <a:srgbClr val="DADADA"/>
      </a:accent4>
      <a:accent5>
        <a:srgbClr val="C4C6AA"/>
      </a:accent5>
      <a:accent6>
        <a:srgbClr val="CB9C0F"/>
      </a:accent6>
      <a:hlink>
        <a:srgbClr val="C27D05"/>
      </a:hlink>
      <a:folHlink>
        <a:srgbClr val="732466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4D59AB"/>
        </a:lt1>
        <a:dk2>
          <a:srgbClr val="000000"/>
        </a:dk2>
        <a:lt2>
          <a:srgbClr val="737373"/>
        </a:lt2>
        <a:accent1>
          <a:srgbClr val="8A8F05"/>
        </a:accent1>
        <a:accent2>
          <a:srgbClr val="E0AD12"/>
        </a:accent2>
        <a:accent3>
          <a:srgbClr val="B2B5D2"/>
        </a:accent3>
        <a:accent4>
          <a:srgbClr val="000000"/>
        </a:accent4>
        <a:accent5>
          <a:srgbClr val="C4C6AA"/>
        </a:accent5>
        <a:accent6>
          <a:srgbClr val="CB9C0F"/>
        </a:accent6>
        <a:hlink>
          <a:srgbClr val="C27D05"/>
        </a:hlink>
        <a:folHlink>
          <a:srgbClr val="73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737373"/>
        </a:dk1>
        <a:lt1>
          <a:srgbClr val="FFFFFF"/>
        </a:lt1>
        <a:dk2>
          <a:srgbClr val="4D59AB"/>
        </a:dk2>
        <a:lt2>
          <a:srgbClr val="FFFFFF"/>
        </a:lt2>
        <a:accent1>
          <a:srgbClr val="8A8F05"/>
        </a:accent1>
        <a:accent2>
          <a:srgbClr val="E0AD12"/>
        </a:accent2>
        <a:accent3>
          <a:srgbClr val="B2B5D2"/>
        </a:accent3>
        <a:accent4>
          <a:srgbClr val="DADADA"/>
        </a:accent4>
        <a:accent5>
          <a:srgbClr val="C4C6AA"/>
        </a:accent5>
        <a:accent6>
          <a:srgbClr val="CB9C0F"/>
        </a:accent6>
        <a:hlink>
          <a:srgbClr val="C27D05"/>
        </a:hlink>
        <a:folHlink>
          <a:srgbClr val="7324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808080"/>
      </a:dk1>
      <a:lt1>
        <a:srgbClr val="FFFFFF"/>
      </a:lt1>
      <a:dk2>
        <a:srgbClr val="333333"/>
      </a:dk2>
      <a:lt2>
        <a:srgbClr val="FFFFFF"/>
      </a:lt2>
      <a:accent1>
        <a:srgbClr val="00CC99"/>
      </a:accent1>
      <a:accent2>
        <a:srgbClr val="3333CC"/>
      </a:accent2>
      <a:accent3>
        <a:srgbClr val="ADADAD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SC"/>
        <a:ea typeface=""/>
        <a:cs typeface="Arial"/>
      </a:majorFont>
      <a:minorFont>
        <a:latin typeface="Franklin Gothic Medium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2">
      <a:dk1>
        <a:srgbClr val="737373"/>
      </a:dk1>
      <a:lt1>
        <a:srgbClr val="FFFFFF"/>
      </a:lt1>
      <a:dk2>
        <a:srgbClr val="4D59AB"/>
      </a:dk2>
      <a:lt2>
        <a:srgbClr val="FFFFFF"/>
      </a:lt2>
      <a:accent1>
        <a:srgbClr val="8A8F05"/>
      </a:accent1>
      <a:accent2>
        <a:srgbClr val="E0AD12"/>
      </a:accent2>
      <a:accent3>
        <a:srgbClr val="B2B5D2"/>
      </a:accent3>
      <a:accent4>
        <a:srgbClr val="DADADA"/>
      </a:accent4>
      <a:accent5>
        <a:srgbClr val="C4C6AA"/>
      </a:accent5>
      <a:accent6>
        <a:srgbClr val="CB9C0F"/>
      </a:accent6>
      <a:hlink>
        <a:srgbClr val="C27D05"/>
      </a:hlink>
      <a:folHlink>
        <a:srgbClr val="732466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4D59AB"/>
        </a:lt1>
        <a:dk2>
          <a:srgbClr val="000000"/>
        </a:dk2>
        <a:lt2>
          <a:srgbClr val="737373"/>
        </a:lt2>
        <a:accent1>
          <a:srgbClr val="8A8F05"/>
        </a:accent1>
        <a:accent2>
          <a:srgbClr val="E0AD12"/>
        </a:accent2>
        <a:accent3>
          <a:srgbClr val="B2B5D2"/>
        </a:accent3>
        <a:accent4>
          <a:srgbClr val="000000"/>
        </a:accent4>
        <a:accent5>
          <a:srgbClr val="C4C6AA"/>
        </a:accent5>
        <a:accent6>
          <a:srgbClr val="CB9C0F"/>
        </a:accent6>
        <a:hlink>
          <a:srgbClr val="C27D05"/>
        </a:hlink>
        <a:folHlink>
          <a:srgbClr val="73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737373"/>
        </a:dk1>
        <a:lt1>
          <a:srgbClr val="FFFFFF"/>
        </a:lt1>
        <a:dk2>
          <a:srgbClr val="4D59AB"/>
        </a:dk2>
        <a:lt2>
          <a:srgbClr val="FFFFFF"/>
        </a:lt2>
        <a:accent1>
          <a:srgbClr val="8A8F05"/>
        </a:accent1>
        <a:accent2>
          <a:srgbClr val="E0AD12"/>
        </a:accent2>
        <a:accent3>
          <a:srgbClr val="B2B5D2"/>
        </a:accent3>
        <a:accent4>
          <a:srgbClr val="DADADA"/>
        </a:accent4>
        <a:accent5>
          <a:srgbClr val="C4C6AA"/>
        </a:accent5>
        <a:accent6>
          <a:srgbClr val="CB9C0F"/>
        </a:accent6>
        <a:hlink>
          <a:srgbClr val="C27D05"/>
        </a:hlink>
        <a:folHlink>
          <a:srgbClr val="7324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ornell 2007">
  <a:themeElements>
    <a:clrScheme name="Cornell 20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rnell 200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rnell 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200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nell 200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200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20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20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20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C:\users\bsd\IM PowerPoint templates.pot</Template>
  <TotalTime>77356</TotalTime>
  <Pages>9</Pages>
  <Words>777</Words>
  <Application>Microsoft Office PowerPoint</Application>
  <PresentationFormat>On-screen Show (4:3)</PresentationFormat>
  <Paragraphs>120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Custom Design</vt:lpstr>
      <vt:lpstr>1_Default Design</vt:lpstr>
      <vt:lpstr>1_Custom Design</vt:lpstr>
      <vt:lpstr>Cornell 2007</vt:lpstr>
      <vt:lpstr>CS5540: Computational Techniques for Analyzing Clinical Data</vt:lpstr>
      <vt:lpstr>Cycles and pulses</vt:lpstr>
      <vt:lpstr>Convolution in action</vt:lpstr>
      <vt:lpstr>Convolution as a dot product</vt:lpstr>
      <vt:lpstr>Geometric intuition</vt:lpstr>
      <vt:lpstr>Normalization</vt:lpstr>
      <vt:lpstr>Convolution and edge detection</vt:lpstr>
      <vt:lpstr>Convolution’s properties</vt:lpstr>
      <vt:lpstr>Gaussian convolution</vt:lpstr>
      <vt:lpstr>Random variables</vt:lpstr>
      <vt:lpstr>Limit theorems</vt:lpstr>
      <vt:lpstr>Illustration</vt:lpstr>
      <vt:lpstr>Convolution and edges</vt:lpstr>
      <vt:lpstr>Pulse finding example</vt:lpstr>
      <vt:lpstr>Linearity</vt:lpstr>
      <vt:lpstr>Shift invariance</vt:lpstr>
      <vt:lpstr>LSI systems</vt:lpstr>
      <vt:lpstr>LSI and convolution</vt:lpstr>
      <vt:lpstr>Unit impulse response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CS5540: Computational Techniques for Analyzing Clinical Data</dc:title>
  <dc:creator>Ramin Zabih</dc:creator>
  <cp:lastModifiedBy>Zabihs</cp:lastModifiedBy>
  <cp:revision>3205</cp:revision>
  <cp:lastPrinted>1999-04-09T01:53:10Z</cp:lastPrinted>
  <dcterms:created xsi:type="dcterms:W3CDTF">1997-04-08T15:48:36Z</dcterms:created>
  <dcterms:modified xsi:type="dcterms:W3CDTF">2010-02-05T18:24:40Z</dcterms:modified>
</cp:coreProperties>
</file>