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92" r:id="rId24"/>
    <p:sldId id="279" r:id="rId25"/>
    <p:sldId id="280" r:id="rId26"/>
    <p:sldId id="284" r:id="rId27"/>
    <p:sldId id="285" r:id="rId28"/>
    <p:sldId id="293" r:id="rId29"/>
    <p:sldId id="294" r:id="rId30"/>
    <p:sldId id="298" r:id="rId31"/>
    <p:sldId id="295" r:id="rId32"/>
    <p:sldId id="296" r:id="rId33"/>
    <p:sldId id="297" r:id="rId34"/>
    <p:sldId id="299" r:id="rId35"/>
    <p:sldId id="287" r:id="rId36"/>
    <p:sldId id="288" r:id="rId37"/>
    <p:sldId id="300" r:id="rId38"/>
    <p:sldId id="303"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27" autoAdjust="0"/>
    <p:restoredTop sz="89577" autoAdjust="0"/>
  </p:normalViewPr>
  <p:slideViewPr>
    <p:cSldViewPr>
      <p:cViewPr>
        <p:scale>
          <a:sx n="93" d="100"/>
          <a:sy n="93" d="100"/>
        </p:scale>
        <p:origin x="616" y="48"/>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src.nist.gov/publications/history/dod85.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36</a:t>
            </a:fld>
            <a:endParaRPr lang="en-US"/>
          </a:p>
        </p:txBody>
      </p:sp>
    </p:spTree>
    <p:extLst>
      <p:ext uri="{BB962C8B-B14F-4D97-AF65-F5344CB8AC3E}">
        <p14:creationId xmlns:p14="http://schemas.microsoft.com/office/powerpoint/2010/main" val="201636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value of </a:t>
            </a:r>
            <a:r>
              <a:rPr lang="en-US" dirty="0" err="1" smtClean="0"/>
              <a:t>ak</a:t>
            </a:r>
            <a:r>
              <a:rPr lang="en-US" dirty="0" smtClean="0"/>
              <a:t> revealed</a:t>
            </a:r>
          </a:p>
          <a:p>
            <a:r>
              <a:rPr lang="en-US" dirty="0" smtClean="0"/>
              <a:t>previous values not recoverable because hash function is one way</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37</a:t>
            </a:fld>
            <a:endParaRPr lang="en-US"/>
          </a:p>
        </p:txBody>
      </p:sp>
    </p:spTree>
    <p:extLst>
      <p:ext uri="{BB962C8B-B14F-4D97-AF65-F5344CB8AC3E}">
        <p14:creationId xmlns:p14="http://schemas.microsoft.com/office/powerpoint/2010/main" val="159329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39</a:t>
            </a:fld>
            <a:endParaRPr lang="en-US"/>
          </a:p>
        </p:txBody>
      </p:sp>
    </p:spTree>
    <p:extLst>
      <p:ext uri="{BB962C8B-B14F-4D97-AF65-F5344CB8AC3E}">
        <p14:creationId xmlns:p14="http://schemas.microsoft.com/office/powerpoint/2010/main" val="86357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8532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"Orange Book" (DoD Trusted Computer System Evaluation Criteria) </a:t>
            </a:r>
          </a:p>
          <a:p>
            <a:r>
              <a:rPr lang="en-US" dirty="0" smtClean="0"/>
              <a:t>Used approx. 1985-2000 for US government systems</a:t>
            </a:r>
          </a:p>
          <a:p>
            <a:r>
              <a:rPr lang="en-US" dirty="0" smtClean="0">
                <a:hlinkClick r:id="rId3"/>
              </a:rPr>
              <a:t>http://csrc.nist.gov/publications/history/dod85.pdf</a:t>
            </a:r>
            <a:endParaRPr lang="en-US" dirty="0" smtClean="0"/>
          </a:p>
          <a:p>
            <a:endParaRPr lang="en-US" dirty="0" smtClean="0"/>
          </a:p>
          <a:p>
            <a:r>
              <a:rPr lang="en-US" dirty="0" smtClean="0"/>
              <a:t>D: meets no higher requirements</a:t>
            </a:r>
          </a:p>
          <a:p>
            <a:r>
              <a:rPr lang="en-US" b="1" dirty="0" smtClean="0"/>
              <a:t>C1:  </a:t>
            </a:r>
            <a:r>
              <a:rPr lang="en-US" dirty="0" smtClean="0"/>
              <a:t>DAC &amp; authentication (but maybe not at the level of individual users), TCB with integrity verification, security testing, documentation of security features/testing/design</a:t>
            </a:r>
          </a:p>
          <a:p>
            <a:r>
              <a:rPr lang="en-US" b="1" dirty="0" smtClean="0"/>
              <a:t>C2:  </a:t>
            </a:r>
            <a:r>
              <a:rPr lang="en-US" dirty="0" smtClean="0"/>
              <a:t>improved DAC (at the level of single users, failsafe defaults, limits on propagation), audit (of specified security relevant events and details of those events)</a:t>
            </a:r>
          </a:p>
          <a:p>
            <a:r>
              <a:rPr lang="en-US" baseline="0" dirty="0" smtClean="0"/>
              <a:t>    - </a:t>
            </a:r>
            <a:r>
              <a:rPr lang="en-US" dirty="0" smtClean="0"/>
              <a:t>IBM mainframes and Windows NT got this certification</a:t>
            </a:r>
          </a:p>
          <a:p>
            <a:r>
              <a:rPr lang="en-US" dirty="0" smtClean="0"/>
              <a:t>B: MAC</a:t>
            </a:r>
          </a:p>
          <a:p>
            <a:r>
              <a:rPr lang="en-US" dirty="0" smtClean="0"/>
              <a:t>A: Verified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109893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whenever a user creates a new APFS volume and chooses an encryption password, the Disk </a:t>
            </a:r>
            <a:r>
              <a:rPr lang="en-US" sz="1200" b="0" i="0" kern="1200" dirty="0" err="1" smtClean="0">
                <a:solidFill>
                  <a:schemeClr val="tx1"/>
                </a:solidFill>
                <a:effectLst/>
                <a:latin typeface="+mn-lt"/>
                <a:ea typeface="+mn-ea"/>
                <a:cs typeface="+mn-cs"/>
              </a:rPr>
              <a:t>Utility.app</a:t>
            </a:r>
            <a:r>
              <a:rPr lang="en-US" sz="1200" b="0" i="0" kern="1200" dirty="0" smtClean="0">
                <a:solidFill>
                  <a:schemeClr val="tx1"/>
                </a:solidFill>
                <a:effectLst/>
                <a:latin typeface="+mn-lt"/>
                <a:ea typeface="+mn-ea"/>
                <a:cs typeface="+mn-cs"/>
              </a:rPr>
              <a:t> will log the encryption password in the unified OS log. Issue confirmed</a:t>
            </a:r>
            <a:r>
              <a:rPr lang="en-US" sz="1200" b="0" i="0" kern="1200" baseline="0" dirty="0" smtClean="0">
                <a:solidFill>
                  <a:schemeClr val="tx1"/>
                </a:solidFill>
                <a:effectLst/>
                <a:latin typeface="+mn-lt"/>
                <a:ea typeface="+mn-ea"/>
                <a:cs typeface="+mn-cs"/>
              </a:rPr>
              <a:t> to affect </a:t>
            </a:r>
            <a:r>
              <a:rPr lang="en-US" sz="1200" b="0" i="0" kern="1200" dirty="0" smtClean="0">
                <a:solidFill>
                  <a:schemeClr val="tx1"/>
                </a:solidFill>
                <a:effectLst/>
                <a:latin typeface="+mn-lt"/>
                <a:ea typeface="+mn-ea"/>
                <a:cs typeface="+mn-cs"/>
              </a:rPr>
              <a:t>to affect only </a:t>
            </a:r>
            <a:r>
              <a:rPr lang="en-US" sz="1200" b="0" i="0" kern="1200" dirty="0" err="1" smtClean="0">
                <a:solidFill>
                  <a:schemeClr val="tx1"/>
                </a:solidFill>
                <a:effectLst/>
                <a:latin typeface="+mn-lt"/>
                <a:ea typeface="+mn-ea"/>
                <a:cs typeface="+mn-cs"/>
              </a:rPr>
              <a:t>macOS</a:t>
            </a:r>
            <a:r>
              <a:rPr lang="en-US" sz="1200" b="0" i="0" kern="1200" dirty="0" smtClean="0">
                <a:solidFill>
                  <a:schemeClr val="tx1"/>
                </a:solidFill>
                <a:effectLst/>
                <a:latin typeface="+mn-lt"/>
                <a:ea typeface="+mn-ea"/>
                <a:cs typeface="+mn-cs"/>
              </a:rPr>
              <a:t> 10.13 and 10.13.1</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12</a:t>
            </a:fld>
            <a:endParaRPr lang="en-US"/>
          </a:p>
        </p:txBody>
      </p:sp>
    </p:spTree>
    <p:extLst>
      <p:ext uri="{BB962C8B-B14F-4D97-AF65-F5344CB8AC3E}">
        <p14:creationId xmlns:p14="http://schemas.microsoft.com/office/powerpoint/2010/main" val="104675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live demo of CMS log---students really perked</a:t>
            </a:r>
            <a:r>
              <a:rPr lang="en-US" baseline="0" dirty="0" smtClean="0"/>
              <a:t> up at that in 2016</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14387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sendmail</a:t>
            </a:r>
            <a:r>
              <a:rPr lang="en-US" dirty="0" smtClean="0"/>
              <a:t>: general</a:t>
            </a:r>
            <a:r>
              <a:rPr lang="en-US" baseline="0" dirty="0" smtClean="0"/>
              <a:t> purpose send email facility released 1983</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122345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Violates</a:t>
            </a:r>
            <a:r>
              <a:rPr lang="en-US" baseline="0" dirty="0" smtClean="0"/>
              <a:t> syslog RFC standard in various ways:  timestamp omits information, hostname isn't fully qualified</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88583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25</a:t>
            </a:fld>
            <a:endParaRPr lang="en-US"/>
          </a:p>
        </p:txBody>
      </p:sp>
    </p:spTree>
    <p:extLst>
      <p:ext uri="{BB962C8B-B14F-4D97-AF65-F5344CB8AC3E}">
        <p14:creationId xmlns:p14="http://schemas.microsoft.com/office/powerpoint/2010/main" val="96631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 did this full section, building up goals + threat mode, on the board</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34</a:t>
            </a:fld>
            <a:endParaRPr lang="en-US"/>
          </a:p>
        </p:txBody>
      </p:sp>
    </p:spTree>
    <p:extLst>
      <p:ext uri="{BB962C8B-B14F-4D97-AF65-F5344CB8AC3E}">
        <p14:creationId xmlns:p14="http://schemas.microsoft.com/office/powerpoint/2010/main" val="16719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4/17/18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4/17/18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tools.ietf.org/html/rfc542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tools.ietf.org/html/rfc584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a:t>
            </a:r>
            <a:r>
              <a:rPr lang="en-US" dirty="0" smtClean="0"/>
              <a:t>4/18/2018</a:t>
            </a:r>
            <a:endParaRPr lang="en-US" dirty="0" smtClean="0"/>
          </a:p>
        </p:txBody>
      </p:sp>
      <p:sp>
        <p:nvSpPr>
          <p:cNvPr id="2" name="Title 1"/>
          <p:cNvSpPr>
            <a:spLocks noGrp="1"/>
          </p:cNvSpPr>
          <p:nvPr>
            <p:ph type="title"/>
          </p:nvPr>
        </p:nvSpPr>
        <p:spPr>
          <a:xfrm>
            <a:off x="685800" y="2667002"/>
            <a:ext cx="7848600" cy="631825"/>
          </a:xfrm>
        </p:spPr>
        <p:txBody>
          <a:bodyPr>
            <a:normAutofit/>
          </a:bodyPr>
          <a:lstStyle/>
          <a:p>
            <a:r>
              <a:rPr lang="en-US" sz="3400" dirty="0" smtClean="0"/>
              <a:t>Lecture </a:t>
            </a:r>
            <a:r>
              <a:rPr lang="en-US" sz="3400" dirty="0" smtClean="0"/>
              <a:t>22: Logging</a:t>
            </a:r>
            <a:endParaRPr lang="en-US" sz="3400"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Book logging</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For minimal C2 level certification:</a:t>
            </a:r>
          </a:p>
          <a:p>
            <a:r>
              <a:rPr lang="en-US" b="1" dirty="0"/>
              <a:t>Events </a:t>
            </a:r>
            <a:r>
              <a:rPr lang="en-US" dirty="0"/>
              <a:t>to log:</a:t>
            </a:r>
          </a:p>
          <a:p>
            <a:pPr lvl="1"/>
            <a:r>
              <a:rPr lang="en-US" dirty="0"/>
              <a:t>Use of identification and </a:t>
            </a:r>
            <a:r>
              <a:rPr lang="en-US" dirty="0">
                <a:solidFill>
                  <a:schemeClr val="accent2"/>
                </a:solidFill>
              </a:rPr>
              <a:t>authentication </a:t>
            </a:r>
            <a:r>
              <a:rPr lang="en-US" dirty="0"/>
              <a:t>mechanisms</a:t>
            </a:r>
          </a:p>
          <a:p>
            <a:pPr lvl="1"/>
            <a:r>
              <a:rPr lang="en-US" dirty="0">
                <a:solidFill>
                  <a:schemeClr val="accent2"/>
                </a:solidFill>
              </a:rPr>
              <a:t>Introduction of objects </a:t>
            </a:r>
            <a:r>
              <a:rPr lang="en-US" dirty="0"/>
              <a:t>into a user's address space (e.g., file open, program initiation)</a:t>
            </a:r>
          </a:p>
          <a:p>
            <a:pPr lvl="1"/>
            <a:r>
              <a:rPr lang="en-US" dirty="0">
                <a:solidFill>
                  <a:schemeClr val="accent2"/>
                </a:solidFill>
              </a:rPr>
              <a:t>Deletion of objects</a:t>
            </a:r>
          </a:p>
          <a:p>
            <a:pPr lvl="1"/>
            <a:r>
              <a:rPr lang="en-US" dirty="0"/>
              <a:t>Actions taken by computer </a:t>
            </a:r>
            <a:r>
              <a:rPr lang="en-US" dirty="0">
                <a:solidFill>
                  <a:schemeClr val="accent2"/>
                </a:solidFill>
              </a:rPr>
              <a:t>operators </a:t>
            </a:r>
            <a:r>
              <a:rPr lang="en-US" dirty="0"/>
              <a:t>and system </a:t>
            </a:r>
            <a:r>
              <a:rPr lang="en-US" dirty="0">
                <a:solidFill>
                  <a:schemeClr val="accent2"/>
                </a:solidFill>
              </a:rPr>
              <a:t>administrators </a:t>
            </a:r>
            <a:r>
              <a:rPr lang="en-US" dirty="0"/>
              <a:t>and/or system </a:t>
            </a:r>
            <a:r>
              <a:rPr lang="en-US" dirty="0">
                <a:solidFill>
                  <a:schemeClr val="accent2"/>
                </a:solidFill>
              </a:rPr>
              <a:t>security officers</a:t>
            </a:r>
          </a:p>
          <a:p>
            <a:endParaRPr lang="en-US" dirty="0">
              <a:solidFill>
                <a:schemeClr val="accent2"/>
              </a:solidFill>
            </a:endParaRPr>
          </a:p>
        </p:txBody>
      </p:sp>
      <p:pic>
        <p:nvPicPr>
          <p:cNvPr id="5" name="Picture 4" descr="orang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72" y="1685351"/>
            <a:ext cx="3623855" cy="4706305"/>
          </a:xfrm>
          <a:prstGeom prst="rect">
            <a:avLst/>
          </a:prstGeom>
        </p:spPr>
      </p:pic>
    </p:spTree>
    <p:extLst>
      <p:ext uri="{BB962C8B-B14F-4D97-AF65-F5344CB8AC3E}">
        <p14:creationId xmlns:p14="http://schemas.microsoft.com/office/powerpoint/2010/main" val="185587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Book logging</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For minimal C2 level certification:</a:t>
            </a:r>
          </a:p>
          <a:p>
            <a:r>
              <a:rPr lang="en-US" b="1" dirty="0"/>
              <a:t>What</a:t>
            </a:r>
            <a:r>
              <a:rPr lang="en-US" dirty="0"/>
              <a:t> to log:</a:t>
            </a:r>
          </a:p>
          <a:p>
            <a:pPr lvl="1"/>
            <a:r>
              <a:rPr lang="en-US" dirty="0"/>
              <a:t>Date and time of the event</a:t>
            </a:r>
          </a:p>
          <a:p>
            <a:pPr lvl="1"/>
            <a:r>
              <a:rPr lang="en-US" dirty="0"/>
              <a:t>User</a:t>
            </a:r>
          </a:p>
          <a:p>
            <a:pPr lvl="1"/>
            <a:r>
              <a:rPr lang="en-US" dirty="0"/>
              <a:t>Type of event</a:t>
            </a:r>
          </a:p>
          <a:p>
            <a:pPr lvl="1"/>
            <a:r>
              <a:rPr lang="en-US" dirty="0"/>
              <a:t>Success or failure of the event</a:t>
            </a:r>
          </a:p>
          <a:p>
            <a:pPr lvl="1"/>
            <a:r>
              <a:rPr lang="en-US" dirty="0"/>
              <a:t>For identification/authentication events:  origin of request</a:t>
            </a:r>
          </a:p>
          <a:p>
            <a:pPr lvl="1"/>
            <a:r>
              <a:rPr lang="en-US" dirty="0"/>
              <a:t>For events involving objects:  name of the object</a:t>
            </a:r>
          </a:p>
          <a:p>
            <a:endParaRPr lang="en-US" dirty="0"/>
          </a:p>
        </p:txBody>
      </p:sp>
      <p:pic>
        <p:nvPicPr>
          <p:cNvPr id="5" name="Picture 4" descr="orang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72" y="1685351"/>
            <a:ext cx="3623855" cy="4706305"/>
          </a:xfrm>
          <a:prstGeom prst="rect">
            <a:avLst/>
          </a:prstGeom>
        </p:spPr>
      </p:pic>
    </p:spTree>
    <p:extLst>
      <p:ext uri="{BB962C8B-B14F-4D97-AF65-F5344CB8AC3E}">
        <p14:creationId xmlns:p14="http://schemas.microsoft.com/office/powerpoint/2010/main" val="1682552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not to </a:t>
            </a:r>
            <a:r>
              <a:rPr lang="en-US" dirty="0" smtClean="0"/>
              <a:t>log</a:t>
            </a:r>
            <a:endParaRPr lang="en-US" dirty="0"/>
          </a:p>
        </p:txBody>
      </p:sp>
      <p:sp>
        <p:nvSpPr>
          <p:cNvPr id="5" name="Content Placeholder 4"/>
          <p:cNvSpPr>
            <a:spLocks noGrp="1"/>
          </p:cNvSpPr>
          <p:nvPr>
            <p:ph idx="1"/>
          </p:nvPr>
        </p:nvSpPr>
        <p:spPr/>
        <p:txBody>
          <a:bodyPr/>
          <a:lstStyle/>
          <a:p>
            <a:r>
              <a:rPr lang="en-US" dirty="0" smtClean="0"/>
              <a:t>Some information might be too sensitive for log files:</a:t>
            </a:r>
          </a:p>
          <a:p>
            <a:pPr lvl="1"/>
            <a:r>
              <a:rPr lang="en-US" dirty="0" smtClean="0"/>
              <a:t>plaintext keys, passwords</a:t>
            </a:r>
          </a:p>
          <a:p>
            <a:pPr lvl="1"/>
            <a:r>
              <a:rPr lang="en-US" dirty="0" smtClean="0"/>
              <a:t>the details of company's shiny new product</a:t>
            </a:r>
          </a:p>
          <a:p>
            <a:pPr lvl="1"/>
            <a:r>
              <a:rPr lang="en-US" dirty="0" smtClean="0"/>
              <a:t>the GPS coordinates of undercover secret </a:t>
            </a:r>
            <a:r>
              <a:rPr lang="en-US" dirty="0" smtClean="0"/>
              <a:t>agents</a:t>
            </a:r>
          </a:p>
          <a:p>
            <a:pPr lvl="1"/>
            <a:endParaRPr lang="en-US" dirty="0"/>
          </a:p>
          <a:p>
            <a:pPr lvl="1"/>
            <a:endParaRPr lang="en-US" dirty="0" smtClean="0"/>
          </a:p>
          <a:p>
            <a:pPr lvl="1"/>
            <a:endParaRPr lang="en-US" dirty="0"/>
          </a:p>
          <a:p>
            <a:pPr lvl="1"/>
            <a:endParaRPr lang="en-US" dirty="0" smtClean="0"/>
          </a:p>
          <a:p>
            <a:pPr lvl="1"/>
            <a:endParaRPr lang="en-US" dirty="0" smtClean="0"/>
          </a:p>
          <a:p>
            <a:r>
              <a:rPr lang="en-US" dirty="0" smtClean="0"/>
              <a:t>Possibilities:</a:t>
            </a:r>
          </a:p>
          <a:p>
            <a:pPr lvl="1"/>
            <a:r>
              <a:rPr lang="en-US" dirty="0" smtClean="0"/>
              <a:t>log it anyway, protect the log</a:t>
            </a:r>
          </a:p>
          <a:p>
            <a:pPr lvl="1"/>
            <a:r>
              <a:rPr lang="en-US" dirty="0" smtClean="0">
                <a:solidFill>
                  <a:srgbClr val="8064A2"/>
                </a:solidFill>
              </a:rPr>
              <a:t>sanitize</a:t>
            </a:r>
            <a:r>
              <a:rPr lang="en-US" dirty="0" smtClean="0"/>
              <a:t> log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352800"/>
            <a:ext cx="5302250" cy="1363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79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Protect confidential information in log</a:t>
            </a:r>
          </a:p>
          <a:p>
            <a:r>
              <a:rPr lang="en-US" dirty="0" smtClean="0"/>
              <a:t>by </a:t>
            </a:r>
            <a:r>
              <a:rPr lang="en-US" b="1" dirty="0" smtClean="0"/>
              <a:t>deleting</a:t>
            </a:r>
          </a:p>
          <a:p>
            <a:r>
              <a:rPr lang="en-US" dirty="0" smtClean="0"/>
              <a:t>by </a:t>
            </a:r>
            <a:r>
              <a:rPr lang="en-US" b="1" dirty="0" smtClean="0"/>
              <a:t>modifying</a:t>
            </a:r>
          </a:p>
          <a:p>
            <a:pPr lvl="1"/>
            <a:r>
              <a:rPr lang="en-US" dirty="0" smtClean="0"/>
              <a:t>e.g., replace with user names with pseudonyms, keep separate protected map between names and pseudonyms</a:t>
            </a:r>
          </a:p>
          <a:p>
            <a:pPr lvl="1"/>
            <a:endParaRPr lang="en-US" dirty="0"/>
          </a:p>
        </p:txBody>
      </p:sp>
    </p:spTree>
    <p:extLst>
      <p:ext uri="{BB962C8B-B14F-4D97-AF65-F5344CB8AC3E}">
        <p14:creationId xmlns:p14="http://schemas.microsoft.com/office/powerpoint/2010/main" val="15578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Sanitization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2"/>
                </a:solidFill>
              </a:rPr>
              <a:t>Before </a:t>
            </a:r>
            <a:r>
              <a:rPr lang="en-US" dirty="0" smtClean="0"/>
              <a:t>writing to log:  </a:t>
            </a:r>
          </a:p>
          <a:p>
            <a:pPr lvl="1"/>
            <a:r>
              <a:rPr lang="en-US" b="1" dirty="0" smtClean="0"/>
              <a:t>Pro: </a:t>
            </a:r>
            <a:r>
              <a:rPr lang="en-US" dirty="0" smtClean="0"/>
              <a:t>protects users from system administrators; maybe surveillance warranted </a:t>
            </a:r>
            <a:r>
              <a:rPr lang="en-US" dirty="0"/>
              <a:t>only </a:t>
            </a:r>
            <a:r>
              <a:rPr lang="en-US" dirty="0" smtClean="0"/>
              <a:t>with probable cause</a:t>
            </a:r>
          </a:p>
          <a:p>
            <a:pPr lvl="1"/>
            <a:r>
              <a:rPr lang="en-US" b="1" dirty="0" smtClean="0"/>
              <a:t>Con: </a:t>
            </a:r>
            <a:r>
              <a:rPr lang="en-US" dirty="0" smtClean="0"/>
              <a:t>have to decide in advance, as part of system design, what information to keep vs. discard</a:t>
            </a:r>
          </a:p>
          <a:p>
            <a:r>
              <a:rPr lang="en-US" dirty="0" smtClean="0">
                <a:solidFill>
                  <a:schemeClr val="accent2"/>
                </a:solidFill>
              </a:rPr>
              <a:t>After </a:t>
            </a:r>
            <a:r>
              <a:rPr lang="en-US" dirty="0" smtClean="0"/>
              <a:t>writing to log:</a:t>
            </a:r>
          </a:p>
          <a:p>
            <a:pPr lvl="1"/>
            <a:r>
              <a:rPr lang="en-US" b="1" dirty="0" smtClean="0"/>
              <a:t>Con: </a:t>
            </a:r>
            <a:r>
              <a:rPr lang="en-US" dirty="0" smtClean="0"/>
              <a:t>confidentiality of log must be (more) protected </a:t>
            </a:r>
          </a:p>
          <a:p>
            <a:pPr lvl="1"/>
            <a:r>
              <a:rPr lang="en-US" b="1" dirty="0" smtClean="0"/>
              <a:t>Pro: </a:t>
            </a:r>
            <a:r>
              <a:rPr lang="en-US" dirty="0" smtClean="0"/>
              <a:t>can decide afterwards what information to discard, perhaps even redact logs and send to 3</a:t>
            </a:r>
            <a:r>
              <a:rPr lang="en-US" baseline="30000" dirty="0" smtClean="0"/>
              <a:t>rd</a:t>
            </a:r>
            <a:r>
              <a:rPr lang="en-US" dirty="0" smtClean="0"/>
              <a:t> party for analysis</a:t>
            </a:r>
          </a:p>
          <a:p>
            <a:pPr lvl="1"/>
            <a:endParaRPr lang="en-US" dirty="0"/>
          </a:p>
        </p:txBody>
      </p:sp>
    </p:spTree>
    <p:extLst>
      <p:ext uri="{BB962C8B-B14F-4D97-AF65-F5344CB8AC3E}">
        <p14:creationId xmlns:p14="http://schemas.microsoft.com/office/powerpoint/2010/main" val="7779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CMS</a:t>
            </a:r>
            <a:endParaRPr lang="en-US" dirty="0"/>
          </a:p>
        </p:txBody>
      </p:sp>
      <p:pic>
        <p:nvPicPr>
          <p:cNvPr id="6" name="Picture 5" descr="Screen Shot 2016-03-07 at 11.39.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12" y="2034402"/>
            <a:ext cx="7112000" cy="2044700"/>
          </a:xfrm>
          <a:prstGeom prst="rect">
            <a:avLst/>
          </a:prstGeom>
        </p:spPr>
      </p:pic>
    </p:spTree>
    <p:extLst>
      <p:ext uri="{BB962C8B-B14F-4D97-AF65-F5344CB8AC3E}">
        <p14:creationId xmlns:p14="http://schemas.microsoft.com/office/powerpoint/2010/main" val="1832020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CMS</a:t>
            </a:r>
            <a:endParaRPr lang="en-US" dirty="0"/>
          </a:p>
        </p:txBody>
      </p:sp>
      <p:sp>
        <p:nvSpPr>
          <p:cNvPr id="3" name="Content Placeholder 2"/>
          <p:cNvSpPr>
            <a:spLocks noGrp="1"/>
          </p:cNvSpPr>
          <p:nvPr>
            <p:ph idx="1"/>
          </p:nvPr>
        </p:nvSpPr>
        <p:spPr/>
        <p:txBody>
          <a:bodyPr/>
          <a:lstStyle/>
          <a:p>
            <a:r>
              <a:rPr lang="en-US" dirty="0"/>
              <a:t>Logs </a:t>
            </a:r>
            <a:r>
              <a:rPr lang="en-US" i="1" dirty="0"/>
              <a:t>mutations</a:t>
            </a:r>
            <a:r>
              <a:rPr lang="en-US" dirty="0"/>
              <a:t> not </a:t>
            </a:r>
            <a:r>
              <a:rPr lang="en-US" i="1" dirty="0"/>
              <a:t>observations</a:t>
            </a:r>
            <a:endParaRPr lang="en-US" dirty="0"/>
          </a:p>
          <a:p>
            <a:r>
              <a:rPr lang="en-US" dirty="0" err="1" smtClean="0"/>
              <a:t>Doesn</a:t>
            </a:r>
            <a:r>
              <a:rPr lang="uk-UA" dirty="0" smtClean="0"/>
              <a:t>’</a:t>
            </a:r>
            <a:r>
              <a:rPr lang="en-US" dirty="0" smtClean="0"/>
              <a:t>t log failed events (e.g., request times out)</a:t>
            </a:r>
          </a:p>
          <a:p>
            <a:endParaRPr lang="en-US" dirty="0"/>
          </a:p>
        </p:txBody>
      </p:sp>
    </p:spTree>
    <p:extLst>
      <p:ext uri="{BB962C8B-B14F-4D97-AF65-F5344CB8AC3E}">
        <p14:creationId xmlns:p14="http://schemas.microsoft.com/office/powerpoint/2010/main" val="95867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Events logged:  </a:t>
            </a:r>
          </a:p>
          <a:p>
            <a:r>
              <a:rPr lang="en-US" b="1" dirty="0" smtClean="0"/>
              <a:t>Course: </a:t>
            </a:r>
            <a:r>
              <a:rPr lang="en-US" dirty="0" smtClean="0"/>
              <a:t> add students, change group timeslot, computed assignment stats, computed total score, posted new assignment, created new timeslots, dropped students, edited announcement, edited assignment, edited course properties, edited staff preferences, edited student preferences, removed assignment, removed timeslots, restored announcement, restored assignment, sent course email, uploaded class list</a:t>
            </a:r>
          </a:p>
        </p:txBody>
      </p:sp>
    </p:spTree>
    <p:extLst>
      <p:ext uri="{BB962C8B-B14F-4D97-AF65-F5344CB8AC3E}">
        <p14:creationId xmlns:p14="http://schemas.microsoft.com/office/powerpoint/2010/main" val="625984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Events logged, continued:  </a:t>
            </a:r>
          </a:p>
          <a:p>
            <a:r>
              <a:rPr lang="en-US" b="1" dirty="0" smtClean="0"/>
              <a:t>Content:  </a:t>
            </a:r>
            <a:r>
              <a:rPr lang="en-US" dirty="0" smtClean="0"/>
              <a:t>added/edited content data, create new content, edited content, reordered content, removed content, removed content row</a:t>
            </a:r>
          </a:p>
          <a:p>
            <a:r>
              <a:rPr lang="en-US" b="1" dirty="0" smtClean="0"/>
              <a:t>Group: </a:t>
            </a:r>
            <a:r>
              <a:rPr lang="en-US" dirty="0" smtClean="0"/>
              <a:t>accepted group invite, canceled group invite, created new group, invited to join group, disband group, granted extension, left group, rejected group invite, removed extension, requested </a:t>
            </a:r>
            <a:r>
              <a:rPr lang="en-US" dirty="0" err="1" smtClean="0"/>
              <a:t>regrade</a:t>
            </a:r>
            <a:r>
              <a:rPr lang="en-US" dirty="0" smtClean="0"/>
              <a:t>, submitted files</a:t>
            </a:r>
          </a:p>
          <a:p>
            <a:r>
              <a:rPr lang="en-US" b="1" dirty="0" smtClean="0"/>
              <a:t>Grade: </a:t>
            </a:r>
            <a:r>
              <a:rPr lang="en-US" dirty="0" smtClean="0"/>
              <a:t>assigned grader, edited final grades, edited grades/comments, uploaded grades file</a:t>
            </a:r>
            <a:endParaRPr lang="en-US" dirty="0"/>
          </a:p>
        </p:txBody>
      </p:sp>
    </p:spTree>
    <p:extLst>
      <p:ext uri="{BB962C8B-B14F-4D97-AF65-F5344CB8AC3E}">
        <p14:creationId xmlns:p14="http://schemas.microsoft.com/office/powerpoint/2010/main" val="394129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CMS</a:t>
            </a:r>
            <a:endParaRPr lang="en-US"/>
          </a:p>
        </p:txBody>
      </p:sp>
      <p:sp>
        <p:nvSpPr>
          <p:cNvPr id="3" name="Content Placeholder 2"/>
          <p:cNvSpPr>
            <a:spLocks noGrp="1"/>
          </p:cNvSpPr>
          <p:nvPr>
            <p:ph idx="1"/>
          </p:nvPr>
        </p:nvSpPr>
        <p:spPr/>
        <p:txBody>
          <a:bodyPr>
            <a:normAutofit/>
          </a:bodyPr>
          <a:lstStyle/>
          <a:p>
            <a:pPr marL="0" indent="0">
              <a:buNone/>
            </a:pPr>
            <a:r>
              <a:rPr lang="en-US" dirty="0" smtClean="0"/>
              <a:t>Details logged:</a:t>
            </a:r>
          </a:p>
          <a:p>
            <a:r>
              <a:rPr lang="en-US" dirty="0" smtClean="0"/>
              <a:t>Event type</a:t>
            </a:r>
          </a:p>
          <a:p>
            <a:r>
              <a:rPr lang="en-US" dirty="0" smtClean="0"/>
              <a:t>Acting </a:t>
            </a:r>
            <a:r>
              <a:rPr lang="en-US" dirty="0" err="1" smtClean="0"/>
              <a:t>NetID</a:t>
            </a:r>
            <a:endParaRPr lang="en-US" dirty="0" smtClean="0"/>
          </a:p>
          <a:p>
            <a:r>
              <a:rPr lang="en-US" dirty="0" smtClean="0"/>
              <a:t>Acting IP address</a:t>
            </a:r>
          </a:p>
          <a:p>
            <a:r>
              <a:rPr lang="en-US" dirty="0" smtClean="0"/>
              <a:t>Affected </a:t>
            </a:r>
            <a:r>
              <a:rPr lang="en-US" dirty="0" err="1" smtClean="0"/>
              <a:t>NetIDs</a:t>
            </a:r>
            <a:endParaRPr lang="en-US" dirty="0" smtClean="0"/>
          </a:p>
          <a:p>
            <a:r>
              <a:rPr lang="en-US" dirty="0" smtClean="0"/>
              <a:t>Simulated </a:t>
            </a:r>
            <a:r>
              <a:rPr lang="en-US" dirty="0" err="1" smtClean="0"/>
              <a:t>NetID</a:t>
            </a:r>
            <a:endParaRPr lang="en-US" dirty="0" smtClean="0"/>
          </a:p>
          <a:p>
            <a:r>
              <a:rPr lang="en-US" dirty="0" smtClean="0"/>
              <a:t>Assignment, if any</a:t>
            </a:r>
          </a:p>
          <a:p>
            <a:r>
              <a:rPr lang="en-US" dirty="0" smtClean="0"/>
              <a:t>Event details (no sanitization of grades)</a:t>
            </a:r>
            <a:endParaRPr lang="en-US" dirty="0"/>
          </a:p>
        </p:txBody>
      </p:sp>
    </p:spTree>
    <p:extLst>
      <p:ext uri="{BB962C8B-B14F-4D97-AF65-F5344CB8AC3E}">
        <p14:creationId xmlns:p14="http://schemas.microsoft.com/office/powerpoint/2010/main" val="130292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Countermeasures</a:t>
            </a:r>
            <a:endParaRPr lang="en-US" dirty="0"/>
          </a:p>
        </p:txBody>
      </p:sp>
      <p:sp>
        <p:nvSpPr>
          <p:cNvPr id="3" name="Content Placeholder 2"/>
          <p:cNvSpPr>
            <a:spLocks noGrp="1"/>
          </p:cNvSpPr>
          <p:nvPr>
            <p:ph idx="1"/>
          </p:nvPr>
        </p:nvSpPr>
        <p:spPr>
          <a:xfrm>
            <a:off x="457200" y="1600200"/>
            <a:ext cx="7332038" cy="4525963"/>
          </a:xfrm>
        </p:spPr>
        <p:txBody>
          <a:bodyPr>
            <a:normAutofit/>
          </a:bodyPr>
          <a:lstStyle/>
          <a:p>
            <a:pPr marL="0" indent="0">
              <a:buNone/>
            </a:pPr>
            <a:endParaRPr lang="en-US" dirty="0" smtClean="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smtClean="0">
                <a:solidFill>
                  <a:srgbClr val="000000"/>
                </a:solidFill>
              </a:rPr>
              <a:t>Authorization</a:t>
            </a:r>
            <a:r>
              <a:rPr lang="en-US" b="1" dirty="0" smtClean="0">
                <a:solidFill>
                  <a:srgbClr val="000000"/>
                </a:solidFill>
              </a:rPr>
              <a:t>:  </a:t>
            </a:r>
            <a:r>
              <a:rPr lang="en-US" dirty="0" smtClean="0">
                <a:solidFill>
                  <a:srgbClr val="000000"/>
                </a:solidFill>
              </a:rPr>
              <a:t>mechanisms that govern whether actions are permitted</a:t>
            </a:r>
          </a:p>
          <a:p>
            <a:r>
              <a:rPr lang="en-US" b="1" dirty="0" smtClean="0">
                <a:solidFill>
                  <a:srgbClr val="000000"/>
                </a:solidFill>
              </a:rPr>
              <a:t>Audit</a:t>
            </a:r>
            <a:r>
              <a:rPr lang="en-US" b="1" dirty="0" smtClean="0">
                <a:solidFill>
                  <a:srgbClr val="000000"/>
                </a:solidFill>
              </a:rPr>
              <a:t>:  </a:t>
            </a:r>
            <a:r>
              <a:rPr lang="en-US" dirty="0" smtClean="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238" y="3044524"/>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100" y="2494877"/>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821" y="4114800"/>
            <a:ext cx="826979" cy="696856"/>
          </a:xfrm>
          <a:prstGeom prst="rect">
            <a:avLst/>
          </a:prstGeom>
        </p:spPr>
      </p:pic>
    </p:spTree>
    <p:extLst>
      <p:ext uri="{BB962C8B-B14F-4D97-AF65-F5344CB8AC3E}">
        <p14:creationId xmlns:p14="http://schemas.microsoft.com/office/powerpoint/2010/main" val="1105626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Log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732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Say what you mean</a:t>
            </a:r>
            <a:endParaRPr lang="en-US" dirty="0"/>
          </a:p>
        </p:txBody>
      </p:sp>
      <p:sp>
        <p:nvSpPr>
          <p:cNvPr id="5" name="Content Placeholder 4"/>
          <p:cNvSpPr>
            <a:spLocks noGrp="1"/>
          </p:cNvSpPr>
          <p:nvPr>
            <p:ph idx="1"/>
          </p:nvPr>
        </p:nvSpPr>
        <p:spPr/>
        <p:txBody>
          <a:bodyPr>
            <a:normAutofit/>
          </a:bodyPr>
          <a:lstStyle/>
          <a:p>
            <a:pPr marL="0" indent="0">
              <a:buNone/>
            </a:pPr>
            <a:r>
              <a:rPr lang="en-US" b="1" dirty="0" smtClean="0">
                <a:solidFill>
                  <a:schemeClr val="accent4"/>
                </a:solidFill>
              </a:rPr>
              <a:t>Main principle:  </a:t>
            </a:r>
            <a:r>
              <a:rPr lang="en-US" dirty="0" smtClean="0">
                <a:solidFill>
                  <a:schemeClr val="accent4"/>
                </a:solidFill>
              </a:rPr>
              <a:t>Every </a:t>
            </a:r>
            <a:r>
              <a:rPr lang="en-US" dirty="0" smtClean="0"/>
              <a:t>log entry </a:t>
            </a:r>
            <a:r>
              <a:rPr lang="en-US" dirty="0" smtClean="0">
                <a:solidFill>
                  <a:schemeClr val="accent4"/>
                </a:solidFill>
              </a:rPr>
              <a:t>should say what it means</a:t>
            </a:r>
          </a:p>
          <a:p>
            <a:pPr marL="0" indent="0">
              <a:buNone/>
            </a:pPr>
            <a:endParaRPr lang="en-US" dirty="0"/>
          </a:p>
          <a:p>
            <a:r>
              <a:rPr lang="en-US" dirty="0" smtClean="0"/>
              <a:t>Interpretation of </a:t>
            </a:r>
            <a:r>
              <a:rPr lang="en-US" dirty="0" smtClean="0">
                <a:solidFill>
                  <a:srgbClr val="F79646"/>
                </a:solidFill>
              </a:rPr>
              <a:t>log entry </a:t>
            </a:r>
            <a:r>
              <a:rPr lang="en-US" dirty="0" smtClean="0"/>
              <a:t>should depend only upon content of </a:t>
            </a:r>
            <a:r>
              <a:rPr lang="en-US" dirty="0" smtClean="0">
                <a:solidFill>
                  <a:srgbClr val="F79646"/>
                </a:solidFill>
              </a:rPr>
              <a:t>log entry</a:t>
            </a:r>
          </a:p>
          <a:p>
            <a:r>
              <a:rPr lang="en-US" dirty="0" smtClean="0"/>
              <a:t>Hence </a:t>
            </a:r>
            <a:r>
              <a:rPr lang="en-US" dirty="0" smtClean="0">
                <a:solidFill>
                  <a:srgbClr val="F79646"/>
                </a:solidFill>
              </a:rPr>
              <a:t>reviewer</a:t>
            </a:r>
            <a:r>
              <a:rPr lang="en-US" dirty="0" smtClean="0"/>
              <a:t> can recover meaning without needing to assume or supply any context</a:t>
            </a:r>
          </a:p>
          <a:p>
            <a:pPr marL="342900" lvl="1" indent="-342900">
              <a:buFont typeface="Arial"/>
              <a:buChar char="•"/>
            </a:pPr>
            <a:r>
              <a:rPr lang="en-US" sz="3200" dirty="0">
                <a:solidFill>
                  <a:srgbClr val="000000"/>
                </a:solidFill>
              </a:rPr>
              <a:t>Writing down a straightforward English sentence describing the meaning of each </a:t>
            </a:r>
            <a:r>
              <a:rPr lang="en-US" sz="3200" dirty="0" smtClean="0">
                <a:solidFill>
                  <a:schemeClr val="accent6"/>
                </a:solidFill>
              </a:rPr>
              <a:t>log entry </a:t>
            </a:r>
            <a:r>
              <a:rPr lang="en-US" sz="3200" dirty="0" smtClean="0">
                <a:solidFill>
                  <a:srgbClr val="000000"/>
                </a:solidFill>
              </a:rPr>
              <a:t>is </a:t>
            </a:r>
            <a:r>
              <a:rPr lang="en-US" sz="3200" dirty="0">
                <a:solidFill>
                  <a:srgbClr val="000000"/>
                </a:solidFill>
              </a:rPr>
              <a:t>good </a:t>
            </a:r>
            <a:r>
              <a:rPr lang="en-US" sz="3200" dirty="0" smtClean="0">
                <a:solidFill>
                  <a:srgbClr val="000000"/>
                </a:solidFill>
              </a:rPr>
              <a:t>practice</a:t>
            </a:r>
          </a:p>
          <a:p>
            <a:pPr marL="0" lvl="1" indent="0">
              <a:buNone/>
            </a:pPr>
            <a:endParaRPr lang="en-US" sz="3200" dirty="0">
              <a:solidFill>
                <a:schemeClr val="accent3"/>
              </a:solidFill>
            </a:endParaRPr>
          </a:p>
        </p:txBody>
      </p:sp>
    </p:spTree>
    <p:extLst>
      <p:ext uri="{BB962C8B-B14F-4D97-AF65-F5344CB8AC3E}">
        <p14:creationId xmlns:p14="http://schemas.microsoft.com/office/powerpoint/2010/main" val="61709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file format</a:t>
            </a:r>
            <a:endParaRPr lang="en-US" dirty="0"/>
          </a:p>
        </p:txBody>
      </p:sp>
      <p:sp>
        <p:nvSpPr>
          <p:cNvPr id="3" name="Content Placeholder 2"/>
          <p:cNvSpPr>
            <a:spLocks noGrp="1"/>
          </p:cNvSpPr>
          <p:nvPr>
            <p:ph idx="1"/>
          </p:nvPr>
        </p:nvSpPr>
        <p:spPr/>
        <p:txBody>
          <a:bodyPr>
            <a:normAutofit/>
          </a:bodyPr>
          <a:lstStyle/>
          <a:p>
            <a:r>
              <a:rPr lang="en-US" dirty="0" smtClean="0"/>
              <a:t>Keeping log files in standard format enables...</a:t>
            </a:r>
          </a:p>
          <a:p>
            <a:pPr lvl="1"/>
            <a:r>
              <a:rPr lang="en-US" dirty="0" smtClean="0"/>
              <a:t>Reuse of tools for log analysis</a:t>
            </a:r>
          </a:p>
          <a:p>
            <a:pPr lvl="1"/>
            <a:r>
              <a:rPr lang="en-US" dirty="0" smtClean="0"/>
              <a:t>Correlation across logs from multiple applications</a:t>
            </a:r>
          </a:p>
          <a:p>
            <a:r>
              <a:rPr lang="en-US" dirty="0" smtClean="0"/>
              <a:t>Standard formats:</a:t>
            </a:r>
          </a:p>
          <a:p>
            <a:pPr lvl="1"/>
            <a:r>
              <a:rPr lang="en-US" dirty="0" smtClean="0"/>
              <a:t>Common Log Format (used by web servers)</a:t>
            </a:r>
          </a:p>
          <a:p>
            <a:pPr lvl="1"/>
            <a:r>
              <a:rPr lang="en-US" dirty="0" smtClean="0"/>
              <a:t>syslog (used by Unix)</a:t>
            </a:r>
          </a:p>
          <a:p>
            <a:pPr lvl="2"/>
            <a:r>
              <a:rPr lang="en-US" dirty="0" smtClean="0"/>
              <a:t>originated with </a:t>
            </a:r>
            <a:r>
              <a:rPr lang="en-US" dirty="0" err="1" smtClean="0"/>
              <a:t>sendmail</a:t>
            </a:r>
            <a:endParaRPr lang="en-US" dirty="0"/>
          </a:p>
          <a:p>
            <a:pPr lvl="2"/>
            <a:r>
              <a:rPr lang="en-US" dirty="0" smtClean="0"/>
              <a:t>became a </a:t>
            </a:r>
            <a:r>
              <a:rPr lang="en-US" i="1" dirty="0" smtClean="0"/>
              <a:t>de facto</a:t>
            </a:r>
            <a:r>
              <a:rPr lang="en-US" dirty="0" smtClean="0"/>
              <a:t> standard</a:t>
            </a:r>
          </a:p>
          <a:p>
            <a:pPr lvl="2"/>
            <a:r>
              <a:rPr lang="en-US" dirty="0" smtClean="0"/>
              <a:t>then standardized by IETF:  </a:t>
            </a:r>
            <a:r>
              <a:rPr lang="en-US" dirty="0" smtClean="0">
                <a:hlinkClick r:id="rId3"/>
              </a:rPr>
              <a:t>RFC 5424</a:t>
            </a:r>
            <a:endParaRPr lang="en-US" dirty="0" smtClean="0"/>
          </a:p>
          <a:p>
            <a:pPr lvl="2"/>
            <a:r>
              <a:rPr lang="en-US" dirty="0" smtClean="0"/>
              <a:t>examples:  take a look in your local /</a:t>
            </a:r>
            <a:r>
              <a:rPr lang="en-US" dirty="0" err="1" smtClean="0"/>
              <a:t>var</a:t>
            </a:r>
            <a:r>
              <a:rPr lang="en-US" dirty="0" smtClean="0"/>
              <a:t>/log directory</a:t>
            </a:r>
            <a:endParaRPr lang="en-US" dirty="0"/>
          </a:p>
        </p:txBody>
      </p:sp>
    </p:spTree>
    <p:extLst>
      <p:ext uri="{BB962C8B-B14F-4D97-AF65-F5344CB8AC3E}">
        <p14:creationId xmlns:p14="http://schemas.microsoft.com/office/powerpoint/2010/main" val="20660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Log Format</a:t>
            </a:r>
            <a:endParaRPr lang="en-US" dirty="0"/>
          </a:p>
        </p:txBody>
      </p:sp>
      <p:sp>
        <p:nvSpPr>
          <p:cNvPr id="3" name="Content Placeholder 2"/>
          <p:cNvSpPr>
            <a:spLocks noGrp="1"/>
          </p:cNvSpPr>
          <p:nvPr>
            <p:ph idx="1"/>
          </p:nvPr>
        </p:nvSpPr>
        <p:spPr>
          <a:xfrm>
            <a:off x="157450" y="2895600"/>
            <a:ext cx="8986550" cy="4876800"/>
          </a:xfrm>
        </p:spPr>
        <p:txBody>
          <a:bodyPr>
            <a:normAutofit/>
          </a:bodyPr>
          <a:lstStyle/>
          <a:p>
            <a:pPr marL="0" indent="0">
              <a:buNone/>
            </a:pPr>
            <a:r>
              <a:rPr lang="en-US" sz="2000" dirty="0">
                <a:latin typeface="Consolas" charset="0"/>
                <a:ea typeface="Consolas" charset="0"/>
                <a:cs typeface="Consolas" charset="0"/>
              </a:rPr>
              <a:t>127.0.0.1 user-identifier </a:t>
            </a:r>
            <a:r>
              <a:rPr lang="en-US" sz="2000" dirty="0" err="1" smtClean="0">
                <a:latin typeface="Consolas" charset="0"/>
                <a:ea typeface="Consolas" charset="0"/>
                <a:cs typeface="Consolas" charset="0"/>
              </a:rPr>
              <a:t>eleanor</a:t>
            </a:r>
            <a:r>
              <a:rPr lang="en-US" sz="2000" dirty="0" smtClean="0">
                <a:latin typeface="Consolas" charset="0"/>
                <a:ea typeface="Consolas" charset="0"/>
                <a:cs typeface="Consolas" charset="0"/>
              </a:rPr>
              <a:t> [10/Oct/2000:13:55:36 </a:t>
            </a:r>
            <a:r>
              <a:rPr lang="en-US" sz="2000" dirty="0">
                <a:latin typeface="Consolas" charset="0"/>
                <a:ea typeface="Consolas" charset="0"/>
                <a:cs typeface="Consolas" charset="0"/>
              </a:rPr>
              <a:t>-0700] "GET /</a:t>
            </a:r>
            <a:r>
              <a:rPr lang="en-US" sz="2000" dirty="0" err="1">
                <a:latin typeface="Consolas" charset="0"/>
                <a:ea typeface="Consolas" charset="0"/>
                <a:cs typeface="Consolas" charset="0"/>
              </a:rPr>
              <a:t>apache_pb.gif</a:t>
            </a:r>
            <a:r>
              <a:rPr lang="en-US" sz="2000" dirty="0">
                <a:latin typeface="Consolas" charset="0"/>
                <a:ea typeface="Consolas" charset="0"/>
                <a:cs typeface="Consolas" charset="0"/>
              </a:rPr>
              <a:t> HTTP/1.0" 200 2326</a:t>
            </a:r>
          </a:p>
        </p:txBody>
      </p:sp>
      <p:grpSp>
        <p:nvGrpSpPr>
          <p:cNvPr id="49" name="Group 48"/>
          <p:cNvGrpSpPr/>
          <p:nvPr/>
        </p:nvGrpSpPr>
        <p:grpSpPr>
          <a:xfrm>
            <a:off x="348771" y="1893516"/>
            <a:ext cx="7087743" cy="1002084"/>
            <a:chOff x="348771" y="1893516"/>
            <a:chExt cx="7087743" cy="1002084"/>
          </a:xfrm>
        </p:grpSpPr>
        <p:cxnSp>
          <p:nvCxnSpPr>
            <p:cNvPr id="7" name="Straight Connector 6"/>
            <p:cNvCxnSpPr>
              <a:stCxn id="10" idx="2"/>
            </p:cNvCxnSpPr>
            <p:nvPr/>
          </p:nvCxnSpPr>
          <p:spPr>
            <a:xfrm>
              <a:off x="851473" y="2262848"/>
              <a:ext cx="103552"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8771" y="1893516"/>
              <a:ext cx="1005403"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c</a:t>
              </a:r>
              <a:r>
                <a:rPr lang="en-US" dirty="0" smtClean="0"/>
                <a:t>lient IP</a:t>
              </a:r>
              <a:endParaRPr lang="en-US" dirty="0"/>
            </a:p>
          </p:txBody>
        </p:sp>
        <p:cxnSp>
          <p:nvCxnSpPr>
            <p:cNvPr id="12" name="Straight Connector 11"/>
            <p:cNvCxnSpPr>
              <a:stCxn id="13" idx="2"/>
            </p:cNvCxnSpPr>
            <p:nvPr/>
          </p:nvCxnSpPr>
          <p:spPr>
            <a:xfrm flipH="1">
              <a:off x="2633011" y="2262848"/>
              <a:ext cx="1"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2057400" y="1893516"/>
              <a:ext cx="1151223"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c</a:t>
              </a:r>
              <a:r>
                <a:rPr lang="en-US" dirty="0" smtClean="0"/>
                <a:t>lient id</a:t>
              </a:r>
              <a:endParaRPr lang="en-US" dirty="0"/>
            </a:p>
          </p:txBody>
        </p:sp>
        <p:cxnSp>
          <p:nvCxnSpPr>
            <p:cNvPr id="19" name="Straight Connector 18"/>
            <p:cNvCxnSpPr>
              <a:endCxn id="20" idx="2"/>
            </p:cNvCxnSpPr>
            <p:nvPr/>
          </p:nvCxnSpPr>
          <p:spPr>
            <a:xfrm flipV="1">
              <a:off x="4397921" y="2262848"/>
              <a:ext cx="0"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3869571" y="1893516"/>
              <a:ext cx="1056700"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user id</a:t>
              </a:r>
              <a:endParaRPr lang="en-US" dirty="0"/>
            </a:p>
          </p:txBody>
        </p:sp>
        <p:cxnSp>
          <p:nvCxnSpPr>
            <p:cNvPr id="26" name="Straight Connector 25"/>
            <p:cNvCxnSpPr>
              <a:stCxn id="27" idx="2"/>
            </p:cNvCxnSpPr>
            <p:nvPr/>
          </p:nvCxnSpPr>
          <p:spPr>
            <a:xfrm flipH="1">
              <a:off x="6640181" y="2262848"/>
              <a:ext cx="165416"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6174680" y="1893516"/>
              <a:ext cx="1261834"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timestamp</a:t>
              </a:r>
              <a:endParaRPr lang="en-US" dirty="0"/>
            </a:p>
          </p:txBody>
        </p:sp>
      </p:grpSp>
      <p:grpSp>
        <p:nvGrpSpPr>
          <p:cNvPr id="50" name="Group 49"/>
          <p:cNvGrpSpPr/>
          <p:nvPr/>
        </p:nvGrpSpPr>
        <p:grpSpPr>
          <a:xfrm>
            <a:off x="762000" y="3508755"/>
            <a:ext cx="6364520" cy="1093141"/>
            <a:chOff x="762000" y="3508755"/>
            <a:chExt cx="6364520" cy="1093141"/>
          </a:xfrm>
        </p:grpSpPr>
        <p:cxnSp>
          <p:nvCxnSpPr>
            <p:cNvPr id="40" name="Straight Connector 39"/>
            <p:cNvCxnSpPr/>
            <p:nvPr/>
          </p:nvCxnSpPr>
          <p:spPr>
            <a:xfrm flipV="1">
              <a:off x="1500098" y="3528352"/>
              <a:ext cx="252502" cy="1073544"/>
            </a:xfrm>
            <a:prstGeom prst="line">
              <a:avLst/>
            </a:prstGeom>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762000" y="4232564"/>
              <a:ext cx="1645419"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HTTP request</a:t>
              </a:r>
              <a:endParaRPr lang="en-US" dirty="0"/>
            </a:p>
          </p:txBody>
        </p:sp>
        <p:cxnSp>
          <p:nvCxnSpPr>
            <p:cNvPr id="44" name="Straight Connector 43"/>
            <p:cNvCxnSpPr/>
            <p:nvPr/>
          </p:nvCxnSpPr>
          <p:spPr>
            <a:xfrm flipV="1">
              <a:off x="4313309" y="3508755"/>
              <a:ext cx="252502" cy="1073544"/>
            </a:xfrm>
            <a:prstGeom prst="line">
              <a:avLst/>
            </a:prstGeom>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3450657" y="4212967"/>
              <a:ext cx="1769973"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response code</a:t>
              </a:r>
              <a:endParaRPr lang="en-US" dirty="0"/>
            </a:p>
          </p:txBody>
        </p:sp>
        <p:cxnSp>
          <p:nvCxnSpPr>
            <p:cNvPr id="46" name="Straight Connector 45"/>
            <p:cNvCxnSpPr/>
            <p:nvPr/>
          </p:nvCxnSpPr>
          <p:spPr>
            <a:xfrm flipH="1" flipV="1">
              <a:off x="5303909" y="3528352"/>
              <a:ext cx="908808" cy="1053947"/>
            </a:xfrm>
            <a:prstGeom prst="line">
              <a:avLst/>
            </a:prstGeom>
          </p:spPr>
          <p:style>
            <a:lnRef idx="3">
              <a:schemeClr val="accent2"/>
            </a:lnRef>
            <a:fillRef idx="0">
              <a:schemeClr val="accent2"/>
            </a:fillRef>
            <a:effectRef idx="2">
              <a:schemeClr val="accent2"/>
            </a:effectRef>
            <a:fontRef idx="minor">
              <a:schemeClr val="tx1"/>
            </a:fontRef>
          </p:style>
        </p:cxnSp>
        <p:sp>
          <p:nvSpPr>
            <p:cNvPr id="47" name="TextBox 46"/>
            <p:cNvSpPr txBox="1"/>
            <p:nvPr/>
          </p:nvSpPr>
          <p:spPr>
            <a:xfrm>
              <a:off x="5474619" y="4212967"/>
              <a:ext cx="1651901"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response </a:t>
              </a:r>
              <a:r>
                <a:rPr lang="en-US" dirty="0" err="1" smtClean="0"/>
                <a:t>len</a:t>
              </a:r>
              <a:endParaRPr lang="en-US" dirty="0"/>
            </a:p>
          </p:txBody>
        </p:sp>
      </p:grpSp>
    </p:spTree>
    <p:extLst>
      <p:ext uri="{BB962C8B-B14F-4D97-AF65-F5344CB8AC3E}">
        <p14:creationId xmlns:p14="http://schemas.microsoft.com/office/powerpoint/2010/main" val="1040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syslog example message</a:t>
            </a:r>
            <a:endParaRPr lang="en-US" dirty="0"/>
          </a:p>
        </p:txBody>
      </p:sp>
      <p:sp>
        <p:nvSpPr>
          <p:cNvPr id="3" name="Content Placeholder 2"/>
          <p:cNvSpPr>
            <a:spLocks noGrp="1"/>
          </p:cNvSpPr>
          <p:nvPr>
            <p:ph idx="1"/>
          </p:nvPr>
        </p:nvSpPr>
        <p:spPr>
          <a:xfrm>
            <a:off x="457200" y="2743200"/>
            <a:ext cx="8229600" cy="3733800"/>
          </a:xfrm>
        </p:spPr>
        <p:txBody>
          <a:bodyPr/>
          <a:lstStyle/>
          <a:p>
            <a:pPr marL="0" indent="0">
              <a:buNone/>
            </a:pPr>
            <a:r>
              <a:rPr lang="en-US" dirty="0">
                <a:latin typeface="Consolas" charset="0"/>
                <a:ea typeface="Consolas" charset="0"/>
                <a:cs typeface="Consolas" charset="0"/>
              </a:rPr>
              <a:t>Mar  6 00:48:29 </a:t>
            </a:r>
            <a:r>
              <a:rPr lang="en-US" dirty="0" err="1" smtClean="0">
                <a:latin typeface="Consolas" charset="0"/>
                <a:ea typeface="Consolas" charset="0"/>
                <a:cs typeface="Consolas" charset="0"/>
              </a:rPr>
              <a:t>ariel</a:t>
            </a:r>
            <a:r>
              <a:rPr lang="en-US" dirty="0">
                <a:latin typeface="Consolas" charset="0"/>
                <a:ea typeface="Consolas" charset="0"/>
                <a:cs typeface="Consolas" charset="0"/>
              </a:rPr>
              <a:t> </a:t>
            </a:r>
            <a:r>
              <a:rPr lang="en-US" dirty="0" smtClean="0">
                <a:latin typeface="Consolas" charset="0"/>
                <a:ea typeface="Consolas" charset="0"/>
                <a:cs typeface="Consolas" charset="0"/>
              </a:rPr>
              <a:t>kernel[0</a:t>
            </a:r>
            <a:r>
              <a:rPr lang="en-US" dirty="0">
                <a:latin typeface="Consolas" charset="0"/>
                <a:ea typeface="Consolas" charset="0"/>
                <a:cs typeface="Consolas" charset="0"/>
              </a:rPr>
              <a:t>]: </a:t>
            </a:r>
            <a:r>
              <a:rPr lang="en-US" dirty="0" smtClean="0">
                <a:latin typeface="Consolas" charset="0"/>
                <a:ea typeface="Consolas" charset="0"/>
                <a:cs typeface="Consolas" charset="0"/>
              </a:rPr>
              <a:t/>
            </a:r>
            <a:br>
              <a:rPr lang="en-US" dirty="0" smtClean="0">
                <a:latin typeface="Consolas" charset="0"/>
                <a:ea typeface="Consolas" charset="0"/>
                <a:cs typeface="Consolas" charset="0"/>
              </a:rPr>
            </a:br>
            <a:r>
              <a:rPr lang="en-US" dirty="0" smtClean="0">
                <a:latin typeface="Consolas" charset="0"/>
                <a:ea typeface="Consolas" charset="0"/>
                <a:cs typeface="Consolas" charset="0"/>
              </a:rPr>
              <a:t>AppleThunderboltNHIType2</a:t>
            </a:r>
            <a:r>
              <a:rPr lang="en-US" dirty="0">
                <a:latin typeface="Consolas" charset="0"/>
                <a:ea typeface="Consolas" charset="0"/>
                <a:cs typeface="Consolas" charset="0"/>
              </a:rPr>
              <a:t>::</a:t>
            </a:r>
            <a:r>
              <a:rPr lang="en-US" dirty="0" err="1">
                <a:latin typeface="Consolas" charset="0"/>
                <a:ea typeface="Consolas" charset="0"/>
                <a:cs typeface="Consolas" charset="0"/>
              </a:rPr>
              <a:t>prePCIWake</a:t>
            </a:r>
            <a:r>
              <a:rPr lang="en-US" dirty="0">
                <a:latin typeface="Consolas" charset="0"/>
                <a:ea typeface="Consolas" charset="0"/>
                <a:cs typeface="Consolas" charset="0"/>
              </a:rPr>
              <a:t> - power up complete - took 1624 us</a:t>
            </a:r>
          </a:p>
          <a:p>
            <a:pPr marL="0" indent="0">
              <a:buNone/>
            </a:pPr>
            <a:endParaRPr lang="en-US" dirty="0">
              <a:latin typeface="Consolas" charset="0"/>
              <a:ea typeface="Consolas" charset="0"/>
              <a:cs typeface="Consolas" charset="0"/>
            </a:endParaRPr>
          </a:p>
        </p:txBody>
      </p:sp>
      <p:grpSp>
        <p:nvGrpSpPr>
          <p:cNvPr id="4" name="Group 3"/>
          <p:cNvGrpSpPr/>
          <p:nvPr/>
        </p:nvGrpSpPr>
        <p:grpSpPr>
          <a:xfrm>
            <a:off x="1321448" y="1828800"/>
            <a:ext cx="5460352" cy="1002084"/>
            <a:chOff x="1321448" y="1893516"/>
            <a:chExt cx="5460352" cy="1002084"/>
          </a:xfrm>
        </p:grpSpPr>
        <p:cxnSp>
          <p:nvCxnSpPr>
            <p:cNvPr id="5" name="Straight Connector 4"/>
            <p:cNvCxnSpPr>
              <a:stCxn id="6" idx="2"/>
            </p:cNvCxnSpPr>
            <p:nvPr/>
          </p:nvCxnSpPr>
          <p:spPr>
            <a:xfrm>
              <a:off x="1945978" y="2262848"/>
              <a:ext cx="7513" cy="614341"/>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1321448" y="1893516"/>
              <a:ext cx="1249060"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timestamp</a:t>
              </a:r>
              <a:endParaRPr lang="en-US" dirty="0"/>
            </a:p>
          </p:txBody>
        </p:sp>
        <p:cxnSp>
          <p:nvCxnSpPr>
            <p:cNvPr id="7" name="Straight Connector 6"/>
            <p:cNvCxnSpPr/>
            <p:nvPr/>
          </p:nvCxnSpPr>
          <p:spPr>
            <a:xfrm>
              <a:off x="3327458" y="2262848"/>
              <a:ext cx="213679"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751845" y="1893516"/>
              <a:ext cx="1218476"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hostname</a:t>
              </a:r>
              <a:endParaRPr lang="en-US" dirty="0"/>
            </a:p>
          </p:txBody>
        </p:sp>
        <p:cxnSp>
          <p:nvCxnSpPr>
            <p:cNvPr id="9" name="Straight Connector 8"/>
            <p:cNvCxnSpPr>
              <a:endCxn id="10" idx="2"/>
            </p:cNvCxnSpPr>
            <p:nvPr/>
          </p:nvCxnSpPr>
          <p:spPr>
            <a:xfrm flipH="1" flipV="1">
              <a:off x="4745144" y="2262848"/>
              <a:ext cx="60506"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4114800" y="1893516"/>
              <a:ext cx="1260687"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appliction</a:t>
              </a:r>
              <a:endParaRPr lang="en-US" dirty="0"/>
            </a:p>
          </p:txBody>
        </p:sp>
        <p:cxnSp>
          <p:nvCxnSpPr>
            <p:cNvPr id="11" name="Straight Connector 10"/>
            <p:cNvCxnSpPr/>
            <p:nvPr/>
          </p:nvCxnSpPr>
          <p:spPr>
            <a:xfrm flipH="1">
              <a:off x="5519966" y="2262848"/>
              <a:ext cx="630918" cy="632752"/>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5519966" y="1893516"/>
              <a:ext cx="1261834"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process id</a:t>
              </a:r>
              <a:endParaRPr lang="en-US" dirty="0"/>
            </a:p>
          </p:txBody>
        </p:sp>
      </p:grpSp>
      <p:grpSp>
        <p:nvGrpSpPr>
          <p:cNvPr id="28" name="Group 27"/>
          <p:cNvGrpSpPr/>
          <p:nvPr/>
        </p:nvGrpSpPr>
        <p:grpSpPr>
          <a:xfrm>
            <a:off x="914400" y="3886200"/>
            <a:ext cx="1249060" cy="1017124"/>
            <a:chOff x="4091522" y="3493532"/>
            <a:chExt cx="1249060" cy="1017124"/>
          </a:xfrm>
        </p:grpSpPr>
        <p:cxnSp>
          <p:nvCxnSpPr>
            <p:cNvPr id="24" name="Straight Connector 23"/>
            <p:cNvCxnSpPr/>
            <p:nvPr/>
          </p:nvCxnSpPr>
          <p:spPr>
            <a:xfrm flipV="1">
              <a:off x="4716052" y="3493532"/>
              <a:ext cx="0" cy="1017124"/>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4091522" y="4141323"/>
              <a:ext cx="1249060" cy="369332"/>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mtClean="0"/>
                <a:t>message</a:t>
              </a:r>
              <a:endParaRPr lang="en-US" dirty="0"/>
            </a:p>
          </p:txBody>
        </p:sp>
      </p:grpSp>
    </p:spTree>
    <p:extLst>
      <p:ext uri="{BB962C8B-B14F-4D97-AF65-F5344CB8AC3E}">
        <p14:creationId xmlns:p14="http://schemas.microsoft.com/office/powerpoint/2010/main" val="13604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syslog message format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facility:  category</a:t>
            </a:r>
          </a:p>
          <a:p>
            <a:pPr lvl="1"/>
            <a:r>
              <a:rPr lang="en-US" dirty="0" smtClean="0"/>
              <a:t>kernel, mail, security, printer, clock, ...</a:t>
            </a:r>
          </a:p>
          <a:p>
            <a:r>
              <a:rPr lang="en-US" dirty="0" smtClean="0"/>
              <a:t>severity</a:t>
            </a:r>
          </a:p>
          <a:p>
            <a:pPr lvl="1"/>
            <a:r>
              <a:rPr lang="en-US" dirty="0" smtClean="0"/>
              <a:t>emergency, alert, critical, error, warning, notice, informational, debug</a:t>
            </a:r>
          </a:p>
          <a:p>
            <a:r>
              <a:rPr lang="en-US" dirty="0"/>
              <a:t>timestamp</a:t>
            </a:r>
          </a:p>
          <a:p>
            <a:r>
              <a:rPr lang="en-US" dirty="0" smtClean="0"/>
              <a:t>hostname</a:t>
            </a:r>
          </a:p>
          <a:p>
            <a:r>
              <a:rPr lang="en-US" dirty="0"/>
              <a:t>application name</a:t>
            </a:r>
          </a:p>
          <a:p>
            <a:r>
              <a:rPr lang="en-US" dirty="0" smtClean="0"/>
              <a:t>process id</a:t>
            </a:r>
          </a:p>
          <a:p>
            <a:pPr lvl="1"/>
            <a:r>
              <a:rPr lang="en-US" dirty="0" smtClean="0"/>
              <a:t>no standard meaning; sometime co-opted by application to provide identifier that groups related messages (e.g. a transaction)</a:t>
            </a:r>
          </a:p>
          <a:p>
            <a:r>
              <a:rPr lang="en-US" dirty="0" smtClean="0"/>
              <a:t>message type</a:t>
            </a:r>
          </a:p>
          <a:p>
            <a:pPr lvl="1"/>
            <a:r>
              <a:rPr lang="en-US" dirty="0" smtClean="0"/>
              <a:t>also no standard meaning; just a string that can be used for (e.g.) filtering</a:t>
            </a:r>
          </a:p>
          <a:p>
            <a:r>
              <a:rPr lang="en-US" dirty="0" smtClean="0"/>
              <a:t>message</a:t>
            </a:r>
          </a:p>
          <a:p>
            <a:pPr lvl="1"/>
            <a:r>
              <a:rPr lang="en-US" dirty="0" smtClean="0"/>
              <a:t>can be structured as key-value pairs, or unstructured</a:t>
            </a:r>
          </a:p>
          <a:p>
            <a:pPr marL="0" indent="0">
              <a:buNone/>
            </a:pPr>
            <a:endParaRPr lang="en-US" dirty="0"/>
          </a:p>
        </p:txBody>
      </p:sp>
    </p:spTree>
    <p:extLst>
      <p:ext uri="{BB962C8B-B14F-4D97-AF65-F5344CB8AC3E}">
        <p14:creationId xmlns:p14="http://schemas.microsoft.com/office/powerpoint/2010/main" val="19063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space</a:t>
            </a:r>
            <a:endParaRPr lang="en-US" dirty="0"/>
          </a:p>
        </p:txBody>
      </p:sp>
      <p:sp>
        <p:nvSpPr>
          <p:cNvPr id="3" name="Content Placeholder 2"/>
          <p:cNvSpPr>
            <a:spLocks noGrp="1"/>
          </p:cNvSpPr>
          <p:nvPr>
            <p:ph idx="1"/>
          </p:nvPr>
        </p:nvSpPr>
        <p:spPr/>
        <p:txBody>
          <a:bodyPr/>
          <a:lstStyle/>
          <a:p>
            <a:pPr marL="0" indent="0">
              <a:buNone/>
            </a:pPr>
            <a:r>
              <a:rPr lang="en-US" dirty="0" smtClean="0"/>
              <a:t>What happens if log size grows too large?</a:t>
            </a:r>
          </a:p>
          <a:p>
            <a:r>
              <a:rPr lang="en-US" dirty="0" smtClean="0">
                <a:solidFill>
                  <a:schemeClr val="accent2"/>
                </a:solidFill>
              </a:rPr>
              <a:t>Halt </a:t>
            </a:r>
            <a:r>
              <a:rPr lang="en-US" dirty="0" smtClean="0"/>
              <a:t>system</a:t>
            </a:r>
          </a:p>
          <a:p>
            <a:r>
              <a:rPr lang="en-US" dirty="0" smtClean="0">
                <a:solidFill>
                  <a:schemeClr val="accent2"/>
                </a:solidFill>
              </a:rPr>
              <a:t>Overwrite </a:t>
            </a:r>
            <a:r>
              <a:rPr lang="en-US" dirty="0" smtClean="0"/>
              <a:t>previous entries</a:t>
            </a:r>
          </a:p>
          <a:p>
            <a:r>
              <a:rPr lang="en-US" dirty="0" smtClean="0">
                <a:solidFill>
                  <a:schemeClr val="accent2"/>
                </a:solidFill>
              </a:rPr>
              <a:t>Stop</a:t>
            </a:r>
            <a:r>
              <a:rPr lang="en-US" b="1" dirty="0" smtClean="0">
                <a:solidFill>
                  <a:schemeClr val="accent2"/>
                </a:solidFill>
              </a:rPr>
              <a:t> </a:t>
            </a:r>
            <a:r>
              <a:rPr lang="en-US" dirty="0" smtClean="0"/>
              <a:t>logging</a:t>
            </a:r>
          </a:p>
          <a:p>
            <a:endParaRPr lang="en-US" dirty="0"/>
          </a:p>
        </p:txBody>
      </p:sp>
    </p:spTree>
    <p:extLst>
      <p:ext uri="{BB962C8B-B14F-4D97-AF65-F5344CB8AC3E}">
        <p14:creationId xmlns:p14="http://schemas.microsoft.com/office/powerpoint/2010/main" val="191411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Securing the log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4308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Approaches to Securing Audit Log</a:t>
            </a:r>
            <a:endParaRPr lang="en-US" dirty="0"/>
          </a:p>
        </p:txBody>
      </p:sp>
      <p:sp>
        <p:nvSpPr>
          <p:cNvPr id="5" name="Content Placeholder 4"/>
          <p:cNvSpPr>
            <a:spLocks noGrp="1"/>
          </p:cNvSpPr>
          <p:nvPr>
            <p:ph idx="1"/>
          </p:nvPr>
        </p:nvSpPr>
        <p:spPr/>
        <p:txBody>
          <a:bodyPr/>
          <a:lstStyle/>
          <a:p>
            <a:r>
              <a:rPr lang="en-US" dirty="0" smtClean="0"/>
              <a:t>Limit access to log files</a:t>
            </a:r>
          </a:p>
          <a:p>
            <a:r>
              <a:rPr lang="en-US" dirty="0" smtClean="0"/>
              <a:t>Transmit entries to remote audit server</a:t>
            </a:r>
          </a:p>
          <a:p>
            <a:r>
              <a:rPr lang="en-US" dirty="0" smtClean="0"/>
              <a:t>Use cryptography</a:t>
            </a:r>
            <a:endParaRPr lang="en-US" dirty="0"/>
          </a:p>
        </p:txBody>
      </p:sp>
    </p:spTree>
    <p:extLst>
      <p:ext uri="{BB962C8B-B14F-4D97-AF65-F5344CB8AC3E}">
        <p14:creationId xmlns:p14="http://schemas.microsoft.com/office/powerpoint/2010/main" val="1789375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Access to Log files</a:t>
            </a:r>
            <a:endParaRPr lang="en-US" dirty="0"/>
          </a:p>
        </p:txBody>
      </p:sp>
      <p:sp>
        <p:nvSpPr>
          <p:cNvPr id="3" name="Content Placeholder 2"/>
          <p:cNvSpPr>
            <a:spLocks noGrp="1"/>
          </p:cNvSpPr>
          <p:nvPr>
            <p:ph idx="1"/>
          </p:nvPr>
        </p:nvSpPr>
        <p:spPr/>
        <p:txBody>
          <a:bodyPr/>
          <a:lstStyle/>
          <a:p>
            <a:r>
              <a:rPr lang="en-US" dirty="0" smtClean="0"/>
              <a:t>least privilege</a:t>
            </a:r>
          </a:p>
          <a:p>
            <a:r>
              <a:rPr lang="en-US" dirty="0" smtClean="0"/>
              <a:t>limit who can read </a:t>
            </a:r>
          </a:p>
          <a:p>
            <a:r>
              <a:rPr lang="en-US" dirty="0" smtClean="0"/>
              <a:t>limit how principals can write (append-only for most users)</a:t>
            </a:r>
            <a:endParaRPr lang="en-US" dirty="0"/>
          </a:p>
        </p:txBody>
      </p:sp>
    </p:spTree>
    <p:extLst>
      <p:ext uri="{BB962C8B-B14F-4D97-AF65-F5344CB8AC3E}">
        <p14:creationId xmlns:p14="http://schemas.microsoft.com/office/powerpoint/2010/main" val="56730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audit</a:t>
            </a:r>
            <a:endParaRPr lang="en-US" dirty="0"/>
          </a:p>
        </p:txBody>
      </p:sp>
      <p:sp>
        <p:nvSpPr>
          <p:cNvPr id="3" name="Content Placeholder 2"/>
          <p:cNvSpPr>
            <a:spLocks noGrp="1"/>
          </p:cNvSpPr>
          <p:nvPr>
            <p:ph idx="1"/>
          </p:nvPr>
        </p:nvSpPr>
        <p:spPr/>
        <p:txBody>
          <a:bodyPr>
            <a:normAutofit lnSpcReduction="10000"/>
          </a:bodyPr>
          <a:lstStyle/>
          <a:p>
            <a:r>
              <a:rPr lang="en-US" b="1" dirty="0" smtClean="0"/>
              <a:t>Individual accountability:  </a:t>
            </a:r>
            <a:r>
              <a:rPr lang="en-US" dirty="0" smtClean="0"/>
              <a:t>deter </a:t>
            </a:r>
            <a:r>
              <a:rPr lang="en-US" dirty="0" smtClean="0"/>
              <a:t>misbehavior</a:t>
            </a:r>
          </a:p>
          <a:p>
            <a:endParaRPr lang="en-US" dirty="0"/>
          </a:p>
          <a:p>
            <a:endParaRPr lang="en-US" dirty="0" smtClean="0"/>
          </a:p>
          <a:p>
            <a:endParaRPr lang="en-US" dirty="0" smtClean="0"/>
          </a:p>
          <a:p>
            <a:endParaRPr lang="en-US" dirty="0" smtClean="0"/>
          </a:p>
          <a:p>
            <a:r>
              <a:rPr lang="en-US" b="1" dirty="0" smtClean="0"/>
              <a:t>Event reconstruction:  </a:t>
            </a:r>
            <a:r>
              <a:rPr lang="en-US" dirty="0" smtClean="0"/>
              <a:t>determine what happened and how to </a:t>
            </a:r>
            <a:r>
              <a:rPr lang="en-US" dirty="0" smtClean="0"/>
              <a:t>recover</a:t>
            </a:r>
          </a:p>
          <a:p>
            <a:endParaRPr lang="en-US" dirty="0"/>
          </a:p>
          <a:p>
            <a:endParaRPr lang="en-US" dirty="0" smtClean="0"/>
          </a:p>
          <a:p>
            <a:endParaRPr lang="en-US" dirty="0"/>
          </a:p>
          <a:p>
            <a:endParaRPr lang="en-US" dirty="0" smtClean="0"/>
          </a:p>
          <a:p>
            <a:r>
              <a:rPr lang="en-US" b="1" dirty="0" smtClean="0"/>
              <a:t>Problem monitoring:  </a:t>
            </a:r>
            <a:r>
              <a:rPr lang="en-US" dirty="0" smtClean="0"/>
              <a:t>real-time intelligence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2099621"/>
            <a:ext cx="2286000" cy="144396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099621"/>
            <a:ext cx="2171700" cy="146028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402" y="2057400"/>
            <a:ext cx="1117600" cy="144762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121" t="6657" r="4708" b="3993"/>
          <a:stretch/>
        </p:blipFill>
        <p:spPr>
          <a:xfrm>
            <a:off x="2324104" y="2310175"/>
            <a:ext cx="2014716" cy="127105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4038541"/>
            <a:ext cx="3435388" cy="134708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6808" y="4958136"/>
            <a:ext cx="3733800" cy="8579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4343400"/>
            <a:ext cx="2485122" cy="1570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687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Audit Servers</a:t>
            </a:r>
            <a:endParaRPr lang="en-US" dirty="0"/>
          </a:p>
        </p:txBody>
      </p:sp>
      <p:sp>
        <p:nvSpPr>
          <p:cNvPr id="3" name="Content Placeholder 2"/>
          <p:cNvSpPr>
            <a:spLocks noGrp="1"/>
          </p:cNvSpPr>
          <p:nvPr>
            <p:ph idx="1"/>
          </p:nvPr>
        </p:nvSpPr>
        <p:spPr/>
        <p:txBody>
          <a:bodyPr/>
          <a:lstStyle/>
          <a:p>
            <a:r>
              <a:rPr lang="en-US" dirty="0" smtClean="0"/>
              <a:t>how often?</a:t>
            </a:r>
          </a:p>
          <a:p>
            <a:r>
              <a:rPr lang="en-US" dirty="0" smtClean="0"/>
              <a:t>how secure log entries </a:t>
            </a:r>
            <a:r>
              <a:rPr lang="en-US" dirty="0" err="1" smtClean="0"/>
              <a:t>en</a:t>
            </a:r>
            <a:r>
              <a:rPr lang="en-US" dirty="0" smtClean="0"/>
              <a:t> route?</a:t>
            </a:r>
            <a:endParaRPr lang="en-US" dirty="0"/>
          </a:p>
        </p:txBody>
      </p:sp>
    </p:spTree>
    <p:extLst>
      <p:ext uri="{BB962C8B-B14F-4D97-AF65-F5344CB8AC3E}">
        <p14:creationId xmlns:p14="http://schemas.microsoft.com/office/powerpoint/2010/main" val="170242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syslog architecture</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Originators: </a:t>
            </a:r>
            <a:r>
              <a:rPr lang="en-US" dirty="0" smtClean="0"/>
              <a:t>source of messages</a:t>
            </a:r>
          </a:p>
          <a:p>
            <a:pPr lvl="1"/>
            <a:r>
              <a:rPr lang="en-US" dirty="0" smtClean="0"/>
              <a:t>might duplicate to multiple relays</a:t>
            </a:r>
          </a:p>
          <a:p>
            <a:r>
              <a:rPr lang="en-US" dirty="0" smtClean="0">
                <a:solidFill>
                  <a:schemeClr val="accent2"/>
                </a:solidFill>
              </a:rPr>
              <a:t>Relays: </a:t>
            </a:r>
            <a:r>
              <a:rPr lang="en-US" dirty="0" smtClean="0"/>
              <a:t>forward messages</a:t>
            </a:r>
          </a:p>
          <a:p>
            <a:pPr lvl="1"/>
            <a:r>
              <a:rPr lang="en-US" dirty="0" smtClean="0"/>
              <a:t>might filter or duplicate messages</a:t>
            </a:r>
          </a:p>
          <a:p>
            <a:r>
              <a:rPr lang="en-US" dirty="0" smtClean="0">
                <a:solidFill>
                  <a:schemeClr val="accent2"/>
                </a:solidFill>
              </a:rPr>
              <a:t>Collectors:  </a:t>
            </a:r>
            <a:r>
              <a:rPr lang="en-US" dirty="0" smtClean="0"/>
              <a:t>sink of messages</a:t>
            </a:r>
          </a:p>
          <a:p>
            <a:pPr lvl="1"/>
            <a:r>
              <a:rPr lang="en-US" dirty="0" smtClean="0"/>
              <a:t>might collect from many sources</a:t>
            </a:r>
          </a:p>
        </p:txBody>
      </p:sp>
    </p:spTree>
    <p:extLst>
      <p:ext uri="{BB962C8B-B14F-4D97-AF65-F5344CB8AC3E}">
        <p14:creationId xmlns:p14="http://schemas.microsoft.com/office/powerpoint/2010/main" val="11815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syslog architecture</a:t>
            </a:r>
            <a:endParaRPr lang="en-US" dirty="0"/>
          </a:p>
        </p:txBody>
      </p:sp>
      <p:pic>
        <p:nvPicPr>
          <p:cNvPr id="4" name="Picture 3" descr="Screen Shot 2016-03-06 at 8.11.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368" y="1417638"/>
            <a:ext cx="4622707" cy="5031139"/>
          </a:xfrm>
          <a:prstGeom prst="rect">
            <a:avLst/>
          </a:prstGeom>
        </p:spPr>
      </p:pic>
    </p:spTree>
    <p:extLst>
      <p:ext uri="{BB962C8B-B14F-4D97-AF65-F5344CB8AC3E}">
        <p14:creationId xmlns:p14="http://schemas.microsoft.com/office/powerpoint/2010/main" val="963254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concerns with syslog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Base syslog protocol has no security goals</a:t>
            </a:r>
          </a:p>
          <a:p>
            <a:r>
              <a:rPr lang="en-US" dirty="0"/>
              <a:t>N</a:t>
            </a:r>
            <a:r>
              <a:rPr lang="en-US" dirty="0" smtClean="0"/>
              <a:t>othing guarantees C, I, or A</a:t>
            </a:r>
          </a:p>
          <a:p>
            <a:r>
              <a:rPr lang="en-US" dirty="0" smtClean="0"/>
              <a:t>Recommended to </a:t>
            </a:r>
            <a:r>
              <a:rPr lang="en-US" dirty="0" smtClean="0">
                <a:solidFill>
                  <a:schemeClr val="accent2"/>
                </a:solidFill>
              </a:rPr>
              <a:t>use SSL to protect communication channel</a:t>
            </a:r>
          </a:p>
          <a:p>
            <a:r>
              <a:rPr lang="en-US" dirty="0" smtClean="0"/>
              <a:t>Nonetheless, receivers are permitted to truncate or drop messages</a:t>
            </a:r>
          </a:p>
          <a:p>
            <a:r>
              <a:rPr lang="en-US" dirty="0" smtClean="0"/>
              <a:t>Even with SSL, </a:t>
            </a:r>
            <a:r>
              <a:rPr lang="en-US" dirty="0" smtClean="0">
                <a:solidFill>
                  <a:schemeClr val="accent2"/>
                </a:solidFill>
              </a:rPr>
              <a:t>end-to-end integrity </a:t>
            </a:r>
            <a:r>
              <a:rPr lang="en-US" dirty="0" smtClean="0"/>
              <a:t>of messages from originator to collector not guaranteed</a:t>
            </a:r>
          </a:p>
          <a:p>
            <a:pPr lvl="1"/>
            <a:r>
              <a:rPr lang="en-US" dirty="0" smtClean="0"/>
              <a:t>Concerns include provenance, message integrity, replays, sequencing, detection of missing messages</a:t>
            </a:r>
          </a:p>
          <a:p>
            <a:pPr lvl="1"/>
            <a:r>
              <a:rPr lang="en-US" dirty="0" smtClean="0">
                <a:solidFill>
                  <a:schemeClr val="tx2"/>
                </a:solidFill>
              </a:rPr>
              <a:t>Digital signatures provide solution </a:t>
            </a:r>
            <a:r>
              <a:rPr lang="en-US" dirty="0" smtClean="0"/>
              <a:t>[</a:t>
            </a:r>
            <a:r>
              <a:rPr lang="en-US" dirty="0" smtClean="0">
                <a:hlinkClick r:id="rId2"/>
              </a:rPr>
              <a:t>RFC 5848</a:t>
            </a:r>
            <a:r>
              <a:rPr lang="en-US" dirty="0" smtClean="0"/>
              <a:t>]</a:t>
            </a:r>
          </a:p>
          <a:p>
            <a:pPr marL="0" indent="0">
              <a:buNone/>
            </a:pPr>
            <a:endParaRPr lang="en-US" dirty="0" smtClean="0"/>
          </a:p>
        </p:txBody>
      </p:sp>
    </p:spTree>
    <p:extLst>
      <p:ext uri="{BB962C8B-B14F-4D97-AF65-F5344CB8AC3E}">
        <p14:creationId xmlns:p14="http://schemas.microsoft.com/office/powerpoint/2010/main" val="16785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Techniques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1096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the log</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r>
              <a:rPr lang="en-US" b="1" dirty="0"/>
              <a:t>Threat:</a:t>
            </a:r>
            <a:r>
              <a:rPr lang="en-US" dirty="0"/>
              <a:t>  </a:t>
            </a:r>
            <a:r>
              <a:rPr lang="en-US" dirty="0" smtClean="0"/>
              <a:t>Attacker </a:t>
            </a:r>
            <a:r>
              <a:rPr lang="en-US" dirty="0"/>
              <a:t>who </a:t>
            </a:r>
            <a:r>
              <a:rPr lang="en-US" dirty="0" smtClean="0"/>
              <a:t>compromises host that stores </a:t>
            </a:r>
            <a:r>
              <a:rPr lang="en-US" dirty="0" smtClean="0"/>
              <a:t>log. Attacker can read/write log file and can access secret keys </a:t>
            </a:r>
            <a:endParaRPr lang="en-US" dirty="0"/>
          </a:p>
          <a:p>
            <a:r>
              <a:rPr lang="en-US" b="1" dirty="0" smtClean="0"/>
              <a:t>Harm</a:t>
            </a:r>
            <a:r>
              <a:rPr lang="en-US" b="1" dirty="0"/>
              <a:t>:</a:t>
            </a:r>
            <a:r>
              <a:rPr lang="en-US" dirty="0"/>
              <a:t>  </a:t>
            </a:r>
            <a:r>
              <a:rPr lang="en-US" dirty="0" smtClean="0"/>
              <a:t>log can be read, modified, deleted</a:t>
            </a:r>
            <a:endParaRPr lang="en-US" dirty="0"/>
          </a:p>
          <a:p>
            <a:r>
              <a:rPr lang="en-US" b="1" dirty="0"/>
              <a:t>Vulnerability:</a:t>
            </a:r>
            <a:r>
              <a:rPr lang="en-US" dirty="0"/>
              <a:t>  </a:t>
            </a:r>
            <a:r>
              <a:rPr lang="en-US" dirty="0" smtClean="0"/>
              <a:t>log protected only by access control mechanisms on host </a:t>
            </a:r>
            <a:r>
              <a:rPr lang="en-US" dirty="0" smtClean="0"/>
              <a:t>(prior to archiving on remote server)</a:t>
            </a:r>
          </a:p>
        </p:txBody>
      </p:sp>
    </p:spTree>
    <p:extLst>
      <p:ext uri="{BB962C8B-B14F-4D97-AF65-F5344CB8AC3E}">
        <p14:creationId xmlns:p14="http://schemas.microsoft.com/office/powerpoint/2010/main" val="2054460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the log</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r>
              <a:rPr lang="en-US" b="1" dirty="0" smtClean="0"/>
              <a:t>System:  </a:t>
            </a:r>
          </a:p>
          <a:p>
            <a:pPr lvl="1"/>
            <a:r>
              <a:rPr lang="en-US" dirty="0" smtClean="0"/>
              <a:t>machine M maintains a local log</a:t>
            </a:r>
          </a:p>
          <a:p>
            <a:pPr lvl="1"/>
            <a:r>
              <a:rPr lang="en-US" dirty="0" smtClean="0"/>
              <a:t>periodically M synchs log to trusted remote log server S</a:t>
            </a:r>
          </a:p>
          <a:p>
            <a:pPr lvl="1"/>
            <a:r>
              <a:rPr lang="en-US" dirty="0" smtClean="0"/>
              <a:t>might be very long periods between synch:  if short periods are possible, no real need for this protocol</a:t>
            </a:r>
          </a:p>
          <a:p>
            <a:r>
              <a:rPr lang="en-US" b="1" dirty="0" smtClean="0"/>
              <a:t>Goals</a:t>
            </a:r>
            <a:r>
              <a:rPr lang="en-US" b="1" dirty="0" smtClean="0"/>
              <a:t>:  </a:t>
            </a:r>
            <a:r>
              <a:rPr lang="en-US" dirty="0" smtClean="0"/>
              <a:t>assume attacker compromises M at time t...</a:t>
            </a:r>
            <a:endParaRPr lang="en-US" b="1" dirty="0" smtClean="0"/>
          </a:p>
          <a:p>
            <a:pPr lvl="1"/>
            <a:r>
              <a:rPr lang="en-US" dirty="0" smtClean="0"/>
              <a:t>Contents of log </a:t>
            </a:r>
            <a:r>
              <a:rPr lang="en-US" dirty="0" smtClean="0">
                <a:solidFill>
                  <a:schemeClr val="accent2"/>
                </a:solidFill>
              </a:rPr>
              <a:t>messages entered before t are not disclosed </a:t>
            </a:r>
            <a:r>
              <a:rPr lang="en-US" dirty="0" smtClean="0"/>
              <a:t>to anyone who can read log at M (Confidentiality)</a:t>
            </a:r>
          </a:p>
          <a:p>
            <a:pPr lvl="1"/>
            <a:r>
              <a:rPr lang="en-US" dirty="0" smtClean="0"/>
              <a:t>Contents of log </a:t>
            </a:r>
            <a:r>
              <a:rPr lang="en-US" dirty="0" smtClean="0">
                <a:solidFill>
                  <a:schemeClr val="accent2"/>
                </a:solidFill>
              </a:rPr>
              <a:t>messages and their sequence before time t cannot be changed i</a:t>
            </a:r>
            <a:r>
              <a:rPr lang="en-US" dirty="0" smtClean="0"/>
              <a:t>n a way that is undetectable by S (Integrity)</a:t>
            </a:r>
          </a:p>
          <a:p>
            <a:r>
              <a:rPr lang="en-US" b="1" dirty="0"/>
              <a:t>Countermeasure:  </a:t>
            </a:r>
            <a:r>
              <a:rPr lang="en-US" dirty="0"/>
              <a:t>cryptography: use </a:t>
            </a:r>
            <a:r>
              <a:rPr lang="en-US" dirty="0">
                <a:solidFill>
                  <a:srgbClr val="4F81BD"/>
                </a:solidFill>
              </a:rPr>
              <a:t>iterated hashing: </a:t>
            </a:r>
            <a:r>
              <a:rPr lang="en-US" dirty="0">
                <a:solidFill>
                  <a:srgbClr val="000000"/>
                </a:solidFill>
              </a:rPr>
              <a:t>H(H(H(...H(v)...))) to create tamper-resistant log</a:t>
            </a:r>
          </a:p>
          <a:p>
            <a:endParaRPr lang="en-US" dirty="0"/>
          </a:p>
        </p:txBody>
      </p:sp>
    </p:spTree>
    <p:extLst>
      <p:ext uri="{BB962C8B-B14F-4D97-AF65-F5344CB8AC3E}">
        <p14:creationId xmlns:p14="http://schemas.microsoft.com/office/powerpoint/2010/main" val="2077967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Protocol</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Courier New"/>
                <a:cs typeface="Courier New"/>
              </a:rPr>
              <a:t>M, to record message m in log:</a:t>
            </a:r>
          </a:p>
          <a:p>
            <a:pPr marL="0" indent="0">
              <a:buNone/>
            </a:pPr>
            <a:r>
              <a:rPr lang="en-US" b="1" dirty="0" smtClean="0">
                <a:latin typeface="Courier New"/>
                <a:cs typeface="Courier New"/>
              </a:rPr>
              <a:t>1. </a:t>
            </a:r>
            <a:r>
              <a:rPr lang="en-US" b="1" dirty="0" err="1" smtClean="0">
                <a:latin typeface="Courier New"/>
                <a:cs typeface="Courier New"/>
              </a:rPr>
              <a:t>ek</a:t>
            </a:r>
            <a:r>
              <a:rPr lang="en-US" b="1" dirty="0" smtClean="0">
                <a:latin typeface="Courier New"/>
                <a:cs typeface="Courier New"/>
              </a:rPr>
              <a:t> </a:t>
            </a:r>
            <a:r>
              <a:rPr lang="en-US" b="1" dirty="0">
                <a:latin typeface="Courier New"/>
                <a:cs typeface="Courier New"/>
              </a:rPr>
              <a:t>= H("encrypt", </a:t>
            </a:r>
            <a:r>
              <a:rPr lang="en-US" b="1" dirty="0" err="1" smtClean="0">
                <a:latin typeface="Courier New"/>
                <a:cs typeface="Courier New"/>
              </a:rPr>
              <a:t>ak</a:t>
            </a:r>
            <a:r>
              <a:rPr lang="en-US" b="1" dirty="0">
                <a:latin typeface="Courier New"/>
                <a:cs typeface="Courier New"/>
              </a:rPr>
              <a:t>) </a:t>
            </a:r>
            <a:endParaRPr lang="en-US" b="1" dirty="0" smtClean="0">
              <a:latin typeface="Courier New"/>
              <a:cs typeface="Courier New"/>
            </a:endParaRPr>
          </a:p>
          <a:p>
            <a:pPr marL="0" indent="0">
              <a:buNone/>
            </a:pPr>
            <a:r>
              <a:rPr lang="en-US" b="1" dirty="0" smtClean="0">
                <a:latin typeface="Courier New"/>
                <a:cs typeface="Courier New"/>
              </a:rPr>
              <a:t>2. x = </a:t>
            </a:r>
            <a:r>
              <a:rPr lang="en-US" b="1" dirty="0" err="1" smtClean="0">
                <a:latin typeface="Courier New"/>
                <a:cs typeface="Courier New"/>
              </a:rPr>
              <a:t>AuthEnc</a:t>
            </a:r>
            <a:r>
              <a:rPr lang="en-US" b="1" dirty="0" smtClean="0">
                <a:latin typeface="Courier New"/>
                <a:cs typeface="Courier New"/>
              </a:rPr>
              <a:t>(m; </a:t>
            </a:r>
            <a:r>
              <a:rPr lang="en-US" b="1" dirty="0" err="1" smtClean="0">
                <a:latin typeface="Courier New"/>
                <a:cs typeface="Courier New"/>
              </a:rPr>
              <a:t>ek</a:t>
            </a:r>
            <a:r>
              <a:rPr lang="en-US" b="1" dirty="0" smtClean="0">
                <a:latin typeface="Courier New"/>
                <a:cs typeface="Courier New"/>
              </a:rPr>
              <a:t>; </a:t>
            </a:r>
            <a:r>
              <a:rPr lang="en-US" b="1" dirty="0" err="1" smtClean="0">
                <a:latin typeface="Courier New"/>
                <a:cs typeface="Courier New"/>
              </a:rPr>
              <a:t>ak</a:t>
            </a:r>
            <a:r>
              <a:rPr lang="en-US" b="1" dirty="0" smtClean="0">
                <a:latin typeface="Courier New"/>
                <a:cs typeface="Courier New"/>
              </a:rPr>
              <a:t>)</a:t>
            </a:r>
          </a:p>
          <a:p>
            <a:pPr marL="0" indent="0">
              <a:buNone/>
            </a:pPr>
            <a:r>
              <a:rPr lang="en-US" b="1" dirty="0" smtClean="0">
                <a:latin typeface="Courier New"/>
                <a:cs typeface="Courier New"/>
              </a:rPr>
              <a:t>3. record x in </a:t>
            </a:r>
            <a:r>
              <a:rPr lang="en-US" b="1" dirty="0">
                <a:latin typeface="Courier New"/>
                <a:cs typeface="Courier New"/>
              </a:rPr>
              <a:t>log</a:t>
            </a:r>
          </a:p>
          <a:p>
            <a:pPr marL="0" indent="0">
              <a:buNone/>
            </a:pPr>
            <a:r>
              <a:rPr lang="en-US" b="1" dirty="0">
                <a:latin typeface="Courier New"/>
                <a:cs typeface="Courier New"/>
              </a:rPr>
              <a:t>4</a:t>
            </a:r>
            <a:r>
              <a:rPr lang="en-US" b="1" dirty="0" smtClean="0">
                <a:latin typeface="Courier New"/>
                <a:cs typeface="Courier New"/>
              </a:rPr>
              <a:t>. </a:t>
            </a:r>
            <a:r>
              <a:rPr lang="en-US" b="1" dirty="0" err="1" smtClean="0">
                <a:latin typeface="Courier New"/>
                <a:cs typeface="Courier New"/>
              </a:rPr>
              <a:t>ak</a:t>
            </a:r>
            <a:r>
              <a:rPr lang="en-US" b="1" dirty="0" smtClean="0">
                <a:latin typeface="Courier New"/>
                <a:cs typeface="Courier New"/>
              </a:rPr>
              <a:t> </a:t>
            </a:r>
            <a:r>
              <a:rPr lang="en-US" b="1" dirty="0">
                <a:latin typeface="Courier New"/>
                <a:cs typeface="Courier New"/>
              </a:rPr>
              <a:t>= H("</a:t>
            </a:r>
            <a:r>
              <a:rPr lang="en-US" b="1" dirty="0" smtClean="0">
                <a:latin typeface="Courier New"/>
                <a:cs typeface="Courier New"/>
              </a:rPr>
              <a:t>iterate</a:t>
            </a:r>
            <a:r>
              <a:rPr lang="en-US" b="1" dirty="0">
                <a:latin typeface="Courier New"/>
                <a:cs typeface="Courier New"/>
              </a:rPr>
              <a:t>", </a:t>
            </a:r>
            <a:r>
              <a:rPr lang="en-US" b="1" dirty="0" err="1">
                <a:latin typeface="Courier New"/>
                <a:cs typeface="Courier New"/>
              </a:rPr>
              <a:t>ak</a:t>
            </a:r>
            <a:r>
              <a:rPr lang="en-US" b="1" dirty="0" smtClean="0">
                <a:latin typeface="Courier New"/>
                <a:cs typeface="Courier New"/>
              </a:rPr>
              <a:t>)</a:t>
            </a:r>
          </a:p>
          <a:p>
            <a:pPr marL="0" indent="0">
              <a:buNone/>
            </a:pPr>
            <a:endParaRPr lang="en-US" b="1" dirty="0">
              <a:latin typeface="Courier New"/>
              <a:cs typeface="Courier New"/>
            </a:endParaRPr>
          </a:p>
          <a:p>
            <a:pPr marL="0" indent="0">
              <a:buNone/>
            </a:pPr>
            <a:r>
              <a:rPr lang="en-US" dirty="0" smtClean="0"/>
              <a:t>Simplified from </a:t>
            </a:r>
            <a:r>
              <a:rPr lang="en-US" dirty="0" smtClean="0">
                <a:solidFill>
                  <a:schemeClr val="tx1">
                    <a:lumMod val="50000"/>
                    <a:lumOff val="50000"/>
                  </a:schemeClr>
                </a:solidFill>
              </a:rPr>
              <a:t>[</a:t>
            </a:r>
            <a:r>
              <a:rPr lang="en-US" dirty="0" err="1">
                <a:solidFill>
                  <a:schemeClr val="tx1">
                    <a:lumMod val="50000"/>
                    <a:lumOff val="50000"/>
                  </a:schemeClr>
                </a:solidFill>
              </a:rPr>
              <a:t>Schneier</a:t>
            </a:r>
            <a:r>
              <a:rPr lang="en-US" dirty="0">
                <a:solidFill>
                  <a:schemeClr val="tx1">
                    <a:lumMod val="50000"/>
                    <a:lumOff val="50000"/>
                  </a:schemeClr>
                </a:solidFill>
              </a:rPr>
              <a:t> and Kelsey 1999]</a:t>
            </a:r>
            <a:endParaRPr lang="en-US" b="1" dirty="0">
              <a:latin typeface="Courier New"/>
              <a:cs typeface="Courier New"/>
            </a:endParaRPr>
          </a:p>
        </p:txBody>
      </p:sp>
    </p:spTree>
    <p:extLst>
      <p:ext uri="{BB962C8B-B14F-4D97-AF65-F5344CB8AC3E}">
        <p14:creationId xmlns:p14="http://schemas.microsoft.com/office/powerpoint/2010/main" val="1033441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Protocol analysis</a:t>
            </a:r>
            <a:endParaRPr lang="en-US" dirty="0">
              <a:solidFill>
                <a:schemeClr val="tx1">
                  <a:lumMod val="50000"/>
                  <a:lumOff val="50000"/>
                </a:schemeClr>
              </a:solidFill>
            </a:endParaRPr>
          </a:p>
        </p:txBody>
      </p:sp>
      <p:sp>
        <p:nvSpPr>
          <p:cNvPr id="3" name="Content Placeholder 2"/>
          <p:cNvSpPr>
            <a:spLocks noGrp="1"/>
          </p:cNvSpPr>
          <p:nvPr>
            <p:ph idx="1"/>
          </p:nvPr>
        </p:nvSpPr>
        <p:spPr/>
        <p:txBody>
          <a:bodyPr>
            <a:normAutofit/>
          </a:bodyPr>
          <a:lstStyle/>
          <a:p>
            <a:pPr marL="0" indent="0">
              <a:buNone/>
            </a:pPr>
            <a:r>
              <a:rPr lang="en-US" b="1" dirty="0"/>
              <a:t>If M </a:t>
            </a:r>
            <a:r>
              <a:rPr lang="en-US" b="1" dirty="0" smtClean="0"/>
              <a:t>becomes </a:t>
            </a:r>
            <a:r>
              <a:rPr lang="en-US" b="1" dirty="0"/>
              <a:t>compromised...</a:t>
            </a:r>
          </a:p>
          <a:p>
            <a:r>
              <a:rPr lang="en-US" dirty="0" smtClean="0"/>
              <a:t>Current </a:t>
            </a:r>
            <a:r>
              <a:rPr lang="en-US" dirty="0"/>
              <a:t>value of </a:t>
            </a:r>
            <a:r>
              <a:rPr lang="en-US" dirty="0" err="1"/>
              <a:t>ak</a:t>
            </a:r>
            <a:r>
              <a:rPr lang="en-US" dirty="0"/>
              <a:t> </a:t>
            </a:r>
            <a:r>
              <a:rPr lang="en-US" dirty="0" smtClean="0"/>
              <a:t>revealed</a:t>
            </a:r>
          </a:p>
          <a:p>
            <a:pPr lvl="1"/>
            <a:r>
              <a:rPr lang="en-US" dirty="0" smtClean="0"/>
              <a:t>Attacker can control new log entries from now on</a:t>
            </a:r>
          </a:p>
          <a:p>
            <a:r>
              <a:rPr lang="en-US" dirty="0" smtClean="0"/>
              <a:t>But old </a:t>
            </a:r>
            <a:r>
              <a:rPr lang="en-US" dirty="0" err="1"/>
              <a:t>ak's</a:t>
            </a:r>
            <a:r>
              <a:rPr lang="en-US" dirty="0"/>
              <a:t> cannot be </a:t>
            </a:r>
            <a:r>
              <a:rPr lang="en-US" dirty="0" smtClean="0"/>
              <a:t>recovered, because </a:t>
            </a:r>
            <a:r>
              <a:rPr lang="en-US" dirty="0"/>
              <a:t>hash function is one way</a:t>
            </a:r>
          </a:p>
          <a:p>
            <a:pPr lvl="1"/>
            <a:r>
              <a:rPr lang="en-US" dirty="0" smtClean="0"/>
              <a:t>Attacker can’t read old log entries</a:t>
            </a:r>
          </a:p>
          <a:p>
            <a:pPr lvl="1"/>
            <a:r>
              <a:rPr lang="en-US" dirty="0" smtClean="0"/>
              <a:t>Attacker can’t selectively change old log entries</a:t>
            </a:r>
            <a:endParaRPr lang="en-US" dirty="0"/>
          </a:p>
        </p:txBody>
      </p:sp>
    </p:spTree>
    <p:extLst>
      <p:ext uri="{BB962C8B-B14F-4D97-AF65-F5344CB8AC3E}">
        <p14:creationId xmlns:p14="http://schemas.microsoft.com/office/powerpoint/2010/main" val="162086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analysis</a:t>
            </a:r>
            <a:endParaRPr lang="en-US" dirty="0"/>
          </a:p>
        </p:txBody>
      </p:sp>
      <p:sp>
        <p:nvSpPr>
          <p:cNvPr id="3" name="Content Placeholder 2"/>
          <p:cNvSpPr>
            <a:spLocks noGrp="1"/>
          </p:cNvSpPr>
          <p:nvPr>
            <p:ph idx="1"/>
          </p:nvPr>
        </p:nvSpPr>
        <p:spPr/>
        <p:txBody>
          <a:bodyPr>
            <a:normAutofit/>
          </a:bodyPr>
          <a:lstStyle/>
          <a:p>
            <a:r>
              <a:rPr lang="en-US" b="1" dirty="0" smtClean="0"/>
              <a:t>Weaknesses (non-goals):  </a:t>
            </a:r>
            <a:r>
              <a:rPr lang="en-US" dirty="0" smtClean="0"/>
              <a:t>after time t...</a:t>
            </a:r>
            <a:endParaRPr lang="en-US" b="1" dirty="0" smtClean="0"/>
          </a:p>
          <a:p>
            <a:pPr lvl="1"/>
            <a:r>
              <a:rPr lang="en-US" dirty="0"/>
              <a:t>A</a:t>
            </a:r>
            <a:r>
              <a:rPr lang="en-US" dirty="0" smtClean="0"/>
              <a:t>ttacker can read and modify new log messages (</a:t>
            </a:r>
            <a:r>
              <a:rPr lang="en-US" dirty="0" err="1" smtClean="0"/>
              <a:t>Confidentiality+Integrity</a:t>
            </a:r>
            <a:r>
              <a:rPr lang="en-US" dirty="0" smtClean="0"/>
              <a:t>)</a:t>
            </a:r>
          </a:p>
          <a:p>
            <a:pPr lvl="1"/>
            <a:r>
              <a:rPr lang="en-US" dirty="0" smtClean="0"/>
              <a:t>Attacker can truncate from log any messages not yet synched (maybe even from before t) to S (Availability); but still can't undetectably add after that truncation (Integrity)</a:t>
            </a:r>
          </a:p>
          <a:p>
            <a:r>
              <a:rPr lang="en-US" b="1" dirty="0" smtClean="0"/>
              <a:t>Assumption:  </a:t>
            </a:r>
            <a:r>
              <a:rPr lang="en-US" dirty="0" smtClean="0"/>
              <a:t>M and S share a secret key </a:t>
            </a:r>
            <a:r>
              <a:rPr lang="en-US" dirty="0" err="1" smtClean="0"/>
              <a:t>ak</a:t>
            </a:r>
            <a:endParaRPr lang="en-US" dirty="0" smtClean="0"/>
          </a:p>
          <a:p>
            <a:endParaRPr lang="en-US" dirty="0"/>
          </a:p>
        </p:txBody>
      </p:sp>
    </p:spTree>
    <p:extLst>
      <p:ext uri="{BB962C8B-B14F-4D97-AF65-F5344CB8AC3E}">
        <p14:creationId xmlns:p14="http://schemas.microsoft.com/office/powerpoint/2010/main" val="1818135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tasks</a:t>
            </a:r>
            <a:endParaRPr lang="en-US" dirty="0"/>
          </a:p>
        </p:txBody>
      </p:sp>
      <p:sp>
        <p:nvSpPr>
          <p:cNvPr id="3" name="Content Placeholder 2"/>
          <p:cNvSpPr>
            <a:spLocks noGrp="1"/>
          </p:cNvSpPr>
          <p:nvPr>
            <p:ph idx="1"/>
          </p:nvPr>
        </p:nvSpPr>
        <p:spPr/>
        <p:txBody>
          <a:bodyPr>
            <a:normAutofit/>
          </a:bodyPr>
          <a:lstStyle/>
          <a:p>
            <a:r>
              <a:rPr lang="en-US" b="1" dirty="0" smtClean="0"/>
              <a:t>Recording: </a:t>
            </a:r>
          </a:p>
          <a:p>
            <a:pPr lvl="1"/>
            <a:r>
              <a:rPr lang="en-US" dirty="0" smtClean="0"/>
              <a:t>what to log</a:t>
            </a:r>
          </a:p>
          <a:p>
            <a:pPr lvl="1"/>
            <a:r>
              <a:rPr lang="en-US" dirty="0" smtClean="0"/>
              <a:t>what not to log</a:t>
            </a:r>
          </a:p>
          <a:p>
            <a:pPr lvl="1"/>
            <a:r>
              <a:rPr lang="en-US" dirty="0" smtClean="0"/>
              <a:t>how to log</a:t>
            </a:r>
          </a:p>
          <a:p>
            <a:pPr lvl="2"/>
            <a:r>
              <a:rPr lang="en-US" dirty="0" smtClean="0"/>
              <a:t>locally </a:t>
            </a:r>
          </a:p>
          <a:p>
            <a:pPr lvl="2"/>
            <a:r>
              <a:rPr lang="en-US" dirty="0" smtClean="0"/>
              <a:t>remotely</a:t>
            </a:r>
          </a:p>
          <a:p>
            <a:pPr lvl="1"/>
            <a:r>
              <a:rPr lang="en-US" dirty="0" smtClean="0"/>
              <a:t>how to protect the log</a:t>
            </a:r>
          </a:p>
          <a:p>
            <a:r>
              <a:rPr lang="en-US" b="1" dirty="0" smtClean="0"/>
              <a:t>Reviewing:</a:t>
            </a:r>
          </a:p>
          <a:p>
            <a:pPr lvl="1"/>
            <a:r>
              <a:rPr lang="en-US" dirty="0" smtClean="0"/>
              <a:t>automated analysis</a:t>
            </a:r>
          </a:p>
          <a:p>
            <a:pPr lvl="1"/>
            <a:r>
              <a:rPr lang="en-US" dirty="0" smtClean="0"/>
              <a:t>manual exploration</a:t>
            </a:r>
            <a:endParaRPr lang="en-US" dirty="0"/>
          </a:p>
        </p:txBody>
      </p:sp>
    </p:spTree>
    <p:extLst>
      <p:ext uri="{BB962C8B-B14F-4D97-AF65-F5344CB8AC3E}">
        <p14:creationId xmlns:p14="http://schemas.microsoft.com/office/powerpoint/2010/main" val="37030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to Log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534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to log?</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b="1" dirty="0" smtClean="0"/>
              <a:t>Example:  </a:t>
            </a:r>
            <a:r>
              <a:rPr lang="en-US" dirty="0" smtClean="0"/>
              <a:t>US State Department pilot program (1980s)</a:t>
            </a:r>
          </a:p>
          <a:p>
            <a:r>
              <a:rPr lang="en-US" dirty="0" smtClean="0"/>
              <a:t>Requirements:  </a:t>
            </a:r>
          </a:p>
          <a:p>
            <a:pPr lvl="1"/>
            <a:r>
              <a:rPr lang="en-US" dirty="0" smtClean="0"/>
              <a:t>log every transaction related to protected electronic documents</a:t>
            </a:r>
          </a:p>
          <a:p>
            <a:pPr lvl="1"/>
            <a:r>
              <a:rPr lang="en-US" dirty="0" smtClean="0"/>
              <a:t>system administrator reviews log daily to search for malicious behavior</a:t>
            </a:r>
          </a:p>
          <a:p>
            <a:r>
              <a:rPr lang="en-US" dirty="0" smtClean="0"/>
              <a:t>Experiment: </a:t>
            </a:r>
          </a:p>
          <a:p>
            <a:pPr lvl="1"/>
            <a:r>
              <a:rPr lang="en-US" dirty="0" smtClean="0"/>
              <a:t>test system for 5 users, 10 minutes</a:t>
            </a:r>
          </a:p>
          <a:p>
            <a:pPr lvl="1"/>
            <a:r>
              <a:rPr lang="en-US" dirty="0" smtClean="0"/>
              <a:t>audit log was a stack of paper </a:t>
            </a:r>
            <a:r>
              <a:rPr lang="en-US" dirty="0" smtClean="0">
                <a:solidFill>
                  <a:schemeClr val="accent6"/>
                </a:solidFill>
              </a:rPr>
              <a:t>over a foot high</a:t>
            </a:r>
          </a:p>
          <a:p>
            <a:pPr lvl="1"/>
            <a:r>
              <a:rPr lang="en-US" dirty="0" smtClean="0"/>
              <a:t>real system would have been 1000s of users working 24/7</a:t>
            </a:r>
          </a:p>
          <a:p>
            <a:r>
              <a:rPr lang="en-US" dirty="0" smtClean="0"/>
              <a:t>Lessons learned:</a:t>
            </a:r>
          </a:p>
          <a:p>
            <a:pPr lvl="1"/>
            <a:r>
              <a:rPr lang="en-US" dirty="0" smtClean="0"/>
              <a:t>logging and review of everything by a human is impractical</a:t>
            </a:r>
          </a:p>
          <a:p>
            <a:pPr lvl="1"/>
            <a:r>
              <a:rPr lang="en-US" dirty="0" smtClean="0"/>
              <a:t>need to reduce information logged:  </a:t>
            </a:r>
            <a:r>
              <a:rPr lang="en-US" dirty="0" smtClean="0">
                <a:solidFill>
                  <a:srgbClr val="8064A2"/>
                </a:solidFill>
              </a:rPr>
              <a:t>log reduction</a:t>
            </a:r>
          </a:p>
          <a:p>
            <a:pPr lvl="1"/>
            <a:r>
              <a:rPr lang="en-US" dirty="0" smtClean="0"/>
              <a:t>need automated review</a:t>
            </a:r>
          </a:p>
          <a:p>
            <a:endParaRPr lang="en-US" dirty="0"/>
          </a:p>
        </p:txBody>
      </p:sp>
    </p:spTree>
    <p:extLst>
      <p:ext uri="{BB962C8B-B14F-4D97-AF65-F5344CB8AC3E}">
        <p14:creationId xmlns:p14="http://schemas.microsoft.com/office/powerpoint/2010/main" val="141270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vs. events</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2"/>
                </a:solidFill>
              </a:rPr>
              <a:t>States:  </a:t>
            </a:r>
            <a:r>
              <a:rPr lang="en-US" dirty="0" smtClean="0"/>
              <a:t>data, </a:t>
            </a:r>
            <a:r>
              <a:rPr lang="en-US" i="1" dirty="0" smtClean="0"/>
              <a:t>what the system is</a:t>
            </a:r>
          </a:p>
          <a:p>
            <a:pPr lvl="1"/>
            <a:r>
              <a:rPr lang="en-US" dirty="0" smtClean="0"/>
              <a:t>backup, or more</a:t>
            </a:r>
          </a:p>
          <a:p>
            <a:pPr lvl="1"/>
            <a:r>
              <a:rPr lang="en-US" dirty="0"/>
              <a:t>survive power failures, crashes, attacks</a:t>
            </a:r>
          </a:p>
          <a:p>
            <a:pPr lvl="1"/>
            <a:r>
              <a:rPr lang="en-US" dirty="0" smtClean="0">
                <a:solidFill>
                  <a:schemeClr val="accent2"/>
                </a:solidFill>
              </a:rPr>
              <a:t>what state?  </a:t>
            </a:r>
            <a:r>
              <a:rPr lang="en-US" dirty="0" smtClean="0"/>
              <a:t>memory, disk, network, ...</a:t>
            </a:r>
          </a:p>
          <a:p>
            <a:pPr lvl="1"/>
            <a:r>
              <a:rPr lang="en-US" dirty="0" smtClean="0"/>
              <a:t>consistent snapshot of distributed system is hard </a:t>
            </a:r>
            <a:br>
              <a:rPr lang="en-US" dirty="0" smtClean="0"/>
            </a:br>
            <a:r>
              <a:rPr lang="en-US" dirty="0" smtClean="0"/>
              <a:t>[CS 5414]</a:t>
            </a:r>
          </a:p>
          <a:p>
            <a:r>
              <a:rPr lang="en-US" b="1" dirty="0" smtClean="0">
                <a:solidFill>
                  <a:schemeClr val="accent2"/>
                </a:solidFill>
              </a:rPr>
              <a:t>Events: </a:t>
            </a:r>
            <a:r>
              <a:rPr lang="en-US" dirty="0" smtClean="0">
                <a:solidFill>
                  <a:schemeClr val="accent2"/>
                </a:solidFill>
              </a:rPr>
              <a:t> </a:t>
            </a:r>
            <a:r>
              <a:rPr lang="en-US" dirty="0" smtClean="0"/>
              <a:t>actions, </a:t>
            </a:r>
            <a:r>
              <a:rPr lang="en-US" i="1" dirty="0" smtClean="0"/>
              <a:t>how the system came to be</a:t>
            </a:r>
          </a:p>
          <a:p>
            <a:pPr lvl="1"/>
            <a:r>
              <a:rPr lang="en-US" dirty="0" smtClean="0"/>
              <a:t>login, access to protected resource, elevation and attenuation of privileges, ...</a:t>
            </a:r>
          </a:p>
          <a:p>
            <a:pPr lvl="1"/>
            <a:r>
              <a:rPr lang="en-US" dirty="0" smtClean="0"/>
              <a:t>our focus</a:t>
            </a:r>
          </a:p>
          <a:p>
            <a:pPr lvl="1"/>
            <a:r>
              <a:rPr lang="en-US" dirty="0" smtClean="0">
                <a:solidFill>
                  <a:schemeClr val="accent2"/>
                </a:solidFill>
              </a:rPr>
              <a:t>which events?</a:t>
            </a:r>
          </a:p>
        </p:txBody>
      </p:sp>
    </p:spTree>
    <p:extLst>
      <p:ext uri="{BB962C8B-B14F-4D97-AF65-F5344CB8AC3E}">
        <p14:creationId xmlns:p14="http://schemas.microsoft.com/office/powerpoint/2010/main" val="7402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Security requirements</a:t>
            </a:r>
            <a:endParaRPr lang="en-US" dirty="0"/>
          </a:p>
        </p:txBody>
      </p:sp>
      <p:sp>
        <p:nvSpPr>
          <p:cNvPr id="3" name="Content Placeholder 2"/>
          <p:cNvSpPr>
            <a:spLocks noGrp="1"/>
          </p:cNvSpPr>
          <p:nvPr>
            <p:ph idx="1"/>
          </p:nvPr>
        </p:nvSpPr>
        <p:spPr/>
        <p:txBody>
          <a:bodyPr>
            <a:normAutofit/>
          </a:bodyPr>
          <a:lstStyle/>
          <a:p>
            <a:r>
              <a:rPr lang="en-US" b="1" dirty="0">
                <a:solidFill>
                  <a:schemeClr val="accent2"/>
                </a:solidFill>
              </a:rPr>
              <a:t>F</a:t>
            </a:r>
            <a:r>
              <a:rPr lang="en-US" b="1" dirty="0" smtClean="0">
                <a:solidFill>
                  <a:schemeClr val="accent2"/>
                </a:solidFill>
              </a:rPr>
              <a:t>unctional requirement:  </a:t>
            </a:r>
            <a:r>
              <a:rPr lang="en-US" dirty="0" smtClean="0"/>
              <a:t>something system should do</a:t>
            </a:r>
          </a:p>
          <a:p>
            <a:pPr lvl="1"/>
            <a:r>
              <a:rPr lang="en-US" dirty="0" smtClean="0"/>
              <a:t>e.g., allow people to cash checks</a:t>
            </a:r>
          </a:p>
          <a:p>
            <a:r>
              <a:rPr lang="en-US" b="1" dirty="0">
                <a:solidFill>
                  <a:schemeClr val="accent2"/>
                </a:solidFill>
              </a:rPr>
              <a:t>S</a:t>
            </a:r>
            <a:r>
              <a:rPr lang="en-US" b="1" dirty="0" smtClean="0">
                <a:solidFill>
                  <a:schemeClr val="accent2"/>
                </a:solidFill>
              </a:rPr>
              <a:t>ecurity goal:  </a:t>
            </a:r>
            <a:r>
              <a:rPr lang="en-US" dirty="0" smtClean="0"/>
              <a:t>something system </a:t>
            </a:r>
            <a:r>
              <a:rPr lang="en-US" dirty="0" smtClean="0"/>
              <a:t>should/shouldn't </a:t>
            </a:r>
            <a:r>
              <a:rPr lang="en-US" dirty="0" smtClean="0"/>
              <a:t>do</a:t>
            </a:r>
          </a:p>
          <a:p>
            <a:pPr lvl="1"/>
            <a:r>
              <a:rPr lang="en-US" dirty="0" smtClean="0"/>
              <a:t>e.g., prevent loss of revenue through bad checks</a:t>
            </a:r>
          </a:p>
          <a:p>
            <a:r>
              <a:rPr lang="en-US" b="1" dirty="0">
                <a:solidFill>
                  <a:schemeClr val="accent2"/>
                </a:solidFill>
              </a:rPr>
              <a:t>S</a:t>
            </a:r>
            <a:r>
              <a:rPr lang="en-US" b="1" dirty="0" smtClean="0">
                <a:solidFill>
                  <a:schemeClr val="accent2"/>
                </a:solidFill>
              </a:rPr>
              <a:t>ecurity requirement:  </a:t>
            </a:r>
            <a:r>
              <a:rPr lang="en-US" dirty="0" smtClean="0"/>
              <a:t>constraint on functional requirement to achieve goal</a:t>
            </a:r>
          </a:p>
          <a:p>
            <a:pPr lvl="1"/>
            <a:r>
              <a:rPr lang="en-US" dirty="0" smtClean="0"/>
              <a:t>e.g., check must be drawn on bank where being cashed, or person cashing must be customer at that bank and deposit in their account</a:t>
            </a:r>
          </a:p>
          <a:p>
            <a:pPr marL="457200" lvl="1" indent="0">
              <a:buNone/>
            </a:pPr>
            <a:endParaRPr lang="en-US" dirty="0"/>
          </a:p>
        </p:txBody>
      </p:sp>
    </p:spTree>
    <p:extLst>
      <p:ext uri="{BB962C8B-B14F-4D97-AF65-F5344CB8AC3E}">
        <p14:creationId xmlns:p14="http://schemas.microsoft.com/office/powerpoint/2010/main" val="5205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to log</a:t>
            </a:r>
            <a:endParaRPr lang="en-US" dirty="0"/>
          </a:p>
        </p:txBody>
      </p:sp>
      <p:sp>
        <p:nvSpPr>
          <p:cNvPr id="3" name="Content Placeholder 2"/>
          <p:cNvSpPr>
            <a:spLocks noGrp="1"/>
          </p:cNvSpPr>
          <p:nvPr>
            <p:ph idx="1"/>
          </p:nvPr>
        </p:nvSpPr>
        <p:spPr/>
        <p:txBody>
          <a:bodyPr/>
          <a:lstStyle/>
          <a:p>
            <a:r>
              <a:rPr lang="en-US" b="1" dirty="0" smtClean="0">
                <a:solidFill>
                  <a:schemeClr val="accent2"/>
                </a:solidFill>
              </a:rPr>
              <a:t>Any event that involves a security requirement</a:t>
            </a:r>
          </a:p>
          <a:p>
            <a:pPr lvl="1"/>
            <a:r>
              <a:rPr lang="en-US" dirty="0" smtClean="0"/>
              <a:t>Fact that requirement was checked</a:t>
            </a:r>
          </a:p>
          <a:p>
            <a:pPr lvl="1"/>
            <a:r>
              <a:rPr lang="en-US" dirty="0" smtClean="0"/>
              <a:t>Whether it was met or not</a:t>
            </a:r>
          </a:p>
          <a:p>
            <a:pPr lvl="1"/>
            <a:r>
              <a:rPr lang="en-US" dirty="0" smtClean="0"/>
              <a:t>The information that led to that decision</a:t>
            </a:r>
          </a:p>
          <a:p>
            <a:r>
              <a:rPr lang="en-US" dirty="0" smtClean="0"/>
              <a:t>Typically involves the gold standard...</a:t>
            </a:r>
          </a:p>
          <a:p>
            <a:pPr lvl="1"/>
            <a:r>
              <a:rPr lang="en-US" dirty="0"/>
              <a:t>whether a </a:t>
            </a:r>
            <a:r>
              <a:rPr lang="en-US" b="1" dirty="0">
                <a:solidFill>
                  <a:schemeClr val="accent2"/>
                </a:solidFill>
              </a:rPr>
              <a:t>principal was </a:t>
            </a:r>
            <a:r>
              <a:rPr lang="en-US" b="1" dirty="0" smtClean="0">
                <a:solidFill>
                  <a:schemeClr val="accent2"/>
                </a:solidFill>
              </a:rPr>
              <a:t>authenticated</a:t>
            </a:r>
            <a:r>
              <a:rPr lang="en-US" dirty="0" smtClean="0">
                <a:solidFill>
                  <a:schemeClr val="accent2"/>
                </a:solidFill>
              </a:rPr>
              <a:t>, </a:t>
            </a:r>
            <a:r>
              <a:rPr lang="en-US" dirty="0" smtClean="0">
                <a:solidFill>
                  <a:schemeClr val="tx2"/>
                </a:solidFill>
              </a:rPr>
              <a:t>or</a:t>
            </a:r>
            <a:endParaRPr lang="en-US" b="1" dirty="0">
              <a:solidFill>
                <a:schemeClr val="accent2"/>
              </a:solidFill>
            </a:endParaRPr>
          </a:p>
          <a:p>
            <a:pPr lvl="1"/>
            <a:r>
              <a:rPr lang="en-US" dirty="0" smtClean="0"/>
              <a:t>whether </a:t>
            </a:r>
            <a:r>
              <a:rPr lang="en-US" dirty="0" smtClean="0"/>
              <a:t>an </a:t>
            </a:r>
            <a:r>
              <a:rPr lang="en-US" b="1" dirty="0" smtClean="0">
                <a:solidFill>
                  <a:schemeClr val="accent2"/>
                </a:solidFill>
              </a:rPr>
              <a:t>action was </a:t>
            </a:r>
            <a:r>
              <a:rPr lang="en-US" b="1" dirty="0" smtClean="0">
                <a:solidFill>
                  <a:schemeClr val="accent2"/>
                </a:solidFill>
              </a:rPr>
              <a:t>authorized</a:t>
            </a:r>
            <a:endParaRPr lang="en-US" dirty="0" smtClean="0"/>
          </a:p>
        </p:txBody>
      </p:sp>
    </p:spTree>
    <p:extLst>
      <p:ext uri="{BB962C8B-B14F-4D97-AF65-F5344CB8AC3E}">
        <p14:creationId xmlns:p14="http://schemas.microsoft.com/office/powerpoint/2010/main" val="3969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20393</TotalTime>
  <Words>1790</Words>
  <Application>Microsoft Macintosh PowerPoint</Application>
  <PresentationFormat>On-screen Show (4:3)</PresentationFormat>
  <Paragraphs>276</Paragraphs>
  <Slides>39</Slides>
  <Notes>12</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Consolas</vt:lpstr>
      <vt:lpstr>Courier New</vt:lpstr>
      <vt:lpstr>Arial</vt:lpstr>
      <vt:lpstr>Clarity</vt:lpstr>
      <vt:lpstr>Lecture 22: Logging</vt:lpstr>
      <vt:lpstr>Classes of Countermeasures</vt:lpstr>
      <vt:lpstr>Uses of audit</vt:lpstr>
      <vt:lpstr>Audit tasks</vt:lpstr>
      <vt:lpstr>What to Log</vt:lpstr>
      <vt:lpstr>What to log?</vt:lpstr>
      <vt:lpstr>States vs. events</vt:lpstr>
      <vt:lpstr>Recall: Security requirements</vt:lpstr>
      <vt:lpstr>Events to log</vt:lpstr>
      <vt:lpstr>Orange Book logging</vt:lpstr>
      <vt:lpstr>Orange Book logging</vt:lpstr>
      <vt:lpstr>What not to log</vt:lpstr>
      <vt:lpstr>Sanitization</vt:lpstr>
      <vt:lpstr>Sanitization</vt:lpstr>
      <vt:lpstr>Example: CMS</vt:lpstr>
      <vt:lpstr>Example: CMS</vt:lpstr>
      <vt:lpstr>Example: CMS</vt:lpstr>
      <vt:lpstr>Example: CMS</vt:lpstr>
      <vt:lpstr>Example: CMS</vt:lpstr>
      <vt:lpstr>How to Log</vt:lpstr>
      <vt:lpstr>Say what you mean</vt:lpstr>
      <vt:lpstr>Log file format</vt:lpstr>
      <vt:lpstr>Common Log Format</vt:lpstr>
      <vt:lpstr>syslog example message</vt:lpstr>
      <vt:lpstr>syslog message format</vt:lpstr>
      <vt:lpstr>Log space</vt:lpstr>
      <vt:lpstr>Securing the log</vt:lpstr>
      <vt:lpstr>Approaches to Securing Audit Log</vt:lpstr>
      <vt:lpstr>Limit Access to Log files</vt:lpstr>
      <vt:lpstr>Remote Audit Servers</vt:lpstr>
      <vt:lpstr>syslog architecture</vt:lpstr>
      <vt:lpstr>syslog architecture</vt:lpstr>
      <vt:lpstr>Security concerns with syslog</vt:lpstr>
      <vt:lpstr>Cryptographic Techniques</vt:lpstr>
      <vt:lpstr>Securing the log</vt:lpstr>
      <vt:lpstr>Securing the log</vt:lpstr>
      <vt:lpstr>Protocol</vt:lpstr>
      <vt:lpstr>Protocol analysis</vt:lpstr>
      <vt:lpstr>Protocol analysis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430</cp:revision>
  <cp:lastPrinted>2018-04-09T16:08:17Z</cp:lastPrinted>
  <dcterms:created xsi:type="dcterms:W3CDTF">2018-01-05T20:19:03Z</dcterms:created>
  <dcterms:modified xsi:type="dcterms:W3CDTF">2018-04-18T16:10:30Z</dcterms:modified>
</cp:coreProperties>
</file>