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99" r:id="rId2"/>
    <p:sldId id="257" r:id="rId3"/>
    <p:sldId id="259" r:id="rId4"/>
    <p:sldId id="337" r:id="rId5"/>
    <p:sldId id="338" r:id="rId6"/>
    <p:sldId id="353" r:id="rId7"/>
    <p:sldId id="356" r:id="rId8"/>
    <p:sldId id="357" r:id="rId9"/>
    <p:sldId id="358" r:id="rId10"/>
    <p:sldId id="354" r:id="rId11"/>
    <p:sldId id="359" r:id="rId12"/>
    <p:sldId id="363" r:id="rId13"/>
    <p:sldId id="360" r:id="rId14"/>
    <p:sldId id="361" r:id="rId15"/>
    <p:sldId id="362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3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81" autoAdjust="0"/>
    <p:restoredTop sz="89483" autoAdjust="0"/>
  </p:normalViewPr>
  <p:slideViewPr>
    <p:cSldViewPr>
      <p:cViewPr>
        <p:scale>
          <a:sx n="88" d="100"/>
          <a:sy n="88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9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0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5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 </a:t>
            </a:r>
            <a:r>
              <a:rPr lang="en-US" dirty="0" smtClean="0"/>
              <a:t>3/28/2018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Lecture </a:t>
            </a:r>
            <a:r>
              <a:rPr lang="en-US" sz="3400" dirty="0" smtClean="0"/>
              <a:t>18: Mandatory Access Control</a:t>
            </a:r>
            <a:endParaRPr lang="en-US" sz="3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Well-formed transactions:</a:t>
            </a:r>
          </a:p>
          <a:p>
            <a:r>
              <a:rPr lang="en-US" dirty="0"/>
              <a:t>T</a:t>
            </a:r>
            <a:r>
              <a:rPr lang="en-US" dirty="0" smtClean="0"/>
              <a:t>ransition system from one state to another</a:t>
            </a:r>
          </a:p>
          <a:p>
            <a:r>
              <a:rPr lang="en-US" dirty="0"/>
              <a:t>M</a:t>
            </a:r>
            <a:r>
              <a:rPr lang="en-US" dirty="0" smtClean="0"/>
              <a:t>aintain invariants over state</a:t>
            </a:r>
          </a:p>
          <a:p>
            <a:r>
              <a:rPr lang="en-US" dirty="0" smtClean="0"/>
              <a:t>e.g. bank teller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rained to perform only certain kinds of transactions from their drawer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aintain invariant:  (yesterday's balance) + (today's deposits) – (today's withdrawals) = (today's balance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Implemented by transformation </a:t>
            </a:r>
            <a:r>
              <a:rPr lang="en-US" dirty="0">
                <a:solidFill>
                  <a:schemeClr val="tx2"/>
                </a:solidFill>
              </a:rPr>
              <a:t>procedures (TPs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 smtClean="0"/>
          </a:p>
        </p:txBody>
      </p:sp>
      <p:pic>
        <p:nvPicPr>
          <p:cNvPr id="2" name="Picture 1" descr="transaction-gu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600" y="946454"/>
            <a:ext cx="2565400" cy="24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Clark-Wilson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Rules for well-formed transactions:</a:t>
            </a:r>
          </a:p>
          <a:p>
            <a:r>
              <a:rPr lang="en-US" b="1" dirty="0" smtClean="0"/>
              <a:t>CR:  </a:t>
            </a:r>
            <a:r>
              <a:rPr lang="en-US" dirty="0" smtClean="0"/>
              <a:t>IVPs must ensure that CDIs are in a valid state</a:t>
            </a:r>
          </a:p>
          <a:p>
            <a:r>
              <a:rPr lang="en-US" b="1" dirty="0" smtClean="0"/>
              <a:t>CR:  </a:t>
            </a:r>
            <a:r>
              <a:rPr lang="en-US" dirty="0" smtClean="0"/>
              <a:t>TPs must maintain validity as invariant</a:t>
            </a:r>
          </a:p>
          <a:p>
            <a:r>
              <a:rPr lang="en-US" b="1" dirty="0" smtClean="0"/>
              <a:t>ER:  </a:t>
            </a:r>
            <a:r>
              <a:rPr lang="en-US" dirty="0" smtClean="0"/>
              <a:t>A TP may modify only its associated CDIs</a:t>
            </a:r>
          </a:p>
          <a:p>
            <a:r>
              <a:rPr lang="en-US" b="1" dirty="0" smtClean="0"/>
              <a:t>CR:  </a:t>
            </a:r>
            <a:r>
              <a:rPr lang="en-US" dirty="0" smtClean="0"/>
              <a:t>A TP that accepts UDIs as input must validate them as part of transforming them into CDIs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4F81BD"/>
                </a:solidFill>
              </a:rPr>
              <a:t>Separation of duty:  </a:t>
            </a:r>
          </a:p>
          <a:p>
            <a:r>
              <a:rPr lang="en-US" dirty="0"/>
              <a:t>T</a:t>
            </a:r>
            <a:r>
              <a:rPr lang="en-US" dirty="0" smtClean="0"/>
              <a:t>ransactions require multiple principals</a:t>
            </a:r>
          </a:p>
          <a:p>
            <a:r>
              <a:rPr lang="en-US" dirty="0"/>
              <a:t>P</a:t>
            </a:r>
            <a:r>
              <a:rPr lang="en-US" dirty="0" smtClean="0"/>
              <a:t>rincipals mutually certify that transaction performed properly</a:t>
            </a:r>
          </a:p>
          <a:p>
            <a:r>
              <a:rPr lang="en-US" dirty="0" smtClean="0"/>
              <a:t>e.g. purchasing:</a:t>
            </a:r>
          </a:p>
          <a:p>
            <a:pPr lvl="1"/>
            <a:r>
              <a:rPr lang="en-US" dirty="0" smtClean="0"/>
              <a:t>Purchasing agent creates order, sends order to supplier, receiving agent, and accounting</a:t>
            </a:r>
          </a:p>
          <a:p>
            <a:pPr lvl="1"/>
            <a:r>
              <a:rPr lang="en-US" dirty="0" smtClean="0"/>
              <a:t>Supplier ships goods to receiving</a:t>
            </a:r>
          </a:p>
          <a:p>
            <a:pPr lvl="2"/>
            <a:r>
              <a:rPr lang="en-US" dirty="0" smtClean="0"/>
              <a:t>Receiving clerk checks goods against original order and updates inventory</a:t>
            </a:r>
          </a:p>
          <a:p>
            <a:pPr lvl="1"/>
            <a:r>
              <a:rPr lang="en-US" dirty="0" smtClean="0"/>
              <a:t>Supplier sends invoice to accounting</a:t>
            </a:r>
          </a:p>
          <a:p>
            <a:pPr lvl="2"/>
            <a:r>
              <a:rPr lang="en-US" dirty="0" smtClean="0"/>
              <a:t>Accountant checks invoice against original order </a:t>
            </a:r>
          </a:p>
          <a:p>
            <a:pPr lvl="1"/>
            <a:r>
              <a:rPr lang="en-US" dirty="0" smtClean="0"/>
              <a:t>All four principals work together to detect fraud and error</a:t>
            </a:r>
          </a:p>
          <a:p>
            <a:endParaRPr lang="en-US" dirty="0" smtClean="0"/>
          </a:p>
        </p:txBody>
      </p:sp>
      <p:pic>
        <p:nvPicPr>
          <p:cNvPr id="2" name="Picture 1" descr="cooperation-vs-submissio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19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Clark-Wilson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Rules for separation of duty:</a:t>
            </a:r>
          </a:p>
          <a:p>
            <a:r>
              <a:rPr lang="en-US" b="1" dirty="0" smtClean="0"/>
              <a:t>CR:  </a:t>
            </a:r>
            <a:r>
              <a:rPr lang="en-US" dirty="0" smtClean="0"/>
              <a:t>Users must be authorized to invoke TPs</a:t>
            </a:r>
          </a:p>
          <a:p>
            <a:pPr marL="457200" lvl="1" indent="0">
              <a:buNone/>
            </a:pPr>
            <a:r>
              <a:rPr lang="en-US" i="1" dirty="0" smtClean="0"/>
              <a:t>part of what security officer is meant to check as part of this certification is that separation of duty is actually part of the authorization policy</a:t>
            </a:r>
          </a:p>
          <a:p>
            <a:r>
              <a:rPr lang="en-US" b="1" dirty="0" smtClean="0"/>
              <a:t>ER:</a:t>
            </a:r>
            <a:r>
              <a:rPr lang="en-US" dirty="0" smtClean="0"/>
              <a:t>  Only the security officer may change the authorization policy, and the security officer may not invoke TPs</a:t>
            </a:r>
          </a:p>
          <a:p>
            <a:r>
              <a:rPr lang="en-US" b="1" dirty="0" smtClean="0"/>
              <a:t>ER:  </a:t>
            </a:r>
            <a:r>
              <a:rPr lang="en-US" dirty="0" smtClean="0"/>
              <a:t>The system must check that </a:t>
            </a:r>
            <a:r>
              <a:rPr lang="en-US" b="1" dirty="0" smtClean="0"/>
              <a:t>authorization</a:t>
            </a:r>
            <a:r>
              <a:rPr lang="en-US" dirty="0" smtClean="0"/>
              <a:t> policy before performing TPs on behalf of a user</a:t>
            </a:r>
          </a:p>
          <a:p>
            <a:r>
              <a:rPr lang="en-US" b="1" dirty="0" smtClean="0"/>
              <a:t>ER:  </a:t>
            </a:r>
            <a:r>
              <a:rPr lang="en-US" dirty="0" smtClean="0"/>
              <a:t>The system must </a:t>
            </a:r>
            <a:r>
              <a:rPr lang="en-US" b="1" dirty="0" smtClean="0"/>
              <a:t>authenticate</a:t>
            </a:r>
            <a:r>
              <a:rPr lang="en-US" dirty="0" smtClean="0"/>
              <a:t> users</a:t>
            </a:r>
          </a:p>
          <a:p>
            <a:r>
              <a:rPr lang="en-US" b="1" dirty="0" smtClean="0"/>
              <a:t>CR:  </a:t>
            </a:r>
            <a:r>
              <a:rPr lang="en-US" dirty="0" smtClean="0"/>
              <a:t>All TPs must append enough </a:t>
            </a:r>
            <a:r>
              <a:rPr lang="en-US" b="1" dirty="0" smtClean="0"/>
              <a:t>audit</a:t>
            </a:r>
            <a:r>
              <a:rPr lang="en-US" dirty="0" smtClean="0"/>
              <a:t> </a:t>
            </a:r>
            <a:r>
              <a:rPr lang="en-US" dirty="0" smtClean="0"/>
              <a:t>		     information </a:t>
            </a:r>
            <a:r>
              <a:rPr lang="en-US" dirty="0" smtClean="0"/>
              <a:t>to reconstruct the operation to an </a:t>
            </a:r>
            <a:r>
              <a:rPr lang="en-US" dirty="0" smtClean="0"/>
              <a:t>	        append-only </a:t>
            </a:r>
            <a:r>
              <a:rPr lang="en-US" dirty="0" smtClean="0"/>
              <a:t>CDI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Clark-Wilson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Rules for separation of duty:</a:t>
            </a:r>
          </a:p>
          <a:p>
            <a:r>
              <a:rPr lang="en-US" b="1" dirty="0" smtClean="0"/>
              <a:t>CR:  </a:t>
            </a:r>
            <a:r>
              <a:rPr lang="en-US" dirty="0" smtClean="0"/>
              <a:t>Users must be authorized to invoke TPs</a:t>
            </a:r>
          </a:p>
          <a:p>
            <a:pPr marL="457200" lvl="1" indent="0">
              <a:buNone/>
            </a:pPr>
            <a:r>
              <a:rPr lang="en-US" i="1" dirty="0" smtClean="0"/>
              <a:t>part of what security officer is meant to check as part of this certification is that separation of duty is actually part of the authorization policy</a:t>
            </a:r>
          </a:p>
          <a:p>
            <a:r>
              <a:rPr lang="en-US" b="1" dirty="0" smtClean="0"/>
              <a:t>ER:</a:t>
            </a:r>
            <a:r>
              <a:rPr lang="en-US" dirty="0" smtClean="0"/>
              <a:t>  </a:t>
            </a:r>
            <a:r>
              <a:rPr lang="en-US" dirty="0"/>
              <a:t>Only the security officer may change the authorization policy, and the security officer may not invoke TPs</a:t>
            </a:r>
          </a:p>
          <a:p>
            <a:r>
              <a:rPr lang="en-US" b="1" dirty="0" smtClean="0">
                <a:solidFill>
                  <a:srgbClr val="D4AF37"/>
                </a:solidFill>
              </a:rPr>
              <a:t>ER:  </a:t>
            </a:r>
            <a:r>
              <a:rPr lang="en-US" dirty="0" smtClean="0">
                <a:solidFill>
                  <a:srgbClr val="D4AF37"/>
                </a:solidFill>
              </a:rPr>
              <a:t>The system must check that </a:t>
            </a:r>
            <a:r>
              <a:rPr lang="en-US" b="1" dirty="0" smtClean="0">
                <a:solidFill>
                  <a:srgbClr val="D4AF37"/>
                </a:solidFill>
              </a:rPr>
              <a:t>authorization</a:t>
            </a:r>
            <a:r>
              <a:rPr lang="en-US" dirty="0" smtClean="0">
                <a:solidFill>
                  <a:srgbClr val="D4AF37"/>
                </a:solidFill>
              </a:rPr>
              <a:t> policy before performing TPs on behalf of a user</a:t>
            </a:r>
          </a:p>
          <a:p>
            <a:r>
              <a:rPr lang="en-US" b="1" dirty="0" smtClean="0">
                <a:solidFill>
                  <a:srgbClr val="D4AF37"/>
                </a:solidFill>
              </a:rPr>
              <a:t>ER:  </a:t>
            </a:r>
            <a:r>
              <a:rPr lang="en-US" dirty="0" smtClean="0">
                <a:solidFill>
                  <a:srgbClr val="D4AF37"/>
                </a:solidFill>
              </a:rPr>
              <a:t>The system must </a:t>
            </a:r>
            <a:r>
              <a:rPr lang="en-US" b="1" dirty="0" smtClean="0">
                <a:solidFill>
                  <a:srgbClr val="D4AF37"/>
                </a:solidFill>
              </a:rPr>
              <a:t>authenticate</a:t>
            </a:r>
            <a:r>
              <a:rPr lang="en-US" dirty="0" smtClean="0">
                <a:solidFill>
                  <a:srgbClr val="D4AF37"/>
                </a:solidFill>
              </a:rPr>
              <a:t> users</a:t>
            </a:r>
          </a:p>
          <a:p>
            <a:r>
              <a:rPr lang="en-US" b="1" dirty="0" smtClean="0">
                <a:solidFill>
                  <a:srgbClr val="D4AF37"/>
                </a:solidFill>
              </a:rPr>
              <a:t>CR:  </a:t>
            </a:r>
            <a:r>
              <a:rPr lang="en-US" dirty="0" smtClean="0">
                <a:solidFill>
                  <a:srgbClr val="D4AF37"/>
                </a:solidFill>
              </a:rPr>
              <a:t>All TPs must append enough </a:t>
            </a:r>
            <a:r>
              <a:rPr lang="en-US" b="1" dirty="0" smtClean="0">
                <a:solidFill>
                  <a:srgbClr val="D4AF37"/>
                </a:solidFill>
              </a:rPr>
              <a:t>audit</a:t>
            </a:r>
            <a:r>
              <a:rPr lang="en-US" dirty="0" smtClean="0">
                <a:solidFill>
                  <a:srgbClr val="D4AF37"/>
                </a:solidFill>
              </a:rPr>
              <a:t> </a:t>
            </a:r>
            <a:r>
              <a:rPr lang="en-US" dirty="0" smtClean="0">
                <a:solidFill>
                  <a:srgbClr val="D4AF37"/>
                </a:solidFill>
              </a:rPr>
              <a:t>		    information </a:t>
            </a:r>
            <a:r>
              <a:rPr lang="en-US" dirty="0" smtClean="0">
                <a:solidFill>
                  <a:srgbClr val="D4AF37"/>
                </a:solidFill>
              </a:rPr>
              <a:t>to reconstruct the operation to an </a:t>
            </a:r>
            <a:r>
              <a:rPr lang="en-US" dirty="0">
                <a:solidFill>
                  <a:srgbClr val="D4AF37"/>
                </a:solidFill>
              </a:rPr>
              <a:t>	 </a:t>
            </a:r>
            <a:r>
              <a:rPr lang="en-US" dirty="0" smtClean="0">
                <a:solidFill>
                  <a:srgbClr val="D4AF37"/>
                </a:solidFill>
              </a:rPr>
              <a:t>        </a:t>
            </a:r>
            <a:r>
              <a:rPr lang="en-US" dirty="0" smtClean="0">
                <a:solidFill>
                  <a:srgbClr val="D4AF37"/>
                </a:solidFill>
              </a:rPr>
              <a:t>append-only </a:t>
            </a:r>
            <a:r>
              <a:rPr lang="en-US" dirty="0" smtClean="0">
                <a:solidFill>
                  <a:srgbClr val="D4AF37"/>
                </a:solidFill>
              </a:rPr>
              <a:t>CDI</a:t>
            </a:r>
            <a:endParaRPr lang="en-US" dirty="0">
              <a:solidFill>
                <a:srgbClr val="D4AF37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gold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012" y="4495800"/>
            <a:ext cx="1835344" cy="122500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7125368" y="5648493"/>
            <a:ext cx="2018632" cy="1163053"/>
          </a:xfrm>
          <a:prstGeom prst="wedgeRectCallout">
            <a:avLst>
              <a:gd name="adj1" fmla="val -78698"/>
              <a:gd name="adj2" fmla="val -53592"/>
            </a:avLst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ronosPro-Regular"/>
                <a:cs typeface="CronosPro-Regular"/>
              </a:rPr>
              <a:t>Gold standard</a:t>
            </a:r>
            <a:endParaRPr lang="en-US" sz="3200" dirty="0">
              <a:solidFill>
                <a:schemeClr val="tx1"/>
              </a:solidFill>
              <a:latin typeface="CronosPro-Regular"/>
              <a:cs typeface="Crono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897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 of Clark-Wilson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of concerns between commercial and military security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Authorized programs</a:t>
            </a:r>
            <a:endParaRPr lang="en-US" dirty="0" smtClean="0"/>
          </a:p>
          <a:p>
            <a:r>
              <a:rPr lang="en-US" dirty="0" smtClean="0"/>
              <a:t>Certification </a:t>
            </a:r>
            <a:r>
              <a:rPr lang="en-US" dirty="0" smtClean="0"/>
              <a:t>as distinct from enforcement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Role-based </a:t>
            </a:r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</a:t>
            </a:r>
            <a:r>
              <a:rPr lang="en-US" dirty="0" smtClean="0"/>
              <a:t>access rights depend on job you are performing</a:t>
            </a:r>
          </a:p>
          <a:p>
            <a:pPr lvl="1"/>
            <a:r>
              <a:rPr lang="en-US" dirty="0" smtClean="0"/>
              <a:t>Student in one class</a:t>
            </a:r>
          </a:p>
          <a:p>
            <a:pPr lvl="1"/>
            <a:r>
              <a:rPr lang="en-US" dirty="0" smtClean="0"/>
              <a:t>TA in another class</a:t>
            </a:r>
          </a:p>
          <a:p>
            <a:pPr lvl="1"/>
            <a:r>
              <a:rPr lang="en-US" dirty="0" smtClean="0"/>
              <a:t>Prof in another class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Existence of jobs is relatively stable in organization</a:t>
            </a:r>
          </a:p>
          <a:p>
            <a:pPr lvl="1"/>
            <a:r>
              <a:rPr lang="en-US" dirty="0" smtClean="0"/>
              <a:t>Even if over time the people who perform them change jobs</a:t>
            </a:r>
          </a:p>
          <a:p>
            <a:pPr lvl="1"/>
            <a:r>
              <a:rPr lang="en-US" dirty="0" smtClean="0"/>
              <a:t>Better not to directly assign rights to </a:t>
            </a:r>
            <a:r>
              <a:rPr lang="en-US" dirty="0" smtClean="0"/>
              <a:t>user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Instead</a:t>
            </a:r>
            <a:r>
              <a:rPr lang="en-US" dirty="0" smtClean="0">
                <a:solidFill>
                  <a:schemeClr val="accent2"/>
                </a:solidFill>
              </a:rPr>
              <a:t>, associate rights with the job...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 descr="2015-04-15_2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2085340"/>
            <a:ext cx="292608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Role:  </a:t>
            </a:r>
            <a:r>
              <a:rPr lang="en-US" dirty="0" smtClean="0"/>
              <a:t>job function or title</a:t>
            </a:r>
          </a:p>
          <a:p>
            <a:r>
              <a:rPr lang="en-US" dirty="0" smtClean="0"/>
              <a:t>Users are assigned to roles</a:t>
            </a:r>
          </a:p>
          <a:p>
            <a:r>
              <a:rPr lang="en-US" dirty="0" smtClean="0"/>
              <a:t>Subjects executing on behalf of users can </a:t>
            </a:r>
            <a:r>
              <a:rPr lang="en-US" dirty="0" smtClean="0">
                <a:solidFill>
                  <a:srgbClr val="4F81BD"/>
                </a:solidFill>
              </a:rPr>
              <a:t>activate</a:t>
            </a:r>
            <a:r>
              <a:rPr lang="en-US" dirty="0" smtClean="0"/>
              <a:t> a role to indicate it is now performing that job</a:t>
            </a:r>
          </a:p>
          <a:p>
            <a:pPr lvl="1"/>
            <a:r>
              <a:rPr lang="en-US" dirty="0" smtClean="0"/>
              <a:t>Least Privilege</a:t>
            </a:r>
          </a:p>
          <a:p>
            <a:pPr lvl="1"/>
            <a:r>
              <a:rPr lang="en-US" dirty="0"/>
              <a:t>Amplification of Privilege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Roles can be hierarchical</a:t>
            </a:r>
          </a:p>
          <a:p>
            <a:pPr lvl="1"/>
            <a:r>
              <a:rPr lang="en-US" dirty="0" smtClean="0"/>
              <a:t>e.g. TA, prof</a:t>
            </a:r>
          </a:p>
          <a:p>
            <a:pPr lvl="1"/>
            <a:r>
              <a:rPr lang="en-US" dirty="0" smtClean="0"/>
              <a:t>Hierarchy is a </a:t>
            </a:r>
            <a:r>
              <a:rPr lang="en-US" i="1" dirty="0" smtClean="0"/>
              <a:t>partial order</a:t>
            </a:r>
          </a:p>
          <a:p>
            <a:r>
              <a:rPr lang="en-US" dirty="0" smtClean="0"/>
              <a:t>Multiple roles may be active simultaneously</a:t>
            </a:r>
          </a:p>
          <a:p>
            <a:r>
              <a:rPr lang="en-US" dirty="0" smtClean="0"/>
              <a:t>Can be </a:t>
            </a:r>
            <a:r>
              <a:rPr lang="en-US" dirty="0" smtClean="0">
                <a:solidFill>
                  <a:srgbClr val="4F81BD"/>
                </a:solidFill>
              </a:rPr>
              <a:t>constraints</a:t>
            </a:r>
            <a:r>
              <a:rPr lang="en-US" dirty="0" smtClean="0"/>
              <a:t> on which roles users can simultaneously be assigned</a:t>
            </a:r>
          </a:p>
          <a:p>
            <a:pPr lvl="1"/>
            <a:r>
              <a:rPr lang="en-US" dirty="0" smtClean="0"/>
              <a:t>e.g. cannot be both Student and TA in same course</a:t>
            </a:r>
            <a:endParaRPr lang="en-US" dirty="0"/>
          </a:p>
          <a:p>
            <a:pPr lvl="1"/>
            <a:r>
              <a:rPr lang="en-US" dirty="0" smtClean="0"/>
              <a:t>provides possibility for Separation of Duty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Subject:  </a:t>
            </a:r>
            <a:r>
              <a:rPr lang="en-US" dirty="0" smtClean="0">
                <a:solidFill>
                  <a:srgbClr val="000000"/>
                </a:solidFill>
              </a:rPr>
              <a:t>principal to </a:t>
            </a:r>
            <a:r>
              <a:rPr lang="en-US" dirty="0" smtClean="0">
                <a:solidFill>
                  <a:srgbClr val="000000"/>
                </a:solidFill>
              </a:rPr>
              <a:t>which execution can be attributed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Object:  </a:t>
            </a:r>
            <a:r>
              <a:rPr lang="en-US" dirty="0" smtClean="0"/>
              <a:t>data or resource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Operation:  </a:t>
            </a:r>
            <a:r>
              <a:rPr lang="en-US" dirty="0" smtClean="0"/>
              <a:t>performed by subject on object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Right:  </a:t>
            </a:r>
            <a:r>
              <a:rPr lang="en-US" dirty="0" smtClean="0"/>
              <a:t>entitlement to perform operation</a:t>
            </a:r>
          </a:p>
        </p:txBody>
      </p:sp>
    </p:spTree>
    <p:extLst>
      <p:ext uri="{BB962C8B-B14F-4D97-AF65-F5344CB8AC3E}">
        <p14:creationId xmlns:p14="http://schemas.microsoft.com/office/powerpoint/2010/main" val="17075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Rights:</a:t>
            </a:r>
          </a:p>
          <a:p>
            <a:pPr lvl="1"/>
            <a:r>
              <a:rPr lang="en-US" dirty="0"/>
              <a:t>Rights are assigned to roles, not directly to users</a:t>
            </a:r>
          </a:p>
          <a:p>
            <a:pPr lvl="1"/>
            <a:r>
              <a:rPr lang="en-US" dirty="0"/>
              <a:t>Relation on (role, </a:t>
            </a:r>
            <a:r>
              <a:rPr lang="en-US" dirty="0" err="1"/>
              <a:t>obj</a:t>
            </a:r>
            <a:r>
              <a:rPr lang="en-US" dirty="0"/>
              <a:t>, rights)</a:t>
            </a:r>
          </a:p>
          <a:p>
            <a:r>
              <a:rPr lang="en-US" dirty="0">
                <a:solidFill>
                  <a:srgbClr val="4F81BD"/>
                </a:solidFill>
              </a:rPr>
              <a:t>Role-based access control </a:t>
            </a:r>
            <a:r>
              <a:rPr lang="en-US" smtClean="0">
                <a:solidFill>
                  <a:srgbClr val="4F81BD"/>
                </a:solidFill>
              </a:rPr>
              <a:t>(RBAC) policy</a:t>
            </a:r>
            <a:r>
              <a:rPr lang="en-US" dirty="0">
                <a:solidFill>
                  <a:srgbClr val="4F81BD"/>
                </a:solidFill>
              </a:rPr>
              <a:t>:  </a:t>
            </a:r>
            <a:r>
              <a:rPr lang="en-US" dirty="0"/>
              <a:t>role assignment plus rights assignment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3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vs.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Group:  </a:t>
            </a:r>
          </a:p>
          <a:p>
            <a:pPr lvl="1"/>
            <a:r>
              <a:rPr lang="en-US" dirty="0" smtClean="0"/>
              <a:t>set of users</a:t>
            </a:r>
          </a:p>
          <a:p>
            <a:pPr lvl="1"/>
            <a:r>
              <a:rPr lang="en-US" dirty="0" smtClean="0"/>
              <a:t>can be assigned rights</a:t>
            </a:r>
          </a:p>
          <a:p>
            <a:r>
              <a:rPr lang="en-US" dirty="0" smtClean="0"/>
              <a:t>Role:</a:t>
            </a:r>
          </a:p>
          <a:p>
            <a:pPr lvl="1"/>
            <a:r>
              <a:rPr lang="en-US" dirty="0" smtClean="0"/>
              <a:t>set of users</a:t>
            </a:r>
          </a:p>
          <a:p>
            <a:pPr lvl="1"/>
            <a:r>
              <a:rPr lang="en-US" dirty="0" smtClean="0"/>
              <a:t>can be assigned rights</a:t>
            </a:r>
          </a:p>
          <a:p>
            <a:r>
              <a:rPr lang="en-US" b="1" dirty="0" smtClean="0"/>
              <a:t>Differences?</a:t>
            </a:r>
          </a:p>
          <a:p>
            <a:pPr lvl="1"/>
            <a:r>
              <a:rPr lang="en-US" dirty="0" smtClean="0"/>
              <a:t>Roles are hierarchical and can inherit rights</a:t>
            </a:r>
          </a:p>
          <a:p>
            <a:pPr lvl="1"/>
            <a:r>
              <a:rPr lang="en-US" dirty="0" smtClean="0"/>
              <a:t>Roles can be activated and deactivated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RBAC, DAC, 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 RBAC a DAC or MAC policy?</a:t>
            </a:r>
          </a:p>
          <a:p>
            <a:r>
              <a:rPr lang="en-US" dirty="0" smtClean="0"/>
              <a:t>Role assignments typically dictated by organization:  MAC</a:t>
            </a:r>
          </a:p>
          <a:p>
            <a:r>
              <a:rPr lang="en-US" dirty="0" smtClean="0"/>
              <a:t>Right assignments might come from organization or from owners of objects:  MAC or DAC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Brewer-Nash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Setting:  consulting firm</a:t>
            </a:r>
          </a:p>
          <a:p>
            <a:r>
              <a:rPr lang="en-US" dirty="0" smtClean="0"/>
              <a:t>e.g., stock exchange, investment bank, law firm</a:t>
            </a:r>
          </a:p>
          <a:p>
            <a:r>
              <a:rPr lang="en-US" dirty="0" smtClean="0"/>
              <a:t>Consultant represents two clients</a:t>
            </a:r>
          </a:p>
          <a:p>
            <a:pPr lvl="1"/>
            <a:r>
              <a:rPr lang="en-US" dirty="0" smtClean="0"/>
              <a:t>Best interest of those clients conflict</a:t>
            </a:r>
          </a:p>
          <a:p>
            <a:pPr lvl="1"/>
            <a:r>
              <a:rPr lang="en-US" dirty="0" smtClean="0"/>
              <a:t>Consultant could help one at expense of the other</a:t>
            </a:r>
          </a:p>
          <a:p>
            <a:pPr lvl="1"/>
            <a:r>
              <a:rPr lang="en-US" dirty="0" smtClean="0"/>
              <a:t>Consultant has a </a:t>
            </a:r>
            <a:r>
              <a:rPr lang="en-US" dirty="0" smtClean="0">
                <a:solidFill>
                  <a:schemeClr val="accent2"/>
                </a:solidFill>
              </a:rPr>
              <a:t>conflict of interest </a:t>
            </a:r>
            <a:r>
              <a:rPr lang="en-US" dirty="0" smtClean="0"/>
              <a:t>(COI)</a:t>
            </a:r>
          </a:p>
          <a:p>
            <a:r>
              <a:rPr lang="en-US" dirty="0" smtClean="0"/>
              <a:t>Norms (laws, regulations, ethics) prohibit consultant from exploiting COI</a:t>
            </a:r>
          </a:p>
          <a:p>
            <a:r>
              <a:rPr lang="en-US" dirty="0" smtClean="0"/>
              <a:t>After some time (days, years, never), COI might expire</a:t>
            </a: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0" y="0"/>
            <a:ext cx="2947989" cy="19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paper implementation:</a:t>
            </a:r>
          </a:p>
          <a:p>
            <a:pPr lvl="1"/>
            <a:r>
              <a:rPr lang="en-US" dirty="0" smtClean="0"/>
              <a:t>Consultant maintains public CV</a:t>
            </a:r>
          </a:p>
          <a:p>
            <a:pPr lvl="2"/>
            <a:r>
              <a:rPr lang="en-US" dirty="0" smtClean="0"/>
              <a:t>Entry in CV for each client</a:t>
            </a:r>
          </a:p>
          <a:p>
            <a:pPr lvl="2"/>
            <a:r>
              <a:rPr lang="en-US" dirty="0" smtClean="0"/>
              <a:t>Entry has been sanitized and approved by client, e.g., "Sep 2015-Apr 2016: consulted on security requirements for a new branch accounting system for a major US retail bank"</a:t>
            </a:r>
          </a:p>
          <a:p>
            <a:pPr lvl="1"/>
            <a:r>
              <a:rPr lang="en-US" dirty="0" smtClean="0"/>
              <a:t>Manager checks CV before assigning consultant to new client</a:t>
            </a:r>
          </a:p>
          <a:p>
            <a:pPr lvl="1"/>
            <a:r>
              <a:rPr lang="en-US" dirty="0" smtClean="0"/>
              <a:t>Client receives CV to double-check from their perspective</a:t>
            </a:r>
          </a:p>
          <a:p>
            <a:r>
              <a:rPr lang="en-US" dirty="0" smtClean="0"/>
              <a:t>Brewer and Nash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[1989] </a:t>
            </a:r>
            <a:r>
              <a:rPr lang="en-US" dirty="0" smtClean="0"/>
              <a:t>invented a MAC policy for this setting</a:t>
            </a:r>
          </a:p>
          <a:p>
            <a:pPr lvl="1"/>
            <a:r>
              <a:rPr lang="en-US" dirty="0" smtClean="0"/>
              <a:t>Often known as </a:t>
            </a:r>
            <a:r>
              <a:rPr lang="en-US" dirty="0" smtClean="0">
                <a:solidFill>
                  <a:schemeClr val="accent2"/>
                </a:solidFill>
              </a:rPr>
              <a:t>Chinese </a:t>
            </a:r>
            <a:r>
              <a:rPr lang="en-US" dirty="0">
                <a:solidFill>
                  <a:schemeClr val="accent2"/>
                </a:solidFill>
              </a:rPr>
              <a:t>Wall </a:t>
            </a:r>
            <a:r>
              <a:rPr lang="en-US" dirty="0">
                <a:solidFill>
                  <a:srgbClr val="000000"/>
                </a:solidFill>
              </a:rPr>
              <a:t>(CW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/>
              <a:t>Other names:  </a:t>
            </a:r>
            <a:r>
              <a:rPr lang="en-US" dirty="0" smtClean="0">
                <a:solidFill>
                  <a:schemeClr val="accent2"/>
                </a:solidFill>
              </a:rPr>
              <a:t>ethics wall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screen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6" name="Picture 5" descr="20090529_Great_Wall_81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43" y="4785565"/>
            <a:ext cx="3116943" cy="20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Brewer-Nash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Object:  </a:t>
            </a:r>
            <a:r>
              <a:rPr lang="en-US" dirty="0" smtClean="0"/>
              <a:t>contains sensitive information about companies</a:t>
            </a:r>
          </a:p>
          <a:p>
            <a:pPr lvl="1"/>
            <a:r>
              <a:rPr lang="en-US" dirty="0" smtClean="0"/>
              <a:t>a file about Bank of America's trade secrets</a:t>
            </a:r>
          </a:p>
          <a:p>
            <a:pPr lvl="1"/>
            <a:r>
              <a:rPr lang="en-US" dirty="0" smtClean="0"/>
              <a:t>but not its addresses, phone numbers, etc.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Company dataset (CD):  </a:t>
            </a:r>
            <a:r>
              <a:rPr lang="en-US" dirty="0" smtClean="0"/>
              <a:t>all the objects related to a single company</a:t>
            </a:r>
          </a:p>
          <a:p>
            <a:pPr lvl="1"/>
            <a:r>
              <a:rPr lang="en-US" dirty="0" smtClean="0"/>
              <a:t>all the files about Bank of America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Conflict of interest class (COI):  </a:t>
            </a:r>
            <a:r>
              <a:rPr lang="en-US" dirty="0" smtClean="0"/>
              <a:t>all the company datasets for which the companies compete</a:t>
            </a:r>
          </a:p>
          <a:p>
            <a:pPr lvl="1"/>
            <a:r>
              <a:rPr lang="en-US" dirty="0" smtClean="0"/>
              <a:t>all the files about banks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Brewer-Nash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8391" y="2763438"/>
            <a:ext cx="3921350" cy="2749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ronosPro-Regular"/>
                <a:cs typeface="CronosPro-Regular"/>
              </a:rPr>
              <a:t>Bank of America</a:t>
            </a:r>
            <a:endParaRPr lang="en-US" sz="2400" dirty="0">
              <a:latin typeface="CronosPro-Regular"/>
              <a:cs typeface="CronosPro-Regular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53761" y="3000703"/>
            <a:ext cx="753665" cy="75366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15742" y="2971665"/>
            <a:ext cx="753665" cy="75366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49259" y="4633642"/>
            <a:ext cx="753665" cy="753665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file 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22688" y="2470345"/>
            <a:ext cx="2065337" cy="26099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79292" y="2470345"/>
            <a:ext cx="2065337" cy="26099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Brewer-Nash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8391" y="2763438"/>
            <a:ext cx="1465273" cy="8094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ronosPro-Regular"/>
                <a:cs typeface="CronosPro-Regular"/>
              </a:rPr>
              <a:t>Bank of America</a:t>
            </a:r>
            <a:endParaRPr lang="en-US" sz="2400" dirty="0">
              <a:latin typeface="CronosPro-Regular"/>
              <a:cs typeface="CronosPro-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8391" y="3864897"/>
            <a:ext cx="1465273" cy="809491"/>
          </a:xfrm>
          <a:prstGeom prst="rect">
            <a:avLst/>
          </a:prstGeom>
          <a:solidFill>
            <a:schemeClr val="tx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ronosPro-Regular"/>
                <a:cs typeface="CronosPro-Regular"/>
              </a:rPr>
              <a:t>Citibank</a:t>
            </a:r>
            <a:endParaRPr lang="en-US" sz="2400" dirty="0">
              <a:latin typeface="CronosPro-Regular"/>
              <a:cs typeface="CronosPro-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9698" y="2846053"/>
            <a:ext cx="1465273" cy="8094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ronosPro-Regular"/>
                <a:cs typeface="CronosPro-Regular"/>
              </a:rPr>
              <a:t>Exxon Mobil</a:t>
            </a:r>
            <a:endParaRPr lang="en-US" sz="2400" dirty="0">
              <a:latin typeface="CronosPro-Regular"/>
              <a:cs typeface="CronosPro-Regula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9698" y="3948637"/>
            <a:ext cx="1465273" cy="80949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ronosPro-Regular"/>
                <a:cs typeface="CronosPro-Regular"/>
              </a:rPr>
              <a:t>BP</a:t>
            </a:r>
            <a:endParaRPr lang="en-US" sz="2400" dirty="0">
              <a:latin typeface="CronosPro-Regular"/>
              <a:cs typeface="CronosPro-Regula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64" y="5833923"/>
            <a:ext cx="1186173" cy="614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6237" y="5914434"/>
            <a:ext cx="469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ronosPro-Regular"/>
                <a:cs typeface="CronosPro-Regular"/>
              </a:rPr>
              <a:t>CD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20380" y="5736225"/>
            <a:ext cx="766420" cy="92114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04045" y="6066834"/>
            <a:ext cx="53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ronosPro-Regular"/>
                <a:cs typeface="CronosPro-Regular"/>
              </a:rPr>
              <a:t>COI</a:t>
            </a:r>
          </a:p>
        </p:txBody>
      </p:sp>
    </p:spTree>
    <p:extLst>
      <p:ext uri="{BB962C8B-B14F-4D97-AF65-F5344CB8AC3E}">
        <p14:creationId xmlns:p14="http://schemas.microsoft.com/office/powerpoint/2010/main" val="26396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6" grpId="0" animBg="1"/>
      <p:bldP spid="7" grpId="0" animBg="1"/>
      <p:bldP spid="10" grpId="0" animBg="1"/>
      <p:bldP spid="11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Prevent</a:t>
            </a:r>
            <a:r>
              <a:rPr lang="en-US" dirty="0" smtClean="0"/>
              <a:t> two kinds of breaches of the wall:</a:t>
            </a:r>
          </a:p>
          <a:p>
            <a:r>
              <a:rPr lang="en-US" dirty="0" smtClean="0"/>
              <a:t>One consultant works on more than one CD inside a COI</a:t>
            </a:r>
          </a:p>
          <a:p>
            <a:r>
              <a:rPr lang="en-US" dirty="0" smtClean="0"/>
              <a:t>Two consultants each work on their own CD inside COI but cooperate to write that information to a shared 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Mandatory access control </a:t>
            </a:r>
            <a:r>
              <a:rPr lang="en-US" dirty="0" smtClean="0"/>
              <a:t>(MAC)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Message Authentication Code (applied crypto), nor Media Access Control (networking)</a:t>
            </a:r>
          </a:p>
          <a:p>
            <a:pPr lvl="1"/>
            <a:r>
              <a:rPr lang="en-US" b="1" dirty="0" smtClean="0"/>
              <a:t>philosophy: </a:t>
            </a:r>
            <a:r>
              <a:rPr lang="en-US" dirty="0" smtClean="0"/>
              <a:t>central authority </a:t>
            </a:r>
            <a:r>
              <a:rPr lang="en-US" i="1" dirty="0" smtClean="0"/>
              <a:t>mandates</a:t>
            </a:r>
            <a:r>
              <a:rPr lang="en-US" dirty="0" smtClean="0"/>
              <a:t> policy</a:t>
            </a:r>
          </a:p>
          <a:p>
            <a:pPr lvl="1"/>
            <a:r>
              <a:rPr lang="en-US" dirty="0" smtClean="0"/>
              <a:t>information belongs to the authority, not to the individual users</a:t>
            </a:r>
          </a:p>
          <a:p>
            <a:r>
              <a:rPr lang="en-US" dirty="0" smtClean="0"/>
              <a:t>Examples</a:t>
            </a:r>
            <a:r>
              <a:rPr lang="en-US" dirty="0" smtClean="0"/>
              <a:t>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Multi-level security </a:t>
            </a:r>
            <a:r>
              <a:rPr lang="en-US" dirty="0" smtClean="0"/>
              <a:t>(confidentiality, military)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Biba model (integrity, military)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Clark-Wilson </a:t>
            </a:r>
            <a:r>
              <a:rPr lang="en-US" dirty="0" smtClean="0"/>
              <a:t>(integrity, business)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Role-based </a:t>
            </a:r>
            <a:r>
              <a:rPr lang="en-US" dirty="0" smtClean="0"/>
              <a:t>access control </a:t>
            </a:r>
            <a:r>
              <a:rPr lang="en-US" dirty="0" smtClean="0"/>
              <a:t>(hybrid, organization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Brewer-Nash </a:t>
            </a:r>
            <a:r>
              <a:rPr lang="en-US" dirty="0"/>
              <a:t>(hybrid, consulting firm)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with Brewer-Nash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When may a subject read an object?</a:t>
            </a:r>
          </a:p>
          <a:p>
            <a:pPr lvl="1"/>
            <a:r>
              <a:rPr lang="en-US" b="1" dirty="0"/>
              <a:t>S may read O </a:t>
            </a:r>
            <a:r>
              <a:rPr lang="en-US" b="1" dirty="0" err="1"/>
              <a:t>iff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S has never read any O' such that </a:t>
            </a:r>
            <a:br>
              <a:rPr lang="en-US" b="1" dirty="0" smtClean="0"/>
            </a:br>
            <a:r>
              <a:rPr lang="en-US" b="1" dirty="0" smtClean="0"/>
              <a:t>    COI(O) = COI(O') and CD(O) != CD(O')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ubject may not read from two CDs inside same COI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When </a:t>
            </a:r>
            <a:r>
              <a:rPr lang="en-US" dirty="0">
                <a:solidFill>
                  <a:schemeClr val="accent2"/>
                </a:solidFill>
              </a:rPr>
              <a:t>may a subject write an object?</a:t>
            </a:r>
          </a:p>
          <a:p>
            <a:pPr lvl="1"/>
            <a:r>
              <a:rPr lang="en-US" b="1" dirty="0"/>
              <a:t>S may write O </a:t>
            </a:r>
            <a:r>
              <a:rPr lang="en-US" b="1" dirty="0" err="1"/>
              <a:t>iff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S has never read any O' such that </a:t>
            </a:r>
            <a:br>
              <a:rPr lang="en-US" b="1" dirty="0" smtClean="0"/>
            </a:br>
            <a:r>
              <a:rPr lang="en-US" b="1" dirty="0" smtClean="0"/>
              <a:t>    CD(O) != CD(O') </a:t>
            </a:r>
          </a:p>
          <a:p>
            <a:pPr lvl="1"/>
            <a:r>
              <a:rPr lang="en-US" dirty="0" smtClean="0"/>
              <a:t>Subject may not write to any other CD after reading from 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with Brewer-Nash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b="1" dirty="0"/>
              <a:t>S may read O </a:t>
            </a:r>
            <a:r>
              <a:rPr lang="en-US" sz="2400" b="1" dirty="0" err="1"/>
              <a:t>iff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S </a:t>
            </a:r>
            <a:r>
              <a:rPr lang="en-US" sz="2400" b="1" dirty="0"/>
              <a:t>has never read any O' such that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COI(O</a:t>
            </a:r>
            <a:r>
              <a:rPr lang="en-US" sz="2400" b="1" dirty="0"/>
              <a:t>) = COI(O') and CD(O) != CD(O')</a:t>
            </a:r>
          </a:p>
          <a:p>
            <a:r>
              <a:rPr lang="en-US" dirty="0" smtClean="0"/>
              <a:t>If S has never read anything, S has free choice of what to read next</a:t>
            </a:r>
          </a:p>
          <a:p>
            <a:r>
              <a:rPr lang="en-US" dirty="0" smtClean="0"/>
              <a:t>Once S does read object from CD1 in COI1, a </a:t>
            </a:r>
            <a:r>
              <a:rPr lang="en-US" dirty="0" smtClean="0">
                <a:solidFill>
                  <a:schemeClr val="accent6"/>
                </a:solidFill>
              </a:rPr>
              <a:t>wall is erected </a:t>
            </a:r>
            <a:r>
              <a:rPr lang="en-US" dirty="0" smtClean="0"/>
              <a:t>around 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annot read other CDs from same COI</a:t>
            </a:r>
          </a:p>
          <a:p>
            <a:pPr lvl="1"/>
            <a:r>
              <a:rPr lang="en-US" dirty="0" smtClean="0"/>
              <a:t>But can read from different COI</a:t>
            </a:r>
          </a:p>
          <a:p>
            <a:r>
              <a:rPr lang="en-US" dirty="0" smtClean="0"/>
              <a:t>If S does read from CD2 in COI2, </a:t>
            </a:r>
            <a:r>
              <a:rPr lang="en-US" dirty="0" smtClean="0">
                <a:solidFill>
                  <a:schemeClr val="accent2"/>
                </a:solidFill>
              </a:rPr>
              <a:t>wall changes shape</a:t>
            </a:r>
          </a:p>
          <a:p>
            <a:pPr lvl="1"/>
            <a:r>
              <a:rPr lang="en-US" dirty="0" smtClean="0"/>
              <a:t>CD1 and CD2 inside wall</a:t>
            </a:r>
          </a:p>
          <a:p>
            <a:pPr lvl="1"/>
            <a:r>
              <a:rPr lang="en-US" dirty="0" smtClean="0"/>
              <a:t>All other CDs from COI1 and COI2 outside the </a:t>
            </a:r>
            <a:r>
              <a:rPr lang="en-US" dirty="0" smtClean="0"/>
              <a:t>wall</a:t>
            </a:r>
          </a:p>
          <a:p>
            <a:r>
              <a:rPr lang="en-US" dirty="0"/>
              <a:t>Requires tracking history of objects read by subject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with </a:t>
            </a:r>
            <a:r>
              <a:rPr lang="en-US" dirty="0"/>
              <a:t>Brewer-Nash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400" b="1" dirty="0"/>
              <a:t>S may write O </a:t>
            </a:r>
            <a:r>
              <a:rPr lang="en-US" sz="2400" b="1" dirty="0" err="1"/>
              <a:t>iff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S </a:t>
            </a:r>
            <a:r>
              <a:rPr lang="en-US" sz="2400" b="1" dirty="0"/>
              <a:t>has never read any O' such that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CD(O</a:t>
            </a:r>
            <a:r>
              <a:rPr lang="en-US" sz="2400" b="1" dirty="0"/>
              <a:t>) != CD(O') </a:t>
            </a:r>
          </a:p>
          <a:p>
            <a:r>
              <a:rPr lang="en-US" dirty="0" smtClean="0"/>
              <a:t>If S has never read anything, S has free choice of what to write</a:t>
            </a:r>
          </a:p>
          <a:p>
            <a:r>
              <a:rPr lang="en-US" dirty="0" smtClean="0"/>
              <a:t>If S has read from CD1, S may write only to </a:t>
            </a:r>
            <a:r>
              <a:rPr lang="en-US" dirty="0" smtClean="0"/>
              <a:t>CD1</a:t>
            </a:r>
          </a:p>
          <a:p>
            <a:pPr marL="182880" lvl="1"/>
            <a:r>
              <a:rPr lang="en-US" dirty="0"/>
              <a:t>Requires tracking history of objects read by </a:t>
            </a:r>
            <a:r>
              <a:rPr lang="en-US" dirty="0" smtClean="0"/>
              <a:t>subject</a:t>
            </a:r>
            <a:endParaRPr lang="en-US" dirty="0" smtClean="0"/>
          </a:p>
          <a:p>
            <a:r>
              <a:rPr lang="en-US" dirty="0" smtClean="0"/>
              <a:t>If S has read from CD1 and CD2, S may not write at all</a:t>
            </a:r>
          </a:p>
          <a:p>
            <a:pPr lvl="1"/>
            <a:r>
              <a:rPr lang="en-US" dirty="0" smtClean="0"/>
              <a:t>e.g. read from Bank of America and Exxon Mobil:  </a:t>
            </a:r>
          </a:p>
          <a:p>
            <a:pPr lvl="2"/>
            <a:r>
              <a:rPr lang="en-US" dirty="0" smtClean="0"/>
              <a:t>Now cannot write anywhere</a:t>
            </a:r>
          </a:p>
          <a:p>
            <a:pPr lvl="2"/>
            <a:r>
              <a:rPr lang="en-US" dirty="0" smtClean="0"/>
              <a:t>Writing to Bank of America could leak info about Exxon Mobil and vv.</a:t>
            </a:r>
          </a:p>
          <a:p>
            <a:r>
              <a:rPr lang="en-US" dirty="0" smtClean="0"/>
              <a:t>Seems </a:t>
            </a:r>
            <a:r>
              <a:rPr lang="en-US" dirty="0" smtClean="0"/>
              <a:t>overly prohibitive...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with </a:t>
            </a:r>
            <a:r>
              <a:rPr lang="en-US" dirty="0"/>
              <a:t>Brewer-Nash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subject</a:t>
            </a:r>
            <a:r>
              <a:rPr lang="en-US" dirty="0" smtClean="0"/>
              <a:t> who has read two CDs may not write</a:t>
            </a:r>
          </a:p>
          <a:p>
            <a:r>
              <a:rPr lang="en-US" dirty="0" smtClean="0"/>
              <a:t>But that need not be true of a </a:t>
            </a:r>
            <a:r>
              <a:rPr lang="en-US" b="1" dirty="0" smtClean="0"/>
              <a:t>user</a:t>
            </a:r>
          </a:p>
          <a:p>
            <a:r>
              <a:rPr lang="en-US" dirty="0" smtClean="0"/>
              <a:t>Track read objects for: </a:t>
            </a:r>
          </a:p>
          <a:p>
            <a:pPr lvl="1"/>
            <a:r>
              <a:rPr lang="en-US" dirty="0" smtClean="0"/>
              <a:t>user over its lifetime</a:t>
            </a:r>
          </a:p>
          <a:p>
            <a:pPr lvl="1"/>
            <a:r>
              <a:rPr lang="en-US" dirty="0" smtClean="0"/>
              <a:t>subject over its lifetime (which is shorter than user)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distinguish what user has learned vs. what subject has learned</a:t>
            </a:r>
          </a:p>
          <a:p>
            <a:r>
              <a:rPr lang="en-US" dirty="0" smtClean="0"/>
              <a:t>As with MLS, user can choose to login at lower security level</a:t>
            </a:r>
          </a:p>
          <a:p>
            <a:pPr lvl="1"/>
            <a:r>
              <a:rPr lang="en-US" b="1" dirty="0"/>
              <a:t>Attenuation of </a:t>
            </a:r>
            <a:r>
              <a:rPr lang="en-US" b="1" dirty="0" smtClean="0"/>
              <a:t>privilege:  </a:t>
            </a:r>
            <a:r>
              <a:rPr lang="en-US" dirty="0" smtClean="0"/>
              <a:t>give up the subject's right to read from CDs that have previously been read by user</a:t>
            </a:r>
            <a:endParaRPr lang="en-US" dirty="0"/>
          </a:p>
          <a:p>
            <a:pPr lvl="1"/>
            <a:r>
              <a:rPr lang="en-US" dirty="0" smtClean="0"/>
              <a:t>Subject assigned that security level</a:t>
            </a:r>
          </a:p>
          <a:p>
            <a:pPr lvl="1"/>
            <a:r>
              <a:rPr lang="en-US" dirty="0" smtClean="0"/>
              <a:t>So user could have multiple subjects with different security levels</a:t>
            </a:r>
          </a:p>
        </p:txBody>
      </p:sp>
    </p:spTree>
    <p:extLst>
      <p:ext uri="{BB962C8B-B14F-4D97-AF65-F5344CB8AC3E}">
        <p14:creationId xmlns:p14="http://schemas.microsoft.com/office/powerpoint/2010/main" val="6246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with </a:t>
            </a:r>
            <a:r>
              <a:rPr lang="en-US" dirty="0"/>
              <a:t>Brewer-Nash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dirty="0" smtClean="0"/>
              <a:t> </a:t>
            </a:r>
            <a:r>
              <a:rPr lang="en-US" dirty="0" smtClean="0"/>
              <a:t>Alice has </a:t>
            </a:r>
            <a:r>
              <a:rPr lang="en-US" dirty="0" smtClean="0"/>
              <a:t>read CD1 from COI1 and nothing from COI2</a:t>
            </a:r>
          </a:p>
          <a:p>
            <a:r>
              <a:rPr lang="en-US" dirty="0" smtClean="0"/>
              <a:t>Alice could </a:t>
            </a:r>
            <a:r>
              <a:rPr lang="en-US" dirty="0" smtClean="0"/>
              <a:t>login </a:t>
            </a:r>
          </a:p>
          <a:p>
            <a:pPr lvl="1"/>
            <a:r>
              <a:rPr lang="en-US" dirty="0" smtClean="0"/>
              <a:t>with right to read CD1 </a:t>
            </a:r>
          </a:p>
          <a:p>
            <a:pPr lvl="1"/>
            <a:r>
              <a:rPr lang="en-US" dirty="0" smtClean="0"/>
              <a:t>or without that right</a:t>
            </a:r>
          </a:p>
          <a:p>
            <a:r>
              <a:rPr lang="en-US" dirty="0" smtClean="0"/>
              <a:t>Then subject on behalf of </a:t>
            </a:r>
            <a:r>
              <a:rPr lang="en-US" dirty="0" smtClean="0"/>
              <a:t>Alice reads </a:t>
            </a:r>
            <a:r>
              <a:rPr lang="en-US" dirty="0" smtClean="0"/>
              <a:t>CD2 from COI2:  that is recorded for </a:t>
            </a:r>
            <a:r>
              <a:rPr lang="en-US" dirty="0" smtClean="0"/>
              <a:t>Alice as </a:t>
            </a:r>
            <a:r>
              <a:rPr lang="en-US" dirty="0" smtClean="0"/>
              <a:t>well and influences future subjects of hers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Alice's subject </a:t>
            </a:r>
            <a:r>
              <a:rPr lang="en-US" dirty="0" smtClean="0"/>
              <a:t>write?</a:t>
            </a:r>
          </a:p>
          <a:p>
            <a:pPr lvl="1"/>
            <a:r>
              <a:rPr lang="en-US" dirty="0" smtClean="0"/>
              <a:t>With right to read CD1:  no</a:t>
            </a:r>
          </a:p>
          <a:p>
            <a:pPr lvl="1"/>
            <a:r>
              <a:rPr lang="en-US" dirty="0" smtClean="0"/>
              <a:t>Without right:  yes</a:t>
            </a:r>
          </a:p>
          <a:p>
            <a:r>
              <a:rPr lang="en-US" dirty="0" smtClean="0"/>
              <a:t>Alice's subject </a:t>
            </a:r>
            <a:r>
              <a:rPr lang="en-US" dirty="0" smtClean="0"/>
              <a:t>always prohibited from reading CD1' from COI1, regardless of whether right to read CD1 is enabled</a:t>
            </a:r>
          </a:p>
          <a:p>
            <a:pPr marL="0" indent="0">
              <a:buNone/>
            </a:pPr>
            <a:endParaRPr lang="en-US" dirty="0" smtClean="0">
              <a:solidFill>
                <a:srgbClr val="F7964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So if user wants to work with different CDs, they can!  Just disable access to the rest.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Mandatory access control </a:t>
            </a:r>
            <a:r>
              <a:rPr lang="en-US" dirty="0" smtClean="0"/>
              <a:t>(MAC)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Message Authentication Code (applied crypto), nor Media Access Control (networking)</a:t>
            </a:r>
          </a:p>
          <a:p>
            <a:pPr lvl="1"/>
            <a:r>
              <a:rPr lang="en-US" b="1" dirty="0" smtClean="0"/>
              <a:t>philosophy: </a:t>
            </a:r>
            <a:r>
              <a:rPr lang="en-US" dirty="0" smtClean="0"/>
              <a:t>central authority </a:t>
            </a:r>
            <a:r>
              <a:rPr lang="en-US" i="1" dirty="0" smtClean="0"/>
              <a:t>mandates</a:t>
            </a:r>
            <a:r>
              <a:rPr lang="en-US" dirty="0" smtClean="0"/>
              <a:t> policy</a:t>
            </a:r>
          </a:p>
          <a:p>
            <a:pPr lvl="1"/>
            <a:r>
              <a:rPr lang="en-US" dirty="0" smtClean="0"/>
              <a:t>information belongs to the authority, not to the individual users</a:t>
            </a:r>
          </a:p>
          <a:p>
            <a:r>
              <a:rPr lang="en-US" dirty="0" smtClean="0"/>
              <a:t>Examples</a:t>
            </a:r>
            <a:r>
              <a:rPr lang="en-US" dirty="0" smtClean="0"/>
              <a:t>: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Multi-level security </a:t>
            </a:r>
            <a:r>
              <a:rPr lang="en-US" dirty="0" smtClean="0"/>
              <a:t>(confidentiality, military)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Biba model (integrity, military)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Clark-Wilson </a:t>
            </a:r>
            <a:r>
              <a:rPr lang="en-US" dirty="0" smtClean="0"/>
              <a:t>(integrity, business)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Role-based </a:t>
            </a:r>
            <a:r>
              <a:rPr lang="en-US" dirty="0" smtClean="0"/>
              <a:t>access control </a:t>
            </a:r>
            <a:r>
              <a:rPr lang="en-US" dirty="0" smtClean="0"/>
              <a:t>(hybrid, organization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Brewer-Nash </a:t>
            </a:r>
            <a:r>
              <a:rPr lang="en-US" dirty="0"/>
              <a:t>(hybrid, consulting firm)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Multi-Level Security/Bell-</a:t>
            </a:r>
            <a:r>
              <a:rPr lang="en-US" dirty="0" err="1" smtClean="0"/>
              <a:t>LaPadula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Objects and principals have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labels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Unclassified ≤ Confidential ≤ Secret ≤ Top Secret</a:t>
                </a:r>
              </a:p>
              <a:p>
                <a:pPr lvl="1"/>
                <a:r>
                  <a:rPr lang="en-US" dirty="0" smtClean="0"/>
                  <a:t>{}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{crypto}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{crypto, U.S.}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(</a:t>
                </a:r>
                <a:r>
                  <a:rPr lang="en-US" dirty="0"/>
                  <a:t>Unclassified,{}) </a:t>
                </a:r>
                <a:r>
                  <a:rPr lang="en-US" dirty="0">
                    <a:latin typeface="Symbol" charset="2"/>
                    <a:cs typeface="Symbol" charset="2"/>
                  </a:rPr>
                  <a:t>⊑</a:t>
                </a:r>
                <a:r>
                  <a:rPr lang="en-US" dirty="0"/>
                  <a:t> (Secret,{}) </a:t>
                </a:r>
                <a:r>
                  <a:rPr lang="en-US" dirty="0">
                    <a:latin typeface="Symbol" charset="2"/>
                    <a:cs typeface="Symbol" charset="2"/>
                  </a:rPr>
                  <a:t>⊑</a:t>
                </a:r>
                <a:r>
                  <a:rPr lang="en-US" dirty="0"/>
                  <a:t> (Top Secret, {crypto, U.S</a:t>
                </a:r>
                <a:r>
                  <a:rPr lang="en-US" dirty="0" smtClean="0"/>
                  <a:t>.})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P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may read O </a:t>
                </a:r>
                <a:r>
                  <a:rPr lang="en-US" b="1" dirty="0" err="1" smtClean="0">
                    <a:solidFill>
                      <a:schemeClr val="accent2"/>
                    </a:solidFill>
                  </a:rPr>
                  <a:t>iff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 L(O) </a:t>
                </a:r>
                <a:r>
                  <a:rPr lang="en-US" b="1" dirty="0">
                    <a:solidFill>
                      <a:schemeClr val="accent2"/>
                    </a:solidFill>
                    <a:latin typeface="Symbol" charset="2"/>
                    <a:cs typeface="Symbol" charset="2"/>
                  </a:rPr>
                  <a:t>⊑</a:t>
                </a:r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L(P)</a:t>
                </a:r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dirty="0" smtClean="0"/>
                  <a:t>object's classification must be below (or equal to) subject's </a:t>
                </a:r>
                <a:r>
                  <a:rPr lang="en-US" dirty="0" smtClean="0"/>
                  <a:t>clearance, </a:t>
                </a:r>
                <a:r>
                  <a:rPr lang="en-US" dirty="0" err="1" smtClean="0"/>
                  <a:t>eg</a:t>
                </a:r>
                <a:r>
                  <a:rPr lang="en-US" dirty="0"/>
                  <a:t>.,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"</a:t>
                </a:r>
                <a:r>
                  <a:rPr lang="en-US" dirty="0" smtClean="0"/>
                  <a:t>no read up"</a:t>
                </a:r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P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may write O </a:t>
                </a:r>
                <a:r>
                  <a:rPr lang="en-US" b="1" dirty="0" err="1" smtClean="0">
                    <a:solidFill>
                      <a:schemeClr val="accent2"/>
                    </a:solidFill>
                  </a:rPr>
                  <a:t>iff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L(P) </a:t>
                </a:r>
                <a:r>
                  <a:rPr lang="en-US" b="1" dirty="0">
                    <a:solidFill>
                      <a:schemeClr val="accent2"/>
                    </a:solidFill>
                    <a:latin typeface="Symbol" charset="2"/>
                    <a:cs typeface="Symbol" charset="2"/>
                  </a:rPr>
                  <a:t>⊑</a:t>
                </a:r>
                <a:r>
                  <a:rPr lang="en-US" b="1" dirty="0">
                    <a:solidFill>
                      <a:schemeClr val="accent2"/>
                    </a:solidFill>
                  </a:rPr>
                  <a:t> L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(O)</a:t>
                </a:r>
              </a:p>
              <a:p>
                <a:pPr lvl="1"/>
                <a:r>
                  <a:rPr lang="en-US" dirty="0" smtClean="0"/>
                  <a:t>object's classification must be above (or equal to) subject's clearance</a:t>
                </a:r>
              </a:p>
              <a:p>
                <a:pPr lvl="1"/>
                <a:r>
                  <a:rPr lang="en-US" dirty="0" smtClean="0"/>
                  <a:t>"no write down</a:t>
                </a:r>
                <a:r>
                  <a:rPr lang="en-US" dirty="0" smtClean="0"/>
                  <a:t>"</a:t>
                </a:r>
              </a:p>
              <a:p>
                <a:r>
                  <a:rPr lang="en-US" dirty="0"/>
                  <a:t>L1 </a:t>
                </a:r>
                <a:r>
                  <a:rPr lang="en-US" dirty="0">
                    <a:latin typeface="Symbol" charset="2"/>
                    <a:cs typeface="Symbol" charset="2"/>
                  </a:rPr>
                  <a:t>⊑</a:t>
                </a:r>
                <a:r>
                  <a:rPr lang="en-US" dirty="0"/>
                  <a:t> L2 means “L1 may flow to L2”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0">
                <a:blip r:embed="rId2"/>
                <a:stretch>
                  <a:fillRect l="-667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26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MLS for Integrity (Biba Model)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Objects and principals have </a:t>
            </a:r>
            <a:r>
              <a:rPr lang="en-US" dirty="0" smtClean="0">
                <a:solidFill>
                  <a:schemeClr val="accent2"/>
                </a:solidFill>
              </a:rPr>
              <a:t>integrity labels</a:t>
            </a:r>
            <a:endParaRPr lang="en-US" dirty="0"/>
          </a:p>
          <a:p>
            <a:pPr lvl="1"/>
            <a:r>
              <a:rPr lang="en-US" dirty="0" smtClean="0"/>
              <a:t>Trusted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</a:t>
            </a:r>
            <a:r>
              <a:rPr lang="en-US" dirty="0" smtClean="0"/>
              <a:t>Untrusted</a:t>
            </a:r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P </a:t>
            </a:r>
            <a:r>
              <a:rPr lang="en-US" b="1" dirty="0">
                <a:solidFill>
                  <a:schemeClr val="accent2"/>
                </a:solidFill>
              </a:rPr>
              <a:t>may read O </a:t>
            </a:r>
            <a:r>
              <a:rPr lang="en-US" b="1" dirty="0" err="1">
                <a:solidFill>
                  <a:schemeClr val="accent2"/>
                </a:solidFill>
              </a:rPr>
              <a:t>iff</a:t>
            </a:r>
            <a:r>
              <a:rPr lang="en-US" b="1" dirty="0">
                <a:solidFill>
                  <a:schemeClr val="accent2"/>
                </a:solidFill>
              </a:rPr>
              <a:t> L(O) </a:t>
            </a:r>
            <a:r>
              <a:rPr lang="en-US" b="1" dirty="0">
                <a:solidFill>
                  <a:schemeClr val="accent2"/>
                </a:solidFill>
                <a:latin typeface="Symbol" charset="2"/>
                <a:cs typeface="Symbol" charset="2"/>
              </a:rPr>
              <a:t>⊑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L(P)</a:t>
            </a:r>
          </a:p>
          <a:p>
            <a:pPr lvl="1"/>
            <a:r>
              <a:rPr lang="en-US" dirty="0"/>
              <a:t>object's classification must be below (or equal to) subject's clearance, </a:t>
            </a:r>
            <a:r>
              <a:rPr lang="en-US" dirty="0" err="1"/>
              <a:t>eg</a:t>
            </a:r>
            <a:r>
              <a:rPr lang="en-US" dirty="0"/>
              <a:t>., </a:t>
            </a:r>
            <a:endParaRPr lang="en-US" dirty="0"/>
          </a:p>
          <a:p>
            <a:pPr lvl="1"/>
            <a:r>
              <a:rPr lang="en-US" dirty="0"/>
              <a:t>"no read up"</a:t>
            </a:r>
          </a:p>
          <a:p>
            <a:r>
              <a:rPr lang="en-US" b="1" dirty="0">
                <a:solidFill>
                  <a:schemeClr val="accent2"/>
                </a:solidFill>
              </a:rPr>
              <a:t>P</a:t>
            </a:r>
            <a:r>
              <a:rPr lang="en-US" b="1" dirty="0">
                <a:solidFill>
                  <a:schemeClr val="accent2"/>
                </a:solidFill>
              </a:rPr>
              <a:t> may write O </a:t>
            </a:r>
            <a:r>
              <a:rPr lang="en-US" b="1" dirty="0" err="1">
                <a:solidFill>
                  <a:schemeClr val="accent2"/>
                </a:solidFill>
              </a:rPr>
              <a:t>iff</a:t>
            </a:r>
            <a:r>
              <a:rPr lang="en-US" b="1" dirty="0">
                <a:solidFill>
                  <a:schemeClr val="accent2"/>
                </a:solidFill>
              </a:rPr>
              <a:t> L(P) </a:t>
            </a:r>
            <a:r>
              <a:rPr lang="en-US" b="1" dirty="0">
                <a:solidFill>
                  <a:schemeClr val="accent2"/>
                </a:solidFill>
                <a:latin typeface="Symbol" charset="2"/>
                <a:cs typeface="Symbol" charset="2"/>
              </a:rPr>
              <a:t>⊑</a:t>
            </a:r>
            <a:r>
              <a:rPr lang="en-US" b="1" dirty="0">
                <a:solidFill>
                  <a:schemeClr val="accent2"/>
                </a:solidFill>
              </a:rPr>
              <a:t> L</a:t>
            </a:r>
            <a:r>
              <a:rPr lang="en-US" b="1" dirty="0">
                <a:solidFill>
                  <a:schemeClr val="accent2"/>
                </a:solidFill>
              </a:rPr>
              <a:t>(O)</a:t>
            </a:r>
          </a:p>
          <a:p>
            <a:pPr lvl="1"/>
            <a:r>
              <a:rPr lang="en-US" dirty="0"/>
              <a:t>object's classification must be above (or equal to) subject's clearance</a:t>
            </a:r>
          </a:p>
          <a:p>
            <a:pPr lvl="1"/>
            <a:r>
              <a:rPr lang="en-US" dirty="0"/>
              <a:t>"no write down"</a:t>
            </a:r>
          </a:p>
          <a:p>
            <a:r>
              <a:rPr lang="en-US" dirty="0"/>
              <a:t>L1 </a:t>
            </a:r>
            <a:r>
              <a:rPr lang="en-US" dirty="0">
                <a:latin typeface="Symbol" charset="2"/>
                <a:cs typeface="Symbol" charset="2"/>
              </a:rPr>
              <a:t>⊑</a:t>
            </a:r>
            <a:r>
              <a:rPr lang="en-US" dirty="0"/>
              <a:t> L2 means “L1 may flow to L2”</a:t>
            </a:r>
          </a:p>
        </p:txBody>
      </p:sp>
    </p:spTree>
    <p:extLst>
      <p:ext uri="{BB962C8B-B14F-4D97-AF65-F5344CB8AC3E}">
        <p14:creationId xmlns:p14="http://schemas.microsoft.com/office/powerpoint/2010/main" val="12257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Mandatory </a:t>
            </a:r>
            <a:r>
              <a:rPr lang="en-US" dirty="0" smtClean="0"/>
              <a:t>Integrity for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Business 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[Clark and Wilson 1987]</a:t>
            </a:r>
          </a:p>
          <a:p>
            <a:r>
              <a:rPr lang="en-US" dirty="0" smtClean="0"/>
              <a:t>Studied commercial systems rather than military</a:t>
            </a:r>
          </a:p>
          <a:p>
            <a:r>
              <a:rPr lang="en-US" dirty="0" smtClean="0"/>
              <a:t>Primary </a:t>
            </a:r>
            <a:r>
              <a:rPr lang="en-US" dirty="0" smtClean="0"/>
              <a:t>goal is </a:t>
            </a:r>
            <a:r>
              <a:rPr lang="en-US" b="1" dirty="0" smtClean="0"/>
              <a:t>integrity</a:t>
            </a:r>
            <a:r>
              <a:rPr lang="en-US" dirty="0" smtClean="0"/>
              <a:t>, not confidentiality</a:t>
            </a:r>
          </a:p>
          <a:p>
            <a:pPr lvl="1"/>
            <a:r>
              <a:rPr lang="en-US" dirty="0" smtClean="0"/>
              <a:t>Prevent fraud</a:t>
            </a:r>
          </a:p>
          <a:p>
            <a:pPr lvl="1"/>
            <a:r>
              <a:rPr lang="en-US" dirty="0" smtClean="0"/>
              <a:t>Prevent </a:t>
            </a:r>
            <a:r>
              <a:rPr lang="en-US" dirty="0" smtClean="0"/>
              <a:t>error</a:t>
            </a:r>
            <a:endParaRPr lang="en-US" dirty="0" smtClean="0"/>
          </a:p>
        </p:txBody>
      </p:sp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100" y="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Clark-Wilson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levels of security: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accent2"/>
                </a:solidFill>
              </a:rPr>
              <a:t>onstrained: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/>
              <a:t>high integrity information, crucial to business, e.g., bank account balances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U</a:t>
            </a:r>
            <a:r>
              <a:rPr lang="en-US" dirty="0" smtClean="0">
                <a:solidFill>
                  <a:srgbClr val="4F81BD"/>
                </a:solidFill>
              </a:rPr>
              <a:t>nconstrained:  </a:t>
            </a:r>
            <a:r>
              <a:rPr lang="en-US" dirty="0" smtClean="0"/>
              <a:t>low integrity information, nonessential to business, e.g., gift selected by customer when account opened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Constrained data items </a:t>
            </a:r>
            <a:r>
              <a:rPr lang="en-US" dirty="0" smtClean="0"/>
              <a:t>(CDIs) are meant to satisfy integrity constraints, e.g. teller balance constraint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Valid</a:t>
            </a:r>
            <a:r>
              <a:rPr lang="en-US" dirty="0" smtClean="0"/>
              <a:t> state:  all CDIs satisfy their constraints</a:t>
            </a:r>
          </a:p>
          <a:p>
            <a:pPr lvl="1"/>
            <a:r>
              <a:rPr lang="en-US" dirty="0" smtClean="0"/>
              <a:t>Otherwise </a:t>
            </a:r>
            <a:r>
              <a:rPr lang="en-US" dirty="0" smtClean="0">
                <a:solidFill>
                  <a:srgbClr val="4F81BD"/>
                </a:solidFill>
              </a:rPr>
              <a:t>invalid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Unconstrained data items </a:t>
            </a:r>
            <a:r>
              <a:rPr lang="en-US" dirty="0" smtClean="0">
                <a:solidFill>
                  <a:srgbClr val="000000"/>
                </a:solidFill>
              </a:rPr>
              <a:t>(UDIs) don't have integrity </a:t>
            </a:r>
            <a:r>
              <a:rPr lang="en-US" dirty="0" smtClean="0">
                <a:solidFill>
                  <a:srgbClr val="000000"/>
                </a:solidFill>
              </a:rPr>
              <a:t>constraints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Clark-Wilson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Transformation </a:t>
            </a:r>
            <a:r>
              <a:rPr lang="en-US" dirty="0" smtClean="0">
                <a:solidFill>
                  <a:schemeClr val="accent2"/>
                </a:solidFill>
              </a:rPr>
              <a:t>procedures (TPs):  </a:t>
            </a:r>
          </a:p>
          <a:p>
            <a:pPr lvl="1"/>
            <a:r>
              <a:rPr lang="en-US" dirty="0" smtClean="0"/>
              <a:t>change system from one valid state to another valid state</a:t>
            </a:r>
          </a:p>
          <a:p>
            <a:pPr lvl="1"/>
            <a:r>
              <a:rPr lang="en-US" dirty="0" smtClean="0"/>
              <a:t>operate on associated CDIs</a:t>
            </a:r>
          </a:p>
          <a:p>
            <a:pPr lvl="1"/>
            <a:r>
              <a:rPr lang="en-US" dirty="0" smtClean="0"/>
              <a:t>implement </a:t>
            </a:r>
            <a:r>
              <a:rPr lang="en-US" b="1" dirty="0" smtClean="0">
                <a:solidFill>
                  <a:schemeClr val="accent2"/>
                </a:solidFill>
              </a:rPr>
              <a:t>well-formed transactions</a:t>
            </a:r>
          </a:p>
          <a:p>
            <a:pPr lvl="1"/>
            <a:r>
              <a:rPr lang="en-US" dirty="0" smtClean="0"/>
              <a:t>e.g., deposit, withdraw, </a:t>
            </a:r>
            <a:r>
              <a:rPr lang="en-US" dirty="0" smtClean="0"/>
              <a:t>transfer</a:t>
            </a:r>
          </a:p>
          <a:p>
            <a:r>
              <a:rPr lang="en-US" dirty="0">
                <a:solidFill>
                  <a:srgbClr val="4F81BD"/>
                </a:solidFill>
              </a:rPr>
              <a:t>Integrity verification procedures (IVPs):  </a:t>
            </a:r>
          </a:p>
          <a:p>
            <a:pPr lvl="1"/>
            <a:r>
              <a:rPr lang="en-US" dirty="0"/>
              <a:t>test whether CDIs satisfy constraints, hence state is valid</a:t>
            </a:r>
          </a:p>
          <a:p>
            <a:pPr lvl="1"/>
            <a:r>
              <a:rPr lang="en-US" dirty="0"/>
              <a:t>e.g. teller balancing drawer at opening and closing of window</a:t>
            </a:r>
          </a:p>
          <a:p>
            <a:pPr lvl="1"/>
            <a:endParaRPr lang="en-US" dirty="0"/>
          </a:p>
        </p:txBody>
      </p:sp>
      <p:pic>
        <p:nvPicPr>
          <p:cNvPr id="4" name="Picture 3" descr="check-mark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36" r="5000" b="5000"/>
          <a:stretch/>
        </p:blipFill>
        <p:spPr>
          <a:xfrm>
            <a:off x="7543800" y="2819400"/>
            <a:ext cx="1447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Clark-Wilson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Enforcement rules (ERs):</a:t>
            </a:r>
          </a:p>
          <a:p>
            <a:pPr lvl="1"/>
            <a:r>
              <a:rPr lang="en-US" dirty="0"/>
              <a:t>Followed by system</a:t>
            </a:r>
          </a:p>
          <a:p>
            <a:pPr lvl="1"/>
            <a:r>
              <a:rPr lang="en-US" dirty="0"/>
              <a:t>Goal is to enforce the integrity policy</a:t>
            </a:r>
          </a:p>
          <a:p>
            <a:pPr lvl="1"/>
            <a:r>
              <a:rPr lang="en-US" dirty="0"/>
              <a:t>Online checking</a:t>
            </a:r>
          </a:p>
          <a:p>
            <a:r>
              <a:rPr lang="en-US" b="1" dirty="0" smtClean="0"/>
              <a:t>Certification rules (CRs): </a:t>
            </a:r>
          </a:p>
          <a:p>
            <a:pPr lvl="1"/>
            <a:r>
              <a:rPr lang="en-US" dirty="0" smtClean="0"/>
              <a:t>Followed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4F81BD"/>
                </a:solidFill>
              </a:rPr>
              <a:t>security officer </a:t>
            </a:r>
            <a:r>
              <a:rPr lang="en-US" dirty="0" smtClean="0"/>
              <a:t>of business </a:t>
            </a:r>
          </a:p>
          <a:p>
            <a:pPr lvl="1"/>
            <a:r>
              <a:rPr lang="en-US" dirty="0" smtClean="0"/>
              <a:t>Goal is to certify that system will obey integrity policy</a:t>
            </a:r>
          </a:p>
          <a:p>
            <a:pPr lvl="1"/>
            <a:r>
              <a:rPr lang="en-US" dirty="0" smtClean="0"/>
              <a:t>Offline </a:t>
            </a:r>
            <a:r>
              <a:rPr lang="en-US" dirty="0" smtClean="0"/>
              <a:t>checking</a:t>
            </a:r>
          </a:p>
        </p:txBody>
      </p:sp>
    </p:spTree>
    <p:extLst>
      <p:ext uri="{BB962C8B-B14F-4D97-AF65-F5344CB8AC3E}">
        <p14:creationId xmlns:p14="http://schemas.microsoft.com/office/powerpoint/2010/main" val="869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19425</TotalTime>
  <Words>1801</Words>
  <Application>Microsoft Macintosh PowerPoint</Application>
  <PresentationFormat>On-screen Show (4:3)</PresentationFormat>
  <Paragraphs>273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Calibri</vt:lpstr>
      <vt:lpstr>Cambria Math</vt:lpstr>
      <vt:lpstr>CronosPro-Regular</vt:lpstr>
      <vt:lpstr>Symbol</vt:lpstr>
      <vt:lpstr>Arial</vt:lpstr>
      <vt:lpstr>Clarity</vt:lpstr>
      <vt:lpstr>Lecture 18: Mandatory Access Control</vt:lpstr>
      <vt:lpstr>Review: Access control</vt:lpstr>
      <vt:lpstr>Mandatory Access Control</vt:lpstr>
      <vt:lpstr>Multi-Level Security/Bell-LaPadula</vt:lpstr>
      <vt:lpstr>MLS for Integrity (Biba Model)</vt:lpstr>
      <vt:lpstr>Mandatory Integrity for Business Applications</vt:lpstr>
      <vt:lpstr>Clark-Wilson model</vt:lpstr>
      <vt:lpstr>Clark-Wilson model</vt:lpstr>
      <vt:lpstr>Clark-Wilson rules</vt:lpstr>
      <vt:lpstr>Commercial systems</vt:lpstr>
      <vt:lpstr>Clark-Wilson rules</vt:lpstr>
      <vt:lpstr>Commercial systems</vt:lpstr>
      <vt:lpstr>Clark-Wilson rules</vt:lpstr>
      <vt:lpstr>Clark-Wilson rules</vt:lpstr>
      <vt:lpstr>Contributions of Clark-Wilson </vt:lpstr>
      <vt:lpstr>Role-based access control</vt:lpstr>
      <vt:lpstr>Jobs</vt:lpstr>
      <vt:lpstr>Roles and rights</vt:lpstr>
      <vt:lpstr>Roles and rights</vt:lpstr>
      <vt:lpstr>Roles and rights</vt:lpstr>
      <vt:lpstr>Roles vs. groups</vt:lpstr>
      <vt:lpstr>RBAC, DAC, MAC</vt:lpstr>
      <vt:lpstr>Brewer-Nash</vt:lpstr>
      <vt:lpstr>Conflict of interest</vt:lpstr>
      <vt:lpstr>Conflict of interest</vt:lpstr>
      <vt:lpstr>Brewer-Nash model</vt:lpstr>
      <vt:lpstr>Brewer-Nash model</vt:lpstr>
      <vt:lpstr>Brewer-Nash model</vt:lpstr>
      <vt:lpstr>Breaches</vt:lpstr>
      <vt:lpstr>Access control with Brewer-Nash</vt:lpstr>
      <vt:lpstr>Reading with Brewer-Nash</vt:lpstr>
      <vt:lpstr>Writing with Brewer-Nash</vt:lpstr>
      <vt:lpstr>Users with Brewer-Nash</vt:lpstr>
      <vt:lpstr>Users with Brewer-Nash</vt:lpstr>
      <vt:lpstr>Mandatory Access Control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423</cp:revision>
  <dcterms:created xsi:type="dcterms:W3CDTF">2018-01-05T20:19:03Z</dcterms:created>
  <dcterms:modified xsi:type="dcterms:W3CDTF">2018-03-28T15:34:19Z</dcterms:modified>
</cp:coreProperties>
</file>